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80"/>
  </p:notesMasterIdLst>
  <p:handoutMasterIdLst>
    <p:handoutMasterId r:id="rId81"/>
  </p:handoutMasterIdLst>
  <p:sldIdLst>
    <p:sldId id="256" r:id="rId2"/>
    <p:sldId id="310" r:id="rId3"/>
    <p:sldId id="325" r:id="rId4"/>
    <p:sldId id="258" r:id="rId5"/>
    <p:sldId id="326" r:id="rId6"/>
    <p:sldId id="259" r:id="rId7"/>
    <p:sldId id="328" r:id="rId8"/>
    <p:sldId id="262" r:id="rId9"/>
    <p:sldId id="264" r:id="rId10"/>
    <p:sldId id="263" r:id="rId11"/>
    <p:sldId id="265" r:id="rId12"/>
    <p:sldId id="266" r:id="rId13"/>
    <p:sldId id="267" r:id="rId14"/>
    <p:sldId id="268" r:id="rId15"/>
    <p:sldId id="269" r:id="rId16"/>
    <p:sldId id="273" r:id="rId17"/>
    <p:sldId id="284" r:id="rId18"/>
    <p:sldId id="270" r:id="rId19"/>
    <p:sldId id="271" r:id="rId20"/>
    <p:sldId id="342" r:id="rId21"/>
    <p:sldId id="272" r:id="rId22"/>
    <p:sldId id="286" r:id="rId23"/>
    <p:sldId id="274" r:id="rId24"/>
    <p:sldId id="285" r:id="rId25"/>
    <p:sldId id="318" r:id="rId26"/>
    <p:sldId id="277" r:id="rId27"/>
    <p:sldId id="276" r:id="rId28"/>
    <p:sldId id="278" r:id="rId29"/>
    <p:sldId id="279" r:id="rId30"/>
    <p:sldId id="280" r:id="rId31"/>
    <p:sldId id="331" r:id="rId32"/>
    <p:sldId id="282" r:id="rId33"/>
    <p:sldId id="332" r:id="rId34"/>
    <p:sldId id="281" r:id="rId35"/>
    <p:sldId id="287" r:id="rId36"/>
    <p:sldId id="283" r:id="rId37"/>
    <p:sldId id="288" r:id="rId38"/>
    <p:sldId id="289" r:id="rId39"/>
    <p:sldId id="333" r:id="rId40"/>
    <p:sldId id="290" r:id="rId41"/>
    <p:sldId id="291" r:id="rId42"/>
    <p:sldId id="311" r:id="rId43"/>
    <p:sldId id="292" r:id="rId44"/>
    <p:sldId id="293" r:id="rId45"/>
    <p:sldId id="294" r:id="rId46"/>
    <p:sldId id="298" r:id="rId47"/>
    <p:sldId id="295" r:id="rId48"/>
    <p:sldId id="334" r:id="rId49"/>
    <p:sldId id="296" r:id="rId50"/>
    <p:sldId id="299" r:id="rId51"/>
    <p:sldId id="300" r:id="rId52"/>
    <p:sldId id="301" r:id="rId53"/>
    <p:sldId id="312" r:id="rId54"/>
    <p:sldId id="313" r:id="rId55"/>
    <p:sldId id="314" r:id="rId56"/>
    <p:sldId id="315" r:id="rId57"/>
    <p:sldId id="316" r:id="rId58"/>
    <p:sldId id="317" r:id="rId59"/>
    <p:sldId id="319" r:id="rId60"/>
    <p:sldId id="320" r:id="rId61"/>
    <p:sldId id="329" r:id="rId62"/>
    <p:sldId id="321" r:id="rId63"/>
    <p:sldId id="324" r:id="rId64"/>
    <p:sldId id="322" r:id="rId65"/>
    <p:sldId id="323" r:id="rId66"/>
    <p:sldId id="330" r:id="rId67"/>
    <p:sldId id="327" r:id="rId68"/>
    <p:sldId id="302" r:id="rId69"/>
    <p:sldId id="303" r:id="rId70"/>
    <p:sldId id="306" r:id="rId71"/>
    <p:sldId id="304" r:id="rId72"/>
    <p:sldId id="307" r:id="rId73"/>
    <p:sldId id="309" r:id="rId74"/>
    <p:sldId id="340" r:id="rId75"/>
    <p:sldId id="336" r:id="rId76"/>
    <p:sldId id="341" r:id="rId77"/>
    <p:sldId id="339" r:id="rId78"/>
    <p:sldId id="338" r:id="rId79"/>
  </p:sldIdLst>
  <p:sldSz cx="9144000" cy="6858000" type="screen4x3"/>
  <p:notesSz cx="7099300" cy="10234613"/>
  <p:defaultTextStyle>
    <a:defPPr>
      <a:defRPr lang="en-US"/>
    </a:defPPr>
    <a:lvl1pPr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1pPr>
    <a:lvl2pPr marL="457200"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2pPr>
    <a:lvl3pPr marL="914400"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3pPr>
    <a:lvl4pPr marL="1371600"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4pPr>
    <a:lvl5pPr marL="1828800" algn="l" rtl="0" eaLnBrk="0" fontAlgn="base" hangingPunct="0">
      <a:spcBef>
        <a:spcPct val="0"/>
      </a:spcBef>
      <a:spcAft>
        <a:spcPct val="0"/>
      </a:spcAft>
      <a:defRPr kumimoji="1" sz="2400" kern="1200">
        <a:solidFill>
          <a:schemeClr val="tx1"/>
        </a:solidFill>
        <a:latin typeface="Times New Roman" panose="02020603050405020304" pitchFamily="18" charset="0"/>
        <a:ea typeface="ＭＳ Ｐゴシック" panose="020B0600070205080204" pitchFamily="50" charset="-128"/>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3024">
          <p15:clr>
            <a:srgbClr val="A4A3A4"/>
          </p15:clr>
        </p15:guide>
        <p15:guide id="2" pos="561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00"/>
    <a:srgbClr val="000066"/>
    <a:srgbClr val="FFFF99"/>
    <a:srgbClr val="CC99FF"/>
    <a:srgbClr val="99CCFF"/>
    <a:srgbClr val="00FFFF"/>
    <a:srgbClr val="CCFFFF"/>
    <a:srgbClr val="66FFFF"/>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98" autoAdjust="0"/>
    <p:restoredTop sz="59551" autoAdjust="0"/>
  </p:normalViewPr>
  <p:slideViewPr>
    <p:cSldViewPr>
      <p:cViewPr varScale="1">
        <p:scale>
          <a:sx n="45" d="100"/>
          <a:sy n="45" d="100"/>
        </p:scale>
        <p:origin x="2184" y="60"/>
      </p:cViewPr>
      <p:guideLst>
        <p:guide orient="horz" pos="3024"/>
        <p:guide pos="5616"/>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p:cNvSpPr>
            <a:spLocks noGrp="1" noChangeArrowheads="1"/>
          </p:cNvSpPr>
          <p:nvPr>
            <p:ph type="hdr" sz="quarter"/>
          </p:nvPr>
        </p:nvSpPr>
        <p:spPr bwMode="auto">
          <a:xfrm>
            <a:off x="0" y="0"/>
            <a:ext cx="3048000" cy="53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ja-JP" altLang="en-US"/>
          </a:p>
        </p:txBody>
      </p:sp>
      <p:sp>
        <p:nvSpPr>
          <p:cNvPr id="150531" name="Rectangle 3"/>
          <p:cNvSpPr>
            <a:spLocks noGrp="1" noChangeArrowheads="1"/>
          </p:cNvSpPr>
          <p:nvPr>
            <p:ph type="dt" sz="quarter" idx="1"/>
          </p:nvPr>
        </p:nvSpPr>
        <p:spPr bwMode="auto">
          <a:xfrm>
            <a:off x="4038600" y="0"/>
            <a:ext cx="3048000" cy="533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endParaRPr lang="ja-JP" altLang="en-US"/>
          </a:p>
        </p:txBody>
      </p:sp>
      <p:sp>
        <p:nvSpPr>
          <p:cNvPr id="150532" name="Rectangle 4"/>
          <p:cNvSpPr>
            <a:spLocks noGrp="1" noChangeArrowheads="1"/>
          </p:cNvSpPr>
          <p:nvPr>
            <p:ph type="ftr" sz="quarter" idx="2"/>
          </p:nvPr>
        </p:nvSpPr>
        <p:spPr bwMode="auto">
          <a:xfrm>
            <a:off x="0" y="9753600"/>
            <a:ext cx="3048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ja-JP" altLang="en-US"/>
          </a:p>
        </p:txBody>
      </p:sp>
      <p:sp>
        <p:nvSpPr>
          <p:cNvPr id="150533" name="Rectangle 5"/>
          <p:cNvSpPr>
            <a:spLocks noGrp="1" noChangeArrowheads="1"/>
          </p:cNvSpPr>
          <p:nvPr>
            <p:ph type="sldNum" sz="quarter" idx="3"/>
          </p:nvPr>
        </p:nvSpPr>
        <p:spPr bwMode="auto">
          <a:xfrm>
            <a:off x="4038600" y="9753600"/>
            <a:ext cx="3048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513D0A0E-5564-4BEA-BD7D-D32873876302}" type="slidenum">
              <a:rPr lang="ja-JP" altLang="en-US"/>
              <a:pPr/>
              <a:t>‹#›</a:t>
            </a:fld>
            <a:endParaRPr lang="ja-JP" altLang="en-US"/>
          </a:p>
        </p:txBody>
      </p:sp>
    </p:spTree>
    <p:extLst>
      <p:ext uri="{BB962C8B-B14F-4D97-AF65-F5344CB8AC3E}">
        <p14:creationId xmlns:p14="http://schemas.microsoft.com/office/powerpoint/2010/main" val="9882597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eaLnBrk="1" hangingPunct="1">
              <a:defRPr sz="1300"/>
            </a:lvl1pPr>
          </a:lstStyle>
          <a:p>
            <a:pPr>
              <a:defRPr/>
            </a:pPr>
            <a:endParaRPr lang="en-US" altLang="ja-JP"/>
          </a:p>
        </p:txBody>
      </p:sp>
      <p:sp>
        <p:nvSpPr>
          <p:cNvPr id="27651" name="Rectangle 3"/>
          <p:cNvSpPr>
            <a:spLocks noGrp="1" noChangeArrowheads="1"/>
          </p:cNvSpPr>
          <p:nvPr>
            <p:ph type="dt" idx="1"/>
          </p:nvPr>
        </p:nvSpPr>
        <p:spPr bwMode="auto">
          <a:xfrm>
            <a:off x="4022725"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eaLnBrk="1" hangingPunct="1">
              <a:defRPr sz="1300"/>
            </a:lvl1pPr>
          </a:lstStyle>
          <a:p>
            <a:pPr>
              <a:defRPr/>
            </a:pPr>
            <a:endParaRPr lang="en-US" altLang="ja-JP"/>
          </a:p>
        </p:txBody>
      </p:sp>
      <p:sp>
        <p:nvSpPr>
          <p:cNvPr id="74756" name="Rectangle 4"/>
          <p:cNvSpPr>
            <a:spLocks noGrp="1" noRot="1" noChangeAspect="1"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3" name="Rectangle 5"/>
          <p:cNvSpPr>
            <a:spLocks noGrp="1" noChangeArrowheads="1"/>
          </p:cNvSpPr>
          <p:nvPr>
            <p:ph type="body" sz="quarter" idx="3"/>
          </p:nvPr>
        </p:nvSpPr>
        <p:spPr bwMode="auto">
          <a:xfrm>
            <a:off x="946150" y="4860925"/>
            <a:ext cx="5207000" cy="4605338"/>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ja-JP" altLang="en-US" noProof="0"/>
              <a:t>マスタ テキストの書式設定</a:t>
            </a:r>
          </a:p>
          <a:p>
            <a:pPr lvl="1"/>
            <a:r>
              <a:rPr lang="ja-JP" altLang="en-US" noProof="0"/>
              <a:t>第 2 レベル</a:t>
            </a:r>
          </a:p>
          <a:p>
            <a:pPr lvl="2"/>
            <a:r>
              <a:rPr lang="ja-JP" altLang="en-US" noProof="0"/>
              <a:t>第 3 レベル</a:t>
            </a:r>
          </a:p>
          <a:p>
            <a:pPr lvl="3"/>
            <a:r>
              <a:rPr lang="ja-JP" altLang="en-US" noProof="0"/>
              <a:t>第 4 レベル</a:t>
            </a:r>
          </a:p>
          <a:p>
            <a:pPr lvl="4"/>
            <a:r>
              <a:rPr lang="ja-JP" altLang="en-US" noProof="0"/>
              <a:t>第 5 レベル</a:t>
            </a:r>
          </a:p>
        </p:txBody>
      </p:sp>
      <p:sp>
        <p:nvSpPr>
          <p:cNvPr id="27654" name="Rectangle 6"/>
          <p:cNvSpPr>
            <a:spLocks noGrp="1" noChangeArrowheads="1"/>
          </p:cNvSpPr>
          <p:nvPr>
            <p:ph type="ftr" sz="quarter" idx="4"/>
          </p:nvPr>
        </p:nvSpPr>
        <p:spPr bwMode="auto">
          <a:xfrm>
            <a:off x="0" y="9723438"/>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eaLnBrk="1" hangingPunct="1">
              <a:defRPr sz="1300"/>
            </a:lvl1pPr>
          </a:lstStyle>
          <a:p>
            <a:pPr>
              <a:defRPr/>
            </a:pPr>
            <a:endParaRPr lang="en-US" altLang="ja-JP"/>
          </a:p>
        </p:txBody>
      </p:sp>
      <p:sp>
        <p:nvSpPr>
          <p:cNvPr id="27655" name="Rectangle 7"/>
          <p:cNvSpPr>
            <a:spLocks noGrp="1" noChangeArrowheads="1"/>
          </p:cNvSpPr>
          <p:nvPr>
            <p:ph type="sldNum" sz="quarter" idx="5"/>
          </p:nvPr>
        </p:nvSpPr>
        <p:spPr bwMode="auto">
          <a:xfrm>
            <a:off x="4022725" y="9723438"/>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eaLnBrk="1" hangingPunct="1">
              <a:defRPr sz="1300"/>
            </a:lvl1pPr>
          </a:lstStyle>
          <a:p>
            <a:fld id="{3DEAF69C-7E70-4EA4-801F-D5A341BEAED0}" type="slidenum">
              <a:rPr lang="ja-JP" altLang="en-US"/>
              <a:pPr/>
              <a:t>‹#›</a:t>
            </a:fld>
            <a:endParaRPr lang="en-US" altLang="ja-JP"/>
          </a:p>
        </p:txBody>
      </p:sp>
    </p:spTree>
    <p:extLst>
      <p:ext uri="{BB962C8B-B14F-4D97-AF65-F5344CB8AC3E}">
        <p14:creationId xmlns:p14="http://schemas.microsoft.com/office/powerpoint/2010/main" val="31299608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こんにちは。</a:t>
            </a:r>
            <a:endParaRPr kumimoji="1" lang="en-US" altLang="ja-JP" dirty="0"/>
          </a:p>
          <a:p>
            <a:r>
              <a:rPr kumimoji="1" lang="ja-JP" altLang="en-US" dirty="0"/>
              <a:t>これからオペレーティングシステムの第</a:t>
            </a:r>
            <a:r>
              <a:rPr kumimoji="1" lang="en-US" altLang="ja-JP" dirty="0"/>
              <a:t>8</a:t>
            </a:r>
            <a:r>
              <a:rPr kumimoji="1" lang="ja-JP" altLang="en-US" dirty="0"/>
              <a:t>回の授業を始めます。</a:t>
            </a:r>
            <a:endParaRPr kumimoji="1" lang="en-US" altLang="ja-JP" dirty="0"/>
          </a:p>
          <a:p>
            <a:r>
              <a:rPr kumimoji="1" lang="ja-JP" altLang="en-US" dirty="0"/>
              <a:t>よろしくお願いします。</a:t>
            </a:r>
            <a:endParaRPr kumimoji="1" lang="en-US" altLang="ja-JP" dirty="0"/>
          </a:p>
          <a:p>
            <a:r>
              <a:rPr kumimoji="1" lang="ja-JP" altLang="en-US" dirty="0"/>
              <a:t>まずいつものように </a:t>
            </a:r>
            <a:r>
              <a:rPr kumimoji="1" lang="en-US" altLang="ja-JP" dirty="0" err="1"/>
              <a:t>GoogleClassroom</a:t>
            </a:r>
            <a:r>
              <a:rPr kumimoji="1" lang="en-US" altLang="ja-JP" dirty="0"/>
              <a:t> </a:t>
            </a:r>
            <a:r>
              <a:rPr kumimoji="1" lang="ja-JP" altLang="en-US" dirty="0"/>
              <a:t>から出席カードを提出してください。</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1</a:t>
            </a:fld>
            <a:endParaRPr lang="en-US" altLang="ja-JP"/>
          </a:p>
        </p:txBody>
      </p:sp>
    </p:spTree>
    <p:extLst>
      <p:ext uri="{BB962C8B-B14F-4D97-AF65-F5344CB8AC3E}">
        <p14:creationId xmlns:p14="http://schemas.microsoft.com/office/powerpoint/2010/main" val="41948628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単一連続割付は、メモリを</a:t>
            </a:r>
            <a:r>
              <a:rPr kumimoji="1" lang="en-US" altLang="ja-JP" dirty="0"/>
              <a:t>OS</a:t>
            </a:r>
            <a:r>
              <a:rPr kumimoji="1" lang="ja-JP" altLang="en-US" dirty="0"/>
              <a:t>領域とユーザ領域の</a:t>
            </a:r>
            <a:r>
              <a:rPr kumimoji="1" lang="en-US" altLang="ja-JP" dirty="0"/>
              <a:t>2</a:t>
            </a:r>
            <a:r>
              <a:rPr kumimoji="1" lang="ja-JP" altLang="en-US" dirty="0" err="1"/>
              <a:t>つに</a:t>
            </a:r>
            <a:r>
              <a:rPr kumimoji="1" lang="ja-JP" altLang="en-US" dirty="0"/>
              <a:t>分割にする手法です。</a:t>
            </a:r>
            <a:endParaRPr kumimoji="1" lang="en-US" altLang="ja-JP" dirty="0"/>
          </a:p>
          <a:p>
            <a:r>
              <a:rPr kumimoji="1" lang="ja-JP" altLang="en-US" dirty="0"/>
              <a:t>この手法は、単一ユーザに対して</a:t>
            </a:r>
            <a:r>
              <a:rPr kumimoji="1" lang="ja-JP" altLang="en-US"/>
              <a:t>メモリを割り付けるときに使用されます。</a:t>
            </a:r>
            <a:endParaRPr kumimoji="1" lang="en-US" altLang="ja-JP"/>
          </a:p>
        </p:txBody>
      </p:sp>
      <p:sp>
        <p:nvSpPr>
          <p:cNvPr id="4" name="スライド番号プレースホルダー 3"/>
          <p:cNvSpPr>
            <a:spLocks noGrp="1"/>
          </p:cNvSpPr>
          <p:nvPr>
            <p:ph type="sldNum" sz="quarter" idx="10"/>
          </p:nvPr>
        </p:nvSpPr>
        <p:spPr/>
        <p:txBody>
          <a:bodyPr/>
          <a:lstStyle/>
          <a:p>
            <a:fld id="{3DEAF69C-7E70-4EA4-801F-D5A341BEAED0}" type="slidenum">
              <a:rPr lang="ja-JP" altLang="en-US" smtClean="0"/>
              <a:pPr/>
              <a:t>10</a:t>
            </a:fld>
            <a:endParaRPr lang="en-US" altLang="ja-JP"/>
          </a:p>
        </p:txBody>
      </p:sp>
    </p:spTree>
    <p:extLst>
      <p:ext uri="{BB962C8B-B14F-4D97-AF65-F5344CB8AC3E}">
        <p14:creationId xmlns:p14="http://schemas.microsoft.com/office/powerpoint/2010/main" val="40009395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単一連続割り付けを管理するための技法としては、</a:t>
            </a:r>
            <a:endParaRPr kumimoji="1" lang="en-US" altLang="ja-JP" dirty="0"/>
          </a:p>
          <a:p>
            <a:r>
              <a:rPr kumimoji="1" lang="ja-JP" altLang="en-US"/>
              <a:t>再配置、スワッピング、オーバレイなどがあります。</a:t>
            </a:r>
            <a:endParaRPr kumimoji="1" lang="en-US" altLang="ja-JP" dirty="0"/>
          </a:p>
          <a:p>
            <a:r>
              <a:rPr kumimoji="1" lang="ja-JP" altLang="en-US"/>
              <a:t>再配置</a:t>
            </a:r>
            <a:r>
              <a:rPr kumimoji="1" lang="en-US" altLang="ja-JP" dirty="0"/>
              <a:t> relocation </a:t>
            </a:r>
            <a:r>
              <a:rPr kumimoji="1" lang="ja-JP" altLang="en-US"/>
              <a:t>とは、相対番地で記述されたプログラムを主記憶の任意の位置に配置することです。</a:t>
            </a:r>
            <a:endParaRPr kumimoji="1" lang="en-US" altLang="ja-JP" dirty="0"/>
          </a:p>
          <a:p>
            <a:r>
              <a:rPr kumimoji="1" lang="ja-JP" altLang="en-US"/>
              <a:t>スワッピングとは、待ち状態のプログラムを２次記憶に退避させることです。</a:t>
            </a:r>
            <a:endParaRPr kumimoji="1" lang="en-US" altLang="ja-JP" dirty="0"/>
          </a:p>
          <a:p>
            <a:r>
              <a:rPr kumimoji="1" lang="ja-JP" altLang="en-US"/>
              <a:t>また、オーバレイとは、プログラムの必要な部分のみを主記憶に読み込むことです。</a:t>
            </a:r>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11</a:t>
            </a:fld>
            <a:endParaRPr lang="en-US" altLang="ja-JP"/>
          </a:p>
        </p:txBody>
      </p:sp>
    </p:spTree>
    <p:extLst>
      <p:ext uri="{BB962C8B-B14F-4D97-AF65-F5344CB8AC3E}">
        <p14:creationId xmlns:p14="http://schemas.microsoft.com/office/powerpoint/2010/main" val="35231362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主記憶上のデータは番地で管理されます。</a:t>
            </a:r>
            <a:endParaRPr kumimoji="1" lang="en-US" altLang="ja-JP" dirty="0"/>
          </a:p>
          <a:p>
            <a:r>
              <a:rPr kumimoji="1" lang="ja-JP" altLang="en-US" dirty="0"/>
              <a:t>プログラムを実行中に、ジャンプ命令などで処理位置を変更する場合、ジャンプ先の番地が必要です。</a:t>
            </a:r>
            <a:endParaRPr kumimoji="1" lang="en-US" altLang="ja-JP" dirty="0"/>
          </a:p>
          <a:p>
            <a:r>
              <a:rPr kumimoji="1" lang="ja-JP" altLang="en-US" dirty="0"/>
              <a:t>プログラム中で番地を表す方法には、絶対番地式と相対番地式があります。</a:t>
            </a:r>
            <a:endParaRPr kumimoji="1" lang="en-US" altLang="ja-JP" dirty="0"/>
          </a:p>
          <a:p>
            <a:r>
              <a:rPr kumimoji="1" lang="ja-JP" altLang="en-US" dirty="0"/>
              <a:t>絶対番地式</a:t>
            </a:r>
            <a:r>
              <a:rPr kumimoji="1" lang="en-US" altLang="ja-JP" dirty="0"/>
              <a:t> absolute address </a:t>
            </a:r>
            <a:r>
              <a:rPr kumimoji="1" lang="ja-JP" altLang="en-US" dirty="0"/>
              <a:t>とは、プログラム中に番地を直接記述する方式です。</a:t>
            </a:r>
            <a:endParaRPr kumimoji="1" lang="en-US" altLang="ja-JP" dirty="0"/>
          </a:p>
          <a:p>
            <a:r>
              <a:rPr kumimoji="1" lang="ja-JP" altLang="en-US" dirty="0"/>
              <a:t>絶対番地式では、プログラム中の番地が固定されていますので、</a:t>
            </a:r>
            <a:endParaRPr kumimoji="1" lang="en-US" altLang="ja-JP" dirty="0"/>
          </a:p>
          <a:p>
            <a:r>
              <a:rPr kumimoji="1" lang="ja-JP" altLang="en-US" dirty="0"/>
              <a:t>絶対番地式のプログラムは必ずメモリの決まった位置におかなければなりません。</a:t>
            </a:r>
            <a:endParaRPr kumimoji="1" lang="en-US" altLang="ja-JP" dirty="0"/>
          </a:p>
          <a:p>
            <a:r>
              <a:rPr kumimoji="1" lang="ja-JP" altLang="en-US" dirty="0"/>
              <a:t>相対番地式</a:t>
            </a:r>
            <a:r>
              <a:rPr kumimoji="1" lang="en-US" altLang="ja-JP" dirty="0"/>
              <a:t> relative address </a:t>
            </a:r>
            <a:r>
              <a:rPr kumimoji="1" lang="ja-JP" altLang="en-US" dirty="0"/>
              <a:t>とは、プログラム中の番地は、</a:t>
            </a:r>
            <a:endParaRPr kumimoji="1" lang="en-US" altLang="ja-JP" dirty="0"/>
          </a:p>
          <a:p>
            <a:r>
              <a:rPr kumimoji="1" lang="ja-JP" altLang="en-US" dirty="0"/>
              <a:t>プログラムの先頭を０番地として、そこからの距離で記述する方式です。</a:t>
            </a:r>
            <a:endParaRPr kumimoji="1" lang="en-US" altLang="ja-JP" dirty="0"/>
          </a:p>
          <a:p>
            <a:r>
              <a:rPr kumimoji="1" lang="ja-JP" altLang="en-US" dirty="0"/>
              <a:t>相対番地式では、プログラムの番地は固定されていませんので、</a:t>
            </a:r>
            <a:endParaRPr kumimoji="1" lang="en-US" altLang="ja-JP" dirty="0"/>
          </a:p>
          <a:p>
            <a:r>
              <a:rPr kumimoji="1" lang="ja-JP" altLang="en-US" dirty="0"/>
              <a:t>相対番地式のプログラムはメモリのどの位置にでも置くことができます。</a:t>
            </a:r>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12</a:t>
            </a:fld>
            <a:endParaRPr lang="en-US" altLang="ja-JP"/>
          </a:p>
        </p:txBody>
      </p:sp>
    </p:spTree>
    <p:extLst>
      <p:ext uri="{BB962C8B-B14F-4D97-AF65-F5344CB8AC3E}">
        <p14:creationId xmlns:p14="http://schemas.microsoft.com/office/powerpoint/2010/main" val="28394256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絶対番地式のプログラムは、</a:t>
            </a:r>
            <a:endParaRPr kumimoji="1" lang="en-US" altLang="ja-JP" dirty="0"/>
          </a:p>
          <a:p>
            <a:r>
              <a:rPr kumimoji="1" lang="ja-JP" altLang="en-US"/>
              <a:t>プログラム中にメモリの実アドレスが書かれています。</a:t>
            </a:r>
            <a:endParaRPr kumimoji="1" lang="en-US" altLang="ja-JP" dirty="0"/>
          </a:p>
          <a:p>
            <a:r>
              <a:rPr kumimoji="1" lang="ja-JP" altLang="en-US"/>
              <a:t>絶対番地式のプログラムは、必ずメモリの決まった位置に読み込まなければなりません。</a:t>
            </a:r>
            <a:endParaRPr kumimoji="1" lang="en-US" altLang="ja-JP" dirty="0"/>
          </a:p>
          <a:p>
            <a:r>
              <a:rPr kumimoji="1" lang="ja-JP" altLang="en-US"/>
              <a:t>例えば、左のプログラムは、プログラム中に、番地が</a:t>
            </a:r>
            <a:r>
              <a:rPr kumimoji="1" lang="en-US" altLang="ja-JP" dirty="0"/>
              <a:t>1000</a:t>
            </a:r>
            <a:r>
              <a:rPr kumimoji="1" lang="ja-JP" altLang="en-US"/>
              <a:t>番地から書かれています。</a:t>
            </a:r>
            <a:endParaRPr kumimoji="1" lang="en-US" altLang="ja-JP" dirty="0"/>
          </a:p>
          <a:p>
            <a:r>
              <a:rPr kumimoji="1" lang="ja-JP" altLang="en-US"/>
              <a:t>このプログラムは、必ずメモリの</a:t>
            </a:r>
            <a:r>
              <a:rPr kumimoji="1" lang="en-US" altLang="ja-JP" dirty="0"/>
              <a:t>1000</a:t>
            </a:r>
            <a:r>
              <a:rPr kumimoji="1" lang="ja-JP" altLang="en-US"/>
              <a:t>番地に置かなければなりません。</a:t>
            </a:r>
            <a:endParaRPr kumimoji="1" lang="en-US" altLang="ja-JP" dirty="0"/>
          </a:p>
          <a:p>
            <a:r>
              <a:rPr kumimoji="1" lang="ja-JP" altLang="en-US"/>
              <a:t>また、このプログラムは、</a:t>
            </a:r>
            <a:r>
              <a:rPr kumimoji="1" lang="en-US" altLang="ja-JP" dirty="0"/>
              <a:t>2000</a:t>
            </a:r>
            <a:r>
              <a:rPr kumimoji="1" lang="ja-JP" altLang="en-US"/>
              <a:t>番地にあるデータを参照していますので、</a:t>
            </a:r>
            <a:endParaRPr kumimoji="1" lang="en-US" altLang="ja-JP" dirty="0"/>
          </a:p>
          <a:p>
            <a:r>
              <a:rPr kumimoji="1" lang="ja-JP" altLang="en-US"/>
              <a:t>データは必ず</a:t>
            </a:r>
            <a:r>
              <a:rPr kumimoji="1" lang="en-US" altLang="ja-JP" dirty="0"/>
              <a:t>2,000</a:t>
            </a:r>
            <a:r>
              <a:rPr kumimoji="1" lang="ja-JP" altLang="en-US"/>
              <a:t>番地に置かなければなりません。</a:t>
            </a:r>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13</a:t>
            </a:fld>
            <a:endParaRPr lang="en-US" altLang="ja-JP"/>
          </a:p>
        </p:txBody>
      </p:sp>
    </p:spTree>
    <p:extLst>
      <p:ext uri="{BB962C8B-B14F-4D97-AF65-F5344CB8AC3E}">
        <p14:creationId xmlns:p14="http://schemas.microsoft.com/office/powerpoint/2010/main" val="9561649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相対番地式のプログラムは、</a:t>
            </a:r>
            <a:endParaRPr kumimoji="1" lang="en-US" altLang="ja-JP" dirty="0"/>
          </a:p>
          <a:p>
            <a:r>
              <a:rPr kumimoji="1" lang="ja-JP" altLang="en-US" dirty="0"/>
              <a:t>プログラム中の番地はプログラムの先頭を０番地として書かれています。</a:t>
            </a:r>
            <a:endParaRPr kumimoji="1" lang="en-US" altLang="ja-JP" dirty="0"/>
          </a:p>
          <a:p>
            <a:r>
              <a:rPr kumimoji="1" lang="ja-JP" altLang="en-US" dirty="0"/>
              <a:t>相対番地式のプログラムは、メモリのどこにでも置くことができます。</a:t>
            </a:r>
            <a:endParaRPr kumimoji="1" lang="en-US" altLang="ja-JP" dirty="0"/>
          </a:p>
          <a:p>
            <a:r>
              <a:rPr kumimoji="1" lang="ja-JP" altLang="en-US" dirty="0"/>
              <a:t>実際の番地は、プログラムをメモリに読み込んだときに再計算します。</a:t>
            </a:r>
            <a:endParaRPr kumimoji="1" lang="en-US" altLang="ja-JP" dirty="0"/>
          </a:p>
          <a:p>
            <a:r>
              <a:rPr kumimoji="1" lang="ja-JP" altLang="en-US" dirty="0"/>
              <a:t>番地を再計算することを、再配置 </a:t>
            </a:r>
            <a:r>
              <a:rPr kumimoji="1" lang="en-US" altLang="ja-JP" dirty="0" err="1"/>
              <a:t>realocation</a:t>
            </a:r>
            <a:r>
              <a:rPr kumimoji="1" lang="en-US" altLang="ja-JP" dirty="0"/>
              <a:t> </a:t>
            </a:r>
            <a:r>
              <a:rPr kumimoji="1" lang="ja-JP" altLang="en-US" dirty="0"/>
              <a:t>といいます。</a:t>
            </a:r>
            <a:endParaRPr kumimoji="1" lang="en-US" altLang="ja-JP" dirty="0"/>
          </a:p>
          <a:p>
            <a:r>
              <a:rPr kumimoji="1" lang="ja-JP" altLang="en-US" dirty="0"/>
              <a:t>例えば、プログラムをメモリの</a:t>
            </a:r>
            <a:r>
              <a:rPr kumimoji="1" lang="en-US" altLang="ja-JP" dirty="0"/>
              <a:t>300</a:t>
            </a:r>
            <a:r>
              <a:rPr kumimoji="1" lang="ja-JP" altLang="en-US" dirty="0"/>
              <a:t>番地に読み込んだとすると</a:t>
            </a:r>
            <a:endParaRPr kumimoji="1" lang="en-US" altLang="ja-JP" dirty="0"/>
          </a:p>
          <a:p>
            <a:r>
              <a:rPr kumimoji="1" lang="ja-JP" altLang="en-US" dirty="0"/>
              <a:t>プログラム中の番地は、先頭を</a:t>
            </a:r>
            <a:r>
              <a:rPr kumimoji="1" lang="en-US" altLang="ja-JP" dirty="0"/>
              <a:t>300</a:t>
            </a:r>
            <a:r>
              <a:rPr kumimoji="1" lang="ja-JP" altLang="en-US" dirty="0"/>
              <a:t>番地として再計算されます。</a:t>
            </a:r>
            <a:endParaRPr kumimoji="1" lang="en-US" altLang="ja-JP" dirty="0"/>
          </a:p>
          <a:p>
            <a:r>
              <a:rPr kumimoji="1" lang="ja-JP" altLang="en-US" dirty="0"/>
              <a:t>また、データはプログラムの先頭から</a:t>
            </a:r>
            <a:r>
              <a:rPr kumimoji="1" lang="en-US" altLang="ja-JP" dirty="0"/>
              <a:t>1000</a:t>
            </a:r>
            <a:r>
              <a:rPr kumimoji="1" lang="ja-JP" altLang="en-US" dirty="0"/>
              <a:t>番地先、</a:t>
            </a:r>
            <a:r>
              <a:rPr kumimoji="1" lang="en-US" altLang="ja-JP" dirty="0"/>
              <a:t>1300</a:t>
            </a:r>
            <a:r>
              <a:rPr kumimoji="1" lang="ja-JP" altLang="en-US" dirty="0"/>
              <a:t>番地に置かれます。</a:t>
            </a:r>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14</a:t>
            </a:fld>
            <a:endParaRPr lang="en-US" altLang="ja-JP"/>
          </a:p>
        </p:txBody>
      </p:sp>
    </p:spTree>
    <p:extLst>
      <p:ext uri="{BB962C8B-B14F-4D97-AF65-F5344CB8AC3E}">
        <p14:creationId xmlns:p14="http://schemas.microsoft.com/office/powerpoint/2010/main" val="64568440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番地を再計算する再配置はさらに、</a:t>
            </a:r>
            <a:endParaRPr kumimoji="1" lang="en-US" altLang="ja-JP" dirty="0"/>
          </a:p>
          <a:p>
            <a:r>
              <a:rPr kumimoji="1" lang="ja-JP" altLang="en-US"/>
              <a:t>静的再配置と動的再配置に分かれます。</a:t>
            </a:r>
            <a:endParaRPr kumimoji="1" lang="en-US" altLang="ja-JP" dirty="0"/>
          </a:p>
          <a:p>
            <a:r>
              <a:rPr kumimoji="1" lang="ja-JP" altLang="en-US"/>
              <a:t>静的再配置</a:t>
            </a:r>
            <a:r>
              <a:rPr kumimoji="1" lang="en-US" altLang="ja-JP" dirty="0"/>
              <a:t> static relocation </a:t>
            </a:r>
            <a:r>
              <a:rPr kumimoji="1" lang="ja-JP" altLang="en-US"/>
              <a:t>は、２次記憶からメモリに読み込む際に</a:t>
            </a:r>
            <a:endParaRPr kumimoji="1" lang="en-US" altLang="ja-JP" dirty="0"/>
          </a:p>
          <a:p>
            <a:r>
              <a:rPr kumimoji="1" lang="ja-JP" altLang="en-US"/>
              <a:t>番地を計算します。</a:t>
            </a:r>
            <a:endParaRPr kumimoji="1" lang="en-US" altLang="ja-JP" dirty="0"/>
          </a:p>
          <a:p>
            <a:r>
              <a:rPr kumimoji="1" lang="ja-JP" altLang="en-US"/>
              <a:t>動的再配置</a:t>
            </a:r>
            <a:r>
              <a:rPr kumimoji="1" lang="en-US" altLang="ja-JP" dirty="0"/>
              <a:t> dynamic relocation </a:t>
            </a:r>
            <a:r>
              <a:rPr kumimoji="1" lang="ja-JP" altLang="en-US"/>
              <a:t>は、２次記憶からメモリに読み込んだ時点では</a:t>
            </a:r>
            <a:endParaRPr kumimoji="1" lang="en-US" altLang="ja-JP" dirty="0"/>
          </a:p>
          <a:p>
            <a:r>
              <a:rPr kumimoji="1" lang="ja-JP" altLang="en-US"/>
              <a:t>番地は相対番地のままにしておき、</a:t>
            </a:r>
            <a:endParaRPr kumimoji="1" lang="en-US" altLang="ja-JP" dirty="0"/>
          </a:p>
          <a:p>
            <a:r>
              <a:rPr kumimoji="1" lang="ja-JP" altLang="en-US"/>
              <a:t>実行したときに再配置をします。</a:t>
            </a:r>
            <a:endParaRPr kumimoji="1" lang="en-US" altLang="ja-JP" dirty="0"/>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15</a:t>
            </a:fld>
            <a:endParaRPr lang="en-US" altLang="ja-JP"/>
          </a:p>
        </p:txBody>
      </p:sp>
    </p:spTree>
    <p:extLst>
      <p:ext uri="{BB962C8B-B14F-4D97-AF65-F5344CB8AC3E}">
        <p14:creationId xmlns:p14="http://schemas.microsoft.com/office/powerpoint/2010/main" val="35538194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相対番地式のプログラムは、２次記憶に格納されている時点では</a:t>
            </a:r>
            <a:endParaRPr kumimoji="1" lang="en-US" altLang="ja-JP" dirty="0"/>
          </a:p>
          <a:p>
            <a:r>
              <a:rPr kumimoji="1" lang="ja-JP" altLang="en-US"/>
              <a:t>プログラムの先頭を</a:t>
            </a:r>
            <a:r>
              <a:rPr kumimoji="1" lang="en-US" altLang="ja-JP" dirty="0"/>
              <a:t>0</a:t>
            </a:r>
            <a:r>
              <a:rPr kumimoji="1" lang="ja-JP" altLang="en-US"/>
              <a:t>番地として記述されています。</a:t>
            </a:r>
            <a:endParaRPr kumimoji="1" lang="en-US" altLang="ja-JP" dirty="0"/>
          </a:p>
          <a:p>
            <a:r>
              <a:rPr kumimoji="1" lang="ja-JP" altLang="en-US"/>
              <a:t>静的再配置では、プログラムを２次記憶からメモリに読み込んだときに、</a:t>
            </a:r>
            <a:endParaRPr kumimoji="1" lang="en-US" altLang="ja-JP" dirty="0"/>
          </a:p>
          <a:p>
            <a:r>
              <a:rPr kumimoji="1" lang="ja-JP" altLang="en-US"/>
              <a:t>番地を再配置します。</a:t>
            </a:r>
            <a:endParaRPr kumimoji="1" lang="en-US" altLang="ja-JP" dirty="0"/>
          </a:p>
          <a:p>
            <a:r>
              <a:rPr kumimoji="1" lang="ja-JP" altLang="en-US"/>
              <a:t>例えば、プログラムをメモリの</a:t>
            </a:r>
            <a:r>
              <a:rPr kumimoji="1" lang="en-US" altLang="ja-JP" dirty="0"/>
              <a:t>2000</a:t>
            </a:r>
            <a:r>
              <a:rPr kumimoji="1" lang="ja-JP" altLang="en-US"/>
              <a:t>番地に読み込んだ場合、</a:t>
            </a:r>
            <a:endParaRPr kumimoji="1" lang="en-US" altLang="ja-JP" dirty="0"/>
          </a:p>
          <a:p>
            <a:r>
              <a:rPr kumimoji="1" lang="ja-JP" altLang="en-US"/>
              <a:t>プログラム中の番地を全て</a:t>
            </a:r>
            <a:r>
              <a:rPr kumimoji="1" lang="en-US" altLang="ja-JP" dirty="0"/>
              <a:t>2000</a:t>
            </a:r>
            <a:r>
              <a:rPr kumimoji="1" lang="ja-JP" altLang="en-US"/>
              <a:t>番地からに書き換えてからメモリに起きます。</a:t>
            </a:r>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16</a:t>
            </a:fld>
            <a:endParaRPr lang="en-US" altLang="ja-JP"/>
          </a:p>
        </p:txBody>
      </p:sp>
    </p:spTree>
    <p:extLst>
      <p:ext uri="{BB962C8B-B14F-4D97-AF65-F5344CB8AC3E}">
        <p14:creationId xmlns:p14="http://schemas.microsoft.com/office/powerpoint/2010/main" val="17006080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動的再配置では、２次記憶からメモリにプログラムを読み込んだ時点では、</a:t>
            </a:r>
            <a:endParaRPr kumimoji="1" lang="en-US" altLang="ja-JP" dirty="0"/>
          </a:p>
          <a:p>
            <a:r>
              <a:rPr kumimoji="1" lang="ja-JP" altLang="en-US"/>
              <a:t>プログラム中の番地は相対番地のままです。</a:t>
            </a:r>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17</a:t>
            </a:fld>
            <a:endParaRPr lang="en-US" altLang="ja-JP"/>
          </a:p>
        </p:txBody>
      </p:sp>
    </p:spTree>
    <p:extLst>
      <p:ext uri="{BB962C8B-B14F-4D97-AF65-F5344CB8AC3E}">
        <p14:creationId xmlns:p14="http://schemas.microsoft.com/office/powerpoint/2010/main" val="1533514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動的再配置では、</a:t>
            </a:r>
            <a:endParaRPr kumimoji="1" lang="en-US" altLang="ja-JP" dirty="0"/>
          </a:p>
          <a:p>
            <a:r>
              <a:rPr kumimoji="1" lang="ja-JP" altLang="en-US" dirty="0"/>
              <a:t>実行時に番地を計算します。</a:t>
            </a:r>
            <a:endParaRPr kumimoji="1" lang="en-US" altLang="ja-JP" dirty="0"/>
          </a:p>
          <a:p>
            <a:r>
              <a:rPr kumimoji="1" lang="ja-JP" altLang="en-US" dirty="0"/>
              <a:t>プログラムを実行するときには、</a:t>
            </a:r>
            <a:endParaRPr kumimoji="1" lang="en-US" altLang="ja-JP" dirty="0"/>
          </a:p>
          <a:p>
            <a:r>
              <a:rPr kumimoji="1" lang="ja-JP" altLang="en-US" dirty="0"/>
              <a:t>再配置レジスタと呼ばれるレジスタに、プログラムの先頭の番地が設定されます。</a:t>
            </a:r>
            <a:endParaRPr kumimoji="1" lang="en-US" altLang="ja-JP" dirty="0"/>
          </a:p>
          <a:p>
            <a:r>
              <a:rPr kumimoji="1" lang="ja-JP" altLang="en-US" dirty="0"/>
              <a:t>例えば、プログラムを</a:t>
            </a:r>
            <a:r>
              <a:rPr kumimoji="1" lang="en-US" altLang="ja-JP" dirty="0"/>
              <a:t>500</a:t>
            </a:r>
            <a:r>
              <a:rPr kumimoji="1" lang="ja-JP" altLang="en-US" dirty="0"/>
              <a:t>番地に置いた場合、再配置レジスタの値は</a:t>
            </a:r>
            <a:r>
              <a:rPr kumimoji="1" lang="en-US" altLang="ja-JP" dirty="0"/>
              <a:t>500</a:t>
            </a:r>
            <a:r>
              <a:rPr kumimoji="1" lang="ja-JP" altLang="en-US" dirty="0"/>
              <a:t>になります。</a:t>
            </a:r>
            <a:endParaRPr kumimoji="1" lang="en-US" altLang="ja-JP" dirty="0"/>
          </a:p>
          <a:p>
            <a:r>
              <a:rPr kumimoji="1" lang="ja-JP" altLang="en-US" dirty="0"/>
              <a:t>プログラム実行時は、プログラム中に記述された番地と、再配置レジスタの値を足して</a:t>
            </a:r>
            <a:endParaRPr kumimoji="1" lang="en-US" altLang="ja-JP" dirty="0"/>
          </a:p>
          <a:p>
            <a:r>
              <a:rPr kumimoji="1" lang="ja-JP" altLang="en-US" dirty="0"/>
              <a:t>番地が計算されます。</a:t>
            </a:r>
            <a:endParaRPr kumimoji="1" lang="en-US" altLang="ja-JP" dirty="0"/>
          </a:p>
          <a:p>
            <a:r>
              <a:rPr kumimoji="1" lang="ja-JP" altLang="en-US" dirty="0"/>
              <a:t>例えば、プログラムの記述が</a:t>
            </a:r>
            <a:r>
              <a:rPr kumimoji="1" lang="en-US" altLang="ja-JP" dirty="0"/>
              <a:t>1000</a:t>
            </a:r>
            <a:r>
              <a:rPr kumimoji="1" lang="ja-JP" altLang="en-US" dirty="0"/>
              <a:t>、再配置レジスタの値が</a:t>
            </a:r>
            <a:r>
              <a:rPr kumimoji="1" lang="en-US" altLang="ja-JP" dirty="0"/>
              <a:t>500</a:t>
            </a:r>
            <a:r>
              <a:rPr kumimoji="1" lang="ja-JP" altLang="en-US" dirty="0"/>
              <a:t>の場合、</a:t>
            </a:r>
            <a:endParaRPr kumimoji="1" lang="en-US" altLang="ja-JP" dirty="0"/>
          </a:p>
          <a:p>
            <a:r>
              <a:rPr kumimoji="1" lang="en-US" altLang="ja-JP" dirty="0"/>
              <a:t>1000+500</a:t>
            </a:r>
            <a:r>
              <a:rPr kumimoji="1" lang="ja-JP" altLang="en-US" dirty="0"/>
              <a:t>で</a:t>
            </a:r>
            <a:r>
              <a:rPr kumimoji="1" lang="en-US" altLang="ja-JP" dirty="0"/>
              <a:t>1,500</a:t>
            </a:r>
            <a:r>
              <a:rPr kumimoji="1" lang="ja-JP" altLang="en-US" dirty="0"/>
              <a:t>番地が参照されます。</a:t>
            </a:r>
            <a:endParaRPr kumimoji="1" lang="en-US" altLang="ja-JP" dirty="0"/>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18</a:t>
            </a:fld>
            <a:endParaRPr lang="en-US" altLang="ja-JP"/>
          </a:p>
        </p:txBody>
      </p:sp>
    </p:spTree>
    <p:extLst>
      <p:ext uri="{BB962C8B-B14F-4D97-AF65-F5344CB8AC3E}">
        <p14:creationId xmlns:p14="http://schemas.microsoft.com/office/powerpoint/2010/main" val="29392892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メモリの大きさは限られていますので、すぐにいっぱいになってしまいます。</a:t>
            </a:r>
            <a:endParaRPr kumimoji="1" lang="en-US" altLang="ja-JP" dirty="0"/>
          </a:p>
          <a:p>
            <a:r>
              <a:rPr kumimoji="1" lang="ja-JP" altLang="en-US"/>
              <a:t>メモリを効率良く使うためには、メモリ上におくデータを適時入れ替えてやる必要があります。</a:t>
            </a:r>
            <a:endParaRPr kumimoji="1" lang="en-US" altLang="ja-JP" dirty="0"/>
          </a:p>
          <a:p>
            <a:r>
              <a:rPr kumimoji="1" lang="ja-JP" altLang="en-US"/>
              <a:t>ブロック状態にプロセスを２次記憶に退避させるのがスワッピングです。</a:t>
            </a:r>
            <a:endParaRPr kumimoji="1" lang="en-US" altLang="ja-JP" dirty="0"/>
          </a:p>
          <a:p>
            <a:r>
              <a:rPr kumimoji="1" lang="ja-JP" altLang="en-US"/>
              <a:t>ブロック状態になったプロセスは、しばらくは動けません。</a:t>
            </a:r>
            <a:endParaRPr kumimoji="1" lang="en-US" altLang="ja-JP" dirty="0"/>
          </a:p>
          <a:p>
            <a:r>
              <a:rPr kumimoji="1" lang="ja-JP" altLang="en-US"/>
              <a:t>動けないものをメモリに置いておくのは無駄ですので、</a:t>
            </a:r>
            <a:endParaRPr kumimoji="1" lang="en-US" altLang="ja-JP" dirty="0"/>
          </a:p>
          <a:p>
            <a:r>
              <a:rPr kumimoji="1" lang="ja-JP" altLang="en-US"/>
              <a:t>メモリから２次記憶のバックングストアと呼ばれる領域に追い出してしまいます。</a:t>
            </a:r>
            <a:endParaRPr kumimoji="1" lang="en-US" altLang="ja-JP" dirty="0"/>
          </a:p>
          <a:p>
            <a:r>
              <a:rPr kumimoji="1" lang="ja-JP" altLang="en-US"/>
              <a:t>メモリから２次記憶に追い出すことをスワップアウトと言います。</a:t>
            </a:r>
            <a:endParaRPr kumimoji="1" lang="en-US" altLang="ja-JP" dirty="0"/>
          </a:p>
          <a:p>
            <a:r>
              <a:rPr kumimoji="1" lang="ja-JP" altLang="en-US"/>
              <a:t>逆に、一旦追い出したものをメモリに戻すことをスワップインと言います。</a:t>
            </a:r>
            <a:endParaRPr kumimoji="1" lang="en-US" altLang="ja-JP" dirty="0"/>
          </a:p>
          <a:p>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19</a:t>
            </a:fld>
            <a:endParaRPr lang="en-US" altLang="ja-JP"/>
          </a:p>
        </p:txBody>
      </p:sp>
    </p:spTree>
    <p:extLst>
      <p:ext uri="{BB962C8B-B14F-4D97-AF65-F5344CB8AC3E}">
        <p14:creationId xmlns:p14="http://schemas.microsoft.com/office/powerpoint/2010/main" val="18638935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今週からはメモリについて説明していきます。</a:t>
            </a:r>
            <a:endParaRPr kumimoji="1" lang="en-US" altLang="ja-JP" dirty="0"/>
          </a:p>
          <a:p>
            <a:r>
              <a:rPr kumimoji="1" lang="ja-JP" altLang="en-US" dirty="0"/>
              <a:t>計算機上で実行されるプログラムやデータはメモリの上に置かれます。</a:t>
            </a:r>
            <a:endParaRPr kumimoji="1" lang="en-US" altLang="ja-JP" dirty="0"/>
          </a:p>
          <a:p>
            <a:r>
              <a:rPr kumimoji="1" lang="en-US" altLang="ja-JP" dirty="0"/>
              <a:t>OS</a:t>
            </a:r>
            <a:r>
              <a:rPr kumimoji="1" lang="ja-JP" altLang="en-US" dirty="0"/>
              <a:t>自身も当然メモリの上に置かれます。</a:t>
            </a:r>
            <a:endParaRPr kumimoji="1" lang="en-US" altLang="ja-JP" dirty="0"/>
          </a:p>
          <a:p>
            <a:r>
              <a:rPr kumimoji="1" lang="ja-JP" altLang="en-US" dirty="0"/>
              <a:t>メモリには</a:t>
            </a:r>
            <a:r>
              <a:rPr kumimoji="1" lang="en-US" altLang="ja-JP" dirty="0"/>
              <a:t>1</a:t>
            </a:r>
            <a:r>
              <a:rPr kumimoji="1" lang="ja-JP" altLang="en-US" dirty="0"/>
              <a:t>次元の番地が割り振られ、プログラムやデータの位置は番地で管理されます。</a:t>
            </a:r>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2</a:t>
            </a:fld>
            <a:endParaRPr lang="en-US" altLang="ja-JP"/>
          </a:p>
        </p:txBody>
      </p:sp>
    </p:spTree>
    <p:extLst>
      <p:ext uri="{BB962C8B-B14F-4D97-AF65-F5344CB8AC3E}">
        <p14:creationId xmlns:p14="http://schemas.microsoft.com/office/powerpoint/2010/main" val="351913307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スワップインは、プログラム、データを</a:t>
            </a:r>
            <a:r>
              <a:rPr kumimoji="1" lang="en-US" altLang="ja-JP" dirty="0"/>
              <a:t>2</a:t>
            </a:r>
            <a:r>
              <a:rPr kumimoji="1" lang="ja-JP" altLang="en-US" dirty="0"/>
              <a:t>次記憶から読み込みます。</a:t>
            </a:r>
            <a:endParaRPr kumimoji="1" lang="en-US" altLang="ja-JP" dirty="0"/>
          </a:p>
          <a:p>
            <a:r>
              <a:rPr kumimoji="1" lang="ja-JP" altLang="en-US" dirty="0"/>
              <a:t>実行に必要なプログラムやデータがある場合にスワップインします。</a:t>
            </a:r>
            <a:endParaRPr kumimoji="1" lang="en-US" altLang="ja-JP" dirty="0"/>
          </a:p>
          <a:p>
            <a:r>
              <a:rPr kumimoji="1" lang="ja-JP" altLang="en-US" dirty="0"/>
              <a:t>一方、プログラムやデータを</a:t>
            </a:r>
            <a:r>
              <a:rPr kumimoji="1" lang="en-US" altLang="ja-JP" dirty="0"/>
              <a:t>2</a:t>
            </a:r>
            <a:r>
              <a:rPr kumimoji="1" lang="ja-JP" altLang="en-US" dirty="0"/>
              <a:t>次記憶に追い出すのがスワップアウトです。</a:t>
            </a:r>
            <a:endParaRPr kumimoji="1" lang="en-US" altLang="ja-JP" dirty="0"/>
          </a:p>
          <a:p>
            <a:r>
              <a:rPr kumimoji="1" lang="ja-JP" altLang="en-US" dirty="0"/>
              <a:t>メモリには限りがありますので、新しいデータをスワップインするためには、</a:t>
            </a:r>
            <a:endParaRPr kumimoji="1" lang="en-US" altLang="ja-JP" dirty="0"/>
          </a:p>
          <a:p>
            <a:r>
              <a:rPr kumimoji="1" lang="ja-JP" altLang="en-US" dirty="0"/>
              <a:t>他のデータをスワップアウトする必要があります。</a:t>
            </a:r>
            <a:endParaRPr kumimoji="1" lang="en-US" altLang="ja-JP" dirty="0"/>
          </a:p>
          <a:p>
            <a:r>
              <a:rPr kumimoji="1" lang="ja-JP" altLang="en-US" dirty="0"/>
              <a:t>そこで、当面必要の無いプログラムやデータを退避させます。</a:t>
            </a:r>
          </a:p>
        </p:txBody>
      </p:sp>
      <p:sp>
        <p:nvSpPr>
          <p:cNvPr id="4" name="スライド番号プレースホルダー 3"/>
          <p:cNvSpPr>
            <a:spLocks noGrp="1"/>
          </p:cNvSpPr>
          <p:nvPr>
            <p:ph type="sldNum" sz="quarter" idx="10"/>
          </p:nvPr>
        </p:nvSpPr>
        <p:spPr/>
        <p:txBody>
          <a:bodyPr/>
          <a:lstStyle/>
          <a:p>
            <a:fld id="{3DEAF69C-7E70-4EA4-801F-D5A341BEAED0}" type="slidenum">
              <a:rPr lang="ja-JP" altLang="en-US" smtClean="0"/>
              <a:pPr/>
              <a:t>20</a:t>
            </a:fld>
            <a:endParaRPr lang="en-US" altLang="ja-JP"/>
          </a:p>
        </p:txBody>
      </p:sp>
    </p:spTree>
    <p:extLst>
      <p:ext uri="{BB962C8B-B14F-4D97-AF65-F5344CB8AC3E}">
        <p14:creationId xmlns:p14="http://schemas.microsoft.com/office/powerpoint/2010/main" val="42510031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オーバレイはプログラムの必要部分のみ読み込む技法です。</a:t>
            </a:r>
            <a:endParaRPr kumimoji="1" lang="en-US" altLang="ja-JP" dirty="0"/>
          </a:p>
          <a:p>
            <a:r>
              <a:rPr kumimoji="1" lang="ja-JP" altLang="en-US"/>
              <a:t>例えば、あるプログラムで、</a:t>
            </a:r>
            <a:endParaRPr kumimoji="1" lang="en-US" altLang="ja-JP" dirty="0"/>
          </a:p>
          <a:p>
            <a:r>
              <a:rPr kumimoji="1" lang="en-US" altLang="ja-JP" dirty="0"/>
              <a:t>Main</a:t>
            </a:r>
            <a:r>
              <a:rPr kumimoji="1" lang="ja-JP" altLang="en-US"/>
              <a:t>モジュールからモジュール１を呼び出し、さらにモジュール</a:t>
            </a:r>
            <a:r>
              <a:rPr kumimoji="1" lang="en-US" altLang="ja-JP" dirty="0"/>
              <a:t>1.1</a:t>
            </a:r>
            <a:r>
              <a:rPr kumimoji="1" lang="ja-JP" altLang="en-US"/>
              <a:t>を呼び出すとします。</a:t>
            </a:r>
            <a:endParaRPr kumimoji="1" lang="en-US" altLang="ja-JP" dirty="0"/>
          </a:p>
          <a:p>
            <a:r>
              <a:rPr kumimoji="1" lang="ja-JP" altLang="en-US"/>
              <a:t>また、</a:t>
            </a:r>
            <a:r>
              <a:rPr kumimoji="1" lang="en-US" altLang="ja-JP" dirty="0"/>
              <a:t>Main</a:t>
            </a:r>
            <a:r>
              <a:rPr kumimoji="1" lang="ja-JP" altLang="en-US"/>
              <a:t>モジュールからモジュール</a:t>
            </a:r>
            <a:r>
              <a:rPr kumimoji="1" lang="en-US" altLang="ja-JP" dirty="0"/>
              <a:t>2</a:t>
            </a:r>
            <a:r>
              <a:rPr kumimoji="1" lang="ja-JP" altLang="en-US"/>
              <a:t>、モジュール３を呼び出し、</a:t>
            </a:r>
            <a:endParaRPr kumimoji="1" lang="en-US" altLang="ja-JP" dirty="0"/>
          </a:p>
          <a:p>
            <a:r>
              <a:rPr kumimoji="1" lang="ja-JP" altLang="en-US"/>
              <a:t>モジュール３からさらにモジュール</a:t>
            </a:r>
            <a:r>
              <a:rPr kumimoji="1" lang="en-US" altLang="ja-JP" dirty="0"/>
              <a:t>3.1</a:t>
            </a:r>
            <a:r>
              <a:rPr kumimoji="1" lang="ja-JP" altLang="en-US"/>
              <a:t>とモジュール</a:t>
            </a:r>
            <a:r>
              <a:rPr kumimoji="1" lang="en-US" altLang="ja-JP" dirty="0"/>
              <a:t>3.2</a:t>
            </a:r>
            <a:r>
              <a:rPr kumimoji="1" lang="ja-JP" altLang="en-US"/>
              <a:t>を呼び出すとします。</a:t>
            </a:r>
            <a:endParaRPr kumimoji="1" lang="en-US" altLang="ja-JP" dirty="0"/>
          </a:p>
          <a:p>
            <a:r>
              <a:rPr kumimoji="1" lang="ja-JP" altLang="en-US"/>
              <a:t>これら全てのモジュールをメモリに読み込むと、</a:t>
            </a:r>
            <a:r>
              <a:rPr kumimoji="1" lang="en-US" altLang="ja-JP" dirty="0"/>
              <a:t>130KB</a:t>
            </a:r>
            <a:r>
              <a:rPr kumimoji="1" lang="ja-JP" altLang="en-US"/>
              <a:t>が必要になります。</a:t>
            </a:r>
            <a:endParaRPr kumimoji="1" lang="en-US" altLang="ja-JP" dirty="0"/>
          </a:p>
          <a:p>
            <a:r>
              <a:rPr kumimoji="1" lang="ja-JP" altLang="en-US"/>
              <a:t>オーバレイは、このうち必要なモジュールのみを読み込みます。</a:t>
            </a:r>
            <a:endParaRPr kumimoji="1" lang="en-US" altLang="ja-JP" dirty="0"/>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21</a:t>
            </a:fld>
            <a:endParaRPr lang="en-US" altLang="ja-JP"/>
          </a:p>
        </p:txBody>
      </p:sp>
    </p:spTree>
    <p:extLst>
      <p:ext uri="{BB962C8B-B14F-4D97-AF65-F5344CB8AC3E}">
        <p14:creationId xmlns:p14="http://schemas.microsoft.com/office/powerpoint/2010/main" val="41710584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例えば、</a:t>
            </a:r>
            <a:r>
              <a:rPr kumimoji="1" lang="en-US" altLang="ja-JP" dirty="0"/>
              <a:t>Main</a:t>
            </a:r>
            <a:r>
              <a:rPr kumimoji="1" lang="ja-JP" altLang="en-US"/>
              <a:t>モジュールから、モジュール１を呼び出している状態を考えてみましょう。</a:t>
            </a:r>
            <a:endParaRPr kumimoji="1" lang="en-US" altLang="ja-JP" dirty="0"/>
          </a:p>
          <a:p>
            <a:r>
              <a:rPr kumimoji="1" lang="ja-JP" altLang="en-US"/>
              <a:t>モジュール１を使っている間は、モジュール２やモジュール３は使用されません。</a:t>
            </a:r>
            <a:endParaRPr kumimoji="1" lang="en-US" altLang="ja-JP" dirty="0"/>
          </a:p>
          <a:p>
            <a:r>
              <a:rPr kumimoji="1" lang="ja-JP" altLang="en-US"/>
              <a:t>そこで、メモリには、</a:t>
            </a:r>
            <a:r>
              <a:rPr kumimoji="1" lang="en-US" altLang="ja-JP" dirty="0"/>
              <a:t>Main</a:t>
            </a:r>
            <a:r>
              <a:rPr kumimoji="1" lang="ja-JP" altLang="en-US"/>
              <a:t>モジュールと、モジュール１、モジュール</a:t>
            </a:r>
            <a:r>
              <a:rPr kumimoji="1" lang="en-US" altLang="ja-JP" dirty="0"/>
              <a:t>1.1</a:t>
            </a:r>
            <a:r>
              <a:rPr kumimoji="1" lang="ja-JP" altLang="en-US"/>
              <a:t>のみを読み込みます。</a:t>
            </a:r>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22</a:t>
            </a:fld>
            <a:endParaRPr lang="en-US" altLang="ja-JP"/>
          </a:p>
        </p:txBody>
      </p:sp>
    </p:spTree>
    <p:extLst>
      <p:ext uri="{BB962C8B-B14F-4D97-AF65-F5344CB8AC3E}">
        <p14:creationId xmlns:p14="http://schemas.microsoft.com/office/powerpoint/2010/main" val="139031314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モジュール２を使うときは、モジュール１メモリから２次記憶に退避させ、</a:t>
            </a:r>
            <a:endParaRPr kumimoji="1" lang="en-US" altLang="ja-JP" dirty="0"/>
          </a:p>
          <a:p>
            <a:r>
              <a:rPr kumimoji="1" lang="ja-JP" altLang="en-US"/>
              <a:t>モジュール２を読み込みます。</a:t>
            </a:r>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23</a:t>
            </a:fld>
            <a:endParaRPr lang="en-US" altLang="ja-JP"/>
          </a:p>
        </p:txBody>
      </p:sp>
    </p:spTree>
    <p:extLst>
      <p:ext uri="{BB962C8B-B14F-4D97-AF65-F5344CB8AC3E}">
        <p14:creationId xmlns:p14="http://schemas.microsoft.com/office/powerpoint/2010/main" val="225560125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モジュール３を使うときも同様に、</a:t>
            </a:r>
            <a:endParaRPr kumimoji="1" lang="en-US" altLang="ja-JP" dirty="0"/>
          </a:p>
          <a:p>
            <a:r>
              <a:rPr kumimoji="1" lang="ja-JP" altLang="en-US"/>
              <a:t>メモリからモジュール２を退避させ、モジュール</a:t>
            </a:r>
            <a:r>
              <a:rPr kumimoji="1" lang="en-US" altLang="ja-JP" dirty="0"/>
              <a:t>3</a:t>
            </a:r>
            <a:r>
              <a:rPr kumimoji="1" lang="ja-JP" altLang="en-US"/>
              <a:t>、モジュール</a:t>
            </a:r>
            <a:r>
              <a:rPr kumimoji="1" lang="en-US" altLang="ja-JP" dirty="0"/>
              <a:t>3.1</a:t>
            </a:r>
            <a:r>
              <a:rPr kumimoji="1" lang="ja-JP" altLang="en-US"/>
              <a:t>、モジュール</a:t>
            </a:r>
            <a:r>
              <a:rPr kumimoji="1" lang="en-US" altLang="ja-JP" dirty="0"/>
              <a:t>3.2</a:t>
            </a:r>
            <a:r>
              <a:rPr kumimoji="1" lang="ja-JP" altLang="en-US"/>
              <a:t>を読み込みます。</a:t>
            </a:r>
            <a:endParaRPr kumimoji="1" lang="en-US" altLang="ja-JP" dirty="0"/>
          </a:p>
          <a:p>
            <a:r>
              <a:rPr kumimoji="1" lang="ja-JP" altLang="en-US"/>
              <a:t>全てのモジュールを主記憶に読み込むのは</a:t>
            </a:r>
            <a:r>
              <a:rPr kumimoji="1" lang="en-US" altLang="ja-JP" dirty="0"/>
              <a:t>130KB</a:t>
            </a:r>
            <a:r>
              <a:rPr kumimoji="1" lang="ja-JP" altLang="en-US"/>
              <a:t>必要ですが、</a:t>
            </a:r>
            <a:endParaRPr kumimoji="1" lang="en-US" altLang="ja-JP" dirty="0"/>
          </a:p>
          <a:p>
            <a:r>
              <a:rPr kumimoji="1" lang="ja-JP" altLang="en-US"/>
              <a:t>このように、使用する部分だけを読み込めば、主記憶は</a:t>
            </a:r>
            <a:r>
              <a:rPr kumimoji="1" lang="en-US" altLang="ja-JP" dirty="0"/>
              <a:t>60KB</a:t>
            </a:r>
            <a:r>
              <a:rPr kumimoji="1" lang="ja-JP" altLang="en-US"/>
              <a:t>ですみます。</a:t>
            </a:r>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24</a:t>
            </a:fld>
            <a:endParaRPr lang="en-US" altLang="ja-JP"/>
          </a:p>
        </p:txBody>
      </p:sp>
    </p:spTree>
    <p:extLst>
      <p:ext uri="{BB962C8B-B14F-4D97-AF65-F5344CB8AC3E}">
        <p14:creationId xmlns:p14="http://schemas.microsoft.com/office/powerpoint/2010/main" val="14064535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次は、複数のプロセスがあるときに、</a:t>
            </a:r>
            <a:endParaRPr kumimoji="1" lang="en-US" altLang="ja-JP" dirty="0"/>
          </a:p>
          <a:p>
            <a:r>
              <a:rPr kumimoji="1" lang="ja-JP" altLang="en-US"/>
              <a:t>メモリのどこに割り当てるかを決定する区画割り付けを見てみましょう。</a:t>
            </a:r>
            <a:endParaRPr kumimoji="1" lang="en-US" altLang="ja-JP" dirty="0"/>
          </a:p>
          <a:p>
            <a:r>
              <a:rPr kumimoji="1" lang="ja-JP" altLang="en-US"/>
              <a:t>区画割り付けには、固定区画割り付け、可変区画割り付け、そしてバディシステムがあります。</a:t>
            </a:r>
            <a:endParaRPr kumimoji="1" lang="en-US" altLang="ja-JP" dirty="0"/>
          </a:p>
          <a:p>
            <a:r>
              <a:rPr kumimoji="1" lang="ja-JP" altLang="en-US"/>
              <a:t>固定区画割り付け</a:t>
            </a:r>
            <a:r>
              <a:rPr kumimoji="1" lang="en-US" altLang="ja-JP" dirty="0"/>
              <a:t> static partition allocation </a:t>
            </a:r>
            <a:r>
              <a:rPr kumimoji="1" lang="ja-JP" altLang="en-US"/>
              <a:t>は、</a:t>
            </a:r>
            <a:endParaRPr kumimoji="1" lang="en-US" altLang="ja-JP" dirty="0"/>
          </a:p>
          <a:p>
            <a:r>
              <a:rPr kumimoji="1" lang="ja-JP" altLang="en-US"/>
              <a:t>予めメモリを決まったサイズの区画に分け、</a:t>
            </a:r>
            <a:endParaRPr kumimoji="1" lang="en-US" altLang="ja-JP" dirty="0"/>
          </a:p>
          <a:p>
            <a:r>
              <a:rPr kumimoji="1" lang="ja-JP" altLang="en-US"/>
              <a:t>プロセスが必要とするサイズ以上の区画に割り付ける方式です。</a:t>
            </a:r>
            <a:endParaRPr kumimoji="1" lang="en-US" altLang="ja-JP" dirty="0"/>
          </a:p>
          <a:p>
            <a:r>
              <a:rPr kumimoji="1" lang="ja-JP" altLang="en-US"/>
              <a:t>可変区画割り付け</a:t>
            </a:r>
            <a:r>
              <a:rPr kumimoji="1" lang="en-US" altLang="ja-JP" dirty="0"/>
              <a:t> dynamic partition allocation </a:t>
            </a:r>
            <a:r>
              <a:rPr kumimoji="1" lang="ja-JP" altLang="en-US"/>
              <a:t>は</a:t>
            </a:r>
            <a:endParaRPr kumimoji="1" lang="en-US" altLang="ja-JP" dirty="0"/>
          </a:p>
          <a:p>
            <a:r>
              <a:rPr kumimoji="1" lang="ja-JP" altLang="en-US"/>
              <a:t>区画のサイズを、プロセスの大きさに応じて変える方式です。</a:t>
            </a:r>
            <a:endParaRPr kumimoji="1" lang="en-US" altLang="ja-JP" dirty="0"/>
          </a:p>
          <a:p>
            <a:r>
              <a:rPr kumimoji="1" lang="ja-JP" altLang="en-US"/>
              <a:t>バディシステムは、固定区画割り付けと可変区画割り付けのハイブリッド的な手法です。</a:t>
            </a:r>
            <a:endParaRPr kumimoji="1" lang="en-US" altLang="ja-JP" dirty="0"/>
          </a:p>
          <a:p>
            <a:r>
              <a:rPr kumimoji="1" lang="ja-JP" altLang="en-US"/>
              <a:t>バディシステムでは、プロセスが必要とするサイズ以上のサイズ</a:t>
            </a:r>
            <a:r>
              <a:rPr kumimoji="1" lang="en-US" altLang="ja-JP" dirty="0"/>
              <a:t>2</a:t>
            </a:r>
            <a:r>
              <a:rPr kumimoji="1" lang="ja-JP" altLang="en-US"/>
              <a:t>の</a:t>
            </a:r>
            <a:r>
              <a:rPr kumimoji="1" lang="en-US" altLang="ja-JP" dirty="0"/>
              <a:t>k</a:t>
            </a:r>
            <a:r>
              <a:rPr kumimoji="1" lang="ja-JP" altLang="en-US"/>
              <a:t>乗の領域を割り当てます。</a:t>
            </a:r>
            <a:endParaRPr kumimoji="1" lang="en-US" altLang="ja-JP" dirty="0"/>
          </a:p>
          <a:p>
            <a:r>
              <a:rPr kumimoji="1" lang="ja-JP" altLang="en-US"/>
              <a:t>それでは、各手法を詳しくみてみましょう。</a:t>
            </a:r>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25</a:t>
            </a:fld>
            <a:endParaRPr lang="en-US" altLang="ja-JP"/>
          </a:p>
        </p:txBody>
      </p:sp>
    </p:spTree>
    <p:extLst>
      <p:ext uri="{BB962C8B-B14F-4D97-AF65-F5344CB8AC3E}">
        <p14:creationId xmlns:p14="http://schemas.microsoft.com/office/powerpoint/2010/main" val="207742800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固定区画割り付け</a:t>
            </a:r>
            <a:endParaRPr kumimoji="1" lang="en-US" altLang="ja-JP" dirty="0"/>
          </a:p>
          <a:p>
            <a:r>
              <a:rPr kumimoji="1" lang="en-US" altLang="ja-JP" dirty="0"/>
              <a:t>static partition allocation </a:t>
            </a:r>
            <a:r>
              <a:rPr kumimoji="1" lang="ja-JP" altLang="en-US"/>
              <a:t>は、</a:t>
            </a:r>
            <a:endParaRPr kumimoji="1" lang="en-US" altLang="ja-JP" dirty="0"/>
          </a:p>
          <a:p>
            <a:r>
              <a:rPr kumimoji="1" lang="ja-JP" altLang="en-US"/>
              <a:t>メモリを予め決まったサイズの区画に分割します。</a:t>
            </a:r>
            <a:endParaRPr kumimoji="1" lang="en-US" altLang="ja-JP" dirty="0"/>
          </a:p>
          <a:p>
            <a:r>
              <a:rPr kumimoji="1" lang="ja-JP" altLang="en-US"/>
              <a:t>例えば、メモリをサイズ</a:t>
            </a:r>
            <a:r>
              <a:rPr kumimoji="1" lang="en-US" altLang="ja-JP" dirty="0"/>
              <a:t>10K</a:t>
            </a:r>
            <a:r>
              <a:rPr kumimoji="1" lang="ja-JP" altLang="en-US"/>
              <a:t>の区画１、サイズ</a:t>
            </a:r>
            <a:r>
              <a:rPr kumimoji="1" lang="en-US" altLang="ja-JP" dirty="0"/>
              <a:t>20K</a:t>
            </a:r>
            <a:r>
              <a:rPr kumimoji="1" lang="ja-JP" altLang="en-US"/>
              <a:t>の区画</a:t>
            </a:r>
            <a:r>
              <a:rPr kumimoji="1" lang="en-US" altLang="ja-JP" dirty="0"/>
              <a:t>2</a:t>
            </a:r>
            <a:r>
              <a:rPr kumimoji="1" lang="ja-JP" altLang="en-US"/>
              <a:t>、サイズ</a:t>
            </a:r>
            <a:r>
              <a:rPr kumimoji="1" lang="en-US" altLang="ja-JP" dirty="0"/>
              <a:t>30K</a:t>
            </a:r>
            <a:r>
              <a:rPr kumimoji="1" lang="ja-JP" altLang="en-US"/>
              <a:t>の区画３に分割したとします。</a:t>
            </a:r>
            <a:endParaRPr kumimoji="1" lang="en-US" altLang="ja-JP" dirty="0"/>
          </a:p>
          <a:p>
            <a:r>
              <a:rPr kumimoji="1" lang="ja-JP" altLang="en-US"/>
              <a:t>各区画位は、そのサイズ以下のプログラムやデータを読み込めます。</a:t>
            </a:r>
            <a:endParaRPr kumimoji="1" lang="en-US" altLang="ja-JP" dirty="0"/>
          </a:p>
          <a:p>
            <a:r>
              <a:rPr kumimoji="1" lang="ja-JP" altLang="en-US"/>
              <a:t>例えば、区画１なら、サイズ</a:t>
            </a:r>
            <a:r>
              <a:rPr kumimoji="1" lang="en-US" altLang="ja-JP" dirty="0"/>
              <a:t>10K</a:t>
            </a:r>
            <a:r>
              <a:rPr kumimoji="1" lang="ja-JP" altLang="en-US"/>
              <a:t>以下のプログラムやデータを入れることができます。</a:t>
            </a:r>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26</a:t>
            </a:fld>
            <a:endParaRPr lang="en-US" altLang="ja-JP"/>
          </a:p>
        </p:txBody>
      </p:sp>
    </p:spTree>
    <p:extLst>
      <p:ext uri="{BB962C8B-B14F-4D97-AF65-F5344CB8AC3E}">
        <p14:creationId xmlns:p14="http://schemas.microsoft.com/office/powerpoint/2010/main" val="155903710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プロセスがメモリを使いたい場合、そのプロセスは待ちキューに入れられます。</a:t>
            </a:r>
            <a:endParaRPr kumimoji="1" lang="en-US" altLang="ja-JP" dirty="0"/>
          </a:p>
          <a:p>
            <a:r>
              <a:rPr kumimoji="1" lang="ja-JP" altLang="en-US"/>
              <a:t>絶対番地式の場合は、区画ごとに待ちキューが作られます。</a:t>
            </a:r>
            <a:endParaRPr kumimoji="1" lang="en-US" altLang="ja-JP" dirty="0"/>
          </a:p>
          <a:p>
            <a:r>
              <a:rPr kumimoji="1" lang="ja-JP" altLang="en-US"/>
              <a:t>各待ちキューに入っているプロセスは、先頭のプロセスから順に</a:t>
            </a:r>
            <a:endParaRPr kumimoji="1" lang="en-US" altLang="ja-JP" dirty="0"/>
          </a:p>
          <a:p>
            <a:r>
              <a:rPr kumimoji="1" lang="ja-JP" altLang="en-US"/>
              <a:t>区画に割り当てあられます。</a:t>
            </a:r>
            <a:endParaRPr kumimoji="1" lang="en-US" altLang="ja-JP" dirty="0"/>
          </a:p>
          <a:p>
            <a:r>
              <a:rPr kumimoji="1" lang="ja-JP" altLang="en-US"/>
              <a:t>左の図では、８</a:t>
            </a:r>
            <a:r>
              <a:rPr kumimoji="1" lang="en-US" altLang="ja-JP" dirty="0"/>
              <a:t>K</a:t>
            </a:r>
            <a:r>
              <a:rPr kumimoji="1" lang="ja-JP" altLang="en-US"/>
              <a:t>のプロセスは区画１に、</a:t>
            </a:r>
            <a:r>
              <a:rPr kumimoji="1" lang="en-US" altLang="ja-JP" dirty="0"/>
              <a:t>12K</a:t>
            </a:r>
            <a:r>
              <a:rPr kumimoji="1" lang="ja-JP" altLang="en-US"/>
              <a:t>のプロセスは区画</a:t>
            </a:r>
            <a:r>
              <a:rPr kumimoji="1" lang="en-US" altLang="ja-JP" dirty="0"/>
              <a:t>2</a:t>
            </a:r>
            <a:r>
              <a:rPr kumimoji="1" lang="ja-JP" altLang="en-US"/>
              <a:t>に、</a:t>
            </a:r>
            <a:r>
              <a:rPr kumimoji="1" lang="en-US" altLang="ja-JP" dirty="0"/>
              <a:t>27K</a:t>
            </a:r>
            <a:r>
              <a:rPr kumimoji="1" lang="ja-JP" altLang="en-US"/>
              <a:t>のプロセスは</a:t>
            </a:r>
            <a:endParaRPr kumimoji="1" lang="en-US" altLang="ja-JP" dirty="0"/>
          </a:p>
          <a:p>
            <a:r>
              <a:rPr kumimoji="1" lang="ja-JP" altLang="en-US"/>
              <a:t>区画３に割り当てられます。</a:t>
            </a:r>
            <a:r>
              <a:rPr kumimoji="1" lang="en-US" altLang="ja-JP" dirty="0"/>
              <a:t>24K</a:t>
            </a:r>
            <a:r>
              <a:rPr kumimoji="1" lang="ja-JP" altLang="en-US"/>
              <a:t>のプロセスは、区画３が空くまで待ちます。</a:t>
            </a:r>
            <a:endParaRPr kumimoji="1" lang="en-US" altLang="ja-JP" dirty="0"/>
          </a:p>
          <a:p>
            <a:r>
              <a:rPr kumimoji="1" lang="ja-JP" altLang="en-US"/>
              <a:t>相対番地式の場合は、全体で一つの待ちキューになります。</a:t>
            </a:r>
            <a:endParaRPr kumimoji="1" lang="en-US" altLang="ja-JP" dirty="0"/>
          </a:p>
          <a:p>
            <a:r>
              <a:rPr kumimoji="1" lang="ja-JP" altLang="en-US"/>
              <a:t>待ちキューの先頭のプロセスから順に区画が割り当てられます。</a:t>
            </a:r>
            <a:endParaRPr kumimoji="1" lang="en-US" altLang="ja-JP" dirty="0"/>
          </a:p>
          <a:p>
            <a:r>
              <a:rPr kumimoji="1" lang="ja-JP" altLang="en-US"/>
              <a:t>各プロセスは、必要サイズ以上の区画に割り当て可能です。</a:t>
            </a:r>
            <a:endParaRPr kumimoji="1" lang="en-US" altLang="ja-JP" dirty="0"/>
          </a:p>
          <a:p>
            <a:r>
              <a:rPr kumimoji="1" lang="ja-JP" altLang="en-US"/>
              <a:t>右の図では、</a:t>
            </a:r>
            <a:r>
              <a:rPr kumimoji="1" lang="en-US" altLang="ja-JP" dirty="0"/>
              <a:t>27K, 8K, 12K, 24K</a:t>
            </a:r>
            <a:r>
              <a:rPr kumimoji="1" lang="ja-JP" altLang="en-US"/>
              <a:t>のプロセスが１つの待ちキューに入っています。</a:t>
            </a:r>
            <a:endParaRPr kumimoji="1" lang="en-US" altLang="ja-JP" dirty="0"/>
          </a:p>
          <a:p>
            <a:r>
              <a:rPr kumimoji="1" lang="ja-JP" altLang="en-US"/>
              <a:t>このとき、まず先頭の</a:t>
            </a:r>
            <a:r>
              <a:rPr kumimoji="1" lang="en-US" altLang="ja-JP" dirty="0"/>
              <a:t>27K</a:t>
            </a:r>
            <a:r>
              <a:rPr kumimoji="1" lang="ja-JP" altLang="en-US"/>
              <a:t>のプロセスに区画が割り当てられます。</a:t>
            </a:r>
            <a:endParaRPr kumimoji="1" lang="en-US" altLang="ja-JP" dirty="0"/>
          </a:p>
          <a:p>
            <a:r>
              <a:rPr kumimoji="1" lang="ja-JP" altLang="en-US"/>
              <a:t>割り当てらる区画は</a:t>
            </a:r>
            <a:r>
              <a:rPr kumimoji="1" lang="en-US" altLang="ja-JP" dirty="0"/>
              <a:t>27K</a:t>
            </a:r>
            <a:r>
              <a:rPr kumimoji="1" lang="ja-JP" altLang="en-US"/>
              <a:t>以上の区画ですので、区画３が割り当てられます。</a:t>
            </a:r>
            <a:endParaRPr kumimoji="1" lang="en-US" altLang="ja-JP" dirty="0"/>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27</a:t>
            </a:fld>
            <a:endParaRPr lang="en-US" altLang="ja-JP"/>
          </a:p>
        </p:txBody>
      </p:sp>
    </p:spTree>
    <p:extLst>
      <p:ext uri="{BB962C8B-B14F-4D97-AF65-F5344CB8AC3E}">
        <p14:creationId xmlns:p14="http://schemas.microsoft.com/office/powerpoint/2010/main" val="202894728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固定区画割り付けを使う場合、</a:t>
            </a:r>
            <a:endParaRPr kumimoji="1" lang="en-US" altLang="ja-JP" dirty="0"/>
          </a:p>
          <a:p>
            <a:r>
              <a:rPr kumimoji="1" lang="ja-JP" altLang="en-US"/>
              <a:t>絶対番地式のプログラムでは、</a:t>
            </a:r>
            <a:endParaRPr kumimoji="1" lang="en-US" altLang="ja-JP" dirty="0"/>
          </a:p>
          <a:p>
            <a:r>
              <a:rPr kumimoji="1" lang="ja-JP" altLang="en-US"/>
              <a:t>区間ごとに待ちキューを設定します。</a:t>
            </a:r>
            <a:endParaRPr kumimoji="1" lang="en-US" altLang="ja-JP" dirty="0"/>
          </a:p>
          <a:p>
            <a:r>
              <a:rPr kumimoji="1" lang="ja-JP" altLang="en-US"/>
              <a:t>この場合、キュー間の競合が起きないというメリットがあります。</a:t>
            </a:r>
            <a:endParaRPr kumimoji="1" lang="en-US" altLang="ja-JP" dirty="0"/>
          </a:p>
          <a:p>
            <a:r>
              <a:rPr kumimoji="1" lang="ja-JP" altLang="en-US"/>
              <a:t>一方、相対番地式のプログラムでは、</a:t>
            </a:r>
            <a:endParaRPr kumimoji="1" lang="en-US" altLang="ja-JP" dirty="0"/>
          </a:p>
          <a:p>
            <a:r>
              <a:rPr kumimoji="1" lang="ja-JP" altLang="en-US"/>
              <a:t>区間全体を一つのキューで管理します。</a:t>
            </a:r>
            <a:endParaRPr kumimoji="1" lang="en-US" altLang="ja-JP" dirty="0"/>
          </a:p>
          <a:p>
            <a:r>
              <a:rPr kumimoji="1" lang="ja-JP" altLang="en-US"/>
              <a:t>各プロセスをどの区画に割り当てるかはスケジューリングアルゴリズムで決まります</a:t>
            </a:r>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28</a:t>
            </a:fld>
            <a:endParaRPr lang="en-US" altLang="ja-JP"/>
          </a:p>
        </p:txBody>
      </p:sp>
    </p:spTree>
    <p:extLst>
      <p:ext uri="{BB962C8B-B14F-4D97-AF65-F5344CB8AC3E}">
        <p14:creationId xmlns:p14="http://schemas.microsoft.com/office/powerpoint/2010/main" val="358947770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相対番地式のプログラムに対するスケジューリングとしては、</a:t>
            </a:r>
            <a:endParaRPr kumimoji="1" lang="en-US" altLang="ja-JP" dirty="0"/>
          </a:p>
          <a:p>
            <a:r>
              <a:rPr kumimoji="1" lang="ja-JP" altLang="en-US"/>
              <a:t>静的再配置と</a:t>
            </a:r>
            <a:r>
              <a:rPr kumimoji="1" lang="en-US" altLang="ja-JP" dirty="0"/>
              <a:t>FCFS</a:t>
            </a:r>
            <a:r>
              <a:rPr kumimoji="1" lang="ja-JP" altLang="en-US"/>
              <a:t>スケジューリング使う方法、</a:t>
            </a:r>
            <a:endParaRPr kumimoji="1" lang="en-US" altLang="ja-JP" dirty="0"/>
          </a:p>
          <a:p>
            <a:r>
              <a:rPr kumimoji="1" lang="ja-JP" altLang="en-US"/>
              <a:t>静的再配置とスワッピングを使う方法、</a:t>
            </a:r>
            <a:endParaRPr kumimoji="1" lang="en-US" altLang="ja-JP" dirty="0"/>
          </a:p>
          <a:p>
            <a:r>
              <a:rPr kumimoji="1" lang="ja-JP" altLang="en-US"/>
              <a:t>動的再配置とスワッピングを使う方法があります。</a:t>
            </a:r>
            <a:endParaRPr kumimoji="1" lang="en-US" altLang="ja-JP" dirty="0"/>
          </a:p>
          <a:p>
            <a:r>
              <a:rPr kumimoji="1" lang="en-US" altLang="ja-JP" dirty="0"/>
              <a:t>FCFS</a:t>
            </a:r>
            <a:r>
              <a:rPr kumimoji="1" lang="ja-JP" altLang="en-US"/>
              <a:t>スケジューリングは、プロセスの到着順に処理します。</a:t>
            </a:r>
            <a:endParaRPr kumimoji="1" lang="en-US" altLang="ja-JP" dirty="0"/>
          </a:p>
          <a:p>
            <a:r>
              <a:rPr kumimoji="1" lang="ja-JP" altLang="en-US"/>
              <a:t>スワッピングでは、プロセスの優先度に基き処理します。</a:t>
            </a:r>
            <a:endParaRPr kumimoji="1" lang="en-US" altLang="ja-JP" dirty="0"/>
          </a:p>
          <a:p>
            <a:r>
              <a:rPr kumimoji="1" lang="ja-JP" altLang="en-US"/>
              <a:t>このとき、後から優先度がより高いプロセスが来た場合、</a:t>
            </a:r>
            <a:endParaRPr kumimoji="1" lang="en-US" altLang="ja-JP" dirty="0"/>
          </a:p>
          <a:p>
            <a:r>
              <a:rPr kumimoji="1" lang="ja-JP" altLang="en-US"/>
              <a:t>優先度の低いプロセスはスワップアウトします。</a:t>
            </a:r>
            <a:endParaRPr kumimoji="1" lang="en-US" altLang="ja-JP" dirty="0"/>
          </a:p>
          <a:p>
            <a:r>
              <a:rPr kumimoji="1" lang="ja-JP" altLang="en-US"/>
              <a:t>スワップアウトしたプロセスがスワップインするときに、</a:t>
            </a:r>
            <a:endParaRPr kumimoji="1" lang="en-US" altLang="ja-JP" dirty="0"/>
          </a:p>
          <a:p>
            <a:r>
              <a:rPr kumimoji="1" lang="ja-JP" altLang="en-US"/>
              <a:t>静的再配置を使う場合は、同じ区画に入ります。</a:t>
            </a:r>
            <a:endParaRPr kumimoji="1" lang="en-US" altLang="ja-JP" dirty="0"/>
          </a:p>
          <a:p>
            <a:r>
              <a:rPr kumimoji="1" lang="ja-JP" altLang="en-US"/>
              <a:t>一方、動的再配置を使う場合は、区画を再選択します。</a:t>
            </a:r>
            <a:endParaRPr kumimoji="1" lang="en-US" altLang="ja-JP" dirty="0"/>
          </a:p>
          <a:p>
            <a:r>
              <a:rPr kumimoji="1" lang="ja-JP" altLang="en-US"/>
              <a:t>それでは、各スケジューリング方法を詳しくみてきましょう。</a:t>
            </a:r>
            <a:endParaRPr kumimoji="1" lang="en-US" altLang="ja-JP" dirty="0"/>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29</a:t>
            </a:fld>
            <a:endParaRPr lang="en-US" altLang="ja-JP"/>
          </a:p>
        </p:txBody>
      </p:sp>
    </p:spTree>
    <p:extLst>
      <p:ext uri="{BB962C8B-B14F-4D97-AF65-F5344CB8AC3E}">
        <p14:creationId xmlns:p14="http://schemas.microsoft.com/office/powerpoint/2010/main" val="36491652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現在の計算機では、メモリは階層構造になっています。</a:t>
            </a:r>
            <a:endParaRPr kumimoji="1" lang="en-US" altLang="ja-JP" dirty="0"/>
          </a:p>
          <a:p>
            <a:r>
              <a:rPr kumimoji="1" lang="ja-JP" altLang="en-US" dirty="0"/>
              <a:t>小さいが速い主記憶と、遅いが大きい</a:t>
            </a:r>
            <a:r>
              <a:rPr kumimoji="1" lang="en-US" altLang="ja-JP" dirty="0"/>
              <a:t>2</a:t>
            </a:r>
            <a:r>
              <a:rPr kumimoji="1" lang="ja-JP" altLang="en-US" dirty="0"/>
              <a:t>次記憶です。</a:t>
            </a:r>
            <a:endParaRPr kumimoji="1" lang="en-US" altLang="ja-JP" dirty="0"/>
          </a:p>
          <a:p>
            <a:r>
              <a:rPr kumimoji="1" lang="ja-JP" altLang="en-US" dirty="0"/>
              <a:t>主記憶は、サイズは小さく、置けるデータに限りがありますが、、高速にアクセス可能です。</a:t>
            </a:r>
            <a:endParaRPr kumimoji="1" lang="en-US" altLang="ja-JP" dirty="0"/>
          </a:p>
          <a:p>
            <a:r>
              <a:rPr kumimoji="1" lang="ja-JP" altLang="en-US" dirty="0"/>
              <a:t>一方、</a:t>
            </a:r>
            <a:r>
              <a:rPr kumimoji="1" lang="en-US" altLang="ja-JP" dirty="0"/>
              <a:t>2</a:t>
            </a:r>
            <a:r>
              <a:rPr kumimoji="1" lang="ja-JP" altLang="en-US" dirty="0"/>
              <a:t>次記憶は非常に大きく、大量のデータを保管できますが、アクセスに時間がかかります。</a:t>
            </a:r>
            <a:endParaRPr kumimoji="1" lang="en-US" altLang="ja-JP" dirty="0"/>
          </a:p>
          <a:p>
            <a:r>
              <a:rPr kumimoji="1" lang="ja-JP" altLang="en-US" dirty="0"/>
              <a:t>ハードディスクやフラッシュメモリ等が二次記憶になります・</a:t>
            </a:r>
            <a:endParaRPr kumimoji="1" lang="en-US" altLang="ja-JP" dirty="0"/>
          </a:p>
          <a:p>
            <a:r>
              <a:rPr kumimoji="1" lang="ja-JP" altLang="en-US" dirty="0"/>
              <a:t>現在の計算機では、さらに、サイズはより小さいがアクセス時間が極めて短いキャッシュ記憶も使われています・</a:t>
            </a:r>
            <a:endParaRPr kumimoji="1" lang="en-US" altLang="ja-JP" dirty="0"/>
          </a:p>
          <a:p>
            <a:r>
              <a:rPr kumimoji="1" lang="ja-JP" altLang="en-US" dirty="0"/>
              <a:t>この図では、記憶容量は下の方ほど大きくなりますが、アクセス時間が長くなります。</a:t>
            </a:r>
            <a:endParaRPr kumimoji="1" lang="en-US" altLang="ja-JP" dirty="0"/>
          </a:p>
          <a:p>
            <a:r>
              <a:rPr kumimoji="1" lang="ja-JP" altLang="en-US" dirty="0"/>
              <a:t>また、記憶素子の価格は上の方ほど高価になります。</a:t>
            </a:r>
            <a:endParaRPr kumimoji="1" lang="en-US" altLang="ja-JP" dirty="0"/>
          </a:p>
          <a:p>
            <a:r>
              <a:rPr kumimoji="1" lang="ja-JP" altLang="en-US" dirty="0"/>
              <a:t>アクセス時間は、キャッシュ記憶が</a:t>
            </a:r>
            <a:r>
              <a:rPr kumimoji="1" lang="en-US" altLang="ja-JP" dirty="0"/>
              <a:t>10</a:t>
            </a:r>
            <a:r>
              <a:rPr kumimoji="1" lang="ja-JP" altLang="en-US" dirty="0"/>
              <a:t>ナノ秒、主記憶が</a:t>
            </a:r>
            <a:r>
              <a:rPr kumimoji="1" lang="en-US" altLang="ja-JP" dirty="0"/>
              <a:t>100</a:t>
            </a:r>
            <a:r>
              <a:rPr kumimoji="1" lang="ja-JP" altLang="en-US" dirty="0"/>
              <a:t>ナノ秒程度なのに対して、</a:t>
            </a:r>
            <a:endParaRPr kumimoji="1" lang="en-US" altLang="ja-JP" dirty="0"/>
          </a:p>
          <a:p>
            <a:r>
              <a:rPr kumimoji="1" lang="en-US" altLang="ja-JP" dirty="0"/>
              <a:t>2</a:t>
            </a:r>
            <a:r>
              <a:rPr kumimoji="1" lang="ja-JP" altLang="en-US" dirty="0"/>
              <a:t>次記憶は</a:t>
            </a:r>
            <a:r>
              <a:rPr kumimoji="1" lang="en-US" altLang="ja-JP" dirty="0"/>
              <a:t>1</a:t>
            </a:r>
            <a:r>
              <a:rPr kumimoji="1" lang="ja-JP" altLang="en-US" dirty="0"/>
              <a:t>ミリ秒程度かかります。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3</a:t>
            </a:fld>
            <a:endParaRPr lang="en-US" altLang="ja-JP"/>
          </a:p>
        </p:txBody>
      </p:sp>
    </p:spTree>
    <p:extLst>
      <p:ext uri="{BB962C8B-B14F-4D97-AF65-F5344CB8AC3E}">
        <p14:creationId xmlns:p14="http://schemas.microsoft.com/office/powerpoint/2010/main" val="2205696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静的再配置と</a:t>
            </a:r>
            <a:r>
              <a:rPr kumimoji="1" lang="en-US" altLang="ja-JP" dirty="0"/>
              <a:t>FCFS</a:t>
            </a:r>
            <a:r>
              <a:rPr kumimoji="1" lang="ja-JP" altLang="en-US"/>
              <a:t>スケジューリングでは、</a:t>
            </a:r>
            <a:endParaRPr kumimoji="1" lang="en-US" altLang="ja-JP" dirty="0"/>
          </a:p>
          <a:p>
            <a:r>
              <a:rPr kumimoji="1" lang="ja-JP" altLang="en-US"/>
              <a:t>プロセスが到着した順番に区画を割り当てて行きます。</a:t>
            </a:r>
            <a:endParaRPr kumimoji="1" lang="en-US" altLang="ja-JP" dirty="0"/>
          </a:p>
          <a:p>
            <a:r>
              <a:rPr kumimoji="1" lang="ja-JP" altLang="en-US"/>
              <a:t>このとき、どの区画を割り当てるかには２つの方法があります。</a:t>
            </a:r>
            <a:endParaRPr kumimoji="1" lang="en-US" altLang="ja-JP" dirty="0"/>
          </a:p>
          <a:p>
            <a:r>
              <a:rPr kumimoji="1" lang="ja-JP" altLang="en-US"/>
              <a:t>最小空き区画選択と最小区画選択です。</a:t>
            </a:r>
            <a:endParaRPr kumimoji="1" lang="en-US" altLang="ja-JP" dirty="0"/>
          </a:p>
          <a:p>
            <a:r>
              <a:rPr kumimoji="1" lang="ja-JP" altLang="en-US"/>
              <a:t>最小空き区画選択では、必要とする大きさ以上の空き区画の中で</a:t>
            </a:r>
            <a:endParaRPr kumimoji="1" lang="en-US" altLang="ja-JP" dirty="0"/>
          </a:p>
          <a:p>
            <a:r>
              <a:rPr kumimoji="1" lang="ja-JP" altLang="en-US"/>
              <a:t>最小の区画を選択します。</a:t>
            </a:r>
            <a:endParaRPr kumimoji="1" lang="en-US" altLang="ja-JP" dirty="0"/>
          </a:p>
          <a:p>
            <a:r>
              <a:rPr kumimoji="1" lang="ja-JP" altLang="en-US"/>
              <a:t>最小区画選択では、必要とする大きさ以上の区画の中で</a:t>
            </a:r>
            <a:endParaRPr kumimoji="1" lang="en-US" altLang="ja-JP" dirty="0"/>
          </a:p>
          <a:p>
            <a:r>
              <a:rPr kumimoji="1" lang="ja-JP" altLang="en-US"/>
              <a:t>最小の区画を選択します。</a:t>
            </a:r>
            <a:endParaRPr kumimoji="1" lang="en-US" altLang="ja-JP" dirty="0"/>
          </a:p>
          <a:p>
            <a:r>
              <a:rPr kumimoji="1" lang="ja-JP" altLang="en-US"/>
              <a:t>このとき、区画の空き、使用中は問いません。</a:t>
            </a:r>
            <a:endParaRPr kumimoji="1" lang="en-US" altLang="ja-JP" dirty="0"/>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30</a:t>
            </a:fld>
            <a:endParaRPr lang="en-US" altLang="ja-JP"/>
          </a:p>
        </p:txBody>
      </p:sp>
    </p:spTree>
    <p:extLst>
      <p:ext uri="{BB962C8B-B14F-4D97-AF65-F5344CB8AC3E}">
        <p14:creationId xmlns:p14="http://schemas.microsoft.com/office/powerpoint/2010/main" val="212128325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最小空き区画選択では、必要とする大きさ以上の空き区画の中で最小の区画を選択します。</a:t>
            </a:r>
            <a:endParaRPr kumimoji="1" lang="en-US" altLang="ja-JP" dirty="0"/>
          </a:p>
          <a:p>
            <a:r>
              <a:rPr kumimoji="1" lang="ja-JP" altLang="en-US"/>
              <a:t>今、大きさ</a:t>
            </a:r>
            <a:r>
              <a:rPr kumimoji="1" lang="en-US" altLang="ja-JP" dirty="0"/>
              <a:t>10K</a:t>
            </a:r>
            <a:r>
              <a:rPr kumimoji="1" lang="ja-JP" altLang="en-US"/>
              <a:t>の区画</a:t>
            </a:r>
            <a:r>
              <a:rPr kumimoji="1" lang="en-US" altLang="ja-JP" dirty="0"/>
              <a:t>1</a:t>
            </a:r>
            <a:r>
              <a:rPr kumimoji="1" lang="ja-JP" altLang="en-US"/>
              <a:t>、大きさ</a:t>
            </a:r>
            <a:r>
              <a:rPr kumimoji="1" lang="en-US" altLang="ja-JP" dirty="0"/>
              <a:t>20K</a:t>
            </a:r>
            <a:r>
              <a:rPr kumimoji="1" lang="ja-JP" altLang="en-US"/>
              <a:t>の区画２、大きさ</a:t>
            </a:r>
            <a:r>
              <a:rPr kumimoji="1" lang="en-US" altLang="ja-JP" dirty="0"/>
              <a:t>30K</a:t>
            </a:r>
            <a:r>
              <a:rPr kumimoji="1" lang="ja-JP" altLang="en-US"/>
              <a:t>の区画３があるとします。</a:t>
            </a:r>
            <a:endParaRPr kumimoji="1" lang="en-US" altLang="ja-JP" dirty="0"/>
          </a:p>
          <a:p>
            <a:r>
              <a:rPr kumimoji="1" lang="ja-JP" altLang="en-US"/>
              <a:t>この区画に対して、９</a:t>
            </a:r>
            <a:r>
              <a:rPr kumimoji="1" lang="en-US" altLang="ja-JP" dirty="0"/>
              <a:t>K, 30K, 8K, 15K</a:t>
            </a:r>
            <a:r>
              <a:rPr kumimoji="1" lang="ja-JP" altLang="en-US"/>
              <a:t>のプロセスが順に到着したとします。</a:t>
            </a:r>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31</a:t>
            </a:fld>
            <a:endParaRPr lang="en-US" altLang="ja-JP"/>
          </a:p>
        </p:txBody>
      </p:sp>
    </p:spTree>
    <p:extLst>
      <p:ext uri="{BB962C8B-B14F-4D97-AF65-F5344CB8AC3E}">
        <p14:creationId xmlns:p14="http://schemas.microsoft.com/office/powerpoint/2010/main" val="47145140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まず先頭の</a:t>
            </a:r>
            <a:r>
              <a:rPr kumimoji="1" lang="en-US" altLang="ja-JP" dirty="0"/>
              <a:t>9K</a:t>
            </a:r>
            <a:r>
              <a:rPr kumimoji="1" lang="ja-JP" altLang="en-US" dirty="0"/>
              <a:t>のプロセスを区画に割り当てます。</a:t>
            </a:r>
            <a:endParaRPr kumimoji="1" lang="en-US" altLang="ja-JP" dirty="0"/>
          </a:p>
          <a:p>
            <a:r>
              <a:rPr kumimoji="1" lang="en-US" altLang="ja-JP" dirty="0"/>
              <a:t>9K</a:t>
            </a:r>
            <a:r>
              <a:rPr kumimoji="1" lang="ja-JP" altLang="en-US" dirty="0"/>
              <a:t>以上で最小の空き区画は区画１ですので、</a:t>
            </a:r>
            <a:r>
              <a:rPr kumimoji="1" lang="en-US" altLang="ja-JP" dirty="0"/>
              <a:t>9K</a:t>
            </a:r>
            <a:r>
              <a:rPr kumimoji="1" lang="ja-JP" altLang="en-US" dirty="0"/>
              <a:t>のプロセスを区画</a:t>
            </a:r>
            <a:r>
              <a:rPr kumimoji="1" lang="en-US" altLang="ja-JP" dirty="0"/>
              <a:t>1</a:t>
            </a:r>
            <a:r>
              <a:rPr kumimoji="1" lang="ja-JP" altLang="en-US" dirty="0"/>
              <a:t>に割り当てます。</a:t>
            </a:r>
            <a:endParaRPr kumimoji="1" lang="en-US" altLang="ja-JP" dirty="0"/>
          </a:p>
          <a:p>
            <a:r>
              <a:rPr kumimoji="1" lang="ja-JP" altLang="en-US" dirty="0"/>
              <a:t>次は</a:t>
            </a:r>
            <a:r>
              <a:rPr kumimoji="1" lang="en-US" altLang="ja-JP" dirty="0"/>
              <a:t>30K</a:t>
            </a:r>
            <a:r>
              <a:rPr kumimoji="1" lang="ja-JP" altLang="en-US" dirty="0"/>
              <a:t>のプロセスを割り当てます。</a:t>
            </a:r>
            <a:endParaRPr kumimoji="1" lang="en-US" altLang="ja-JP" dirty="0"/>
          </a:p>
          <a:p>
            <a:r>
              <a:rPr kumimoji="1" lang="en-US" altLang="ja-JP" dirty="0"/>
              <a:t>30K</a:t>
            </a:r>
            <a:r>
              <a:rPr kumimoji="1" lang="ja-JP" altLang="en-US" dirty="0"/>
              <a:t>以上で最小の空き区画は区画３ですので、</a:t>
            </a:r>
            <a:r>
              <a:rPr kumimoji="1" lang="en-US" altLang="ja-JP" dirty="0"/>
              <a:t>30K</a:t>
            </a:r>
            <a:r>
              <a:rPr kumimoji="1" lang="ja-JP" altLang="en-US" dirty="0"/>
              <a:t>のプロセスを区画３に割り当てます。</a:t>
            </a:r>
            <a:endParaRPr kumimoji="1" lang="en-US" altLang="ja-JP" dirty="0"/>
          </a:p>
          <a:p>
            <a:r>
              <a:rPr kumimoji="1" lang="ja-JP" altLang="en-US" dirty="0"/>
              <a:t>次の</a:t>
            </a:r>
            <a:r>
              <a:rPr kumimoji="1" lang="en-US" altLang="ja-JP" dirty="0"/>
              <a:t>8K</a:t>
            </a:r>
            <a:r>
              <a:rPr kumimoji="1" lang="ja-JP" altLang="en-US" dirty="0"/>
              <a:t>のプロセスは、区画２に割り当てられます。</a:t>
            </a:r>
            <a:endParaRPr kumimoji="1" lang="en-US" altLang="ja-JP" dirty="0"/>
          </a:p>
          <a:p>
            <a:r>
              <a:rPr kumimoji="1" lang="ja-JP" altLang="en-US" dirty="0"/>
              <a:t>最後の</a:t>
            </a:r>
            <a:r>
              <a:rPr kumimoji="1" lang="en-US" altLang="ja-JP" dirty="0"/>
              <a:t>15K</a:t>
            </a:r>
            <a:r>
              <a:rPr kumimoji="1" lang="ja-JP" altLang="en-US" dirty="0"/>
              <a:t>のプロセスは、</a:t>
            </a:r>
            <a:r>
              <a:rPr kumimoji="1" lang="en-US" altLang="ja-JP" dirty="0"/>
              <a:t>15K</a:t>
            </a:r>
            <a:r>
              <a:rPr kumimoji="1" lang="ja-JP" altLang="en-US" dirty="0"/>
              <a:t>以上の区画が空くまで待ちます。</a:t>
            </a:r>
            <a:endParaRPr kumimoji="1" lang="en-US" altLang="ja-JP" dirty="0"/>
          </a:p>
          <a:p>
            <a:r>
              <a:rPr kumimoji="1" lang="ja-JP" altLang="en-US" dirty="0"/>
              <a:t>さて、ここで</a:t>
            </a:r>
            <a:r>
              <a:rPr kumimoji="1" lang="en-US" altLang="ja-JP" dirty="0"/>
              <a:t>8K</a:t>
            </a:r>
            <a:r>
              <a:rPr kumimoji="1" lang="ja-JP" altLang="en-US" dirty="0"/>
              <a:t>のプロセスが大きさ</a:t>
            </a:r>
            <a:r>
              <a:rPr kumimoji="1" lang="en-US" altLang="ja-JP" dirty="0"/>
              <a:t>20K</a:t>
            </a:r>
            <a:r>
              <a:rPr kumimoji="1" lang="ja-JP" altLang="en-US" dirty="0"/>
              <a:t>の区画に割り当てられています。</a:t>
            </a:r>
            <a:endParaRPr kumimoji="1" lang="en-US" altLang="ja-JP" dirty="0"/>
          </a:p>
          <a:p>
            <a:r>
              <a:rPr kumimoji="1" lang="en-US" altLang="ja-JP" dirty="0"/>
              <a:t>20K</a:t>
            </a:r>
            <a:r>
              <a:rPr kumimoji="1" lang="ja-JP" altLang="en-US" dirty="0"/>
              <a:t>中８</a:t>
            </a:r>
            <a:r>
              <a:rPr kumimoji="1" lang="en-US" altLang="ja-JP" dirty="0"/>
              <a:t>K</a:t>
            </a:r>
            <a:r>
              <a:rPr kumimoji="1" lang="ja-JP" altLang="en-US" dirty="0"/>
              <a:t>しか使っていませんので、</a:t>
            </a:r>
            <a:r>
              <a:rPr kumimoji="1" lang="en-US" altLang="ja-JP" dirty="0"/>
              <a:t>12K</a:t>
            </a:r>
            <a:r>
              <a:rPr kumimoji="1" lang="ja-JP" altLang="en-US" dirty="0"/>
              <a:t>が使われずに空いていますが、</a:t>
            </a:r>
            <a:endParaRPr kumimoji="1" lang="en-US" altLang="ja-JP" dirty="0"/>
          </a:p>
          <a:p>
            <a:r>
              <a:rPr kumimoji="1" lang="ja-JP" altLang="en-US" dirty="0"/>
              <a:t>一つの区画には１つのプロセスしか入れられません。</a:t>
            </a:r>
            <a:endParaRPr kumimoji="1" lang="en-US" altLang="ja-JP" dirty="0"/>
          </a:p>
          <a:p>
            <a:r>
              <a:rPr kumimoji="1" lang="ja-JP" altLang="en-US" dirty="0"/>
              <a:t>そのため、区画２の空いている部分は無駄になってしまいます。</a:t>
            </a:r>
            <a:endParaRPr kumimoji="1" lang="en-US" altLang="ja-JP" dirty="0"/>
          </a:p>
          <a:p>
            <a:r>
              <a:rPr kumimoji="1" lang="ja-JP" altLang="en-US" dirty="0"/>
              <a:t>このような、大きな区画に小さいプロセスを入れたときに</a:t>
            </a:r>
            <a:endParaRPr kumimoji="1" lang="en-US" altLang="ja-JP" dirty="0"/>
          </a:p>
          <a:p>
            <a:r>
              <a:rPr kumimoji="1" lang="ja-JP" altLang="en-US" dirty="0"/>
              <a:t>使われない部分がある状態を</a:t>
            </a:r>
            <a:endParaRPr kumimoji="1" lang="en-US" altLang="ja-JP" dirty="0"/>
          </a:p>
          <a:p>
            <a:r>
              <a:rPr kumimoji="1" lang="ja-JP" altLang="en-US" dirty="0"/>
              <a:t>内部断片化</a:t>
            </a:r>
            <a:r>
              <a:rPr kumimoji="1" lang="en-US" altLang="ja-JP" dirty="0"/>
              <a:t> internal fragmentation </a:t>
            </a:r>
            <a:r>
              <a:rPr kumimoji="1" lang="ja-JP" altLang="en-US" dirty="0"/>
              <a:t>と言います。</a:t>
            </a:r>
            <a:endParaRPr kumimoji="1" lang="en-US" altLang="ja-JP" dirty="0"/>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32</a:t>
            </a:fld>
            <a:endParaRPr lang="en-US" altLang="ja-JP"/>
          </a:p>
        </p:txBody>
      </p:sp>
    </p:spTree>
    <p:extLst>
      <p:ext uri="{BB962C8B-B14F-4D97-AF65-F5344CB8AC3E}">
        <p14:creationId xmlns:p14="http://schemas.microsoft.com/office/powerpoint/2010/main" val="154432281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今度は、最小区画選択を使った場合を見てみましょう。</a:t>
            </a:r>
            <a:endParaRPr kumimoji="1" lang="en-US" altLang="ja-JP" dirty="0"/>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33</a:t>
            </a:fld>
            <a:endParaRPr lang="en-US" altLang="ja-JP"/>
          </a:p>
        </p:txBody>
      </p:sp>
    </p:spTree>
    <p:extLst>
      <p:ext uri="{BB962C8B-B14F-4D97-AF65-F5344CB8AC3E}">
        <p14:creationId xmlns:p14="http://schemas.microsoft.com/office/powerpoint/2010/main" val="55561982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まず９</a:t>
            </a:r>
            <a:r>
              <a:rPr kumimoji="1" lang="en-US" altLang="ja-JP" dirty="0"/>
              <a:t>K</a:t>
            </a:r>
            <a:r>
              <a:rPr kumimoji="1" lang="ja-JP" altLang="en-US"/>
              <a:t>のプロセスを区画</a:t>
            </a:r>
            <a:r>
              <a:rPr kumimoji="1" lang="en-US" altLang="ja-JP" dirty="0"/>
              <a:t>1</a:t>
            </a:r>
            <a:r>
              <a:rPr kumimoji="1" lang="ja-JP" altLang="en-US"/>
              <a:t>、次に</a:t>
            </a:r>
            <a:r>
              <a:rPr kumimoji="1" lang="en-US" altLang="ja-JP" dirty="0"/>
              <a:t>30K</a:t>
            </a:r>
            <a:r>
              <a:rPr kumimoji="1" lang="ja-JP" altLang="en-US"/>
              <a:t>のプロセスを区画３に割り当てます。</a:t>
            </a:r>
            <a:endParaRPr kumimoji="1" lang="en-US" altLang="ja-JP" dirty="0"/>
          </a:p>
          <a:p>
            <a:r>
              <a:rPr kumimoji="1" lang="ja-JP" altLang="en-US"/>
              <a:t>次は８</a:t>
            </a:r>
            <a:r>
              <a:rPr kumimoji="1" lang="en-US" altLang="ja-JP" dirty="0"/>
              <a:t>K</a:t>
            </a:r>
            <a:r>
              <a:rPr kumimoji="1" lang="ja-JP" altLang="en-US"/>
              <a:t>のプロセスです。</a:t>
            </a:r>
            <a:endParaRPr kumimoji="1" lang="en-US" altLang="ja-JP" dirty="0"/>
          </a:p>
          <a:p>
            <a:r>
              <a:rPr kumimoji="1" lang="ja-JP" altLang="en-US"/>
              <a:t>最小区画選択では、８</a:t>
            </a:r>
            <a:r>
              <a:rPr kumimoji="1" lang="en-US" altLang="ja-JP" dirty="0"/>
              <a:t>K</a:t>
            </a:r>
            <a:r>
              <a:rPr kumimoji="1" lang="ja-JP" altLang="en-US"/>
              <a:t>以上の区画に割り当てられます。</a:t>
            </a:r>
            <a:endParaRPr kumimoji="1" lang="en-US" altLang="ja-JP" dirty="0"/>
          </a:p>
          <a:p>
            <a:r>
              <a:rPr kumimoji="1" lang="ja-JP" altLang="en-US"/>
              <a:t>このとき、区画の空き、使用中は問いません。</a:t>
            </a:r>
            <a:endParaRPr kumimoji="1" lang="en-US" altLang="ja-JP" dirty="0"/>
          </a:p>
          <a:p>
            <a:r>
              <a:rPr kumimoji="1" lang="ja-JP" altLang="en-US"/>
              <a:t>ですので、</a:t>
            </a:r>
            <a:r>
              <a:rPr kumimoji="1" lang="en-US" altLang="ja-JP" dirty="0"/>
              <a:t>8K</a:t>
            </a:r>
            <a:r>
              <a:rPr kumimoji="1" lang="ja-JP" altLang="en-US"/>
              <a:t>のプロセスは、区画１に割り当てられます。</a:t>
            </a:r>
            <a:endParaRPr kumimoji="1" lang="en-US" altLang="ja-JP" dirty="0"/>
          </a:p>
          <a:p>
            <a:r>
              <a:rPr kumimoji="1" lang="ja-JP" altLang="en-US"/>
              <a:t>この場合、８</a:t>
            </a:r>
            <a:r>
              <a:rPr kumimoji="1" lang="en-US" altLang="ja-JP" dirty="0"/>
              <a:t>K</a:t>
            </a:r>
            <a:r>
              <a:rPr kumimoji="1" lang="ja-JP" altLang="en-US"/>
              <a:t>のプロセスは９</a:t>
            </a:r>
            <a:r>
              <a:rPr kumimoji="1" lang="en-US" altLang="ja-JP" dirty="0"/>
              <a:t>K</a:t>
            </a:r>
            <a:r>
              <a:rPr kumimoji="1" lang="ja-JP" altLang="en-US"/>
              <a:t>のプロセスが終わった後に区画１に割り付けられます。</a:t>
            </a:r>
            <a:endParaRPr kumimoji="1" lang="en-US" altLang="ja-JP" dirty="0"/>
          </a:p>
          <a:p>
            <a:r>
              <a:rPr kumimoji="1" lang="ja-JP" altLang="en-US"/>
              <a:t>さて、現在区画２が空いたままになっています。</a:t>
            </a:r>
            <a:endParaRPr kumimoji="1" lang="en-US" altLang="ja-JP" dirty="0"/>
          </a:p>
          <a:p>
            <a:r>
              <a:rPr kumimoji="1" lang="ja-JP" altLang="en-US"/>
              <a:t>空いたまま使われない区画があると無駄になります。</a:t>
            </a:r>
            <a:endParaRPr kumimoji="1" lang="en-US" altLang="ja-JP" dirty="0"/>
          </a:p>
          <a:p>
            <a:r>
              <a:rPr kumimoji="1" lang="ja-JP" altLang="en-US"/>
              <a:t>このように、区画が空いているのに割り付けられない状態を</a:t>
            </a:r>
            <a:endParaRPr kumimoji="1" lang="en-US" altLang="ja-JP" dirty="0"/>
          </a:p>
          <a:p>
            <a:r>
              <a:rPr kumimoji="1" lang="ja-JP" altLang="en-US"/>
              <a:t>外部断片化</a:t>
            </a:r>
            <a:r>
              <a:rPr kumimoji="1" lang="en-US" altLang="ja-JP" dirty="0"/>
              <a:t> external fragmentation </a:t>
            </a:r>
            <a:r>
              <a:rPr kumimoji="1" lang="ja-JP" altLang="en-US"/>
              <a:t>と言います。</a:t>
            </a:r>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34</a:t>
            </a:fld>
            <a:endParaRPr lang="en-US" altLang="ja-JP"/>
          </a:p>
        </p:txBody>
      </p:sp>
    </p:spTree>
    <p:extLst>
      <p:ext uri="{BB962C8B-B14F-4D97-AF65-F5344CB8AC3E}">
        <p14:creationId xmlns:p14="http://schemas.microsoft.com/office/powerpoint/2010/main" val="256847045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区画が空いているのに割り付けされない状態が外部断片化、</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a:t>大きな区画に小さいプロセスを入れたために、未使用領域ができてしまうのが内部断片化です。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a:t>外部断片化と内部断片化はどちらもメモリの無駄がある状態ですのでできるだけ避けたいところです。</a:t>
            </a:r>
            <a:endParaRPr kumimoji="1" lang="en-US" altLang="ja-JP" dirty="0"/>
          </a:p>
          <a:p>
            <a:endParaRPr kumimoji="1" lang="en-US" altLang="ja-JP" dirty="0"/>
          </a:p>
          <a:p>
            <a:endParaRPr kumimoji="1" lang="ja-JP" altLang="en-US"/>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35</a:t>
            </a:fld>
            <a:endParaRPr lang="en-US" altLang="ja-JP"/>
          </a:p>
        </p:txBody>
      </p:sp>
    </p:spTree>
    <p:extLst>
      <p:ext uri="{BB962C8B-B14F-4D97-AF65-F5344CB8AC3E}">
        <p14:creationId xmlns:p14="http://schemas.microsoft.com/office/powerpoint/2010/main" val="319983912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最小区画選択を用いると外部断片化が起きて使用されない空き区画が出てきます。</a:t>
            </a:r>
            <a:endParaRPr kumimoji="1" lang="en-US" altLang="ja-JP" dirty="0"/>
          </a:p>
          <a:p>
            <a:r>
              <a:rPr kumimoji="1" lang="ja-JP" altLang="en-US"/>
              <a:t>そこで、空き区画がある場合に、キューの実行順序を変えると</a:t>
            </a:r>
            <a:endParaRPr kumimoji="1" lang="en-US" altLang="ja-JP" dirty="0"/>
          </a:p>
          <a:p>
            <a:r>
              <a:rPr kumimoji="1" lang="ja-JP" altLang="en-US"/>
              <a:t>外部断片化を減らすことができます。</a:t>
            </a:r>
            <a:endParaRPr kumimoji="1" lang="en-US" altLang="ja-JP" dirty="0"/>
          </a:p>
          <a:p>
            <a:r>
              <a:rPr kumimoji="1" lang="ja-JP" altLang="en-US"/>
              <a:t>こちらの例では、区画２が空いています。</a:t>
            </a:r>
            <a:endParaRPr kumimoji="1" lang="en-US" altLang="ja-JP" dirty="0"/>
          </a:p>
          <a:p>
            <a:r>
              <a:rPr kumimoji="1" lang="ja-JP" altLang="en-US"/>
              <a:t>そこで、キューの順序を入れ替えて、</a:t>
            </a:r>
            <a:endParaRPr kumimoji="1" lang="en-US" altLang="ja-JP" dirty="0"/>
          </a:p>
          <a:p>
            <a:r>
              <a:rPr kumimoji="1" lang="en-US" altLang="ja-JP" dirty="0"/>
              <a:t>15K</a:t>
            </a:r>
            <a:r>
              <a:rPr kumimoji="1" lang="ja-JP" altLang="en-US"/>
              <a:t>のプロセスを先に区画２に割り付けてやてば、</a:t>
            </a:r>
            <a:endParaRPr kumimoji="1" lang="en-US" altLang="ja-JP" dirty="0"/>
          </a:p>
          <a:p>
            <a:r>
              <a:rPr kumimoji="1" lang="ja-JP" altLang="en-US"/>
              <a:t>使用されない空き区画を無くすことができます。</a:t>
            </a:r>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36</a:t>
            </a:fld>
            <a:endParaRPr lang="en-US" altLang="ja-JP"/>
          </a:p>
        </p:txBody>
      </p:sp>
    </p:spTree>
    <p:extLst>
      <p:ext uri="{BB962C8B-B14F-4D97-AF65-F5344CB8AC3E}">
        <p14:creationId xmlns:p14="http://schemas.microsoft.com/office/powerpoint/2010/main" val="365469144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次は、スワッピングを使う方法です。</a:t>
            </a:r>
            <a:endParaRPr kumimoji="1" lang="en-US" altLang="ja-JP" dirty="0"/>
          </a:p>
          <a:p>
            <a:r>
              <a:rPr kumimoji="1" lang="ja-JP" altLang="en-US" dirty="0"/>
              <a:t>スワッピングを使う方法では、各プロセスの優先度を比較し、</a:t>
            </a:r>
            <a:endParaRPr kumimoji="1" lang="en-US" altLang="ja-JP" dirty="0"/>
          </a:p>
          <a:p>
            <a:r>
              <a:rPr kumimoji="1" lang="ja-JP" altLang="en-US" dirty="0"/>
              <a:t>優先度の高い方から先に区画に割り当てます。</a:t>
            </a:r>
            <a:endParaRPr kumimoji="1" lang="en-US" altLang="ja-JP" dirty="0"/>
          </a:p>
          <a:p>
            <a:r>
              <a:rPr kumimoji="1" lang="ja-JP" altLang="en-US" dirty="0"/>
              <a:t>区画にプロセスが割り当てられているときに、</a:t>
            </a:r>
            <a:endParaRPr kumimoji="1" lang="en-US" altLang="ja-JP" dirty="0"/>
          </a:p>
          <a:p>
            <a:r>
              <a:rPr kumimoji="1" lang="ja-JP" altLang="en-US" dirty="0"/>
              <a:t>後からそのプロセスよりも優先度が高いプロセスが来た場合、</a:t>
            </a:r>
            <a:endParaRPr kumimoji="1" lang="en-US" altLang="ja-JP" dirty="0"/>
          </a:p>
          <a:p>
            <a:r>
              <a:rPr kumimoji="1" lang="ja-JP" altLang="en-US" dirty="0"/>
              <a:t>優先度の低いプロセスをスワップアウトして、</a:t>
            </a:r>
            <a:endParaRPr kumimoji="1" lang="en-US" altLang="ja-JP" dirty="0"/>
          </a:p>
          <a:p>
            <a:r>
              <a:rPr kumimoji="1" lang="ja-JP" altLang="en-US" dirty="0"/>
              <a:t>優先度の高いプロセスを区画に割り当てます。</a:t>
            </a:r>
            <a:endParaRPr kumimoji="1" lang="en-US" altLang="ja-JP" dirty="0"/>
          </a:p>
          <a:p>
            <a:r>
              <a:rPr kumimoji="1" lang="ja-JP" altLang="en-US" dirty="0"/>
              <a:t>静的再配置では、スワップアウトプロセスがスワップインするときは、</a:t>
            </a:r>
            <a:endParaRPr kumimoji="1" lang="en-US" altLang="ja-JP" dirty="0"/>
          </a:p>
          <a:p>
            <a:r>
              <a:rPr kumimoji="1" lang="ja-JP" altLang="en-US" dirty="0"/>
              <a:t>同一の区画へ配置されます。</a:t>
            </a:r>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37</a:t>
            </a:fld>
            <a:endParaRPr lang="en-US" altLang="ja-JP"/>
          </a:p>
        </p:txBody>
      </p:sp>
    </p:spTree>
    <p:extLst>
      <p:ext uri="{BB962C8B-B14F-4D97-AF65-F5344CB8AC3E}">
        <p14:creationId xmlns:p14="http://schemas.microsoft.com/office/powerpoint/2010/main" val="158953960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動的再配置を使う場合も、後から優先度の高いプロセスが来たときは、</a:t>
            </a:r>
            <a:endParaRPr kumimoji="1" lang="en-US" altLang="ja-JP" dirty="0"/>
          </a:p>
          <a:p>
            <a:r>
              <a:rPr kumimoji="1" lang="ja-JP" altLang="en-US" dirty="0"/>
              <a:t>優先度の低いプロセスがスワップアウトされるのは同じです。</a:t>
            </a:r>
            <a:endParaRPr kumimoji="1" lang="en-US" altLang="ja-JP" dirty="0"/>
          </a:p>
          <a:p>
            <a:r>
              <a:rPr kumimoji="1" lang="ja-JP" altLang="en-US" dirty="0"/>
              <a:t>動的再配置では、スワップアウトされたプロセスは</a:t>
            </a:r>
            <a:endParaRPr kumimoji="1" lang="en-US" altLang="ja-JP" dirty="0"/>
          </a:p>
          <a:p>
            <a:r>
              <a:rPr kumimoji="1" lang="ja-JP" altLang="en-US" dirty="0"/>
              <a:t>待ちキューに入れられ、区画を再選択されます。</a:t>
            </a:r>
            <a:endParaRPr kumimoji="1" lang="en-US" altLang="ja-JP" dirty="0"/>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38</a:t>
            </a:fld>
            <a:endParaRPr lang="en-US" altLang="ja-JP"/>
          </a:p>
        </p:txBody>
      </p:sp>
    </p:spTree>
    <p:extLst>
      <p:ext uri="{BB962C8B-B14F-4D97-AF65-F5344CB8AC3E}">
        <p14:creationId xmlns:p14="http://schemas.microsoft.com/office/powerpoint/2010/main" val="355394892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次は可変区画割り付け </a:t>
            </a:r>
            <a:r>
              <a:rPr kumimoji="1" lang="en-US" altLang="ja-JP" dirty="0"/>
              <a:t>dynamic partition allocation </a:t>
            </a:r>
            <a:r>
              <a:rPr kumimoji="1" lang="ja-JP" altLang="en-US" dirty="0"/>
              <a:t>を見てみましょう。</a:t>
            </a:r>
            <a:endParaRPr kumimoji="1" lang="en-US" altLang="ja-JP" dirty="0"/>
          </a:p>
          <a:p>
            <a:r>
              <a:rPr kumimoji="1" lang="ja-JP" altLang="en-US" dirty="0"/>
              <a:t>可変区画割り付けは、区画のサイズを動的に変化させます。</a:t>
            </a:r>
            <a:endParaRPr kumimoji="1" lang="en-US" altLang="ja-JP" dirty="0"/>
          </a:p>
          <a:p>
            <a:r>
              <a:rPr kumimoji="1" lang="ja-JP" altLang="en-US" dirty="0"/>
              <a:t>プロセスが来たときに、プロセスと同じサイズの区画を作成し、配置します。</a:t>
            </a:r>
            <a:endParaRPr kumimoji="1" lang="en-US" altLang="ja-JP" dirty="0"/>
          </a:p>
          <a:p>
            <a:r>
              <a:rPr kumimoji="1" lang="ja-JP" altLang="en-US" dirty="0"/>
              <a:t>今、</a:t>
            </a:r>
            <a:r>
              <a:rPr kumimoji="1" lang="en-US" altLang="ja-JP" dirty="0"/>
              <a:t>100K</a:t>
            </a:r>
            <a:r>
              <a:rPr kumimoji="1" lang="ja-JP" altLang="en-US" dirty="0"/>
              <a:t>のメモリがあるとします。</a:t>
            </a:r>
            <a:endParaRPr kumimoji="1" lang="en-US" altLang="ja-JP" dirty="0"/>
          </a:p>
          <a:p>
            <a:r>
              <a:rPr kumimoji="1" lang="ja-JP" altLang="en-US" dirty="0"/>
              <a:t>ここに、</a:t>
            </a:r>
            <a:r>
              <a:rPr kumimoji="1" lang="en-US" altLang="ja-JP" dirty="0"/>
              <a:t>40K.20K,30K.30K.20K</a:t>
            </a:r>
            <a:r>
              <a:rPr kumimoji="1" lang="ja-JP" altLang="en-US" dirty="0"/>
              <a:t>のプロセスが順に来たとします。</a:t>
            </a:r>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39</a:t>
            </a:fld>
            <a:endParaRPr lang="en-US" altLang="ja-JP"/>
          </a:p>
        </p:txBody>
      </p:sp>
    </p:spTree>
    <p:extLst>
      <p:ext uri="{BB962C8B-B14F-4D97-AF65-F5344CB8AC3E}">
        <p14:creationId xmlns:p14="http://schemas.microsoft.com/office/powerpoint/2010/main" val="19387809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イメージとしては、主記憶は目の前にある作業机、</a:t>
            </a:r>
            <a:endParaRPr kumimoji="1" lang="en-US" altLang="ja-JP" dirty="0"/>
          </a:p>
          <a:p>
            <a:r>
              <a:rPr kumimoji="1" lang="ja-JP" altLang="en-US" dirty="0"/>
              <a:t>二次記憶は遠くにある倉庫になります。</a:t>
            </a:r>
            <a:endParaRPr kumimoji="1" lang="en-US" altLang="ja-JP" dirty="0"/>
          </a:p>
          <a:p>
            <a:r>
              <a:rPr kumimoji="1" lang="ja-JP" altLang="en-US" dirty="0"/>
              <a:t>作業机の上にある資料は、座ったまますぐに手に取ることができます。</a:t>
            </a:r>
            <a:endParaRPr kumimoji="1" lang="en-US" altLang="ja-JP" dirty="0"/>
          </a:p>
          <a:p>
            <a:r>
              <a:rPr kumimoji="1" lang="ja-JP" altLang="en-US" dirty="0"/>
              <a:t>しかし、作業机の大きさには限りがありますので、</a:t>
            </a:r>
            <a:endParaRPr kumimoji="1" lang="en-US" altLang="ja-JP" dirty="0"/>
          </a:p>
          <a:p>
            <a:r>
              <a:rPr kumimoji="1" lang="ja-JP" altLang="en-US" dirty="0"/>
              <a:t>作業机の上に置ける量は限られます。</a:t>
            </a:r>
            <a:endParaRPr kumimoji="1" lang="en-US" altLang="ja-JP" dirty="0"/>
          </a:p>
          <a:p>
            <a:r>
              <a:rPr kumimoji="1" lang="ja-JP" altLang="en-US" dirty="0"/>
              <a:t>一方、遠くにある倉庫は、大量に保管することができますが、</a:t>
            </a:r>
            <a:endParaRPr kumimoji="1" lang="en-US" altLang="ja-JP" dirty="0"/>
          </a:p>
          <a:p>
            <a:r>
              <a:rPr kumimoji="1" lang="ja-JP" altLang="en-US" dirty="0"/>
              <a:t>倉庫のおいてあるものが必要な場合、部屋を出て倉庫まで取りに行かなくてはなりません。</a:t>
            </a:r>
            <a:endParaRPr kumimoji="1" lang="en-US" altLang="ja-JP" dirty="0"/>
          </a:p>
          <a:p>
            <a:r>
              <a:rPr kumimoji="1" lang="ja-JP" altLang="en-US" dirty="0"/>
              <a:t>キャッシュは手に持っている本に当たります。</a:t>
            </a:r>
            <a:endParaRPr kumimoji="1" lang="en-US" altLang="ja-JP" dirty="0"/>
          </a:p>
          <a:p>
            <a:r>
              <a:rPr kumimoji="1" lang="ja-JP" altLang="en-US" dirty="0"/>
              <a:t>すぐに読めますが、手に持てるのは</a:t>
            </a:r>
            <a:r>
              <a:rPr kumimoji="1" lang="en-US" altLang="ja-JP" dirty="0"/>
              <a:t>1</a:t>
            </a:r>
            <a:r>
              <a:rPr kumimoji="1" lang="ja-JP" altLang="en-US" dirty="0"/>
              <a:t>冊だけ、</a:t>
            </a:r>
            <a:endParaRPr kumimoji="1" lang="en-US" altLang="ja-JP" dirty="0"/>
          </a:p>
          <a:p>
            <a:r>
              <a:rPr kumimoji="1" lang="ja-JP" altLang="en-US" dirty="0"/>
              <a:t>つまりごくわずかな量のみです。</a:t>
            </a:r>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4</a:t>
            </a:fld>
            <a:endParaRPr lang="en-US" altLang="ja-JP"/>
          </a:p>
        </p:txBody>
      </p:sp>
    </p:spTree>
    <p:extLst>
      <p:ext uri="{BB962C8B-B14F-4D97-AF65-F5344CB8AC3E}">
        <p14:creationId xmlns:p14="http://schemas.microsoft.com/office/powerpoint/2010/main" val="210994637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まず</a:t>
            </a:r>
            <a:r>
              <a:rPr kumimoji="1" lang="en-US" altLang="ja-JP" dirty="0"/>
              <a:t>40K</a:t>
            </a:r>
            <a:r>
              <a:rPr kumimoji="1" lang="ja-JP" altLang="en-US" dirty="0"/>
              <a:t>のプロセスを配置します。</a:t>
            </a:r>
            <a:endParaRPr kumimoji="1" lang="en-US" altLang="ja-JP" dirty="0"/>
          </a:p>
          <a:p>
            <a:r>
              <a:rPr kumimoji="1" lang="ja-JP" altLang="en-US" dirty="0"/>
              <a:t>メモリにプロセスと同じ</a:t>
            </a:r>
            <a:r>
              <a:rPr kumimoji="1" lang="en-US" altLang="ja-JP" dirty="0"/>
              <a:t>40K</a:t>
            </a:r>
            <a:r>
              <a:rPr kumimoji="1" lang="ja-JP" altLang="en-US" dirty="0"/>
              <a:t>の区画を作り、</a:t>
            </a:r>
            <a:endParaRPr kumimoji="1" lang="en-US" altLang="ja-JP" dirty="0"/>
          </a:p>
          <a:p>
            <a:r>
              <a:rPr kumimoji="1" lang="ja-JP" altLang="en-US" dirty="0"/>
              <a:t>そこに配置します。</a:t>
            </a:r>
            <a:endParaRPr kumimoji="1" lang="en-US" altLang="ja-JP" dirty="0"/>
          </a:p>
          <a:p>
            <a:r>
              <a:rPr kumimoji="1" lang="ja-JP" altLang="en-US" dirty="0"/>
              <a:t>続いて、</a:t>
            </a:r>
            <a:r>
              <a:rPr kumimoji="1" lang="en-US" altLang="ja-JP" dirty="0"/>
              <a:t>20K</a:t>
            </a:r>
            <a:r>
              <a:rPr kumimoji="1" lang="ja-JP" altLang="en-US" dirty="0"/>
              <a:t>の区画を作り、配置します。</a:t>
            </a:r>
            <a:endParaRPr kumimoji="1" lang="en-US" altLang="ja-JP" dirty="0"/>
          </a:p>
          <a:p>
            <a:r>
              <a:rPr kumimoji="1" lang="ja-JP" altLang="en-US" dirty="0"/>
              <a:t>さらに</a:t>
            </a:r>
            <a:r>
              <a:rPr kumimoji="1" lang="en-US" altLang="ja-JP" dirty="0"/>
              <a:t>30K</a:t>
            </a:r>
            <a:r>
              <a:rPr kumimoji="1" lang="ja-JP" altLang="en-US" dirty="0"/>
              <a:t>の区画を作り配置します。</a:t>
            </a:r>
            <a:endParaRPr kumimoji="1" lang="en-US" altLang="ja-JP" dirty="0"/>
          </a:p>
          <a:p>
            <a:r>
              <a:rPr kumimoji="1" lang="ja-JP" altLang="en-US" dirty="0"/>
              <a:t>次は</a:t>
            </a:r>
            <a:r>
              <a:rPr kumimoji="1" lang="en-US" altLang="ja-JP" dirty="0"/>
              <a:t>30K</a:t>
            </a:r>
            <a:r>
              <a:rPr kumimoji="1" lang="ja-JP" altLang="en-US" dirty="0"/>
              <a:t>のプロセスですが、</a:t>
            </a:r>
            <a:endParaRPr kumimoji="1" lang="en-US" altLang="ja-JP" dirty="0"/>
          </a:p>
          <a:p>
            <a:r>
              <a:rPr kumimoji="1" lang="ja-JP" altLang="en-US" dirty="0"/>
              <a:t>現在メモリには空き領域が</a:t>
            </a:r>
            <a:r>
              <a:rPr kumimoji="1" lang="en-US" altLang="ja-JP" dirty="0"/>
              <a:t>10K</a:t>
            </a:r>
            <a:r>
              <a:rPr kumimoji="1" lang="ja-JP" altLang="en-US" dirty="0"/>
              <a:t>しかありませんので、</a:t>
            </a:r>
            <a:endParaRPr kumimoji="1" lang="en-US" altLang="ja-JP" dirty="0"/>
          </a:p>
          <a:p>
            <a:r>
              <a:rPr kumimoji="1" lang="ja-JP" altLang="en-US" dirty="0"/>
              <a:t>残りのプロセスは、メモリが空くまで待つことになります。</a:t>
            </a:r>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40</a:t>
            </a:fld>
            <a:endParaRPr lang="en-US" altLang="ja-JP"/>
          </a:p>
        </p:txBody>
      </p:sp>
    </p:spTree>
    <p:extLst>
      <p:ext uri="{BB962C8B-B14F-4D97-AF65-F5344CB8AC3E}">
        <p14:creationId xmlns:p14="http://schemas.microsoft.com/office/powerpoint/2010/main" val="323882056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ここで</a:t>
            </a:r>
            <a:r>
              <a:rPr kumimoji="1" lang="en-US" altLang="ja-JP" dirty="0"/>
              <a:t>40K</a:t>
            </a:r>
            <a:r>
              <a:rPr kumimoji="1" lang="ja-JP" altLang="en-US" dirty="0"/>
              <a:t>のプロセスが終了したとします。</a:t>
            </a:r>
            <a:endParaRPr kumimoji="1" lang="en-US" altLang="ja-JP" dirty="0"/>
          </a:p>
          <a:p>
            <a:r>
              <a:rPr kumimoji="1" lang="ja-JP" altLang="en-US" dirty="0"/>
              <a:t>終了したプロセスはメモリから取り除かれますので、</a:t>
            </a:r>
            <a:endParaRPr kumimoji="1" lang="en-US" altLang="ja-JP" dirty="0"/>
          </a:p>
          <a:p>
            <a:r>
              <a:rPr kumimoji="1" lang="ja-JP" altLang="en-US" dirty="0"/>
              <a:t>空いたところに</a:t>
            </a:r>
            <a:r>
              <a:rPr kumimoji="1" lang="en-US" altLang="ja-JP" dirty="0"/>
              <a:t>30K</a:t>
            </a:r>
            <a:r>
              <a:rPr kumimoji="1" lang="ja-JP" altLang="en-US" dirty="0"/>
              <a:t>のプロセスが配置されます。</a:t>
            </a:r>
            <a:endParaRPr kumimoji="1" lang="en-US" altLang="ja-JP" dirty="0"/>
          </a:p>
          <a:p>
            <a:r>
              <a:rPr kumimoji="1" lang="ja-JP" altLang="en-US" dirty="0"/>
              <a:t>続いて、</a:t>
            </a:r>
            <a:r>
              <a:rPr kumimoji="1" lang="en-US" altLang="ja-JP" dirty="0"/>
              <a:t>20K</a:t>
            </a:r>
            <a:r>
              <a:rPr kumimoji="1" lang="ja-JP" altLang="en-US" dirty="0"/>
              <a:t>のプロセスが終了すると、</a:t>
            </a:r>
            <a:endParaRPr kumimoji="1" lang="en-US" altLang="ja-JP" dirty="0"/>
          </a:p>
          <a:p>
            <a:r>
              <a:rPr kumimoji="1" lang="ja-JP" altLang="en-US" dirty="0"/>
              <a:t>空いたところに</a:t>
            </a:r>
            <a:r>
              <a:rPr kumimoji="1" lang="en-US" altLang="ja-JP" dirty="0"/>
              <a:t>20K</a:t>
            </a:r>
            <a:r>
              <a:rPr kumimoji="1" lang="ja-JP" altLang="en-US" dirty="0"/>
              <a:t>のプロセスが配置されます。</a:t>
            </a:r>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41</a:t>
            </a:fld>
            <a:endParaRPr lang="en-US" altLang="ja-JP"/>
          </a:p>
        </p:txBody>
      </p:sp>
    </p:spTree>
    <p:extLst>
      <p:ext uri="{BB962C8B-B14F-4D97-AF65-F5344CB8AC3E}">
        <p14:creationId xmlns:p14="http://schemas.microsoft.com/office/powerpoint/2010/main" val="194070991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可変区画割り付けの長所は、内部断片化が生じないことです。</a:t>
            </a:r>
            <a:endParaRPr kumimoji="1" lang="en-US" altLang="ja-JP" dirty="0"/>
          </a:p>
          <a:p>
            <a:r>
              <a:rPr kumimoji="1" lang="ja-JP" altLang="en-US" dirty="0"/>
              <a:t>大きな区画に対して小さいプロセスを入れたときに生じるのが内部断片化です。</a:t>
            </a:r>
            <a:endParaRPr kumimoji="1" lang="en-US" altLang="ja-JP" dirty="0"/>
          </a:p>
          <a:p>
            <a:r>
              <a:rPr kumimoji="1" lang="ja-JP" altLang="en-US" dirty="0"/>
              <a:t>可変区画割り付けは、入れるプロセスに合わせて大きさを変えられますので、</a:t>
            </a:r>
            <a:endParaRPr kumimoji="1" lang="en-US" altLang="ja-JP" dirty="0"/>
          </a:p>
          <a:p>
            <a:r>
              <a:rPr kumimoji="1" lang="ja-JP" altLang="en-US" dirty="0"/>
              <a:t>内部断片化が生じません。</a:t>
            </a:r>
            <a:endParaRPr kumimoji="1" lang="en-US" altLang="ja-JP" dirty="0"/>
          </a:p>
          <a:p>
            <a:r>
              <a:rPr kumimoji="1" lang="ja-JP" altLang="en-US" dirty="0"/>
              <a:t>そのため、固定区画割り付けよりもメモリ効率が上昇します。</a:t>
            </a:r>
            <a:endParaRPr kumimoji="1" lang="en-US" altLang="ja-JP" dirty="0"/>
          </a:p>
          <a:p>
            <a:r>
              <a:rPr kumimoji="1" lang="ja-JP" altLang="en-US" dirty="0"/>
              <a:t>一方、可変区画割り付けの短所は、</a:t>
            </a:r>
            <a:endParaRPr kumimoji="1" lang="en-US" altLang="ja-JP" dirty="0"/>
          </a:p>
          <a:p>
            <a:r>
              <a:rPr kumimoji="1" lang="ja-JP" altLang="en-US" dirty="0"/>
              <a:t>外部断片化が生じることです。</a:t>
            </a:r>
            <a:endParaRPr kumimoji="1" lang="en-US" altLang="ja-JP" dirty="0"/>
          </a:p>
          <a:p>
            <a:r>
              <a:rPr kumimoji="1" lang="ja-JP" altLang="en-US" dirty="0"/>
              <a:t>可変区画割り付けで、プロセスの出し入れを繰り返すと、小さい空き領域がたくさん現れるようになります。</a:t>
            </a:r>
            <a:endParaRPr kumimoji="1" lang="en-US" altLang="ja-JP" dirty="0"/>
          </a:p>
          <a:p>
            <a:r>
              <a:rPr kumimoji="1" lang="ja-JP" altLang="en-US" dirty="0"/>
              <a:t>小さい領域にはプロセスを割り当てることができないため、メモリの無駄になります。</a:t>
            </a:r>
            <a:endParaRPr kumimoji="1" lang="en-US" altLang="ja-JP" dirty="0"/>
          </a:p>
          <a:p>
            <a:r>
              <a:rPr kumimoji="1" lang="ja-JP" altLang="en-US" dirty="0"/>
              <a:t>また、区画ごとに管理すればいい固定区画割り付けに対して、</a:t>
            </a:r>
            <a:endParaRPr kumimoji="1" lang="en-US" altLang="ja-JP" dirty="0"/>
          </a:p>
          <a:p>
            <a:r>
              <a:rPr kumimoji="1" lang="ja-JP" altLang="en-US" dirty="0"/>
              <a:t>可変区画割り付けは空き領域の検索コストがかかります。</a:t>
            </a:r>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42</a:t>
            </a:fld>
            <a:endParaRPr lang="en-US" altLang="ja-JP"/>
          </a:p>
        </p:txBody>
      </p:sp>
    </p:spTree>
    <p:extLst>
      <p:ext uri="{BB962C8B-B14F-4D97-AF65-F5344CB8AC3E}">
        <p14:creationId xmlns:p14="http://schemas.microsoft.com/office/powerpoint/2010/main" val="246674188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可変区画割り付けでは、処理の進行に伴い小さな空き領域が増加します。</a:t>
            </a:r>
            <a:endParaRPr kumimoji="1" lang="en-US" altLang="ja-JP" dirty="0"/>
          </a:p>
          <a:p>
            <a:r>
              <a:rPr kumimoji="1" lang="ja-JP" altLang="en-US" dirty="0"/>
              <a:t>例えば、現在右の図のようにメモリが使われているときに、</a:t>
            </a:r>
            <a:endParaRPr kumimoji="1" lang="en-US" altLang="ja-JP" dirty="0"/>
          </a:p>
          <a:p>
            <a:r>
              <a:rPr kumimoji="1" lang="en-US" altLang="ja-JP" dirty="0"/>
              <a:t>20K</a:t>
            </a:r>
            <a:r>
              <a:rPr kumimoji="1" lang="ja-JP" altLang="en-US" dirty="0"/>
              <a:t>のプロセスが来たとしましょう。</a:t>
            </a:r>
            <a:endParaRPr kumimoji="1" lang="en-US" altLang="ja-JP" dirty="0"/>
          </a:p>
          <a:p>
            <a:r>
              <a:rPr kumimoji="1" lang="ja-JP" altLang="en-US" dirty="0"/>
              <a:t>メモリには、</a:t>
            </a:r>
            <a:r>
              <a:rPr kumimoji="1" lang="en-US" altLang="ja-JP" dirty="0"/>
              <a:t>10K</a:t>
            </a:r>
            <a:r>
              <a:rPr kumimoji="1" lang="ja-JP" altLang="en-US" dirty="0"/>
              <a:t>の空き領域が</a:t>
            </a:r>
            <a:r>
              <a:rPr kumimoji="1" lang="en-US" altLang="ja-JP" dirty="0"/>
              <a:t>2</a:t>
            </a:r>
            <a:r>
              <a:rPr kumimoji="1" lang="ja-JP" altLang="en-US" dirty="0"/>
              <a:t>個あります。</a:t>
            </a:r>
            <a:endParaRPr kumimoji="1" lang="en-US" altLang="ja-JP" dirty="0"/>
          </a:p>
          <a:p>
            <a:r>
              <a:rPr kumimoji="1" lang="en-US" altLang="ja-JP" dirty="0"/>
              <a:t>2</a:t>
            </a:r>
            <a:r>
              <a:rPr kumimoji="1" lang="ja-JP" altLang="en-US" dirty="0"/>
              <a:t>つを足すと</a:t>
            </a:r>
            <a:r>
              <a:rPr kumimoji="1" lang="en-US" altLang="ja-JP" dirty="0"/>
              <a:t>20K</a:t>
            </a:r>
            <a:r>
              <a:rPr kumimoji="1" lang="ja-JP" altLang="en-US" dirty="0"/>
              <a:t>になりますが、別々の空き領域ですので、ここに</a:t>
            </a:r>
            <a:r>
              <a:rPr kumimoji="1" lang="en-US" altLang="ja-JP" dirty="0"/>
              <a:t>20K</a:t>
            </a:r>
            <a:r>
              <a:rPr kumimoji="1" lang="ja-JP" altLang="en-US" dirty="0"/>
              <a:t>のプロセスは置けません。</a:t>
            </a:r>
            <a:endParaRPr kumimoji="1" lang="en-US" altLang="ja-JP" dirty="0"/>
          </a:p>
          <a:p>
            <a:r>
              <a:rPr kumimoji="1" lang="ja-JP" altLang="en-US" dirty="0"/>
              <a:t>このように、可変区画割り付けでは、小さ過ぎてプロセスが入らない、断片化した空き領域がたくさんできます。</a:t>
            </a:r>
            <a:endParaRPr kumimoji="1" lang="en-US" altLang="ja-JP" dirty="0"/>
          </a:p>
          <a:p>
            <a:r>
              <a:rPr kumimoji="1" lang="ja-JP" altLang="en-US" dirty="0"/>
              <a:t>統計的には、メモリ全体の</a:t>
            </a:r>
            <a:r>
              <a:rPr kumimoji="1" lang="en-US" altLang="ja-JP" dirty="0"/>
              <a:t>50%</a:t>
            </a:r>
            <a:r>
              <a:rPr kumimoji="1" lang="ja-JP" altLang="en-US" dirty="0"/>
              <a:t>が、このような小さすぎる領域になる、とされています。</a:t>
            </a:r>
            <a:endParaRPr kumimoji="1" lang="en-US" altLang="ja-JP" dirty="0"/>
          </a:p>
          <a:p>
            <a:r>
              <a:rPr kumimoji="1" lang="en-US" altLang="ja-JP" dirty="0"/>
              <a:t>50%</a:t>
            </a:r>
            <a:r>
              <a:rPr kumimoji="1" lang="ja-JP" altLang="en-US" dirty="0"/>
              <a:t>、つまり半分が無駄になるわけです。</a:t>
            </a:r>
            <a:endParaRPr kumimoji="1" lang="en-US" altLang="ja-JP" dirty="0"/>
          </a:p>
          <a:p>
            <a:r>
              <a:rPr kumimoji="1" lang="ja-JP" altLang="en-US" dirty="0"/>
              <a:t>そこで、断片化した小さい領域が増えてきたときには、コンパクションを用います。</a:t>
            </a:r>
            <a:endParaRPr kumimoji="1" lang="en-US" altLang="ja-JP" dirty="0"/>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43</a:t>
            </a:fld>
            <a:endParaRPr lang="en-US" altLang="ja-JP"/>
          </a:p>
        </p:txBody>
      </p:sp>
    </p:spTree>
    <p:extLst>
      <p:ext uri="{BB962C8B-B14F-4D97-AF65-F5344CB8AC3E}">
        <p14:creationId xmlns:p14="http://schemas.microsoft.com/office/powerpoint/2010/main" val="279924510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断片化した小さい空き領域が増えてきたときに、</a:t>
            </a:r>
            <a:endParaRPr kumimoji="1" lang="en-US" altLang="ja-JP" dirty="0"/>
          </a:p>
          <a:p>
            <a:r>
              <a:rPr kumimoji="1" lang="ja-JP" altLang="en-US" dirty="0"/>
              <a:t>空き領域をまとめて一つの大きな領域にする処理がコンパクションです。</a:t>
            </a:r>
            <a:endParaRPr kumimoji="1" lang="en-US" altLang="ja-JP" dirty="0"/>
          </a:p>
          <a:p>
            <a:r>
              <a:rPr kumimoji="1" lang="ja-JP" altLang="en-US" dirty="0"/>
              <a:t>左の図では、大きさ</a:t>
            </a:r>
            <a:r>
              <a:rPr kumimoji="1" lang="en-US" altLang="ja-JP" dirty="0"/>
              <a:t>10K</a:t>
            </a:r>
            <a:r>
              <a:rPr kumimoji="1" lang="ja-JP" altLang="en-US" dirty="0"/>
              <a:t>の空き領域が</a:t>
            </a:r>
            <a:r>
              <a:rPr kumimoji="1" lang="en-US" altLang="ja-JP" dirty="0"/>
              <a:t>2</a:t>
            </a:r>
            <a:r>
              <a:rPr kumimoji="1" lang="ja-JP" altLang="en-US" dirty="0"/>
              <a:t>個あります。</a:t>
            </a:r>
            <a:endParaRPr kumimoji="1" lang="en-US" altLang="ja-JP" dirty="0"/>
          </a:p>
          <a:p>
            <a:r>
              <a:rPr kumimoji="1" lang="ja-JP" altLang="en-US" dirty="0"/>
              <a:t>そこで、メモリ上のプロセスを、上に押し上げるようにして</a:t>
            </a:r>
            <a:endParaRPr kumimoji="1" lang="en-US" altLang="ja-JP" dirty="0"/>
          </a:p>
          <a:p>
            <a:r>
              <a:rPr kumimoji="1" lang="ja-JP" altLang="en-US" dirty="0"/>
              <a:t>間を詰めてやります。</a:t>
            </a:r>
            <a:endParaRPr kumimoji="1" lang="en-US" altLang="ja-JP" dirty="0"/>
          </a:p>
          <a:p>
            <a:r>
              <a:rPr kumimoji="1" lang="ja-JP" altLang="en-US" dirty="0"/>
              <a:t>すると、このように、大きさ</a:t>
            </a:r>
            <a:r>
              <a:rPr kumimoji="1" lang="en-US" altLang="ja-JP" dirty="0"/>
              <a:t>20K</a:t>
            </a:r>
            <a:r>
              <a:rPr kumimoji="1" lang="ja-JP" altLang="en-US" dirty="0"/>
              <a:t>の空き領域が</a:t>
            </a:r>
            <a:r>
              <a:rPr kumimoji="1" lang="en-US" altLang="ja-JP" dirty="0"/>
              <a:t>1</a:t>
            </a:r>
            <a:r>
              <a:rPr kumimoji="1" lang="ja-JP" altLang="en-US" dirty="0"/>
              <a:t>つできます。</a:t>
            </a:r>
            <a:endParaRPr kumimoji="1" lang="en-US" altLang="ja-JP" dirty="0"/>
          </a:p>
          <a:p>
            <a:r>
              <a:rPr kumimoji="1" lang="ja-JP" altLang="en-US" dirty="0"/>
              <a:t>コンパクションをすれば大きな空き領域ができますので、</a:t>
            </a:r>
            <a:endParaRPr kumimoji="1" lang="en-US" altLang="ja-JP" dirty="0"/>
          </a:p>
          <a:p>
            <a:r>
              <a:rPr kumimoji="1" lang="ja-JP" altLang="en-US" dirty="0"/>
              <a:t>そこにプロセスを入れることができるようになります。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44</a:t>
            </a:fld>
            <a:endParaRPr lang="en-US" altLang="ja-JP"/>
          </a:p>
        </p:txBody>
      </p:sp>
    </p:spTree>
    <p:extLst>
      <p:ext uri="{BB962C8B-B14F-4D97-AF65-F5344CB8AC3E}">
        <p14:creationId xmlns:p14="http://schemas.microsoft.com/office/powerpoint/2010/main" val="198920358"/>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コンパクションの長所は、</a:t>
            </a:r>
            <a:endParaRPr kumimoji="1" lang="en-US" altLang="ja-JP" dirty="0"/>
          </a:p>
          <a:p>
            <a:r>
              <a:rPr kumimoji="1" lang="ja-JP" altLang="en-US" dirty="0"/>
              <a:t>小さい空き領域を一つにまとれば、</a:t>
            </a:r>
            <a:endParaRPr kumimoji="1" lang="en-US" altLang="ja-JP" dirty="0"/>
          </a:p>
          <a:p>
            <a:r>
              <a:rPr kumimoji="1" lang="ja-JP" altLang="en-US" dirty="0"/>
              <a:t>外部断片化を無くしメモリを有効活用できることです。</a:t>
            </a:r>
            <a:endParaRPr kumimoji="1" lang="en-US" altLang="ja-JP" dirty="0"/>
          </a:p>
          <a:p>
            <a:r>
              <a:rPr kumimoji="1" lang="ja-JP" altLang="en-US" dirty="0"/>
              <a:t>先ほど述べましたように、統計的にはメモリの</a:t>
            </a:r>
            <a:r>
              <a:rPr kumimoji="1" lang="en-US" altLang="ja-JP" dirty="0"/>
              <a:t>50%</a:t>
            </a:r>
            <a:r>
              <a:rPr kumimoji="1" lang="ja-JP" altLang="en-US" dirty="0"/>
              <a:t>が断片化していますので、</a:t>
            </a:r>
            <a:endParaRPr kumimoji="1" lang="en-US" altLang="ja-JP" dirty="0"/>
          </a:p>
          <a:p>
            <a:r>
              <a:rPr kumimoji="1" lang="ja-JP" altLang="en-US" dirty="0"/>
              <a:t>コンパクションで空き領域をまとめるのは非常に有効です。</a:t>
            </a:r>
            <a:endParaRPr kumimoji="1" lang="en-US" altLang="ja-JP" dirty="0"/>
          </a:p>
          <a:p>
            <a:r>
              <a:rPr kumimoji="1" lang="ja-JP" altLang="en-US" dirty="0"/>
              <a:t>一方、コンパクション中はプロセスの実行ができません。</a:t>
            </a:r>
            <a:endParaRPr kumimoji="1" lang="en-US" altLang="ja-JP" dirty="0"/>
          </a:p>
          <a:p>
            <a:r>
              <a:rPr kumimoji="1" lang="ja-JP" altLang="en-US" dirty="0"/>
              <a:t>コンパクションにはそれなりの時間がかかります。</a:t>
            </a:r>
            <a:endParaRPr kumimoji="1" lang="en-US" altLang="ja-JP" dirty="0"/>
          </a:p>
          <a:p>
            <a:r>
              <a:rPr kumimoji="1" lang="ja-JP" altLang="en-US" dirty="0"/>
              <a:t>コンパクションの頻度を上げると、</a:t>
            </a:r>
            <a:endParaRPr kumimoji="1" lang="en-US" altLang="ja-JP" dirty="0"/>
          </a:p>
          <a:p>
            <a:r>
              <a:rPr kumimoji="1" lang="ja-JP" altLang="en-US" dirty="0"/>
              <a:t>外部断片化で無駄になる領域は少なくなりますが、</a:t>
            </a:r>
            <a:endParaRPr kumimoji="1" lang="en-US" altLang="ja-JP" dirty="0"/>
          </a:p>
          <a:p>
            <a:r>
              <a:rPr kumimoji="1" lang="ja-JP" altLang="en-US" dirty="0"/>
              <a:t>オーバヘッドが増えてしまいます。</a:t>
            </a:r>
            <a:endParaRPr kumimoji="1" lang="en-US" altLang="ja-JP" dirty="0"/>
          </a:p>
          <a:p>
            <a:r>
              <a:rPr kumimoji="1" lang="ja-JP" altLang="en-US" dirty="0"/>
              <a:t>よって、コンパクションは、頻繁に行うのではなく、</a:t>
            </a:r>
            <a:endParaRPr kumimoji="1" lang="en-US" altLang="ja-JP" dirty="0"/>
          </a:p>
          <a:p>
            <a:r>
              <a:rPr kumimoji="1" lang="ja-JP" altLang="en-US" dirty="0"/>
              <a:t>断片化が増えてきたと思われるときにたまにすることになります。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45</a:t>
            </a:fld>
            <a:endParaRPr lang="en-US" altLang="ja-JP"/>
          </a:p>
        </p:txBody>
      </p:sp>
    </p:spTree>
    <p:extLst>
      <p:ext uri="{BB962C8B-B14F-4D97-AF65-F5344CB8AC3E}">
        <p14:creationId xmlns:p14="http://schemas.microsoft.com/office/powerpoint/2010/main" val="133267682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可変区画割り当てを使うと、メモリのあちこちに空き領域ができます。</a:t>
            </a:r>
            <a:endParaRPr kumimoji="1" lang="en-US" altLang="ja-JP" dirty="0"/>
          </a:p>
          <a:p>
            <a:r>
              <a:rPr kumimoji="1" lang="ja-JP" altLang="en-US" dirty="0"/>
              <a:t>空き領域が複数あるときに、プロセスをどこに割り付けるか決定しなければなりません。</a:t>
            </a:r>
            <a:endParaRPr kumimoji="1" lang="en-US" altLang="ja-JP" dirty="0"/>
          </a:p>
          <a:p>
            <a:r>
              <a:rPr kumimoji="1" lang="ja-JP" altLang="en-US" dirty="0"/>
              <a:t>例えば、右の図のように、メモリ上に</a:t>
            </a:r>
            <a:r>
              <a:rPr kumimoji="1" lang="en-US" altLang="ja-JP" dirty="0"/>
              <a:t>10K,30K,20K,40K</a:t>
            </a:r>
            <a:r>
              <a:rPr kumimoji="1" lang="ja-JP" altLang="en-US" dirty="0"/>
              <a:t>の空き領域があるときに、</a:t>
            </a:r>
            <a:endParaRPr kumimoji="1" lang="en-US" altLang="ja-JP" dirty="0"/>
          </a:p>
          <a:p>
            <a:r>
              <a:rPr kumimoji="1" lang="ja-JP" altLang="en-US" dirty="0"/>
              <a:t>大きさ</a:t>
            </a:r>
            <a:r>
              <a:rPr kumimoji="1" lang="en-US" altLang="ja-JP" dirty="0"/>
              <a:t>15K</a:t>
            </a:r>
            <a:r>
              <a:rPr kumimoji="1" lang="ja-JP" altLang="en-US" dirty="0"/>
              <a:t>のプロセスが来た場合、どこに割り付ければいいでしょう？</a:t>
            </a:r>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46</a:t>
            </a:fld>
            <a:endParaRPr lang="en-US" altLang="ja-JP"/>
          </a:p>
        </p:txBody>
      </p:sp>
    </p:spTree>
    <p:extLst>
      <p:ext uri="{BB962C8B-B14F-4D97-AF65-F5344CB8AC3E}">
        <p14:creationId xmlns:p14="http://schemas.microsoft.com/office/powerpoint/2010/main" val="272959500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空き領域が複数あるときの割り付け方としては、</a:t>
            </a:r>
            <a:endParaRPr kumimoji="1" lang="en-US" altLang="ja-JP" dirty="0"/>
          </a:p>
          <a:p>
            <a:r>
              <a:rPr kumimoji="1" lang="ja-JP" altLang="en-US" dirty="0"/>
              <a:t>先頭一致、最良一致、最悪一致の</a:t>
            </a:r>
            <a:r>
              <a:rPr kumimoji="1" lang="en-US" altLang="ja-JP" dirty="0"/>
              <a:t>3</a:t>
            </a:r>
            <a:r>
              <a:rPr kumimoji="1" lang="ja-JP" altLang="en-US" dirty="0"/>
              <a:t>つの方法があります。</a:t>
            </a:r>
            <a:endParaRPr kumimoji="1" lang="en-US" altLang="ja-JP" dirty="0"/>
          </a:p>
          <a:p>
            <a:r>
              <a:rPr kumimoji="1" lang="ja-JP" altLang="en-US" dirty="0"/>
              <a:t>先頭一致 </a:t>
            </a:r>
            <a:r>
              <a:rPr kumimoji="1" lang="en-US" altLang="ja-JP" dirty="0"/>
              <a:t>first-fit </a:t>
            </a:r>
            <a:r>
              <a:rPr kumimoji="1" lang="ja-JP" altLang="en-US" dirty="0"/>
              <a:t>は、先頭の空き領域に割り付けます。</a:t>
            </a:r>
            <a:endParaRPr kumimoji="1" lang="en-US" altLang="ja-JP" dirty="0"/>
          </a:p>
          <a:p>
            <a:r>
              <a:rPr kumimoji="1" lang="ja-JP" altLang="en-US" dirty="0"/>
              <a:t>最良一致 </a:t>
            </a:r>
            <a:r>
              <a:rPr kumimoji="1" lang="en-US" altLang="ja-JP" dirty="0"/>
              <a:t>best-fit </a:t>
            </a:r>
            <a:r>
              <a:rPr kumimoji="1" lang="ja-JP" altLang="en-US" dirty="0"/>
              <a:t>は、最も小さい空き領域に割り付けます。</a:t>
            </a:r>
            <a:endParaRPr kumimoji="1" lang="en-US" altLang="ja-JP" dirty="0"/>
          </a:p>
          <a:p>
            <a:r>
              <a:rPr kumimoji="1" lang="ja-JP" altLang="en-US" dirty="0"/>
              <a:t>最悪一致 </a:t>
            </a:r>
            <a:r>
              <a:rPr kumimoji="1" lang="en-US" altLang="ja-JP" dirty="0"/>
              <a:t>worst-fit </a:t>
            </a:r>
            <a:r>
              <a:rPr kumimoji="1" lang="ja-JP" altLang="en-US" dirty="0"/>
              <a:t>または次一致 </a:t>
            </a:r>
            <a:r>
              <a:rPr kumimoji="1" lang="en-US" altLang="ja-JP" dirty="0"/>
              <a:t>next-fit </a:t>
            </a:r>
            <a:r>
              <a:rPr kumimoji="1" lang="ja-JP" altLang="en-US" dirty="0"/>
              <a:t>は、最も大きい領域に割り付けます。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47</a:t>
            </a:fld>
            <a:endParaRPr lang="en-US" altLang="ja-JP"/>
          </a:p>
        </p:txBody>
      </p:sp>
    </p:spTree>
    <p:extLst>
      <p:ext uri="{BB962C8B-B14F-4D97-AF65-F5344CB8AC3E}">
        <p14:creationId xmlns:p14="http://schemas.microsoft.com/office/powerpoint/2010/main" val="190582721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右の図のように、メモリ上に</a:t>
            </a:r>
            <a:r>
              <a:rPr kumimoji="1" lang="en-US" altLang="ja-JP" dirty="0"/>
              <a:t>10K,30K,20K,40K</a:t>
            </a:r>
            <a:r>
              <a:rPr kumimoji="1" lang="ja-JP" altLang="en-US" dirty="0"/>
              <a:t>の空き領域があるときに、</a:t>
            </a:r>
            <a:endParaRPr kumimoji="1" lang="en-US" altLang="ja-JP" dirty="0"/>
          </a:p>
          <a:p>
            <a:r>
              <a:rPr kumimoji="1" lang="ja-JP" altLang="en-US" dirty="0"/>
              <a:t>順に大きさ</a:t>
            </a:r>
            <a:r>
              <a:rPr kumimoji="1" lang="en-US" altLang="ja-JP" dirty="0"/>
              <a:t>15K,20K,10K</a:t>
            </a:r>
            <a:r>
              <a:rPr kumimoji="1" lang="ja-JP" altLang="en-US" dirty="0"/>
              <a:t>のプロセスが来た場合、</a:t>
            </a:r>
            <a:endParaRPr kumimoji="1" lang="en-US" altLang="ja-JP" dirty="0"/>
          </a:p>
          <a:p>
            <a:r>
              <a:rPr kumimoji="1" lang="ja-JP" altLang="en-US" dirty="0"/>
              <a:t>どこに割り付ければいいでしょう？</a:t>
            </a:r>
            <a:endParaRPr kumimoji="1" lang="en-US" altLang="ja-JP" dirty="0"/>
          </a:p>
          <a:p>
            <a:r>
              <a:rPr kumimoji="1" lang="ja-JP" altLang="en-US" dirty="0"/>
              <a:t>各割り付け法での割り付け方を見ていきましょう。</a:t>
            </a:r>
          </a:p>
          <a:p>
            <a:endParaRPr kumimoji="1" lang="ja-JP" altLang="en-US" dirty="0"/>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48</a:t>
            </a:fld>
            <a:endParaRPr lang="en-US" altLang="ja-JP"/>
          </a:p>
        </p:txBody>
      </p:sp>
    </p:spTree>
    <p:extLst>
      <p:ext uri="{BB962C8B-B14F-4D97-AF65-F5344CB8AC3E}">
        <p14:creationId xmlns:p14="http://schemas.microsoft.com/office/powerpoint/2010/main" val="189488725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先頭一致 </a:t>
            </a:r>
            <a:r>
              <a:rPr kumimoji="1" lang="en-US" altLang="ja-JP" dirty="0"/>
              <a:t>first-fit</a:t>
            </a:r>
            <a:r>
              <a:rPr kumimoji="1" lang="ja-JP" altLang="en-US" dirty="0"/>
              <a:t> は、</a:t>
            </a:r>
            <a:endParaRPr kumimoji="1" lang="en-US" altLang="ja-JP" dirty="0"/>
          </a:p>
          <a:p>
            <a:r>
              <a:rPr kumimoji="1" lang="ja-JP" altLang="en-US" dirty="0"/>
              <a:t>メモリの先頭から順にプロセスが入る大きさの空き領域を探します。</a:t>
            </a:r>
            <a:endParaRPr kumimoji="1" lang="en-US" altLang="ja-JP" dirty="0"/>
          </a:p>
          <a:p>
            <a:r>
              <a:rPr kumimoji="1" lang="ja-JP" altLang="en-US" dirty="0"/>
              <a:t>まず</a:t>
            </a:r>
            <a:r>
              <a:rPr kumimoji="1" lang="en-US" altLang="ja-JP" dirty="0"/>
              <a:t>15K</a:t>
            </a:r>
            <a:r>
              <a:rPr kumimoji="1" lang="ja-JP" altLang="en-US" dirty="0"/>
              <a:t>のプロセスが入る空き領域を探します。</a:t>
            </a:r>
            <a:endParaRPr kumimoji="1" lang="en-US" altLang="ja-JP" dirty="0"/>
          </a:p>
          <a:p>
            <a:r>
              <a:rPr kumimoji="1" lang="ja-JP" altLang="en-US" dirty="0"/>
              <a:t>一番上には</a:t>
            </a:r>
            <a:r>
              <a:rPr kumimoji="1" lang="en-US" altLang="ja-JP" dirty="0"/>
              <a:t>10K</a:t>
            </a:r>
            <a:r>
              <a:rPr kumimoji="1" lang="ja-JP" altLang="en-US" dirty="0"/>
              <a:t>の空き領域がありますが、ここには入りません。</a:t>
            </a:r>
            <a:endParaRPr kumimoji="1" lang="en-US" altLang="ja-JP" dirty="0"/>
          </a:p>
          <a:p>
            <a:r>
              <a:rPr kumimoji="1" lang="ja-JP" altLang="en-US" dirty="0"/>
              <a:t>次は</a:t>
            </a:r>
            <a:r>
              <a:rPr kumimoji="1" lang="en-US" altLang="ja-JP" dirty="0"/>
              <a:t>30K</a:t>
            </a:r>
            <a:r>
              <a:rPr kumimoji="1" lang="ja-JP" altLang="en-US" dirty="0"/>
              <a:t>の空き領域がありますので、ここに</a:t>
            </a:r>
            <a:r>
              <a:rPr kumimoji="1" lang="en-US" altLang="ja-JP" dirty="0"/>
              <a:t>15K</a:t>
            </a:r>
            <a:r>
              <a:rPr kumimoji="1" lang="ja-JP" altLang="en-US" dirty="0"/>
              <a:t>のプロセスを入れます。</a:t>
            </a:r>
            <a:endParaRPr kumimoji="1" lang="en-US" altLang="ja-JP" dirty="0"/>
          </a:p>
          <a:p>
            <a:r>
              <a:rPr kumimoji="1" lang="ja-JP" altLang="en-US" dirty="0"/>
              <a:t>次は</a:t>
            </a:r>
            <a:r>
              <a:rPr kumimoji="1" lang="en-US" altLang="ja-JP" dirty="0"/>
              <a:t>20K</a:t>
            </a:r>
            <a:r>
              <a:rPr kumimoji="1" lang="ja-JP" altLang="en-US" dirty="0"/>
              <a:t>のプロセスです。</a:t>
            </a:r>
            <a:endParaRPr kumimoji="1" lang="en-US" altLang="ja-JP" dirty="0"/>
          </a:p>
          <a:p>
            <a:r>
              <a:rPr kumimoji="1" lang="ja-JP" altLang="en-US" dirty="0"/>
              <a:t>一番上は</a:t>
            </a:r>
            <a:r>
              <a:rPr kumimoji="1" lang="en-US" altLang="ja-JP" dirty="0"/>
              <a:t>10K</a:t>
            </a:r>
            <a:r>
              <a:rPr kumimoji="1" lang="ja-JP" altLang="en-US" dirty="0"/>
              <a:t>の空き領域がありますが、ここには入りません。</a:t>
            </a:r>
            <a:endParaRPr kumimoji="1" lang="en-US" altLang="ja-JP" dirty="0"/>
          </a:p>
          <a:p>
            <a:r>
              <a:rPr kumimoji="1" lang="ja-JP" altLang="en-US" dirty="0"/>
              <a:t>次は</a:t>
            </a:r>
            <a:r>
              <a:rPr kumimoji="1" lang="en-US" altLang="ja-JP" dirty="0"/>
              <a:t>15K</a:t>
            </a:r>
            <a:r>
              <a:rPr kumimoji="1" lang="ja-JP" altLang="en-US" dirty="0"/>
              <a:t>の空き領域ですが、ここにも入りません。</a:t>
            </a:r>
            <a:endParaRPr kumimoji="1" lang="en-US" altLang="ja-JP" dirty="0"/>
          </a:p>
          <a:p>
            <a:r>
              <a:rPr kumimoji="1" lang="ja-JP" altLang="en-US" dirty="0"/>
              <a:t>その次は</a:t>
            </a:r>
            <a:r>
              <a:rPr kumimoji="1" lang="en-US" altLang="ja-JP" dirty="0"/>
              <a:t>20K</a:t>
            </a:r>
            <a:r>
              <a:rPr kumimoji="1" lang="ja-JP" altLang="en-US" dirty="0"/>
              <a:t>の空き領域がありますので、ここに入ります。</a:t>
            </a:r>
            <a:endParaRPr kumimoji="1" lang="en-US" altLang="ja-JP" dirty="0"/>
          </a:p>
          <a:p>
            <a:r>
              <a:rPr kumimoji="1" lang="ja-JP" altLang="en-US" dirty="0"/>
              <a:t>次の</a:t>
            </a:r>
            <a:r>
              <a:rPr kumimoji="1" lang="en-US" altLang="ja-JP" dirty="0"/>
              <a:t>10K</a:t>
            </a:r>
            <a:r>
              <a:rPr kumimoji="1" lang="ja-JP" altLang="en-US" dirty="0"/>
              <a:t>のプロセスです。</a:t>
            </a:r>
            <a:endParaRPr kumimoji="1" lang="en-US" altLang="ja-JP" dirty="0"/>
          </a:p>
          <a:p>
            <a:r>
              <a:rPr kumimoji="1" lang="ja-JP" altLang="en-US" dirty="0"/>
              <a:t>メモリの一番上に</a:t>
            </a:r>
            <a:r>
              <a:rPr kumimoji="1" lang="en-US" altLang="ja-JP" dirty="0"/>
              <a:t>10K</a:t>
            </a:r>
            <a:r>
              <a:rPr kumimoji="1" lang="ja-JP" altLang="en-US" dirty="0"/>
              <a:t>の空き領域がありますので、ここに入ります。</a:t>
            </a:r>
            <a:endParaRPr kumimoji="1" lang="en-US" altLang="ja-JP" dirty="0"/>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49</a:t>
            </a:fld>
            <a:endParaRPr lang="en-US" altLang="ja-JP"/>
          </a:p>
        </p:txBody>
      </p:sp>
    </p:spTree>
    <p:extLst>
      <p:ext uri="{BB962C8B-B14F-4D97-AF65-F5344CB8AC3E}">
        <p14:creationId xmlns:p14="http://schemas.microsoft.com/office/powerpoint/2010/main" val="15701960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プログラムやデータは、</a:t>
            </a:r>
            <a:endParaRPr kumimoji="1" lang="en-US" altLang="ja-JP" dirty="0"/>
          </a:p>
          <a:p>
            <a:r>
              <a:rPr kumimoji="1" lang="ja-JP" altLang="en-US" dirty="0"/>
              <a:t>計算機の頭脳であるプロセッサが処理します。</a:t>
            </a:r>
            <a:endParaRPr kumimoji="1" lang="en-US" altLang="ja-JP" dirty="0"/>
          </a:p>
          <a:p>
            <a:r>
              <a:rPr kumimoji="1" lang="ja-JP" altLang="en-US" dirty="0"/>
              <a:t>まず、大前提として、プロセッサは、</a:t>
            </a:r>
            <a:r>
              <a:rPr kumimoji="1" lang="en-US" altLang="ja-JP" dirty="0"/>
              <a:t>2</a:t>
            </a:r>
            <a:r>
              <a:rPr kumimoji="1" lang="ja-JP" altLang="en-US" dirty="0"/>
              <a:t>次記憶にあるプログラムやデータを直接読むことはできません。</a:t>
            </a:r>
            <a:endParaRPr kumimoji="1" lang="en-US" altLang="ja-JP" dirty="0"/>
          </a:p>
          <a:p>
            <a:r>
              <a:rPr kumimoji="1" lang="en-US" altLang="ja-JP" dirty="0"/>
              <a:t>2</a:t>
            </a:r>
            <a:r>
              <a:rPr kumimoji="1" lang="ja-JP" altLang="en-US" dirty="0"/>
              <a:t>次記憶にあるプログラムやデータが必要な場合は、一旦主記憶にコピーする必要があります。</a:t>
            </a:r>
            <a:endParaRPr kumimoji="1" lang="en-US" altLang="ja-JP" dirty="0"/>
          </a:p>
          <a:p>
            <a:r>
              <a:rPr kumimoji="1" lang="ja-JP" altLang="en-US" dirty="0"/>
              <a:t>倉庫に置いてある本は、倉庫内で読むことはできず、一旦自室まで持ってこなければいけないわけです。</a:t>
            </a:r>
            <a:endParaRPr kumimoji="1" lang="en-US" altLang="ja-JP" dirty="0"/>
          </a:p>
          <a:p>
            <a:r>
              <a:rPr kumimoji="1" lang="ja-JP" altLang="en-US" dirty="0"/>
              <a:t>このコピーに時間がかかります。</a:t>
            </a:r>
            <a:endParaRPr kumimoji="1" lang="en-US" altLang="ja-JP" dirty="0"/>
          </a:p>
          <a:p>
            <a:r>
              <a:rPr kumimoji="1" lang="ja-JP" altLang="en-US" dirty="0"/>
              <a:t>主記憶へのアクセス時間は</a:t>
            </a:r>
            <a:r>
              <a:rPr kumimoji="1" lang="en-US" altLang="ja-JP" dirty="0"/>
              <a:t>100</a:t>
            </a:r>
            <a:r>
              <a:rPr kumimoji="1" lang="ja-JP" altLang="en-US" dirty="0"/>
              <a:t>ナノ秒、</a:t>
            </a:r>
            <a:r>
              <a:rPr kumimoji="1" lang="en-US" altLang="ja-JP" dirty="0"/>
              <a:t>2</a:t>
            </a:r>
            <a:r>
              <a:rPr kumimoji="1" lang="ja-JP" altLang="en-US" dirty="0"/>
              <a:t>次記憶へのアクセス時間は</a:t>
            </a:r>
            <a:r>
              <a:rPr kumimoji="1" lang="en-US" altLang="ja-JP" dirty="0"/>
              <a:t>1</a:t>
            </a:r>
            <a:r>
              <a:rPr kumimoji="1" lang="ja-JP" altLang="en-US" dirty="0"/>
              <a:t>ミリ秒ですので、</a:t>
            </a:r>
            <a:endParaRPr kumimoji="1" lang="en-US" altLang="ja-JP" dirty="0"/>
          </a:p>
          <a:p>
            <a:r>
              <a:rPr kumimoji="1" lang="ja-JP" altLang="en-US" dirty="0"/>
              <a:t>アクセス時間にはおよそ</a:t>
            </a:r>
            <a:r>
              <a:rPr kumimoji="1" lang="en-US" altLang="ja-JP" dirty="0"/>
              <a:t>10000</a:t>
            </a:r>
            <a:r>
              <a:rPr kumimoji="1" lang="ja-JP" altLang="en-US" dirty="0"/>
              <a:t>倍の差があります。</a:t>
            </a:r>
            <a:endParaRPr kumimoji="1" lang="en-US" altLang="ja-JP" dirty="0"/>
          </a:p>
          <a:p>
            <a:r>
              <a:rPr kumimoji="1" lang="en-US" altLang="ja-JP" dirty="0"/>
              <a:t>2</a:t>
            </a:r>
            <a:r>
              <a:rPr kumimoji="1" lang="ja-JP" altLang="en-US" dirty="0"/>
              <a:t>次記憶へアクセスするには非常に時間がかかるわけです。</a:t>
            </a:r>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5</a:t>
            </a:fld>
            <a:endParaRPr lang="en-US" altLang="ja-JP"/>
          </a:p>
        </p:txBody>
      </p:sp>
    </p:spTree>
    <p:extLst>
      <p:ext uri="{BB962C8B-B14F-4D97-AF65-F5344CB8AC3E}">
        <p14:creationId xmlns:p14="http://schemas.microsoft.com/office/powerpoint/2010/main" val="49178257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最良一致 </a:t>
            </a:r>
            <a:r>
              <a:rPr kumimoji="1" lang="en-US" altLang="ja-JP" dirty="0"/>
              <a:t>best-fit </a:t>
            </a:r>
            <a:r>
              <a:rPr kumimoji="1" lang="ja-JP" altLang="en-US" dirty="0"/>
              <a:t>は、プロセスが入る最小の空き領域に入れます。</a:t>
            </a:r>
            <a:endParaRPr kumimoji="1" lang="en-US" altLang="ja-JP" dirty="0"/>
          </a:p>
          <a:p>
            <a:r>
              <a:rPr kumimoji="1" lang="ja-JP" altLang="en-US" dirty="0"/>
              <a:t>まず</a:t>
            </a:r>
            <a:r>
              <a:rPr kumimoji="1" lang="en-US" altLang="ja-JP" dirty="0"/>
              <a:t>15K</a:t>
            </a:r>
            <a:r>
              <a:rPr kumimoji="1" lang="ja-JP" altLang="en-US" dirty="0"/>
              <a:t>のプロセスです。</a:t>
            </a:r>
            <a:endParaRPr kumimoji="1" lang="en-US" altLang="ja-JP" dirty="0"/>
          </a:p>
          <a:p>
            <a:r>
              <a:rPr kumimoji="1" lang="en-US" altLang="ja-JP" dirty="0"/>
              <a:t>15K</a:t>
            </a:r>
            <a:r>
              <a:rPr kumimoji="1" lang="ja-JP" altLang="en-US" dirty="0"/>
              <a:t>以上で最小の空き領域を探します。</a:t>
            </a:r>
            <a:endParaRPr kumimoji="1" lang="en-US" altLang="ja-JP" dirty="0"/>
          </a:p>
          <a:p>
            <a:r>
              <a:rPr kumimoji="1" lang="ja-JP" altLang="en-US" dirty="0"/>
              <a:t>すると、</a:t>
            </a:r>
            <a:r>
              <a:rPr kumimoji="1" lang="en-US" altLang="ja-JP" dirty="0"/>
              <a:t>20K</a:t>
            </a:r>
            <a:r>
              <a:rPr kumimoji="1" lang="ja-JP" altLang="en-US" dirty="0"/>
              <a:t>の空き領域がありますので、ここに入れます。</a:t>
            </a:r>
            <a:endParaRPr kumimoji="1" lang="en-US" altLang="ja-JP" dirty="0"/>
          </a:p>
          <a:p>
            <a:r>
              <a:rPr kumimoji="1" lang="ja-JP" altLang="en-US" dirty="0"/>
              <a:t>次は</a:t>
            </a:r>
            <a:r>
              <a:rPr kumimoji="1" lang="en-US" altLang="ja-JP" dirty="0"/>
              <a:t>20K</a:t>
            </a:r>
            <a:r>
              <a:rPr kumimoji="1" lang="ja-JP" altLang="en-US" dirty="0"/>
              <a:t>のプロセスです。</a:t>
            </a:r>
            <a:endParaRPr kumimoji="1" lang="en-US" altLang="ja-JP" dirty="0"/>
          </a:p>
          <a:p>
            <a:r>
              <a:rPr kumimoji="1" lang="en-US" altLang="ja-JP" dirty="0"/>
              <a:t>20K</a:t>
            </a:r>
            <a:r>
              <a:rPr kumimoji="1" lang="ja-JP" altLang="en-US" dirty="0"/>
              <a:t>以上で最小の空き領域を探すと、</a:t>
            </a:r>
            <a:r>
              <a:rPr kumimoji="1" lang="en-US" altLang="ja-JP" dirty="0"/>
              <a:t>30K</a:t>
            </a:r>
            <a:r>
              <a:rPr kumimoji="1" lang="ja-JP" altLang="en-US" dirty="0"/>
              <a:t>の空き領域がありますので、ここに入れます。</a:t>
            </a:r>
            <a:endParaRPr kumimoji="1" lang="en-US" altLang="ja-JP" dirty="0"/>
          </a:p>
          <a:p>
            <a:r>
              <a:rPr kumimoji="1" lang="ja-JP" altLang="en-US" dirty="0"/>
              <a:t>最後は</a:t>
            </a:r>
            <a:r>
              <a:rPr kumimoji="1" lang="en-US" altLang="ja-JP" dirty="0"/>
              <a:t>10K</a:t>
            </a:r>
            <a:r>
              <a:rPr kumimoji="1" lang="ja-JP" altLang="en-US" dirty="0"/>
              <a:t>の空き領域です。</a:t>
            </a:r>
            <a:endParaRPr kumimoji="1" lang="en-US" altLang="ja-JP" dirty="0"/>
          </a:p>
          <a:p>
            <a:r>
              <a:rPr kumimoji="1" lang="ja-JP" altLang="en-US" dirty="0"/>
              <a:t>ちょうど</a:t>
            </a:r>
            <a:r>
              <a:rPr kumimoji="1" lang="en-US" altLang="ja-JP" dirty="0"/>
              <a:t>10K</a:t>
            </a:r>
            <a:r>
              <a:rPr kumimoji="1" lang="ja-JP" altLang="en-US" dirty="0"/>
              <a:t>の空き領域がありますので、ここに入れます。</a:t>
            </a:r>
            <a:endParaRPr kumimoji="1" lang="en-US" altLang="ja-JP" dirty="0"/>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50</a:t>
            </a:fld>
            <a:endParaRPr lang="en-US" altLang="ja-JP"/>
          </a:p>
        </p:txBody>
      </p:sp>
    </p:spTree>
    <p:extLst>
      <p:ext uri="{BB962C8B-B14F-4D97-AF65-F5344CB8AC3E}">
        <p14:creationId xmlns:p14="http://schemas.microsoft.com/office/powerpoint/2010/main" val="54386940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最悪一致 </a:t>
            </a:r>
            <a:r>
              <a:rPr kumimoji="1" lang="en-US" altLang="ja-JP" dirty="0"/>
              <a:t>worst-fit </a:t>
            </a:r>
            <a:r>
              <a:rPr kumimoji="1" lang="ja-JP" altLang="en-US" dirty="0"/>
              <a:t>は最大の空き領域に割り当てます。</a:t>
            </a:r>
            <a:endParaRPr kumimoji="1" lang="en-US" altLang="ja-JP" dirty="0"/>
          </a:p>
          <a:p>
            <a:r>
              <a:rPr kumimoji="1" lang="ja-JP" altLang="en-US" dirty="0"/>
              <a:t>最も大きい空き領域は</a:t>
            </a:r>
            <a:r>
              <a:rPr kumimoji="1" lang="en-US" altLang="ja-JP" dirty="0"/>
              <a:t>40K</a:t>
            </a:r>
            <a:r>
              <a:rPr kumimoji="1" lang="ja-JP" altLang="en-US" dirty="0"/>
              <a:t>ですので、</a:t>
            </a:r>
            <a:endParaRPr kumimoji="1" lang="en-US" altLang="ja-JP" dirty="0"/>
          </a:p>
          <a:p>
            <a:r>
              <a:rPr kumimoji="1" lang="ja-JP" altLang="en-US" dirty="0"/>
              <a:t>ここに</a:t>
            </a:r>
            <a:r>
              <a:rPr kumimoji="1" lang="en-US" altLang="ja-JP" dirty="0"/>
              <a:t>15K</a:t>
            </a:r>
            <a:r>
              <a:rPr kumimoji="1" lang="ja-JP" altLang="en-US" dirty="0"/>
              <a:t>のプロセスを割り当てます。</a:t>
            </a:r>
            <a:endParaRPr kumimoji="1" lang="en-US" altLang="ja-JP" dirty="0"/>
          </a:p>
          <a:p>
            <a:r>
              <a:rPr kumimoji="1" lang="ja-JP" altLang="en-US" dirty="0"/>
              <a:t>次は最も大きい空き領域は</a:t>
            </a:r>
            <a:r>
              <a:rPr kumimoji="1" lang="en-US" altLang="ja-JP" dirty="0"/>
              <a:t>30K</a:t>
            </a:r>
            <a:r>
              <a:rPr kumimoji="1" lang="ja-JP" altLang="en-US" dirty="0"/>
              <a:t>ですので、</a:t>
            </a:r>
            <a:endParaRPr kumimoji="1" lang="en-US" altLang="ja-JP" dirty="0"/>
          </a:p>
          <a:p>
            <a:r>
              <a:rPr kumimoji="1" lang="ja-JP" altLang="en-US" dirty="0"/>
              <a:t>ここに</a:t>
            </a:r>
            <a:r>
              <a:rPr kumimoji="1" lang="en-US" altLang="ja-JP" dirty="0"/>
              <a:t>20K</a:t>
            </a:r>
            <a:r>
              <a:rPr kumimoji="1" lang="ja-JP" altLang="en-US" dirty="0"/>
              <a:t>のプロセスを割り当てます。</a:t>
            </a:r>
            <a:endParaRPr kumimoji="1" lang="en-US" altLang="ja-JP" dirty="0"/>
          </a:p>
          <a:p>
            <a:r>
              <a:rPr kumimoji="1" lang="ja-JP" altLang="en-US" dirty="0"/>
              <a:t>最後に、最も大きい空き領域は</a:t>
            </a:r>
            <a:r>
              <a:rPr kumimoji="1" lang="en-US" altLang="ja-JP" dirty="0"/>
              <a:t>25K</a:t>
            </a:r>
            <a:r>
              <a:rPr kumimoji="1" lang="ja-JP" altLang="en-US" dirty="0"/>
              <a:t>ですので、</a:t>
            </a:r>
            <a:endParaRPr kumimoji="1" lang="en-US" altLang="ja-JP" dirty="0"/>
          </a:p>
          <a:p>
            <a:r>
              <a:rPr kumimoji="1" lang="ja-JP" altLang="en-US" dirty="0"/>
              <a:t>ここに</a:t>
            </a:r>
            <a:r>
              <a:rPr kumimoji="1" lang="en-US" altLang="ja-JP" dirty="0"/>
              <a:t>10K</a:t>
            </a:r>
            <a:r>
              <a:rPr kumimoji="1" lang="ja-JP" altLang="en-US" dirty="0"/>
              <a:t>のプロセスを割り当てます。</a:t>
            </a:r>
            <a:endParaRPr kumimoji="1" lang="en-US" altLang="ja-JP" dirty="0"/>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51</a:t>
            </a:fld>
            <a:endParaRPr lang="en-US" altLang="ja-JP"/>
          </a:p>
        </p:txBody>
      </p:sp>
    </p:spTree>
    <p:extLst>
      <p:ext uri="{BB962C8B-B14F-4D97-AF65-F5344CB8AC3E}">
        <p14:creationId xmlns:p14="http://schemas.microsoft.com/office/powerpoint/2010/main" val="246996469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各割り付け法の長所をまとめます。</a:t>
            </a:r>
            <a:endParaRPr kumimoji="1" lang="en-US" altLang="ja-JP" dirty="0"/>
          </a:p>
          <a:p>
            <a:r>
              <a:rPr kumimoji="1" lang="ja-JP" altLang="en-US" dirty="0"/>
              <a:t>先頭一致の長所は、割り付け位置を高速に見つけられることです。</a:t>
            </a:r>
            <a:endParaRPr kumimoji="1" lang="en-US" altLang="ja-JP" dirty="0"/>
          </a:p>
          <a:p>
            <a:r>
              <a:rPr kumimoji="1" lang="ja-JP" altLang="en-US" dirty="0"/>
              <a:t>メモリの先頭から下に向かって一方向に探索するだけですので、</a:t>
            </a:r>
            <a:endParaRPr kumimoji="1" lang="en-US" altLang="ja-JP" dirty="0"/>
          </a:p>
          <a:p>
            <a:r>
              <a:rPr kumimoji="1" lang="ja-JP" altLang="en-US" dirty="0"/>
              <a:t>探索方法が簡単で時間がかかりません。</a:t>
            </a:r>
            <a:endParaRPr kumimoji="1" lang="en-US" altLang="ja-JP" dirty="0"/>
          </a:p>
          <a:p>
            <a:r>
              <a:rPr kumimoji="1" lang="ja-JP" altLang="en-US" dirty="0"/>
              <a:t>また、アドレスの下位の方からプロセスを入れていきますので、</a:t>
            </a:r>
            <a:endParaRPr kumimoji="1" lang="en-US" altLang="ja-JP" dirty="0"/>
          </a:p>
          <a:p>
            <a:r>
              <a:rPr kumimoji="1" lang="ja-JP" altLang="en-US" dirty="0"/>
              <a:t>アドレスの上位には大きな空き領域ができやすくなります。</a:t>
            </a:r>
            <a:endParaRPr kumimoji="1" lang="en-US" altLang="ja-JP" dirty="0"/>
          </a:p>
          <a:p>
            <a:r>
              <a:rPr kumimoji="1" lang="ja-JP" altLang="en-US" dirty="0"/>
              <a:t>最良一致は、できるだけ小さい空き領域から埋めていきますので、</a:t>
            </a:r>
            <a:endParaRPr kumimoji="1" lang="en-US" altLang="ja-JP" dirty="0"/>
          </a:p>
          <a:p>
            <a:r>
              <a:rPr kumimoji="1" lang="ja-JP" altLang="en-US" dirty="0"/>
              <a:t>プロセスを割り当てた後にできる空き領域が小さくなります。</a:t>
            </a:r>
            <a:endParaRPr kumimoji="1" lang="en-US" altLang="ja-JP" dirty="0"/>
          </a:p>
          <a:p>
            <a:r>
              <a:rPr kumimoji="1" lang="ja-JP" altLang="en-US" dirty="0"/>
              <a:t>そのため、外部断片化で無駄になる部分が小さくなります。</a:t>
            </a:r>
            <a:endParaRPr kumimoji="1" lang="en-US" altLang="ja-JP" dirty="0"/>
          </a:p>
          <a:p>
            <a:r>
              <a:rPr kumimoji="1" lang="ja-JP" altLang="en-US" dirty="0"/>
              <a:t>逆に最悪一致は、割り当てた後にできる空き領域が大きくなります。</a:t>
            </a:r>
            <a:endParaRPr kumimoji="1" lang="en-US" altLang="ja-JP" dirty="0"/>
          </a:p>
          <a:p>
            <a:r>
              <a:rPr kumimoji="1" lang="ja-JP" altLang="en-US" dirty="0"/>
              <a:t>しかし、大きな空き領域ですので、そこにまた別のプロセスを割り当てることができます。</a:t>
            </a:r>
            <a:endParaRPr kumimoji="1" lang="en-US" altLang="ja-JP" dirty="0"/>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52</a:t>
            </a:fld>
            <a:endParaRPr lang="en-US" altLang="ja-JP"/>
          </a:p>
        </p:txBody>
      </p:sp>
    </p:spTree>
    <p:extLst>
      <p:ext uri="{BB962C8B-B14F-4D97-AF65-F5344CB8AC3E}">
        <p14:creationId xmlns:p14="http://schemas.microsoft.com/office/powerpoint/2010/main" val="300862530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可変区画割り当てをするためには、空き領域の検索ができなければなりません。</a:t>
            </a:r>
            <a:endParaRPr kumimoji="1" lang="en-US" altLang="ja-JP" dirty="0"/>
          </a:p>
          <a:p>
            <a:r>
              <a:rPr kumimoji="1" lang="ja-JP" altLang="en-US" dirty="0"/>
              <a:t>プロセスは、領域の割り付けと解放を繰り返しますので、</a:t>
            </a:r>
            <a:endParaRPr kumimoji="1" lang="en-US" altLang="ja-JP" dirty="0"/>
          </a:p>
          <a:p>
            <a:r>
              <a:rPr kumimoji="1" lang="ja-JP" altLang="en-US" dirty="0"/>
              <a:t>空き領域の数と大きさは常に増減します。</a:t>
            </a:r>
            <a:endParaRPr kumimoji="1" lang="en-US" altLang="ja-JP" dirty="0"/>
          </a:p>
          <a:p>
            <a:r>
              <a:rPr kumimoji="1" lang="ja-JP" altLang="en-US" dirty="0"/>
              <a:t>よって、空き領域の高速な検索が必要になります。</a:t>
            </a:r>
            <a:endParaRPr kumimoji="1" lang="en-US" altLang="ja-JP" dirty="0"/>
          </a:p>
          <a:p>
            <a:r>
              <a:rPr kumimoji="1" lang="ja-JP" altLang="en-US" dirty="0"/>
              <a:t>そのためには、適切な領域管理が必要です。</a:t>
            </a:r>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53</a:t>
            </a:fld>
            <a:endParaRPr lang="en-US" altLang="ja-JP"/>
          </a:p>
        </p:txBody>
      </p:sp>
    </p:spTree>
    <p:extLst>
      <p:ext uri="{BB962C8B-B14F-4D97-AF65-F5344CB8AC3E}">
        <p14:creationId xmlns:p14="http://schemas.microsoft.com/office/powerpoint/2010/main" val="321917599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空き領域を管理する方式としては、</a:t>
            </a:r>
            <a:endParaRPr kumimoji="1" lang="en-US" altLang="ja-JP" dirty="0"/>
          </a:p>
          <a:p>
            <a:r>
              <a:rPr kumimoji="1" lang="ja-JP" altLang="en-US" dirty="0"/>
              <a:t>リスト方式とビットマップ方式があります。</a:t>
            </a:r>
            <a:endParaRPr kumimoji="1" lang="en-US" altLang="ja-JP" dirty="0"/>
          </a:p>
          <a:p>
            <a:r>
              <a:rPr kumimoji="1" lang="ja-JP" altLang="en-US" dirty="0"/>
              <a:t>リスト方式は、一つの空き領域を一つのエントリーとして</a:t>
            </a:r>
            <a:endParaRPr kumimoji="1" lang="en-US" altLang="ja-JP" dirty="0"/>
          </a:p>
          <a:p>
            <a:r>
              <a:rPr kumimoji="1" lang="ja-JP" altLang="en-US" dirty="0"/>
              <a:t>リストを作成する方式です。</a:t>
            </a:r>
            <a:endParaRPr kumimoji="1" lang="en-US" altLang="ja-JP" dirty="0"/>
          </a:p>
          <a:p>
            <a:r>
              <a:rPr kumimoji="1" lang="ja-JP" altLang="en-US" dirty="0"/>
              <a:t>ビットマップ方式は、領域を一定サイズのブロックに分割し、</a:t>
            </a:r>
            <a:endParaRPr kumimoji="1" lang="en-US" altLang="ja-JP" dirty="0"/>
          </a:p>
          <a:p>
            <a:r>
              <a:rPr kumimoji="1" lang="ja-JP" altLang="en-US" dirty="0"/>
              <a:t>ブロックごとに空き・使用中を管理する方式です。</a:t>
            </a:r>
            <a:endParaRPr kumimoji="1" lang="en-US" altLang="ja-JP" dirty="0"/>
          </a:p>
          <a:p>
            <a:r>
              <a:rPr kumimoji="1" lang="ja-JP" altLang="en-US" dirty="0"/>
              <a:t>各方式をもう少し詳しく見てみましょう。</a:t>
            </a:r>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54</a:t>
            </a:fld>
            <a:endParaRPr lang="en-US" altLang="ja-JP"/>
          </a:p>
        </p:txBody>
      </p:sp>
    </p:spTree>
    <p:extLst>
      <p:ext uri="{BB962C8B-B14F-4D97-AF65-F5344CB8AC3E}">
        <p14:creationId xmlns:p14="http://schemas.microsoft.com/office/powerpoint/2010/main" val="146013690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リスト方式は、空き領域を表すリストを作成します。</a:t>
            </a:r>
            <a:endParaRPr kumimoji="1" lang="en-US" altLang="ja-JP" dirty="0"/>
          </a:p>
          <a:p>
            <a:r>
              <a:rPr kumimoji="1" lang="ja-JP" altLang="en-US" dirty="0"/>
              <a:t>一つの空き領域は、</a:t>
            </a:r>
            <a:endParaRPr kumimoji="1" lang="en-US" altLang="ja-JP" dirty="0"/>
          </a:p>
          <a:p>
            <a:r>
              <a:rPr kumimoji="1" lang="ja-JP" altLang="en-US" dirty="0"/>
              <a:t>先頭の番地、空き領域の大きさ、次の空き領域へのポインタで表されます。</a:t>
            </a:r>
            <a:endParaRPr kumimoji="1" lang="en-US" altLang="ja-JP" dirty="0"/>
          </a:p>
          <a:p>
            <a:r>
              <a:rPr kumimoji="1" lang="ja-JP" altLang="en-US" dirty="0"/>
              <a:t>例えば、メモリの使用状況が右の図の状態の場合、</a:t>
            </a:r>
            <a:endParaRPr kumimoji="1" lang="en-US" altLang="ja-JP" dirty="0"/>
          </a:p>
          <a:p>
            <a:r>
              <a:rPr kumimoji="1" lang="en-US" altLang="ja-JP" dirty="0"/>
              <a:t>0</a:t>
            </a:r>
            <a:r>
              <a:rPr kumimoji="1" lang="ja-JP" altLang="en-US" dirty="0"/>
              <a:t>番地を先頭に</a:t>
            </a:r>
            <a:r>
              <a:rPr kumimoji="1" lang="en-US" altLang="ja-JP" dirty="0"/>
              <a:t>10K</a:t>
            </a:r>
            <a:r>
              <a:rPr kumimoji="1" lang="ja-JP" altLang="en-US" dirty="0"/>
              <a:t>の空き領域、</a:t>
            </a:r>
            <a:endParaRPr kumimoji="1" lang="en-US" altLang="ja-JP" dirty="0"/>
          </a:p>
          <a:p>
            <a:r>
              <a:rPr kumimoji="1" lang="en-US" altLang="ja-JP" dirty="0"/>
              <a:t>30</a:t>
            </a:r>
            <a:r>
              <a:rPr kumimoji="1" lang="ja-JP" altLang="en-US" dirty="0"/>
              <a:t>番地を先頭に</a:t>
            </a:r>
            <a:r>
              <a:rPr kumimoji="1" lang="en-US" altLang="ja-JP" dirty="0"/>
              <a:t>30K</a:t>
            </a:r>
            <a:r>
              <a:rPr kumimoji="1" lang="ja-JP" altLang="en-US" dirty="0"/>
              <a:t>の空き領域、</a:t>
            </a:r>
            <a:endParaRPr kumimoji="1" lang="en-US" altLang="ja-JP" dirty="0"/>
          </a:p>
          <a:p>
            <a:r>
              <a:rPr kumimoji="1" lang="en-US" altLang="ja-JP" dirty="0"/>
              <a:t>75</a:t>
            </a:r>
            <a:r>
              <a:rPr kumimoji="1" lang="ja-JP" altLang="en-US" dirty="0"/>
              <a:t>番地を先頭に</a:t>
            </a:r>
            <a:r>
              <a:rPr kumimoji="1" lang="en-US" altLang="ja-JP" dirty="0"/>
              <a:t>20K</a:t>
            </a:r>
            <a:r>
              <a:rPr kumimoji="1" lang="ja-JP" altLang="en-US" dirty="0"/>
              <a:t>の空き領域、</a:t>
            </a:r>
            <a:endParaRPr kumimoji="1" lang="en-US" altLang="ja-JP" dirty="0"/>
          </a:p>
          <a:p>
            <a:r>
              <a:rPr kumimoji="1" lang="en-US" altLang="ja-JP" dirty="0"/>
              <a:t>105</a:t>
            </a:r>
            <a:r>
              <a:rPr kumimoji="1" lang="ja-JP" altLang="en-US" dirty="0"/>
              <a:t>番地を先頭に</a:t>
            </a:r>
            <a:r>
              <a:rPr kumimoji="1" lang="en-US" altLang="ja-JP" dirty="0"/>
              <a:t>15K</a:t>
            </a:r>
            <a:r>
              <a:rPr kumimoji="1" lang="ja-JP" altLang="en-US" dirty="0"/>
              <a:t>の空き領域、</a:t>
            </a:r>
            <a:endParaRPr kumimoji="1" lang="en-US" altLang="ja-JP" dirty="0"/>
          </a:p>
          <a:p>
            <a:r>
              <a:rPr kumimoji="1" lang="ja-JP" altLang="en-US" dirty="0"/>
              <a:t>という具合に、リストを作成します。</a:t>
            </a:r>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55</a:t>
            </a:fld>
            <a:endParaRPr lang="en-US" altLang="ja-JP"/>
          </a:p>
        </p:txBody>
      </p:sp>
    </p:spTree>
    <p:extLst>
      <p:ext uri="{BB962C8B-B14F-4D97-AF65-F5344CB8AC3E}">
        <p14:creationId xmlns:p14="http://schemas.microsoft.com/office/powerpoint/2010/main" val="404492450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リストの順番は、割り付け法によってかわります。</a:t>
            </a:r>
            <a:endParaRPr kumimoji="1" lang="en-US" altLang="ja-JP" dirty="0"/>
          </a:p>
          <a:p>
            <a:r>
              <a:rPr kumimoji="1" lang="ja-JP" altLang="en-US" dirty="0"/>
              <a:t>先頭一致を使う場合は、アドレス順に並べます。</a:t>
            </a:r>
            <a:endParaRPr kumimoji="1" lang="en-US" altLang="ja-JP" dirty="0"/>
          </a:p>
          <a:p>
            <a:r>
              <a:rPr kumimoji="1" lang="ja-JP" altLang="en-US" dirty="0"/>
              <a:t>最良一致を使う場合は、サイズの小さいものから順に並べます。</a:t>
            </a:r>
            <a:endParaRPr kumimoji="1" lang="en-US" altLang="ja-JP" dirty="0"/>
          </a:p>
          <a:p>
            <a:r>
              <a:rPr kumimoji="1" lang="ja-JP" altLang="en-US" dirty="0"/>
              <a:t>最悪一致を使う場合は、サイズの大きいものから順に並べます。</a:t>
            </a:r>
            <a:endParaRPr kumimoji="1" lang="en-US" altLang="ja-JP" dirty="0"/>
          </a:p>
          <a:p>
            <a:r>
              <a:rPr kumimoji="1" lang="ja-JP" altLang="en-US" dirty="0"/>
              <a:t>各割り付け法に対して、</a:t>
            </a:r>
            <a:endParaRPr kumimoji="1" lang="en-US" altLang="ja-JP" dirty="0"/>
          </a:p>
          <a:p>
            <a:r>
              <a:rPr kumimoji="1" lang="ja-JP" altLang="en-US" dirty="0"/>
              <a:t>プロセスに空き領域を割り当てるときは、リストの先頭から順に探索しています。</a:t>
            </a:r>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56</a:t>
            </a:fld>
            <a:endParaRPr lang="en-US" altLang="ja-JP"/>
          </a:p>
        </p:txBody>
      </p:sp>
    </p:spTree>
    <p:extLst>
      <p:ext uri="{BB962C8B-B14F-4D97-AF65-F5344CB8AC3E}">
        <p14:creationId xmlns:p14="http://schemas.microsoft.com/office/powerpoint/2010/main" val="3992335582"/>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ビットマップ方式は、メモリを一定サイズのブロックに分割し、</a:t>
            </a:r>
            <a:endParaRPr kumimoji="1" lang="en-US" altLang="ja-JP" dirty="0"/>
          </a:p>
          <a:p>
            <a:r>
              <a:rPr kumimoji="1" lang="ja-JP" altLang="en-US" dirty="0"/>
              <a:t>ブロックごとに使用中、空きを管理します。</a:t>
            </a:r>
            <a:endParaRPr kumimoji="1" lang="en-US" altLang="ja-JP" dirty="0"/>
          </a:p>
          <a:p>
            <a:r>
              <a:rPr kumimoji="1" lang="ja-JP" altLang="en-US" dirty="0"/>
              <a:t>メモリの使用状況が右の図の状態のとき、</a:t>
            </a:r>
            <a:endParaRPr kumimoji="1" lang="en-US" altLang="ja-JP" dirty="0"/>
          </a:p>
          <a:p>
            <a:r>
              <a:rPr kumimoji="1" lang="ja-JP" altLang="en-US" dirty="0"/>
              <a:t>例えばメモリを</a:t>
            </a:r>
            <a:r>
              <a:rPr kumimoji="1" lang="en-US" altLang="ja-JP" dirty="0"/>
              <a:t>5K</a:t>
            </a:r>
            <a:r>
              <a:rPr kumimoji="1" lang="ja-JP" altLang="en-US" dirty="0"/>
              <a:t>ごとのブロックに分割した場合、左の図のように、</a:t>
            </a:r>
            <a:endParaRPr kumimoji="1" lang="en-US" altLang="ja-JP" dirty="0"/>
          </a:p>
          <a:p>
            <a:r>
              <a:rPr kumimoji="1" lang="ja-JP" altLang="en-US" dirty="0"/>
              <a:t>各ブロックの使用中、空きを </a:t>
            </a:r>
            <a:r>
              <a:rPr kumimoji="1" lang="en-US" altLang="ja-JP" dirty="0"/>
              <a:t>1 0 </a:t>
            </a:r>
            <a:r>
              <a:rPr kumimoji="1" lang="ja-JP" altLang="en-US" dirty="0"/>
              <a:t>で管理します。</a:t>
            </a:r>
            <a:endParaRPr kumimoji="1" lang="en-US" altLang="ja-JP" dirty="0"/>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57</a:t>
            </a:fld>
            <a:endParaRPr lang="en-US" altLang="ja-JP"/>
          </a:p>
        </p:txBody>
      </p:sp>
    </p:spTree>
    <p:extLst>
      <p:ext uri="{BB962C8B-B14F-4D97-AF65-F5344CB8AC3E}">
        <p14:creationId xmlns:p14="http://schemas.microsoft.com/office/powerpoint/2010/main" val="232775644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リスト方式、ビットマップ方式の長所をまとめます。</a:t>
            </a:r>
            <a:endParaRPr kumimoji="1" lang="en-US" altLang="ja-JP" dirty="0"/>
          </a:p>
          <a:p>
            <a:r>
              <a:rPr kumimoji="1" lang="ja-JP" altLang="en-US" dirty="0"/>
              <a:t>リスト方式の長所は、空き領域の検索が高速にできることです。</a:t>
            </a:r>
            <a:endParaRPr kumimoji="1" lang="en-US" altLang="ja-JP" dirty="0"/>
          </a:p>
          <a:p>
            <a:r>
              <a:rPr kumimoji="1" lang="ja-JP" altLang="en-US" dirty="0"/>
              <a:t>リストの前から順に見ていけばいいので必要とする大きさの空き領域をすぐに見つけることができます。</a:t>
            </a:r>
            <a:endParaRPr kumimoji="1" lang="en-US" altLang="ja-JP" dirty="0"/>
          </a:p>
          <a:p>
            <a:r>
              <a:rPr kumimoji="1" lang="ja-JP" altLang="en-US" dirty="0"/>
              <a:t>一方、リスト方式は、空き領域の数が増えると、アクセス時間が長くなるという短所があります。</a:t>
            </a:r>
            <a:endParaRPr kumimoji="1" lang="en-US" altLang="ja-JP" dirty="0"/>
          </a:p>
          <a:p>
            <a:r>
              <a:rPr kumimoji="1" lang="ja-JP" altLang="en-US" dirty="0"/>
              <a:t>ビットマップ方式長所は、</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リストを辿っていく必要がありませんので、特定の領域へのアクセスが高速でできることです。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また、空き領域の数が増えてもアクセス時間が変わりません。</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一方、必要なサイズの空き領域を探すには、</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連続した探さなければなりませんので時間がかかります。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58</a:t>
            </a:fld>
            <a:endParaRPr lang="en-US" altLang="ja-JP"/>
          </a:p>
        </p:txBody>
      </p:sp>
    </p:spTree>
    <p:extLst>
      <p:ext uri="{BB962C8B-B14F-4D97-AF65-F5344CB8AC3E}">
        <p14:creationId xmlns:p14="http://schemas.microsoft.com/office/powerpoint/2010/main" val="421808280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固定区画割り付けと可変区画割り付けの</a:t>
            </a:r>
            <a:endParaRPr kumimoji="1" lang="en-US" altLang="ja-JP" dirty="0"/>
          </a:p>
          <a:p>
            <a:r>
              <a:rPr kumimoji="1" lang="ja-JP" altLang="en-US" dirty="0"/>
              <a:t>ハイブリッド的な手法がバディシステムです。</a:t>
            </a:r>
            <a:endParaRPr kumimoji="1" lang="en-US" altLang="ja-JP" dirty="0"/>
          </a:p>
          <a:p>
            <a:r>
              <a:rPr kumimoji="1" lang="ja-JP" altLang="en-US" dirty="0"/>
              <a:t>オペレーティングシステムの公式ページに、バディシステムについての補足資料がありますので、</a:t>
            </a:r>
            <a:endParaRPr kumimoji="1" lang="en-US" altLang="ja-JP" dirty="0"/>
          </a:p>
          <a:p>
            <a:r>
              <a:rPr kumimoji="1" lang="ja-JP" altLang="en-US" dirty="0"/>
              <a:t>そちらをダウンロードしてみてください。</a:t>
            </a:r>
            <a:endParaRPr kumimoji="1" lang="en-US" altLang="ja-JP" dirty="0"/>
          </a:p>
          <a:p>
            <a:r>
              <a:rPr kumimoji="1" lang="ja-JP" altLang="en-US" dirty="0"/>
              <a:t>同じ資料は、</a:t>
            </a:r>
            <a:r>
              <a:rPr kumimoji="1" lang="en-US" altLang="ja-JP" dirty="0"/>
              <a:t>Google Classroom </a:t>
            </a:r>
            <a:r>
              <a:rPr kumimoji="1" lang="ja-JP" altLang="en-US" dirty="0"/>
              <a:t>の第</a:t>
            </a:r>
            <a:r>
              <a:rPr kumimoji="1" lang="en-US" altLang="ja-JP" dirty="0"/>
              <a:t>8</a:t>
            </a:r>
            <a:r>
              <a:rPr kumimoji="1" lang="ja-JP" altLang="en-US" dirty="0"/>
              <a:t>回の講義資料にも置いてあります。</a:t>
            </a:r>
            <a:endParaRPr kumimoji="1" lang="en-US" altLang="ja-JP" dirty="0"/>
          </a:p>
          <a:p>
            <a:r>
              <a:rPr kumimoji="1" lang="ja-JP" altLang="en-US" dirty="0"/>
              <a:t>バディシステムは、可変区画割り付けの一種ですが、</a:t>
            </a:r>
            <a:endParaRPr kumimoji="1" lang="en-US" altLang="ja-JP" dirty="0"/>
          </a:p>
          <a:p>
            <a:r>
              <a:rPr kumimoji="1" lang="ja-JP" altLang="en-US" dirty="0"/>
              <a:t>区画のサイズは</a:t>
            </a:r>
            <a:r>
              <a:rPr kumimoji="1" lang="en-US" altLang="ja-JP" dirty="0"/>
              <a:t>2</a:t>
            </a:r>
            <a:r>
              <a:rPr kumimoji="1" lang="ja-JP" altLang="en-US" dirty="0"/>
              <a:t>の累乗のみです。</a:t>
            </a:r>
            <a:endParaRPr kumimoji="1" lang="en-US" altLang="ja-JP" dirty="0"/>
          </a:p>
          <a:p>
            <a:r>
              <a:rPr kumimoji="1" lang="ja-JP" altLang="en-US" dirty="0"/>
              <a:t>バディシステムでは</a:t>
            </a:r>
            <a:endParaRPr kumimoji="1" lang="en-US" altLang="ja-JP" dirty="0"/>
          </a:p>
          <a:p>
            <a:r>
              <a:rPr kumimoji="1" lang="ja-JP" altLang="en-US" dirty="0"/>
              <a:t>プロセスが必要とするサイズ以上の</a:t>
            </a:r>
            <a:r>
              <a:rPr kumimoji="1" lang="en-US" altLang="ja-JP" dirty="0"/>
              <a:t>2</a:t>
            </a:r>
            <a:r>
              <a:rPr kumimoji="1" lang="ja-JP" altLang="en-US" dirty="0"/>
              <a:t>の累乗のサイズの区画を割り当てます。</a:t>
            </a:r>
            <a:endParaRPr kumimoji="1" lang="en-US" altLang="ja-JP" dirty="0"/>
          </a:p>
          <a:p>
            <a:r>
              <a:rPr kumimoji="1" lang="ja-JP" altLang="en-US" dirty="0"/>
              <a:t>初期状態では、メモリ全体が一つの区画になっています。</a:t>
            </a:r>
            <a:endParaRPr kumimoji="1" lang="en-US" altLang="ja-JP" dirty="0"/>
          </a:p>
          <a:p>
            <a:r>
              <a:rPr kumimoji="1" lang="ja-JP" altLang="en-US" dirty="0"/>
              <a:t>プロセスが来ると、プロセスのサイズに応じて、区画を</a:t>
            </a:r>
            <a:r>
              <a:rPr kumimoji="1" lang="en-US" altLang="ja-JP" dirty="0"/>
              <a:t>1/2,1/4 </a:t>
            </a:r>
            <a:r>
              <a:rPr kumimoji="1" lang="ja-JP" altLang="en-US" dirty="0"/>
              <a:t>と分割していきます。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59</a:t>
            </a:fld>
            <a:endParaRPr lang="en-US" altLang="ja-JP"/>
          </a:p>
        </p:txBody>
      </p:sp>
    </p:spTree>
    <p:extLst>
      <p:ext uri="{BB962C8B-B14F-4D97-AF65-F5344CB8AC3E}">
        <p14:creationId xmlns:p14="http://schemas.microsoft.com/office/powerpoint/2010/main" val="2401186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メモリを効率的に使うために使われるのがメモリ管理技法です。</a:t>
            </a:r>
            <a:endParaRPr kumimoji="1" lang="en-US" altLang="ja-JP" dirty="0"/>
          </a:p>
          <a:p>
            <a:r>
              <a:rPr kumimoji="1" lang="ja-JP" altLang="en-US" dirty="0"/>
              <a:t>メモリ管理技法には、</a:t>
            </a:r>
            <a:endParaRPr kumimoji="1" lang="en-US" altLang="ja-JP" dirty="0"/>
          </a:p>
          <a:p>
            <a:r>
              <a:rPr kumimoji="1" lang="ja-JP" altLang="en-US" dirty="0"/>
              <a:t>割り付け技法、</a:t>
            </a:r>
            <a:endParaRPr kumimoji="1" lang="en-US" altLang="ja-JP" dirty="0"/>
          </a:p>
          <a:p>
            <a:r>
              <a:rPr kumimoji="1" lang="ja-JP" altLang="en-US" dirty="0"/>
              <a:t>フェッチ技法</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置き換え技法の</a:t>
            </a:r>
            <a:r>
              <a:rPr kumimoji="1" lang="en-US" altLang="ja-JP" dirty="0"/>
              <a:t>3</a:t>
            </a:r>
            <a:r>
              <a:rPr kumimoji="1" lang="ja-JP" altLang="en-US" dirty="0"/>
              <a:t>つがあります。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割り付け技法 </a:t>
            </a:r>
            <a:r>
              <a:rPr kumimoji="1" lang="en-US" altLang="ja-JP" dirty="0"/>
              <a:t>placement </a:t>
            </a:r>
            <a:r>
              <a:rPr kumimoji="1" lang="ja-JP" altLang="en-US" dirty="0"/>
              <a:t>は、</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プログラムやデータのメモリ上への割り付け位置を決定する技法です。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フェッチ技法は、プログラムやデータをいつ</a:t>
            </a:r>
            <a:r>
              <a:rPr kumimoji="1" lang="en-US" altLang="ja-JP" dirty="0"/>
              <a:t>2</a:t>
            </a:r>
            <a:r>
              <a:rPr kumimoji="1" lang="ja-JP" altLang="en-US" dirty="0"/>
              <a:t>次記憶から主記憶へ読み込むか決定する技法です。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メモリの大きさは限られていますので、すぐにいっぱいになってしまいます。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置き換え技法 </a:t>
            </a:r>
            <a:r>
              <a:rPr kumimoji="1" lang="en-US" altLang="ja-JP" dirty="0"/>
              <a:t>replacement </a:t>
            </a:r>
            <a:r>
              <a:rPr kumimoji="1" lang="ja-JP" altLang="en-US" dirty="0"/>
              <a:t>は、新たに主記憶にデータを読む際に、</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空き領域を作成するために</a:t>
            </a:r>
            <a:r>
              <a:rPr kumimoji="1" lang="en-US" altLang="ja-JP" dirty="0"/>
              <a:t>2</a:t>
            </a:r>
            <a:r>
              <a:rPr kumimoji="1" lang="ja-JP" altLang="en-US" dirty="0"/>
              <a:t>次記憶に追い出すデータを決定する技法</a:t>
            </a:r>
            <a:r>
              <a:rPr kumimoji="1" lang="ja-JP" altLang="en-US"/>
              <a:t>です。</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6</a:t>
            </a:fld>
            <a:endParaRPr lang="en-US" altLang="ja-JP"/>
          </a:p>
        </p:txBody>
      </p:sp>
    </p:spTree>
    <p:extLst>
      <p:ext uri="{BB962C8B-B14F-4D97-AF65-F5344CB8AC3E}">
        <p14:creationId xmlns:p14="http://schemas.microsoft.com/office/powerpoint/2010/main" val="2075690523"/>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サイズ</a:t>
            </a:r>
            <a:r>
              <a:rPr kumimoji="1" lang="en-US" altLang="ja-JP" dirty="0"/>
              <a:t>1024K</a:t>
            </a:r>
            <a:r>
              <a:rPr kumimoji="1" lang="ja-JP" altLang="en-US" dirty="0"/>
              <a:t>のメモリがあるとします。</a:t>
            </a:r>
            <a:endParaRPr kumimoji="1" lang="en-US" altLang="ja-JP" dirty="0"/>
          </a:p>
          <a:p>
            <a:r>
              <a:rPr kumimoji="1" lang="ja-JP" altLang="en-US" dirty="0"/>
              <a:t>初期状態では、サイズ</a:t>
            </a:r>
            <a:r>
              <a:rPr kumimoji="1" lang="en-US" altLang="ja-JP" dirty="0"/>
              <a:t>1024</a:t>
            </a:r>
            <a:r>
              <a:rPr kumimoji="1" lang="ja-JP" altLang="en-US" dirty="0"/>
              <a:t>の区画が</a:t>
            </a:r>
            <a:r>
              <a:rPr kumimoji="1" lang="en-US" altLang="ja-JP" dirty="0"/>
              <a:t>1</a:t>
            </a:r>
            <a:r>
              <a:rPr kumimoji="1" lang="ja-JP" altLang="en-US" dirty="0"/>
              <a:t>つあります。</a:t>
            </a:r>
            <a:endParaRPr kumimoji="1" lang="en-US" altLang="ja-JP" dirty="0"/>
          </a:p>
          <a:p>
            <a:r>
              <a:rPr kumimoji="1" lang="ja-JP" altLang="en-US" dirty="0"/>
              <a:t>ここに</a:t>
            </a:r>
            <a:r>
              <a:rPr kumimoji="1" lang="en-US" altLang="ja-JP" dirty="0"/>
              <a:t>120K</a:t>
            </a:r>
            <a:r>
              <a:rPr kumimoji="1" lang="ja-JP" altLang="en-US" dirty="0"/>
              <a:t>のプロセスが来た場合、</a:t>
            </a:r>
            <a:endParaRPr kumimoji="1" lang="en-US" altLang="ja-JP" dirty="0"/>
          </a:p>
          <a:p>
            <a:r>
              <a:rPr kumimoji="1" lang="ja-JP" altLang="en-US" dirty="0"/>
              <a:t>プロセスがちょうど収まるサイズになるまで、区画を</a:t>
            </a:r>
            <a:r>
              <a:rPr kumimoji="1" lang="en-US" altLang="ja-JP" dirty="0"/>
              <a:t>1/2,1/4</a:t>
            </a:r>
            <a:r>
              <a:rPr kumimoji="1" lang="ja-JP" altLang="en-US" dirty="0"/>
              <a:t>と分割していきます。</a:t>
            </a:r>
            <a:endParaRPr kumimoji="1" lang="en-US" altLang="ja-JP" dirty="0"/>
          </a:p>
          <a:p>
            <a:r>
              <a:rPr kumimoji="1" lang="ja-JP" altLang="en-US" dirty="0"/>
              <a:t>まず、</a:t>
            </a:r>
            <a:r>
              <a:rPr kumimoji="1" lang="en-US" altLang="ja-JP" dirty="0"/>
              <a:t>1024K</a:t>
            </a:r>
            <a:r>
              <a:rPr kumimoji="1" lang="ja-JP" altLang="en-US" dirty="0"/>
              <a:t>の区画を、</a:t>
            </a:r>
            <a:r>
              <a:rPr kumimoji="1" lang="en-US" altLang="ja-JP" dirty="0"/>
              <a:t>512K</a:t>
            </a:r>
            <a:r>
              <a:rPr kumimoji="1" lang="ja-JP" altLang="en-US" dirty="0"/>
              <a:t>の</a:t>
            </a:r>
            <a:r>
              <a:rPr kumimoji="1" lang="en-US" altLang="ja-JP" dirty="0"/>
              <a:t>2</a:t>
            </a:r>
            <a:r>
              <a:rPr kumimoji="1" lang="ja-JP" altLang="en-US" dirty="0"/>
              <a:t>つの区画に分割します。</a:t>
            </a:r>
            <a:endParaRPr kumimoji="1" lang="en-US" altLang="ja-JP" dirty="0"/>
          </a:p>
          <a:p>
            <a:r>
              <a:rPr kumimoji="1" lang="ja-JP" altLang="en-US" dirty="0"/>
              <a:t>さらに、</a:t>
            </a:r>
            <a:r>
              <a:rPr kumimoji="1" lang="en-US" altLang="ja-JP" dirty="0"/>
              <a:t>512K</a:t>
            </a:r>
            <a:r>
              <a:rPr kumimoji="1" lang="ja-JP" altLang="en-US" dirty="0"/>
              <a:t>の区画の一つを、</a:t>
            </a:r>
            <a:r>
              <a:rPr kumimoji="1" lang="en-US" altLang="ja-JP" dirty="0"/>
              <a:t>256K</a:t>
            </a:r>
            <a:r>
              <a:rPr kumimoji="1" lang="ja-JP" altLang="en-US" dirty="0"/>
              <a:t>の</a:t>
            </a:r>
            <a:r>
              <a:rPr kumimoji="1" lang="en-US" altLang="ja-JP" dirty="0"/>
              <a:t>2</a:t>
            </a:r>
            <a:r>
              <a:rPr kumimoji="1" lang="ja-JP" altLang="en-US" dirty="0"/>
              <a:t>つの区画に分割し、</a:t>
            </a:r>
            <a:endParaRPr kumimoji="1" lang="en-US" altLang="ja-JP" dirty="0"/>
          </a:p>
          <a:p>
            <a:r>
              <a:rPr kumimoji="1" lang="en-US" altLang="ja-JP" dirty="0"/>
              <a:t>256K</a:t>
            </a:r>
            <a:r>
              <a:rPr kumimoji="1" lang="ja-JP" altLang="en-US" dirty="0"/>
              <a:t>の区画を</a:t>
            </a:r>
            <a:r>
              <a:rPr kumimoji="1" lang="en-US" altLang="ja-JP" dirty="0"/>
              <a:t>128K</a:t>
            </a:r>
            <a:r>
              <a:rPr kumimoji="1" lang="ja-JP" altLang="en-US" dirty="0"/>
              <a:t>の区画に分割します。</a:t>
            </a:r>
            <a:endParaRPr kumimoji="1" lang="en-US" altLang="ja-JP" dirty="0"/>
          </a:p>
          <a:p>
            <a:r>
              <a:rPr kumimoji="1" lang="ja-JP" altLang="en-US" dirty="0"/>
              <a:t>ここで、</a:t>
            </a:r>
            <a:r>
              <a:rPr kumimoji="1" lang="en-US" altLang="ja-JP" dirty="0"/>
              <a:t>128K</a:t>
            </a:r>
            <a:r>
              <a:rPr kumimoji="1" lang="ja-JP" altLang="en-US" dirty="0"/>
              <a:t>の区画に</a:t>
            </a:r>
            <a:r>
              <a:rPr kumimoji="1" lang="en-US" altLang="ja-JP" dirty="0"/>
              <a:t>120K</a:t>
            </a:r>
            <a:r>
              <a:rPr kumimoji="1" lang="ja-JP" altLang="en-US" dirty="0"/>
              <a:t>のプロセスを割り当てます。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60</a:t>
            </a:fld>
            <a:endParaRPr lang="en-US" altLang="ja-JP"/>
          </a:p>
        </p:txBody>
      </p:sp>
    </p:spTree>
    <p:extLst>
      <p:ext uri="{BB962C8B-B14F-4D97-AF65-F5344CB8AC3E}">
        <p14:creationId xmlns:p14="http://schemas.microsoft.com/office/powerpoint/2010/main" val="1541463078"/>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こちらがバディシステムのフローチャートです。</a:t>
            </a:r>
            <a:endParaRPr kumimoji="1" lang="en-US" altLang="ja-JP" dirty="0"/>
          </a:p>
          <a:p>
            <a:r>
              <a:rPr kumimoji="1" lang="ja-JP" altLang="en-US" dirty="0"/>
              <a:t>バディシステムでは、サイズ</a:t>
            </a:r>
            <a:r>
              <a:rPr kumimoji="1" lang="en-US" altLang="ja-JP" dirty="0"/>
              <a:t>S</a:t>
            </a:r>
            <a:r>
              <a:rPr kumimoji="1" lang="ja-JP" altLang="en-US" dirty="0"/>
              <a:t>のプロセスに対して、</a:t>
            </a:r>
            <a:endParaRPr kumimoji="1" lang="en-US" altLang="ja-JP" dirty="0"/>
          </a:p>
          <a:p>
            <a:r>
              <a:rPr kumimoji="1" lang="ja-JP" altLang="en-US" dirty="0"/>
              <a:t>区画のサイズが</a:t>
            </a:r>
            <a:r>
              <a:rPr kumimoji="1" lang="en-US" altLang="ja-JP" dirty="0"/>
              <a:t>2S</a:t>
            </a:r>
            <a:r>
              <a:rPr kumimoji="1" lang="ja-JP" altLang="en-US" dirty="0"/>
              <a:t>、プロセスのサイズの</a:t>
            </a:r>
            <a:r>
              <a:rPr kumimoji="1" lang="en-US" altLang="ja-JP" dirty="0"/>
              <a:t>2</a:t>
            </a:r>
            <a:r>
              <a:rPr kumimoji="1" lang="ja-JP" altLang="en-US" dirty="0"/>
              <a:t>倍以下になるまで区画を</a:t>
            </a:r>
            <a:r>
              <a:rPr kumimoji="1" lang="en-US" altLang="ja-JP" dirty="0"/>
              <a:t>2</a:t>
            </a:r>
            <a:r>
              <a:rPr kumimoji="1" lang="ja-JP" altLang="en-US" dirty="0"/>
              <a:t>分割し、</a:t>
            </a:r>
            <a:endParaRPr kumimoji="1" lang="en-US" altLang="ja-JP" dirty="0"/>
          </a:p>
          <a:p>
            <a:r>
              <a:rPr kumimoji="1" lang="ja-JP" altLang="en-US" dirty="0"/>
              <a:t>プロセスを割り当てます。</a:t>
            </a:r>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61</a:t>
            </a:fld>
            <a:endParaRPr lang="en-US" altLang="ja-JP"/>
          </a:p>
        </p:txBody>
      </p:sp>
    </p:spTree>
    <p:extLst>
      <p:ext uri="{BB962C8B-B14F-4D97-AF65-F5344CB8AC3E}">
        <p14:creationId xmlns:p14="http://schemas.microsoft.com/office/powerpoint/2010/main" val="831631423"/>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先ほどの</a:t>
            </a:r>
            <a:r>
              <a:rPr kumimoji="1" lang="en-US" altLang="ja-JP" dirty="0"/>
              <a:t>120K</a:t>
            </a:r>
            <a:r>
              <a:rPr kumimoji="1" lang="ja-JP" altLang="en-US" dirty="0"/>
              <a:t>のプロセスを割り当てたあとに、</a:t>
            </a:r>
            <a:endParaRPr kumimoji="1" lang="en-US" altLang="ja-JP" dirty="0"/>
          </a:p>
          <a:p>
            <a:r>
              <a:rPr kumimoji="1" lang="ja-JP" altLang="en-US" dirty="0"/>
              <a:t>さらに</a:t>
            </a:r>
            <a:r>
              <a:rPr kumimoji="1" lang="en-US" altLang="ja-JP" dirty="0"/>
              <a:t>240K,50K,200K</a:t>
            </a:r>
            <a:r>
              <a:rPr kumimoji="1" lang="ja-JP" altLang="en-US" dirty="0"/>
              <a:t>のプロセスが来たとします。</a:t>
            </a:r>
            <a:endParaRPr kumimoji="1" lang="en-US" altLang="ja-JP" dirty="0"/>
          </a:p>
          <a:p>
            <a:r>
              <a:rPr kumimoji="1" lang="ja-JP" altLang="en-US" dirty="0"/>
              <a:t>まず、</a:t>
            </a:r>
            <a:r>
              <a:rPr kumimoji="1" lang="en-US" altLang="ja-JP" dirty="0"/>
              <a:t>240K</a:t>
            </a:r>
            <a:r>
              <a:rPr kumimoji="1" lang="ja-JP" altLang="en-US" dirty="0"/>
              <a:t>のプロセスを割り当てます。</a:t>
            </a:r>
            <a:endParaRPr kumimoji="1" lang="en-US" altLang="ja-JP" dirty="0"/>
          </a:p>
          <a:p>
            <a:r>
              <a:rPr kumimoji="1" lang="en-US" altLang="ja-JP" dirty="0"/>
              <a:t>240K</a:t>
            </a:r>
            <a:r>
              <a:rPr kumimoji="1" lang="ja-JP" altLang="en-US" dirty="0"/>
              <a:t>より大きい最小の区画は</a:t>
            </a:r>
            <a:r>
              <a:rPr kumimoji="1" lang="en-US" altLang="ja-JP" dirty="0"/>
              <a:t>256K</a:t>
            </a:r>
            <a:r>
              <a:rPr kumimoji="1" lang="ja-JP" altLang="en-US" dirty="0"/>
              <a:t>の区画です。</a:t>
            </a:r>
            <a:endParaRPr kumimoji="1" lang="en-US" altLang="ja-JP" dirty="0"/>
          </a:p>
          <a:p>
            <a:r>
              <a:rPr kumimoji="1" lang="ja-JP" altLang="en-US" dirty="0"/>
              <a:t>これは、</a:t>
            </a:r>
            <a:r>
              <a:rPr kumimoji="1" lang="en-US" altLang="ja-JP" dirty="0"/>
              <a:t>240K</a:t>
            </a:r>
            <a:r>
              <a:rPr kumimoji="1" lang="ja-JP" altLang="en-US" dirty="0"/>
              <a:t>の</a:t>
            </a:r>
            <a:r>
              <a:rPr kumimoji="1" lang="en-US" altLang="ja-JP" dirty="0"/>
              <a:t>2</a:t>
            </a:r>
            <a:r>
              <a:rPr kumimoji="1" lang="ja-JP" altLang="en-US" dirty="0"/>
              <a:t>倍より小さいので、そのまま</a:t>
            </a:r>
            <a:r>
              <a:rPr kumimoji="1" lang="en-US" altLang="ja-JP" dirty="0"/>
              <a:t>240K</a:t>
            </a:r>
            <a:r>
              <a:rPr kumimoji="1" lang="ja-JP" altLang="en-US" dirty="0"/>
              <a:t>のプロセスを割り当てます。</a:t>
            </a:r>
            <a:endParaRPr kumimoji="1" lang="en-US" altLang="ja-JP" dirty="0"/>
          </a:p>
          <a:p>
            <a:r>
              <a:rPr kumimoji="1" lang="ja-JP" altLang="en-US" dirty="0"/>
              <a:t>次は</a:t>
            </a:r>
            <a:r>
              <a:rPr kumimoji="1" lang="en-US" altLang="ja-JP" dirty="0"/>
              <a:t>50K</a:t>
            </a:r>
            <a:r>
              <a:rPr kumimoji="1" lang="ja-JP" altLang="en-US" dirty="0"/>
              <a:t>のプロセスです。</a:t>
            </a:r>
            <a:endParaRPr kumimoji="1" lang="en-US" altLang="ja-JP" dirty="0"/>
          </a:p>
          <a:p>
            <a:r>
              <a:rPr kumimoji="1" lang="en-US" altLang="ja-JP" dirty="0"/>
              <a:t>50K</a:t>
            </a:r>
            <a:r>
              <a:rPr kumimoji="1" lang="ja-JP" altLang="en-US" dirty="0"/>
              <a:t>より大きい最小の区画は</a:t>
            </a:r>
            <a:r>
              <a:rPr kumimoji="1" lang="en-US" altLang="ja-JP" dirty="0"/>
              <a:t>128K</a:t>
            </a:r>
            <a:r>
              <a:rPr kumimoji="1" lang="ja-JP" altLang="en-US" dirty="0"/>
              <a:t>です。</a:t>
            </a:r>
            <a:endParaRPr kumimoji="1" lang="en-US" altLang="ja-JP" dirty="0"/>
          </a:p>
          <a:p>
            <a:r>
              <a:rPr kumimoji="1" lang="ja-JP" altLang="en-US" dirty="0"/>
              <a:t>これは</a:t>
            </a:r>
            <a:r>
              <a:rPr kumimoji="1" lang="en-US" altLang="ja-JP" dirty="0"/>
              <a:t>50K</a:t>
            </a:r>
            <a:r>
              <a:rPr kumimoji="1" lang="ja-JP" altLang="en-US" dirty="0"/>
              <a:t>の</a:t>
            </a:r>
            <a:r>
              <a:rPr kumimoji="1" lang="en-US" altLang="ja-JP" dirty="0"/>
              <a:t>2</a:t>
            </a:r>
            <a:r>
              <a:rPr kumimoji="1" lang="ja-JP" altLang="en-US" dirty="0"/>
              <a:t>倍よりも大きいので、サイズ</a:t>
            </a:r>
            <a:r>
              <a:rPr kumimoji="1" lang="en-US" altLang="ja-JP" dirty="0"/>
              <a:t>64K</a:t>
            </a:r>
            <a:r>
              <a:rPr kumimoji="1" lang="ja-JP" altLang="en-US" dirty="0"/>
              <a:t>の</a:t>
            </a:r>
            <a:r>
              <a:rPr kumimoji="1" lang="en-US" altLang="ja-JP" dirty="0"/>
              <a:t>2</a:t>
            </a:r>
            <a:r>
              <a:rPr kumimoji="1" lang="ja-JP" altLang="en-US" dirty="0"/>
              <a:t>つの区間に分割します。</a:t>
            </a:r>
            <a:endParaRPr kumimoji="1" lang="en-US" altLang="ja-JP" dirty="0"/>
          </a:p>
          <a:p>
            <a:r>
              <a:rPr kumimoji="1" lang="en-US" altLang="ja-JP" dirty="0"/>
              <a:t>64K</a:t>
            </a:r>
            <a:r>
              <a:rPr kumimoji="1" lang="ja-JP" altLang="en-US" dirty="0"/>
              <a:t>は</a:t>
            </a:r>
            <a:r>
              <a:rPr kumimoji="1" lang="en-US" altLang="ja-JP" dirty="0"/>
              <a:t>50K</a:t>
            </a:r>
            <a:r>
              <a:rPr kumimoji="1" lang="ja-JP" altLang="en-US" dirty="0"/>
              <a:t>の</a:t>
            </a:r>
            <a:r>
              <a:rPr kumimoji="1" lang="en-US" altLang="ja-JP" dirty="0"/>
              <a:t>2</a:t>
            </a:r>
            <a:r>
              <a:rPr kumimoji="1" lang="ja-JP" altLang="en-US" dirty="0"/>
              <a:t>倍よりも小さいので、ここで</a:t>
            </a:r>
            <a:r>
              <a:rPr kumimoji="1" lang="en-US" altLang="ja-JP" dirty="0"/>
              <a:t>50K</a:t>
            </a:r>
            <a:r>
              <a:rPr kumimoji="1" lang="ja-JP" altLang="en-US" dirty="0"/>
              <a:t>のプロセスを割り当てます、</a:t>
            </a:r>
            <a:endParaRPr kumimoji="1" lang="en-US" altLang="ja-JP" dirty="0"/>
          </a:p>
          <a:p>
            <a:r>
              <a:rPr kumimoji="1" lang="ja-JP" altLang="en-US" dirty="0"/>
              <a:t>次は</a:t>
            </a:r>
            <a:r>
              <a:rPr kumimoji="1" lang="en-US" altLang="ja-JP" dirty="0"/>
              <a:t>200K</a:t>
            </a:r>
            <a:r>
              <a:rPr kumimoji="1" lang="ja-JP" altLang="en-US" dirty="0"/>
              <a:t>のプロセスです。</a:t>
            </a:r>
            <a:endParaRPr kumimoji="1" lang="en-US" altLang="ja-JP" dirty="0"/>
          </a:p>
          <a:p>
            <a:r>
              <a:rPr kumimoji="1" lang="en-US" altLang="ja-JP" dirty="0"/>
              <a:t>512K</a:t>
            </a:r>
            <a:r>
              <a:rPr kumimoji="1" lang="ja-JP" altLang="en-US" dirty="0"/>
              <a:t>の区画を</a:t>
            </a:r>
            <a:r>
              <a:rPr kumimoji="1" lang="en-US" altLang="ja-JP" dirty="0"/>
              <a:t>256K</a:t>
            </a:r>
            <a:r>
              <a:rPr kumimoji="1" lang="ja-JP" altLang="en-US" dirty="0"/>
              <a:t>の区画に分割し、</a:t>
            </a:r>
            <a:r>
              <a:rPr kumimoji="1" lang="en-US" altLang="ja-JP" dirty="0"/>
              <a:t>200K</a:t>
            </a:r>
            <a:r>
              <a:rPr kumimoji="1" lang="ja-JP" altLang="en-US" dirty="0"/>
              <a:t>のプロセスを割り当てます。</a:t>
            </a:r>
            <a:endParaRPr kumimoji="1" lang="en-US" altLang="ja-JP" dirty="0"/>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62</a:t>
            </a:fld>
            <a:endParaRPr lang="en-US" altLang="ja-JP"/>
          </a:p>
        </p:txBody>
      </p:sp>
    </p:spTree>
    <p:extLst>
      <p:ext uri="{BB962C8B-B14F-4D97-AF65-F5344CB8AC3E}">
        <p14:creationId xmlns:p14="http://schemas.microsoft.com/office/powerpoint/2010/main" val="3736496226"/>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バディシステムは、区画を半分の大きさの</a:t>
            </a:r>
            <a:r>
              <a:rPr kumimoji="1" lang="en-US" altLang="ja-JP" dirty="0"/>
              <a:t>2</a:t>
            </a:r>
            <a:r>
              <a:rPr kumimoji="1" lang="ja-JP" altLang="en-US" dirty="0"/>
              <a:t>個の区画に分割していきます。</a:t>
            </a:r>
            <a:endParaRPr kumimoji="1" lang="en-US" altLang="ja-JP" dirty="0"/>
          </a:p>
          <a:p>
            <a:r>
              <a:rPr kumimoji="1" lang="ja-JP" altLang="en-US" dirty="0"/>
              <a:t>このとき、同じ区画を分割してできた区画をバディと言います。</a:t>
            </a:r>
            <a:endParaRPr kumimoji="1" lang="en-US" altLang="ja-JP" dirty="0"/>
          </a:p>
          <a:p>
            <a:r>
              <a:rPr kumimoji="1" lang="ja-JP" altLang="en-US" dirty="0"/>
              <a:t>区画の分割を木構造の図にした場合、同じ親を持つ兄弟の区画がバディになります。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63</a:t>
            </a:fld>
            <a:endParaRPr lang="en-US" altLang="ja-JP"/>
          </a:p>
        </p:txBody>
      </p:sp>
    </p:spTree>
    <p:extLst>
      <p:ext uri="{BB962C8B-B14F-4D97-AF65-F5344CB8AC3E}">
        <p14:creationId xmlns:p14="http://schemas.microsoft.com/office/powerpoint/2010/main" val="42847391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プロセスが終了して、区画が解放されたとき、</a:t>
            </a:r>
            <a:endParaRPr kumimoji="1" lang="en-US" altLang="ja-JP" dirty="0"/>
          </a:p>
          <a:p>
            <a:r>
              <a:rPr kumimoji="1" lang="ja-JP" altLang="en-US" dirty="0"/>
              <a:t>ペアとなる隣接区画、バディが共に空いていれば、</a:t>
            </a:r>
            <a:endParaRPr kumimoji="1" lang="en-US" altLang="ja-JP" dirty="0"/>
          </a:p>
          <a:p>
            <a:r>
              <a:rPr kumimoji="1" lang="ja-JP" altLang="en-US" dirty="0"/>
              <a:t>その区画を統合します。</a:t>
            </a:r>
            <a:endParaRPr kumimoji="1" lang="en-US" altLang="ja-JP" dirty="0"/>
          </a:p>
          <a:p>
            <a:r>
              <a:rPr kumimoji="1" lang="ja-JP" altLang="en-US" dirty="0"/>
              <a:t>上の図の状態で、</a:t>
            </a:r>
            <a:r>
              <a:rPr kumimoji="1" lang="en-US" altLang="ja-JP" dirty="0"/>
              <a:t>50K</a:t>
            </a:r>
            <a:r>
              <a:rPr kumimoji="1" lang="ja-JP" altLang="en-US" dirty="0"/>
              <a:t>のプロセスが終了したとします。</a:t>
            </a:r>
            <a:endParaRPr kumimoji="1" lang="en-US" altLang="ja-JP" dirty="0"/>
          </a:p>
          <a:p>
            <a:r>
              <a:rPr kumimoji="1" lang="ja-JP" altLang="en-US" dirty="0"/>
              <a:t>すると、</a:t>
            </a:r>
            <a:r>
              <a:rPr kumimoji="1" lang="en-US" altLang="ja-JP" dirty="0"/>
              <a:t>64K</a:t>
            </a:r>
            <a:r>
              <a:rPr kumimoji="1" lang="ja-JP" altLang="en-US" dirty="0"/>
              <a:t>の空き区画が</a:t>
            </a:r>
            <a:r>
              <a:rPr kumimoji="1" lang="en-US" altLang="ja-JP" dirty="0"/>
              <a:t>2</a:t>
            </a:r>
            <a:r>
              <a:rPr kumimoji="1" lang="ja-JP" altLang="en-US" dirty="0"/>
              <a:t>個できます。</a:t>
            </a:r>
            <a:endParaRPr kumimoji="1" lang="en-US" altLang="ja-JP" dirty="0"/>
          </a:p>
          <a:p>
            <a:r>
              <a:rPr kumimoji="1" lang="ja-JP" altLang="en-US" dirty="0"/>
              <a:t>この空き区画はバディです。</a:t>
            </a:r>
            <a:endParaRPr kumimoji="1" lang="en-US" altLang="ja-JP" dirty="0"/>
          </a:p>
          <a:p>
            <a:r>
              <a:rPr kumimoji="1" lang="ja-JP" altLang="en-US" dirty="0"/>
              <a:t>バディが共に空いている場合は、統合してサイズ</a:t>
            </a:r>
            <a:r>
              <a:rPr kumimoji="1" lang="en-US" altLang="ja-JP" dirty="0"/>
              <a:t>128</a:t>
            </a:r>
            <a:r>
              <a:rPr kumimoji="1" lang="ja-JP" altLang="en-US" dirty="0"/>
              <a:t>の区画にします。</a:t>
            </a:r>
            <a:endParaRPr kumimoji="1" lang="en-US" altLang="ja-JP" dirty="0"/>
          </a:p>
          <a:p>
            <a:r>
              <a:rPr kumimoji="1" lang="ja-JP" altLang="en-US" dirty="0"/>
              <a:t>このように、バディシステムでは、バディが共に空いていれば、</a:t>
            </a:r>
            <a:endParaRPr kumimoji="1" lang="en-US" altLang="ja-JP" dirty="0"/>
          </a:p>
          <a:p>
            <a:r>
              <a:rPr kumimoji="1" lang="ja-JP" altLang="en-US" dirty="0"/>
              <a:t>統合して</a:t>
            </a:r>
            <a:r>
              <a:rPr kumimoji="1" lang="en-US" altLang="ja-JP" dirty="0"/>
              <a:t>2</a:t>
            </a:r>
            <a:r>
              <a:rPr kumimoji="1" lang="ja-JP" altLang="en-US" dirty="0"/>
              <a:t>倍のサイズの</a:t>
            </a:r>
            <a:r>
              <a:rPr kumimoji="1" lang="en-US" altLang="ja-JP" dirty="0"/>
              <a:t>1</a:t>
            </a:r>
            <a:r>
              <a:rPr kumimoji="1" lang="ja-JP" altLang="en-US" dirty="0"/>
              <a:t>つの区画にします。</a:t>
            </a:r>
            <a:endParaRPr kumimoji="1" lang="en-US" altLang="ja-JP" dirty="0"/>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64</a:t>
            </a:fld>
            <a:endParaRPr lang="en-US" altLang="ja-JP"/>
          </a:p>
        </p:txBody>
      </p:sp>
    </p:spTree>
    <p:extLst>
      <p:ext uri="{BB962C8B-B14F-4D97-AF65-F5344CB8AC3E}">
        <p14:creationId xmlns:p14="http://schemas.microsoft.com/office/powerpoint/2010/main" val="1737522667"/>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上の図の状態で、</a:t>
            </a:r>
            <a:r>
              <a:rPr kumimoji="1" lang="en-US" altLang="ja-JP" dirty="0"/>
              <a:t>240K</a:t>
            </a:r>
            <a:r>
              <a:rPr kumimoji="1" lang="ja-JP" altLang="en-US" dirty="0"/>
              <a:t>のプロセスが終了したとします。</a:t>
            </a:r>
            <a:endParaRPr kumimoji="1" lang="en-US" altLang="ja-JP" dirty="0"/>
          </a:p>
          <a:p>
            <a:r>
              <a:rPr kumimoji="1" lang="en-US" altLang="ja-JP" dirty="0"/>
              <a:t>128K</a:t>
            </a:r>
            <a:r>
              <a:rPr kumimoji="1" lang="ja-JP" altLang="en-US" dirty="0"/>
              <a:t>の空き区画と、</a:t>
            </a:r>
            <a:r>
              <a:rPr kumimoji="1" lang="en-US" altLang="ja-JP" dirty="0"/>
              <a:t>256K</a:t>
            </a:r>
            <a:r>
              <a:rPr kumimoji="1" lang="ja-JP" altLang="en-US" dirty="0"/>
              <a:t>の空き区画が隣接していますが、</a:t>
            </a:r>
            <a:endParaRPr kumimoji="1" lang="en-US" altLang="ja-JP" dirty="0"/>
          </a:p>
          <a:p>
            <a:r>
              <a:rPr kumimoji="1" lang="ja-JP" altLang="en-US" dirty="0"/>
              <a:t>この</a:t>
            </a:r>
            <a:r>
              <a:rPr kumimoji="1" lang="en-US" altLang="ja-JP" dirty="0"/>
              <a:t>2</a:t>
            </a:r>
            <a:r>
              <a:rPr kumimoji="1" lang="ja-JP" altLang="en-US" dirty="0"/>
              <a:t>つの区画はバディではありません。</a:t>
            </a:r>
            <a:endParaRPr kumimoji="1" lang="en-US" altLang="ja-JP" dirty="0"/>
          </a:p>
          <a:p>
            <a:r>
              <a:rPr kumimoji="1" lang="ja-JP" altLang="en-US" dirty="0"/>
              <a:t>統合できる区画はバディだけです。</a:t>
            </a:r>
            <a:endParaRPr kumimoji="1" lang="en-US" altLang="ja-JP" dirty="0"/>
          </a:p>
          <a:p>
            <a:r>
              <a:rPr kumimoji="1" lang="ja-JP" altLang="en-US" dirty="0"/>
              <a:t>次に</a:t>
            </a:r>
            <a:r>
              <a:rPr kumimoji="1" lang="en-US" altLang="ja-JP" dirty="0"/>
              <a:t>120K</a:t>
            </a:r>
            <a:r>
              <a:rPr kumimoji="1" lang="ja-JP" altLang="en-US" dirty="0"/>
              <a:t>のプロセスが終了すると、</a:t>
            </a:r>
            <a:endParaRPr kumimoji="1" lang="en-US" altLang="ja-JP" dirty="0"/>
          </a:p>
          <a:p>
            <a:r>
              <a:rPr kumimoji="1" lang="ja-JP" altLang="en-US" dirty="0"/>
              <a:t>左側に</a:t>
            </a:r>
            <a:r>
              <a:rPr kumimoji="1" lang="en-US" altLang="ja-JP" dirty="0"/>
              <a:t>128K</a:t>
            </a:r>
            <a:r>
              <a:rPr kumimoji="1" lang="ja-JP" altLang="en-US" dirty="0"/>
              <a:t>の空き区画が</a:t>
            </a:r>
            <a:r>
              <a:rPr kumimoji="1" lang="en-US" altLang="ja-JP" dirty="0"/>
              <a:t>2</a:t>
            </a:r>
            <a:r>
              <a:rPr kumimoji="1" lang="ja-JP" altLang="en-US" dirty="0"/>
              <a:t>つできます。</a:t>
            </a:r>
            <a:endParaRPr kumimoji="1" lang="en-US" altLang="ja-JP" dirty="0"/>
          </a:p>
          <a:p>
            <a:r>
              <a:rPr kumimoji="1" lang="ja-JP" altLang="en-US" dirty="0"/>
              <a:t>この</a:t>
            </a:r>
            <a:r>
              <a:rPr kumimoji="1" lang="en-US" altLang="ja-JP" dirty="0"/>
              <a:t>2</a:t>
            </a:r>
            <a:r>
              <a:rPr kumimoji="1" lang="ja-JP" altLang="en-US" dirty="0"/>
              <a:t>つの区画はバディですので、統合して</a:t>
            </a:r>
            <a:r>
              <a:rPr kumimoji="1" lang="en-US" altLang="ja-JP" dirty="0"/>
              <a:t>256K</a:t>
            </a:r>
            <a:r>
              <a:rPr kumimoji="1" lang="ja-JP" altLang="en-US" dirty="0"/>
              <a:t>の空き区画になります。</a:t>
            </a:r>
            <a:endParaRPr kumimoji="1" lang="en-US" altLang="ja-JP" dirty="0"/>
          </a:p>
          <a:p>
            <a:r>
              <a:rPr kumimoji="1" lang="ja-JP" altLang="en-US" dirty="0"/>
              <a:t>すると、さらに隣の</a:t>
            </a:r>
            <a:r>
              <a:rPr kumimoji="1" lang="en-US" altLang="ja-JP" dirty="0"/>
              <a:t>256K</a:t>
            </a:r>
            <a:r>
              <a:rPr kumimoji="1" lang="ja-JP" altLang="en-US" dirty="0"/>
              <a:t>の空き区画と統合できますので、</a:t>
            </a:r>
            <a:endParaRPr kumimoji="1" lang="en-US" altLang="ja-JP" dirty="0"/>
          </a:p>
          <a:p>
            <a:r>
              <a:rPr kumimoji="1" lang="en-US" altLang="ja-JP" dirty="0"/>
              <a:t>512K</a:t>
            </a:r>
            <a:r>
              <a:rPr kumimoji="1" lang="ja-JP" altLang="en-US" dirty="0"/>
              <a:t>の空き区画になります。</a:t>
            </a:r>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65</a:t>
            </a:fld>
            <a:endParaRPr lang="en-US" altLang="ja-JP"/>
          </a:p>
        </p:txBody>
      </p:sp>
    </p:spTree>
    <p:extLst>
      <p:ext uri="{BB962C8B-B14F-4D97-AF65-F5344CB8AC3E}">
        <p14:creationId xmlns:p14="http://schemas.microsoft.com/office/powerpoint/2010/main" val="87405691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バディシステムで統合できるのはバディのみです。</a:t>
            </a:r>
            <a:endParaRPr kumimoji="1" lang="en-US" altLang="ja-JP" dirty="0"/>
          </a:p>
          <a:p>
            <a:r>
              <a:rPr kumimoji="1" lang="ja-JP" altLang="en-US" dirty="0"/>
              <a:t>例えばこちらの図のように空き区画がある場合、</a:t>
            </a:r>
            <a:endParaRPr kumimoji="1" lang="en-US" altLang="ja-JP" dirty="0"/>
          </a:p>
          <a:p>
            <a:r>
              <a:rPr kumimoji="1" lang="ja-JP" altLang="en-US" dirty="0"/>
              <a:t>左側の</a:t>
            </a:r>
            <a:r>
              <a:rPr kumimoji="1" lang="en-US" altLang="ja-JP" dirty="0"/>
              <a:t>128K</a:t>
            </a:r>
            <a:r>
              <a:rPr kumimoji="1" lang="ja-JP" altLang="en-US" dirty="0"/>
              <a:t>の</a:t>
            </a:r>
            <a:r>
              <a:rPr kumimoji="1" lang="en-US" altLang="ja-JP" dirty="0"/>
              <a:t>2</a:t>
            </a:r>
            <a:r>
              <a:rPr kumimoji="1" lang="ja-JP" altLang="en-US" dirty="0"/>
              <a:t>つの区画はバディですので、統合してサイズ</a:t>
            </a:r>
            <a:r>
              <a:rPr kumimoji="1" lang="en-US" altLang="ja-JP" dirty="0"/>
              <a:t>256K</a:t>
            </a:r>
            <a:r>
              <a:rPr kumimoji="1" lang="ja-JP" altLang="en-US" dirty="0"/>
              <a:t>の区画にできます。</a:t>
            </a:r>
            <a:endParaRPr kumimoji="1" lang="en-US" altLang="ja-JP" dirty="0"/>
          </a:p>
          <a:p>
            <a:r>
              <a:rPr kumimoji="1" lang="ja-JP" altLang="en-US" dirty="0"/>
              <a:t>一方、右側の</a:t>
            </a:r>
            <a:r>
              <a:rPr kumimoji="1" lang="en-US" altLang="ja-JP" dirty="0"/>
              <a:t>128K</a:t>
            </a:r>
            <a:r>
              <a:rPr kumimoji="1" lang="ja-JP" altLang="en-US" dirty="0"/>
              <a:t>の</a:t>
            </a:r>
            <a:r>
              <a:rPr kumimoji="1" lang="en-US" altLang="ja-JP" dirty="0"/>
              <a:t>2</a:t>
            </a:r>
            <a:r>
              <a:rPr kumimoji="1" lang="ja-JP" altLang="en-US" dirty="0"/>
              <a:t>つの区画は、</a:t>
            </a:r>
            <a:endParaRPr kumimoji="1" lang="en-US" altLang="ja-JP" dirty="0"/>
          </a:p>
          <a:p>
            <a:r>
              <a:rPr kumimoji="1" lang="ja-JP" altLang="en-US" dirty="0"/>
              <a:t>サイズは同じですが、バディではありません。</a:t>
            </a:r>
            <a:endParaRPr kumimoji="1" lang="en-US" altLang="ja-JP" dirty="0"/>
          </a:p>
          <a:p>
            <a:r>
              <a:rPr kumimoji="1" lang="ja-JP" altLang="en-US" dirty="0"/>
              <a:t>このように、空き区画が並んでいても、バディでなければ統合できません。</a:t>
            </a:r>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66</a:t>
            </a:fld>
            <a:endParaRPr lang="en-US" altLang="ja-JP"/>
          </a:p>
        </p:txBody>
      </p:sp>
    </p:spTree>
    <p:extLst>
      <p:ext uri="{BB962C8B-B14F-4D97-AF65-F5344CB8AC3E}">
        <p14:creationId xmlns:p14="http://schemas.microsoft.com/office/powerpoint/2010/main" val="2527941770"/>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バディシステムでは、区画のサイズは</a:t>
            </a:r>
            <a:r>
              <a:rPr kumimoji="1" lang="en-US" altLang="ja-JP" dirty="0"/>
              <a:t>2</a:t>
            </a:r>
            <a:r>
              <a:rPr kumimoji="1" lang="ja-JP" altLang="en-US" dirty="0"/>
              <a:t>の累乗に制限されています。</a:t>
            </a:r>
            <a:endParaRPr kumimoji="1" lang="en-US" altLang="ja-JP" dirty="0"/>
          </a:p>
          <a:p>
            <a:r>
              <a:rPr kumimoji="1" lang="ja-JP" altLang="en-US" dirty="0"/>
              <a:t>例えば、</a:t>
            </a:r>
            <a:r>
              <a:rPr kumimoji="1" lang="en-US" altLang="ja-JP" dirty="0"/>
              <a:t>257K</a:t>
            </a:r>
            <a:r>
              <a:rPr kumimoji="1" lang="ja-JP" altLang="en-US" dirty="0"/>
              <a:t>のプロセスが来た場合、</a:t>
            </a:r>
            <a:endParaRPr kumimoji="1" lang="en-US" altLang="ja-JP" dirty="0"/>
          </a:p>
          <a:p>
            <a:r>
              <a:rPr kumimoji="1" lang="en-US" altLang="ja-JP" dirty="0"/>
              <a:t>512K</a:t>
            </a:r>
            <a:r>
              <a:rPr kumimoji="1" lang="ja-JP" altLang="en-US" dirty="0"/>
              <a:t>の区画に割り当てられます。</a:t>
            </a:r>
            <a:endParaRPr kumimoji="1" lang="en-US" altLang="ja-JP" dirty="0"/>
          </a:p>
          <a:p>
            <a:r>
              <a:rPr kumimoji="1" lang="ja-JP" altLang="en-US" dirty="0"/>
              <a:t>この場合、</a:t>
            </a:r>
            <a:r>
              <a:rPr kumimoji="1" lang="en-US" altLang="ja-JP" dirty="0"/>
              <a:t>512K</a:t>
            </a:r>
            <a:r>
              <a:rPr kumimoji="1" lang="ja-JP" altLang="en-US" dirty="0"/>
              <a:t>の区画のうち</a:t>
            </a:r>
            <a:r>
              <a:rPr kumimoji="1" lang="en-US" altLang="ja-JP" dirty="0"/>
              <a:t>257K</a:t>
            </a:r>
            <a:r>
              <a:rPr kumimoji="1" lang="ja-JP" altLang="en-US" dirty="0"/>
              <a:t>しか使っていないのですから、</a:t>
            </a:r>
            <a:endParaRPr kumimoji="1" lang="en-US" altLang="ja-JP" dirty="0"/>
          </a:p>
          <a:p>
            <a:r>
              <a:rPr kumimoji="1" lang="ja-JP" altLang="en-US" dirty="0"/>
              <a:t>約</a:t>
            </a:r>
            <a:r>
              <a:rPr kumimoji="1" lang="en-US" altLang="ja-JP" dirty="0"/>
              <a:t>50</a:t>
            </a:r>
            <a:r>
              <a:rPr kumimoji="1" lang="ja-JP" altLang="en-US" dirty="0"/>
              <a:t>％が内部断片化していることになります。</a:t>
            </a:r>
            <a:endParaRPr kumimoji="1" lang="en-US" altLang="ja-JP" dirty="0"/>
          </a:p>
          <a:p>
            <a:r>
              <a:rPr kumimoji="1" lang="ja-JP" altLang="en-US" dirty="0"/>
              <a:t>しかし、内部断片化は、最悪の場合でも</a:t>
            </a:r>
            <a:r>
              <a:rPr kumimoji="1" lang="en-US" altLang="ja-JP" dirty="0"/>
              <a:t>50</a:t>
            </a:r>
            <a:r>
              <a:rPr kumimoji="1" lang="ja-JP" altLang="en-US" dirty="0"/>
              <a:t>％を超えることはありません。</a:t>
            </a:r>
            <a:endParaRPr kumimoji="1" lang="en-US" altLang="ja-JP" dirty="0"/>
          </a:p>
          <a:p>
            <a:r>
              <a:rPr kumimoji="1" lang="ja-JP" altLang="en-US" dirty="0"/>
              <a:t>バディシステムでは、内部断片化で無駄になる領域の最大値が保証されているわけです。</a:t>
            </a:r>
            <a:endParaRPr kumimoji="1" lang="en-US" altLang="ja-JP" dirty="0"/>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67</a:t>
            </a:fld>
            <a:endParaRPr lang="en-US" altLang="ja-JP"/>
          </a:p>
        </p:txBody>
      </p:sp>
    </p:spTree>
    <p:extLst>
      <p:ext uri="{BB962C8B-B14F-4D97-AF65-F5344CB8AC3E}">
        <p14:creationId xmlns:p14="http://schemas.microsoft.com/office/powerpoint/2010/main" val="3278407734"/>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次は記憶保護についてみてみましょう。</a:t>
            </a:r>
            <a:endParaRPr kumimoji="1" lang="en-US" altLang="ja-JP" dirty="0"/>
          </a:p>
          <a:p>
            <a:r>
              <a:rPr kumimoji="1" lang="en-US" altLang="ja-JP" dirty="0"/>
              <a:t>OS</a:t>
            </a:r>
            <a:r>
              <a:rPr kumimoji="1" lang="ja-JP" altLang="en-US" dirty="0"/>
              <a:t>や、ユーザプログラムは、全てメモリの上に置かれます。</a:t>
            </a:r>
            <a:endParaRPr kumimoji="1" lang="en-US" altLang="ja-JP" dirty="0"/>
          </a:p>
          <a:p>
            <a:r>
              <a:rPr kumimoji="1" lang="ja-JP" altLang="en-US" dirty="0"/>
              <a:t>このとき、ユーザプログラムの中には、予期せぬバグや、悪意あるウィルス等により、</a:t>
            </a:r>
            <a:endParaRPr kumimoji="1" lang="en-US" altLang="ja-JP" dirty="0"/>
          </a:p>
          <a:p>
            <a:r>
              <a:rPr kumimoji="1" lang="en-US" altLang="ja-JP" dirty="0"/>
              <a:t>OS</a:t>
            </a:r>
            <a:r>
              <a:rPr kumimoji="1" lang="ja-JP" altLang="en-US" dirty="0"/>
              <a:t>や他のユーザプログラムの領域に不当にアクセスするものがあるかもしれません。</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そこで、</a:t>
            </a:r>
            <a:r>
              <a:rPr kumimoji="1" lang="en-US" altLang="ja-JP" dirty="0"/>
              <a:t>OS </a:t>
            </a:r>
            <a:r>
              <a:rPr kumimoji="1" lang="ja-JP" altLang="en-US" dirty="0"/>
              <a:t>は、ユーザプログラムのメモリへのアクセスを監視し、</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ja-JP" dirty="0"/>
              <a:t>OS</a:t>
            </a:r>
            <a:r>
              <a:rPr kumimoji="1" lang="ja-JP" altLang="en-US" dirty="0"/>
              <a:t>の領域や他のユーザプログラムの領域に対して、不当なアクセスするのを防ぎます。</a:t>
            </a:r>
            <a:endParaRPr kumimoji="1" lang="en-US" altLang="ja-JP"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ja-JP" altLang="en-US" dirty="0"/>
              <a:t>これが記憶保護 </a:t>
            </a:r>
            <a:r>
              <a:rPr kumimoji="1" lang="en-US" altLang="ja-JP" dirty="0"/>
              <a:t>memory protection</a:t>
            </a:r>
            <a:r>
              <a:rPr kumimoji="1" lang="ja-JP" altLang="en-US" dirty="0"/>
              <a:t> にです。</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68</a:t>
            </a:fld>
            <a:endParaRPr lang="en-US" altLang="ja-JP"/>
          </a:p>
        </p:txBody>
      </p:sp>
    </p:spTree>
    <p:extLst>
      <p:ext uri="{BB962C8B-B14F-4D97-AF65-F5344CB8AC3E}">
        <p14:creationId xmlns:p14="http://schemas.microsoft.com/office/powerpoint/2010/main" val="877601154"/>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プログラムの中には予期しないバグや悪意あるウィルス等、正常な動作をしないものがあります。</a:t>
            </a:r>
            <a:endParaRPr kumimoji="1" lang="en-US" altLang="ja-JP" dirty="0"/>
          </a:p>
          <a:p>
            <a:r>
              <a:rPr kumimoji="1" lang="ja-JP" altLang="en-US" dirty="0"/>
              <a:t>そのようなプログラムは、他のプログラムに悪影響を与えることがあります。</a:t>
            </a:r>
            <a:endParaRPr kumimoji="1" lang="en-US" altLang="ja-JP" dirty="0"/>
          </a:p>
          <a:p>
            <a:r>
              <a:rPr kumimoji="1" lang="ja-JP" altLang="en-US" dirty="0"/>
              <a:t>例えば、あるプログラムがバグやウィルスに影響により、メモリに不正なアクセスしようとします。</a:t>
            </a:r>
            <a:endParaRPr kumimoji="1" lang="en-US" altLang="ja-JP" dirty="0"/>
          </a:p>
          <a:p>
            <a:r>
              <a:rPr kumimoji="1" lang="ja-JP" altLang="en-US" dirty="0"/>
              <a:t>メモリの本来割り当てられてない領域に書き込もうとしたり、</a:t>
            </a:r>
            <a:endParaRPr kumimoji="1" lang="en-US" altLang="ja-JP" dirty="0"/>
          </a:p>
          <a:p>
            <a:r>
              <a:rPr kumimoji="1" lang="ja-JP" altLang="en-US" dirty="0"/>
              <a:t>他のプログラムの領域から読もうとしたり、さらに</a:t>
            </a:r>
            <a:r>
              <a:rPr kumimoji="1" lang="en-US" altLang="ja-JP" dirty="0"/>
              <a:t>OS</a:t>
            </a:r>
            <a:r>
              <a:rPr kumimoji="1" lang="ja-JP" altLang="en-US" dirty="0"/>
              <a:t>の領域を書き換えようとしたり、などです。</a:t>
            </a:r>
            <a:endParaRPr kumimoji="1" lang="en-US" altLang="ja-JP" dirty="0"/>
          </a:p>
          <a:p>
            <a:r>
              <a:rPr kumimoji="1" lang="ja-JP" altLang="en-US" dirty="0"/>
              <a:t>このような不正な動作をするプログラムは、他の正常なプログラムに悪影響を与えます。</a:t>
            </a:r>
            <a:endParaRPr kumimoji="1" lang="en-US" altLang="ja-JP" dirty="0"/>
          </a:p>
          <a:p>
            <a:r>
              <a:rPr kumimoji="1" lang="ja-JP" altLang="en-US" dirty="0"/>
              <a:t>そこで、</a:t>
            </a:r>
            <a:r>
              <a:rPr kumimoji="1" lang="en-US" altLang="ja-JP" dirty="0"/>
              <a:t>OS</a:t>
            </a:r>
            <a:r>
              <a:rPr kumimoji="1" lang="ja-JP" altLang="en-US" dirty="0"/>
              <a:t>は、プログラムの動作を監視し、不正な動作をするプログラムは停止させます。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69</a:t>
            </a:fld>
            <a:endParaRPr lang="en-US" altLang="ja-JP"/>
          </a:p>
        </p:txBody>
      </p:sp>
    </p:spTree>
    <p:extLst>
      <p:ext uri="{BB962C8B-B14F-4D97-AF65-F5344CB8AC3E}">
        <p14:creationId xmlns:p14="http://schemas.microsoft.com/office/powerpoint/2010/main" val="34092461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割付技法 </a:t>
            </a:r>
            <a:r>
              <a:rPr kumimoji="1" lang="en-US" altLang="ja-JP" dirty="0"/>
              <a:t>placement </a:t>
            </a:r>
            <a:r>
              <a:rPr kumimoji="1" lang="ja-JP" altLang="en-US" dirty="0"/>
              <a:t>は、プログラムやデータを</a:t>
            </a:r>
            <a:endParaRPr kumimoji="1" lang="en-US" altLang="ja-JP" dirty="0"/>
          </a:p>
          <a:p>
            <a:r>
              <a:rPr kumimoji="1" lang="ja-JP" altLang="en-US" dirty="0"/>
              <a:t>メモリの何処へ割り付けるかを決定します。</a:t>
            </a:r>
            <a:endParaRPr kumimoji="1" lang="en-US" altLang="ja-JP" dirty="0"/>
          </a:p>
          <a:p>
            <a:r>
              <a:rPr kumimoji="1" lang="ja-JP" altLang="en-US" dirty="0"/>
              <a:t>例えば、現在メモリの使用状況が左の図のようになっているとします。</a:t>
            </a:r>
            <a:endParaRPr kumimoji="1" lang="en-US" altLang="ja-JP" dirty="0"/>
          </a:p>
          <a:p>
            <a:r>
              <a:rPr kumimoji="1" lang="ja-JP" altLang="en-US" dirty="0"/>
              <a:t>メモリの先頭から順に、</a:t>
            </a:r>
            <a:r>
              <a:rPr kumimoji="1" lang="en-US" altLang="ja-JP" dirty="0"/>
              <a:t>250KB</a:t>
            </a:r>
            <a:r>
              <a:rPr kumimoji="1" lang="ja-JP" altLang="en-US" dirty="0" err="1"/>
              <a:t>、</a:t>
            </a:r>
            <a:r>
              <a:rPr kumimoji="1" lang="en-US" altLang="ja-JP" dirty="0"/>
              <a:t>100KB</a:t>
            </a:r>
            <a:r>
              <a:rPr kumimoji="1" lang="ja-JP" altLang="en-US" dirty="0" err="1"/>
              <a:t>、</a:t>
            </a:r>
            <a:r>
              <a:rPr kumimoji="1" lang="en-US" altLang="ja-JP" dirty="0"/>
              <a:t>200KB</a:t>
            </a:r>
            <a:r>
              <a:rPr kumimoji="1" lang="ja-JP" altLang="en-US" dirty="0"/>
              <a:t>の空き領域があります。</a:t>
            </a:r>
            <a:endParaRPr kumimoji="1" lang="en-US" altLang="ja-JP" dirty="0"/>
          </a:p>
          <a:p>
            <a:r>
              <a:rPr kumimoji="1" lang="ja-JP" altLang="en-US" dirty="0"/>
              <a:t>このとき、サイズ</a:t>
            </a:r>
            <a:r>
              <a:rPr kumimoji="1" lang="en-US" altLang="ja-JP" dirty="0"/>
              <a:t>120KB</a:t>
            </a:r>
            <a:r>
              <a:rPr kumimoji="1" lang="ja-JP" altLang="en-US" dirty="0"/>
              <a:t>のプログラムをメモリに置く場合、</a:t>
            </a:r>
            <a:endParaRPr kumimoji="1" lang="en-US" altLang="ja-JP" dirty="0"/>
          </a:p>
          <a:p>
            <a:r>
              <a:rPr kumimoji="1" lang="ja-JP" altLang="en-US" dirty="0"/>
              <a:t>メモリのどこに割り当てるといいでしょうか？</a:t>
            </a:r>
          </a:p>
        </p:txBody>
      </p:sp>
      <p:sp>
        <p:nvSpPr>
          <p:cNvPr id="4" name="スライド番号プレースホルダー 3"/>
          <p:cNvSpPr>
            <a:spLocks noGrp="1"/>
          </p:cNvSpPr>
          <p:nvPr>
            <p:ph type="sldNum" sz="quarter" idx="10"/>
          </p:nvPr>
        </p:nvSpPr>
        <p:spPr/>
        <p:txBody>
          <a:bodyPr/>
          <a:lstStyle/>
          <a:p>
            <a:fld id="{3DEAF69C-7E70-4EA4-801F-D5A341BEAED0}" type="slidenum">
              <a:rPr lang="ja-JP" altLang="en-US" smtClean="0"/>
              <a:pPr/>
              <a:t>7</a:t>
            </a:fld>
            <a:endParaRPr lang="en-US" altLang="ja-JP"/>
          </a:p>
        </p:txBody>
      </p:sp>
    </p:spTree>
    <p:extLst>
      <p:ext uri="{BB962C8B-B14F-4D97-AF65-F5344CB8AC3E}">
        <p14:creationId xmlns:p14="http://schemas.microsoft.com/office/powerpoint/2010/main" val="303693718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単一ユーザの場合は、</a:t>
            </a:r>
            <a:endParaRPr kumimoji="1" lang="en-US" altLang="ja-JP" dirty="0"/>
          </a:p>
          <a:p>
            <a:r>
              <a:rPr kumimoji="1" lang="ja-JP" altLang="en-US" dirty="0"/>
              <a:t>メモリは</a:t>
            </a:r>
            <a:r>
              <a:rPr kumimoji="1" lang="en-US" altLang="ja-JP" dirty="0"/>
              <a:t>OS</a:t>
            </a:r>
            <a:r>
              <a:rPr kumimoji="1" lang="ja-JP" altLang="en-US" dirty="0"/>
              <a:t>領域とユーザ領域の</a:t>
            </a:r>
            <a:r>
              <a:rPr kumimoji="1" lang="en-US" altLang="ja-JP" dirty="0"/>
              <a:t>2</a:t>
            </a:r>
            <a:r>
              <a:rPr kumimoji="1" lang="ja-JP" altLang="en-US" dirty="0"/>
              <a:t>つに分かれますので、</a:t>
            </a:r>
            <a:endParaRPr kumimoji="1" lang="en-US" altLang="ja-JP" dirty="0"/>
          </a:p>
          <a:p>
            <a:r>
              <a:rPr kumimoji="1" lang="ja-JP" altLang="en-US" dirty="0"/>
              <a:t>その境界さえ管理すれば記憶保護できます。</a:t>
            </a:r>
            <a:endParaRPr kumimoji="1" lang="en-US" altLang="ja-JP" dirty="0"/>
          </a:p>
          <a:p>
            <a:r>
              <a:rPr kumimoji="1" lang="ja-JP" altLang="en-US" dirty="0"/>
              <a:t>マルチプログラミングの場合は、</a:t>
            </a:r>
            <a:endParaRPr kumimoji="1" lang="en-US" altLang="ja-JP" dirty="0"/>
          </a:p>
          <a:p>
            <a:r>
              <a:rPr kumimoji="1" lang="ja-JP" altLang="en-US" dirty="0"/>
              <a:t>各プロセスにメモリの領域が割り当てられますので、</a:t>
            </a:r>
            <a:endParaRPr kumimoji="1" lang="en-US" altLang="ja-JP" dirty="0"/>
          </a:p>
          <a:p>
            <a:r>
              <a:rPr kumimoji="1" lang="ja-JP" altLang="en-US" dirty="0"/>
              <a:t>各領域の下限と上限を管理します、</a:t>
            </a:r>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70</a:t>
            </a:fld>
            <a:endParaRPr lang="en-US" altLang="ja-JP"/>
          </a:p>
        </p:txBody>
      </p:sp>
    </p:spTree>
    <p:extLst>
      <p:ext uri="{BB962C8B-B14F-4D97-AF65-F5344CB8AC3E}">
        <p14:creationId xmlns:p14="http://schemas.microsoft.com/office/powerpoint/2010/main" val="3390761858"/>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単一ユーザの場合は、</a:t>
            </a:r>
            <a:r>
              <a:rPr kumimoji="1" lang="en-US" altLang="ja-JP" dirty="0"/>
              <a:t>OS</a:t>
            </a:r>
            <a:r>
              <a:rPr kumimoji="1" lang="ja-JP" altLang="en-US"/>
              <a:t>領域とユーザ領域の境界の番地を、境界レジスタと呼ばれる</a:t>
            </a:r>
            <a:endParaRPr kumimoji="1" lang="en-US" altLang="ja-JP" dirty="0"/>
          </a:p>
          <a:p>
            <a:r>
              <a:rPr kumimoji="1" lang="ja-JP" altLang="en-US"/>
              <a:t>レジスタに設定します。</a:t>
            </a:r>
            <a:endParaRPr kumimoji="1" lang="en-US" altLang="ja-JP" dirty="0"/>
          </a:p>
          <a:p>
            <a:r>
              <a:rPr kumimoji="1" lang="ja-JP" altLang="en-US"/>
              <a:t>ユーザプログラムが番地を参照したときに、参照先がユーザ領域かどうかを判定し、</a:t>
            </a:r>
            <a:endParaRPr kumimoji="1" lang="en-US" altLang="ja-JP" dirty="0"/>
          </a:p>
          <a:p>
            <a:r>
              <a:rPr kumimoji="1" lang="ja-JP" altLang="en-US"/>
              <a:t>ユーザ領域であれば参照を許可します。</a:t>
            </a:r>
            <a:endParaRPr kumimoji="1" lang="en-US" altLang="ja-JP" dirty="0"/>
          </a:p>
          <a:p>
            <a:r>
              <a:rPr kumimoji="1" lang="ja-JP" altLang="en-US"/>
              <a:t>境界の番地が</a:t>
            </a:r>
            <a:r>
              <a:rPr kumimoji="1" lang="en-US" altLang="ja-JP" dirty="0"/>
              <a:t>α</a:t>
            </a:r>
            <a:r>
              <a:rPr kumimoji="1" lang="ja-JP" altLang="en-US"/>
              <a:t>番地とすると、</a:t>
            </a:r>
            <a:endParaRPr kumimoji="1" lang="en-US" altLang="ja-JP" dirty="0"/>
          </a:p>
          <a:p>
            <a:r>
              <a:rPr kumimoji="1" lang="ja-JP" altLang="en-US"/>
              <a:t>境界レジスタの値は</a:t>
            </a:r>
            <a:r>
              <a:rPr kumimoji="1" lang="en-US" altLang="ja-JP" dirty="0"/>
              <a:t>α</a:t>
            </a:r>
            <a:r>
              <a:rPr kumimoji="1" lang="ja-JP" altLang="en-US"/>
              <a:t>に設定されます</a:t>
            </a:r>
            <a:endParaRPr kumimoji="1" lang="en-US" altLang="ja-JP" dirty="0"/>
          </a:p>
          <a:p>
            <a:r>
              <a:rPr kumimoji="1" lang="ja-JP" altLang="en-US"/>
              <a:t>ユーザプログラムが</a:t>
            </a:r>
            <a:r>
              <a:rPr kumimoji="1" lang="en-US" altLang="ja-JP" dirty="0"/>
              <a:t>A</a:t>
            </a:r>
            <a:r>
              <a:rPr kumimoji="1" lang="ja-JP" altLang="en-US"/>
              <a:t>番地を参照した場合、</a:t>
            </a:r>
            <a:endParaRPr kumimoji="1" lang="en-US" altLang="ja-JP" dirty="0"/>
          </a:p>
          <a:p>
            <a:r>
              <a:rPr kumimoji="1" lang="en-US" altLang="ja-JP" dirty="0"/>
              <a:t>A</a:t>
            </a:r>
            <a:r>
              <a:rPr kumimoji="1" lang="ja-JP" altLang="en-US"/>
              <a:t>が</a:t>
            </a:r>
            <a:r>
              <a:rPr kumimoji="1" lang="en-US" altLang="ja-JP" dirty="0"/>
              <a:t>α</a:t>
            </a:r>
            <a:r>
              <a:rPr kumimoji="1" lang="ja-JP" altLang="en-US"/>
              <a:t>以上であれば、</a:t>
            </a:r>
            <a:r>
              <a:rPr kumimoji="1" lang="en-US" altLang="ja-JP" dirty="0"/>
              <a:t>A</a:t>
            </a:r>
            <a:r>
              <a:rPr kumimoji="1" lang="ja-JP" altLang="en-US"/>
              <a:t>番地はユーザ領域ですので、</a:t>
            </a:r>
            <a:endParaRPr kumimoji="1" lang="en-US" altLang="ja-JP" dirty="0"/>
          </a:p>
          <a:p>
            <a:r>
              <a:rPr kumimoji="1" lang="en-US" altLang="ja-JP" dirty="0"/>
              <a:t>A</a:t>
            </a:r>
            <a:r>
              <a:rPr kumimoji="1" lang="ja-JP" altLang="en-US"/>
              <a:t>番地への参照が許可されます。</a:t>
            </a:r>
            <a:endParaRPr kumimoji="1" lang="en-US" altLang="ja-JP" dirty="0"/>
          </a:p>
          <a:p>
            <a:r>
              <a:rPr kumimoji="1" lang="ja-JP" altLang="en-US"/>
              <a:t>一方、</a:t>
            </a:r>
            <a:r>
              <a:rPr kumimoji="1" lang="en-US" altLang="ja-JP" dirty="0"/>
              <a:t>A</a:t>
            </a:r>
            <a:r>
              <a:rPr kumimoji="1" lang="ja-JP" altLang="en-US"/>
              <a:t>が</a:t>
            </a:r>
            <a:r>
              <a:rPr kumimoji="1" lang="en-US" altLang="ja-JP" dirty="0"/>
              <a:t>α</a:t>
            </a:r>
            <a:r>
              <a:rPr kumimoji="1" lang="ja-JP" altLang="en-US"/>
              <a:t>未満であれば、</a:t>
            </a:r>
            <a:r>
              <a:rPr kumimoji="1" lang="en-US" altLang="ja-JP" dirty="0"/>
              <a:t>A</a:t>
            </a:r>
            <a:r>
              <a:rPr kumimoji="1" lang="ja-JP" altLang="en-US"/>
              <a:t>番地は</a:t>
            </a:r>
            <a:r>
              <a:rPr kumimoji="1" lang="en-US" altLang="ja-JP" dirty="0"/>
              <a:t>OS</a:t>
            </a:r>
            <a:r>
              <a:rPr kumimoji="1" lang="ja-JP" altLang="en-US"/>
              <a:t>領域ですので、</a:t>
            </a:r>
            <a:endParaRPr kumimoji="1" lang="en-US" altLang="ja-JP" dirty="0"/>
          </a:p>
          <a:p>
            <a:r>
              <a:rPr kumimoji="1" lang="ja-JP" altLang="en-US"/>
              <a:t>エラーとなります。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71</a:t>
            </a:fld>
            <a:endParaRPr lang="en-US" altLang="ja-JP"/>
          </a:p>
        </p:txBody>
      </p:sp>
    </p:spTree>
    <p:extLst>
      <p:ext uri="{BB962C8B-B14F-4D97-AF65-F5344CB8AC3E}">
        <p14:creationId xmlns:p14="http://schemas.microsoft.com/office/powerpoint/2010/main" val="798914114"/>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マルチプログラムの場合は、各プロセスにメモリの領域が割り当てられます。</a:t>
            </a:r>
            <a:endParaRPr kumimoji="1" lang="en-US" altLang="ja-JP" dirty="0"/>
          </a:p>
          <a:p>
            <a:r>
              <a:rPr kumimoji="1" lang="ja-JP" altLang="en-US" dirty="0"/>
              <a:t>そこで、プロセスごとに各プロセスに割り当てられた領域を管理します。</a:t>
            </a:r>
            <a:endParaRPr kumimoji="1" lang="en-US" altLang="ja-JP" dirty="0"/>
          </a:p>
          <a:p>
            <a:r>
              <a:rPr kumimoji="1" lang="ja-JP" altLang="en-US" dirty="0"/>
              <a:t>管理するためには、プロセスの先頭の番地と末尾の番地、</a:t>
            </a:r>
            <a:endParaRPr kumimoji="1" lang="en-US" altLang="ja-JP" dirty="0"/>
          </a:p>
          <a:p>
            <a:r>
              <a:rPr kumimoji="1" lang="ja-JP" altLang="en-US" dirty="0"/>
              <a:t>あるいは、プロセスの先頭の番地とプロセスのサイズが使われます。</a:t>
            </a:r>
            <a:endParaRPr kumimoji="1" lang="en-US" altLang="ja-JP" dirty="0"/>
          </a:p>
          <a:p>
            <a:r>
              <a:rPr kumimoji="1" lang="ja-JP" altLang="en-US" dirty="0"/>
              <a:t>例えば、左の図でプロセス１、プロセス２、プロセス３があった場合、</a:t>
            </a:r>
            <a:endParaRPr kumimoji="1" lang="en-US" altLang="ja-JP" dirty="0"/>
          </a:p>
          <a:p>
            <a:r>
              <a:rPr kumimoji="1" lang="ja-JP" altLang="en-US" dirty="0"/>
              <a:t>プロセス１は</a:t>
            </a:r>
            <a:r>
              <a:rPr kumimoji="1" lang="en-US" altLang="ja-JP" dirty="0"/>
              <a:t>10</a:t>
            </a:r>
            <a:r>
              <a:rPr kumimoji="1" lang="ja-JP" altLang="en-US" dirty="0"/>
              <a:t>番地から</a:t>
            </a:r>
            <a:r>
              <a:rPr kumimoji="1" lang="en-US" altLang="ja-JP" dirty="0"/>
              <a:t>30</a:t>
            </a:r>
            <a:r>
              <a:rPr kumimoji="1" lang="ja-JP" altLang="en-US" dirty="0"/>
              <a:t>番地まで、</a:t>
            </a:r>
            <a:endParaRPr kumimoji="1" lang="en-US" altLang="ja-JP" dirty="0"/>
          </a:p>
          <a:p>
            <a:r>
              <a:rPr kumimoji="1" lang="ja-JP" altLang="en-US" dirty="0"/>
              <a:t>プロセス２は</a:t>
            </a:r>
            <a:r>
              <a:rPr kumimoji="1" lang="en-US" altLang="ja-JP" dirty="0"/>
              <a:t>40</a:t>
            </a:r>
            <a:r>
              <a:rPr kumimoji="1" lang="ja-JP" altLang="en-US" dirty="0"/>
              <a:t>番地から</a:t>
            </a:r>
            <a:r>
              <a:rPr kumimoji="1" lang="en-US" altLang="ja-JP" dirty="0"/>
              <a:t>50</a:t>
            </a:r>
            <a:r>
              <a:rPr kumimoji="1" lang="ja-JP" altLang="en-US" dirty="0"/>
              <a:t>番地まで、</a:t>
            </a:r>
            <a:endParaRPr kumimoji="1" lang="en-US" altLang="ja-JP" dirty="0"/>
          </a:p>
          <a:p>
            <a:r>
              <a:rPr kumimoji="1" lang="ja-JP" altLang="en-US" dirty="0"/>
              <a:t>プロセス</a:t>
            </a:r>
            <a:r>
              <a:rPr kumimoji="1" lang="en-US" altLang="ja-JP" dirty="0"/>
              <a:t>3</a:t>
            </a:r>
            <a:r>
              <a:rPr kumimoji="1" lang="ja-JP" altLang="en-US" dirty="0"/>
              <a:t>は</a:t>
            </a:r>
            <a:r>
              <a:rPr kumimoji="1" lang="en-US" altLang="ja-JP" dirty="0"/>
              <a:t>60</a:t>
            </a:r>
            <a:r>
              <a:rPr kumimoji="1" lang="ja-JP" altLang="en-US" dirty="0"/>
              <a:t>番地から</a:t>
            </a:r>
            <a:r>
              <a:rPr kumimoji="1" lang="en-US" altLang="ja-JP" dirty="0"/>
              <a:t>100</a:t>
            </a:r>
            <a:r>
              <a:rPr kumimoji="1" lang="ja-JP" altLang="en-US" dirty="0"/>
              <a:t>番地まで、として管理します。</a:t>
            </a:r>
            <a:endParaRPr kumimoji="1" lang="en-US" altLang="ja-JP" dirty="0"/>
          </a:p>
          <a:p>
            <a:r>
              <a:rPr kumimoji="1" lang="ja-JP" altLang="en-US" dirty="0"/>
              <a:t>あるいは、プロセス１は</a:t>
            </a:r>
            <a:r>
              <a:rPr kumimoji="1" lang="en-US" altLang="ja-JP" dirty="0"/>
              <a:t>10</a:t>
            </a:r>
            <a:r>
              <a:rPr kumimoji="1" lang="ja-JP" altLang="en-US" dirty="0"/>
              <a:t>番を先頭に</a:t>
            </a:r>
            <a:r>
              <a:rPr kumimoji="1" lang="en-US" altLang="ja-JP" dirty="0"/>
              <a:t>20K</a:t>
            </a:r>
            <a:r>
              <a:rPr kumimoji="1" lang="ja-JP" altLang="en-US" dirty="0"/>
              <a:t>、</a:t>
            </a:r>
            <a:endParaRPr kumimoji="1" lang="en-US" altLang="ja-JP" dirty="0"/>
          </a:p>
          <a:p>
            <a:r>
              <a:rPr kumimoji="1" lang="ja-JP" altLang="en-US" dirty="0"/>
              <a:t>プロセス２は</a:t>
            </a:r>
            <a:r>
              <a:rPr kumimoji="1" lang="en-US" altLang="ja-JP" dirty="0"/>
              <a:t>40</a:t>
            </a:r>
            <a:r>
              <a:rPr kumimoji="1" lang="ja-JP" altLang="en-US" dirty="0"/>
              <a:t>番地を先頭に</a:t>
            </a:r>
            <a:r>
              <a:rPr kumimoji="1" lang="en-US" altLang="ja-JP" dirty="0"/>
              <a:t>10K</a:t>
            </a:r>
          </a:p>
          <a:p>
            <a:r>
              <a:rPr kumimoji="1" lang="ja-JP" altLang="en-US" dirty="0"/>
              <a:t>プロセス３は</a:t>
            </a:r>
            <a:r>
              <a:rPr kumimoji="1" lang="en-US" altLang="ja-JP" dirty="0"/>
              <a:t>60</a:t>
            </a:r>
            <a:r>
              <a:rPr kumimoji="1" lang="ja-JP" altLang="en-US" dirty="0"/>
              <a:t>番地を先頭に</a:t>
            </a:r>
            <a:r>
              <a:rPr kumimoji="1" lang="en-US" altLang="ja-JP" dirty="0"/>
              <a:t>40K</a:t>
            </a:r>
            <a:r>
              <a:rPr kumimoji="1" lang="ja-JP" altLang="en-US" dirty="0"/>
              <a:t>、としても管理できます。</a:t>
            </a:r>
            <a:endParaRPr kumimoji="1" lang="en-US" altLang="ja-JP" dirty="0"/>
          </a:p>
          <a:p>
            <a:r>
              <a:rPr kumimoji="1" lang="ja-JP" altLang="en-US" dirty="0"/>
              <a:t>いずれにせよ、２つ値を用いますので、</a:t>
            </a:r>
            <a:endParaRPr kumimoji="1" lang="en-US" altLang="ja-JP" dirty="0"/>
          </a:p>
          <a:p>
            <a:r>
              <a:rPr kumimoji="1" lang="ja-JP" altLang="en-US" dirty="0"/>
              <a:t>２個の境界レジスタで管理します。</a:t>
            </a:r>
            <a:endParaRPr kumimoji="1" lang="en-US" altLang="ja-JP" dirty="0"/>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72</a:t>
            </a:fld>
            <a:endParaRPr lang="en-US" altLang="ja-JP"/>
          </a:p>
        </p:txBody>
      </p:sp>
    </p:spTree>
    <p:extLst>
      <p:ext uri="{BB962C8B-B14F-4D97-AF65-F5344CB8AC3E}">
        <p14:creationId xmlns:p14="http://schemas.microsoft.com/office/powerpoint/2010/main" val="190340857"/>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a:t>マルチプログラムの場合は、</a:t>
            </a:r>
            <a:endParaRPr kumimoji="1" lang="en-US" altLang="ja-JP" dirty="0"/>
          </a:p>
          <a:p>
            <a:r>
              <a:rPr kumimoji="1" lang="ja-JP" altLang="en-US"/>
              <a:t>２つの境界レジスタを用います。</a:t>
            </a:r>
            <a:endParaRPr kumimoji="1" lang="en-US" altLang="ja-JP" dirty="0"/>
          </a:p>
          <a:p>
            <a:r>
              <a:rPr kumimoji="1" lang="ja-JP" altLang="en-US"/>
              <a:t>例えば、あるプロセスに</a:t>
            </a:r>
            <a:r>
              <a:rPr kumimoji="1" lang="en-US" altLang="ja-JP" dirty="0"/>
              <a:t>α</a:t>
            </a:r>
            <a:r>
              <a:rPr kumimoji="1" lang="ja-JP" altLang="en-US"/>
              <a:t>番から</a:t>
            </a:r>
            <a:r>
              <a:rPr kumimoji="1" lang="en-US" altLang="ja-JP" dirty="0"/>
              <a:t>β</a:t>
            </a:r>
            <a:r>
              <a:rPr kumimoji="1" lang="ja-JP" altLang="en-US"/>
              <a:t>番地を割り当てた場合、</a:t>
            </a:r>
            <a:endParaRPr kumimoji="1" lang="en-US" altLang="ja-JP" dirty="0"/>
          </a:p>
          <a:p>
            <a:r>
              <a:rPr kumimoji="1" lang="ja-JP" altLang="en-US"/>
              <a:t>境界レジスタの値を</a:t>
            </a:r>
            <a:r>
              <a:rPr kumimoji="1" lang="en-US" altLang="ja-JP" dirty="0"/>
              <a:t>α</a:t>
            </a:r>
            <a:r>
              <a:rPr kumimoji="1" lang="ja-JP" altLang="en-US"/>
              <a:t>と</a:t>
            </a:r>
            <a:r>
              <a:rPr kumimoji="1" lang="en-US" altLang="ja-JP" dirty="0"/>
              <a:t>β</a:t>
            </a:r>
            <a:r>
              <a:rPr kumimoji="1" lang="ja-JP" altLang="en-US"/>
              <a:t>に設定します。</a:t>
            </a:r>
            <a:endParaRPr kumimoji="1" lang="en-US" altLang="ja-JP" dirty="0"/>
          </a:p>
          <a:p>
            <a:r>
              <a:rPr kumimoji="1" lang="ja-JP" altLang="en-US"/>
              <a:t>ユーザプログラムが</a:t>
            </a:r>
            <a:r>
              <a:rPr kumimoji="1" lang="en-US" altLang="ja-JP" dirty="0"/>
              <a:t>A</a:t>
            </a:r>
            <a:r>
              <a:rPr kumimoji="1" lang="ja-JP" altLang="en-US"/>
              <a:t>番地を参照した場合、</a:t>
            </a:r>
            <a:endParaRPr kumimoji="1" lang="en-US" altLang="ja-JP" dirty="0"/>
          </a:p>
          <a:p>
            <a:r>
              <a:rPr kumimoji="1" lang="en-US" altLang="ja-JP" dirty="0"/>
              <a:t>A</a:t>
            </a:r>
            <a:r>
              <a:rPr kumimoji="1" lang="ja-JP" altLang="en-US"/>
              <a:t>の値が</a:t>
            </a:r>
            <a:r>
              <a:rPr kumimoji="1" lang="en-US" altLang="ja-JP" dirty="0"/>
              <a:t>α</a:t>
            </a:r>
            <a:r>
              <a:rPr kumimoji="1" lang="ja-JP" altLang="en-US"/>
              <a:t>以上</a:t>
            </a:r>
            <a:r>
              <a:rPr kumimoji="1" lang="en-US" altLang="ja-JP" dirty="0"/>
              <a:t>β</a:t>
            </a:r>
            <a:r>
              <a:rPr kumimoji="1" lang="ja-JP" altLang="en-US"/>
              <a:t>以下であれば</a:t>
            </a:r>
            <a:endParaRPr kumimoji="1" lang="en-US" altLang="ja-JP" dirty="0"/>
          </a:p>
          <a:p>
            <a:r>
              <a:rPr kumimoji="1" lang="en-US" altLang="ja-JP" dirty="0"/>
              <a:t>A</a:t>
            </a:r>
            <a:r>
              <a:rPr kumimoji="1" lang="ja-JP" altLang="en-US"/>
              <a:t>番地は割り当てられた領域ですので、参照は許可されます。</a:t>
            </a:r>
            <a:endParaRPr kumimoji="1" lang="en-US" altLang="ja-JP" dirty="0"/>
          </a:p>
          <a:p>
            <a:r>
              <a:rPr kumimoji="1" lang="ja-JP" altLang="en-US"/>
              <a:t>一方、割り当てられた領域以外であれば、その参照はエラーとなります。</a:t>
            </a:r>
            <a:endParaRPr kumimoji="1" lang="en-US" altLang="ja-JP" dirty="0"/>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73</a:t>
            </a:fld>
            <a:endParaRPr lang="en-US" altLang="ja-JP"/>
          </a:p>
        </p:txBody>
      </p:sp>
    </p:spTree>
    <p:extLst>
      <p:ext uri="{BB962C8B-B14F-4D97-AF65-F5344CB8AC3E}">
        <p14:creationId xmlns:p14="http://schemas.microsoft.com/office/powerpoint/2010/main" val="4237469645"/>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それではまとめに入ります。</a:t>
            </a:r>
            <a:endParaRPr kumimoji="1" lang="en-US" altLang="ja-JP" dirty="0"/>
          </a:p>
          <a:p>
            <a:r>
              <a:rPr kumimoji="1" lang="ja-JP" altLang="en-US" dirty="0"/>
              <a:t>単一連続割り付けを管理するための技法としては、</a:t>
            </a:r>
            <a:endParaRPr kumimoji="1" lang="en-US" altLang="ja-JP" dirty="0"/>
          </a:p>
          <a:p>
            <a:r>
              <a:rPr kumimoji="1" lang="ja-JP" altLang="en-US" dirty="0"/>
              <a:t>相対番地で記述されたプログラムを主記憶に配置する再配置、</a:t>
            </a:r>
            <a:endParaRPr kumimoji="1" lang="en-US" altLang="ja-JP" dirty="0"/>
          </a:p>
          <a:p>
            <a:r>
              <a:rPr kumimoji="1" lang="ja-JP" altLang="en-US" dirty="0"/>
              <a:t>待ち状態のプログラムを</a:t>
            </a:r>
            <a:r>
              <a:rPr kumimoji="1" lang="en-US" altLang="ja-JP" dirty="0"/>
              <a:t>2</a:t>
            </a:r>
            <a:r>
              <a:rPr kumimoji="1" lang="ja-JP" altLang="en-US" dirty="0"/>
              <a:t>次記憶に退避させるスワッピング、</a:t>
            </a:r>
            <a:endParaRPr kumimoji="1" lang="en-US" altLang="ja-JP" dirty="0"/>
          </a:p>
          <a:p>
            <a:r>
              <a:rPr kumimoji="1" lang="ja-JP" altLang="en-US" dirty="0"/>
              <a:t>プログラムの必要部分のみ読み込むオーバレイなどがあります。</a:t>
            </a:r>
            <a:endParaRPr kumimoji="1" lang="en-US" altLang="ja-JP" dirty="0"/>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74</a:t>
            </a:fld>
            <a:endParaRPr lang="en-US" altLang="ja-JP"/>
          </a:p>
        </p:txBody>
      </p:sp>
    </p:spTree>
    <p:extLst>
      <p:ext uri="{BB962C8B-B14F-4D97-AF65-F5344CB8AC3E}">
        <p14:creationId xmlns:p14="http://schemas.microsoft.com/office/powerpoint/2010/main" val="3289424989"/>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区画割り付けには、固定区画割り付け、可変区画割り付け、そしてバディシステムがあります。</a:t>
            </a:r>
            <a:endParaRPr kumimoji="1" lang="en-US" altLang="ja-JP" dirty="0"/>
          </a:p>
          <a:p>
            <a:r>
              <a:rPr kumimoji="1" lang="ja-JP" altLang="en-US" dirty="0"/>
              <a:t>固定区画割り付けはメモリを決まったサイズの区画に分け、</a:t>
            </a:r>
            <a:endParaRPr kumimoji="1" lang="en-US" altLang="ja-JP" dirty="0"/>
          </a:p>
          <a:p>
            <a:r>
              <a:rPr kumimoji="1" lang="ja-JP" altLang="en-US" dirty="0"/>
              <a:t>プロセスが必要とするサイズ以上の区画に割り付ける方式です。</a:t>
            </a:r>
            <a:endParaRPr kumimoji="1" lang="en-US" altLang="ja-JP" dirty="0"/>
          </a:p>
          <a:p>
            <a:r>
              <a:rPr kumimoji="1" lang="ja-JP" altLang="en-US" dirty="0"/>
              <a:t>可変区画割り付けは</a:t>
            </a:r>
            <a:endParaRPr kumimoji="1" lang="en-US" altLang="ja-JP" dirty="0"/>
          </a:p>
          <a:p>
            <a:r>
              <a:rPr kumimoji="1" lang="ja-JP" altLang="en-US" dirty="0"/>
              <a:t>区画のサイズを、プロセスの大きさに応じて変える方式です。</a:t>
            </a:r>
            <a:endParaRPr kumimoji="1" lang="en-US" altLang="ja-JP" dirty="0"/>
          </a:p>
          <a:p>
            <a:r>
              <a:rPr kumimoji="1" lang="ja-JP" altLang="en-US" dirty="0"/>
              <a:t>バディシステムは、固定区画割り付けと可変区画割り付けのハイブリッド的な手法です。</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75</a:t>
            </a:fld>
            <a:endParaRPr lang="en-US" altLang="ja-JP"/>
          </a:p>
        </p:txBody>
      </p:sp>
    </p:spTree>
    <p:extLst>
      <p:ext uri="{BB962C8B-B14F-4D97-AF65-F5344CB8AC3E}">
        <p14:creationId xmlns:p14="http://schemas.microsoft.com/office/powerpoint/2010/main" val="1029555053"/>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固定区画割り付けは、空き領域の管理が容易で外部断片化が起きにくいのですが、</a:t>
            </a:r>
            <a:endParaRPr kumimoji="1" lang="en-US" altLang="ja-JP" dirty="0"/>
          </a:p>
          <a:p>
            <a:r>
              <a:rPr kumimoji="1" lang="ja-JP" altLang="en-US" dirty="0"/>
              <a:t>内部断片化が発生します。</a:t>
            </a:r>
            <a:endParaRPr kumimoji="1" lang="en-US" altLang="ja-JP" dirty="0"/>
          </a:p>
          <a:p>
            <a:r>
              <a:rPr kumimoji="1" lang="ja-JP" altLang="en-US" dirty="0"/>
              <a:t>可変区画割り付けは、内部断片化が起きないのが長所です。</a:t>
            </a:r>
            <a:endParaRPr kumimoji="1" lang="en-US" altLang="ja-JP" dirty="0"/>
          </a:p>
          <a:p>
            <a:r>
              <a:rPr kumimoji="1" lang="ja-JP" altLang="en-US" dirty="0"/>
              <a:t>一方、外部断片化が発生し、空き領域の管理が難しい、という短所もあります。</a:t>
            </a:r>
            <a:endParaRPr kumimoji="1" lang="en-US" altLang="ja-JP" dirty="0"/>
          </a:p>
          <a:p>
            <a:r>
              <a:rPr kumimoji="1" lang="ja-JP" altLang="en-US" dirty="0"/>
              <a:t>バディシステムは両者のハイブリッド的な手法です。</a:t>
            </a:r>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76</a:t>
            </a:fld>
            <a:endParaRPr lang="en-US" altLang="ja-JP"/>
          </a:p>
        </p:txBody>
      </p:sp>
    </p:spTree>
    <p:extLst>
      <p:ext uri="{BB962C8B-B14F-4D97-AF65-F5344CB8AC3E}">
        <p14:creationId xmlns:p14="http://schemas.microsoft.com/office/powerpoint/2010/main" val="3166693336"/>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固定区画割り付けを使う場合、</a:t>
            </a:r>
            <a:endParaRPr kumimoji="1" lang="en-US" altLang="ja-JP" dirty="0"/>
          </a:p>
          <a:p>
            <a:r>
              <a:rPr kumimoji="1" lang="ja-JP" altLang="en-US" dirty="0"/>
              <a:t>固定した位置に割り付ける絶対番地式と</a:t>
            </a:r>
            <a:endParaRPr kumimoji="1" lang="en-US" altLang="ja-JP" dirty="0"/>
          </a:p>
          <a:p>
            <a:r>
              <a:rPr kumimoji="1" lang="ja-JP" altLang="en-US" dirty="0"/>
              <a:t>再配置により割り付ける相対番地式があります。</a:t>
            </a:r>
            <a:endParaRPr kumimoji="1" lang="en-US" altLang="ja-JP" dirty="0"/>
          </a:p>
          <a:p>
            <a:r>
              <a:rPr kumimoji="1" lang="ja-JP" altLang="en-US" dirty="0"/>
              <a:t>相対番地式は、先に来たプロセスから処理する</a:t>
            </a:r>
            <a:r>
              <a:rPr kumimoji="1" lang="en-US" altLang="ja-JP" dirty="0"/>
              <a:t>FCFS</a:t>
            </a:r>
            <a:r>
              <a:rPr kumimoji="1" lang="ja-JP" altLang="en-US" dirty="0"/>
              <a:t>スケジューリングと、</a:t>
            </a:r>
            <a:endParaRPr kumimoji="1" lang="en-US" altLang="ja-JP" dirty="0"/>
          </a:p>
          <a:p>
            <a:r>
              <a:rPr kumimoji="1" lang="ja-JP" altLang="en-US" dirty="0"/>
              <a:t>優先度の高いプロセスを先に処理するスワッピングがあります。</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77</a:t>
            </a:fld>
            <a:endParaRPr lang="en-US" altLang="ja-JP"/>
          </a:p>
        </p:txBody>
      </p:sp>
    </p:spTree>
    <p:extLst>
      <p:ext uri="{BB962C8B-B14F-4D97-AF65-F5344CB8AC3E}">
        <p14:creationId xmlns:p14="http://schemas.microsoft.com/office/powerpoint/2010/main" val="2925417701"/>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可変区画割り付けは、</a:t>
            </a:r>
            <a:endParaRPr kumimoji="1" lang="en-US" altLang="ja-JP" dirty="0"/>
          </a:p>
          <a:p>
            <a:r>
              <a:rPr kumimoji="1" lang="ja-JP" altLang="en-US" dirty="0"/>
              <a:t>先頭の空き領域に割り付ける先頭一致、</a:t>
            </a:r>
            <a:endParaRPr kumimoji="1" lang="en-US" altLang="ja-JP" dirty="0"/>
          </a:p>
          <a:p>
            <a:r>
              <a:rPr kumimoji="1" lang="ja-JP" altLang="en-US" dirty="0"/>
              <a:t>最も小さい空き領域に割り付ける最良一致、</a:t>
            </a:r>
            <a:endParaRPr kumimoji="1" lang="en-US" altLang="ja-JP" dirty="0"/>
          </a:p>
          <a:p>
            <a:r>
              <a:rPr kumimoji="1" lang="ja-JP" altLang="en-US" dirty="0"/>
              <a:t>最も大きい領域に割り付ける最悪一致があります。</a:t>
            </a:r>
            <a:endParaRPr kumimoji="1" lang="en-US" altLang="ja-JP" dirty="0"/>
          </a:p>
          <a:p>
            <a:r>
              <a:rPr kumimoji="1" lang="ja-JP" altLang="en-US" dirty="0"/>
              <a:t>それでは、今回の授業はこれで終了です。</a:t>
            </a:r>
            <a:endParaRPr kumimoji="1" lang="en-US" altLang="ja-JP" dirty="0"/>
          </a:p>
          <a:p>
            <a:r>
              <a:rPr kumimoji="1" lang="ja-JP" altLang="en-US" dirty="0"/>
              <a:t>いつものように</a:t>
            </a:r>
            <a:r>
              <a:rPr kumimoji="1" lang="en-US" altLang="ja-JP" dirty="0" err="1"/>
              <a:t>GoogleClassroom</a:t>
            </a:r>
            <a:r>
              <a:rPr kumimoji="1" lang="ja-JP" altLang="en-US" dirty="0"/>
              <a:t>上に課題テストを挙げてありますので、</a:t>
            </a:r>
            <a:endParaRPr kumimoji="1" lang="en-US" altLang="ja-JP" dirty="0"/>
          </a:p>
          <a:p>
            <a:r>
              <a:rPr kumimoji="1" lang="ja-JP" altLang="en-US" dirty="0"/>
              <a:t>来週授業開始時までに提出してください。</a:t>
            </a:r>
            <a:endParaRPr kumimoji="1" lang="en-US" altLang="ja-JP" dirty="0"/>
          </a:p>
          <a:p>
            <a:r>
              <a:rPr kumimoji="1" lang="ja-JP" altLang="en-US" dirty="0"/>
              <a:t>お疲れ様でした。</a:t>
            </a:r>
            <a:endParaRPr kumimoji="1" lang="en-US" altLang="ja-JP" dirty="0"/>
          </a:p>
          <a:p>
            <a:endParaRPr kumimoji="1" lang="ja-JP" altLang="en-US" dirty="0"/>
          </a:p>
        </p:txBody>
      </p:sp>
      <p:sp>
        <p:nvSpPr>
          <p:cNvPr id="4" name="スライド番号プレースホルダー 3"/>
          <p:cNvSpPr>
            <a:spLocks noGrp="1"/>
          </p:cNvSpPr>
          <p:nvPr>
            <p:ph type="sldNum" sz="quarter" idx="5"/>
          </p:nvPr>
        </p:nvSpPr>
        <p:spPr/>
        <p:txBody>
          <a:bodyPr/>
          <a:lstStyle/>
          <a:p>
            <a:fld id="{3DEAF69C-7E70-4EA4-801F-D5A341BEAED0}" type="slidenum">
              <a:rPr lang="ja-JP" altLang="en-US" smtClean="0"/>
              <a:pPr/>
              <a:t>78</a:t>
            </a:fld>
            <a:endParaRPr lang="en-US" altLang="ja-JP"/>
          </a:p>
        </p:txBody>
      </p:sp>
    </p:spTree>
    <p:extLst>
      <p:ext uri="{BB962C8B-B14F-4D97-AF65-F5344CB8AC3E}">
        <p14:creationId xmlns:p14="http://schemas.microsoft.com/office/powerpoint/2010/main" val="29608458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割付技法には、</a:t>
            </a:r>
            <a:endParaRPr kumimoji="1" lang="en-US" altLang="ja-JP" dirty="0"/>
          </a:p>
          <a:p>
            <a:r>
              <a:rPr kumimoji="1" lang="ja-JP" altLang="en-US" dirty="0"/>
              <a:t>連続割付と非連続割付があります。</a:t>
            </a:r>
            <a:endParaRPr kumimoji="1" lang="en-US" altLang="ja-JP" dirty="0"/>
          </a:p>
          <a:p>
            <a:r>
              <a:rPr kumimoji="1" lang="ja-JP" altLang="en-US" dirty="0"/>
              <a:t>連続割付 </a:t>
            </a:r>
            <a:r>
              <a:rPr kumimoji="1" lang="en-US" altLang="ja-JP" dirty="0"/>
              <a:t>contiguous allocation</a:t>
            </a:r>
            <a:r>
              <a:rPr kumimoji="1" lang="en-US" altLang="ja-JP" baseline="0" dirty="0"/>
              <a:t> </a:t>
            </a:r>
            <a:r>
              <a:rPr kumimoji="1" lang="ja-JP" altLang="en-US" baseline="0" dirty="0"/>
              <a:t>は、</a:t>
            </a:r>
            <a:endParaRPr kumimoji="1" lang="en-US" altLang="ja-JP" baseline="0" dirty="0"/>
          </a:p>
          <a:p>
            <a:r>
              <a:rPr kumimoji="1" lang="ja-JP" altLang="en-US" baseline="0" dirty="0"/>
              <a:t>プログラム、データをメモリ上の連続した領域におきます。</a:t>
            </a:r>
            <a:endParaRPr kumimoji="1" lang="en-US" altLang="ja-JP" baseline="0" dirty="0"/>
          </a:p>
          <a:p>
            <a:r>
              <a:rPr kumimoji="1" lang="ja-JP" altLang="en-US" baseline="0" dirty="0"/>
              <a:t>連続割付では、左の図のように、一つのプログラムやデータは一つのかたまりとしてメモリ上に置きます。</a:t>
            </a:r>
            <a:endParaRPr kumimoji="1" lang="en-US" altLang="ja-JP" baseline="0" dirty="0"/>
          </a:p>
          <a:p>
            <a:r>
              <a:rPr kumimoji="1" lang="ja-JP" altLang="en-US" baseline="0" dirty="0"/>
              <a:t>非連続割付 </a:t>
            </a:r>
            <a:r>
              <a:rPr kumimoji="1" lang="en-US" altLang="ja-JP" baseline="0" dirty="0"/>
              <a:t>noncontiguous allocation </a:t>
            </a:r>
            <a:r>
              <a:rPr kumimoji="1" lang="ja-JP" altLang="en-US" baseline="0" dirty="0"/>
              <a:t>は、</a:t>
            </a:r>
            <a:endParaRPr kumimoji="1" lang="en-US" altLang="ja-JP" baseline="0" dirty="0"/>
          </a:p>
          <a:p>
            <a:r>
              <a:rPr kumimoji="1" lang="ja-JP" altLang="en-US" baseline="0" dirty="0"/>
              <a:t>プログラムやデータを一定のサイズのパーツに分割し、</a:t>
            </a:r>
            <a:endParaRPr kumimoji="1" lang="en-US" altLang="ja-JP" baseline="0" dirty="0"/>
          </a:p>
          <a:p>
            <a:r>
              <a:rPr kumimoji="1" lang="ja-JP" altLang="en-US" baseline="0" dirty="0"/>
              <a:t>パーツごとにメモリに置きます。</a:t>
            </a:r>
            <a:endParaRPr kumimoji="1" lang="en-US" altLang="ja-JP" baseline="0" dirty="0"/>
          </a:p>
          <a:p>
            <a:r>
              <a:rPr kumimoji="1" lang="ja-JP" altLang="en-US" baseline="0" dirty="0"/>
              <a:t>非連続割付では、右の図のように</a:t>
            </a:r>
            <a:endParaRPr kumimoji="1" lang="en-US" altLang="ja-JP" baseline="0" dirty="0"/>
          </a:p>
          <a:p>
            <a:r>
              <a:rPr kumimoji="1" lang="ja-JP" altLang="en-US" baseline="0" dirty="0"/>
              <a:t>プログラムやデータを分割してメモリに置きます</a:t>
            </a:r>
            <a:endParaRPr kumimoji="1" lang="en-US" altLang="ja-JP" dirty="0"/>
          </a:p>
          <a:p>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3DEAF69C-7E70-4EA4-801F-D5A341BEAED0}" type="slidenum">
              <a:rPr lang="ja-JP" altLang="en-US" smtClean="0"/>
              <a:pPr/>
              <a:t>8</a:t>
            </a:fld>
            <a:endParaRPr lang="en-US" altLang="ja-JP"/>
          </a:p>
        </p:txBody>
      </p:sp>
    </p:spTree>
    <p:extLst>
      <p:ext uri="{BB962C8B-B14F-4D97-AF65-F5344CB8AC3E}">
        <p14:creationId xmlns:p14="http://schemas.microsoft.com/office/powerpoint/2010/main" val="23395579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92188" y="768350"/>
            <a:ext cx="5114925" cy="3836988"/>
          </a:xfrm>
        </p:spPr>
      </p:sp>
      <p:sp>
        <p:nvSpPr>
          <p:cNvPr id="3" name="ノート プレースホルダー 2"/>
          <p:cNvSpPr>
            <a:spLocks noGrp="1"/>
          </p:cNvSpPr>
          <p:nvPr>
            <p:ph type="body" idx="1"/>
          </p:nvPr>
        </p:nvSpPr>
        <p:spPr/>
        <p:txBody>
          <a:bodyPr/>
          <a:lstStyle/>
          <a:p>
            <a:r>
              <a:rPr kumimoji="1" lang="ja-JP" altLang="en-US" dirty="0"/>
              <a:t>連続割付技法には、単一連続割付、固定区画割付、可変区画割付があります。</a:t>
            </a:r>
            <a:endParaRPr kumimoji="1" lang="en-US" altLang="ja-JP" dirty="0"/>
          </a:p>
          <a:p>
            <a:r>
              <a:rPr kumimoji="1" lang="ja-JP" altLang="en-US" dirty="0"/>
              <a:t>また、非連続割付には、ページングとセグメンテーションがあります。</a:t>
            </a:r>
            <a:endParaRPr kumimoji="1" lang="en-US" altLang="ja-JP" dirty="0"/>
          </a:p>
          <a:p>
            <a:r>
              <a:rPr kumimoji="1" lang="ja-JP" altLang="en-US" dirty="0"/>
              <a:t>今週は、連続割付を見ていきます。</a:t>
            </a:r>
          </a:p>
        </p:txBody>
      </p:sp>
      <p:sp>
        <p:nvSpPr>
          <p:cNvPr id="4" name="スライド番号プレースホルダー 3"/>
          <p:cNvSpPr>
            <a:spLocks noGrp="1"/>
          </p:cNvSpPr>
          <p:nvPr>
            <p:ph type="sldNum" sz="quarter" idx="10"/>
          </p:nvPr>
        </p:nvSpPr>
        <p:spPr/>
        <p:txBody>
          <a:bodyPr/>
          <a:lstStyle/>
          <a:p>
            <a:fld id="{3DEAF69C-7E70-4EA4-801F-D5A341BEAED0}" type="slidenum">
              <a:rPr lang="ja-JP" altLang="en-US" smtClean="0"/>
              <a:pPr/>
              <a:t>9</a:t>
            </a:fld>
            <a:endParaRPr lang="en-US" altLang="ja-JP"/>
          </a:p>
        </p:txBody>
      </p:sp>
    </p:spTree>
    <p:extLst>
      <p:ext uri="{BB962C8B-B14F-4D97-AF65-F5344CB8AC3E}">
        <p14:creationId xmlns:p14="http://schemas.microsoft.com/office/powerpoint/2010/main" val="5577088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
          <p:cNvGrpSpPr>
            <a:grpSpLocks/>
          </p:cNvGrpSpPr>
          <p:nvPr/>
        </p:nvGrpSpPr>
        <p:grpSpPr bwMode="auto">
          <a:xfrm>
            <a:off x="0" y="-14288"/>
            <a:ext cx="9155113" cy="6884988"/>
            <a:chOff x="0" y="-9"/>
            <a:chExt cx="5767" cy="4337"/>
          </a:xfrm>
        </p:grpSpPr>
        <p:sp>
          <p:nvSpPr>
            <p:cNvPr id="5" name="Freeform 3"/>
            <p:cNvSpPr>
              <a:spLocks/>
            </p:cNvSpPr>
            <p:nvPr/>
          </p:nvSpPr>
          <p:spPr bwMode="hidden">
            <a:xfrm>
              <a:off x="1632" y="-5"/>
              <a:ext cx="1737" cy="4333"/>
            </a:xfrm>
            <a:custGeom>
              <a:avLst/>
              <a:gdLst>
                <a:gd name="T0" fmla="*/ 494 w 1737"/>
                <a:gd name="T1" fmla="*/ 4309 h 4320"/>
                <a:gd name="T2" fmla="*/ 1737 w 1737"/>
                <a:gd name="T3" fmla="*/ 4320 h 4320"/>
                <a:gd name="T4" fmla="*/ 524 w 1737"/>
                <a:gd name="T5" fmla="*/ 0 h 4320"/>
                <a:gd name="T6" fmla="*/ 0 w 1737"/>
                <a:gd name="T7" fmla="*/ 7 h 4320"/>
                <a:gd name="T8" fmla="*/ 494 w 1737"/>
                <a:gd name="T9" fmla="*/ 4309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p:spPr>
          <p:txBody>
            <a:bodyPr wrap="none" anchor="ctr"/>
            <a:lstStyle/>
            <a:p>
              <a:pPr>
                <a:defRPr/>
              </a:pPr>
              <a:endParaRPr lang="ja-JP" altLang="en-US"/>
            </a:p>
          </p:txBody>
        </p:sp>
        <p:sp>
          <p:nvSpPr>
            <p:cNvPr id="6" name="Freeform 4"/>
            <p:cNvSpPr>
              <a:spLocks/>
            </p:cNvSpPr>
            <p:nvPr/>
          </p:nvSpPr>
          <p:spPr bwMode="hidden">
            <a:xfrm>
              <a:off x="0" y="-7"/>
              <a:ext cx="1737" cy="4329"/>
            </a:xfrm>
            <a:custGeom>
              <a:avLst/>
              <a:gdLst>
                <a:gd name="T0" fmla="*/ 494 w 1737"/>
                <a:gd name="T1" fmla="*/ 4309 h 4320"/>
                <a:gd name="T2" fmla="*/ 1737 w 1737"/>
                <a:gd name="T3" fmla="*/ 4320 h 4320"/>
                <a:gd name="T4" fmla="*/ 524 w 1737"/>
                <a:gd name="T5" fmla="*/ 0 h 4320"/>
                <a:gd name="T6" fmla="*/ 0 w 1737"/>
                <a:gd name="T7" fmla="*/ 7 h 4320"/>
                <a:gd name="T8" fmla="*/ 494 w 1737"/>
                <a:gd name="T9" fmla="*/ 4309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p:spPr>
          <p:txBody>
            <a:bodyPr wrap="none" anchor="ctr"/>
            <a:lstStyle/>
            <a:p>
              <a:pPr>
                <a:defRPr/>
              </a:pPr>
              <a:endParaRPr lang="ja-JP" altLang="en-US"/>
            </a:p>
          </p:txBody>
        </p:sp>
        <p:sp>
          <p:nvSpPr>
            <p:cNvPr id="7" name="Freeform 5"/>
            <p:cNvSpPr>
              <a:spLocks/>
            </p:cNvSpPr>
            <p:nvPr/>
          </p:nvSpPr>
          <p:spPr bwMode="hidden">
            <a:xfrm>
              <a:off x="3744" y="-4"/>
              <a:ext cx="1739" cy="4330"/>
            </a:xfrm>
            <a:custGeom>
              <a:avLst/>
              <a:gdLst>
                <a:gd name="T0" fmla="*/ 494 w 1739"/>
                <a:gd name="T1" fmla="*/ 4415 h 4420"/>
                <a:gd name="T2" fmla="*/ 1739 w 1739"/>
                <a:gd name="T3" fmla="*/ 4420 h 4420"/>
                <a:gd name="T4" fmla="*/ 524 w 1739"/>
                <a:gd name="T5" fmla="*/ 0 h 4420"/>
                <a:gd name="T6" fmla="*/ 0 w 1739"/>
                <a:gd name="T7" fmla="*/ 7 h 4420"/>
                <a:gd name="T8" fmla="*/ 494 w 1739"/>
                <a:gd name="T9" fmla="*/ 4415 h 44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w="9525">
              <a:noFill/>
              <a:round/>
              <a:headEnd/>
              <a:tailEnd/>
            </a:ln>
          </p:spPr>
          <p:txBody>
            <a:bodyPr wrap="none" anchor="ctr"/>
            <a:lstStyle/>
            <a:p>
              <a:pPr>
                <a:defRPr/>
              </a:pPr>
              <a:endParaRPr lang="ja-JP" altLang="en-US"/>
            </a:p>
          </p:txBody>
        </p:sp>
        <p:sp>
          <p:nvSpPr>
            <p:cNvPr id="8" name="Freeform 6"/>
            <p:cNvSpPr>
              <a:spLocks/>
            </p:cNvSpPr>
            <p:nvPr/>
          </p:nvSpPr>
          <p:spPr bwMode="hidden">
            <a:xfrm>
              <a:off x="1920" y="-9"/>
              <a:ext cx="2080" cy="4324"/>
            </a:xfrm>
            <a:custGeom>
              <a:avLst/>
              <a:gdLst>
                <a:gd name="T0" fmla="*/ 0 w 2080"/>
                <a:gd name="T1" fmla="*/ 7 h 4338"/>
                <a:gd name="T2" fmla="*/ 1870 w 2080"/>
                <a:gd name="T3" fmla="*/ 4338 h 4338"/>
                <a:gd name="T4" fmla="*/ 2080 w 2080"/>
                <a:gd name="T5" fmla="*/ 4338 h 4338"/>
                <a:gd name="T6" fmla="*/ 1033 w 2080"/>
                <a:gd name="T7" fmla="*/ 0 h 4338"/>
                <a:gd name="T8" fmla="*/ 0 w 2080"/>
                <a:gd name="T9" fmla="*/ 7 h 43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w="9525">
              <a:noFill/>
              <a:round/>
              <a:headEnd/>
              <a:tailEnd/>
            </a:ln>
          </p:spPr>
          <p:txBody>
            <a:bodyPr wrap="none" anchor="ctr"/>
            <a:lstStyle/>
            <a:p>
              <a:pPr>
                <a:defRPr/>
              </a:pPr>
              <a:endParaRPr lang="ja-JP" altLang="en-US"/>
            </a:p>
          </p:txBody>
        </p:sp>
        <p:sp>
          <p:nvSpPr>
            <p:cNvPr id="9" name="Freeform 7"/>
            <p:cNvSpPr>
              <a:spLocks/>
            </p:cNvSpPr>
            <p:nvPr/>
          </p:nvSpPr>
          <p:spPr bwMode="hidden">
            <a:xfrm>
              <a:off x="117" y="97"/>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bg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10" name="Freeform 8"/>
            <p:cNvSpPr>
              <a:spLocks/>
            </p:cNvSpPr>
            <p:nvPr/>
          </p:nvSpPr>
          <p:spPr bwMode="hidden">
            <a:xfrm rot="2702961" flipH="1">
              <a:off x="810" y="766"/>
              <a:ext cx="2544" cy="1008"/>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11" name="Freeform 9"/>
            <p:cNvSpPr>
              <a:spLocks/>
            </p:cNvSpPr>
            <p:nvPr/>
          </p:nvSpPr>
          <p:spPr bwMode="hidden">
            <a:xfrm>
              <a:off x="83" y="49"/>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12" name="Freeform 10"/>
            <p:cNvSpPr>
              <a:spLocks/>
            </p:cNvSpPr>
            <p:nvPr/>
          </p:nvSpPr>
          <p:spPr bwMode="hidden">
            <a:xfrm rot="-2895842">
              <a:off x="-984" y="1041"/>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13" name="Freeform 11"/>
            <p:cNvSpPr>
              <a:spLocks/>
            </p:cNvSpPr>
            <p:nvPr/>
          </p:nvSpPr>
          <p:spPr bwMode="hidden">
            <a:xfrm rot="-2305141">
              <a:off x="1331" y="913"/>
              <a:ext cx="3594" cy="1735"/>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14" name="Freeform 12"/>
            <p:cNvSpPr>
              <a:spLocks/>
            </p:cNvSpPr>
            <p:nvPr/>
          </p:nvSpPr>
          <p:spPr bwMode="hidden">
            <a:xfrm rot="2084418" flipH="1">
              <a:off x="1859" y="865"/>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15" name="Freeform 13"/>
            <p:cNvSpPr>
              <a:spLocks/>
            </p:cNvSpPr>
            <p:nvPr/>
          </p:nvSpPr>
          <p:spPr bwMode="hidden">
            <a:xfrm>
              <a:off x="4250" y="-7"/>
              <a:ext cx="1089" cy="2285"/>
            </a:xfrm>
            <a:custGeom>
              <a:avLst/>
              <a:gdLst/>
              <a:ahLst/>
              <a:cxnLst>
                <a:cxn ang="0">
                  <a:pos x="0" y="2265"/>
                </a:cxn>
                <a:cxn ang="0">
                  <a:pos x="1030" y="0"/>
                </a:cxn>
                <a:cxn ang="0">
                  <a:pos x="1089" y="0"/>
                </a:cxn>
                <a:cxn ang="0">
                  <a:pos x="37" y="2285"/>
                </a:cxn>
                <a:cxn ang="0">
                  <a:pos x="0" y="2265"/>
                </a:cxn>
              </a:cxnLst>
              <a:rect l="0" t="0" r="r" b="b"/>
              <a:pathLst>
                <a:path w="1089" h="2285">
                  <a:moveTo>
                    <a:pt x="0" y="2265"/>
                  </a:moveTo>
                  <a:cubicBezTo>
                    <a:pt x="438" y="996"/>
                    <a:pt x="865" y="377"/>
                    <a:pt x="1030" y="0"/>
                  </a:cubicBezTo>
                  <a:cubicBezTo>
                    <a:pt x="1030" y="0"/>
                    <a:pt x="1059" y="0"/>
                    <a:pt x="1089" y="0"/>
                  </a:cubicBezTo>
                  <a:cubicBezTo>
                    <a:pt x="565" y="834"/>
                    <a:pt x="181" y="1853"/>
                    <a:pt x="37" y="2285"/>
                  </a:cubicBezTo>
                  <a:cubicBezTo>
                    <a:pt x="37" y="2285"/>
                    <a:pt x="0" y="2265"/>
                    <a:pt x="0" y="2265"/>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16" name="Rectangle 14"/>
            <p:cNvSpPr>
              <a:spLocks noChangeArrowheads="1"/>
            </p:cNvSpPr>
            <p:nvPr/>
          </p:nvSpPr>
          <p:spPr bwMode="invGray">
            <a:xfrm>
              <a:off x="0" y="2441"/>
              <a:ext cx="5760" cy="432"/>
            </a:xfrm>
            <a:prstGeom prst="rect">
              <a:avLst/>
            </a:prstGeom>
            <a:gradFill rotWithShape="0">
              <a:gsLst>
                <a:gs pos="0">
                  <a:schemeClr val="bg2"/>
                </a:gs>
                <a:gs pos="100000">
                  <a:schemeClr val="bg1"/>
                </a:gs>
              </a:gsLst>
              <a:lin ang="5400000" scaled="1"/>
            </a:gradFill>
            <a:ln w="9525">
              <a:noFill/>
              <a:miter lim="800000"/>
              <a:headEnd/>
              <a:tailEnd/>
            </a:ln>
          </p:spPr>
          <p:txBody>
            <a:bodyPr wrap="none" anchor="ctr"/>
            <a:lstStyle/>
            <a:p>
              <a:pPr eaLnBrk="1" hangingPunct="1">
                <a:defRPr/>
              </a:pPr>
              <a:endParaRPr lang="ja-JP" altLang="en-US"/>
            </a:p>
          </p:txBody>
        </p:sp>
        <p:sp>
          <p:nvSpPr>
            <p:cNvPr id="17" name="Freeform 15"/>
            <p:cNvSpPr>
              <a:spLocks/>
            </p:cNvSpPr>
            <p:nvPr/>
          </p:nvSpPr>
          <p:spPr bwMode="invGray">
            <a:xfrm>
              <a:off x="1632" y="2487"/>
              <a:ext cx="1737" cy="382"/>
            </a:xfrm>
            <a:custGeom>
              <a:avLst/>
              <a:gdLst>
                <a:gd name="T0" fmla="*/ 494 w 1737"/>
                <a:gd name="T1" fmla="*/ 4309 h 4320"/>
                <a:gd name="T2" fmla="*/ 1737 w 1737"/>
                <a:gd name="T3" fmla="*/ 4320 h 4320"/>
                <a:gd name="T4" fmla="*/ 524 w 1737"/>
                <a:gd name="T5" fmla="*/ 0 h 4320"/>
                <a:gd name="T6" fmla="*/ 0 w 1737"/>
                <a:gd name="T7" fmla="*/ 7 h 4320"/>
                <a:gd name="T8" fmla="*/ 494 w 1737"/>
                <a:gd name="T9" fmla="*/ 4309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p:spPr>
          <p:txBody>
            <a:bodyPr wrap="none" anchor="ctr"/>
            <a:lstStyle/>
            <a:p>
              <a:pPr>
                <a:defRPr/>
              </a:pPr>
              <a:endParaRPr lang="ja-JP" altLang="en-US"/>
            </a:p>
          </p:txBody>
        </p:sp>
        <p:sp>
          <p:nvSpPr>
            <p:cNvPr id="18" name="Freeform 16"/>
            <p:cNvSpPr>
              <a:spLocks/>
            </p:cNvSpPr>
            <p:nvPr/>
          </p:nvSpPr>
          <p:spPr bwMode="invGray">
            <a:xfrm>
              <a:off x="0" y="2487"/>
              <a:ext cx="1737" cy="381"/>
            </a:xfrm>
            <a:custGeom>
              <a:avLst/>
              <a:gdLst>
                <a:gd name="T0" fmla="*/ 494 w 1737"/>
                <a:gd name="T1" fmla="*/ 4309 h 4320"/>
                <a:gd name="T2" fmla="*/ 1737 w 1737"/>
                <a:gd name="T3" fmla="*/ 4320 h 4320"/>
                <a:gd name="T4" fmla="*/ 524 w 1737"/>
                <a:gd name="T5" fmla="*/ 0 h 4320"/>
                <a:gd name="T6" fmla="*/ 0 w 1737"/>
                <a:gd name="T7" fmla="*/ 7 h 4320"/>
                <a:gd name="T8" fmla="*/ 494 w 1737"/>
                <a:gd name="T9" fmla="*/ 4309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p:spPr>
          <p:txBody>
            <a:bodyPr wrap="none" anchor="ctr"/>
            <a:lstStyle/>
            <a:p>
              <a:pPr>
                <a:defRPr/>
              </a:pPr>
              <a:endParaRPr lang="ja-JP" altLang="en-US"/>
            </a:p>
          </p:txBody>
        </p:sp>
        <p:sp>
          <p:nvSpPr>
            <p:cNvPr id="19" name="Freeform 17"/>
            <p:cNvSpPr>
              <a:spLocks/>
            </p:cNvSpPr>
            <p:nvPr/>
          </p:nvSpPr>
          <p:spPr bwMode="invGray">
            <a:xfrm>
              <a:off x="3744" y="2487"/>
              <a:ext cx="1739" cy="382"/>
            </a:xfrm>
            <a:custGeom>
              <a:avLst/>
              <a:gdLst>
                <a:gd name="T0" fmla="*/ 494 w 1739"/>
                <a:gd name="T1" fmla="*/ 4415 h 4420"/>
                <a:gd name="T2" fmla="*/ 1739 w 1739"/>
                <a:gd name="T3" fmla="*/ 4420 h 4420"/>
                <a:gd name="T4" fmla="*/ 524 w 1739"/>
                <a:gd name="T5" fmla="*/ 0 h 4420"/>
                <a:gd name="T6" fmla="*/ 0 w 1739"/>
                <a:gd name="T7" fmla="*/ 7 h 4420"/>
                <a:gd name="T8" fmla="*/ 494 w 1739"/>
                <a:gd name="T9" fmla="*/ 4415 h 44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w="9525">
              <a:noFill/>
              <a:round/>
              <a:headEnd/>
              <a:tailEnd/>
            </a:ln>
          </p:spPr>
          <p:txBody>
            <a:bodyPr wrap="none" anchor="ctr"/>
            <a:lstStyle/>
            <a:p>
              <a:pPr>
                <a:defRPr/>
              </a:pPr>
              <a:endParaRPr lang="ja-JP" altLang="en-US"/>
            </a:p>
          </p:txBody>
        </p:sp>
        <p:sp>
          <p:nvSpPr>
            <p:cNvPr id="20" name="Freeform 18"/>
            <p:cNvSpPr>
              <a:spLocks/>
            </p:cNvSpPr>
            <p:nvPr/>
          </p:nvSpPr>
          <p:spPr bwMode="invGray">
            <a:xfrm>
              <a:off x="1920" y="2487"/>
              <a:ext cx="2080" cy="381"/>
            </a:xfrm>
            <a:custGeom>
              <a:avLst/>
              <a:gdLst>
                <a:gd name="T0" fmla="*/ 0 w 2080"/>
                <a:gd name="T1" fmla="*/ 7 h 4338"/>
                <a:gd name="T2" fmla="*/ 1870 w 2080"/>
                <a:gd name="T3" fmla="*/ 4338 h 4338"/>
                <a:gd name="T4" fmla="*/ 2080 w 2080"/>
                <a:gd name="T5" fmla="*/ 4338 h 4338"/>
                <a:gd name="T6" fmla="*/ 1033 w 2080"/>
                <a:gd name="T7" fmla="*/ 0 h 4338"/>
                <a:gd name="T8" fmla="*/ 0 w 2080"/>
                <a:gd name="T9" fmla="*/ 7 h 43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w="9525">
              <a:noFill/>
              <a:round/>
              <a:headEnd/>
              <a:tailEnd/>
            </a:ln>
          </p:spPr>
          <p:txBody>
            <a:bodyPr wrap="none" anchor="ctr"/>
            <a:lstStyle/>
            <a:p>
              <a:pPr>
                <a:defRPr/>
              </a:pPr>
              <a:endParaRPr lang="ja-JP" altLang="en-US"/>
            </a:p>
          </p:txBody>
        </p:sp>
        <p:sp>
          <p:nvSpPr>
            <p:cNvPr id="21" name="Rectangle 19"/>
            <p:cNvSpPr>
              <a:spLocks noChangeArrowheads="1"/>
            </p:cNvSpPr>
            <p:nvPr/>
          </p:nvSpPr>
          <p:spPr bwMode="invGray">
            <a:xfrm>
              <a:off x="7" y="2456"/>
              <a:ext cx="5760" cy="432"/>
            </a:xfrm>
            <a:prstGeom prst="rect">
              <a:avLst/>
            </a:prstGeom>
            <a:solidFill>
              <a:schemeClr val="bg2">
                <a:alpha val="50195"/>
              </a:schemeClr>
            </a:solidFill>
            <a:ln w="9525">
              <a:noFill/>
              <a:miter lim="800000"/>
              <a:headEnd/>
              <a:tailEnd/>
            </a:ln>
          </p:spPr>
          <p:txBody>
            <a:bodyPr wrap="none" anchor="ctr"/>
            <a:lstStyle/>
            <a:p>
              <a:pPr eaLnBrk="1" hangingPunct="1">
                <a:defRPr/>
              </a:pPr>
              <a:endParaRPr lang="ja-JP" altLang="en-US"/>
            </a:p>
          </p:txBody>
        </p:sp>
        <p:sp>
          <p:nvSpPr>
            <p:cNvPr id="22" name="Freeform 20"/>
            <p:cNvSpPr>
              <a:spLocks/>
            </p:cNvSpPr>
            <p:nvPr/>
          </p:nvSpPr>
          <p:spPr bwMode="invGray">
            <a:xfrm>
              <a:off x="2583" y="2449"/>
              <a:ext cx="1036" cy="420"/>
            </a:xfrm>
            <a:custGeom>
              <a:avLst/>
              <a:gdLst/>
              <a:ahLst/>
              <a:cxnLst>
                <a:cxn ang="0">
                  <a:pos x="1027" y="0"/>
                </a:cxn>
                <a:cxn ang="0">
                  <a:pos x="0" y="417"/>
                </a:cxn>
                <a:cxn ang="0">
                  <a:pos x="24" y="420"/>
                </a:cxn>
                <a:cxn ang="0">
                  <a:pos x="1036" y="16"/>
                </a:cxn>
                <a:cxn ang="0">
                  <a:pos x="1027" y="0"/>
                </a:cxn>
              </a:cxnLst>
              <a:rect l="0" t="0" r="r" b="b"/>
              <a:pathLst>
                <a:path w="1036" h="420">
                  <a:moveTo>
                    <a:pt x="1027" y="0"/>
                  </a:moveTo>
                  <a:cubicBezTo>
                    <a:pt x="508" y="159"/>
                    <a:pt x="167" y="347"/>
                    <a:pt x="0" y="417"/>
                  </a:cubicBezTo>
                  <a:cubicBezTo>
                    <a:pt x="0" y="417"/>
                    <a:pt x="12" y="418"/>
                    <a:pt x="24" y="420"/>
                  </a:cubicBezTo>
                  <a:cubicBezTo>
                    <a:pt x="237" y="321"/>
                    <a:pt x="708" y="105"/>
                    <a:pt x="1036" y="16"/>
                  </a:cubicBezTo>
                  <a:cubicBezTo>
                    <a:pt x="1036" y="16"/>
                    <a:pt x="1027" y="0"/>
                    <a:pt x="1027" y="0"/>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23" name="Freeform 21"/>
            <p:cNvSpPr>
              <a:spLocks/>
            </p:cNvSpPr>
            <p:nvPr/>
          </p:nvSpPr>
          <p:spPr bwMode="invGray">
            <a:xfrm rot="18897039" flipH="1">
              <a:off x="1486" y="2417"/>
              <a:ext cx="1060" cy="48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24" name="Freeform 22"/>
            <p:cNvSpPr>
              <a:spLocks/>
            </p:cNvSpPr>
            <p:nvPr/>
          </p:nvSpPr>
          <p:spPr bwMode="invGray">
            <a:xfrm rot="18897039" flipH="1">
              <a:off x="766" y="2417"/>
              <a:ext cx="1060" cy="48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25" name="Freeform 23"/>
            <p:cNvSpPr>
              <a:spLocks/>
            </p:cNvSpPr>
            <p:nvPr/>
          </p:nvSpPr>
          <p:spPr bwMode="invGray">
            <a:xfrm rot="18897039" flipH="1">
              <a:off x="31" y="2385"/>
              <a:ext cx="1034" cy="487"/>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26" name="Freeform 24"/>
            <p:cNvSpPr>
              <a:spLocks/>
            </p:cNvSpPr>
            <p:nvPr/>
          </p:nvSpPr>
          <p:spPr bwMode="invGray">
            <a:xfrm flipH="1" flipV="1">
              <a:off x="576" y="2441"/>
              <a:ext cx="3552"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27" name="Freeform 25"/>
            <p:cNvSpPr>
              <a:spLocks/>
            </p:cNvSpPr>
            <p:nvPr/>
          </p:nvSpPr>
          <p:spPr bwMode="invGray">
            <a:xfrm flipH="1" flipV="1">
              <a:off x="240" y="2441"/>
              <a:ext cx="1536"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28" name="Freeform 26"/>
            <p:cNvSpPr>
              <a:spLocks/>
            </p:cNvSpPr>
            <p:nvPr/>
          </p:nvSpPr>
          <p:spPr bwMode="invGray">
            <a:xfrm flipH="1" flipV="1">
              <a:off x="3036" y="2489"/>
              <a:ext cx="1332" cy="383"/>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29" name="Freeform 27"/>
            <p:cNvSpPr>
              <a:spLocks/>
            </p:cNvSpPr>
            <p:nvPr/>
          </p:nvSpPr>
          <p:spPr bwMode="invGray">
            <a:xfrm flipH="1" flipV="1">
              <a:off x="3984" y="2441"/>
              <a:ext cx="1536"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30" name="Freeform 28"/>
            <p:cNvSpPr>
              <a:spLocks/>
            </p:cNvSpPr>
            <p:nvPr/>
          </p:nvSpPr>
          <p:spPr bwMode="invGray">
            <a:xfrm flipH="1" flipV="1">
              <a:off x="3456" y="2441"/>
              <a:ext cx="2304"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31" name="Rectangle 29"/>
            <p:cNvSpPr>
              <a:spLocks noChangeArrowheads="1"/>
            </p:cNvSpPr>
            <p:nvPr/>
          </p:nvSpPr>
          <p:spPr bwMode="invGray">
            <a:xfrm>
              <a:off x="0" y="2462"/>
              <a:ext cx="5760" cy="14"/>
            </a:xfrm>
            <a:prstGeom prst="rect">
              <a:avLst/>
            </a:prstGeom>
            <a:gradFill rotWithShape="0">
              <a:gsLst>
                <a:gs pos="0">
                  <a:schemeClr val="bg2"/>
                </a:gs>
                <a:gs pos="50000">
                  <a:schemeClr val="accent1"/>
                </a:gs>
                <a:gs pos="100000">
                  <a:schemeClr val="bg2"/>
                </a:gs>
              </a:gsLst>
              <a:lin ang="0" scaled="1"/>
            </a:gradFill>
            <a:ln w="9525">
              <a:noFill/>
              <a:miter lim="800000"/>
              <a:headEnd/>
              <a:tailEnd/>
            </a:ln>
            <a:effectLst/>
          </p:spPr>
          <p:txBody>
            <a:bodyPr wrap="none" anchor="ctr"/>
            <a:lstStyle/>
            <a:p>
              <a:pPr eaLnBrk="1" hangingPunct="1">
                <a:defRPr/>
              </a:pPr>
              <a:endParaRPr lang="ja-JP" altLang="en-US"/>
            </a:p>
          </p:txBody>
        </p:sp>
        <p:sp>
          <p:nvSpPr>
            <p:cNvPr id="32" name="Rectangle 30"/>
            <p:cNvSpPr>
              <a:spLocks noChangeArrowheads="1"/>
            </p:cNvSpPr>
            <p:nvPr/>
          </p:nvSpPr>
          <p:spPr bwMode="hidden">
            <a:xfrm>
              <a:off x="0" y="2880"/>
              <a:ext cx="5760" cy="576"/>
            </a:xfrm>
            <a:prstGeom prst="rect">
              <a:avLst/>
            </a:prstGeom>
            <a:gradFill rotWithShape="0">
              <a:gsLst>
                <a:gs pos="0">
                  <a:schemeClr val="bg2"/>
                </a:gs>
                <a:gs pos="100000">
                  <a:schemeClr val="bg1"/>
                </a:gs>
              </a:gsLst>
              <a:lin ang="5400000" scaled="1"/>
            </a:gradFill>
            <a:ln w="9525">
              <a:noFill/>
              <a:miter lim="800000"/>
              <a:headEnd/>
              <a:tailEnd/>
            </a:ln>
          </p:spPr>
          <p:txBody>
            <a:bodyPr wrap="none" anchor="ctr"/>
            <a:lstStyle/>
            <a:p>
              <a:pPr eaLnBrk="1" hangingPunct="1">
                <a:defRPr/>
              </a:pPr>
              <a:endParaRPr lang="ja-JP" altLang="en-US"/>
            </a:p>
          </p:txBody>
        </p:sp>
        <p:sp>
          <p:nvSpPr>
            <p:cNvPr id="33" name="Rectangle 31"/>
            <p:cNvSpPr>
              <a:spLocks noChangeArrowheads="1"/>
            </p:cNvSpPr>
            <p:nvPr/>
          </p:nvSpPr>
          <p:spPr bwMode="hidden">
            <a:xfrm>
              <a:off x="0" y="3408"/>
              <a:ext cx="5760" cy="912"/>
            </a:xfrm>
            <a:prstGeom prst="rect">
              <a:avLst/>
            </a:prstGeom>
            <a:solidFill>
              <a:schemeClr val="bg1"/>
            </a:solidFill>
            <a:ln w="9525">
              <a:noFill/>
              <a:miter lim="800000"/>
              <a:headEnd/>
              <a:tailEnd/>
            </a:ln>
          </p:spPr>
          <p:txBody>
            <a:bodyPr wrap="none" anchor="ctr"/>
            <a:lstStyle/>
            <a:p>
              <a:pPr eaLnBrk="1" hangingPunct="1">
                <a:defRPr/>
              </a:pPr>
              <a:endParaRPr lang="ja-JP" altLang="en-US"/>
            </a:p>
          </p:txBody>
        </p:sp>
        <p:pic>
          <p:nvPicPr>
            <p:cNvPr id="34" name="Picture 32" descr="BTZBUL1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6" y="1650"/>
              <a:ext cx="204"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6177" name="Rectangle 33"/>
          <p:cNvSpPr>
            <a:spLocks noGrp="1" noChangeArrowheads="1"/>
          </p:cNvSpPr>
          <p:nvPr>
            <p:ph type="ctrTitle"/>
          </p:nvPr>
        </p:nvSpPr>
        <p:spPr>
          <a:xfrm>
            <a:off x="1676400" y="1905000"/>
            <a:ext cx="7239000" cy="1905000"/>
          </a:xfrm>
        </p:spPr>
        <p:txBody>
          <a:bodyPr/>
          <a:lstStyle>
            <a:lvl1pPr algn="l">
              <a:defRPr/>
            </a:lvl1pPr>
          </a:lstStyle>
          <a:p>
            <a:r>
              <a:rPr lang="ja-JP" altLang="en-US"/>
              <a:t>マスタ タイトルの書式設定</a:t>
            </a:r>
          </a:p>
        </p:txBody>
      </p:sp>
      <p:sp>
        <p:nvSpPr>
          <p:cNvPr id="6178" name="Rectangle 34"/>
          <p:cNvSpPr>
            <a:spLocks noGrp="1" noChangeArrowheads="1"/>
          </p:cNvSpPr>
          <p:nvPr>
            <p:ph type="subTitle" idx="1"/>
          </p:nvPr>
        </p:nvSpPr>
        <p:spPr>
          <a:xfrm>
            <a:off x="1676400" y="4572000"/>
            <a:ext cx="6400800" cy="1679575"/>
          </a:xfrm>
        </p:spPr>
        <p:txBody>
          <a:bodyPr anchor="ctr"/>
          <a:lstStyle>
            <a:lvl1pPr marL="0" indent="0" algn="ctr">
              <a:buFontTx/>
              <a:buNone/>
              <a:defRPr/>
            </a:lvl1pPr>
          </a:lstStyle>
          <a:p>
            <a:r>
              <a:rPr lang="ja-JP" altLang="en-US"/>
              <a:t>マスタ サブタイトルの書式設定</a:t>
            </a:r>
          </a:p>
        </p:txBody>
      </p:sp>
      <p:sp>
        <p:nvSpPr>
          <p:cNvPr id="35" name="Rectangle 35"/>
          <p:cNvSpPr>
            <a:spLocks noGrp="1" noChangeArrowheads="1"/>
          </p:cNvSpPr>
          <p:nvPr>
            <p:ph type="dt" sz="half" idx="10"/>
          </p:nvPr>
        </p:nvSpPr>
        <p:spPr>
          <a:xfrm>
            <a:off x="685800" y="6324600"/>
            <a:ext cx="1905000" cy="457200"/>
          </a:xfrm>
        </p:spPr>
        <p:txBody>
          <a:bodyPr/>
          <a:lstStyle>
            <a:lvl1pPr>
              <a:defRPr/>
            </a:lvl1pPr>
          </a:lstStyle>
          <a:p>
            <a:pPr>
              <a:defRPr/>
            </a:pPr>
            <a:endParaRPr lang="en-US" altLang="ja-JP"/>
          </a:p>
        </p:txBody>
      </p:sp>
      <p:sp>
        <p:nvSpPr>
          <p:cNvPr id="36" name="Rectangle 36"/>
          <p:cNvSpPr>
            <a:spLocks noGrp="1" noChangeArrowheads="1"/>
          </p:cNvSpPr>
          <p:nvPr>
            <p:ph type="ftr" sz="quarter" idx="11"/>
          </p:nvPr>
        </p:nvSpPr>
        <p:spPr>
          <a:xfrm>
            <a:off x="3124200" y="6324600"/>
            <a:ext cx="2895600" cy="457200"/>
          </a:xfrm>
        </p:spPr>
        <p:txBody>
          <a:bodyPr/>
          <a:lstStyle>
            <a:lvl1pPr>
              <a:defRPr/>
            </a:lvl1pPr>
          </a:lstStyle>
          <a:p>
            <a:pPr>
              <a:defRPr/>
            </a:pPr>
            <a:endParaRPr lang="en-US" altLang="ja-JP"/>
          </a:p>
        </p:txBody>
      </p:sp>
      <p:sp>
        <p:nvSpPr>
          <p:cNvPr id="37" name="Rectangle 37"/>
          <p:cNvSpPr>
            <a:spLocks noGrp="1" noChangeArrowheads="1"/>
          </p:cNvSpPr>
          <p:nvPr>
            <p:ph type="sldNum" sz="quarter" idx="12"/>
          </p:nvPr>
        </p:nvSpPr>
        <p:spPr>
          <a:xfrm>
            <a:off x="6553200" y="6324600"/>
            <a:ext cx="1905000" cy="457200"/>
          </a:xfrm>
        </p:spPr>
        <p:txBody>
          <a:bodyPr/>
          <a:lstStyle>
            <a:lvl1pPr>
              <a:defRPr/>
            </a:lvl1pPr>
          </a:lstStyle>
          <a:p>
            <a:fld id="{D32283B9-7A63-4A5F-9C07-67C2FF73761E}" type="slidenum">
              <a:rPr lang="ja-JP" altLang="en-US"/>
              <a:pPr/>
              <a:t>‹#›</a:t>
            </a:fld>
            <a:endParaRPr lang="en-US" altLang="ja-JP"/>
          </a:p>
        </p:txBody>
      </p:sp>
    </p:spTree>
    <p:extLst>
      <p:ext uri="{BB962C8B-B14F-4D97-AF65-F5344CB8AC3E}">
        <p14:creationId xmlns:p14="http://schemas.microsoft.com/office/powerpoint/2010/main" val="3521144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34"/>
          <p:cNvSpPr>
            <a:spLocks noGrp="1" noChangeArrowheads="1"/>
          </p:cNvSpPr>
          <p:nvPr>
            <p:ph type="sldNum" sz="quarter" idx="12"/>
          </p:nvPr>
        </p:nvSpPr>
        <p:spPr>
          <a:ln/>
        </p:spPr>
        <p:txBody>
          <a:bodyPr/>
          <a:lstStyle>
            <a:lvl1pPr>
              <a:defRPr/>
            </a:lvl1pPr>
          </a:lstStyle>
          <a:p>
            <a:fld id="{93B70BB8-AF50-4974-BA8E-9F29573A83CB}" type="slidenum">
              <a:rPr lang="ja-JP" altLang="en-US"/>
              <a:pPr/>
              <a:t>‹#›</a:t>
            </a:fld>
            <a:endParaRPr lang="en-US" altLang="ja-JP"/>
          </a:p>
        </p:txBody>
      </p:sp>
    </p:spTree>
    <p:extLst>
      <p:ext uri="{BB962C8B-B14F-4D97-AF65-F5344CB8AC3E}">
        <p14:creationId xmlns:p14="http://schemas.microsoft.com/office/powerpoint/2010/main" val="2425332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465138"/>
            <a:ext cx="1943100" cy="5630862"/>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685800" y="465138"/>
            <a:ext cx="5676900" cy="5630862"/>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34"/>
          <p:cNvSpPr>
            <a:spLocks noGrp="1" noChangeArrowheads="1"/>
          </p:cNvSpPr>
          <p:nvPr>
            <p:ph type="sldNum" sz="quarter" idx="12"/>
          </p:nvPr>
        </p:nvSpPr>
        <p:spPr>
          <a:ln/>
        </p:spPr>
        <p:txBody>
          <a:bodyPr/>
          <a:lstStyle>
            <a:lvl1pPr>
              <a:defRPr/>
            </a:lvl1pPr>
          </a:lstStyle>
          <a:p>
            <a:fld id="{E488F163-70ED-4B2D-99C0-1B6FAF0792C4}" type="slidenum">
              <a:rPr lang="ja-JP" altLang="en-US"/>
              <a:pPr/>
              <a:t>‹#›</a:t>
            </a:fld>
            <a:endParaRPr lang="en-US" altLang="ja-JP"/>
          </a:p>
        </p:txBody>
      </p:sp>
    </p:spTree>
    <p:extLst>
      <p:ext uri="{BB962C8B-B14F-4D97-AF65-F5344CB8AC3E}">
        <p14:creationId xmlns:p14="http://schemas.microsoft.com/office/powerpoint/2010/main" val="1483197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34"/>
          <p:cNvSpPr>
            <a:spLocks noGrp="1" noChangeArrowheads="1"/>
          </p:cNvSpPr>
          <p:nvPr>
            <p:ph type="sldNum" sz="quarter" idx="12"/>
          </p:nvPr>
        </p:nvSpPr>
        <p:spPr>
          <a:ln/>
        </p:spPr>
        <p:txBody>
          <a:bodyPr/>
          <a:lstStyle>
            <a:lvl1pPr>
              <a:defRPr/>
            </a:lvl1pPr>
          </a:lstStyle>
          <a:p>
            <a:fld id="{C2DB2C59-42EA-4F2B-A95C-7663B983C87A}" type="slidenum">
              <a:rPr lang="ja-JP" altLang="en-US"/>
              <a:pPr/>
              <a:t>‹#›</a:t>
            </a:fld>
            <a:endParaRPr lang="en-US" altLang="ja-JP"/>
          </a:p>
        </p:txBody>
      </p:sp>
    </p:spTree>
    <p:extLst>
      <p:ext uri="{BB962C8B-B14F-4D97-AF65-F5344CB8AC3E}">
        <p14:creationId xmlns:p14="http://schemas.microsoft.com/office/powerpoint/2010/main" val="1988081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34"/>
          <p:cNvSpPr>
            <a:spLocks noGrp="1" noChangeArrowheads="1"/>
          </p:cNvSpPr>
          <p:nvPr>
            <p:ph type="sldNum" sz="quarter" idx="12"/>
          </p:nvPr>
        </p:nvSpPr>
        <p:spPr>
          <a:ln/>
        </p:spPr>
        <p:txBody>
          <a:bodyPr/>
          <a:lstStyle>
            <a:lvl1pPr>
              <a:defRPr/>
            </a:lvl1pPr>
          </a:lstStyle>
          <a:p>
            <a:fld id="{AE24FAEB-068D-487A-AA25-FEBD9022BCF4}" type="slidenum">
              <a:rPr lang="ja-JP" altLang="en-US"/>
              <a:pPr/>
              <a:t>‹#›</a:t>
            </a:fld>
            <a:endParaRPr lang="en-US" altLang="ja-JP"/>
          </a:p>
        </p:txBody>
      </p:sp>
    </p:spTree>
    <p:extLst>
      <p:ext uri="{BB962C8B-B14F-4D97-AF65-F5344CB8AC3E}">
        <p14:creationId xmlns:p14="http://schemas.microsoft.com/office/powerpoint/2010/main" val="3250903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34"/>
          <p:cNvSpPr>
            <a:spLocks noGrp="1" noChangeArrowheads="1"/>
          </p:cNvSpPr>
          <p:nvPr>
            <p:ph type="sldNum" sz="quarter" idx="12"/>
          </p:nvPr>
        </p:nvSpPr>
        <p:spPr>
          <a:ln/>
        </p:spPr>
        <p:txBody>
          <a:bodyPr/>
          <a:lstStyle>
            <a:lvl1pPr>
              <a:defRPr/>
            </a:lvl1pPr>
          </a:lstStyle>
          <a:p>
            <a:fld id="{D5EB1E4C-1162-4C75-95CF-69836D79F727}" type="slidenum">
              <a:rPr lang="ja-JP" altLang="en-US"/>
              <a:pPr/>
              <a:t>‹#›</a:t>
            </a:fld>
            <a:endParaRPr lang="en-US" altLang="ja-JP"/>
          </a:p>
        </p:txBody>
      </p:sp>
    </p:spTree>
    <p:extLst>
      <p:ext uri="{BB962C8B-B14F-4D97-AF65-F5344CB8AC3E}">
        <p14:creationId xmlns:p14="http://schemas.microsoft.com/office/powerpoint/2010/main" val="29085782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34"/>
          <p:cNvSpPr>
            <a:spLocks noGrp="1" noChangeArrowheads="1"/>
          </p:cNvSpPr>
          <p:nvPr>
            <p:ph type="sldNum" sz="quarter" idx="12"/>
          </p:nvPr>
        </p:nvSpPr>
        <p:spPr>
          <a:ln/>
        </p:spPr>
        <p:txBody>
          <a:bodyPr/>
          <a:lstStyle>
            <a:lvl1pPr>
              <a:defRPr/>
            </a:lvl1pPr>
          </a:lstStyle>
          <a:p>
            <a:fld id="{84E95142-0D0C-4BC4-A448-6E16A195718C}" type="slidenum">
              <a:rPr lang="ja-JP" altLang="en-US"/>
              <a:pPr/>
              <a:t>‹#›</a:t>
            </a:fld>
            <a:endParaRPr lang="en-US" altLang="ja-JP"/>
          </a:p>
        </p:txBody>
      </p:sp>
    </p:spTree>
    <p:extLst>
      <p:ext uri="{BB962C8B-B14F-4D97-AF65-F5344CB8AC3E}">
        <p14:creationId xmlns:p14="http://schemas.microsoft.com/office/powerpoint/2010/main" val="26495418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34"/>
          <p:cNvSpPr>
            <a:spLocks noGrp="1" noChangeArrowheads="1"/>
          </p:cNvSpPr>
          <p:nvPr>
            <p:ph type="sldNum" sz="quarter" idx="12"/>
          </p:nvPr>
        </p:nvSpPr>
        <p:spPr>
          <a:ln/>
        </p:spPr>
        <p:txBody>
          <a:bodyPr/>
          <a:lstStyle>
            <a:lvl1pPr>
              <a:defRPr/>
            </a:lvl1pPr>
          </a:lstStyle>
          <a:p>
            <a:fld id="{95D489A5-03A7-452C-AB1E-26EA13C9B99F}" type="slidenum">
              <a:rPr lang="ja-JP" altLang="en-US"/>
              <a:pPr/>
              <a:t>‹#›</a:t>
            </a:fld>
            <a:endParaRPr lang="en-US" altLang="ja-JP"/>
          </a:p>
        </p:txBody>
      </p:sp>
    </p:spTree>
    <p:extLst>
      <p:ext uri="{BB962C8B-B14F-4D97-AF65-F5344CB8AC3E}">
        <p14:creationId xmlns:p14="http://schemas.microsoft.com/office/powerpoint/2010/main" val="3515752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34"/>
          <p:cNvSpPr>
            <a:spLocks noGrp="1" noChangeArrowheads="1"/>
          </p:cNvSpPr>
          <p:nvPr>
            <p:ph type="sldNum" sz="quarter" idx="12"/>
          </p:nvPr>
        </p:nvSpPr>
        <p:spPr>
          <a:ln/>
        </p:spPr>
        <p:txBody>
          <a:bodyPr/>
          <a:lstStyle>
            <a:lvl1pPr>
              <a:defRPr/>
            </a:lvl1pPr>
          </a:lstStyle>
          <a:p>
            <a:fld id="{EE37686A-B400-408B-AB6A-BF160AD91425}" type="slidenum">
              <a:rPr lang="ja-JP" altLang="en-US"/>
              <a:pPr/>
              <a:t>‹#›</a:t>
            </a:fld>
            <a:endParaRPr lang="en-US" altLang="ja-JP"/>
          </a:p>
        </p:txBody>
      </p:sp>
    </p:spTree>
    <p:extLst>
      <p:ext uri="{BB962C8B-B14F-4D97-AF65-F5344CB8AC3E}">
        <p14:creationId xmlns:p14="http://schemas.microsoft.com/office/powerpoint/2010/main" val="40301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34"/>
          <p:cNvSpPr>
            <a:spLocks noGrp="1" noChangeArrowheads="1"/>
          </p:cNvSpPr>
          <p:nvPr>
            <p:ph type="sldNum" sz="quarter" idx="12"/>
          </p:nvPr>
        </p:nvSpPr>
        <p:spPr>
          <a:ln/>
        </p:spPr>
        <p:txBody>
          <a:bodyPr/>
          <a:lstStyle>
            <a:lvl1pPr>
              <a:defRPr/>
            </a:lvl1pPr>
          </a:lstStyle>
          <a:p>
            <a:fld id="{EA60878B-4F15-4ED0-8077-FA246C711AFD}" type="slidenum">
              <a:rPr lang="ja-JP" altLang="en-US"/>
              <a:pPr/>
              <a:t>‹#›</a:t>
            </a:fld>
            <a:endParaRPr lang="en-US" altLang="ja-JP"/>
          </a:p>
        </p:txBody>
      </p:sp>
    </p:spTree>
    <p:extLst>
      <p:ext uri="{BB962C8B-B14F-4D97-AF65-F5344CB8AC3E}">
        <p14:creationId xmlns:p14="http://schemas.microsoft.com/office/powerpoint/2010/main" val="3815130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32"/>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33"/>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34"/>
          <p:cNvSpPr>
            <a:spLocks noGrp="1" noChangeArrowheads="1"/>
          </p:cNvSpPr>
          <p:nvPr>
            <p:ph type="sldNum" sz="quarter" idx="12"/>
          </p:nvPr>
        </p:nvSpPr>
        <p:spPr>
          <a:ln/>
        </p:spPr>
        <p:txBody>
          <a:bodyPr/>
          <a:lstStyle>
            <a:lvl1pPr>
              <a:defRPr/>
            </a:lvl1pPr>
          </a:lstStyle>
          <a:p>
            <a:fld id="{27EFF06A-D7C2-4D53-AA56-68ACB8F67B8A}" type="slidenum">
              <a:rPr lang="ja-JP" altLang="en-US"/>
              <a:pPr/>
              <a:t>‹#›</a:t>
            </a:fld>
            <a:endParaRPr lang="en-US" altLang="ja-JP"/>
          </a:p>
        </p:txBody>
      </p:sp>
    </p:spTree>
    <p:extLst>
      <p:ext uri="{BB962C8B-B14F-4D97-AF65-F5344CB8AC3E}">
        <p14:creationId xmlns:p14="http://schemas.microsoft.com/office/powerpoint/2010/main" val="3481276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7405688"/>
            <a:chOff x="0" y="-9"/>
            <a:chExt cx="5760" cy="4665"/>
          </a:xfrm>
        </p:grpSpPr>
        <p:sp>
          <p:nvSpPr>
            <p:cNvPr id="1032" name="Freeform 3"/>
            <p:cNvSpPr>
              <a:spLocks/>
            </p:cNvSpPr>
            <p:nvPr/>
          </p:nvSpPr>
          <p:spPr bwMode="hidden">
            <a:xfrm>
              <a:off x="1632" y="-5"/>
              <a:ext cx="1737" cy="4333"/>
            </a:xfrm>
            <a:custGeom>
              <a:avLst/>
              <a:gdLst>
                <a:gd name="T0" fmla="*/ 494 w 1737"/>
                <a:gd name="T1" fmla="*/ 4309 h 4320"/>
                <a:gd name="T2" fmla="*/ 1737 w 1737"/>
                <a:gd name="T3" fmla="*/ 4320 h 4320"/>
                <a:gd name="T4" fmla="*/ 524 w 1737"/>
                <a:gd name="T5" fmla="*/ 0 h 4320"/>
                <a:gd name="T6" fmla="*/ 0 w 1737"/>
                <a:gd name="T7" fmla="*/ 7 h 4320"/>
                <a:gd name="T8" fmla="*/ 494 w 1737"/>
                <a:gd name="T9" fmla="*/ 4309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p:spPr>
          <p:txBody>
            <a:bodyPr wrap="none" anchor="ctr"/>
            <a:lstStyle/>
            <a:p>
              <a:pPr>
                <a:defRPr/>
              </a:pPr>
              <a:endParaRPr lang="ja-JP" altLang="en-US"/>
            </a:p>
          </p:txBody>
        </p:sp>
        <p:sp>
          <p:nvSpPr>
            <p:cNvPr id="1033" name="Freeform 4"/>
            <p:cNvSpPr>
              <a:spLocks/>
            </p:cNvSpPr>
            <p:nvPr/>
          </p:nvSpPr>
          <p:spPr bwMode="hidden">
            <a:xfrm>
              <a:off x="0" y="-7"/>
              <a:ext cx="1737" cy="4329"/>
            </a:xfrm>
            <a:custGeom>
              <a:avLst/>
              <a:gdLst>
                <a:gd name="T0" fmla="*/ 494 w 1737"/>
                <a:gd name="T1" fmla="*/ 4309 h 4320"/>
                <a:gd name="T2" fmla="*/ 1737 w 1737"/>
                <a:gd name="T3" fmla="*/ 4320 h 4320"/>
                <a:gd name="T4" fmla="*/ 524 w 1737"/>
                <a:gd name="T5" fmla="*/ 0 h 4320"/>
                <a:gd name="T6" fmla="*/ 0 w 1737"/>
                <a:gd name="T7" fmla="*/ 7 h 4320"/>
                <a:gd name="T8" fmla="*/ 494 w 1737"/>
                <a:gd name="T9" fmla="*/ 4309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p:spPr>
          <p:txBody>
            <a:bodyPr wrap="none" anchor="ctr"/>
            <a:lstStyle/>
            <a:p>
              <a:pPr>
                <a:defRPr/>
              </a:pPr>
              <a:endParaRPr lang="ja-JP" altLang="en-US"/>
            </a:p>
          </p:txBody>
        </p:sp>
        <p:sp>
          <p:nvSpPr>
            <p:cNvPr id="1034" name="Freeform 5"/>
            <p:cNvSpPr>
              <a:spLocks/>
            </p:cNvSpPr>
            <p:nvPr/>
          </p:nvSpPr>
          <p:spPr bwMode="hidden">
            <a:xfrm>
              <a:off x="3744" y="-4"/>
              <a:ext cx="1739" cy="4330"/>
            </a:xfrm>
            <a:custGeom>
              <a:avLst/>
              <a:gdLst>
                <a:gd name="T0" fmla="*/ 494 w 1739"/>
                <a:gd name="T1" fmla="*/ 4415 h 4420"/>
                <a:gd name="T2" fmla="*/ 1739 w 1739"/>
                <a:gd name="T3" fmla="*/ 4420 h 4420"/>
                <a:gd name="T4" fmla="*/ 524 w 1739"/>
                <a:gd name="T5" fmla="*/ 0 h 4420"/>
                <a:gd name="T6" fmla="*/ 0 w 1739"/>
                <a:gd name="T7" fmla="*/ 7 h 4420"/>
                <a:gd name="T8" fmla="*/ 494 w 1739"/>
                <a:gd name="T9" fmla="*/ 4415 h 44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w="9525">
              <a:noFill/>
              <a:round/>
              <a:headEnd/>
              <a:tailEnd/>
            </a:ln>
          </p:spPr>
          <p:txBody>
            <a:bodyPr wrap="none" anchor="ctr"/>
            <a:lstStyle/>
            <a:p>
              <a:pPr>
                <a:defRPr/>
              </a:pPr>
              <a:endParaRPr lang="ja-JP" altLang="en-US"/>
            </a:p>
          </p:txBody>
        </p:sp>
        <p:sp>
          <p:nvSpPr>
            <p:cNvPr id="1035" name="Freeform 6"/>
            <p:cNvSpPr>
              <a:spLocks/>
            </p:cNvSpPr>
            <p:nvPr/>
          </p:nvSpPr>
          <p:spPr bwMode="hidden">
            <a:xfrm>
              <a:off x="1920" y="-9"/>
              <a:ext cx="2080" cy="4324"/>
            </a:xfrm>
            <a:custGeom>
              <a:avLst/>
              <a:gdLst>
                <a:gd name="T0" fmla="*/ 0 w 2080"/>
                <a:gd name="T1" fmla="*/ 7 h 4338"/>
                <a:gd name="T2" fmla="*/ 1870 w 2080"/>
                <a:gd name="T3" fmla="*/ 4338 h 4338"/>
                <a:gd name="T4" fmla="*/ 2080 w 2080"/>
                <a:gd name="T5" fmla="*/ 4338 h 4338"/>
                <a:gd name="T6" fmla="*/ 1033 w 2080"/>
                <a:gd name="T7" fmla="*/ 0 h 4338"/>
                <a:gd name="T8" fmla="*/ 0 w 2080"/>
                <a:gd name="T9" fmla="*/ 7 h 43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w="9525">
              <a:noFill/>
              <a:round/>
              <a:headEnd/>
              <a:tailEnd/>
            </a:ln>
          </p:spPr>
          <p:txBody>
            <a:bodyPr wrap="none" anchor="ctr"/>
            <a:lstStyle/>
            <a:p>
              <a:pPr>
                <a:defRPr/>
              </a:pPr>
              <a:endParaRPr lang="ja-JP" altLang="en-US"/>
            </a:p>
          </p:txBody>
        </p:sp>
        <p:sp>
          <p:nvSpPr>
            <p:cNvPr id="5127" name="Freeform 7"/>
            <p:cNvSpPr>
              <a:spLocks/>
            </p:cNvSpPr>
            <p:nvPr/>
          </p:nvSpPr>
          <p:spPr bwMode="hidden">
            <a:xfrm>
              <a:off x="117" y="97"/>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bg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5128" name="Freeform 8"/>
            <p:cNvSpPr>
              <a:spLocks/>
            </p:cNvSpPr>
            <p:nvPr/>
          </p:nvSpPr>
          <p:spPr bwMode="hidden">
            <a:xfrm rot="2702961" flipH="1">
              <a:off x="810" y="766"/>
              <a:ext cx="2544" cy="1008"/>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5129" name="Freeform 9"/>
            <p:cNvSpPr>
              <a:spLocks/>
            </p:cNvSpPr>
            <p:nvPr/>
          </p:nvSpPr>
          <p:spPr bwMode="hidden">
            <a:xfrm>
              <a:off x="83" y="49"/>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5130" name="Freeform 10"/>
            <p:cNvSpPr>
              <a:spLocks/>
            </p:cNvSpPr>
            <p:nvPr userDrawn="1"/>
          </p:nvSpPr>
          <p:spPr bwMode="hidden">
            <a:xfrm rot="-2895842">
              <a:off x="-984" y="1041"/>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5131" name="Freeform 11"/>
            <p:cNvSpPr>
              <a:spLocks/>
            </p:cNvSpPr>
            <p:nvPr/>
          </p:nvSpPr>
          <p:spPr bwMode="hidden">
            <a:xfrm rot="-2305141">
              <a:off x="1331" y="913"/>
              <a:ext cx="3594" cy="1735"/>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5132" name="Freeform 12"/>
            <p:cNvSpPr>
              <a:spLocks/>
            </p:cNvSpPr>
            <p:nvPr/>
          </p:nvSpPr>
          <p:spPr bwMode="hidden">
            <a:xfrm rot="2084418" flipH="1">
              <a:off x="1859" y="865"/>
              <a:ext cx="3504" cy="1536"/>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5133" name="Freeform 13"/>
            <p:cNvSpPr>
              <a:spLocks/>
            </p:cNvSpPr>
            <p:nvPr/>
          </p:nvSpPr>
          <p:spPr bwMode="hidden">
            <a:xfrm>
              <a:off x="4250" y="-7"/>
              <a:ext cx="1089" cy="2285"/>
            </a:xfrm>
            <a:custGeom>
              <a:avLst/>
              <a:gdLst/>
              <a:ahLst/>
              <a:cxnLst>
                <a:cxn ang="0">
                  <a:pos x="0" y="2265"/>
                </a:cxn>
                <a:cxn ang="0">
                  <a:pos x="1030" y="0"/>
                </a:cxn>
                <a:cxn ang="0">
                  <a:pos x="1089" y="0"/>
                </a:cxn>
                <a:cxn ang="0">
                  <a:pos x="37" y="2285"/>
                </a:cxn>
                <a:cxn ang="0">
                  <a:pos x="0" y="2265"/>
                </a:cxn>
              </a:cxnLst>
              <a:rect l="0" t="0" r="r" b="b"/>
              <a:pathLst>
                <a:path w="1089" h="2285">
                  <a:moveTo>
                    <a:pt x="0" y="2265"/>
                  </a:moveTo>
                  <a:cubicBezTo>
                    <a:pt x="438" y="996"/>
                    <a:pt x="865" y="377"/>
                    <a:pt x="1030" y="0"/>
                  </a:cubicBezTo>
                  <a:cubicBezTo>
                    <a:pt x="1030" y="0"/>
                    <a:pt x="1059" y="0"/>
                    <a:pt x="1089" y="0"/>
                  </a:cubicBezTo>
                  <a:cubicBezTo>
                    <a:pt x="565" y="834"/>
                    <a:pt x="181" y="1853"/>
                    <a:pt x="37" y="2285"/>
                  </a:cubicBezTo>
                  <a:cubicBezTo>
                    <a:pt x="37" y="2285"/>
                    <a:pt x="0" y="2265"/>
                    <a:pt x="0" y="2265"/>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1043" name="Rectangle 14"/>
            <p:cNvSpPr>
              <a:spLocks noChangeArrowheads="1"/>
            </p:cNvSpPr>
            <p:nvPr/>
          </p:nvSpPr>
          <p:spPr bwMode="hidden">
            <a:xfrm>
              <a:off x="0" y="3910"/>
              <a:ext cx="5760" cy="432"/>
            </a:xfrm>
            <a:prstGeom prst="rect">
              <a:avLst/>
            </a:prstGeom>
            <a:gradFill rotWithShape="0">
              <a:gsLst>
                <a:gs pos="0">
                  <a:schemeClr val="bg2"/>
                </a:gs>
                <a:gs pos="100000">
                  <a:schemeClr val="bg1"/>
                </a:gs>
              </a:gsLst>
              <a:lin ang="5400000" scaled="1"/>
            </a:gradFill>
            <a:ln w="9525">
              <a:noFill/>
              <a:miter lim="800000"/>
              <a:headEnd/>
              <a:tailEnd/>
            </a:ln>
          </p:spPr>
          <p:txBody>
            <a:bodyPr wrap="none" anchor="ctr"/>
            <a:lstStyle/>
            <a:p>
              <a:pPr eaLnBrk="1" hangingPunct="1">
                <a:defRPr/>
              </a:pPr>
              <a:endParaRPr lang="ja-JP" altLang="en-US"/>
            </a:p>
          </p:txBody>
        </p:sp>
        <p:sp>
          <p:nvSpPr>
            <p:cNvPr id="1044" name="Freeform 15"/>
            <p:cNvSpPr>
              <a:spLocks/>
            </p:cNvSpPr>
            <p:nvPr/>
          </p:nvSpPr>
          <p:spPr bwMode="hidden">
            <a:xfrm>
              <a:off x="1632" y="3956"/>
              <a:ext cx="1737" cy="382"/>
            </a:xfrm>
            <a:custGeom>
              <a:avLst/>
              <a:gdLst>
                <a:gd name="T0" fmla="*/ 494 w 1737"/>
                <a:gd name="T1" fmla="*/ 4309 h 4320"/>
                <a:gd name="T2" fmla="*/ 1737 w 1737"/>
                <a:gd name="T3" fmla="*/ 4320 h 4320"/>
                <a:gd name="T4" fmla="*/ 524 w 1737"/>
                <a:gd name="T5" fmla="*/ 0 h 4320"/>
                <a:gd name="T6" fmla="*/ 0 w 1737"/>
                <a:gd name="T7" fmla="*/ 7 h 4320"/>
                <a:gd name="T8" fmla="*/ 494 w 1737"/>
                <a:gd name="T9" fmla="*/ 4309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p:spPr>
          <p:txBody>
            <a:bodyPr wrap="none" anchor="ctr"/>
            <a:lstStyle/>
            <a:p>
              <a:pPr>
                <a:defRPr/>
              </a:pPr>
              <a:endParaRPr lang="ja-JP" altLang="en-US"/>
            </a:p>
          </p:txBody>
        </p:sp>
        <p:sp>
          <p:nvSpPr>
            <p:cNvPr id="1045" name="Freeform 16"/>
            <p:cNvSpPr>
              <a:spLocks/>
            </p:cNvSpPr>
            <p:nvPr/>
          </p:nvSpPr>
          <p:spPr bwMode="hidden">
            <a:xfrm>
              <a:off x="0" y="3956"/>
              <a:ext cx="1737" cy="381"/>
            </a:xfrm>
            <a:custGeom>
              <a:avLst/>
              <a:gdLst>
                <a:gd name="T0" fmla="*/ 494 w 1737"/>
                <a:gd name="T1" fmla="*/ 4309 h 4320"/>
                <a:gd name="T2" fmla="*/ 1737 w 1737"/>
                <a:gd name="T3" fmla="*/ 4320 h 4320"/>
                <a:gd name="T4" fmla="*/ 524 w 1737"/>
                <a:gd name="T5" fmla="*/ 0 h 4320"/>
                <a:gd name="T6" fmla="*/ 0 w 1737"/>
                <a:gd name="T7" fmla="*/ 7 h 4320"/>
                <a:gd name="T8" fmla="*/ 494 w 1737"/>
                <a:gd name="T9" fmla="*/ 4309 h 43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7" h="4320">
                  <a:moveTo>
                    <a:pt x="494" y="4309"/>
                  </a:moveTo>
                  <a:lnTo>
                    <a:pt x="1737" y="4320"/>
                  </a:lnTo>
                  <a:lnTo>
                    <a:pt x="524" y="0"/>
                  </a:lnTo>
                  <a:lnTo>
                    <a:pt x="0" y="7"/>
                  </a:lnTo>
                  <a:lnTo>
                    <a:pt x="494" y="4309"/>
                  </a:lnTo>
                  <a:close/>
                </a:path>
              </a:pathLst>
            </a:custGeom>
            <a:gradFill rotWithShape="0">
              <a:gsLst>
                <a:gs pos="0">
                  <a:schemeClr val="bg1"/>
                </a:gs>
                <a:gs pos="100000">
                  <a:schemeClr val="bg2"/>
                </a:gs>
              </a:gsLst>
              <a:lin ang="18900000" scaled="1"/>
            </a:gradFill>
            <a:ln w="9525">
              <a:noFill/>
              <a:round/>
              <a:headEnd/>
              <a:tailEnd/>
            </a:ln>
          </p:spPr>
          <p:txBody>
            <a:bodyPr wrap="none" anchor="ctr"/>
            <a:lstStyle/>
            <a:p>
              <a:pPr>
                <a:defRPr/>
              </a:pPr>
              <a:endParaRPr lang="ja-JP" altLang="en-US"/>
            </a:p>
          </p:txBody>
        </p:sp>
        <p:sp>
          <p:nvSpPr>
            <p:cNvPr id="1046" name="Freeform 17"/>
            <p:cNvSpPr>
              <a:spLocks/>
            </p:cNvSpPr>
            <p:nvPr/>
          </p:nvSpPr>
          <p:spPr bwMode="hidden">
            <a:xfrm>
              <a:off x="3744" y="3956"/>
              <a:ext cx="1739" cy="382"/>
            </a:xfrm>
            <a:custGeom>
              <a:avLst/>
              <a:gdLst>
                <a:gd name="T0" fmla="*/ 494 w 1739"/>
                <a:gd name="T1" fmla="*/ 4415 h 4420"/>
                <a:gd name="T2" fmla="*/ 1739 w 1739"/>
                <a:gd name="T3" fmla="*/ 4420 h 4420"/>
                <a:gd name="T4" fmla="*/ 524 w 1739"/>
                <a:gd name="T5" fmla="*/ 0 h 4420"/>
                <a:gd name="T6" fmla="*/ 0 w 1739"/>
                <a:gd name="T7" fmla="*/ 7 h 4420"/>
                <a:gd name="T8" fmla="*/ 494 w 1739"/>
                <a:gd name="T9" fmla="*/ 4415 h 442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739" h="4420">
                  <a:moveTo>
                    <a:pt x="494" y="4415"/>
                  </a:moveTo>
                  <a:lnTo>
                    <a:pt x="1739" y="4420"/>
                  </a:lnTo>
                  <a:lnTo>
                    <a:pt x="524" y="0"/>
                  </a:lnTo>
                  <a:lnTo>
                    <a:pt x="0" y="7"/>
                  </a:lnTo>
                  <a:lnTo>
                    <a:pt x="494" y="4415"/>
                  </a:lnTo>
                  <a:close/>
                </a:path>
              </a:pathLst>
            </a:custGeom>
            <a:gradFill rotWithShape="0">
              <a:gsLst>
                <a:gs pos="0">
                  <a:schemeClr val="bg1"/>
                </a:gs>
                <a:gs pos="100000">
                  <a:schemeClr val="bg2"/>
                </a:gs>
              </a:gsLst>
              <a:lin ang="18900000" scaled="1"/>
            </a:gradFill>
            <a:ln w="9525">
              <a:noFill/>
              <a:round/>
              <a:headEnd/>
              <a:tailEnd/>
            </a:ln>
          </p:spPr>
          <p:txBody>
            <a:bodyPr wrap="none" anchor="ctr"/>
            <a:lstStyle/>
            <a:p>
              <a:pPr>
                <a:defRPr/>
              </a:pPr>
              <a:endParaRPr lang="ja-JP" altLang="en-US"/>
            </a:p>
          </p:txBody>
        </p:sp>
        <p:sp>
          <p:nvSpPr>
            <p:cNvPr id="1047" name="Freeform 18"/>
            <p:cNvSpPr>
              <a:spLocks/>
            </p:cNvSpPr>
            <p:nvPr/>
          </p:nvSpPr>
          <p:spPr bwMode="hidden">
            <a:xfrm>
              <a:off x="1920" y="3956"/>
              <a:ext cx="2080" cy="381"/>
            </a:xfrm>
            <a:custGeom>
              <a:avLst/>
              <a:gdLst>
                <a:gd name="T0" fmla="*/ 0 w 2080"/>
                <a:gd name="T1" fmla="*/ 7 h 4338"/>
                <a:gd name="T2" fmla="*/ 1870 w 2080"/>
                <a:gd name="T3" fmla="*/ 4338 h 4338"/>
                <a:gd name="T4" fmla="*/ 2080 w 2080"/>
                <a:gd name="T5" fmla="*/ 4338 h 4338"/>
                <a:gd name="T6" fmla="*/ 1033 w 2080"/>
                <a:gd name="T7" fmla="*/ 0 h 4338"/>
                <a:gd name="T8" fmla="*/ 0 w 2080"/>
                <a:gd name="T9" fmla="*/ 7 h 433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080" h="4338">
                  <a:moveTo>
                    <a:pt x="0" y="7"/>
                  </a:moveTo>
                  <a:lnTo>
                    <a:pt x="1870" y="4338"/>
                  </a:lnTo>
                  <a:lnTo>
                    <a:pt x="2080" y="4338"/>
                  </a:lnTo>
                  <a:lnTo>
                    <a:pt x="1033" y="0"/>
                  </a:lnTo>
                  <a:lnTo>
                    <a:pt x="0" y="7"/>
                  </a:lnTo>
                  <a:close/>
                </a:path>
              </a:pathLst>
            </a:custGeom>
            <a:gradFill rotWithShape="0">
              <a:gsLst>
                <a:gs pos="0">
                  <a:schemeClr val="bg2"/>
                </a:gs>
                <a:gs pos="100000">
                  <a:schemeClr val="bg1"/>
                </a:gs>
              </a:gsLst>
              <a:lin ang="5400000" scaled="1"/>
            </a:gradFill>
            <a:ln w="9525">
              <a:noFill/>
              <a:round/>
              <a:headEnd/>
              <a:tailEnd/>
            </a:ln>
          </p:spPr>
          <p:txBody>
            <a:bodyPr wrap="none" anchor="ctr"/>
            <a:lstStyle/>
            <a:p>
              <a:pPr>
                <a:defRPr/>
              </a:pPr>
              <a:endParaRPr lang="ja-JP" altLang="en-US"/>
            </a:p>
          </p:txBody>
        </p:sp>
        <p:sp>
          <p:nvSpPr>
            <p:cNvPr id="1048" name="Rectangle 19"/>
            <p:cNvSpPr>
              <a:spLocks noChangeArrowheads="1"/>
            </p:cNvSpPr>
            <p:nvPr/>
          </p:nvSpPr>
          <p:spPr bwMode="hidden">
            <a:xfrm>
              <a:off x="0" y="3905"/>
              <a:ext cx="5760" cy="432"/>
            </a:xfrm>
            <a:prstGeom prst="rect">
              <a:avLst/>
            </a:prstGeom>
            <a:solidFill>
              <a:schemeClr val="bg2">
                <a:alpha val="50195"/>
              </a:schemeClr>
            </a:solidFill>
            <a:ln w="9525">
              <a:noFill/>
              <a:miter lim="800000"/>
              <a:headEnd/>
              <a:tailEnd/>
            </a:ln>
          </p:spPr>
          <p:txBody>
            <a:bodyPr wrap="none" anchor="ctr"/>
            <a:lstStyle/>
            <a:p>
              <a:pPr eaLnBrk="1" hangingPunct="1">
                <a:defRPr/>
              </a:pPr>
              <a:endParaRPr lang="ja-JP" altLang="en-US"/>
            </a:p>
          </p:txBody>
        </p:sp>
        <p:sp>
          <p:nvSpPr>
            <p:cNvPr id="5140" name="Freeform 20"/>
            <p:cNvSpPr>
              <a:spLocks/>
            </p:cNvSpPr>
            <p:nvPr/>
          </p:nvSpPr>
          <p:spPr bwMode="hidden">
            <a:xfrm>
              <a:off x="2583" y="3918"/>
              <a:ext cx="1036" cy="420"/>
            </a:xfrm>
            <a:custGeom>
              <a:avLst/>
              <a:gdLst/>
              <a:ahLst/>
              <a:cxnLst>
                <a:cxn ang="0">
                  <a:pos x="1027" y="0"/>
                </a:cxn>
                <a:cxn ang="0">
                  <a:pos x="0" y="417"/>
                </a:cxn>
                <a:cxn ang="0">
                  <a:pos x="24" y="420"/>
                </a:cxn>
                <a:cxn ang="0">
                  <a:pos x="1036" y="16"/>
                </a:cxn>
                <a:cxn ang="0">
                  <a:pos x="1027" y="0"/>
                </a:cxn>
              </a:cxnLst>
              <a:rect l="0" t="0" r="r" b="b"/>
              <a:pathLst>
                <a:path w="1036" h="420">
                  <a:moveTo>
                    <a:pt x="1027" y="0"/>
                  </a:moveTo>
                  <a:cubicBezTo>
                    <a:pt x="508" y="159"/>
                    <a:pt x="167" y="347"/>
                    <a:pt x="0" y="417"/>
                  </a:cubicBezTo>
                  <a:cubicBezTo>
                    <a:pt x="0" y="417"/>
                    <a:pt x="12" y="418"/>
                    <a:pt x="24" y="420"/>
                  </a:cubicBezTo>
                  <a:cubicBezTo>
                    <a:pt x="237" y="321"/>
                    <a:pt x="708" y="105"/>
                    <a:pt x="1036" y="16"/>
                  </a:cubicBezTo>
                  <a:cubicBezTo>
                    <a:pt x="1036" y="16"/>
                    <a:pt x="1027" y="0"/>
                    <a:pt x="1027" y="0"/>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5141" name="Freeform 21"/>
            <p:cNvSpPr>
              <a:spLocks/>
            </p:cNvSpPr>
            <p:nvPr/>
          </p:nvSpPr>
          <p:spPr bwMode="hidden">
            <a:xfrm rot="18897039" flipH="1">
              <a:off x="1486" y="3886"/>
              <a:ext cx="1060" cy="48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5142" name="Freeform 22"/>
            <p:cNvSpPr>
              <a:spLocks/>
            </p:cNvSpPr>
            <p:nvPr/>
          </p:nvSpPr>
          <p:spPr bwMode="hidden">
            <a:xfrm rot="18897039" flipH="1">
              <a:off x="766" y="3886"/>
              <a:ext cx="1060" cy="480"/>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5143" name="Freeform 23"/>
            <p:cNvSpPr>
              <a:spLocks/>
            </p:cNvSpPr>
            <p:nvPr/>
          </p:nvSpPr>
          <p:spPr bwMode="hidden">
            <a:xfrm rot="18897039" flipH="1">
              <a:off x="31" y="3854"/>
              <a:ext cx="1034" cy="487"/>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5144" name="Freeform 24"/>
            <p:cNvSpPr>
              <a:spLocks/>
            </p:cNvSpPr>
            <p:nvPr/>
          </p:nvSpPr>
          <p:spPr bwMode="hidden">
            <a:xfrm flipH="1" flipV="1">
              <a:off x="576" y="3910"/>
              <a:ext cx="3552"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5145" name="Freeform 25"/>
            <p:cNvSpPr>
              <a:spLocks/>
            </p:cNvSpPr>
            <p:nvPr/>
          </p:nvSpPr>
          <p:spPr bwMode="hidden">
            <a:xfrm flipH="1" flipV="1">
              <a:off x="240" y="3910"/>
              <a:ext cx="1536"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5146" name="Freeform 26"/>
            <p:cNvSpPr>
              <a:spLocks/>
            </p:cNvSpPr>
            <p:nvPr/>
          </p:nvSpPr>
          <p:spPr bwMode="hidden">
            <a:xfrm flipH="1" flipV="1">
              <a:off x="3036" y="3958"/>
              <a:ext cx="1332" cy="383"/>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5147" name="Freeform 27"/>
            <p:cNvSpPr>
              <a:spLocks/>
            </p:cNvSpPr>
            <p:nvPr/>
          </p:nvSpPr>
          <p:spPr bwMode="hidden">
            <a:xfrm flipH="1" flipV="1">
              <a:off x="3984" y="3910"/>
              <a:ext cx="1536"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5148" name="Freeform 28"/>
            <p:cNvSpPr>
              <a:spLocks/>
            </p:cNvSpPr>
            <p:nvPr/>
          </p:nvSpPr>
          <p:spPr bwMode="hidden">
            <a:xfrm flipH="1" flipV="1">
              <a:off x="3456" y="3910"/>
              <a:ext cx="2304" cy="432"/>
            </a:xfrm>
            <a:custGeom>
              <a:avLst/>
              <a:gdLst/>
              <a:ahLst/>
              <a:cxnLst>
                <a:cxn ang="0">
                  <a:pos x="0" y="1778"/>
                </a:cxn>
                <a:cxn ang="0">
                  <a:pos x="4742" y="0"/>
                </a:cxn>
                <a:cxn ang="0">
                  <a:pos x="4763" y="42"/>
                </a:cxn>
                <a:cxn ang="0">
                  <a:pos x="20" y="1845"/>
                </a:cxn>
                <a:cxn ang="0">
                  <a:pos x="0" y="1778"/>
                </a:cxn>
              </a:cxnLst>
              <a:rect l="0" t="0" r="r" b="b"/>
              <a:pathLst>
                <a:path w="4763" h="1845">
                  <a:moveTo>
                    <a:pt x="0" y="1778"/>
                  </a:moveTo>
                  <a:cubicBezTo>
                    <a:pt x="2065" y="797"/>
                    <a:pt x="3942" y="281"/>
                    <a:pt x="4742" y="0"/>
                  </a:cubicBezTo>
                  <a:lnTo>
                    <a:pt x="4763" y="42"/>
                  </a:lnTo>
                  <a:cubicBezTo>
                    <a:pt x="3976" y="350"/>
                    <a:pt x="1830" y="918"/>
                    <a:pt x="20" y="1845"/>
                  </a:cubicBezTo>
                  <a:cubicBezTo>
                    <a:pt x="20" y="1845"/>
                    <a:pt x="0" y="1778"/>
                    <a:pt x="0" y="1778"/>
                  </a:cubicBezTo>
                  <a:close/>
                </a:path>
              </a:pathLst>
            </a:custGeom>
            <a:gradFill rotWithShape="0">
              <a:gsLst>
                <a:gs pos="0">
                  <a:schemeClr val="bg1"/>
                </a:gs>
                <a:gs pos="50000">
                  <a:schemeClr val="accent2"/>
                </a:gs>
                <a:gs pos="100000">
                  <a:schemeClr val="bg1"/>
                </a:gs>
              </a:gsLst>
              <a:lin ang="0" scaled="1"/>
            </a:gradFill>
            <a:ln w="9525">
              <a:noFill/>
              <a:round/>
              <a:headEnd/>
              <a:tailEnd/>
            </a:ln>
            <a:effectLst/>
          </p:spPr>
          <p:txBody>
            <a:bodyPr wrap="none" anchor="ctr"/>
            <a:lstStyle/>
            <a:p>
              <a:pPr eaLnBrk="1" hangingPunct="1">
                <a:defRPr/>
              </a:pPr>
              <a:endParaRPr lang="ja-JP" altLang="en-US"/>
            </a:p>
          </p:txBody>
        </p:sp>
        <p:sp>
          <p:nvSpPr>
            <p:cNvPr id="5149" name="Rectangle 29"/>
            <p:cNvSpPr>
              <a:spLocks noChangeArrowheads="1"/>
            </p:cNvSpPr>
            <p:nvPr/>
          </p:nvSpPr>
          <p:spPr bwMode="hidden">
            <a:xfrm>
              <a:off x="0" y="3931"/>
              <a:ext cx="5760" cy="14"/>
            </a:xfrm>
            <a:prstGeom prst="rect">
              <a:avLst/>
            </a:prstGeom>
            <a:gradFill rotWithShape="0">
              <a:gsLst>
                <a:gs pos="0">
                  <a:schemeClr val="bg2"/>
                </a:gs>
                <a:gs pos="50000">
                  <a:schemeClr val="accent1"/>
                </a:gs>
                <a:gs pos="100000">
                  <a:schemeClr val="bg2"/>
                </a:gs>
              </a:gsLst>
              <a:lin ang="0" scaled="1"/>
            </a:gradFill>
            <a:ln w="9525">
              <a:noFill/>
              <a:miter lim="800000"/>
              <a:headEnd/>
              <a:tailEnd/>
            </a:ln>
            <a:effectLst/>
          </p:spPr>
          <p:txBody>
            <a:bodyPr wrap="none" anchor="ctr"/>
            <a:lstStyle/>
            <a:p>
              <a:pPr eaLnBrk="1" hangingPunct="1">
                <a:defRPr/>
              </a:pPr>
              <a:endParaRPr lang="ja-JP" altLang="en-US"/>
            </a:p>
          </p:txBody>
        </p:sp>
      </p:grpSp>
      <p:sp>
        <p:nvSpPr>
          <p:cNvPr id="1027" name="Rectangle 30"/>
          <p:cNvSpPr>
            <a:spLocks noGrp="1" noChangeArrowheads="1"/>
          </p:cNvSpPr>
          <p:nvPr>
            <p:ph type="title"/>
          </p:nvPr>
        </p:nvSpPr>
        <p:spPr bwMode="auto">
          <a:xfrm>
            <a:off x="685800" y="465138"/>
            <a:ext cx="7772400" cy="143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spAutoFit/>
          </a:bodyPr>
          <a:lstStyle/>
          <a:p>
            <a:pPr lvl="0"/>
            <a:r>
              <a:rPr lang="ja-JP" altLang="en-US"/>
              <a:t>マスタ タイトルの書式設定</a:t>
            </a:r>
          </a:p>
        </p:txBody>
      </p:sp>
      <p:sp>
        <p:nvSpPr>
          <p:cNvPr id="1028" name="Rectangle 31"/>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2 レベル</a:t>
            </a:r>
          </a:p>
          <a:p>
            <a:pPr lvl="2"/>
            <a:r>
              <a:rPr lang="ja-JP" altLang="en-US"/>
              <a:t>第 3 レベル</a:t>
            </a:r>
          </a:p>
          <a:p>
            <a:pPr lvl="3"/>
            <a:r>
              <a:rPr lang="ja-JP" altLang="en-US"/>
              <a:t>第 4 レベル</a:t>
            </a:r>
          </a:p>
          <a:p>
            <a:pPr lvl="4"/>
            <a:r>
              <a:rPr lang="ja-JP" altLang="en-US"/>
              <a:t>第 5 レベル</a:t>
            </a:r>
          </a:p>
        </p:txBody>
      </p:sp>
      <p:sp>
        <p:nvSpPr>
          <p:cNvPr id="5152" name="Rectangle 32"/>
          <p:cNvSpPr>
            <a:spLocks noGrp="1" noChangeArrowheads="1"/>
          </p:cNvSpPr>
          <p:nvPr>
            <p:ph type="dt" sz="half" idx="2"/>
          </p:nvPr>
        </p:nvSpPr>
        <p:spPr bwMode="auto">
          <a:xfrm>
            <a:off x="712788" y="631348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kumimoji="0" sz="1400">
                <a:latin typeface="+mn-lt"/>
              </a:defRPr>
            </a:lvl1pPr>
          </a:lstStyle>
          <a:p>
            <a:pPr>
              <a:defRPr/>
            </a:pPr>
            <a:endParaRPr lang="en-US" altLang="ja-JP"/>
          </a:p>
        </p:txBody>
      </p:sp>
      <p:sp>
        <p:nvSpPr>
          <p:cNvPr id="5153" name="Rectangle 33"/>
          <p:cNvSpPr>
            <a:spLocks noGrp="1" noChangeArrowheads="1"/>
          </p:cNvSpPr>
          <p:nvPr>
            <p:ph type="ftr" sz="quarter" idx="3"/>
          </p:nvPr>
        </p:nvSpPr>
        <p:spPr bwMode="auto">
          <a:xfrm>
            <a:off x="3151188" y="631348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kumimoji="0" sz="1400">
                <a:latin typeface="+mn-lt"/>
              </a:defRPr>
            </a:lvl1pPr>
          </a:lstStyle>
          <a:p>
            <a:pPr>
              <a:defRPr/>
            </a:pPr>
            <a:endParaRPr lang="en-US" altLang="ja-JP"/>
          </a:p>
        </p:txBody>
      </p:sp>
      <p:sp>
        <p:nvSpPr>
          <p:cNvPr id="5154" name="Rectangle 34"/>
          <p:cNvSpPr>
            <a:spLocks noGrp="1" noChangeArrowheads="1"/>
          </p:cNvSpPr>
          <p:nvPr>
            <p:ph type="sldNum" sz="quarter" idx="4"/>
          </p:nvPr>
        </p:nvSpPr>
        <p:spPr bwMode="auto">
          <a:xfrm>
            <a:off x="6580188" y="631348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kumimoji="0" sz="1400">
                <a:latin typeface="Arial" panose="020B0604020202020204" pitchFamily="34" charset="0"/>
              </a:defRPr>
            </a:lvl1pPr>
          </a:lstStyle>
          <a:p>
            <a:fld id="{CEA2AFB9-9D49-416E-BE1B-31E2E34C362E}" type="slidenum">
              <a:rPr lang="ja-JP" altLang="en-US"/>
              <a:pPr/>
              <a:t>‹#›</a:t>
            </a:fld>
            <a:endParaRPr lang="en-US" altLang="ja-JP"/>
          </a:p>
        </p:txBody>
      </p:sp>
    </p:spTree>
  </p:cSld>
  <p:clrMap bg1="dk2" tx1="lt1" bg2="dk1" tx2="lt2" accent1="accent1" accent2="accent2" accent3="accent3" accent4="accent4" accent5="accent5" accent6="accent6" hlink="hlink" folHlink="folHlink"/>
  <p:sldLayoutIdLst>
    <p:sldLayoutId id="2147483708"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Black" pitchFamily="34"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Black" pitchFamily="34"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Black" pitchFamily="34"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Black" pitchFamily="34" charset="0"/>
          <a:ea typeface="ＭＳ Ｐゴシック" pitchFamily="50" charset="-128"/>
        </a:defRPr>
      </a:lvl5pPr>
      <a:lvl6pPr marL="457200" algn="ctr" rtl="0" fontAlgn="base">
        <a:spcBef>
          <a:spcPct val="0"/>
        </a:spcBef>
        <a:spcAft>
          <a:spcPct val="0"/>
        </a:spcAft>
        <a:defRPr kumimoji="1" sz="4400">
          <a:solidFill>
            <a:schemeClr val="tx2"/>
          </a:solidFill>
          <a:latin typeface="Arial Black" pitchFamily="34" charset="0"/>
          <a:ea typeface="ＭＳ Ｐゴシック" pitchFamily="50" charset="-128"/>
        </a:defRPr>
      </a:lvl6pPr>
      <a:lvl7pPr marL="914400" algn="ctr" rtl="0" fontAlgn="base">
        <a:spcBef>
          <a:spcPct val="0"/>
        </a:spcBef>
        <a:spcAft>
          <a:spcPct val="0"/>
        </a:spcAft>
        <a:defRPr kumimoji="1" sz="4400">
          <a:solidFill>
            <a:schemeClr val="tx2"/>
          </a:solidFill>
          <a:latin typeface="Arial Black" pitchFamily="34" charset="0"/>
          <a:ea typeface="ＭＳ Ｐゴシック" pitchFamily="50" charset="-128"/>
        </a:defRPr>
      </a:lvl7pPr>
      <a:lvl8pPr marL="1371600" algn="ctr" rtl="0" fontAlgn="base">
        <a:spcBef>
          <a:spcPct val="0"/>
        </a:spcBef>
        <a:spcAft>
          <a:spcPct val="0"/>
        </a:spcAft>
        <a:defRPr kumimoji="1" sz="4400">
          <a:solidFill>
            <a:schemeClr val="tx2"/>
          </a:solidFill>
          <a:latin typeface="Arial Black" pitchFamily="34" charset="0"/>
          <a:ea typeface="ＭＳ Ｐゴシック" pitchFamily="50" charset="-128"/>
        </a:defRPr>
      </a:lvl8pPr>
      <a:lvl9pPr marL="1828800" algn="ctr" rtl="0" fontAlgn="base">
        <a:spcBef>
          <a:spcPct val="0"/>
        </a:spcBef>
        <a:spcAft>
          <a:spcPct val="0"/>
        </a:spcAft>
        <a:defRPr kumimoji="1" sz="4400">
          <a:solidFill>
            <a:schemeClr val="tx2"/>
          </a:solidFill>
          <a:latin typeface="Arial Black" pitchFamily="34" charset="0"/>
          <a:ea typeface="ＭＳ Ｐゴシック" pitchFamily="50" charset="-128"/>
        </a:defRPr>
      </a:lvl9pPr>
    </p:titleStyle>
    <p:bodyStyle>
      <a:lvl1pPr marL="342900" indent="-342900" algn="l" rtl="0" eaLnBrk="0" fontAlgn="base" hangingPunct="0">
        <a:spcBef>
          <a:spcPct val="20000"/>
        </a:spcBef>
        <a:spcAft>
          <a:spcPct val="0"/>
        </a:spcAft>
        <a:buSzPct val="85000"/>
        <a:buBlip>
          <a:blip r:embed="rId13"/>
        </a:buBlip>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0000"/>
        <a:buFont typeface="Wingdings" panose="05000000000000000000" pitchFamily="2" charset="2"/>
        <a:buChar char="l"/>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hlink"/>
        </a:buClr>
        <a:buSzPct val="65000"/>
        <a:buFont typeface="Wingdings" panose="05000000000000000000" pitchFamily="2" charset="2"/>
        <a:buChar char="l"/>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1"/>
        </a:buClr>
        <a:buSzPct val="60000"/>
        <a:buFont typeface="Wingdings" panose="05000000000000000000" pitchFamily="2" charset="2"/>
        <a:buChar char="l"/>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accent2"/>
        </a:buClr>
        <a:buSzPct val="60000"/>
        <a:buFont typeface="Wingdings" panose="05000000000000000000" pitchFamily="2" charset="2"/>
        <a:buChar char="l"/>
        <a:defRPr kumimoji="1" sz="2000">
          <a:solidFill>
            <a:schemeClr val="tx1"/>
          </a:solidFill>
          <a:latin typeface="+mn-lt"/>
          <a:ea typeface="+mn-ea"/>
        </a:defRPr>
      </a:lvl5pPr>
      <a:lvl6pPr marL="2514600" indent="-228600" algn="l" rtl="0" fontAlgn="base">
        <a:spcBef>
          <a:spcPct val="20000"/>
        </a:spcBef>
        <a:spcAft>
          <a:spcPct val="0"/>
        </a:spcAft>
        <a:buClr>
          <a:schemeClr val="accent2"/>
        </a:buClr>
        <a:buSzPct val="60000"/>
        <a:buFont typeface="Wingdings" pitchFamily="2" charset="2"/>
        <a:buChar char="l"/>
        <a:defRPr kumimoji="1" sz="2000">
          <a:solidFill>
            <a:schemeClr val="tx1"/>
          </a:solidFill>
          <a:latin typeface="+mn-lt"/>
          <a:ea typeface="+mn-ea"/>
        </a:defRPr>
      </a:lvl6pPr>
      <a:lvl7pPr marL="2971800" indent="-228600" algn="l" rtl="0" fontAlgn="base">
        <a:spcBef>
          <a:spcPct val="20000"/>
        </a:spcBef>
        <a:spcAft>
          <a:spcPct val="0"/>
        </a:spcAft>
        <a:buClr>
          <a:schemeClr val="accent2"/>
        </a:buClr>
        <a:buSzPct val="60000"/>
        <a:buFont typeface="Wingdings" pitchFamily="2" charset="2"/>
        <a:buChar char="l"/>
        <a:defRPr kumimoji="1" sz="2000">
          <a:solidFill>
            <a:schemeClr val="tx1"/>
          </a:solidFill>
          <a:latin typeface="+mn-lt"/>
          <a:ea typeface="+mn-ea"/>
        </a:defRPr>
      </a:lvl7pPr>
      <a:lvl8pPr marL="3429000" indent="-228600" algn="l" rtl="0" fontAlgn="base">
        <a:spcBef>
          <a:spcPct val="20000"/>
        </a:spcBef>
        <a:spcAft>
          <a:spcPct val="0"/>
        </a:spcAft>
        <a:buClr>
          <a:schemeClr val="accent2"/>
        </a:buClr>
        <a:buSzPct val="60000"/>
        <a:buFont typeface="Wingdings" pitchFamily="2" charset="2"/>
        <a:buChar char="l"/>
        <a:defRPr kumimoji="1" sz="2000">
          <a:solidFill>
            <a:schemeClr val="tx1"/>
          </a:solidFill>
          <a:latin typeface="+mn-lt"/>
          <a:ea typeface="+mn-ea"/>
        </a:defRPr>
      </a:lvl8pPr>
      <a:lvl9pPr marL="3886200" indent="-228600" algn="l" rtl="0" fontAlgn="base">
        <a:spcBef>
          <a:spcPct val="20000"/>
        </a:spcBef>
        <a:spcAft>
          <a:spcPct val="0"/>
        </a:spcAft>
        <a:buClr>
          <a:schemeClr val="accent2"/>
        </a:buClr>
        <a:buSzPct val="60000"/>
        <a:buFont typeface="Wingdings" pitchFamily="2" charset="2"/>
        <a:buChar char="l"/>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6.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6.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066800" y="1196752"/>
            <a:ext cx="7239000" cy="1905000"/>
          </a:xfrm>
        </p:spPr>
        <p:txBody>
          <a:bodyPr/>
          <a:lstStyle/>
          <a:p>
            <a:pPr eaLnBrk="1" hangingPunct="1"/>
            <a:r>
              <a:rPr lang="ja-JP" altLang="en-US">
                <a:latin typeface="Times New Roman" panose="02020603050405020304" pitchFamily="18" charset="0"/>
              </a:rPr>
              <a:t>オペレーティングシステム</a:t>
            </a:r>
          </a:p>
        </p:txBody>
      </p:sp>
      <p:sp>
        <p:nvSpPr>
          <p:cNvPr id="3075" name="Rectangle 3"/>
          <p:cNvSpPr>
            <a:spLocks noGrp="1" noChangeArrowheads="1"/>
          </p:cNvSpPr>
          <p:nvPr>
            <p:ph type="subTitle" idx="1"/>
          </p:nvPr>
        </p:nvSpPr>
        <p:spPr>
          <a:xfrm>
            <a:off x="609600" y="3276600"/>
            <a:ext cx="7467600" cy="2974975"/>
          </a:xfrm>
        </p:spPr>
        <p:txBody>
          <a:bodyPr/>
          <a:lstStyle/>
          <a:p>
            <a:pPr eaLnBrk="1" hangingPunct="1"/>
            <a:r>
              <a:rPr lang="ja-JP" altLang="en-US" dirty="0">
                <a:latin typeface="Times New Roman" panose="02020603050405020304" pitchFamily="18" charset="0"/>
              </a:rPr>
              <a:t>第</a:t>
            </a:r>
            <a:r>
              <a:rPr lang="en-US" altLang="ja-JP" dirty="0">
                <a:latin typeface="Times New Roman" panose="02020603050405020304" pitchFamily="18" charset="0"/>
              </a:rPr>
              <a:t>8</a:t>
            </a:r>
            <a:r>
              <a:rPr lang="ja-JP" altLang="en-US" dirty="0">
                <a:latin typeface="Times New Roman" panose="02020603050405020304" pitchFamily="18" charset="0"/>
              </a:rPr>
              <a:t>回</a:t>
            </a:r>
          </a:p>
          <a:p>
            <a:pPr eaLnBrk="1" hangingPunct="1"/>
            <a:r>
              <a:rPr lang="ja-JP" altLang="en-US" dirty="0">
                <a:latin typeface="Times New Roman" panose="02020603050405020304" pitchFamily="18" charset="0"/>
              </a:rPr>
              <a:t>実記憶管理</a:t>
            </a:r>
          </a:p>
          <a:p>
            <a:pPr algn="r" eaLnBrk="1" hangingPunct="1"/>
            <a:r>
              <a:rPr lang="en-US" altLang="ja-JP" dirty="0">
                <a:latin typeface="Times New Roman" panose="02020603050405020304" pitchFamily="18" charset="0"/>
              </a:rPr>
              <a:t>http://www.info.kindai.ac.jp/OS</a:t>
            </a:r>
            <a:endParaRPr lang="ja-JP" altLang="en-US" dirty="0">
              <a:latin typeface="Times New Roman" panose="02020603050405020304" pitchFamily="18" charset="0"/>
            </a:endParaRPr>
          </a:p>
          <a:p>
            <a:pPr algn="r" eaLnBrk="1" hangingPunct="1"/>
            <a:r>
              <a:rPr lang="en-US" altLang="ja-JP" dirty="0">
                <a:latin typeface="Times New Roman" panose="02020603050405020304" pitchFamily="18" charset="0"/>
              </a:rPr>
              <a:t>E</a:t>
            </a:r>
            <a:r>
              <a:rPr lang="ja-JP" altLang="en-US" dirty="0">
                <a:latin typeface="Times New Roman" panose="02020603050405020304" pitchFamily="18" charset="0"/>
              </a:rPr>
              <a:t>号館</a:t>
            </a:r>
            <a:r>
              <a:rPr lang="en-US" altLang="ja-JP" dirty="0">
                <a:latin typeface="Times New Roman" panose="02020603050405020304" pitchFamily="18" charset="0"/>
              </a:rPr>
              <a:t>3</a:t>
            </a:r>
            <a:r>
              <a:rPr lang="ja-JP" altLang="en-US" dirty="0">
                <a:latin typeface="Times New Roman" panose="02020603050405020304" pitchFamily="18" charset="0"/>
              </a:rPr>
              <a:t>階</a:t>
            </a:r>
            <a:r>
              <a:rPr lang="en-US" altLang="ja-JP">
                <a:latin typeface="Times New Roman" panose="02020603050405020304" pitchFamily="18" charset="0"/>
              </a:rPr>
              <a:t>E-331 </a:t>
            </a:r>
            <a:r>
              <a:rPr lang="ja-JP" altLang="en-US" dirty="0">
                <a:latin typeface="Times New Roman" panose="02020603050405020304" pitchFamily="18" charset="0"/>
              </a:rPr>
              <a:t>内線</a:t>
            </a:r>
            <a:r>
              <a:rPr lang="en-US" altLang="ja-JP" dirty="0">
                <a:latin typeface="Times New Roman" panose="02020603050405020304" pitchFamily="18" charset="0"/>
              </a:rPr>
              <a:t>5459</a:t>
            </a:r>
          </a:p>
          <a:p>
            <a:pPr algn="r" eaLnBrk="1" hangingPunct="1"/>
            <a:r>
              <a:rPr lang="en-US" altLang="ja-JP" dirty="0">
                <a:latin typeface="Times New Roman" panose="02020603050405020304" pitchFamily="18" charset="0"/>
              </a:rPr>
              <a:t>takasi-i@info.kindai.ac.jp</a:t>
            </a:r>
            <a:endParaRPr lang="ja-JP" altLang="en-US" dirty="0">
              <a:latin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単一連続割り付け</a:t>
            </a:r>
          </a:p>
        </p:txBody>
      </p:sp>
      <p:sp>
        <p:nvSpPr>
          <p:cNvPr id="12291" name="Rectangle 3"/>
          <p:cNvSpPr>
            <a:spLocks noGrp="1" noChangeArrowheads="1"/>
          </p:cNvSpPr>
          <p:nvPr>
            <p:ph type="body" idx="1"/>
          </p:nvPr>
        </p:nvSpPr>
        <p:spPr>
          <a:xfrm>
            <a:off x="685800" y="1981200"/>
            <a:ext cx="7772400" cy="1447800"/>
          </a:xfrm>
        </p:spPr>
        <p:txBody>
          <a:bodyPr/>
          <a:lstStyle/>
          <a:p>
            <a:pPr eaLnBrk="1" hangingPunct="1"/>
            <a:r>
              <a:rPr lang="en-US" altLang="ja-JP">
                <a:latin typeface="Times New Roman" panose="02020603050405020304" pitchFamily="18" charset="0"/>
              </a:rPr>
              <a:t>OS</a:t>
            </a:r>
            <a:r>
              <a:rPr lang="ja-JP" altLang="en-US">
                <a:latin typeface="Times New Roman" panose="02020603050405020304" pitchFamily="18" charset="0"/>
              </a:rPr>
              <a:t>領域とユーザ領域の2つに分割</a:t>
            </a:r>
          </a:p>
          <a:p>
            <a:pPr eaLnBrk="1" hangingPunct="1"/>
            <a:r>
              <a:rPr lang="ja-JP" altLang="en-US">
                <a:latin typeface="Times New Roman" panose="02020603050405020304" pitchFamily="18" charset="0"/>
              </a:rPr>
              <a:t>単一のユーザのみにメモリを割り付ける</a:t>
            </a:r>
          </a:p>
        </p:txBody>
      </p:sp>
      <p:sp>
        <p:nvSpPr>
          <p:cNvPr id="12292" name="Rectangle 4"/>
          <p:cNvSpPr>
            <a:spLocks noChangeArrowheads="1"/>
          </p:cNvSpPr>
          <p:nvPr/>
        </p:nvSpPr>
        <p:spPr bwMode="auto">
          <a:xfrm>
            <a:off x="2819400" y="3657600"/>
            <a:ext cx="3429000" cy="28956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2293" name="Text Box 5"/>
          <p:cNvSpPr txBox="1">
            <a:spLocks noChangeArrowheads="1"/>
          </p:cNvSpPr>
          <p:nvPr/>
        </p:nvSpPr>
        <p:spPr bwMode="auto">
          <a:xfrm>
            <a:off x="3962400" y="32004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sp>
        <p:nvSpPr>
          <p:cNvPr id="158726" name="Rectangle 6"/>
          <p:cNvSpPr>
            <a:spLocks noChangeArrowheads="1"/>
          </p:cNvSpPr>
          <p:nvPr/>
        </p:nvSpPr>
        <p:spPr bwMode="auto">
          <a:xfrm>
            <a:off x="2819400" y="3657600"/>
            <a:ext cx="3429000" cy="11430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オペレーティング</a:t>
            </a:r>
          </a:p>
          <a:p>
            <a:pPr algn="ctr" eaLnBrk="1" hangingPunct="1"/>
            <a:r>
              <a:rPr lang="ja-JP" altLang="en-US">
                <a:solidFill>
                  <a:srgbClr val="000000"/>
                </a:solidFill>
              </a:rPr>
              <a:t>システム領域</a:t>
            </a:r>
          </a:p>
        </p:txBody>
      </p:sp>
      <p:sp>
        <p:nvSpPr>
          <p:cNvPr id="158727" name="Rectangle 7"/>
          <p:cNvSpPr>
            <a:spLocks noChangeArrowheads="1"/>
          </p:cNvSpPr>
          <p:nvPr/>
        </p:nvSpPr>
        <p:spPr bwMode="auto">
          <a:xfrm>
            <a:off x="2819400" y="4800600"/>
            <a:ext cx="3429000" cy="1295400"/>
          </a:xfrm>
          <a:prstGeom prst="rect">
            <a:avLst/>
          </a:prstGeom>
          <a:solidFill>
            <a:srgbClr val="FF99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ユーザ領域</a:t>
            </a:r>
          </a:p>
        </p:txBody>
      </p:sp>
      <p:sp>
        <p:nvSpPr>
          <p:cNvPr id="158728" name="Rectangle 8"/>
          <p:cNvSpPr>
            <a:spLocks noChangeArrowheads="1"/>
          </p:cNvSpPr>
          <p:nvPr/>
        </p:nvSpPr>
        <p:spPr bwMode="auto">
          <a:xfrm>
            <a:off x="2819400" y="6096000"/>
            <a:ext cx="3429000"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未使用領域</a:t>
            </a:r>
          </a:p>
        </p:txBody>
      </p:sp>
      <p:sp>
        <p:nvSpPr>
          <p:cNvPr id="12297" name="Text Box 9"/>
          <p:cNvSpPr txBox="1">
            <a:spLocks noChangeArrowheads="1"/>
          </p:cNvSpPr>
          <p:nvPr/>
        </p:nvSpPr>
        <p:spPr bwMode="auto">
          <a:xfrm>
            <a:off x="1828800" y="3429000"/>
            <a:ext cx="946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0番地</a:t>
            </a:r>
          </a:p>
        </p:txBody>
      </p:sp>
      <p:sp>
        <p:nvSpPr>
          <p:cNvPr id="12298" name="Text Box 10"/>
          <p:cNvSpPr txBox="1">
            <a:spLocks noChangeArrowheads="1"/>
          </p:cNvSpPr>
          <p:nvPr/>
        </p:nvSpPr>
        <p:spPr bwMode="auto">
          <a:xfrm>
            <a:off x="1828800" y="6248400"/>
            <a:ext cx="946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i="1"/>
              <a:t>n</a:t>
            </a:r>
            <a:r>
              <a:rPr lang="ja-JP" altLang="en-US"/>
              <a:t>番地</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58726"/>
                                        </p:tgtEl>
                                        <p:attrNameLst>
                                          <p:attrName>style.visibility</p:attrName>
                                        </p:attrNameLst>
                                      </p:cBhvr>
                                      <p:to>
                                        <p:strVal val="visible"/>
                                      </p:to>
                                    </p:set>
                                    <p:animEffect transition="in" filter="checkerboard(across)">
                                      <p:cBhvr>
                                        <p:cTn id="7" dur="500"/>
                                        <p:tgtEl>
                                          <p:spTgt spid="1587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58727"/>
                                        </p:tgtEl>
                                        <p:attrNameLst>
                                          <p:attrName>style.visibility</p:attrName>
                                        </p:attrNameLst>
                                      </p:cBhvr>
                                      <p:to>
                                        <p:strVal val="visible"/>
                                      </p:to>
                                    </p:set>
                                    <p:animEffect transition="in" filter="checkerboard(across)">
                                      <p:cBhvr>
                                        <p:cTn id="12" dur="500"/>
                                        <p:tgtEl>
                                          <p:spTgt spid="15872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58728"/>
                                        </p:tgtEl>
                                        <p:attrNameLst>
                                          <p:attrName>style.visibility</p:attrName>
                                        </p:attrNameLst>
                                      </p:cBhvr>
                                      <p:to>
                                        <p:strVal val="visible"/>
                                      </p:to>
                                    </p:set>
                                    <p:animEffect transition="in" filter="checkerboard(across)">
                                      <p:cBhvr>
                                        <p:cTn id="17" dur="500"/>
                                        <p:tgtEl>
                                          <p:spTgt spid="1587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8726" grpId="0" animBg="1" autoUpdateAnimBg="0"/>
      <p:bldP spid="158727" grpId="0" animBg="1" autoUpdateAnimBg="0"/>
      <p:bldP spid="158728"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単一連続割り付け管理技法</a:t>
            </a:r>
          </a:p>
        </p:txBody>
      </p:sp>
      <p:sp>
        <p:nvSpPr>
          <p:cNvPr id="13315" name="Rectangle 3"/>
          <p:cNvSpPr>
            <a:spLocks noGrp="1" noChangeArrowheads="1"/>
          </p:cNvSpPr>
          <p:nvPr>
            <p:ph type="body" idx="1"/>
          </p:nvPr>
        </p:nvSpPr>
        <p:spPr/>
        <p:txBody>
          <a:bodyPr/>
          <a:lstStyle/>
          <a:p>
            <a:pPr eaLnBrk="1" hangingPunct="1">
              <a:lnSpc>
                <a:spcPct val="90000"/>
              </a:lnSpc>
            </a:pPr>
            <a:r>
              <a:rPr lang="ja-JP" altLang="en-US">
                <a:latin typeface="Times New Roman" panose="02020603050405020304" pitchFamily="18" charset="0"/>
              </a:rPr>
              <a:t>単一連続割り付け管理技法</a:t>
            </a:r>
          </a:p>
          <a:p>
            <a:pPr lvl="1" eaLnBrk="1" hangingPunct="1">
              <a:lnSpc>
                <a:spcPct val="90000"/>
              </a:lnSpc>
            </a:pPr>
            <a:r>
              <a:rPr lang="ja-JP" altLang="en-US">
                <a:latin typeface="Times New Roman" panose="02020603050405020304" pitchFamily="18" charset="0"/>
              </a:rPr>
              <a:t>再配置</a:t>
            </a:r>
            <a:r>
              <a:rPr lang="ja-JP" altLang="en-US" sz="2400">
                <a:latin typeface="Times New Roman" panose="02020603050405020304" pitchFamily="18" charset="0"/>
              </a:rPr>
              <a:t>(</a:t>
            </a:r>
            <a:r>
              <a:rPr lang="en-US" altLang="ja-JP" sz="2400">
                <a:latin typeface="Times New Roman" panose="02020603050405020304" pitchFamily="18" charset="0"/>
              </a:rPr>
              <a:t>relocation)</a:t>
            </a:r>
          </a:p>
          <a:p>
            <a:pPr lvl="2" eaLnBrk="1" hangingPunct="1">
              <a:lnSpc>
                <a:spcPct val="90000"/>
              </a:lnSpc>
            </a:pPr>
            <a:r>
              <a:rPr lang="ja-JP" altLang="en-US">
                <a:latin typeface="Times New Roman" panose="02020603050405020304" pitchFamily="18" charset="0"/>
              </a:rPr>
              <a:t>相対番地で記述されたプログラムを主記憶の任意に位置に配置する</a:t>
            </a:r>
          </a:p>
          <a:p>
            <a:pPr lvl="1" eaLnBrk="1" hangingPunct="1">
              <a:lnSpc>
                <a:spcPct val="90000"/>
              </a:lnSpc>
            </a:pPr>
            <a:r>
              <a:rPr lang="ja-JP" altLang="en-US">
                <a:latin typeface="Times New Roman" panose="02020603050405020304" pitchFamily="18" charset="0"/>
              </a:rPr>
              <a:t>スワッピング</a:t>
            </a:r>
            <a:r>
              <a:rPr lang="ja-JP" altLang="en-US" sz="2400">
                <a:latin typeface="Times New Roman" panose="02020603050405020304" pitchFamily="18" charset="0"/>
              </a:rPr>
              <a:t>(</a:t>
            </a:r>
            <a:r>
              <a:rPr lang="en-US" altLang="ja-JP" sz="2400">
                <a:latin typeface="Times New Roman" panose="02020603050405020304" pitchFamily="18" charset="0"/>
              </a:rPr>
              <a:t>swapping)</a:t>
            </a:r>
          </a:p>
          <a:p>
            <a:pPr lvl="2" eaLnBrk="1" hangingPunct="1">
              <a:lnSpc>
                <a:spcPct val="90000"/>
              </a:lnSpc>
            </a:pPr>
            <a:r>
              <a:rPr lang="ja-JP" altLang="en-US">
                <a:latin typeface="Times New Roman" panose="02020603050405020304" pitchFamily="18" charset="0"/>
              </a:rPr>
              <a:t>待ち状態のプログラムを2次記憶に退避させる</a:t>
            </a:r>
          </a:p>
          <a:p>
            <a:pPr lvl="1" eaLnBrk="1" hangingPunct="1">
              <a:lnSpc>
                <a:spcPct val="90000"/>
              </a:lnSpc>
            </a:pPr>
            <a:r>
              <a:rPr lang="ja-JP" altLang="en-US">
                <a:latin typeface="Times New Roman" panose="02020603050405020304" pitchFamily="18" charset="0"/>
              </a:rPr>
              <a:t>オーバレイ</a:t>
            </a:r>
            <a:r>
              <a:rPr lang="ja-JP" altLang="en-US" sz="2400">
                <a:latin typeface="Times New Roman" panose="02020603050405020304" pitchFamily="18" charset="0"/>
              </a:rPr>
              <a:t>(</a:t>
            </a:r>
            <a:r>
              <a:rPr lang="en-US" altLang="ja-JP" sz="2400">
                <a:latin typeface="Times New Roman" panose="02020603050405020304" pitchFamily="18" charset="0"/>
              </a:rPr>
              <a:t>overlay)</a:t>
            </a:r>
          </a:p>
          <a:p>
            <a:pPr lvl="2" eaLnBrk="1" hangingPunct="1">
              <a:lnSpc>
                <a:spcPct val="90000"/>
              </a:lnSpc>
            </a:pPr>
            <a:r>
              <a:rPr lang="ja-JP" altLang="en-US">
                <a:latin typeface="Times New Roman" panose="02020603050405020304" pitchFamily="18" charset="0"/>
              </a:rPr>
              <a:t>プログラムの必要な部分のみを主記憶上に読み込む</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525463"/>
            <a:ext cx="7772400" cy="1311275"/>
          </a:xfrm>
        </p:spPr>
        <p:txBody>
          <a:bodyPr/>
          <a:lstStyle/>
          <a:p>
            <a:pPr eaLnBrk="1" hangingPunct="1"/>
            <a:r>
              <a:rPr lang="ja-JP" altLang="en-US">
                <a:latin typeface="Times New Roman" panose="02020603050405020304" pitchFamily="18" charset="0"/>
              </a:rPr>
              <a:t>絶対番地, 相対番地</a:t>
            </a:r>
            <a:br>
              <a:rPr lang="ja-JP" altLang="en-US">
                <a:latin typeface="Times New Roman" panose="02020603050405020304" pitchFamily="18" charset="0"/>
              </a:rPr>
            </a:br>
            <a:r>
              <a:rPr lang="ja-JP" altLang="en-US" sz="3600">
                <a:latin typeface="Times New Roman" panose="02020603050405020304" pitchFamily="18" charset="0"/>
              </a:rPr>
              <a:t>(</a:t>
            </a:r>
            <a:r>
              <a:rPr lang="en-US" altLang="ja-JP" sz="3600">
                <a:latin typeface="Times New Roman" panose="02020603050405020304" pitchFamily="18" charset="0"/>
              </a:rPr>
              <a:t>absolute address, relative address)</a:t>
            </a:r>
          </a:p>
        </p:txBody>
      </p:sp>
      <p:sp>
        <p:nvSpPr>
          <p:cNvPr id="14339" name="Rectangle 3"/>
          <p:cNvSpPr>
            <a:spLocks noGrp="1" noChangeArrowheads="1"/>
          </p:cNvSpPr>
          <p:nvPr>
            <p:ph type="body" idx="1"/>
          </p:nvPr>
        </p:nvSpPr>
        <p:spPr/>
        <p:txBody>
          <a:bodyPr/>
          <a:lstStyle/>
          <a:p>
            <a:pPr eaLnBrk="1" hangingPunct="1"/>
            <a:r>
              <a:rPr lang="ja-JP" altLang="en-US">
                <a:latin typeface="Times New Roman" panose="02020603050405020304" pitchFamily="18" charset="0"/>
              </a:rPr>
              <a:t>絶対番地式(</a:t>
            </a:r>
            <a:r>
              <a:rPr lang="en-US" altLang="ja-JP">
                <a:latin typeface="Times New Roman" panose="02020603050405020304" pitchFamily="18" charset="0"/>
              </a:rPr>
              <a:t>absolute address)</a:t>
            </a:r>
            <a:r>
              <a:rPr lang="ja-JP" altLang="en-US">
                <a:latin typeface="Times New Roman" panose="02020603050405020304" pitchFamily="18" charset="0"/>
              </a:rPr>
              <a:t>プログラム</a:t>
            </a:r>
          </a:p>
          <a:p>
            <a:pPr lvl="1" eaLnBrk="1" hangingPunct="1"/>
            <a:r>
              <a:rPr lang="ja-JP" altLang="en-US">
                <a:latin typeface="Times New Roman" panose="02020603050405020304" pitchFamily="18" charset="0"/>
              </a:rPr>
              <a:t>アドレスが固定されたプログラム</a:t>
            </a:r>
          </a:p>
          <a:p>
            <a:pPr eaLnBrk="1" hangingPunct="1"/>
            <a:r>
              <a:rPr lang="ja-JP" altLang="en-US">
                <a:latin typeface="Times New Roman" panose="02020603050405020304" pitchFamily="18" charset="0"/>
              </a:rPr>
              <a:t>相対番地式(</a:t>
            </a:r>
            <a:r>
              <a:rPr lang="en-US" altLang="ja-JP">
                <a:latin typeface="Times New Roman" panose="02020603050405020304" pitchFamily="18" charset="0"/>
              </a:rPr>
              <a:t>relative address)</a:t>
            </a:r>
            <a:r>
              <a:rPr lang="ja-JP" altLang="en-US">
                <a:latin typeface="Times New Roman" panose="02020603050405020304" pitchFamily="18" charset="0"/>
              </a:rPr>
              <a:t>プログラム</a:t>
            </a:r>
          </a:p>
          <a:p>
            <a:pPr lvl="1" eaLnBrk="1" hangingPunct="1"/>
            <a:r>
              <a:rPr lang="ja-JP" altLang="en-US">
                <a:latin typeface="Times New Roman" panose="02020603050405020304" pitchFamily="18" charset="0"/>
              </a:rPr>
              <a:t>自身の先頭番地を0としてそこからの相対番地で記述されたプログラム</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絶対番地式プログラム</a:t>
            </a:r>
          </a:p>
        </p:txBody>
      </p:sp>
      <p:sp>
        <p:nvSpPr>
          <p:cNvPr id="15363" name="Rectangle 3"/>
          <p:cNvSpPr>
            <a:spLocks noGrp="1" noChangeArrowheads="1"/>
          </p:cNvSpPr>
          <p:nvPr>
            <p:ph type="body" idx="1"/>
          </p:nvPr>
        </p:nvSpPr>
        <p:spPr>
          <a:xfrm>
            <a:off x="685800" y="1981200"/>
            <a:ext cx="7772400" cy="2286000"/>
          </a:xfrm>
        </p:spPr>
        <p:txBody>
          <a:bodyPr/>
          <a:lstStyle/>
          <a:p>
            <a:pPr eaLnBrk="1" hangingPunct="1"/>
            <a:r>
              <a:rPr lang="ja-JP" altLang="en-US">
                <a:latin typeface="Times New Roman" panose="02020603050405020304" pitchFamily="18" charset="0"/>
              </a:rPr>
              <a:t>絶対番地式プログラム</a:t>
            </a:r>
          </a:p>
          <a:p>
            <a:pPr lvl="1" eaLnBrk="1" hangingPunct="1"/>
            <a:r>
              <a:rPr lang="ja-JP" altLang="en-US">
                <a:latin typeface="Times New Roman" panose="02020603050405020304" pitchFamily="18" charset="0"/>
              </a:rPr>
              <a:t>メモリの実アドレスでプログラムを記述</a:t>
            </a:r>
            <a:endParaRPr lang="en-US" altLang="ja-JP">
              <a:latin typeface="Times New Roman" panose="02020603050405020304" pitchFamily="18" charset="0"/>
            </a:endParaRPr>
          </a:p>
          <a:p>
            <a:pPr lvl="1" eaLnBrk="1" hangingPunct="1"/>
            <a:r>
              <a:rPr lang="ja-JP" altLang="en-US">
                <a:latin typeface="Times New Roman" panose="02020603050405020304" pitchFamily="18" charset="0"/>
              </a:rPr>
              <a:t>必ずメモリのその位置に読み込む必要あり</a:t>
            </a:r>
          </a:p>
        </p:txBody>
      </p:sp>
      <p:sp>
        <p:nvSpPr>
          <p:cNvPr id="15364" name="Rectangle 4"/>
          <p:cNvSpPr>
            <a:spLocks noChangeArrowheads="1"/>
          </p:cNvSpPr>
          <p:nvPr/>
        </p:nvSpPr>
        <p:spPr bwMode="auto">
          <a:xfrm>
            <a:off x="1066800" y="4191000"/>
            <a:ext cx="2743200" cy="2667000"/>
          </a:xfrm>
          <a:prstGeom prst="rect">
            <a:avLst/>
          </a:prstGeom>
          <a:solidFill>
            <a:srgbClr val="000000"/>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1000 </a:t>
            </a:r>
            <a:r>
              <a:rPr lang="en-US" altLang="ja-JP"/>
              <a:t>LOAD  2000</a:t>
            </a:r>
          </a:p>
          <a:p>
            <a:pPr eaLnBrk="1" hangingPunct="1"/>
            <a:r>
              <a:rPr lang="en-US" altLang="ja-JP"/>
              <a:t>1001 LOAD  2001</a:t>
            </a:r>
          </a:p>
          <a:p>
            <a:pPr eaLnBrk="1" hangingPunct="1"/>
            <a:r>
              <a:rPr lang="en-US" altLang="ja-JP"/>
              <a:t>1002 ADD</a:t>
            </a:r>
          </a:p>
          <a:p>
            <a:pPr eaLnBrk="1" hangingPunct="1"/>
            <a:r>
              <a:rPr lang="en-US" altLang="ja-JP"/>
              <a:t>1003 BEQ     1010</a:t>
            </a:r>
          </a:p>
          <a:p>
            <a:pPr eaLnBrk="1" hangingPunct="1"/>
            <a:r>
              <a:rPr lang="en-US" altLang="ja-JP"/>
              <a:t>1004 INPUT</a:t>
            </a:r>
          </a:p>
          <a:p>
            <a:pPr eaLnBrk="1" hangingPunct="1"/>
            <a:r>
              <a:rPr lang="en-US" altLang="ja-JP"/>
              <a:t>1005 STORE 2002</a:t>
            </a:r>
          </a:p>
          <a:p>
            <a:pPr eaLnBrk="1" hangingPunct="1"/>
            <a:r>
              <a:rPr lang="en-US" altLang="ja-JP"/>
              <a:t>               :</a:t>
            </a:r>
          </a:p>
        </p:txBody>
      </p:sp>
      <p:sp>
        <p:nvSpPr>
          <p:cNvPr id="15365" name="Rectangle 5"/>
          <p:cNvSpPr>
            <a:spLocks noChangeArrowheads="1"/>
          </p:cNvSpPr>
          <p:nvPr/>
        </p:nvSpPr>
        <p:spPr bwMode="auto">
          <a:xfrm>
            <a:off x="5334000" y="4343400"/>
            <a:ext cx="2438400" cy="25146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5366" name="Text Box 6"/>
          <p:cNvSpPr txBox="1">
            <a:spLocks noChangeArrowheads="1"/>
          </p:cNvSpPr>
          <p:nvPr/>
        </p:nvSpPr>
        <p:spPr bwMode="auto">
          <a:xfrm>
            <a:off x="6019800" y="38862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grpSp>
        <p:nvGrpSpPr>
          <p:cNvPr id="2" name="Group 11"/>
          <p:cNvGrpSpPr>
            <a:grpSpLocks/>
          </p:cNvGrpSpPr>
          <p:nvPr/>
        </p:nvGrpSpPr>
        <p:grpSpPr bwMode="auto">
          <a:xfrm>
            <a:off x="3962400" y="4648200"/>
            <a:ext cx="3810000" cy="914400"/>
            <a:chOff x="2496" y="2928"/>
            <a:chExt cx="2400" cy="576"/>
          </a:xfrm>
        </p:grpSpPr>
        <p:sp>
          <p:nvSpPr>
            <p:cNvPr id="15371" name="Text Box 7"/>
            <p:cNvSpPr txBox="1">
              <a:spLocks noChangeArrowheads="1"/>
            </p:cNvSpPr>
            <p:nvPr/>
          </p:nvSpPr>
          <p:spPr bwMode="auto">
            <a:xfrm>
              <a:off x="2496" y="2928"/>
              <a:ext cx="88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1000番地</a:t>
              </a:r>
            </a:p>
          </p:txBody>
        </p:sp>
        <p:sp>
          <p:nvSpPr>
            <p:cNvPr id="15372" name="Rectangle 9"/>
            <p:cNvSpPr>
              <a:spLocks noChangeArrowheads="1"/>
            </p:cNvSpPr>
            <p:nvPr/>
          </p:nvSpPr>
          <p:spPr bwMode="auto">
            <a:xfrm>
              <a:off x="3360" y="3072"/>
              <a:ext cx="1536" cy="432"/>
            </a:xfrm>
            <a:prstGeom prst="rect">
              <a:avLst/>
            </a:prstGeom>
            <a:solidFill>
              <a:srgbClr val="FF99CC"/>
            </a:solidFill>
            <a:ln w="9525">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プログラム</a:t>
              </a:r>
            </a:p>
          </p:txBody>
        </p:sp>
      </p:grpSp>
      <p:grpSp>
        <p:nvGrpSpPr>
          <p:cNvPr id="3" name="Group 12"/>
          <p:cNvGrpSpPr>
            <a:grpSpLocks/>
          </p:cNvGrpSpPr>
          <p:nvPr/>
        </p:nvGrpSpPr>
        <p:grpSpPr bwMode="auto">
          <a:xfrm>
            <a:off x="3962400" y="5562600"/>
            <a:ext cx="3810000" cy="609600"/>
            <a:chOff x="2496" y="3792"/>
            <a:chExt cx="2400" cy="384"/>
          </a:xfrm>
        </p:grpSpPr>
        <p:sp>
          <p:nvSpPr>
            <p:cNvPr id="15369" name="Text Box 8"/>
            <p:cNvSpPr txBox="1">
              <a:spLocks noChangeArrowheads="1"/>
            </p:cNvSpPr>
            <p:nvPr/>
          </p:nvSpPr>
          <p:spPr bwMode="auto">
            <a:xfrm>
              <a:off x="2496" y="3792"/>
              <a:ext cx="88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2000番地</a:t>
              </a:r>
            </a:p>
          </p:txBody>
        </p:sp>
        <p:sp>
          <p:nvSpPr>
            <p:cNvPr id="15370" name="Rectangle 10"/>
            <p:cNvSpPr>
              <a:spLocks noChangeArrowheads="1"/>
            </p:cNvSpPr>
            <p:nvPr/>
          </p:nvSpPr>
          <p:spPr bwMode="auto">
            <a:xfrm>
              <a:off x="3360" y="3888"/>
              <a:ext cx="1536" cy="288"/>
            </a:xfrm>
            <a:prstGeom prst="rect">
              <a:avLst/>
            </a:prstGeom>
            <a:solidFill>
              <a:srgbClr val="FFFF99"/>
            </a:solidFill>
            <a:ln w="9525">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データ</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heckerboard(across)">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相対番地式プログラム</a:t>
            </a:r>
          </a:p>
        </p:txBody>
      </p:sp>
      <p:sp>
        <p:nvSpPr>
          <p:cNvPr id="16387" name="Rectangle 3"/>
          <p:cNvSpPr>
            <a:spLocks noGrp="1" noChangeArrowheads="1"/>
          </p:cNvSpPr>
          <p:nvPr>
            <p:ph type="body" idx="1"/>
          </p:nvPr>
        </p:nvSpPr>
        <p:spPr>
          <a:xfrm>
            <a:off x="685800" y="1981200"/>
            <a:ext cx="7772400" cy="2286000"/>
          </a:xfrm>
        </p:spPr>
        <p:txBody>
          <a:bodyPr/>
          <a:lstStyle/>
          <a:p>
            <a:pPr eaLnBrk="1" hangingPunct="1"/>
            <a:r>
              <a:rPr lang="ja-JP" altLang="en-US">
                <a:latin typeface="Times New Roman" panose="02020603050405020304" pitchFamily="18" charset="0"/>
              </a:rPr>
              <a:t>相対番地式プログラム</a:t>
            </a:r>
          </a:p>
          <a:p>
            <a:pPr lvl="1" eaLnBrk="1" hangingPunct="1"/>
            <a:r>
              <a:rPr lang="ja-JP" altLang="en-US">
                <a:latin typeface="Times New Roman" panose="02020603050405020304" pitchFamily="18" charset="0"/>
              </a:rPr>
              <a:t>プログラムの先頭を0番地として相対的に記述</a:t>
            </a:r>
          </a:p>
          <a:p>
            <a:pPr lvl="1" eaLnBrk="1" hangingPunct="1"/>
            <a:r>
              <a:rPr lang="ja-JP" altLang="en-US">
                <a:latin typeface="Times New Roman" panose="02020603050405020304" pitchFamily="18" charset="0"/>
              </a:rPr>
              <a:t>メモリへの読み込み時にアドレスを再計算</a:t>
            </a:r>
          </a:p>
        </p:txBody>
      </p:sp>
      <p:sp>
        <p:nvSpPr>
          <p:cNvPr id="16389" name="Rectangle 5"/>
          <p:cNvSpPr>
            <a:spLocks noChangeArrowheads="1"/>
          </p:cNvSpPr>
          <p:nvPr/>
        </p:nvSpPr>
        <p:spPr bwMode="auto">
          <a:xfrm>
            <a:off x="5334000" y="4343400"/>
            <a:ext cx="2438400" cy="25146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6390" name="Text Box 6"/>
          <p:cNvSpPr txBox="1">
            <a:spLocks noChangeArrowheads="1"/>
          </p:cNvSpPr>
          <p:nvPr/>
        </p:nvSpPr>
        <p:spPr bwMode="auto">
          <a:xfrm>
            <a:off x="6019800" y="38862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grpSp>
        <p:nvGrpSpPr>
          <p:cNvPr id="2" name="Group 14"/>
          <p:cNvGrpSpPr>
            <a:grpSpLocks/>
          </p:cNvGrpSpPr>
          <p:nvPr/>
        </p:nvGrpSpPr>
        <p:grpSpPr bwMode="auto">
          <a:xfrm>
            <a:off x="4071938" y="4670425"/>
            <a:ext cx="3700463" cy="892175"/>
            <a:chOff x="2565" y="2942"/>
            <a:chExt cx="2331" cy="562"/>
          </a:xfrm>
        </p:grpSpPr>
        <p:sp>
          <p:nvSpPr>
            <p:cNvPr id="16396" name="Text Box 8"/>
            <p:cNvSpPr txBox="1">
              <a:spLocks noChangeArrowheads="1"/>
            </p:cNvSpPr>
            <p:nvPr/>
          </p:nvSpPr>
          <p:spPr bwMode="auto">
            <a:xfrm>
              <a:off x="2565" y="2942"/>
              <a:ext cx="795"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dirty="0"/>
                <a:t>300</a:t>
              </a:r>
              <a:r>
                <a:rPr lang="ja-JP" altLang="en-US"/>
                <a:t>番地</a:t>
              </a:r>
            </a:p>
          </p:txBody>
        </p:sp>
        <p:sp>
          <p:nvSpPr>
            <p:cNvPr id="16397" name="Rectangle 9"/>
            <p:cNvSpPr>
              <a:spLocks noChangeArrowheads="1"/>
            </p:cNvSpPr>
            <p:nvPr/>
          </p:nvSpPr>
          <p:spPr bwMode="auto">
            <a:xfrm>
              <a:off x="3360" y="3072"/>
              <a:ext cx="1536" cy="432"/>
            </a:xfrm>
            <a:prstGeom prst="rect">
              <a:avLst/>
            </a:prstGeom>
            <a:solidFill>
              <a:srgbClr val="FF99CC"/>
            </a:solidFill>
            <a:ln w="9525">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プログラム</a:t>
              </a:r>
            </a:p>
          </p:txBody>
        </p:sp>
      </p:grpSp>
      <p:grpSp>
        <p:nvGrpSpPr>
          <p:cNvPr id="3" name="Group 13"/>
          <p:cNvGrpSpPr>
            <a:grpSpLocks/>
          </p:cNvGrpSpPr>
          <p:nvPr/>
        </p:nvGrpSpPr>
        <p:grpSpPr bwMode="auto">
          <a:xfrm>
            <a:off x="3917950" y="5511800"/>
            <a:ext cx="3854450" cy="660400"/>
            <a:chOff x="2468" y="3472"/>
            <a:chExt cx="2428" cy="416"/>
          </a:xfrm>
        </p:grpSpPr>
        <p:sp>
          <p:nvSpPr>
            <p:cNvPr id="16394" name="Text Box 11"/>
            <p:cNvSpPr txBox="1">
              <a:spLocks noChangeArrowheads="1"/>
            </p:cNvSpPr>
            <p:nvPr/>
          </p:nvSpPr>
          <p:spPr bwMode="auto">
            <a:xfrm>
              <a:off x="2468" y="3472"/>
              <a:ext cx="892"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dirty="0"/>
                <a:t>1300</a:t>
              </a:r>
              <a:r>
                <a:rPr lang="ja-JP" altLang="en-US"/>
                <a:t>番地</a:t>
              </a:r>
            </a:p>
          </p:txBody>
        </p:sp>
        <p:sp>
          <p:nvSpPr>
            <p:cNvPr id="16395" name="Rectangle 12"/>
            <p:cNvSpPr>
              <a:spLocks noChangeArrowheads="1"/>
            </p:cNvSpPr>
            <p:nvPr/>
          </p:nvSpPr>
          <p:spPr bwMode="auto">
            <a:xfrm>
              <a:off x="3360" y="3600"/>
              <a:ext cx="1536" cy="288"/>
            </a:xfrm>
            <a:prstGeom prst="rect">
              <a:avLst/>
            </a:prstGeom>
            <a:solidFill>
              <a:srgbClr val="FFFF99"/>
            </a:solidFill>
            <a:ln w="9525">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データ</a:t>
              </a:r>
            </a:p>
          </p:txBody>
        </p:sp>
      </p:grpSp>
      <p:sp>
        <p:nvSpPr>
          <p:cNvPr id="163855" name="Text Box 15"/>
          <p:cNvSpPr txBox="1">
            <a:spLocks noChangeArrowheads="1"/>
          </p:cNvSpPr>
          <p:nvPr/>
        </p:nvSpPr>
        <p:spPr bwMode="auto">
          <a:xfrm>
            <a:off x="2736850" y="3600085"/>
            <a:ext cx="26701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dirty="0"/>
              <a:t>再配置</a:t>
            </a:r>
            <a:r>
              <a:rPr lang="ja-JP" altLang="en-US" dirty="0"/>
              <a:t>(</a:t>
            </a:r>
            <a:r>
              <a:rPr lang="en-US" altLang="ja-JP" dirty="0"/>
              <a:t>relocation)</a:t>
            </a:r>
          </a:p>
        </p:txBody>
      </p:sp>
      <p:sp>
        <p:nvSpPr>
          <p:cNvPr id="14" name="Rectangle 4">
            <a:extLst>
              <a:ext uri="{FF2B5EF4-FFF2-40B4-BE49-F238E27FC236}">
                <a16:creationId xmlns:a16="http://schemas.microsoft.com/office/drawing/2014/main" id="{785928D5-46A2-8547-9FF9-727B486AAB3F}"/>
              </a:ext>
            </a:extLst>
          </p:cNvPr>
          <p:cNvSpPr>
            <a:spLocks noChangeArrowheads="1"/>
          </p:cNvSpPr>
          <p:nvPr/>
        </p:nvSpPr>
        <p:spPr bwMode="auto">
          <a:xfrm>
            <a:off x="3211064" y="4191000"/>
            <a:ext cx="913722" cy="2667000"/>
          </a:xfrm>
          <a:prstGeom prst="rect">
            <a:avLst/>
          </a:prstGeom>
          <a:noFill/>
          <a:ln w="19050">
            <a:no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dirty="0"/>
              <a:t>1300</a:t>
            </a:r>
          </a:p>
          <a:p>
            <a:pPr eaLnBrk="1" hangingPunct="1"/>
            <a:r>
              <a:rPr lang="en-US" altLang="ja-JP" dirty="0"/>
              <a:t>1301</a:t>
            </a:r>
          </a:p>
          <a:p>
            <a:pPr eaLnBrk="1" hangingPunct="1"/>
            <a:endParaRPr lang="en-US" altLang="ja-JP" dirty="0"/>
          </a:p>
          <a:p>
            <a:pPr eaLnBrk="1" hangingPunct="1"/>
            <a:r>
              <a:rPr lang="en-US" altLang="ja-JP" dirty="0"/>
              <a:t> 310</a:t>
            </a:r>
          </a:p>
          <a:p>
            <a:pPr eaLnBrk="1" hangingPunct="1"/>
            <a:endParaRPr lang="en-US" altLang="ja-JP" dirty="0"/>
          </a:p>
          <a:p>
            <a:pPr eaLnBrk="1" hangingPunct="1"/>
            <a:r>
              <a:rPr lang="en-US" altLang="ja-JP" dirty="0"/>
              <a:t>1302</a:t>
            </a:r>
          </a:p>
          <a:p>
            <a:pPr eaLnBrk="1" hangingPunct="1"/>
            <a:endParaRPr lang="en-US" altLang="ja-JP" dirty="0"/>
          </a:p>
        </p:txBody>
      </p:sp>
      <p:sp>
        <p:nvSpPr>
          <p:cNvPr id="16388" name="Rectangle 4"/>
          <p:cNvSpPr>
            <a:spLocks noChangeArrowheads="1"/>
          </p:cNvSpPr>
          <p:nvPr/>
        </p:nvSpPr>
        <p:spPr bwMode="auto">
          <a:xfrm>
            <a:off x="1066800" y="4191000"/>
            <a:ext cx="2164101" cy="2667000"/>
          </a:xfrm>
          <a:prstGeom prst="rect">
            <a:avLst/>
          </a:prstGeom>
          <a:solidFill>
            <a:srgbClr val="000000"/>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0 </a:t>
            </a:r>
            <a:r>
              <a:rPr lang="en-US" altLang="ja-JP" dirty="0"/>
              <a:t>LOAD  1000</a:t>
            </a:r>
          </a:p>
          <a:p>
            <a:pPr eaLnBrk="1" hangingPunct="1"/>
            <a:r>
              <a:rPr lang="en-US" altLang="ja-JP" dirty="0"/>
              <a:t>1 LOAD  1001</a:t>
            </a:r>
          </a:p>
          <a:p>
            <a:pPr eaLnBrk="1" hangingPunct="1"/>
            <a:r>
              <a:rPr lang="en-US" altLang="ja-JP" dirty="0"/>
              <a:t>2 ADD</a:t>
            </a:r>
          </a:p>
          <a:p>
            <a:pPr eaLnBrk="1" hangingPunct="1"/>
            <a:r>
              <a:rPr lang="en-US" altLang="ja-JP" dirty="0"/>
              <a:t>3 BEQ         10</a:t>
            </a:r>
          </a:p>
          <a:p>
            <a:pPr eaLnBrk="1" hangingPunct="1"/>
            <a:r>
              <a:rPr lang="en-US" altLang="ja-JP" dirty="0"/>
              <a:t>4 INPUT</a:t>
            </a:r>
          </a:p>
          <a:p>
            <a:pPr eaLnBrk="1" hangingPunct="1"/>
            <a:r>
              <a:rPr lang="en-US" altLang="ja-JP" dirty="0"/>
              <a:t>5 STORE 1002</a:t>
            </a:r>
          </a:p>
          <a:p>
            <a:pPr eaLnBrk="1" hangingPunct="1"/>
            <a:r>
              <a:rPr lang="en-US" altLang="ja-JP" dirty="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63855"/>
                                        </p:tgtEl>
                                        <p:attrNameLst>
                                          <p:attrName>style.visibility</p:attrName>
                                        </p:attrNameLst>
                                      </p:cBhvr>
                                      <p:to>
                                        <p:strVal val="visible"/>
                                      </p:to>
                                    </p:set>
                                    <p:animEffect transition="in" filter="checkerboard(across)">
                                      <p:cBhvr>
                                        <p:cTn id="7" dur="500"/>
                                        <p:tgtEl>
                                          <p:spTgt spid="16385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heckerboard(across)">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checkerboard(across)">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checkerboard(across)">
                                      <p:cBhvr>
                                        <p:cTn id="2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55" grpId="0" autoUpdateAnimBg="0"/>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再配置</a:t>
            </a:r>
            <a:r>
              <a:rPr lang="ja-JP" altLang="en-US" sz="3600">
                <a:latin typeface="Times New Roman" panose="02020603050405020304" pitchFamily="18" charset="0"/>
              </a:rPr>
              <a:t>(</a:t>
            </a:r>
            <a:r>
              <a:rPr lang="en-US" altLang="ja-JP" sz="3600">
                <a:latin typeface="Times New Roman" panose="02020603050405020304" pitchFamily="18" charset="0"/>
              </a:rPr>
              <a:t>relocation)</a:t>
            </a:r>
          </a:p>
        </p:txBody>
      </p:sp>
      <p:sp>
        <p:nvSpPr>
          <p:cNvPr id="17411" name="Rectangle 3"/>
          <p:cNvSpPr>
            <a:spLocks noGrp="1" noChangeArrowheads="1"/>
          </p:cNvSpPr>
          <p:nvPr>
            <p:ph type="body" idx="1"/>
          </p:nvPr>
        </p:nvSpPr>
        <p:spPr>
          <a:xfrm>
            <a:off x="685800" y="1981200"/>
            <a:ext cx="7772400" cy="4648200"/>
          </a:xfrm>
        </p:spPr>
        <p:txBody>
          <a:bodyPr/>
          <a:lstStyle/>
          <a:p>
            <a:pPr eaLnBrk="1" hangingPunct="1"/>
            <a:r>
              <a:rPr lang="ja-JP" altLang="en-US">
                <a:latin typeface="Times New Roman" panose="02020603050405020304" pitchFamily="18" charset="0"/>
              </a:rPr>
              <a:t>再配置(</a:t>
            </a:r>
            <a:r>
              <a:rPr lang="en-US" altLang="ja-JP" dirty="0">
                <a:latin typeface="Times New Roman" panose="02020603050405020304" pitchFamily="18" charset="0"/>
              </a:rPr>
              <a:t>relocation)</a:t>
            </a:r>
          </a:p>
          <a:p>
            <a:pPr lvl="1" eaLnBrk="1" hangingPunct="1"/>
            <a:r>
              <a:rPr lang="ja-JP" altLang="en-US">
                <a:latin typeface="Times New Roman" panose="02020603050405020304" pitchFamily="18" charset="0"/>
              </a:rPr>
              <a:t>静的再配置(</a:t>
            </a:r>
            <a:r>
              <a:rPr lang="en-US" altLang="ja-JP" dirty="0">
                <a:latin typeface="Times New Roman" panose="02020603050405020304" pitchFamily="18" charset="0"/>
              </a:rPr>
              <a:t>static relocation)</a:t>
            </a:r>
          </a:p>
          <a:p>
            <a:pPr lvl="2" eaLnBrk="1" hangingPunct="1"/>
            <a:r>
              <a:rPr lang="ja-JP" altLang="en-US">
                <a:latin typeface="Times New Roman" panose="02020603050405020304" pitchFamily="18" charset="0"/>
              </a:rPr>
              <a:t>メモリに読み込む際に結合(</a:t>
            </a:r>
            <a:r>
              <a:rPr lang="en-US" altLang="ja-JP" dirty="0">
                <a:latin typeface="Times New Roman" panose="02020603050405020304" pitchFamily="18" charset="0"/>
              </a:rPr>
              <a:t>binding)</a:t>
            </a:r>
          </a:p>
          <a:p>
            <a:pPr lvl="2" eaLnBrk="1" hangingPunct="1"/>
            <a:r>
              <a:rPr lang="en-US" altLang="ja-JP" dirty="0">
                <a:latin typeface="Times New Roman" panose="02020603050405020304" pitchFamily="18" charset="0"/>
              </a:rPr>
              <a:t>OS</a:t>
            </a:r>
            <a:r>
              <a:rPr lang="ja-JP" altLang="en-US">
                <a:latin typeface="Times New Roman" panose="02020603050405020304" pitchFamily="18" charset="0"/>
              </a:rPr>
              <a:t>領域とユーザ領域の境界アドレスが変更されると再読み込みが必要</a:t>
            </a:r>
          </a:p>
          <a:p>
            <a:pPr lvl="1" eaLnBrk="1" hangingPunct="1"/>
            <a:r>
              <a:rPr lang="ja-JP" altLang="en-US">
                <a:latin typeface="Times New Roman" panose="02020603050405020304" pitchFamily="18" charset="0"/>
              </a:rPr>
              <a:t>動的再配置(</a:t>
            </a:r>
            <a:r>
              <a:rPr lang="en-US" altLang="ja-JP" dirty="0">
                <a:latin typeface="Times New Roman" panose="02020603050405020304" pitchFamily="18" charset="0"/>
              </a:rPr>
              <a:t>dynamic relocation)</a:t>
            </a:r>
          </a:p>
          <a:p>
            <a:pPr lvl="2" eaLnBrk="1" hangingPunct="1"/>
            <a:r>
              <a:rPr lang="ja-JP" altLang="en-US">
                <a:latin typeface="Times New Roman" panose="02020603050405020304" pitchFamily="18" charset="0"/>
              </a:rPr>
              <a:t>実行時に再配置</a:t>
            </a:r>
          </a:p>
          <a:p>
            <a:pPr lvl="2" eaLnBrk="1" hangingPunct="1"/>
            <a:r>
              <a:rPr lang="ja-JP" altLang="en-US">
                <a:latin typeface="Times New Roman" panose="02020603050405020304" pitchFamily="18" charset="0"/>
              </a:rPr>
              <a:t>1度読み込めば再読み込みの必要は無い</a:t>
            </a:r>
          </a:p>
          <a:p>
            <a:pPr lvl="2" eaLnBrk="1" hangingPunct="1"/>
            <a:r>
              <a:rPr lang="ja-JP" altLang="en-US">
                <a:latin typeface="Times New Roman" panose="02020603050405020304" pitchFamily="18" charset="0"/>
              </a:rPr>
              <a:t>再配置レジスタ(</a:t>
            </a:r>
            <a:r>
              <a:rPr lang="en-US" altLang="ja-JP" dirty="0">
                <a:latin typeface="Times New Roman" panose="02020603050405020304" pitchFamily="18" charset="0"/>
              </a:rPr>
              <a:t>relocation register)</a:t>
            </a:r>
            <a:r>
              <a:rPr lang="ja-JP" altLang="en-US">
                <a:latin typeface="Times New Roman" panose="02020603050405020304" pitchFamily="18" charset="0"/>
              </a:rPr>
              <a:t>が必要</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静的再配置</a:t>
            </a:r>
          </a:p>
        </p:txBody>
      </p:sp>
      <p:sp>
        <p:nvSpPr>
          <p:cNvPr id="18435" name="AutoShape 4"/>
          <p:cNvSpPr>
            <a:spLocks noChangeArrowheads="1"/>
          </p:cNvSpPr>
          <p:nvPr/>
        </p:nvSpPr>
        <p:spPr bwMode="auto">
          <a:xfrm>
            <a:off x="5029200" y="2971800"/>
            <a:ext cx="3657600" cy="3429000"/>
          </a:xfrm>
          <a:prstGeom prst="can">
            <a:avLst>
              <a:gd name="adj" fmla="val 25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8436" name="Rectangle 3"/>
          <p:cNvSpPr>
            <a:spLocks noChangeArrowheads="1"/>
          </p:cNvSpPr>
          <p:nvPr/>
        </p:nvSpPr>
        <p:spPr bwMode="auto">
          <a:xfrm>
            <a:off x="5715000" y="3352800"/>
            <a:ext cx="2362200" cy="2667000"/>
          </a:xfrm>
          <a:prstGeom prst="rect">
            <a:avLst/>
          </a:prstGeom>
          <a:solidFill>
            <a:srgbClr val="000000"/>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0 </a:t>
            </a:r>
            <a:r>
              <a:rPr lang="en-US" altLang="ja-JP"/>
              <a:t>LOAD  1000</a:t>
            </a:r>
          </a:p>
          <a:p>
            <a:pPr eaLnBrk="1" hangingPunct="1"/>
            <a:r>
              <a:rPr lang="en-US" altLang="ja-JP"/>
              <a:t>1 LOAD  1001</a:t>
            </a:r>
          </a:p>
          <a:p>
            <a:pPr eaLnBrk="1" hangingPunct="1"/>
            <a:r>
              <a:rPr lang="en-US" altLang="ja-JP"/>
              <a:t>2 ADD</a:t>
            </a:r>
          </a:p>
          <a:p>
            <a:pPr eaLnBrk="1" hangingPunct="1"/>
            <a:r>
              <a:rPr lang="en-US" altLang="ja-JP"/>
              <a:t>3 BEQ         10</a:t>
            </a:r>
          </a:p>
          <a:p>
            <a:pPr eaLnBrk="1" hangingPunct="1"/>
            <a:r>
              <a:rPr lang="en-US" altLang="ja-JP"/>
              <a:t>4 INPUT</a:t>
            </a:r>
          </a:p>
          <a:p>
            <a:pPr eaLnBrk="1" hangingPunct="1"/>
            <a:r>
              <a:rPr lang="en-US" altLang="ja-JP"/>
              <a:t>5 STORE 1002</a:t>
            </a:r>
          </a:p>
          <a:p>
            <a:pPr eaLnBrk="1" hangingPunct="1"/>
            <a:r>
              <a:rPr lang="en-US" altLang="ja-JP"/>
              <a:t>         :</a:t>
            </a:r>
          </a:p>
        </p:txBody>
      </p:sp>
      <p:sp>
        <p:nvSpPr>
          <p:cNvPr id="18437" name="Text Box 5"/>
          <p:cNvSpPr txBox="1">
            <a:spLocks noChangeArrowheads="1"/>
          </p:cNvSpPr>
          <p:nvPr/>
        </p:nvSpPr>
        <p:spPr bwMode="auto">
          <a:xfrm>
            <a:off x="6477000" y="2362200"/>
            <a:ext cx="1250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2次記憶</a:t>
            </a:r>
          </a:p>
        </p:txBody>
      </p:sp>
      <p:sp>
        <p:nvSpPr>
          <p:cNvPr id="18438" name="Rectangle 6"/>
          <p:cNvSpPr>
            <a:spLocks noChangeArrowheads="1"/>
          </p:cNvSpPr>
          <p:nvPr/>
        </p:nvSpPr>
        <p:spPr bwMode="auto">
          <a:xfrm>
            <a:off x="1447800" y="2057400"/>
            <a:ext cx="2438400" cy="40386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8439" name="Text Box 7"/>
          <p:cNvSpPr txBox="1">
            <a:spLocks noChangeArrowheads="1"/>
          </p:cNvSpPr>
          <p:nvPr/>
        </p:nvSpPr>
        <p:spPr bwMode="auto">
          <a:xfrm>
            <a:off x="2057400" y="16002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sp>
        <p:nvSpPr>
          <p:cNvPr id="169993" name="Text Box 9"/>
          <p:cNvSpPr txBox="1">
            <a:spLocks noChangeArrowheads="1"/>
          </p:cNvSpPr>
          <p:nvPr/>
        </p:nvSpPr>
        <p:spPr bwMode="auto">
          <a:xfrm>
            <a:off x="0" y="2819400"/>
            <a:ext cx="1403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2000番地</a:t>
            </a:r>
            <a:endParaRPr lang="en-US" altLang="ja-JP"/>
          </a:p>
        </p:txBody>
      </p:sp>
      <p:grpSp>
        <p:nvGrpSpPr>
          <p:cNvPr id="2" name="Group 11"/>
          <p:cNvGrpSpPr>
            <a:grpSpLocks/>
          </p:cNvGrpSpPr>
          <p:nvPr/>
        </p:nvGrpSpPr>
        <p:grpSpPr bwMode="auto">
          <a:xfrm>
            <a:off x="1447800" y="3048000"/>
            <a:ext cx="3657600" cy="2667000"/>
            <a:chOff x="912" y="1920"/>
            <a:chExt cx="2304" cy="1680"/>
          </a:xfrm>
        </p:grpSpPr>
        <p:sp>
          <p:nvSpPr>
            <p:cNvPr id="18443" name="Rectangle 8"/>
            <p:cNvSpPr>
              <a:spLocks noChangeArrowheads="1"/>
            </p:cNvSpPr>
            <p:nvPr/>
          </p:nvSpPr>
          <p:spPr bwMode="auto">
            <a:xfrm>
              <a:off x="912" y="1920"/>
              <a:ext cx="1536" cy="1680"/>
            </a:xfrm>
            <a:prstGeom prst="rect">
              <a:avLst/>
            </a:prstGeom>
            <a:solidFill>
              <a:srgbClr val="000000"/>
            </a:solidFill>
            <a:ln w="9525">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2000 </a:t>
              </a:r>
              <a:r>
                <a:rPr lang="en-US" altLang="ja-JP"/>
                <a:t>LOAD  3000</a:t>
              </a:r>
            </a:p>
            <a:p>
              <a:pPr eaLnBrk="1" hangingPunct="1"/>
              <a:r>
                <a:rPr lang="en-US" altLang="ja-JP"/>
                <a:t>2001 LOAD  3001</a:t>
              </a:r>
            </a:p>
            <a:p>
              <a:pPr eaLnBrk="1" hangingPunct="1"/>
              <a:r>
                <a:rPr lang="en-US" altLang="ja-JP"/>
                <a:t>2002 ADD</a:t>
              </a:r>
            </a:p>
            <a:p>
              <a:pPr eaLnBrk="1" hangingPunct="1"/>
              <a:r>
                <a:rPr lang="en-US" altLang="ja-JP"/>
                <a:t>2003 BEQ     2010</a:t>
              </a:r>
            </a:p>
            <a:p>
              <a:pPr eaLnBrk="1" hangingPunct="1"/>
              <a:r>
                <a:rPr lang="en-US" altLang="ja-JP"/>
                <a:t>2004 INPUT</a:t>
              </a:r>
            </a:p>
            <a:p>
              <a:pPr eaLnBrk="1" hangingPunct="1"/>
              <a:r>
                <a:rPr lang="en-US" altLang="ja-JP"/>
                <a:t>2005 STORE 3002</a:t>
              </a:r>
            </a:p>
            <a:p>
              <a:pPr eaLnBrk="1" hangingPunct="1"/>
              <a:r>
                <a:rPr lang="en-US" altLang="ja-JP"/>
                <a:t>         :</a:t>
              </a:r>
            </a:p>
          </p:txBody>
        </p:sp>
        <p:sp>
          <p:nvSpPr>
            <p:cNvPr id="18444" name="AutoShape 10"/>
            <p:cNvSpPr>
              <a:spLocks noChangeArrowheads="1"/>
            </p:cNvSpPr>
            <p:nvPr/>
          </p:nvSpPr>
          <p:spPr bwMode="auto">
            <a:xfrm>
              <a:off x="2448" y="2544"/>
              <a:ext cx="768" cy="528"/>
            </a:xfrm>
            <a:prstGeom prst="leftArrow">
              <a:avLst>
                <a:gd name="adj1" fmla="val 50000"/>
                <a:gd name="adj2" fmla="val 36364"/>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読み込み</a:t>
              </a:r>
            </a:p>
          </p:txBody>
        </p:sp>
      </p:grpSp>
      <p:sp>
        <p:nvSpPr>
          <p:cNvPr id="169996" name="Text Box 12"/>
          <p:cNvSpPr txBox="1">
            <a:spLocks noChangeArrowheads="1"/>
          </p:cNvSpPr>
          <p:nvPr/>
        </p:nvSpPr>
        <p:spPr bwMode="auto">
          <a:xfrm>
            <a:off x="746125" y="6292850"/>
            <a:ext cx="51546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読み込み時にアドレスを変換する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69993"/>
                                        </p:tgtEl>
                                        <p:attrNameLst>
                                          <p:attrName>style.visibility</p:attrName>
                                        </p:attrNameLst>
                                      </p:cBhvr>
                                      <p:to>
                                        <p:strVal val="visible"/>
                                      </p:to>
                                    </p:set>
                                    <p:animEffect transition="in" filter="checkerboard(across)">
                                      <p:cBhvr>
                                        <p:cTn id="7" dur="500"/>
                                        <p:tgtEl>
                                          <p:spTgt spid="16999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right)">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69996"/>
                                        </p:tgtEl>
                                        <p:attrNameLst>
                                          <p:attrName>style.visibility</p:attrName>
                                        </p:attrNameLst>
                                      </p:cBhvr>
                                      <p:to>
                                        <p:strVal val="visible"/>
                                      </p:to>
                                    </p:set>
                                    <p:anim calcmode="lin" valueType="num">
                                      <p:cBhvr additive="base">
                                        <p:cTn id="17" dur="500" fill="hold"/>
                                        <p:tgtEl>
                                          <p:spTgt spid="169996"/>
                                        </p:tgtEl>
                                        <p:attrNameLst>
                                          <p:attrName>ppt_x</p:attrName>
                                        </p:attrNameLst>
                                      </p:cBhvr>
                                      <p:tavLst>
                                        <p:tav tm="0">
                                          <p:val>
                                            <p:strVal val="#ppt_x"/>
                                          </p:val>
                                        </p:tav>
                                        <p:tav tm="100000">
                                          <p:val>
                                            <p:strVal val="#ppt_x"/>
                                          </p:val>
                                        </p:tav>
                                      </p:tavLst>
                                    </p:anim>
                                    <p:anim calcmode="lin" valueType="num">
                                      <p:cBhvr additive="base">
                                        <p:cTn id="18" dur="500" fill="hold"/>
                                        <p:tgtEl>
                                          <p:spTgt spid="16999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93" grpId="0" autoUpdateAnimBg="0"/>
      <p:bldP spid="169996"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動的再配置</a:t>
            </a:r>
          </a:p>
        </p:txBody>
      </p:sp>
      <p:sp>
        <p:nvSpPr>
          <p:cNvPr id="19459" name="AutoShape 1027"/>
          <p:cNvSpPr>
            <a:spLocks noChangeArrowheads="1"/>
          </p:cNvSpPr>
          <p:nvPr/>
        </p:nvSpPr>
        <p:spPr bwMode="auto">
          <a:xfrm>
            <a:off x="5029200" y="2971800"/>
            <a:ext cx="3657600" cy="3429000"/>
          </a:xfrm>
          <a:prstGeom prst="can">
            <a:avLst>
              <a:gd name="adj" fmla="val 25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9460" name="Rectangle 1028"/>
          <p:cNvSpPr>
            <a:spLocks noChangeArrowheads="1"/>
          </p:cNvSpPr>
          <p:nvPr/>
        </p:nvSpPr>
        <p:spPr bwMode="auto">
          <a:xfrm>
            <a:off x="5715000" y="3352800"/>
            <a:ext cx="2362200" cy="2667000"/>
          </a:xfrm>
          <a:prstGeom prst="rect">
            <a:avLst/>
          </a:prstGeom>
          <a:solidFill>
            <a:srgbClr val="000000"/>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0 </a:t>
            </a:r>
            <a:r>
              <a:rPr lang="en-US" altLang="ja-JP"/>
              <a:t>LOAD  1000</a:t>
            </a:r>
          </a:p>
          <a:p>
            <a:pPr eaLnBrk="1" hangingPunct="1"/>
            <a:r>
              <a:rPr lang="en-US" altLang="ja-JP"/>
              <a:t>1 LOAD  1001</a:t>
            </a:r>
          </a:p>
          <a:p>
            <a:pPr eaLnBrk="1" hangingPunct="1"/>
            <a:r>
              <a:rPr lang="en-US" altLang="ja-JP"/>
              <a:t>2 ADD</a:t>
            </a:r>
          </a:p>
          <a:p>
            <a:pPr eaLnBrk="1" hangingPunct="1"/>
            <a:r>
              <a:rPr lang="en-US" altLang="ja-JP"/>
              <a:t>3 BEQ         10</a:t>
            </a:r>
          </a:p>
          <a:p>
            <a:pPr eaLnBrk="1" hangingPunct="1"/>
            <a:r>
              <a:rPr lang="en-US" altLang="ja-JP"/>
              <a:t>4 INPUT</a:t>
            </a:r>
          </a:p>
          <a:p>
            <a:pPr eaLnBrk="1" hangingPunct="1"/>
            <a:r>
              <a:rPr lang="en-US" altLang="ja-JP"/>
              <a:t>5 STORE 1002</a:t>
            </a:r>
          </a:p>
          <a:p>
            <a:pPr eaLnBrk="1" hangingPunct="1"/>
            <a:r>
              <a:rPr lang="en-US" altLang="ja-JP"/>
              <a:t>         :</a:t>
            </a:r>
          </a:p>
        </p:txBody>
      </p:sp>
      <p:sp>
        <p:nvSpPr>
          <p:cNvPr id="19461" name="Text Box 1029"/>
          <p:cNvSpPr txBox="1">
            <a:spLocks noChangeArrowheads="1"/>
          </p:cNvSpPr>
          <p:nvPr/>
        </p:nvSpPr>
        <p:spPr bwMode="auto">
          <a:xfrm>
            <a:off x="6477000" y="2362200"/>
            <a:ext cx="1250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2次記憶</a:t>
            </a:r>
          </a:p>
        </p:txBody>
      </p:sp>
      <p:sp>
        <p:nvSpPr>
          <p:cNvPr id="19462" name="Rectangle 1030"/>
          <p:cNvSpPr>
            <a:spLocks noChangeArrowheads="1"/>
          </p:cNvSpPr>
          <p:nvPr/>
        </p:nvSpPr>
        <p:spPr bwMode="auto">
          <a:xfrm>
            <a:off x="1447800" y="2057400"/>
            <a:ext cx="2438400" cy="40386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9463" name="Text Box 1031"/>
          <p:cNvSpPr txBox="1">
            <a:spLocks noChangeArrowheads="1"/>
          </p:cNvSpPr>
          <p:nvPr/>
        </p:nvSpPr>
        <p:spPr bwMode="auto">
          <a:xfrm>
            <a:off x="2057400" y="16002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sp>
        <p:nvSpPr>
          <p:cNvPr id="181256" name="Text Box 1032"/>
          <p:cNvSpPr txBox="1">
            <a:spLocks noChangeArrowheads="1"/>
          </p:cNvSpPr>
          <p:nvPr/>
        </p:nvSpPr>
        <p:spPr bwMode="auto">
          <a:xfrm>
            <a:off x="0" y="2819400"/>
            <a:ext cx="1403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2000番地</a:t>
            </a:r>
            <a:endParaRPr lang="en-US" altLang="ja-JP"/>
          </a:p>
        </p:txBody>
      </p:sp>
      <p:grpSp>
        <p:nvGrpSpPr>
          <p:cNvPr id="2" name="Group 1033"/>
          <p:cNvGrpSpPr>
            <a:grpSpLocks/>
          </p:cNvGrpSpPr>
          <p:nvPr/>
        </p:nvGrpSpPr>
        <p:grpSpPr bwMode="auto">
          <a:xfrm>
            <a:off x="1447800" y="3048000"/>
            <a:ext cx="3657600" cy="2667000"/>
            <a:chOff x="912" y="1920"/>
            <a:chExt cx="2304" cy="1680"/>
          </a:xfrm>
        </p:grpSpPr>
        <p:sp>
          <p:nvSpPr>
            <p:cNvPr id="19467" name="Rectangle 1034"/>
            <p:cNvSpPr>
              <a:spLocks noChangeArrowheads="1"/>
            </p:cNvSpPr>
            <p:nvPr/>
          </p:nvSpPr>
          <p:spPr bwMode="auto">
            <a:xfrm>
              <a:off x="912" y="1920"/>
              <a:ext cx="1536" cy="1680"/>
            </a:xfrm>
            <a:prstGeom prst="rect">
              <a:avLst/>
            </a:prstGeom>
            <a:solidFill>
              <a:srgbClr val="000000"/>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      0 </a:t>
              </a:r>
              <a:r>
                <a:rPr lang="en-US" altLang="ja-JP"/>
                <a:t>LOAD  1000</a:t>
              </a:r>
            </a:p>
            <a:p>
              <a:pPr eaLnBrk="1" hangingPunct="1"/>
              <a:r>
                <a:rPr lang="en-US" altLang="ja-JP"/>
                <a:t>      1 LOAD  1001</a:t>
              </a:r>
            </a:p>
            <a:p>
              <a:pPr eaLnBrk="1" hangingPunct="1"/>
              <a:r>
                <a:rPr lang="en-US" altLang="ja-JP"/>
                <a:t>      2 ADD</a:t>
              </a:r>
            </a:p>
            <a:p>
              <a:pPr eaLnBrk="1" hangingPunct="1"/>
              <a:r>
                <a:rPr lang="en-US" altLang="ja-JP"/>
                <a:t>      3 BEQ         10</a:t>
              </a:r>
            </a:p>
            <a:p>
              <a:pPr eaLnBrk="1" hangingPunct="1"/>
              <a:r>
                <a:rPr lang="en-US" altLang="ja-JP"/>
                <a:t>      4 INPUT</a:t>
              </a:r>
            </a:p>
            <a:p>
              <a:pPr eaLnBrk="1" hangingPunct="1"/>
              <a:r>
                <a:rPr lang="en-US" altLang="ja-JP"/>
                <a:t>      5 STORE 1002</a:t>
              </a:r>
            </a:p>
            <a:p>
              <a:pPr eaLnBrk="1" hangingPunct="1"/>
              <a:r>
                <a:rPr lang="en-US" altLang="ja-JP"/>
                <a:t>         :</a:t>
              </a:r>
            </a:p>
          </p:txBody>
        </p:sp>
        <p:sp>
          <p:nvSpPr>
            <p:cNvPr id="19468" name="AutoShape 1035"/>
            <p:cNvSpPr>
              <a:spLocks noChangeArrowheads="1"/>
            </p:cNvSpPr>
            <p:nvPr/>
          </p:nvSpPr>
          <p:spPr bwMode="auto">
            <a:xfrm>
              <a:off x="2448" y="2544"/>
              <a:ext cx="768" cy="528"/>
            </a:xfrm>
            <a:prstGeom prst="leftArrow">
              <a:avLst>
                <a:gd name="adj1" fmla="val 50000"/>
                <a:gd name="adj2" fmla="val 36364"/>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読み込み</a:t>
              </a:r>
            </a:p>
          </p:txBody>
        </p:sp>
      </p:grpSp>
      <p:sp>
        <p:nvSpPr>
          <p:cNvPr id="181260" name="Text Box 1036"/>
          <p:cNvSpPr txBox="1">
            <a:spLocks noChangeArrowheads="1"/>
          </p:cNvSpPr>
          <p:nvPr/>
        </p:nvSpPr>
        <p:spPr bwMode="auto">
          <a:xfrm>
            <a:off x="746125" y="6292850"/>
            <a:ext cx="51863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読み込み時はアドレスはそのまま</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81256"/>
                                        </p:tgtEl>
                                        <p:attrNameLst>
                                          <p:attrName>style.visibility</p:attrName>
                                        </p:attrNameLst>
                                      </p:cBhvr>
                                      <p:to>
                                        <p:strVal val="visible"/>
                                      </p:to>
                                    </p:set>
                                    <p:animEffect transition="in" filter="checkerboard(across)">
                                      <p:cBhvr>
                                        <p:cTn id="7" dur="500"/>
                                        <p:tgtEl>
                                          <p:spTgt spid="18125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right)">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81260"/>
                                        </p:tgtEl>
                                        <p:attrNameLst>
                                          <p:attrName>style.visibility</p:attrName>
                                        </p:attrNameLst>
                                      </p:cBhvr>
                                      <p:to>
                                        <p:strVal val="visible"/>
                                      </p:to>
                                    </p:set>
                                    <p:anim calcmode="lin" valueType="num">
                                      <p:cBhvr additive="base">
                                        <p:cTn id="17" dur="500" fill="hold"/>
                                        <p:tgtEl>
                                          <p:spTgt spid="181260"/>
                                        </p:tgtEl>
                                        <p:attrNameLst>
                                          <p:attrName>ppt_x</p:attrName>
                                        </p:attrNameLst>
                                      </p:cBhvr>
                                      <p:tavLst>
                                        <p:tav tm="0">
                                          <p:val>
                                            <p:strVal val="#ppt_x"/>
                                          </p:val>
                                        </p:tav>
                                        <p:tav tm="100000">
                                          <p:val>
                                            <p:strVal val="#ppt_x"/>
                                          </p:val>
                                        </p:tav>
                                      </p:tavLst>
                                    </p:anim>
                                    <p:anim calcmode="lin" valueType="num">
                                      <p:cBhvr additive="base">
                                        <p:cTn id="18" dur="500" fill="hold"/>
                                        <p:tgtEl>
                                          <p:spTgt spid="18126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256" grpId="0" autoUpdateAnimBg="0"/>
      <p:bldP spid="181260"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動的再配置</a:t>
            </a:r>
          </a:p>
        </p:txBody>
      </p:sp>
      <p:sp>
        <p:nvSpPr>
          <p:cNvPr id="20483" name="Rectangle 4"/>
          <p:cNvSpPr>
            <a:spLocks noChangeArrowheads="1"/>
          </p:cNvSpPr>
          <p:nvPr/>
        </p:nvSpPr>
        <p:spPr bwMode="auto">
          <a:xfrm>
            <a:off x="304800" y="3962400"/>
            <a:ext cx="2362200" cy="2667000"/>
          </a:xfrm>
          <a:prstGeom prst="rect">
            <a:avLst/>
          </a:prstGeom>
          <a:solidFill>
            <a:srgbClr val="000000"/>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0 </a:t>
            </a:r>
            <a:r>
              <a:rPr lang="en-US" altLang="ja-JP"/>
              <a:t>LOAD  1000</a:t>
            </a:r>
          </a:p>
          <a:p>
            <a:pPr eaLnBrk="1" hangingPunct="1"/>
            <a:r>
              <a:rPr lang="en-US" altLang="ja-JP"/>
              <a:t>1 LOAD  1001</a:t>
            </a:r>
          </a:p>
          <a:p>
            <a:pPr eaLnBrk="1" hangingPunct="1"/>
            <a:r>
              <a:rPr lang="en-US" altLang="ja-JP"/>
              <a:t>2 ADD</a:t>
            </a:r>
          </a:p>
          <a:p>
            <a:pPr eaLnBrk="1" hangingPunct="1"/>
            <a:r>
              <a:rPr lang="en-US" altLang="ja-JP"/>
              <a:t>3 BEQ         10</a:t>
            </a:r>
          </a:p>
          <a:p>
            <a:pPr eaLnBrk="1" hangingPunct="1"/>
            <a:r>
              <a:rPr lang="en-US" altLang="ja-JP"/>
              <a:t>4 INPUT</a:t>
            </a:r>
          </a:p>
          <a:p>
            <a:pPr eaLnBrk="1" hangingPunct="1"/>
            <a:r>
              <a:rPr lang="en-US" altLang="ja-JP"/>
              <a:t>5 STORE 1002</a:t>
            </a:r>
          </a:p>
          <a:p>
            <a:pPr eaLnBrk="1" hangingPunct="1"/>
            <a:r>
              <a:rPr lang="en-US" altLang="ja-JP"/>
              <a:t>         :</a:t>
            </a:r>
          </a:p>
        </p:txBody>
      </p:sp>
      <p:sp>
        <p:nvSpPr>
          <p:cNvPr id="20484" name="Rectangle 5"/>
          <p:cNvSpPr>
            <a:spLocks noChangeArrowheads="1"/>
          </p:cNvSpPr>
          <p:nvPr/>
        </p:nvSpPr>
        <p:spPr bwMode="auto">
          <a:xfrm>
            <a:off x="6324600" y="4038600"/>
            <a:ext cx="2438400" cy="25146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0485" name="Text Box 6"/>
          <p:cNvSpPr txBox="1">
            <a:spLocks noChangeArrowheads="1"/>
          </p:cNvSpPr>
          <p:nvPr/>
        </p:nvSpPr>
        <p:spPr bwMode="auto">
          <a:xfrm>
            <a:off x="7010400" y="35814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sp>
        <p:nvSpPr>
          <p:cNvPr id="20486" name="Rectangle 13"/>
          <p:cNvSpPr>
            <a:spLocks noChangeArrowheads="1"/>
          </p:cNvSpPr>
          <p:nvPr/>
        </p:nvSpPr>
        <p:spPr bwMode="auto">
          <a:xfrm>
            <a:off x="3352800" y="2209800"/>
            <a:ext cx="2590800" cy="1981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0487" name="Text Box 14"/>
          <p:cNvSpPr txBox="1">
            <a:spLocks noChangeArrowheads="1"/>
          </p:cNvSpPr>
          <p:nvPr/>
        </p:nvSpPr>
        <p:spPr bwMode="auto">
          <a:xfrm>
            <a:off x="3352800" y="1676400"/>
            <a:ext cx="2428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アドレス変換機構</a:t>
            </a:r>
          </a:p>
        </p:txBody>
      </p:sp>
      <p:sp>
        <p:nvSpPr>
          <p:cNvPr id="20488" name="Rectangle 15"/>
          <p:cNvSpPr>
            <a:spLocks noChangeArrowheads="1"/>
          </p:cNvSpPr>
          <p:nvPr/>
        </p:nvSpPr>
        <p:spPr bwMode="auto">
          <a:xfrm>
            <a:off x="3886200" y="2743200"/>
            <a:ext cx="1447800"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0489" name="Text Box 17"/>
          <p:cNvSpPr txBox="1">
            <a:spLocks noChangeArrowheads="1"/>
          </p:cNvSpPr>
          <p:nvPr/>
        </p:nvSpPr>
        <p:spPr bwMode="auto">
          <a:xfrm>
            <a:off x="3505200" y="2209800"/>
            <a:ext cx="21415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再配置レジスタ</a:t>
            </a:r>
          </a:p>
        </p:txBody>
      </p:sp>
      <p:sp>
        <p:nvSpPr>
          <p:cNvPr id="20490" name="Rectangle 18"/>
          <p:cNvSpPr>
            <a:spLocks noChangeArrowheads="1"/>
          </p:cNvSpPr>
          <p:nvPr/>
        </p:nvSpPr>
        <p:spPr bwMode="auto">
          <a:xfrm>
            <a:off x="3886200" y="2743200"/>
            <a:ext cx="1447800" cy="457200"/>
          </a:xfrm>
          <a:prstGeom prst="rect">
            <a:avLst/>
          </a:prstGeom>
          <a:solidFill>
            <a:srgbClr val="CCFF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dirty="0">
                <a:solidFill>
                  <a:srgbClr val="000000"/>
                </a:solidFill>
              </a:rPr>
              <a:t>500</a:t>
            </a:r>
          </a:p>
        </p:txBody>
      </p:sp>
      <p:grpSp>
        <p:nvGrpSpPr>
          <p:cNvPr id="2" name="Group 31"/>
          <p:cNvGrpSpPr>
            <a:grpSpLocks/>
          </p:cNvGrpSpPr>
          <p:nvPr/>
        </p:nvGrpSpPr>
        <p:grpSpPr bwMode="auto">
          <a:xfrm>
            <a:off x="1447800" y="3810000"/>
            <a:ext cx="2438400" cy="609600"/>
            <a:chOff x="912" y="2400"/>
            <a:chExt cx="1536" cy="384"/>
          </a:xfrm>
        </p:grpSpPr>
        <p:sp>
          <p:nvSpPr>
            <p:cNvPr id="20502" name="Oval 19"/>
            <p:cNvSpPr>
              <a:spLocks noChangeArrowheads="1"/>
            </p:cNvSpPr>
            <p:nvPr/>
          </p:nvSpPr>
          <p:spPr bwMode="auto">
            <a:xfrm>
              <a:off x="912" y="2496"/>
              <a:ext cx="672" cy="288"/>
            </a:xfrm>
            <a:prstGeom prst="ellipse">
              <a:avLst/>
            </a:prstGeom>
            <a:noFill/>
            <a:ln w="38100">
              <a:solidFill>
                <a:srgbClr val="CCFFCC"/>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0503" name="Line 20"/>
            <p:cNvSpPr>
              <a:spLocks noChangeShapeType="1"/>
            </p:cNvSpPr>
            <p:nvPr/>
          </p:nvSpPr>
          <p:spPr bwMode="auto">
            <a:xfrm flipV="1">
              <a:off x="1584" y="2400"/>
              <a:ext cx="864" cy="240"/>
            </a:xfrm>
            <a:prstGeom prst="line">
              <a:avLst/>
            </a:prstGeom>
            <a:noFill/>
            <a:ln w="28575">
              <a:solidFill>
                <a:srgbClr val="CCFF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3" name="Group 23"/>
          <p:cNvGrpSpPr>
            <a:grpSpLocks/>
          </p:cNvGrpSpPr>
          <p:nvPr/>
        </p:nvGrpSpPr>
        <p:grpSpPr bwMode="auto">
          <a:xfrm>
            <a:off x="5006975" y="4645025"/>
            <a:ext cx="3756025" cy="917575"/>
            <a:chOff x="2530" y="2926"/>
            <a:chExt cx="2366" cy="578"/>
          </a:xfrm>
        </p:grpSpPr>
        <p:sp>
          <p:nvSpPr>
            <p:cNvPr id="20500" name="Text Box 24"/>
            <p:cNvSpPr txBox="1">
              <a:spLocks noChangeArrowheads="1"/>
            </p:cNvSpPr>
            <p:nvPr/>
          </p:nvSpPr>
          <p:spPr bwMode="auto">
            <a:xfrm>
              <a:off x="2530" y="2926"/>
              <a:ext cx="795"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dirty="0"/>
                <a:t>500</a:t>
              </a:r>
              <a:r>
                <a:rPr lang="ja-JP" altLang="en-US"/>
                <a:t>番地</a:t>
              </a:r>
            </a:p>
          </p:txBody>
        </p:sp>
        <p:sp>
          <p:nvSpPr>
            <p:cNvPr id="20501" name="Rectangle 25"/>
            <p:cNvSpPr>
              <a:spLocks noChangeArrowheads="1"/>
            </p:cNvSpPr>
            <p:nvPr/>
          </p:nvSpPr>
          <p:spPr bwMode="auto">
            <a:xfrm>
              <a:off x="3360" y="3072"/>
              <a:ext cx="1536" cy="432"/>
            </a:xfrm>
            <a:prstGeom prst="rect">
              <a:avLst/>
            </a:prstGeom>
            <a:solidFill>
              <a:srgbClr val="FF99CC"/>
            </a:solidFill>
            <a:ln w="9525">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プログラム</a:t>
              </a:r>
            </a:p>
          </p:txBody>
        </p:sp>
      </p:grpSp>
      <p:grpSp>
        <p:nvGrpSpPr>
          <p:cNvPr id="4" name="Group 26"/>
          <p:cNvGrpSpPr>
            <a:grpSpLocks/>
          </p:cNvGrpSpPr>
          <p:nvPr/>
        </p:nvGrpSpPr>
        <p:grpSpPr bwMode="auto">
          <a:xfrm>
            <a:off x="4879975" y="5445125"/>
            <a:ext cx="3883025" cy="727075"/>
            <a:chOff x="2450" y="3430"/>
            <a:chExt cx="2446" cy="458"/>
          </a:xfrm>
        </p:grpSpPr>
        <p:sp>
          <p:nvSpPr>
            <p:cNvPr id="20498" name="Text Box 27"/>
            <p:cNvSpPr txBox="1">
              <a:spLocks noChangeArrowheads="1"/>
            </p:cNvSpPr>
            <p:nvPr/>
          </p:nvSpPr>
          <p:spPr bwMode="auto">
            <a:xfrm>
              <a:off x="2450" y="3430"/>
              <a:ext cx="892"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dirty="0"/>
                <a:t>1500</a:t>
              </a:r>
              <a:r>
                <a:rPr lang="ja-JP" altLang="en-US"/>
                <a:t>番地</a:t>
              </a:r>
            </a:p>
          </p:txBody>
        </p:sp>
        <p:sp>
          <p:nvSpPr>
            <p:cNvPr id="20499" name="Rectangle 28"/>
            <p:cNvSpPr>
              <a:spLocks noChangeArrowheads="1"/>
            </p:cNvSpPr>
            <p:nvPr/>
          </p:nvSpPr>
          <p:spPr bwMode="auto">
            <a:xfrm>
              <a:off x="3360" y="3600"/>
              <a:ext cx="1536" cy="288"/>
            </a:xfrm>
            <a:prstGeom prst="rect">
              <a:avLst/>
            </a:prstGeom>
            <a:solidFill>
              <a:srgbClr val="FFFF99"/>
            </a:solidFill>
            <a:ln w="9525">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データ</a:t>
              </a:r>
            </a:p>
          </p:txBody>
        </p:sp>
      </p:grpSp>
      <p:sp>
        <p:nvSpPr>
          <p:cNvPr id="165917" name="Line 29"/>
          <p:cNvSpPr>
            <a:spLocks noChangeShapeType="1"/>
          </p:cNvSpPr>
          <p:nvPr/>
        </p:nvSpPr>
        <p:spPr bwMode="auto">
          <a:xfrm>
            <a:off x="4648200" y="3200400"/>
            <a:ext cx="0" cy="304800"/>
          </a:xfrm>
          <a:prstGeom prst="line">
            <a:avLst/>
          </a:prstGeom>
          <a:noFill/>
          <a:ln w="28575">
            <a:solidFill>
              <a:srgbClr val="CCFF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165918" name="Text Box 30"/>
          <p:cNvSpPr txBox="1">
            <a:spLocks noChangeArrowheads="1"/>
          </p:cNvSpPr>
          <p:nvPr/>
        </p:nvSpPr>
        <p:spPr bwMode="auto">
          <a:xfrm>
            <a:off x="3886200" y="3505200"/>
            <a:ext cx="182293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1000 + </a:t>
            </a:r>
            <a:r>
              <a:rPr lang="en-US" altLang="ja-JP" sz="2800" dirty="0"/>
              <a:t>500</a:t>
            </a:r>
          </a:p>
        </p:txBody>
      </p:sp>
      <p:sp>
        <p:nvSpPr>
          <p:cNvPr id="165920" name="Line 32"/>
          <p:cNvSpPr>
            <a:spLocks noChangeShapeType="1"/>
          </p:cNvSpPr>
          <p:nvPr/>
        </p:nvSpPr>
        <p:spPr bwMode="auto">
          <a:xfrm>
            <a:off x="4648200" y="4038600"/>
            <a:ext cx="1676400" cy="1676400"/>
          </a:xfrm>
          <a:prstGeom prst="line">
            <a:avLst/>
          </a:prstGeom>
          <a:noFill/>
          <a:ln w="28575">
            <a:solidFill>
              <a:srgbClr val="CCFF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20497" name="Text Box 33"/>
          <p:cNvSpPr txBox="1">
            <a:spLocks noChangeArrowheads="1"/>
          </p:cNvSpPr>
          <p:nvPr/>
        </p:nvSpPr>
        <p:spPr bwMode="auto">
          <a:xfrm>
            <a:off x="228600" y="1828800"/>
            <a:ext cx="3084513"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実行時にアドレスを</a:t>
            </a:r>
          </a:p>
          <a:p>
            <a:pPr eaLnBrk="1" hangingPunct="1"/>
            <a:r>
              <a:rPr lang="ja-JP" altLang="en-US" sz="2800"/>
              <a:t>変換する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0490"/>
                                        </p:tgtEl>
                                        <p:attrNameLst>
                                          <p:attrName>style.visibility</p:attrName>
                                        </p:attrNameLst>
                                      </p:cBhvr>
                                      <p:to>
                                        <p:strVal val="visible"/>
                                      </p:to>
                                    </p:set>
                                    <p:animEffect transition="in" filter="checkerboard(across)">
                                      <p:cBhvr>
                                        <p:cTn id="12" dur="500"/>
                                        <p:tgtEl>
                                          <p:spTgt spid="2049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left)">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165917"/>
                                        </p:tgtEl>
                                        <p:attrNameLst>
                                          <p:attrName>style.visibility</p:attrName>
                                        </p:attrNameLst>
                                      </p:cBhvr>
                                      <p:to>
                                        <p:strVal val="visible"/>
                                      </p:to>
                                    </p:set>
                                    <p:animEffect transition="in" filter="wipe(up)">
                                      <p:cBhvr>
                                        <p:cTn id="22" dur="500"/>
                                        <p:tgtEl>
                                          <p:spTgt spid="165917"/>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65918"/>
                                        </p:tgtEl>
                                        <p:attrNameLst>
                                          <p:attrName>style.visibility</p:attrName>
                                        </p:attrNameLst>
                                      </p:cBhvr>
                                      <p:to>
                                        <p:strVal val="visible"/>
                                      </p:to>
                                    </p:set>
                                    <p:animEffect transition="in" filter="checkerboard(across)">
                                      <p:cBhvr>
                                        <p:cTn id="27" dur="500"/>
                                        <p:tgtEl>
                                          <p:spTgt spid="16591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165920"/>
                                        </p:tgtEl>
                                        <p:attrNameLst>
                                          <p:attrName>style.visibility</p:attrName>
                                        </p:attrNameLst>
                                      </p:cBhvr>
                                      <p:to>
                                        <p:strVal val="visible"/>
                                      </p:to>
                                    </p:set>
                                    <p:animEffect transition="in" filter="wipe(up)">
                                      <p:cBhvr>
                                        <p:cTn id="32" dur="500"/>
                                        <p:tgtEl>
                                          <p:spTgt spid="165920"/>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nodeType="clickEffect">
                                  <p:stCondLst>
                                    <p:cond delay="0"/>
                                  </p:stCondLst>
                                  <p:childTnLst>
                                    <p:set>
                                      <p:cBhvr>
                                        <p:cTn id="36" dur="1" fill="hold">
                                          <p:stCondLst>
                                            <p:cond delay="0"/>
                                          </p:stCondLst>
                                        </p:cTn>
                                        <p:tgtEl>
                                          <p:spTgt spid="4"/>
                                        </p:tgtEl>
                                        <p:attrNameLst>
                                          <p:attrName>style.visibility</p:attrName>
                                        </p:attrNameLst>
                                      </p:cBhvr>
                                      <p:to>
                                        <p:strVal val="visible"/>
                                      </p:to>
                                    </p:set>
                                    <p:animEffect transition="in" filter="checkerboard(across)">
                                      <p:cBhvr>
                                        <p:cTn id="3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90" grpId="0" animBg="1"/>
      <p:bldP spid="165917" grpId="0" animBg="1"/>
      <p:bldP spid="165918" grpId="0" autoUpdateAnimBg="0"/>
      <p:bldP spid="16592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スワッピング</a:t>
            </a:r>
            <a:r>
              <a:rPr lang="ja-JP" altLang="en-US" sz="3600">
                <a:latin typeface="Times New Roman" panose="02020603050405020304" pitchFamily="18" charset="0"/>
              </a:rPr>
              <a:t>(</a:t>
            </a:r>
            <a:r>
              <a:rPr lang="en-US" altLang="ja-JP" sz="3600">
                <a:latin typeface="Times New Roman" panose="02020603050405020304" pitchFamily="18" charset="0"/>
              </a:rPr>
              <a:t>swapping)</a:t>
            </a:r>
          </a:p>
        </p:txBody>
      </p:sp>
      <p:sp>
        <p:nvSpPr>
          <p:cNvPr id="21507" name="Rectangle 3"/>
          <p:cNvSpPr>
            <a:spLocks noGrp="1" noChangeArrowheads="1"/>
          </p:cNvSpPr>
          <p:nvPr>
            <p:ph type="body" idx="1"/>
          </p:nvPr>
        </p:nvSpPr>
        <p:spPr>
          <a:xfrm>
            <a:off x="685800" y="1981200"/>
            <a:ext cx="7772400" cy="2209800"/>
          </a:xfrm>
        </p:spPr>
        <p:txBody>
          <a:bodyPr/>
          <a:lstStyle/>
          <a:p>
            <a:pPr eaLnBrk="1" hangingPunct="1"/>
            <a:r>
              <a:rPr lang="ja-JP" altLang="en-US">
                <a:latin typeface="Times New Roman" panose="02020603050405020304" pitchFamily="18" charset="0"/>
              </a:rPr>
              <a:t>スワッピング</a:t>
            </a:r>
            <a:r>
              <a:rPr lang="ja-JP" altLang="en-US" sz="2800">
                <a:latin typeface="Times New Roman" panose="02020603050405020304" pitchFamily="18" charset="0"/>
              </a:rPr>
              <a:t>(</a:t>
            </a:r>
            <a:r>
              <a:rPr lang="en-US" altLang="ja-JP" sz="2800">
                <a:latin typeface="Times New Roman" panose="02020603050405020304" pitchFamily="18" charset="0"/>
              </a:rPr>
              <a:t>swapping)</a:t>
            </a:r>
          </a:p>
          <a:p>
            <a:pPr lvl="1" eaLnBrk="1" hangingPunct="1"/>
            <a:r>
              <a:rPr lang="ja-JP" altLang="en-US">
                <a:latin typeface="Times New Roman" panose="02020603050405020304" pitchFamily="18" charset="0"/>
              </a:rPr>
              <a:t>待ち状態のプロセスを2次記憶に退避させる</a:t>
            </a:r>
          </a:p>
          <a:p>
            <a:pPr eaLnBrk="1" hangingPunct="1"/>
            <a:r>
              <a:rPr lang="ja-JP" altLang="en-US">
                <a:latin typeface="Times New Roman" panose="02020603050405020304" pitchFamily="18" charset="0"/>
              </a:rPr>
              <a:t>バッキングストア</a:t>
            </a:r>
            <a:r>
              <a:rPr lang="ja-JP" altLang="en-US" sz="2800">
                <a:latin typeface="Times New Roman" panose="02020603050405020304" pitchFamily="18" charset="0"/>
              </a:rPr>
              <a:t>(</a:t>
            </a:r>
            <a:r>
              <a:rPr lang="en-US" altLang="ja-JP" sz="2800">
                <a:latin typeface="Times New Roman" panose="02020603050405020304" pitchFamily="18" charset="0"/>
              </a:rPr>
              <a:t>backing store)</a:t>
            </a:r>
          </a:p>
          <a:p>
            <a:pPr lvl="1" eaLnBrk="1" hangingPunct="1"/>
            <a:r>
              <a:rPr lang="ja-JP" altLang="en-US">
                <a:latin typeface="Times New Roman" panose="02020603050405020304" pitchFamily="18" charset="0"/>
              </a:rPr>
              <a:t>スワッピングを行う際に使用する2次記憶</a:t>
            </a:r>
          </a:p>
        </p:txBody>
      </p:sp>
      <p:sp>
        <p:nvSpPr>
          <p:cNvPr id="21508" name="Rectangle 4"/>
          <p:cNvSpPr>
            <a:spLocks noChangeArrowheads="1"/>
          </p:cNvSpPr>
          <p:nvPr/>
        </p:nvSpPr>
        <p:spPr bwMode="auto">
          <a:xfrm>
            <a:off x="1066800" y="4572000"/>
            <a:ext cx="1752600" cy="2286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21509" name="Text Box 6"/>
          <p:cNvSpPr txBox="1">
            <a:spLocks noChangeArrowheads="1"/>
          </p:cNvSpPr>
          <p:nvPr/>
        </p:nvSpPr>
        <p:spPr bwMode="auto">
          <a:xfrm>
            <a:off x="1371600" y="41148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sp>
        <p:nvSpPr>
          <p:cNvPr id="21510" name="Text Box 7"/>
          <p:cNvSpPr txBox="1">
            <a:spLocks noChangeArrowheads="1"/>
          </p:cNvSpPr>
          <p:nvPr/>
        </p:nvSpPr>
        <p:spPr bwMode="auto">
          <a:xfrm>
            <a:off x="5715000" y="4191000"/>
            <a:ext cx="23050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バッキングストア</a:t>
            </a:r>
          </a:p>
        </p:txBody>
      </p:sp>
      <p:sp>
        <p:nvSpPr>
          <p:cNvPr id="21511" name="AutoShape 8"/>
          <p:cNvSpPr>
            <a:spLocks noChangeArrowheads="1"/>
          </p:cNvSpPr>
          <p:nvPr/>
        </p:nvSpPr>
        <p:spPr bwMode="auto">
          <a:xfrm>
            <a:off x="5334000" y="4800600"/>
            <a:ext cx="3200400" cy="1905000"/>
          </a:xfrm>
          <a:prstGeom prst="can">
            <a:avLst>
              <a:gd name="adj" fmla="val 25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1512" name="Rectangle 11"/>
          <p:cNvSpPr>
            <a:spLocks noChangeArrowheads="1"/>
          </p:cNvSpPr>
          <p:nvPr/>
        </p:nvSpPr>
        <p:spPr bwMode="auto">
          <a:xfrm>
            <a:off x="1143000" y="5181600"/>
            <a:ext cx="1600200" cy="5334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プロセス1</a:t>
            </a:r>
          </a:p>
        </p:txBody>
      </p:sp>
      <p:grpSp>
        <p:nvGrpSpPr>
          <p:cNvPr id="2" name="Group 15"/>
          <p:cNvGrpSpPr>
            <a:grpSpLocks/>
          </p:cNvGrpSpPr>
          <p:nvPr/>
        </p:nvGrpSpPr>
        <p:grpSpPr bwMode="auto">
          <a:xfrm>
            <a:off x="2971800" y="5105400"/>
            <a:ext cx="4724400" cy="762000"/>
            <a:chOff x="1872" y="3216"/>
            <a:chExt cx="2976" cy="480"/>
          </a:xfrm>
        </p:grpSpPr>
        <p:sp>
          <p:nvSpPr>
            <p:cNvPr id="21518" name="AutoShape 9"/>
            <p:cNvSpPr>
              <a:spLocks noChangeArrowheads="1"/>
            </p:cNvSpPr>
            <p:nvPr/>
          </p:nvSpPr>
          <p:spPr bwMode="auto">
            <a:xfrm>
              <a:off x="1872" y="3216"/>
              <a:ext cx="1440" cy="480"/>
            </a:xfrm>
            <a:prstGeom prst="rightArrow">
              <a:avLst>
                <a:gd name="adj1" fmla="val 50000"/>
                <a:gd name="adj2" fmla="val 75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スワップアウト</a:t>
              </a:r>
            </a:p>
          </p:txBody>
        </p:sp>
        <p:sp>
          <p:nvSpPr>
            <p:cNvPr id="21519" name="Rectangle 12"/>
            <p:cNvSpPr>
              <a:spLocks noChangeArrowheads="1"/>
            </p:cNvSpPr>
            <p:nvPr/>
          </p:nvSpPr>
          <p:spPr bwMode="auto">
            <a:xfrm>
              <a:off x="3840" y="3264"/>
              <a:ext cx="1008" cy="336"/>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プロセス1</a:t>
              </a:r>
            </a:p>
          </p:txBody>
        </p:sp>
      </p:grpSp>
      <p:grpSp>
        <p:nvGrpSpPr>
          <p:cNvPr id="3" name="Group 16"/>
          <p:cNvGrpSpPr>
            <a:grpSpLocks/>
          </p:cNvGrpSpPr>
          <p:nvPr/>
        </p:nvGrpSpPr>
        <p:grpSpPr bwMode="auto">
          <a:xfrm>
            <a:off x="1143000" y="5791200"/>
            <a:ext cx="4038600" cy="762000"/>
            <a:chOff x="720" y="3648"/>
            <a:chExt cx="2544" cy="480"/>
          </a:xfrm>
        </p:grpSpPr>
        <p:sp>
          <p:nvSpPr>
            <p:cNvPr id="21516" name="AutoShape 10"/>
            <p:cNvSpPr>
              <a:spLocks noChangeArrowheads="1"/>
            </p:cNvSpPr>
            <p:nvPr/>
          </p:nvSpPr>
          <p:spPr bwMode="auto">
            <a:xfrm flipH="1">
              <a:off x="1824" y="3648"/>
              <a:ext cx="1440" cy="480"/>
            </a:xfrm>
            <a:prstGeom prst="rightArrow">
              <a:avLst>
                <a:gd name="adj1" fmla="val 50000"/>
                <a:gd name="adj2" fmla="val 75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スワップイン</a:t>
              </a:r>
            </a:p>
          </p:txBody>
        </p:sp>
        <p:sp>
          <p:nvSpPr>
            <p:cNvPr id="21517" name="Rectangle 13"/>
            <p:cNvSpPr>
              <a:spLocks noChangeArrowheads="1"/>
            </p:cNvSpPr>
            <p:nvPr/>
          </p:nvSpPr>
          <p:spPr bwMode="auto">
            <a:xfrm>
              <a:off x="720" y="3744"/>
              <a:ext cx="1008" cy="336"/>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プロセス2</a:t>
              </a:r>
            </a:p>
          </p:txBody>
        </p:sp>
      </p:grpSp>
      <p:sp>
        <p:nvSpPr>
          <p:cNvPr id="21515" name="Rectangle 14"/>
          <p:cNvSpPr>
            <a:spLocks noChangeArrowheads="1"/>
          </p:cNvSpPr>
          <p:nvPr/>
        </p:nvSpPr>
        <p:spPr bwMode="auto">
          <a:xfrm>
            <a:off x="6096000" y="5943600"/>
            <a:ext cx="1600200" cy="5334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プロセス2</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right)">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メモリ</a:t>
            </a:r>
          </a:p>
        </p:txBody>
      </p:sp>
      <p:sp>
        <p:nvSpPr>
          <p:cNvPr id="4099" name="Rectangle 4"/>
          <p:cNvSpPr>
            <a:spLocks noChangeArrowheads="1"/>
          </p:cNvSpPr>
          <p:nvPr/>
        </p:nvSpPr>
        <p:spPr bwMode="auto">
          <a:xfrm>
            <a:off x="1158875" y="1808163"/>
            <a:ext cx="2362200" cy="4648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4100" name="Text Box 5"/>
          <p:cNvSpPr txBox="1">
            <a:spLocks noChangeArrowheads="1"/>
          </p:cNvSpPr>
          <p:nvPr/>
        </p:nvSpPr>
        <p:spPr bwMode="auto">
          <a:xfrm>
            <a:off x="1905000" y="1295400"/>
            <a:ext cx="904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メモリ</a:t>
            </a:r>
          </a:p>
        </p:txBody>
      </p:sp>
      <p:sp>
        <p:nvSpPr>
          <p:cNvPr id="212998" name="Rectangle 6"/>
          <p:cNvSpPr>
            <a:spLocks noChangeArrowheads="1"/>
          </p:cNvSpPr>
          <p:nvPr/>
        </p:nvSpPr>
        <p:spPr bwMode="auto">
          <a:xfrm>
            <a:off x="1158875" y="1808163"/>
            <a:ext cx="2362200" cy="1295400"/>
          </a:xfrm>
          <a:prstGeom prst="rect">
            <a:avLst/>
          </a:prstGeom>
          <a:solidFill>
            <a:srgbClr val="CCFFFF"/>
          </a:solidFill>
          <a:ln w="9525">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OS</a:t>
            </a:r>
          </a:p>
        </p:txBody>
      </p:sp>
      <p:sp>
        <p:nvSpPr>
          <p:cNvPr id="212999" name="Rectangle 7"/>
          <p:cNvSpPr>
            <a:spLocks noChangeArrowheads="1"/>
          </p:cNvSpPr>
          <p:nvPr/>
        </p:nvSpPr>
        <p:spPr bwMode="auto">
          <a:xfrm>
            <a:off x="1158875" y="3941763"/>
            <a:ext cx="2362200" cy="685800"/>
          </a:xfrm>
          <a:prstGeom prst="rect">
            <a:avLst/>
          </a:prstGeom>
          <a:solidFill>
            <a:srgbClr val="FF99CC"/>
          </a:solidFill>
          <a:ln w="9525">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プログラム1</a:t>
            </a:r>
          </a:p>
        </p:txBody>
      </p:sp>
      <p:sp>
        <p:nvSpPr>
          <p:cNvPr id="213000" name="Rectangle 8"/>
          <p:cNvSpPr>
            <a:spLocks noChangeArrowheads="1"/>
          </p:cNvSpPr>
          <p:nvPr/>
        </p:nvSpPr>
        <p:spPr bwMode="auto">
          <a:xfrm>
            <a:off x="1158875" y="4856163"/>
            <a:ext cx="2362200" cy="533400"/>
          </a:xfrm>
          <a:prstGeom prst="rect">
            <a:avLst/>
          </a:prstGeom>
          <a:solidFill>
            <a:srgbClr val="FFFF99"/>
          </a:solidFill>
          <a:ln w="9525">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プログラム2</a:t>
            </a:r>
          </a:p>
        </p:txBody>
      </p:sp>
      <p:sp>
        <p:nvSpPr>
          <p:cNvPr id="213001" name="Rectangle 9"/>
          <p:cNvSpPr>
            <a:spLocks noChangeArrowheads="1"/>
          </p:cNvSpPr>
          <p:nvPr/>
        </p:nvSpPr>
        <p:spPr bwMode="auto">
          <a:xfrm>
            <a:off x="1158875" y="5541963"/>
            <a:ext cx="2362200" cy="685800"/>
          </a:xfrm>
          <a:prstGeom prst="rect">
            <a:avLst/>
          </a:prstGeom>
          <a:solidFill>
            <a:srgbClr val="99CCFF"/>
          </a:solidFill>
          <a:ln w="9525">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データ1</a:t>
            </a:r>
          </a:p>
        </p:txBody>
      </p:sp>
      <p:sp>
        <p:nvSpPr>
          <p:cNvPr id="4105" name="Text Box 10"/>
          <p:cNvSpPr txBox="1">
            <a:spLocks noChangeArrowheads="1"/>
          </p:cNvSpPr>
          <p:nvPr/>
        </p:nvSpPr>
        <p:spPr bwMode="auto">
          <a:xfrm>
            <a:off x="3962400" y="2133600"/>
            <a:ext cx="4579938"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a:t>OS, </a:t>
            </a:r>
            <a:r>
              <a:rPr lang="ja-JP" altLang="en-US" sz="2800"/>
              <a:t>ユーザプログラム, データ</a:t>
            </a:r>
          </a:p>
          <a:p>
            <a:pPr eaLnBrk="1" hangingPunct="1"/>
            <a:r>
              <a:rPr lang="ja-JP" altLang="en-US" sz="2800"/>
              <a:t>メモリ上に置かれる</a:t>
            </a:r>
          </a:p>
        </p:txBody>
      </p:sp>
      <p:grpSp>
        <p:nvGrpSpPr>
          <p:cNvPr id="2" name="Group 14"/>
          <p:cNvGrpSpPr>
            <a:grpSpLocks/>
          </p:cNvGrpSpPr>
          <p:nvPr/>
        </p:nvGrpSpPr>
        <p:grpSpPr bwMode="auto">
          <a:xfrm>
            <a:off x="168275" y="1579563"/>
            <a:ext cx="1022350" cy="5105400"/>
            <a:chOff x="106" y="995"/>
            <a:chExt cx="644" cy="3216"/>
          </a:xfrm>
        </p:grpSpPr>
        <p:sp>
          <p:nvSpPr>
            <p:cNvPr id="4108" name="Text Box 11"/>
            <p:cNvSpPr txBox="1">
              <a:spLocks noChangeArrowheads="1"/>
            </p:cNvSpPr>
            <p:nvPr/>
          </p:nvSpPr>
          <p:spPr bwMode="auto">
            <a:xfrm>
              <a:off x="106" y="995"/>
              <a:ext cx="59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0番地</a:t>
              </a:r>
            </a:p>
          </p:txBody>
        </p:sp>
        <p:sp>
          <p:nvSpPr>
            <p:cNvPr id="4109" name="Line 12"/>
            <p:cNvSpPr>
              <a:spLocks noChangeShapeType="1"/>
            </p:cNvSpPr>
            <p:nvPr/>
          </p:nvSpPr>
          <p:spPr bwMode="auto">
            <a:xfrm>
              <a:off x="394" y="1379"/>
              <a:ext cx="0" cy="2448"/>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4110" name="Text Box 13"/>
            <p:cNvSpPr txBox="1">
              <a:spLocks noChangeArrowheads="1"/>
            </p:cNvSpPr>
            <p:nvPr/>
          </p:nvSpPr>
          <p:spPr bwMode="auto">
            <a:xfrm>
              <a:off x="106" y="3923"/>
              <a:ext cx="64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i="1"/>
                <a:t>n</a:t>
              </a:r>
              <a:r>
                <a:rPr lang="en-US" altLang="ja-JP"/>
                <a:t> </a:t>
              </a:r>
              <a:r>
                <a:rPr lang="ja-JP" altLang="en-US"/>
                <a:t>番地</a:t>
              </a:r>
            </a:p>
          </p:txBody>
        </p:sp>
      </p:grpSp>
      <p:sp>
        <p:nvSpPr>
          <p:cNvPr id="213007" name="Text Box 15"/>
          <p:cNvSpPr txBox="1">
            <a:spLocks noChangeArrowheads="1"/>
          </p:cNvSpPr>
          <p:nvPr/>
        </p:nvSpPr>
        <p:spPr bwMode="auto">
          <a:xfrm>
            <a:off x="3962400" y="3429000"/>
            <a:ext cx="374332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メモリ上の位置は</a:t>
            </a:r>
          </a:p>
          <a:p>
            <a:pPr eaLnBrk="1" hangingPunct="1"/>
            <a:r>
              <a:rPr lang="ja-JP" altLang="en-US" sz="2800"/>
              <a:t>1 次元のアドレスで管理</a:t>
            </a:r>
            <a:endParaRPr lang="en-US" altLang="ja-JP"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12998"/>
                                        </p:tgtEl>
                                        <p:attrNameLst>
                                          <p:attrName>style.visibility</p:attrName>
                                        </p:attrNameLst>
                                      </p:cBhvr>
                                      <p:to>
                                        <p:strVal val="visible"/>
                                      </p:to>
                                    </p:set>
                                    <p:animEffect transition="in" filter="checkerboard(across)">
                                      <p:cBhvr>
                                        <p:cTn id="7" dur="500"/>
                                        <p:tgtEl>
                                          <p:spTgt spid="2129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12999"/>
                                        </p:tgtEl>
                                        <p:attrNameLst>
                                          <p:attrName>style.visibility</p:attrName>
                                        </p:attrNameLst>
                                      </p:cBhvr>
                                      <p:to>
                                        <p:strVal val="visible"/>
                                      </p:to>
                                    </p:set>
                                    <p:animEffect transition="in" filter="checkerboard(across)">
                                      <p:cBhvr>
                                        <p:cTn id="12" dur="500"/>
                                        <p:tgtEl>
                                          <p:spTgt spid="21299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13000"/>
                                        </p:tgtEl>
                                        <p:attrNameLst>
                                          <p:attrName>style.visibility</p:attrName>
                                        </p:attrNameLst>
                                      </p:cBhvr>
                                      <p:to>
                                        <p:strVal val="visible"/>
                                      </p:to>
                                    </p:set>
                                    <p:animEffect transition="in" filter="checkerboard(across)">
                                      <p:cBhvr>
                                        <p:cTn id="17" dur="500"/>
                                        <p:tgtEl>
                                          <p:spTgt spid="21300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13001"/>
                                        </p:tgtEl>
                                        <p:attrNameLst>
                                          <p:attrName>style.visibility</p:attrName>
                                        </p:attrNameLst>
                                      </p:cBhvr>
                                      <p:to>
                                        <p:strVal val="visible"/>
                                      </p:to>
                                    </p:set>
                                    <p:animEffect transition="in" filter="checkerboard(across)">
                                      <p:cBhvr>
                                        <p:cTn id="22" dur="500"/>
                                        <p:tgtEl>
                                          <p:spTgt spid="21300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13007"/>
                                        </p:tgtEl>
                                        <p:attrNameLst>
                                          <p:attrName>style.visibility</p:attrName>
                                        </p:attrNameLst>
                                      </p:cBhvr>
                                      <p:to>
                                        <p:strVal val="visible"/>
                                      </p:to>
                                    </p:set>
                                    <p:animEffect transition="in" filter="checkerboard(across)">
                                      <p:cBhvr>
                                        <p:cTn id="27" dur="500"/>
                                        <p:tgtEl>
                                          <p:spTgt spid="21300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wipe(up)">
                                      <p:cBhvr>
                                        <p:cTn id="3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998" grpId="0" animBg="1" autoUpdateAnimBg="0"/>
      <p:bldP spid="212999" grpId="0" animBg="1" autoUpdateAnimBg="0"/>
      <p:bldP spid="213000" grpId="0" animBg="1" autoUpdateAnimBg="0"/>
      <p:bldP spid="213001" grpId="0" animBg="1" autoUpdateAnimBg="0"/>
      <p:bldP spid="213007" grpId="0"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525463"/>
            <a:ext cx="7772400" cy="1311275"/>
          </a:xfrm>
        </p:spPr>
        <p:txBody>
          <a:bodyPr/>
          <a:lstStyle/>
          <a:p>
            <a:pPr eaLnBrk="1" hangingPunct="1"/>
            <a:r>
              <a:rPr lang="ja-JP" altLang="en-US">
                <a:latin typeface="Times New Roman" panose="02020603050405020304" pitchFamily="18" charset="0"/>
              </a:rPr>
              <a:t>スワップイン, スワップアウト</a:t>
            </a:r>
            <a:br>
              <a:rPr lang="ja-JP" altLang="en-US">
                <a:latin typeface="Times New Roman" panose="02020603050405020304" pitchFamily="18" charset="0"/>
              </a:rPr>
            </a:br>
            <a:r>
              <a:rPr lang="ja-JP" altLang="en-US" sz="3600">
                <a:latin typeface="Times New Roman" panose="02020603050405020304" pitchFamily="18" charset="0"/>
              </a:rPr>
              <a:t>(</a:t>
            </a:r>
            <a:r>
              <a:rPr lang="en-US" altLang="ja-JP" sz="3600">
                <a:latin typeface="Times New Roman" panose="02020603050405020304" pitchFamily="18" charset="0"/>
              </a:rPr>
              <a:t>swap-in, swap-out)</a:t>
            </a:r>
          </a:p>
        </p:txBody>
      </p:sp>
      <p:sp>
        <p:nvSpPr>
          <p:cNvPr id="8195" name="Rectangle 3"/>
          <p:cNvSpPr>
            <a:spLocks noGrp="1" noChangeArrowheads="1"/>
          </p:cNvSpPr>
          <p:nvPr>
            <p:ph type="body" idx="1"/>
          </p:nvPr>
        </p:nvSpPr>
        <p:spPr/>
        <p:txBody>
          <a:bodyPr/>
          <a:lstStyle/>
          <a:p>
            <a:pPr eaLnBrk="1" hangingPunct="1"/>
            <a:r>
              <a:rPr lang="ja-JP" altLang="en-US" dirty="0">
                <a:latin typeface="Times New Roman" panose="02020603050405020304" pitchFamily="18" charset="0"/>
              </a:rPr>
              <a:t>スワップイン(</a:t>
            </a:r>
            <a:r>
              <a:rPr lang="en-US" altLang="ja-JP" dirty="0">
                <a:latin typeface="Times New Roman" panose="02020603050405020304" pitchFamily="18" charset="0"/>
              </a:rPr>
              <a:t>swap-in)</a:t>
            </a:r>
          </a:p>
          <a:p>
            <a:pPr lvl="1" eaLnBrk="1" hangingPunct="1"/>
            <a:r>
              <a:rPr lang="ja-JP" altLang="en-US" dirty="0">
                <a:latin typeface="Times New Roman" panose="02020603050405020304" pitchFamily="18" charset="0"/>
              </a:rPr>
              <a:t>プログラム, データを2次記憶から主記憶に</a:t>
            </a:r>
          </a:p>
          <a:p>
            <a:pPr lvl="1" eaLnBrk="1" hangingPunct="1"/>
            <a:r>
              <a:rPr lang="ja-JP" altLang="en-US" dirty="0">
                <a:latin typeface="Times New Roman" panose="02020603050405020304" pitchFamily="18" charset="0"/>
              </a:rPr>
              <a:t>実行に必要なものを読み込む</a:t>
            </a:r>
          </a:p>
          <a:p>
            <a:pPr eaLnBrk="1" hangingPunct="1"/>
            <a:r>
              <a:rPr lang="ja-JP" altLang="en-US" dirty="0">
                <a:latin typeface="Times New Roman" panose="02020603050405020304" pitchFamily="18" charset="0"/>
              </a:rPr>
              <a:t>スワップアウト(</a:t>
            </a:r>
            <a:r>
              <a:rPr lang="en-US" altLang="ja-JP" dirty="0">
                <a:latin typeface="Times New Roman" panose="02020603050405020304" pitchFamily="18" charset="0"/>
              </a:rPr>
              <a:t>swap-out)</a:t>
            </a:r>
          </a:p>
          <a:p>
            <a:pPr lvl="1" eaLnBrk="1" hangingPunct="1"/>
            <a:r>
              <a:rPr lang="ja-JP" altLang="en-US" dirty="0">
                <a:latin typeface="Times New Roman" panose="02020603050405020304" pitchFamily="18" charset="0"/>
              </a:rPr>
              <a:t>プログラム, データを主記憶から2次記憶に</a:t>
            </a:r>
          </a:p>
          <a:p>
            <a:pPr lvl="1" eaLnBrk="1" hangingPunct="1"/>
            <a:r>
              <a:rPr lang="ja-JP" altLang="en-US" dirty="0">
                <a:latin typeface="Times New Roman" panose="02020603050405020304" pitchFamily="18" charset="0"/>
              </a:rPr>
              <a:t>スワップインの領域を確保するために当面必要の無いものを退避させる</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オーバレイ(</a:t>
            </a:r>
            <a:r>
              <a:rPr lang="en-US" altLang="ja-JP">
                <a:latin typeface="Times New Roman" panose="02020603050405020304" pitchFamily="18" charset="0"/>
              </a:rPr>
              <a:t>overlay)</a:t>
            </a:r>
          </a:p>
        </p:txBody>
      </p:sp>
      <p:sp>
        <p:nvSpPr>
          <p:cNvPr id="22531" name="Rectangle 3"/>
          <p:cNvSpPr>
            <a:spLocks noGrp="1" noChangeArrowheads="1"/>
          </p:cNvSpPr>
          <p:nvPr>
            <p:ph type="body" idx="1"/>
          </p:nvPr>
        </p:nvSpPr>
        <p:spPr>
          <a:xfrm>
            <a:off x="685800" y="1981200"/>
            <a:ext cx="7772400" cy="1295400"/>
          </a:xfrm>
        </p:spPr>
        <p:txBody>
          <a:bodyPr/>
          <a:lstStyle/>
          <a:p>
            <a:pPr eaLnBrk="1" hangingPunct="1"/>
            <a:r>
              <a:rPr lang="ja-JP" altLang="en-US">
                <a:latin typeface="Times New Roman" panose="02020603050405020304" pitchFamily="18" charset="0"/>
              </a:rPr>
              <a:t>オーバレイ(</a:t>
            </a:r>
            <a:r>
              <a:rPr lang="en-US" altLang="ja-JP">
                <a:latin typeface="Times New Roman" panose="02020603050405020304" pitchFamily="18" charset="0"/>
              </a:rPr>
              <a:t>overlay)</a:t>
            </a:r>
          </a:p>
          <a:p>
            <a:pPr lvl="1" eaLnBrk="1" hangingPunct="1"/>
            <a:r>
              <a:rPr lang="ja-JP" altLang="en-US">
                <a:latin typeface="Times New Roman" panose="02020603050405020304" pitchFamily="18" charset="0"/>
              </a:rPr>
              <a:t>プログラムの必要部分のみを読み込む</a:t>
            </a:r>
          </a:p>
        </p:txBody>
      </p:sp>
      <p:sp>
        <p:nvSpPr>
          <p:cNvPr id="168965" name="Rectangle 5"/>
          <p:cNvSpPr>
            <a:spLocks noChangeArrowheads="1"/>
          </p:cNvSpPr>
          <p:nvPr/>
        </p:nvSpPr>
        <p:spPr bwMode="auto">
          <a:xfrm>
            <a:off x="2895600" y="3200400"/>
            <a:ext cx="2209800" cy="838200"/>
          </a:xfrm>
          <a:prstGeom prst="rect">
            <a:avLst/>
          </a:prstGeom>
          <a:solidFill>
            <a:srgbClr val="CCFF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Main</a:t>
            </a:r>
            <a:r>
              <a:rPr lang="ja-JP" altLang="en-US">
                <a:solidFill>
                  <a:srgbClr val="000000"/>
                </a:solidFill>
              </a:rPr>
              <a:t>モジュール</a:t>
            </a:r>
          </a:p>
          <a:p>
            <a:pPr algn="ctr" eaLnBrk="1" hangingPunct="1"/>
            <a:r>
              <a:rPr lang="en-US" altLang="ja-JP">
                <a:solidFill>
                  <a:srgbClr val="000000"/>
                </a:solidFill>
              </a:rPr>
              <a:t>20K</a:t>
            </a:r>
          </a:p>
        </p:txBody>
      </p:sp>
      <p:grpSp>
        <p:nvGrpSpPr>
          <p:cNvPr id="2" name="Group 12"/>
          <p:cNvGrpSpPr>
            <a:grpSpLocks/>
          </p:cNvGrpSpPr>
          <p:nvPr/>
        </p:nvGrpSpPr>
        <p:grpSpPr bwMode="auto">
          <a:xfrm>
            <a:off x="685800" y="3962400"/>
            <a:ext cx="3276600" cy="1371600"/>
            <a:chOff x="672" y="2496"/>
            <a:chExt cx="2064" cy="864"/>
          </a:xfrm>
        </p:grpSpPr>
        <p:sp>
          <p:nvSpPr>
            <p:cNvPr id="22551" name="Rectangle 6"/>
            <p:cNvSpPr>
              <a:spLocks noChangeArrowheads="1"/>
            </p:cNvSpPr>
            <p:nvPr/>
          </p:nvSpPr>
          <p:spPr bwMode="auto">
            <a:xfrm>
              <a:off x="672" y="2880"/>
              <a:ext cx="1248" cy="480"/>
            </a:xfrm>
            <a:prstGeom prst="rect">
              <a:avLst/>
            </a:prstGeom>
            <a:solidFill>
              <a:srgbClr val="99CC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モジュール1</a:t>
              </a:r>
            </a:p>
            <a:p>
              <a:pPr algn="ctr" eaLnBrk="1" hangingPunct="1"/>
              <a:r>
                <a:rPr lang="ja-JP" altLang="en-US">
                  <a:solidFill>
                    <a:srgbClr val="000000"/>
                  </a:solidFill>
                </a:rPr>
                <a:t>30</a:t>
              </a:r>
              <a:r>
                <a:rPr lang="en-US" altLang="ja-JP">
                  <a:solidFill>
                    <a:srgbClr val="000000"/>
                  </a:solidFill>
                </a:rPr>
                <a:t>K</a:t>
              </a:r>
            </a:p>
          </p:txBody>
        </p:sp>
        <p:sp>
          <p:nvSpPr>
            <p:cNvPr id="22552" name="Line 7"/>
            <p:cNvSpPr>
              <a:spLocks noChangeShapeType="1"/>
            </p:cNvSpPr>
            <p:nvPr/>
          </p:nvSpPr>
          <p:spPr bwMode="auto">
            <a:xfrm flipH="1">
              <a:off x="1296" y="2544"/>
              <a:ext cx="1440" cy="336"/>
            </a:xfrm>
            <a:prstGeom prst="line">
              <a:avLst/>
            </a:prstGeom>
            <a:noFill/>
            <a:ln w="38100">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22553" name="Text Box 8"/>
            <p:cNvSpPr txBox="1">
              <a:spLocks noChangeArrowheads="1"/>
            </p:cNvSpPr>
            <p:nvPr/>
          </p:nvSpPr>
          <p:spPr bwMode="auto">
            <a:xfrm>
              <a:off x="1056" y="2496"/>
              <a:ext cx="83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呼び出し</a:t>
              </a:r>
            </a:p>
          </p:txBody>
        </p:sp>
      </p:grpSp>
      <p:grpSp>
        <p:nvGrpSpPr>
          <p:cNvPr id="3" name="Group 13"/>
          <p:cNvGrpSpPr>
            <a:grpSpLocks/>
          </p:cNvGrpSpPr>
          <p:nvPr/>
        </p:nvGrpSpPr>
        <p:grpSpPr bwMode="auto">
          <a:xfrm>
            <a:off x="685800" y="5334000"/>
            <a:ext cx="1981200" cy="1066800"/>
            <a:chOff x="672" y="3360"/>
            <a:chExt cx="1248" cy="672"/>
          </a:xfrm>
        </p:grpSpPr>
        <p:sp>
          <p:nvSpPr>
            <p:cNvPr id="22549" name="Rectangle 10"/>
            <p:cNvSpPr>
              <a:spLocks noChangeArrowheads="1"/>
            </p:cNvSpPr>
            <p:nvPr/>
          </p:nvSpPr>
          <p:spPr bwMode="auto">
            <a:xfrm>
              <a:off x="672" y="3552"/>
              <a:ext cx="1248" cy="480"/>
            </a:xfrm>
            <a:prstGeom prst="rect">
              <a:avLst/>
            </a:prstGeom>
            <a:solidFill>
              <a:srgbClr val="99CC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モジュール1.1</a:t>
              </a:r>
            </a:p>
            <a:p>
              <a:pPr algn="ctr" eaLnBrk="1" hangingPunct="1"/>
              <a:r>
                <a:rPr lang="ja-JP" altLang="en-US">
                  <a:solidFill>
                    <a:srgbClr val="000000"/>
                  </a:solidFill>
                </a:rPr>
                <a:t>10</a:t>
              </a:r>
              <a:r>
                <a:rPr lang="en-US" altLang="ja-JP">
                  <a:solidFill>
                    <a:srgbClr val="000000"/>
                  </a:solidFill>
                </a:rPr>
                <a:t>K</a:t>
              </a:r>
            </a:p>
          </p:txBody>
        </p:sp>
        <p:sp>
          <p:nvSpPr>
            <p:cNvPr id="22550" name="Line 11"/>
            <p:cNvSpPr>
              <a:spLocks noChangeShapeType="1"/>
            </p:cNvSpPr>
            <p:nvPr/>
          </p:nvSpPr>
          <p:spPr bwMode="auto">
            <a:xfrm>
              <a:off x="1296" y="3360"/>
              <a:ext cx="0" cy="192"/>
            </a:xfrm>
            <a:prstGeom prst="line">
              <a:avLst/>
            </a:prstGeom>
            <a:noFill/>
            <a:ln w="38100">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4" name="Group 17"/>
          <p:cNvGrpSpPr>
            <a:grpSpLocks/>
          </p:cNvGrpSpPr>
          <p:nvPr/>
        </p:nvGrpSpPr>
        <p:grpSpPr bwMode="auto">
          <a:xfrm>
            <a:off x="2971800" y="4038600"/>
            <a:ext cx="1981200" cy="1295400"/>
            <a:chOff x="2112" y="2544"/>
            <a:chExt cx="1248" cy="816"/>
          </a:xfrm>
        </p:grpSpPr>
        <p:sp>
          <p:nvSpPr>
            <p:cNvPr id="22547" name="Rectangle 15"/>
            <p:cNvSpPr>
              <a:spLocks noChangeArrowheads="1"/>
            </p:cNvSpPr>
            <p:nvPr/>
          </p:nvSpPr>
          <p:spPr bwMode="auto">
            <a:xfrm>
              <a:off x="2112" y="2880"/>
              <a:ext cx="1248" cy="480"/>
            </a:xfrm>
            <a:prstGeom prst="rect">
              <a:avLst/>
            </a:prstGeom>
            <a:solidFill>
              <a:srgbClr val="FFFF99"/>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モジュール2</a:t>
              </a:r>
            </a:p>
            <a:p>
              <a:pPr algn="ctr" eaLnBrk="1" hangingPunct="1"/>
              <a:r>
                <a:rPr lang="ja-JP" altLang="en-US">
                  <a:solidFill>
                    <a:srgbClr val="000000"/>
                  </a:solidFill>
                </a:rPr>
                <a:t>30</a:t>
              </a:r>
              <a:r>
                <a:rPr lang="en-US" altLang="ja-JP">
                  <a:solidFill>
                    <a:srgbClr val="000000"/>
                  </a:solidFill>
                </a:rPr>
                <a:t>K</a:t>
              </a:r>
            </a:p>
          </p:txBody>
        </p:sp>
        <p:sp>
          <p:nvSpPr>
            <p:cNvPr id="22548" name="Line 16"/>
            <p:cNvSpPr>
              <a:spLocks noChangeShapeType="1"/>
            </p:cNvSpPr>
            <p:nvPr/>
          </p:nvSpPr>
          <p:spPr bwMode="auto">
            <a:xfrm>
              <a:off x="2736" y="2544"/>
              <a:ext cx="0" cy="336"/>
            </a:xfrm>
            <a:prstGeom prst="line">
              <a:avLst/>
            </a:prstGeom>
            <a:noFill/>
            <a:ln w="38100">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5" name="Group 22"/>
          <p:cNvGrpSpPr>
            <a:grpSpLocks/>
          </p:cNvGrpSpPr>
          <p:nvPr/>
        </p:nvGrpSpPr>
        <p:grpSpPr bwMode="auto">
          <a:xfrm>
            <a:off x="3962400" y="4038600"/>
            <a:ext cx="3276600" cy="1295400"/>
            <a:chOff x="2736" y="2544"/>
            <a:chExt cx="2064" cy="816"/>
          </a:xfrm>
        </p:grpSpPr>
        <p:sp>
          <p:nvSpPr>
            <p:cNvPr id="22545" name="Rectangle 19"/>
            <p:cNvSpPr>
              <a:spLocks noChangeArrowheads="1"/>
            </p:cNvSpPr>
            <p:nvPr/>
          </p:nvSpPr>
          <p:spPr bwMode="auto">
            <a:xfrm flipH="1">
              <a:off x="3552" y="2880"/>
              <a:ext cx="1248" cy="480"/>
            </a:xfrm>
            <a:prstGeom prst="rect">
              <a:avLst/>
            </a:prstGeom>
            <a:solidFill>
              <a:srgbClr val="CC99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モジュール3</a:t>
              </a:r>
            </a:p>
            <a:p>
              <a:pPr algn="ctr" eaLnBrk="1" hangingPunct="1"/>
              <a:r>
                <a:rPr lang="ja-JP" altLang="en-US">
                  <a:solidFill>
                    <a:srgbClr val="000000"/>
                  </a:solidFill>
                </a:rPr>
                <a:t>20</a:t>
              </a:r>
              <a:r>
                <a:rPr lang="en-US" altLang="ja-JP">
                  <a:solidFill>
                    <a:srgbClr val="000000"/>
                  </a:solidFill>
                </a:rPr>
                <a:t>K</a:t>
              </a:r>
            </a:p>
          </p:txBody>
        </p:sp>
        <p:sp>
          <p:nvSpPr>
            <p:cNvPr id="22546" name="Line 20"/>
            <p:cNvSpPr>
              <a:spLocks noChangeShapeType="1"/>
            </p:cNvSpPr>
            <p:nvPr/>
          </p:nvSpPr>
          <p:spPr bwMode="auto">
            <a:xfrm>
              <a:off x="2736" y="2544"/>
              <a:ext cx="1440" cy="336"/>
            </a:xfrm>
            <a:prstGeom prst="line">
              <a:avLst/>
            </a:prstGeom>
            <a:noFill/>
            <a:ln w="38100">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6" name="Group 30"/>
          <p:cNvGrpSpPr>
            <a:grpSpLocks/>
          </p:cNvGrpSpPr>
          <p:nvPr/>
        </p:nvGrpSpPr>
        <p:grpSpPr bwMode="auto">
          <a:xfrm>
            <a:off x="3962400" y="5334000"/>
            <a:ext cx="4419600" cy="1066800"/>
            <a:chOff x="2736" y="3360"/>
            <a:chExt cx="2784" cy="672"/>
          </a:xfrm>
        </p:grpSpPr>
        <p:grpSp>
          <p:nvGrpSpPr>
            <p:cNvPr id="22539" name="Group 26"/>
            <p:cNvGrpSpPr>
              <a:grpSpLocks/>
            </p:cNvGrpSpPr>
            <p:nvPr/>
          </p:nvGrpSpPr>
          <p:grpSpPr bwMode="auto">
            <a:xfrm>
              <a:off x="2736" y="3360"/>
              <a:ext cx="1392" cy="672"/>
              <a:chOff x="2736" y="3360"/>
              <a:chExt cx="1392" cy="672"/>
            </a:xfrm>
          </p:grpSpPr>
          <p:sp>
            <p:nvSpPr>
              <p:cNvPr id="22543" name="Rectangle 24"/>
              <p:cNvSpPr>
                <a:spLocks noChangeArrowheads="1"/>
              </p:cNvSpPr>
              <p:nvPr/>
            </p:nvSpPr>
            <p:spPr bwMode="auto">
              <a:xfrm>
                <a:off x="2736" y="3552"/>
                <a:ext cx="1248" cy="480"/>
              </a:xfrm>
              <a:prstGeom prst="rect">
                <a:avLst/>
              </a:prstGeom>
              <a:solidFill>
                <a:srgbClr val="CC99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モジュール3.1</a:t>
                </a:r>
              </a:p>
              <a:p>
                <a:pPr algn="ctr" eaLnBrk="1" hangingPunct="1"/>
                <a:r>
                  <a:rPr lang="ja-JP" altLang="en-US">
                    <a:solidFill>
                      <a:srgbClr val="000000"/>
                    </a:solidFill>
                  </a:rPr>
                  <a:t>10</a:t>
                </a:r>
                <a:r>
                  <a:rPr lang="en-US" altLang="ja-JP">
                    <a:solidFill>
                      <a:srgbClr val="000000"/>
                    </a:solidFill>
                  </a:rPr>
                  <a:t>K</a:t>
                </a:r>
              </a:p>
            </p:txBody>
          </p:sp>
          <p:sp>
            <p:nvSpPr>
              <p:cNvPr id="22544" name="Line 25"/>
              <p:cNvSpPr>
                <a:spLocks noChangeShapeType="1"/>
              </p:cNvSpPr>
              <p:nvPr/>
            </p:nvSpPr>
            <p:spPr bwMode="auto">
              <a:xfrm flipH="1">
                <a:off x="3408" y="3360"/>
                <a:ext cx="720" cy="192"/>
              </a:xfrm>
              <a:prstGeom prst="line">
                <a:avLst/>
              </a:prstGeom>
              <a:noFill/>
              <a:ln w="38100">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22540" name="Group 27"/>
            <p:cNvGrpSpPr>
              <a:grpSpLocks/>
            </p:cNvGrpSpPr>
            <p:nvPr/>
          </p:nvGrpSpPr>
          <p:grpSpPr bwMode="auto">
            <a:xfrm flipH="1">
              <a:off x="4128" y="3360"/>
              <a:ext cx="1392" cy="672"/>
              <a:chOff x="2736" y="3360"/>
              <a:chExt cx="1392" cy="672"/>
            </a:xfrm>
          </p:grpSpPr>
          <p:sp>
            <p:nvSpPr>
              <p:cNvPr id="22541" name="Rectangle 28"/>
              <p:cNvSpPr>
                <a:spLocks noChangeArrowheads="1"/>
              </p:cNvSpPr>
              <p:nvPr/>
            </p:nvSpPr>
            <p:spPr bwMode="auto">
              <a:xfrm>
                <a:off x="2736" y="3552"/>
                <a:ext cx="1248" cy="480"/>
              </a:xfrm>
              <a:prstGeom prst="rect">
                <a:avLst/>
              </a:prstGeom>
              <a:solidFill>
                <a:srgbClr val="CC99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モジュール3.2</a:t>
                </a:r>
              </a:p>
              <a:p>
                <a:pPr algn="ctr" eaLnBrk="1" hangingPunct="1"/>
                <a:r>
                  <a:rPr lang="ja-JP" altLang="en-US">
                    <a:solidFill>
                      <a:srgbClr val="000000"/>
                    </a:solidFill>
                  </a:rPr>
                  <a:t>10</a:t>
                </a:r>
                <a:r>
                  <a:rPr lang="en-US" altLang="ja-JP">
                    <a:solidFill>
                      <a:srgbClr val="000000"/>
                    </a:solidFill>
                  </a:rPr>
                  <a:t>K</a:t>
                </a:r>
              </a:p>
            </p:txBody>
          </p:sp>
          <p:sp>
            <p:nvSpPr>
              <p:cNvPr id="22542" name="Line 29"/>
              <p:cNvSpPr>
                <a:spLocks noChangeShapeType="1"/>
              </p:cNvSpPr>
              <p:nvPr/>
            </p:nvSpPr>
            <p:spPr bwMode="auto">
              <a:xfrm flipH="1">
                <a:off x="3408" y="3360"/>
                <a:ext cx="720" cy="192"/>
              </a:xfrm>
              <a:prstGeom prst="line">
                <a:avLst/>
              </a:prstGeom>
              <a:noFill/>
              <a:ln w="38100">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grpSp>
      <p:sp>
        <p:nvSpPr>
          <p:cNvPr id="168991" name="Text Box 31"/>
          <p:cNvSpPr txBox="1">
            <a:spLocks noChangeArrowheads="1"/>
          </p:cNvSpPr>
          <p:nvPr/>
        </p:nvSpPr>
        <p:spPr bwMode="auto">
          <a:xfrm>
            <a:off x="6019800" y="3124200"/>
            <a:ext cx="2297113"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全部主記憶に</a:t>
            </a:r>
          </a:p>
          <a:p>
            <a:pPr eaLnBrk="1" hangingPunct="1"/>
            <a:r>
              <a:rPr lang="ja-JP" altLang="en-US" sz="2800"/>
              <a:t>読み込むと</a:t>
            </a:r>
          </a:p>
          <a:p>
            <a:pPr eaLnBrk="1" hangingPunct="1"/>
            <a:r>
              <a:rPr lang="ja-JP" altLang="en-US" sz="2800"/>
              <a:t>130</a:t>
            </a:r>
            <a:r>
              <a:rPr lang="en-US" altLang="ja-JP" sz="2800"/>
              <a:t>K</a:t>
            </a:r>
            <a:r>
              <a:rPr lang="ja-JP" altLang="en-US" sz="2800"/>
              <a:t>必要</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68965"/>
                                        </p:tgtEl>
                                        <p:attrNameLst>
                                          <p:attrName>style.visibility</p:attrName>
                                        </p:attrNameLst>
                                      </p:cBhvr>
                                      <p:to>
                                        <p:strVal val="visible"/>
                                      </p:to>
                                    </p:set>
                                    <p:animEffect transition="in" filter="checkerboard(across)">
                                      <p:cBhvr>
                                        <p:cTn id="7" dur="500"/>
                                        <p:tgtEl>
                                          <p:spTgt spid="16896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up)">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up)">
                                      <p:cBhvr>
                                        <p:cTn id="17" dur="500"/>
                                        <p:tgtEl>
                                          <p:spTgt spid="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up)">
                                      <p:cBhvr>
                                        <p:cTn id="22" dur="500"/>
                                        <p:tgtEl>
                                          <p:spTgt spid="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up)">
                                      <p:cBhvr>
                                        <p:cTn id="27" dur="500"/>
                                        <p:tgtEl>
                                          <p:spTgt spid="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wipe(up)">
                                      <p:cBhvr>
                                        <p:cTn id="32" dur="500"/>
                                        <p:tgtEl>
                                          <p:spTgt spid="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168991"/>
                                        </p:tgtEl>
                                        <p:attrNameLst>
                                          <p:attrName>style.visibility</p:attrName>
                                        </p:attrNameLst>
                                      </p:cBhvr>
                                      <p:to>
                                        <p:strVal val="visible"/>
                                      </p:to>
                                    </p:set>
                                    <p:animEffect transition="in" filter="checkerboard(across)">
                                      <p:cBhvr>
                                        <p:cTn id="37" dur="500"/>
                                        <p:tgtEl>
                                          <p:spTgt spid="1689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8965" grpId="0" animBg="1" autoUpdateAnimBg="0"/>
      <p:bldP spid="168991"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026"/>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オーバレイ</a:t>
            </a:r>
          </a:p>
        </p:txBody>
      </p:sp>
      <p:sp>
        <p:nvSpPr>
          <p:cNvPr id="23555" name="Rectangle 1027"/>
          <p:cNvSpPr>
            <a:spLocks noChangeArrowheads="1"/>
          </p:cNvSpPr>
          <p:nvPr/>
        </p:nvSpPr>
        <p:spPr bwMode="auto">
          <a:xfrm>
            <a:off x="762000" y="2133600"/>
            <a:ext cx="1828800" cy="36576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3556" name="Text Box 1028"/>
          <p:cNvSpPr txBox="1">
            <a:spLocks noChangeArrowheads="1"/>
          </p:cNvSpPr>
          <p:nvPr/>
        </p:nvSpPr>
        <p:spPr bwMode="auto">
          <a:xfrm>
            <a:off x="1219200" y="16764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sp>
        <p:nvSpPr>
          <p:cNvPr id="23557" name="AutoShape 1029"/>
          <p:cNvSpPr>
            <a:spLocks noChangeArrowheads="1"/>
          </p:cNvSpPr>
          <p:nvPr/>
        </p:nvSpPr>
        <p:spPr bwMode="auto">
          <a:xfrm>
            <a:off x="3733800" y="2819400"/>
            <a:ext cx="4876800" cy="3276600"/>
          </a:xfrm>
          <a:prstGeom prst="can">
            <a:avLst>
              <a:gd name="adj" fmla="val 25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3558" name="Text Box 1030"/>
          <p:cNvSpPr txBox="1">
            <a:spLocks noChangeArrowheads="1"/>
          </p:cNvSpPr>
          <p:nvPr/>
        </p:nvSpPr>
        <p:spPr bwMode="auto">
          <a:xfrm>
            <a:off x="5562600" y="2286000"/>
            <a:ext cx="1250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2次記憶</a:t>
            </a:r>
          </a:p>
        </p:txBody>
      </p:sp>
      <p:sp>
        <p:nvSpPr>
          <p:cNvPr id="23559" name="Rectangle 1031"/>
          <p:cNvSpPr>
            <a:spLocks noChangeArrowheads="1"/>
          </p:cNvSpPr>
          <p:nvPr/>
        </p:nvSpPr>
        <p:spPr bwMode="auto">
          <a:xfrm>
            <a:off x="5257800" y="3048000"/>
            <a:ext cx="1828800" cy="6858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000">
                <a:solidFill>
                  <a:srgbClr val="000000"/>
                </a:solidFill>
              </a:rPr>
              <a:t>Main</a:t>
            </a:r>
            <a:r>
              <a:rPr lang="ja-JP" altLang="en-US" sz="2000">
                <a:solidFill>
                  <a:srgbClr val="000000"/>
                </a:solidFill>
              </a:rPr>
              <a:t>モジュール</a:t>
            </a:r>
          </a:p>
          <a:p>
            <a:pPr algn="ctr" eaLnBrk="1" hangingPunct="1"/>
            <a:r>
              <a:rPr lang="ja-JP" altLang="en-US" sz="2000">
                <a:solidFill>
                  <a:srgbClr val="000000"/>
                </a:solidFill>
              </a:rPr>
              <a:t>20</a:t>
            </a:r>
            <a:r>
              <a:rPr lang="en-US" altLang="ja-JP" sz="2000">
                <a:solidFill>
                  <a:srgbClr val="000000"/>
                </a:solidFill>
              </a:rPr>
              <a:t>K</a:t>
            </a:r>
          </a:p>
        </p:txBody>
      </p:sp>
      <p:sp>
        <p:nvSpPr>
          <p:cNvPr id="23560" name="Rectangle 1032"/>
          <p:cNvSpPr>
            <a:spLocks noChangeArrowheads="1"/>
          </p:cNvSpPr>
          <p:nvPr/>
        </p:nvSpPr>
        <p:spPr bwMode="auto">
          <a:xfrm>
            <a:off x="3886200" y="4038600"/>
            <a:ext cx="1447800" cy="685800"/>
          </a:xfrm>
          <a:prstGeom prst="rect">
            <a:avLst/>
          </a:prstGeom>
          <a:solidFill>
            <a:srgbClr val="99CC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モジュール1</a:t>
            </a:r>
          </a:p>
          <a:p>
            <a:pPr algn="ctr" eaLnBrk="1" hangingPunct="1"/>
            <a:r>
              <a:rPr lang="ja-JP" altLang="en-US" sz="2000">
                <a:solidFill>
                  <a:srgbClr val="000000"/>
                </a:solidFill>
              </a:rPr>
              <a:t>30</a:t>
            </a:r>
            <a:r>
              <a:rPr lang="en-US" altLang="ja-JP" sz="2000">
                <a:solidFill>
                  <a:srgbClr val="000000"/>
                </a:solidFill>
              </a:rPr>
              <a:t>K</a:t>
            </a:r>
          </a:p>
        </p:txBody>
      </p:sp>
      <p:sp>
        <p:nvSpPr>
          <p:cNvPr id="23561" name="Rectangle 1033"/>
          <p:cNvSpPr>
            <a:spLocks noChangeArrowheads="1"/>
          </p:cNvSpPr>
          <p:nvPr/>
        </p:nvSpPr>
        <p:spPr bwMode="auto">
          <a:xfrm>
            <a:off x="3886200" y="4876800"/>
            <a:ext cx="1447800" cy="685800"/>
          </a:xfrm>
          <a:prstGeom prst="rect">
            <a:avLst/>
          </a:prstGeom>
          <a:solidFill>
            <a:srgbClr val="99CC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モジュール1.1</a:t>
            </a:r>
          </a:p>
          <a:p>
            <a:pPr algn="ctr" eaLnBrk="1" hangingPunct="1"/>
            <a:r>
              <a:rPr lang="ja-JP" altLang="en-US" sz="2000">
                <a:solidFill>
                  <a:srgbClr val="000000"/>
                </a:solidFill>
              </a:rPr>
              <a:t>10</a:t>
            </a:r>
            <a:r>
              <a:rPr lang="en-US" altLang="ja-JP" sz="2000">
                <a:solidFill>
                  <a:srgbClr val="000000"/>
                </a:solidFill>
              </a:rPr>
              <a:t>K</a:t>
            </a:r>
          </a:p>
        </p:txBody>
      </p:sp>
      <p:sp>
        <p:nvSpPr>
          <p:cNvPr id="23562" name="Rectangle 1034"/>
          <p:cNvSpPr>
            <a:spLocks noChangeArrowheads="1"/>
          </p:cNvSpPr>
          <p:nvPr/>
        </p:nvSpPr>
        <p:spPr bwMode="auto">
          <a:xfrm>
            <a:off x="5486400" y="4038600"/>
            <a:ext cx="1447800" cy="685800"/>
          </a:xfrm>
          <a:prstGeom prst="rect">
            <a:avLst/>
          </a:prstGeom>
          <a:solidFill>
            <a:srgbClr val="FFFF99"/>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モジュール2</a:t>
            </a:r>
          </a:p>
          <a:p>
            <a:pPr algn="ctr" eaLnBrk="1" hangingPunct="1"/>
            <a:r>
              <a:rPr lang="ja-JP" altLang="en-US" sz="2000">
                <a:solidFill>
                  <a:srgbClr val="000000"/>
                </a:solidFill>
              </a:rPr>
              <a:t>30</a:t>
            </a:r>
            <a:r>
              <a:rPr lang="en-US" altLang="ja-JP" sz="2000">
                <a:solidFill>
                  <a:srgbClr val="000000"/>
                </a:solidFill>
              </a:rPr>
              <a:t>K</a:t>
            </a:r>
          </a:p>
        </p:txBody>
      </p:sp>
      <p:sp>
        <p:nvSpPr>
          <p:cNvPr id="23563" name="Rectangle 1035"/>
          <p:cNvSpPr>
            <a:spLocks noChangeArrowheads="1"/>
          </p:cNvSpPr>
          <p:nvPr/>
        </p:nvSpPr>
        <p:spPr bwMode="auto">
          <a:xfrm>
            <a:off x="7086600" y="4038600"/>
            <a:ext cx="1447800" cy="685800"/>
          </a:xfrm>
          <a:prstGeom prst="rect">
            <a:avLst/>
          </a:prstGeom>
          <a:solidFill>
            <a:srgbClr val="CC99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モジュール3</a:t>
            </a:r>
          </a:p>
          <a:p>
            <a:pPr algn="ctr" eaLnBrk="1" hangingPunct="1"/>
            <a:r>
              <a:rPr lang="ja-JP" altLang="en-US" sz="2000">
                <a:solidFill>
                  <a:srgbClr val="000000"/>
                </a:solidFill>
              </a:rPr>
              <a:t>20</a:t>
            </a:r>
            <a:r>
              <a:rPr lang="en-US" altLang="ja-JP" sz="2000">
                <a:solidFill>
                  <a:srgbClr val="000000"/>
                </a:solidFill>
              </a:rPr>
              <a:t>K</a:t>
            </a:r>
          </a:p>
        </p:txBody>
      </p:sp>
      <p:sp>
        <p:nvSpPr>
          <p:cNvPr id="23564" name="Rectangle 1036"/>
          <p:cNvSpPr>
            <a:spLocks noChangeArrowheads="1"/>
          </p:cNvSpPr>
          <p:nvPr/>
        </p:nvSpPr>
        <p:spPr bwMode="auto">
          <a:xfrm>
            <a:off x="5486400" y="4876800"/>
            <a:ext cx="1447800" cy="685800"/>
          </a:xfrm>
          <a:prstGeom prst="rect">
            <a:avLst/>
          </a:prstGeom>
          <a:solidFill>
            <a:srgbClr val="CC99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モジュール3.1</a:t>
            </a:r>
          </a:p>
          <a:p>
            <a:pPr algn="ctr" eaLnBrk="1" hangingPunct="1"/>
            <a:r>
              <a:rPr lang="ja-JP" altLang="en-US" sz="2000">
                <a:solidFill>
                  <a:srgbClr val="000000"/>
                </a:solidFill>
              </a:rPr>
              <a:t>10</a:t>
            </a:r>
            <a:r>
              <a:rPr lang="en-US" altLang="ja-JP" sz="2000">
                <a:solidFill>
                  <a:srgbClr val="000000"/>
                </a:solidFill>
              </a:rPr>
              <a:t>K</a:t>
            </a:r>
          </a:p>
        </p:txBody>
      </p:sp>
      <p:sp>
        <p:nvSpPr>
          <p:cNvPr id="23565" name="Rectangle 1037"/>
          <p:cNvSpPr>
            <a:spLocks noChangeArrowheads="1"/>
          </p:cNvSpPr>
          <p:nvPr/>
        </p:nvSpPr>
        <p:spPr bwMode="auto">
          <a:xfrm>
            <a:off x="7086600" y="4876800"/>
            <a:ext cx="1447800" cy="685800"/>
          </a:xfrm>
          <a:prstGeom prst="rect">
            <a:avLst/>
          </a:prstGeom>
          <a:solidFill>
            <a:srgbClr val="CC99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モジュール3.2</a:t>
            </a:r>
          </a:p>
          <a:p>
            <a:pPr algn="ctr" eaLnBrk="1" hangingPunct="1"/>
            <a:r>
              <a:rPr lang="ja-JP" altLang="en-US" sz="2000">
                <a:solidFill>
                  <a:srgbClr val="000000"/>
                </a:solidFill>
              </a:rPr>
              <a:t>10</a:t>
            </a:r>
            <a:r>
              <a:rPr lang="en-US" altLang="ja-JP" sz="2000">
                <a:solidFill>
                  <a:srgbClr val="000000"/>
                </a:solidFill>
              </a:rPr>
              <a:t>K</a:t>
            </a:r>
          </a:p>
        </p:txBody>
      </p:sp>
      <p:grpSp>
        <p:nvGrpSpPr>
          <p:cNvPr id="2" name="Group 1038"/>
          <p:cNvGrpSpPr>
            <a:grpSpLocks/>
          </p:cNvGrpSpPr>
          <p:nvPr/>
        </p:nvGrpSpPr>
        <p:grpSpPr bwMode="auto">
          <a:xfrm>
            <a:off x="762000" y="2667000"/>
            <a:ext cx="4495800" cy="685800"/>
            <a:chOff x="480" y="1680"/>
            <a:chExt cx="2832" cy="432"/>
          </a:xfrm>
        </p:grpSpPr>
        <p:sp>
          <p:nvSpPr>
            <p:cNvPr id="23573" name="Rectangle 1039"/>
            <p:cNvSpPr>
              <a:spLocks noChangeArrowheads="1"/>
            </p:cNvSpPr>
            <p:nvPr/>
          </p:nvSpPr>
          <p:spPr bwMode="auto">
            <a:xfrm>
              <a:off x="480" y="1680"/>
              <a:ext cx="1152" cy="432"/>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000">
                  <a:solidFill>
                    <a:srgbClr val="000000"/>
                  </a:solidFill>
                </a:rPr>
                <a:t>Main</a:t>
              </a:r>
              <a:r>
                <a:rPr lang="ja-JP" altLang="en-US" sz="2000">
                  <a:solidFill>
                    <a:srgbClr val="000000"/>
                  </a:solidFill>
                </a:rPr>
                <a:t>モジュール</a:t>
              </a:r>
            </a:p>
            <a:p>
              <a:pPr algn="ctr" eaLnBrk="1" hangingPunct="1"/>
              <a:r>
                <a:rPr lang="ja-JP" altLang="en-US" sz="2000">
                  <a:solidFill>
                    <a:srgbClr val="000000"/>
                  </a:solidFill>
                </a:rPr>
                <a:t>20</a:t>
              </a:r>
              <a:r>
                <a:rPr lang="en-US" altLang="ja-JP" sz="2000">
                  <a:solidFill>
                    <a:srgbClr val="000000"/>
                  </a:solidFill>
                </a:rPr>
                <a:t>K</a:t>
              </a:r>
            </a:p>
          </p:txBody>
        </p:sp>
        <p:sp>
          <p:nvSpPr>
            <p:cNvPr id="23574" name="Line 1040"/>
            <p:cNvSpPr>
              <a:spLocks noChangeShapeType="1"/>
            </p:cNvSpPr>
            <p:nvPr/>
          </p:nvSpPr>
          <p:spPr bwMode="auto">
            <a:xfrm flipH="1" flipV="1">
              <a:off x="1632" y="1920"/>
              <a:ext cx="1680" cy="192"/>
            </a:xfrm>
            <a:prstGeom prst="line">
              <a:avLst/>
            </a:prstGeom>
            <a:noFill/>
            <a:ln w="28575">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3" name="Group 1041"/>
          <p:cNvGrpSpPr>
            <a:grpSpLocks/>
          </p:cNvGrpSpPr>
          <p:nvPr/>
        </p:nvGrpSpPr>
        <p:grpSpPr bwMode="auto">
          <a:xfrm>
            <a:off x="762000" y="3352800"/>
            <a:ext cx="3124200" cy="1905000"/>
            <a:chOff x="480" y="2112"/>
            <a:chExt cx="1968" cy="1200"/>
          </a:xfrm>
        </p:grpSpPr>
        <p:sp>
          <p:nvSpPr>
            <p:cNvPr id="23569" name="Rectangle 1042"/>
            <p:cNvSpPr>
              <a:spLocks noChangeArrowheads="1"/>
            </p:cNvSpPr>
            <p:nvPr/>
          </p:nvSpPr>
          <p:spPr bwMode="auto">
            <a:xfrm>
              <a:off x="480" y="2112"/>
              <a:ext cx="1152" cy="432"/>
            </a:xfrm>
            <a:prstGeom prst="rect">
              <a:avLst/>
            </a:prstGeom>
            <a:solidFill>
              <a:srgbClr val="99CC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モジュール1</a:t>
              </a:r>
            </a:p>
            <a:p>
              <a:pPr algn="ctr" eaLnBrk="1" hangingPunct="1"/>
              <a:r>
                <a:rPr lang="ja-JP" altLang="en-US" sz="2000">
                  <a:solidFill>
                    <a:srgbClr val="000000"/>
                  </a:solidFill>
                </a:rPr>
                <a:t>30</a:t>
              </a:r>
              <a:r>
                <a:rPr lang="en-US" altLang="ja-JP" sz="2000">
                  <a:solidFill>
                    <a:srgbClr val="000000"/>
                  </a:solidFill>
                </a:rPr>
                <a:t>K</a:t>
              </a:r>
            </a:p>
          </p:txBody>
        </p:sp>
        <p:sp>
          <p:nvSpPr>
            <p:cNvPr id="23570" name="Rectangle 1043"/>
            <p:cNvSpPr>
              <a:spLocks noChangeArrowheads="1"/>
            </p:cNvSpPr>
            <p:nvPr/>
          </p:nvSpPr>
          <p:spPr bwMode="auto">
            <a:xfrm>
              <a:off x="480" y="2544"/>
              <a:ext cx="1152" cy="432"/>
            </a:xfrm>
            <a:prstGeom prst="rect">
              <a:avLst/>
            </a:prstGeom>
            <a:solidFill>
              <a:srgbClr val="99CC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モジュール1.1</a:t>
              </a:r>
            </a:p>
            <a:p>
              <a:pPr algn="ctr" eaLnBrk="1" hangingPunct="1"/>
              <a:r>
                <a:rPr lang="ja-JP" altLang="en-US" sz="2000">
                  <a:solidFill>
                    <a:srgbClr val="000000"/>
                  </a:solidFill>
                </a:rPr>
                <a:t>10</a:t>
              </a:r>
              <a:r>
                <a:rPr lang="en-US" altLang="ja-JP" sz="2000">
                  <a:solidFill>
                    <a:srgbClr val="000000"/>
                  </a:solidFill>
                </a:rPr>
                <a:t>K</a:t>
              </a:r>
            </a:p>
          </p:txBody>
        </p:sp>
        <p:sp>
          <p:nvSpPr>
            <p:cNvPr id="23571" name="Line 1044"/>
            <p:cNvSpPr>
              <a:spLocks noChangeShapeType="1"/>
            </p:cNvSpPr>
            <p:nvPr/>
          </p:nvSpPr>
          <p:spPr bwMode="auto">
            <a:xfrm flipH="1" flipV="1">
              <a:off x="1632" y="2304"/>
              <a:ext cx="816" cy="432"/>
            </a:xfrm>
            <a:prstGeom prst="line">
              <a:avLst/>
            </a:prstGeom>
            <a:noFill/>
            <a:ln w="28575">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23572" name="Line 1045"/>
            <p:cNvSpPr>
              <a:spLocks noChangeShapeType="1"/>
            </p:cNvSpPr>
            <p:nvPr/>
          </p:nvSpPr>
          <p:spPr bwMode="auto">
            <a:xfrm flipH="1" flipV="1">
              <a:off x="1632" y="2736"/>
              <a:ext cx="816" cy="576"/>
            </a:xfrm>
            <a:prstGeom prst="line">
              <a:avLst/>
            </a:prstGeom>
            <a:noFill/>
            <a:ln w="28575">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sp useBgFill="1">
        <p:nvSpPr>
          <p:cNvPr id="183318" name="Text Box 1046"/>
          <p:cNvSpPr txBox="1">
            <a:spLocks noChangeArrowheads="1"/>
          </p:cNvSpPr>
          <p:nvPr/>
        </p:nvSpPr>
        <p:spPr bwMode="auto">
          <a:xfrm>
            <a:off x="838200" y="5892800"/>
            <a:ext cx="3052763" cy="519113"/>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モジュール1使用時</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right)">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183318"/>
                                        </p:tgtEl>
                                        <p:attrNameLst>
                                          <p:attrName>style.visibility</p:attrName>
                                        </p:attrNameLst>
                                      </p:cBhvr>
                                      <p:to>
                                        <p:strVal val="visible"/>
                                      </p:to>
                                    </p:set>
                                    <p:anim calcmode="lin" valueType="num">
                                      <p:cBhvr additive="base">
                                        <p:cTn id="17" dur="500" fill="hold"/>
                                        <p:tgtEl>
                                          <p:spTgt spid="183318"/>
                                        </p:tgtEl>
                                        <p:attrNameLst>
                                          <p:attrName>ppt_x</p:attrName>
                                        </p:attrNameLst>
                                      </p:cBhvr>
                                      <p:tavLst>
                                        <p:tav tm="0">
                                          <p:val>
                                            <p:strVal val="#ppt_x"/>
                                          </p:val>
                                        </p:tav>
                                        <p:tav tm="100000">
                                          <p:val>
                                            <p:strVal val="#ppt_x"/>
                                          </p:val>
                                        </p:tav>
                                      </p:tavLst>
                                    </p:anim>
                                    <p:anim calcmode="lin" valueType="num">
                                      <p:cBhvr additive="base">
                                        <p:cTn id="18" dur="500" fill="hold"/>
                                        <p:tgtEl>
                                          <p:spTgt spid="1833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318" grpId="0" animBg="1"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オーバレイ</a:t>
            </a:r>
          </a:p>
        </p:txBody>
      </p:sp>
      <p:sp>
        <p:nvSpPr>
          <p:cNvPr id="24579" name="Rectangle 3"/>
          <p:cNvSpPr>
            <a:spLocks noChangeArrowheads="1"/>
          </p:cNvSpPr>
          <p:nvPr/>
        </p:nvSpPr>
        <p:spPr bwMode="auto">
          <a:xfrm>
            <a:off x="762000" y="2133600"/>
            <a:ext cx="1828800" cy="36576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580" name="Text Box 6"/>
          <p:cNvSpPr txBox="1">
            <a:spLocks noChangeArrowheads="1"/>
          </p:cNvSpPr>
          <p:nvPr/>
        </p:nvSpPr>
        <p:spPr bwMode="auto">
          <a:xfrm>
            <a:off x="1219200" y="16764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sp>
        <p:nvSpPr>
          <p:cNvPr id="24581" name="AutoShape 7"/>
          <p:cNvSpPr>
            <a:spLocks noChangeArrowheads="1"/>
          </p:cNvSpPr>
          <p:nvPr/>
        </p:nvSpPr>
        <p:spPr bwMode="auto">
          <a:xfrm>
            <a:off x="3733800" y="2819400"/>
            <a:ext cx="4876800" cy="3276600"/>
          </a:xfrm>
          <a:prstGeom prst="can">
            <a:avLst>
              <a:gd name="adj" fmla="val 25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4582" name="Text Box 8"/>
          <p:cNvSpPr txBox="1">
            <a:spLocks noChangeArrowheads="1"/>
          </p:cNvSpPr>
          <p:nvPr/>
        </p:nvSpPr>
        <p:spPr bwMode="auto">
          <a:xfrm>
            <a:off x="5562600" y="2286000"/>
            <a:ext cx="1250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2次記憶</a:t>
            </a:r>
          </a:p>
        </p:txBody>
      </p:sp>
      <p:sp>
        <p:nvSpPr>
          <p:cNvPr id="24583" name="Rectangle 9"/>
          <p:cNvSpPr>
            <a:spLocks noChangeArrowheads="1"/>
          </p:cNvSpPr>
          <p:nvPr/>
        </p:nvSpPr>
        <p:spPr bwMode="auto">
          <a:xfrm>
            <a:off x="5257800" y="3048000"/>
            <a:ext cx="1828800" cy="6858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000">
                <a:solidFill>
                  <a:srgbClr val="000000"/>
                </a:solidFill>
              </a:rPr>
              <a:t>Main</a:t>
            </a:r>
            <a:r>
              <a:rPr lang="ja-JP" altLang="en-US" sz="2000">
                <a:solidFill>
                  <a:srgbClr val="000000"/>
                </a:solidFill>
              </a:rPr>
              <a:t>モジュール</a:t>
            </a:r>
          </a:p>
          <a:p>
            <a:pPr algn="ctr" eaLnBrk="1" hangingPunct="1"/>
            <a:r>
              <a:rPr lang="ja-JP" altLang="en-US" sz="2000">
                <a:solidFill>
                  <a:srgbClr val="000000"/>
                </a:solidFill>
              </a:rPr>
              <a:t>20</a:t>
            </a:r>
            <a:r>
              <a:rPr lang="en-US" altLang="ja-JP" sz="2000">
                <a:solidFill>
                  <a:srgbClr val="000000"/>
                </a:solidFill>
              </a:rPr>
              <a:t>K</a:t>
            </a:r>
          </a:p>
        </p:txBody>
      </p:sp>
      <p:sp>
        <p:nvSpPr>
          <p:cNvPr id="24584" name="Rectangle 10"/>
          <p:cNvSpPr>
            <a:spLocks noChangeArrowheads="1"/>
          </p:cNvSpPr>
          <p:nvPr/>
        </p:nvSpPr>
        <p:spPr bwMode="auto">
          <a:xfrm>
            <a:off x="3886200" y="4038600"/>
            <a:ext cx="1447800" cy="685800"/>
          </a:xfrm>
          <a:prstGeom prst="rect">
            <a:avLst/>
          </a:prstGeom>
          <a:solidFill>
            <a:srgbClr val="99CC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モジュール1</a:t>
            </a:r>
          </a:p>
          <a:p>
            <a:pPr algn="ctr" eaLnBrk="1" hangingPunct="1"/>
            <a:r>
              <a:rPr lang="ja-JP" altLang="en-US" sz="2000">
                <a:solidFill>
                  <a:srgbClr val="000000"/>
                </a:solidFill>
              </a:rPr>
              <a:t>30</a:t>
            </a:r>
            <a:r>
              <a:rPr lang="en-US" altLang="ja-JP" sz="2000">
                <a:solidFill>
                  <a:srgbClr val="000000"/>
                </a:solidFill>
              </a:rPr>
              <a:t>K</a:t>
            </a:r>
          </a:p>
        </p:txBody>
      </p:sp>
      <p:sp>
        <p:nvSpPr>
          <p:cNvPr id="24585" name="Rectangle 11"/>
          <p:cNvSpPr>
            <a:spLocks noChangeArrowheads="1"/>
          </p:cNvSpPr>
          <p:nvPr/>
        </p:nvSpPr>
        <p:spPr bwMode="auto">
          <a:xfrm>
            <a:off x="3886200" y="4876800"/>
            <a:ext cx="1447800" cy="685800"/>
          </a:xfrm>
          <a:prstGeom prst="rect">
            <a:avLst/>
          </a:prstGeom>
          <a:solidFill>
            <a:srgbClr val="99CC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モジュール1.1</a:t>
            </a:r>
          </a:p>
          <a:p>
            <a:pPr algn="ctr" eaLnBrk="1" hangingPunct="1"/>
            <a:r>
              <a:rPr lang="ja-JP" altLang="en-US" sz="2000">
                <a:solidFill>
                  <a:srgbClr val="000000"/>
                </a:solidFill>
              </a:rPr>
              <a:t>10</a:t>
            </a:r>
            <a:r>
              <a:rPr lang="en-US" altLang="ja-JP" sz="2000">
                <a:solidFill>
                  <a:srgbClr val="000000"/>
                </a:solidFill>
              </a:rPr>
              <a:t>K</a:t>
            </a:r>
          </a:p>
        </p:txBody>
      </p:sp>
      <p:sp>
        <p:nvSpPr>
          <p:cNvPr id="24586" name="Rectangle 12"/>
          <p:cNvSpPr>
            <a:spLocks noChangeArrowheads="1"/>
          </p:cNvSpPr>
          <p:nvPr/>
        </p:nvSpPr>
        <p:spPr bwMode="auto">
          <a:xfrm>
            <a:off x="5486400" y="4038600"/>
            <a:ext cx="1447800" cy="685800"/>
          </a:xfrm>
          <a:prstGeom prst="rect">
            <a:avLst/>
          </a:prstGeom>
          <a:solidFill>
            <a:srgbClr val="FFFF99"/>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モジュール2</a:t>
            </a:r>
          </a:p>
          <a:p>
            <a:pPr algn="ctr" eaLnBrk="1" hangingPunct="1"/>
            <a:r>
              <a:rPr lang="ja-JP" altLang="en-US" sz="2000">
                <a:solidFill>
                  <a:srgbClr val="000000"/>
                </a:solidFill>
              </a:rPr>
              <a:t>30</a:t>
            </a:r>
            <a:r>
              <a:rPr lang="en-US" altLang="ja-JP" sz="2000">
                <a:solidFill>
                  <a:srgbClr val="000000"/>
                </a:solidFill>
              </a:rPr>
              <a:t>K</a:t>
            </a:r>
          </a:p>
        </p:txBody>
      </p:sp>
      <p:sp>
        <p:nvSpPr>
          <p:cNvPr id="24587" name="Rectangle 13"/>
          <p:cNvSpPr>
            <a:spLocks noChangeArrowheads="1"/>
          </p:cNvSpPr>
          <p:nvPr/>
        </p:nvSpPr>
        <p:spPr bwMode="auto">
          <a:xfrm>
            <a:off x="7086600" y="4038600"/>
            <a:ext cx="1447800" cy="685800"/>
          </a:xfrm>
          <a:prstGeom prst="rect">
            <a:avLst/>
          </a:prstGeom>
          <a:solidFill>
            <a:srgbClr val="CC99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モジュール3</a:t>
            </a:r>
          </a:p>
          <a:p>
            <a:pPr algn="ctr" eaLnBrk="1" hangingPunct="1"/>
            <a:r>
              <a:rPr lang="ja-JP" altLang="en-US" sz="2000">
                <a:solidFill>
                  <a:srgbClr val="000000"/>
                </a:solidFill>
              </a:rPr>
              <a:t>20</a:t>
            </a:r>
            <a:r>
              <a:rPr lang="en-US" altLang="ja-JP" sz="2000">
                <a:solidFill>
                  <a:srgbClr val="000000"/>
                </a:solidFill>
              </a:rPr>
              <a:t>K</a:t>
            </a:r>
          </a:p>
        </p:txBody>
      </p:sp>
      <p:sp>
        <p:nvSpPr>
          <p:cNvPr id="24588" name="Rectangle 14"/>
          <p:cNvSpPr>
            <a:spLocks noChangeArrowheads="1"/>
          </p:cNvSpPr>
          <p:nvPr/>
        </p:nvSpPr>
        <p:spPr bwMode="auto">
          <a:xfrm>
            <a:off x="5486400" y="4876800"/>
            <a:ext cx="1447800" cy="685800"/>
          </a:xfrm>
          <a:prstGeom prst="rect">
            <a:avLst/>
          </a:prstGeom>
          <a:solidFill>
            <a:srgbClr val="CC99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モジュール3.1</a:t>
            </a:r>
          </a:p>
          <a:p>
            <a:pPr algn="ctr" eaLnBrk="1" hangingPunct="1"/>
            <a:r>
              <a:rPr lang="ja-JP" altLang="en-US" sz="2000">
                <a:solidFill>
                  <a:srgbClr val="000000"/>
                </a:solidFill>
              </a:rPr>
              <a:t>10</a:t>
            </a:r>
            <a:r>
              <a:rPr lang="en-US" altLang="ja-JP" sz="2000">
                <a:solidFill>
                  <a:srgbClr val="000000"/>
                </a:solidFill>
              </a:rPr>
              <a:t>K</a:t>
            </a:r>
          </a:p>
        </p:txBody>
      </p:sp>
      <p:sp>
        <p:nvSpPr>
          <p:cNvPr id="24589" name="Rectangle 15"/>
          <p:cNvSpPr>
            <a:spLocks noChangeArrowheads="1"/>
          </p:cNvSpPr>
          <p:nvPr/>
        </p:nvSpPr>
        <p:spPr bwMode="auto">
          <a:xfrm>
            <a:off x="7086600" y="4876800"/>
            <a:ext cx="1447800" cy="685800"/>
          </a:xfrm>
          <a:prstGeom prst="rect">
            <a:avLst/>
          </a:prstGeom>
          <a:solidFill>
            <a:srgbClr val="CC99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モジュール3.2</a:t>
            </a:r>
          </a:p>
          <a:p>
            <a:pPr algn="ctr" eaLnBrk="1" hangingPunct="1"/>
            <a:r>
              <a:rPr lang="ja-JP" altLang="en-US" sz="2000">
                <a:solidFill>
                  <a:srgbClr val="000000"/>
                </a:solidFill>
              </a:rPr>
              <a:t>10</a:t>
            </a:r>
            <a:r>
              <a:rPr lang="en-US" altLang="ja-JP" sz="2000">
                <a:solidFill>
                  <a:srgbClr val="000000"/>
                </a:solidFill>
              </a:rPr>
              <a:t>K</a:t>
            </a:r>
          </a:p>
        </p:txBody>
      </p:sp>
      <p:sp>
        <p:nvSpPr>
          <p:cNvPr id="24590" name="Rectangle 16"/>
          <p:cNvSpPr>
            <a:spLocks noChangeArrowheads="1"/>
          </p:cNvSpPr>
          <p:nvPr/>
        </p:nvSpPr>
        <p:spPr bwMode="auto">
          <a:xfrm>
            <a:off x="762000" y="2667000"/>
            <a:ext cx="1828800" cy="6858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000">
                <a:solidFill>
                  <a:srgbClr val="000000"/>
                </a:solidFill>
              </a:rPr>
              <a:t>Main</a:t>
            </a:r>
            <a:r>
              <a:rPr lang="ja-JP" altLang="en-US" sz="2000">
                <a:solidFill>
                  <a:srgbClr val="000000"/>
                </a:solidFill>
              </a:rPr>
              <a:t>モジュール</a:t>
            </a:r>
          </a:p>
          <a:p>
            <a:pPr algn="ctr" eaLnBrk="1" hangingPunct="1"/>
            <a:r>
              <a:rPr lang="ja-JP" altLang="en-US" sz="2000">
                <a:solidFill>
                  <a:srgbClr val="000000"/>
                </a:solidFill>
              </a:rPr>
              <a:t>20</a:t>
            </a:r>
            <a:r>
              <a:rPr lang="en-US" altLang="ja-JP" sz="2000">
                <a:solidFill>
                  <a:srgbClr val="000000"/>
                </a:solidFill>
              </a:rPr>
              <a:t>K</a:t>
            </a:r>
          </a:p>
        </p:txBody>
      </p:sp>
      <p:sp>
        <p:nvSpPr>
          <p:cNvPr id="24591" name="Rectangle 19"/>
          <p:cNvSpPr>
            <a:spLocks noChangeArrowheads="1"/>
          </p:cNvSpPr>
          <p:nvPr/>
        </p:nvSpPr>
        <p:spPr bwMode="auto">
          <a:xfrm>
            <a:off x="762000" y="3352800"/>
            <a:ext cx="1828800" cy="685800"/>
          </a:xfrm>
          <a:prstGeom prst="rect">
            <a:avLst/>
          </a:prstGeom>
          <a:solidFill>
            <a:srgbClr val="99CC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モジュール1</a:t>
            </a:r>
          </a:p>
          <a:p>
            <a:pPr algn="ctr" eaLnBrk="1" hangingPunct="1"/>
            <a:r>
              <a:rPr lang="ja-JP" altLang="en-US" sz="2000">
                <a:solidFill>
                  <a:srgbClr val="000000"/>
                </a:solidFill>
              </a:rPr>
              <a:t>30</a:t>
            </a:r>
            <a:r>
              <a:rPr lang="en-US" altLang="ja-JP" sz="2000">
                <a:solidFill>
                  <a:srgbClr val="000000"/>
                </a:solidFill>
              </a:rPr>
              <a:t>K</a:t>
            </a:r>
          </a:p>
        </p:txBody>
      </p:sp>
      <p:sp>
        <p:nvSpPr>
          <p:cNvPr id="24592" name="Rectangle 20"/>
          <p:cNvSpPr>
            <a:spLocks noChangeArrowheads="1"/>
          </p:cNvSpPr>
          <p:nvPr/>
        </p:nvSpPr>
        <p:spPr bwMode="auto">
          <a:xfrm>
            <a:off x="762000" y="4038600"/>
            <a:ext cx="1828800" cy="685800"/>
          </a:xfrm>
          <a:prstGeom prst="rect">
            <a:avLst/>
          </a:prstGeom>
          <a:solidFill>
            <a:srgbClr val="99CC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モジュール1.1</a:t>
            </a:r>
          </a:p>
          <a:p>
            <a:pPr algn="ctr" eaLnBrk="1" hangingPunct="1"/>
            <a:r>
              <a:rPr lang="ja-JP" altLang="en-US" sz="2000">
                <a:solidFill>
                  <a:srgbClr val="000000"/>
                </a:solidFill>
              </a:rPr>
              <a:t>10</a:t>
            </a:r>
            <a:r>
              <a:rPr lang="en-US" altLang="ja-JP" sz="2000">
                <a:solidFill>
                  <a:srgbClr val="000000"/>
                </a:solidFill>
              </a:rPr>
              <a:t>K</a:t>
            </a:r>
          </a:p>
        </p:txBody>
      </p:sp>
      <p:grpSp>
        <p:nvGrpSpPr>
          <p:cNvPr id="2" name="Group 28"/>
          <p:cNvGrpSpPr>
            <a:grpSpLocks/>
          </p:cNvGrpSpPr>
          <p:nvPr/>
        </p:nvGrpSpPr>
        <p:grpSpPr bwMode="auto">
          <a:xfrm>
            <a:off x="762000" y="3352800"/>
            <a:ext cx="4724400" cy="1371600"/>
            <a:chOff x="480" y="2112"/>
            <a:chExt cx="2976" cy="864"/>
          </a:xfrm>
        </p:grpSpPr>
        <p:grpSp>
          <p:nvGrpSpPr>
            <p:cNvPr id="24595" name="Group 29"/>
            <p:cNvGrpSpPr>
              <a:grpSpLocks/>
            </p:cNvGrpSpPr>
            <p:nvPr/>
          </p:nvGrpSpPr>
          <p:grpSpPr bwMode="auto">
            <a:xfrm>
              <a:off x="480" y="2112"/>
              <a:ext cx="2976" cy="672"/>
              <a:chOff x="480" y="2112"/>
              <a:chExt cx="2976" cy="672"/>
            </a:xfrm>
          </p:grpSpPr>
          <p:sp>
            <p:nvSpPr>
              <p:cNvPr id="24597" name="Rectangle 30"/>
              <p:cNvSpPr>
                <a:spLocks noChangeArrowheads="1"/>
              </p:cNvSpPr>
              <p:nvPr/>
            </p:nvSpPr>
            <p:spPr bwMode="auto">
              <a:xfrm>
                <a:off x="480" y="2112"/>
                <a:ext cx="1152" cy="432"/>
              </a:xfrm>
              <a:prstGeom prst="rect">
                <a:avLst/>
              </a:prstGeom>
              <a:solidFill>
                <a:srgbClr val="FFFF99"/>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モジュール2</a:t>
                </a:r>
              </a:p>
              <a:p>
                <a:pPr algn="ctr" eaLnBrk="1" hangingPunct="1"/>
                <a:r>
                  <a:rPr lang="ja-JP" altLang="en-US" sz="2000">
                    <a:solidFill>
                      <a:srgbClr val="000000"/>
                    </a:solidFill>
                  </a:rPr>
                  <a:t>30</a:t>
                </a:r>
                <a:r>
                  <a:rPr lang="en-US" altLang="ja-JP" sz="2000">
                    <a:solidFill>
                      <a:srgbClr val="000000"/>
                    </a:solidFill>
                  </a:rPr>
                  <a:t>K</a:t>
                </a:r>
              </a:p>
            </p:txBody>
          </p:sp>
          <p:sp>
            <p:nvSpPr>
              <p:cNvPr id="24598" name="Line 31"/>
              <p:cNvSpPr>
                <a:spLocks noChangeShapeType="1"/>
              </p:cNvSpPr>
              <p:nvPr/>
            </p:nvSpPr>
            <p:spPr bwMode="auto">
              <a:xfrm flipH="1" flipV="1">
                <a:off x="1632" y="2304"/>
                <a:ext cx="1824" cy="480"/>
              </a:xfrm>
              <a:prstGeom prst="line">
                <a:avLst/>
              </a:prstGeom>
              <a:noFill/>
              <a:ln w="28575">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sp useBgFill="1">
          <p:nvSpPr>
            <p:cNvPr id="24596" name="Rectangle 32"/>
            <p:cNvSpPr>
              <a:spLocks noChangeArrowheads="1"/>
            </p:cNvSpPr>
            <p:nvPr/>
          </p:nvSpPr>
          <p:spPr bwMode="auto">
            <a:xfrm>
              <a:off x="480" y="2544"/>
              <a:ext cx="1152" cy="432"/>
            </a:xfrm>
            <a:prstGeom prst="rect">
              <a:avLst/>
            </a:prstGeom>
            <a:ln w="9525">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sp useBgFill="1">
        <p:nvSpPr>
          <p:cNvPr id="171041" name="Text Box 33"/>
          <p:cNvSpPr txBox="1">
            <a:spLocks noChangeArrowheads="1"/>
          </p:cNvSpPr>
          <p:nvPr/>
        </p:nvSpPr>
        <p:spPr bwMode="auto">
          <a:xfrm>
            <a:off x="838200" y="5867400"/>
            <a:ext cx="3052763" cy="519113"/>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モジュール2使用時</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71041"/>
                                        </p:tgtEl>
                                        <p:attrNameLst>
                                          <p:attrName>style.visibility</p:attrName>
                                        </p:attrNameLst>
                                      </p:cBhvr>
                                      <p:to>
                                        <p:strVal val="visible"/>
                                      </p:to>
                                    </p:set>
                                    <p:anim calcmode="lin" valueType="num">
                                      <p:cBhvr additive="base">
                                        <p:cTn id="12" dur="500" fill="hold"/>
                                        <p:tgtEl>
                                          <p:spTgt spid="171041"/>
                                        </p:tgtEl>
                                        <p:attrNameLst>
                                          <p:attrName>ppt_x</p:attrName>
                                        </p:attrNameLst>
                                      </p:cBhvr>
                                      <p:tavLst>
                                        <p:tav tm="0">
                                          <p:val>
                                            <p:strVal val="#ppt_x"/>
                                          </p:val>
                                        </p:tav>
                                        <p:tav tm="100000">
                                          <p:val>
                                            <p:strVal val="#ppt_x"/>
                                          </p:val>
                                        </p:tav>
                                      </p:tavLst>
                                    </p:anim>
                                    <p:anim calcmode="lin" valueType="num">
                                      <p:cBhvr additive="base">
                                        <p:cTn id="13" dur="500" fill="hold"/>
                                        <p:tgtEl>
                                          <p:spTgt spid="17104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41" grpId="0" animBg="1"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オーバレイ</a:t>
            </a:r>
          </a:p>
        </p:txBody>
      </p:sp>
      <p:sp>
        <p:nvSpPr>
          <p:cNvPr id="25603" name="Rectangle 3"/>
          <p:cNvSpPr>
            <a:spLocks noChangeArrowheads="1"/>
          </p:cNvSpPr>
          <p:nvPr/>
        </p:nvSpPr>
        <p:spPr bwMode="auto">
          <a:xfrm>
            <a:off x="762000" y="2133600"/>
            <a:ext cx="1828800" cy="36576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5604" name="Text Box 4"/>
          <p:cNvSpPr txBox="1">
            <a:spLocks noChangeArrowheads="1"/>
          </p:cNvSpPr>
          <p:nvPr/>
        </p:nvSpPr>
        <p:spPr bwMode="auto">
          <a:xfrm>
            <a:off x="1219200" y="16764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sp>
        <p:nvSpPr>
          <p:cNvPr id="25605" name="AutoShape 5"/>
          <p:cNvSpPr>
            <a:spLocks noChangeArrowheads="1"/>
          </p:cNvSpPr>
          <p:nvPr/>
        </p:nvSpPr>
        <p:spPr bwMode="auto">
          <a:xfrm>
            <a:off x="3733800" y="2819400"/>
            <a:ext cx="4876800" cy="3276600"/>
          </a:xfrm>
          <a:prstGeom prst="can">
            <a:avLst>
              <a:gd name="adj" fmla="val 25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5606" name="Text Box 6"/>
          <p:cNvSpPr txBox="1">
            <a:spLocks noChangeArrowheads="1"/>
          </p:cNvSpPr>
          <p:nvPr/>
        </p:nvSpPr>
        <p:spPr bwMode="auto">
          <a:xfrm>
            <a:off x="5562600" y="2286000"/>
            <a:ext cx="1250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2次記憶</a:t>
            </a:r>
          </a:p>
        </p:txBody>
      </p:sp>
      <p:sp>
        <p:nvSpPr>
          <p:cNvPr id="25607" name="Rectangle 7"/>
          <p:cNvSpPr>
            <a:spLocks noChangeArrowheads="1"/>
          </p:cNvSpPr>
          <p:nvPr/>
        </p:nvSpPr>
        <p:spPr bwMode="auto">
          <a:xfrm>
            <a:off x="5257800" y="3048000"/>
            <a:ext cx="1828800" cy="6858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000">
                <a:solidFill>
                  <a:srgbClr val="000000"/>
                </a:solidFill>
              </a:rPr>
              <a:t>Main</a:t>
            </a:r>
            <a:r>
              <a:rPr lang="ja-JP" altLang="en-US" sz="2000">
                <a:solidFill>
                  <a:srgbClr val="000000"/>
                </a:solidFill>
              </a:rPr>
              <a:t>モジュール</a:t>
            </a:r>
          </a:p>
          <a:p>
            <a:pPr algn="ctr" eaLnBrk="1" hangingPunct="1"/>
            <a:r>
              <a:rPr lang="ja-JP" altLang="en-US" sz="2000">
                <a:solidFill>
                  <a:srgbClr val="000000"/>
                </a:solidFill>
              </a:rPr>
              <a:t>20</a:t>
            </a:r>
            <a:r>
              <a:rPr lang="en-US" altLang="ja-JP" sz="2000">
                <a:solidFill>
                  <a:srgbClr val="000000"/>
                </a:solidFill>
              </a:rPr>
              <a:t>K</a:t>
            </a:r>
          </a:p>
        </p:txBody>
      </p:sp>
      <p:sp>
        <p:nvSpPr>
          <p:cNvPr id="25608" name="Rectangle 8"/>
          <p:cNvSpPr>
            <a:spLocks noChangeArrowheads="1"/>
          </p:cNvSpPr>
          <p:nvPr/>
        </p:nvSpPr>
        <p:spPr bwMode="auto">
          <a:xfrm>
            <a:off x="3886200" y="4038600"/>
            <a:ext cx="1447800" cy="685800"/>
          </a:xfrm>
          <a:prstGeom prst="rect">
            <a:avLst/>
          </a:prstGeom>
          <a:solidFill>
            <a:srgbClr val="99CC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モジュール1</a:t>
            </a:r>
          </a:p>
          <a:p>
            <a:pPr algn="ctr" eaLnBrk="1" hangingPunct="1"/>
            <a:r>
              <a:rPr lang="ja-JP" altLang="en-US" sz="2000">
                <a:solidFill>
                  <a:srgbClr val="000000"/>
                </a:solidFill>
              </a:rPr>
              <a:t>30</a:t>
            </a:r>
            <a:r>
              <a:rPr lang="en-US" altLang="ja-JP" sz="2000">
                <a:solidFill>
                  <a:srgbClr val="000000"/>
                </a:solidFill>
              </a:rPr>
              <a:t>K</a:t>
            </a:r>
          </a:p>
        </p:txBody>
      </p:sp>
      <p:sp>
        <p:nvSpPr>
          <p:cNvPr id="25609" name="Rectangle 9"/>
          <p:cNvSpPr>
            <a:spLocks noChangeArrowheads="1"/>
          </p:cNvSpPr>
          <p:nvPr/>
        </p:nvSpPr>
        <p:spPr bwMode="auto">
          <a:xfrm>
            <a:off x="3886200" y="4876800"/>
            <a:ext cx="1447800" cy="685800"/>
          </a:xfrm>
          <a:prstGeom prst="rect">
            <a:avLst/>
          </a:prstGeom>
          <a:solidFill>
            <a:srgbClr val="99CC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モジュール1.1</a:t>
            </a:r>
          </a:p>
          <a:p>
            <a:pPr algn="ctr" eaLnBrk="1" hangingPunct="1"/>
            <a:r>
              <a:rPr lang="ja-JP" altLang="en-US" sz="2000">
                <a:solidFill>
                  <a:srgbClr val="000000"/>
                </a:solidFill>
              </a:rPr>
              <a:t>10</a:t>
            </a:r>
            <a:r>
              <a:rPr lang="en-US" altLang="ja-JP" sz="2000">
                <a:solidFill>
                  <a:srgbClr val="000000"/>
                </a:solidFill>
              </a:rPr>
              <a:t>K</a:t>
            </a:r>
          </a:p>
        </p:txBody>
      </p:sp>
      <p:sp>
        <p:nvSpPr>
          <p:cNvPr id="25610" name="Rectangle 10"/>
          <p:cNvSpPr>
            <a:spLocks noChangeArrowheads="1"/>
          </p:cNvSpPr>
          <p:nvPr/>
        </p:nvSpPr>
        <p:spPr bwMode="auto">
          <a:xfrm>
            <a:off x="5486400" y="4038600"/>
            <a:ext cx="1447800" cy="685800"/>
          </a:xfrm>
          <a:prstGeom prst="rect">
            <a:avLst/>
          </a:prstGeom>
          <a:solidFill>
            <a:srgbClr val="FFFF99"/>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モジュール2</a:t>
            </a:r>
          </a:p>
          <a:p>
            <a:pPr algn="ctr" eaLnBrk="1" hangingPunct="1"/>
            <a:r>
              <a:rPr lang="ja-JP" altLang="en-US" sz="2000">
                <a:solidFill>
                  <a:srgbClr val="000000"/>
                </a:solidFill>
              </a:rPr>
              <a:t>30</a:t>
            </a:r>
            <a:r>
              <a:rPr lang="en-US" altLang="ja-JP" sz="2000">
                <a:solidFill>
                  <a:srgbClr val="000000"/>
                </a:solidFill>
              </a:rPr>
              <a:t>K</a:t>
            </a:r>
          </a:p>
        </p:txBody>
      </p:sp>
      <p:sp>
        <p:nvSpPr>
          <p:cNvPr id="25611" name="Rectangle 11"/>
          <p:cNvSpPr>
            <a:spLocks noChangeArrowheads="1"/>
          </p:cNvSpPr>
          <p:nvPr/>
        </p:nvSpPr>
        <p:spPr bwMode="auto">
          <a:xfrm>
            <a:off x="7086600" y="4038600"/>
            <a:ext cx="1447800" cy="685800"/>
          </a:xfrm>
          <a:prstGeom prst="rect">
            <a:avLst/>
          </a:prstGeom>
          <a:solidFill>
            <a:srgbClr val="CC99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モジュール3</a:t>
            </a:r>
          </a:p>
          <a:p>
            <a:pPr algn="ctr" eaLnBrk="1" hangingPunct="1"/>
            <a:r>
              <a:rPr lang="ja-JP" altLang="en-US" sz="2000">
                <a:solidFill>
                  <a:srgbClr val="000000"/>
                </a:solidFill>
              </a:rPr>
              <a:t>20</a:t>
            </a:r>
            <a:r>
              <a:rPr lang="en-US" altLang="ja-JP" sz="2000">
                <a:solidFill>
                  <a:srgbClr val="000000"/>
                </a:solidFill>
              </a:rPr>
              <a:t>K</a:t>
            </a:r>
          </a:p>
        </p:txBody>
      </p:sp>
      <p:sp>
        <p:nvSpPr>
          <p:cNvPr id="25612" name="Rectangle 12"/>
          <p:cNvSpPr>
            <a:spLocks noChangeArrowheads="1"/>
          </p:cNvSpPr>
          <p:nvPr/>
        </p:nvSpPr>
        <p:spPr bwMode="auto">
          <a:xfrm>
            <a:off x="5486400" y="4876800"/>
            <a:ext cx="1447800" cy="685800"/>
          </a:xfrm>
          <a:prstGeom prst="rect">
            <a:avLst/>
          </a:prstGeom>
          <a:solidFill>
            <a:srgbClr val="CC99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モジュール3.1</a:t>
            </a:r>
          </a:p>
          <a:p>
            <a:pPr algn="ctr" eaLnBrk="1" hangingPunct="1"/>
            <a:r>
              <a:rPr lang="ja-JP" altLang="en-US" sz="2000">
                <a:solidFill>
                  <a:srgbClr val="000000"/>
                </a:solidFill>
              </a:rPr>
              <a:t>10</a:t>
            </a:r>
            <a:r>
              <a:rPr lang="en-US" altLang="ja-JP" sz="2000">
                <a:solidFill>
                  <a:srgbClr val="000000"/>
                </a:solidFill>
              </a:rPr>
              <a:t>K</a:t>
            </a:r>
          </a:p>
        </p:txBody>
      </p:sp>
      <p:sp>
        <p:nvSpPr>
          <p:cNvPr id="25613" name="Rectangle 13"/>
          <p:cNvSpPr>
            <a:spLocks noChangeArrowheads="1"/>
          </p:cNvSpPr>
          <p:nvPr/>
        </p:nvSpPr>
        <p:spPr bwMode="auto">
          <a:xfrm>
            <a:off x="7086600" y="4876800"/>
            <a:ext cx="1447800" cy="685800"/>
          </a:xfrm>
          <a:prstGeom prst="rect">
            <a:avLst/>
          </a:prstGeom>
          <a:solidFill>
            <a:srgbClr val="CC99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モジュール3.2</a:t>
            </a:r>
          </a:p>
          <a:p>
            <a:pPr algn="ctr" eaLnBrk="1" hangingPunct="1"/>
            <a:r>
              <a:rPr lang="ja-JP" altLang="en-US" sz="2000">
                <a:solidFill>
                  <a:srgbClr val="000000"/>
                </a:solidFill>
              </a:rPr>
              <a:t>10</a:t>
            </a:r>
            <a:r>
              <a:rPr lang="en-US" altLang="ja-JP" sz="2000">
                <a:solidFill>
                  <a:srgbClr val="000000"/>
                </a:solidFill>
              </a:rPr>
              <a:t>K</a:t>
            </a:r>
          </a:p>
        </p:txBody>
      </p:sp>
      <p:sp>
        <p:nvSpPr>
          <p:cNvPr id="25614" name="Rectangle 15"/>
          <p:cNvSpPr>
            <a:spLocks noChangeArrowheads="1"/>
          </p:cNvSpPr>
          <p:nvPr/>
        </p:nvSpPr>
        <p:spPr bwMode="auto">
          <a:xfrm>
            <a:off x="762000" y="2667000"/>
            <a:ext cx="1828800" cy="6858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sz="2000">
                <a:solidFill>
                  <a:srgbClr val="000000"/>
                </a:solidFill>
              </a:rPr>
              <a:t>Main</a:t>
            </a:r>
            <a:r>
              <a:rPr lang="ja-JP" altLang="en-US" sz="2000">
                <a:solidFill>
                  <a:srgbClr val="000000"/>
                </a:solidFill>
              </a:rPr>
              <a:t>モジュール</a:t>
            </a:r>
          </a:p>
          <a:p>
            <a:pPr algn="ctr" eaLnBrk="1" hangingPunct="1"/>
            <a:r>
              <a:rPr lang="ja-JP" altLang="en-US" sz="2000">
                <a:solidFill>
                  <a:srgbClr val="000000"/>
                </a:solidFill>
              </a:rPr>
              <a:t>20</a:t>
            </a:r>
            <a:r>
              <a:rPr lang="en-US" altLang="ja-JP" sz="2000">
                <a:solidFill>
                  <a:srgbClr val="000000"/>
                </a:solidFill>
              </a:rPr>
              <a:t>K</a:t>
            </a:r>
          </a:p>
        </p:txBody>
      </p:sp>
      <p:sp>
        <p:nvSpPr>
          <p:cNvPr id="25615" name="Rectangle 25"/>
          <p:cNvSpPr>
            <a:spLocks noChangeArrowheads="1"/>
          </p:cNvSpPr>
          <p:nvPr/>
        </p:nvSpPr>
        <p:spPr bwMode="auto">
          <a:xfrm>
            <a:off x="762000" y="3352800"/>
            <a:ext cx="1828800" cy="685800"/>
          </a:xfrm>
          <a:prstGeom prst="rect">
            <a:avLst/>
          </a:prstGeom>
          <a:solidFill>
            <a:srgbClr val="FFFF99"/>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モジュール2</a:t>
            </a:r>
          </a:p>
          <a:p>
            <a:pPr algn="ctr" eaLnBrk="1" hangingPunct="1"/>
            <a:r>
              <a:rPr lang="ja-JP" altLang="en-US" sz="2000">
                <a:solidFill>
                  <a:srgbClr val="000000"/>
                </a:solidFill>
              </a:rPr>
              <a:t>30</a:t>
            </a:r>
            <a:r>
              <a:rPr lang="en-US" altLang="ja-JP" sz="2000">
                <a:solidFill>
                  <a:srgbClr val="000000"/>
                </a:solidFill>
              </a:rPr>
              <a:t>K</a:t>
            </a:r>
          </a:p>
        </p:txBody>
      </p:sp>
      <p:sp useBgFill="1">
        <p:nvSpPr>
          <p:cNvPr id="25616" name="Rectangle 27"/>
          <p:cNvSpPr>
            <a:spLocks noChangeArrowheads="1"/>
          </p:cNvSpPr>
          <p:nvPr/>
        </p:nvSpPr>
        <p:spPr bwMode="auto">
          <a:xfrm>
            <a:off x="762000" y="4038600"/>
            <a:ext cx="1828800" cy="685800"/>
          </a:xfrm>
          <a:prstGeom prst="rect">
            <a:avLst/>
          </a:prstGeom>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useBgFill="1">
        <p:nvSpPr>
          <p:cNvPr id="25617" name="Text Box 28"/>
          <p:cNvSpPr txBox="1">
            <a:spLocks noChangeArrowheads="1"/>
          </p:cNvSpPr>
          <p:nvPr/>
        </p:nvSpPr>
        <p:spPr bwMode="auto">
          <a:xfrm>
            <a:off x="838200" y="5867400"/>
            <a:ext cx="3052763" cy="519113"/>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モジュール2使用時</a:t>
            </a:r>
          </a:p>
        </p:txBody>
      </p:sp>
      <p:sp useBgFill="1">
        <p:nvSpPr>
          <p:cNvPr id="182311" name="Text Box 39"/>
          <p:cNvSpPr txBox="1">
            <a:spLocks noChangeArrowheads="1"/>
          </p:cNvSpPr>
          <p:nvPr/>
        </p:nvSpPr>
        <p:spPr bwMode="auto">
          <a:xfrm>
            <a:off x="838200" y="5867400"/>
            <a:ext cx="3052763" cy="519113"/>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モジュール3使用時</a:t>
            </a:r>
          </a:p>
        </p:txBody>
      </p:sp>
      <p:sp>
        <p:nvSpPr>
          <p:cNvPr id="182312" name="Text Box 40"/>
          <p:cNvSpPr txBox="1">
            <a:spLocks noChangeArrowheads="1"/>
          </p:cNvSpPr>
          <p:nvPr/>
        </p:nvSpPr>
        <p:spPr bwMode="auto">
          <a:xfrm>
            <a:off x="4648200" y="6172200"/>
            <a:ext cx="393858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主記憶は60</a:t>
            </a:r>
            <a:r>
              <a:rPr lang="en-US" altLang="ja-JP" sz="2800"/>
              <a:t>K</a:t>
            </a:r>
            <a:r>
              <a:rPr lang="ja-JP" altLang="en-US" sz="2800"/>
              <a:t>あればいい</a:t>
            </a:r>
          </a:p>
        </p:txBody>
      </p:sp>
      <p:grpSp>
        <p:nvGrpSpPr>
          <p:cNvPr id="2" name="Group 41"/>
          <p:cNvGrpSpPr>
            <a:grpSpLocks/>
          </p:cNvGrpSpPr>
          <p:nvPr/>
        </p:nvGrpSpPr>
        <p:grpSpPr bwMode="auto">
          <a:xfrm>
            <a:off x="762000" y="3352800"/>
            <a:ext cx="7772400" cy="2209800"/>
            <a:chOff x="480" y="2112"/>
            <a:chExt cx="4896" cy="1392"/>
          </a:xfrm>
        </p:grpSpPr>
        <p:sp>
          <p:nvSpPr>
            <p:cNvPr id="25621" name="Rectangle 42"/>
            <p:cNvSpPr>
              <a:spLocks noChangeArrowheads="1"/>
            </p:cNvSpPr>
            <p:nvPr/>
          </p:nvSpPr>
          <p:spPr bwMode="auto">
            <a:xfrm>
              <a:off x="4464" y="2544"/>
              <a:ext cx="912" cy="432"/>
            </a:xfrm>
            <a:prstGeom prst="rect">
              <a:avLst/>
            </a:prstGeom>
            <a:solidFill>
              <a:srgbClr val="CC99FF"/>
            </a:solidFill>
            <a:ln w="9525">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モジュール3</a:t>
              </a:r>
            </a:p>
            <a:p>
              <a:pPr algn="ctr" eaLnBrk="1" hangingPunct="1"/>
              <a:r>
                <a:rPr lang="ja-JP" altLang="en-US" sz="2000">
                  <a:solidFill>
                    <a:srgbClr val="000000"/>
                  </a:solidFill>
                </a:rPr>
                <a:t>20</a:t>
              </a:r>
              <a:r>
                <a:rPr lang="en-US" altLang="ja-JP" sz="2000">
                  <a:solidFill>
                    <a:srgbClr val="000000"/>
                  </a:solidFill>
                </a:rPr>
                <a:t>K</a:t>
              </a:r>
            </a:p>
          </p:txBody>
        </p:sp>
        <p:sp>
          <p:nvSpPr>
            <p:cNvPr id="25622" name="Rectangle 43"/>
            <p:cNvSpPr>
              <a:spLocks noChangeArrowheads="1"/>
            </p:cNvSpPr>
            <p:nvPr/>
          </p:nvSpPr>
          <p:spPr bwMode="auto">
            <a:xfrm>
              <a:off x="3456" y="3072"/>
              <a:ext cx="912" cy="432"/>
            </a:xfrm>
            <a:prstGeom prst="rect">
              <a:avLst/>
            </a:prstGeom>
            <a:solidFill>
              <a:srgbClr val="CC99FF"/>
            </a:solidFill>
            <a:ln w="9525">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モジュール3.1</a:t>
              </a:r>
            </a:p>
            <a:p>
              <a:pPr algn="ctr" eaLnBrk="1" hangingPunct="1"/>
              <a:r>
                <a:rPr lang="ja-JP" altLang="en-US" sz="2000">
                  <a:solidFill>
                    <a:srgbClr val="000000"/>
                  </a:solidFill>
                </a:rPr>
                <a:t>10</a:t>
              </a:r>
              <a:r>
                <a:rPr lang="en-US" altLang="ja-JP" sz="2000">
                  <a:solidFill>
                    <a:srgbClr val="000000"/>
                  </a:solidFill>
                </a:rPr>
                <a:t>K</a:t>
              </a:r>
            </a:p>
          </p:txBody>
        </p:sp>
        <p:sp>
          <p:nvSpPr>
            <p:cNvPr id="25623" name="Rectangle 44"/>
            <p:cNvSpPr>
              <a:spLocks noChangeArrowheads="1"/>
            </p:cNvSpPr>
            <p:nvPr/>
          </p:nvSpPr>
          <p:spPr bwMode="auto">
            <a:xfrm>
              <a:off x="4464" y="3072"/>
              <a:ext cx="912" cy="432"/>
            </a:xfrm>
            <a:prstGeom prst="rect">
              <a:avLst/>
            </a:prstGeom>
            <a:solidFill>
              <a:srgbClr val="CC99FF"/>
            </a:solidFill>
            <a:ln w="9525">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モジュール3.2</a:t>
              </a:r>
            </a:p>
            <a:p>
              <a:pPr algn="ctr" eaLnBrk="1" hangingPunct="1"/>
              <a:r>
                <a:rPr lang="ja-JP" altLang="en-US" sz="2000">
                  <a:solidFill>
                    <a:srgbClr val="000000"/>
                  </a:solidFill>
                </a:rPr>
                <a:t>10</a:t>
              </a:r>
              <a:r>
                <a:rPr lang="en-US" altLang="ja-JP" sz="2000">
                  <a:solidFill>
                    <a:srgbClr val="000000"/>
                  </a:solidFill>
                </a:rPr>
                <a:t>K</a:t>
              </a:r>
            </a:p>
          </p:txBody>
        </p:sp>
        <p:sp>
          <p:nvSpPr>
            <p:cNvPr id="25624" name="Rectangle 45"/>
            <p:cNvSpPr>
              <a:spLocks noChangeArrowheads="1"/>
            </p:cNvSpPr>
            <p:nvPr/>
          </p:nvSpPr>
          <p:spPr bwMode="auto">
            <a:xfrm>
              <a:off x="480" y="2112"/>
              <a:ext cx="1152" cy="432"/>
            </a:xfrm>
            <a:prstGeom prst="rect">
              <a:avLst/>
            </a:prstGeom>
            <a:solidFill>
              <a:srgbClr val="CC99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モジュール3</a:t>
              </a:r>
            </a:p>
            <a:p>
              <a:pPr algn="ctr" eaLnBrk="1" hangingPunct="1"/>
              <a:r>
                <a:rPr lang="ja-JP" altLang="en-US" sz="2000">
                  <a:solidFill>
                    <a:srgbClr val="000000"/>
                  </a:solidFill>
                </a:rPr>
                <a:t>20</a:t>
              </a:r>
              <a:r>
                <a:rPr lang="en-US" altLang="ja-JP" sz="2000">
                  <a:solidFill>
                    <a:srgbClr val="000000"/>
                  </a:solidFill>
                </a:rPr>
                <a:t>K</a:t>
              </a:r>
            </a:p>
          </p:txBody>
        </p:sp>
        <p:sp>
          <p:nvSpPr>
            <p:cNvPr id="25625" name="Line 46"/>
            <p:cNvSpPr>
              <a:spLocks noChangeShapeType="1"/>
            </p:cNvSpPr>
            <p:nvPr/>
          </p:nvSpPr>
          <p:spPr bwMode="auto">
            <a:xfrm flipH="1" flipV="1">
              <a:off x="1632" y="2304"/>
              <a:ext cx="2832" cy="480"/>
            </a:xfrm>
            <a:prstGeom prst="line">
              <a:avLst/>
            </a:prstGeom>
            <a:noFill/>
            <a:ln w="28575">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25626" name="Rectangle 47"/>
            <p:cNvSpPr>
              <a:spLocks noChangeArrowheads="1"/>
            </p:cNvSpPr>
            <p:nvPr/>
          </p:nvSpPr>
          <p:spPr bwMode="auto">
            <a:xfrm>
              <a:off x="480" y="2544"/>
              <a:ext cx="1152" cy="432"/>
            </a:xfrm>
            <a:prstGeom prst="rect">
              <a:avLst/>
            </a:prstGeom>
            <a:solidFill>
              <a:srgbClr val="CC99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モジュール3.1</a:t>
              </a:r>
            </a:p>
            <a:p>
              <a:pPr algn="ctr" eaLnBrk="1" hangingPunct="1"/>
              <a:r>
                <a:rPr lang="ja-JP" altLang="en-US" sz="2000">
                  <a:solidFill>
                    <a:srgbClr val="000000"/>
                  </a:solidFill>
                </a:rPr>
                <a:t>10</a:t>
              </a:r>
              <a:r>
                <a:rPr lang="en-US" altLang="ja-JP" sz="2000">
                  <a:solidFill>
                    <a:srgbClr val="000000"/>
                  </a:solidFill>
                </a:rPr>
                <a:t>K</a:t>
              </a:r>
            </a:p>
          </p:txBody>
        </p:sp>
        <p:sp>
          <p:nvSpPr>
            <p:cNvPr id="25627" name="Rectangle 48"/>
            <p:cNvSpPr>
              <a:spLocks noChangeArrowheads="1"/>
            </p:cNvSpPr>
            <p:nvPr/>
          </p:nvSpPr>
          <p:spPr bwMode="auto">
            <a:xfrm>
              <a:off x="480" y="2976"/>
              <a:ext cx="1152" cy="432"/>
            </a:xfrm>
            <a:prstGeom prst="rect">
              <a:avLst/>
            </a:prstGeom>
            <a:solidFill>
              <a:srgbClr val="CC99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solidFill>
                    <a:srgbClr val="000000"/>
                  </a:solidFill>
                </a:rPr>
                <a:t>モジュール3.2</a:t>
              </a:r>
            </a:p>
            <a:p>
              <a:pPr algn="ctr" eaLnBrk="1" hangingPunct="1"/>
              <a:r>
                <a:rPr lang="ja-JP" altLang="en-US" sz="2000">
                  <a:solidFill>
                    <a:srgbClr val="000000"/>
                  </a:solidFill>
                </a:rPr>
                <a:t>10</a:t>
              </a:r>
              <a:r>
                <a:rPr lang="en-US" altLang="ja-JP" sz="2000">
                  <a:solidFill>
                    <a:srgbClr val="000000"/>
                  </a:solidFill>
                </a:rPr>
                <a:t>K</a:t>
              </a:r>
            </a:p>
          </p:txBody>
        </p:sp>
        <p:sp>
          <p:nvSpPr>
            <p:cNvPr id="25628" name="Line 49"/>
            <p:cNvSpPr>
              <a:spLocks noChangeShapeType="1"/>
            </p:cNvSpPr>
            <p:nvPr/>
          </p:nvSpPr>
          <p:spPr bwMode="auto">
            <a:xfrm flipH="1" flipV="1">
              <a:off x="1632" y="2736"/>
              <a:ext cx="1824" cy="528"/>
            </a:xfrm>
            <a:prstGeom prst="line">
              <a:avLst/>
            </a:prstGeom>
            <a:noFill/>
            <a:ln w="28575">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25629" name="Line 50"/>
            <p:cNvSpPr>
              <a:spLocks noChangeShapeType="1"/>
            </p:cNvSpPr>
            <p:nvPr/>
          </p:nvSpPr>
          <p:spPr bwMode="auto">
            <a:xfrm flipH="1" flipV="1">
              <a:off x="1632" y="3168"/>
              <a:ext cx="2832" cy="144"/>
            </a:xfrm>
            <a:prstGeom prst="line">
              <a:avLst/>
            </a:prstGeom>
            <a:noFill/>
            <a:ln w="28575">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righ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82311"/>
                                        </p:tgtEl>
                                        <p:attrNameLst>
                                          <p:attrName>style.visibility</p:attrName>
                                        </p:attrNameLst>
                                      </p:cBhvr>
                                      <p:to>
                                        <p:strVal val="visible"/>
                                      </p:to>
                                    </p:set>
                                    <p:anim calcmode="lin" valueType="num">
                                      <p:cBhvr additive="base">
                                        <p:cTn id="12" dur="500" fill="hold"/>
                                        <p:tgtEl>
                                          <p:spTgt spid="182311"/>
                                        </p:tgtEl>
                                        <p:attrNameLst>
                                          <p:attrName>ppt_x</p:attrName>
                                        </p:attrNameLst>
                                      </p:cBhvr>
                                      <p:tavLst>
                                        <p:tav tm="0">
                                          <p:val>
                                            <p:strVal val="#ppt_x"/>
                                          </p:val>
                                        </p:tav>
                                        <p:tav tm="100000">
                                          <p:val>
                                            <p:strVal val="#ppt_x"/>
                                          </p:val>
                                        </p:tav>
                                      </p:tavLst>
                                    </p:anim>
                                    <p:anim calcmode="lin" valueType="num">
                                      <p:cBhvr additive="base">
                                        <p:cTn id="13" dur="500" fill="hold"/>
                                        <p:tgtEl>
                                          <p:spTgt spid="182311"/>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82312"/>
                                        </p:tgtEl>
                                        <p:attrNameLst>
                                          <p:attrName>style.visibility</p:attrName>
                                        </p:attrNameLst>
                                      </p:cBhvr>
                                      <p:to>
                                        <p:strVal val="visible"/>
                                      </p:to>
                                    </p:set>
                                    <p:anim calcmode="lin" valueType="num">
                                      <p:cBhvr additive="base">
                                        <p:cTn id="18" dur="500" fill="hold"/>
                                        <p:tgtEl>
                                          <p:spTgt spid="182312"/>
                                        </p:tgtEl>
                                        <p:attrNameLst>
                                          <p:attrName>ppt_x</p:attrName>
                                        </p:attrNameLst>
                                      </p:cBhvr>
                                      <p:tavLst>
                                        <p:tav tm="0">
                                          <p:val>
                                            <p:strVal val="#ppt_x"/>
                                          </p:val>
                                        </p:tav>
                                        <p:tav tm="100000">
                                          <p:val>
                                            <p:strVal val="#ppt_x"/>
                                          </p:val>
                                        </p:tav>
                                      </p:tavLst>
                                    </p:anim>
                                    <p:anim calcmode="lin" valueType="num">
                                      <p:cBhvr additive="base">
                                        <p:cTn id="19" dur="500" fill="hold"/>
                                        <p:tgtEl>
                                          <p:spTgt spid="1823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2311" grpId="0" animBg="1" autoUpdateAnimBg="0"/>
      <p:bldP spid="182312"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区画割り付け</a:t>
            </a:r>
            <a:endParaRPr lang="ja-JP" altLang="en-US" sz="4000">
              <a:latin typeface="Times New Roman" panose="02020603050405020304" pitchFamily="18" charset="0"/>
            </a:endParaRPr>
          </a:p>
        </p:txBody>
      </p:sp>
      <p:sp>
        <p:nvSpPr>
          <p:cNvPr id="26627" name="Rectangle 3"/>
          <p:cNvSpPr>
            <a:spLocks noGrp="1" noChangeArrowheads="1"/>
          </p:cNvSpPr>
          <p:nvPr>
            <p:ph type="body" idx="1"/>
          </p:nvPr>
        </p:nvSpPr>
        <p:spPr/>
        <p:txBody>
          <a:bodyPr/>
          <a:lstStyle/>
          <a:p>
            <a:pPr eaLnBrk="1" hangingPunct="1">
              <a:lnSpc>
                <a:spcPct val="90000"/>
              </a:lnSpc>
            </a:pPr>
            <a:r>
              <a:rPr lang="ja-JP" altLang="en-US">
                <a:latin typeface="Times New Roman" panose="02020603050405020304" pitchFamily="18" charset="0"/>
              </a:rPr>
              <a:t>固定区画割り付け</a:t>
            </a:r>
            <a:r>
              <a:rPr lang="ja-JP" altLang="en-US" sz="2400">
                <a:latin typeface="Times New Roman" panose="02020603050405020304" pitchFamily="18" charset="0"/>
              </a:rPr>
              <a:t>(</a:t>
            </a:r>
            <a:r>
              <a:rPr lang="en-US" altLang="ja-JP" sz="2400">
                <a:latin typeface="Times New Roman" panose="02020603050405020304" pitchFamily="18" charset="0"/>
              </a:rPr>
              <a:t>static partition allocation)</a:t>
            </a:r>
            <a:endParaRPr lang="ja-JP" altLang="en-US" sz="2400">
              <a:latin typeface="Times New Roman" panose="02020603050405020304" pitchFamily="18" charset="0"/>
            </a:endParaRPr>
          </a:p>
          <a:p>
            <a:pPr lvl="1" eaLnBrk="1" hangingPunct="1">
              <a:lnSpc>
                <a:spcPct val="90000"/>
              </a:lnSpc>
            </a:pPr>
            <a:r>
              <a:rPr lang="ja-JP" altLang="en-US">
                <a:latin typeface="Times New Roman" panose="02020603050405020304" pitchFamily="18" charset="0"/>
              </a:rPr>
              <a:t>区画の大きさは予め決定, プロセスが必要とするサイズ以上の区画に割り付け</a:t>
            </a:r>
          </a:p>
          <a:p>
            <a:pPr eaLnBrk="1" hangingPunct="1">
              <a:lnSpc>
                <a:spcPct val="90000"/>
              </a:lnSpc>
            </a:pPr>
            <a:r>
              <a:rPr lang="ja-JP" altLang="en-US">
                <a:latin typeface="Times New Roman" panose="02020603050405020304" pitchFamily="18" charset="0"/>
              </a:rPr>
              <a:t>可変区画割り付け</a:t>
            </a:r>
            <a:r>
              <a:rPr lang="ja-JP" altLang="en-US" sz="2400">
                <a:latin typeface="Times New Roman" panose="02020603050405020304" pitchFamily="18" charset="0"/>
              </a:rPr>
              <a:t>(</a:t>
            </a:r>
            <a:r>
              <a:rPr lang="en-US" altLang="ja-JP" sz="2400">
                <a:latin typeface="Times New Roman" panose="02020603050405020304" pitchFamily="18" charset="0"/>
              </a:rPr>
              <a:t>dynamic partition allocation)</a:t>
            </a:r>
            <a:endParaRPr lang="ja-JP" altLang="en-US" sz="2400">
              <a:latin typeface="Times New Roman" panose="02020603050405020304" pitchFamily="18" charset="0"/>
            </a:endParaRPr>
          </a:p>
          <a:p>
            <a:pPr lvl="1" eaLnBrk="1" hangingPunct="1">
              <a:lnSpc>
                <a:spcPct val="90000"/>
              </a:lnSpc>
            </a:pPr>
            <a:r>
              <a:rPr lang="ja-JP" altLang="en-US">
                <a:latin typeface="Times New Roman" panose="02020603050405020304" pitchFamily="18" charset="0"/>
              </a:rPr>
              <a:t>区画の大きさをプロセスに応じて変更</a:t>
            </a:r>
          </a:p>
          <a:p>
            <a:pPr eaLnBrk="1" hangingPunct="1">
              <a:lnSpc>
                <a:spcPct val="90000"/>
              </a:lnSpc>
            </a:pPr>
            <a:r>
              <a:rPr lang="ja-JP" altLang="en-US">
                <a:latin typeface="Times New Roman" panose="02020603050405020304" pitchFamily="18" charset="0"/>
              </a:rPr>
              <a:t>バディシステム</a:t>
            </a:r>
            <a:r>
              <a:rPr lang="ja-JP" altLang="en-US" sz="2400">
                <a:latin typeface="Times New Roman" panose="02020603050405020304" pitchFamily="18" charset="0"/>
              </a:rPr>
              <a:t>(</a:t>
            </a:r>
            <a:r>
              <a:rPr lang="en-US" altLang="ja-JP" sz="2400">
                <a:latin typeface="Times New Roman" panose="02020603050405020304" pitchFamily="18" charset="0"/>
              </a:rPr>
              <a:t>buddy system)</a:t>
            </a:r>
          </a:p>
          <a:p>
            <a:pPr lvl="1" eaLnBrk="1" hangingPunct="1">
              <a:lnSpc>
                <a:spcPct val="90000"/>
              </a:lnSpc>
            </a:pPr>
            <a:r>
              <a:rPr lang="ja-JP" altLang="en-US">
                <a:latin typeface="Times New Roman" panose="02020603050405020304" pitchFamily="18" charset="0"/>
              </a:rPr>
              <a:t>プロセスが必要とするサイズ以上のサイズ 2</a:t>
            </a:r>
            <a:r>
              <a:rPr lang="en-US" altLang="ja-JP" i="1" baseline="30000">
                <a:latin typeface="Times New Roman" panose="02020603050405020304" pitchFamily="18" charset="0"/>
              </a:rPr>
              <a:t>k</a:t>
            </a:r>
            <a:r>
              <a:rPr lang="ja-JP" altLang="en-US">
                <a:latin typeface="Times New Roman" panose="02020603050405020304" pitchFamily="18" charset="0"/>
              </a:rPr>
              <a:t> の区画を割り付け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25463"/>
            <a:ext cx="7772400" cy="1311275"/>
          </a:xfrm>
        </p:spPr>
        <p:txBody>
          <a:bodyPr/>
          <a:lstStyle/>
          <a:p>
            <a:pPr eaLnBrk="1" hangingPunct="1"/>
            <a:r>
              <a:rPr lang="ja-JP" altLang="en-US">
                <a:latin typeface="Times New Roman" panose="02020603050405020304" pitchFamily="18" charset="0"/>
              </a:rPr>
              <a:t>固定区画割り付け</a:t>
            </a:r>
            <a:br>
              <a:rPr lang="ja-JP" altLang="en-US">
                <a:latin typeface="Times New Roman" panose="02020603050405020304" pitchFamily="18" charset="0"/>
              </a:rPr>
            </a:br>
            <a:r>
              <a:rPr lang="ja-JP" altLang="en-US" sz="3600">
                <a:latin typeface="Times New Roman" panose="02020603050405020304" pitchFamily="18" charset="0"/>
              </a:rPr>
              <a:t>(</a:t>
            </a:r>
            <a:r>
              <a:rPr lang="en-US" altLang="ja-JP" sz="3600">
                <a:latin typeface="Times New Roman" panose="02020603050405020304" pitchFamily="18" charset="0"/>
              </a:rPr>
              <a:t>static partition allocation)</a:t>
            </a:r>
            <a:endParaRPr lang="ja-JP" altLang="en-US" sz="3600">
              <a:latin typeface="Times New Roman" panose="02020603050405020304" pitchFamily="18" charset="0"/>
            </a:endParaRPr>
          </a:p>
        </p:txBody>
      </p:sp>
      <p:sp>
        <p:nvSpPr>
          <p:cNvPr id="27651" name="Rectangle 3"/>
          <p:cNvSpPr>
            <a:spLocks noGrp="1" noChangeArrowheads="1"/>
          </p:cNvSpPr>
          <p:nvPr>
            <p:ph type="body" idx="1"/>
          </p:nvPr>
        </p:nvSpPr>
        <p:spPr>
          <a:xfrm>
            <a:off x="685800" y="1981200"/>
            <a:ext cx="7772400" cy="1676400"/>
          </a:xfrm>
        </p:spPr>
        <p:txBody>
          <a:bodyPr/>
          <a:lstStyle/>
          <a:p>
            <a:pPr eaLnBrk="1" hangingPunct="1"/>
            <a:r>
              <a:rPr lang="ja-JP" altLang="en-US">
                <a:latin typeface="Times New Roman" panose="02020603050405020304" pitchFamily="18" charset="0"/>
              </a:rPr>
              <a:t>固定区画割り付け</a:t>
            </a:r>
          </a:p>
          <a:p>
            <a:pPr lvl="1" eaLnBrk="1" hangingPunct="1"/>
            <a:r>
              <a:rPr lang="en-US" altLang="ja-JP">
                <a:latin typeface="Times New Roman" panose="02020603050405020304" pitchFamily="18" charset="0"/>
              </a:rPr>
              <a:t>OS</a:t>
            </a:r>
            <a:r>
              <a:rPr lang="ja-JP" altLang="en-US">
                <a:latin typeface="Times New Roman" panose="02020603050405020304" pitchFamily="18" charset="0"/>
              </a:rPr>
              <a:t>により主記憶が予め決まった大きさの区画に分割</a:t>
            </a:r>
          </a:p>
        </p:txBody>
      </p:sp>
      <p:sp>
        <p:nvSpPr>
          <p:cNvPr id="27652" name="Rectangle 4"/>
          <p:cNvSpPr>
            <a:spLocks noChangeArrowheads="1"/>
          </p:cNvSpPr>
          <p:nvPr/>
        </p:nvSpPr>
        <p:spPr bwMode="auto">
          <a:xfrm>
            <a:off x="2286000" y="3581400"/>
            <a:ext cx="2057400" cy="3124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7653" name="Text Box 5"/>
          <p:cNvSpPr txBox="1">
            <a:spLocks noChangeArrowheads="1"/>
          </p:cNvSpPr>
          <p:nvPr/>
        </p:nvSpPr>
        <p:spPr bwMode="auto">
          <a:xfrm>
            <a:off x="2743200" y="31242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sp>
        <p:nvSpPr>
          <p:cNvPr id="174086" name="Rectangle 6"/>
          <p:cNvSpPr>
            <a:spLocks noChangeArrowheads="1"/>
          </p:cNvSpPr>
          <p:nvPr/>
        </p:nvSpPr>
        <p:spPr bwMode="auto">
          <a:xfrm>
            <a:off x="2286000" y="3581400"/>
            <a:ext cx="2057400" cy="838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区画1</a:t>
            </a:r>
          </a:p>
          <a:p>
            <a:pPr algn="ctr" eaLnBrk="1" hangingPunct="1"/>
            <a:r>
              <a:rPr lang="ja-JP" altLang="en-US"/>
              <a:t>10</a:t>
            </a:r>
            <a:r>
              <a:rPr lang="en-US" altLang="ja-JP"/>
              <a:t>K</a:t>
            </a:r>
          </a:p>
        </p:txBody>
      </p:sp>
      <p:sp>
        <p:nvSpPr>
          <p:cNvPr id="174087" name="Rectangle 7"/>
          <p:cNvSpPr>
            <a:spLocks noChangeArrowheads="1"/>
          </p:cNvSpPr>
          <p:nvPr/>
        </p:nvSpPr>
        <p:spPr bwMode="auto">
          <a:xfrm>
            <a:off x="2286000" y="4419600"/>
            <a:ext cx="2057400" cy="1066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区画2</a:t>
            </a:r>
          </a:p>
          <a:p>
            <a:pPr algn="ctr" eaLnBrk="1" hangingPunct="1"/>
            <a:r>
              <a:rPr lang="ja-JP" altLang="en-US"/>
              <a:t>20</a:t>
            </a:r>
            <a:r>
              <a:rPr lang="en-US" altLang="ja-JP"/>
              <a:t>K</a:t>
            </a:r>
          </a:p>
        </p:txBody>
      </p:sp>
      <p:sp>
        <p:nvSpPr>
          <p:cNvPr id="174088" name="Rectangle 8"/>
          <p:cNvSpPr>
            <a:spLocks noChangeArrowheads="1"/>
          </p:cNvSpPr>
          <p:nvPr/>
        </p:nvSpPr>
        <p:spPr bwMode="auto">
          <a:xfrm>
            <a:off x="2286000" y="5486400"/>
            <a:ext cx="2057400" cy="1219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区画3</a:t>
            </a:r>
          </a:p>
          <a:p>
            <a:pPr algn="ctr" eaLnBrk="1" hangingPunct="1"/>
            <a:r>
              <a:rPr lang="ja-JP" altLang="en-US"/>
              <a:t>30</a:t>
            </a:r>
            <a:r>
              <a:rPr lang="en-US" altLang="ja-JP"/>
              <a:t>K</a:t>
            </a:r>
          </a:p>
        </p:txBody>
      </p:sp>
      <p:sp>
        <p:nvSpPr>
          <p:cNvPr id="174089" name="Text Box 9"/>
          <p:cNvSpPr txBox="1">
            <a:spLocks noChangeArrowheads="1"/>
          </p:cNvSpPr>
          <p:nvPr/>
        </p:nvSpPr>
        <p:spPr bwMode="auto">
          <a:xfrm>
            <a:off x="4530725" y="3733800"/>
            <a:ext cx="3621088" cy="1373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区画1には 10</a:t>
            </a:r>
            <a:r>
              <a:rPr lang="en-US" altLang="ja-JP" sz="2800"/>
              <a:t>K </a:t>
            </a:r>
            <a:r>
              <a:rPr lang="ja-JP" altLang="en-US" sz="2800"/>
              <a:t>以下の</a:t>
            </a:r>
          </a:p>
          <a:p>
            <a:pPr eaLnBrk="1" hangingPunct="1"/>
            <a:r>
              <a:rPr lang="ja-JP" altLang="en-US" sz="2800"/>
              <a:t>プログラム, データしか</a:t>
            </a:r>
          </a:p>
          <a:p>
            <a:pPr eaLnBrk="1" hangingPunct="1"/>
            <a:r>
              <a:rPr lang="ja-JP" altLang="en-US" sz="2800"/>
              <a:t>読み込めない</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74086"/>
                                        </p:tgtEl>
                                        <p:attrNameLst>
                                          <p:attrName>style.visibility</p:attrName>
                                        </p:attrNameLst>
                                      </p:cBhvr>
                                      <p:to>
                                        <p:strVal val="visible"/>
                                      </p:to>
                                    </p:set>
                                    <p:animEffect transition="in" filter="checkerboard(across)">
                                      <p:cBhvr>
                                        <p:cTn id="7" dur="500"/>
                                        <p:tgtEl>
                                          <p:spTgt spid="1740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74087"/>
                                        </p:tgtEl>
                                        <p:attrNameLst>
                                          <p:attrName>style.visibility</p:attrName>
                                        </p:attrNameLst>
                                      </p:cBhvr>
                                      <p:to>
                                        <p:strVal val="visible"/>
                                      </p:to>
                                    </p:set>
                                    <p:animEffect transition="in" filter="checkerboard(across)">
                                      <p:cBhvr>
                                        <p:cTn id="12" dur="500"/>
                                        <p:tgtEl>
                                          <p:spTgt spid="17408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74088"/>
                                        </p:tgtEl>
                                        <p:attrNameLst>
                                          <p:attrName>style.visibility</p:attrName>
                                        </p:attrNameLst>
                                      </p:cBhvr>
                                      <p:to>
                                        <p:strVal val="visible"/>
                                      </p:to>
                                    </p:set>
                                    <p:animEffect transition="in" filter="checkerboard(across)">
                                      <p:cBhvr>
                                        <p:cTn id="17" dur="500"/>
                                        <p:tgtEl>
                                          <p:spTgt spid="17408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74089"/>
                                        </p:tgtEl>
                                        <p:attrNameLst>
                                          <p:attrName>style.visibility</p:attrName>
                                        </p:attrNameLst>
                                      </p:cBhvr>
                                      <p:to>
                                        <p:strVal val="visible"/>
                                      </p:to>
                                    </p:set>
                                    <p:animEffect transition="in" filter="checkerboard(across)">
                                      <p:cBhvr>
                                        <p:cTn id="22" dur="500"/>
                                        <p:tgtEl>
                                          <p:spTgt spid="1740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86" grpId="0" animBg="1" autoUpdateAnimBg="0"/>
      <p:bldP spid="174087" grpId="0" animBg="1" autoUpdateAnimBg="0"/>
      <p:bldP spid="174088" grpId="0" animBg="1" autoUpdateAnimBg="0"/>
      <p:bldP spid="174089" grpId="0"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固定区画割り付け</a:t>
            </a:r>
          </a:p>
        </p:txBody>
      </p:sp>
      <p:sp>
        <p:nvSpPr>
          <p:cNvPr id="28675" name="Rectangle 3"/>
          <p:cNvSpPr>
            <a:spLocks noChangeArrowheads="1"/>
          </p:cNvSpPr>
          <p:nvPr/>
        </p:nvSpPr>
        <p:spPr bwMode="auto">
          <a:xfrm>
            <a:off x="2438400" y="2209800"/>
            <a:ext cx="1676400" cy="3124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8676" name="Text Box 4"/>
          <p:cNvSpPr txBox="1">
            <a:spLocks noChangeArrowheads="1"/>
          </p:cNvSpPr>
          <p:nvPr/>
        </p:nvSpPr>
        <p:spPr bwMode="auto">
          <a:xfrm>
            <a:off x="2667000" y="17526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sp>
        <p:nvSpPr>
          <p:cNvPr id="28677" name="Rectangle 5"/>
          <p:cNvSpPr>
            <a:spLocks noChangeArrowheads="1"/>
          </p:cNvSpPr>
          <p:nvPr/>
        </p:nvSpPr>
        <p:spPr bwMode="auto">
          <a:xfrm>
            <a:off x="2438400" y="2209800"/>
            <a:ext cx="1676400" cy="838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区画1</a:t>
            </a:r>
          </a:p>
          <a:p>
            <a:pPr algn="ctr" eaLnBrk="1" hangingPunct="1"/>
            <a:r>
              <a:rPr lang="ja-JP" altLang="en-US"/>
              <a:t>10</a:t>
            </a:r>
            <a:r>
              <a:rPr lang="en-US" altLang="ja-JP"/>
              <a:t>K</a:t>
            </a:r>
          </a:p>
        </p:txBody>
      </p:sp>
      <p:sp>
        <p:nvSpPr>
          <p:cNvPr id="28678" name="Rectangle 6"/>
          <p:cNvSpPr>
            <a:spLocks noChangeArrowheads="1"/>
          </p:cNvSpPr>
          <p:nvPr/>
        </p:nvSpPr>
        <p:spPr bwMode="auto">
          <a:xfrm>
            <a:off x="2438400" y="3048000"/>
            <a:ext cx="1676400" cy="1066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区画2</a:t>
            </a:r>
          </a:p>
          <a:p>
            <a:pPr algn="ctr" eaLnBrk="1" hangingPunct="1"/>
            <a:r>
              <a:rPr lang="ja-JP" altLang="en-US"/>
              <a:t>20</a:t>
            </a:r>
            <a:r>
              <a:rPr lang="en-US" altLang="ja-JP"/>
              <a:t>K</a:t>
            </a:r>
          </a:p>
        </p:txBody>
      </p:sp>
      <p:sp>
        <p:nvSpPr>
          <p:cNvPr id="28679" name="Rectangle 7"/>
          <p:cNvSpPr>
            <a:spLocks noChangeArrowheads="1"/>
          </p:cNvSpPr>
          <p:nvPr/>
        </p:nvSpPr>
        <p:spPr bwMode="auto">
          <a:xfrm>
            <a:off x="2438400" y="4114800"/>
            <a:ext cx="1676400" cy="1219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区画3</a:t>
            </a:r>
          </a:p>
          <a:p>
            <a:pPr algn="ctr" eaLnBrk="1" hangingPunct="1"/>
            <a:r>
              <a:rPr lang="ja-JP" altLang="en-US"/>
              <a:t>30</a:t>
            </a:r>
            <a:r>
              <a:rPr lang="en-US" altLang="ja-JP"/>
              <a:t>K</a:t>
            </a:r>
          </a:p>
        </p:txBody>
      </p:sp>
      <p:grpSp>
        <p:nvGrpSpPr>
          <p:cNvPr id="2" name="Group 13"/>
          <p:cNvGrpSpPr>
            <a:grpSpLocks/>
          </p:cNvGrpSpPr>
          <p:nvPr/>
        </p:nvGrpSpPr>
        <p:grpSpPr bwMode="auto">
          <a:xfrm>
            <a:off x="1295400" y="2362200"/>
            <a:ext cx="1143000" cy="533400"/>
            <a:chOff x="768" y="1728"/>
            <a:chExt cx="720" cy="336"/>
          </a:xfrm>
        </p:grpSpPr>
        <p:sp>
          <p:nvSpPr>
            <p:cNvPr id="28714" name="Rectangle 8"/>
            <p:cNvSpPr>
              <a:spLocks noChangeArrowheads="1"/>
            </p:cNvSpPr>
            <p:nvPr/>
          </p:nvSpPr>
          <p:spPr bwMode="auto">
            <a:xfrm>
              <a:off x="768" y="1728"/>
              <a:ext cx="528" cy="336"/>
            </a:xfrm>
            <a:prstGeom prst="rect">
              <a:avLst/>
            </a:prstGeom>
            <a:solidFill>
              <a:srgbClr val="CCFF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8</a:t>
              </a:r>
              <a:r>
                <a:rPr lang="en-US" altLang="ja-JP">
                  <a:solidFill>
                    <a:srgbClr val="000000"/>
                  </a:solidFill>
                </a:rPr>
                <a:t>K</a:t>
              </a:r>
            </a:p>
          </p:txBody>
        </p:sp>
        <p:sp>
          <p:nvSpPr>
            <p:cNvPr id="28715" name="Line 9"/>
            <p:cNvSpPr>
              <a:spLocks noChangeShapeType="1"/>
            </p:cNvSpPr>
            <p:nvPr/>
          </p:nvSpPr>
          <p:spPr bwMode="auto">
            <a:xfrm>
              <a:off x="1296" y="1920"/>
              <a:ext cx="19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3" name="Group 12"/>
          <p:cNvGrpSpPr>
            <a:grpSpLocks/>
          </p:cNvGrpSpPr>
          <p:nvPr/>
        </p:nvGrpSpPr>
        <p:grpSpPr bwMode="auto">
          <a:xfrm>
            <a:off x="1295400" y="3276600"/>
            <a:ext cx="1143000" cy="533400"/>
            <a:chOff x="768" y="2304"/>
            <a:chExt cx="720" cy="336"/>
          </a:xfrm>
        </p:grpSpPr>
        <p:sp>
          <p:nvSpPr>
            <p:cNvPr id="28712" name="Rectangle 10"/>
            <p:cNvSpPr>
              <a:spLocks noChangeArrowheads="1"/>
            </p:cNvSpPr>
            <p:nvPr/>
          </p:nvSpPr>
          <p:spPr bwMode="auto">
            <a:xfrm>
              <a:off x="768" y="2304"/>
              <a:ext cx="528" cy="336"/>
            </a:xfrm>
            <a:prstGeom prst="rect">
              <a:avLst/>
            </a:prstGeom>
            <a:solidFill>
              <a:srgbClr val="CCFF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12K</a:t>
              </a:r>
            </a:p>
          </p:txBody>
        </p:sp>
        <p:sp>
          <p:nvSpPr>
            <p:cNvPr id="28713" name="Line 11"/>
            <p:cNvSpPr>
              <a:spLocks noChangeShapeType="1"/>
            </p:cNvSpPr>
            <p:nvPr/>
          </p:nvSpPr>
          <p:spPr bwMode="auto">
            <a:xfrm>
              <a:off x="1296" y="2496"/>
              <a:ext cx="19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4" name="Group 14"/>
          <p:cNvGrpSpPr>
            <a:grpSpLocks/>
          </p:cNvGrpSpPr>
          <p:nvPr/>
        </p:nvGrpSpPr>
        <p:grpSpPr bwMode="auto">
          <a:xfrm>
            <a:off x="1295400" y="4419600"/>
            <a:ext cx="1143000" cy="533400"/>
            <a:chOff x="768" y="2304"/>
            <a:chExt cx="720" cy="336"/>
          </a:xfrm>
        </p:grpSpPr>
        <p:sp>
          <p:nvSpPr>
            <p:cNvPr id="28710" name="Rectangle 15"/>
            <p:cNvSpPr>
              <a:spLocks noChangeArrowheads="1"/>
            </p:cNvSpPr>
            <p:nvPr/>
          </p:nvSpPr>
          <p:spPr bwMode="auto">
            <a:xfrm>
              <a:off x="768" y="2304"/>
              <a:ext cx="528" cy="336"/>
            </a:xfrm>
            <a:prstGeom prst="rect">
              <a:avLst/>
            </a:prstGeom>
            <a:solidFill>
              <a:srgbClr val="CCFF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27K</a:t>
              </a:r>
            </a:p>
          </p:txBody>
        </p:sp>
        <p:sp>
          <p:nvSpPr>
            <p:cNvPr id="28711" name="Line 16"/>
            <p:cNvSpPr>
              <a:spLocks noChangeShapeType="1"/>
            </p:cNvSpPr>
            <p:nvPr/>
          </p:nvSpPr>
          <p:spPr bwMode="auto">
            <a:xfrm>
              <a:off x="1296" y="2496"/>
              <a:ext cx="19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5" name="Group 17"/>
          <p:cNvGrpSpPr>
            <a:grpSpLocks/>
          </p:cNvGrpSpPr>
          <p:nvPr/>
        </p:nvGrpSpPr>
        <p:grpSpPr bwMode="auto">
          <a:xfrm>
            <a:off x="152400" y="4419600"/>
            <a:ext cx="1143000" cy="533400"/>
            <a:chOff x="768" y="2304"/>
            <a:chExt cx="720" cy="336"/>
          </a:xfrm>
        </p:grpSpPr>
        <p:sp>
          <p:nvSpPr>
            <p:cNvPr id="28708" name="Rectangle 18"/>
            <p:cNvSpPr>
              <a:spLocks noChangeArrowheads="1"/>
            </p:cNvSpPr>
            <p:nvPr/>
          </p:nvSpPr>
          <p:spPr bwMode="auto">
            <a:xfrm>
              <a:off x="768" y="2304"/>
              <a:ext cx="528" cy="336"/>
            </a:xfrm>
            <a:prstGeom prst="rect">
              <a:avLst/>
            </a:prstGeom>
            <a:solidFill>
              <a:srgbClr val="CCFF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24K</a:t>
              </a:r>
            </a:p>
          </p:txBody>
        </p:sp>
        <p:sp>
          <p:nvSpPr>
            <p:cNvPr id="28709" name="Line 19"/>
            <p:cNvSpPr>
              <a:spLocks noChangeShapeType="1"/>
            </p:cNvSpPr>
            <p:nvPr/>
          </p:nvSpPr>
          <p:spPr bwMode="auto">
            <a:xfrm>
              <a:off x="1296" y="2496"/>
              <a:ext cx="19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sp>
        <p:nvSpPr>
          <p:cNvPr id="28684" name="Text Box 21"/>
          <p:cNvSpPr txBox="1">
            <a:spLocks noChangeArrowheads="1"/>
          </p:cNvSpPr>
          <p:nvPr/>
        </p:nvSpPr>
        <p:spPr bwMode="auto">
          <a:xfrm>
            <a:off x="381000" y="1752600"/>
            <a:ext cx="21971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区画待ちキュー</a:t>
            </a:r>
          </a:p>
        </p:txBody>
      </p:sp>
      <p:sp>
        <p:nvSpPr>
          <p:cNvPr id="173083" name="AutoShape 27"/>
          <p:cNvSpPr>
            <a:spLocks/>
          </p:cNvSpPr>
          <p:nvPr/>
        </p:nvSpPr>
        <p:spPr bwMode="auto">
          <a:xfrm>
            <a:off x="6629400" y="2209800"/>
            <a:ext cx="228600" cy="3124200"/>
          </a:xfrm>
          <a:prstGeom prst="leftBrace">
            <a:avLst>
              <a:gd name="adj1" fmla="val 113889"/>
              <a:gd name="adj2"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8686" name="Text Box 28"/>
          <p:cNvSpPr txBox="1">
            <a:spLocks noChangeArrowheads="1"/>
          </p:cNvSpPr>
          <p:nvPr/>
        </p:nvSpPr>
        <p:spPr bwMode="auto">
          <a:xfrm>
            <a:off x="1066800" y="5410200"/>
            <a:ext cx="2622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絶対番地式の場合</a:t>
            </a:r>
          </a:p>
        </p:txBody>
      </p:sp>
      <p:sp>
        <p:nvSpPr>
          <p:cNvPr id="28687" name="Text Box 29"/>
          <p:cNvSpPr txBox="1">
            <a:spLocks noChangeArrowheads="1"/>
          </p:cNvSpPr>
          <p:nvPr/>
        </p:nvSpPr>
        <p:spPr bwMode="auto">
          <a:xfrm>
            <a:off x="5486400" y="5410200"/>
            <a:ext cx="2622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相対番地式の場合</a:t>
            </a:r>
          </a:p>
        </p:txBody>
      </p:sp>
      <p:sp>
        <p:nvSpPr>
          <p:cNvPr id="28688" name="Rectangle 30"/>
          <p:cNvSpPr>
            <a:spLocks noChangeArrowheads="1"/>
          </p:cNvSpPr>
          <p:nvPr/>
        </p:nvSpPr>
        <p:spPr bwMode="auto">
          <a:xfrm>
            <a:off x="6858000" y="2209800"/>
            <a:ext cx="1676400" cy="3124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8689" name="Text Box 31"/>
          <p:cNvSpPr txBox="1">
            <a:spLocks noChangeArrowheads="1"/>
          </p:cNvSpPr>
          <p:nvPr/>
        </p:nvSpPr>
        <p:spPr bwMode="auto">
          <a:xfrm>
            <a:off x="7086600" y="17526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sp>
        <p:nvSpPr>
          <p:cNvPr id="28690" name="Rectangle 32"/>
          <p:cNvSpPr>
            <a:spLocks noChangeArrowheads="1"/>
          </p:cNvSpPr>
          <p:nvPr/>
        </p:nvSpPr>
        <p:spPr bwMode="auto">
          <a:xfrm>
            <a:off x="6858000" y="2209800"/>
            <a:ext cx="1676400" cy="838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区画1</a:t>
            </a:r>
          </a:p>
          <a:p>
            <a:pPr algn="ctr" eaLnBrk="1" hangingPunct="1"/>
            <a:r>
              <a:rPr lang="ja-JP" altLang="en-US"/>
              <a:t>10</a:t>
            </a:r>
            <a:r>
              <a:rPr lang="en-US" altLang="ja-JP"/>
              <a:t>K</a:t>
            </a:r>
          </a:p>
        </p:txBody>
      </p:sp>
      <p:sp>
        <p:nvSpPr>
          <p:cNvPr id="28691" name="Rectangle 33"/>
          <p:cNvSpPr>
            <a:spLocks noChangeArrowheads="1"/>
          </p:cNvSpPr>
          <p:nvPr/>
        </p:nvSpPr>
        <p:spPr bwMode="auto">
          <a:xfrm>
            <a:off x="6858000" y="3048000"/>
            <a:ext cx="1676400" cy="1066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区画2</a:t>
            </a:r>
          </a:p>
          <a:p>
            <a:pPr algn="ctr" eaLnBrk="1" hangingPunct="1"/>
            <a:r>
              <a:rPr lang="ja-JP" altLang="en-US"/>
              <a:t>20</a:t>
            </a:r>
            <a:r>
              <a:rPr lang="en-US" altLang="ja-JP"/>
              <a:t>K</a:t>
            </a:r>
          </a:p>
        </p:txBody>
      </p:sp>
      <p:sp>
        <p:nvSpPr>
          <p:cNvPr id="28692" name="Rectangle 34"/>
          <p:cNvSpPr>
            <a:spLocks noChangeArrowheads="1"/>
          </p:cNvSpPr>
          <p:nvPr/>
        </p:nvSpPr>
        <p:spPr bwMode="auto">
          <a:xfrm>
            <a:off x="6858000" y="4114800"/>
            <a:ext cx="1676400" cy="1219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区画3</a:t>
            </a:r>
          </a:p>
          <a:p>
            <a:pPr algn="ctr" eaLnBrk="1" hangingPunct="1"/>
            <a:r>
              <a:rPr lang="ja-JP" altLang="en-US"/>
              <a:t>30</a:t>
            </a:r>
            <a:r>
              <a:rPr lang="en-US" altLang="ja-JP"/>
              <a:t>K</a:t>
            </a:r>
          </a:p>
        </p:txBody>
      </p:sp>
      <p:grpSp>
        <p:nvGrpSpPr>
          <p:cNvPr id="6" name="Group 35"/>
          <p:cNvGrpSpPr>
            <a:grpSpLocks/>
          </p:cNvGrpSpPr>
          <p:nvPr/>
        </p:nvGrpSpPr>
        <p:grpSpPr bwMode="auto">
          <a:xfrm>
            <a:off x="5486400" y="3429000"/>
            <a:ext cx="1143000" cy="533400"/>
            <a:chOff x="768" y="2304"/>
            <a:chExt cx="720" cy="336"/>
          </a:xfrm>
        </p:grpSpPr>
        <p:sp>
          <p:nvSpPr>
            <p:cNvPr id="28706" name="Rectangle 36"/>
            <p:cNvSpPr>
              <a:spLocks noChangeArrowheads="1"/>
            </p:cNvSpPr>
            <p:nvPr/>
          </p:nvSpPr>
          <p:spPr bwMode="auto">
            <a:xfrm>
              <a:off x="768" y="2304"/>
              <a:ext cx="528" cy="336"/>
            </a:xfrm>
            <a:prstGeom prst="rect">
              <a:avLst/>
            </a:prstGeom>
            <a:solidFill>
              <a:srgbClr val="CCFF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27K</a:t>
              </a:r>
            </a:p>
          </p:txBody>
        </p:sp>
        <p:sp>
          <p:nvSpPr>
            <p:cNvPr id="28707" name="Line 37"/>
            <p:cNvSpPr>
              <a:spLocks noChangeShapeType="1"/>
            </p:cNvSpPr>
            <p:nvPr/>
          </p:nvSpPr>
          <p:spPr bwMode="auto">
            <a:xfrm>
              <a:off x="1296" y="2496"/>
              <a:ext cx="19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7" name="Group 41"/>
          <p:cNvGrpSpPr>
            <a:grpSpLocks/>
          </p:cNvGrpSpPr>
          <p:nvPr/>
        </p:nvGrpSpPr>
        <p:grpSpPr bwMode="auto">
          <a:xfrm>
            <a:off x="4343400" y="3429000"/>
            <a:ext cx="1143000" cy="533400"/>
            <a:chOff x="768" y="2304"/>
            <a:chExt cx="720" cy="336"/>
          </a:xfrm>
        </p:grpSpPr>
        <p:sp>
          <p:nvSpPr>
            <p:cNvPr id="28704" name="Rectangle 42"/>
            <p:cNvSpPr>
              <a:spLocks noChangeArrowheads="1"/>
            </p:cNvSpPr>
            <p:nvPr/>
          </p:nvSpPr>
          <p:spPr bwMode="auto">
            <a:xfrm>
              <a:off x="768" y="2304"/>
              <a:ext cx="528" cy="336"/>
            </a:xfrm>
            <a:prstGeom prst="rect">
              <a:avLst/>
            </a:prstGeom>
            <a:solidFill>
              <a:srgbClr val="CCFF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8K</a:t>
              </a:r>
            </a:p>
          </p:txBody>
        </p:sp>
        <p:sp>
          <p:nvSpPr>
            <p:cNvPr id="28705" name="Line 43"/>
            <p:cNvSpPr>
              <a:spLocks noChangeShapeType="1"/>
            </p:cNvSpPr>
            <p:nvPr/>
          </p:nvSpPr>
          <p:spPr bwMode="auto">
            <a:xfrm>
              <a:off x="1296" y="2496"/>
              <a:ext cx="19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8" name="Group 49"/>
          <p:cNvGrpSpPr>
            <a:grpSpLocks/>
          </p:cNvGrpSpPr>
          <p:nvPr/>
        </p:nvGrpSpPr>
        <p:grpSpPr bwMode="auto">
          <a:xfrm>
            <a:off x="4724400" y="3962400"/>
            <a:ext cx="1600200" cy="990600"/>
            <a:chOff x="2976" y="2736"/>
            <a:chExt cx="1008" cy="624"/>
          </a:xfrm>
        </p:grpSpPr>
        <p:sp>
          <p:nvSpPr>
            <p:cNvPr id="28700" name="Rectangle 45"/>
            <p:cNvSpPr>
              <a:spLocks noChangeArrowheads="1"/>
            </p:cNvSpPr>
            <p:nvPr/>
          </p:nvSpPr>
          <p:spPr bwMode="auto">
            <a:xfrm>
              <a:off x="3456" y="3024"/>
              <a:ext cx="528" cy="336"/>
            </a:xfrm>
            <a:prstGeom prst="rect">
              <a:avLst/>
            </a:prstGeom>
            <a:solidFill>
              <a:srgbClr val="CCFFFF"/>
            </a:solidFill>
            <a:ln w="9525">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12K</a:t>
              </a:r>
            </a:p>
          </p:txBody>
        </p:sp>
        <p:sp>
          <p:nvSpPr>
            <p:cNvPr id="28701" name="Line 46"/>
            <p:cNvSpPr>
              <a:spLocks noChangeShapeType="1"/>
            </p:cNvSpPr>
            <p:nvPr/>
          </p:nvSpPr>
          <p:spPr bwMode="auto">
            <a:xfrm flipH="1" flipV="1">
              <a:off x="2976" y="2736"/>
              <a:ext cx="0" cy="144"/>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28702" name="Line 47"/>
            <p:cNvSpPr>
              <a:spLocks noChangeShapeType="1"/>
            </p:cNvSpPr>
            <p:nvPr/>
          </p:nvSpPr>
          <p:spPr bwMode="auto">
            <a:xfrm>
              <a:off x="2976" y="2880"/>
              <a:ext cx="76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28703" name="Line 48"/>
            <p:cNvSpPr>
              <a:spLocks noChangeShapeType="1"/>
            </p:cNvSpPr>
            <p:nvPr/>
          </p:nvSpPr>
          <p:spPr bwMode="auto">
            <a:xfrm>
              <a:off x="3744" y="2880"/>
              <a:ext cx="0" cy="144"/>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9" name="Group 50"/>
          <p:cNvGrpSpPr>
            <a:grpSpLocks/>
          </p:cNvGrpSpPr>
          <p:nvPr/>
        </p:nvGrpSpPr>
        <p:grpSpPr bwMode="auto">
          <a:xfrm>
            <a:off x="4343400" y="4419600"/>
            <a:ext cx="1143000" cy="533400"/>
            <a:chOff x="768" y="2304"/>
            <a:chExt cx="720" cy="336"/>
          </a:xfrm>
        </p:grpSpPr>
        <p:sp>
          <p:nvSpPr>
            <p:cNvPr id="28698" name="Rectangle 51"/>
            <p:cNvSpPr>
              <a:spLocks noChangeArrowheads="1"/>
            </p:cNvSpPr>
            <p:nvPr/>
          </p:nvSpPr>
          <p:spPr bwMode="auto">
            <a:xfrm>
              <a:off x="768" y="2304"/>
              <a:ext cx="528" cy="336"/>
            </a:xfrm>
            <a:prstGeom prst="rect">
              <a:avLst/>
            </a:prstGeom>
            <a:solidFill>
              <a:srgbClr val="CCFF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24K</a:t>
              </a:r>
            </a:p>
          </p:txBody>
        </p:sp>
        <p:sp>
          <p:nvSpPr>
            <p:cNvPr id="28699" name="Line 52"/>
            <p:cNvSpPr>
              <a:spLocks noChangeShapeType="1"/>
            </p:cNvSpPr>
            <p:nvPr/>
          </p:nvSpPr>
          <p:spPr bwMode="auto">
            <a:xfrm>
              <a:off x="1296" y="2496"/>
              <a:ext cx="19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sp>
        <p:nvSpPr>
          <p:cNvPr id="173109" name="Text Box 53"/>
          <p:cNvSpPr txBox="1">
            <a:spLocks noChangeArrowheads="1"/>
          </p:cNvSpPr>
          <p:nvPr/>
        </p:nvSpPr>
        <p:spPr bwMode="auto">
          <a:xfrm>
            <a:off x="4298950" y="5867400"/>
            <a:ext cx="48450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必要サイズ以上で空いている区画に</a:t>
            </a:r>
          </a:p>
          <a:p>
            <a:pPr eaLnBrk="1" hangingPunct="1"/>
            <a:r>
              <a:rPr lang="ja-JP" altLang="en-US"/>
              <a:t>割り当て可能</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heckerboard(across)">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checkerboard(across)">
                                      <p:cBhvr>
                                        <p:cTn id="17" dur="500"/>
                                        <p:tgtEl>
                                          <p:spTgt spid="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checkerboard(across)">
                                      <p:cBhvr>
                                        <p:cTn id="22" dur="500"/>
                                        <p:tgtEl>
                                          <p:spTgt spid="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checkerboard(across)">
                                      <p:cBhvr>
                                        <p:cTn id="27" dur="500"/>
                                        <p:tgtEl>
                                          <p:spTgt spid="6"/>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73083"/>
                                        </p:tgtEl>
                                        <p:attrNameLst>
                                          <p:attrName>style.visibility</p:attrName>
                                        </p:attrNameLst>
                                      </p:cBhvr>
                                      <p:to>
                                        <p:strVal val="visible"/>
                                      </p:to>
                                    </p:set>
                                    <p:animEffect transition="in" filter="wipe(left)">
                                      <p:cBhvr>
                                        <p:cTn id="32" dur="500"/>
                                        <p:tgtEl>
                                          <p:spTgt spid="173083"/>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nodeType="clickEffect">
                                  <p:stCondLst>
                                    <p:cond delay="0"/>
                                  </p:stCondLst>
                                  <p:childTnLst>
                                    <p:set>
                                      <p:cBhvr>
                                        <p:cTn id="36" dur="1" fill="hold">
                                          <p:stCondLst>
                                            <p:cond delay="0"/>
                                          </p:stCondLst>
                                        </p:cTn>
                                        <p:tgtEl>
                                          <p:spTgt spid="7"/>
                                        </p:tgtEl>
                                        <p:attrNameLst>
                                          <p:attrName>style.visibility</p:attrName>
                                        </p:attrNameLst>
                                      </p:cBhvr>
                                      <p:to>
                                        <p:strVal val="visible"/>
                                      </p:to>
                                    </p:set>
                                    <p:animEffect transition="in" filter="checkerboard(across)">
                                      <p:cBhvr>
                                        <p:cTn id="37" dur="500"/>
                                        <p:tgtEl>
                                          <p:spTgt spid="7"/>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checkerboard(across)">
                                      <p:cBhvr>
                                        <p:cTn id="42" dur="500"/>
                                        <p:tgtEl>
                                          <p:spTgt spid="8"/>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nodeType="click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checkerboard(across)">
                                      <p:cBhvr>
                                        <p:cTn id="47" dur="500"/>
                                        <p:tgtEl>
                                          <p:spTgt spid="9"/>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173109"/>
                                        </p:tgtEl>
                                        <p:attrNameLst>
                                          <p:attrName>style.visibility</p:attrName>
                                        </p:attrNameLst>
                                      </p:cBhvr>
                                      <p:to>
                                        <p:strVal val="visible"/>
                                      </p:to>
                                    </p:set>
                                    <p:anim calcmode="lin" valueType="num">
                                      <p:cBhvr additive="base">
                                        <p:cTn id="52" dur="500" fill="hold"/>
                                        <p:tgtEl>
                                          <p:spTgt spid="173109"/>
                                        </p:tgtEl>
                                        <p:attrNameLst>
                                          <p:attrName>ppt_x</p:attrName>
                                        </p:attrNameLst>
                                      </p:cBhvr>
                                      <p:tavLst>
                                        <p:tav tm="0">
                                          <p:val>
                                            <p:strVal val="#ppt_x"/>
                                          </p:val>
                                        </p:tav>
                                        <p:tav tm="100000">
                                          <p:val>
                                            <p:strVal val="#ppt_x"/>
                                          </p:val>
                                        </p:tav>
                                      </p:tavLst>
                                    </p:anim>
                                    <p:anim calcmode="lin" valueType="num">
                                      <p:cBhvr additive="base">
                                        <p:cTn id="53" dur="500" fill="hold"/>
                                        <p:tgtEl>
                                          <p:spTgt spid="17310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3083" grpId="0" animBg="1"/>
      <p:bldP spid="173109"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固定区画割り付け</a:t>
            </a:r>
          </a:p>
        </p:txBody>
      </p:sp>
      <p:sp>
        <p:nvSpPr>
          <p:cNvPr id="29699" name="Rectangle 3"/>
          <p:cNvSpPr>
            <a:spLocks noGrp="1" noChangeArrowheads="1"/>
          </p:cNvSpPr>
          <p:nvPr>
            <p:ph type="body" idx="1"/>
          </p:nvPr>
        </p:nvSpPr>
        <p:spPr/>
        <p:txBody>
          <a:bodyPr/>
          <a:lstStyle/>
          <a:p>
            <a:pPr eaLnBrk="1" hangingPunct="1">
              <a:lnSpc>
                <a:spcPct val="90000"/>
              </a:lnSpc>
            </a:pPr>
            <a:r>
              <a:rPr lang="ja-JP" altLang="en-US">
                <a:latin typeface="Times New Roman" panose="02020603050405020304" pitchFamily="18" charset="0"/>
              </a:rPr>
              <a:t>絶対番地式</a:t>
            </a:r>
          </a:p>
          <a:p>
            <a:pPr lvl="1" eaLnBrk="1" hangingPunct="1">
              <a:lnSpc>
                <a:spcPct val="90000"/>
              </a:lnSpc>
            </a:pPr>
            <a:r>
              <a:rPr lang="ja-JP" altLang="en-US">
                <a:latin typeface="Times New Roman" panose="02020603050405020304" pitchFamily="18" charset="0"/>
              </a:rPr>
              <a:t>区画ごとに待ちキューを設定</a:t>
            </a:r>
          </a:p>
          <a:p>
            <a:pPr lvl="1" eaLnBrk="1" hangingPunct="1">
              <a:lnSpc>
                <a:spcPct val="90000"/>
              </a:lnSpc>
            </a:pPr>
            <a:r>
              <a:rPr lang="ja-JP" altLang="en-US">
                <a:latin typeface="Times New Roman" panose="02020603050405020304" pitchFamily="18" charset="0"/>
              </a:rPr>
              <a:t>キュー間で競合が起きない</a:t>
            </a:r>
          </a:p>
          <a:p>
            <a:pPr eaLnBrk="1" hangingPunct="1">
              <a:lnSpc>
                <a:spcPct val="90000"/>
              </a:lnSpc>
            </a:pPr>
            <a:r>
              <a:rPr lang="ja-JP" altLang="en-US">
                <a:latin typeface="Times New Roman" panose="02020603050405020304" pitchFamily="18" charset="0"/>
              </a:rPr>
              <a:t>相対番地式</a:t>
            </a:r>
          </a:p>
          <a:p>
            <a:pPr lvl="1" eaLnBrk="1" hangingPunct="1">
              <a:lnSpc>
                <a:spcPct val="90000"/>
              </a:lnSpc>
            </a:pPr>
            <a:r>
              <a:rPr lang="ja-JP" altLang="en-US">
                <a:latin typeface="Times New Roman" panose="02020603050405020304" pitchFamily="18" charset="0"/>
              </a:rPr>
              <a:t>区画全体を1つのキューで管理</a:t>
            </a:r>
          </a:p>
          <a:p>
            <a:pPr lvl="1" eaLnBrk="1" hangingPunct="1">
              <a:lnSpc>
                <a:spcPct val="90000"/>
              </a:lnSpc>
            </a:pPr>
            <a:r>
              <a:rPr lang="ja-JP" altLang="en-US">
                <a:latin typeface="Times New Roman" panose="02020603050405020304" pitchFamily="18" charset="0"/>
              </a:rPr>
              <a:t>スケジューリングアルゴリズムで割り当てる区画を決定</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ja-JP" altLang="en-US">
                <a:latin typeface="Times New Roman" panose="02020603050405020304" pitchFamily="18" charset="0"/>
              </a:rPr>
              <a:t>相対番地式の</a:t>
            </a:r>
            <a:br>
              <a:rPr lang="ja-JP" altLang="en-US">
                <a:latin typeface="Times New Roman" panose="02020603050405020304" pitchFamily="18" charset="0"/>
              </a:rPr>
            </a:br>
            <a:r>
              <a:rPr lang="ja-JP" altLang="en-US">
                <a:latin typeface="Times New Roman" panose="02020603050405020304" pitchFamily="18" charset="0"/>
              </a:rPr>
              <a:t>スケジューリング</a:t>
            </a:r>
          </a:p>
        </p:txBody>
      </p:sp>
      <p:sp>
        <p:nvSpPr>
          <p:cNvPr id="30723" name="Rectangle 3"/>
          <p:cNvSpPr>
            <a:spLocks noGrp="1" noChangeArrowheads="1"/>
          </p:cNvSpPr>
          <p:nvPr>
            <p:ph type="body" idx="1"/>
          </p:nvPr>
        </p:nvSpPr>
        <p:spPr>
          <a:xfrm>
            <a:off x="685800" y="1981200"/>
            <a:ext cx="7772400" cy="4343400"/>
          </a:xfrm>
        </p:spPr>
        <p:txBody>
          <a:bodyPr/>
          <a:lstStyle/>
          <a:p>
            <a:pPr eaLnBrk="1" hangingPunct="1"/>
            <a:r>
              <a:rPr lang="ja-JP" altLang="en-US">
                <a:latin typeface="Times New Roman" panose="02020603050405020304" pitchFamily="18" charset="0"/>
              </a:rPr>
              <a:t>静的再配置と </a:t>
            </a:r>
            <a:r>
              <a:rPr lang="en-US" altLang="ja-JP">
                <a:latin typeface="Times New Roman" panose="02020603050405020304" pitchFamily="18" charset="0"/>
              </a:rPr>
              <a:t>FCFS </a:t>
            </a:r>
            <a:r>
              <a:rPr lang="ja-JP" altLang="en-US">
                <a:latin typeface="Times New Roman" panose="02020603050405020304" pitchFamily="18" charset="0"/>
              </a:rPr>
              <a:t>スケジューリング</a:t>
            </a:r>
          </a:p>
          <a:p>
            <a:pPr lvl="1" eaLnBrk="1" hangingPunct="1"/>
            <a:r>
              <a:rPr lang="ja-JP" altLang="en-US">
                <a:latin typeface="Times New Roman" panose="02020603050405020304" pitchFamily="18" charset="0"/>
              </a:rPr>
              <a:t>到着順で配置する</a:t>
            </a:r>
          </a:p>
          <a:p>
            <a:pPr eaLnBrk="1" hangingPunct="1"/>
            <a:r>
              <a:rPr lang="ja-JP" altLang="en-US">
                <a:latin typeface="Times New Roman" panose="02020603050405020304" pitchFamily="18" charset="0"/>
              </a:rPr>
              <a:t>静的再配置とスワッピング</a:t>
            </a:r>
          </a:p>
          <a:p>
            <a:pPr lvl="1" eaLnBrk="1" hangingPunct="1"/>
            <a:r>
              <a:rPr lang="ja-JP" altLang="en-US">
                <a:latin typeface="Times New Roman" panose="02020603050405020304" pitchFamily="18" charset="0"/>
              </a:rPr>
              <a:t>優先度に基づいてスワッピング</a:t>
            </a:r>
          </a:p>
          <a:p>
            <a:pPr lvl="1" eaLnBrk="1" hangingPunct="1"/>
            <a:r>
              <a:rPr lang="ja-JP" altLang="en-US">
                <a:latin typeface="Times New Roman" panose="02020603050405020304" pitchFamily="18" charset="0"/>
              </a:rPr>
              <a:t>スワップアウトしたプログラムは同じ区画へ</a:t>
            </a:r>
          </a:p>
          <a:p>
            <a:pPr eaLnBrk="1" hangingPunct="1"/>
            <a:r>
              <a:rPr lang="ja-JP" altLang="en-US">
                <a:latin typeface="Times New Roman" panose="02020603050405020304" pitchFamily="18" charset="0"/>
              </a:rPr>
              <a:t>動的再配置とスワッピング</a:t>
            </a:r>
          </a:p>
          <a:p>
            <a:pPr lvl="1" eaLnBrk="1" hangingPunct="1"/>
            <a:r>
              <a:rPr lang="ja-JP" altLang="en-US">
                <a:latin typeface="Times New Roman" panose="02020603050405020304" pitchFamily="18" charset="0"/>
              </a:rPr>
              <a:t>優先度に基づいてスワッピング</a:t>
            </a:r>
          </a:p>
          <a:p>
            <a:pPr lvl="1" eaLnBrk="1" hangingPunct="1"/>
            <a:r>
              <a:rPr lang="ja-JP" altLang="en-US">
                <a:latin typeface="Times New Roman" panose="02020603050405020304" pitchFamily="18" charset="0"/>
              </a:rPr>
              <a:t>スワップアウトしたプログラムは区画を再選択</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685800" y="800100"/>
            <a:ext cx="7772400" cy="762000"/>
          </a:xfrm>
        </p:spPr>
        <p:txBody>
          <a:bodyPr/>
          <a:lstStyle/>
          <a:p>
            <a:pPr eaLnBrk="1" hangingPunct="1"/>
            <a:r>
              <a:rPr lang="ja-JP" altLang="en-US"/>
              <a:t>メモリ</a:t>
            </a:r>
          </a:p>
        </p:txBody>
      </p:sp>
      <p:sp>
        <p:nvSpPr>
          <p:cNvPr id="5123" name="Rectangle 1027"/>
          <p:cNvSpPr>
            <a:spLocks noGrp="1" noChangeArrowheads="1"/>
          </p:cNvSpPr>
          <p:nvPr>
            <p:ph type="body" idx="1"/>
          </p:nvPr>
        </p:nvSpPr>
        <p:spPr>
          <a:xfrm>
            <a:off x="685800" y="1981200"/>
            <a:ext cx="7772400" cy="685800"/>
          </a:xfrm>
        </p:spPr>
        <p:txBody>
          <a:bodyPr/>
          <a:lstStyle/>
          <a:p>
            <a:pPr eaLnBrk="1" hangingPunct="1"/>
            <a:r>
              <a:rPr lang="ja-JP" altLang="en-US"/>
              <a:t>メモリの記憶階層</a:t>
            </a:r>
          </a:p>
        </p:txBody>
      </p:sp>
      <p:sp>
        <p:nvSpPr>
          <p:cNvPr id="5124" name="Rectangle 1028"/>
          <p:cNvSpPr>
            <a:spLocks noChangeArrowheads="1"/>
          </p:cNvSpPr>
          <p:nvPr/>
        </p:nvSpPr>
        <p:spPr bwMode="auto">
          <a:xfrm>
            <a:off x="1371600" y="3048000"/>
            <a:ext cx="1981200" cy="4572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キャッシュ記憶</a:t>
            </a:r>
          </a:p>
        </p:txBody>
      </p:sp>
      <p:sp>
        <p:nvSpPr>
          <p:cNvPr id="5125" name="Rectangle 1029"/>
          <p:cNvSpPr>
            <a:spLocks noChangeArrowheads="1"/>
          </p:cNvSpPr>
          <p:nvPr/>
        </p:nvSpPr>
        <p:spPr bwMode="auto">
          <a:xfrm>
            <a:off x="1143000" y="4038600"/>
            <a:ext cx="2514600" cy="4572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主記憶</a:t>
            </a:r>
          </a:p>
        </p:txBody>
      </p:sp>
      <p:sp>
        <p:nvSpPr>
          <p:cNvPr id="5126" name="Rectangle 1030"/>
          <p:cNvSpPr>
            <a:spLocks noChangeArrowheads="1"/>
          </p:cNvSpPr>
          <p:nvPr/>
        </p:nvSpPr>
        <p:spPr bwMode="auto">
          <a:xfrm>
            <a:off x="457200" y="5029200"/>
            <a:ext cx="3810000" cy="7620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2次記憶</a:t>
            </a:r>
          </a:p>
        </p:txBody>
      </p:sp>
      <p:grpSp>
        <p:nvGrpSpPr>
          <p:cNvPr id="2" name="Group 1031"/>
          <p:cNvGrpSpPr>
            <a:grpSpLocks/>
          </p:cNvGrpSpPr>
          <p:nvPr/>
        </p:nvGrpSpPr>
        <p:grpSpPr bwMode="auto">
          <a:xfrm>
            <a:off x="4572000" y="2514600"/>
            <a:ext cx="609600" cy="3429000"/>
            <a:chOff x="4224" y="1680"/>
            <a:chExt cx="384" cy="2160"/>
          </a:xfrm>
        </p:grpSpPr>
        <p:sp>
          <p:nvSpPr>
            <p:cNvPr id="5143" name="AutoShape 1032"/>
            <p:cNvSpPr>
              <a:spLocks noChangeArrowheads="1"/>
            </p:cNvSpPr>
            <p:nvPr/>
          </p:nvSpPr>
          <p:spPr bwMode="auto">
            <a:xfrm>
              <a:off x="4224" y="2016"/>
              <a:ext cx="384" cy="1536"/>
            </a:xfrm>
            <a:prstGeom prst="upDownArrow">
              <a:avLst>
                <a:gd name="adj1" fmla="val 50000"/>
                <a:gd name="adj2" fmla="val 80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容量</a:t>
              </a:r>
            </a:p>
          </p:txBody>
        </p:sp>
        <p:sp>
          <p:nvSpPr>
            <p:cNvPr id="5144" name="Text Box 1033"/>
            <p:cNvSpPr txBox="1">
              <a:spLocks noChangeArrowheads="1"/>
            </p:cNvSpPr>
            <p:nvPr/>
          </p:nvSpPr>
          <p:spPr bwMode="auto">
            <a:xfrm>
              <a:off x="4272" y="1680"/>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小</a:t>
              </a:r>
            </a:p>
          </p:txBody>
        </p:sp>
        <p:sp>
          <p:nvSpPr>
            <p:cNvPr id="5145" name="Text Box 1034"/>
            <p:cNvSpPr txBox="1">
              <a:spLocks noChangeArrowheads="1"/>
            </p:cNvSpPr>
            <p:nvPr/>
          </p:nvSpPr>
          <p:spPr bwMode="auto">
            <a:xfrm>
              <a:off x="4272" y="3552"/>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大</a:t>
              </a:r>
            </a:p>
          </p:txBody>
        </p:sp>
      </p:grpSp>
      <p:grpSp>
        <p:nvGrpSpPr>
          <p:cNvPr id="3" name="Group 1035"/>
          <p:cNvGrpSpPr>
            <a:grpSpLocks/>
          </p:cNvGrpSpPr>
          <p:nvPr/>
        </p:nvGrpSpPr>
        <p:grpSpPr bwMode="auto">
          <a:xfrm>
            <a:off x="5562600" y="2514600"/>
            <a:ext cx="609600" cy="3429000"/>
            <a:chOff x="4224" y="1680"/>
            <a:chExt cx="384" cy="2160"/>
          </a:xfrm>
        </p:grpSpPr>
        <p:sp>
          <p:nvSpPr>
            <p:cNvPr id="5140" name="AutoShape 1036"/>
            <p:cNvSpPr>
              <a:spLocks noChangeArrowheads="1"/>
            </p:cNvSpPr>
            <p:nvPr/>
          </p:nvSpPr>
          <p:spPr bwMode="auto">
            <a:xfrm>
              <a:off x="4224" y="2016"/>
              <a:ext cx="384" cy="1536"/>
            </a:xfrm>
            <a:prstGeom prst="upDownArrow">
              <a:avLst>
                <a:gd name="adj1" fmla="val 50000"/>
                <a:gd name="adj2" fmla="val 80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アクセス時間</a:t>
              </a:r>
            </a:p>
          </p:txBody>
        </p:sp>
        <p:sp>
          <p:nvSpPr>
            <p:cNvPr id="5141" name="Text Box 1037"/>
            <p:cNvSpPr txBox="1">
              <a:spLocks noChangeArrowheads="1"/>
            </p:cNvSpPr>
            <p:nvPr/>
          </p:nvSpPr>
          <p:spPr bwMode="auto">
            <a:xfrm>
              <a:off x="4272" y="1680"/>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短</a:t>
              </a:r>
            </a:p>
          </p:txBody>
        </p:sp>
        <p:sp>
          <p:nvSpPr>
            <p:cNvPr id="5142" name="Text Box 1038"/>
            <p:cNvSpPr txBox="1">
              <a:spLocks noChangeArrowheads="1"/>
            </p:cNvSpPr>
            <p:nvPr/>
          </p:nvSpPr>
          <p:spPr bwMode="auto">
            <a:xfrm>
              <a:off x="4272" y="3552"/>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長</a:t>
              </a:r>
            </a:p>
          </p:txBody>
        </p:sp>
      </p:grpSp>
      <p:grpSp>
        <p:nvGrpSpPr>
          <p:cNvPr id="4" name="Group 1039"/>
          <p:cNvGrpSpPr>
            <a:grpSpLocks/>
          </p:cNvGrpSpPr>
          <p:nvPr/>
        </p:nvGrpSpPr>
        <p:grpSpPr bwMode="auto">
          <a:xfrm>
            <a:off x="6553200" y="2514600"/>
            <a:ext cx="609600" cy="3429000"/>
            <a:chOff x="4224" y="1680"/>
            <a:chExt cx="384" cy="2160"/>
          </a:xfrm>
        </p:grpSpPr>
        <p:sp>
          <p:nvSpPr>
            <p:cNvPr id="5137" name="AutoShape 1040"/>
            <p:cNvSpPr>
              <a:spLocks noChangeArrowheads="1"/>
            </p:cNvSpPr>
            <p:nvPr/>
          </p:nvSpPr>
          <p:spPr bwMode="auto">
            <a:xfrm>
              <a:off x="4224" y="2016"/>
              <a:ext cx="384" cy="1536"/>
            </a:xfrm>
            <a:prstGeom prst="upDownArrow">
              <a:avLst>
                <a:gd name="adj1" fmla="val 50000"/>
                <a:gd name="adj2" fmla="val 80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価格</a:t>
              </a:r>
            </a:p>
          </p:txBody>
        </p:sp>
        <p:sp>
          <p:nvSpPr>
            <p:cNvPr id="5138" name="Text Box 1041"/>
            <p:cNvSpPr txBox="1">
              <a:spLocks noChangeArrowheads="1"/>
            </p:cNvSpPr>
            <p:nvPr/>
          </p:nvSpPr>
          <p:spPr bwMode="auto">
            <a:xfrm>
              <a:off x="4272" y="1680"/>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高</a:t>
              </a:r>
            </a:p>
          </p:txBody>
        </p:sp>
        <p:sp>
          <p:nvSpPr>
            <p:cNvPr id="5139" name="Text Box 1042"/>
            <p:cNvSpPr txBox="1">
              <a:spLocks noChangeArrowheads="1"/>
            </p:cNvSpPr>
            <p:nvPr/>
          </p:nvSpPr>
          <p:spPr bwMode="auto">
            <a:xfrm>
              <a:off x="4272" y="3552"/>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低</a:t>
              </a:r>
            </a:p>
          </p:txBody>
        </p:sp>
      </p:grpSp>
      <p:sp>
        <p:nvSpPr>
          <p:cNvPr id="5130" name="Text Box 1043"/>
          <p:cNvSpPr txBox="1">
            <a:spLocks noChangeArrowheads="1"/>
          </p:cNvSpPr>
          <p:nvPr/>
        </p:nvSpPr>
        <p:spPr bwMode="auto">
          <a:xfrm>
            <a:off x="2590800" y="3429000"/>
            <a:ext cx="12604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チップ上</a:t>
            </a:r>
          </a:p>
        </p:txBody>
      </p:sp>
      <p:sp>
        <p:nvSpPr>
          <p:cNvPr id="5131" name="Text Box 1044"/>
          <p:cNvSpPr txBox="1">
            <a:spLocks noChangeArrowheads="1"/>
          </p:cNvSpPr>
          <p:nvPr/>
        </p:nvSpPr>
        <p:spPr bwMode="auto">
          <a:xfrm>
            <a:off x="2590800" y="4440238"/>
            <a:ext cx="11001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DRAM</a:t>
            </a:r>
          </a:p>
        </p:txBody>
      </p:sp>
      <p:sp>
        <p:nvSpPr>
          <p:cNvPr id="5132" name="Text Box 1045"/>
          <p:cNvSpPr txBox="1">
            <a:spLocks noChangeArrowheads="1"/>
          </p:cNvSpPr>
          <p:nvPr/>
        </p:nvSpPr>
        <p:spPr bwMode="auto">
          <a:xfrm>
            <a:off x="2590800" y="5715000"/>
            <a:ext cx="20113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ハードディスク</a:t>
            </a:r>
          </a:p>
        </p:txBody>
      </p:sp>
      <p:grpSp>
        <p:nvGrpSpPr>
          <p:cNvPr id="5" name="Group 1046"/>
          <p:cNvGrpSpPr>
            <a:grpSpLocks/>
          </p:cNvGrpSpPr>
          <p:nvPr/>
        </p:nvGrpSpPr>
        <p:grpSpPr bwMode="auto">
          <a:xfrm>
            <a:off x="7467600" y="3048000"/>
            <a:ext cx="1185863" cy="2703513"/>
            <a:chOff x="3984" y="384"/>
            <a:chExt cx="747" cy="1703"/>
          </a:xfrm>
        </p:grpSpPr>
        <p:sp>
          <p:nvSpPr>
            <p:cNvPr id="5134" name="Text Box 1047"/>
            <p:cNvSpPr txBox="1">
              <a:spLocks noChangeArrowheads="1"/>
            </p:cNvSpPr>
            <p:nvPr/>
          </p:nvSpPr>
          <p:spPr bwMode="auto">
            <a:xfrm>
              <a:off x="3984" y="384"/>
              <a:ext cx="747"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10</a:t>
              </a:r>
              <a:r>
                <a:rPr lang="ja-JP" altLang="en-US" sz="2800" baseline="30000"/>
                <a:t>-8</a:t>
              </a:r>
              <a:r>
                <a:rPr lang="ja-JP" altLang="en-US" sz="2800"/>
                <a:t> 秒</a:t>
              </a:r>
            </a:p>
          </p:txBody>
        </p:sp>
        <p:sp>
          <p:nvSpPr>
            <p:cNvPr id="5135" name="Text Box 1048"/>
            <p:cNvSpPr txBox="1">
              <a:spLocks noChangeArrowheads="1"/>
            </p:cNvSpPr>
            <p:nvPr/>
          </p:nvSpPr>
          <p:spPr bwMode="auto">
            <a:xfrm>
              <a:off x="3984" y="992"/>
              <a:ext cx="747"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10</a:t>
              </a:r>
              <a:r>
                <a:rPr lang="ja-JP" altLang="en-US" sz="2800" baseline="30000"/>
                <a:t>-7</a:t>
              </a:r>
              <a:r>
                <a:rPr lang="ja-JP" altLang="en-US" sz="2800"/>
                <a:t> 秒</a:t>
              </a:r>
            </a:p>
          </p:txBody>
        </p:sp>
        <p:sp>
          <p:nvSpPr>
            <p:cNvPr id="5136" name="Text Box 1049"/>
            <p:cNvSpPr txBox="1">
              <a:spLocks noChangeArrowheads="1"/>
            </p:cNvSpPr>
            <p:nvPr/>
          </p:nvSpPr>
          <p:spPr bwMode="auto">
            <a:xfrm>
              <a:off x="3984" y="1760"/>
              <a:ext cx="747"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10</a:t>
              </a:r>
              <a:r>
                <a:rPr lang="ja-JP" altLang="en-US" sz="2800" baseline="30000"/>
                <a:t>-3</a:t>
              </a:r>
              <a:r>
                <a:rPr lang="ja-JP" altLang="en-US" sz="2800"/>
                <a:t> 秒</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4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Horizont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42"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outHorizontal)">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42"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outHorizontal)">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checkerboard(across)">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ja-JP" altLang="en-US">
                <a:latin typeface="Times New Roman" panose="02020603050405020304" pitchFamily="18" charset="0"/>
              </a:rPr>
              <a:t>静的再配置と</a:t>
            </a:r>
            <a:br>
              <a:rPr lang="ja-JP" altLang="en-US">
                <a:latin typeface="Times New Roman" panose="02020603050405020304" pitchFamily="18" charset="0"/>
              </a:rPr>
            </a:br>
            <a:r>
              <a:rPr lang="en-US" altLang="ja-JP">
                <a:latin typeface="Times New Roman" panose="02020603050405020304" pitchFamily="18" charset="0"/>
              </a:rPr>
              <a:t>FCFS</a:t>
            </a:r>
            <a:r>
              <a:rPr lang="ja-JP" altLang="en-US">
                <a:latin typeface="Times New Roman" panose="02020603050405020304" pitchFamily="18" charset="0"/>
              </a:rPr>
              <a:t>スケジューリング</a:t>
            </a:r>
          </a:p>
        </p:txBody>
      </p:sp>
      <p:sp>
        <p:nvSpPr>
          <p:cNvPr id="31747" name="Rectangle 3"/>
          <p:cNvSpPr>
            <a:spLocks noGrp="1" noChangeArrowheads="1"/>
          </p:cNvSpPr>
          <p:nvPr>
            <p:ph type="body" idx="1"/>
          </p:nvPr>
        </p:nvSpPr>
        <p:spPr>
          <a:xfrm>
            <a:off x="685800" y="1981200"/>
            <a:ext cx="7924800" cy="4114800"/>
          </a:xfrm>
        </p:spPr>
        <p:txBody>
          <a:bodyPr/>
          <a:lstStyle/>
          <a:p>
            <a:pPr eaLnBrk="1" hangingPunct="1"/>
            <a:r>
              <a:rPr lang="ja-JP" altLang="en-US">
                <a:latin typeface="Times New Roman" panose="02020603050405020304" pitchFamily="18" charset="0"/>
              </a:rPr>
              <a:t>静的再配置と </a:t>
            </a:r>
            <a:r>
              <a:rPr lang="en-US" altLang="ja-JP">
                <a:latin typeface="Times New Roman" panose="02020603050405020304" pitchFamily="18" charset="0"/>
              </a:rPr>
              <a:t>FCFS </a:t>
            </a:r>
            <a:r>
              <a:rPr lang="ja-JP" altLang="en-US">
                <a:latin typeface="Times New Roman" panose="02020603050405020304" pitchFamily="18" charset="0"/>
              </a:rPr>
              <a:t>スケジューリング</a:t>
            </a:r>
          </a:p>
          <a:p>
            <a:pPr lvl="1" eaLnBrk="1" hangingPunct="1"/>
            <a:r>
              <a:rPr lang="ja-JP" altLang="en-US">
                <a:latin typeface="Times New Roman" panose="02020603050405020304" pitchFamily="18" charset="0"/>
              </a:rPr>
              <a:t>方法1 : 最小空き区画選択</a:t>
            </a:r>
          </a:p>
          <a:p>
            <a:pPr lvl="2" eaLnBrk="1" hangingPunct="1"/>
            <a:r>
              <a:rPr lang="ja-JP" altLang="en-US">
                <a:latin typeface="Times New Roman" panose="02020603050405020304" pitchFamily="18" charset="0"/>
              </a:rPr>
              <a:t>必要とする大きさ以上の</a:t>
            </a:r>
            <a:r>
              <a:rPr lang="ja-JP" altLang="en-US" b="1">
                <a:solidFill>
                  <a:schemeClr val="tx2"/>
                </a:solidFill>
                <a:latin typeface="Times New Roman" panose="02020603050405020304" pitchFamily="18" charset="0"/>
              </a:rPr>
              <a:t>空き区画</a:t>
            </a:r>
            <a:r>
              <a:rPr lang="ja-JP" altLang="en-US">
                <a:latin typeface="Times New Roman" panose="02020603050405020304" pitchFamily="18" charset="0"/>
              </a:rPr>
              <a:t>の中で最小の区画を選択</a:t>
            </a:r>
          </a:p>
          <a:p>
            <a:pPr lvl="1" eaLnBrk="1" hangingPunct="1"/>
            <a:r>
              <a:rPr lang="ja-JP" altLang="en-US">
                <a:latin typeface="Times New Roman" panose="02020603050405020304" pitchFamily="18" charset="0"/>
              </a:rPr>
              <a:t>方法2 : 最小区画選択</a:t>
            </a:r>
          </a:p>
          <a:p>
            <a:pPr lvl="2" eaLnBrk="1" hangingPunct="1"/>
            <a:r>
              <a:rPr lang="ja-JP" altLang="en-US">
                <a:latin typeface="Times New Roman" panose="02020603050405020304" pitchFamily="18" charset="0"/>
              </a:rPr>
              <a:t>必要とする大きさ以上の</a:t>
            </a:r>
            <a:r>
              <a:rPr lang="ja-JP" altLang="en-US" b="1">
                <a:solidFill>
                  <a:schemeClr val="tx2"/>
                </a:solidFill>
                <a:latin typeface="Times New Roman" panose="02020603050405020304" pitchFamily="18" charset="0"/>
              </a:rPr>
              <a:t>区画</a:t>
            </a:r>
            <a:r>
              <a:rPr lang="ja-JP" altLang="en-US">
                <a:latin typeface="Times New Roman" panose="02020603050405020304" pitchFamily="18" charset="0"/>
              </a:rPr>
              <a:t>(空き, 使用中問わず)の中で最小の区画を選択</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ja-JP" altLang="en-US">
                <a:latin typeface="Times New Roman" panose="02020603050405020304" pitchFamily="18" charset="0"/>
              </a:rPr>
              <a:t>静的再配置と</a:t>
            </a:r>
            <a:br>
              <a:rPr lang="ja-JP" altLang="en-US">
                <a:latin typeface="Times New Roman" panose="02020603050405020304" pitchFamily="18" charset="0"/>
              </a:rPr>
            </a:br>
            <a:r>
              <a:rPr lang="en-US" altLang="ja-JP">
                <a:latin typeface="Times New Roman" panose="02020603050405020304" pitchFamily="18" charset="0"/>
              </a:rPr>
              <a:t>FCFS</a:t>
            </a:r>
            <a:r>
              <a:rPr lang="ja-JP" altLang="en-US">
                <a:latin typeface="Times New Roman" panose="02020603050405020304" pitchFamily="18" charset="0"/>
              </a:rPr>
              <a:t>スケジューリング</a:t>
            </a:r>
          </a:p>
        </p:txBody>
      </p:sp>
      <p:sp>
        <p:nvSpPr>
          <p:cNvPr id="32771" name="Rectangle 3"/>
          <p:cNvSpPr>
            <a:spLocks noChangeArrowheads="1"/>
          </p:cNvSpPr>
          <p:nvPr/>
        </p:nvSpPr>
        <p:spPr bwMode="auto">
          <a:xfrm>
            <a:off x="3505200" y="3505200"/>
            <a:ext cx="1828800" cy="3124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2772" name="Rectangle 4"/>
          <p:cNvSpPr>
            <a:spLocks noChangeArrowheads="1"/>
          </p:cNvSpPr>
          <p:nvPr/>
        </p:nvSpPr>
        <p:spPr bwMode="auto">
          <a:xfrm>
            <a:off x="3505200" y="3505200"/>
            <a:ext cx="1828800" cy="838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en-US" altLang="ja-JP"/>
          </a:p>
        </p:txBody>
      </p:sp>
      <p:sp>
        <p:nvSpPr>
          <p:cNvPr id="32773" name="Rectangle 5"/>
          <p:cNvSpPr>
            <a:spLocks noChangeArrowheads="1"/>
          </p:cNvSpPr>
          <p:nvPr/>
        </p:nvSpPr>
        <p:spPr bwMode="auto">
          <a:xfrm>
            <a:off x="3505200" y="4343400"/>
            <a:ext cx="1828800" cy="1066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en-US" altLang="ja-JP"/>
          </a:p>
        </p:txBody>
      </p:sp>
      <p:sp>
        <p:nvSpPr>
          <p:cNvPr id="32774" name="Rectangle 6"/>
          <p:cNvSpPr>
            <a:spLocks noChangeArrowheads="1"/>
          </p:cNvSpPr>
          <p:nvPr/>
        </p:nvSpPr>
        <p:spPr bwMode="auto">
          <a:xfrm>
            <a:off x="3505200" y="5410200"/>
            <a:ext cx="1828800" cy="1219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en-US" altLang="ja-JP"/>
          </a:p>
        </p:txBody>
      </p:sp>
      <p:sp>
        <p:nvSpPr>
          <p:cNvPr id="32775" name="Text Box 7"/>
          <p:cNvSpPr txBox="1">
            <a:spLocks noChangeArrowheads="1"/>
          </p:cNvSpPr>
          <p:nvPr/>
        </p:nvSpPr>
        <p:spPr bwMode="auto">
          <a:xfrm>
            <a:off x="3886200" y="29718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sp>
        <p:nvSpPr>
          <p:cNvPr id="32776" name="AutoShape 8"/>
          <p:cNvSpPr>
            <a:spLocks/>
          </p:cNvSpPr>
          <p:nvPr/>
        </p:nvSpPr>
        <p:spPr bwMode="auto">
          <a:xfrm>
            <a:off x="3276600" y="3505200"/>
            <a:ext cx="152400" cy="3124200"/>
          </a:xfrm>
          <a:prstGeom prst="leftBrace">
            <a:avLst>
              <a:gd name="adj1" fmla="val 170833"/>
              <a:gd name="adj2"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2777" name="Rectangle 9"/>
          <p:cNvSpPr>
            <a:spLocks noChangeArrowheads="1"/>
          </p:cNvSpPr>
          <p:nvPr/>
        </p:nvSpPr>
        <p:spPr bwMode="auto">
          <a:xfrm>
            <a:off x="2133600" y="4800600"/>
            <a:ext cx="838200" cy="6096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9</a:t>
            </a:r>
            <a:r>
              <a:rPr lang="en-US" altLang="ja-JP">
                <a:solidFill>
                  <a:srgbClr val="000000"/>
                </a:solidFill>
              </a:rPr>
              <a:t>K</a:t>
            </a:r>
          </a:p>
        </p:txBody>
      </p:sp>
      <p:sp>
        <p:nvSpPr>
          <p:cNvPr id="32778" name="Line 10"/>
          <p:cNvSpPr>
            <a:spLocks noChangeShapeType="1"/>
          </p:cNvSpPr>
          <p:nvPr/>
        </p:nvSpPr>
        <p:spPr bwMode="auto">
          <a:xfrm>
            <a:off x="2971800" y="5105400"/>
            <a:ext cx="2286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nvGrpSpPr>
          <p:cNvPr id="32779" name="Group 11"/>
          <p:cNvGrpSpPr>
            <a:grpSpLocks/>
          </p:cNvGrpSpPr>
          <p:nvPr/>
        </p:nvGrpSpPr>
        <p:grpSpPr bwMode="auto">
          <a:xfrm>
            <a:off x="1066800" y="4800600"/>
            <a:ext cx="1066800" cy="609600"/>
            <a:chOff x="1968" y="2592"/>
            <a:chExt cx="672" cy="384"/>
          </a:xfrm>
        </p:grpSpPr>
        <p:sp>
          <p:nvSpPr>
            <p:cNvPr id="32804" name="Rectangle 12"/>
            <p:cNvSpPr>
              <a:spLocks noChangeArrowheads="1"/>
            </p:cNvSpPr>
            <p:nvPr/>
          </p:nvSpPr>
          <p:spPr bwMode="auto">
            <a:xfrm>
              <a:off x="1968" y="2592"/>
              <a:ext cx="528" cy="384"/>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30K</a:t>
              </a:r>
            </a:p>
          </p:txBody>
        </p:sp>
        <p:sp>
          <p:nvSpPr>
            <p:cNvPr id="32805" name="Line 13"/>
            <p:cNvSpPr>
              <a:spLocks noChangeShapeType="1"/>
            </p:cNvSpPr>
            <p:nvPr/>
          </p:nvSpPr>
          <p:spPr bwMode="auto">
            <a:xfrm>
              <a:off x="2496" y="2784"/>
              <a:ext cx="144"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32780" name="Group 14"/>
          <p:cNvGrpSpPr>
            <a:grpSpLocks/>
          </p:cNvGrpSpPr>
          <p:nvPr/>
        </p:nvGrpSpPr>
        <p:grpSpPr bwMode="auto">
          <a:xfrm>
            <a:off x="1066800" y="5791200"/>
            <a:ext cx="1066800" cy="609600"/>
            <a:chOff x="1968" y="2592"/>
            <a:chExt cx="672" cy="384"/>
          </a:xfrm>
        </p:grpSpPr>
        <p:sp>
          <p:nvSpPr>
            <p:cNvPr id="32802" name="Rectangle 15"/>
            <p:cNvSpPr>
              <a:spLocks noChangeArrowheads="1"/>
            </p:cNvSpPr>
            <p:nvPr/>
          </p:nvSpPr>
          <p:spPr bwMode="auto">
            <a:xfrm>
              <a:off x="1968" y="2592"/>
              <a:ext cx="528" cy="384"/>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15K</a:t>
              </a:r>
            </a:p>
          </p:txBody>
        </p:sp>
        <p:sp>
          <p:nvSpPr>
            <p:cNvPr id="32803" name="Line 16"/>
            <p:cNvSpPr>
              <a:spLocks noChangeShapeType="1"/>
            </p:cNvSpPr>
            <p:nvPr/>
          </p:nvSpPr>
          <p:spPr bwMode="auto">
            <a:xfrm>
              <a:off x="2496" y="2784"/>
              <a:ext cx="144"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32781" name="Group 17"/>
          <p:cNvGrpSpPr>
            <a:grpSpLocks/>
          </p:cNvGrpSpPr>
          <p:nvPr/>
        </p:nvGrpSpPr>
        <p:grpSpPr bwMode="auto">
          <a:xfrm>
            <a:off x="838200" y="5105400"/>
            <a:ext cx="2286000" cy="1295400"/>
            <a:chOff x="1152" y="2784"/>
            <a:chExt cx="1440" cy="816"/>
          </a:xfrm>
        </p:grpSpPr>
        <p:sp>
          <p:nvSpPr>
            <p:cNvPr id="32796" name="Rectangle 18"/>
            <p:cNvSpPr>
              <a:spLocks noChangeArrowheads="1"/>
            </p:cNvSpPr>
            <p:nvPr/>
          </p:nvSpPr>
          <p:spPr bwMode="auto">
            <a:xfrm>
              <a:off x="1968" y="3216"/>
              <a:ext cx="528" cy="384"/>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8K</a:t>
              </a:r>
            </a:p>
          </p:txBody>
        </p:sp>
        <p:sp>
          <p:nvSpPr>
            <p:cNvPr id="32797" name="Line 19"/>
            <p:cNvSpPr>
              <a:spLocks noChangeShapeType="1"/>
            </p:cNvSpPr>
            <p:nvPr/>
          </p:nvSpPr>
          <p:spPr bwMode="auto">
            <a:xfrm>
              <a:off x="1152" y="2784"/>
              <a:ext cx="144"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32798" name="Line 20"/>
            <p:cNvSpPr>
              <a:spLocks noChangeShapeType="1"/>
            </p:cNvSpPr>
            <p:nvPr/>
          </p:nvSpPr>
          <p:spPr bwMode="auto">
            <a:xfrm>
              <a:off x="2496" y="3408"/>
              <a:ext cx="9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2799" name="Line 21"/>
            <p:cNvSpPr>
              <a:spLocks noChangeShapeType="1"/>
            </p:cNvSpPr>
            <p:nvPr/>
          </p:nvSpPr>
          <p:spPr bwMode="auto">
            <a:xfrm>
              <a:off x="1152" y="2784"/>
              <a:ext cx="0" cy="336"/>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2800" name="Line 22"/>
            <p:cNvSpPr>
              <a:spLocks noChangeShapeType="1"/>
            </p:cNvSpPr>
            <p:nvPr/>
          </p:nvSpPr>
          <p:spPr bwMode="auto">
            <a:xfrm>
              <a:off x="1152" y="3120"/>
              <a:ext cx="144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2801" name="Line 23"/>
            <p:cNvSpPr>
              <a:spLocks noChangeShapeType="1"/>
            </p:cNvSpPr>
            <p:nvPr/>
          </p:nvSpPr>
          <p:spPr bwMode="auto">
            <a:xfrm flipH="1">
              <a:off x="2592" y="3120"/>
              <a:ext cx="0" cy="28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sp>
        <p:nvSpPr>
          <p:cNvPr id="32783" name="Text Box 25"/>
          <p:cNvSpPr txBox="1">
            <a:spLocks noChangeArrowheads="1"/>
          </p:cNvSpPr>
          <p:nvPr/>
        </p:nvSpPr>
        <p:spPr bwMode="auto">
          <a:xfrm>
            <a:off x="3581400" y="3505200"/>
            <a:ext cx="946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区画1</a:t>
            </a:r>
          </a:p>
          <a:p>
            <a:pPr algn="ctr" eaLnBrk="1" hangingPunct="1"/>
            <a:r>
              <a:rPr lang="ja-JP" altLang="en-US"/>
              <a:t>10</a:t>
            </a:r>
            <a:r>
              <a:rPr lang="en-US" altLang="ja-JP"/>
              <a:t>K</a:t>
            </a:r>
          </a:p>
        </p:txBody>
      </p:sp>
      <p:sp>
        <p:nvSpPr>
          <p:cNvPr id="32784" name="Text Box 26"/>
          <p:cNvSpPr txBox="1">
            <a:spLocks noChangeArrowheads="1"/>
          </p:cNvSpPr>
          <p:nvPr/>
        </p:nvSpPr>
        <p:spPr bwMode="auto">
          <a:xfrm>
            <a:off x="3581400" y="4495800"/>
            <a:ext cx="946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区画2</a:t>
            </a:r>
          </a:p>
          <a:p>
            <a:pPr algn="ctr" eaLnBrk="1" hangingPunct="1"/>
            <a:r>
              <a:rPr lang="ja-JP" altLang="en-US"/>
              <a:t>20</a:t>
            </a:r>
            <a:r>
              <a:rPr lang="en-US" altLang="ja-JP"/>
              <a:t>K</a:t>
            </a:r>
          </a:p>
        </p:txBody>
      </p:sp>
      <p:sp>
        <p:nvSpPr>
          <p:cNvPr id="32785" name="Text Box 27"/>
          <p:cNvSpPr txBox="1">
            <a:spLocks noChangeArrowheads="1"/>
          </p:cNvSpPr>
          <p:nvPr/>
        </p:nvSpPr>
        <p:spPr bwMode="auto">
          <a:xfrm>
            <a:off x="3581400" y="5638800"/>
            <a:ext cx="946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区画3</a:t>
            </a:r>
          </a:p>
          <a:p>
            <a:pPr algn="ctr" eaLnBrk="1" hangingPunct="1"/>
            <a:r>
              <a:rPr lang="ja-JP" altLang="en-US"/>
              <a:t>30</a:t>
            </a:r>
            <a:r>
              <a:rPr lang="en-US" altLang="ja-JP"/>
              <a:t>K</a:t>
            </a:r>
          </a:p>
        </p:txBody>
      </p:sp>
      <p:sp>
        <p:nvSpPr>
          <p:cNvPr id="32786" name="Rectangle 28"/>
          <p:cNvSpPr>
            <a:spLocks noChangeArrowheads="1"/>
          </p:cNvSpPr>
          <p:nvPr/>
        </p:nvSpPr>
        <p:spPr bwMode="auto">
          <a:xfrm>
            <a:off x="685800" y="1981200"/>
            <a:ext cx="7772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lvl="1" eaLnBrk="1" hangingPunct="1">
              <a:spcBef>
                <a:spcPct val="20000"/>
              </a:spcBef>
              <a:buClr>
                <a:schemeClr val="tx2"/>
              </a:buClr>
              <a:buSzPct val="70000"/>
              <a:buFont typeface="Wingdings" panose="05000000000000000000" pitchFamily="2" charset="2"/>
              <a:buChar char="l"/>
            </a:pPr>
            <a:r>
              <a:rPr lang="ja-JP" altLang="en-US" sz="2800"/>
              <a:t>最小空き区画選択</a:t>
            </a:r>
          </a:p>
          <a:p>
            <a:pPr lvl="2" eaLnBrk="1" hangingPunct="1">
              <a:spcBef>
                <a:spcPct val="20000"/>
              </a:spcBef>
              <a:buClr>
                <a:schemeClr val="hlink"/>
              </a:buClr>
              <a:buSzPct val="65000"/>
              <a:buFont typeface="Wingdings" panose="05000000000000000000" pitchFamily="2" charset="2"/>
              <a:buChar char="l"/>
            </a:pPr>
            <a:r>
              <a:rPr lang="ja-JP" altLang="en-US"/>
              <a:t>必要とする大きさ以上の空き区画の中で最小の区画を選択</a:t>
            </a:r>
          </a:p>
        </p:txBody>
      </p:sp>
    </p:spTree>
    <p:extLst>
      <p:ext uri="{BB962C8B-B14F-4D97-AF65-F5344CB8AC3E}">
        <p14:creationId xmlns:p14="http://schemas.microsoft.com/office/powerpoint/2010/main" val="242503168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ja-JP" altLang="en-US">
                <a:latin typeface="Times New Roman" panose="02020603050405020304" pitchFamily="18" charset="0"/>
              </a:rPr>
              <a:t>静的再配置と</a:t>
            </a:r>
            <a:br>
              <a:rPr lang="ja-JP" altLang="en-US">
                <a:latin typeface="Times New Roman" panose="02020603050405020304" pitchFamily="18" charset="0"/>
              </a:rPr>
            </a:br>
            <a:r>
              <a:rPr lang="en-US" altLang="ja-JP">
                <a:latin typeface="Times New Roman" panose="02020603050405020304" pitchFamily="18" charset="0"/>
              </a:rPr>
              <a:t>FCFS</a:t>
            </a:r>
            <a:r>
              <a:rPr lang="ja-JP" altLang="en-US">
                <a:latin typeface="Times New Roman" panose="02020603050405020304" pitchFamily="18" charset="0"/>
              </a:rPr>
              <a:t>スケジューリング</a:t>
            </a:r>
          </a:p>
        </p:txBody>
      </p:sp>
      <p:sp>
        <p:nvSpPr>
          <p:cNvPr id="32771" name="Rectangle 3"/>
          <p:cNvSpPr>
            <a:spLocks noChangeArrowheads="1"/>
          </p:cNvSpPr>
          <p:nvPr/>
        </p:nvSpPr>
        <p:spPr bwMode="auto">
          <a:xfrm>
            <a:off x="3505200" y="3505200"/>
            <a:ext cx="1828800" cy="3124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2772" name="Rectangle 4"/>
          <p:cNvSpPr>
            <a:spLocks noChangeArrowheads="1"/>
          </p:cNvSpPr>
          <p:nvPr/>
        </p:nvSpPr>
        <p:spPr bwMode="auto">
          <a:xfrm>
            <a:off x="3505200" y="3505200"/>
            <a:ext cx="1828800" cy="838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en-US" altLang="ja-JP"/>
          </a:p>
        </p:txBody>
      </p:sp>
      <p:sp>
        <p:nvSpPr>
          <p:cNvPr id="32773" name="Rectangle 5"/>
          <p:cNvSpPr>
            <a:spLocks noChangeArrowheads="1"/>
          </p:cNvSpPr>
          <p:nvPr/>
        </p:nvSpPr>
        <p:spPr bwMode="auto">
          <a:xfrm>
            <a:off x="3505200" y="4343400"/>
            <a:ext cx="1828800" cy="1066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en-US" altLang="ja-JP"/>
          </a:p>
        </p:txBody>
      </p:sp>
      <p:sp>
        <p:nvSpPr>
          <p:cNvPr id="32774" name="Rectangle 6"/>
          <p:cNvSpPr>
            <a:spLocks noChangeArrowheads="1"/>
          </p:cNvSpPr>
          <p:nvPr/>
        </p:nvSpPr>
        <p:spPr bwMode="auto">
          <a:xfrm>
            <a:off x="3505200" y="5410200"/>
            <a:ext cx="1828800" cy="1219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en-US" altLang="ja-JP"/>
          </a:p>
        </p:txBody>
      </p:sp>
      <p:sp>
        <p:nvSpPr>
          <p:cNvPr id="32775" name="Text Box 7"/>
          <p:cNvSpPr txBox="1">
            <a:spLocks noChangeArrowheads="1"/>
          </p:cNvSpPr>
          <p:nvPr/>
        </p:nvSpPr>
        <p:spPr bwMode="auto">
          <a:xfrm>
            <a:off x="3886200" y="29718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sp>
        <p:nvSpPr>
          <p:cNvPr id="32776" name="AutoShape 8"/>
          <p:cNvSpPr>
            <a:spLocks/>
          </p:cNvSpPr>
          <p:nvPr/>
        </p:nvSpPr>
        <p:spPr bwMode="auto">
          <a:xfrm>
            <a:off x="3276600" y="3505200"/>
            <a:ext cx="152400" cy="3124200"/>
          </a:xfrm>
          <a:prstGeom prst="leftBrace">
            <a:avLst>
              <a:gd name="adj1" fmla="val 170833"/>
              <a:gd name="adj2"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2777" name="Rectangle 9"/>
          <p:cNvSpPr>
            <a:spLocks noChangeArrowheads="1"/>
          </p:cNvSpPr>
          <p:nvPr/>
        </p:nvSpPr>
        <p:spPr bwMode="auto">
          <a:xfrm>
            <a:off x="2133600" y="4800600"/>
            <a:ext cx="838200" cy="6096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9</a:t>
            </a:r>
            <a:r>
              <a:rPr lang="en-US" altLang="ja-JP">
                <a:solidFill>
                  <a:srgbClr val="000000"/>
                </a:solidFill>
              </a:rPr>
              <a:t>K</a:t>
            </a:r>
          </a:p>
        </p:txBody>
      </p:sp>
      <p:sp>
        <p:nvSpPr>
          <p:cNvPr id="32778" name="Line 10"/>
          <p:cNvSpPr>
            <a:spLocks noChangeShapeType="1"/>
          </p:cNvSpPr>
          <p:nvPr/>
        </p:nvSpPr>
        <p:spPr bwMode="auto">
          <a:xfrm>
            <a:off x="2971800" y="5105400"/>
            <a:ext cx="2286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nvGrpSpPr>
          <p:cNvPr id="32779" name="Group 11"/>
          <p:cNvGrpSpPr>
            <a:grpSpLocks/>
          </p:cNvGrpSpPr>
          <p:nvPr/>
        </p:nvGrpSpPr>
        <p:grpSpPr bwMode="auto">
          <a:xfrm>
            <a:off x="1066800" y="4800600"/>
            <a:ext cx="1066800" cy="609600"/>
            <a:chOff x="1968" y="2592"/>
            <a:chExt cx="672" cy="384"/>
          </a:xfrm>
        </p:grpSpPr>
        <p:sp>
          <p:nvSpPr>
            <p:cNvPr id="32804" name="Rectangle 12"/>
            <p:cNvSpPr>
              <a:spLocks noChangeArrowheads="1"/>
            </p:cNvSpPr>
            <p:nvPr/>
          </p:nvSpPr>
          <p:spPr bwMode="auto">
            <a:xfrm>
              <a:off x="1968" y="2592"/>
              <a:ext cx="528" cy="384"/>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30K</a:t>
              </a:r>
            </a:p>
          </p:txBody>
        </p:sp>
        <p:sp>
          <p:nvSpPr>
            <p:cNvPr id="32805" name="Line 13"/>
            <p:cNvSpPr>
              <a:spLocks noChangeShapeType="1"/>
            </p:cNvSpPr>
            <p:nvPr/>
          </p:nvSpPr>
          <p:spPr bwMode="auto">
            <a:xfrm>
              <a:off x="2496" y="2784"/>
              <a:ext cx="144"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32780" name="Group 14"/>
          <p:cNvGrpSpPr>
            <a:grpSpLocks/>
          </p:cNvGrpSpPr>
          <p:nvPr/>
        </p:nvGrpSpPr>
        <p:grpSpPr bwMode="auto">
          <a:xfrm>
            <a:off x="1066800" y="5791200"/>
            <a:ext cx="1066800" cy="609600"/>
            <a:chOff x="1968" y="2592"/>
            <a:chExt cx="672" cy="384"/>
          </a:xfrm>
        </p:grpSpPr>
        <p:sp>
          <p:nvSpPr>
            <p:cNvPr id="32802" name="Rectangle 15"/>
            <p:cNvSpPr>
              <a:spLocks noChangeArrowheads="1"/>
            </p:cNvSpPr>
            <p:nvPr/>
          </p:nvSpPr>
          <p:spPr bwMode="auto">
            <a:xfrm>
              <a:off x="1968" y="2592"/>
              <a:ext cx="528" cy="384"/>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15K</a:t>
              </a:r>
            </a:p>
          </p:txBody>
        </p:sp>
        <p:sp>
          <p:nvSpPr>
            <p:cNvPr id="32803" name="Line 16"/>
            <p:cNvSpPr>
              <a:spLocks noChangeShapeType="1"/>
            </p:cNvSpPr>
            <p:nvPr/>
          </p:nvSpPr>
          <p:spPr bwMode="auto">
            <a:xfrm>
              <a:off x="2496" y="2784"/>
              <a:ext cx="144"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32781" name="Group 17"/>
          <p:cNvGrpSpPr>
            <a:grpSpLocks/>
          </p:cNvGrpSpPr>
          <p:nvPr/>
        </p:nvGrpSpPr>
        <p:grpSpPr bwMode="auto">
          <a:xfrm>
            <a:off x="838200" y="5105400"/>
            <a:ext cx="2286000" cy="1295400"/>
            <a:chOff x="1152" y="2784"/>
            <a:chExt cx="1440" cy="816"/>
          </a:xfrm>
        </p:grpSpPr>
        <p:sp>
          <p:nvSpPr>
            <p:cNvPr id="32796" name="Rectangle 18"/>
            <p:cNvSpPr>
              <a:spLocks noChangeArrowheads="1"/>
            </p:cNvSpPr>
            <p:nvPr/>
          </p:nvSpPr>
          <p:spPr bwMode="auto">
            <a:xfrm>
              <a:off x="1968" y="3216"/>
              <a:ext cx="528" cy="384"/>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8K</a:t>
              </a:r>
            </a:p>
          </p:txBody>
        </p:sp>
        <p:sp>
          <p:nvSpPr>
            <p:cNvPr id="32797" name="Line 19"/>
            <p:cNvSpPr>
              <a:spLocks noChangeShapeType="1"/>
            </p:cNvSpPr>
            <p:nvPr/>
          </p:nvSpPr>
          <p:spPr bwMode="auto">
            <a:xfrm>
              <a:off x="1152" y="2784"/>
              <a:ext cx="144"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32798" name="Line 20"/>
            <p:cNvSpPr>
              <a:spLocks noChangeShapeType="1"/>
            </p:cNvSpPr>
            <p:nvPr/>
          </p:nvSpPr>
          <p:spPr bwMode="auto">
            <a:xfrm>
              <a:off x="2496" y="3408"/>
              <a:ext cx="9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2799" name="Line 21"/>
            <p:cNvSpPr>
              <a:spLocks noChangeShapeType="1"/>
            </p:cNvSpPr>
            <p:nvPr/>
          </p:nvSpPr>
          <p:spPr bwMode="auto">
            <a:xfrm>
              <a:off x="1152" y="2784"/>
              <a:ext cx="0" cy="336"/>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2800" name="Line 22"/>
            <p:cNvSpPr>
              <a:spLocks noChangeShapeType="1"/>
            </p:cNvSpPr>
            <p:nvPr/>
          </p:nvSpPr>
          <p:spPr bwMode="auto">
            <a:xfrm>
              <a:off x="1152" y="3120"/>
              <a:ext cx="144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2801" name="Line 23"/>
            <p:cNvSpPr>
              <a:spLocks noChangeShapeType="1"/>
            </p:cNvSpPr>
            <p:nvPr/>
          </p:nvSpPr>
          <p:spPr bwMode="auto">
            <a:xfrm flipH="1">
              <a:off x="2592" y="3120"/>
              <a:ext cx="0" cy="28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sp>
        <p:nvSpPr>
          <p:cNvPr id="179224" name="Rectangle 24"/>
          <p:cNvSpPr>
            <a:spLocks noChangeArrowheads="1"/>
          </p:cNvSpPr>
          <p:nvPr/>
        </p:nvSpPr>
        <p:spPr bwMode="auto">
          <a:xfrm>
            <a:off x="4419600" y="3657600"/>
            <a:ext cx="838200" cy="6096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9</a:t>
            </a:r>
            <a:r>
              <a:rPr lang="en-US" altLang="ja-JP">
                <a:solidFill>
                  <a:srgbClr val="000000"/>
                </a:solidFill>
              </a:rPr>
              <a:t>K</a:t>
            </a:r>
          </a:p>
        </p:txBody>
      </p:sp>
      <p:sp>
        <p:nvSpPr>
          <p:cNvPr id="32783" name="Text Box 25"/>
          <p:cNvSpPr txBox="1">
            <a:spLocks noChangeArrowheads="1"/>
          </p:cNvSpPr>
          <p:nvPr/>
        </p:nvSpPr>
        <p:spPr bwMode="auto">
          <a:xfrm>
            <a:off x="3581400" y="3505200"/>
            <a:ext cx="946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区画1</a:t>
            </a:r>
          </a:p>
          <a:p>
            <a:pPr algn="ctr" eaLnBrk="1" hangingPunct="1"/>
            <a:r>
              <a:rPr lang="ja-JP" altLang="en-US"/>
              <a:t>10</a:t>
            </a:r>
            <a:r>
              <a:rPr lang="en-US" altLang="ja-JP"/>
              <a:t>K</a:t>
            </a:r>
          </a:p>
        </p:txBody>
      </p:sp>
      <p:sp>
        <p:nvSpPr>
          <p:cNvPr id="32784" name="Text Box 26"/>
          <p:cNvSpPr txBox="1">
            <a:spLocks noChangeArrowheads="1"/>
          </p:cNvSpPr>
          <p:nvPr/>
        </p:nvSpPr>
        <p:spPr bwMode="auto">
          <a:xfrm>
            <a:off x="3581400" y="4495800"/>
            <a:ext cx="946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区画2</a:t>
            </a:r>
          </a:p>
          <a:p>
            <a:pPr algn="ctr" eaLnBrk="1" hangingPunct="1"/>
            <a:r>
              <a:rPr lang="ja-JP" altLang="en-US"/>
              <a:t>20</a:t>
            </a:r>
            <a:r>
              <a:rPr lang="en-US" altLang="ja-JP"/>
              <a:t>K</a:t>
            </a:r>
          </a:p>
        </p:txBody>
      </p:sp>
      <p:sp>
        <p:nvSpPr>
          <p:cNvPr id="32785" name="Text Box 27"/>
          <p:cNvSpPr txBox="1">
            <a:spLocks noChangeArrowheads="1"/>
          </p:cNvSpPr>
          <p:nvPr/>
        </p:nvSpPr>
        <p:spPr bwMode="auto">
          <a:xfrm>
            <a:off x="3581400" y="5638800"/>
            <a:ext cx="946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区画3</a:t>
            </a:r>
          </a:p>
          <a:p>
            <a:pPr algn="ctr" eaLnBrk="1" hangingPunct="1"/>
            <a:r>
              <a:rPr lang="ja-JP" altLang="en-US"/>
              <a:t>30</a:t>
            </a:r>
            <a:r>
              <a:rPr lang="en-US" altLang="ja-JP"/>
              <a:t>K</a:t>
            </a:r>
          </a:p>
        </p:txBody>
      </p:sp>
      <p:sp>
        <p:nvSpPr>
          <p:cNvPr id="32786" name="Rectangle 28"/>
          <p:cNvSpPr>
            <a:spLocks noChangeArrowheads="1"/>
          </p:cNvSpPr>
          <p:nvPr/>
        </p:nvSpPr>
        <p:spPr bwMode="auto">
          <a:xfrm>
            <a:off x="685800" y="1981200"/>
            <a:ext cx="77724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lvl="1" eaLnBrk="1" hangingPunct="1">
              <a:spcBef>
                <a:spcPct val="20000"/>
              </a:spcBef>
              <a:buClr>
                <a:schemeClr val="tx2"/>
              </a:buClr>
              <a:buSzPct val="70000"/>
              <a:buFont typeface="Wingdings" panose="05000000000000000000" pitchFamily="2" charset="2"/>
              <a:buChar char="l"/>
            </a:pPr>
            <a:r>
              <a:rPr lang="ja-JP" altLang="en-US" sz="2800"/>
              <a:t>最小空き区画選択</a:t>
            </a:r>
          </a:p>
          <a:p>
            <a:pPr lvl="2" eaLnBrk="1" hangingPunct="1">
              <a:spcBef>
                <a:spcPct val="20000"/>
              </a:spcBef>
              <a:buClr>
                <a:schemeClr val="hlink"/>
              </a:buClr>
              <a:buSzPct val="65000"/>
              <a:buFont typeface="Wingdings" panose="05000000000000000000" pitchFamily="2" charset="2"/>
              <a:buChar char="l"/>
            </a:pPr>
            <a:r>
              <a:rPr lang="ja-JP" altLang="en-US"/>
              <a:t>必要とする大きさ以上の空き区画の中で最小の区画を選択</a:t>
            </a:r>
          </a:p>
        </p:txBody>
      </p:sp>
      <p:sp>
        <p:nvSpPr>
          <p:cNvPr id="179229" name="Rectangle 29"/>
          <p:cNvSpPr>
            <a:spLocks noChangeArrowheads="1"/>
          </p:cNvSpPr>
          <p:nvPr/>
        </p:nvSpPr>
        <p:spPr bwMode="auto">
          <a:xfrm>
            <a:off x="4419600" y="5715000"/>
            <a:ext cx="838200" cy="6096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30K</a:t>
            </a:r>
          </a:p>
        </p:txBody>
      </p:sp>
      <p:sp>
        <p:nvSpPr>
          <p:cNvPr id="179230" name="Rectangle 30"/>
          <p:cNvSpPr>
            <a:spLocks noChangeArrowheads="1"/>
          </p:cNvSpPr>
          <p:nvPr/>
        </p:nvSpPr>
        <p:spPr bwMode="auto">
          <a:xfrm>
            <a:off x="4419600" y="4572000"/>
            <a:ext cx="838200" cy="6096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8K</a:t>
            </a:r>
          </a:p>
        </p:txBody>
      </p:sp>
      <p:sp>
        <p:nvSpPr>
          <p:cNvPr id="179232" name="Text Box 32"/>
          <p:cNvSpPr txBox="1">
            <a:spLocks noChangeArrowheads="1"/>
          </p:cNvSpPr>
          <p:nvPr/>
        </p:nvSpPr>
        <p:spPr bwMode="auto">
          <a:xfrm>
            <a:off x="5410200" y="4572000"/>
            <a:ext cx="3582988"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8</a:t>
            </a:r>
            <a:r>
              <a:rPr lang="en-US" altLang="ja-JP"/>
              <a:t>K</a:t>
            </a:r>
            <a:r>
              <a:rPr lang="ja-JP" altLang="en-US"/>
              <a:t>のプロセスのために</a:t>
            </a:r>
          </a:p>
          <a:p>
            <a:pPr eaLnBrk="1" hangingPunct="1"/>
            <a:r>
              <a:rPr lang="ja-JP" altLang="en-US"/>
              <a:t>20</a:t>
            </a:r>
            <a:r>
              <a:rPr lang="en-US" altLang="ja-JP"/>
              <a:t>K</a:t>
            </a:r>
            <a:r>
              <a:rPr lang="ja-JP" altLang="en-US"/>
              <a:t>の区画2を使ってしまう</a:t>
            </a:r>
          </a:p>
        </p:txBody>
      </p:sp>
      <p:sp useBgFill="1">
        <p:nvSpPr>
          <p:cNvPr id="179233" name="Rectangle 33"/>
          <p:cNvSpPr>
            <a:spLocks noChangeArrowheads="1"/>
          </p:cNvSpPr>
          <p:nvPr/>
        </p:nvSpPr>
        <p:spPr bwMode="auto">
          <a:xfrm>
            <a:off x="4419600" y="3657600"/>
            <a:ext cx="838200" cy="609600"/>
          </a:xfrm>
          <a:prstGeom prst="rect">
            <a:avLst/>
          </a:prstGeom>
          <a:ln w="19050">
            <a:solidFill>
              <a:srgbClr val="000000"/>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useBgFill="1">
        <p:nvSpPr>
          <p:cNvPr id="179234" name="Rectangle 34"/>
          <p:cNvSpPr>
            <a:spLocks noChangeArrowheads="1"/>
          </p:cNvSpPr>
          <p:nvPr/>
        </p:nvSpPr>
        <p:spPr bwMode="auto">
          <a:xfrm>
            <a:off x="2133600" y="4800600"/>
            <a:ext cx="838200" cy="609600"/>
          </a:xfrm>
          <a:prstGeom prst="rect">
            <a:avLst/>
          </a:prstGeom>
          <a:ln w="19050">
            <a:solidFill>
              <a:srgbClr val="000000"/>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useBgFill="1">
        <p:nvSpPr>
          <p:cNvPr id="179235" name="Rectangle 35"/>
          <p:cNvSpPr>
            <a:spLocks noChangeArrowheads="1"/>
          </p:cNvSpPr>
          <p:nvPr/>
        </p:nvSpPr>
        <p:spPr bwMode="auto">
          <a:xfrm>
            <a:off x="1066800" y="4800600"/>
            <a:ext cx="838200" cy="609600"/>
          </a:xfrm>
          <a:prstGeom prst="rect">
            <a:avLst/>
          </a:prstGeom>
          <a:ln w="19050">
            <a:solidFill>
              <a:srgbClr val="000000"/>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useBgFill="1">
        <p:nvSpPr>
          <p:cNvPr id="179236" name="Rectangle 36"/>
          <p:cNvSpPr>
            <a:spLocks noChangeArrowheads="1"/>
          </p:cNvSpPr>
          <p:nvPr/>
        </p:nvSpPr>
        <p:spPr bwMode="auto">
          <a:xfrm>
            <a:off x="2133600" y="5791200"/>
            <a:ext cx="838200" cy="609600"/>
          </a:xfrm>
          <a:prstGeom prst="rect">
            <a:avLst/>
          </a:prstGeom>
          <a:ln w="19050">
            <a:solidFill>
              <a:srgbClr val="000000"/>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79237" name="Text Box 37"/>
          <p:cNvSpPr txBox="1">
            <a:spLocks noChangeArrowheads="1"/>
          </p:cNvSpPr>
          <p:nvPr/>
        </p:nvSpPr>
        <p:spPr bwMode="auto">
          <a:xfrm>
            <a:off x="5638800" y="5562600"/>
            <a:ext cx="3098800"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内部断片化</a:t>
            </a:r>
          </a:p>
          <a:p>
            <a:pPr eaLnBrk="1" hangingPunct="1"/>
            <a:r>
              <a:rPr lang="ja-JP" altLang="en-US"/>
              <a:t>(</a:t>
            </a:r>
            <a:r>
              <a:rPr lang="en-US" altLang="ja-JP"/>
              <a:t>internal fragmentation)</a:t>
            </a:r>
          </a:p>
        </p:txBody>
      </p:sp>
      <p:sp>
        <p:nvSpPr>
          <p:cNvPr id="179238" name="Text Box 38"/>
          <p:cNvSpPr txBox="1">
            <a:spLocks noChangeArrowheads="1"/>
          </p:cNvSpPr>
          <p:nvPr/>
        </p:nvSpPr>
        <p:spPr bwMode="auto">
          <a:xfrm>
            <a:off x="0" y="6450013"/>
            <a:ext cx="35020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000"/>
              <a:t>15</a:t>
            </a:r>
            <a:r>
              <a:rPr lang="en-US" altLang="ja-JP" sz="2000"/>
              <a:t>K</a:t>
            </a:r>
            <a:r>
              <a:rPr lang="ja-JP" altLang="en-US" sz="2000"/>
              <a:t>以上の区画が空くまで待つ</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79234"/>
                                        </p:tgtEl>
                                        <p:attrNameLst>
                                          <p:attrName>style.visibility</p:attrName>
                                        </p:attrNameLst>
                                      </p:cBhvr>
                                      <p:to>
                                        <p:strVal val="visible"/>
                                      </p:to>
                                    </p:set>
                                    <p:animEffect transition="in" filter="checkerboard(across)">
                                      <p:cBhvr>
                                        <p:cTn id="7" dur="500"/>
                                        <p:tgtEl>
                                          <p:spTgt spid="179234"/>
                                        </p:tgtEl>
                                      </p:cBhvr>
                                    </p:animEffect>
                                  </p:childTnLst>
                                </p:cTn>
                              </p:par>
                            </p:childTnLst>
                          </p:cTn>
                        </p:par>
                        <p:par>
                          <p:cTn id="8" fill="hold" nodeType="afterGroup">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179224"/>
                                        </p:tgtEl>
                                        <p:attrNameLst>
                                          <p:attrName>style.visibility</p:attrName>
                                        </p:attrNameLst>
                                      </p:cBhvr>
                                      <p:to>
                                        <p:strVal val="visible"/>
                                      </p:to>
                                    </p:set>
                                    <p:animEffect transition="in" filter="checkerboard(across)">
                                      <p:cBhvr>
                                        <p:cTn id="11" dur="500"/>
                                        <p:tgtEl>
                                          <p:spTgt spid="17922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179235"/>
                                        </p:tgtEl>
                                        <p:attrNameLst>
                                          <p:attrName>style.visibility</p:attrName>
                                        </p:attrNameLst>
                                      </p:cBhvr>
                                      <p:to>
                                        <p:strVal val="visible"/>
                                      </p:to>
                                    </p:set>
                                    <p:animEffect transition="in" filter="checkerboard(across)">
                                      <p:cBhvr>
                                        <p:cTn id="16" dur="500"/>
                                        <p:tgtEl>
                                          <p:spTgt spid="179235"/>
                                        </p:tgtEl>
                                      </p:cBhvr>
                                    </p:animEffect>
                                  </p:childTnLst>
                                </p:cTn>
                              </p:par>
                            </p:childTnLst>
                          </p:cTn>
                        </p:par>
                        <p:par>
                          <p:cTn id="17" fill="hold" nodeType="afterGroup">
                            <p:stCondLst>
                              <p:cond delay="500"/>
                            </p:stCondLst>
                            <p:childTnLst>
                              <p:par>
                                <p:cTn id="18" presetID="5" presetClass="entr" presetSubtype="10" fill="hold" grpId="0" nodeType="afterEffect">
                                  <p:stCondLst>
                                    <p:cond delay="0"/>
                                  </p:stCondLst>
                                  <p:childTnLst>
                                    <p:set>
                                      <p:cBhvr>
                                        <p:cTn id="19" dur="1" fill="hold">
                                          <p:stCondLst>
                                            <p:cond delay="0"/>
                                          </p:stCondLst>
                                        </p:cTn>
                                        <p:tgtEl>
                                          <p:spTgt spid="179229"/>
                                        </p:tgtEl>
                                        <p:attrNameLst>
                                          <p:attrName>style.visibility</p:attrName>
                                        </p:attrNameLst>
                                      </p:cBhvr>
                                      <p:to>
                                        <p:strVal val="visible"/>
                                      </p:to>
                                    </p:set>
                                    <p:animEffect transition="in" filter="checkerboard(across)">
                                      <p:cBhvr>
                                        <p:cTn id="20" dur="500"/>
                                        <p:tgtEl>
                                          <p:spTgt spid="179229"/>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179236"/>
                                        </p:tgtEl>
                                        <p:attrNameLst>
                                          <p:attrName>style.visibility</p:attrName>
                                        </p:attrNameLst>
                                      </p:cBhvr>
                                      <p:to>
                                        <p:strVal val="visible"/>
                                      </p:to>
                                    </p:set>
                                    <p:animEffect transition="in" filter="checkerboard(across)">
                                      <p:cBhvr>
                                        <p:cTn id="25" dur="500"/>
                                        <p:tgtEl>
                                          <p:spTgt spid="179236"/>
                                        </p:tgtEl>
                                      </p:cBhvr>
                                    </p:animEffect>
                                  </p:childTnLst>
                                </p:cTn>
                              </p:par>
                            </p:childTnLst>
                          </p:cTn>
                        </p:par>
                        <p:par>
                          <p:cTn id="26" fill="hold" nodeType="afterGroup">
                            <p:stCondLst>
                              <p:cond delay="500"/>
                            </p:stCondLst>
                            <p:childTnLst>
                              <p:par>
                                <p:cTn id="27" presetID="5" presetClass="entr" presetSubtype="10" fill="hold" grpId="0" nodeType="afterEffect">
                                  <p:stCondLst>
                                    <p:cond delay="0"/>
                                  </p:stCondLst>
                                  <p:childTnLst>
                                    <p:set>
                                      <p:cBhvr>
                                        <p:cTn id="28" dur="1" fill="hold">
                                          <p:stCondLst>
                                            <p:cond delay="0"/>
                                          </p:stCondLst>
                                        </p:cTn>
                                        <p:tgtEl>
                                          <p:spTgt spid="179230"/>
                                        </p:tgtEl>
                                        <p:attrNameLst>
                                          <p:attrName>style.visibility</p:attrName>
                                        </p:attrNameLst>
                                      </p:cBhvr>
                                      <p:to>
                                        <p:strVal val="visible"/>
                                      </p:to>
                                    </p:set>
                                    <p:animEffect transition="in" filter="checkerboard(across)">
                                      <p:cBhvr>
                                        <p:cTn id="29" dur="500"/>
                                        <p:tgtEl>
                                          <p:spTgt spid="179230"/>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5" presetClass="entr" presetSubtype="10" fill="hold" grpId="0" nodeType="clickEffect">
                                  <p:stCondLst>
                                    <p:cond delay="0"/>
                                  </p:stCondLst>
                                  <p:childTnLst>
                                    <p:set>
                                      <p:cBhvr>
                                        <p:cTn id="33" dur="1" fill="hold">
                                          <p:stCondLst>
                                            <p:cond delay="0"/>
                                          </p:stCondLst>
                                        </p:cTn>
                                        <p:tgtEl>
                                          <p:spTgt spid="179238"/>
                                        </p:tgtEl>
                                        <p:attrNameLst>
                                          <p:attrName>style.visibility</p:attrName>
                                        </p:attrNameLst>
                                      </p:cBhvr>
                                      <p:to>
                                        <p:strVal val="visible"/>
                                      </p:to>
                                    </p:set>
                                    <p:animEffect transition="in" filter="checkerboard(across)">
                                      <p:cBhvr>
                                        <p:cTn id="34" dur="500"/>
                                        <p:tgtEl>
                                          <p:spTgt spid="179238"/>
                                        </p:tgtEl>
                                      </p:cBhvr>
                                    </p:animEffect>
                                  </p:childTnLst>
                                </p:cTn>
                              </p:par>
                            </p:childTnLst>
                          </p:cTn>
                        </p:par>
                      </p:childTnLst>
                    </p:cTn>
                  </p:par>
                  <p:par>
                    <p:cTn id="35" fill="hold">
                      <p:stCondLst>
                        <p:cond delay="indefinite"/>
                      </p:stCondLst>
                      <p:childTnLst>
                        <p:par>
                          <p:cTn id="36" fill="hold">
                            <p:stCondLst>
                              <p:cond delay="0"/>
                            </p:stCondLst>
                            <p:childTnLst>
                              <p:par>
                                <p:cTn id="37" presetID="5" presetClass="entr" presetSubtype="10" fill="hold" grpId="0" nodeType="clickEffect">
                                  <p:stCondLst>
                                    <p:cond delay="0"/>
                                  </p:stCondLst>
                                  <p:childTnLst>
                                    <p:set>
                                      <p:cBhvr>
                                        <p:cTn id="38" dur="1" fill="hold">
                                          <p:stCondLst>
                                            <p:cond delay="0"/>
                                          </p:stCondLst>
                                        </p:cTn>
                                        <p:tgtEl>
                                          <p:spTgt spid="179232"/>
                                        </p:tgtEl>
                                        <p:attrNameLst>
                                          <p:attrName>style.visibility</p:attrName>
                                        </p:attrNameLst>
                                      </p:cBhvr>
                                      <p:to>
                                        <p:strVal val="visible"/>
                                      </p:to>
                                    </p:set>
                                    <p:animEffect transition="in" filter="checkerboard(across)">
                                      <p:cBhvr>
                                        <p:cTn id="39" dur="500"/>
                                        <p:tgtEl>
                                          <p:spTgt spid="179232"/>
                                        </p:tgtEl>
                                      </p:cBhvr>
                                    </p:animEffect>
                                  </p:childTnLst>
                                </p:cTn>
                              </p:par>
                            </p:childTnLst>
                          </p:cTn>
                        </p:par>
                      </p:childTnLst>
                    </p:cTn>
                  </p:par>
                  <p:par>
                    <p:cTn id="40" fill="hold">
                      <p:stCondLst>
                        <p:cond delay="indefinite"/>
                      </p:stCondLst>
                      <p:childTnLst>
                        <p:par>
                          <p:cTn id="41" fill="hold">
                            <p:stCondLst>
                              <p:cond delay="0"/>
                            </p:stCondLst>
                            <p:childTnLst>
                              <p:par>
                                <p:cTn id="42" presetID="5" presetClass="entr" presetSubtype="10" fill="hold" grpId="0" nodeType="clickEffect">
                                  <p:stCondLst>
                                    <p:cond delay="0"/>
                                  </p:stCondLst>
                                  <p:childTnLst>
                                    <p:set>
                                      <p:cBhvr>
                                        <p:cTn id="43" dur="1" fill="hold">
                                          <p:stCondLst>
                                            <p:cond delay="0"/>
                                          </p:stCondLst>
                                        </p:cTn>
                                        <p:tgtEl>
                                          <p:spTgt spid="179237"/>
                                        </p:tgtEl>
                                        <p:attrNameLst>
                                          <p:attrName>style.visibility</p:attrName>
                                        </p:attrNameLst>
                                      </p:cBhvr>
                                      <p:to>
                                        <p:strVal val="visible"/>
                                      </p:to>
                                    </p:set>
                                    <p:animEffect transition="in" filter="checkerboard(across)">
                                      <p:cBhvr>
                                        <p:cTn id="44" dur="500"/>
                                        <p:tgtEl>
                                          <p:spTgt spid="179237"/>
                                        </p:tgtEl>
                                      </p:cBhvr>
                                    </p:animEffect>
                                  </p:childTnLst>
                                </p:cTn>
                              </p:par>
                            </p:childTnLst>
                          </p:cTn>
                        </p:par>
                      </p:childTnLst>
                    </p:cTn>
                  </p:par>
                  <p:par>
                    <p:cTn id="45" fill="hold">
                      <p:stCondLst>
                        <p:cond delay="indefinite"/>
                      </p:stCondLst>
                      <p:childTnLst>
                        <p:par>
                          <p:cTn id="46" fill="hold">
                            <p:stCondLst>
                              <p:cond delay="0"/>
                            </p:stCondLst>
                            <p:childTnLst>
                              <p:par>
                                <p:cTn id="47" presetID="5" presetClass="entr" presetSubtype="10" fill="hold" grpId="0" nodeType="clickEffect">
                                  <p:stCondLst>
                                    <p:cond delay="0"/>
                                  </p:stCondLst>
                                  <p:childTnLst>
                                    <p:set>
                                      <p:cBhvr>
                                        <p:cTn id="48" dur="1" fill="hold">
                                          <p:stCondLst>
                                            <p:cond delay="0"/>
                                          </p:stCondLst>
                                        </p:cTn>
                                        <p:tgtEl>
                                          <p:spTgt spid="179233"/>
                                        </p:tgtEl>
                                        <p:attrNameLst>
                                          <p:attrName>style.visibility</p:attrName>
                                        </p:attrNameLst>
                                      </p:cBhvr>
                                      <p:to>
                                        <p:strVal val="visible"/>
                                      </p:to>
                                    </p:set>
                                    <p:animEffect transition="in" filter="checkerboard(across)">
                                      <p:cBhvr>
                                        <p:cTn id="49" dur="500"/>
                                        <p:tgtEl>
                                          <p:spTgt spid="1792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9224" grpId="0" animBg="1" autoUpdateAnimBg="0"/>
      <p:bldP spid="179229" grpId="0" animBg="1" autoUpdateAnimBg="0"/>
      <p:bldP spid="179230" grpId="0" animBg="1" autoUpdateAnimBg="0"/>
      <p:bldP spid="179232" grpId="0" autoUpdateAnimBg="0"/>
      <p:bldP spid="179233" grpId="0" animBg="1"/>
      <p:bldP spid="179234" grpId="0" animBg="1"/>
      <p:bldP spid="179235" grpId="0" animBg="1"/>
      <p:bldP spid="179236" grpId="0" animBg="1"/>
      <p:bldP spid="179237" grpId="0" autoUpdateAnimBg="0"/>
      <p:bldP spid="179238"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ja-JP" altLang="en-US">
                <a:latin typeface="Times New Roman" panose="02020603050405020304" pitchFamily="18" charset="0"/>
              </a:rPr>
              <a:t>静的再配置と</a:t>
            </a:r>
            <a:br>
              <a:rPr lang="ja-JP" altLang="en-US">
                <a:latin typeface="Times New Roman" panose="02020603050405020304" pitchFamily="18" charset="0"/>
              </a:rPr>
            </a:br>
            <a:r>
              <a:rPr lang="en-US" altLang="ja-JP">
                <a:latin typeface="Times New Roman" panose="02020603050405020304" pitchFamily="18" charset="0"/>
              </a:rPr>
              <a:t>FCFS</a:t>
            </a:r>
            <a:r>
              <a:rPr lang="ja-JP" altLang="en-US">
                <a:latin typeface="Times New Roman" panose="02020603050405020304" pitchFamily="18" charset="0"/>
              </a:rPr>
              <a:t>スケジューリング</a:t>
            </a:r>
          </a:p>
        </p:txBody>
      </p:sp>
      <p:sp>
        <p:nvSpPr>
          <p:cNvPr id="33795" name="Rectangle 3"/>
          <p:cNvSpPr>
            <a:spLocks noChangeArrowheads="1"/>
          </p:cNvSpPr>
          <p:nvPr/>
        </p:nvSpPr>
        <p:spPr bwMode="auto">
          <a:xfrm>
            <a:off x="3505200" y="3505200"/>
            <a:ext cx="1828800" cy="3124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3796" name="Rectangle 4"/>
          <p:cNvSpPr>
            <a:spLocks noChangeArrowheads="1"/>
          </p:cNvSpPr>
          <p:nvPr/>
        </p:nvSpPr>
        <p:spPr bwMode="auto">
          <a:xfrm>
            <a:off x="3505200" y="3505200"/>
            <a:ext cx="1828800" cy="838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en-US" altLang="ja-JP"/>
          </a:p>
        </p:txBody>
      </p:sp>
      <p:sp>
        <p:nvSpPr>
          <p:cNvPr id="33797" name="Rectangle 5"/>
          <p:cNvSpPr>
            <a:spLocks noChangeArrowheads="1"/>
          </p:cNvSpPr>
          <p:nvPr/>
        </p:nvSpPr>
        <p:spPr bwMode="auto">
          <a:xfrm>
            <a:off x="3505200" y="4343400"/>
            <a:ext cx="1828800" cy="1066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en-US" altLang="ja-JP"/>
          </a:p>
        </p:txBody>
      </p:sp>
      <p:sp>
        <p:nvSpPr>
          <p:cNvPr id="33798" name="Rectangle 6"/>
          <p:cNvSpPr>
            <a:spLocks noChangeArrowheads="1"/>
          </p:cNvSpPr>
          <p:nvPr/>
        </p:nvSpPr>
        <p:spPr bwMode="auto">
          <a:xfrm>
            <a:off x="3505200" y="5410200"/>
            <a:ext cx="1828800" cy="1219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en-US" altLang="ja-JP"/>
          </a:p>
        </p:txBody>
      </p:sp>
      <p:sp>
        <p:nvSpPr>
          <p:cNvPr id="33799" name="Text Box 7"/>
          <p:cNvSpPr txBox="1">
            <a:spLocks noChangeArrowheads="1"/>
          </p:cNvSpPr>
          <p:nvPr/>
        </p:nvSpPr>
        <p:spPr bwMode="auto">
          <a:xfrm>
            <a:off x="3886200" y="29718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sp>
        <p:nvSpPr>
          <p:cNvPr id="33800" name="AutoShape 9"/>
          <p:cNvSpPr>
            <a:spLocks/>
          </p:cNvSpPr>
          <p:nvPr/>
        </p:nvSpPr>
        <p:spPr bwMode="auto">
          <a:xfrm>
            <a:off x="3276600" y="3505200"/>
            <a:ext cx="152400" cy="3124200"/>
          </a:xfrm>
          <a:prstGeom prst="leftBrace">
            <a:avLst>
              <a:gd name="adj1" fmla="val 170833"/>
              <a:gd name="adj2"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3801" name="Rectangle 8"/>
          <p:cNvSpPr>
            <a:spLocks noChangeArrowheads="1"/>
          </p:cNvSpPr>
          <p:nvPr/>
        </p:nvSpPr>
        <p:spPr bwMode="auto">
          <a:xfrm>
            <a:off x="2133600" y="4800600"/>
            <a:ext cx="838200" cy="6096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9</a:t>
            </a:r>
            <a:r>
              <a:rPr lang="en-US" altLang="ja-JP">
                <a:solidFill>
                  <a:srgbClr val="000000"/>
                </a:solidFill>
              </a:rPr>
              <a:t>K</a:t>
            </a:r>
          </a:p>
        </p:txBody>
      </p:sp>
      <p:sp>
        <p:nvSpPr>
          <p:cNvPr id="33802" name="Line 10"/>
          <p:cNvSpPr>
            <a:spLocks noChangeShapeType="1"/>
          </p:cNvSpPr>
          <p:nvPr/>
        </p:nvSpPr>
        <p:spPr bwMode="auto">
          <a:xfrm>
            <a:off x="2971800" y="5105400"/>
            <a:ext cx="2286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nvGrpSpPr>
          <p:cNvPr id="33803" name="Group 12"/>
          <p:cNvGrpSpPr>
            <a:grpSpLocks/>
          </p:cNvGrpSpPr>
          <p:nvPr/>
        </p:nvGrpSpPr>
        <p:grpSpPr bwMode="auto">
          <a:xfrm>
            <a:off x="1066800" y="4800600"/>
            <a:ext cx="1066800" cy="609600"/>
            <a:chOff x="1968" y="2592"/>
            <a:chExt cx="672" cy="384"/>
          </a:xfrm>
        </p:grpSpPr>
        <p:sp>
          <p:nvSpPr>
            <p:cNvPr id="33830" name="Rectangle 13"/>
            <p:cNvSpPr>
              <a:spLocks noChangeArrowheads="1"/>
            </p:cNvSpPr>
            <p:nvPr/>
          </p:nvSpPr>
          <p:spPr bwMode="auto">
            <a:xfrm>
              <a:off x="1968" y="2592"/>
              <a:ext cx="528" cy="384"/>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30K</a:t>
              </a:r>
            </a:p>
          </p:txBody>
        </p:sp>
        <p:sp>
          <p:nvSpPr>
            <p:cNvPr id="33831" name="Line 14"/>
            <p:cNvSpPr>
              <a:spLocks noChangeShapeType="1"/>
            </p:cNvSpPr>
            <p:nvPr/>
          </p:nvSpPr>
          <p:spPr bwMode="auto">
            <a:xfrm>
              <a:off x="2496" y="2784"/>
              <a:ext cx="144"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33804" name="Group 18"/>
          <p:cNvGrpSpPr>
            <a:grpSpLocks/>
          </p:cNvGrpSpPr>
          <p:nvPr/>
        </p:nvGrpSpPr>
        <p:grpSpPr bwMode="auto">
          <a:xfrm>
            <a:off x="1066800" y="5791200"/>
            <a:ext cx="1066800" cy="609600"/>
            <a:chOff x="1968" y="2592"/>
            <a:chExt cx="672" cy="384"/>
          </a:xfrm>
        </p:grpSpPr>
        <p:sp>
          <p:nvSpPr>
            <p:cNvPr id="33828" name="Rectangle 19"/>
            <p:cNvSpPr>
              <a:spLocks noChangeArrowheads="1"/>
            </p:cNvSpPr>
            <p:nvPr/>
          </p:nvSpPr>
          <p:spPr bwMode="auto">
            <a:xfrm>
              <a:off x="1968" y="2592"/>
              <a:ext cx="528" cy="384"/>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15K</a:t>
              </a:r>
            </a:p>
          </p:txBody>
        </p:sp>
        <p:sp>
          <p:nvSpPr>
            <p:cNvPr id="33829" name="Line 20"/>
            <p:cNvSpPr>
              <a:spLocks noChangeShapeType="1"/>
            </p:cNvSpPr>
            <p:nvPr/>
          </p:nvSpPr>
          <p:spPr bwMode="auto">
            <a:xfrm>
              <a:off x="2496" y="2784"/>
              <a:ext cx="144"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33805" name="Group 25"/>
          <p:cNvGrpSpPr>
            <a:grpSpLocks/>
          </p:cNvGrpSpPr>
          <p:nvPr/>
        </p:nvGrpSpPr>
        <p:grpSpPr bwMode="auto">
          <a:xfrm>
            <a:off x="838200" y="5105400"/>
            <a:ext cx="2286000" cy="1295400"/>
            <a:chOff x="1152" y="2784"/>
            <a:chExt cx="1440" cy="816"/>
          </a:xfrm>
        </p:grpSpPr>
        <p:sp>
          <p:nvSpPr>
            <p:cNvPr id="33822" name="Rectangle 16"/>
            <p:cNvSpPr>
              <a:spLocks noChangeArrowheads="1"/>
            </p:cNvSpPr>
            <p:nvPr/>
          </p:nvSpPr>
          <p:spPr bwMode="auto">
            <a:xfrm>
              <a:off x="1968" y="3216"/>
              <a:ext cx="528" cy="384"/>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8K</a:t>
              </a:r>
            </a:p>
          </p:txBody>
        </p:sp>
        <p:sp>
          <p:nvSpPr>
            <p:cNvPr id="33823" name="Line 17"/>
            <p:cNvSpPr>
              <a:spLocks noChangeShapeType="1"/>
            </p:cNvSpPr>
            <p:nvPr/>
          </p:nvSpPr>
          <p:spPr bwMode="auto">
            <a:xfrm>
              <a:off x="1152" y="2784"/>
              <a:ext cx="144"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33824" name="Line 21"/>
            <p:cNvSpPr>
              <a:spLocks noChangeShapeType="1"/>
            </p:cNvSpPr>
            <p:nvPr/>
          </p:nvSpPr>
          <p:spPr bwMode="auto">
            <a:xfrm>
              <a:off x="2496" y="3408"/>
              <a:ext cx="9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3825" name="Line 22"/>
            <p:cNvSpPr>
              <a:spLocks noChangeShapeType="1"/>
            </p:cNvSpPr>
            <p:nvPr/>
          </p:nvSpPr>
          <p:spPr bwMode="auto">
            <a:xfrm>
              <a:off x="1152" y="2784"/>
              <a:ext cx="0" cy="336"/>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3826" name="Line 23"/>
            <p:cNvSpPr>
              <a:spLocks noChangeShapeType="1"/>
            </p:cNvSpPr>
            <p:nvPr/>
          </p:nvSpPr>
          <p:spPr bwMode="auto">
            <a:xfrm>
              <a:off x="1152" y="3120"/>
              <a:ext cx="144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3827" name="Line 24"/>
            <p:cNvSpPr>
              <a:spLocks noChangeShapeType="1"/>
            </p:cNvSpPr>
            <p:nvPr/>
          </p:nvSpPr>
          <p:spPr bwMode="auto">
            <a:xfrm flipH="1">
              <a:off x="2592" y="3120"/>
              <a:ext cx="0" cy="28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sp>
        <p:nvSpPr>
          <p:cNvPr id="33807" name="Text Box 27"/>
          <p:cNvSpPr txBox="1">
            <a:spLocks noChangeArrowheads="1"/>
          </p:cNvSpPr>
          <p:nvPr/>
        </p:nvSpPr>
        <p:spPr bwMode="auto">
          <a:xfrm>
            <a:off x="3581400" y="3505200"/>
            <a:ext cx="946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区画1</a:t>
            </a:r>
          </a:p>
          <a:p>
            <a:pPr algn="ctr" eaLnBrk="1" hangingPunct="1"/>
            <a:r>
              <a:rPr lang="ja-JP" altLang="en-US"/>
              <a:t>10</a:t>
            </a:r>
            <a:r>
              <a:rPr lang="en-US" altLang="ja-JP"/>
              <a:t>K</a:t>
            </a:r>
          </a:p>
        </p:txBody>
      </p:sp>
      <p:sp>
        <p:nvSpPr>
          <p:cNvPr id="33808" name="Text Box 28"/>
          <p:cNvSpPr txBox="1">
            <a:spLocks noChangeArrowheads="1"/>
          </p:cNvSpPr>
          <p:nvPr/>
        </p:nvSpPr>
        <p:spPr bwMode="auto">
          <a:xfrm>
            <a:off x="3581400" y="4495800"/>
            <a:ext cx="946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区画2</a:t>
            </a:r>
          </a:p>
          <a:p>
            <a:pPr algn="ctr" eaLnBrk="1" hangingPunct="1"/>
            <a:r>
              <a:rPr lang="ja-JP" altLang="en-US"/>
              <a:t>20</a:t>
            </a:r>
            <a:r>
              <a:rPr lang="en-US" altLang="ja-JP"/>
              <a:t>K</a:t>
            </a:r>
          </a:p>
        </p:txBody>
      </p:sp>
      <p:sp>
        <p:nvSpPr>
          <p:cNvPr id="33809" name="Text Box 29"/>
          <p:cNvSpPr txBox="1">
            <a:spLocks noChangeArrowheads="1"/>
          </p:cNvSpPr>
          <p:nvPr/>
        </p:nvSpPr>
        <p:spPr bwMode="auto">
          <a:xfrm>
            <a:off x="3581400" y="5638800"/>
            <a:ext cx="946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区画3</a:t>
            </a:r>
          </a:p>
          <a:p>
            <a:pPr algn="ctr" eaLnBrk="1" hangingPunct="1"/>
            <a:r>
              <a:rPr lang="ja-JP" altLang="en-US"/>
              <a:t>30</a:t>
            </a:r>
            <a:r>
              <a:rPr lang="en-US" altLang="ja-JP"/>
              <a:t>K</a:t>
            </a:r>
          </a:p>
        </p:txBody>
      </p:sp>
      <p:sp>
        <p:nvSpPr>
          <p:cNvPr id="33810" name="Rectangle 30"/>
          <p:cNvSpPr>
            <a:spLocks noChangeArrowheads="1"/>
          </p:cNvSpPr>
          <p:nvPr/>
        </p:nvSpPr>
        <p:spPr bwMode="auto">
          <a:xfrm>
            <a:off x="685800" y="1981200"/>
            <a:ext cx="77724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lvl="1" eaLnBrk="1" hangingPunct="1">
              <a:spcBef>
                <a:spcPct val="20000"/>
              </a:spcBef>
              <a:buClr>
                <a:schemeClr val="tx2"/>
              </a:buClr>
              <a:buSzPct val="70000"/>
              <a:buFont typeface="Wingdings" panose="05000000000000000000" pitchFamily="2" charset="2"/>
              <a:buChar char="l"/>
            </a:pPr>
            <a:r>
              <a:rPr lang="ja-JP" altLang="en-US" sz="2800"/>
              <a:t>最小区画選択</a:t>
            </a:r>
          </a:p>
          <a:p>
            <a:pPr lvl="2" eaLnBrk="1" hangingPunct="1">
              <a:spcBef>
                <a:spcPct val="20000"/>
              </a:spcBef>
              <a:buClr>
                <a:schemeClr val="hlink"/>
              </a:buClr>
              <a:buSzPct val="65000"/>
              <a:buFont typeface="Wingdings" panose="05000000000000000000" pitchFamily="2" charset="2"/>
              <a:buChar char="l"/>
            </a:pPr>
            <a:r>
              <a:rPr lang="ja-JP" altLang="en-US"/>
              <a:t>必要とする大きさ以上の区画の中で最小の区画を選択</a:t>
            </a:r>
          </a:p>
        </p:txBody>
      </p:sp>
    </p:spTree>
    <p:extLst>
      <p:ext uri="{BB962C8B-B14F-4D97-AF65-F5344CB8AC3E}">
        <p14:creationId xmlns:p14="http://schemas.microsoft.com/office/powerpoint/2010/main" val="380207182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ja-JP" altLang="en-US">
                <a:latin typeface="Times New Roman" panose="02020603050405020304" pitchFamily="18" charset="0"/>
              </a:rPr>
              <a:t>静的再配置と</a:t>
            </a:r>
            <a:br>
              <a:rPr lang="ja-JP" altLang="en-US">
                <a:latin typeface="Times New Roman" panose="02020603050405020304" pitchFamily="18" charset="0"/>
              </a:rPr>
            </a:br>
            <a:r>
              <a:rPr lang="en-US" altLang="ja-JP">
                <a:latin typeface="Times New Roman" panose="02020603050405020304" pitchFamily="18" charset="0"/>
              </a:rPr>
              <a:t>FCFS</a:t>
            </a:r>
            <a:r>
              <a:rPr lang="ja-JP" altLang="en-US">
                <a:latin typeface="Times New Roman" panose="02020603050405020304" pitchFamily="18" charset="0"/>
              </a:rPr>
              <a:t>スケジューリング</a:t>
            </a:r>
          </a:p>
        </p:txBody>
      </p:sp>
      <p:sp>
        <p:nvSpPr>
          <p:cNvPr id="33795" name="Rectangle 3"/>
          <p:cNvSpPr>
            <a:spLocks noChangeArrowheads="1"/>
          </p:cNvSpPr>
          <p:nvPr/>
        </p:nvSpPr>
        <p:spPr bwMode="auto">
          <a:xfrm>
            <a:off x="3505200" y="3505200"/>
            <a:ext cx="1828800" cy="3124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3796" name="Rectangle 4"/>
          <p:cNvSpPr>
            <a:spLocks noChangeArrowheads="1"/>
          </p:cNvSpPr>
          <p:nvPr/>
        </p:nvSpPr>
        <p:spPr bwMode="auto">
          <a:xfrm>
            <a:off x="3505200" y="3505200"/>
            <a:ext cx="1828800" cy="838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en-US" altLang="ja-JP"/>
          </a:p>
        </p:txBody>
      </p:sp>
      <p:sp>
        <p:nvSpPr>
          <p:cNvPr id="33797" name="Rectangle 5"/>
          <p:cNvSpPr>
            <a:spLocks noChangeArrowheads="1"/>
          </p:cNvSpPr>
          <p:nvPr/>
        </p:nvSpPr>
        <p:spPr bwMode="auto">
          <a:xfrm>
            <a:off x="3505200" y="4343400"/>
            <a:ext cx="1828800" cy="1066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en-US" altLang="ja-JP"/>
          </a:p>
        </p:txBody>
      </p:sp>
      <p:sp>
        <p:nvSpPr>
          <p:cNvPr id="33798" name="Rectangle 6"/>
          <p:cNvSpPr>
            <a:spLocks noChangeArrowheads="1"/>
          </p:cNvSpPr>
          <p:nvPr/>
        </p:nvSpPr>
        <p:spPr bwMode="auto">
          <a:xfrm>
            <a:off x="3505200" y="5410200"/>
            <a:ext cx="1828800" cy="1219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en-US" altLang="ja-JP"/>
          </a:p>
        </p:txBody>
      </p:sp>
      <p:sp>
        <p:nvSpPr>
          <p:cNvPr id="33799" name="Text Box 7"/>
          <p:cNvSpPr txBox="1">
            <a:spLocks noChangeArrowheads="1"/>
          </p:cNvSpPr>
          <p:nvPr/>
        </p:nvSpPr>
        <p:spPr bwMode="auto">
          <a:xfrm>
            <a:off x="3886200" y="29718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sp>
        <p:nvSpPr>
          <p:cNvPr id="33800" name="AutoShape 9"/>
          <p:cNvSpPr>
            <a:spLocks/>
          </p:cNvSpPr>
          <p:nvPr/>
        </p:nvSpPr>
        <p:spPr bwMode="auto">
          <a:xfrm>
            <a:off x="3276600" y="3505200"/>
            <a:ext cx="152400" cy="3124200"/>
          </a:xfrm>
          <a:prstGeom prst="leftBrace">
            <a:avLst>
              <a:gd name="adj1" fmla="val 170833"/>
              <a:gd name="adj2"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3801" name="Rectangle 8"/>
          <p:cNvSpPr>
            <a:spLocks noChangeArrowheads="1"/>
          </p:cNvSpPr>
          <p:nvPr/>
        </p:nvSpPr>
        <p:spPr bwMode="auto">
          <a:xfrm>
            <a:off x="2133600" y="4800600"/>
            <a:ext cx="838200" cy="6096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9</a:t>
            </a:r>
            <a:r>
              <a:rPr lang="en-US" altLang="ja-JP">
                <a:solidFill>
                  <a:srgbClr val="000000"/>
                </a:solidFill>
              </a:rPr>
              <a:t>K</a:t>
            </a:r>
          </a:p>
        </p:txBody>
      </p:sp>
      <p:sp>
        <p:nvSpPr>
          <p:cNvPr id="33802" name="Line 10"/>
          <p:cNvSpPr>
            <a:spLocks noChangeShapeType="1"/>
          </p:cNvSpPr>
          <p:nvPr/>
        </p:nvSpPr>
        <p:spPr bwMode="auto">
          <a:xfrm>
            <a:off x="2971800" y="5105400"/>
            <a:ext cx="2286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nvGrpSpPr>
          <p:cNvPr id="33803" name="Group 12"/>
          <p:cNvGrpSpPr>
            <a:grpSpLocks/>
          </p:cNvGrpSpPr>
          <p:nvPr/>
        </p:nvGrpSpPr>
        <p:grpSpPr bwMode="auto">
          <a:xfrm>
            <a:off x="1066800" y="4800600"/>
            <a:ext cx="1066800" cy="609600"/>
            <a:chOff x="1968" y="2592"/>
            <a:chExt cx="672" cy="384"/>
          </a:xfrm>
        </p:grpSpPr>
        <p:sp>
          <p:nvSpPr>
            <p:cNvPr id="33830" name="Rectangle 13"/>
            <p:cNvSpPr>
              <a:spLocks noChangeArrowheads="1"/>
            </p:cNvSpPr>
            <p:nvPr/>
          </p:nvSpPr>
          <p:spPr bwMode="auto">
            <a:xfrm>
              <a:off x="1968" y="2592"/>
              <a:ext cx="528" cy="384"/>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30K</a:t>
              </a:r>
            </a:p>
          </p:txBody>
        </p:sp>
        <p:sp>
          <p:nvSpPr>
            <p:cNvPr id="33831" name="Line 14"/>
            <p:cNvSpPr>
              <a:spLocks noChangeShapeType="1"/>
            </p:cNvSpPr>
            <p:nvPr/>
          </p:nvSpPr>
          <p:spPr bwMode="auto">
            <a:xfrm>
              <a:off x="2496" y="2784"/>
              <a:ext cx="144"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33804" name="Group 18"/>
          <p:cNvGrpSpPr>
            <a:grpSpLocks/>
          </p:cNvGrpSpPr>
          <p:nvPr/>
        </p:nvGrpSpPr>
        <p:grpSpPr bwMode="auto">
          <a:xfrm>
            <a:off x="1066800" y="5791200"/>
            <a:ext cx="1066800" cy="609600"/>
            <a:chOff x="1968" y="2592"/>
            <a:chExt cx="672" cy="384"/>
          </a:xfrm>
        </p:grpSpPr>
        <p:sp>
          <p:nvSpPr>
            <p:cNvPr id="33828" name="Rectangle 19"/>
            <p:cNvSpPr>
              <a:spLocks noChangeArrowheads="1"/>
            </p:cNvSpPr>
            <p:nvPr/>
          </p:nvSpPr>
          <p:spPr bwMode="auto">
            <a:xfrm>
              <a:off x="1968" y="2592"/>
              <a:ext cx="528" cy="384"/>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15K</a:t>
              </a:r>
            </a:p>
          </p:txBody>
        </p:sp>
        <p:sp>
          <p:nvSpPr>
            <p:cNvPr id="33829" name="Line 20"/>
            <p:cNvSpPr>
              <a:spLocks noChangeShapeType="1"/>
            </p:cNvSpPr>
            <p:nvPr/>
          </p:nvSpPr>
          <p:spPr bwMode="auto">
            <a:xfrm>
              <a:off x="2496" y="2784"/>
              <a:ext cx="144"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33805" name="Group 25"/>
          <p:cNvGrpSpPr>
            <a:grpSpLocks/>
          </p:cNvGrpSpPr>
          <p:nvPr/>
        </p:nvGrpSpPr>
        <p:grpSpPr bwMode="auto">
          <a:xfrm>
            <a:off x="838200" y="5105400"/>
            <a:ext cx="2286000" cy="1295400"/>
            <a:chOff x="1152" y="2784"/>
            <a:chExt cx="1440" cy="816"/>
          </a:xfrm>
        </p:grpSpPr>
        <p:sp>
          <p:nvSpPr>
            <p:cNvPr id="33822" name="Rectangle 16"/>
            <p:cNvSpPr>
              <a:spLocks noChangeArrowheads="1"/>
            </p:cNvSpPr>
            <p:nvPr/>
          </p:nvSpPr>
          <p:spPr bwMode="auto">
            <a:xfrm>
              <a:off x="1968" y="3216"/>
              <a:ext cx="528" cy="384"/>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8K</a:t>
              </a:r>
            </a:p>
          </p:txBody>
        </p:sp>
        <p:sp>
          <p:nvSpPr>
            <p:cNvPr id="33823" name="Line 17"/>
            <p:cNvSpPr>
              <a:spLocks noChangeShapeType="1"/>
            </p:cNvSpPr>
            <p:nvPr/>
          </p:nvSpPr>
          <p:spPr bwMode="auto">
            <a:xfrm>
              <a:off x="1152" y="2784"/>
              <a:ext cx="144"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33824" name="Line 21"/>
            <p:cNvSpPr>
              <a:spLocks noChangeShapeType="1"/>
            </p:cNvSpPr>
            <p:nvPr/>
          </p:nvSpPr>
          <p:spPr bwMode="auto">
            <a:xfrm>
              <a:off x="2496" y="3408"/>
              <a:ext cx="9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3825" name="Line 22"/>
            <p:cNvSpPr>
              <a:spLocks noChangeShapeType="1"/>
            </p:cNvSpPr>
            <p:nvPr/>
          </p:nvSpPr>
          <p:spPr bwMode="auto">
            <a:xfrm>
              <a:off x="1152" y="2784"/>
              <a:ext cx="0" cy="336"/>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3826" name="Line 23"/>
            <p:cNvSpPr>
              <a:spLocks noChangeShapeType="1"/>
            </p:cNvSpPr>
            <p:nvPr/>
          </p:nvSpPr>
          <p:spPr bwMode="auto">
            <a:xfrm>
              <a:off x="1152" y="3120"/>
              <a:ext cx="144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3827" name="Line 24"/>
            <p:cNvSpPr>
              <a:spLocks noChangeShapeType="1"/>
            </p:cNvSpPr>
            <p:nvPr/>
          </p:nvSpPr>
          <p:spPr bwMode="auto">
            <a:xfrm flipH="1">
              <a:off x="2592" y="3120"/>
              <a:ext cx="0" cy="28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sp>
        <p:nvSpPr>
          <p:cNvPr id="178202" name="Rectangle 26"/>
          <p:cNvSpPr>
            <a:spLocks noChangeArrowheads="1"/>
          </p:cNvSpPr>
          <p:nvPr/>
        </p:nvSpPr>
        <p:spPr bwMode="auto">
          <a:xfrm>
            <a:off x="4419600" y="3657600"/>
            <a:ext cx="838200" cy="6096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9</a:t>
            </a:r>
            <a:r>
              <a:rPr lang="en-US" altLang="ja-JP">
                <a:solidFill>
                  <a:srgbClr val="000000"/>
                </a:solidFill>
              </a:rPr>
              <a:t>K</a:t>
            </a:r>
          </a:p>
        </p:txBody>
      </p:sp>
      <p:sp>
        <p:nvSpPr>
          <p:cNvPr id="33807" name="Text Box 27"/>
          <p:cNvSpPr txBox="1">
            <a:spLocks noChangeArrowheads="1"/>
          </p:cNvSpPr>
          <p:nvPr/>
        </p:nvSpPr>
        <p:spPr bwMode="auto">
          <a:xfrm>
            <a:off x="3581400" y="3505200"/>
            <a:ext cx="946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区画1</a:t>
            </a:r>
          </a:p>
          <a:p>
            <a:pPr algn="ctr" eaLnBrk="1" hangingPunct="1"/>
            <a:r>
              <a:rPr lang="ja-JP" altLang="en-US"/>
              <a:t>10</a:t>
            </a:r>
            <a:r>
              <a:rPr lang="en-US" altLang="ja-JP"/>
              <a:t>K</a:t>
            </a:r>
          </a:p>
        </p:txBody>
      </p:sp>
      <p:sp>
        <p:nvSpPr>
          <p:cNvPr id="33808" name="Text Box 28"/>
          <p:cNvSpPr txBox="1">
            <a:spLocks noChangeArrowheads="1"/>
          </p:cNvSpPr>
          <p:nvPr/>
        </p:nvSpPr>
        <p:spPr bwMode="auto">
          <a:xfrm>
            <a:off x="3581400" y="4495800"/>
            <a:ext cx="946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区画2</a:t>
            </a:r>
          </a:p>
          <a:p>
            <a:pPr algn="ctr" eaLnBrk="1" hangingPunct="1"/>
            <a:r>
              <a:rPr lang="ja-JP" altLang="en-US"/>
              <a:t>20</a:t>
            </a:r>
            <a:r>
              <a:rPr lang="en-US" altLang="ja-JP"/>
              <a:t>K</a:t>
            </a:r>
          </a:p>
        </p:txBody>
      </p:sp>
      <p:sp>
        <p:nvSpPr>
          <p:cNvPr id="33809" name="Text Box 29"/>
          <p:cNvSpPr txBox="1">
            <a:spLocks noChangeArrowheads="1"/>
          </p:cNvSpPr>
          <p:nvPr/>
        </p:nvSpPr>
        <p:spPr bwMode="auto">
          <a:xfrm>
            <a:off x="3581400" y="5638800"/>
            <a:ext cx="946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区画3</a:t>
            </a:r>
          </a:p>
          <a:p>
            <a:pPr algn="ctr" eaLnBrk="1" hangingPunct="1"/>
            <a:r>
              <a:rPr lang="ja-JP" altLang="en-US"/>
              <a:t>30</a:t>
            </a:r>
            <a:r>
              <a:rPr lang="en-US" altLang="ja-JP"/>
              <a:t>K</a:t>
            </a:r>
          </a:p>
        </p:txBody>
      </p:sp>
      <p:sp>
        <p:nvSpPr>
          <p:cNvPr id="33810" name="Rectangle 30"/>
          <p:cNvSpPr>
            <a:spLocks noChangeArrowheads="1"/>
          </p:cNvSpPr>
          <p:nvPr/>
        </p:nvSpPr>
        <p:spPr bwMode="auto">
          <a:xfrm>
            <a:off x="685800" y="1981200"/>
            <a:ext cx="77724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lvl="1" eaLnBrk="1" hangingPunct="1">
              <a:spcBef>
                <a:spcPct val="20000"/>
              </a:spcBef>
              <a:buClr>
                <a:schemeClr val="tx2"/>
              </a:buClr>
              <a:buSzPct val="70000"/>
              <a:buFont typeface="Wingdings" panose="05000000000000000000" pitchFamily="2" charset="2"/>
              <a:buChar char="l"/>
            </a:pPr>
            <a:r>
              <a:rPr lang="ja-JP" altLang="en-US" sz="2800"/>
              <a:t>最小区画選択</a:t>
            </a:r>
          </a:p>
          <a:p>
            <a:pPr lvl="2" eaLnBrk="1" hangingPunct="1">
              <a:spcBef>
                <a:spcPct val="20000"/>
              </a:spcBef>
              <a:buClr>
                <a:schemeClr val="hlink"/>
              </a:buClr>
              <a:buSzPct val="65000"/>
              <a:buFont typeface="Wingdings" panose="05000000000000000000" pitchFamily="2" charset="2"/>
              <a:buChar char="l"/>
            </a:pPr>
            <a:r>
              <a:rPr lang="ja-JP" altLang="en-US"/>
              <a:t>必要とする大きさ以上の区画の中で最小の区画を選択</a:t>
            </a:r>
          </a:p>
        </p:txBody>
      </p:sp>
      <p:sp>
        <p:nvSpPr>
          <p:cNvPr id="178208" name="Rectangle 32"/>
          <p:cNvSpPr>
            <a:spLocks noChangeArrowheads="1"/>
          </p:cNvSpPr>
          <p:nvPr/>
        </p:nvSpPr>
        <p:spPr bwMode="auto">
          <a:xfrm>
            <a:off x="4419600" y="5715000"/>
            <a:ext cx="838200" cy="6096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30K</a:t>
            </a:r>
          </a:p>
        </p:txBody>
      </p:sp>
      <p:sp useBgFill="1">
        <p:nvSpPr>
          <p:cNvPr id="178210" name="Rectangle 34"/>
          <p:cNvSpPr>
            <a:spLocks noChangeArrowheads="1"/>
          </p:cNvSpPr>
          <p:nvPr/>
        </p:nvSpPr>
        <p:spPr bwMode="auto">
          <a:xfrm>
            <a:off x="4419600" y="3657600"/>
            <a:ext cx="838200" cy="609600"/>
          </a:xfrm>
          <a:prstGeom prst="rect">
            <a:avLst/>
          </a:prstGeom>
          <a:ln w="19050">
            <a:solidFill>
              <a:srgbClr val="000000"/>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78211" name="Rectangle 35"/>
          <p:cNvSpPr>
            <a:spLocks noChangeArrowheads="1"/>
          </p:cNvSpPr>
          <p:nvPr/>
        </p:nvSpPr>
        <p:spPr bwMode="auto">
          <a:xfrm>
            <a:off x="4419600" y="3657600"/>
            <a:ext cx="838200" cy="6096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8K</a:t>
            </a:r>
          </a:p>
        </p:txBody>
      </p:sp>
      <p:sp>
        <p:nvSpPr>
          <p:cNvPr id="178212" name="Text Box 36"/>
          <p:cNvSpPr txBox="1">
            <a:spLocks noChangeArrowheads="1"/>
          </p:cNvSpPr>
          <p:nvPr/>
        </p:nvSpPr>
        <p:spPr bwMode="auto">
          <a:xfrm>
            <a:off x="5638800" y="2895600"/>
            <a:ext cx="2254250"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8</a:t>
            </a:r>
            <a:r>
              <a:rPr lang="en-US" altLang="ja-JP"/>
              <a:t>K</a:t>
            </a:r>
            <a:r>
              <a:rPr lang="ja-JP" altLang="en-US"/>
              <a:t>のプロセスは</a:t>
            </a:r>
          </a:p>
          <a:p>
            <a:pPr eaLnBrk="1" hangingPunct="1"/>
            <a:r>
              <a:rPr lang="ja-JP" altLang="en-US"/>
              <a:t>9</a:t>
            </a:r>
            <a:r>
              <a:rPr lang="en-US" altLang="ja-JP"/>
              <a:t>K</a:t>
            </a:r>
            <a:r>
              <a:rPr lang="ja-JP" altLang="en-US"/>
              <a:t>のプロセスが</a:t>
            </a:r>
          </a:p>
          <a:p>
            <a:pPr eaLnBrk="1" hangingPunct="1"/>
            <a:r>
              <a:rPr lang="ja-JP" altLang="en-US"/>
              <a:t>終わった後に</a:t>
            </a:r>
          </a:p>
          <a:p>
            <a:pPr eaLnBrk="1" hangingPunct="1"/>
            <a:r>
              <a:rPr lang="ja-JP" altLang="en-US"/>
              <a:t>割り付け</a:t>
            </a:r>
          </a:p>
        </p:txBody>
      </p:sp>
      <p:sp>
        <p:nvSpPr>
          <p:cNvPr id="178213" name="Text Box 37"/>
          <p:cNvSpPr txBox="1">
            <a:spLocks noChangeArrowheads="1"/>
          </p:cNvSpPr>
          <p:nvPr/>
        </p:nvSpPr>
        <p:spPr bwMode="auto">
          <a:xfrm>
            <a:off x="5562600" y="4648200"/>
            <a:ext cx="32639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区画2が空いているのに</a:t>
            </a:r>
          </a:p>
          <a:p>
            <a:pPr eaLnBrk="1" hangingPunct="1"/>
            <a:r>
              <a:rPr lang="ja-JP" altLang="en-US"/>
              <a:t>割り付けされない</a:t>
            </a:r>
          </a:p>
        </p:txBody>
      </p:sp>
      <p:sp>
        <p:nvSpPr>
          <p:cNvPr id="178214" name="Rectangle 38"/>
          <p:cNvSpPr>
            <a:spLocks noChangeArrowheads="1"/>
          </p:cNvSpPr>
          <p:nvPr/>
        </p:nvSpPr>
        <p:spPr bwMode="auto">
          <a:xfrm>
            <a:off x="4419600" y="4572000"/>
            <a:ext cx="838200" cy="6096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15K</a:t>
            </a:r>
          </a:p>
        </p:txBody>
      </p:sp>
      <p:sp>
        <p:nvSpPr>
          <p:cNvPr id="178215" name="Text Box 39"/>
          <p:cNvSpPr txBox="1">
            <a:spLocks noChangeArrowheads="1"/>
          </p:cNvSpPr>
          <p:nvPr/>
        </p:nvSpPr>
        <p:spPr bwMode="auto">
          <a:xfrm>
            <a:off x="5638800" y="5562600"/>
            <a:ext cx="3149600"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外部断片化</a:t>
            </a:r>
          </a:p>
          <a:p>
            <a:pPr eaLnBrk="1" hangingPunct="1"/>
            <a:r>
              <a:rPr lang="ja-JP" altLang="en-US"/>
              <a:t>(</a:t>
            </a:r>
            <a:r>
              <a:rPr lang="en-US" altLang="ja-JP"/>
              <a:t>external fragmentation)</a:t>
            </a:r>
          </a:p>
        </p:txBody>
      </p:sp>
      <p:sp useBgFill="1">
        <p:nvSpPr>
          <p:cNvPr id="178216" name="Rectangle 40"/>
          <p:cNvSpPr>
            <a:spLocks noChangeArrowheads="1"/>
          </p:cNvSpPr>
          <p:nvPr/>
        </p:nvSpPr>
        <p:spPr bwMode="auto">
          <a:xfrm>
            <a:off x="2133600" y="4800600"/>
            <a:ext cx="838200" cy="609600"/>
          </a:xfrm>
          <a:prstGeom prst="rect">
            <a:avLst/>
          </a:prstGeom>
          <a:ln w="19050">
            <a:solidFill>
              <a:srgbClr val="000000"/>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useBgFill="1">
        <p:nvSpPr>
          <p:cNvPr id="178217" name="Rectangle 41"/>
          <p:cNvSpPr>
            <a:spLocks noChangeArrowheads="1"/>
          </p:cNvSpPr>
          <p:nvPr/>
        </p:nvSpPr>
        <p:spPr bwMode="auto">
          <a:xfrm>
            <a:off x="1066800" y="4800600"/>
            <a:ext cx="838200" cy="609600"/>
          </a:xfrm>
          <a:prstGeom prst="rect">
            <a:avLst/>
          </a:prstGeom>
          <a:ln w="19050">
            <a:solidFill>
              <a:srgbClr val="000000"/>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useBgFill="1">
        <p:nvSpPr>
          <p:cNvPr id="178218" name="Rectangle 42"/>
          <p:cNvSpPr>
            <a:spLocks noChangeArrowheads="1"/>
          </p:cNvSpPr>
          <p:nvPr/>
        </p:nvSpPr>
        <p:spPr bwMode="auto">
          <a:xfrm>
            <a:off x="2133600" y="5791200"/>
            <a:ext cx="838200" cy="609600"/>
          </a:xfrm>
          <a:prstGeom prst="rect">
            <a:avLst/>
          </a:prstGeom>
          <a:ln w="19050">
            <a:solidFill>
              <a:srgbClr val="000000"/>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useBgFill="1">
        <p:nvSpPr>
          <p:cNvPr id="178219" name="Rectangle 43"/>
          <p:cNvSpPr>
            <a:spLocks noChangeArrowheads="1"/>
          </p:cNvSpPr>
          <p:nvPr/>
        </p:nvSpPr>
        <p:spPr bwMode="auto">
          <a:xfrm>
            <a:off x="1066800" y="5791200"/>
            <a:ext cx="838200" cy="609600"/>
          </a:xfrm>
          <a:prstGeom prst="rect">
            <a:avLst/>
          </a:prstGeom>
          <a:ln w="19050">
            <a:solidFill>
              <a:srgbClr val="000000"/>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78216"/>
                                        </p:tgtEl>
                                        <p:attrNameLst>
                                          <p:attrName>style.visibility</p:attrName>
                                        </p:attrNameLst>
                                      </p:cBhvr>
                                      <p:to>
                                        <p:strVal val="visible"/>
                                      </p:to>
                                    </p:set>
                                    <p:animEffect transition="in" filter="checkerboard(across)">
                                      <p:cBhvr>
                                        <p:cTn id="7" dur="500"/>
                                        <p:tgtEl>
                                          <p:spTgt spid="178216"/>
                                        </p:tgtEl>
                                      </p:cBhvr>
                                    </p:animEffect>
                                  </p:childTnLst>
                                </p:cTn>
                              </p:par>
                            </p:childTnLst>
                          </p:cTn>
                        </p:par>
                        <p:par>
                          <p:cTn id="8" fill="hold" nodeType="afterGroup">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178202"/>
                                        </p:tgtEl>
                                        <p:attrNameLst>
                                          <p:attrName>style.visibility</p:attrName>
                                        </p:attrNameLst>
                                      </p:cBhvr>
                                      <p:to>
                                        <p:strVal val="visible"/>
                                      </p:to>
                                    </p:set>
                                    <p:animEffect transition="in" filter="checkerboard(across)">
                                      <p:cBhvr>
                                        <p:cTn id="11" dur="500"/>
                                        <p:tgtEl>
                                          <p:spTgt spid="17820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178217"/>
                                        </p:tgtEl>
                                        <p:attrNameLst>
                                          <p:attrName>style.visibility</p:attrName>
                                        </p:attrNameLst>
                                      </p:cBhvr>
                                      <p:to>
                                        <p:strVal val="visible"/>
                                      </p:to>
                                    </p:set>
                                    <p:animEffect transition="in" filter="checkerboard(across)">
                                      <p:cBhvr>
                                        <p:cTn id="16" dur="500"/>
                                        <p:tgtEl>
                                          <p:spTgt spid="178217"/>
                                        </p:tgtEl>
                                      </p:cBhvr>
                                    </p:animEffect>
                                  </p:childTnLst>
                                </p:cTn>
                              </p:par>
                            </p:childTnLst>
                          </p:cTn>
                        </p:par>
                        <p:par>
                          <p:cTn id="17" fill="hold" nodeType="afterGroup">
                            <p:stCondLst>
                              <p:cond delay="500"/>
                            </p:stCondLst>
                            <p:childTnLst>
                              <p:par>
                                <p:cTn id="18" presetID="5" presetClass="entr" presetSubtype="10" fill="hold" grpId="0" nodeType="afterEffect">
                                  <p:stCondLst>
                                    <p:cond delay="0"/>
                                  </p:stCondLst>
                                  <p:childTnLst>
                                    <p:set>
                                      <p:cBhvr>
                                        <p:cTn id="19" dur="1" fill="hold">
                                          <p:stCondLst>
                                            <p:cond delay="0"/>
                                          </p:stCondLst>
                                        </p:cTn>
                                        <p:tgtEl>
                                          <p:spTgt spid="178208"/>
                                        </p:tgtEl>
                                        <p:attrNameLst>
                                          <p:attrName>style.visibility</p:attrName>
                                        </p:attrNameLst>
                                      </p:cBhvr>
                                      <p:to>
                                        <p:strVal val="visible"/>
                                      </p:to>
                                    </p:set>
                                    <p:animEffect transition="in" filter="checkerboard(across)">
                                      <p:cBhvr>
                                        <p:cTn id="20" dur="500"/>
                                        <p:tgtEl>
                                          <p:spTgt spid="178208"/>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178212"/>
                                        </p:tgtEl>
                                        <p:attrNameLst>
                                          <p:attrName>style.visibility</p:attrName>
                                        </p:attrNameLst>
                                      </p:cBhvr>
                                      <p:to>
                                        <p:strVal val="visible"/>
                                      </p:to>
                                    </p:set>
                                    <p:animEffect transition="in" filter="checkerboard(across)">
                                      <p:cBhvr>
                                        <p:cTn id="25" dur="500"/>
                                        <p:tgtEl>
                                          <p:spTgt spid="178212"/>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5" presetClass="entr" presetSubtype="10" fill="hold" grpId="0" nodeType="clickEffect">
                                  <p:stCondLst>
                                    <p:cond delay="0"/>
                                  </p:stCondLst>
                                  <p:childTnLst>
                                    <p:set>
                                      <p:cBhvr>
                                        <p:cTn id="29" dur="1" fill="hold">
                                          <p:stCondLst>
                                            <p:cond delay="0"/>
                                          </p:stCondLst>
                                        </p:cTn>
                                        <p:tgtEl>
                                          <p:spTgt spid="178213"/>
                                        </p:tgtEl>
                                        <p:attrNameLst>
                                          <p:attrName>style.visibility</p:attrName>
                                        </p:attrNameLst>
                                      </p:cBhvr>
                                      <p:to>
                                        <p:strVal val="visible"/>
                                      </p:to>
                                    </p:set>
                                    <p:animEffect transition="in" filter="checkerboard(across)">
                                      <p:cBhvr>
                                        <p:cTn id="30" dur="500"/>
                                        <p:tgtEl>
                                          <p:spTgt spid="178213"/>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 presetClass="entr" presetSubtype="10" fill="hold" grpId="0" nodeType="clickEffect">
                                  <p:stCondLst>
                                    <p:cond delay="0"/>
                                  </p:stCondLst>
                                  <p:childTnLst>
                                    <p:set>
                                      <p:cBhvr>
                                        <p:cTn id="34" dur="1" fill="hold">
                                          <p:stCondLst>
                                            <p:cond delay="0"/>
                                          </p:stCondLst>
                                        </p:cTn>
                                        <p:tgtEl>
                                          <p:spTgt spid="178215"/>
                                        </p:tgtEl>
                                        <p:attrNameLst>
                                          <p:attrName>style.visibility</p:attrName>
                                        </p:attrNameLst>
                                      </p:cBhvr>
                                      <p:to>
                                        <p:strVal val="visible"/>
                                      </p:to>
                                    </p:set>
                                    <p:animEffect transition="in" filter="checkerboard(across)">
                                      <p:cBhvr>
                                        <p:cTn id="35" dur="500"/>
                                        <p:tgtEl>
                                          <p:spTgt spid="178215"/>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5" presetClass="entr" presetSubtype="10" fill="hold" grpId="0" nodeType="clickEffect">
                                  <p:stCondLst>
                                    <p:cond delay="0"/>
                                  </p:stCondLst>
                                  <p:childTnLst>
                                    <p:set>
                                      <p:cBhvr>
                                        <p:cTn id="39" dur="1" fill="hold">
                                          <p:stCondLst>
                                            <p:cond delay="0"/>
                                          </p:stCondLst>
                                        </p:cTn>
                                        <p:tgtEl>
                                          <p:spTgt spid="178210"/>
                                        </p:tgtEl>
                                        <p:attrNameLst>
                                          <p:attrName>style.visibility</p:attrName>
                                        </p:attrNameLst>
                                      </p:cBhvr>
                                      <p:to>
                                        <p:strVal val="visible"/>
                                      </p:to>
                                    </p:set>
                                    <p:animEffect transition="in" filter="checkerboard(across)">
                                      <p:cBhvr>
                                        <p:cTn id="40" dur="500"/>
                                        <p:tgtEl>
                                          <p:spTgt spid="178210"/>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5" presetClass="entr" presetSubtype="10" fill="hold" grpId="0" nodeType="clickEffect">
                                  <p:stCondLst>
                                    <p:cond delay="0"/>
                                  </p:stCondLst>
                                  <p:childTnLst>
                                    <p:set>
                                      <p:cBhvr>
                                        <p:cTn id="44" dur="1" fill="hold">
                                          <p:stCondLst>
                                            <p:cond delay="0"/>
                                          </p:stCondLst>
                                        </p:cTn>
                                        <p:tgtEl>
                                          <p:spTgt spid="178218"/>
                                        </p:tgtEl>
                                        <p:attrNameLst>
                                          <p:attrName>style.visibility</p:attrName>
                                        </p:attrNameLst>
                                      </p:cBhvr>
                                      <p:to>
                                        <p:strVal val="visible"/>
                                      </p:to>
                                    </p:set>
                                    <p:animEffect transition="in" filter="checkerboard(across)">
                                      <p:cBhvr>
                                        <p:cTn id="45" dur="500"/>
                                        <p:tgtEl>
                                          <p:spTgt spid="178218"/>
                                        </p:tgtEl>
                                      </p:cBhvr>
                                    </p:animEffect>
                                  </p:childTnLst>
                                </p:cTn>
                              </p:par>
                            </p:childTnLst>
                          </p:cTn>
                        </p:par>
                        <p:par>
                          <p:cTn id="46" fill="hold" nodeType="afterGroup">
                            <p:stCondLst>
                              <p:cond delay="500"/>
                            </p:stCondLst>
                            <p:childTnLst>
                              <p:par>
                                <p:cTn id="47" presetID="5" presetClass="entr" presetSubtype="10" fill="hold" grpId="0" nodeType="afterEffect">
                                  <p:stCondLst>
                                    <p:cond delay="0"/>
                                  </p:stCondLst>
                                  <p:childTnLst>
                                    <p:set>
                                      <p:cBhvr>
                                        <p:cTn id="48" dur="1" fill="hold">
                                          <p:stCondLst>
                                            <p:cond delay="0"/>
                                          </p:stCondLst>
                                        </p:cTn>
                                        <p:tgtEl>
                                          <p:spTgt spid="178211"/>
                                        </p:tgtEl>
                                        <p:attrNameLst>
                                          <p:attrName>style.visibility</p:attrName>
                                        </p:attrNameLst>
                                      </p:cBhvr>
                                      <p:to>
                                        <p:strVal val="visible"/>
                                      </p:to>
                                    </p:set>
                                    <p:animEffect transition="in" filter="checkerboard(across)">
                                      <p:cBhvr>
                                        <p:cTn id="49" dur="500"/>
                                        <p:tgtEl>
                                          <p:spTgt spid="178211"/>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5" presetClass="entr" presetSubtype="10" fill="hold" grpId="0" nodeType="clickEffect">
                                  <p:stCondLst>
                                    <p:cond delay="0"/>
                                  </p:stCondLst>
                                  <p:childTnLst>
                                    <p:set>
                                      <p:cBhvr>
                                        <p:cTn id="53" dur="1" fill="hold">
                                          <p:stCondLst>
                                            <p:cond delay="0"/>
                                          </p:stCondLst>
                                        </p:cTn>
                                        <p:tgtEl>
                                          <p:spTgt spid="178219"/>
                                        </p:tgtEl>
                                        <p:attrNameLst>
                                          <p:attrName>style.visibility</p:attrName>
                                        </p:attrNameLst>
                                      </p:cBhvr>
                                      <p:to>
                                        <p:strVal val="visible"/>
                                      </p:to>
                                    </p:set>
                                    <p:animEffect transition="in" filter="checkerboard(across)">
                                      <p:cBhvr>
                                        <p:cTn id="54" dur="500"/>
                                        <p:tgtEl>
                                          <p:spTgt spid="178219"/>
                                        </p:tgtEl>
                                      </p:cBhvr>
                                    </p:animEffect>
                                  </p:childTnLst>
                                </p:cTn>
                              </p:par>
                            </p:childTnLst>
                          </p:cTn>
                        </p:par>
                        <p:par>
                          <p:cTn id="55" fill="hold" nodeType="afterGroup">
                            <p:stCondLst>
                              <p:cond delay="500"/>
                            </p:stCondLst>
                            <p:childTnLst>
                              <p:par>
                                <p:cTn id="56" presetID="5" presetClass="entr" presetSubtype="10" fill="hold" grpId="0" nodeType="afterEffect">
                                  <p:stCondLst>
                                    <p:cond delay="0"/>
                                  </p:stCondLst>
                                  <p:childTnLst>
                                    <p:set>
                                      <p:cBhvr>
                                        <p:cTn id="57" dur="1" fill="hold">
                                          <p:stCondLst>
                                            <p:cond delay="0"/>
                                          </p:stCondLst>
                                        </p:cTn>
                                        <p:tgtEl>
                                          <p:spTgt spid="178214"/>
                                        </p:tgtEl>
                                        <p:attrNameLst>
                                          <p:attrName>style.visibility</p:attrName>
                                        </p:attrNameLst>
                                      </p:cBhvr>
                                      <p:to>
                                        <p:strVal val="visible"/>
                                      </p:to>
                                    </p:set>
                                    <p:animEffect transition="in" filter="checkerboard(across)">
                                      <p:cBhvr>
                                        <p:cTn id="58" dur="500"/>
                                        <p:tgtEl>
                                          <p:spTgt spid="1782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202" grpId="0" animBg="1" autoUpdateAnimBg="0"/>
      <p:bldP spid="178208" grpId="0" animBg="1" autoUpdateAnimBg="0"/>
      <p:bldP spid="178210" grpId="0" animBg="1"/>
      <p:bldP spid="178211" grpId="0" animBg="1" autoUpdateAnimBg="0"/>
      <p:bldP spid="178212" grpId="0" autoUpdateAnimBg="0"/>
      <p:bldP spid="178213" grpId="0" autoUpdateAnimBg="0"/>
      <p:bldP spid="178214" grpId="0" animBg="1" autoUpdateAnimBg="0"/>
      <p:bldP spid="178215" grpId="0" autoUpdateAnimBg="0"/>
      <p:bldP spid="178216" grpId="0" animBg="1"/>
      <p:bldP spid="178217" grpId="0" animBg="1"/>
      <p:bldP spid="178218" grpId="0" animBg="1"/>
      <p:bldP spid="178219"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685800" y="585788"/>
            <a:ext cx="7772400" cy="1189037"/>
          </a:xfrm>
        </p:spPr>
        <p:txBody>
          <a:bodyPr/>
          <a:lstStyle/>
          <a:p>
            <a:pPr eaLnBrk="1" hangingPunct="1"/>
            <a:r>
              <a:rPr lang="ja-JP" altLang="en-US">
                <a:latin typeface="Times New Roman" panose="02020603050405020304" pitchFamily="18" charset="0"/>
              </a:rPr>
              <a:t>外部断片化, 内部断片化</a:t>
            </a:r>
            <a:br>
              <a:rPr lang="ja-JP" altLang="en-US">
                <a:latin typeface="Times New Roman" panose="02020603050405020304" pitchFamily="18" charset="0"/>
              </a:rPr>
            </a:br>
            <a:r>
              <a:rPr lang="ja-JP" altLang="en-US" sz="2800">
                <a:latin typeface="Times New Roman" panose="02020603050405020304" pitchFamily="18" charset="0"/>
              </a:rPr>
              <a:t>(</a:t>
            </a:r>
            <a:r>
              <a:rPr lang="en-US" altLang="ja-JP" sz="2800">
                <a:latin typeface="Times New Roman" panose="02020603050405020304" pitchFamily="18" charset="0"/>
              </a:rPr>
              <a:t>external fragmentation, internal fragmentation)</a:t>
            </a:r>
          </a:p>
        </p:txBody>
      </p:sp>
      <p:sp>
        <p:nvSpPr>
          <p:cNvPr id="34819" name="Rectangle 3"/>
          <p:cNvSpPr>
            <a:spLocks noGrp="1" noChangeArrowheads="1"/>
          </p:cNvSpPr>
          <p:nvPr>
            <p:ph type="body" idx="1"/>
          </p:nvPr>
        </p:nvSpPr>
        <p:spPr>
          <a:xfrm>
            <a:off x="685800" y="1981200"/>
            <a:ext cx="7772400" cy="2362200"/>
          </a:xfrm>
        </p:spPr>
        <p:txBody>
          <a:bodyPr/>
          <a:lstStyle/>
          <a:p>
            <a:pPr eaLnBrk="1" hangingPunct="1"/>
            <a:r>
              <a:rPr lang="ja-JP" altLang="en-US">
                <a:latin typeface="Times New Roman" panose="02020603050405020304" pitchFamily="18" charset="0"/>
              </a:rPr>
              <a:t>外部断片化</a:t>
            </a:r>
            <a:r>
              <a:rPr lang="ja-JP" altLang="en-US" sz="2800">
                <a:latin typeface="Times New Roman" panose="02020603050405020304" pitchFamily="18" charset="0"/>
              </a:rPr>
              <a:t>(</a:t>
            </a:r>
            <a:r>
              <a:rPr lang="en-US" altLang="ja-JP" sz="2800">
                <a:latin typeface="Times New Roman" panose="02020603050405020304" pitchFamily="18" charset="0"/>
              </a:rPr>
              <a:t>external fragmentation)</a:t>
            </a:r>
          </a:p>
          <a:p>
            <a:pPr lvl="1" eaLnBrk="1" hangingPunct="1"/>
            <a:r>
              <a:rPr lang="ja-JP" altLang="en-US">
                <a:latin typeface="Times New Roman" panose="02020603050405020304" pitchFamily="18" charset="0"/>
              </a:rPr>
              <a:t>区画が未使用であるのに割り付けされない</a:t>
            </a:r>
          </a:p>
          <a:p>
            <a:pPr eaLnBrk="1" hangingPunct="1"/>
            <a:r>
              <a:rPr lang="ja-JP" altLang="en-US">
                <a:latin typeface="Times New Roman" panose="02020603050405020304" pitchFamily="18" charset="0"/>
              </a:rPr>
              <a:t>内部断片化</a:t>
            </a:r>
            <a:r>
              <a:rPr lang="ja-JP" altLang="en-US" sz="2800">
                <a:latin typeface="Times New Roman" panose="02020603050405020304" pitchFamily="18" charset="0"/>
              </a:rPr>
              <a:t>(</a:t>
            </a:r>
            <a:r>
              <a:rPr lang="en-US" altLang="ja-JP" sz="2800">
                <a:latin typeface="Times New Roman" panose="02020603050405020304" pitchFamily="18" charset="0"/>
              </a:rPr>
              <a:t>internal fragmentation)</a:t>
            </a:r>
          </a:p>
          <a:p>
            <a:pPr lvl="1" eaLnBrk="1" hangingPunct="1"/>
            <a:r>
              <a:rPr lang="ja-JP" altLang="en-US">
                <a:latin typeface="Times New Roman" panose="02020603050405020304" pitchFamily="18" charset="0"/>
              </a:rPr>
              <a:t>区画内で未使用領域がある</a:t>
            </a:r>
          </a:p>
        </p:txBody>
      </p:sp>
      <p:sp>
        <p:nvSpPr>
          <p:cNvPr id="34820" name="Rectangle 4"/>
          <p:cNvSpPr>
            <a:spLocks noChangeArrowheads="1"/>
          </p:cNvSpPr>
          <p:nvPr/>
        </p:nvSpPr>
        <p:spPr bwMode="auto">
          <a:xfrm>
            <a:off x="2514600" y="4267200"/>
            <a:ext cx="1219200" cy="2286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4821" name="Line 5"/>
          <p:cNvSpPr>
            <a:spLocks noChangeShapeType="1"/>
          </p:cNvSpPr>
          <p:nvPr/>
        </p:nvSpPr>
        <p:spPr bwMode="auto">
          <a:xfrm>
            <a:off x="2514600" y="4876800"/>
            <a:ext cx="12192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4822" name="Line 6"/>
          <p:cNvSpPr>
            <a:spLocks noChangeShapeType="1"/>
          </p:cNvSpPr>
          <p:nvPr/>
        </p:nvSpPr>
        <p:spPr bwMode="auto">
          <a:xfrm>
            <a:off x="2514600" y="5638800"/>
            <a:ext cx="12192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4823" name="Rectangle 7"/>
          <p:cNvSpPr>
            <a:spLocks noChangeArrowheads="1"/>
          </p:cNvSpPr>
          <p:nvPr/>
        </p:nvSpPr>
        <p:spPr bwMode="auto">
          <a:xfrm>
            <a:off x="3124200" y="4343400"/>
            <a:ext cx="533400" cy="4572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9</a:t>
            </a:r>
            <a:r>
              <a:rPr lang="en-US" altLang="ja-JP">
                <a:solidFill>
                  <a:srgbClr val="000000"/>
                </a:solidFill>
              </a:rPr>
              <a:t>K</a:t>
            </a:r>
          </a:p>
        </p:txBody>
      </p:sp>
      <p:sp>
        <p:nvSpPr>
          <p:cNvPr id="34824" name="Text Box 8"/>
          <p:cNvSpPr txBox="1">
            <a:spLocks noChangeArrowheads="1"/>
          </p:cNvSpPr>
          <p:nvPr/>
        </p:nvSpPr>
        <p:spPr bwMode="auto">
          <a:xfrm>
            <a:off x="2438400" y="4343400"/>
            <a:ext cx="709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10</a:t>
            </a:r>
            <a:r>
              <a:rPr lang="en-US" altLang="ja-JP"/>
              <a:t>K</a:t>
            </a:r>
          </a:p>
        </p:txBody>
      </p:sp>
      <p:sp>
        <p:nvSpPr>
          <p:cNvPr id="34825" name="Text Box 9"/>
          <p:cNvSpPr txBox="1">
            <a:spLocks noChangeArrowheads="1"/>
          </p:cNvSpPr>
          <p:nvPr/>
        </p:nvSpPr>
        <p:spPr bwMode="auto">
          <a:xfrm>
            <a:off x="2438400" y="5029200"/>
            <a:ext cx="709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20</a:t>
            </a:r>
            <a:r>
              <a:rPr lang="en-US" altLang="ja-JP"/>
              <a:t>K</a:t>
            </a:r>
          </a:p>
        </p:txBody>
      </p:sp>
      <p:sp>
        <p:nvSpPr>
          <p:cNvPr id="34826" name="Text Box 10"/>
          <p:cNvSpPr txBox="1">
            <a:spLocks noChangeArrowheads="1"/>
          </p:cNvSpPr>
          <p:nvPr/>
        </p:nvSpPr>
        <p:spPr bwMode="auto">
          <a:xfrm>
            <a:off x="2438400" y="5867400"/>
            <a:ext cx="709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30</a:t>
            </a:r>
            <a:r>
              <a:rPr lang="en-US" altLang="ja-JP"/>
              <a:t>K</a:t>
            </a:r>
          </a:p>
        </p:txBody>
      </p:sp>
      <p:sp>
        <p:nvSpPr>
          <p:cNvPr id="34827" name="Rectangle 11"/>
          <p:cNvSpPr>
            <a:spLocks noChangeArrowheads="1"/>
          </p:cNvSpPr>
          <p:nvPr/>
        </p:nvSpPr>
        <p:spPr bwMode="auto">
          <a:xfrm>
            <a:off x="1676400" y="5029200"/>
            <a:ext cx="533400" cy="4572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8K</a:t>
            </a:r>
          </a:p>
        </p:txBody>
      </p:sp>
      <p:sp>
        <p:nvSpPr>
          <p:cNvPr id="34828" name="Rectangle 12"/>
          <p:cNvSpPr>
            <a:spLocks noChangeArrowheads="1"/>
          </p:cNvSpPr>
          <p:nvPr/>
        </p:nvSpPr>
        <p:spPr bwMode="auto">
          <a:xfrm>
            <a:off x="914400" y="5029200"/>
            <a:ext cx="533400" cy="4572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15K</a:t>
            </a:r>
          </a:p>
        </p:txBody>
      </p:sp>
      <p:sp>
        <p:nvSpPr>
          <p:cNvPr id="34829" name="Line 13"/>
          <p:cNvSpPr>
            <a:spLocks noChangeShapeType="1"/>
          </p:cNvSpPr>
          <p:nvPr/>
        </p:nvSpPr>
        <p:spPr bwMode="auto">
          <a:xfrm>
            <a:off x="1447800" y="5257800"/>
            <a:ext cx="2286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34830" name="Line 14"/>
          <p:cNvSpPr>
            <a:spLocks noChangeShapeType="1"/>
          </p:cNvSpPr>
          <p:nvPr/>
        </p:nvSpPr>
        <p:spPr bwMode="auto">
          <a:xfrm>
            <a:off x="2209800" y="5257800"/>
            <a:ext cx="2286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34831" name="Rectangle 15"/>
          <p:cNvSpPr>
            <a:spLocks noChangeArrowheads="1"/>
          </p:cNvSpPr>
          <p:nvPr/>
        </p:nvSpPr>
        <p:spPr bwMode="auto">
          <a:xfrm>
            <a:off x="6400800" y="4495800"/>
            <a:ext cx="1828800" cy="914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4832" name="Text Box 16"/>
          <p:cNvSpPr txBox="1">
            <a:spLocks noChangeArrowheads="1"/>
          </p:cNvSpPr>
          <p:nvPr/>
        </p:nvSpPr>
        <p:spPr bwMode="auto">
          <a:xfrm>
            <a:off x="6400800" y="4724400"/>
            <a:ext cx="709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20</a:t>
            </a:r>
            <a:r>
              <a:rPr lang="en-US" altLang="ja-JP"/>
              <a:t>K</a:t>
            </a:r>
          </a:p>
        </p:txBody>
      </p:sp>
      <p:sp>
        <p:nvSpPr>
          <p:cNvPr id="34833" name="Rectangle 17"/>
          <p:cNvSpPr>
            <a:spLocks noChangeArrowheads="1"/>
          </p:cNvSpPr>
          <p:nvPr/>
        </p:nvSpPr>
        <p:spPr bwMode="auto">
          <a:xfrm>
            <a:off x="7162800" y="4648200"/>
            <a:ext cx="914400" cy="6096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8</a:t>
            </a:r>
            <a:r>
              <a:rPr lang="en-US" altLang="ja-JP">
                <a:solidFill>
                  <a:srgbClr val="000000"/>
                </a:solidFill>
              </a:rPr>
              <a:t>K</a:t>
            </a:r>
          </a:p>
        </p:txBody>
      </p:sp>
      <p:sp>
        <p:nvSpPr>
          <p:cNvPr id="34834" name="Line 18"/>
          <p:cNvSpPr>
            <a:spLocks noChangeShapeType="1"/>
          </p:cNvSpPr>
          <p:nvPr/>
        </p:nvSpPr>
        <p:spPr bwMode="auto">
          <a:xfrm>
            <a:off x="6400800" y="4191000"/>
            <a:ext cx="0" cy="15240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4835" name="Line 19"/>
          <p:cNvSpPr>
            <a:spLocks noChangeShapeType="1"/>
          </p:cNvSpPr>
          <p:nvPr/>
        </p:nvSpPr>
        <p:spPr bwMode="auto">
          <a:xfrm>
            <a:off x="8229600" y="4191000"/>
            <a:ext cx="0" cy="160020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4836" name="Text Box 20"/>
          <p:cNvSpPr txBox="1">
            <a:spLocks noChangeArrowheads="1"/>
          </p:cNvSpPr>
          <p:nvPr/>
        </p:nvSpPr>
        <p:spPr bwMode="auto">
          <a:xfrm>
            <a:off x="228600" y="5486400"/>
            <a:ext cx="21971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20</a:t>
            </a:r>
            <a:r>
              <a:rPr lang="en-US" altLang="ja-JP"/>
              <a:t>K</a:t>
            </a:r>
            <a:r>
              <a:rPr lang="ja-JP" altLang="en-US"/>
              <a:t>の区画が</a:t>
            </a:r>
          </a:p>
          <a:p>
            <a:pPr eaLnBrk="1" hangingPunct="1"/>
            <a:r>
              <a:rPr lang="ja-JP" altLang="en-US"/>
              <a:t>空いているのに</a:t>
            </a:r>
          </a:p>
          <a:p>
            <a:pPr eaLnBrk="1" hangingPunct="1"/>
            <a:r>
              <a:rPr lang="ja-JP" altLang="en-US"/>
              <a:t>割付されない</a:t>
            </a:r>
          </a:p>
        </p:txBody>
      </p:sp>
      <p:sp>
        <p:nvSpPr>
          <p:cNvPr id="34837" name="Text Box 21"/>
          <p:cNvSpPr txBox="1">
            <a:spLocks noChangeArrowheads="1"/>
          </p:cNvSpPr>
          <p:nvPr/>
        </p:nvSpPr>
        <p:spPr bwMode="auto">
          <a:xfrm>
            <a:off x="6096000" y="5791200"/>
            <a:ext cx="2408238"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20</a:t>
            </a:r>
            <a:r>
              <a:rPr lang="en-US" altLang="ja-JP"/>
              <a:t>K</a:t>
            </a:r>
            <a:r>
              <a:rPr lang="ja-JP" altLang="en-US"/>
              <a:t>の区画のうち</a:t>
            </a:r>
          </a:p>
          <a:p>
            <a:pPr eaLnBrk="1" hangingPunct="1"/>
            <a:r>
              <a:rPr lang="ja-JP" altLang="en-US"/>
              <a:t>12</a:t>
            </a:r>
            <a:r>
              <a:rPr lang="en-US" altLang="ja-JP"/>
              <a:t>K</a:t>
            </a:r>
            <a:r>
              <a:rPr lang="ja-JP" altLang="en-US"/>
              <a:t>が使えない</a:t>
            </a:r>
          </a:p>
        </p:txBody>
      </p:sp>
      <p:sp>
        <p:nvSpPr>
          <p:cNvPr id="34838" name="Text Box 22"/>
          <p:cNvSpPr txBox="1">
            <a:spLocks noChangeArrowheads="1"/>
          </p:cNvSpPr>
          <p:nvPr/>
        </p:nvSpPr>
        <p:spPr bwMode="auto">
          <a:xfrm>
            <a:off x="136525" y="4287838"/>
            <a:ext cx="1708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外部断片化</a:t>
            </a:r>
          </a:p>
        </p:txBody>
      </p:sp>
      <p:sp>
        <p:nvSpPr>
          <p:cNvPr id="34839" name="Text Box 23"/>
          <p:cNvSpPr txBox="1">
            <a:spLocks noChangeArrowheads="1"/>
          </p:cNvSpPr>
          <p:nvPr/>
        </p:nvSpPr>
        <p:spPr bwMode="auto">
          <a:xfrm>
            <a:off x="4343400" y="4267200"/>
            <a:ext cx="1708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内部断片化</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ja-JP" altLang="en-US">
                <a:latin typeface="Times New Roman" panose="02020603050405020304" pitchFamily="18" charset="0"/>
              </a:rPr>
              <a:t>静的再配置と</a:t>
            </a:r>
            <a:br>
              <a:rPr lang="ja-JP" altLang="en-US">
                <a:latin typeface="Times New Roman" panose="02020603050405020304" pitchFamily="18" charset="0"/>
              </a:rPr>
            </a:br>
            <a:r>
              <a:rPr lang="en-US" altLang="ja-JP">
                <a:latin typeface="Times New Roman" panose="02020603050405020304" pitchFamily="18" charset="0"/>
              </a:rPr>
              <a:t>FCFS</a:t>
            </a:r>
            <a:r>
              <a:rPr lang="ja-JP" altLang="en-US">
                <a:latin typeface="Times New Roman" panose="02020603050405020304" pitchFamily="18" charset="0"/>
              </a:rPr>
              <a:t>スケジューリング</a:t>
            </a:r>
          </a:p>
        </p:txBody>
      </p:sp>
      <p:sp>
        <p:nvSpPr>
          <p:cNvPr id="35843" name="Rectangle 3"/>
          <p:cNvSpPr>
            <a:spLocks noChangeArrowheads="1"/>
          </p:cNvSpPr>
          <p:nvPr/>
        </p:nvSpPr>
        <p:spPr bwMode="auto">
          <a:xfrm>
            <a:off x="3505200" y="3505200"/>
            <a:ext cx="1828800" cy="3124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5844" name="Rectangle 4"/>
          <p:cNvSpPr>
            <a:spLocks noChangeArrowheads="1"/>
          </p:cNvSpPr>
          <p:nvPr/>
        </p:nvSpPr>
        <p:spPr bwMode="auto">
          <a:xfrm>
            <a:off x="3505200" y="3505200"/>
            <a:ext cx="1828800" cy="838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en-US" altLang="ja-JP"/>
          </a:p>
        </p:txBody>
      </p:sp>
      <p:sp>
        <p:nvSpPr>
          <p:cNvPr id="35845" name="Rectangle 5"/>
          <p:cNvSpPr>
            <a:spLocks noChangeArrowheads="1"/>
          </p:cNvSpPr>
          <p:nvPr/>
        </p:nvSpPr>
        <p:spPr bwMode="auto">
          <a:xfrm>
            <a:off x="3505200" y="4343400"/>
            <a:ext cx="1828800" cy="1066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en-US" altLang="ja-JP"/>
          </a:p>
        </p:txBody>
      </p:sp>
      <p:sp>
        <p:nvSpPr>
          <p:cNvPr id="35846" name="Rectangle 6"/>
          <p:cNvSpPr>
            <a:spLocks noChangeArrowheads="1"/>
          </p:cNvSpPr>
          <p:nvPr/>
        </p:nvSpPr>
        <p:spPr bwMode="auto">
          <a:xfrm>
            <a:off x="3505200" y="5410200"/>
            <a:ext cx="1828800" cy="1219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en-US" altLang="ja-JP"/>
          </a:p>
        </p:txBody>
      </p:sp>
      <p:sp>
        <p:nvSpPr>
          <p:cNvPr id="35847" name="AutoShape 8"/>
          <p:cNvSpPr>
            <a:spLocks/>
          </p:cNvSpPr>
          <p:nvPr/>
        </p:nvSpPr>
        <p:spPr bwMode="auto">
          <a:xfrm>
            <a:off x="3276600" y="3505200"/>
            <a:ext cx="152400" cy="3124200"/>
          </a:xfrm>
          <a:prstGeom prst="leftBrace">
            <a:avLst>
              <a:gd name="adj1" fmla="val 170833"/>
              <a:gd name="adj2"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5848" name="Rectangle 9"/>
          <p:cNvSpPr>
            <a:spLocks noChangeArrowheads="1"/>
          </p:cNvSpPr>
          <p:nvPr/>
        </p:nvSpPr>
        <p:spPr bwMode="auto">
          <a:xfrm>
            <a:off x="2133600" y="4800600"/>
            <a:ext cx="838200" cy="6096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9</a:t>
            </a:r>
            <a:r>
              <a:rPr lang="en-US" altLang="ja-JP">
                <a:solidFill>
                  <a:srgbClr val="000000"/>
                </a:solidFill>
              </a:rPr>
              <a:t>K</a:t>
            </a:r>
          </a:p>
        </p:txBody>
      </p:sp>
      <p:sp>
        <p:nvSpPr>
          <p:cNvPr id="35849" name="Line 10"/>
          <p:cNvSpPr>
            <a:spLocks noChangeShapeType="1"/>
          </p:cNvSpPr>
          <p:nvPr/>
        </p:nvSpPr>
        <p:spPr bwMode="auto">
          <a:xfrm>
            <a:off x="2971800" y="5105400"/>
            <a:ext cx="2286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nvGrpSpPr>
          <p:cNvPr id="35850" name="Group 11"/>
          <p:cNvGrpSpPr>
            <a:grpSpLocks/>
          </p:cNvGrpSpPr>
          <p:nvPr/>
        </p:nvGrpSpPr>
        <p:grpSpPr bwMode="auto">
          <a:xfrm>
            <a:off x="1066800" y="4800600"/>
            <a:ext cx="1066800" cy="609600"/>
            <a:chOff x="1968" y="2592"/>
            <a:chExt cx="672" cy="384"/>
          </a:xfrm>
        </p:grpSpPr>
        <p:sp>
          <p:nvSpPr>
            <p:cNvPr id="35875" name="Rectangle 12"/>
            <p:cNvSpPr>
              <a:spLocks noChangeArrowheads="1"/>
            </p:cNvSpPr>
            <p:nvPr/>
          </p:nvSpPr>
          <p:spPr bwMode="auto">
            <a:xfrm>
              <a:off x="1968" y="2592"/>
              <a:ext cx="528" cy="384"/>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30K</a:t>
              </a:r>
            </a:p>
          </p:txBody>
        </p:sp>
        <p:sp>
          <p:nvSpPr>
            <p:cNvPr id="35876" name="Line 13"/>
            <p:cNvSpPr>
              <a:spLocks noChangeShapeType="1"/>
            </p:cNvSpPr>
            <p:nvPr/>
          </p:nvSpPr>
          <p:spPr bwMode="auto">
            <a:xfrm>
              <a:off x="2496" y="2784"/>
              <a:ext cx="144"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35851" name="Group 14"/>
          <p:cNvGrpSpPr>
            <a:grpSpLocks/>
          </p:cNvGrpSpPr>
          <p:nvPr/>
        </p:nvGrpSpPr>
        <p:grpSpPr bwMode="auto">
          <a:xfrm>
            <a:off x="1066800" y="5791200"/>
            <a:ext cx="1066800" cy="609600"/>
            <a:chOff x="1968" y="2592"/>
            <a:chExt cx="672" cy="384"/>
          </a:xfrm>
        </p:grpSpPr>
        <p:sp>
          <p:nvSpPr>
            <p:cNvPr id="35873" name="Rectangle 15"/>
            <p:cNvSpPr>
              <a:spLocks noChangeArrowheads="1"/>
            </p:cNvSpPr>
            <p:nvPr/>
          </p:nvSpPr>
          <p:spPr bwMode="auto">
            <a:xfrm>
              <a:off x="1968" y="2592"/>
              <a:ext cx="528" cy="384"/>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15K</a:t>
              </a:r>
            </a:p>
          </p:txBody>
        </p:sp>
        <p:sp>
          <p:nvSpPr>
            <p:cNvPr id="35874" name="Line 16"/>
            <p:cNvSpPr>
              <a:spLocks noChangeShapeType="1"/>
            </p:cNvSpPr>
            <p:nvPr/>
          </p:nvSpPr>
          <p:spPr bwMode="auto">
            <a:xfrm>
              <a:off x="2496" y="2784"/>
              <a:ext cx="144"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35852" name="Group 17"/>
          <p:cNvGrpSpPr>
            <a:grpSpLocks/>
          </p:cNvGrpSpPr>
          <p:nvPr/>
        </p:nvGrpSpPr>
        <p:grpSpPr bwMode="auto">
          <a:xfrm>
            <a:off x="838200" y="5105400"/>
            <a:ext cx="2286000" cy="1295400"/>
            <a:chOff x="1152" y="2784"/>
            <a:chExt cx="1440" cy="816"/>
          </a:xfrm>
        </p:grpSpPr>
        <p:sp>
          <p:nvSpPr>
            <p:cNvPr id="35867" name="Rectangle 18"/>
            <p:cNvSpPr>
              <a:spLocks noChangeArrowheads="1"/>
            </p:cNvSpPr>
            <p:nvPr/>
          </p:nvSpPr>
          <p:spPr bwMode="auto">
            <a:xfrm>
              <a:off x="1968" y="3216"/>
              <a:ext cx="528" cy="384"/>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8K</a:t>
              </a:r>
            </a:p>
          </p:txBody>
        </p:sp>
        <p:sp>
          <p:nvSpPr>
            <p:cNvPr id="35868" name="Line 19"/>
            <p:cNvSpPr>
              <a:spLocks noChangeShapeType="1"/>
            </p:cNvSpPr>
            <p:nvPr/>
          </p:nvSpPr>
          <p:spPr bwMode="auto">
            <a:xfrm>
              <a:off x="1152" y="2784"/>
              <a:ext cx="144"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35869" name="Line 20"/>
            <p:cNvSpPr>
              <a:spLocks noChangeShapeType="1"/>
            </p:cNvSpPr>
            <p:nvPr/>
          </p:nvSpPr>
          <p:spPr bwMode="auto">
            <a:xfrm>
              <a:off x="2496" y="3408"/>
              <a:ext cx="96"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5870" name="Line 21"/>
            <p:cNvSpPr>
              <a:spLocks noChangeShapeType="1"/>
            </p:cNvSpPr>
            <p:nvPr/>
          </p:nvSpPr>
          <p:spPr bwMode="auto">
            <a:xfrm>
              <a:off x="1152" y="2784"/>
              <a:ext cx="0" cy="336"/>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5871" name="Line 22"/>
            <p:cNvSpPr>
              <a:spLocks noChangeShapeType="1"/>
            </p:cNvSpPr>
            <p:nvPr/>
          </p:nvSpPr>
          <p:spPr bwMode="auto">
            <a:xfrm>
              <a:off x="1152" y="3120"/>
              <a:ext cx="144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5872" name="Line 23"/>
            <p:cNvSpPr>
              <a:spLocks noChangeShapeType="1"/>
            </p:cNvSpPr>
            <p:nvPr/>
          </p:nvSpPr>
          <p:spPr bwMode="auto">
            <a:xfrm flipH="1">
              <a:off x="2592" y="3120"/>
              <a:ext cx="0" cy="28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sp>
        <p:nvSpPr>
          <p:cNvPr id="180248" name="Rectangle 24"/>
          <p:cNvSpPr>
            <a:spLocks noChangeArrowheads="1"/>
          </p:cNvSpPr>
          <p:nvPr/>
        </p:nvSpPr>
        <p:spPr bwMode="auto">
          <a:xfrm>
            <a:off x="4419600" y="3657600"/>
            <a:ext cx="838200" cy="6096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9</a:t>
            </a:r>
            <a:r>
              <a:rPr lang="en-US" altLang="ja-JP">
                <a:solidFill>
                  <a:srgbClr val="000000"/>
                </a:solidFill>
              </a:rPr>
              <a:t>K</a:t>
            </a:r>
          </a:p>
        </p:txBody>
      </p:sp>
      <p:sp>
        <p:nvSpPr>
          <p:cNvPr id="35854" name="Text Box 25"/>
          <p:cNvSpPr txBox="1">
            <a:spLocks noChangeArrowheads="1"/>
          </p:cNvSpPr>
          <p:nvPr/>
        </p:nvSpPr>
        <p:spPr bwMode="auto">
          <a:xfrm>
            <a:off x="3581400" y="3505200"/>
            <a:ext cx="946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区画1</a:t>
            </a:r>
          </a:p>
          <a:p>
            <a:pPr algn="ctr" eaLnBrk="1" hangingPunct="1"/>
            <a:r>
              <a:rPr lang="ja-JP" altLang="en-US"/>
              <a:t>10</a:t>
            </a:r>
            <a:r>
              <a:rPr lang="en-US" altLang="ja-JP"/>
              <a:t>K</a:t>
            </a:r>
          </a:p>
        </p:txBody>
      </p:sp>
      <p:sp>
        <p:nvSpPr>
          <p:cNvPr id="35855" name="Text Box 26"/>
          <p:cNvSpPr txBox="1">
            <a:spLocks noChangeArrowheads="1"/>
          </p:cNvSpPr>
          <p:nvPr/>
        </p:nvSpPr>
        <p:spPr bwMode="auto">
          <a:xfrm>
            <a:off x="3581400" y="4495800"/>
            <a:ext cx="946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区画2</a:t>
            </a:r>
          </a:p>
          <a:p>
            <a:pPr algn="ctr" eaLnBrk="1" hangingPunct="1"/>
            <a:r>
              <a:rPr lang="ja-JP" altLang="en-US"/>
              <a:t>20</a:t>
            </a:r>
            <a:r>
              <a:rPr lang="en-US" altLang="ja-JP"/>
              <a:t>K</a:t>
            </a:r>
          </a:p>
        </p:txBody>
      </p:sp>
      <p:sp>
        <p:nvSpPr>
          <p:cNvPr id="35856" name="Text Box 27"/>
          <p:cNvSpPr txBox="1">
            <a:spLocks noChangeArrowheads="1"/>
          </p:cNvSpPr>
          <p:nvPr/>
        </p:nvSpPr>
        <p:spPr bwMode="auto">
          <a:xfrm>
            <a:off x="3581400" y="5638800"/>
            <a:ext cx="946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区画3</a:t>
            </a:r>
          </a:p>
          <a:p>
            <a:pPr algn="ctr" eaLnBrk="1" hangingPunct="1"/>
            <a:r>
              <a:rPr lang="ja-JP" altLang="en-US"/>
              <a:t>30</a:t>
            </a:r>
            <a:r>
              <a:rPr lang="en-US" altLang="ja-JP"/>
              <a:t>K</a:t>
            </a:r>
          </a:p>
        </p:txBody>
      </p:sp>
      <p:sp>
        <p:nvSpPr>
          <p:cNvPr id="35857" name="Rectangle 28"/>
          <p:cNvSpPr>
            <a:spLocks noChangeArrowheads="1"/>
          </p:cNvSpPr>
          <p:nvPr/>
        </p:nvSpPr>
        <p:spPr bwMode="auto">
          <a:xfrm>
            <a:off x="685800" y="1981200"/>
            <a:ext cx="77724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lvl="1" eaLnBrk="1" hangingPunct="1">
              <a:spcBef>
                <a:spcPct val="20000"/>
              </a:spcBef>
              <a:buClr>
                <a:schemeClr val="tx2"/>
              </a:buClr>
              <a:buSzPct val="70000"/>
              <a:buFont typeface="Wingdings" panose="05000000000000000000" pitchFamily="2" charset="2"/>
              <a:buChar char="l"/>
            </a:pPr>
            <a:r>
              <a:rPr lang="ja-JP" altLang="en-US" sz="2800"/>
              <a:t>方法2-2 : 最小区画選択, 空き区画があるときはキューの実行順序を変更</a:t>
            </a:r>
          </a:p>
        </p:txBody>
      </p:sp>
      <p:sp>
        <p:nvSpPr>
          <p:cNvPr id="180253" name="Rectangle 29"/>
          <p:cNvSpPr>
            <a:spLocks noChangeArrowheads="1"/>
          </p:cNvSpPr>
          <p:nvPr/>
        </p:nvSpPr>
        <p:spPr bwMode="auto">
          <a:xfrm>
            <a:off x="4419600" y="5715000"/>
            <a:ext cx="838200" cy="6096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30K</a:t>
            </a:r>
          </a:p>
        </p:txBody>
      </p:sp>
      <p:sp>
        <p:nvSpPr>
          <p:cNvPr id="180257" name="Text Box 33"/>
          <p:cNvSpPr txBox="1">
            <a:spLocks noChangeArrowheads="1"/>
          </p:cNvSpPr>
          <p:nvPr/>
        </p:nvSpPr>
        <p:spPr bwMode="auto">
          <a:xfrm>
            <a:off x="5414963" y="4648200"/>
            <a:ext cx="32512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区画2が空いているので</a:t>
            </a:r>
          </a:p>
          <a:p>
            <a:pPr eaLnBrk="1" hangingPunct="1"/>
            <a:r>
              <a:rPr lang="ja-JP" altLang="en-US"/>
              <a:t>15</a:t>
            </a:r>
            <a:r>
              <a:rPr lang="en-US" altLang="ja-JP"/>
              <a:t>K</a:t>
            </a:r>
            <a:r>
              <a:rPr lang="ja-JP" altLang="en-US"/>
              <a:t>のプロセスを</a:t>
            </a:r>
          </a:p>
          <a:p>
            <a:pPr eaLnBrk="1" hangingPunct="1"/>
            <a:r>
              <a:rPr lang="ja-JP" altLang="en-US"/>
              <a:t>先に割り付け</a:t>
            </a:r>
          </a:p>
        </p:txBody>
      </p:sp>
      <p:sp>
        <p:nvSpPr>
          <p:cNvPr id="180258" name="Rectangle 34"/>
          <p:cNvSpPr>
            <a:spLocks noChangeArrowheads="1"/>
          </p:cNvSpPr>
          <p:nvPr/>
        </p:nvSpPr>
        <p:spPr bwMode="auto">
          <a:xfrm>
            <a:off x="4419600" y="4572000"/>
            <a:ext cx="838200" cy="6096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15K</a:t>
            </a:r>
          </a:p>
        </p:txBody>
      </p:sp>
      <p:sp useBgFill="1">
        <p:nvSpPr>
          <p:cNvPr id="180259" name="Rectangle 35"/>
          <p:cNvSpPr>
            <a:spLocks noChangeArrowheads="1"/>
          </p:cNvSpPr>
          <p:nvPr/>
        </p:nvSpPr>
        <p:spPr bwMode="auto">
          <a:xfrm>
            <a:off x="2133600" y="4800600"/>
            <a:ext cx="838200" cy="609600"/>
          </a:xfrm>
          <a:prstGeom prst="rect">
            <a:avLst/>
          </a:prstGeom>
          <a:ln w="19050">
            <a:solidFill>
              <a:srgbClr val="000000"/>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useBgFill="1">
        <p:nvSpPr>
          <p:cNvPr id="180260" name="Rectangle 36"/>
          <p:cNvSpPr>
            <a:spLocks noChangeArrowheads="1"/>
          </p:cNvSpPr>
          <p:nvPr/>
        </p:nvSpPr>
        <p:spPr bwMode="auto">
          <a:xfrm>
            <a:off x="1066800" y="4800600"/>
            <a:ext cx="838200" cy="609600"/>
          </a:xfrm>
          <a:prstGeom prst="rect">
            <a:avLst/>
          </a:prstGeom>
          <a:ln w="19050">
            <a:solidFill>
              <a:srgbClr val="000000"/>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useBgFill="1">
        <p:nvSpPr>
          <p:cNvPr id="180261" name="Rectangle 37"/>
          <p:cNvSpPr>
            <a:spLocks noChangeArrowheads="1"/>
          </p:cNvSpPr>
          <p:nvPr/>
        </p:nvSpPr>
        <p:spPr bwMode="auto">
          <a:xfrm>
            <a:off x="1066800" y="5791200"/>
            <a:ext cx="838200" cy="609600"/>
          </a:xfrm>
          <a:prstGeom prst="rect">
            <a:avLst/>
          </a:prstGeom>
          <a:ln w="19050">
            <a:solidFill>
              <a:srgbClr val="000000"/>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useBgFill="1">
        <p:nvSpPr>
          <p:cNvPr id="180262" name="Rectangle 38"/>
          <p:cNvSpPr>
            <a:spLocks noChangeArrowheads="1"/>
          </p:cNvSpPr>
          <p:nvPr/>
        </p:nvSpPr>
        <p:spPr bwMode="auto">
          <a:xfrm>
            <a:off x="4419600" y="3657600"/>
            <a:ext cx="838200" cy="609600"/>
          </a:xfrm>
          <a:prstGeom prst="rect">
            <a:avLst/>
          </a:prstGeom>
          <a:ln w="19050">
            <a:solidFill>
              <a:srgbClr val="000000"/>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80263" name="Rectangle 39"/>
          <p:cNvSpPr>
            <a:spLocks noChangeArrowheads="1"/>
          </p:cNvSpPr>
          <p:nvPr/>
        </p:nvSpPr>
        <p:spPr bwMode="auto">
          <a:xfrm>
            <a:off x="4419600" y="3657600"/>
            <a:ext cx="838200" cy="6096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8K</a:t>
            </a:r>
          </a:p>
        </p:txBody>
      </p:sp>
      <p:sp useBgFill="1">
        <p:nvSpPr>
          <p:cNvPr id="180264" name="Rectangle 40"/>
          <p:cNvSpPr>
            <a:spLocks noChangeArrowheads="1"/>
          </p:cNvSpPr>
          <p:nvPr/>
        </p:nvSpPr>
        <p:spPr bwMode="auto">
          <a:xfrm>
            <a:off x="2133600" y="5791200"/>
            <a:ext cx="838200" cy="609600"/>
          </a:xfrm>
          <a:prstGeom prst="rect">
            <a:avLst/>
          </a:prstGeom>
          <a:ln w="19050">
            <a:solidFill>
              <a:srgbClr val="000000"/>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80259"/>
                                        </p:tgtEl>
                                        <p:attrNameLst>
                                          <p:attrName>style.visibility</p:attrName>
                                        </p:attrNameLst>
                                      </p:cBhvr>
                                      <p:to>
                                        <p:strVal val="visible"/>
                                      </p:to>
                                    </p:set>
                                    <p:animEffect transition="in" filter="checkerboard(across)">
                                      <p:cBhvr>
                                        <p:cTn id="7" dur="500"/>
                                        <p:tgtEl>
                                          <p:spTgt spid="180259"/>
                                        </p:tgtEl>
                                      </p:cBhvr>
                                    </p:animEffect>
                                  </p:childTnLst>
                                </p:cTn>
                              </p:par>
                            </p:childTnLst>
                          </p:cTn>
                        </p:par>
                        <p:par>
                          <p:cTn id="8" fill="hold" nodeType="afterGroup">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180248"/>
                                        </p:tgtEl>
                                        <p:attrNameLst>
                                          <p:attrName>style.visibility</p:attrName>
                                        </p:attrNameLst>
                                      </p:cBhvr>
                                      <p:to>
                                        <p:strVal val="visible"/>
                                      </p:to>
                                    </p:set>
                                    <p:animEffect transition="in" filter="checkerboard(across)">
                                      <p:cBhvr>
                                        <p:cTn id="11" dur="500"/>
                                        <p:tgtEl>
                                          <p:spTgt spid="18024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180260"/>
                                        </p:tgtEl>
                                        <p:attrNameLst>
                                          <p:attrName>style.visibility</p:attrName>
                                        </p:attrNameLst>
                                      </p:cBhvr>
                                      <p:to>
                                        <p:strVal val="visible"/>
                                      </p:to>
                                    </p:set>
                                    <p:animEffect transition="in" filter="checkerboard(across)">
                                      <p:cBhvr>
                                        <p:cTn id="16" dur="500"/>
                                        <p:tgtEl>
                                          <p:spTgt spid="180260"/>
                                        </p:tgtEl>
                                      </p:cBhvr>
                                    </p:animEffect>
                                  </p:childTnLst>
                                </p:cTn>
                              </p:par>
                            </p:childTnLst>
                          </p:cTn>
                        </p:par>
                        <p:par>
                          <p:cTn id="17" fill="hold" nodeType="afterGroup">
                            <p:stCondLst>
                              <p:cond delay="500"/>
                            </p:stCondLst>
                            <p:childTnLst>
                              <p:par>
                                <p:cTn id="18" presetID="5" presetClass="entr" presetSubtype="10" fill="hold" grpId="0" nodeType="afterEffect">
                                  <p:stCondLst>
                                    <p:cond delay="0"/>
                                  </p:stCondLst>
                                  <p:childTnLst>
                                    <p:set>
                                      <p:cBhvr>
                                        <p:cTn id="19" dur="1" fill="hold">
                                          <p:stCondLst>
                                            <p:cond delay="0"/>
                                          </p:stCondLst>
                                        </p:cTn>
                                        <p:tgtEl>
                                          <p:spTgt spid="180253"/>
                                        </p:tgtEl>
                                        <p:attrNameLst>
                                          <p:attrName>style.visibility</p:attrName>
                                        </p:attrNameLst>
                                      </p:cBhvr>
                                      <p:to>
                                        <p:strVal val="visible"/>
                                      </p:to>
                                    </p:set>
                                    <p:animEffect transition="in" filter="checkerboard(across)">
                                      <p:cBhvr>
                                        <p:cTn id="20" dur="500"/>
                                        <p:tgtEl>
                                          <p:spTgt spid="180253"/>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180257"/>
                                        </p:tgtEl>
                                        <p:attrNameLst>
                                          <p:attrName>style.visibility</p:attrName>
                                        </p:attrNameLst>
                                      </p:cBhvr>
                                      <p:to>
                                        <p:strVal val="visible"/>
                                      </p:to>
                                    </p:set>
                                    <p:animEffect transition="in" filter="checkerboard(across)">
                                      <p:cBhvr>
                                        <p:cTn id="25" dur="500"/>
                                        <p:tgtEl>
                                          <p:spTgt spid="180257"/>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5" presetClass="entr" presetSubtype="10" fill="hold" grpId="0" nodeType="clickEffect">
                                  <p:stCondLst>
                                    <p:cond delay="0"/>
                                  </p:stCondLst>
                                  <p:childTnLst>
                                    <p:set>
                                      <p:cBhvr>
                                        <p:cTn id="29" dur="1" fill="hold">
                                          <p:stCondLst>
                                            <p:cond delay="0"/>
                                          </p:stCondLst>
                                        </p:cTn>
                                        <p:tgtEl>
                                          <p:spTgt spid="180261"/>
                                        </p:tgtEl>
                                        <p:attrNameLst>
                                          <p:attrName>style.visibility</p:attrName>
                                        </p:attrNameLst>
                                      </p:cBhvr>
                                      <p:to>
                                        <p:strVal val="visible"/>
                                      </p:to>
                                    </p:set>
                                    <p:animEffect transition="in" filter="checkerboard(across)">
                                      <p:cBhvr>
                                        <p:cTn id="30" dur="500"/>
                                        <p:tgtEl>
                                          <p:spTgt spid="180261"/>
                                        </p:tgtEl>
                                      </p:cBhvr>
                                    </p:animEffect>
                                  </p:childTnLst>
                                </p:cTn>
                              </p:par>
                            </p:childTnLst>
                          </p:cTn>
                        </p:par>
                        <p:par>
                          <p:cTn id="31" fill="hold" nodeType="afterGroup">
                            <p:stCondLst>
                              <p:cond delay="500"/>
                            </p:stCondLst>
                            <p:childTnLst>
                              <p:par>
                                <p:cTn id="32" presetID="5" presetClass="entr" presetSubtype="10" fill="hold" grpId="0" nodeType="afterEffect">
                                  <p:stCondLst>
                                    <p:cond delay="0"/>
                                  </p:stCondLst>
                                  <p:childTnLst>
                                    <p:set>
                                      <p:cBhvr>
                                        <p:cTn id="33" dur="1" fill="hold">
                                          <p:stCondLst>
                                            <p:cond delay="0"/>
                                          </p:stCondLst>
                                        </p:cTn>
                                        <p:tgtEl>
                                          <p:spTgt spid="180258"/>
                                        </p:tgtEl>
                                        <p:attrNameLst>
                                          <p:attrName>style.visibility</p:attrName>
                                        </p:attrNameLst>
                                      </p:cBhvr>
                                      <p:to>
                                        <p:strVal val="visible"/>
                                      </p:to>
                                    </p:set>
                                    <p:animEffect transition="in" filter="checkerboard(across)">
                                      <p:cBhvr>
                                        <p:cTn id="34" dur="500"/>
                                        <p:tgtEl>
                                          <p:spTgt spid="180258"/>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5" presetClass="entr" presetSubtype="10" fill="hold" grpId="0" nodeType="clickEffect">
                                  <p:stCondLst>
                                    <p:cond delay="0"/>
                                  </p:stCondLst>
                                  <p:childTnLst>
                                    <p:set>
                                      <p:cBhvr>
                                        <p:cTn id="38" dur="1" fill="hold">
                                          <p:stCondLst>
                                            <p:cond delay="0"/>
                                          </p:stCondLst>
                                        </p:cTn>
                                        <p:tgtEl>
                                          <p:spTgt spid="180262"/>
                                        </p:tgtEl>
                                        <p:attrNameLst>
                                          <p:attrName>style.visibility</p:attrName>
                                        </p:attrNameLst>
                                      </p:cBhvr>
                                      <p:to>
                                        <p:strVal val="visible"/>
                                      </p:to>
                                    </p:set>
                                    <p:animEffect transition="in" filter="checkerboard(across)">
                                      <p:cBhvr>
                                        <p:cTn id="39" dur="500"/>
                                        <p:tgtEl>
                                          <p:spTgt spid="180262"/>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5" presetClass="entr" presetSubtype="10" fill="hold" grpId="0" nodeType="clickEffect">
                                  <p:stCondLst>
                                    <p:cond delay="0"/>
                                  </p:stCondLst>
                                  <p:childTnLst>
                                    <p:set>
                                      <p:cBhvr>
                                        <p:cTn id="43" dur="1" fill="hold">
                                          <p:stCondLst>
                                            <p:cond delay="0"/>
                                          </p:stCondLst>
                                        </p:cTn>
                                        <p:tgtEl>
                                          <p:spTgt spid="180264"/>
                                        </p:tgtEl>
                                        <p:attrNameLst>
                                          <p:attrName>style.visibility</p:attrName>
                                        </p:attrNameLst>
                                      </p:cBhvr>
                                      <p:to>
                                        <p:strVal val="visible"/>
                                      </p:to>
                                    </p:set>
                                    <p:animEffect transition="in" filter="checkerboard(across)">
                                      <p:cBhvr>
                                        <p:cTn id="44" dur="500"/>
                                        <p:tgtEl>
                                          <p:spTgt spid="180264"/>
                                        </p:tgtEl>
                                      </p:cBhvr>
                                    </p:animEffect>
                                  </p:childTnLst>
                                </p:cTn>
                              </p:par>
                            </p:childTnLst>
                          </p:cTn>
                        </p:par>
                        <p:par>
                          <p:cTn id="45" fill="hold" nodeType="afterGroup">
                            <p:stCondLst>
                              <p:cond delay="500"/>
                            </p:stCondLst>
                            <p:childTnLst>
                              <p:par>
                                <p:cTn id="46" presetID="5" presetClass="entr" presetSubtype="10" fill="hold" grpId="0" nodeType="afterEffect">
                                  <p:stCondLst>
                                    <p:cond delay="0"/>
                                  </p:stCondLst>
                                  <p:childTnLst>
                                    <p:set>
                                      <p:cBhvr>
                                        <p:cTn id="47" dur="1" fill="hold">
                                          <p:stCondLst>
                                            <p:cond delay="0"/>
                                          </p:stCondLst>
                                        </p:cTn>
                                        <p:tgtEl>
                                          <p:spTgt spid="180263"/>
                                        </p:tgtEl>
                                        <p:attrNameLst>
                                          <p:attrName>style.visibility</p:attrName>
                                        </p:attrNameLst>
                                      </p:cBhvr>
                                      <p:to>
                                        <p:strVal val="visible"/>
                                      </p:to>
                                    </p:set>
                                    <p:animEffect transition="in" filter="checkerboard(across)">
                                      <p:cBhvr>
                                        <p:cTn id="48" dur="500"/>
                                        <p:tgtEl>
                                          <p:spTgt spid="1802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0248" grpId="0" animBg="1" autoUpdateAnimBg="0"/>
      <p:bldP spid="180253" grpId="0" animBg="1" autoUpdateAnimBg="0"/>
      <p:bldP spid="180257" grpId="0" autoUpdateAnimBg="0"/>
      <p:bldP spid="180258" grpId="0" animBg="1" autoUpdateAnimBg="0"/>
      <p:bldP spid="180259" grpId="0" animBg="1"/>
      <p:bldP spid="180260" grpId="0" animBg="1"/>
      <p:bldP spid="180261" grpId="0" animBg="1"/>
      <p:bldP spid="180262" grpId="0" animBg="1"/>
      <p:bldP spid="180263" grpId="0" animBg="1" autoUpdateAnimBg="0"/>
      <p:bldP spid="180264"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ja-JP" altLang="en-US">
                <a:latin typeface="Times New Roman" panose="02020603050405020304" pitchFamily="18" charset="0"/>
              </a:rPr>
              <a:t>静的再配置と</a:t>
            </a:r>
            <a:br>
              <a:rPr lang="ja-JP" altLang="en-US">
                <a:latin typeface="Times New Roman" panose="02020603050405020304" pitchFamily="18" charset="0"/>
              </a:rPr>
            </a:br>
            <a:r>
              <a:rPr lang="ja-JP" altLang="en-US">
                <a:latin typeface="Times New Roman" panose="02020603050405020304" pitchFamily="18" charset="0"/>
              </a:rPr>
              <a:t>スワッピング</a:t>
            </a:r>
          </a:p>
        </p:txBody>
      </p:sp>
      <p:sp>
        <p:nvSpPr>
          <p:cNvPr id="36867" name="Rectangle 3"/>
          <p:cNvSpPr>
            <a:spLocks noGrp="1" noChangeArrowheads="1"/>
          </p:cNvSpPr>
          <p:nvPr>
            <p:ph type="body" idx="1"/>
          </p:nvPr>
        </p:nvSpPr>
        <p:spPr/>
        <p:txBody>
          <a:bodyPr/>
          <a:lstStyle/>
          <a:p>
            <a:pPr eaLnBrk="1" hangingPunct="1"/>
            <a:r>
              <a:rPr lang="ja-JP" altLang="en-US">
                <a:latin typeface="Times New Roman" panose="02020603050405020304" pitchFamily="18" charset="0"/>
              </a:rPr>
              <a:t>静的再配置とスワッピング</a:t>
            </a:r>
          </a:p>
          <a:p>
            <a:pPr lvl="1" eaLnBrk="1" hangingPunct="1"/>
            <a:r>
              <a:rPr lang="ja-JP" altLang="en-US">
                <a:latin typeface="Times New Roman" panose="02020603050405020304" pitchFamily="18" charset="0"/>
              </a:rPr>
              <a:t>現在実行中のプロセスよりも優先度が高いプロセスが来ればスワップアウト</a:t>
            </a:r>
          </a:p>
        </p:txBody>
      </p:sp>
      <p:sp>
        <p:nvSpPr>
          <p:cNvPr id="36868" name="Rectangle 4"/>
          <p:cNvSpPr>
            <a:spLocks noChangeArrowheads="1"/>
          </p:cNvSpPr>
          <p:nvPr/>
        </p:nvSpPr>
        <p:spPr bwMode="auto">
          <a:xfrm>
            <a:off x="3505200" y="3505200"/>
            <a:ext cx="1828800" cy="3124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6869" name="Rectangle 5"/>
          <p:cNvSpPr>
            <a:spLocks noChangeArrowheads="1"/>
          </p:cNvSpPr>
          <p:nvPr/>
        </p:nvSpPr>
        <p:spPr bwMode="auto">
          <a:xfrm>
            <a:off x="3505200" y="3505200"/>
            <a:ext cx="1828800" cy="838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en-US" altLang="ja-JP"/>
          </a:p>
        </p:txBody>
      </p:sp>
      <p:sp>
        <p:nvSpPr>
          <p:cNvPr id="36870" name="Rectangle 6"/>
          <p:cNvSpPr>
            <a:spLocks noChangeArrowheads="1"/>
          </p:cNvSpPr>
          <p:nvPr/>
        </p:nvSpPr>
        <p:spPr bwMode="auto">
          <a:xfrm>
            <a:off x="3505200" y="4343400"/>
            <a:ext cx="1828800" cy="1066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en-US" altLang="ja-JP"/>
          </a:p>
        </p:txBody>
      </p:sp>
      <p:sp>
        <p:nvSpPr>
          <p:cNvPr id="36871" name="Rectangle 7"/>
          <p:cNvSpPr>
            <a:spLocks noChangeArrowheads="1"/>
          </p:cNvSpPr>
          <p:nvPr/>
        </p:nvSpPr>
        <p:spPr bwMode="auto">
          <a:xfrm>
            <a:off x="3505200" y="5410200"/>
            <a:ext cx="1828800" cy="1219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en-US" altLang="ja-JP"/>
          </a:p>
        </p:txBody>
      </p:sp>
      <p:sp>
        <p:nvSpPr>
          <p:cNvPr id="36872" name="AutoShape 9"/>
          <p:cNvSpPr>
            <a:spLocks/>
          </p:cNvSpPr>
          <p:nvPr/>
        </p:nvSpPr>
        <p:spPr bwMode="auto">
          <a:xfrm>
            <a:off x="3276600" y="3505200"/>
            <a:ext cx="152400" cy="3124200"/>
          </a:xfrm>
          <a:prstGeom prst="leftBrace">
            <a:avLst>
              <a:gd name="adj1" fmla="val 170833"/>
              <a:gd name="adj2"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nvGrpSpPr>
          <p:cNvPr id="2" name="Group 38"/>
          <p:cNvGrpSpPr>
            <a:grpSpLocks/>
          </p:cNvGrpSpPr>
          <p:nvPr/>
        </p:nvGrpSpPr>
        <p:grpSpPr bwMode="auto">
          <a:xfrm>
            <a:off x="2133600" y="4800600"/>
            <a:ext cx="1066800" cy="609600"/>
            <a:chOff x="1344" y="3024"/>
            <a:chExt cx="672" cy="384"/>
          </a:xfrm>
        </p:grpSpPr>
        <p:sp>
          <p:nvSpPr>
            <p:cNvPr id="36889" name="Rectangle 10"/>
            <p:cNvSpPr>
              <a:spLocks noChangeArrowheads="1"/>
            </p:cNvSpPr>
            <p:nvPr/>
          </p:nvSpPr>
          <p:spPr bwMode="auto">
            <a:xfrm>
              <a:off x="1344" y="3024"/>
              <a:ext cx="528" cy="384"/>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8K</a:t>
              </a:r>
            </a:p>
          </p:txBody>
        </p:sp>
        <p:sp>
          <p:nvSpPr>
            <p:cNvPr id="36890" name="Line 11"/>
            <p:cNvSpPr>
              <a:spLocks noChangeShapeType="1"/>
            </p:cNvSpPr>
            <p:nvPr/>
          </p:nvSpPr>
          <p:spPr bwMode="auto">
            <a:xfrm>
              <a:off x="1872" y="3216"/>
              <a:ext cx="144"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sp>
        <p:nvSpPr>
          <p:cNvPr id="36874" name="Rectangle 25"/>
          <p:cNvSpPr>
            <a:spLocks noChangeArrowheads="1"/>
          </p:cNvSpPr>
          <p:nvPr/>
        </p:nvSpPr>
        <p:spPr bwMode="auto">
          <a:xfrm>
            <a:off x="4419600" y="3657600"/>
            <a:ext cx="838200" cy="6096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9</a:t>
            </a:r>
            <a:r>
              <a:rPr lang="en-US" altLang="ja-JP">
                <a:solidFill>
                  <a:srgbClr val="000000"/>
                </a:solidFill>
              </a:rPr>
              <a:t>K</a:t>
            </a:r>
          </a:p>
        </p:txBody>
      </p:sp>
      <p:sp>
        <p:nvSpPr>
          <p:cNvPr id="36875" name="Text Box 26"/>
          <p:cNvSpPr txBox="1">
            <a:spLocks noChangeArrowheads="1"/>
          </p:cNvSpPr>
          <p:nvPr/>
        </p:nvSpPr>
        <p:spPr bwMode="auto">
          <a:xfrm>
            <a:off x="3581400" y="3505200"/>
            <a:ext cx="946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区画1</a:t>
            </a:r>
          </a:p>
          <a:p>
            <a:pPr algn="ctr" eaLnBrk="1" hangingPunct="1"/>
            <a:r>
              <a:rPr lang="ja-JP" altLang="en-US"/>
              <a:t>10</a:t>
            </a:r>
            <a:r>
              <a:rPr lang="en-US" altLang="ja-JP"/>
              <a:t>K</a:t>
            </a:r>
          </a:p>
        </p:txBody>
      </p:sp>
      <p:sp>
        <p:nvSpPr>
          <p:cNvPr id="36876" name="Text Box 27"/>
          <p:cNvSpPr txBox="1">
            <a:spLocks noChangeArrowheads="1"/>
          </p:cNvSpPr>
          <p:nvPr/>
        </p:nvSpPr>
        <p:spPr bwMode="auto">
          <a:xfrm>
            <a:off x="3581400" y="4495800"/>
            <a:ext cx="946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区画2</a:t>
            </a:r>
          </a:p>
          <a:p>
            <a:pPr algn="ctr" eaLnBrk="1" hangingPunct="1"/>
            <a:r>
              <a:rPr lang="ja-JP" altLang="en-US"/>
              <a:t>20</a:t>
            </a:r>
            <a:r>
              <a:rPr lang="en-US" altLang="ja-JP"/>
              <a:t>K</a:t>
            </a:r>
          </a:p>
        </p:txBody>
      </p:sp>
      <p:sp>
        <p:nvSpPr>
          <p:cNvPr id="36877" name="Text Box 28"/>
          <p:cNvSpPr txBox="1">
            <a:spLocks noChangeArrowheads="1"/>
          </p:cNvSpPr>
          <p:nvPr/>
        </p:nvSpPr>
        <p:spPr bwMode="auto">
          <a:xfrm>
            <a:off x="3581400" y="5638800"/>
            <a:ext cx="946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区画3</a:t>
            </a:r>
          </a:p>
          <a:p>
            <a:pPr algn="ctr" eaLnBrk="1" hangingPunct="1"/>
            <a:r>
              <a:rPr lang="ja-JP" altLang="en-US"/>
              <a:t>30</a:t>
            </a:r>
            <a:r>
              <a:rPr lang="en-US" altLang="ja-JP"/>
              <a:t>K</a:t>
            </a:r>
          </a:p>
        </p:txBody>
      </p:sp>
      <p:sp>
        <p:nvSpPr>
          <p:cNvPr id="36878" name="Rectangle 29"/>
          <p:cNvSpPr>
            <a:spLocks noChangeArrowheads="1"/>
          </p:cNvSpPr>
          <p:nvPr/>
        </p:nvSpPr>
        <p:spPr bwMode="auto">
          <a:xfrm>
            <a:off x="4419600" y="5715000"/>
            <a:ext cx="838200" cy="6096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30K</a:t>
            </a:r>
          </a:p>
        </p:txBody>
      </p:sp>
      <p:sp>
        <p:nvSpPr>
          <p:cNvPr id="36879" name="Rectangle 37"/>
          <p:cNvSpPr>
            <a:spLocks noChangeArrowheads="1"/>
          </p:cNvSpPr>
          <p:nvPr/>
        </p:nvSpPr>
        <p:spPr bwMode="auto">
          <a:xfrm>
            <a:off x="4419600" y="4572000"/>
            <a:ext cx="838200" cy="6096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15K</a:t>
            </a:r>
          </a:p>
        </p:txBody>
      </p:sp>
      <p:sp useBgFill="1">
        <p:nvSpPr>
          <p:cNvPr id="186407" name="Rectangle 39"/>
          <p:cNvSpPr>
            <a:spLocks noChangeArrowheads="1"/>
          </p:cNvSpPr>
          <p:nvPr/>
        </p:nvSpPr>
        <p:spPr bwMode="auto">
          <a:xfrm>
            <a:off x="4419600" y="3657600"/>
            <a:ext cx="838200" cy="609600"/>
          </a:xfrm>
          <a:prstGeom prst="rect">
            <a:avLst/>
          </a:prstGeom>
          <a:ln w="19050">
            <a:solidFill>
              <a:srgbClr val="000000"/>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nvGrpSpPr>
          <p:cNvPr id="3" name="Group 47"/>
          <p:cNvGrpSpPr>
            <a:grpSpLocks/>
          </p:cNvGrpSpPr>
          <p:nvPr/>
        </p:nvGrpSpPr>
        <p:grpSpPr bwMode="auto">
          <a:xfrm>
            <a:off x="5334000" y="3657600"/>
            <a:ext cx="1447800" cy="609600"/>
            <a:chOff x="3360" y="2304"/>
            <a:chExt cx="912" cy="384"/>
          </a:xfrm>
        </p:grpSpPr>
        <p:sp>
          <p:nvSpPr>
            <p:cNvPr id="36887" name="Rectangle 41"/>
            <p:cNvSpPr>
              <a:spLocks noChangeArrowheads="1"/>
            </p:cNvSpPr>
            <p:nvPr/>
          </p:nvSpPr>
          <p:spPr bwMode="auto">
            <a:xfrm>
              <a:off x="3744" y="2304"/>
              <a:ext cx="528" cy="384"/>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9K</a:t>
              </a:r>
            </a:p>
          </p:txBody>
        </p:sp>
        <p:sp>
          <p:nvSpPr>
            <p:cNvPr id="36888" name="Line 42"/>
            <p:cNvSpPr>
              <a:spLocks noChangeShapeType="1"/>
            </p:cNvSpPr>
            <p:nvPr/>
          </p:nvSpPr>
          <p:spPr bwMode="auto">
            <a:xfrm flipH="1">
              <a:off x="3360" y="2496"/>
              <a:ext cx="384"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sp useBgFill="1">
        <p:nvSpPr>
          <p:cNvPr id="186411" name="Rectangle 43"/>
          <p:cNvSpPr>
            <a:spLocks noChangeArrowheads="1"/>
          </p:cNvSpPr>
          <p:nvPr/>
        </p:nvSpPr>
        <p:spPr bwMode="auto">
          <a:xfrm>
            <a:off x="2133600" y="4800600"/>
            <a:ext cx="838200" cy="609600"/>
          </a:xfrm>
          <a:prstGeom prst="rect">
            <a:avLst/>
          </a:prstGeom>
          <a:ln w="19050">
            <a:solidFill>
              <a:srgbClr val="000000"/>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86412" name="Rectangle 44"/>
          <p:cNvSpPr>
            <a:spLocks noChangeArrowheads="1"/>
          </p:cNvSpPr>
          <p:nvPr/>
        </p:nvSpPr>
        <p:spPr bwMode="auto">
          <a:xfrm>
            <a:off x="4419600" y="3657600"/>
            <a:ext cx="838200" cy="6096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8K</a:t>
            </a:r>
          </a:p>
        </p:txBody>
      </p:sp>
      <p:sp>
        <p:nvSpPr>
          <p:cNvPr id="186413" name="Text Box 45"/>
          <p:cNvSpPr txBox="1">
            <a:spLocks noChangeArrowheads="1"/>
          </p:cNvSpPr>
          <p:nvPr/>
        </p:nvSpPr>
        <p:spPr bwMode="auto">
          <a:xfrm>
            <a:off x="381000" y="5638800"/>
            <a:ext cx="30845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優先度の高いプロセス</a:t>
            </a:r>
          </a:p>
        </p:txBody>
      </p:sp>
      <p:sp>
        <p:nvSpPr>
          <p:cNvPr id="186414" name="Text Box 46"/>
          <p:cNvSpPr txBox="1">
            <a:spLocks noChangeArrowheads="1"/>
          </p:cNvSpPr>
          <p:nvPr/>
        </p:nvSpPr>
        <p:spPr bwMode="auto">
          <a:xfrm>
            <a:off x="5562600" y="4648200"/>
            <a:ext cx="338931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優先度の低いプロセスは</a:t>
            </a:r>
          </a:p>
          <a:p>
            <a:pPr eaLnBrk="1" hangingPunct="1"/>
            <a:r>
              <a:rPr lang="ja-JP" altLang="en-US"/>
              <a:t>一旦スワップアウト</a:t>
            </a:r>
          </a:p>
        </p:txBody>
      </p:sp>
      <p:sp>
        <p:nvSpPr>
          <p:cNvPr id="186416" name="Text Box 48"/>
          <p:cNvSpPr txBox="1">
            <a:spLocks noChangeArrowheads="1"/>
          </p:cNvSpPr>
          <p:nvPr/>
        </p:nvSpPr>
        <p:spPr bwMode="auto">
          <a:xfrm>
            <a:off x="5867400" y="5715000"/>
            <a:ext cx="2363788"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スワップイン時は</a:t>
            </a:r>
          </a:p>
          <a:p>
            <a:pPr eaLnBrk="1" hangingPunct="1"/>
            <a:r>
              <a:rPr lang="ja-JP" altLang="en-US"/>
              <a:t>同一の区画へ</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86413"/>
                                        </p:tgtEl>
                                        <p:attrNameLst>
                                          <p:attrName>style.visibility</p:attrName>
                                        </p:attrNameLst>
                                      </p:cBhvr>
                                      <p:to>
                                        <p:strVal val="visible"/>
                                      </p:to>
                                    </p:set>
                                    <p:animEffect transition="in" filter="checkerboard(across)">
                                      <p:cBhvr>
                                        <p:cTn id="12" dur="500"/>
                                        <p:tgtEl>
                                          <p:spTgt spid="18641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86407"/>
                                        </p:tgtEl>
                                        <p:attrNameLst>
                                          <p:attrName>style.visibility</p:attrName>
                                        </p:attrNameLst>
                                      </p:cBhvr>
                                      <p:to>
                                        <p:strVal val="visible"/>
                                      </p:to>
                                    </p:set>
                                    <p:animEffect transition="in" filter="checkerboard(across)">
                                      <p:cBhvr>
                                        <p:cTn id="17" dur="500"/>
                                        <p:tgtEl>
                                          <p:spTgt spid="186407"/>
                                        </p:tgtEl>
                                      </p:cBhvr>
                                    </p:animEffect>
                                  </p:childTnLst>
                                </p:cTn>
                              </p:par>
                            </p:childTnLst>
                          </p:cTn>
                        </p:par>
                        <p:par>
                          <p:cTn id="18" fill="hold" nodeType="afterGroup">
                            <p:stCondLst>
                              <p:cond delay="500"/>
                            </p:stCondLst>
                            <p:childTnLst>
                              <p:par>
                                <p:cTn id="19" presetID="5" presetClass="entr" presetSubtype="10" fill="hold" nodeType="after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checkerboard(across)">
                                      <p:cBhvr>
                                        <p:cTn id="21" dur="500"/>
                                        <p:tgtEl>
                                          <p:spTgt spid="3"/>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186414"/>
                                        </p:tgtEl>
                                        <p:attrNameLst>
                                          <p:attrName>style.visibility</p:attrName>
                                        </p:attrNameLst>
                                      </p:cBhvr>
                                      <p:to>
                                        <p:strVal val="visible"/>
                                      </p:to>
                                    </p:set>
                                    <p:animEffect transition="in" filter="checkerboard(across)">
                                      <p:cBhvr>
                                        <p:cTn id="26" dur="500"/>
                                        <p:tgtEl>
                                          <p:spTgt spid="186414"/>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ntr" presetSubtype="10" fill="hold" grpId="0" nodeType="clickEffect">
                                  <p:stCondLst>
                                    <p:cond delay="0"/>
                                  </p:stCondLst>
                                  <p:childTnLst>
                                    <p:set>
                                      <p:cBhvr>
                                        <p:cTn id="30" dur="1" fill="hold">
                                          <p:stCondLst>
                                            <p:cond delay="0"/>
                                          </p:stCondLst>
                                        </p:cTn>
                                        <p:tgtEl>
                                          <p:spTgt spid="186411"/>
                                        </p:tgtEl>
                                        <p:attrNameLst>
                                          <p:attrName>style.visibility</p:attrName>
                                        </p:attrNameLst>
                                      </p:cBhvr>
                                      <p:to>
                                        <p:strVal val="visible"/>
                                      </p:to>
                                    </p:set>
                                    <p:animEffect transition="in" filter="checkerboard(across)">
                                      <p:cBhvr>
                                        <p:cTn id="31" dur="500"/>
                                        <p:tgtEl>
                                          <p:spTgt spid="186411"/>
                                        </p:tgtEl>
                                      </p:cBhvr>
                                    </p:animEffect>
                                  </p:childTnLst>
                                </p:cTn>
                              </p:par>
                            </p:childTnLst>
                          </p:cTn>
                        </p:par>
                        <p:par>
                          <p:cTn id="32" fill="hold" nodeType="afterGroup">
                            <p:stCondLst>
                              <p:cond delay="500"/>
                            </p:stCondLst>
                            <p:childTnLst>
                              <p:par>
                                <p:cTn id="33" presetID="5" presetClass="entr" presetSubtype="10" fill="hold" grpId="0" nodeType="afterEffect">
                                  <p:stCondLst>
                                    <p:cond delay="0"/>
                                  </p:stCondLst>
                                  <p:childTnLst>
                                    <p:set>
                                      <p:cBhvr>
                                        <p:cTn id="34" dur="1" fill="hold">
                                          <p:stCondLst>
                                            <p:cond delay="0"/>
                                          </p:stCondLst>
                                        </p:cTn>
                                        <p:tgtEl>
                                          <p:spTgt spid="186412"/>
                                        </p:tgtEl>
                                        <p:attrNameLst>
                                          <p:attrName>style.visibility</p:attrName>
                                        </p:attrNameLst>
                                      </p:cBhvr>
                                      <p:to>
                                        <p:strVal val="visible"/>
                                      </p:to>
                                    </p:set>
                                    <p:animEffect transition="in" filter="checkerboard(across)">
                                      <p:cBhvr>
                                        <p:cTn id="35" dur="500"/>
                                        <p:tgtEl>
                                          <p:spTgt spid="186412"/>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5" presetClass="entr" presetSubtype="10" fill="hold" grpId="0" nodeType="clickEffect">
                                  <p:stCondLst>
                                    <p:cond delay="0"/>
                                  </p:stCondLst>
                                  <p:childTnLst>
                                    <p:set>
                                      <p:cBhvr>
                                        <p:cTn id="39" dur="1" fill="hold">
                                          <p:stCondLst>
                                            <p:cond delay="0"/>
                                          </p:stCondLst>
                                        </p:cTn>
                                        <p:tgtEl>
                                          <p:spTgt spid="186416"/>
                                        </p:tgtEl>
                                        <p:attrNameLst>
                                          <p:attrName>style.visibility</p:attrName>
                                        </p:attrNameLst>
                                      </p:cBhvr>
                                      <p:to>
                                        <p:strVal val="visible"/>
                                      </p:to>
                                    </p:set>
                                    <p:animEffect transition="in" filter="checkerboard(across)">
                                      <p:cBhvr>
                                        <p:cTn id="40" dur="500"/>
                                        <p:tgtEl>
                                          <p:spTgt spid="1864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6407" grpId="0" animBg="1"/>
      <p:bldP spid="186411" grpId="0" animBg="1"/>
      <p:bldP spid="186412" grpId="0" animBg="1" autoUpdateAnimBg="0"/>
      <p:bldP spid="186413" grpId="0" autoUpdateAnimBg="0"/>
      <p:bldP spid="186414" grpId="0" autoUpdateAnimBg="0"/>
      <p:bldP spid="186416" grpId="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ja-JP" altLang="en-US">
                <a:latin typeface="Times New Roman" panose="02020603050405020304" pitchFamily="18" charset="0"/>
              </a:rPr>
              <a:t>動的再配置と</a:t>
            </a:r>
            <a:br>
              <a:rPr lang="ja-JP" altLang="en-US">
                <a:latin typeface="Times New Roman" panose="02020603050405020304" pitchFamily="18" charset="0"/>
              </a:rPr>
            </a:br>
            <a:r>
              <a:rPr lang="ja-JP" altLang="en-US">
                <a:latin typeface="Times New Roman" panose="02020603050405020304" pitchFamily="18" charset="0"/>
              </a:rPr>
              <a:t>スワッピング</a:t>
            </a:r>
          </a:p>
        </p:txBody>
      </p:sp>
      <p:sp>
        <p:nvSpPr>
          <p:cNvPr id="37891" name="Rectangle 3"/>
          <p:cNvSpPr>
            <a:spLocks noGrp="1" noChangeArrowheads="1"/>
          </p:cNvSpPr>
          <p:nvPr>
            <p:ph type="body" idx="1"/>
          </p:nvPr>
        </p:nvSpPr>
        <p:spPr/>
        <p:txBody>
          <a:bodyPr/>
          <a:lstStyle/>
          <a:p>
            <a:pPr eaLnBrk="1" hangingPunct="1"/>
            <a:r>
              <a:rPr lang="ja-JP" altLang="en-US">
                <a:latin typeface="Times New Roman" panose="02020603050405020304" pitchFamily="18" charset="0"/>
              </a:rPr>
              <a:t>動的再配置とスワッピング</a:t>
            </a:r>
          </a:p>
          <a:p>
            <a:pPr lvl="1" eaLnBrk="1" hangingPunct="1"/>
            <a:r>
              <a:rPr lang="ja-JP" altLang="en-US">
                <a:latin typeface="Times New Roman" panose="02020603050405020304" pitchFamily="18" charset="0"/>
              </a:rPr>
              <a:t>現在実行中のプロセスよりも優先度が高いプロセスが来ればスワップアウト</a:t>
            </a:r>
          </a:p>
        </p:txBody>
      </p:sp>
      <p:sp>
        <p:nvSpPr>
          <p:cNvPr id="37892" name="Rectangle 4"/>
          <p:cNvSpPr>
            <a:spLocks noChangeArrowheads="1"/>
          </p:cNvSpPr>
          <p:nvPr/>
        </p:nvSpPr>
        <p:spPr bwMode="auto">
          <a:xfrm>
            <a:off x="3505200" y="3505200"/>
            <a:ext cx="1828800" cy="3124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7893" name="Rectangle 5"/>
          <p:cNvSpPr>
            <a:spLocks noChangeArrowheads="1"/>
          </p:cNvSpPr>
          <p:nvPr/>
        </p:nvSpPr>
        <p:spPr bwMode="auto">
          <a:xfrm>
            <a:off x="3505200" y="3505200"/>
            <a:ext cx="1828800" cy="838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en-US" altLang="ja-JP"/>
          </a:p>
        </p:txBody>
      </p:sp>
      <p:sp>
        <p:nvSpPr>
          <p:cNvPr id="37894" name="Rectangle 6"/>
          <p:cNvSpPr>
            <a:spLocks noChangeArrowheads="1"/>
          </p:cNvSpPr>
          <p:nvPr/>
        </p:nvSpPr>
        <p:spPr bwMode="auto">
          <a:xfrm>
            <a:off x="3505200" y="4343400"/>
            <a:ext cx="1828800" cy="1066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en-US" altLang="ja-JP"/>
          </a:p>
        </p:txBody>
      </p:sp>
      <p:sp>
        <p:nvSpPr>
          <p:cNvPr id="37895" name="Rectangle 7"/>
          <p:cNvSpPr>
            <a:spLocks noChangeArrowheads="1"/>
          </p:cNvSpPr>
          <p:nvPr/>
        </p:nvSpPr>
        <p:spPr bwMode="auto">
          <a:xfrm>
            <a:off x="3505200" y="5410200"/>
            <a:ext cx="1828800" cy="1219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en-US" altLang="ja-JP"/>
          </a:p>
        </p:txBody>
      </p:sp>
      <p:sp>
        <p:nvSpPr>
          <p:cNvPr id="37896" name="AutoShape 8"/>
          <p:cNvSpPr>
            <a:spLocks/>
          </p:cNvSpPr>
          <p:nvPr/>
        </p:nvSpPr>
        <p:spPr bwMode="auto">
          <a:xfrm>
            <a:off x="3276600" y="3505200"/>
            <a:ext cx="152400" cy="3124200"/>
          </a:xfrm>
          <a:prstGeom prst="leftBrace">
            <a:avLst>
              <a:gd name="adj1" fmla="val 170833"/>
              <a:gd name="adj2"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nvGrpSpPr>
          <p:cNvPr id="2" name="Group 9"/>
          <p:cNvGrpSpPr>
            <a:grpSpLocks/>
          </p:cNvGrpSpPr>
          <p:nvPr/>
        </p:nvGrpSpPr>
        <p:grpSpPr bwMode="auto">
          <a:xfrm>
            <a:off x="2133600" y="4800600"/>
            <a:ext cx="1066800" cy="609600"/>
            <a:chOff x="1344" y="3024"/>
            <a:chExt cx="672" cy="384"/>
          </a:xfrm>
        </p:grpSpPr>
        <p:sp>
          <p:nvSpPr>
            <p:cNvPr id="37913" name="Rectangle 10"/>
            <p:cNvSpPr>
              <a:spLocks noChangeArrowheads="1"/>
            </p:cNvSpPr>
            <p:nvPr/>
          </p:nvSpPr>
          <p:spPr bwMode="auto">
            <a:xfrm>
              <a:off x="1344" y="3024"/>
              <a:ext cx="528" cy="384"/>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8K</a:t>
              </a:r>
            </a:p>
          </p:txBody>
        </p:sp>
        <p:sp>
          <p:nvSpPr>
            <p:cNvPr id="37914" name="Line 11"/>
            <p:cNvSpPr>
              <a:spLocks noChangeShapeType="1"/>
            </p:cNvSpPr>
            <p:nvPr/>
          </p:nvSpPr>
          <p:spPr bwMode="auto">
            <a:xfrm>
              <a:off x="1872" y="3216"/>
              <a:ext cx="144"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sp>
        <p:nvSpPr>
          <p:cNvPr id="37898" name="Rectangle 12"/>
          <p:cNvSpPr>
            <a:spLocks noChangeArrowheads="1"/>
          </p:cNvSpPr>
          <p:nvPr/>
        </p:nvSpPr>
        <p:spPr bwMode="auto">
          <a:xfrm>
            <a:off x="4419600" y="3657600"/>
            <a:ext cx="838200" cy="6096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9</a:t>
            </a:r>
            <a:r>
              <a:rPr lang="en-US" altLang="ja-JP">
                <a:solidFill>
                  <a:srgbClr val="000000"/>
                </a:solidFill>
              </a:rPr>
              <a:t>K</a:t>
            </a:r>
          </a:p>
        </p:txBody>
      </p:sp>
      <p:sp>
        <p:nvSpPr>
          <p:cNvPr id="37899" name="Text Box 13"/>
          <p:cNvSpPr txBox="1">
            <a:spLocks noChangeArrowheads="1"/>
          </p:cNvSpPr>
          <p:nvPr/>
        </p:nvSpPr>
        <p:spPr bwMode="auto">
          <a:xfrm>
            <a:off x="3581400" y="3505200"/>
            <a:ext cx="946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区画1</a:t>
            </a:r>
          </a:p>
          <a:p>
            <a:pPr algn="ctr" eaLnBrk="1" hangingPunct="1"/>
            <a:r>
              <a:rPr lang="ja-JP" altLang="en-US"/>
              <a:t>10</a:t>
            </a:r>
            <a:r>
              <a:rPr lang="en-US" altLang="ja-JP"/>
              <a:t>K</a:t>
            </a:r>
          </a:p>
        </p:txBody>
      </p:sp>
      <p:sp>
        <p:nvSpPr>
          <p:cNvPr id="37900" name="Text Box 14"/>
          <p:cNvSpPr txBox="1">
            <a:spLocks noChangeArrowheads="1"/>
          </p:cNvSpPr>
          <p:nvPr/>
        </p:nvSpPr>
        <p:spPr bwMode="auto">
          <a:xfrm>
            <a:off x="3581400" y="4495800"/>
            <a:ext cx="946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区画2</a:t>
            </a:r>
          </a:p>
          <a:p>
            <a:pPr algn="ctr" eaLnBrk="1" hangingPunct="1"/>
            <a:r>
              <a:rPr lang="ja-JP" altLang="en-US"/>
              <a:t>20</a:t>
            </a:r>
            <a:r>
              <a:rPr lang="en-US" altLang="ja-JP"/>
              <a:t>K</a:t>
            </a:r>
          </a:p>
        </p:txBody>
      </p:sp>
      <p:sp>
        <p:nvSpPr>
          <p:cNvPr id="37901" name="Text Box 15"/>
          <p:cNvSpPr txBox="1">
            <a:spLocks noChangeArrowheads="1"/>
          </p:cNvSpPr>
          <p:nvPr/>
        </p:nvSpPr>
        <p:spPr bwMode="auto">
          <a:xfrm>
            <a:off x="3581400" y="5638800"/>
            <a:ext cx="94615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区画3</a:t>
            </a:r>
          </a:p>
          <a:p>
            <a:pPr algn="ctr" eaLnBrk="1" hangingPunct="1"/>
            <a:r>
              <a:rPr lang="ja-JP" altLang="en-US"/>
              <a:t>30</a:t>
            </a:r>
            <a:r>
              <a:rPr lang="en-US" altLang="ja-JP"/>
              <a:t>K</a:t>
            </a:r>
          </a:p>
        </p:txBody>
      </p:sp>
      <p:sp>
        <p:nvSpPr>
          <p:cNvPr id="37902" name="Rectangle 16"/>
          <p:cNvSpPr>
            <a:spLocks noChangeArrowheads="1"/>
          </p:cNvSpPr>
          <p:nvPr/>
        </p:nvSpPr>
        <p:spPr bwMode="auto">
          <a:xfrm>
            <a:off x="4419600" y="5715000"/>
            <a:ext cx="838200" cy="6096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30K</a:t>
            </a:r>
          </a:p>
        </p:txBody>
      </p:sp>
      <p:sp>
        <p:nvSpPr>
          <p:cNvPr id="37903" name="Rectangle 17"/>
          <p:cNvSpPr>
            <a:spLocks noChangeArrowheads="1"/>
          </p:cNvSpPr>
          <p:nvPr/>
        </p:nvSpPr>
        <p:spPr bwMode="auto">
          <a:xfrm>
            <a:off x="4419600" y="4572000"/>
            <a:ext cx="838200" cy="6096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15K</a:t>
            </a:r>
          </a:p>
        </p:txBody>
      </p:sp>
      <p:sp useBgFill="1">
        <p:nvSpPr>
          <p:cNvPr id="187410" name="Rectangle 18"/>
          <p:cNvSpPr>
            <a:spLocks noChangeArrowheads="1"/>
          </p:cNvSpPr>
          <p:nvPr/>
        </p:nvSpPr>
        <p:spPr bwMode="auto">
          <a:xfrm>
            <a:off x="4419600" y="3657600"/>
            <a:ext cx="838200" cy="609600"/>
          </a:xfrm>
          <a:prstGeom prst="rect">
            <a:avLst/>
          </a:prstGeom>
          <a:ln w="19050">
            <a:solidFill>
              <a:srgbClr val="000000"/>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nvGrpSpPr>
          <p:cNvPr id="3" name="Group 27"/>
          <p:cNvGrpSpPr>
            <a:grpSpLocks/>
          </p:cNvGrpSpPr>
          <p:nvPr/>
        </p:nvGrpSpPr>
        <p:grpSpPr bwMode="auto">
          <a:xfrm>
            <a:off x="1066800" y="4800600"/>
            <a:ext cx="1066800" cy="609600"/>
            <a:chOff x="816" y="2448"/>
            <a:chExt cx="672" cy="384"/>
          </a:xfrm>
        </p:grpSpPr>
        <p:sp>
          <p:nvSpPr>
            <p:cNvPr id="37911" name="Rectangle 20"/>
            <p:cNvSpPr>
              <a:spLocks noChangeArrowheads="1"/>
            </p:cNvSpPr>
            <p:nvPr/>
          </p:nvSpPr>
          <p:spPr bwMode="auto">
            <a:xfrm>
              <a:off x="816" y="2448"/>
              <a:ext cx="528" cy="384"/>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9K</a:t>
              </a:r>
            </a:p>
          </p:txBody>
        </p:sp>
        <p:sp>
          <p:nvSpPr>
            <p:cNvPr id="37912" name="Line 21"/>
            <p:cNvSpPr>
              <a:spLocks noChangeShapeType="1"/>
            </p:cNvSpPr>
            <p:nvPr/>
          </p:nvSpPr>
          <p:spPr bwMode="auto">
            <a:xfrm flipV="1">
              <a:off x="1344" y="2640"/>
              <a:ext cx="144"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sp useBgFill="1">
        <p:nvSpPr>
          <p:cNvPr id="187414" name="Rectangle 22"/>
          <p:cNvSpPr>
            <a:spLocks noChangeArrowheads="1"/>
          </p:cNvSpPr>
          <p:nvPr/>
        </p:nvSpPr>
        <p:spPr bwMode="auto">
          <a:xfrm>
            <a:off x="2133600" y="4800600"/>
            <a:ext cx="838200" cy="609600"/>
          </a:xfrm>
          <a:prstGeom prst="rect">
            <a:avLst/>
          </a:prstGeom>
          <a:ln w="19050">
            <a:solidFill>
              <a:srgbClr val="000000"/>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87415" name="Rectangle 23"/>
          <p:cNvSpPr>
            <a:spLocks noChangeArrowheads="1"/>
          </p:cNvSpPr>
          <p:nvPr/>
        </p:nvSpPr>
        <p:spPr bwMode="auto">
          <a:xfrm>
            <a:off x="4419600" y="3657600"/>
            <a:ext cx="838200" cy="6096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8K</a:t>
            </a:r>
          </a:p>
        </p:txBody>
      </p:sp>
      <p:sp>
        <p:nvSpPr>
          <p:cNvPr id="187416" name="Text Box 24"/>
          <p:cNvSpPr txBox="1">
            <a:spLocks noChangeArrowheads="1"/>
          </p:cNvSpPr>
          <p:nvPr/>
        </p:nvSpPr>
        <p:spPr bwMode="auto">
          <a:xfrm>
            <a:off x="381000" y="5638800"/>
            <a:ext cx="30845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優先度の高いプロセス</a:t>
            </a:r>
          </a:p>
        </p:txBody>
      </p:sp>
      <p:sp>
        <p:nvSpPr>
          <p:cNvPr id="187417" name="Text Box 25"/>
          <p:cNvSpPr txBox="1">
            <a:spLocks noChangeArrowheads="1"/>
          </p:cNvSpPr>
          <p:nvPr/>
        </p:nvSpPr>
        <p:spPr bwMode="auto">
          <a:xfrm>
            <a:off x="5562600" y="4648200"/>
            <a:ext cx="338931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優先度の低いプロセスは</a:t>
            </a:r>
          </a:p>
          <a:p>
            <a:pPr eaLnBrk="1" hangingPunct="1"/>
            <a:r>
              <a:rPr lang="ja-JP" altLang="en-US"/>
              <a:t>一旦スワップアウト</a:t>
            </a:r>
          </a:p>
        </p:txBody>
      </p:sp>
      <p:sp>
        <p:nvSpPr>
          <p:cNvPr id="187418" name="Text Box 26"/>
          <p:cNvSpPr txBox="1">
            <a:spLocks noChangeArrowheads="1"/>
          </p:cNvSpPr>
          <p:nvPr/>
        </p:nvSpPr>
        <p:spPr bwMode="auto">
          <a:xfrm>
            <a:off x="5867400" y="5715000"/>
            <a:ext cx="2363788"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スワップイン時は</a:t>
            </a:r>
          </a:p>
          <a:p>
            <a:pPr eaLnBrk="1" hangingPunct="1"/>
            <a:r>
              <a:rPr lang="ja-JP" altLang="en-US"/>
              <a:t>区画の再選択</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87416"/>
                                        </p:tgtEl>
                                        <p:attrNameLst>
                                          <p:attrName>style.visibility</p:attrName>
                                        </p:attrNameLst>
                                      </p:cBhvr>
                                      <p:to>
                                        <p:strVal val="visible"/>
                                      </p:to>
                                    </p:set>
                                    <p:animEffect transition="in" filter="checkerboard(across)">
                                      <p:cBhvr>
                                        <p:cTn id="12" dur="500"/>
                                        <p:tgtEl>
                                          <p:spTgt spid="18741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87410"/>
                                        </p:tgtEl>
                                        <p:attrNameLst>
                                          <p:attrName>style.visibility</p:attrName>
                                        </p:attrNameLst>
                                      </p:cBhvr>
                                      <p:to>
                                        <p:strVal val="visible"/>
                                      </p:to>
                                    </p:set>
                                    <p:animEffect transition="in" filter="checkerboard(across)">
                                      <p:cBhvr>
                                        <p:cTn id="17" dur="500"/>
                                        <p:tgtEl>
                                          <p:spTgt spid="187410"/>
                                        </p:tgtEl>
                                      </p:cBhvr>
                                    </p:animEffect>
                                  </p:childTnLst>
                                </p:cTn>
                              </p:par>
                            </p:childTnLst>
                          </p:cTn>
                        </p:par>
                        <p:par>
                          <p:cTn id="18" fill="hold" nodeType="afterGroup">
                            <p:stCondLst>
                              <p:cond delay="500"/>
                            </p:stCondLst>
                            <p:childTnLst>
                              <p:par>
                                <p:cTn id="19" presetID="5" presetClass="entr" presetSubtype="10" fill="hold" nodeType="after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checkerboard(across)">
                                      <p:cBhvr>
                                        <p:cTn id="21" dur="500"/>
                                        <p:tgtEl>
                                          <p:spTgt spid="3"/>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187417"/>
                                        </p:tgtEl>
                                        <p:attrNameLst>
                                          <p:attrName>style.visibility</p:attrName>
                                        </p:attrNameLst>
                                      </p:cBhvr>
                                      <p:to>
                                        <p:strVal val="visible"/>
                                      </p:to>
                                    </p:set>
                                    <p:animEffect transition="in" filter="checkerboard(across)">
                                      <p:cBhvr>
                                        <p:cTn id="26" dur="500"/>
                                        <p:tgtEl>
                                          <p:spTgt spid="187417"/>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5" presetClass="entr" presetSubtype="10" fill="hold" grpId="0" nodeType="clickEffect">
                                  <p:stCondLst>
                                    <p:cond delay="0"/>
                                  </p:stCondLst>
                                  <p:childTnLst>
                                    <p:set>
                                      <p:cBhvr>
                                        <p:cTn id="30" dur="1" fill="hold">
                                          <p:stCondLst>
                                            <p:cond delay="0"/>
                                          </p:stCondLst>
                                        </p:cTn>
                                        <p:tgtEl>
                                          <p:spTgt spid="187414"/>
                                        </p:tgtEl>
                                        <p:attrNameLst>
                                          <p:attrName>style.visibility</p:attrName>
                                        </p:attrNameLst>
                                      </p:cBhvr>
                                      <p:to>
                                        <p:strVal val="visible"/>
                                      </p:to>
                                    </p:set>
                                    <p:animEffect transition="in" filter="checkerboard(across)">
                                      <p:cBhvr>
                                        <p:cTn id="31" dur="500"/>
                                        <p:tgtEl>
                                          <p:spTgt spid="187414"/>
                                        </p:tgtEl>
                                      </p:cBhvr>
                                    </p:animEffect>
                                  </p:childTnLst>
                                </p:cTn>
                              </p:par>
                            </p:childTnLst>
                          </p:cTn>
                        </p:par>
                        <p:par>
                          <p:cTn id="32" fill="hold" nodeType="afterGroup">
                            <p:stCondLst>
                              <p:cond delay="500"/>
                            </p:stCondLst>
                            <p:childTnLst>
                              <p:par>
                                <p:cTn id="33" presetID="5" presetClass="entr" presetSubtype="10" fill="hold" grpId="0" nodeType="afterEffect">
                                  <p:stCondLst>
                                    <p:cond delay="0"/>
                                  </p:stCondLst>
                                  <p:childTnLst>
                                    <p:set>
                                      <p:cBhvr>
                                        <p:cTn id="34" dur="1" fill="hold">
                                          <p:stCondLst>
                                            <p:cond delay="0"/>
                                          </p:stCondLst>
                                        </p:cTn>
                                        <p:tgtEl>
                                          <p:spTgt spid="187415"/>
                                        </p:tgtEl>
                                        <p:attrNameLst>
                                          <p:attrName>style.visibility</p:attrName>
                                        </p:attrNameLst>
                                      </p:cBhvr>
                                      <p:to>
                                        <p:strVal val="visible"/>
                                      </p:to>
                                    </p:set>
                                    <p:animEffect transition="in" filter="checkerboard(across)">
                                      <p:cBhvr>
                                        <p:cTn id="35" dur="500"/>
                                        <p:tgtEl>
                                          <p:spTgt spid="187415"/>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5" presetClass="entr" presetSubtype="10" fill="hold" grpId="0" nodeType="clickEffect">
                                  <p:stCondLst>
                                    <p:cond delay="0"/>
                                  </p:stCondLst>
                                  <p:childTnLst>
                                    <p:set>
                                      <p:cBhvr>
                                        <p:cTn id="39" dur="1" fill="hold">
                                          <p:stCondLst>
                                            <p:cond delay="0"/>
                                          </p:stCondLst>
                                        </p:cTn>
                                        <p:tgtEl>
                                          <p:spTgt spid="187418"/>
                                        </p:tgtEl>
                                        <p:attrNameLst>
                                          <p:attrName>style.visibility</p:attrName>
                                        </p:attrNameLst>
                                      </p:cBhvr>
                                      <p:to>
                                        <p:strVal val="visible"/>
                                      </p:to>
                                    </p:set>
                                    <p:animEffect transition="in" filter="checkerboard(across)">
                                      <p:cBhvr>
                                        <p:cTn id="40" dur="500"/>
                                        <p:tgtEl>
                                          <p:spTgt spid="1874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410" grpId="0" animBg="1"/>
      <p:bldP spid="187414" grpId="0" animBg="1"/>
      <p:bldP spid="187415" grpId="0" animBg="1" autoUpdateAnimBg="0"/>
      <p:bldP spid="187416" grpId="0" autoUpdateAnimBg="0"/>
      <p:bldP spid="187417" grpId="0" autoUpdateAnimBg="0"/>
      <p:bldP spid="187418" grpId="0"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685800" y="525463"/>
            <a:ext cx="7772400" cy="1311275"/>
          </a:xfrm>
        </p:spPr>
        <p:txBody>
          <a:bodyPr/>
          <a:lstStyle/>
          <a:p>
            <a:pPr eaLnBrk="1" hangingPunct="1"/>
            <a:r>
              <a:rPr lang="ja-JP" altLang="en-US">
                <a:latin typeface="Times New Roman" panose="02020603050405020304" pitchFamily="18" charset="0"/>
              </a:rPr>
              <a:t>可変区画割り付け</a:t>
            </a:r>
            <a:br>
              <a:rPr lang="ja-JP" altLang="en-US">
                <a:latin typeface="Times New Roman" panose="02020603050405020304" pitchFamily="18" charset="0"/>
              </a:rPr>
            </a:br>
            <a:r>
              <a:rPr lang="ja-JP" altLang="en-US" sz="3600">
                <a:latin typeface="Times New Roman" panose="02020603050405020304" pitchFamily="18" charset="0"/>
              </a:rPr>
              <a:t>(</a:t>
            </a:r>
            <a:r>
              <a:rPr lang="en-US" altLang="ja-JP" sz="3600">
                <a:latin typeface="Times New Roman" panose="02020603050405020304" pitchFamily="18" charset="0"/>
              </a:rPr>
              <a:t>dynamic partition allocation)</a:t>
            </a:r>
            <a:endParaRPr lang="ja-JP" altLang="en-US" sz="3600">
              <a:latin typeface="Times New Roman" panose="02020603050405020304" pitchFamily="18" charset="0"/>
            </a:endParaRPr>
          </a:p>
        </p:txBody>
      </p:sp>
      <p:sp>
        <p:nvSpPr>
          <p:cNvPr id="38915" name="Rectangle 3"/>
          <p:cNvSpPr>
            <a:spLocks noGrp="1" noChangeArrowheads="1"/>
          </p:cNvSpPr>
          <p:nvPr>
            <p:ph type="body" idx="1"/>
          </p:nvPr>
        </p:nvSpPr>
        <p:spPr>
          <a:xfrm>
            <a:off x="685800" y="1676400"/>
            <a:ext cx="7772400" cy="1676400"/>
          </a:xfrm>
        </p:spPr>
        <p:txBody>
          <a:bodyPr/>
          <a:lstStyle/>
          <a:p>
            <a:pPr eaLnBrk="1" hangingPunct="1"/>
            <a:r>
              <a:rPr lang="ja-JP" altLang="en-US">
                <a:latin typeface="Times New Roman" panose="02020603050405020304" pitchFamily="18" charset="0"/>
              </a:rPr>
              <a:t>可変区画割り付け</a:t>
            </a:r>
          </a:p>
          <a:p>
            <a:pPr lvl="1" eaLnBrk="1" hangingPunct="1"/>
            <a:r>
              <a:rPr lang="ja-JP" altLang="en-US">
                <a:latin typeface="Times New Roman" panose="02020603050405020304" pitchFamily="18" charset="0"/>
              </a:rPr>
              <a:t>区画のサイズを動的に変化させる</a:t>
            </a:r>
          </a:p>
          <a:p>
            <a:pPr lvl="2" eaLnBrk="1" hangingPunct="1"/>
            <a:r>
              <a:rPr lang="ja-JP" altLang="en-US">
                <a:latin typeface="Times New Roman" panose="02020603050405020304" pitchFamily="18" charset="0"/>
              </a:rPr>
              <a:t>プロセスと同じサイズの区画を作成する</a:t>
            </a:r>
          </a:p>
        </p:txBody>
      </p:sp>
      <p:sp>
        <p:nvSpPr>
          <p:cNvPr id="38916" name="Text Box 5"/>
          <p:cNvSpPr txBox="1">
            <a:spLocks noChangeArrowheads="1"/>
          </p:cNvSpPr>
          <p:nvPr/>
        </p:nvSpPr>
        <p:spPr bwMode="auto">
          <a:xfrm>
            <a:off x="5943600" y="2971800"/>
            <a:ext cx="557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0</a:t>
            </a:r>
            <a:r>
              <a:rPr lang="en-US" altLang="ja-JP"/>
              <a:t>K</a:t>
            </a:r>
          </a:p>
        </p:txBody>
      </p:sp>
      <p:sp>
        <p:nvSpPr>
          <p:cNvPr id="38917" name="Text Box 6"/>
          <p:cNvSpPr txBox="1">
            <a:spLocks noChangeArrowheads="1"/>
          </p:cNvSpPr>
          <p:nvPr/>
        </p:nvSpPr>
        <p:spPr bwMode="auto">
          <a:xfrm>
            <a:off x="5638800" y="6400800"/>
            <a:ext cx="862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100</a:t>
            </a:r>
            <a:r>
              <a:rPr lang="en-US" altLang="ja-JP"/>
              <a:t>K</a:t>
            </a:r>
          </a:p>
        </p:txBody>
      </p:sp>
      <p:grpSp>
        <p:nvGrpSpPr>
          <p:cNvPr id="2" name="Group 21"/>
          <p:cNvGrpSpPr>
            <a:grpSpLocks/>
          </p:cNvGrpSpPr>
          <p:nvPr/>
        </p:nvGrpSpPr>
        <p:grpSpPr bwMode="auto">
          <a:xfrm>
            <a:off x="4114800" y="3962400"/>
            <a:ext cx="1676400" cy="1371600"/>
            <a:chOff x="2592" y="2496"/>
            <a:chExt cx="1056" cy="864"/>
          </a:xfrm>
        </p:grpSpPr>
        <p:sp>
          <p:nvSpPr>
            <p:cNvPr id="38948" name="Rectangle 7"/>
            <p:cNvSpPr>
              <a:spLocks noChangeArrowheads="1"/>
            </p:cNvSpPr>
            <p:nvPr/>
          </p:nvSpPr>
          <p:spPr bwMode="auto">
            <a:xfrm>
              <a:off x="2592" y="2496"/>
              <a:ext cx="816" cy="864"/>
            </a:xfrm>
            <a:prstGeom prst="rect">
              <a:avLst/>
            </a:prstGeom>
            <a:solidFill>
              <a:srgbClr val="FF99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40</a:t>
              </a:r>
              <a:r>
                <a:rPr lang="en-US" altLang="ja-JP">
                  <a:solidFill>
                    <a:srgbClr val="000000"/>
                  </a:solidFill>
                </a:rPr>
                <a:t>K</a:t>
              </a:r>
            </a:p>
          </p:txBody>
        </p:sp>
        <p:sp>
          <p:nvSpPr>
            <p:cNvPr id="38949" name="Line 10"/>
            <p:cNvSpPr>
              <a:spLocks noChangeShapeType="1"/>
            </p:cNvSpPr>
            <p:nvPr/>
          </p:nvSpPr>
          <p:spPr bwMode="auto">
            <a:xfrm>
              <a:off x="3408" y="2928"/>
              <a:ext cx="24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3" name="Group 22"/>
          <p:cNvGrpSpPr>
            <a:grpSpLocks/>
          </p:cNvGrpSpPr>
          <p:nvPr/>
        </p:nvGrpSpPr>
        <p:grpSpPr bwMode="auto">
          <a:xfrm>
            <a:off x="2438400" y="4343400"/>
            <a:ext cx="1676400" cy="685800"/>
            <a:chOff x="1536" y="2736"/>
            <a:chExt cx="1056" cy="432"/>
          </a:xfrm>
        </p:grpSpPr>
        <p:sp>
          <p:nvSpPr>
            <p:cNvPr id="38946" name="Rectangle 8"/>
            <p:cNvSpPr>
              <a:spLocks noChangeArrowheads="1"/>
            </p:cNvSpPr>
            <p:nvPr/>
          </p:nvSpPr>
          <p:spPr bwMode="auto">
            <a:xfrm>
              <a:off x="1536" y="2736"/>
              <a:ext cx="816" cy="432"/>
            </a:xfrm>
            <a:prstGeom prst="rect">
              <a:avLst/>
            </a:prstGeom>
            <a:solidFill>
              <a:srgbClr val="FFCC99"/>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20</a:t>
              </a:r>
              <a:r>
                <a:rPr lang="en-US" altLang="ja-JP">
                  <a:solidFill>
                    <a:srgbClr val="000000"/>
                  </a:solidFill>
                </a:rPr>
                <a:t>K</a:t>
              </a:r>
            </a:p>
          </p:txBody>
        </p:sp>
        <p:sp>
          <p:nvSpPr>
            <p:cNvPr id="38947" name="Line 11"/>
            <p:cNvSpPr>
              <a:spLocks noChangeShapeType="1"/>
            </p:cNvSpPr>
            <p:nvPr/>
          </p:nvSpPr>
          <p:spPr bwMode="auto">
            <a:xfrm>
              <a:off x="2352" y="2928"/>
              <a:ext cx="24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4" name="Group 23"/>
          <p:cNvGrpSpPr>
            <a:grpSpLocks/>
          </p:cNvGrpSpPr>
          <p:nvPr/>
        </p:nvGrpSpPr>
        <p:grpSpPr bwMode="auto">
          <a:xfrm>
            <a:off x="762000" y="4191000"/>
            <a:ext cx="1676400" cy="990600"/>
            <a:chOff x="480" y="2640"/>
            <a:chExt cx="1056" cy="624"/>
          </a:xfrm>
        </p:grpSpPr>
        <p:sp>
          <p:nvSpPr>
            <p:cNvPr id="38944" name="Rectangle 9"/>
            <p:cNvSpPr>
              <a:spLocks noChangeArrowheads="1"/>
            </p:cNvSpPr>
            <p:nvPr/>
          </p:nvSpPr>
          <p:spPr bwMode="auto">
            <a:xfrm>
              <a:off x="480" y="2640"/>
              <a:ext cx="816" cy="624"/>
            </a:xfrm>
            <a:prstGeom prst="rect">
              <a:avLst/>
            </a:prstGeom>
            <a:solidFill>
              <a:srgbClr val="FFFF99"/>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30</a:t>
              </a:r>
              <a:r>
                <a:rPr lang="en-US" altLang="ja-JP">
                  <a:solidFill>
                    <a:srgbClr val="000000"/>
                  </a:solidFill>
                </a:rPr>
                <a:t>K</a:t>
              </a:r>
            </a:p>
          </p:txBody>
        </p:sp>
        <p:sp>
          <p:nvSpPr>
            <p:cNvPr id="38945" name="Line 12"/>
            <p:cNvSpPr>
              <a:spLocks noChangeShapeType="1"/>
            </p:cNvSpPr>
            <p:nvPr/>
          </p:nvSpPr>
          <p:spPr bwMode="auto">
            <a:xfrm>
              <a:off x="1296" y="2928"/>
              <a:ext cx="24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8" name="Group 45"/>
          <p:cNvGrpSpPr>
            <a:grpSpLocks/>
          </p:cNvGrpSpPr>
          <p:nvPr/>
        </p:nvGrpSpPr>
        <p:grpSpPr bwMode="auto">
          <a:xfrm>
            <a:off x="838200" y="5867400"/>
            <a:ext cx="1676400" cy="685800"/>
            <a:chOff x="528" y="3696"/>
            <a:chExt cx="1056" cy="432"/>
          </a:xfrm>
        </p:grpSpPr>
        <p:sp>
          <p:nvSpPr>
            <p:cNvPr id="38936" name="Rectangle 31"/>
            <p:cNvSpPr>
              <a:spLocks noChangeArrowheads="1"/>
            </p:cNvSpPr>
            <p:nvPr/>
          </p:nvSpPr>
          <p:spPr bwMode="auto">
            <a:xfrm>
              <a:off x="528" y="3696"/>
              <a:ext cx="816" cy="432"/>
            </a:xfrm>
            <a:prstGeom prst="rect">
              <a:avLst/>
            </a:prstGeom>
            <a:solidFill>
              <a:srgbClr val="99CC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20</a:t>
              </a:r>
              <a:r>
                <a:rPr lang="en-US" altLang="ja-JP">
                  <a:solidFill>
                    <a:srgbClr val="000000"/>
                  </a:solidFill>
                </a:rPr>
                <a:t>K</a:t>
              </a:r>
            </a:p>
          </p:txBody>
        </p:sp>
        <p:sp>
          <p:nvSpPr>
            <p:cNvPr id="38937" name="Line 32"/>
            <p:cNvSpPr>
              <a:spLocks noChangeShapeType="1"/>
            </p:cNvSpPr>
            <p:nvPr/>
          </p:nvSpPr>
          <p:spPr bwMode="auto">
            <a:xfrm>
              <a:off x="1344" y="3888"/>
              <a:ext cx="24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9" name="Group 40"/>
          <p:cNvGrpSpPr>
            <a:grpSpLocks/>
          </p:cNvGrpSpPr>
          <p:nvPr/>
        </p:nvGrpSpPr>
        <p:grpSpPr bwMode="auto">
          <a:xfrm>
            <a:off x="533400" y="4648200"/>
            <a:ext cx="3505200" cy="2057400"/>
            <a:chOff x="336" y="2928"/>
            <a:chExt cx="2208" cy="1296"/>
          </a:xfrm>
        </p:grpSpPr>
        <p:sp>
          <p:nvSpPr>
            <p:cNvPr id="38930" name="Rectangle 34"/>
            <p:cNvSpPr>
              <a:spLocks noChangeArrowheads="1"/>
            </p:cNvSpPr>
            <p:nvPr/>
          </p:nvSpPr>
          <p:spPr bwMode="auto">
            <a:xfrm>
              <a:off x="1584" y="3600"/>
              <a:ext cx="816" cy="624"/>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30</a:t>
              </a:r>
              <a:r>
                <a:rPr lang="en-US" altLang="ja-JP">
                  <a:solidFill>
                    <a:srgbClr val="000000"/>
                  </a:solidFill>
                </a:rPr>
                <a:t>K</a:t>
              </a:r>
            </a:p>
          </p:txBody>
        </p:sp>
        <p:sp>
          <p:nvSpPr>
            <p:cNvPr id="38931" name="Line 35"/>
            <p:cNvSpPr>
              <a:spLocks noChangeShapeType="1"/>
            </p:cNvSpPr>
            <p:nvPr/>
          </p:nvSpPr>
          <p:spPr bwMode="auto">
            <a:xfrm>
              <a:off x="336" y="2928"/>
              <a:ext cx="144"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38932" name="Line 36"/>
            <p:cNvSpPr>
              <a:spLocks noChangeShapeType="1"/>
            </p:cNvSpPr>
            <p:nvPr/>
          </p:nvSpPr>
          <p:spPr bwMode="auto">
            <a:xfrm>
              <a:off x="336" y="2928"/>
              <a:ext cx="0" cy="48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8933" name="Line 37"/>
            <p:cNvSpPr>
              <a:spLocks noChangeShapeType="1"/>
            </p:cNvSpPr>
            <p:nvPr/>
          </p:nvSpPr>
          <p:spPr bwMode="auto">
            <a:xfrm>
              <a:off x="336" y="3408"/>
              <a:ext cx="220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8934" name="Line 38"/>
            <p:cNvSpPr>
              <a:spLocks noChangeShapeType="1"/>
            </p:cNvSpPr>
            <p:nvPr/>
          </p:nvSpPr>
          <p:spPr bwMode="auto">
            <a:xfrm>
              <a:off x="2400" y="3888"/>
              <a:ext cx="14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8935" name="Line 39"/>
            <p:cNvSpPr>
              <a:spLocks noChangeShapeType="1"/>
            </p:cNvSpPr>
            <p:nvPr/>
          </p:nvSpPr>
          <p:spPr bwMode="auto">
            <a:xfrm>
              <a:off x="2544" y="3408"/>
              <a:ext cx="0" cy="48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sp>
        <p:nvSpPr>
          <p:cNvPr id="38929" name="Rectangle 4"/>
          <p:cNvSpPr>
            <a:spLocks noChangeArrowheads="1"/>
          </p:cNvSpPr>
          <p:nvPr/>
        </p:nvSpPr>
        <p:spPr bwMode="auto">
          <a:xfrm>
            <a:off x="6553200" y="3200400"/>
            <a:ext cx="1295400" cy="3429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Tree>
    <p:extLst>
      <p:ext uri="{BB962C8B-B14F-4D97-AF65-F5344CB8AC3E}">
        <p14:creationId xmlns:p14="http://schemas.microsoft.com/office/powerpoint/2010/main" val="173854181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heckerboard(across)">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heckerboard(across)">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checkerboard(across)">
                                      <p:cBhvr>
                                        <p:cTn id="22" dur="500"/>
                                        <p:tgtEl>
                                          <p:spTgt spid="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checkerboard(across)">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メモリ</a:t>
            </a:r>
          </a:p>
        </p:txBody>
      </p:sp>
      <p:graphicFrame>
        <p:nvGraphicFramePr>
          <p:cNvPr id="153657" name="Group 57"/>
          <p:cNvGraphicFramePr>
            <a:graphicFrameLocks noGrp="1"/>
          </p:cNvGraphicFramePr>
          <p:nvPr/>
        </p:nvGraphicFramePr>
        <p:xfrm>
          <a:off x="152400" y="1905000"/>
          <a:ext cx="8839200" cy="4618039"/>
        </p:xfrm>
        <a:graphic>
          <a:graphicData uri="http://schemas.openxmlformats.org/drawingml/2006/table">
            <a:tbl>
              <a:tblPr/>
              <a:tblGrid>
                <a:gridCol w="1752600">
                  <a:extLst>
                    <a:ext uri="{9D8B030D-6E8A-4147-A177-3AD203B41FA5}">
                      <a16:colId xmlns:a16="http://schemas.microsoft.com/office/drawing/2014/main" val="20000"/>
                    </a:ext>
                  </a:extLst>
                </a:gridCol>
                <a:gridCol w="2667000">
                  <a:extLst>
                    <a:ext uri="{9D8B030D-6E8A-4147-A177-3AD203B41FA5}">
                      <a16:colId xmlns:a16="http://schemas.microsoft.com/office/drawing/2014/main" val="20001"/>
                    </a:ext>
                  </a:extLst>
                </a:gridCol>
                <a:gridCol w="4419600">
                  <a:extLst>
                    <a:ext uri="{9D8B030D-6E8A-4147-A177-3AD203B41FA5}">
                      <a16:colId xmlns:a16="http://schemas.microsoft.com/office/drawing/2014/main" val="20002"/>
                    </a:ext>
                  </a:extLst>
                </a:gridCol>
              </a:tblGrid>
              <a:tr h="1143079">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dirty="0">
                          <a:ln>
                            <a:noFill/>
                          </a:ln>
                          <a:solidFill>
                            <a:schemeClr val="tx1"/>
                          </a:solidFill>
                          <a:effectLst/>
                          <a:latin typeface="Times New Roman" pitchFamily="18" charset="0"/>
                          <a:ea typeface="ＭＳ Ｐゴシック" pitchFamily="50" charset="-128"/>
                        </a:rPr>
                        <a:t>記憶装置</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本, 資料</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特徴</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143079">
                <a:tc>
                  <a:txBody>
                    <a:bodyPr/>
                    <a:lstStyle/>
                    <a:p>
                      <a:pPr marL="98425" marR="0" lvl="0" indent="-98425"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キャッシュ</a:t>
                      </a:r>
                    </a:p>
                    <a:p>
                      <a:pPr marL="98425" marR="0" lvl="0" indent="-98425"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itchFamily="18" charset="0"/>
                          <a:ea typeface="ＭＳ Ｐゴシック" pitchFamily="50" charset="-128"/>
                        </a:rPr>
                        <a:t>(</a:t>
                      </a:r>
                      <a:r>
                        <a:rPr kumimoji="1" lang="en-US" altLang="ja-JP" sz="2000" b="0" i="0" u="none" strike="noStrike" cap="none" normalizeH="0" baseline="0">
                          <a:ln>
                            <a:noFill/>
                          </a:ln>
                          <a:solidFill>
                            <a:schemeClr val="tx1"/>
                          </a:solidFill>
                          <a:effectLst/>
                          <a:latin typeface="Times New Roman" pitchFamily="18" charset="0"/>
                          <a:ea typeface="ＭＳ Ｐゴシック" pitchFamily="50" charset="-128"/>
                        </a:rPr>
                        <a:t>cache memory)</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dirty="0">
                          <a:ln>
                            <a:noFill/>
                          </a:ln>
                          <a:solidFill>
                            <a:schemeClr val="tx1"/>
                          </a:solidFill>
                          <a:effectLst/>
                          <a:latin typeface="Times New Roman" pitchFamily="18" charset="0"/>
                          <a:ea typeface="ＭＳ Ｐゴシック" pitchFamily="50" charset="-128"/>
                        </a:rPr>
                        <a:t>手で保持</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dirty="0">
                          <a:ln>
                            <a:noFill/>
                          </a:ln>
                          <a:solidFill>
                            <a:schemeClr val="tx1"/>
                          </a:solidFill>
                          <a:effectLst/>
                          <a:latin typeface="Times New Roman" pitchFamily="18" charset="0"/>
                          <a:ea typeface="ＭＳ Ｐゴシック" pitchFamily="50" charset="-128"/>
                        </a:rPr>
                        <a:t>すぐ読める</a:t>
                      </a:r>
                      <a:endParaRPr kumimoji="1" lang="en-US" altLang="ja-JP" sz="2400" b="0" i="0" u="none" strike="noStrike" cap="none" normalizeH="0" baseline="0" dirty="0">
                        <a:ln>
                          <a:noFill/>
                        </a:ln>
                        <a:solidFill>
                          <a:schemeClr val="tx1"/>
                        </a:solidFill>
                        <a:effectLst/>
                        <a:latin typeface="Times New Roman" pitchFamily="18"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dirty="0">
                          <a:ln>
                            <a:noFill/>
                          </a:ln>
                          <a:solidFill>
                            <a:schemeClr val="tx1"/>
                          </a:solidFill>
                          <a:effectLst/>
                          <a:latin typeface="Times New Roman" pitchFamily="18" charset="0"/>
                          <a:ea typeface="ＭＳ Ｐゴシック" pitchFamily="50" charset="-128"/>
                        </a:rPr>
                        <a:t>ごくわずかな量しか持てない</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143079">
                <a:tc>
                  <a:txBody>
                    <a:bodyPr/>
                    <a:lstStyle/>
                    <a:p>
                      <a:pPr marL="98425" marR="0" lvl="0" indent="-98425"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主記憶</a:t>
                      </a:r>
                    </a:p>
                    <a:p>
                      <a:pPr marL="98425" marR="0" lvl="0" indent="-98425"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itchFamily="18" charset="0"/>
                          <a:ea typeface="ＭＳ Ｐゴシック" pitchFamily="50" charset="-128"/>
                        </a:rPr>
                        <a:t>(</a:t>
                      </a:r>
                      <a:r>
                        <a:rPr kumimoji="1" lang="en-US" altLang="ja-JP" sz="2000" b="0" i="0" u="none" strike="noStrike" cap="none" normalizeH="0" baseline="0">
                          <a:ln>
                            <a:noFill/>
                          </a:ln>
                          <a:solidFill>
                            <a:schemeClr val="tx1"/>
                          </a:solidFill>
                          <a:effectLst/>
                          <a:latin typeface="Times New Roman" pitchFamily="18" charset="0"/>
                          <a:ea typeface="ＭＳ Ｐゴシック" pitchFamily="50" charset="-128"/>
                        </a:rPr>
                        <a:t>main memory)</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dirty="0">
                          <a:ln>
                            <a:noFill/>
                          </a:ln>
                          <a:solidFill>
                            <a:schemeClr val="tx1"/>
                          </a:solidFill>
                          <a:effectLst/>
                          <a:latin typeface="Times New Roman" pitchFamily="18" charset="0"/>
                          <a:ea typeface="ＭＳ Ｐゴシック" pitchFamily="50" charset="-128"/>
                        </a:rPr>
                        <a:t>作業机</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dirty="0">
                          <a:ln>
                            <a:noFill/>
                          </a:ln>
                          <a:solidFill>
                            <a:schemeClr val="tx1"/>
                          </a:solidFill>
                          <a:effectLst/>
                          <a:latin typeface="Times New Roman" pitchFamily="18" charset="0"/>
                          <a:ea typeface="ＭＳ Ｐゴシック" pitchFamily="50" charset="-128"/>
                        </a:rPr>
                        <a:t>座ったまますぐ手に取れる</a:t>
                      </a:r>
                      <a:endParaRPr kumimoji="1" lang="en-US" altLang="ja-JP" sz="2400" b="0" i="0" u="none" strike="noStrike" cap="none" normalizeH="0" baseline="0" dirty="0">
                        <a:ln>
                          <a:noFill/>
                        </a:ln>
                        <a:solidFill>
                          <a:schemeClr val="tx1"/>
                        </a:solidFill>
                        <a:effectLst/>
                        <a:latin typeface="Times New Roman" pitchFamily="18"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dirty="0">
                          <a:ln>
                            <a:noFill/>
                          </a:ln>
                          <a:solidFill>
                            <a:schemeClr val="tx1"/>
                          </a:solidFill>
                          <a:effectLst/>
                          <a:latin typeface="Times New Roman" pitchFamily="18" charset="0"/>
                          <a:ea typeface="ＭＳ Ｐゴシック" pitchFamily="50" charset="-128"/>
                        </a:rPr>
                        <a:t>置ける量は限られる</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188802">
                <a:tc>
                  <a:txBody>
                    <a:bodyPr/>
                    <a:lstStyle/>
                    <a:p>
                      <a:pPr marL="98425" marR="0" lvl="0" indent="-98425"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2次記憶</a:t>
                      </a:r>
                    </a:p>
                    <a:p>
                      <a:pPr marL="98425" marR="0" lvl="0" indent="-98425"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itchFamily="18" charset="0"/>
                          <a:ea typeface="ＭＳ Ｐゴシック" pitchFamily="50" charset="-128"/>
                        </a:rPr>
                        <a:t>(</a:t>
                      </a:r>
                      <a:r>
                        <a:rPr kumimoji="1" lang="en-US" altLang="ja-JP" sz="2000" b="0" i="0" u="none" strike="noStrike" cap="none" normalizeH="0" baseline="0">
                          <a:ln>
                            <a:noFill/>
                          </a:ln>
                          <a:solidFill>
                            <a:schemeClr val="tx1"/>
                          </a:solidFill>
                          <a:effectLst/>
                          <a:latin typeface="Times New Roman" pitchFamily="18" charset="0"/>
                          <a:ea typeface="ＭＳ Ｐゴシック" pitchFamily="50" charset="-128"/>
                        </a:rPr>
                        <a:t>secondary memory</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倉庫</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部屋を出て取りにいく必要あり</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大量に置ける</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pic>
        <p:nvPicPr>
          <p:cNvPr id="6169" name="Picture 42" descr="C:\Documents and Settings\takasi-i\My Documents\OS\image\Item_Book.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7600" y="2133600"/>
            <a:ext cx="7778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70" name="Picture 43" descr="C:\Documents and Settings\takasi-i\My Documents\OS\image\Menu_Table.gi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92500" y="4652963"/>
            <a:ext cx="993775" cy="388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71" name="Picture 45" descr="C:\Documents and Settings\takasi-i\My Documents\OS\image\Menu_倉庫.gi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57600" y="5410200"/>
            <a:ext cx="765175" cy="98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72" name="図 30" descr="ITEM＿書物（本）.bmp.gif"/>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708400" y="3141663"/>
            <a:ext cx="704850" cy="895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23"/>
          <p:cNvGrpSpPr>
            <a:grpSpLocks/>
          </p:cNvGrpSpPr>
          <p:nvPr/>
        </p:nvGrpSpPr>
        <p:grpSpPr bwMode="auto">
          <a:xfrm>
            <a:off x="762000" y="4191000"/>
            <a:ext cx="1676400" cy="990600"/>
            <a:chOff x="480" y="2640"/>
            <a:chExt cx="1056" cy="624"/>
          </a:xfrm>
        </p:grpSpPr>
        <p:sp>
          <p:nvSpPr>
            <p:cNvPr id="38944" name="Rectangle 9"/>
            <p:cNvSpPr>
              <a:spLocks noChangeArrowheads="1"/>
            </p:cNvSpPr>
            <p:nvPr/>
          </p:nvSpPr>
          <p:spPr bwMode="auto">
            <a:xfrm>
              <a:off x="480" y="2640"/>
              <a:ext cx="816" cy="624"/>
            </a:xfrm>
            <a:prstGeom prst="rect">
              <a:avLst/>
            </a:prstGeom>
            <a:solidFill>
              <a:srgbClr val="FFFF99"/>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30</a:t>
              </a:r>
              <a:r>
                <a:rPr lang="en-US" altLang="ja-JP">
                  <a:solidFill>
                    <a:srgbClr val="000000"/>
                  </a:solidFill>
                </a:rPr>
                <a:t>K</a:t>
              </a:r>
            </a:p>
          </p:txBody>
        </p:sp>
        <p:sp>
          <p:nvSpPr>
            <p:cNvPr id="38945" name="Line 12"/>
            <p:cNvSpPr>
              <a:spLocks noChangeShapeType="1"/>
            </p:cNvSpPr>
            <p:nvPr/>
          </p:nvSpPr>
          <p:spPr bwMode="auto">
            <a:xfrm>
              <a:off x="1296" y="2928"/>
              <a:ext cx="24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sp useBgFill="1">
        <p:nvSpPr>
          <p:cNvPr id="188445" name="Rectangle 29"/>
          <p:cNvSpPr>
            <a:spLocks noChangeArrowheads="1"/>
          </p:cNvSpPr>
          <p:nvPr/>
        </p:nvSpPr>
        <p:spPr bwMode="auto">
          <a:xfrm>
            <a:off x="762000" y="4191000"/>
            <a:ext cx="1295400" cy="990600"/>
          </a:xfrm>
          <a:prstGeom prst="rect">
            <a:avLst/>
          </a:prstGeom>
          <a:ln w="19050">
            <a:solidFill>
              <a:schemeClr val="bg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nvGrpSpPr>
          <p:cNvPr id="3" name="Group 22"/>
          <p:cNvGrpSpPr>
            <a:grpSpLocks/>
          </p:cNvGrpSpPr>
          <p:nvPr/>
        </p:nvGrpSpPr>
        <p:grpSpPr bwMode="auto">
          <a:xfrm>
            <a:off x="2438400" y="4343400"/>
            <a:ext cx="1676400" cy="685800"/>
            <a:chOff x="1536" y="2736"/>
            <a:chExt cx="1056" cy="432"/>
          </a:xfrm>
        </p:grpSpPr>
        <p:sp>
          <p:nvSpPr>
            <p:cNvPr id="38946" name="Rectangle 8"/>
            <p:cNvSpPr>
              <a:spLocks noChangeArrowheads="1"/>
            </p:cNvSpPr>
            <p:nvPr/>
          </p:nvSpPr>
          <p:spPr bwMode="auto">
            <a:xfrm>
              <a:off x="1536" y="2736"/>
              <a:ext cx="816" cy="432"/>
            </a:xfrm>
            <a:prstGeom prst="rect">
              <a:avLst/>
            </a:prstGeom>
            <a:solidFill>
              <a:srgbClr val="FFCC99"/>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20</a:t>
              </a:r>
              <a:r>
                <a:rPr lang="en-US" altLang="ja-JP">
                  <a:solidFill>
                    <a:srgbClr val="000000"/>
                  </a:solidFill>
                </a:rPr>
                <a:t>K</a:t>
              </a:r>
            </a:p>
          </p:txBody>
        </p:sp>
        <p:sp>
          <p:nvSpPr>
            <p:cNvPr id="38947" name="Line 11"/>
            <p:cNvSpPr>
              <a:spLocks noChangeShapeType="1"/>
            </p:cNvSpPr>
            <p:nvPr/>
          </p:nvSpPr>
          <p:spPr bwMode="auto">
            <a:xfrm>
              <a:off x="2352" y="2928"/>
              <a:ext cx="24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sp useBgFill="1">
        <p:nvSpPr>
          <p:cNvPr id="188444" name="Rectangle 28"/>
          <p:cNvSpPr>
            <a:spLocks noChangeArrowheads="1"/>
          </p:cNvSpPr>
          <p:nvPr/>
        </p:nvSpPr>
        <p:spPr bwMode="auto">
          <a:xfrm>
            <a:off x="2438400" y="4343400"/>
            <a:ext cx="1295400" cy="685800"/>
          </a:xfrm>
          <a:prstGeom prst="rect">
            <a:avLst/>
          </a:prstGeom>
          <a:ln w="19050">
            <a:solidFill>
              <a:schemeClr val="bg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nvGrpSpPr>
          <p:cNvPr id="2" name="Group 21"/>
          <p:cNvGrpSpPr>
            <a:grpSpLocks/>
          </p:cNvGrpSpPr>
          <p:nvPr/>
        </p:nvGrpSpPr>
        <p:grpSpPr bwMode="auto">
          <a:xfrm>
            <a:off x="4114800" y="3962400"/>
            <a:ext cx="1676400" cy="1371600"/>
            <a:chOff x="2592" y="2496"/>
            <a:chExt cx="1056" cy="864"/>
          </a:xfrm>
        </p:grpSpPr>
        <p:sp>
          <p:nvSpPr>
            <p:cNvPr id="38948" name="Rectangle 7"/>
            <p:cNvSpPr>
              <a:spLocks noChangeArrowheads="1"/>
            </p:cNvSpPr>
            <p:nvPr/>
          </p:nvSpPr>
          <p:spPr bwMode="auto">
            <a:xfrm>
              <a:off x="2592" y="2496"/>
              <a:ext cx="816" cy="864"/>
            </a:xfrm>
            <a:prstGeom prst="rect">
              <a:avLst/>
            </a:prstGeom>
            <a:solidFill>
              <a:srgbClr val="FF99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dirty="0">
                  <a:solidFill>
                    <a:srgbClr val="000000"/>
                  </a:solidFill>
                </a:rPr>
                <a:t>40</a:t>
              </a:r>
              <a:r>
                <a:rPr lang="en-US" altLang="ja-JP" dirty="0">
                  <a:solidFill>
                    <a:srgbClr val="000000"/>
                  </a:solidFill>
                </a:rPr>
                <a:t>K</a:t>
              </a:r>
            </a:p>
          </p:txBody>
        </p:sp>
        <p:sp>
          <p:nvSpPr>
            <p:cNvPr id="38949" name="Line 10"/>
            <p:cNvSpPr>
              <a:spLocks noChangeShapeType="1"/>
            </p:cNvSpPr>
            <p:nvPr/>
          </p:nvSpPr>
          <p:spPr bwMode="auto">
            <a:xfrm>
              <a:off x="3408" y="2928"/>
              <a:ext cx="24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sp useBgFill="1">
        <p:nvSpPr>
          <p:cNvPr id="188443" name="Rectangle 27"/>
          <p:cNvSpPr>
            <a:spLocks noChangeArrowheads="1"/>
          </p:cNvSpPr>
          <p:nvPr/>
        </p:nvSpPr>
        <p:spPr bwMode="auto">
          <a:xfrm>
            <a:off x="4114800" y="3962400"/>
            <a:ext cx="1295400" cy="1371600"/>
          </a:xfrm>
          <a:prstGeom prst="rect">
            <a:avLst/>
          </a:prstGeom>
          <a:ln w="19050">
            <a:solidFill>
              <a:schemeClr val="bg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38914" name="Rectangle 2"/>
          <p:cNvSpPr>
            <a:spLocks noGrp="1" noChangeArrowheads="1"/>
          </p:cNvSpPr>
          <p:nvPr>
            <p:ph type="title"/>
          </p:nvPr>
        </p:nvSpPr>
        <p:spPr>
          <a:xfrm>
            <a:off x="685800" y="525463"/>
            <a:ext cx="7772400" cy="1311275"/>
          </a:xfrm>
        </p:spPr>
        <p:txBody>
          <a:bodyPr/>
          <a:lstStyle/>
          <a:p>
            <a:pPr eaLnBrk="1" hangingPunct="1"/>
            <a:r>
              <a:rPr lang="ja-JP" altLang="en-US">
                <a:latin typeface="Times New Roman" panose="02020603050405020304" pitchFamily="18" charset="0"/>
              </a:rPr>
              <a:t>可変区画割り付け</a:t>
            </a:r>
            <a:br>
              <a:rPr lang="ja-JP" altLang="en-US">
                <a:latin typeface="Times New Roman" panose="02020603050405020304" pitchFamily="18" charset="0"/>
              </a:rPr>
            </a:br>
            <a:r>
              <a:rPr lang="ja-JP" altLang="en-US" sz="3600">
                <a:latin typeface="Times New Roman" panose="02020603050405020304" pitchFamily="18" charset="0"/>
              </a:rPr>
              <a:t>(</a:t>
            </a:r>
            <a:r>
              <a:rPr lang="en-US" altLang="ja-JP" sz="3600">
                <a:latin typeface="Times New Roman" panose="02020603050405020304" pitchFamily="18" charset="0"/>
              </a:rPr>
              <a:t>dynamic partition allocation)</a:t>
            </a:r>
            <a:endParaRPr lang="ja-JP" altLang="en-US" sz="3600">
              <a:latin typeface="Times New Roman" panose="02020603050405020304" pitchFamily="18" charset="0"/>
            </a:endParaRPr>
          </a:p>
        </p:txBody>
      </p:sp>
      <p:sp>
        <p:nvSpPr>
          <p:cNvPr id="38915" name="Rectangle 3"/>
          <p:cNvSpPr>
            <a:spLocks noGrp="1" noChangeArrowheads="1"/>
          </p:cNvSpPr>
          <p:nvPr>
            <p:ph type="body" idx="1"/>
          </p:nvPr>
        </p:nvSpPr>
        <p:spPr>
          <a:xfrm>
            <a:off x="685800" y="1676400"/>
            <a:ext cx="7772400" cy="1676400"/>
          </a:xfrm>
        </p:spPr>
        <p:txBody>
          <a:bodyPr/>
          <a:lstStyle/>
          <a:p>
            <a:pPr eaLnBrk="1" hangingPunct="1"/>
            <a:r>
              <a:rPr lang="ja-JP" altLang="en-US">
                <a:latin typeface="Times New Roman" panose="02020603050405020304" pitchFamily="18" charset="0"/>
              </a:rPr>
              <a:t>可変区画割り付け</a:t>
            </a:r>
          </a:p>
          <a:p>
            <a:pPr lvl="1" eaLnBrk="1" hangingPunct="1"/>
            <a:r>
              <a:rPr lang="ja-JP" altLang="en-US">
                <a:latin typeface="Times New Roman" panose="02020603050405020304" pitchFamily="18" charset="0"/>
              </a:rPr>
              <a:t>区画のサイズを動的に変化させる</a:t>
            </a:r>
          </a:p>
          <a:p>
            <a:pPr lvl="2" eaLnBrk="1" hangingPunct="1"/>
            <a:r>
              <a:rPr lang="ja-JP" altLang="en-US">
                <a:latin typeface="Times New Roman" panose="02020603050405020304" pitchFamily="18" charset="0"/>
              </a:rPr>
              <a:t>プロセスと同じサイズの区画を作成する</a:t>
            </a:r>
          </a:p>
        </p:txBody>
      </p:sp>
      <p:sp>
        <p:nvSpPr>
          <p:cNvPr id="38916" name="Text Box 5"/>
          <p:cNvSpPr txBox="1">
            <a:spLocks noChangeArrowheads="1"/>
          </p:cNvSpPr>
          <p:nvPr/>
        </p:nvSpPr>
        <p:spPr bwMode="auto">
          <a:xfrm>
            <a:off x="5943600" y="2971800"/>
            <a:ext cx="557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0</a:t>
            </a:r>
            <a:r>
              <a:rPr lang="en-US" altLang="ja-JP"/>
              <a:t>K</a:t>
            </a:r>
          </a:p>
        </p:txBody>
      </p:sp>
      <p:sp>
        <p:nvSpPr>
          <p:cNvPr id="38917" name="Text Box 6"/>
          <p:cNvSpPr txBox="1">
            <a:spLocks noChangeArrowheads="1"/>
          </p:cNvSpPr>
          <p:nvPr/>
        </p:nvSpPr>
        <p:spPr bwMode="auto">
          <a:xfrm>
            <a:off x="5638800" y="6400800"/>
            <a:ext cx="862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100</a:t>
            </a:r>
            <a:r>
              <a:rPr lang="en-US" altLang="ja-JP"/>
              <a:t>K</a:t>
            </a:r>
          </a:p>
        </p:txBody>
      </p:sp>
      <p:grpSp>
        <p:nvGrpSpPr>
          <p:cNvPr id="5" name="Group 42"/>
          <p:cNvGrpSpPr>
            <a:grpSpLocks/>
          </p:cNvGrpSpPr>
          <p:nvPr/>
        </p:nvGrpSpPr>
        <p:grpSpPr bwMode="auto">
          <a:xfrm>
            <a:off x="5791200" y="3200400"/>
            <a:ext cx="2057400" cy="1600200"/>
            <a:chOff x="3648" y="2016"/>
            <a:chExt cx="1296" cy="1008"/>
          </a:xfrm>
        </p:grpSpPr>
        <p:sp>
          <p:nvSpPr>
            <p:cNvPr id="38942" name="Rectangle 13"/>
            <p:cNvSpPr>
              <a:spLocks noChangeArrowheads="1"/>
            </p:cNvSpPr>
            <p:nvPr/>
          </p:nvSpPr>
          <p:spPr bwMode="auto">
            <a:xfrm>
              <a:off x="4128" y="2016"/>
              <a:ext cx="816" cy="864"/>
            </a:xfrm>
            <a:prstGeom prst="rect">
              <a:avLst/>
            </a:prstGeom>
            <a:solidFill>
              <a:srgbClr val="FF99CC"/>
            </a:solidFill>
            <a:ln w="9525">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40</a:t>
              </a:r>
              <a:r>
                <a:rPr lang="en-US" altLang="ja-JP">
                  <a:solidFill>
                    <a:srgbClr val="000000"/>
                  </a:solidFill>
                </a:rPr>
                <a:t>K</a:t>
              </a:r>
            </a:p>
          </p:txBody>
        </p:sp>
        <p:sp>
          <p:nvSpPr>
            <p:cNvPr id="38943" name="Text Box 14"/>
            <p:cNvSpPr txBox="1">
              <a:spLocks noChangeArrowheads="1"/>
            </p:cNvSpPr>
            <p:nvPr/>
          </p:nvSpPr>
          <p:spPr bwMode="auto">
            <a:xfrm>
              <a:off x="3648" y="2736"/>
              <a:ext cx="4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40</a:t>
              </a:r>
              <a:r>
                <a:rPr lang="en-US" altLang="ja-JP"/>
                <a:t>K</a:t>
              </a:r>
            </a:p>
          </p:txBody>
        </p:sp>
      </p:grpSp>
      <p:grpSp>
        <p:nvGrpSpPr>
          <p:cNvPr id="6" name="Group 43"/>
          <p:cNvGrpSpPr>
            <a:grpSpLocks/>
          </p:cNvGrpSpPr>
          <p:nvPr/>
        </p:nvGrpSpPr>
        <p:grpSpPr bwMode="auto">
          <a:xfrm>
            <a:off x="5791200" y="4572000"/>
            <a:ext cx="2057400" cy="914400"/>
            <a:chOff x="3648" y="2880"/>
            <a:chExt cx="1296" cy="576"/>
          </a:xfrm>
        </p:grpSpPr>
        <p:sp>
          <p:nvSpPr>
            <p:cNvPr id="38940" name="Rectangle 15"/>
            <p:cNvSpPr>
              <a:spLocks noChangeArrowheads="1"/>
            </p:cNvSpPr>
            <p:nvPr/>
          </p:nvSpPr>
          <p:spPr bwMode="auto">
            <a:xfrm>
              <a:off x="4128" y="2880"/>
              <a:ext cx="816" cy="432"/>
            </a:xfrm>
            <a:prstGeom prst="rect">
              <a:avLst/>
            </a:prstGeom>
            <a:solidFill>
              <a:srgbClr val="FFCC99"/>
            </a:solidFill>
            <a:ln w="9525">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20</a:t>
              </a:r>
              <a:r>
                <a:rPr lang="en-US" altLang="ja-JP">
                  <a:solidFill>
                    <a:srgbClr val="000000"/>
                  </a:solidFill>
                </a:rPr>
                <a:t>K</a:t>
              </a:r>
            </a:p>
          </p:txBody>
        </p:sp>
        <p:sp>
          <p:nvSpPr>
            <p:cNvPr id="38941" name="Text Box 16"/>
            <p:cNvSpPr txBox="1">
              <a:spLocks noChangeArrowheads="1"/>
            </p:cNvSpPr>
            <p:nvPr/>
          </p:nvSpPr>
          <p:spPr bwMode="auto">
            <a:xfrm>
              <a:off x="3648" y="3168"/>
              <a:ext cx="4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60</a:t>
              </a:r>
              <a:r>
                <a:rPr lang="en-US" altLang="ja-JP"/>
                <a:t>K</a:t>
              </a:r>
            </a:p>
          </p:txBody>
        </p:sp>
      </p:grpSp>
      <p:grpSp>
        <p:nvGrpSpPr>
          <p:cNvPr id="7" name="Group 44"/>
          <p:cNvGrpSpPr>
            <a:grpSpLocks/>
          </p:cNvGrpSpPr>
          <p:nvPr/>
        </p:nvGrpSpPr>
        <p:grpSpPr bwMode="auto">
          <a:xfrm>
            <a:off x="5791200" y="5257800"/>
            <a:ext cx="2057400" cy="1219200"/>
            <a:chOff x="3648" y="3312"/>
            <a:chExt cx="1296" cy="768"/>
          </a:xfrm>
        </p:grpSpPr>
        <p:sp>
          <p:nvSpPr>
            <p:cNvPr id="38938" name="Rectangle 17"/>
            <p:cNvSpPr>
              <a:spLocks noChangeArrowheads="1"/>
            </p:cNvSpPr>
            <p:nvPr/>
          </p:nvSpPr>
          <p:spPr bwMode="auto">
            <a:xfrm>
              <a:off x="4128" y="3312"/>
              <a:ext cx="816" cy="624"/>
            </a:xfrm>
            <a:prstGeom prst="rect">
              <a:avLst/>
            </a:prstGeom>
            <a:solidFill>
              <a:srgbClr val="FFFF99"/>
            </a:solidFill>
            <a:ln w="9525">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30</a:t>
              </a:r>
              <a:r>
                <a:rPr lang="en-US" altLang="ja-JP">
                  <a:solidFill>
                    <a:srgbClr val="000000"/>
                  </a:solidFill>
                </a:rPr>
                <a:t>K</a:t>
              </a:r>
            </a:p>
          </p:txBody>
        </p:sp>
        <p:sp>
          <p:nvSpPr>
            <p:cNvPr id="38939" name="Text Box 18"/>
            <p:cNvSpPr txBox="1">
              <a:spLocks noChangeArrowheads="1"/>
            </p:cNvSpPr>
            <p:nvPr/>
          </p:nvSpPr>
          <p:spPr bwMode="auto">
            <a:xfrm>
              <a:off x="3648" y="3792"/>
              <a:ext cx="4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90</a:t>
              </a:r>
              <a:r>
                <a:rPr lang="en-US" altLang="ja-JP"/>
                <a:t>K</a:t>
              </a:r>
            </a:p>
          </p:txBody>
        </p:sp>
      </p:grpSp>
      <p:grpSp>
        <p:nvGrpSpPr>
          <p:cNvPr id="8" name="Group 45"/>
          <p:cNvGrpSpPr>
            <a:grpSpLocks/>
          </p:cNvGrpSpPr>
          <p:nvPr/>
        </p:nvGrpSpPr>
        <p:grpSpPr bwMode="auto">
          <a:xfrm>
            <a:off x="838200" y="5867400"/>
            <a:ext cx="1676400" cy="685800"/>
            <a:chOff x="528" y="3696"/>
            <a:chExt cx="1056" cy="432"/>
          </a:xfrm>
        </p:grpSpPr>
        <p:sp>
          <p:nvSpPr>
            <p:cNvPr id="38936" name="Rectangle 31"/>
            <p:cNvSpPr>
              <a:spLocks noChangeArrowheads="1"/>
            </p:cNvSpPr>
            <p:nvPr/>
          </p:nvSpPr>
          <p:spPr bwMode="auto">
            <a:xfrm>
              <a:off x="528" y="3696"/>
              <a:ext cx="816" cy="432"/>
            </a:xfrm>
            <a:prstGeom prst="rect">
              <a:avLst/>
            </a:prstGeom>
            <a:solidFill>
              <a:srgbClr val="99CC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20</a:t>
              </a:r>
              <a:r>
                <a:rPr lang="en-US" altLang="ja-JP">
                  <a:solidFill>
                    <a:srgbClr val="000000"/>
                  </a:solidFill>
                </a:rPr>
                <a:t>K</a:t>
              </a:r>
            </a:p>
          </p:txBody>
        </p:sp>
        <p:sp>
          <p:nvSpPr>
            <p:cNvPr id="38937" name="Line 32"/>
            <p:cNvSpPr>
              <a:spLocks noChangeShapeType="1"/>
            </p:cNvSpPr>
            <p:nvPr/>
          </p:nvSpPr>
          <p:spPr bwMode="auto">
            <a:xfrm>
              <a:off x="1344" y="3888"/>
              <a:ext cx="24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9" name="Group 40"/>
          <p:cNvGrpSpPr>
            <a:grpSpLocks/>
          </p:cNvGrpSpPr>
          <p:nvPr/>
        </p:nvGrpSpPr>
        <p:grpSpPr bwMode="auto">
          <a:xfrm>
            <a:off x="533400" y="4648200"/>
            <a:ext cx="3505200" cy="2057400"/>
            <a:chOff x="336" y="2928"/>
            <a:chExt cx="2208" cy="1296"/>
          </a:xfrm>
        </p:grpSpPr>
        <p:sp>
          <p:nvSpPr>
            <p:cNvPr id="38930" name="Rectangle 34"/>
            <p:cNvSpPr>
              <a:spLocks noChangeArrowheads="1"/>
            </p:cNvSpPr>
            <p:nvPr/>
          </p:nvSpPr>
          <p:spPr bwMode="auto">
            <a:xfrm>
              <a:off x="1584" y="3600"/>
              <a:ext cx="816" cy="624"/>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30</a:t>
              </a:r>
              <a:r>
                <a:rPr lang="en-US" altLang="ja-JP">
                  <a:solidFill>
                    <a:srgbClr val="000000"/>
                  </a:solidFill>
                </a:rPr>
                <a:t>K</a:t>
              </a:r>
            </a:p>
          </p:txBody>
        </p:sp>
        <p:sp>
          <p:nvSpPr>
            <p:cNvPr id="38931" name="Line 35"/>
            <p:cNvSpPr>
              <a:spLocks noChangeShapeType="1"/>
            </p:cNvSpPr>
            <p:nvPr/>
          </p:nvSpPr>
          <p:spPr bwMode="auto">
            <a:xfrm>
              <a:off x="336" y="2928"/>
              <a:ext cx="144"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38932" name="Line 36"/>
            <p:cNvSpPr>
              <a:spLocks noChangeShapeType="1"/>
            </p:cNvSpPr>
            <p:nvPr/>
          </p:nvSpPr>
          <p:spPr bwMode="auto">
            <a:xfrm>
              <a:off x="336" y="2928"/>
              <a:ext cx="0" cy="48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8933" name="Line 37"/>
            <p:cNvSpPr>
              <a:spLocks noChangeShapeType="1"/>
            </p:cNvSpPr>
            <p:nvPr/>
          </p:nvSpPr>
          <p:spPr bwMode="auto">
            <a:xfrm>
              <a:off x="336" y="3408"/>
              <a:ext cx="2208"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8934" name="Line 38"/>
            <p:cNvSpPr>
              <a:spLocks noChangeShapeType="1"/>
            </p:cNvSpPr>
            <p:nvPr/>
          </p:nvSpPr>
          <p:spPr bwMode="auto">
            <a:xfrm>
              <a:off x="2400" y="3888"/>
              <a:ext cx="144"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38935" name="Line 39"/>
            <p:cNvSpPr>
              <a:spLocks noChangeShapeType="1"/>
            </p:cNvSpPr>
            <p:nvPr/>
          </p:nvSpPr>
          <p:spPr bwMode="auto">
            <a:xfrm>
              <a:off x="2544" y="3408"/>
              <a:ext cx="0" cy="48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sp>
        <p:nvSpPr>
          <p:cNvPr id="38929" name="Rectangle 4"/>
          <p:cNvSpPr>
            <a:spLocks noChangeArrowheads="1"/>
          </p:cNvSpPr>
          <p:nvPr/>
        </p:nvSpPr>
        <p:spPr bwMode="auto">
          <a:xfrm>
            <a:off x="6553200" y="3200400"/>
            <a:ext cx="1295400" cy="3429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88443"/>
                                        </p:tgtEl>
                                        <p:attrNameLst>
                                          <p:attrName>style.visibility</p:attrName>
                                        </p:attrNameLst>
                                      </p:cBhvr>
                                      <p:to>
                                        <p:strVal val="visible"/>
                                      </p:to>
                                    </p:set>
                                    <p:animEffect transition="in" filter="checkerboard(across)">
                                      <p:cBhvr>
                                        <p:cTn id="7" dur="500"/>
                                        <p:tgtEl>
                                          <p:spTgt spid="188443"/>
                                        </p:tgtEl>
                                      </p:cBhvr>
                                    </p:animEffect>
                                  </p:childTnLst>
                                </p:cTn>
                              </p:par>
                            </p:childTnLst>
                          </p:cTn>
                        </p:par>
                        <p:par>
                          <p:cTn id="8" fill="hold" nodeType="afterGroup">
                            <p:stCondLst>
                              <p:cond delay="500"/>
                            </p:stCondLst>
                            <p:childTnLst>
                              <p:par>
                                <p:cTn id="9" presetID="5" presetClass="entr" presetSubtype="1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checkerboard(across)">
                                      <p:cBhvr>
                                        <p:cTn id="11" dur="500"/>
                                        <p:tgtEl>
                                          <p:spTgt spid="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188444"/>
                                        </p:tgtEl>
                                        <p:attrNameLst>
                                          <p:attrName>style.visibility</p:attrName>
                                        </p:attrNameLst>
                                      </p:cBhvr>
                                      <p:to>
                                        <p:strVal val="visible"/>
                                      </p:to>
                                    </p:set>
                                    <p:animEffect transition="in" filter="checkerboard(across)">
                                      <p:cBhvr>
                                        <p:cTn id="16" dur="500"/>
                                        <p:tgtEl>
                                          <p:spTgt spid="188444"/>
                                        </p:tgtEl>
                                      </p:cBhvr>
                                    </p:animEffect>
                                  </p:childTnLst>
                                </p:cTn>
                              </p:par>
                            </p:childTnLst>
                          </p:cTn>
                        </p:par>
                        <p:par>
                          <p:cTn id="17" fill="hold" nodeType="afterGroup">
                            <p:stCondLst>
                              <p:cond delay="500"/>
                            </p:stCondLst>
                            <p:childTnLst>
                              <p:par>
                                <p:cTn id="18" presetID="5" presetClass="entr" presetSubtype="10" fill="hold" nodeType="after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checkerboard(across)">
                                      <p:cBhvr>
                                        <p:cTn id="20" dur="500"/>
                                        <p:tgtEl>
                                          <p:spTgt spid="6"/>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 presetClass="entr" presetSubtype="10" fill="hold" grpId="0" nodeType="clickEffect">
                                  <p:stCondLst>
                                    <p:cond delay="0"/>
                                  </p:stCondLst>
                                  <p:childTnLst>
                                    <p:set>
                                      <p:cBhvr>
                                        <p:cTn id="24" dur="1" fill="hold">
                                          <p:stCondLst>
                                            <p:cond delay="0"/>
                                          </p:stCondLst>
                                        </p:cTn>
                                        <p:tgtEl>
                                          <p:spTgt spid="188445"/>
                                        </p:tgtEl>
                                        <p:attrNameLst>
                                          <p:attrName>style.visibility</p:attrName>
                                        </p:attrNameLst>
                                      </p:cBhvr>
                                      <p:to>
                                        <p:strVal val="visible"/>
                                      </p:to>
                                    </p:set>
                                    <p:animEffect transition="in" filter="checkerboard(across)">
                                      <p:cBhvr>
                                        <p:cTn id="25" dur="500"/>
                                        <p:tgtEl>
                                          <p:spTgt spid="188445"/>
                                        </p:tgtEl>
                                      </p:cBhvr>
                                    </p:animEffect>
                                  </p:childTnLst>
                                </p:cTn>
                              </p:par>
                            </p:childTnLst>
                          </p:cTn>
                        </p:par>
                        <p:par>
                          <p:cTn id="26" fill="hold" nodeType="afterGroup">
                            <p:stCondLst>
                              <p:cond delay="500"/>
                            </p:stCondLst>
                            <p:childTnLst>
                              <p:par>
                                <p:cTn id="27" presetID="5" presetClass="entr" presetSubtype="10" fill="hold" nodeType="after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checkerboard(across)">
                                      <p:cBhvr>
                                        <p:cTn id="2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8445" grpId="0" animBg="1"/>
      <p:bldP spid="188444" grpId="0" animBg="1"/>
      <p:bldP spid="188443"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可変区画割り付け</a:t>
            </a:r>
          </a:p>
        </p:txBody>
      </p:sp>
      <p:sp>
        <p:nvSpPr>
          <p:cNvPr id="39939" name="Rectangle 3"/>
          <p:cNvSpPr>
            <a:spLocks noGrp="1" noChangeArrowheads="1"/>
          </p:cNvSpPr>
          <p:nvPr>
            <p:ph type="body" idx="1"/>
          </p:nvPr>
        </p:nvSpPr>
        <p:spPr>
          <a:xfrm>
            <a:off x="685800" y="1600200"/>
            <a:ext cx="7772400" cy="1676400"/>
          </a:xfrm>
        </p:spPr>
        <p:txBody>
          <a:bodyPr/>
          <a:lstStyle/>
          <a:p>
            <a:pPr eaLnBrk="1" hangingPunct="1"/>
            <a:r>
              <a:rPr lang="ja-JP" altLang="en-US">
                <a:latin typeface="Times New Roman" panose="02020603050405020304" pitchFamily="18" charset="0"/>
              </a:rPr>
              <a:t>可変区画割り付け</a:t>
            </a:r>
          </a:p>
          <a:p>
            <a:pPr lvl="1" eaLnBrk="1" hangingPunct="1"/>
            <a:r>
              <a:rPr lang="ja-JP" altLang="en-US">
                <a:latin typeface="Times New Roman" panose="02020603050405020304" pitchFamily="18" charset="0"/>
              </a:rPr>
              <a:t>区画のサイズを動的に変化させる</a:t>
            </a:r>
          </a:p>
          <a:p>
            <a:pPr lvl="2" eaLnBrk="1" hangingPunct="1"/>
            <a:r>
              <a:rPr lang="ja-JP" altLang="en-US">
                <a:latin typeface="Times New Roman" panose="02020603050405020304" pitchFamily="18" charset="0"/>
              </a:rPr>
              <a:t>プロセスと同じサイズの区画を作成する</a:t>
            </a:r>
          </a:p>
        </p:txBody>
      </p:sp>
      <p:sp>
        <p:nvSpPr>
          <p:cNvPr id="39940" name="Text Box 5"/>
          <p:cNvSpPr txBox="1">
            <a:spLocks noChangeArrowheads="1"/>
          </p:cNvSpPr>
          <p:nvPr/>
        </p:nvSpPr>
        <p:spPr bwMode="auto">
          <a:xfrm>
            <a:off x="5943600" y="2971800"/>
            <a:ext cx="557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0</a:t>
            </a:r>
            <a:r>
              <a:rPr lang="en-US" altLang="ja-JP"/>
              <a:t>K</a:t>
            </a:r>
          </a:p>
        </p:txBody>
      </p:sp>
      <p:sp>
        <p:nvSpPr>
          <p:cNvPr id="39941" name="Text Box 6"/>
          <p:cNvSpPr txBox="1">
            <a:spLocks noChangeArrowheads="1"/>
          </p:cNvSpPr>
          <p:nvPr/>
        </p:nvSpPr>
        <p:spPr bwMode="auto">
          <a:xfrm>
            <a:off x="5638800" y="6400800"/>
            <a:ext cx="862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100</a:t>
            </a:r>
            <a:r>
              <a:rPr lang="en-US" altLang="ja-JP"/>
              <a:t>K</a:t>
            </a:r>
          </a:p>
        </p:txBody>
      </p:sp>
      <p:sp>
        <p:nvSpPr>
          <p:cNvPr id="39942" name="Rectangle 11"/>
          <p:cNvSpPr>
            <a:spLocks noChangeArrowheads="1"/>
          </p:cNvSpPr>
          <p:nvPr/>
        </p:nvSpPr>
        <p:spPr bwMode="auto">
          <a:xfrm>
            <a:off x="2438400" y="4343400"/>
            <a:ext cx="1295400" cy="685800"/>
          </a:xfrm>
          <a:prstGeom prst="rect">
            <a:avLst/>
          </a:prstGeom>
          <a:solidFill>
            <a:srgbClr val="99CCFF"/>
          </a:solidFill>
          <a:ln w="9525">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20</a:t>
            </a:r>
            <a:r>
              <a:rPr lang="en-US" altLang="ja-JP">
                <a:solidFill>
                  <a:srgbClr val="000000"/>
                </a:solidFill>
              </a:rPr>
              <a:t>K</a:t>
            </a:r>
          </a:p>
        </p:txBody>
      </p:sp>
      <p:sp>
        <p:nvSpPr>
          <p:cNvPr id="39943" name="Line 12"/>
          <p:cNvSpPr>
            <a:spLocks noChangeShapeType="1"/>
          </p:cNvSpPr>
          <p:nvPr/>
        </p:nvSpPr>
        <p:spPr bwMode="auto">
          <a:xfrm>
            <a:off x="3733800" y="4648200"/>
            <a:ext cx="381000"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nvGrpSpPr>
          <p:cNvPr id="39944" name="Group 13"/>
          <p:cNvGrpSpPr>
            <a:grpSpLocks/>
          </p:cNvGrpSpPr>
          <p:nvPr/>
        </p:nvGrpSpPr>
        <p:grpSpPr bwMode="auto">
          <a:xfrm>
            <a:off x="4114800" y="4191000"/>
            <a:ext cx="1676400" cy="990600"/>
            <a:chOff x="480" y="2640"/>
            <a:chExt cx="1056" cy="624"/>
          </a:xfrm>
        </p:grpSpPr>
        <p:sp>
          <p:nvSpPr>
            <p:cNvPr id="39962" name="Rectangle 14"/>
            <p:cNvSpPr>
              <a:spLocks noChangeArrowheads="1"/>
            </p:cNvSpPr>
            <p:nvPr/>
          </p:nvSpPr>
          <p:spPr bwMode="auto">
            <a:xfrm>
              <a:off x="480" y="2640"/>
              <a:ext cx="816" cy="624"/>
            </a:xfrm>
            <a:prstGeom prst="rect">
              <a:avLst/>
            </a:prstGeom>
            <a:solidFill>
              <a:srgbClr val="CCFFCC"/>
            </a:solidFill>
            <a:ln w="9525">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30</a:t>
              </a:r>
              <a:r>
                <a:rPr lang="en-US" altLang="ja-JP">
                  <a:solidFill>
                    <a:srgbClr val="000000"/>
                  </a:solidFill>
                </a:rPr>
                <a:t>K</a:t>
              </a:r>
            </a:p>
          </p:txBody>
        </p:sp>
        <p:sp>
          <p:nvSpPr>
            <p:cNvPr id="39963" name="Line 15"/>
            <p:cNvSpPr>
              <a:spLocks noChangeShapeType="1"/>
            </p:cNvSpPr>
            <p:nvPr/>
          </p:nvSpPr>
          <p:spPr bwMode="auto">
            <a:xfrm>
              <a:off x="1296" y="2928"/>
              <a:ext cx="240"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sp>
        <p:nvSpPr>
          <p:cNvPr id="39945" name="Rectangle 17"/>
          <p:cNvSpPr>
            <a:spLocks noChangeArrowheads="1"/>
          </p:cNvSpPr>
          <p:nvPr/>
        </p:nvSpPr>
        <p:spPr bwMode="auto">
          <a:xfrm>
            <a:off x="6553200" y="3200400"/>
            <a:ext cx="1295400" cy="1371600"/>
          </a:xfrm>
          <a:prstGeom prst="rect">
            <a:avLst/>
          </a:prstGeom>
          <a:solidFill>
            <a:srgbClr val="FF99CC"/>
          </a:solidFill>
          <a:ln w="9525">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40</a:t>
            </a:r>
            <a:r>
              <a:rPr lang="en-US" altLang="ja-JP">
                <a:solidFill>
                  <a:srgbClr val="000000"/>
                </a:solidFill>
              </a:rPr>
              <a:t>K</a:t>
            </a:r>
          </a:p>
        </p:txBody>
      </p:sp>
      <p:sp>
        <p:nvSpPr>
          <p:cNvPr id="39946" name="Text Box 18"/>
          <p:cNvSpPr txBox="1">
            <a:spLocks noChangeArrowheads="1"/>
          </p:cNvSpPr>
          <p:nvPr/>
        </p:nvSpPr>
        <p:spPr bwMode="auto">
          <a:xfrm>
            <a:off x="5791200" y="4343400"/>
            <a:ext cx="709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40</a:t>
            </a:r>
            <a:r>
              <a:rPr lang="en-US" altLang="ja-JP"/>
              <a:t>K</a:t>
            </a:r>
          </a:p>
        </p:txBody>
      </p:sp>
      <p:sp>
        <p:nvSpPr>
          <p:cNvPr id="39947" name="Rectangle 20"/>
          <p:cNvSpPr>
            <a:spLocks noChangeArrowheads="1"/>
          </p:cNvSpPr>
          <p:nvPr/>
        </p:nvSpPr>
        <p:spPr bwMode="auto">
          <a:xfrm>
            <a:off x="6553200" y="4572000"/>
            <a:ext cx="1295400" cy="685800"/>
          </a:xfrm>
          <a:prstGeom prst="rect">
            <a:avLst/>
          </a:prstGeom>
          <a:solidFill>
            <a:srgbClr val="FFCC99"/>
          </a:solidFill>
          <a:ln w="9525">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20</a:t>
            </a:r>
            <a:r>
              <a:rPr lang="en-US" altLang="ja-JP">
                <a:solidFill>
                  <a:srgbClr val="000000"/>
                </a:solidFill>
              </a:rPr>
              <a:t>K</a:t>
            </a:r>
          </a:p>
        </p:txBody>
      </p:sp>
      <p:sp>
        <p:nvSpPr>
          <p:cNvPr id="39948" name="Text Box 21"/>
          <p:cNvSpPr txBox="1">
            <a:spLocks noChangeArrowheads="1"/>
          </p:cNvSpPr>
          <p:nvPr/>
        </p:nvSpPr>
        <p:spPr bwMode="auto">
          <a:xfrm>
            <a:off x="5791200" y="5029200"/>
            <a:ext cx="709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60</a:t>
            </a:r>
            <a:r>
              <a:rPr lang="en-US" altLang="ja-JP"/>
              <a:t>K</a:t>
            </a:r>
          </a:p>
        </p:txBody>
      </p:sp>
      <p:sp>
        <p:nvSpPr>
          <p:cNvPr id="39949" name="Rectangle 24"/>
          <p:cNvSpPr>
            <a:spLocks noChangeArrowheads="1"/>
          </p:cNvSpPr>
          <p:nvPr/>
        </p:nvSpPr>
        <p:spPr bwMode="auto">
          <a:xfrm>
            <a:off x="6553200" y="5257800"/>
            <a:ext cx="1295400" cy="990600"/>
          </a:xfrm>
          <a:prstGeom prst="rect">
            <a:avLst/>
          </a:prstGeom>
          <a:solidFill>
            <a:srgbClr val="FFFF99"/>
          </a:solidFill>
          <a:ln w="9525">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30</a:t>
            </a:r>
            <a:r>
              <a:rPr lang="en-US" altLang="ja-JP">
                <a:solidFill>
                  <a:srgbClr val="000000"/>
                </a:solidFill>
              </a:rPr>
              <a:t>K</a:t>
            </a:r>
          </a:p>
        </p:txBody>
      </p:sp>
      <p:sp>
        <p:nvSpPr>
          <p:cNvPr id="39950" name="Text Box 25"/>
          <p:cNvSpPr txBox="1">
            <a:spLocks noChangeArrowheads="1"/>
          </p:cNvSpPr>
          <p:nvPr/>
        </p:nvSpPr>
        <p:spPr bwMode="auto">
          <a:xfrm>
            <a:off x="5791200" y="6019800"/>
            <a:ext cx="709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90</a:t>
            </a:r>
            <a:r>
              <a:rPr lang="en-US" altLang="ja-JP"/>
              <a:t>K</a:t>
            </a:r>
          </a:p>
        </p:txBody>
      </p:sp>
      <p:sp useBgFill="1">
        <p:nvSpPr>
          <p:cNvPr id="189471" name="Rectangle 31"/>
          <p:cNvSpPr>
            <a:spLocks noChangeArrowheads="1"/>
          </p:cNvSpPr>
          <p:nvPr/>
        </p:nvSpPr>
        <p:spPr bwMode="auto">
          <a:xfrm>
            <a:off x="6553200" y="3200400"/>
            <a:ext cx="1295400" cy="1371600"/>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useBgFill="1">
        <p:nvSpPr>
          <p:cNvPr id="189473" name="Rectangle 33"/>
          <p:cNvSpPr>
            <a:spLocks noChangeArrowheads="1"/>
          </p:cNvSpPr>
          <p:nvPr/>
        </p:nvSpPr>
        <p:spPr bwMode="auto">
          <a:xfrm>
            <a:off x="4114800" y="4191000"/>
            <a:ext cx="1295400" cy="990600"/>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nvGrpSpPr>
          <p:cNvPr id="3" name="Group 38"/>
          <p:cNvGrpSpPr>
            <a:grpSpLocks/>
          </p:cNvGrpSpPr>
          <p:nvPr/>
        </p:nvGrpSpPr>
        <p:grpSpPr bwMode="auto">
          <a:xfrm>
            <a:off x="5791200" y="3200400"/>
            <a:ext cx="2057400" cy="1219200"/>
            <a:chOff x="3648" y="2016"/>
            <a:chExt cx="1296" cy="768"/>
          </a:xfrm>
        </p:grpSpPr>
        <p:sp>
          <p:nvSpPr>
            <p:cNvPr id="39960" name="Rectangle 34"/>
            <p:cNvSpPr>
              <a:spLocks noChangeArrowheads="1"/>
            </p:cNvSpPr>
            <p:nvPr/>
          </p:nvSpPr>
          <p:spPr bwMode="auto">
            <a:xfrm>
              <a:off x="4128" y="2016"/>
              <a:ext cx="816" cy="624"/>
            </a:xfrm>
            <a:prstGeom prst="rect">
              <a:avLst/>
            </a:prstGeom>
            <a:solidFill>
              <a:srgbClr val="CCFFFF"/>
            </a:solidFill>
            <a:ln w="9525">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30</a:t>
              </a:r>
              <a:r>
                <a:rPr lang="en-US" altLang="ja-JP">
                  <a:solidFill>
                    <a:srgbClr val="000000"/>
                  </a:solidFill>
                </a:rPr>
                <a:t>K</a:t>
              </a:r>
            </a:p>
          </p:txBody>
        </p:sp>
        <p:sp>
          <p:nvSpPr>
            <p:cNvPr id="39961" name="Text Box 36"/>
            <p:cNvSpPr txBox="1">
              <a:spLocks noChangeArrowheads="1"/>
            </p:cNvSpPr>
            <p:nvPr/>
          </p:nvSpPr>
          <p:spPr bwMode="auto">
            <a:xfrm>
              <a:off x="3648" y="2496"/>
              <a:ext cx="4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30</a:t>
              </a:r>
              <a:r>
                <a:rPr lang="en-US" altLang="ja-JP"/>
                <a:t>K</a:t>
              </a:r>
            </a:p>
          </p:txBody>
        </p:sp>
      </p:grpSp>
      <p:sp useBgFill="1">
        <p:nvSpPr>
          <p:cNvPr id="189480" name="Rectangle 40"/>
          <p:cNvSpPr>
            <a:spLocks noChangeArrowheads="1"/>
          </p:cNvSpPr>
          <p:nvPr/>
        </p:nvSpPr>
        <p:spPr bwMode="auto">
          <a:xfrm>
            <a:off x="6553200" y="4572000"/>
            <a:ext cx="1295400" cy="685800"/>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useBgFill="1">
        <p:nvSpPr>
          <p:cNvPr id="189481" name="Rectangle 41"/>
          <p:cNvSpPr>
            <a:spLocks noChangeArrowheads="1"/>
          </p:cNvSpPr>
          <p:nvPr/>
        </p:nvSpPr>
        <p:spPr bwMode="auto">
          <a:xfrm>
            <a:off x="2438400" y="4343400"/>
            <a:ext cx="1295400" cy="685800"/>
          </a:xfrm>
          <a:prstGeom prst="rect">
            <a:avLst/>
          </a:prstGeom>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nvGrpSpPr>
          <p:cNvPr id="4" name="Group 44"/>
          <p:cNvGrpSpPr>
            <a:grpSpLocks/>
          </p:cNvGrpSpPr>
          <p:nvPr/>
        </p:nvGrpSpPr>
        <p:grpSpPr bwMode="auto">
          <a:xfrm>
            <a:off x="5791200" y="4191000"/>
            <a:ext cx="2057400" cy="914400"/>
            <a:chOff x="3648" y="2688"/>
            <a:chExt cx="1296" cy="576"/>
          </a:xfrm>
        </p:grpSpPr>
        <p:sp>
          <p:nvSpPr>
            <p:cNvPr id="39958" name="Rectangle 39"/>
            <p:cNvSpPr>
              <a:spLocks noChangeArrowheads="1"/>
            </p:cNvSpPr>
            <p:nvPr/>
          </p:nvSpPr>
          <p:spPr bwMode="auto">
            <a:xfrm>
              <a:off x="4128" y="2688"/>
              <a:ext cx="816" cy="432"/>
            </a:xfrm>
            <a:prstGeom prst="rect">
              <a:avLst/>
            </a:prstGeom>
            <a:solidFill>
              <a:srgbClr val="99CCFF"/>
            </a:solidFill>
            <a:ln w="9525">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20</a:t>
              </a:r>
              <a:r>
                <a:rPr lang="en-US" altLang="ja-JP">
                  <a:solidFill>
                    <a:srgbClr val="000000"/>
                  </a:solidFill>
                </a:rPr>
                <a:t>K</a:t>
              </a:r>
            </a:p>
          </p:txBody>
        </p:sp>
        <p:sp>
          <p:nvSpPr>
            <p:cNvPr id="39959" name="Text Box 42"/>
            <p:cNvSpPr txBox="1">
              <a:spLocks noChangeArrowheads="1"/>
            </p:cNvSpPr>
            <p:nvPr/>
          </p:nvSpPr>
          <p:spPr bwMode="auto">
            <a:xfrm>
              <a:off x="3648" y="2976"/>
              <a:ext cx="4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50</a:t>
              </a:r>
              <a:r>
                <a:rPr lang="en-US" altLang="ja-JP"/>
                <a:t>K</a:t>
              </a:r>
            </a:p>
          </p:txBody>
        </p:sp>
      </p:grpSp>
      <p:sp>
        <p:nvSpPr>
          <p:cNvPr id="39957" name="Rectangle 4"/>
          <p:cNvSpPr>
            <a:spLocks noChangeArrowheads="1"/>
          </p:cNvSpPr>
          <p:nvPr/>
        </p:nvSpPr>
        <p:spPr bwMode="auto">
          <a:xfrm>
            <a:off x="6553200" y="3200400"/>
            <a:ext cx="1295400" cy="34290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89471"/>
                                        </p:tgtEl>
                                        <p:attrNameLst>
                                          <p:attrName>style.visibility</p:attrName>
                                        </p:attrNameLst>
                                      </p:cBhvr>
                                      <p:to>
                                        <p:strVal val="visible"/>
                                      </p:to>
                                    </p:set>
                                    <p:animEffect transition="in" filter="checkerboard(across)">
                                      <p:cBhvr>
                                        <p:cTn id="7" dur="500"/>
                                        <p:tgtEl>
                                          <p:spTgt spid="18947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89473"/>
                                        </p:tgtEl>
                                        <p:attrNameLst>
                                          <p:attrName>style.visibility</p:attrName>
                                        </p:attrNameLst>
                                      </p:cBhvr>
                                      <p:to>
                                        <p:strVal val="visible"/>
                                      </p:to>
                                    </p:set>
                                    <p:animEffect transition="in" filter="checkerboard(across)">
                                      <p:cBhvr>
                                        <p:cTn id="12" dur="500"/>
                                        <p:tgtEl>
                                          <p:spTgt spid="18947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checkerboard(across)">
                                      <p:cBhvr>
                                        <p:cTn id="17" dur="500"/>
                                        <p:tgtEl>
                                          <p:spTgt spid="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89480"/>
                                        </p:tgtEl>
                                        <p:attrNameLst>
                                          <p:attrName>style.visibility</p:attrName>
                                        </p:attrNameLst>
                                      </p:cBhvr>
                                      <p:to>
                                        <p:strVal val="visible"/>
                                      </p:to>
                                    </p:set>
                                    <p:animEffect transition="in" filter="checkerboard(across)">
                                      <p:cBhvr>
                                        <p:cTn id="22" dur="500"/>
                                        <p:tgtEl>
                                          <p:spTgt spid="18948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89481"/>
                                        </p:tgtEl>
                                        <p:attrNameLst>
                                          <p:attrName>style.visibility</p:attrName>
                                        </p:attrNameLst>
                                      </p:cBhvr>
                                      <p:to>
                                        <p:strVal val="visible"/>
                                      </p:to>
                                    </p:set>
                                    <p:animEffect transition="in" filter="checkerboard(across)">
                                      <p:cBhvr>
                                        <p:cTn id="27" dur="500"/>
                                        <p:tgtEl>
                                          <p:spTgt spid="18948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checkerboard(across)">
                                      <p:cBhvr>
                                        <p:cTn id="3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71" grpId="0" animBg="1"/>
      <p:bldP spid="189473" grpId="0" animBg="1"/>
      <p:bldP spid="189480" grpId="0" animBg="1"/>
      <p:bldP spid="189481"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可変区画割り付けの長所と短所</a:t>
            </a:r>
          </a:p>
        </p:txBody>
      </p:sp>
      <p:sp>
        <p:nvSpPr>
          <p:cNvPr id="40963" name="Rectangle 3"/>
          <p:cNvSpPr>
            <a:spLocks noGrp="1" noChangeArrowheads="1"/>
          </p:cNvSpPr>
          <p:nvPr>
            <p:ph type="body" idx="1"/>
          </p:nvPr>
        </p:nvSpPr>
        <p:spPr/>
        <p:txBody>
          <a:bodyPr/>
          <a:lstStyle/>
          <a:p>
            <a:pPr eaLnBrk="1" hangingPunct="1"/>
            <a:r>
              <a:rPr lang="ja-JP" altLang="en-US">
                <a:latin typeface="Times New Roman" panose="02020603050405020304" pitchFamily="18" charset="0"/>
              </a:rPr>
              <a:t>可変区画割り付けの長所</a:t>
            </a:r>
          </a:p>
          <a:p>
            <a:pPr lvl="1" eaLnBrk="1" hangingPunct="1"/>
            <a:r>
              <a:rPr lang="ja-JP" altLang="en-US">
                <a:latin typeface="Times New Roman" panose="02020603050405020304" pitchFamily="18" charset="0"/>
              </a:rPr>
              <a:t>内部断片化が生じない</a:t>
            </a:r>
          </a:p>
          <a:p>
            <a:pPr lvl="2" eaLnBrk="1" hangingPunct="1"/>
            <a:r>
              <a:rPr lang="ja-JP" altLang="en-US">
                <a:latin typeface="Times New Roman" panose="02020603050405020304" pitchFamily="18" charset="0"/>
              </a:rPr>
              <a:t>固定区画割り付けよりもメモリ効率が上昇</a:t>
            </a:r>
          </a:p>
          <a:p>
            <a:pPr eaLnBrk="1" hangingPunct="1"/>
            <a:r>
              <a:rPr lang="ja-JP" altLang="en-US">
                <a:latin typeface="Times New Roman" panose="02020603050405020304" pitchFamily="18" charset="0"/>
              </a:rPr>
              <a:t>可変区画割り付けの短所</a:t>
            </a:r>
          </a:p>
          <a:p>
            <a:pPr lvl="1" eaLnBrk="1" hangingPunct="1"/>
            <a:r>
              <a:rPr lang="ja-JP" altLang="en-US">
                <a:latin typeface="Times New Roman" panose="02020603050405020304" pitchFamily="18" charset="0"/>
              </a:rPr>
              <a:t>外部断片化が生じる</a:t>
            </a:r>
          </a:p>
          <a:p>
            <a:pPr lvl="2" eaLnBrk="1" hangingPunct="1"/>
            <a:r>
              <a:rPr lang="ja-JP" altLang="en-US">
                <a:latin typeface="Times New Roman" panose="02020603050405020304" pitchFamily="18" charset="0"/>
              </a:rPr>
              <a:t>処理の進行に伴い小さな空き領域が増加</a:t>
            </a:r>
          </a:p>
          <a:p>
            <a:pPr lvl="1" eaLnBrk="1" hangingPunct="1"/>
            <a:r>
              <a:rPr lang="ja-JP" altLang="en-US">
                <a:latin typeface="Times New Roman" panose="02020603050405020304" pitchFamily="18" charset="0"/>
              </a:rPr>
              <a:t>空き領域の検索コストがかかる</a:t>
            </a:r>
          </a:p>
          <a:p>
            <a:pPr lvl="2" eaLnBrk="1" hangingPunct="1"/>
            <a:r>
              <a:rPr lang="ja-JP" altLang="en-US">
                <a:latin typeface="Times New Roman" panose="02020603050405020304" pitchFamily="18" charset="0"/>
              </a:rPr>
              <a:t>プロセスに割り当てる空き領域を探すコストが増大</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可変区画割り付けの短所</a:t>
            </a:r>
          </a:p>
        </p:txBody>
      </p:sp>
      <p:sp>
        <p:nvSpPr>
          <p:cNvPr id="41987" name="Rectangle 3"/>
          <p:cNvSpPr>
            <a:spLocks noGrp="1" noChangeArrowheads="1"/>
          </p:cNvSpPr>
          <p:nvPr>
            <p:ph type="body" idx="1"/>
          </p:nvPr>
        </p:nvSpPr>
        <p:spPr>
          <a:xfrm>
            <a:off x="685800" y="1524000"/>
            <a:ext cx="7772400" cy="2057400"/>
          </a:xfrm>
        </p:spPr>
        <p:txBody>
          <a:bodyPr/>
          <a:lstStyle/>
          <a:p>
            <a:pPr eaLnBrk="1" hangingPunct="1"/>
            <a:r>
              <a:rPr lang="ja-JP" altLang="en-US">
                <a:latin typeface="Times New Roman" panose="02020603050405020304" pitchFamily="18" charset="0"/>
              </a:rPr>
              <a:t>外部断片化</a:t>
            </a:r>
          </a:p>
          <a:p>
            <a:pPr lvl="1" eaLnBrk="1" hangingPunct="1"/>
            <a:r>
              <a:rPr lang="ja-JP" altLang="en-US">
                <a:latin typeface="Times New Roman" panose="02020603050405020304" pitchFamily="18" charset="0"/>
              </a:rPr>
              <a:t>処理の進行に伴い小さな空き領域が増加</a:t>
            </a:r>
          </a:p>
          <a:p>
            <a:pPr lvl="2" eaLnBrk="1" hangingPunct="1">
              <a:buFont typeface="Wingdings" panose="05000000000000000000" pitchFamily="2" charset="2"/>
              <a:buNone/>
            </a:pPr>
            <a:r>
              <a:rPr lang="ja-JP" altLang="en-US">
                <a:latin typeface="Times New Roman" panose="02020603050405020304" pitchFamily="18" charset="0"/>
              </a:rPr>
              <a:t>(統計的には全体の50%が無駄になる)</a:t>
            </a:r>
          </a:p>
        </p:txBody>
      </p:sp>
      <p:sp>
        <p:nvSpPr>
          <p:cNvPr id="41988" name="Text Box 5"/>
          <p:cNvSpPr txBox="1">
            <a:spLocks noChangeArrowheads="1"/>
          </p:cNvSpPr>
          <p:nvPr/>
        </p:nvSpPr>
        <p:spPr bwMode="auto">
          <a:xfrm>
            <a:off x="5943600" y="2965450"/>
            <a:ext cx="557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0</a:t>
            </a:r>
            <a:r>
              <a:rPr lang="en-US" altLang="ja-JP"/>
              <a:t>K</a:t>
            </a:r>
          </a:p>
        </p:txBody>
      </p:sp>
      <p:sp>
        <p:nvSpPr>
          <p:cNvPr id="41989" name="Text Box 6"/>
          <p:cNvSpPr txBox="1">
            <a:spLocks noChangeArrowheads="1"/>
          </p:cNvSpPr>
          <p:nvPr/>
        </p:nvSpPr>
        <p:spPr bwMode="auto">
          <a:xfrm>
            <a:off x="5638800" y="6394450"/>
            <a:ext cx="862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100</a:t>
            </a:r>
            <a:r>
              <a:rPr lang="en-US" altLang="ja-JP"/>
              <a:t>K</a:t>
            </a:r>
          </a:p>
        </p:txBody>
      </p:sp>
      <p:grpSp>
        <p:nvGrpSpPr>
          <p:cNvPr id="41990" name="Group 35"/>
          <p:cNvGrpSpPr>
            <a:grpSpLocks/>
          </p:cNvGrpSpPr>
          <p:nvPr/>
        </p:nvGrpSpPr>
        <p:grpSpPr bwMode="auto">
          <a:xfrm>
            <a:off x="2362200" y="3886200"/>
            <a:ext cx="1676400" cy="685800"/>
            <a:chOff x="1536" y="2732"/>
            <a:chExt cx="1056" cy="432"/>
          </a:xfrm>
        </p:grpSpPr>
        <p:sp>
          <p:nvSpPr>
            <p:cNvPr id="42011" name="Rectangle 7"/>
            <p:cNvSpPr>
              <a:spLocks noChangeArrowheads="1"/>
            </p:cNvSpPr>
            <p:nvPr/>
          </p:nvSpPr>
          <p:spPr bwMode="auto">
            <a:xfrm>
              <a:off x="1536" y="2732"/>
              <a:ext cx="816" cy="432"/>
            </a:xfrm>
            <a:prstGeom prst="rect">
              <a:avLst/>
            </a:prstGeom>
            <a:solidFill>
              <a:srgbClr val="99CC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20</a:t>
              </a:r>
              <a:r>
                <a:rPr lang="en-US" altLang="ja-JP">
                  <a:solidFill>
                    <a:srgbClr val="000000"/>
                  </a:solidFill>
                </a:rPr>
                <a:t>K</a:t>
              </a:r>
            </a:p>
          </p:txBody>
        </p:sp>
        <p:sp>
          <p:nvSpPr>
            <p:cNvPr id="42012" name="Line 8"/>
            <p:cNvSpPr>
              <a:spLocks noChangeShapeType="1"/>
            </p:cNvSpPr>
            <p:nvPr/>
          </p:nvSpPr>
          <p:spPr bwMode="auto">
            <a:xfrm>
              <a:off x="2352" y="2924"/>
              <a:ext cx="24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41991" name="Group 9"/>
          <p:cNvGrpSpPr>
            <a:grpSpLocks/>
          </p:cNvGrpSpPr>
          <p:nvPr/>
        </p:nvGrpSpPr>
        <p:grpSpPr bwMode="auto">
          <a:xfrm>
            <a:off x="4038600" y="3733800"/>
            <a:ext cx="1676400" cy="990600"/>
            <a:chOff x="480" y="2640"/>
            <a:chExt cx="1056" cy="624"/>
          </a:xfrm>
        </p:grpSpPr>
        <p:sp>
          <p:nvSpPr>
            <p:cNvPr id="42009" name="Rectangle 10"/>
            <p:cNvSpPr>
              <a:spLocks noChangeArrowheads="1"/>
            </p:cNvSpPr>
            <p:nvPr/>
          </p:nvSpPr>
          <p:spPr bwMode="auto">
            <a:xfrm>
              <a:off x="480" y="2640"/>
              <a:ext cx="816" cy="624"/>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30</a:t>
              </a:r>
              <a:r>
                <a:rPr lang="en-US" altLang="ja-JP">
                  <a:solidFill>
                    <a:srgbClr val="000000"/>
                  </a:solidFill>
                </a:rPr>
                <a:t>K</a:t>
              </a:r>
            </a:p>
          </p:txBody>
        </p:sp>
        <p:sp>
          <p:nvSpPr>
            <p:cNvPr id="42010" name="Line 11"/>
            <p:cNvSpPr>
              <a:spLocks noChangeShapeType="1"/>
            </p:cNvSpPr>
            <p:nvPr/>
          </p:nvSpPr>
          <p:spPr bwMode="auto">
            <a:xfrm>
              <a:off x="1296" y="2928"/>
              <a:ext cx="24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sp>
        <p:nvSpPr>
          <p:cNvPr id="41992" name="Rectangle 12"/>
          <p:cNvSpPr>
            <a:spLocks noChangeArrowheads="1"/>
          </p:cNvSpPr>
          <p:nvPr/>
        </p:nvSpPr>
        <p:spPr bwMode="auto">
          <a:xfrm>
            <a:off x="6553200" y="3194050"/>
            <a:ext cx="1295400" cy="1371600"/>
          </a:xfrm>
          <a:prstGeom prst="rect">
            <a:avLst/>
          </a:prstGeom>
          <a:solidFill>
            <a:srgbClr val="FF99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40</a:t>
            </a:r>
            <a:r>
              <a:rPr lang="en-US" altLang="ja-JP">
                <a:solidFill>
                  <a:srgbClr val="000000"/>
                </a:solidFill>
              </a:rPr>
              <a:t>K</a:t>
            </a:r>
          </a:p>
        </p:txBody>
      </p:sp>
      <p:sp>
        <p:nvSpPr>
          <p:cNvPr id="41993" name="Text Box 13"/>
          <p:cNvSpPr txBox="1">
            <a:spLocks noChangeArrowheads="1"/>
          </p:cNvSpPr>
          <p:nvPr/>
        </p:nvSpPr>
        <p:spPr bwMode="auto">
          <a:xfrm>
            <a:off x="5791200" y="4337050"/>
            <a:ext cx="709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40</a:t>
            </a:r>
            <a:r>
              <a:rPr lang="en-US" altLang="ja-JP"/>
              <a:t>K</a:t>
            </a:r>
          </a:p>
        </p:txBody>
      </p:sp>
      <p:sp>
        <p:nvSpPr>
          <p:cNvPr id="41994" name="Rectangle 14"/>
          <p:cNvSpPr>
            <a:spLocks noChangeArrowheads="1"/>
          </p:cNvSpPr>
          <p:nvPr/>
        </p:nvSpPr>
        <p:spPr bwMode="auto">
          <a:xfrm>
            <a:off x="6553200" y="4565650"/>
            <a:ext cx="1295400" cy="685800"/>
          </a:xfrm>
          <a:prstGeom prst="rect">
            <a:avLst/>
          </a:prstGeom>
          <a:solidFill>
            <a:srgbClr val="FFCC99"/>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20</a:t>
            </a:r>
            <a:r>
              <a:rPr lang="en-US" altLang="ja-JP">
                <a:solidFill>
                  <a:srgbClr val="000000"/>
                </a:solidFill>
              </a:rPr>
              <a:t>K</a:t>
            </a:r>
          </a:p>
        </p:txBody>
      </p:sp>
      <p:sp>
        <p:nvSpPr>
          <p:cNvPr id="41995" name="Text Box 15"/>
          <p:cNvSpPr txBox="1">
            <a:spLocks noChangeArrowheads="1"/>
          </p:cNvSpPr>
          <p:nvPr/>
        </p:nvSpPr>
        <p:spPr bwMode="auto">
          <a:xfrm>
            <a:off x="5791200" y="5022850"/>
            <a:ext cx="709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60</a:t>
            </a:r>
            <a:r>
              <a:rPr lang="en-US" altLang="ja-JP"/>
              <a:t>K</a:t>
            </a:r>
          </a:p>
        </p:txBody>
      </p:sp>
      <p:sp>
        <p:nvSpPr>
          <p:cNvPr id="41996" name="Rectangle 16"/>
          <p:cNvSpPr>
            <a:spLocks noChangeArrowheads="1"/>
          </p:cNvSpPr>
          <p:nvPr/>
        </p:nvSpPr>
        <p:spPr bwMode="auto">
          <a:xfrm>
            <a:off x="6553200" y="5251450"/>
            <a:ext cx="1295400" cy="990600"/>
          </a:xfrm>
          <a:prstGeom prst="rect">
            <a:avLst/>
          </a:prstGeom>
          <a:solidFill>
            <a:srgbClr val="FFFF99"/>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30</a:t>
            </a:r>
            <a:r>
              <a:rPr lang="en-US" altLang="ja-JP">
                <a:solidFill>
                  <a:srgbClr val="000000"/>
                </a:solidFill>
              </a:rPr>
              <a:t>K</a:t>
            </a:r>
          </a:p>
        </p:txBody>
      </p:sp>
      <p:sp>
        <p:nvSpPr>
          <p:cNvPr id="41997" name="Text Box 17"/>
          <p:cNvSpPr txBox="1">
            <a:spLocks noChangeArrowheads="1"/>
          </p:cNvSpPr>
          <p:nvPr/>
        </p:nvSpPr>
        <p:spPr bwMode="auto">
          <a:xfrm>
            <a:off x="5791200" y="6013450"/>
            <a:ext cx="709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90</a:t>
            </a:r>
            <a:r>
              <a:rPr lang="en-US" altLang="ja-JP"/>
              <a:t>K</a:t>
            </a:r>
          </a:p>
        </p:txBody>
      </p:sp>
      <p:sp useBgFill="1">
        <p:nvSpPr>
          <p:cNvPr id="190482" name="Rectangle 18"/>
          <p:cNvSpPr>
            <a:spLocks noChangeArrowheads="1"/>
          </p:cNvSpPr>
          <p:nvPr/>
        </p:nvSpPr>
        <p:spPr bwMode="auto">
          <a:xfrm>
            <a:off x="6553200" y="3194050"/>
            <a:ext cx="1295400" cy="1371600"/>
          </a:xfrm>
          <a:prstGeom prst="rect">
            <a:avLst/>
          </a:prstGeom>
          <a:ln w="19050">
            <a:solidFill>
              <a:srgbClr val="000000"/>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useBgFill="1">
        <p:nvSpPr>
          <p:cNvPr id="190483" name="Rectangle 19"/>
          <p:cNvSpPr>
            <a:spLocks noChangeArrowheads="1"/>
          </p:cNvSpPr>
          <p:nvPr/>
        </p:nvSpPr>
        <p:spPr bwMode="auto">
          <a:xfrm>
            <a:off x="4038600" y="3733800"/>
            <a:ext cx="1295400" cy="990600"/>
          </a:xfrm>
          <a:prstGeom prst="rect">
            <a:avLst/>
          </a:prstGeom>
          <a:ln w="19050">
            <a:solidFill>
              <a:srgbClr val="000000"/>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nvGrpSpPr>
          <p:cNvPr id="4" name="Group 20"/>
          <p:cNvGrpSpPr>
            <a:grpSpLocks/>
          </p:cNvGrpSpPr>
          <p:nvPr/>
        </p:nvGrpSpPr>
        <p:grpSpPr bwMode="auto">
          <a:xfrm>
            <a:off x="5791200" y="3194050"/>
            <a:ext cx="2057400" cy="1219200"/>
            <a:chOff x="3648" y="2016"/>
            <a:chExt cx="1296" cy="768"/>
          </a:xfrm>
        </p:grpSpPr>
        <p:sp>
          <p:nvSpPr>
            <p:cNvPr id="42007" name="Rectangle 21"/>
            <p:cNvSpPr>
              <a:spLocks noChangeArrowheads="1"/>
            </p:cNvSpPr>
            <p:nvPr/>
          </p:nvSpPr>
          <p:spPr bwMode="auto">
            <a:xfrm>
              <a:off x="4128" y="2016"/>
              <a:ext cx="816" cy="624"/>
            </a:xfrm>
            <a:prstGeom prst="rect">
              <a:avLst/>
            </a:prstGeom>
            <a:solidFill>
              <a:srgbClr val="CCFFFF"/>
            </a:solidFill>
            <a:ln w="9525">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30</a:t>
              </a:r>
              <a:r>
                <a:rPr lang="en-US" altLang="ja-JP">
                  <a:solidFill>
                    <a:srgbClr val="000000"/>
                  </a:solidFill>
                </a:rPr>
                <a:t>K</a:t>
              </a:r>
            </a:p>
          </p:txBody>
        </p:sp>
        <p:sp>
          <p:nvSpPr>
            <p:cNvPr id="42008" name="Text Box 22"/>
            <p:cNvSpPr txBox="1">
              <a:spLocks noChangeArrowheads="1"/>
            </p:cNvSpPr>
            <p:nvPr/>
          </p:nvSpPr>
          <p:spPr bwMode="auto">
            <a:xfrm>
              <a:off x="3648" y="2496"/>
              <a:ext cx="4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30</a:t>
              </a:r>
              <a:r>
                <a:rPr lang="en-US" altLang="ja-JP"/>
                <a:t>K</a:t>
              </a:r>
            </a:p>
          </p:txBody>
        </p:sp>
      </p:grpSp>
      <p:sp>
        <p:nvSpPr>
          <p:cNvPr id="42001" name="Rectangle 28"/>
          <p:cNvSpPr>
            <a:spLocks noChangeArrowheads="1"/>
          </p:cNvSpPr>
          <p:nvPr/>
        </p:nvSpPr>
        <p:spPr bwMode="auto">
          <a:xfrm>
            <a:off x="6553200" y="3194050"/>
            <a:ext cx="1295400" cy="3429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90493" name="Text Box 29"/>
          <p:cNvSpPr txBox="1">
            <a:spLocks noChangeArrowheads="1"/>
          </p:cNvSpPr>
          <p:nvPr/>
        </p:nvSpPr>
        <p:spPr bwMode="auto">
          <a:xfrm>
            <a:off x="914400" y="4876800"/>
            <a:ext cx="4760913" cy="88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メモリには 10</a:t>
            </a:r>
            <a:r>
              <a:rPr lang="en-US" altLang="ja-JP" sz="2800"/>
              <a:t>K</a:t>
            </a:r>
            <a:r>
              <a:rPr lang="ja-JP" altLang="en-US" sz="2800"/>
              <a:t>×2 の空き区画</a:t>
            </a:r>
          </a:p>
          <a:p>
            <a:pPr eaLnBrk="1" hangingPunct="1"/>
            <a:r>
              <a:rPr lang="ja-JP" altLang="en-US"/>
              <a:t>(しかし 20</a:t>
            </a:r>
            <a:r>
              <a:rPr lang="en-US" altLang="ja-JP"/>
              <a:t>K </a:t>
            </a:r>
            <a:r>
              <a:rPr lang="ja-JP" altLang="en-US"/>
              <a:t>のプロセスは置けない)</a:t>
            </a:r>
          </a:p>
        </p:txBody>
      </p:sp>
      <p:grpSp>
        <p:nvGrpSpPr>
          <p:cNvPr id="5" name="Group 33"/>
          <p:cNvGrpSpPr>
            <a:grpSpLocks/>
          </p:cNvGrpSpPr>
          <p:nvPr/>
        </p:nvGrpSpPr>
        <p:grpSpPr bwMode="auto">
          <a:xfrm>
            <a:off x="6400800" y="4114800"/>
            <a:ext cx="1600200" cy="2590800"/>
            <a:chOff x="4512" y="2592"/>
            <a:chExt cx="1008" cy="1632"/>
          </a:xfrm>
        </p:grpSpPr>
        <p:sp>
          <p:nvSpPr>
            <p:cNvPr id="42005" name="AutoShape 31"/>
            <p:cNvSpPr>
              <a:spLocks noChangeArrowheads="1"/>
            </p:cNvSpPr>
            <p:nvPr/>
          </p:nvSpPr>
          <p:spPr bwMode="auto">
            <a:xfrm>
              <a:off x="4512" y="2592"/>
              <a:ext cx="1008" cy="336"/>
            </a:xfrm>
            <a:prstGeom prst="roundRect">
              <a:avLst>
                <a:gd name="adj" fmla="val 16667"/>
              </a:avLst>
            </a:prstGeom>
            <a:noFill/>
            <a:ln w="38100">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42006" name="AutoShape 32"/>
            <p:cNvSpPr>
              <a:spLocks noChangeArrowheads="1"/>
            </p:cNvSpPr>
            <p:nvPr/>
          </p:nvSpPr>
          <p:spPr bwMode="auto">
            <a:xfrm>
              <a:off x="4512" y="3888"/>
              <a:ext cx="1008" cy="336"/>
            </a:xfrm>
            <a:prstGeom prst="roundRect">
              <a:avLst>
                <a:gd name="adj" fmla="val 16667"/>
              </a:avLst>
            </a:prstGeom>
            <a:noFill/>
            <a:ln w="38100">
              <a:solidFill>
                <a:srgbClr val="FF00FF"/>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sp>
        <p:nvSpPr>
          <p:cNvPr id="190498" name="Text Box 34"/>
          <p:cNvSpPr txBox="1">
            <a:spLocks noChangeArrowheads="1"/>
          </p:cNvSpPr>
          <p:nvPr/>
        </p:nvSpPr>
        <p:spPr bwMode="auto">
          <a:xfrm>
            <a:off x="1752600" y="5943600"/>
            <a:ext cx="35687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コンパクションを用いる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90482"/>
                                        </p:tgtEl>
                                        <p:attrNameLst>
                                          <p:attrName>style.visibility</p:attrName>
                                        </p:attrNameLst>
                                      </p:cBhvr>
                                      <p:to>
                                        <p:strVal val="visible"/>
                                      </p:to>
                                    </p:set>
                                    <p:animEffect transition="in" filter="checkerboard(across)">
                                      <p:cBhvr>
                                        <p:cTn id="7" dur="500"/>
                                        <p:tgtEl>
                                          <p:spTgt spid="1904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90483"/>
                                        </p:tgtEl>
                                        <p:attrNameLst>
                                          <p:attrName>style.visibility</p:attrName>
                                        </p:attrNameLst>
                                      </p:cBhvr>
                                      <p:to>
                                        <p:strVal val="visible"/>
                                      </p:to>
                                    </p:set>
                                    <p:animEffect transition="in" filter="checkerboard(across)">
                                      <p:cBhvr>
                                        <p:cTn id="12" dur="500"/>
                                        <p:tgtEl>
                                          <p:spTgt spid="19048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heckerboard(across)">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checkerboard(across)">
                                      <p:cBhvr>
                                        <p:cTn id="22" dur="500"/>
                                        <p:tgtEl>
                                          <p:spTgt spid="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90493"/>
                                        </p:tgtEl>
                                        <p:attrNameLst>
                                          <p:attrName>style.visibility</p:attrName>
                                        </p:attrNameLst>
                                      </p:cBhvr>
                                      <p:to>
                                        <p:strVal val="visible"/>
                                      </p:to>
                                    </p:set>
                                    <p:animEffect transition="in" filter="checkerboard(across)">
                                      <p:cBhvr>
                                        <p:cTn id="27" dur="500"/>
                                        <p:tgtEl>
                                          <p:spTgt spid="19049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190498"/>
                                        </p:tgtEl>
                                        <p:attrNameLst>
                                          <p:attrName>style.visibility</p:attrName>
                                        </p:attrNameLst>
                                      </p:cBhvr>
                                      <p:to>
                                        <p:strVal val="visible"/>
                                      </p:to>
                                    </p:set>
                                    <p:animEffect transition="in" filter="checkerboard(across)">
                                      <p:cBhvr>
                                        <p:cTn id="32" dur="500"/>
                                        <p:tgtEl>
                                          <p:spTgt spid="1904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482" grpId="0" animBg="1"/>
      <p:bldP spid="190483" grpId="0" animBg="1"/>
      <p:bldP spid="190493" grpId="0" autoUpdateAnimBg="0"/>
      <p:bldP spid="190498" grpId="0"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コンパクション</a:t>
            </a:r>
            <a:r>
              <a:rPr lang="ja-JP" altLang="en-US" sz="3600">
                <a:latin typeface="Times New Roman" panose="02020603050405020304" pitchFamily="18" charset="0"/>
              </a:rPr>
              <a:t>(</a:t>
            </a:r>
            <a:r>
              <a:rPr lang="en-US" altLang="ja-JP" sz="3600">
                <a:latin typeface="Times New Roman" panose="02020603050405020304" pitchFamily="18" charset="0"/>
              </a:rPr>
              <a:t>compaction)</a:t>
            </a:r>
          </a:p>
        </p:txBody>
      </p:sp>
      <p:sp>
        <p:nvSpPr>
          <p:cNvPr id="43011" name="Rectangle 3"/>
          <p:cNvSpPr>
            <a:spLocks noGrp="1" noChangeArrowheads="1"/>
          </p:cNvSpPr>
          <p:nvPr>
            <p:ph type="body" idx="1"/>
          </p:nvPr>
        </p:nvSpPr>
        <p:spPr>
          <a:xfrm>
            <a:off x="685800" y="1600200"/>
            <a:ext cx="7772400" cy="1676400"/>
          </a:xfrm>
        </p:spPr>
        <p:txBody>
          <a:bodyPr/>
          <a:lstStyle/>
          <a:p>
            <a:pPr eaLnBrk="1" hangingPunct="1"/>
            <a:r>
              <a:rPr lang="ja-JP" altLang="en-US">
                <a:latin typeface="Times New Roman" panose="02020603050405020304" pitchFamily="18" charset="0"/>
              </a:rPr>
              <a:t>コンパクション(</a:t>
            </a:r>
            <a:r>
              <a:rPr lang="en-US" altLang="ja-JP">
                <a:latin typeface="Times New Roman" panose="02020603050405020304" pitchFamily="18" charset="0"/>
              </a:rPr>
              <a:t>compaction)</a:t>
            </a:r>
          </a:p>
          <a:p>
            <a:pPr lvl="1" eaLnBrk="1" hangingPunct="1"/>
            <a:r>
              <a:rPr lang="ja-JP" altLang="en-US">
                <a:latin typeface="Times New Roman" panose="02020603050405020304" pitchFamily="18" charset="0"/>
              </a:rPr>
              <a:t>断片化している複数の空き領域をまとめて1つの大きな空き領域にする</a:t>
            </a:r>
          </a:p>
        </p:txBody>
      </p:sp>
      <p:sp>
        <p:nvSpPr>
          <p:cNvPr id="43012" name="Text Box 4"/>
          <p:cNvSpPr txBox="1">
            <a:spLocks noChangeArrowheads="1"/>
          </p:cNvSpPr>
          <p:nvPr/>
        </p:nvSpPr>
        <p:spPr bwMode="auto">
          <a:xfrm>
            <a:off x="1981200" y="6400800"/>
            <a:ext cx="862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100</a:t>
            </a:r>
            <a:r>
              <a:rPr lang="en-US" altLang="ja-JP"/>
              <a:t>K</a:t>
            </a:r>
          </a:p>
        </p:txBody>
      </p:sp>
      <p:sp>
        <p:nvSpPr>
          <p:cNvPr id="43013" name="Text Box 6"/>
          <p:cNvSpPr txBox="1">
            <a:spLocks noChangeArrowheads="1"/>
          </p:cNvSpPr>
          <p:nvPr/>
        </p:nvSpPr>
        <p:spPr bwMode="auto">
          <a:xfrm>
            <a:off x="2133600" y="4267200"/>
            <a:ext cx="709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40</a:t>
            </a:r>
            <a:r>
              <a:rPr lang="en-US" altLang="ja-JP"/>
              <a:t>K</a:t>
            </a:r>
          </a:p>
        </p:txBody>
      </p:sp>
      <p:sp>
        <p:nvSpPr>
          <p:cNvPr id="43014" name="Rectangle 7"/>
          <p:cNvSpPr>
            <a:spLocks noChangeArrowheads="1"/>
          </p:cNvSpPr>
          <p:nvPr/>
        </p:nvSpPr>
        <p:spPr bwMode="auto">
          <a:xfrm>
            <a:off x="2895600" y="4495800"/>
            <a:ext cx="1295400" cy="685800"/>
          </a:xfrm>
          <a:prstGeom prst="rect">
            <a:avLst/>
          </a:prstGeom>
          <a:solidFill>
            <a:srgbClr val="FFCC99"/>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20</a:t>
            </a:r>
            <a:r>
              <a:rPr lang="en-US" altLang="ja-JP">
                <a:solidFill>
                  <a:srgbClr val="000000"/>
                </a:solidFill>
              </a:rPr>
              <a:t>K</a:t>
            </a:r>
          </a:p>
        </p:txBody>
      </p:sp>
      <p:sp>
        <p:nvSpPr>
          <p:cNvPr id="43015" name="Text Box 8"/>
          <p:cNvSpPr txBox="1">
            <a:spLocks noChangeArrowheads="1"/>
          </p:cNvSpPr>
          <p:nvPr/>
        </p:nvSpPr>
        <p:spPr bwMode="auto">
          <a:xfrm>
            <a:off x="2133600" y="4953000"/>
            <a:ext cx="709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60</a:t>
            </a:r>
            <a:r>
              <a:rPr lang="en-US" altLang="ja-JP"/>
              <a:t>K</a:t>
            </a:r>
          </a:p>
        </p:txBody>
      </p:sp>
      <p:sp>
        <p:nvSpPr>
          <p:cNvPr id="43016" name="Rectangle 9"/>
          <p:cNvSpPr>
            <a:spLocks noChangeArrowheads="1"/>
          </p:cNvSpPr>
          <p:nvPr/>
        </p:nvSpPr>
        <p:spPr bwMode="auto">
          <a:xfrm>
            <a:off x="2895600" y="5181600"/>
            <a:ext cx="1295400" cy="990600"/>
          </a:xfrm>
          <a:prstGeom prst="rect">
            <a:avLst/>
          </a:prstGeom>
          <a:solidFill>
            <a:srgbClr val="FFFF99"/>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30</a:t>
            </a:r>
            <a:r>
              <a:rPr lang="en-US" altLang="ja-JP">
                <a:solidFill>
                  <a:srgbClr val="000000"/>
                </a:solidFill>
              </a:rPr>
              <a:t>K</a:t>
            </a:r>
          </a:p>
        </p:txBody>
      </p:sp>
      <p:sp>
        <p:nvSpPr>
          <p:cNvPr id="43017" name="Text Box 10"/>
          <p:cNvSpPr txBox="1">
            <a:spLocks noChangeArrowheads="1"/>
          </p:cNvSpPr>
          <p:nvPr/>
        </p:nvSpPr>
        <p:spPr bwMode="auto">
          <a:xfrm>
            <a:off x="2133600" y="5943600"/>
            <a:ext cx="709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90</a:t>
            </a:r>
            <a:r>
              <a:rPr lang="en-US" altLang="ja-JP"/>
              <a:t>K</a:t>
            </a:r>
          </a:p>
        </p:txBody>
      </p:sp>
      <p:grpSp>
        <p:nvGrpSpPr>
          <p:cNvPr id="43018" name="Group 12"/>
          <p:cNvGrpSpPr>
            <a:grpSpLocks/>
          </p:cNvGrpSpPr>
          <p:nvPr/>
        </p:nvGrpSpPr>
        <p:grpSpPr bwMode="auto">
          <a:xfrm>
            <a:off x="2133600" y="3200400"/>
            <a:ext cx="2057400" cy="1219200"/>
            <a:chOff x="3648" y="2016"/>
            <a:chExt cx="1296" cy="768"/>
          </a:xfrm>
        </p:grpSpPr>
        <p:sp>
          <p:nvSpPr>
            <p:cNvPr id="43036" name="Rectangle 13"/>
            <p:cNvSpPr>
              <a:spLocks noChangeArrowheads="1"/>
            </p:cNvSpPr>
            <p:nvPr/>
          </p:nvSpPr>
          <p:spPr bwMode="auto">
            <a:xfrm>
              <a:off x="4128" y="2016"/>
              <a:ext cx="816" cy="624"/>
            </a:xfrm>
            <a:prstGeom prst="rect">
              <a:avLst/>
            </a:prstGeom>
            <a:solidFill>
              <a:srgbClr val="CCFFFF"/>
            </a:solidFill>
            <a:ln w="9525">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30</a:t>
              </a:r>
              <a:r>
                <a:rPr lang="en-US" altLang="ja-JP">
                  <a:solidFill>
                    <a:srgbClr val="000000"/>
                  </a:solidFill>
                </a:rPr>
                <a:t>K</a:t>
              </a:r>
            </a:p>
          </p:txBody>
        </p:sp>
        <p:sp>
          <p:nvSpPr>
            <p:cNvPr id="43037" name="Text Box 14"/>
            <p:cNvSpPr txBox="1">
              <a:spLocks noChangeArrowheads="1"/>
            </p:cNvSpPr>
            <p:nvPr/>
          </p:nvSpPr>
          <p:spPr bwMode="auto">
            <a:xfrm>
              <a:off x="3648" y="2496"/>
              <a:ext cx="4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30</a:t>
              </a:r>
              <a:r>
                <a:rPr lang="en-US" altLang="ja-JP"/>
                <a:t>K</a:t>
              </a:r>
            </a:p>
          </p:txBody>
        </p:sp>
      </p:grpSp>
      <p:sp>
        <p:nvSpPr>
          <p:cNvPr id="43019" name="Rectangle 15"/>
          <p:cNvSpPr>
            <a:spLocks noChangeArrowheads="1"/>
          </p:cNvSpPr>
          <p:nvPr/>
        </p:nvSpPr>
        <p:spPr bwMode="auto">
          <a:xfrm>
            <a:off x="2895600" y="3200400"/>
            <a:ext cx="1295400" cy="3352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nvGrpSpPr>
          <p:cNvPr id="3" name="Group 53"/>
          <p:cNvGrpSpPr>
            <a:grpSpLocks/>
          </p:cNvGrpSpPr>
          <p:nvPr/>
        </p:nvGrpSpPr>
        <p:grpSpPr bwMode="auto">
          <a:xfrm>
            <a:off x="4572000" y="3200400"/>
            <a:ext cx="2895600" cy="3657600"/>
            <a:chOff x="2880" y="2016"/>
            <a:chExt cx="1824" cy="2304"/>
          </a:xfrm>
        </p:grpSpPr>
        <p:sp>
          <p:nvSpPr>
            <p:cNvPr id="43026" name="Text Box 32"/>
            <p:cNvSpPr txBox="1">
              <a:spLocks noChangeArrowheads="1"/>
            </p:cNvSpPr>
            <p:nvPr/>
          </p:nvSpPr>
          <p:spPr bwMode="auto">
            <a:xfrm>
              <a:off x="3312" y="4032"/>
              <a:ext cx="54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100</a:t>
              </a:r>
              <a:r>
                <a:rPr lang="en-US" altLang="ja-JP"/>
                <a:t>K</a:t>
              </a:r>
            </a:p>
          </p:txBody>
        </p:sp>
        <p:sp>
          <p:nvSpPr>
            <p:cNvPr id="43027" name="Text Box 33"/>
            <p:cNvSpPr txBox="1">
              <a:spLocks noChangeArrowheads="1"/>
            </p:cNvSpPr>
            <p:nvPr/>
          </p:nvSpPr>
          <p:spPr bwMode="auto">
            <a:xfrm>
              <a:off x="3408" y="2928"/>
              <a:ext cx="4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50</a:t>
              </a:r>
              <a:r>
                <a:rPr lang="en-US" altLang="ja-JP"/>
                <a:t>K</a:t>
              </a:r>
            </a:p>
          </p:txBody>
        </p:sp>
        <p:sp>
          <p:nvSpPr>
            <p:cNvPr id="43028" name="Rectangle 34"/>
            <p:cNvSpPr>
              <a:spLocks noChangeArrowheads="1"/>
            </p:cNvSpPr>
            <p:nvPr/>
          </p:nvSpPr>
          <p:spPr bwMode="auto">
            <a:xfrm>
              <a:off x="3888" y="2640"/>
              <a:ext cx="816" cy="432"/>
            </a:xfrm>
            <a:prstGeom prst="rect">
              <a:avLst/>
            </a:prstGeom>
            <a:solidFill>
              <a:srgbClr val="FFCC99"/>
            </a:solidFill>
            <a:ln w="9525">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20</a:t>
              </a:r>
              <a:r>
                <a:rPr lang="en-US" altLang="ja-JP">
                  <a:solidFill>
                    <a:srgbClr val="000000"/>
                  </a:solidFill>
                </a:rPr>
                <a:t>K</a:t>
              </a:r>
            </a:p>
          </p:txBody>
        </p:sp>
        <p:sp>
          <p:nvSpPr>
            <p:cNvPr id="43029" name="Rectangle 36"/>
            <p:cNvSpPr>
              <a:spLocks noChangeArrowheads="1"/>
            </p:cNvSpPr>
            <p:nvPr/>
          </p:nvSpPr>
          <p:spPr bwMode="auto">
            <a:xfrm>
              <a:off x="3888" y="3072"/>
              <a:ext cx="816" cy="624"/>
            </a:xfrm>
            <a:prstGeom prst="rect">
              <a:avLst/>
            </a:prstGeom>
            <a:solidFill>
              <a:srgbClr val="FFFF99"/>
            </a:solidFill>
            <a:ln w="9525">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30</a:t>
              </a:r>
              <a:r>
                <a:rPr lang="en-US" altLang="ja-JP">
                  <a:solidFill>
                    <a:srgbClr val="000000"/>
                  </a:solidFill>
                </a:rPr>
                <a:t>K</a:t>
              </a:r>
            </a:p>
          </p:txBody>
        </p:sp>
        <p:sp>
          <p:nvSpPr>
            <p:cNvPr id="43030" name="Text Box 37"/>
            <p:cNvSpPr txBox="1">
              <a:spLocks noChangeArrowheads="1"/>
            </p:cNvSpPr>
            <p:nvPr/>
          </p:nvSpPr>
          <p:spPr bwMode="auto">
            <a:xfrm>
              <a:off x="3408" y="3552"/>
              <a:ext cx="4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80</a:t>
              </a:r>
              <a:r>
                <a:rPr lang="en-US" altLang="ja-JP"/>
                <a:t>K</a:t>
              </a:r>
            </a:p>
          </p:txBody>
        </p:sp>
        <p:grpSp>
          <p:nvGrpSpPr>
            <p:cNvPr id="43031" name="Group 38"/>
            <p:cNvGrpSpPr>
              <a:grpSpLocks/>
            </p:cNvGrpSpPr>
            <p:nvPr/>
          </p:nvGrpSpPr>
          <p:grpSpPr bwMode="auto">
            <a:xfrm>
              <a:off x="3408" y="2016"/>
              <a:ext cx="1296" cy="768"/>
              <a:chOff x="3648" y="2016"/>
              <a:chExt cx="1296" cy="768"/>
            </a:xfrm>
          </p:grpSpPr>
          <p:sp>
            <p:nvSpPr>
              <p:cNvPr id="43034" name="Rectangle 39"/>
              <p:cNvSpPr>
                <a:spLocks noChangeArrowheads="1"/>
              </p:cNvSpPr>
              <p:nvPr/>
            </p:nvSpPr>
            <p:spPr bwMode="auto">
              <a:xfrm>
                <a:off x="4128" y="2016"/>
                <a:ext cx="816" cy="624"/>
              </a:xfrm>
              <a:prstGeom prst="rect">
                <a:avLst/>
              </a:prstGeom>
              <a:solidFill>
                <a:srgbClr val="CCFFFF"/>
              </a:solidFill>
              <a:ln w="9525">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30</a:t>
                </a:r>
                <a:r>
                  <a:rPr lang="en-US" altLang="ja-JP">
                    <a:solidFill>
                      <a:srgbClr val="000000"/>
                    </a:solidFill>
                  </a:rPr>
                  <a:t>K</a:t>
                </a:r>
              </a:p>
            </p:txBody>
          </p:sp>
          <p:sp>
            <p:nvSpPr>
              <p:cNvPr id="43035" name="Text Box 40"/>
              <p:cNvSpPr txBox="1">
                <a:spLocks noChangeArrowheads="1"/>
              </p:cNvSpPr>
              <p:nvPr/>
            </p:nvSpPr>
            <p:spPr bwMode="auto">
              <a:xfrm>
                <a:off x="3648" y="2496"/>
                <a:ext cx="4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30</a:t>
                </a:r>
                <a:r>
                  <a:rPr lang="en-US" altLang="ja-JP"/>
                  <a:t>K</a:t>
                </a:r>
              </a:p>
            </p:txBody>
          </p:sp>
        </p:grpSp>
        <p:sp>
          <p:nvSpPr>
            <p:cNvPr id="43032" name="Rectangle 41"/>
            <p:cNvSpPr>
              <a:spLocks noChangeArrowheads="1"/>
            </p:cNvSpPr>
            <p:nvPr/>
          </p:nvSpPr>
          <p:spPr bwMode="auto">
            <a:xfrm>
              <a:off x="3888" y="2016"/>
              <a:ext cx="816" cy="211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43033" name="AutoShape 46"/>
            <p:cNvSpPr>
              <a:spLocks noChangeArrowheads="1"/>
            </p:cNvSpPr>
            <p:nvPr/>
          </p:nvSpPr>
          <p:spPr bwMode="auto">
            <a:xfrm>
              <a:off x="2880" y="2928"/>
              <a:ext cx="528" cy="384"/>
            </a:xfrm>
            <a:prstGeom prst="rightArrow">
              <a:avLst>
                <a:gd name="adj1" fmla="val 50000"/>
                <a:gd name="adj2" fmla="val 34375"/>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grpSp>
        <p:nvGrpSpPr>
          <p:cNvPr id="43021" name="Group 48"/>
          <p:cNvGrpSpPr>
            <a:grpSpLocks/>
          </p:cNvGrpSpPr>
          <p:nvPr/>
        </p:nvGrpSpPr>
        <p:grpSpPr bwMode="auto">
          <a:xfrm>
            <a:off x="457200" y="4572000"/>
            <a:ext cx="1676400" cy="685800"/>
            <a:chOff x="1536" y="2732"/>
            <a:chExt cx="1056" cy="432"/>
          </a:xfrm>
        </p:grpSpPr>
        <p:sp>
          <p:nvSpPr>
            <p:cNvPr id="43024" name="Rectangle 49"/>
            <p:cNvSpPr>
              <a:spLocks noChangeArrowheads="1"/>
            </p:cNvSpPr>
            <p:nvPr/>
          </p:nvSpPr>
          <p:spPr bwMode="auto">
            <a:xfrm>
              <a:off x="1536" y="2732"/>
              <a:ext cx="816" cy="432"/>
            </a:xfrm>
            <a:prstGeom prst="rect">
              <a:avLst/>
            </a:prstGeom>
            <a:solidFill>
              <a:srgbClr val="99CC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20</a:t>
              </a:r>
              <a:r>
                <a:rPr lang="en-US" altLang="ja-JP">
                  <a:solidFill>
                    <a:srgbClr val="000000"/>
                  </a:solidFill>
                </a:rPr>
                <a:t>K</a:t>
              </a:r>
            </a:p>
          </p:txBody>
        </p:sp>
        <p:sp>
          <p:nvSpPr>
            <p:cNvPr id="43025" name="Line 50"/>
            <p:cNvSpPr>
              <a:spLocks noChangeShapeType="1"/>
            </p:cNvSpPr>
            <p:nvPr/>
          </p:nvSpPr>
          <p:spPr bwMode="auto">
            <a:xfrm>
              <a:off x="2352" y="2924"/>
              <a:ext cx="24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sp useBgFill="1">
        <p:nvSpPr>
          <p:cNvPr id="191539" name="Rectangle 51"/>
          <p:cNvSpPr>
            <a:spLocks noChangeArrowheads="1"/>
          </p:cNvSpPr>
          <p:nvPr/>
        </p:nvSpPr>
        <p:spPr bwMode="auto">
          <a:xfrm>
            <a:off x="457200" y="4572000"/>
            <a:ext cx="1295400" cy="685800"/>
          </a:xfrm>
          <a:prstGeom prst="rect">
            <a:avLst/>
          </a:prstGeom>
          <a:ln w="19050">
            <a:solidFill>
              <a:srgbClr val="000000"/>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91540" name="Rectangle 52"/>
          <p:cNvSpPr>
            <a:spLocks noChangeArrowheads="1"/>
          </p:cNvSpPr>
          <p:nvPr/>
        </p:nvSpPr>
        <p:spPr bwMode="auto">
          <a:xfrm>
            <a:off x="6172200" y="5867400"/>
            <a:ext cx="1295400" cy="685800"/>
          </a:xfrm>
          <a:prstGeom prst="rect">
            <a:avLst/>
          </a:prstGeom>
          <a:solidFill>
            <a:srgbClr val="99CC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20</a:t>
            </a:r>
            <a:r>
              <a:rPr lang="en-US" altLang="ja-JP">
                <a:solidFill>
                  <a:srgbClr val="000000"/>
                </a:solidFill>
              </a:rPr>
              <a:t>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91539"/>
                                        </p:tgtEl>
                                        <p:attrNameLst>
                                          <p:attrName>style.visibility</p:attrName>
                                        </p:attrNameLst>
                                      </p:cBhvr>
                                      <p:to>
                                        <p:strVal val="visible"/>
                                      </p:to>
                                    </p:set>
                                    <p:animEffect transition="in" filter="checkerboard(across)">
                                      <p:cBhvr>
                                        <p:cTn id="12" dur="500"/>
                                        <p:tgtEl>
                                          <p:spTgt spid="191539"/>
                                        </p:tgtEl>
                                      </p:cBhvr>
                                    </p:animEffect>
                                  </p:childTnLst>
                                </p:cTn>
                              </p:par>
                            </p:childTnLst>
                          </p:cTn>
                        </p:par>
                        <p:par>
                          <p:cTn id="13" fill="hold" nodeType="afterGroup">
                            <p:stCondLst>
                              <p:cond delay="500"/>
                            </p:stCondLst>
                            <p:childTnLst>
                              <p:par>
                                <p:cTn id="14" presetID="5" presetClass="entr" presetSubtype="10" fill="hold" grpId="0" nodeType="afterEffect">
                                  <p:stCondLst>
                                    <p:cond delay="0"/>
                                  </p:stCondLst>
                                  <p:childTnLst>
                                    <p:set>
                                      <p:cBhvr>
                                        <p:cTn id="15" dur="1" fill="hold">
                                          <p:stCondLst>
                                            <p:cond delay="0"/>
                                          </p:stCondLst>
                                        </p:cTn>
                                        <p:tgtEl>
                                          <p:spTgt spid="191540"/>
                                        </p:tgtEl>
                                        <p:attrNameLst>
                                          <p:attrName>style.visibility</p:attrName>
                                        </p:attrNameLst>
                                      </p:cBhvr>
                                      <p:to>
                                        <p:strVal val="visible"/>
                                      </p:to>
                                    </p:set>
                                    <p:animEffect transition="in" filter="checkerboard(across)">
                                      <p:cBhvr>
                                        <p:cTn id="16" dur="500"/>
                                        <p:tgtEl>
                                          <p:spTgt spid="1915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539" grpId="0" animBg="1"/>
      <p:bldP spid="191540" grpId="0" animBg="1"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コンパクションの長所と短所</a:t>
            </a:r>
          </a:p>
        </p:txBody>
      </p:sp>
      <p:sp>
        <p:nvSpPr>
          <p:cNvPr id="44035" name="Rectangle 3"/>
          <p:cNvSpPr>
            <a:spLocks noGrp="1" noChangeArrowheads="1"/>
          </p:cNvSpPr>
          <p:nvPr>
            <p:ph type="body" idx="1"/>
          </p:nvPr>
        </p:nvSpPr>
        <p:spPr/>
        <p:txBody>
          <a:bodyPr/>
          <a:lstStyle/>
          <a:p>
            <a:pPr eaLnBrk="1" hangingPunct="1"/>
            <a:r>
              <a:rPr lang="ja-JP" altLang="en-US">
                <a:latin typeface="Times New Roman" panose="02020603050405020304" pitchFamily="18" charset="0"/>
              </a:rPr>
              <a:t>コンパクションの長所</a:t>
            </a:r>
          </a:p>
          <a:p>
            <a:pPr lvl="1" eaLnBrk="1" hangingPunct="1"/>
            <a:r>
              <a:rPr lang="ja-JP" altLang="en-US">
                <a:latin typeface="Times New Roman" panose="02020603050405020304" pitchFamily="18" charset="0"/>
              </a:rPr>
              <a:t>外部断片化を無くしメモリを有効利用できる</a:t>
            </a:r>
          </a:p>
          <a:p>
            <a:pPr eaLnBrk="1" hangingPunct="1"/>
            <a:r>
              <a:rPr lang="ja-JP" altLang="en-US">
                <a:latin typeface="Times New Roman" panose="02020603050405020304" pitchFamily="18" charset="0"/>
              </a:rPr>
              <a:t>コンパクションの短所</a:t>
            </a:r>
          </a:p>
          <a:p>
            <a:pPr lvl="1" eaLnBrk="1" hangingPunct="1"/>
            <a:r>
              <a:rPr lang="ja-JP" altLang="en-US">
                <a:latin typeface="Times New Roman" panose="02020603050405020304" pitchFamily="18" charset="0"/>
              </a:rPr>
              <a:t>コンパクション中はプロセスの実行ができない</a:t>
            </a:r>
          </a:p>
        </p:txBody>
      </p:sp>
      <p:grpSp>
        <p:nvGrpSpPr>
          <p:cNvPr id="2" name="Group 7"/>
          <p:cNvGrpSpPr>
            <a:grpSpLocks/>
          </p:cNvGrpSpPr>
          <p:nvPr/>
        </p:nvGrpSpPr>
        <p:grpSpPr bwMode="auto">
          <a:xfrm>
            <a:off x="2057400" y="4343400"/>
            <a:ext cx="4298950" cy="685800"/>
            <a:chOff x="1344" y="3168"/>
            <a:chExt cx="2708" cy="432"/>
          </a:xfrm>
        </p:grpSpPr>
        <p:sp>
          <p:nvSpPr>
            <p:cNvPr id="44045" name="AutoShape 4"/>
            <p:cNvSpPr>
              <a:spLocks noChangeArrowheads="1"/>
            </p:cNvSpPr>
            <p:nvPr/>
          </p:nvSpPr>
          <p:spPr bwMode="auto">
            <a:xfrm>
              <a:off x="1680" y="3168"/>
              <a:ext cx="2016" cy="432"/>
            </a:xfrm>
            <a:prstGeom prst="leftRightArrow">
              <a:avLst>
                <a:gd name="adj1" fmla="val 50000"/>
                <a:gd name="adj2" fmla="val 93333"/>
              </a:avLst>
            </a:prstGeom>
            <a:solidFill>
              <a:srgbClr val="00B050"/>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コンパクション頻度</a:t>
              </a:r>
            </a:p>
          </p:txBody>
        </p:sp>
        <p:sp>
          <p:nvSpPr>
            <p:cNvPr id="44046" name="Text Box 5"/>
            <p:cNvSpPr txBox="1">
              <a:spLocks noChangeArrowheads="1"/>
            </p:cNvSpPr>
            <p:nvPr/>
          </p:nvSpPr>
          <p:spPr bwMode="auto">
            <a:xfrm>
              <a:off x="1344" y="3216"/>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少</a:t>
              </a:r>
            </a:p>
          </p:txBody>
        </p:sp>
        <p:sp>
          <p:nvSpPr>
            <p:cNvPr id="44047" name="Text Box 6"/>
            <p:cNvSpPr txBox="1">
              <a:spLocks noChangeArrowheads="1"/>
            </p:cNvSpPr>
            <p:nvPr/>
          </p:nvSpPr>
          <p:spPr bwMode="auto">
            <a:xfrm>
              <a:off x="3744" y="3216"/>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多</a:t>
              </a:r>
            </a:p>
          </p:txBody>
        </p:sp>
      </p:grpSp>
      <p:grpSp>
        <p:nvGrpSpPr>
          <p:cNvPr id="3" name="Group 8"/>
          <p:cNvGrpSpPr>
            <a:grpSpLocks/>
          </p:cNvGrpSpPr>
          <p:nvPr/>
        </p:nvGrpSpPr>
        <p:grpSpPr bwMode="auto">
          <a:xfrm>
            <a:off x="2057400" y="5105400"/>
            <a:ext cx="4298950" cy="685800"/>
            <a:chOff x="1344" y="3168"/>
            <a:chExt cx="2708" cy="432"/>
          </a:xfrm>
        </p:grpSpPr>
        <p:sp>
          <p:nvSpPr>
            <p:cNvPr id="44042" name="AutoShape 9"/>
            <p:cNvSpPr>
              <a:spLocks noChangeArrowheads="1"/>
            </p:cNvSpPr>
            <p:nvPr/>
          </p:nvSpPr>
          <p:spPr bwMode="auto">
            <a:xfrm>
              <a:off x="1680" y="3168"/>
              <a:ext cx="2016" cy="432"/>
            </a:xfrm>
            <a:prstGeom prst="leftRightArrow">
              <a:avLst>
                <a:gd name="adj1" fmla="val 50000"/>
                <a:gd name="adj2" fmla="val 93333"/>
              </a:avLst>
            </a:prstGeom>
            <a:solidFill>
              <a:srgbClr val="00B050"/>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外部断片化</a:t>
              </a:r>
            </a:p>
          </p:txBody>
        </p:sp>
        <p:sp>
          <p:nvSpPr>
            <p:cNvPr id="44043" name="Text Box 10"/>
            <p:cNvSpPr txBox="1">
              <a:spLocks noChangeArrowheads="1"/>
            </p:cNvSpPr>
            <p:nvPr/>
          </p:nvSpPr>
          <p:spPr bwMode="auto">
            <a:xfrm>
              <a:off x="1344" y="3216"/>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多</a:t>
              </a:r>
            </a:p>
          </p:txBody>
        </p:sp>
        <p:sp>
          <p:nvSpPr>
            <p:cNvPr id="44044" name="Text Box 11"/>
            <p:cNvSpPr txBox="1">
              <a:spLocks noChangeArrowheads="1"/>
            </p:cNvSpPr>
            <p:nvPr/>
          </p:nvSpPr>
          <p:spPr bwMode="auto">
            <a:xfrm>
              <a:off x="3744" y="3216"/>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少</a:t>
              </a:r>
            </a:p>
          </p:txBody>
        </p:sp>
      </p:grpSp>
      <p:grpSp>
        <p:nvGrpSpPr>
          <p:cNvPr id="4" name="Group 12"/>
          <p:cNvGrpSpPr>
            <a:grpSpLocks/>
          </p:cNvGrpSpPr>
          <p:nvPr/>
        </p:nvGrpSpPr>
        <p:grpSpPr bwMode="auto">
          <a:xfrm>
            <a:off x="2057400" y="5867400"/>
            <a:ext cx="4298950" cy="685800"/>
            <a:chOff x="1344" y="3168"/>
            <a:chExt cx="2708" cy="432"/>
          </a:xfrm>
        </p:grpSpPr>
        <p:sp>
          <p:nvSpPr>
            <p:cNvPr id="44039" name="AutoShape 13"/>
            <p:cNvSpPr>
              <a:spLocks noChangeArrowheads="1"/>
            </p:cNvSpPr>
            <p:nvPr/>
          </p:nvSpPr>
          <p:spPr bwMode="auto">
            <a:xfrm>
              <a:off x="1680" y="3168"/>
              <a:ext cx="2016" cy="432"/>
            </a:xfrm>
            <a:prstGeom prst="leftRightArrow">
              <a:avLst>
                <a:gd name="adj1" fmla="val 50000"/>
                <a:gd name="adj2" fmla="val 93333"/>
              </a:avLst>
            </a:prstGeom>
            <a:solidFill>
              <a:srgbClr val="00B050"/>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オーバヘッド</a:t>
              </a:r>
            </a:p>
          </p:txBody>
        </p:sp>
        <p:sp>
          <p:nvSpPr>
            <p:cNvPr id="44040" name="Text Box 14"/>
            <p:cNvSpPr txBox="1">
              <a:spLocks noChangeArrowheads="1"/>
            </p:cNvSpPr>
            <p:nvPr/>
          </p:nvSpPr>
          <p:spPr bwMode="auto">
            <a:xfrm>
              <a:off x="1344" y="3216"/>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少</a:t>
              </a:r>
            </a:p>
          </p:txBody>
        </p:sp>
        <p:sp>
          <p:nvSpPr>
            <p:cNvPr id="44041" name="Text Box 15"/>
            <p:cNvSpPr txBox="1">
              <a:spLocks noChangeArrowheads="1"/>
            </p:cNvSpPr>
            <p:nvPr/>
          </p:nvSpPr>
          <p:spPr bwMode="auto">
            <a:xfrm>
              <a:off x="3744" y="3216"/>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多</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37"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Vertical)">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37"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outVertical)">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37"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outVertical)">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空き領域への割り付け</a:t>
            </a:r>
          </a:p>
        </p:txBody>
      </p:sp>
      <p:sp>
        <p:nvSpPr>
          <p:cNvPr id="46083" name="Rectangle 3"/>
          <p:cNvSpPr>
            <a:spLocks noChangeArrowheads="1"/>
          </p:cNvSpPr>
          <p:nvPr/>
        </p:nvSpPr>
        <p:spPr bwMode="auto">
          <a:xfrm>
            <a:off x="5867400" y="1828800"/>
            <a:ext cx="1905000" cy="4724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46084" name="Rectangle 4"/>
          <p:cNvSpPr>
            <a:spLocks noChangeArrowheads="1"/>
          </p:cNvSpPr>
          <p:nvPr/>
        </p:nvSpPr>
        <p:spPr bwMode="auto">
          <a:xfrm>
            <a:off x="5867400" y="2590800"/>
            <a:ext cx="1905000" cy="3810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使用中</a:t>
            </a:r>
          </a:p>
        </p:txBody>
      </p:sp>
      <p:sp>
        <p:nvSpPr>
          <p:cNvPr id="46085" name="Rectangle 5"/>
          <p:cNvSpPr>
            <a:spLocks noChangeArrowheads="1"/>
          </p:cNvSpPr>
          <p:nvPr/>
        </p:nvSpPr>
        <p:spPr bwMode="auto">
          <a:xfrm>
            <a:off x="5867400" y="2971800"/>
            <a:ext cx="1905000" cy="838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30</a:t>
            </a:r>
            <a:r>
              <a:rPr lang="en-US" altLang="ja-JP"/>
              <a:t>K</a:t>
            </a:r>
          </a:p>
        </p:txBody>
      </p:sp>
      <p:sp>
        <p:nvSpPr>
          <p:cNvPr id="46086" name="Rectangle 6"/>
          <p:cNvSpPr>
            <a:spLocks noChangeArrowheads="1"/>
          </p:cNvSpPr>
          <p:nvPr/>
        </p:nvSpPr>
        <p:spPr bwMode="auto">
          <a:xfrm>
            <a:off x="5867400" y="3810000"/>
            <a:ext cx="1905000" cy="3810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使用中</a:t>
            </a:r>
          </a:p>
        </p:txBody>
      </p:sp>
      <p:sp>
        <p:nvSpPr>
          <p:cNvPr id="46087" name="Rectangle 7"/>
          <p:cNvSpPr>
            <a:spLocks noChangeArrowheads="1"/>
          </p:cNvSpPr>
          <p:nvPr/>
        </p:nvSpPr>
        <p:spPr bwMode="auto">
          <a:xfrm>
            <a:off x="5867400" y="4191000"/>
            <a:ext cx="1905000" cy="6096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20</a:t>
            </a:r>
            <a:r>
              <a:rPr lang="en-US" altLang="ja-JP"/>
              <a:t>K</a:t>
            </a:r>
          </a:p>
        </p:txBody>
      </p:sp>
      <p:sp>
        <p:nvSpPr>
          <p:cNvPr id="46088" name="Rectangle 8"/>
          <p:cNvSpPr>
            <a:spLocks noChangeArrowheads="1"/>
          </p:cNvSpPr>
          <p:nvPr/>
        </p:nvSpPr>
        <p:spPr bwMode="auto">
          <a:xfrm>
            <a:off x="5865813" y="6324600"/>
            <a:ext cx="1905000" cy="3810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使用中</a:t>
            </a:r>
          </a:p>
        </p:txBody>
      </p:sp>
      <p:sp>
        <p:nvSpPr>
          <p:cNvPr id="46089" name="Rectangle 9"/>
          <p:cNvSpPr>
            <a:spLocks noChangeArrowheads="1"/>
          </p:cNvSpPr>
          <p:nvPr/>
        </p:nvSpPr>
        <p:spPr bwMode="auto">
          <a:xfrm>
            <a:off x="5867400" y="5181600"/>
            <a:ext cx="1905000" cy="1143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40</a:t>
            </a:r>
            <a:r>
              <a:rPr lang="en-US" altLang="ja-JP"/>
              <a:t>K</a:t>
            </a:r>
          </a:p>
        </p:txBody>
      </p:sp>
      <p:sp>
        <p:nvSpPr>
          <p:cNvPr id="46090" name="Rectangle 10"/>
          <p:cNvSpPr>
            <a:spLocks noChangeArrowheads="1"/>
          </p:cNvSpPr>
          <p:nvPr/>
        </p:nvSpPr>
        <p:spPr bwMode="auto">
          <a:xfrm>
            <a:off x="5867400" y="4800600"/>
            <a:ext cx="1905000" cy="3810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使用中</a:t>
            </a:r>
          </a:p>
        </p:txBody>
      </p:sp>
      <p:sp>
        <p:nvSpPr>
          <p:cNvPr id="46091" name="Rectangle 12"/>
          <p:cNvSpPr>
            <a:spLocks noChangeArrowheads="1"/>
          </p:cNvSpPr>
          <p:nvPr/>
        </p:nvSpPr>
        <p:spPr bwMode="auto">
          <a:xfrm>
            <a:off x="5867400" y="1828800"/>
            <a:ext cx="1905000" cy="3810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使用中</a:t>
            </a:r>
          </a:p>
        </p:txBody>
      </p:sp>
      <p:sp>
        <p:nvSpPr>
          <p:cNvPr id="46092" name="Rectangle 13"/>
          <p:cNvSpPr>
            <a:spLocks noChangeArrowheads="1"/>
          </p:cNvSpPr>
          <p:nvPr/>
        </p:nvSpPr>
        <p:spPr bwMode="auto">
          <a:xfrm>
            <a:off x="5867400" y="2209800"/>
            <a:ext cx="1905000" cy="381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10</a:t>
            </a:r>
            <a:r>
              <a:rPr lang="en-US" altLang="ja-JP"/>
              <a:t>K</a:t>
            </a:r>
          </a:p>
        </p:txBody>
      </p:sp>
      <p:grpSp>
        <p:nvGrpSpPr>
          <p:cNvPr id="46093" name="Group 18"/>
          <p:cNvGrpSpPr>
            <a:grpSpLocks/>
          </p:cNvGrpSpPr>
          <p:nvPr/>
        </p:nvGrpSpPr>
        <p:grpSpPr bwMode="auto">
          <a:xfrm>
            <a:off x="1524000" y="4038600"/>
            <a:ext cx="2209800" cy="457200"/>
            <a:chOff x="960" y="2544"/>
            <a:chExt cx="1392" cy="288"/>
          </a:xfrm>
        </p:grpSpPr>
        <p:sp>
          <p:nvSpPr>
            <p:cNvPr id="46095" name="Rectangle 14"/>
            <p:cNvSpPr>
              <a:spLocks noChangeArrowheads="1"/>
            </p:cNvSpPr>
            <p:nvPr/>
          </p:nvSpPr>
          <p:spPr bwMode="auto">
            <a:xfrm>
              <a:off x="960" y="2544"/>
              <a:ext cx="1200" cy="288"/>
            </a:xfrm>
            <a:prstGeom prst="rect">
              <a:avLst/>
            </a:prstGeom>
            <a:solidFill>
              <a:srgbClr val="FF99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15</a:t>
              </a:r>
              <a:r>
                <a:rPr lang="en-US" altLang="ja-JP">
                  <a:solidFill>
                    <a:srgbClr val="000000"/>
                  </a:solidFill>
                </a:rPr>
                <a:t>K</a:t>
              </a:r>
            </a:p>
          </p:txBody>
        </p:sp>
        <p:sp>
          <p:nvSpPr>
            <p:cNvPr id="46096" name="Line 15"/>
            <p:cNvSpPr>
              <a:spLocks noChangeShapeType="1"/>
            </p:cNvSpPr>
            <p:nvPr/>
          </p:nvSpPr>
          <p:spPr bwMode="auto">
            <a:xfrm>
              <a:off x="2160" y="2688"/>
              <a:ext cx="19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sp>
        <p:nvSpPr>
          <p:cNvPr id="46094" name="Text Box 17"/>
          <p:cNvSpPr txBox="1">
            <a:spLocks noChangeArrowheads="1"/>
          </p:cNvSpPr>
          <p:nvPr/>
        </p:nvSpPr>
        <p:spPr bwMode="auto">
          <a:xfrm>
            <a:off x="1431925" y="5019675"/>
            <a:ext cx="36766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どの領域に割り付ける?</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空き領域への割り付け</a:t>
            </a:r>
          </a:p>
        </p:txBody>
      </p:sp>
      <p:sp>
        <p:nvSpPr>
          <p:cNvPr id="47107" name="Rectangle 3"/>
          <p:cNvSpPr>
            <a:spLocks noGrp="1" noChangeArrowheads="1"/>
          </p:cNvSpPr>
          <p:nvPr>
            <p:ph type="body" idx="1"/>
          </p:nvPr>
        </p:nvSpPr>
        <p:spPr/>
        <p:txBody>
          <a:bodyPr/>
          <a:lstStyle/>
          <a:p>
            <a:pPr eaLnBrk="1" hangingPunct="1">
              <a:lnSpc>
                <a:spcPct val="90000"/>
              </a:lnSpc>
              <a:buFontTx/>
              <a:buNone/>
            </a:pPr>
            <a:r>
              <a:rPr lang="ja-JP" altLang="en-US">
                <a:latin typeface="Times New Roman" panose="02020603050405020304" pitchFamily="18" charset="0"/>
              </a:rPr>
              <a:t>   充分な大きさの空き領域が複数あるときにどこに割り付けするか?</a:t>
            </a:r>
          </a:p>
          <a:p>
            <a:pPr eaLnBrk="1" hangingPunct="1">
              <a:lnSpc>
                <a:spcPct val="90000"/>
              </a:lnSpc>
            </a:pPr>
            <a:r>
              <a:rPr lang="ja-JP" altLang="en-US">
                <a:latin typeface="Times New Roman" panose="02020603050405020304" pitchFamily="18" charset="0"/>
              </a:rPr>
              <a:t>先頭一致</a:t>
            </a:r>
            <a:r>
              <a:rPr lang="ja-JP" altLang="en-US" sz="2800">
                <a:latin typeface="Times New Roman" panose="02020603050405020304" pitchFamily="18" charset="0"/>
              </a:rPr>
              <a:t>(</a:t>
            </a:r>
            <a:r>
              <a:rPr lang="en-US" altLang="ja-JP" sz="2800">
                <a:latin typeface="Times New Roman" panose="02020603050405020304" pitchFamily="18" charset="0"/>
              </a:rPr>
              <a:t>first-fit)</a:t>
            </a:r>
          </a:p>
          <a:p>
            <a:pPr marL="754063" lvl="1" eaLnBrk="1" hangingPunct="1">
              <a:lnSpc>
                <a:spcPct val="90000"/>
              </a:lnSpc>
            </a:pPr>
            <a:r>
              <a:rPr lang="ja-JP" altLang="en-US">
                <a:latin typeface="Times New Roman" panose="02020603050405020304" pitchFamily="18" charset="0"/>
              </a:rPr>
              <a:t>先頭の空き領域に割り付け</a:t>
            </a:r>
          </a:p>
          <a:p>
            <a:pPr eaLnBrk="1" hangingPunct="1">
              <a:lnSpc>
                <a:spcPct val="90000"/>
              </a:lnSpc>
            </a:pPr>
            <a:r>
              <a:rPr lang="ja-JP" altLang="en-US">
                <a:latin typeface="Times New Roman" panose="02020603050405020304" pitchFamily="18" charset="0"/>
              </a:rPr>
              <a:t>最良一致</a:t>
            </a:r>
            <a:r>
              <a:rPr lang="ja-JP" altLang="en-US" sz="2800">
                <a:latin typeface="Times New Roman" panose="02020603050405020304" pitchFamily="18" charset="0"/>
              </a:rPr>
              <a:t>(</a:t>
            </a:r>
            <a:r>
              <a:rPr lang="en-US" altLang="ja-JP" sz="2800">
                <a:latin typeface="Times New Roman" panose="02020603050405020304" pitchFamily="18" charset="0"/>
              </a:rPr>
              <a:t>best-fit)</a:t>
            </a:r>
          </a:p>
          <a:p>
            <a:pPr marL="754063" lvl="1" eaLnBrk="1" hangingPunct="1">
              <a:lnSpc>
                <a:spcPct val="90000"/>
              </a:lnSpc>
            </a:pPr>
            <a:r>
              <a:rPr lang="ja-JP" altLang="en-US">
                <a:latin typeface="Times New Roman" panose="02020603050405020304" pitchFamily="18" charset="0"/>
              </a:rPr>
              <a:t>最も小さい空き領域に割り付け</a:t>
            </a:r>
          </a:p>
          <a:p>
            <a:pPr eaLnBrk="1" hangingPunct="1">
              <a:lnSpc>
                <a:spcPct val="90000"/>
              </a:lnSpc>
            </a:pPr>
            <a:r>
              <a:rPr lang="ja-JP" altLang="en-US">
                <a:latin typeface="Times New Roman" panose="02020603050405020304" pitchFamily="18" charset="0"/>
              </a:rPr>
              <a:t>最悪一致, 次一致</a:t>
            </a:r>
            <a:r>
              <a:rPr lang="ja-JP" altLang="en-US" sz="2800">
                <a:latin typeface="Times New Roman" panose="02020603050405020304" pitchFamily="18" charset="0"/>
              </a:rPr>
              <a:t>(</a:t>
            </a:r>
            <a:r>
              <a:rPr lang="en-US" altLang="ja-JP" sz="2800">
                <a:latin typeface="Times New Roman" panose="02020603050405020304" pitchFamily="18" charset="0"/>
              </a:rPr>
              <a:t>worst-fit, next-fit)</a:t>
            </a:r>
          </a:p>
          <a:p>
            <a:pPr marL="754063" lvl="1" eaLnBrk="1" hangingPunct="1">
              <a:lnSpc>
                <a:spcPct val="90000"/>
              </a:lnSpc>
            </a:pPr>
            <a:r>
              <a:rPr lang="ja-JP" altLang="en-US">
                <a:latin typeface="Times New Roman" panose="02020603050405020304" pitchFamily="18" charset="0"/>
              </a:rPr>
              <a:t>最も大きい空き領域に割り付け</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空き領域への割り付け</a:t>
            </a:r>
            <a:endParaRPr lang="en-US" altLang="ja-JP">
              <a:latin typeface="Times New Roman" panose="02020603050405020304" pitchFamily="18" charset="0"/>
            </a:endParaRPr>
          </a:p>
        </p:txBody>
      </p:sp>
      <p:sp>
        <p:nvSpPr>
          <p:cNvPr id="48131" name="Rectangle 3"/>
          <p:cNvSpPr>
            <a:spLocks noGrp="1" noChangeArrowheads="1"/>
          </p:cNvSpPr>
          <p:nvPr>
            <p:ph type="body" idx="1"/>
          </p:nvPr>
        </p:nvSpPr>
        <p:spPr>
          <a:xfrm>
            <a:off x="685800" y="1676400"/>
            <a:ext cx="7772400" cy="1066800"/>
          </a:xfrm>
        </p:spPr>
        <p:txBody>
          <a:bodyPr/>
          <a:lstStyle/>
          <a:p>
            <a:pPr marL="0" indent="0" eaLnBrk="1" hangingPunct="1">
              <a:lnSpc>
                <a:spcPct val="90000"/>
              </a:lnSpc>
              <a:buNone/>
            </a:pPr>
            <a:r>
              <a:rPr lang="ja-JP" altLang="en-US" dirty="0">
                <a:latin typeface="Times New Roman" panose="02020603050405020304" pitchFamily="18" charset="0"/>
              </a:rPr>
              <a:t>各プロセスを</a:t>
            </a:r>
            <a:endParaRPr lang="en-US" altLang="ja-JP" dirty="0">
              <a:latin typeface="Times New Roman" panose="02020603050405020304" pitchFamily="18" charset="0"/>
            </a:endParaRPr>
          </a:p>
          <a:p>
            <a:pPr marL="0" indent="0" eaLnBrk="1" hangingPunct="1">
              <a:lnSpc>
                <a:spcPct val="90000"/>
              </a:lnSpc>
              <a:buNone/>
            </a:pPr>
            <a:r>
              <a:rPr lang="ja-JP" altLang="en-US" dirty="0">
                <a:latin typeface="Times New Roman" panose="02020603050405020304" pitchFamily="18" charset="0"/>
              </a:rPr>
              <a:t>どこに割り当てる？</a:t>
            </a:r>
            <a:endParaRPr lang="en-US" altLang="ja-JP" dirty="0">
              <a:latin typeface="Times New Roman" panose="02020603050405020304" pitchFamily="18" charset="0"/>
            </a:endParaRPr>
          </a:p>
        </p:txBody>
      </p:sp>
      <p:sp>
        <p:nvSpPr>
          <p:cNvPr id="48132" name="Rectangle 4"/>
          <p:cNvSpPr>
            <a:spLocks noChangeArrowheads="1"/>
          </p:cNvSpPr>
          <p:nvPr/>
        </p:nvSpPr>
        <p:spPr bwMode="auto">
          <a:xfrm>
            <a:off x="5867400" y="1828800"/>
            <a:ext cx="1905000" cy="4724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48133" name="Rectangle 5"/>
          <p:cNvSpPr>
            <a:spLocks noChangeArrowheads="1"/>
          </p:cNvSpPr>
          <p:nvPr/>
        </p:nvSpPr>
        <p:spPr bwMode="auto">
          <a:xfrm>
            <a:off x="5867400" y="2590800"/>
            <a:ext cx="1905000" cy="3810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使用中</a:t>
            </a:r>
          </a:p>
        </p:txBody>
      </p:sp>
      <p:sp>
        <p:nvSpPr>
          <p:cNvPr id="48134" name="Rectangle 6"/>
          <p:cNvSpPr>
            <a:spLocks noChangeArrowheads="1"/>
          </p:cNvSpPr>
          <p:nvPr/>
        </p:nvSpPr>
        <p:spPr bwMode="auto">
          <a:xfrm>
            <a:off x="5867400" y="2971800"/>
            <a:ext cx="1905000" cy="838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30</a:t>
            </a:r>
            <a:r>
              <a:rPr lang="en-US" altLang="ja-JP"/>
              <a:t>K</a:t>
            </a:r>
          </a:p>
        </p:txBody>
      </p:sp>
      <p:sp>
        <p:nvSpPr>
          <p:cNvPr id="48135" name="Rectangle 7"/>
          <p:cNvSpPr>
            <a:spLocks noChangeArrowheads="1"/>
          </p:cNvSpPr>
          <p:nvPr/>
        </p:nvSpPr>
        <p:spPr bwMode="auto">
          <a:xfrm>
            <a:off x="5867400" y="3810000"/>
            <a:ext cx="1905000" cy="3810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使用中</a:t>
            </a:r>
          </a:p>
        </p:txBody>
      </p:sp>
      <p:sp>
        <p:nvSpPr>
          <p:cNvPr id="48136" name="Rectangle 8"/>
          <p:cNvSpPr>
            <a:spLocks noChangeArrowheads="1"/>
          </p:cNvSpPr>
          <p:nvPr/>
        </p:nvSpPr>
        <p:spPr bwMode="auto">
          <a:xfrm>
            <a:off x="5867400" y="4191000"/>
            <a:ext cx="1905000" cy="6096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20</a:t>
            </a:r>
            <a:r>
              <a:rPr lang="en-US" altLang="ja-JP"/>
              <a:t>K</a:t>
            </a:r>
          </a:p>
        </p:txBody>
      </p:sp>
      <p:sp>
        <p:nvSpPr>
          <p:cNvPr id="48137" name="Rectangle 9"/>
          <p:cNvSpPr>
            <a:spLocks noChangeArrowheads="1"/>
          </p:cNvSpPr>
          <p:nvPr/>
        </p:nvSpPr>
        <p:spPr bwMode="auto">
          <a:xfrm>
            <a:off x="5865813" y="6324600"/>
            <a:ext cx="1905000" cy="3810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使用中</a:t>
            </a:r>
          </a:p>
        </p:txBody>
      </p:sp>
      <p:sp>
        <p:nvSpPr>
          <p:cNvPr id="48138" name="Rectangle 10"/>
          <p:cNvSpPr>
            <a:spLocks noChangeArrowheads="1"/>
          </p:cNvSpPr>
          <p:nvPr/>
        </p:nvSpPr>
        <p:spPr bwMode="auto">
          <a:xfrm>
            <a:off x="5867400" y="5181600"/>
            <a:ext cx="1905000" cy="1143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40</a:t>
            </a:r>
            <a:r>
              <a:rPr lang="en-US" altLang="ja-JP"/>
              <a:t>K</a:t>
            </a:r>
          </a:p>
        </p:txBody>
      </p:sp>
      <p:sp>
        <p:nvSpPr>
          <p:cNvPr id="48139" name="Rectangle 11"/>
          <p:cNvSpPr>
            <a:spLocks noChangeArrowheads="1"/>
          </p:cNvSpPr>
          <p:nvPr/>
        </p:nvSpPr>
        <p:spPr bwMode="auto">
          <a:xfrm>
            <a:off x="5867400" y="4800600"/>
            <a:ext cx="1905000" cy="3810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使用中</a:t>
            </a:r>
          </a:p>
        </p:txBody>
      </p:sp>
      <p:sp>
        <p:nvSpPr>
          <p:cNvPr id="48141" name="Rectangle 17"/>
          <p:cNvSpPr>
            <a:spLocks noChangeArrowheads="1"/>
          </p:cNvSpPr>
          <p:nvPr/>
        </p:nvSpPr>
        <p:spPr bwMode="auto">
          <a:xfrm>
            <a:off x="5867400" y="1828800"/>
            <a:ext cx="1905000" cy="3810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使用中</a:t>
            </a:r>
          </a:p>
        </p:txBody>
      </p:sp>
      <p:sp>
        <p:nvSpPr>
          <p:cNvPr id="48142" name="Rectangle 18"/>
          <p:cNvSpPr>
            <a:spLocks noChangeArrowheads="1"/>
          </p:cNvSpPr>
          <p:nvPr/>
        </p:nvSpPr>
        <p:spPr bwMode="auto">
          <a:xfrm>
            <a:off x="5867400" y="2209800"/>
            <a:ext cx="1905000" cy="381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10</a:t>
            </a:r>
            <a:r>
              <a:rPr lang="en-US" altLang="ja-JP"/>
              <a:t>K</a:t>
            </a:r>
          </a:p>
        </p:txBody>
      </p:sp>
      <p:sp>
        <p:nvSpPr>
          <p:cNvPr id="48143" name="Rectangle 19"/>
          <p:cNvSpPr>
            <a:spLocks noChangeArrowheads="1"/>
          </p:cNvSpPr>
          <p:nvPr/>
        </p:nvSpPr>
        <p:spPr bwMode="auto">
          <a:xfrm>
            <a:off x="1524000" y="4038600"/>
            <a:ext cx="1905000" cy="457200"/>
          </a:xfrm>
          <a:prstGeom prst="rect">
            <a:avLst/>
          </a:prstGeom>
          <a:solidFill>
            <a:srgbClr val="FF99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15</a:t>
            </a:r>
            <a:r>
              <a:rPr lang="en-US" altLang="ja-JP">
                <a:solidFill>
                  <a:srgbClr val="000000"/>
                </a:solidFill>
              </a:rPr>
              <a:t>K</a:t>
            </a:r>
          </a:p>
        </p:txBody>
      </p:sp>
      <p:sp>
        <p:nvSpPr>
          <p:cNvPr id="48144" name="Line 20"/>
          <p:cNvSpPr>
            <a:spLocks noChangeShapeType="1"/>
          </p:cNvSpPr>
          <p:nvPr/>
        </p:nvSpPr>
        <p:spPr bwMode="auto">
          <a:xfrm>
            <a:off x="3429000" y="4267200"/>
            <a:ext cx="3048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48146" name="Rectangle 22"/>
          <p:cNvSpPr>
            <a:spLocks noChangeArrowheads="1"/>
          </p:cNvSpPr>
          <p:nvPr/>
        </p:nvSpPr>
        <p:spPr bwMode="auto">
          <a:xfrm>
            <a:off x="1524000" y="5029200"/>
            <a:ext cx="1905000" cy="533400"/>
          </a:xfrm>
          <a:prstGeom prst="rect">
            <a:avLst/>
          </a:prstGeom>
          <a:solidFill>
            <a:srgbClr val="FFFF99"/>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20K</a:t>
            </a:r>
          </a:p>
        </p:txBody>
      </p:sp>
      <p:sp>
        <p:nvSpPr>
          <p:cNvPr id="48147" name="Line 23"/>
          <p:cNvSpPr>
            <a:spLocks noChangeShapeType="1"/>
          </p:cNvSpPr>
          <p:nvPr/>
        </p:nvSpPr>
        <p:spPr bwMode="auto">
          <a:xfrm>
            <a:off x="1295400" y="4267200"/>
            <a:ext cx="2286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48148" name="Line 24"/>
          <p:cNvSpPr>
            <a:spLocks noChangeShapeType="1"/>
          </p:cNvSpPr>
          <p:nvPr/>
        </p:nvSpPr>
        <p:spPr bwMode="auto">
          <a:xfrm>
            <a:off x="1295400" y="4254500"/>
            <a:ext cx="0" cy="5334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48149" name="Line 25"/>
          <p:cNvSpPr>
            <a:spLocks noChangeShapeType="1"/>
          </p:cNvSpPr>
          <p:nvPr/>
        </p:nvSpPr>
        <p:spPr bwMode="auto">
          <a:xfrm>
            <a:off x="1295400" y="4800600"/>
            <a:ext cx="22860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48150" name="Line 26"/>
          <p:cNvSpPr>
            <a:spLocks noChangeShapeType="1"/>
          </p:cNvSpPr>
          <p:nvPr/>
        </p:nvSpPr>
        <p:spPr bwMode="auto">
          <a:xfrm>
            <a:off x="3429000" y="5257800"/>
            <a:ext cx="1524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48151" name="Line 27"/>
          <p:cNvSpPr>
            <a:spLocks noChangeShapeType="1"/>
          </p:cNvSpPr>
          <p:nvPr/>
        </p:nvSpPr>
        <p:spPr bwMode="auto">
          <a:xfrm>
            <a:off x="3581400" y="4800600"/>
            <a:ext cx="0" cy="457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48152" name="Line 28"/>
          <p:cNvSpPr>
            <a:spLocks noChangeShapeType="1"/>
          </p:cNvSpPr>
          <p:nvPr/>
        </p:nvSpPr>
        <p:spPr bwMode="auto">
          <a:xfrm>
            <a:off x="1295400" y="5257800"/>
            <a:ext cx="2286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48153" name="Line 29"/>
          <p:cNvSpPr>
            <a:spLocks noChangeShapeType="1"/>
          </p:cNvSpPr>
          <p:nvPr/>
        </p:nvSpPr>
        <p:spPr bwMode="auto">
          <a:xfrm>
            <a:off x="1295400" y="5257800"/>
            <a:ext cx="0" cy="5334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48154" name="Line 30"/>
          <p:cNvSpPr>
            <a:spLocks noChangeShapeType="1"/>
          </p:cNvSpPr>
          <p:nvPr/>
        </p:nvSpPr>
        <p:spPr bwMode="auto">
          <a:xfrm>
            <a:off x="1295400" y="5791200"/>
            <a:ext cx="22860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48155" name="Line 31"/>
          <p:cNvSpPr>
            <a:spLocks noChangeShapeType="1"/>
          </p:cNvSpPr>
          <p:nvPr/>
        </p:nvSpPr>
        <p:spPr bwMode="auto">
          <a:xfrm>
            <a:off x="3581400" y="5791200"/>
            <a:ext cx="0" cy="457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48156" name="Rectangle 32"/>
          <p:cNvSpPr>
            <a:spLocks noChangeArrowheads="1"/>
          </p:cNvSpPr>
          <p:nvPr/>
        </p:nvSpPr>
        <p:spPr bwMode="auto">
          <a:xfrm>
            <a:off x="1524000" y="6019800"/>
            <a:ext cx="1905000" cy="304800"/>
          </a:xfrm>
          <a:prstGeom prst="rect">
            <a:avLst/>
          </a:prstGeom>
          <a:solidFill>
            <a:srgbClr val="99CC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10K</a:t>
            </a:r>
          </a:p>
        </p:txBody>
      </p:sp>
      <p:sp>
        <p:nvSpPr>
          <p:cNvPr id="48157" name="Line 33"/>
          <p:cNvSpPr>
            <a:spLocks noChangeShapeType="1"/>
          </p:cNvSpPr>
          <p:nvPr/>
        </p:nvSpPr>
        <p:spPr bwMode="auto">
          <a:xfrm>
            <a:off x="3429000" y="6248400"/>
            <a:ext cx="1524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Tree>
    <p:extLst>
      <p:ext uri="{BB962C8B-B14F-4D97-AF65-F5344CB8AC3E}">
        <p14:creationId xmlns:p14="http://schemas.microsoft.com/office/powerpoint/2010/main" val="115101862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空き領域への割り付け</a:t>
            </a:r>
            <a:endParaRPr lang="en-US" altLang="ja-JP">
              <a:latin typeface="Times New Roman" panose="02020603050405020304" pitchFamily="18" charset="0"/>
            </a:endParaRPr>
          </a:p>
        </p:txBody>
      </p:sp>
      <p:sp>
        <p:nvSpPr>
          <p:cNvPr id="48131" name="Rectangle 3"/>
          <p:cNvSpPr>
            <a:spLocks noGrp="1" noChangeArrowheads="1"/>
          </p:cNvSpPr>
          <p:nvPr>
            <p:ph type="body" idx="1"/>
          </p:nvPr>
        </p:nvSpPr>
        <p:spPr>
          <a:xfrm>
            <a:off x="685800" y="1676400"/>
            <a:ext cx="7772400" cy="1066800"/>
          </a:xfrm>
        </p:spPr>
        <p:txBody>
          <a:bodyPr/>
          <a:lstStyle/>
          <a:p>
            <a:pPr eaLnBrk="1" hangingPunct="1">
              <a:lnSpc>
                <a:spcPct val="90000"/>
              </a:lnSpc>
            </a:pPr>
            <a:r>
              <a:rPr lang="ja-JP" altLang="en-US">
                <a:latin typeface="Times New Roman" panose="02020603050405020304" pitchFamily="18" charset="0"/>
              </a:rPr>
              <a:t>先頭一致(</a:t>
            </a:r>
            <a:r>
              <a:rPr lang="en-US" altLang="ja-JP">
                <a:latin typeface="Times New Roman" panose="02020603050405020304" pitchFamily="18" charset="0"/>
              </a:rPr>
              <a:t>first-fit)</a:t>
            </a:r>
          </a:p>
          <a:p>
            <a:pPr lvl="1" eaLnBrk="1" hangingPunct="1">
              <a:lnSpc>
                <a:spcPct val="90000"/>
              </a:lnSpc>
            </a:pPr>
            <a:r>
              <a:rPr lang="ja-JP" altLang="en-US">
                <a:latin typeface="Times New Roman" panose="02020603050405020304" pitchFamily="18" charset="0"/>
              </a:rPr>
              <a:t>先頭の空き領域に割り付け</a:t>
            </a:r>
            <a:endParaRPr lang="en-US" altLang="ja-JP">
              <a:latin typeface="Times New Roman" panose="02020603050405020304" pitchFamily="18" charset="0"/>
            </a:endParaRPr>
          </a:p>
        </p:txBody>
      </p:sp>
      <p:sp>
        <p:nvSpPr>
          <p:cNvPr id="48132" name="Rectangle 4"/>
          <p:cNvSpPr>
            <a:spLocks noChangeArrowheads="1"/>
          </p:cNvSpPr>
          <p:nvPr/>
        </p:nvSpPr>
        <p:spPr bwMode="auto">
          <a:xfrm>
            <a:off x="5867400" y="1828800"/>
            <a:ext cx="1905000" cy="4724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48133" name="Rectangle 5"/>
          <p:cNvSpPr>
            <a:spLocks noChangeArrowheads="1"/>
          </p:cNvSpPr>
          <p:nvPr/>
        </p:nvSpPr>
        <p:spPr bwMode="auto">
          <a:xfrm>
            <a:off x="5867400" y="2590800"/>
            <a:ext cx="1905000" cy="3810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使用中</a:t>
            </a:r>
          </a:p>
        </p:txBody>
      </p:sp>
      <p:sp>
        <p:nvSpPr>
          <p:cNvPr id="48135" name="Rectangle 7"/>
          <p:cNvSpPr>
            <a:spLocks noChangeArrowheads="1"/>
          </p:cNvSpPr>
          <p:nvPr/>
        </p:nvSpPr>
        <p:spPr bwMode="auto">
          <a:xfrm>
            <a:off x="5867400" y="3810000"/>
            <a:ext cx="1905000" cy="3810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使用中</a:t>
            </a:r>
          </a:p>
        </p:txBody>
      </p:sp>
      <p:sp>
        <p:nvSpPr>
          <p:cNvPr id="48136" name="Rectangle 8"/>
          <p:cNvSpPr>
            <a:spLocks noChangeArrowheads="1"/>
          </p:cNvSpPr>
          <p:nvPr/>
        </p:nvSpPr>
        <p:spPr bwMode="auto">
          <a:xfrm>
            <a:off x="5867400" y="4191000"/>
            <a:ext cx="1905000" cy="6096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20</a:t>
            </a:r>
            <a:r>
              <a:rPr lang="en-US" altLang="ja-JP"/>
              <a:t>K</a:t>
            </a:r>
          </a:p>
        </p:txBody>
      </p:sp>
      <p:sp>
        <p:nvSpPr>
          <p:cNvPr id="48137" name="Rectangle 9"/>
          <p:cNvSpPr>
            <a:spLocks noChangeArrowheads="1"/>
          </p:cNvSpPr>
          <p:nvPr/>
        </p:nvSpPr>
        <p:spPr bwMode="auto">
          <a:xfrm>
            <a:off x="5865813" y="6324600"/>
            <a:ext cx="1905000" cy="3810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使用中</a:t>
            </a:r>
          </a:p>
        </p:txBody>
      </p:sp>
      <p:sp>
        <p:nvSpPr>
          <p:cNvPr id="48138" name="Rectangle 10"/>
          <p:cNvSpPr>
            <a:spLocks noChangeArrowheads="1"/>
          </p:cNvSpPr>
          <p:nvPr/>
        </p:nvSpPr>
        <p:spPr bwMode="auto">
          <a:xfrm>
            <a:off x="5867400" y="5181600"/>
            <a:ext cx="1905000" cy="1143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40</a:t>
            </a:r>
            <a:r>
              <a:rPr lang="en-US" altLang="ja-JP"/>
              <a:t>K</a:t>
            </a:r>
          </a:p>
        </p:txBody>
      </p:sp>
      <p:sp>
        <p:nvSpPr>
          <p:cNvPr id="48139" name="Rectangle 11"/>
          <p:cNvSpPr>
            <a:spLocks noChangeArrowheads="1"/>
          </p:cNvSpPr>
          <p:nvPr/>
        </p:nvSpPr>
        <p:spPr bwMode="auto">
          <a:xfrm>
            <a:off x="5867400" y="4800600"/>
            <a:ext cx="1905000" cy="3810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使用中</a:t>
            </a:r>
          </a:p>
        </p:txBody>
      </p:sp>
      <p:sp>
        <p:nvSpPr>
          <p:cNvPr id="48141" name="Rectangle 17"/>
          <p:cNvSpPr>
            <a:spLocks noChangeArrowheads="1"/>
          </p:cNvSpPr>
          <p:nvPr/>
        </p:nvSpPr>
        <p:spPr bwMode="auto">
          <a:xfrm>
            <a:off x="5867400" y="1828800"/>
            <a:ext cx="1905000" cy="3810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使用中</a:t>
            </a:r>
          </a:p>
        </p:txBody>
      </p:sp>
      <p:sp>
        <p:nvSpPr>
          <p:cNvPr id="48142" name="Rectangle 18"/>
          <p:cNvSpPr>
            <a:spLocks noChangeArrowheads="1"/>
          </p:cNvSpPr>
          <p:nvPr/>
        </p:nvSpPr>
        <p:spPr bwMode="auto">
          <a:xfrm>
            <a:off x="5867400" y="2209800"/>
            <a:ext cx="1905000" cy="381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10</a:t>
            </a:r>
            <a:r>
              <a:rPr lang="en-US" altLang="ja-JP"/>
              <a:t>K</a:t>
            </a:r>
          </a:p>
        </p:txBody>
      </p:sp>
      <p:sp>
        <p:nvSpPr>
          <p:cNvPr id="48143" name="Rectangle 19"/>
          <p:cNvSpPr>
            <a:spLocks noChangeArrowheads="1"/>
          </p:cNvSpPr>
          <p:nvPr/>
        </p:nvSpPr>
        <p:spPr bwMode="auto">
          <a:xfrm>
            <a:off x="1524000" y="4038600"/>
            <a:ext cx="1905000" cy="457200"/>
          </a:xfrm>
          <a:prstGeom prst="rect">
            <a:avLst/>
          </a:prstGeom>
          <a:solidFill>
            <a:srgbClr val="FF99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15</a:t>
            </a:r>
            <a:r>
              <a:rPr lang="en-US" altLang="ja-JP">
                <a:solidFill>
                  <a:srgbClr val="000000"/>
                </a:solidFill>
              </a:rPr>
              <a:t>K</a:t>
            </a:r>
          </a:p>
        </p:txBody>
      </p:sp>
      <p:sp>
        <p:nvSpPr>
          <p:cNvPr id="48144" name="Line 20"/>
          <p:cNvSpPr>
            <a:spLocks noChangeShapeType="1"/>
          </p:cNvSpPr>
          <p:nvPr/>
        </p:nvSpPr>
        <p:spPr bwMode="auto">
          <a:xfrm>
            <a:off x="3429000" y="4267200"/>
            <a:ext cx="3048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useBgFill="1">
        <p:nvSpPr>
          <p:cNvPr id="194581" name="Rectangle 21"/>
          <p:cNvSpPr>
            <a:spLocks noChangeArrowheads="1"/>
          </p:cNvSpPr>
          <p:nvPr/>
        </p:nvSpPr>
        <p:spPr bwMode="auto">
          <a:xfrm>
            <a:off x="1524000" y="4038600"/>
            <a:ext cx="1905000" cy="457200"/>
          </a:xfrm>
          <a:prstGeom prst="rect">
            <a:avLst/>
          </a:prstGeom>
          <a:ln w="19050">
            <a:solidFill>
              <a:srgbClr val="000000"/>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en-US" altLang="ja-JP">
              <a:solidFill>
                <a:srgbClr val="000000"/>
              </a:solidFill>
            </a:endParaRPr>
          </a:p>
        </p:txBody>
      </p:sp>
      <p:sp>
        <p:nvSpPr>
          <p:cNvPr id="48146" name="Rectangle 22"/>
          <p:cNvSpPr>
            <a:spLocks noChangeArrowheads="1"/>
          </p:cNvSpPr>
          <p:nvPr/>
        </p:nvSpPr>
        <p:spPr bwMode="auto">
          <a:xfrm>
            <a:off x="1524000" y="5029200"/>
            <a:ext cx="1905000" cy="533400"/>
          </a:xfrm>
          <a:prstGeom prst="rect">
            <a:avLst/>
          </a:prstGeom>
          <a:solidFill>
            <a:srgbClr val="FFFF99"/>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20K</a:t>
            </a:r>
          </a:p>
        </p:txBody>
      </p:sp>
      <p:sp>
        <p:nvSpPr>
          <p:cNvPr id="48147" name="Line 23"/>
          <p:cNvSpPr>
            <a:spLocks noChangeShapeType="1"/>
          </p:cNvSpPr>
          <p:nvPr/>
        </p:nvSpPr>
        <p:spPr bwMode="auto">
          <a:xfrm>
            <a:off x="1295400" y="4267200"/>
            <a:ext cx="2286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48148" name="Line 24"/>
          <p:cNvSpPr>
            <a:spLocks noChangeShapeType="1"/>
          </p:cNvSpPr>
          <p:nvPr/>
        </p:nvSpPr>
        <p:spPr bwMode="auto">
          <a:xfrm>
            <a:off x="1295400" y="4254500"/>
            <a:ext cx="0" cy="5334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48149" name="Line 25"/>
          <p:cNvSpPr>
            <a:spLocks noChangeShapeType="1"/>
          </p:cNvSpPr>
          <p:nvPr/>
        </p:nvSpPr>
        <p:spPr bwMode="auto">
          <a:xfrm>
            <a:off x="1295400" y="4800600"/>
            <a:ext cx="22860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48150" name="Line 26"/>
          <p:cNvSpPr>
            <a:spLocks noChangeShapeType="1"/>
          </p:cNvSpPr>
          <p:nvPr/>
        </p:nvSpPr>
        <p:spPr bwMode="auto">
          <a:xfrm>
            <a:off x="3429000" y="5257800"/>
            <a:ext cx="1524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48151" name="Line 27"/>
          <p:cNvSpPr>
            <a:spLocks noChangeShapeType="1"/>
          </p:cNvSpPr>
          <p:nvPr/>
        </p:nvSpPr>
        <p:spPr bwMode="auto">
          <a:xfrm>
            <a:off x="3581400" y="4800600"/>
            <a:ext cx="0" cy="457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48152" name="Line 28"/>
          <p:cNvSpPr>
            <a:spLocks noChangeShapeType="1"/>
          </p:cNvSpPr>
          <p:nvPr/>
        </p:nvSpPr>
        <p:spPr bwMode="auto">
          <a:xfrm>
            <a:off x="1295400" y="5257800"/>
            <a:ext cx="2286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48153" name="Line 29"/>
          <p:cNvSpPr>
            <a:spLocks noChangeShapeType="1"/>
          </p:cNvSpPr>
          <p:nvPr/>
        </p:nvSpPr>
        <p:spPr bwMode="auto">
          <a:xfrm>
            <a:off x="1295400" y="5257800"/>
            <a:ext cx="0" cy="5334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48154" name="Line 30"/>
          <p:cNvSpPr>
            <a:spLocks noChangeShapeType="1"/>
          </p:cNvSpPr>
          <p:nvPr/>
        </p:nvSpPr>
        <p:spPr bwMode="auto">
          <a:xfrm>
            <a:off x="1295400" y="5791200"/>
            <a:ext cx="22860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48155" name="Line 31"/>
          <p:cNvSpPr>
            <a:spLocks noChangeShapeType="1"/>
          </p:cNvSpPr>
          <p:nvPr/>
        </p:nvSpPr>
        <p:spPr bwMode="auto">
          <a:xfrm>
            <a:off x="3581400" y="5791200"/>
            <a:ext cx="0" cy="457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48156" name="Rectangle 32"/>
          <p:cNvSpPr>
            <a:spLocks noChangeArrowheads="1"/>
          </p:cNvSpPr>
          <p:nvPr/>
        </p:nvSpPr>
        <p:spPr bwMode="auto">
          <a:xfrm>
            <a:off x="1524000" y="6019800"/>
            <a:ext cx="1905000" cy="304800"/>
          </a:xfrm>
          <a:prstGeom prst="rect">
            <a:avLst/>
          </a:prstGeom>
          <a:solidFill>
            <a:srgbClr val="99CC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10K</a:t>
            </a:r>
          </a:p>
        </p:txBody>
      </p:sp>
      <p:sp>
        <p:nvSpPr>
          <p:cNvPr id="48157" name="Line 33"/>
          <p:cNvSpPr>
            <a:spLocks noChangeShapeType="1"/>
          </p:cNvSpPr>
          <p:nvPr/>
        </p:nvSpPr>
        <p:spPr bwMode="auto">
          <a:xfrm>
            <a:off x="3429000" y="6248400"/>
            <a:ext cx="15240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194598" name="Rectangle 38"/>
          <p:cNvSpPr>
            <a:spLocks noChangeArrowheads="1"/>
          </p:cNvSpPr>
          <p:nvPr/>
        </p:nvSpPr>
        <p:spPr bwMode="auto">
          <a:xfrm>
            <a:off x="5865813" y="4192588"/>
            <a:ext cx="1905000" cy="609600"/>
          </a:xfrm>
          <a:prstGeom prst="rect">
            <a:avLst/>
          </a:prstGeom>
          <a:solidFill>
            <a:srgbClr val="FFFF99"/>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20</a:t>
            </a:r>
            <a:r>
              <a:rPr lang="en-US" altLang="ja-JP">
                <a:solidFill>
                  <a:srgbClr val="000000"/>
                </a:solidFill>
              </a:rPr>
              <a:t>K</a:t>
            </a:r>
          </a:p>
        </p:txBody>
      </p:sp>
      <p:sp useBgFill="1">
        <p:nvSpPr>
          <p:cNvPr id="194600" name="Rectangle 40"/>
          <p:cNvSpPr>
            <a:spLocks noChangeArrowheads="1"/>
          </p:cNvSpPr>
          <p:nvPr/>
        </p:nvSpPr>
        <p:spPr bwMode="auto">
          <a:xfrm>
            <a:off x="1524000" y="5029200"/>
            <a:ext cx="1905000" cy="533400"/>
          </a:xfrm>
          <a:prstGeom prst="rect">
            <a:avLst/>
          </a:prstGeom>
          <a:ln w="28575">
            <a:solidFill>
              <a:srgbClr val="000000"/>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en-US" altLang="ja-JP">
              <a:solidFill>
                <a:srgbClr val="000000"/>
              </a:solidFill>
            </a:endParaRPr>
          </a:p>
        </p:txBody>
      </p:sp>
      <p:sp useBgFill="1">
        <p:nvSpPr>
          <p:cNvPr id="194601" name="Rectangle 41"/>
          <p:cNvSpPr>
            <a:spLocks noChangeArrowheads="1"/>
          </p:cNvSpPr>
          <p:nvPr/>
        </p:nvSpPr>
        <p:spPr bwMode="auto">
          <a:xfrm>
            <a:off x="1524000" y="6019800"/>
            <a:ext cx="1905000" cy="304800"/>
          </a:xfrm>
          <a:prstGeom prst="rect">
            <a:avLst/>
          </a:prstGeom>
          <a:ln w="19050">
            <a:solidFill>
              <a:srgbClr val="000000"/>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en-US" altLang="ja-JP">
              <a:solidFill>
                <a:srgbClr val="000000"/>
              </a:solidFill>
            </a:endParaRPr>
          </a:p>
        </p:txBody>
      </p:sp>
      <p:sp>
        <p:nvSpPr>
          <p:cNvPr id="194602" name="Rectangle 42"/>
          <p:cNvSpPr>
            <a:spLocks noChangeArrowheads="1"/>
          </p:cNvSpPr>
          <p:nvPr/>
        </p:nvSpPr>
        <p:spPr bwMode="auto">
          <a:xfrm>
            <a:off x="5865813" y="2209800"/>
            <a:ext cx="1905000" cy="381000"/>
          </a:xfrm>
          <a:prstGeom prst="rect">
            <a:avLst/>
          </a:prstGeom>
          <a:solidFill>
            <a:srgbClr val="99CC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10</a:t>
            </a:r>
            <a:r>
              <a:rPr lang="en-US" altLang="ja-JP">
                <a:solidFill>
                  <a:srgbClr val="000000"/>
                </a:solidFill>
              </a:rPr>
              <a:t>K</a:t>
            </a:r>
          </a:p>
        </p:txBody>
      </p:sp>
      <p:sp>
        <p:nvSpPr>
          <p:cNvPr id="48134" name="Rectangle 6"/>
          <p:cNvSpPr>
            <a:spLocks noChangeArrowheads="1"/>
          </p:cNvSpPr>
          <p:nvPr/>
        </p:nvSpPr>
        <p:spPr bwMode="auto">
          <a:xfrm>
            <a:off x="5867400" y="2971800"/>
            <a:ext cx="1905000" cy="838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30</a:t>
            </a:r>
            <a:r>
              <a:rPr lang="en-US" altLang="ja-JP"/>
              <a:t>K</a:t>
            </a:r>
          </a:p>
        </p:txBody>
      </p:sp>
      <p:grpSp>
        <p:nvGrpSpPr>
          <p:cNvPr id="4" name="グループ化 3">
            <a:extLst>
              <a:ext uri="{FF2B5EF4-FFF2-40B4-BE49-F238E27FC236}">
                <a16:creationId xmlns:a16="http://schemas.microsoft.com/office/drawing/2014/main" id="{D2D8E71E-3A48-4D76-9854-D232886081BB}"/>
              </a:ext>
            </a:extLst>
          </p:cNvPr>
          <p:cNvGrpSpPr/>
          <p:nvPr/>
        </p:nvGrpSpPr>
        <p:grpSpPr>
          <a:xfrm>
            <a:off x="5865813" y="2958306"/>
            <a:ext cx="1905000" cy="838200"/>
            <a:chOff x="7035800" y="3173412"/>
            <a:chExt cx="1905000" cy="838200"/>
          </a:xfrm>
        </p:grpSpPr>
        <p:sp>
          <p:nvSpPr>
            <p:cNvPr id="194576" name="Rectangle 16"/>
            <p:cNvSpPr>
              <a:spLocks noChangeArrowheads="1"/>
            </p:cNvSpPr>
            <p:nvPr/>
          </p:nvSpPr>
          <p:spPr bwMode="auto">
            <a:xfrm>
              <a:off x="7035800" y="3173412"/>
              <a:ext cx="1905000" cy="457200"/>
            </a:xfrm>
            <a:prstGeom prst="rect">
              <a:avLst/>
            </a:prstGeom>
            <a:solidFill>
              <a:srgbClr val="FF99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15</a:t>
              </a:r>
              <a:r>
                <a:rPr lang="en-US" altLang="ja-JP">
                  <a:solidFill>
                    <a:srgbClr val="000000"/>
                  </a:solidFill>
                </a:rPr>
                <a:t>K</a:t>
              </a:r>
            </a:p>
          </p:txBody>
        </p:sp>
        <p:sp>
          <p:nvSpPr>
            <p:cNvPr id="34" name="Rectangle 16">
              <a:extLst>
                <a:ext uri="{FF2B5EF4-FFF2-40B4-BE49-F238E27FC236}">
                  <a16:creationId xmlns:a16="http://schemas.microsoft.com/office/drawing/2014/main" id="{C8233FC2-B0C7-46B3-854D-92C3141E9879}"/>
                </a:ext>
              </a:extLst>
            </p:cNvPr>
            <p:cNvSpPr>
              <a:spLocks noChangeArrowheads="1"/>
            </p:cNvSpPr>
            <p:nvPr/>
          </p:nvSpPr>
          <p:spPr bwMode="auto">
            <a:xfrm>
              <a:off x="7035800" y="3554412"/>
              <a:ext cx="1905000" cy="457200"/>
            </a:xfrm>
            <a:prstGeom prst="rect">
              <a:avLst/>
            </a:prstGeom>
            <a:solidFill>
              <a:srgbClr val="000066"/>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15</a:t>
              </a:r>
              <a:r>
                <a:rPr lang="en-US" altLang="ja-JP"/>
                <a:t>K</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94581"/>
                                        </p:tgtEl>
                                        <p:attrNameLst>
                                          <p:attrName>style.visibility</p:attrName>
                                        </p:attrNameLst>
                                      </p:cBhvr>
                                      <p:to>
                                        <p:strVal val="visible"/>
                                      </p:to>
                                    </p:set>
                                    <p:animEffect transition="in" filter="checkerboard(across)">
                                      <p:cBhvr>
                                        <p:cTn id="7" dur="500"/>
                                        <p:tgtEl>
                                          <p:spTgt spid="194581"/>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94600"/>
                                        </p:tgtEl>
                                        <p:attrNameLst>
                                          <p:attrName>style.visibility</p:attrName>
                                        </p:attrNameLst>
                                      </p:cBhvr>
                                      <p:to>
                                        <p:strVal val="visible"/>
                                      </p:to>
                                    </p:set>
                                    <p:animEffect transition="in" filter="checkerboard(across)">
                                      <p:cBhvr>
                                        <p:cTn id="17" dur="500"/>
                                        <p:tgtEl>
                                          <p:spTgt spid="194600"/>
                                        </p:tgtEl>
                                      </p:cBhvr>
                                    </p:animEffect>
                                  </p:childTnLst>
                                </p:cTn>
                              </p:par>
                            </p:childTnLst>
                          </p:cTn>
                        </p:par>
                        <p:par>
                          <p:cTn id="18" fill="hold">
                            <p:stCondLst>
                              <p:cond delay="500"/>
                            </p:stCondLst>
                            <p:childTnLst>
                              <p:par>
                                <p:cTn id="19" presetID="5" presetClass="entr" presetSubtype="10" fill="hold" grpId="0" nodeType="afterEffect">
                                  <p:stCondLst>
                                    <p:cond delay="0"/>
                                  </p:stCondLst>
                                  <p:childTnLst>
                                    <p:set>
                                      <p:cBhvr>
                                        <p:cTn id="20" dur="1" fill="hold">
                                          <p:stCondLst>
                                            <p:cond delay="0"/>
                                          </p:stCondLst>
                                        </p:cTn>
                                        <p:tgtEl>
                                          <p:spTgt spid="194598"/>
                                        </p:tgtEl>
                                        <p:attrNameLst>
                                          <p:attrName>style.visibility</p:attrName>
                                        </p:attrNameLst>
                                      </p:cBhvr>
                                      <p:to>
                                        <p:strVal val="visible"/>
                                      </p:to>
                                    </p:set>
                                    <p:animEffect transition="in" filter="checkerboard(across)">
                                      <p:cBhvr>
                                        <p:cTn id="21" dur="500"/>
                                        <p:tgtEl>
                                          <p:spTgt spid="194598"/>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194601"/>
                                        </p:tgtEl>
                                        <p:attrNameLst>
                                          <p:attrName>style.visibility</p:attrName>
                                        </p:attrNameLst>
                                      </p:cBhvr>
                                      <p:to>
                                        <p:strVal val="visible"/>
                                      </p:to>
                                    </p:set>
                                    <p:animEffect transition="in" filter="checkerboard(across)">
                                      <p:cBhvr>
                                        <p:cTn id="26" dur="500"/>
                                        <p:tgtEl>
                                          <p:spTgt spid="194601"/>
                                        </p:tgtEl>
                                      </p:cBhvr>
                                    </p:animEffect>
                                  </p:childTnLst>
                                </p:cTn>
                              </p:par>
                            </p:childTnLst>
                          </p:cTn>
                        </p:par>
                        <p:par>
                          <p:cTn id="27" fill="hold">
                            <p:stCondLst>
                              <p:cond delay="500"/>
                            </p:stCondLst>
                            <p:childTnLst>
                              <p:par>
                                <p:cTn id="28" presetID="5" presetClass="entr" presetSubtype="10" fill="hold" grpId="0" nodeType="afterEffect">
                                  <p:stCondLst>
                                    <p:cond delay="0"/>
                                  </p:stCondLst>
                                  <p:childTnLst>
                                    <p:set>
                                      <p:cBhvr>
                                        <p:cTn id="29" dur="1" fill="hold">
                                          <p:stCondLst>
                                            <p:cond delay="0"/>
                                          </p:stCondLst>
                                        </p:cTn>
                                        <p:tgtEl>
                                          <p:spTgt spid="194602"/>
                                        </p:tgtEl>
                                        <p:attrNameLst>
                                          <p:attrName>style.visibility</p:attrName>
                                        </p:attrNameLst>
                                      </p:cBhvr>
                                      <p:to>
                                        <p:strVal val="visible"/>
                                      </p:to>
                                    </p:set>
                                    <p:animEffect transition="in" filter="checkerboard(across)">
                                      <p:cBhvr>
                                        <p:cTn id="30" dur="500"/>
                                        <p:tgtEl>
                                          <p:spTgt spid="1946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1" grpId="0" animBg="1" autoUpdateAnimBg="0"/>
      <p:bldP spid="194598" grpId="0" animBg="1" autoUpdateAnimBg="0"/>
      <p:bldP spid="194600" grpId="0" animBg="1" autoUpdateAnimBg="0"/>
      <p:bldP spid="194601" grpId="0" animBg="1" autoUpdateAnimBg="0"/>
      <p:bldP spid="194602" grpId="0"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6"/>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主記憶と2次記憶</a:t>
            </a:r>
          </a:p>
        </p:txBody>
      </p:sp>
      <p:sp>
        <p:nvSpPr>
          <p:cNvPr id="7171" name="AutoShape 1027"/>
          <p:cNvSpPr>
            <a:spLocks noChangeArrowheads="1"/>
          </p:cNvSpPr>
          <p:nvPr/>
        </p:nvSpPr>
        <p:spPr bwMode="auto">
          <a:xfrm>
            <a:off x="4953000" y="2133600"/>
            <a:ext cx="3581400" cy="2667000"/>
          </a:xfrm>
          <a:prstGeom prst="can">
            <a:avLst>
              <a:gd name="adj" fmla="val 25000"/>
            </a:avLst>
          </a:prstGeom>
          <a:solidFill>
            <a:srgbClr val="993300"/>
          </a:solidFill>
          <a:ln w="19050">
            <a:solidFill>
              <a:schemeClr val="tx1"/>
            </a:solidFill>
            <a:round/>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ja-JP" altLang="en-US"/>
          </a:p>
        </p:txBody>
      </p:sp>
      <p:sp>
        <p:nvSpPr>
          <p:cNvPr id="7172" name="Text Box 1028"/>
          <p:cNvSpPr txBox="1">
            <a:spLocks noChangeArrowheads="1"/>
          </p:cNvSpPr>
          <p:nvPr/>
        </p:nvSpPr>
        <p:spPr bwMode="auto">
          <a:xfrm>
            <a:off x="6019800" y="1676400"/>
            <a:ext cx="1447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spcBef>
                <a:spcPct val="50000"/>
              </a:spcBef>
            </a:pPr>
            <a:r>
              <a:rPr lang="ja-JP" altLang="en-US"/>
              <a:t>2次記憶</a:t>
            </a:r>
          </a:p>
        </p:txBody>
      </p:sp>
      <p:sp>
        <p:nvSpPr>
          <p:cNvPr id="7173" name="Rectangle 1029"/>
          <p:cNvSpPr>
            <a:spLocks noChangeArrowheads="1"/>
          </p:cNvSpPr>
          <p:nvPr/>
        </p:nvSpPr>
        <p:spPr bwMode="auto">
          <a:xfrm>
            <a:off x="2209800" y="2743200"/>
            <a:ext cx="1828800" cy="1981200"/>
          </a:xfrm>
          <a:prstGeom prst="rect">
            <a:avLst/>
          </a:prstGeom>
          <a:solidFill>
            <a:srgbClr val="339966"/>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7174" name="Text Box 1030"/>
          <p:cNvSpPr txBox="1">
            <a:spLocks noChangeArrowheads="1"/>
          </p:cNvSpPr>
          <p:nvPr/>
        </p:nvSpPr>
        <p:spPr bwMode="auto">
          <a:xfrm>
            <a:off x="2590800" y="22098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主記憶</a:t>
            </a:r>
          </a:p>
        </p:txBody>
      </p:sp>
      <p:sp>
        <p:nvSpPr>
          <p:cNvPr id="7175" name="Rectangle 1031"/>
          <p:cNvSpPr>
            <a:spLocks noChangeArrowheads="1"/>
          </p:cNvSpPr>
          <p:nvPr/>
        </p:nvSpPr>
        <p:spPr bwMode="auto">
          <a:xfrm>
            <a:off x="457200" y="1981200"/>
            <a:ext cx="14478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プロセッサ</a:t>
            </a:r>
          </a:p>
        </p:txBody>
      </p:sp>
      <p:sp>
        <p:nvSpPr>
          <p:cNvPr id="235528" name="Text Box 1032"/>
          <p:cNvSpPr txBox="1">
            <a:spLocks noChangeArrowheads="1"/>
          </p:cNvSpPr>
          <p:nvPr/>
        </p:nvSpPr>
        <p:spPr bwMode="auto">
          <a:xfrm>
            <a:off x="838200" y="5257800"/>
            <a:ext cx="7259638"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プロセッサは2次記憶を直接読むことはできない</a:t>
            </a:r>
          </a:p>
        </p:txBody>
      </p:sp>
      <p:sp>
        <p:nvSpPr>
          <p:cNvPr id="7177" name="Rectangle 1033"/>
          <p:cNvSpPr>
            <a:spLocks noChangeArrowheads="1"/>
          </p:cNvSpPr>
          <p:nvPr/>
        </p:nvSpPr>
        <p:spPr bwMode="auto">
          <a:xfrm>
            <a:off x="5943600" y="3124200"/>
            <a:ext cx="1676400" cy="533400"/>
          </a:xfrm>
          <a:prstGeom prst="rect">
            <a:avLst/>
          </a:prstGeom>
          <a:solidFill>
            <a:srgbClr val="CCFFCC"/>
          </a:solidFill>
          <a:ln w="9525">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プログラム</a:t>
            </a:r>
          </a:p>
        </p:txBody>
      </p:sp>
      <p:sp>
        <p:nvSpPr>
          <p:cNvPr id="7178" name="Rectangle 1034"/>
          <p:cNvSpPr>
            <a:spLocks noChangeArrowheads="1"/>
          </p:cNvSpPr>
          <p:nvPr/>
        </p:nvSpPr>
        <p:spPr bwMode="auto">
          <a:xfrm>
            <a:off x="5943600" y="3810000"/>
            <a:ext cx="1676400" cy="533400"/>
          </a:xfrm>
          <a:prstGeom prst="rect">
            <a:avLst/>
          </a:prstGeom>
          <a:solidFill>
            <a:srgbClr val="CCFFFF"/>
          </a:solidFill>
          <a:ln w="9525">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データ</a:t>
            </a:r>
          </a:p>
        </p:txBody>
      </p:sp>
      <p:grpSp>
        <p:nvGrpSpPr>
          <p:cNvPr id="2" name="Group 1035"/>
          <p:cNvGrpSpPr>
            <a:grpSpLocks/>
          </p:cNvGrpSpPr>
          <p:nvPr/>
        </p:nvGrpSpPr>
        <p:grpSpPr bwMode="auto">
          <a:xfrm>
            <a:off x="2286000" y="3124200"/>
            <a:ext cx="3657600" cy="533400"/>
            <a:chOff x="1392" y="2208"/>
            <a:chExt cx="2304" cy="336"/>
          </a:xfrm>
        </p:grpSpPr>
        <p:sp>
          <p:nvSpPr>
            <p:cNvPr id="7193" name="Rectangle 1036"/>
            <p:cNvSpPr>
              <a:spLocks noChangeArrowheads="1"/>
            </p:cNvSpPr>
            <p:nvPr/>
          </p:nvSpPr>
          <p:spPr bwMode="auto">
            <a:xfrm>
              <a:off x="1392" y="2208"/>
              <a:ext cx="1056" cy="336"/>
            </a:xfrm>
            <a:prstGeom prst="rect">
              <a:avLst/>
            </a:prstGeom>
            <a:solidFill>
              <a:srgbClr val="CCFFCC"/>
            </a:solidFill>
            <a:ln w="9525">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プログラム</a:t>
              </a:r>
            </a:p>
          </p:txBody>
        </p:sp>
        <p:sp>
          <p:nvSpPr>
            <p:cNvPr id="7194" name="Line 1037"/>
            <p:cNvSpPr>
              <a:spLocks noChangeShapeType="1"/>
            </p:cNvSpPr>
            <p:nvPr/>
          </p:nvSpPr>
          <p:spPr bwMode="auto">
            <a:xfrm flipH="1">
              <a:off x="2448" y="2400"/>
              <a:ext cx="1248" cy="0"/>
            </a:xfrm>
            <a:prstGeom prst="line">
              <a:avLst/>
            </a:prstGeom>
            <a:noFill/>
            <a:ln w="38100">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3" name="Group 1038"/>
          <p:cNvGrpSpPr>
            <a:grpSpLocks/>
          </p:cNvGrpSpPr>
          <p:nvPr/>
        </p:nvGrpSpPr>
        <p:grpSpPr bwMode="auto">
          <a:xfrm>
            <a:off x="2286000" y="3810000"/>
            <a:ext cx="3657600" cy="533400"/>
            <a:chOff x="1392" y="2640"/>
            <a:chExt cx="2304" cy="336"/>
          </a:xfrm>
        </p:grpSpPr>
        <p:sp>
          <p:nvSpPr>
            <p:cNvPr id="7191" name="Rectangle 1039"/>
            <p:cNvSpPr>
              <a:spLocks noChangeArrowheads="1"/>
            </p:cNvSpPr>
            <p:nvPr/>
          </p:nvSpPr>
          <p:spPr bwMode="auto">
            <a:xfrm>
              <a:off x="1392" y="2640"/>
              <a:ext cx="1056" cy="336"/>
            </a:xfrm>
            <a:prstGeom prst="rect">
              <a:avLst/>
            </a:prstGeom>
            <a:solidFill>
              <a:srgbClr val="CCFFFF"/>
            </a:solidFill>
            <a:ln w="9525">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データ</a:t>
              </a:r>
            </a:p>
          </p:txBody>
        </p:sp>
        <p:sp>
          <p:nvSpPr>
            <p:cNvPr id="7192" name="Line 1040"/>
            <p:cNvSpPr>
              <a:spLocks noChangeShapeType="1"/>
            </p:cNvSpPr>
            <p:nvPr/>
          </p:nvSpPr>
          <p:spPr bwMode="auto">
            <a:xfrm flipH="1">
              <a:off x="2448" y="2832"/>
              <a:ext cx="1248" cy="0"/>
            </a:xfrm>
            <a:prstGeom prst="line">
              <a:avLst/>
            </a:prstGeom>
            <a:noFill/>
            <a:ln w="38100">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sp>
        <p:nvSpPr>
          <p:cNvPr id="235537" name="Text Box 1041"/>
          <p:cNvSpPr txBox="1">
            <a:spLocks noChangeArrowheads="1"/>
          </p:cNvSpPr>
          <p:nvPr/>
        </p:nvSpPr>
        <p:spPr bwMode="auto">
          <a:xfrm>
            <a:off x="838200" y="5816600"/>
            <a:ext cx="731202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使用するプログラム, データは主記憶上にコピー</a:t>
            </a:r>
          </a:p>
        </p:txBody>
      </p:sp>
      <p:sp>
        <p:nvSpPr>
          <p:cNvPr id="235538" name="Line 1042"/>
          <p:cNvSpPr>
            <a:spLocks noChangeShapeType="1"/>
          </p:cNvSpPr>
          <p:nvPr/>
        </p:nvSpPr>
        <p:spPr bwMode="auto">
          <a:xfrm>
            <a:off x="1905000" y="2286000"/>
            <a:ext cx="4038600" cy="1066800"/>
          </a:xfrm>
          <a:prstGeom prst="line">
            <a:avLst/>
          </a:prstGeom>
          <a:noFill/>
          <a:ln w="38100">
            <a:solidFill>
              <a:srgbClr val="00FF00"/>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nvGrpSpPr>
          <p:cNvPr id="4" name="Group 1043"/>
          <p:cNvGrpSpPr>
            <a:grpSpLocks/>
          </p:cNvGrpSpPr>
          <p:nvPr/>
        </p:nvGrpSpPr>
        <p:grpSpPr bwMode="auto">
          <a:xfrm>
            <a:off x="5410200" y="3048000"/>
            <a:ext cx="228600" cy="304800"/>
            <a:chOff x="3408" y="1920"/>
            <a:chExt cx="144" cy="192"/>
          </a:xfrm>
        </p:grpSpPr>
        <p:sp>
          <p:nvSpPr>
            <p:cNvPr id="7189" name="Line 1044"/>
            <p:cNvSpPr>
              <a:spLocks noChangeShapeType="1"/>
            </p:cNvSpPr>
            <p:nvPr/>
          </p:nvSpPr>
          <p:spPr bwMode="auto">
            <a:xfrm flipH="1">
              <a:off x="3408" y="1920"/>
              <a:ext cx="144" cy="192"/>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7190" name="Line 1045"/>
            <p:cNvSpPr>
              <a:spLocks noChangeShapeType="1"/>
            </p:cNvSpPr>
            <p:nvPr/>
          </p:nvSpPr>
          <p:spPr bwMode="auto">
            <a:xfrm>
              <a:off x="3408" y="1920"/>
              <a:ext cx="144" cy="192"/>
            </a:xfrm>
            <a:prstGeom prst="line">
              <a:avLst/>
            </a:prstGeom>
            <a:noFill/>
            <a:ln w="38100">
              <a:solidFill>
                <a:srgbClr val="FF0000"/>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grpSp>
      <p:sp>
        <p:nvSpPr>
          <p:cNvPr id="235542" name="Line 1046"/>
          <p:cNvSpPr>
            <a:spLocks noChangeShapeType="1"/>
          </p:cNvSpPr>
          <p:nvPr/>
        </p:nvSpPr>
        <p:spPr bwMode="auto">
          <a:xfrm>
            <a:off x="1905000" y="2286000"/>
            <a:ext cx="381000" cy="1143000"/>
          </a:xfrm>
          <a:prstGeom prst="line">
            <a:avLst/>
          </a:prstGeom>
          <a:noFill/>
          <a:ln w="38100">
            <a:solidFill>
              <a:srgbClr val="00FF00"/>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nvGrpSpPr>
          <p:cNvPr id="5" name="Group 1047"/>
          <p:cNvGrpSpPr>
            <a:grpSpLocks/>
          </p:cNvGrpSpPr>
          <p:nvPr/>
        </p:nvGrpSpPr>
        <p:grpSpPr bwMode="auto">
          <a:xfrm>
            <a:off x="2590800" y="4724400"/>
            <a:ext cx="4678363" cy="519113"/>
            <a:chOff x="1632" y="2976"/>
            <a:chExt cx="2947" cy="327"/>
          </a:xfrm>
        </p:grpSpPr>
        <p:sp>
          <p:nvSpPr>
            <p:cNvPr id="7187" name="Text Box 1048"/>
            <p:cNvSpPr txBox="1">
              <a:spLocks noChangeArrowheads="1"/>
            </p:cNvSpPr>
            <p:nvPr/>
          </p:nvSpPr>
          <p:spPr bwMode="auto">
            <a:xfrm>
              <a:off x="1632" y="2976"/>
              <a:ext cx="69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10</a:t>
              </a:r>
              <a:r>
                <a:rPr lang="ja-JP" altLang="en-US" sz="2800" baseline="30000"/>
                <a:t>-7</a:t>
              </a:r>
              <a:r>
                <a:rPr lang="ja-JP" altLang="en-US" sz="2800"/>
                <a:t>秒</a:t>
              </a:r>
            </a:p>
          </p:txBody>
        </p:sp>
        <p:sp>
          <p:nvSpPr>
            <p:cNvPr id="7188" name="Text Box 1049"/>
            <p:cNvSpPr txBox="1">
              <a:spLocks noChangeArrowheads="1"/>
            </p:cNvSpPr>
            <p:nvPr/>
          </p:nvSpPr>
          <p:spPr bwMode="auto">
            <a:xfrm>
              <a:off x="3888" y="2976"/>
              <a:ext cx="691"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10</a:t>
              </a:r>
              <a:r>
                <a:rPr lang="ja-JP" altLang="en-US" sz="2800" baseline="30000"/>
                <a:t>-3</a:t>
              </a:r>
              <a:r>
                <a:rPr lang="ja-JP" altLang="en-US" sz="2800"/>
                <a:t>秒</a:t>
              </a:r>
            </a:p>
          </p:txBody>
        </p:sp>
      </p:grpSp>
      <p:sp>
        <p:nvSpPr>
          <p:cNvPr id="235546" name="AutoShape 1050"/>
          <p:cNvSpPr>
            <a:spLocks noChangeArrowheads="1"/>
          </p:cNvSpPr>
          <p:nvPr/>
        </p:nvSpPr>
        <p:spPr bwMode="auto">
          <a:xfrm>
            <a:off x="3886200" y="4724400"/>
            <a:ext cx="2209800" cy="533400"/>
          </a:xfrm>
          <a:prstGeom prst="leftRightArrow">
            <a:avLst>
              <a:gd name="adj1" fmla="val 50000"/>
              <a:gd name="adj2" fmla="val 82857"/>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10000倍</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5538"/>
                                        </p:tgtEl>
                                        <p:attrNameLst>
                                          <p:attrName>style.visibility</p:attrName>
                                        </p:attrNameLst>
                                      </p:cBhvr>
                                      <p:to>
                                        <p:strVal val="visible"/>
                                      </p:to>
                                    </p:set>
                                    <p:animEffect transition="in" filter="wipe(left)">
                                      <p:cBhvr>
                                        <p:cTn id="7" dur="500"/>
                                        <p:tgtEl>
                                          <p:spTgt spid="2355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35528"/>
                                        </p:tgtEl>
                                        <p:attrNameLst>
                                          <p:attrName>style.visibility</p:attrName>
                                        </p:attrNameLst>
                                      </p:cBhvr>
                                      <p:to>
                                        <p:strVal val="visible"/>
                                      </p:to>
                                    </p:set>
                                    <p:anim calcmode="lin" valueType="num">
                                      <p:cBhvr additive="base">
                                        <p:cTn id="17" dur="500" fill="hold"/>
                                        <p:tgtEl>
                                          <p:spTgt spid="235528"/>
                                        </p:tgtEl>
                                        <p:attrNameLst>
                                          <p:attrName>ppt_x</p:attrName>
                                        </p:attrNameLst>
                                      </p:cBhvr>
                                      <p:tavLst>
                                        <p:tav tm="0">
                                          <p:val>
                                            <p:strVal val="#ppt_x"/>
                                          </p:val>
                                        </p:tav>
                                        <p:tav tm="100000">
                                          <p:val>
                                            <p:strVal val="#ppt_x"/>
                                          </p:val>
                                        </p:tav>
                                      </p:tavLst>
                                    </p:anim>
                                    <p:anim calcmode="lin" valueType="num">
                                      <p:cBhvr additive="base">
                                        <p:cTn id="18" dur="500" fill="hold"/>
                                        <p:tgtEl>
                                          <p:spTgt spid="235528"/>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2"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wipe(right)">
                                      <p:cBhvr>
                                        <p:cTn id="23" dur="500"/>
                                        <p:tgtEl>
                                          <p:spTgt spid="2"/>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2" fill="hold" nodeType="click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wipe(right)">
                                      <p:cBhvr>
                                        <p:cTn id="28" dur="500"/>
                                        <p:tgtEl>
                                          <p:spTgt spid="3"/>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35537"/>
                                        </p:tgtEl>
                                        <p:attrNameLst>
                                          <p:attrName>style.visibility</p:attrName>
                                        </p:attrNameLst>
                                      </p:cBhvr>
                                      <p:to>
                                        <p:strVal val="visible"/>
                                      </p:to>
                                    </p:set>
                                    <p:anim calcmode="lin" valueType="num">
                                      <p:cBhvr additive="base">
                                        <p:cTn id="33" dur="500" fill="hold"/>
                                        <p:tgtEl>
                                          <p:spTgt spid="235537"/>
                                        </p:tgtEl>
                                        <p:attrNameLst>
                                          <p:attrName>ppt_x</p:attrName>
                                        </p:attrNameLst>
                                      </p:cBhvr>
                                      <p:tavLst>
                                        <p:tav tm="0">
                                          <p:val>
                                            <p:strVal val="#ppt_x"/>
                                          </p:val>
                                        </p:tav>
                                        <p:tav tm="100000">
                                          <p:val>
                                            <p:strVal val="#ppt_x"/>
                                          </p:val>
                                        </p:tav>
                                      </p:tavLst>
                                    </p:anim>
                                    <p:anim calcmode="lin" valueType="num">
                                      <p:cBhvr additive="base">
                                        <p:cTn id="34" dur="500" fill="hold"/>
                                        <p:tgtEl>
                                          <p:spTgt spid="235537"/>
                                        </p:tgtEl>
                                        <p:attrNameLst>
                                          <p:attrName>ppt_y</p:attrName>
                                        </p:attrNameLst>
                                      </p:cBhvr>
                                      <p:tavLst>
                                        <p:tav tm="0">
                                          <p:val>
                                            <p:strVal val="1+#ppt_h/2"/>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1" fill="hold" grpId="0" nodeType="clickEffect">
                                  <p:stCondLst>
                                    <p:cond delay="0"/>
                                  </p:stCondLst>
                                  <p:childTnLst>
                                    <p:set>
                                      <p:cBhvr>
                                        <p:cTn id="38" dur="1" fill="hold">
                                          <p:stCondLst>
                                            <p:cond delay="0"/>
                                          </p:stCondLst>
                                        </p:cTn>
                                        <p:tgtEl>
                                          <p:spTgt spid="235542"/>
                                        </p:tgtEl>
                                        <p:attrNameLst>
                                          <p:attrName>style.visibility</p:attrName>
                                        </p:attrNameLst>
                                      </p:cBhvr>
                                      <p:to>
                                        <p:strVal val="visible"/>
                                      </p:to>
                                    </p:set>
                                    <p:animEffect transition="in" filter="wipe(up)">
                                      <p:cBhvr>
                                        <p:cTn id="39" dur="500"/>
                                        <p:tgtEl>
                                          <p:spTgt spid="235542"/>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5" presetClass="entr" presetSubtype="10" fill="hold" nodeType="clickEffect">
                                  <p:stCondLst>
                                    <p:cond delay="0"/>
                                  </p:stCondLst>
                                  <p:childTnLst>
                                    <p:set>
                                      <p:cBhvr>
                                        <p:cTn id="43" dur="1" fill="hold">
                                          <p:stCondLst>
                                            <p:cond delay="0"/>
                                          </p:stCondLst>
                                        </p:cTn>
                                        <p:tgtEl>
                                          <p:spTgt spid="5"/>
                                        </p:tgtEl>
                                        <p:attrNameLst>
                                          <p:attrName>style.visibility</p:attrName>
                                        </p:attrNameLst>
                                      </p:cBhvr>
                                      <p:to>
                                        <p:strVal val="visible"/>
                                      </p:to>
                                    </p:set>
                                    <p:animEffect transition="in" filter="checkerboard(across)">
                                      <p:cBhvr>
                                        <p:cTn id="44" dur="500"/>
                                        <p:tgtEl>
                                          <p:spTgt spid="5"/>
                                        </p:tgtEl>
                                      </p:cBhvr>
                                    </p:animEffect>
                                  </p:childTnLst>
                                </p:cTn>
                              </p:par>
                            </p:childTnLst>
                          </p:cTn>
                        </p:par>
                      </p:childTnLst>
                    </p:cTn>
                  </p:par>
                  <p:par>
                    <p:cTn id="45" fill="hold" nodeType="clickPar">
                      <p:stCondLst>
                        <p:cond delay="indefinite"/>
                      </p:stCondLst>
                      <p:childTnLst>
                        <p:par>
                          <p:cTn id="46" fill="hold" nodeType="withGroup">
                            <p:stCondLst>
                              <p:cond delay="0"/>
                            </p:stCondLst>
                            <p:childTnLst>
                              <p:par>
                                <p:cTn id="47" presetID="16" presetClass="entr" presetSubtype="37" fill="hold" grpId="0" nodeType="clickEffect">
                                  <p:stCondLst>
                                    <p:cond delay="0"/>
                                  </p:stCondLst>
                                  <p:childTnLst>
                                    <p:set>
                                      <p:cBhvr>
                                        <p:cTn id="48" dur="1" fill="hold">
                                          <p:stCondLst>
                                            <p:cond delay="0"/>
                                          </p:stCondLst>
                                        </p:cTn>
                                        <p:tgtEl>
                                          <p:spTgt spid="235546"/>
                                        </p:tgtEl>
                                        <p:attrNameLst>
                                          <p:attrName>style.visibility</p:attrName>
                                        </p:attrNameLst>
                                      </p:cBhvr>
                                      <p:to>
                                        <p:strVal val="visible"/>
                                      </p:to>
                                    </p:set>
                                    <p:animEffect transition="in" filter="barn(outVertical)">
                                      <p:cBhvr>
                                        <p:cTn id="49" dur="500"/>
                                        <p:tgtEl>
                                          <p:spTgt spid="2355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28" grpId="0" autoUpdateAnimBg="0"/>
      <p:bldP spid="235537" grpId="0" autoUpdateAnimBg="0"/>
      <p:bldP spid="235538" grpId="0" animBg="1"/>
      <p:bldP spid="235542" grpId="0" animBg="1"/>
      <p:bldP spid="235546" grpId="0" animBg="1"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空き領域への割り付け</a:t>
            </a:r>
            <a:endParaRPr lang="en-US" altLang="ja-JP">
              <a:latin typeface="Times New Roman" panose="02020603050405020304" pitchFamily="18" charset="0"/>
            </a:endParaRPr>
          </a:p>
        </p:txBody>
      </p:sp>
      <p:sp>
        <p:nvSpPr>
          <p:cNvPr id="49155" name="Rectangle 3"/>
          <p:cNvSpPr>
            <a:spLocks noGrp="1" noChangeArrowheads="1"/>
          </p:cNvSpPr>
          <p:nvPr>
            <p:ph type="body" idx="1"/>
          </p:nvPr>
        </p:nvSpPr>
        <p:spPr>
          <a:xfrm>
            <a:off x="685800" y="1676400"/>
            <a:ext cx="7772400" cy="1066800"/>
          </a:xfrm>
        </p:spPr>
        <p:txBody>
          <a:bodyPr/>
          <a:lstStyle/>
          <a:p>
            <a:pPr eaLnBrk="1" hangingPunct="1">
              <a:lnSpc>
                <a:spcPct val="90000"/>
              </a:lnSpc>
            </a:pPr>
            <a:r>
              <a:rPr lang="ja-JP" altLang="en-US">
                <a:latin typeface="Times New Roman" panose="02020603050405020304" pitchFamily="18" charset="0"/>
              </a:rPr>
              <a:t>最良一致(</a:t>
            </a:r>
            <a:r>
              <a:rPr lang="en-US" altLang="ja-JP">
                <a:latin typeface="Times New Roman" panose="02020603050405020304" pitchFamily="18" charset="0"/>
              </a:rPr>
              <a:t>best-fit)</a:t>
            </a:r>
          </a:p>
          <a:p>
            <a:pPr lvl="1" eaLnBrk="1" hangingPunct="1">
              <a:lnSpc>
                <a:spcPct val="90000"/>
              </a:lnSpc>
            </a:pPr>
            <a:r>
              <a:rPr lang="ja-JP" altLang="en-US">
                <a:latin typeface="Times New Roman" panose="02020603050405020304" pitchFamily="18" charset="0"/>
              </a:rPr>
              <a:t>最小の空き領域に割り付け</a:t>
            </a:r>
            <a:endParaRPr lang="en-US" altLang="ja-JP">
              <a:latin typeface="Times New Roman" panose="02020603050405020304" pitchFamily="18" charset="0"/>
            </a:endParaRPr>
          </a:p>
        </p:txBody>
      </p:sp>
      <p:sp>
        <p:nvSpPr>
          <p:cNvPr id="49156" name="Rectangle 4"/>
          <p:cNvSpPr>
            <a:spLocks noChangeArrowheads="1"/>
          </p:cNvSpPr>
          <p:nvPr/>
        </p:nvSpPr>
        <p:spPr bwMode="auto">
          <a:xfrm>
            <a:off x="5867400" y="1828800"/>
            <a:ext cx="1905000" cy="4724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49157" name="Rectangle 5"/>
          <p:cNvSpPr>
            <a:spLocks noChangeArrowheads="1"/>
          </p:cNvSpPr>
          <p:nvPr/>
        </p:nvSpPr>
        <p:spPr bwMode="auto">
          <a:xfrm>
            <a:off x="5867400" y="2590800"/>
            <a:ext cx="1905000" cy="3810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使用中</a:t>
            </a:r>
          </a:p>
        </p:txBody>
      </p:sp>
      <p:sp>
        <p:nvSpPr>
          <p:cNvPr id="49158" name="Rectangle 6"/>
          <p:cNvSpPr>
            <a:spLocks noChangeArrowheads="1"/>
          </p:cNvSpPr>
          <p:nvPr/>
        </p:nvSpPr>
        <p:spPr bwMode="auto">
          <a:xfrm>
            <a:off x="5867400" y="2971800"/>
            <a:ext cx="1905000" cy="838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30</a:t>
            </a:r>
            <a:r>
              <a:rPr lang="en-US" altLang="ja-JP"/>
              <a:t>K</a:t>
            </a:r>
          </a:p>
        </p:txBody>
      </p:sp>
      <p:sp>
        <p:nvSpPr>
          <p:cNvPr id="49159" name="Rectangle 7"/>
          <p:cNvSpPr>
            <a:spLocks noChangeArrowheads="1"/>
          </p:cNvSpPr>
          <p:nvPr/>
        </p:nvSpPr>
        <p:spPr bwMode="auto">
          <a:xfrm>
            <a:off x="5867400" y="3810000"/>
            <a:ext cx="1905000" cy="3810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使用中</a:t>
            </a:r>
          </a:p>
        </p:txBody>
      </p:sp>
      <p:sp>
        <p:nvSpPr>
          <p:cNvPr id="49160" name="Rectangle 8"/>
          <p:cNvSpPr>
            <a:spLocks noChangeArrowheads="1"/>
          </p:cNvSpPr>
          <p:nvPr/>
        </p:nvSpPr>
        <p:spPr bwMode="auto">
          <a:xfrm>
            <a:off x="5867400" y="4191000"/>
            <a:ext cx="1905000" cy="6096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20</a:t>
            </a:r>
            <a:r>
              <a:rPr lang="en-US" altLang="ja-JP"/>
              <a:t>K</a:t>
            </a:r>
          </a:p>
        </p:txBody>
      </p:sp>
      <p:sp>
        <p:nvSpPr>
          <p:cNvPr id="49161" name="Rectangle 9"/>
          <p:cNvSpPr>
            <a:spLocks noChangeArrowheads="1"/>
          </p:cNvSpPr>
          <p:nvPr/>
        </p:nvSpPr>
        <p:spPr bwMode="auto">
          <a:xfrm>
            <a:off x="5865813" y="6324600"/>
            <a:ext cx="1905000" cy="3810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使用中</a:t>
            </a:r>
          </a:p>
        </p:txBody>
      </p:sp>
      <p:sp>
        <p:nvSpPr>
          <p:cNvPr id="49162" name="Rectangle 10"/>
          <p:cNvSpPr>
            <a:spLocks noChangeArrowheads="1"/>
          </p:cNvSpPr>
          <p:nvPr/>
        </p:nvSpPr>
        <p:spPr bwMode="auto">
          <a:xfrm>
            <a:off x="5867400" y="5181600"/>
            <a:ext cx="1905000" cy="1143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40</a:t>
            </a:r>
            <a:r>
              <a:rPr lang="en-US" altLang="ja-JP"/>
              <a:t>K</a:t>
            </a:r>
          </a:p>
        </p:txBody>
      </p:sp>
      <p:sp>
        <p:nvSpPr>
          <p:cNvPr id="49163" name="Rectangle 11"/>
          <p:cNvSpPr>
            <a:spLocks noChangeArrowheads="1"/>
          </p:cNvSpPr>
          <p:nvPr/>
        </p:nvSpPr>
        <p:spPr bwMode="auto">
          <a:xfrm>
            <a:off x="5867400" y="4800600"/>
            <a:ext cx="1905000" cy="3810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使用中</a:t>
            </a:r>
          </a:p>
        </p:txBody>
      </p:sp>
      <p:sp>
        <p:nvSpPr>
          <p:cNvPr id="49164" name="Rectangle 12"/>
          <p:cNvSpPr>
            <a:spLocks noChangeArrowheads="1"/>
          </p:cNvSpPr>
          <p:nvPr/>
        </p:nvSpPr>
        <p:spPr bwMode="auto">
          <a:xfrm>
            <a:off x="1524000" y="4038600"/>
            <a:ext cx="1905000" cy="457200"/>
          </a:xfrm>
          <a:prstGeom prst="rect">
            <a:avLst/>
          </a:prstGeom>
          <a:solidFill>
            <a:srgbClr val="FF99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15</a:t>
            </a:r>
            <a:r>
              <a:rPr lang="en-US" altLang="ja-JP">
                <a:solidFill>
                  <a:srgbClr val="000000"/>
                </a:solidFill>
              </a:rPr>
              <a:t>K</a:t>
            </a:r>
          </a:p>
        </p:txBody>
      </p:sp>
      <p:sp>
        <p:nvSpPr>
          <p:cNvPr id="49165" name="Line 13"/>
          <p:cNvSpPr>
            <a:spLocks noChangeShapeType="1"/>
          </p:cNvSpPr>
          <p:nvPr/>
        </p:nvSpPr>
        <p:spPr bwMode="auto">
          <a:xfrm>
            <a:off x="3429000" y="4267200"/>
            <a:ext cx="3048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useBgFill="1">
        <p:nvSpPr>
          <p:cNvPr id="197646" name="Rectangle 14"/>
          <p:cNvSpPr>
            <a:spLocks noChangeArrowheads="1"/>
          </p:cNvSpPr>
          <p:nvPr/>
        </p:nvSpPr>
        <p:spPr bwMode="auto">
          <a:xfrm>
            <a:off x="1524000" y="4038600"/>
            <a:ext cx="1905000" cy="457200"/>
          </a:xfrm>
          <a:prstGeom prst="rect">
            <a:avLst/>
          </a:prstGeom>
          <a:ln w="19050">
            <a:solidFill>
              <a:srgbClr val="000000"/>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en-US" altLang="ja-JP">
              <a:solidFill>
                <a:srgbClr val="000000"/>
              </a:solidFill>
            </a:endParaRPr>
          </a:p>
        </p:txBody>
      </p:sp>
      <p:sp>
        <p:nvSpPr>
          <p:cNvPr id="197647" name="Rectangle 15"/>
          <p:cNvSpPr>
            <a:spLocks noChangeArrowheads="1"/>
          </p:cNvSpPr>
          <p:nvPr/>
        </p:nvSpPr>
        <p:spPr bwMode="auto">
          <a:xfrm>
            <a:off x="5867400" y="4191000"/>
            <a:ext cx="1905000" cy="457200"/>
          </a:xfrm>
          <a:prstGeom prst="rect">
            <a:avLst/>
          </a:prstGeom>
          <a:solidFill>
            <a:srgbClr val="FF99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15</a:t>
            </a:r>
            <a:r>
              <a:rPr lang="en-US" altLang="ja-JP">
                <a:solidFill>
                  <a:srgbClr val="000000"/>
                </a:solidFill>
              </a:rPr>
              <a:t>K</a:t>
            </a:r>
          </a:p>
        </p:txBody>
      </p:sp>
      <p:sp>
        <p:nvSpPr>
          <p:cNvPr id="49168" name="Rectangle 16"/>
          <p:cNvSpPr>
            <a:spLocks noChangeArrowheads="1"/>
          </p:cNvSpPr>
          <p:nvPr/>
        </p:nvSpPr>
        <p:spPr bwMode="auto">
          <a:xfrm>
            <a:off x="5867400" y="1828800"/>
            <a:ext cx="1905000" cy="3810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使用中</a:t>
            </a:r>
          </a:p>
        </p:txBody>
      </p:sp>
      <p:sp>
        <p:nvSpPr>
          <p:cNvPr id="49169" name="Rectangle 17"/>
          <p:cNvSpPr>
            <a:spLocks noChangeArrowheads="1"/>
          </p:cNvSpPr>
          <p:nvPr/>
        </p:nvSpPr>
        <p:spPr bwMode="auto">
          <a:xfrm>
            <a:off x="5867400" y="2209800"/>
            <a:ext cx="1905000" cy="381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10</a:t>
            </a:r>
            <a:r>
              <a:rPr lang="en-US" altLang="ja-JP"/>
              <a:t>K</a:t>
            </a:r>
          </a:p>
        </p:txBody>
      </p:sp>
      <p:sp>
        <p:nvSpPr>
          <p:cNvPr id="49170" name="Rectangle 19"/>
          <p:cNvSpPr>
            <a:spLocks noChangeArrowheads="1"/>
          </p:cNvSpPr>
          <p:nvPr/>
        </p:nvSpPr>
        <p:spPr bwMode="auto">
          <a:xfrm>
            <a:off x="1524000" y="5029200"/>
            <a:ext cx="1905000" cy="533400"/>
          </a:xfrm>
          <a:prstGeom prst="rect">
            <a:avLst/>
          </a:prstGeom>
          <a:solidFill>
            <a:srgbClr val="FFFF99"/>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20K</a:t>
            </a:r>
          </a:p>
        </p:txBody>
      </p:sp>
      <p:sp>
        <p:nvSpPr>
          <p:cNvPr id="49171" name="Line 20"/>
          <p:cNvSpPr>
            <a:spLocks noChangeShapeType="1"/>
          </p:cNvSpPr>
          <p:nvPr/>
        </p:nvSpPr>
        <p:spPr bwMode="auto">
          <a:xfrm>
            <a:off x="1295400" y="4267200"/>
            <a:ext cx="2286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49172" name="Line 21"/>
          <p:cNvSpPr>
            <a:spLocks noChangeShapeType="1"/>
          </p:cNvSpPr>
          <p:nvPr/>
        </p:nvSpPr>
        <p:spPr bwMode="auto">
          <a:xfrm>
            <a:off x="1295400" y="4254500"/>
            <a:ext cx="0" cy="5334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49173" name="Line 22"/>
          <p:cNvSpPr>
            <a:spLocks noChangeShapeType="1"/>
          </p:cNvSpPr>
          <p:nvPr/>
        </p:nvSpPr>
        <p:spPr bwMode="auto">
          <a:xfrm>
            <a:off x="1295400" y="4800600"/>
            <a:ext cx="22860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49174" name="Line 23"/>
          <p:cNvSpPr>
            <a:spLocks noChangeShapeType="1"/>
          </p:cNvSpPr>
          <p:nvPr/>
        </p:nvSpPr>
        <p:spPr bwMode="auto">
          <a:xfrm>
            <a:off x="3429000" y="5257800"/>
            <a:ext cx="152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49175" name="Line 24"/>
          <p:cNvSpPr>
            <a:spLocks noChangeShapeType="1"/>
          </p:cNvSpPr>
          <p:nvPr/>
        </p:nvSpPr>
        <p:spPr bwMode="auto">
          <a:xfrm>
            <a:off x="3581400" y="4800600"/>
            <a:ext cx="0" cy="457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49176" name="Line 32"/>
          <p:cNvSpPr>
            <a:spLocks noChangeShapeType="1"/>
          </p:cNvSpPr>
          <p:nvPr/>
        </p:nvSpPr>
        <p:spPr bwMode="auto">
          <a:xfrm>
            <a:off x="1295400" y="5257800"/>
            <a:ext cx="2286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49177" name="Line 33"/>
          <p:cNvSpPr>
            <a:spLocks noChangeShapeType="1"/>
          </p:cNvSpPr>
          <p:nvPr/>
        </p:nvSpPr>
        <p:spPr bwMode="auto">
          <a:xfrm>
            <a:off x="1295400" y="5257800"/>
            <a:ext cx="0" cy="5334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49178" name="Line 34"/>
          <p:cNvSpPr>
            <a:spLocks noChangeShapeType="1"/>
          </p:cNvSpPr>
          <p:nvPr/>
        </p:nvSpPr>
        <p:spPr bwMode="auto">
          <a:xfrm>
            <a:off x="1295400" y="5791200"/>
            <a:ext cx="22860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49179" name="Line 39"/>
          <p:cNvSpPr>
            <a:spLocks noChangeShapeType="1"/>
          </p:cNvSpPr>
          <p:nvPr/>
        </p:nvSpPr>
        <p:spPr bwMode="auto">
          <a:xfrm>
            <a:off x="3581400" y="5791200"/>
            <a:ext cx="0" cy="457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49180" name="Rectangle 40"/>
          <p:cNvSpPr>
            <a:spLocks noChangeArrowheads="1"/>
          </p:cNvSpPr>
          <p:nvPr/>
        </p:nvSpPr>
        <p:spPr bwMode="auto">
          <a:xfrm>
            <a:off x="1524000" y="6019800"/>
            <a:ext cx="1905000" cy="3048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10K</a:t>
            </a:r>
          </a:p>
        </p:txBody>
      </p:sp>
      <p:sp>
        <p:nvSpPr>
          <p:cNvPr id="49181" name="Line 41"/>
          <p:cNvSpPr>
            <a:spLocks noChangeShapeType="1"/>
          </p:cNvSpPr>
          <p:nvPr/>
        </p:nvSpPr>
        <p:spPr bwMode="auto">
          <a:xfrm>
            <a:off x="3429000" y="6248400"/>
            <a:ext cx="152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useBgFill="1">
        <p:nvSpPr>
          <p:cNvPr id="197676" name="Rectangle 44"/>
          <p:cNvSpPr>
            <a:spLocks noChangeArrowheads="1"/>
          </p:cNvSpPr>
          <p:nvPr/>
        </p:nvSpPr>
        <p:spPr bwMode="auto">
          <a:xfrm>
            <a:off x="1524000" y="5029200"/>
            <a:ext cx="1905000" cy="533400"/>
          </a:xfrm>
          <a:prstGeom prst="rect">
            <a:avLst/>
          </a:prstGeom>
          <a:ln w="19050">
            <a:solidFill>
              <a:srgbClr val="000000"/>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en-US" altLang="ja-JP">
              <a:solidFill>
                <a:srgbClr val="000000"/>
              </a:solidFill>
            </a:endParaRPr>
          </a:p>
        </p:txBody>
      </p:sp>
      <p:sp useBgFill="1">
        <p:nvSpPr>
          <p:cNvPr id="197677" name="Rectangle 45"/>
          <p:cNvSpPr>
            <a:spLocks noChangeArrowheads="1"/>
          </p:cNvSpPr>
          <p:nvPr/>
        </p:nvSpPr>
        <p:spPr bwMode="auto">
          <a:xfrm>
            <a:off x="1524000" y="6019800"/>
            <a:ext cx="1905000" cy="304800"/>
          </a:xfrm>
          <a:prstGeom prst="rect">
            <a:avLst/>
          </a:prstGeom>
          <a:ln w="19050">
            <a:solidFill>
              <a:srgbClr val="000000"/>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en-US" altLang="ja-JP">
              <a:solidFill>
                <a:srgbClr val="000000"/>
              </a:solidFill>
            </a:endParaRPr>
          </a:p>
        </p:txBody>
      </p:sp>
      <p:sp>
        <p:nvSpPr>
          <p:cNvPr id="197679" name="Rectangle 47"/>
          <p:cNvSpPr>
            <a:spLocks noChangeArrowheads="1"/>
          </p:cNvSpPr>
          <p:nvPr/>
        </p:nvSpPr>
        <p:spPr bwMode="auto">
          <a:xfrm>
            <a:off x="5865813" y="2209800"/>
            <a:ext cx="1905000" cy="381000"/>
          </a:xfrm>
          <a:prstGeom prst="rect">
            <a:avLst/>
          </a:prstGeom>
          <a:solidFill>
            <a:srgbClr val="99CC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10</a:t>
            </a:r>
            <a:r>
              <a:rPr lang="en-US" altLang="ja-JP">
                <a:solidFill>
                  <a:srgbClr val="000000"/>
                </a:solidFill>
              </a:rPr>
              <a:t>K</a:t>
            </a:r>
          </a:p>
        </p:txBody>
      </p:sp>
      <p:grpSp>
        <p:nvGrpSpPr>
          <p:cNvPr id="34" name="グループ化 33">
            <a:extLst>
              <a:ext uri="{FF2B5EF4-FFF2-40B4-BE49-F238E27FC236}">
                <a16:creationId xmlns:a16="http://schemas.microsoft.com/office/drawing/2014/main" id="{C8EABAA0-D15D-4E9D-BB04-B899AEDA2C05}"/>
              </a:ext>
            </a:extLst>
          </p:cNvPr>
          <p:cNvGrpSpPr/>
          <p:nvPr/>
        </p:nvGrpSpPr>
        <p:grpSpPr>
          <a:xfrm>
            <a:off x="5865813" y="2971799"/>
            <a:ext cx="1905000" cy="838200"/>
            <a:chOff x="3910333" y="2971800"/>
            <a:chExt cx="1905000" cy="838200"/>
          </a:xfrm>
        </p:grpSpPr>
        <p:sp>
          <p:nvSpPr>
            <p:cNvPr id="35" name="Rectangle 52">
              <a:extLst>
                <a:ext uri="{FF2B5EF4-FFF2-40B4-BE49-F238E27FC236}">
                  <a16:creationId xmlns:a16="http://schemas.microsoft.com/office/drawing/2014/main" id="{E508664F-34E3-4D60-8DF7-9BEF9E0FEA56}"/>
                </a:ext>
              </a:extLst>
            </p:cNvPr>
            <p:cNvSpPr>
              <a:spLocks noChangeArrowheads="1"/>
            </p:cNvSpPr>
            <p:nvPr/>
          </p:nvSpPr>
          <p:spPr bwMode="auto">
            <a:xfrm>
              <a:off x="3910333" y="2971800"/>
              <a:ext cx="1905000" cy="609600"/>
            </a:xfrm>
            <a:prstGeom prst="rect">
              <a:avLst/>
            </a:prstGeom>
            <a:solidFill>
              <a:srgbClr val="FFFF99"/>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20</a:t>
              </a:r>
              <a:r>
                <a:rPr lang="en-US" altLang="ja-JP">
                  <a:solidFill>
                    <a:srgbClr val="000000"/>
                  </a:solidFill>
                </a:rPr>
                <a:t>K</a:t>
              </a:r>
            </a:p>
          </p:txBody>
        </p:sp>
        <p:sp>
          <p:nvSpPr>
            <p:cNvPr id="36" name="Rectangle 17">
              <a:extLst>
                <a:ext uri="{FF2B5EF4-FFF2-40B4-BE49-F238E27FC236}">
                  <a16:creationId xmlns:a16="http://schemas.microsoft.com/office/drawing/2014/main" id="{7BE83816-F03E-4844-9029-B62337C86C0C}"/>
                </a:ext>
              </a:extLst>
            </p:cNvPr>
            <p:cNvSpPr>
              <a:spLocks noChangeArrowheads="1"/>
            </p:cNvSpPr>
            <p:nvPr/>
          </p:nvSpPr>
          <p:spPr bwMode="auto">
            <a:xfrm>
              <a:off x="3910333" y="3429000"/>
              <a:ext cx="1905000" cy="381000"/>
            </a:xfrm>
            <a:prstGeom prst="rect">
              <a:avLst/>
            </a:prstGeom>
            <a:solidFill>
              <a:schemeClr val="bg1"/>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10</a:t>
              </a:r>
              <a:r>
                <a:rPr lang="en-US" altLang="ja-JP"/>
                <a:t>K</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97646"/>
                                        </p:tgtEl>
                                        <p:attrNameLst>
                                          <p:attrName>style.visibility</p:attrName>
                                        </p:attrNameLst>
                                      </p:cBhvr>
                                      <p:to>
                                        <p:strVal val="visible"/>
                                      </p:to>
                                    </p:set>
                                    <p:animEffect transition="in" filter="checkerboard(across)">
                                      <p:cBhvr>
                                        <p:cTn id="7" dur="500"/>
                                        <p:tgtEl>
                                          <p:spTgt spid="197646"/>
                                        </p:tgtEl>
                                      </p:cBhvr>
                                    </p:animEffect>
                                  </p:childTnLst>
                                </p:cTn>
                              </p:par>
                            </p:childTnLst>
                          </p:cTn>
                        </p:par>
                        <p:par>
                          <p:cTn id="8" fill="hold" nodeType="afterGroup">
                            <p:stCondLst>
                              <p:cond delay="500"/>
                            </p:stCondLst>
                            <p:childTnLst>
                              <p:par>
                                <p:cTn id="9" presetID="5" presetClass="entr" presetSubtype="10" fill="hold" grpId="0" nodeType="afterEffect">
                                  <p:stCondLst>
                                    <p:cond delay="0"/>
                                  </p:stCondLst>
                                  <p:childTnLst>
                                    <p:set>
                                      <p:cBhvr>
                                        <p:cTn id="10" dur="1" fill="hold">
                                          <p:stCondLst>
                                            <p:cond delay="0"/>
                                          </p:stCondLst>
                                        </p:cTn>
                                        <p:tgtEl>
                                          <p:spTgt spid="197647"/>
                                        </p:tgtEl>
                                        <p:attrNameLst>
                                          <p:attrName>style.visibility</p:attrName>
                                        </p:attrNameLst>
                                      </p:cBhvr>
                                      <p:to>
                                        <p:strVal val="visible"/>
                                      </p:to>
                                    </p:set>
                                    <p:animEffect transition="in" filter="checkerboard(across)">
                                      <p:cBhvr>
                                        <p:cTn id="11" dur="500"/>
                                        <p:tgtEl>
                                          <p:spTgt spid="197647"/>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5" presetClass="entr" presetSubtype="10" fill="hold" grpId="0" nodeType="clickEffect">
                                  <p:stCondLst>
                                    <p:cond delay="0"/>
                                  </p:stCondLst>
                                  <p:childTnLst>
                                    <p:set>
                                      <p:cBhvr>
                                        <p:cTn id="15" dur="1" fill="hold">
                                          <p:stCondLst>
                                            <p:cond delay="0"/>
                                          </p:stCondLst>
                                        </p:cTn>
                                        <p:tgtEl>
                                          <p:spTgt spid="197676"/>
                                        </p:tgtEl>
                                        <p:attrNameLst>
                                          <p:attrName>style.visibility</p:attrName>
                                        </p:attrNameLst>
                                      </p:cBhvr>
                                      <p:to>
                                        <p:strVal val="visible"/>
                                      </p:to>
                                    </p:set>
                                    <p:animEffect transition="in" filter="checkerboard(across)">
                                      <p:cBhvr>
                                        <p:cTn id="16" dur="500"/>
                                        <p:tgtEl>
                                          <p:spTgt spid="197676"/>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 presetClass="entr" presetSubtype="10" fill="hold" nodeType="clickEffect">
                                  <p:stCondLst>
                                    <p:cond delay="0"/>
                                  </p:stCondLst>
                                  <p:childTnLst>
                                    <p:set>
                                      <p:cBhvr>
                                        <p:cTn id="20" dur="1" fill="hold">
                                          <p:stCondLst>
                                            <p:cond delay="0"/>
                                          </p:stCondLst>
                                        </p:cTn>
                                        <p:tgtEl>
                                          <p:spTgt spid="34"/>
                                        </p:tgtEl>
                                        <p:attrNameLst>
                                          <p:attrName>style.visibility</p:attrName>
                                        </p:attrNameLst>
                                      </p:cBhvr>
                                      <p:to>
                                        <p:strVal val="visible"/>
                                      </p:to>
                                    </p:set>
                                    <p:animEffect transition="in" filter="checkerboard(across)">
                                      <p:cBhvr>
                                        <p:cTn id="21" dur="500"/>
                                        <p:tgtEl>
                                          <p:spTgt spid="34"/>
                                        </p:tgtEl>
                                      </p:cBhvr>
                                    </p:animEffect>
                                  </p:childTnLst>
                                </p:cTn>
                              </p:par>
                            </p:childTnLst>
                          </p:cTn>
                        </p:par>
                      </p:childTnLst>
                    </p:cTn>
                  </p:par>
                  <p:par>
                    <p:cTn id="22" fill="hold">
                      <p:stCondLst>
                        <p:cond delay="indefinite"/>
                      </p:stCondLst>
                      <p:childTnLst>
                        <p:par>
                          <p:cTn id="23" fill="hold">
                            <p:stCondLst>
                              <p:cond delay="0"/>
                            </p:stCondLst>
                            <p:childTnLst>
                              <p:par>
                                <p:cTn id="24" presetID="5" presetClass="entr" presetSubtype="10" fill="hold" grpId="0" nodeType="clickEffect">
                                  <p:stCondLst>
                                    <p:cond delay="0"/>
                                  </p:stCondLst>
                                  <p:childTnLst>
                                    <p:set>
                                      <p:cBhvr>
                                        <p:cTn id="25" dur="1" fill="hold">
                                          <p:stCondLst>
                                            <p:cond delay="0"/>
                                          </p:stCondLst>
                                        </p:cTn>
                                        <p:tgtEl>
                                          <p:spTgt spid="197677"/>
                                        </p:tgtEl>
                                        <p:attrNameLst>
                                          <p:attrName>style.visibility</p:attrName>
                                        </p:attrNameLst>
                                      </p:cBhvr>
                                      <p:to>
                                        <p:strVal val="visible"/>
                                      </p:to>
                                    </p:set>
                                    <p:animEffect transition="in" filter="checkerboard(across)">
                                      <p:cBhvr>
                                        <p:cTn id="26" dur="500"/>
                                        <p:tgtEl>
                                          <p:spTgt spid="197677"/>
                                        </p:tgtEl>
                                      </p:cBhvr>
                                    </p:animEffect>
                                  </p:childTnLst>
                                </p:cTn>
                              </p:par>
                            </p:childTnLst>
                          </p:cTn>
                        </p:par>
                        <p:par>
                          <p:cTn id="27" fill="hold">
                            <p:stCondLst>
                              <p:cond delay="500"/>
                            </p:stCondLst>
                            <p:childTnLst>
                              <p:par>
                                <p:cTn id="28" presetID="5" presetClass="entr" presetSubtype="10" fill="hold" grpId="0" nodeType="afterEffect">
                                  <p:stCondLst>
                                    <p:cond delay="0"/>
                                  </p:stCondLst>
                                  <p:childTnLst>
                                    <p:set>
                                      <p:cBhvr>
                                        <p:cTn id="29" dur="1" fill="hold">
                                          <p:stCondLst>
                                            <p:cond delay="0"/>
                                          </p:stCondLst>
                                        </p:cTn>
                                        <p:tgtEl>
                                          <p:spTgt spid="197679"/>
                                        </p:tgtEl>
                                        <p:attrNameLst>
                                          <p:attrName>style.visibility</p:attrName>
                                        </p:attrNameLst>
                                      </p:cBhvr>
                                      <p:to>
                                        <p:strVal val="visible"/>
                                      </p:to>
                                    </p:set>
                                    <p:animEffect transition="in" filter="checkerboard(across)">
                                      <p:cBhvr>
                                        <p:cTn id="30" dur="500"/>
                                        <p:tgtEl>
                                          <p:spTgt spid="1976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46" grpId="0" animBg="1" autoUpdateAnimBg="0"/>
      <p:bldP spid="197647" grpId="0" animBg="1" autoUpdateAnimBg="0"/>
      <p:bldP spid="197676" grpId="0" animBg="1" autoUpdateAnimBg="0"/>
      <p:bldP spid="197677" grpId="0" animBg="1" autoUpdateAnimBg="0"/>
      <p:bldP spid="197679" grpId="0" animBg="1"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空き領域への割り付け</a:t>
            </a:r>
            <a:endParaRPr lang="en-US" altLang="ja-JP">
              <a:latin typeface="Times New Roman" panose="02020603050405020304" pitchFamily="18" charset="0"/>
            </a:endParaRPr>
          </a:p>
        </p:txBody>
      </p:sp>
      <p:sp>
        <p:nvSpPr>
          <p:cNvPr id="50179" name="Rectangle 3"/>
          <p:cNvSpPr>
            <a:spLocks noGrp="1" noChangeArrowheads="1"/>
          </p:cNvSpPr>
          <p:nvPr>
            <p:ph type="body" idx="1"/>
          </p:nvPr>
        </p:nvSpPr>
        <p:spPr>
          <a:xfrm>
            <a:off x="685800" y="1676400"/>
            <a:ext cx="7772400" cy="1066800"/>
          </a:xfrm>
        </p:spPr>
        <p:txBody>
          <a:bodyPr/>
          <a:lstStyle/>
          <a:p>
            <a:pPr eaLnBrk="1" hangingPunct="1">
              <a:lnSpc>
                <a:spcPct val="90000"/>
              </a:lnSpc>
            </a:pPr>
            <a:r>
              <a:rPr lang="ja-JP" altLang="en-US">
                <a:latin typeface="Times New Roman" panose="02020603050405020304" pitchFamily="18" charset="0"/>
              </a:rPr>
              <a:t>最悪一致(</a:t>
            </a:r>
            <a:r>
              <a:rPr lang="en-US" altLang="ja-JP">
                <a:latin typeface="Times New Roman" panose="02020603050405020304" pitchFamily="18" charset="0"/>
              </a:rPr>
              <a:t>worst-fit)</a:t>
            </a:r>
          </a:p>
          <a:p>
            <a:pPr lvl="1" eaLnBrk="1" hangingPunct="1">
              <a:lnSpc>
                <a:spcPct val="90000"/>
              </a:lnSpc>
            </a:pPr>
            <a:r>
              <a:rPr lang="ja-JP" altLang="en-US">
                <a:latin typeface="Times New Roman" panose="02020603050405020304" pitchFamily="18" charset="0"/>
              </a:rPr>
              <a:t>最大の空き領域に割り付け</a:t>
            </a:r>
            <a:endParaRPr lang="en-US" altLang="ja-JP">
              <a:latin typeface="Times New Roman" panose="02020603050405020304" pitchFamily="18" charset="0"/>
            </a:endParaRPr>
          </a:p>
        </p:txBody>
      </p:sp>
      <p:sp>
        <p:nvSpPr>
          <p:cNvPr id="50180" name="Rectangle 4"/>
          <p:cNvSpPr>
            <a:spLocks noChangeArrowheads="1"/>
          </p:cNvSpPr>
          <p:nvPr/>
        </p:nvSpPr>
        <p:spPr bwMode="auto">
          <a:xfrm>
            <a:off x="5867400" y="1828800"/>
            <a:ext cx="1905000" cy="4724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50181" name="Rectangle 5"/>
          <p:cNvSpPr>
            <a:spLocks noChangeArrowheads="1"/>
          </p:cNvSpPr>
          <p:nvPr/>
        </p:nvSpPr>
        <p:spPr bwMode="auto">
          <a:xfrm>
            <a:off x="5867400" y="2590800"/>
            <a:ext cx="1905000" cy="3810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使用中</a:t>
            </a:r>
          </a:p>
        </p:txBody>
      </p:sp>
      <p:sp>
        <p:nvSpPr>
          <p:cNvPr id="50183" name="Rectangle 7"/>
          <p:cNvSpPr>
            <a:spLocks noChangeArrowheads="1"/>
          </p:cNvSpPr>
          <p:nvPr/>
        </p:nvSpPr>
        <p:spPr bwMode="auto">
          <a:xfrm>
            <a:off x="5867400" y="3810000"/>
            <a:ext cx="1905000" cy="3810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使用中</a:t>
            </a:r>
          </a:p>
        </p:txBody>
      </p:sp>
      <p:sp>
        <p:nvSpPr>
          <p:cNvPr id="50184" name="Rectangle 8"/>
          <p:cNvSpPr>
            <a:spLocks noChangeArrowheads="1"/>
          </p:cNvSpPr>
          <p:nvPr/>
        </p:nvSpPr>
        <p:spPr bwMode="auto">
          <a:xfrm>
            <a:off x="5867400" y="4191000"/>
            <a:ext cx="1905000" cy="6096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20</a:t>
            </a:r>
            <a:r>
              <a:rPr lang="en-US" altLang="ja-JP"/>
              <a:t>K</a:t>
            </a:r>
          </a:p>
        </p:txBody>
      </p:sp>
      <p:sp>
        <p:nvSpPr>
          <p:cNvPr id="50185" name="Rectangle 9"/>
          <p:cNvSpPr>
            <a:spLocks noChangeArrowheads="1"/>
          </p:cNvSpPr>
          <p:nvPr/>
        </p:nvSpPr>
        <p:spPr bwMode="auto">
          <a:xfrm>
            <a:off x="5865813" y="6324600"/>
            <a:ext cx="1905000" cy="3810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使用中</a:t>
            </a:r>
          </a:p>
        </p:txBody>
      </p:sp>
      <p:sp>
        <p:nvSpPr>
          <p:cNvPr id="50187" name="Rectangle 11"/>
          <p:cNvSpPr>
            <a:spLocks noChangeArrowheads="1"/>
          </p:cNvSpPr>
          <p:nvPr/>
        </p:nvSpPr>
        <p:spPr bwMode="auto">
          <a:xfrm>
            <a:off x="5867400" y="4800600"/>
            <a:ext cx="1905000" cy="3810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使用中</a:t>
            </a:r>
          </a:p>
        </p:txBody>
      </p:sp>
      <p:sp>
        <p:nvSpPr>
          <p:cNvPr id="50189" name="Rectangle 16"/>
          <p:cNvSpPr>
            <a:spLocks noChangeArrowheads="1"/>
          </p:cNvSpPr>
          <p:nvPr/>
        </p:nvSpPr>
        <p:spPr bwMode="auto">
          <a:xfrm>
            <a:off x="5867400" y="1828800"/>
            <a:ext cx="1905000" cy="3810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使用中</a:t>
            </a:r>
          </a:p>
        </p:txBody>
      </p:sp>
      <p:sp>
        <p:nvSpPr>
          <p:cNvPr id="50190" name="Rectangle 17"/>
          <p:cNvSpPr>
            <a:spLocks noChangeArrowheads="1"/>
          </p:cNvSpPr>
          <p:nvPr/>
        </p:nvSpPr>
        <p:spPr bwMode="auto">
          <a:xfrm>
            <a:off x="5867400" y="2209800"/>
            <a:ext cx="1905000" cy="381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10</a:t>
            </a:r>
            <a:r>
              <a:rPr lang="en-US" altLang="ja-JP"/>
              <a:t>K</a:t>
            </a:r>
          </a:p>
        </p:txBody>
      </p:sp>
      <p:sp>
        <p:nvSpPr>
          <p:cNvPr id="50191" name="Rectangle 34"/>
          <p:cNvSpPr>
            <a:spLocks noChangeArrowheads="1"/>
          </p:cNvSpPr>
          <p:nvPr/>
        </p:nvSpPr>
        <p:spPr bwMode="auto">
          <a:xfrm>
            <a:off x="1524000" y="4038600"/>
            <a:ext cx="1905000" cy="457200"/>
          </a:xfrm>
          <a:prstGeom prst="rect">
            <a:avLst/>
          </a:prstGeom>
          <a:solidFill>
            <a:srgbClr val="FF99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15</a:t>
            </a:r>
            <a:r>
              <a:rPr lang="en-US" altLang="ja-JP">
                <a:solidFill>
                  <a:srgbClr val="000000"/>
                </a:solidFill>
              </a:rPr>
              <a:t>K</a:t>
            </a:r>
          </a:p>
        </p:txBody>
      </p:sp>
      <p:sp>
        <p:nvSpPr>
          <p:cNvPr id="50192" name="Line 35"/>
          <p:cNvSpPr>
            <a:spLocks noChangeShapeType="1"/>
          </p:cNvSpPr>
          <p:nvPr/>
        </p:nvSpPr>
        <p:spPr bwMode="auto">
          <a:xfrm>
            <a:off x="3429000" y="4267200"/>
            <a:ext cx="3048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useBgFill="1">
        <p:nvSpPr>
          <p:cNvPr id="198692" name="Rectangle 36"/>
          <p:cNvSpPr>
            <a:spLocks noChangeArrowheads="1"/>
          </p:cNvSpPr>
          <p:nvPr/>
        </p:nvSpPr>
        <p:spPr bwMode="auto">
          <a:xfrm>
            <a:off x="1524000" y="4038600"/>
            <a:ext cx="1905000" cy="457200"/>
          </a:xfrm>
          <a:prstGeom prst="rect">
            <a:avLst/>
          </a:prstGeom>
          <a:ln w="19050">
            <a:solidFill>
              <a:srgbClr val="000000"/>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en-US" altLang="ja-JP">
              <a:solidFill>
                <a:srgbClr val="000000"/>
              </a:solidFill>
            </a:endParaRPr>
          </a:p>
        </p:txBody>
      </p:sp>
      <p:sp>
        <p:nvSpPr>
          <p:cNvPr id="50194" name="Rectangle 37"/>
          <p:cNvSpPr>
            <a:spLocks noChangeArrowheads="1"/>
          </p:cNvSpPr>
          <p:nvPr/>
        </p:nvSpPr>
        <p:spPr bwMode="auto">
          <a:xfrm>
            <a:off x="1524000" y="5029200"/>
            <a:ext cx="1905000" cy="533400"/>
          </a:xfrm>
          <a:prstGeom prst="rect">
            <a:avLst/>
          </a:prstGeom>
          <a:solidFill>
            <a:srgbClr val="FFFF99"/>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20K</a:t>
            </a:r>
          </a:p>
        </p:txBody>
      </p:sp>
      <p:sp>
        <p:nvSpPr>
          <p:cNvPr id="50195" name="Line 38"/>
          <p:cNvSpPr>
            <a:spLocks noChangeShapeType="1"/>
          </p:cNvSpPr>
          <p:nvPr/>
        </p:nvSpPr>
        <p:spPr bwMode="auto">
          <a:xfrm>
            <a:off x="1295400" y="4267200"/>
            <a:ext cx="2286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50196" name="Line 39"/>
          <p:cNvSpPr>
            <a:spLocks noChangeShapeType="1"/>
          </p:cNvSpPr>
          <p:nvPr/>
        </p:nvSpPr>
        <p:spPr bwMode="auto">
          <a:xfrm>
            <a:off x="1295400" y="4254500"/>
            <a:ext cx="0" cy="5334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0197" name="Line 40"/>
          <p:cNvSpPr>
            <a:spLocks noChangeShapeType="1"/>
          </p:cNvSpPr>
          <p:nvPr/>
        </p:nvSpPr>
        <p:spPr bwMode="auto">
          <a:xfrm>
            <a:off x="1295400" y="4800600"/>
            <a:ext cx="22860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0198" name="Line 41"/>
          <p:cNvSpPr>
            <a:spLocks noChangeShapeType="1"/>
          </p:cNvSpPr>
          <p:nvPr/>
        </p:nvSpPr>
        <p:spPr bwMode="auto">
          <a:xfrm>
            <a:off x="3429000" y="5257800"/>
            <a:ext cx="152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0199" name="Line 42"/>
          <p:cNvSpPr>
            <a:spLocks noChangeShapeType="1"/>
          </p:cNvSpPr>
          <p:nvPr/>
        </p:nvSpPr>
        <p:spPr bwMode="auto">
          <a:xfrm>
            <a:off x="3581400" y="4800600"/>
            <a:ext cx="0" cy="457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0200" name="Line 43"/>
          <p:cNvSpPr>
            <a:spLocks noChangeShapeType="1"/>
          </p:cNvSpPr>
          <p:nvPr/>
        </p:nvSpPr>
        <p:spPr bwMode="auto">
          <a:xfrm>
            <a:off x="1295400" y="5257800"/>
            <a:ext cx="2286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50201" name="Line 44"/>
          <p:cNvSpPr>
            <a:spLocks noChangeShapeType="1"/>
          </p:cNvSpPr>
          <p:nvPr/>
        </p:nvSpPr>
        <p:spPr bwMode="auto">
          <a:xfrm>
            <a:off x="1295400" y="5257800"/>
            <a:ext cx="0" cy="5334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0202" name="Line 45"/>
          <p:cNvSpPr>
            <a:spLocks noChangeShapeType="1"/>
          </p:cNvSpPr>
          <p:nvPr/>
        </p:nvSpPr>
        <p:spPr bwMode="auto">
          <a:xfrm>
            <a:off x="1295400" y="5791200"/>
            <a:ext cx="2286000" cy="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0203" name="Line 46"/>
          <p:cNvSpPr>
            <a:spLocks noChangeShapeType="1"/>
          </p:cNvSpPr>
          <p:nvPr/>
        </p:nvSpPr>
        <p:spPr bwMode="auto">
          <a:xfrm>
            <a:off x="3581400" y="5791200"/>
            <a:ext cx="0" cy="457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0204" name="Rectangle 47"/>
          <p:cNvSpPr>
            <a:spLocks noChangeArrowheads="1"/>
          </p:cNvSpPr>
          <p:nvPr/>
        </p:nvSpPr>
        <p:spPr bwMode="auto">
          <a:xfrm>
            <a:off x="1524000" y="6019800"/>
            <a:ext cx="1905000" cy="3048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10K</a:t>
            </a:r>
          </a:p>
        </p:txBody>
      </p:sp>
      <p:sp>
        <p:nvSpPr>
          <p:cNvPr id="50205" name="Line 48"/>
          <p:cNvSpPr>
            <a:spLocks noChangeShapeType="1"/>
          </p:cNvSpPr>
          <p:nvPr/>
        </p:nvSpPr>
        <p:spPr bwMode="auto">
          <a:xfrm>
            <a:off x="3429000" y="6248400"/>
            <a:ext cx="152400" cy="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useBgFill="1">
        <p:nvSpPr>
          <p:cNvPr id="198705" name="Rectangle 49"/>
          <p:cNvSpPr>
            <a:spLocks noChangeArrowheads="1"/>
          </p:cNvSpPr>
          <p:nvPr/>
        </p:nvSpPr>
        <p:spPr bwMode="auto">
          <a:xfrm>
            <a:off x="1524000" y="5029200"/>
            <a:ext cx="1905000" cy="533400"/>
          </a:xfrm>
          <a:prstGeom prst="rect">
            <a:avLst/>
          </a:prstGeom>
          <a:ln w="19050">
            <a:solidFill>
              <a:srgbClr val="000000"/>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en-US" altLang="ja-JP">
              <a:solidFill>
                <a:srgbClr val="000000"/>
              </a:solidFill>
            </a:endParaRPr>
          </a:p>
        </p:txBody>
      </p:sp>
      <p:sp useBgFill="1">
        <p:nvSpPr>
          <p:cNvPr id="198706" name="Rectangle 50"/>
          <p:cNvSpPr>
            <a:spLocks noChangeArrowheads="1"/>
          </p:cNvSpPr>
          <p:nvPr/>
        </p:nvSpPr>
        <p:spPr bwMode="auto">
          <a:xfrm>
            <a:off x="1524000" y="6019800"/>
            <a:ext cx="1905000" cy="304800"/>
          </a:xfrm>
          <a:prstGeom prst="rect">
            <a:avLst/>
          </a:prstGeom>
          <a:ln w="19050">
            <a:solidFill>
              <a:srgbClr val="000000"/>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endParaRPr lang="en-US" altLang="ja-JP">
              <a:solidFill>
                <a:srgbClr val="000000"/>
              </a:solidFill>
            </a:endParaRPr>
          </a:p>
        </p:txBody>
      </p:sp>
      <p:sp>
        <p:nvSpPr>
          <p:cNvPr id="50186" name="Rectangle 10"/>
          <p:cNvSpPr>
            <a:spLocks noChangeArrowheads="1"/>
          </p:cNvSpPr>
          <p:nvPr/>
        </p:nvSpPr>
        <p:spPr bwMode="auto">
          <a:xfrm>
            <a:off x="5867400" y="5181600"/>
            <a:ext cx="1905000" cy="1143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40</a:t>
            </a:r>
            <a:r>
              <a:rPr lang="en-US" altLang="ja-JP"/>
              <a:t>K</a:t>
            </a:r>
          </a:p>
        </p:txBody>
      </p:sp>
      <p:grpSp>
        <p:nvGrpSpPr>
          <p:cNvPr id="3" name="グループ化 2">
            <a:extLst>
              <a:ext uri="{FF2B5EF4-FFF2-40B4-BE49-F238E27FC236}">
                <a16:creationId xmlns:a16="http://schemas.microsoft.com/office/drawing/2014/main" id="{D0401AB5-EB8C-4C39-AE41-FA54FBDF1CFC}"/>
              </a:ext>
            </a:extLst>
          </p:cNvPr>
          <p:cNvGrpSpPr/>
          <p:nvPr/>
        </p:nvGrpSpPr>
        <p:grpSpPr>
          <a:xfrm>
            <a:off x="5865813" y="5181601"/>
            <a:ext cx="1905000" cy="1142999"/>
            <a:chOff x="4038599" y="5791200"/>
            <a:chExt cx="1905000" cy="1142999"/>
          </a:xfrm>
        </p:grpSpPr>
        <p:sp>
          <p:nvSpPr>
            <p:cNvPr id="34" name="Rectangle 15">
              <a:extLst>
                <a:ext uri="{FF2B5EF4-FFF2-40B4-BE49-F238E27FC236}">
                  <a16:creationId xmlns:a16="http://schemas.microsoft.com/office/drawing/2014/main" id="{51D69381-3A58-4848-898A-D67349EBE071}"/>
                </a:ext>
              </a:extLst>
            </p:cNvPr>
            <p:cNvSpPr>
              <a:spLocks noChangeArrowheads="1"/>
            </p:cNvSpPr>
            <p:nvPr/>
          </p:nvSpPr>
          <p:spPr bwMode="auto">
            <a:xfrm>
              <a:off x="4038600" y="6210304"/>
              <a:ext cx="1904999" cy="723895"/>
            </a:xfrm>
            <a:prstGeom prst="rect">
              <a:avLst/>
            </a:prstGeom>
            <a:solidFill>
              <a:srgbClr val="000066"/>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dirty="0"/>
                <a:t>25K</a:t>
              </a:r>
            </a:p>
          </p:txBody>
        </p:sp>
        <p:sp>
          <p:nvSpPr>
            <p:cNvPr id="198671" name="Rectangle 15"/>
            <p:cNvSpPr>
              <a:spLocks noChangeArrowheads="1"/>
            </p:cNvSpPr>
            <p:nvPr/>
          </p:nvSpPr>
          <p:spPr bwMode="auto">
            <a:xfrm>
              <a:off x="4038599" y="5791200"/>
              <a:ext cx="1905000" cy="457200"/>
            </a:xfrm>
            <a:prstGeom prst="rect">
              <a:avLst/>
            </a:prstGeom>
            <a:solidFill>
              <a:srgbClr val="FF99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dirty="0">
                  <a:solidFill>
                    <a:srgbClr val="000000"/>
                  </a:solidFill>
                </a:rPr>
                <a:t>15</a:t>
              </a:r>
              <a:r>
                <a:rPr lang="en-US" altLang="ja-JP" dirty="0">
                  <a:solidFill>
                    <a:srgbClr val="000000"/>
                  </a:solidFill>
                </a:rPr>
                <a:t>K</a:t>
              </a:r>
            </a:p>
          </p:txBody>
        </p:sp>
      </p:grpSp>
      <p:grpSp>
        <p:nvGrpSpPr>
          <p:cNvPr id="4" name="グループ化 3">
            <a:extLst>
              <a:ext uri="{FF2B5EF4-FFF2-40B4-BE49-F238E27FC236}">
                <a16:creationId xmlns:a16="http://schemas.microsoft.com/office/drawing/2014/main" id="{02ED4F7B-7F0E-4D5B-A390-DA3F5C7ECF3E}"/>
              </a:ext>
            </a:extLst>
          </p:cNvPr>
          <p:cNvGrpSpPr/>
          <p:nvPr/>
        </p:nvGrpSpPr>
        <p:grpSpPr>
          <a:xfrm>
            <a:off x="5865813" y="5613402"/>
            <a:ext cx="1905000" cy="711198"/>
            <a:chOff x="3846513" y="5613402"/>
            <a:chExt cx="1905000" cy="711198"/>
          </a:xfrm>
        </p:grpSpPr>
        <p:sp>
          <p:nvSpPr>
            <p:cNvPr id="198709" name="Rectangle 53"/>
            <p:cNvSpPr>
              <a:spLocks noChangeArrowheads="1"/>
            </p:cNvSpPr>
            <p:nvPr/>
          </p:nvSpPr>
          <p:spPr bwMode="auto">
            <a:xfrm>
              <a:off x="3846513" y="5613402"/>
              <a:ext cx="1905000" cy="381000"/>
            </a:xfrm>
            <a:prstGeom prst="rect">
              <a:avLst/>
            </a:prstGeom>
            <a:solidFill>
              <a:srgbClr val="99CC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10</a:t>
              </a:r>
              <a:r>
                <a:rPr lang="en-US" altLang="ja-JP">
                  <a:solidFill>
                    <a:srgbClr val="000000"/>
                  </a:solidFill>
                </a:rPr>
                <a:t>K</a:t>
              </a:r>
            </a:p>
          </p:txBody>
        </p:sp>
        <p:sp>
          <p:nvSpPr>
            <p:cNvPr id="37" name="Rectangle 53">
              <a:extLst>
                <a:ext uri="{FF2B5EF4-FFF2-40B4-BE49-F238E27FC236}">
                  <a16:creationId xmlns:a16="http://schemas.microsoft.com/office/drawing/2014/main" id="{A289DF8A-4B04-41D0-B166-4DE45DD63923}"/>
                </a:ext>
              </a:extLst>
            </p:cNvPr>
            <p:cNvSpPr>
              <a:spLocks noChangeArrowheads="1"/>
            </p:cNvSpPr>
            <p:nvPr/>
          </p:nvSpPr>
          <p:spPr bwMode="auto">
            <a:xfrm>
              <a:off x="3846513" y="5943600"/>
              <a:ext cx="1905000" cy="381000"/>
            </a:xfrm>
            <a:prstGeom prst="rect">
              <a:avLst/>
            </a:prstGeom>
            <a:solidFill>
              <a:srgbClr val="000066"/>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dirty="0"/>
                <a:t>1</a:t>
              </a:r>
              <a:r>
                <a:rPr lang="en-US" altLang="ja-JP" dirty="0"/>
                <a:t>5K</a:t>
              </a:r>
            </a:p>
          </p:txBody>
        </p:sp>
      </p:grpSp>
      <p:sp>
        <p:nvSpPr>
          <p:cNvPr id="50182" name="Rectangle 6"/>
          <p:cNvSpPr>
            <a:spLocks noChangeArrowheads="1"/>
          </p:cNvSpPr>
          <p:nvPr/>
        </p:nvSpPr>
        <p:spPr bwMode="auto">
          <a:xfrm>
            <a:off x="5867400" y="2971800"/>
            <a:ext cx="1905000" cy="838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30</a:t>
            </a:r>
            <a:r>
              <a:rPr lang="en-US" altLang="ja-JP"/>
              <a:t>K</a:t>
            </a:r>
          </a:p>
        </p:txBody>
      </p:sp>
      <p:grpSp>
        <p:nvGrpSpPr>
          <p:cNvPr id="7" name="グループ化 6">
            <a:extLst>
              <a:ext uri="{FF2B5EF4-FFF2-40B4-BE49-F238E27FC236}">
                <a16:creationId xmlns:a16="http://schemas.microsoft.com/office/drawing/2014/main" id="{C862AE2E-B1ED-4106-A319-CC398EB268C0}"/>
              </a:ext>
            </a:extLst>
          </p:cNvPr>
          <p:cNvGrpSpPr/>
          <p:nvPr/>
        </p:nvGrpSpPr>
        <p:grpSpPr>
          <a:xfrm>
            <a:off x="5865813" y="2971799"/>
            <a:ext cx="1905000" cy="838200"/>
            <a:chOff x="3910333" y="2971800"/>
            <a:chExt cx="1905000" cy="838200"/>
          </a:xfrm>
        </p:grpSpPr>
        <p:sp>
          <p:nvSpPr>
            <p:cNvPr id="198708" name="Rectangle 52"/>
            <p:cNvSpPr>
              <a:spLocks noChangeArrowheads="1"/>
            </p:cNvSpPr>
            <p:nvPr/>
          </p:nvSpPr>
          <p:spPr bwMode="auto">
            <a:xfrm>
              <a:off x="3910333" y="2971800"/>
              <a:ext cx="1905000" cy="609600"/>
            </a:xfrm>
            <a:prstGeom prst="rect">
              <a:avLst/>
            </a:prstGeom>
            <a:solidFill>
              <a:srgbClr val="FFFF99"/>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20</a:t>
              </a:r>
              <a:r>
                <a:rPr lang="en-US" altLang="ja-JP">
                  <a:solidFill>
                    <a:srgbClr val="000000"/>
                  </a:solidFill>
                </a:rPr>
                <a:t>K</a:t>
              </a:r>
            </a:p>
          </p:txBody>
        </p:sp>
        <p:sp>
          <p:nvSpPr>
            <p:cNvPr id="5" name="Rectangle 17">
              <a:extLst>
                <a:ext uri="{FF2B5EF4-FFF2-40B4-BE49-F238E27FC236}">
                  <a16:creationId xmlns:a16="http://schemas.microsoft.com/office/drawing/2014/main" id="{7C1A492C-46AB-4361-8A45-9FCA127A1A55}"/>
                </a:ext>
              </a:extLst>
            </p:cNvPr>
            <p:cNvSpPr>
              <a:spLocks noChangeArrowheads="1"/>
            </p:cNvSpPr>
            <p:nvPr/>
          </p:nvSpPr>
          <p:spPr bwMode="auto">
            <a:xfrm>
              <a:off x="3910333" y="3429000"/>
              <a:ext cx="1905000" cy="381000"/>
            </a:xfrm>
            <a:prstGeom prst="rect">
              <a:avLst/>
            </a:prstGeom>
            <a:solidFill>
              <a:schemeClr val="bg1"/>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10</a:t>
              </a:r>
              <a:r>
                <a:rPr lang="en-US" altLang="ja-JP"/>
                <a:t>K</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98692"/>
                                        </p:tgtEl>
                                        <p:attrNameLst>
                                          <p:attrName>style.visibility</p:attrName>
                                        </p:attrNameLst>
                                      </p:cBhvr>
                                      <p:to>
                                        <p:strVal val="visible"/>
                                      </p:to>
                                    </p:set>
                                    <p:animEffect transition="in" filter="checkerboard(across)">
                                      <p:cBhvr>
                                        <p:cTn id="7" dur="500"/>
                                        <p:tgtEl>
                                          <p:spTgt spid="19869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heckerboard(across)">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98705"/>
                                        </p:tgtEl>
                                        <p:attrNameLst>
                                          <p:attrName>style.visibility</p:attrName>
                                        </p:attrNameLst>
                                      </p:cBhvr>
                                      <p:to>
                                        <p:strVal val="visible"/>
                                      </p:to>
                                    </p:set>
                                    <p:animEffect transition="in" filter="checkerboard(across)">
                                      <p:cBhvr>
                                        <p:cTn id="17" dur="500"/>
                                        <p:tgtEl>
                                          <p:spTgt spid="198705"/>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checkerboard(across)">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198706"/>
                                        </p:tgtEl>
                                        <p:attrNameLst>
                                          <p:attrName>style.visibility</p:attrName>
                                        </p:attrNameLst>
                                      </p:cBhvr>
                                      <p:to>
                                        <p:strVal val="visible"/>
                                      </p:to>
                                    </p:set>
                                    <p:animEffect transition="in" filter="checkerboard(across)">
                                      <p:cBhvr>
                                        <p:cTn id="27" dur="500"/>
                                        <p:tgtEl>
                                          <p:spTgt spid="198706"/>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checkerboard(across)">
                                      <p:cBhvr>
                                        <p:cTn id="3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8692" grpId="0" animBg="1" autoUpdateAnimBg="0"/>
      <p:bldP spid="198705" grpId="0" animBg="1" autoUpdateAnimBg="0"/>
      <p:bldP spid="198706" grpId="0" animBg="1"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空き領域への割り付け</a:t>
            </a:r>
          </a:p>
        </p:txBody>
      </p:sp>
      <p:graphicFrame>
        <p:nvGraphicFramePr>
          <p:cNvPr id="199719" name="Group 39"/>
          <p:cNvGraphicFramePr>
            <a:graphicFrameLocks noGrp="1"/>
          </p:cNvGraphicFramePr>
          <p:nvPr/>
        </p:nvGraphicFramePr>
        <p:xfrm>
          <a:off x="457200" y="2209800"/>
          <a:ext cx="8534400" cy="4078288"/>
        </p:xfrm>
        <a:graphic>
          <a:graphicData uri="http://schemas.openxmlformats.org/drawingml/2006/table">
            <a:tbl>
              <a:tblPr/>
              <a:tblGrid>
                <a:gridCol w="1981200">
                  <a:extLst>
                    <a:ext uri="{9D8B030D-6E8A-4147-A177-3AD203B41FA5}">
                      <a16:colId xmlns:a16="http://schemas.microsoft.com/office/drawing/2014/main" val="20000"/>
                    </a:ext>
                  </a:extLst>
                </a:gridCol>
                <a:gridCol w="6553200">
                  <a:extLst>
                    <a:ext uri="{9D8B030D-6E8A-4147-A177-3AD203B41FA5}">
                      <a16:colId xmlns:a16="http://schemas.microsoft.com/office/drawing/2014/main" val="20001"/>
                    </a:ext>
                  </a:extLst>
                </a:gridCol>
              </a:tblGrid>
              <a:tr h="1016016">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割り付け法</a:t>
                      </a:r>
                    </a:p>
                  </a:txBody>
                  <a:tcPr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長所</a:t>
                      </a:r>
                    </a:p>
                  </a:txBody>
                  <a:tcPr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30240">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先頭一致</a:t>
                      </a:r>
                    </a:p>
                  </a:txBody>
                  <a:tcPr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高速</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アドレス上位に大きな空き領域ができ易い</a:t>
                      </a:r>
                    </a:p>
                  </a:txBody>
                  <a:tcPr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16016">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最良一致</a:t>
                      </a:r>
                    </a:p>
                  </a:txBody>
                  <a:tcPr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割り当て後にできる空き領域が小さい</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(外部断片化で無駄になる部分が小さい)</a:t>
                      </a:r>
                    </a:p>
                  </a:txBody>
                  <a:tcPr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16016">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最悪一致</a:t>
                      </a:r>
                    </a:p>
                  </a:txBody>
                  <a:tcPr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割り当て後にできる空き領域が大きい</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(空き領域に他のプロセスを割り当て可能)</a:t>
                      </a:r>
                    </a:p>
                  </a:txBody>
                  <a:tcPr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空き領域の領域管理</a:t>
            </a:r>
          </a:p>
        </p:txBody>
      </p:sp>
      <p:sp>
        <p:nvSpPr>
          <p:cNvPr id="52227" name="Rectangle 3"/>
          <p:cNvSpPr>
            <a:spLocks noGrp="1" noChangeArrowheads="1"/>
          </p:cNvSpPr>
          <p:nvPr>
            <p:ph type="body" idx="1"/>
          </p:nvPr>
        </p:nvSpPr>
        <p:spPr>
          <a:xfrm>
            <a:off x="685800" y="1981200"/>
            <a:ext cx="7772400" cy="1752600"/>
          </a:xfrm>
        </p:spPr>
        <p:txBody>
          <a:bodyPr/>
          <a:lstStyle/>
          <a:p>
            <a:pPr eaLnBrk="1" hangingPunct="1"/>
            <a:r>
              <a:rPr lang="ja-JP" altLang="en-US">
                <a:latin typeface="Times New Roman" panose="02020603050405020304" pitchFamily="18" charset="0"/>
              </a:rPr>
              <a:t>空き領域の検索</a:t>
            </a:r>
          </a:p>
          <a:p>
            <a:pPr lvl="1" eaLnBrk="1" hangingPunct="1"/>
            <a:r>
              <a:rPr lang="ja-JP" altLang="en-US">
                <a:latin typeface="Times New Roman" panose="02020603050405020304" pitchFamily="18" charset="0"/>
              </a:rPr>
              <a:t>プロセスは領域の割り付けと解放を繰り返す</a:t>
            </a:r>
          </a:p>
          <a:p>
            <a:pPr lvl="2" eaLnBrk="1" hangingPunct="1"/>
            <a:r>
              <a:rPr lang="ja-JP" altLang="en-US">
                <a:latin typeface="Times New Roman" panose="02020603050405020304" pitchFamily="18" charset="0"/>
              </a:rPr>
              <a:t>空き領域の数は常に増減</a:t>
            </a:r>
          </a:p>
        </p:txBody>
      </p:sp>
      <p:sp>
        <p:nvSpPr>
          <p:cNvPr id="52228" name="Text Box 4"/>
          <p:cNvSpPr txBox="1">
            <a:spLocks noChangeArrowheads="1"/>
          </p:cNvSpPr>
          <p:nvPr/>
        </p:nvSpPr>
        <p:spPr bwMode="auto">
          <a:xfrm>
            <a:off x="1676400" y="3657600"/>
            <a:ext cx="47164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空き領域の高速な検索が必要</a:t>
            </a:r>
          </a:p>
        </p:txBody>
      </p:sp>
      <p:sp>
        <p:nvSpPr>
          <p:cNvPr id="216078" name="Text Box 14"/>
          <p:cNvSpPr txBox="1">
            <a:spLocks noChangeArrowheads="1"/>
          </p:cNvSpPr>
          <p:nvPr/>
        </p:nvSpPr>
        <p:spPr bwMode="auto">
          <a:xfrm>
            <a:off x="1600200" y="4648200"/>
            <a:ext cx="302895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a:t>領域管理が必要</a:t>
            </a:r>
          </a:p>
        </p:txBody>
      </p:sp>
      <p:sp>
        <p:nvSpPr>
          <p:cNvPr id="52230" name="Rectangle 15"/>
          <p:cNvSpPr>
            <a:spLocks noChangeArrowheads="1"/>
          </p:cNvSpPr>
          <p:nvPr/>
        </p:nvSpPr>
        <p:spPr bwMode="auto">
          <a:xfrm>
            <a:off x="7086600" y="3200400"/>
            <a:ext cx="1676400" cy="3429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52231" name="Rectangle 16"/>
          <p:cNvSpPr>
            <a:spLocks noChangeArrowheads="1"/>
          </p:cNvSpPr>
          <p:nvPr/>
        </p:nvSpPr>
        <p:spPr bwMode="auto">
          <a:xfrm>
            <a:off x="7086600" y="3581400"/>
            <a:ext cx="1676400" cy="533400"/>
          </a:xfrm>
          <a:prstGeom prst="rect">
            <a:avLst/>
          </a:prstGeom>
          <a:solidFill>
            <a:srgbClr val="CCFF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使用中(20</a:t>
            </a:r>
            <a:r>
              <a:rPr lang="en-US" altLang="ja-JP">
                <a:solidFill>
                  <a:srgbClr val="000000"/>
                </a:solidFill>
              </a:rPr>
              <a:t>K)</a:t>
            </a:r>
          </a:p>
        </p:txBody>
      </p:sp>
      <p:sp>
        <p:nvSpPr>
          <p:cNvPr id="52232" name="Rectangle 17"/>
          <p:cNvSpPr>
            <a:spLocks noChangeArrowheads="1"/>
          </p:cNvSpPr>
          <p:nvPr/>
        </p:nvSpPr>
        <p:spPr bwMode="auto">
          <a:xfrm>
            <a:off x="7086600" y="4876800"/>
            <a:ext cx="1676400" cy="381000"/>
          </a:xfrm>
          <a:prstGeom prst="rect">
            <a:avLst/>
          </a:prstGeom>
          <a:solidFill>
            <a:srgbClr val="CCFF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使用中(15</a:t>
            </a:r>
            <a:r>
              <a:rPr lang="en-US" altLang="ja-JP">
                <a:solidFill>
                  <a:srgbClr val="000000"/>
                </a:solidFill>
              </a:rPr>
              <a:t>K)</a:t>
            </a:r>
          </a:p>
        </p:txBody>
      </p:sp>
      <p:sp>
        <p:nvSpPr>
          <p:cNvPr id="52233" name="Rectangle 18"/>
          <p:cNvSpPr>
            <a:spLocks noChangeArrowheads="1"/>
          </p:cNvSpPr>
          <p:nvPr/>
        </p:nvSpPr>
        <p:spPr bwMode="auto">
          <a:xfrm>
            <a:off x="7086600" y="5867400"/>
            <a:ext cx="1676400" cy="304800"/>
          </a:xfrm>
          <a:prstGeom prst="rect">
            <a:avLst/>
          </a:prstGeom>
          <a:solidFill>
            <a:srgbClr val="CCFF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使用中(10</a:t>
            </a:r>
            <a:r>
              <a:rPr lang="en-US" altLang="ja-JP">
                <a:solidFill>
                  <a:srgbClr val="000000"/>
                </a:solidFill>
              </a:rPr>
              <a:t>K)</a:t>
            </a:r>
          </a:p>
        </p:txBody>
      </p:sp>
      <p:sp>
        <p:nvSpPr>
          <p:cNvPr id="52234" name="Rectangle 19"/>
          <p:cNvSpPr>
            <a:spLocks noChangeArrowheads="1"/>
          </p:cNvSpPr>
          <p:nvPr/>
        </p:nvSpPr>
        <p:spPr bwMode="auto">
          <a:xfrm>
            <a:off x="7086600" y="3200400"/>
            <a:ext cx="1676400" cy="381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10</a:t>
            </a:r>
            <a:r>
              <a:rPr lang="en-US" altLang="ja-JP"/>
              <a:t>K</a:t>
            </a:r>
          </a:p>
        </p:txBody>
      </p:sp>
      <p:sp>
        <p:nvSpPr>
          <p:cNvPr id="52235" name="Rectangle 20"/>
          <p:cNvSpPr>
            <a:spLocks noChangeArrowheads="1"/>
          </p:cNvSpPr>
          <p:nvPr/>
        </p:nvSpPr>
        <p:spPr bwMode="auto">
          <a:xfrm>
            <a:off x="7086600" y="4114800"/>
            <a:ext cx="1676400" cy="762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30</a:t>
            </a:r>
            <a:r>
              <a:rPr lang="en-US" altLang="ja-JP"/>
              <a:t>K</a:t>
            </a:r>
          </a:p>
        </p:txBody>
      </p:sp>
      <p:sp>
        <p:nvSpPr>
          <p:cNvPr id="52236" name="Rectangle 21"/>
          <p:cNvSpPr>
            <a:spLocks noChangeArrowheads="1"/>
          </p:cNvSpPr>
          <p:nvPr/>
        </p:nvSpPr>
        <p:spPr bwMode="auto">
          <a:xfrm>
            <a:off x="7086600" y="5257800"/>
            <a:ext cx="1676400" cy="6096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20</a:t>
            </a:r>
            <a:r>
              <a:rPr lang="en-US" altLang="ja-JP"/>
              <a:t>K</a:t>
            </a:r>
          </a:p>
        </p:txBody>
      </p:sp>
      <p:sp>
        <p:nvSpPr>
          <p:cNvPr id="52237" name="Rectangle 22"/>
          <p:cNvSpPr>
            <a:spLocks noChangeArrowheads="1"/>
          </p:cNvSpPr>
          <p:nvPr/>
        </p:nvSpPr>
        <p:spPr bwMode="auto">
          <a:xfrm>
            <a:off x="7086600" y="6172200"/>
            <a:ext cx="1676400"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15</a:t>
            </a:r>
            <a:r>
              <a:rPr lang="en-US" altLang="ja-JP"/>
              <a:t>K</a:t>
            </a:r>
          </a:p>
        </p:txBody>
      </p:sp>
      <p:sp>
        <p:nvSpPr>
          <p:cNvPr id="52238" name="Text Box 23"/>
          <p:cNvSpPr txBox="1">
            <a:spLocks noChangeArrowheads="1"/>
          </p:cNvSpPr>
          <p:nvPr/>
        </p:nvSpPr>
        <p:spPr bwMode="auto">
          <a:xfrm>
            <a:off x="6553200" y="2971800"/>
            <a:ext cx="557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0</a:t>
            </a:r>
            <a:r>
              <a:rPr lang="en-US" altLang="ja-JP"/>
              <a:t>K</a:t>
            </a:r>
          </a:p>
        </p:txBody>
      </p:sp>
      <p:sp>
        <p:nvSpPr>
          <p:cNvPr id="52239" name="Text Box 24"/>
          <p:cNvSpPr txBox="1">
            <a:spLocks noChangeArrowheads="1"/>
          </p:cNvSpPr>
          <p:nvPr/>
        </p:nvSpPr>
        <p:spPr bwMode="auto">
          <a:xfrm>
            <a:off x="6400800" y="3352800"/>
            <a:ext cx="709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10</a:t>
            </a:r>
            <a:r>
              <a:rPr lang="en-US" altLang="ja-JP"/>
              <a:t>K</a:t>
            </a:r>
          </a:p>
        </p:txBody>
      </p:sp>
      <p:sp>
        <p:nvSpPr>
          <p:cNvPr id="52240" name="Text Box 25"/>
          <p:cNvSpPr txBox="1">
            <a:spLocks noChangeArrowheads="1"/>
          </p:cNvSpPr>
          <p:nvPr/>
        </p:nvSpPr>
        <p:spPr bwMode="auto">
          <a:xfrm>
            <a:off x="6400800" y="3886200"/>
            <a:ext cx="709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30</a:t>
            </a:r>
            <a:r>
              <a:rPr lang="en-US" altLang="ja-JP"/>
              <a:t>K</a:t>
            </a:r>
          </a:p>
        </p:txBody>
      </p:sp>
      <p:sp>
        <p:nvSpPr>
          <p:cNvPr id="52241" name="Text Box 26"/>
          <p:cNvSpPr txBox="1">
            <a:spLocks noChangeArrowheads="1"/>
          </p:cNvSpPr>
          <p:nvPr/>
        </p:nvSpPr>
        <p:spPr bwMode="auto">
          <a:xfrm>
            <a:off x="6400800" y="4648200"/>
            <a:ext cx="709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60</a:t>
            </a:r>
            <a:r>
              <a:rPr lang="en-US" altLang="ja-JP"/>
              <a:t>K</a:t>
            </a:r>
          </a:p>
        </p:txBody>
      </p:sp>
      <p:sp>
        <p:nvSpPr>
          <p:cNvPr id="52242" name="Text Box 27"/>
          <p:cNvSpPr txBox="1">
            <a:spLocks noChangeArrowheads="1"/>
          </p:cNvSpPr>
          <p:nvPr/>
        </p:nvSpPr>
        <p:spPr bwMode="auto">
          <a:xfrm>
            <a:off x="6400800" y="5029200"/>
            <a:ext cx="709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75K</a:t>
            </a:r>
          </a:p>
        </p:txBody>
      </p:sp>
      <p:sp>
        <p:nvSpPr>
          <p:cNvPr id="52243" name="Text Box 28"/>
          <p:cNvSpPr txBox="1">
            <a:spLocks noChangeArrowheads="1"/>
          </p:cNvSpPr>
          <p:nvPr/>
        </p:nvSpPr>
        <p:spPr bwMode="auto">
          <a:xfrm>
            <a:off x="6400800" y="5638800"/>
            <a:ext cx="709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95K</a:t>
            </a:r>
          </a:p>
        </p:txBody>
      </p:sp>
      <p:sp>
        <p:nvSpPr>
          <p:cNvPr id="52244" name="Text Box 29"/>
          <p:cNvSpPr txBox="1">
            <a:spLocks noChangeArrowheads="1"/>
          </p:cNvSpPr>
          <p:nvPr/>
        </p:nvSpPr>
        <p:spPr bwMode="auto">
          <a:xfrm>
            <a:off x="6248400" y="5943600"/>
            <a:ext cx="862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105K</a:t>
            </a:r>
          </a:p>
        </p:txBody>
      </p:sp>
      <p:sp>
        <p:nvSpPr>
          <p:cNvPr id="52245" name="Text Box 30"/>
          <p:cNvSpPr txBox="1">
            <a:spLocks noChangeArrowheads="1"/>
          </p:cNvSpPr>
          <p:nvPr/>
        </p:nvSpPr>
        <p:spPr bwMode="auto">
          <a:xfrm>
            <a:off x="6248400" y="6400800"/>
            <a:ext cx="862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120K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16078"/>
                                        </p:tgtEl>
                                        <p:attrNameLst>
                                          <p:attrName>style.visibility</p:attrName>
                                        </p:attrNameLst>
                                      </p:cBhvr>
                                      <p:to>
                                        <p:strVal val="visible"/>
                                      </p:to>
                                    </p:set>
                                    <p:animEffect transition="in" filter="checkerboard(across)">
                                      <p:cBhvr>
                                        <p:cTn id="7" dur="500"/>
                                        <p:tgtEl>
                                          <p:spTgt spid="2160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6078" grpId="0"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空き領域の領域管理</a:t>
            </a:r>
          </a:p>
        </p:txBody>
      </p:sp>
      <p:sp>
        <p:nvSpPr>
          <p:cNvPr id="53251" name="Rectangle 3"/>
          <p:cNvSpPr>
            <a:spLocks noGrp="1" noChangeArrowheads="1"/>
          </p:cNvSpPr>
          <p:nvPr>
            <p:ph type="body" idx="1"/>
          </p:nvPr>
        </p:nvSpPr>
        <p:spPr/>
        <p:txBody>
          <a:bodyPr/>
          <a:lstStyle/>
          <a:p>
            <a:pPr eaLnBrk="1" hangingPunct="1"/>
            <a:r>
              <a:rPr lang="ja-JP" altLang="en-US">
                <a:latin typeface="Times New Roman" panose="02020603050405020304" pitchFamily="18" charset="0"/>
              </a:rPr>
              <a:t>空き領域の領域管理方式</a:t>
            </a:r>
          </a:p>
          <a:p>
            <a:pPr lvl="1" eaLnBrk="1" hangingPunct="1"/>
            <a:r>
              <a:rPr lang="ja-JP" altLang="en-US">
                <a:latin typeface="Times New Roman" panose="02020603050405020304" pitchFamily="18" charset="0"/>
              </a:rPr>
              <a:t>リスト方式</a:t>
            </a:r>
            <a:r>
              <a:rPr lang="ja-JP" altLang="en-US" sz="2400">
                <a:latin typeface="Times New Roman" panose="02020603050405020304" pitchFamily="18" charset="0"/>
              </a:rPr>
              <a:t>(</a:t>
            </a:r>
            <a:r>
              <a:rPr lang="en-US" altLang="ja-JP" sz="2400">
                <a:latin typeface="Times New Roman" panose="02020603050405020304" pitchFamily="18" charset="0"/>
              </a:rPr>
              <a:t>list)</a:t>
            </a:r>
          </a:p>
          <a:p>
            <a:pPr lvl="2" eaLnBrk="1" hangingPunct="1"/>
            <a:r>
              <a:rPr lang="ja-JP" altLang="en-US">
                <a:latin typeface="Times New Roman" panose="02020603050405020304" pitchFamily="18" charset="0"/>
              </a:rPr>
              <a:t>1つの空き領域を1エントリーとしてリストを作成</a:t>
            </a:r>
          </a:p>
          <a:p>
            <a:pPr lvl="1" eaLnBrk="1" hangingPunct="1"/>
            <a:r>
              <a:rPr lang="ja-JP" altLang="en-US">
                <a:latin typeface="Times New Roman" panose="02020603050405020304" pitchFamily="18" charset="0"/>
              </a:rPr>
              <a:t>ビットマップ方式</a:t>
            </a:r>
            <a:r>
              <a:rPr lang="ja-JP" altLang="en-US" sz="2400">
                <a:latin typeface="Times New Roman" panose="02020603050405020304" pitchFamily="18" charset="0"/>
              </a:rPr>
              <a:t>(</a:t>
            </a:r>
            <a:r>
              <a:rPr lang="en-US" altLang="ja-JP" sz="2400">
                <a:latin typeface="Times New Roman" panose="02020603050405020304" pitchFamily="18" charset="0"/>
              </a:rPr>
              <a:t>bit-map)</a:t>
            </a:r>
          </a:p>
          <a:p>
            <a:pPr lvl="2" eaLnBrk="1" hangingPunct="1"/>
            <a:r>
              <a:rPr lang="ja-JP" altLang="en-US">
                <a:latin typeface="Times New Roman" panose="02020603050405020304" pitchFamily="18" charset="0"/>
              </a:rPr>
              <a:t>領域を一定サイズのブロックに分割、ブロック毎に空き/使用中 を管理</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685800" y="525463"/>
            <a:ext cx="7772400" cy="1311275"/>
          </a:xfrm>
        </p:spPr>
        <p:txBody>
          <a:bodyPr/>
          <a:lstStyle/>
          <a:p>
            <a:pPr eaLnBrk="1" hangingPunct="1"/>
            <a:r>
              <a:rPr lang="ja-JP" altLang="en-US" sz="3600">
                <a:latin typeface="Times New Roman" panose="02020603050405020304" pitchFamily="18" charset="0"/>
              </a:rPr>
              <a:t>空き領域の領域管理</a:t>
            </a:r>
            <a:br>
              <a:rPr lang="ja-JP" altLang="en-US">
                <a:latin typeface="Times New Roman" panose="02020603050405020304" pitchFamily="18" charset="0"/>
              </a:rPr>
            </a:br>
            <a:r>
              <a:rPr lang="ja-JP" altLang="en-US">
                <a:latin typeface="Times New Roman" panose="02020603050405020304" pitchFamily="18" charset="0"/>
              </a:rPr>
              <a:t>リスト方式</a:t>
            </a:r>
            <a:r>
              <a:rPr lang="ja-JP" altLang="en-US" sz="3600">
                <a:latin typeface="Times New Roman" panose="02020603050405020304" pitchFamily="18" charset="0"/>
              </a:rPr>
              <a:t>(</a:t>
            </a:r>
            <a:r>
              <a:rPr lang="en-US" altLang="ja-JP" sz="3600">
                <a:latin typeface="Times New Roman" panose="02020603050405020304" pitchFamily="18" charset="0"/>
              </a:rPr>
              <a:t>list</a:t>
            </a:r>
            <a:r>
              <a:rPr lang="en-US" altLang="ja-JP">
                <a:latin typeface="Times New Roman" panose="02020603050405020304" pitchFamily="18" charset="0"/>
              </a:rPr>
              <a:t>)</a:t>
            </a:r>
          </a:p>
        </p:txBody>
      </p:sp>
      <p:sp>
        <p:nvSpPr>
          <p:cNvPr id="54275" name="Rectangle 4"/>
          <p:cNvSpPr>
            <a:spLocks noChangeArrowheads="1"/>
          </p:cNvSpPr>
          <p:nvPr/>
        </p:nvSpPr>
        <p:spPr bwMode="auto">
          <a:xfrm>
            <a:off x="5791200" y="2743200"/>
            <a:ext cx="1676400" cy="3429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54276" name="Rectangle 5"/>
          <p:cNvSpPr>
            <a:spLocks noChangeArrowheads="1"/>
          </p:cNvSpPr>
          <p:nvPr/>
        </p:nvSpPr>
        <p:spPr bwMode="auto">
          <a:xfrm>
            <a:off x="5791200" y="3124200"/>
            <a:ext cx="1676400" cy="533400"/>
          </a:xfrm>
          <a:prstGeom prst="rect">
            <a:avLst/>
          </a:prstGeom>
          <a:solidFill>
            <a:srgbClr val="CCFF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使用中(20</a:t>
            </a:r>
            <a:r>
              <a:rPr lang="en-US" altLang="ja-JP">
                <a:solidFill>
                  <a:srgbClr val="000000"/>
                </a:solidFill>
              </a:rPr>
              <a:t>K)</a:t>
            </a:r>
          </a:p>
        </p:txBody>
      </p:sp>
      <p:sp>
        <p:nvSpPr>
          <p:cNvPr id="54277" name="Rectangle 6"/>
          <p:cNvSpPr>
            <a:spLocks noChangeArrowheads="1"/>
          </p:cNvSpPr>
          <p:nvPr/>
        </p:nvSpPr>
        <p:spPr bwMode="auto">
          <a:xfrm>
            <a:off x="5791200" y="4419600"/>
            <a:ext cx="1676400" cy="381000"/>
          </a:xfrm>
          <a:prstGeom prst="rect">
            <a:avLst/>
          </a:prstGeom>
          <a:solidFill>
            <a:srgbClr val="CCFF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使用中(15</a:t>
            </a:r>
            <a:r>
              <a:rPr lang="en-US" altLang="ja-JP">
                <a:solidFill>
                  <a:srgbClr val="000000"/>
                </a:solidFill>
              </a:rPr>
              <a:t>K)</a:t>
            </a:r>
          </a:p>
        </p:txBody>
      </p:sp>
      <p:sp>
        <p:nvSpPr>
          <p:cNvPr id="54278" name="Rectangle 7"/>
          <p:cNvSpPr>
            <a:spLocks noChangeArrowheads="1"/>
          </p:cNvSpPr>
          <p:nvPr/>
        </p:nvSpPr>
        <p:spPr bwMode="auto">
          <a:xfrm>
            <a:off x="5791200" y="5410200"/>
            <a:ext cx="1676400" cy="304800"/>
          </a:xfrm>
          <a:prstGeom prst="rect">
            <a:avLst/>
          </a:prstGeom>
          <a:solidFill>
            <a:srgbClr val="CCFF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使用中(10</a:t>
            </a:r>
            <a:r>
              <a:rPr lang="en-US" altLang="ja-JP">
                <a:solidFill>
                  <a:srgbClr val="000000"/>
                </a:solidFill>
              </a:rPr>
              <a:t>K)</a:t>
            </a:r>
          </a:p>
        </p:txBody>
      </p:sp>
      <p:sp>
        <p:nvSpPr>
          <p:cNvPr id="54279" name="Rectangle 8"/>
          <p:cNvSpPr>
            <a:spLocks noChangeArrowheads="1"/>
          </p:cNvSpPr>
          <p:nvPr/>
        </p:nvSpPr>
        <p:spPr bwMode="auto">
          <a:xfrm>
            <a:off x="5791200" y="2743200"/>
            <a:ext cx="1676400" cy="381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10</a:t>
            </a:r>
            <a:r>
              <a:rPr lang="en-US" altLang="ja-JP"/>
              <a:t>K</a:t>
            </a:r>
          </a:p>
        </p:txBody>
      </p:sp>
      <p:sp>
        <p:nvSpPr>
          <p:cNvPr id="54280" name="Rectangle 9"/>
          <p:cNvSpPr>
            <a:spLocks noChangeArrowheads="1"/>
          </p:cNvSpPr>
          <p:nvPr/>
        </p:nvSpPr>
        <p:spPr bwMode="auto">
          <a:xfrm>
            <a:off x="5791200" y="3657600"/>
            <a:ext cx="1676400" cy="762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30</a:t>
            </a:r>
            <a:r>
              <a:rPr lang="en-US" altLang="ja-JP"/>
              <a:t>K</a:t>
            </a:r>
          </a:p>
        </p:txBody>
      </p:sp>
      <p:sp>
        <p:nvSpPr>
          <p:cNvPr id="54281" name="Rectangle 10"/>
          <p:cNvSpPr>
            <a:spLocks noChangeArrowheads="1"/>
          </p:cNvSpPr>
          <p:nvPr/>
        </p:nvSpPr>
        <p:spPr bwMode="auto">
          <a:xfrm>
            <a:off x="5791200" y="4800600"/>
            <a:ext cx="1676400" cy="6096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20</a:t>
            </a:r>
            <a:r>
              <a:rPr lang="en-US" altLang="ja-JP"/>
              <a:t>K</a:t>
            </a:r>
          </a:p>
        </p:txBody>
      </p:sp>
      <p:sp>
        <p:nvSpPr>
          <p:cNvPr id="54282" name="Rectangle 11"/>
          <p:cNvSpPr>
            <a:spLocks noChangeArrowheads="1"/>
          </p:cNvSpPr>
          <p:nvPr/>
        </p:nvSpPr>
        <p:spPr bwMode="auto">
          <a:xfrm>
            <a:off x="5791200" y="5715000"/>
            <a:ext cx="1676400"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15</a:t>
            </a:r>
            <a:r>
              <a:rPr lang="en-US" altLang="ja-JP"/>
              <a:t>K</a:t>
            </a:r>
          </a:p>
        </p:txBody>
      </p:sp>
      <p:sp>
        <p:nvSpPr>
          <p:cNvPr id="54283" name="Text Box 12"/>
          <p:cNvSpPr txBox="1">
            <a:spLocks noChangeArrowheads="1"/>
          </p:cNvSpPr>
          <p:nvPr/>
        </p:nvSpPr>
        <p:spPr bwMode="auto">
          <a:xfrm>
            <a:off x="5257800" y="2514600"/>
            <a:ext cx="557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0</a:t>
            </a:r>
            <a:r>
              <a:rPr lang="en-US" altLang="ja-JP"/>
              <a:t>K</a:t>
            </a:r>
          </a:p>
        </p:txBody>
      </p:sp>
      <p:sp>
        <p:nvSpPr>
          <p:cNvPr id="54284" name="Text Box 13"/>
          <p:cNvSpPr txBox="1">
            <a:spLocks noChangeArrowheads="1"/>
          </p:cNvSpPr>
          <p:nvPr/>
        </p:nvSpPr>
        <p:spPr bwMode="auto">
          <a:xfrm>
            <a:off x="5105400" y="2895600"/>
            <a:ext cx="709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10</a:t>
            </a:r>
            <a:r>
              <a:rPr lang="en-US" altLang="ja-JP"/>
              <a:t>K</a:t>
            </a:r>
          </a:p>
        </p:txBody>
      </p:sp>
      <p:sp>
        <p:nvSpPr>
          <p:cNvPr id="54285" name="Text Box 14"/>
          <p:cNvSpPr txBox="1">
            <a:spLocks noChangeArrowheads="1"/>
          </p:cNvSpPr>
          <p:nvPr/>
        </p:nvSpPr>
        <p:spPr bwMode="auto">
          <a:xfrm>
            <a:off x="5105400" y="3429000"/>
            <a:ext cx="709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30</a:t>
            </a:r>
            <a:r>
              <a:rPr lang="en-US" altLang="ja-JP"/>
              <a:t>K</a:t>
            </a:r>
          </a:p>
        </p:txBody>
      </p:sp>
      <p:sp>
        <p:nvSpPr>
          <p:cNvPr id="54286" name="Text Box 15"/>
          <p:cNvSpPr txBox="1">
            <a:spLocks noChangeArrowheads="1"/>
          </p:cNvSpPr>
          <p:nvPr/>
        </p:nvSpPr>
        <p:spPr bwMode="auto">
          <a:xfrm>
            <a:off x="5105400" y="4191000"/>
            <a:ext cx="709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60</a:t>
            </a:r>
            <a:r>
              <a:rPr lang="en-US" altLang="ja-JP"/>
              <a:t>K</a:t>
            </a:r>
          </a:p>
        </p:txBody>
      </p:sp>
      <p:sp>
        <p:nvSpPr>
          <p:cNvPr id="54287" name="Text Box 16"/>
          <p:cNvSpPr txBox="1">
            <a:spLocks noChangeArrowheads="1"/>
          </p:cNvSpPr>
          <p:nvPr/>
        </p:nvSpPr>
        <p:spPr bwMode="auto">
          <a:xfrm>
            <a:off x="5105400" y="4572000"/>
            <a:ext cx="709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75K</a:t>
            </a:r>
          </a:p>
        </p:txBody>
      </p:sp>
      <p:sp>
        <p:nvSpPr>
          <p:cNvPr id="54288" name="Text Box 17"/>
          <p:cNvSpPr txBox="1">
            <a:spLocks noChangeArrowheads="1"/>
          </p:cNvSpPr>
          <p:nvPr/>
        </p:nvSpPr>
        <p:spPr bwMode="auto">
          <a:xfrm>
            <a:off x="5105400" y="5181600"/>
            <a:ext cx="709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95K</a:t>
            </a:r>
          </a:p>
        </p:txBody>
      </p:sp>
      <p:sp>
        <p:nvSpPr>
          <p:cNvPr id="54289" name="Text Box 18"/>
          <p:cNvSpPr txBox="1">
            <a:spLocks noChangeArrowheads="1"/>
          </p:cNvSpPr>
          <p:nvPr/>
        </p:nvSpPr>
        <p:spPr bwMode="auto">
          <a:xfrm>
            <a:off x="4953000" y="5486400"/>
            <a:ext cx="862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105K</a:t>
            </a:r>
          </a:p>
        </p:txBody>
      </p:sp>
      <p:sp>
        <p:nvSpPr>
          <p:cNvPr id="54290" name="Text Box 19"/>
          <p:cNvSpPr txBox="1">
            <a:spLocks noChangeArrowheads="1"/>
          </p:cNvSpPr>
          <p:nvPr/>
        </p:nvSpPr>
        <p:spPr bwMode="auto">
          <a:xfrm>
            <a:off x="4953000" y="5943600"/>
            <a:ext cx="862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120K</a:t>
            </a:r>
          </a:p>
        </p:txBody>
      </p:sp>
      <p:graphicFrame>
        <p:nvGraphicFramePr>
          <p:cNvPr id="219170" name="Group 34"/>
          <p:cNvGraphicFramePr>
            <a:graphicFrameLocks noGrp="1"/>
          </p:cNvGraphicFramePr>
          <p:nvPr/>
        </p:nvGraphicFramePr>
        <p:xfrm>
          <a:off x="1371600" y="3352800"/>
          <a:ext cx="990600" cy="1189038"/>
        </p:xfrm>
        <a:graphic>
          <a:graphicData uri="http://schemas.openxmlformats.org/drawingml/2006/table">
            <a:tbl>
              <a:tblPr/>
              <a:tblGrid>
                <a:gridCol w="990600">
                  <a:extLst>
                    <a:ext uri="{9D8B030D-6E8A-4147-A177-3AD203B41FA5}">
                      <a16:colId xmlns:a16="http://schemas.microsoft.com/office/drawing/2014/main" val="20000"/>
                    </a:ext>
                  </a:extLst>
                </a:gridCol>
              </a:tblGrid>
              <a:tr h="396346">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itchFamily="18" charset="0"/>
                          <a:ea typeface="ＭＳ Ｐゴシック" pitchFamily="50" charset="-128"/>
                        </a:rPr>
                        <a:t>0</a:t>
                      </a:r>
                      <a:r>
                        <a:rPr kumimoji="1" lang="en-US" altLang="ja-JP" sz="2000" b="0" i="0" u="none" strike="noStrike" cap="none" normalizeH="0" baseline="0">
                          <a:ln>
                            <a:noFill/>
                          </a:ln>
                          <a:solidFill>
                            <a:schemeClr val="tx1"/>
                          </a:solidFill>
                          <a:effectLst/>
                          <a:latin typeface="Times New Roman" pitchFamily="18" charset="0"/>
                          <a:ea typeface="ＭＳ Ｐゴシック" pitchFamily="50" charset="-128"/>
                        </a:rPr>
                        <a:t>K</a:t>
                      </a:r>
                    </a:p>
                  </a:txBody>
                  <a:tcPr marT="45732" marB="45732"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6346">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itchFamily="18" charset="0"/>
                          <a:ea typeface="ＭＳ Ｐゴシック" pitchFamily="50" charset="-128"/>
                        </a:rPr>
                        <a:t>10</a:t>
                      </a:r>
                      <a:r>
                        <a:rPr kumimoji="1" lang="en-US" altLang="ja-JP" sz="2000" b="0" i="0" u="none" strike="noStrike" cap="none" normalizeH="0" baseline="0">
                          <a:ln>
                            <a:noFill/>
                          </a:ln>
                          <a:solidFill>
                            <a:schemeClr val="tx1"/>
                          </a:solidFill>
                          <a:effectLst/>
                          <a:latin typeface="Times New Roman" pitchFamily="18" charset="0"/>
                          <a:ea typeface="ＭＳ Ｐゴシック" pitchFamily="50" charset="-128"/>
                        </a:rPr>
                        <a:t>K</a:t>
                      </a:r>
                    </a:p>
                  </a:txBody>
                  <a:tcPr marT="45732" marB="45732"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6346">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000" b="0" i="0" u="none" strike="noStrike" cap="none" normalizeH="0" baseline="0">
                        <a:ln>
                          <a:noFill/>
                        </a:ln>
                        <a:solidFill>
                          <a:schemeClr val="tx1"/>
                        </a:solidFill>
                        <a:effectLst/>
                        <a:latin typeface="Times New Roman" pitchFamily="18" charset="0"/>
                        <a:ea typeface="ＭＳ Ｐゴシック" pitchFamily="50" charset="-128"/>
                      </a:endParaRPr>
                    </a:p>
                  </a:txBody>
                  <a:tcPr marT="45732" marB="45732"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219171" name="Line 35"/>
          <p:cNvSpPr>
            <a:spLocks noChangeShapeType="1"/>
          </p:cNvSpPr>
          <p:nvPr/>
        </p:nvSpPr>
        <p:spPr bwMode="auto">
          <a:xfrm>
            <a:off x="1828800" y="4343400"/>
            <a:ext cx="990600"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aphicFrame>
        <p:nvGraphicFramePr>
          <p:cNvPr id="219172" name="Group 36"/>
          <p:cNvGraphicFramePr>
            <a:graphicFrameLocks noGrp="1"/>
          </p:cNvGraphicFramePr>
          <p:nvPr/>
        </p:nvGraphicFramePr>
        <p:xfrm>
          <a:off x="2819400" y="3352800"/>
          <a:ext cx="990600" cy="1189038"/>
        </p:xfrm>
        <a:graphic>
          <a:graphicData uri="http://schemas.openxmlformats.org/drawingml/2006/table">
            <a:tbl>
              <a:tblPr/>
              <a:tblGrid>
                <a:gridCol w="990600">
                  <a:extLst>
                    <a:ext uri="{9D8B030D-6E8A-4147-A177-3AD203B41FA5}">
                      <a16:colId xmlns:a16="http://schemas.microsoft.com/office/drawing/2014/main" val="20000"/>
                    </a:ext>
                  </a:extLst>
                </a:gridCol>
              </a:tblGrid>
              <a:tr h="396346">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a:ln>
                            <a:noFill/>
                          </a:ln>
                          <a:solidFill>
                            <a:schemeClr val="tx1"/>
                          </a:solidFill>
                          <a:effectLst/>
                          <a:latin typeface="Times New Roman" pitchFamily="18" charset="0"/>
                          <a:ea typeface="ＭＳ Ｐゴシック" pitchFamily="50" charset="-128"/>
                        </a:rPr>
                        <a:t>30K</a:t>
                      </a:r>
                    </a:p>
                  </a:txBody>
                  <a:tcPr marT="45732" marB="45732"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6346">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itchFamily="18" charset="0"/>
                          <a:ea typeface="ＭＳ Ｐゴシック" pitchFamily="50" charset="-128"/>
                        </a:rPr>
                        <a:t>30</a:t>
                      </a:r>
                      <a:r>
                        <a:rPr kumimoji="1" lang="en-US" altLang="ja-JP" sz="2000" b="0" i="0" u="none" strike="noStrike" cap="none" normalizeH="0" baseline="0">
                          <a:ln>
                            <a:noFill/>
                          </a:ln>
                          <a:solidFill>
                            <a:schemeClr val="tx1"/>
                          </a:solidFill>
                          <a:effectLst/>
                          <a:latin typeface="Times New Roman" pitchFamily="18" charset="0"/>
                          <a:ea typeface="ＭＳ Ｐゴシック" pitchFamily="50" charset="-128"/>
                        </a:rPr>
                        <a:t>K</a:t>
                      </a:r>
                    </a:p>
                  </a:txBody>
                  <a:tcPr marT="45732" marB="45732"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6346">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000" b="0" i="0" u="none" strike="noStrike" cap="none" normalizeH="0" baseline="0">
                        <a:ln>
                          <a:noFill/>
                        </a:ln>
                        <a:solidFill>
                          <a:schemeClr val="tx1"/>
                        </a:solidFill>
                        <a:effectLst/>
                        <a:latin typeface="Times New Roman" pitchFamily="18" charset="0"/>
                        <a:ea typeface="ＭＳ Ｐゴシック" pitchFamily="50" charset="-128"/>
                      </a:endParaRPr>
                    </a:p>
                  </a:txBody>
                  <a:tcPr marT="45732" marB="45732"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219183" name="Group 47"/>
          <p:cNvGraphicFramePr>
            <a:graphicFrameLocks noGrp="1"/>
          </p:cNvGraphicFramePr>
          <p:nvPr/>
        </p:nvGraphicFramePr>
        <p:xfrm>
          <a:off x="1371600" y="5105400"/>
          <a:ext cx="990600" cy="1189038"/>
        </p:xfrm>
        <a:graphic>
          <a:graphicData uri="http://schemas.openxmlformats.org/drawingml/2006/table">
            <a:tbl>
              <a:tblPr/>
              <a:tblGrid>
                <a:gridCol w="990600">
                  <a:extLst>
                    <a:ext uri="{9D8B030D-6E8A-4147-A177-3AD203B41FA5}">
                      <a16:colId xmlns:a16="http://schemas.microsoft.com/office/drawing/2014/main" val="20000"/>
                    </a:ext>
                  </a:extLst>
                </a:gridCol>
              </a:tblGrid>
              <a:tr h="396346">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a:ln>
                            <a:noFill/>
                          </a:ln>
                          <a:solidFill>
                            <a:schemeClr val="tx1"/>
                          </a:solidFill>
                          <a:effectLst/>
                          <a:latin typeface="Times New Roman" pitchFamily="18" charset="0"/>
                          <a:ea typeface="ＭＳ Ｐゴシック" pitchFamily="50" charset="-128"/>
                        </a:rPr>
                        <a:t>75K</a:t>
                      </a:r>
                    </a:p>
                  </a:txBody>
                  <a:tcPr marT="45732" marB="45732"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6346">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a:ln>
                            <a:noFill/>
                          </a:ln>
                          <a:solidFill>
                            <a:schemeClr val="tx1"/>
                          </a:solidFill>
                          <a:effectLst/>
                          <a:latin typeface="Times New Roman" pitchFamily="18" charset="0"/>
                          <a:ea typeface="ＭＳ Ｐゴシック" pitchFamily="50" charset="-128"/>
                        </a:rPr>
                        <a:t>20K</a:t>
                      </a:r>
                    </a:p>
                  </a:txBody>
                  <a:tcPr marT="45732" marB="45732"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6346">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000" b="0" i="0" u="none" strike="noStrike" cap="none" normalizeH="0" baseline="0">
                        <a:ln>
                          <a:noFill/>
                        </a:ln>
                        <a:solidFill>
                          <a:schemeClr val="tx1"/>
                        </a:solidFill>
                        <a:effectLst/>
                        <a:latin typeface="Times New Roman" pitchFamily="18" charset="0"/>
                        <a:ea typeface="ＭＳ Ｐゴシック" pitchFamily="50" charset="-128"/>
                      </a:endParaRPr>
                    </a:p>
                  </a:txBody>
                  <a:tcPr marT="45732" marB="45732"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219193" name="Line 57"/>
          <p:cNvSpPr>
            <a:spLocks noChangeShapeType="1"/>
          </p:cNvSpPr>
          <p:nvPr/>
        </p:nvSpPr>
        <p:spPr bwMode="auto">
          <a:xfrm>
            <a:off x="1828800" y="6096000"/>
            <a:ext cx="990600"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aphicFrame>
        <p:nvGraphicFramePr>
          <p:cNvPr id="219194" name="Group 58"/>
          <p:cNvGraphicFramePr>
            <a:graphicFrameLocks noGrp="1"/>
          </p:cNvGraphicFramePr>
          <p:nvPr/>
        </p:nvGraphicFramePr>
        <p:xfrm>
          <a:off x="2819400" y="5105400"/>
          <a:ext cx="990600" cy="1189038"/>
        </p:xfrm>
        <a:graphic>
          <a:graphicData uri="http://schemas.openxmlformats.org/drawingml/2006/table">
            <a:tbl>
              <a:tblPr/>
              <a:tblGrid>
                <a:gridCol w="990600">
                  <a:extLst>
                    <a:ext uri="{9D8B030D-6E8A-4147-A177-3AD203B41FA5}">
                      <a16:colId xmlns:a16="http://schemas.microsoft.com/office/drawing/2014/main" val="20000"/>
                    </a:ext>
                  </a:extLst>
                </a:gridCol>
              </a:tblGrid>
              <a:tr h="396346">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a:ln>
                            <a:noFill/>
                          </a:ln>
                          <a:solidFill>
                            <a:schemeClr val="tx1"/>
                          </a:solidFill>
                          <a:effectLst/>
                          <a:latin typeface="Times New Roman" pitchFamily="18" charset="0"/>
                          <a:ea typeface="ＭＳ Ｐゴシック" pitchFamily="50" charset="-128"/>
                        </a:rPr>
                        <a:t>105K</a:t>
                      </a:r>
                    </a:p>
                  </a:txBody>
                  <a:tcPr marT="45732" marB="45732"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6346">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en-US" altLang="ja-JP" sz="2000" b="0" i="0" u="none" strike="noStrike" cap="none" normalizeH="0" baseline="0">
                          <a:ln>
                            <a:noFill/>
                          </a:ln>
                          <a:solidFill>
                            <a:schemeClr val="tx1"/>
                          </a:solidFill>
                          <a:effectLst/>
                          <a:latin typeface="Times New Roman" pitchFamily="18" charset="0"/>
                          <a:ea typeface="ＭＳ Ｐゴシック" pitchFamily="50" charset="-128"/>
                        </a:rPr>
                        <a:t>15K</a:t>
                      </a:r>
                    </a:p>
                  </a:txBody>
                  <a:tcPr marT="45732" marB="45732"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6346">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endParaRPr kumimoji="1" lang="ja-JP" altLang="en-US" sz="2000" b="0" i="0" u="none" strike="noStrike" cap="none" normalizeH="0" baseline="0">
                        <a:ln>
                          <a:noFill/>
                        </a:ln>
                        <a:solidFill>
                          <a:schemeClr val="tx1"/>
                        </a:solidFill>
                        <a:effectLst/>
                        <a:latin typeface="Times New Roman" pitchFamily="18" charset="0"/>
                        <a:ea typeface="ＭＳ Ｐゴシック" pitchFamily="50" charset="-128"/>
                      </a:endParaRPr>
                    </a:p>
                  </a:txBody>
                  <a:tcPr marT="45732" marB="45732"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pSp>
        <p:nvGrpSpPr>
          <p:cNvPr id="2" name="Group 86"/>
          <p:cNvGrpSpPr>
            <a:grpSpLocks/>
          </p:cNvGrpSpPr>
          <p:nvPr/>
        </p:nvGrpSpPr>
        <p:grpSpPr bwMode="auto">
          <a:xfrm>
            <a:off x="1905000" y="4343400"/>
            <a:ext cx="1371600" cy="762000"/>
            <a:chOff x="1200" y="2736"/>
            <a:chExt cx="864" cy="480"/>
          </a:xfrm>
        </p:grpSpPr>
        <p:sp>
          <p:nvSpPr>
            <p:cNvPr id="54344" name="Line 68"/>
            <p:cNvSpPr>
              <a:spLocks noChangeShapeType="1"/>
            </p:cNvSpPr>
            <p:nvPr/>
          </p:nvSpPr>
          <p:spPr bwMode="auto">
            <a:xfrm>
              <a:off x="2064" y="2736"/>
              <a:ext cx="0" cy="288"/>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4345" name="Line 69"/>
            <p:cNvSpPr>
              <a:spLocks noChangeShapeType="1"/>
            </p:cNvSpPr>
            <p:nvPr/>
          </p:nvSpPr>
          <p:spPr bwMode="auto">
            <a:xfrm>
              <a:off x="1200" y="3024"/>
              <a:ext cx="864"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4346" name="Line 70"/>
            <p:cNvSpPr>
              <a:spLocks noChangeShapeType="1"/>
            </p:cNvSpPr>
            <p:nvPr/>
          </p:nvSpPr>
          <p:spPr bwMode="auto">
            <a:xfrm>
              <a:off x="1200" y="3024"/>
              <a:ext cx="0" cy="19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graphicFrame>
        <p:nvGraphicFramePr>
          <p:cNvPr id="219218" name="Group 82"/>
          <p:cNvGraphicFramePr>
            <a:graphicFrameLocks noGrp="1"/>
          </p:cNvGraphicFramePr>
          <p:nvPr/>
        </p:nvGraphicFramePr>
        <p:xfrm>
          <a:off x="838200" y="1752600"/>
          <a:ext cx="2057400" cy="1189038"/>
        </p:xfrm>
        <a:graphic>
          <a:graphicData uri="http://schemas.openxmlformats.org/drawingml/2006/table">
            <a:tbl>
              <a:tblPr/>
              <a:tblGrid>
                <a:gridCol w="2057400">
                  <a:extLst>
                    <a:ext uri="{9D8B030D-6E8A-4147-A177-3AD203B41FA5}">
                      <a16:colId xmlns:a16="http://schemas.microsoft.com/office/drawing/2014/main" val="20000"/>
                    </a:ext>
                  </a:extLst>
                </a:gridCol>
              </a:tblGrid>
              <a:tr h="396346">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itchFamily="18" charset="0"/>
                          <a:ea typeface="ＭＳ Ｐゴシック" pitchFamily="50" charset="-128"/>
                        </a:rPr>
                        <a:t>先頭アドレス</a:t>
                      </a:r>
                    </a:p>
                  </a:txBody>
                  <a:tcPr marT="45732" marB="45732"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6346">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itchFamily="18" charset="0"/>
                          <a:ea typeface="ＭＳ Ｐゴシック" pitchFamily="50" charset="-128"/>
                        </a:rPr>
                        <a:t>領域サイズ</a:t>
                      </a:r>
                    </a:p>
                  </a:txBody>
                  <a:tcPr marT="45732" marB="45732"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6346">
                <a:tc>
                  <a:txBody>
                    <a:bodyPr/>
                    <a:lstStyle/>
                    <a:p>
                      <a:pPr marL="0" marR="0" lvl="0" indent="0" algn="ctr"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itchFamily="18" charset="0"/>
                          <a:ea typeface="ＭＳ Ｐゴシック" pitchFamily="50" charset="-128"/>
                        </a:rPr>
                        <a:t>次へのポインタ</a:t>
                      </a:r>
                    </a:p>
                  </a:txBody>
                  <a:tcPr marT="45732" marB="45732"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19170"/>
                                        </p:tgtEl>
                                        <p:attrNameLst>
                                          <p:attrName>style.visibility</p:attrName>
                                        </p:attrNameLst>
                                      </p:cBhvr>
                                      <p:to>
                                        <p:strVal val="visible"/>
                                      </p:to>
                                    </p:set>
                                    <p:animEffect transition="in" filter="checkerboard(across)">
                                      <p:cBhvr>
                                        <p:cTn id="7" dur="500"/>
                                        <p:tgtEl>
                                          <p:spTgt spid="2191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9171"/>
                                        </p:tgtEl>
                                        <p:attrNameLst>
                                          <p:attrName>style.visibility</p:attrName>
                                        </p:attrNameLst>
                                      </p:cBhvr>
                                      <p:to>
                                        <p:strVal val="visible"/>
                                      </p:to>
                                    </p:set>
                                    <p:animEffect transition="in" filter="wipe(left)">
                                      <p:cBhvr>
                                        <p:cTn id="12" dur="500"/>
                                        <p:tgtEl>
                                          <p:spTgt spid="219171"/>
                                        </p:tgtEl>
                                      </p:cBhvr>
                                    </p:animEffect>
                                  </p:childTnLst>
                                </p:cTn>
                              </p:par>
                            </p:childTnLst>
                          </p:cTn>
                        </p:par>
                        <p:par>
                          <p:cTn id="13" fill="hold" nodeType="afterGroup">
                            <p:stCondLst>
                              <p:cond delay="500"/>
                            </p:stCondLst>
                            <p:childTnLst>
                              <p:par>
                                <p:cTn id="14" presetID="5" presetClass="entr" presetSubtype="10" fill="hold" nodeType="afterEffect">
                                  <p:stCondLst>
                                    <p:cond delay="0"/>
                                  </p:stCondLst>
                                  <p:childTnLst>
                                    <p:set>
                                      <p:cBhvr>
                                        <p:cTn id="15" dur="1" fill="hold">
                                          <p:stCondLst>
                                            <p:cond delay="0"/>
                                          </p:stCondLst>
                                        </p:cTn>
                                        <p:tgtEl>
                                          <p:spTgt spid="219172"/>
                                        </p:tgtEl>
                                        <p:attrNameLst>
                                          <p:attrName>style.visibility</p:attrName>
                                        </p:attrNameLst>
                                      </p:cBhvr>
                                      <p:to>
                                        <p:strVal val="visible"/>
                                      </p:to>
                                    </p:set>
                                    <p:animEffect transition="in" filter="checkerboard(across)">
                                      <p:cBhvr>
                                        <p:cTn id="16" dur="500"/>
                                        <p:tgtEl>
                                          <p:spTgt spid="21917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1" fill="hold"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wipe(up)">
                                      <p:cBhvr>
                                        <p:cTn id="21" dur="500"/>
                                        <p:tgtEl>
                                          <p:spTgt spid="2"/>
                                        </p:tgtEl>
                                      </p:cBhvr>
                                    </p:animEffect>
                                  </p:childTnLst>
                                </p:cTn>
                              </p:par>
                            </p:childTnLst>
                          </p:cTn>
                        </p:par>
                        <p:par>
                          <p:cTn id="22" fill="hold" nodeType="afterGroup">
                            <p:stCondLst>
                              <p:cond delay="500"/>
                            </p:stCondLst>
                            <p:childTnLst>
                              <p:par>
                                <p:cTn id="23" presetID="5" presetClass="entr" presetSubtype="10" fill="hold" nodeType="afterEffect">
                                  <p:stCondLst>
                                    <p:cond delay="0"/>
                                  </p:stCondLst>
                                  <p:childTnLst>
                                    <p:set>
                                      <p:cBhvr>
                                        <p:cTn id="24" dur="1" fill="hold">
                                          <p:stCondLst>
                                            <p:cond delay="0"/>
                                          </p:stCondLst>
                                        </p:cTn>
                                        <p:tgtEl>
                                          <p:spTgt spid="219183"/>
                                        </p:tgtEl>
                                        <p:attrNameLst>
                                          <p:attrName>style.visibility</p:attrName>
                                        </p:attrNameLst>
                                      </p:cBhvr>
                                      <p:to>
                                        <p:strVal val="visible"/>
                                      </p:to>
                                    </p:set>
                                    <p:animEffect transition="in" filter="checkerboard(across)">
                                      <p:cBhvr>
                                        <p:cTn id="25" dur="500"/>
                                        <p:tgtEl>
                                          <p:spTgt spid="219183"/>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219193"/>
                                        </p:tgtEl>
                                        <p:attrNameLst>
                                          <p:attrName>style.visibility</p:attrName>
                                        </p:attrNameLst>
                                      </p:cBhvr>
                                      <p:to>
                                        <p:strVal val="visible"/>
                                      </p:to>
                                    </p:set>
                                    <p:animEffect transition="in" filter="wipe(left)">
                                      <p:cBhvr>
                                        <p:cTn id="30" dur="500"/>
                                        <p:tgtEl>
                                          <p:spTgt spid="219193"/>
                                        </p:tgtEl>
                                      </p:cBhvr>
                                    </p:animEffect>
                                  </p:childTnLst>
                                </p:cTn>
                              </p:par>
                            </p:childTnLst>
                          </p:cTn>
                        </p:par>
                        <p:par>
                          <p:cTn id="31" fill="hold" nodeType="afterGroup">
                            <p:stCondLst>
                              <p:cond delay="500"/>
                            </p:stCondLst>
                            <p:childTnLst>
                              <p:par>
                                <p:cTn id="32" presetID="5" presetClass="entr" presetSubtype="10" fill="hold" nodeType="afterEffect">
                                  <p:stCondLst>
                                    <p:cond delay="0"/>
                                  </p:stCondLst>
                                  <p:childTnLst>
                                    <p:set>
                                      <p:cBhvr>
                                        <p:cTn id="33" dur="1" fill="hold">
                                          <p:stCondLst>
                                            <p:cond delay="0"/>
                                          </p:stCondLst>
                                        </p:cTn>
                                        <p:tgtEl>
                                          <p:spTgt spid="219194"/>
                                        </p:tgtEl>
                                        <p:attrNameLst>
                                          <p:attrName>style.visibility</p:attrName>
                                        </p:attrNameLst>
                                      </p:cBhvr>
                                      <p:to>
                                        <p:strVal val="visible"/>
                                      </p:to>
                                    </p:set>
                                    <p:animEffect transition="in" filter="checkerboard(across)">
                                      <p:cBhvr>
                                        <p:cTn id="34" dur="500"/>
                                        <p:tgtEl>
                                          <p:spTgt spid="219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9171" grpId="0" animBg="1"/>
      <p:bldP spid="219193"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685800" y="525463"/>
            <a:ext cx="7772400" cy="1311275"/>
          </a:xfrm>
        </p:spPr>
        <p:txBody>
          <a:bodyPr/>
          <a:lstStyle/>
          <a:p>
            <a:pPr eaLnBrk="1" hangingPunct="1"/>
            <a:r>
              <a:rPr lang="ja-JP" altLang="en-US" sz="3600">
                <a:latin typeface="Times New Roman" panose="02020603050405020304" pitchFamily="18" charset="0"/>
              </a:rPr>
              <a:t>空き領域の領域管理</a:t>
            </a:r>
            <a:br>
              <a:rPr lang="ja-JP" altLang="en-US">
                <a:latin typeface="Times New Roman" panose="02020603050405020304" pitchFamily="18" charset="0"/>
              </a:rPr>
            </a:br>
            <a:r>
              <a:rPr lang="ja-JP" altLang="en-US">
                <a:latin typeface="Times New Roman" panose="02020603050405020304" pitchFamily="18" charset="0"/>
              </a:rPr>
              <a:t>リスト方式</a:t>
            </a:r>
          </a:p>
        </p:txBody>
      </p:sp>
      <p:sp>
        <p:nvSpPr>
          <p:cNvPr id="55299" name="Rectangle 3"/>
          <p:cNvSpPr>
            <a:spLocks noGrp="1" noChangeArrowheads="1"/>
          </p:cNvSpPr>
          <p:nvPr>
            <p:ph type="body" idx="1"/>
          </p:nvPr>
        </p:nvSpPr>
        <p:spPr>
          <a:xfrm>
            <a:off x="685800" y="1981200"/>
            <a:ext cx="4419600" cy="4114800"/>
          </a:xfrm>
        </p:spPr>
        <p:txBody>
          <a:bodyPr/>
          <a:lstStyle/>
          <a:p>
            <a:pPr eaLnBrk="1" hangingPunct="1"/>
            <a:r>
              <a:rPr lang="ja-JP" altLang="en-US">
                <a:latin typeface="Times New Roman" panose="02020603050405020304" pitchFamily="18" charset="0"/>
              </a:rPr>
              <a:t>先頭一致</a:t>
            </a:r>
          </a:p>
          <a:p>
            <a:pPr lvl="1" eaLnBrk="1" hangingPunct="1"/>
            <a:r>
              <a:rPr lang="ja-JP" altLang="en-US">
                <a:latin typeface="Times New Roman" panose="02020603050405020304" pitchFamily="18" charset="0"/>
              </a:rPr>
              <a:t>アドレス順に</a:t>
            </a:r>
          </a:p>
          <a:p>
            <a:pPr eaLnBrk="1" hangingPunct="1"/>
            <a:r>
              <a:rPr lang="ja-JP" altLang="en-US">
                <a:latin typeface="Times New Roman" panose="02020603050405020304" pitchFamily="18" charset="0"/>
              </a:rPr>
              <a:t>最良一致</a:t>
            </a:r>
          </a:p>
          <a:p>
            <a:pPr lvl="1" eaLnBrk="1" hangingPunct="1"/>
            <a:r>
              <a:rPr lang="ja-JP" altLang="en-US">
                <a:latin typeface="Times New Roman" panose="02020603050405020304" pitchFamily="18" charset="0"/>
              </a:rPr>
              <a:t>サイズの昇順に</a:t>
            </a:r>
          </a:p>
          <a:p>
            <a:pPr eaLnBrk="1" hangingPunct="1"/>
            <a:r>
              <a:rPr lang="ja-JP" altLang="en-US">
                <a:latin typeface="Times New Roman" panose="02020603050405020304" pitchFamily="18" charset="0"/>
              </a:rPr>
              <a:t>最悪一致</a:t>
            </a:r>
          </a:p>
          <a:p>
            <a:pPr lvl="1" eaLnBrk="1" hangingPunct="1"/>
            <a:r>
              <a:rPr lang="ja-JP" altLang="en-US">
                <a:latin typeface="Times New Roman" panose="02020603050405020304" pitchFamily="18" charset="0"/>
              </a:rPr>
              <a:t>サイズの降順に</a:t>
            </a:r>
          </a:p>
        </p:txBody>
      </p:sp>
      <p:grpSp>
        <p:nvGrpSpPr>
          <p:cNvPr id="2" name="Group 140"/>
          <p:cNvGrpSpPr>
            <a:grpSpLocks/>
          </p:cNvGrpSpPr>
          <p:nvPr/>
        </p:nvGrpSpPr>
        <p:grpSpPr bwMode="auto">
          <a:xfrm>
            <a:off x="4267200" y="2133600"/>
            <a:ext cx="4419600" cy="1185863"/>
            <a:chOff x="2688" y="1344"/>
            <a:chExt cx="2784" cy="747"/>
          </a:xfrm>
        </p:grpSpPr>
        <p:sp>
          <p:nvSpPr>
            <p:cNvPr id="55376" name="Rectangle 7"/>
            <p:cNvSpPr>
              <a:spLocks noChangeArrowheads="1"/>
            </p:cNvSpPr>
            <p:nvPr/>
          </p:nvSpPr>
          <p:spPr bwMode="auto">
            <a:xfrm>
              <a:off x="2688" y="1593"/>
              <a:ext cx="624"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sz="2000"/>
                <a:t>10</a:t>
              </a:r>
              <a:r>
                <a:rPr lang="en-US" altLang="ja-JP" sz="2000"/>
                <a:t>K</a:t>
              </a:r>
            </a:p>
          </p:txBody>
        </p:sp>
        <p:sp>
          <p:nvSpPr>
            <p:cNvPr id="55377" name="Rectangle 8"/>
            <p:cNvSpPr>
              <a:spLocks noChangeArrowheads="1"/>
            </p:cNvSpPr>
            <p:nvPr/>
          </p:nvSpPr>
          <p:spPr bwMode="auto">
            <a:xfrm>
              <a:off x="2688" y="1344"/>
              <a:ext cx="624"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sz="2000"/>
                <a:t>0</a:t>
              </a:r>
              <a:r>
                <a:rPr lang="en-US" altLang="ja-JP" sz="2000"/>
                <a:t>K</a:t>
              </a:r>
            </a:p>
          </p:txBody>
        </p:sp>
        <p:sp>
          <p:nvSpPr>
            <p:cNvPr id="55378" name="Line 9"/>
            <p:cNvSpPr>
              <a:spLocks noChangeShapeType="1"/>
            </p:cNvSpPr>
            <p:nvPr/>
          </p:nvSpPr>
          <p:spPr bwMode="auto">
            <a:xfrm>
              <a:off x="2688" y="1344"/>
              <a:ext cx="624"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79" name="Line 10"/>
            <p:cNvSpPr>
              <a:spLocks noChangeShapeType="1"/>
            </p:cNvSpPr>
            <p:nvPr/>
          </p:nvSpPr>
          <p:spPr bwMode="auto">
            <a:xfrm>
              <a:off x="2688" y="1593"/>
              <a:ext cx="62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80" name="Line 11"/>
            <p:cNvSpPr>
              <a:spLocks noChangeShapeType="1"/>
            </p:cNvSpPr>
            <p:nvPr/>
          </p:nvSpPr>
          <p:spPr bwMode="auto">
            <a:xfrm>
              <a:off x="2688" y="1842"/>
              <a:ext cx="62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81" name="Line 12"/>
            <p:cNvSpPr>
              <a:spLocks noChangeShapeType="1"/>
            </p:cNvSpPr>
            <p:nvPr/>
          </p:nvSpPr>
          <p:spPr bwMode="auto">
            <a:xfrm>
              <a:off x="2688" y="2091"/>
              <a:ext cx="624"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82" name="Line 13"/>
            <p:cNvSpPr>
              <a:spLocks noChangeShapeType="1"/>
            </p:cNvSpPr>
            <p:nvPr/>
          </p:nvSpPr>
          <p:spPr bwMode="auto">
            <a:xfrm>
              <a:off x="2688" y="1344"/>
              <a:ext cx="0" cy="747"/>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83" name="Line 14"/>
            <p:cNvSpPr>
              <a:spLocks noChangeShapeType="1"/>
            </p:cNvSpPr>
            <p:nvPr/>
          </p:nvSpPr>
          <p:spPr bwMode="auto">
            <a:xfrm>
              <a:off x="3312" y="1344"/>
              <a:ext cx="0" cy="747"/>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84" name="Line 15"/>
            <p:cNvSpPr>
              <a:spLocks noChangeShapeType="1"/>
            </p:cNvSpPr>
            <p:nvPr/>
          </p:nvSpPr>
          <p:spPr bwMode="auto">
            <a:xfrm>
              <a:off x="2976" y="1968"/>
              <a:ext cx="43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55385" name="Rectangle 18"/>
            <p:cNvSpPr>
              <a:spLocks noChangeArrowheads="1"/>
            </p:cNvSpPr>
            <p:nvPr/>
          </p:nvSpPr>
          <p:spPr bwMode="auto">
            <a:xfrm>
              <a:off x="3408" y="1593"/>
              <a:ext cx="624"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sz="2000"/>
                <a:t>30</a:t>
              </a:r>
              <a:r>
                <a:rPr lang="en-US" altLang="ja-JP" sz="2000"/>
                <a:t>K</a:t>
              </a:r>
            </a:p>
          </p:txBody>
        </p:sp>
        <p:sp>
          <p:nvSpPr>
            <p:cNvPr id="55386" name="Rectangle 19"/>
            <p:cNvSpPr>
              <a:spLocks noChangeArrowheads="1"/>
            </p:cNvSpPr>
            <p:nvPr/>
          </p:nvSpPr>
          <p:spPr bwMode="auto">
            <a:xfrm>
              <a:off x="3408" y="1344"/>
              <a:ext cx="624"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sz="2000"/>
                <a:t>30K</a:t>
              </a:r>
            </a:p>
          </p:txBody>
        </p:sp>
        <p:sp>
          <p:nvSpPr>
            <p:cNvPr id="55387" name="Line 20"/>
            <p:cNvSpPr>
              <a:spLocks noChangeShapeType="1"/>
            </p:cNvSpPr>
            <p:nvPr/>
          </p:nvSpPr>
          <p:spPr bwMode="auto">
            <a:xfrm>
              <a:off x="3408" y="1344"/>
              <a:ext cx="624"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88" name="Line 21"/>
            <p:cNvSpPr>
              <a:spLocks noChangeShapeType="1"/>
            </p:cNvSpPr>
            <p:nvPr/>
          </p:nvSpPr>
          <p:spPr bwMode="auto">
            <a:xfrm>
              <a:off x="3408" y="1593"/>
              <a:ext cx="62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89" name="Line 22"/>
            <p:cNvSpPr>
              <a:spLocks noChangeShapeType="1"/>
            </p:cNvSpPr>
            <p:nvPr/>
          </p:nvSpPr>
          <p:spPr bwMode="auto">
            <a:xfrm>
              <a:off x="3408" y="1842"/>
              <a:ext cx="62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90" name="Line 23"/>
            <p:cNvSpPr>
              <a:spLocks noChangeShapeType="1"/>
            </p:cNvSpPr>
            <p:nvPr/>
          </p:nvSpPr>
          <p:spPr bwMode="auto">
            <a:xfrm>
              <a:off x="3408" y="2091"/>
              <a:ext cx="624"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91" name="Line 24"/>
            <p:cNvSpPr>
              <a:spLocks noChangeShapeType="1"/>
            </p:cNvSpPr>
            <p:nvPr/>
          </p:nvSpPr>
          <p:spPr bwMode="auto">
            <a:xfrm>
              <a:off x="3408" y="1344"/>
              <a:ext cx="0" cy="747"/>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92" name="Line 25"/>
            <p:cNvSpPr>
              <a:spLocks noChangeShapeType="1"/>
            </p:cNvSpPr>
            <p:nvPr/>
          </p:nvSpPr>
          <p:spPr bwMode="auto">
            <a:xfrm>
              <a:off x="4032" y="1344"/>
              <a:ext cx="0" cy="747"/>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93" name="Rectangle 28"/>
            <p:cNvSpPr>
              <a:spLocks noChangeArrowheads="1"/>
            </p:cNvSpPr>
            <p:nvPr/>
          </p:nvSpPr>
          <p:spPr bwMode="auto">
            <a:xfrm>
              <a:off x="4128" y="1593"/>
              <a:ext cx="624"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sz="2000"/>
                <a:t>20K</a:t>
              </a:r>
            </a:p>
          </p:txBody>
        </p:sp>
        <p:sp>
          <p:nvSpPr>
            <p:cNvPr id="55394" name="Rectangle 29"/>
            <p:cNvSpPr>
              <a:spLocks noChangeArrowheads="1"/>
            </p:cNvSpPr>
            <p:nvPr/>
          </p:nvSpPr>
          <p:spPr bwMode="auto">
            <a:xfrm>
              <a:off x="4128" y="1344"/>
              <a:ext cx="624"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sz="2000"/>
                <a:t>75K</a:t>
              </a:r>
            </a:p>
          </p:txBody>
        </p:sp>
        <p:sp>
          <p:nvSpPr>
            <p:cNvPr id="55395" name="Line 30"/>
            <p:cNvSpPr>
              <a:spLocks noChangeShapeType="1"/>
            </p:cNvSpPr>
            <p:nvPr/>
          </p:nvSpPr>
          <p:spPr bwMode="auto">
            <a:xfrm>
              <a:off x="4128" y="1344"/>
              <a:ext cx="624"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96" name="Line 31"/>
            <p:cNvSpPr>
              <a:spLocks noChangeShapeType="1"/>
            </p:cNvSpPr>
            <p:nvPr/>
          </p:nvSpPr>
          <p:spPr bwMode="auto">
            <a:xfrm>
              <a:off x="4128" y="1593"/>
              <a:ext cx="62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97" name="Line 32"/>
            <p:cNvSpPr>
              <a:spLocks noChangeShapeType="1"/>
            </p:cNvSpPr>
            <p:nvPr/>
          </p:nvSpPr>
          <p:spPr bwMode="auto">
            <a:xfrm>
              <a:off x="4128" y="1842"/>
              <a:ext cx="62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98" name="Line 33"/>
            <p:cNvSpPr>
              <a:spLocks noChangeShapeType="1"/>
            </p:cNvSpPr>
            <p:nvPr/>
          </p:nvSpPr>
          <p:spPr bwMode="auto">
            <a:xfrm>
              <a:off x="4128" y="2091"/>
              <a:ext cx="624"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99" name="Line 34"/>
            <p:cNvSpPr>
              <a:spLocks noChangeShapeType="1"/>
            </p:cNvSpPr>
            <p:nvPr/>
          </p:nvSpPr>
          <p:spPr bwMode="auto">
            <a:xfrm>
              <a:off x="4128" y="1344"/>
              <a:ext cx="0" cy="747"/>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400" name="Line 35"/>
            <p:cNvSpPr>
              <a:spLocks noChangeShapeType="1"/>
            </p:cNvSpPr>
            <p:nvPr/>
          </p:nvSpPr>
          <p:spPr bwMode="auto">
            <a:xfrm>
              <a:off x="4752" y="1344"/>
              <a:ext cx="0" cy="747"/>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401" name="Rectangle 39"/>
            <p:cNvSpPr>
              <a:spLocks noChangeArrowheads="1"/>
            </p:cNvSpPr>
            <p:nvPr/>
          </p:nvSpPr>
          <p:spPr bwMode="auto">
            <a:xfrm>
              <a:off x="4848" y="1593"/>
              <a:ext cx="624"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sz="2000"/>
                <a:t>15K</a:t>
              </a:r>
            </a:p>
          </p:txBody>
        </p:sp>
        <p:sp>
          <p:nvSpPr>
            <p:cNvPr id="55402" name="Rectangle 40"/>
            <p:cNvSpPr>
              <a:spLocks noChangeArrowheads="1"/>
            </p:cNvSpPr>
            <p:nvPr/>
          </p:nvSpPr>
          <p:spPr bwMode="auto">
            <a:xfrm>
              <a:off x="4848" y="1344"/>
              <a:ext cx="624"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sz="2000"/>
                <a:t>105K</a:t>
              </a:r>
            </a:p>
          </p:txBody>
        </p:sp>
        <p:sp>
          <p:nvSpPr>
            <p:cNvPr id="55403" name="Line 41"/>
            <p:cNvSpPr>
              <a:spLocks noChangeShapeType="1"/>
            </p:cNvSpPr>
            <p:nvPr/>
          </p:nvSpPr>
          <p:spPr bwMode="auto">
            <a:xfrm>
              <a:off x="4848" y="1344"/>
              <a:ext cx="624"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404" name="Line 42"/>
            <p:cNvSpPr>
              <a:spLocks noChangeShapeType="1"/>
            </p:cNvSpPr>
            <p:nvPr/>
          </p:nvSpPr>
          <p:spPr bwMode="auto">
            <a:xfrm>
              <a:off x="4848" y="1593"/>
              <a:ext cx="62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405" name="Line 43"/>
            <p:cNvSpPr>
              <a:spLocks noChangeShapeType="1"/>
            </p:cNvSpPr>
            <p:nvPr/>
          </p:nvSpPr>
          <p:spPr bwMode="auto">
            <a:xfrm>
              <a:off x="4848" y="1842"/>
              <a:ext cx="62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406" name="Line 44"/>
            <p:cNvSpPr>
              <a:spLocks noChangeShapeType="1"/>
            </p:cNvSpPr>
            <p:nvPr/>
          </p:nvSpPr>
          <p:spPr bwMode="auto">
            <a:xfrm>
              <a:off x="4848" y="2091"/>
              <a:ext cx="624"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407" name="Line 45"/>
            <p:cNvSpPr>
              <a:spLocks noChangeShapeType="1"/>
            </p:cNvSpPr>
            <p:nvPr/>
          </p:nvSpPr>
          <p:spPr bwMode="auto">
            <a:xfrm>
              <a:off x="4848" y="1344"/>
              <a:ext cx="0" cy="747"/>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408" name="Line 46"/>
            <p:cNvSpPr>
              <a:spLocks noChangeShapeType="1"/>
            </p:cNvSpPr>
            <p:nvPr/>
          </p:nvSpPr>
          <p:spPr bwMode="auto">
            <a:xfrm>
              <a:off x="5472" y="1344"/>
              <a:ext cx="0" cy="747"/>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409" name="Line 51"/>
            <p:cNvSpPr>
              <a:spLocks noChangeShapeType="1"/>
            </p:cNvSpPr>
            <p:nvPr/>
          </p:nvSpPr>
          <p:spPr bwMode="auto">
            <a:xfrm>
              <a:off x="3696" y="1968"/>
              <a:ext cx="43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55410" name="Line 52"/>
            <p:cNvSpPr>
              <a:spLocks noChangeShapeType="1"/>
            </p:cNvSpPr>
            <p:nvPr/>
          </p:nvSpPr>
          <p:spPr bwMode="auto">
            <a:xfrm>
              <a:off x="4416" y="1968"/>
              <a:ext cx="43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3" name="Group 141"/>
          <p:cNvGrpSpPr>
            <a:grpSpLocks/>
          </p:cNvGrpSpPr>
          <p:nvPr/>
        </p:nvGrpSpPr>
        <p:grpSpPr bwMode="auto">
          <a:xfrm>
            <a:off x="4267200" y="3505200"/>
            <a:ext cx="4419600" cy="1185863"/>
            <a:chOff x="2688" y="2208"/>
            <a:chExt cx="2784" cy="747"/>
          </a:xfrm>
        </p:grpSpPr>
        <p:sp>
          <p:nvSpPr>
            <p:cNvPr id="55341" name="Rectangle 55"/>
            <p:cNvSpPr>
              <a:spLocks noChangeArrowheads="1"/>
            </p:cNvSpPr>
            <p:nvPr/>
          </p:nvSpPr>
          <p:spPr bwMode="auto">
            <a:xfrm>
              <a:off x="2688" y="2457"/>
              <a:ext cx="624"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sz="2000"/>
                <a:t>10</a:t>
              </a:r>
              <a:r>
                <a:rPr lang="en-US" altLang="ja-JP" sz="2000"/>
                <a:t>K</a:t>
              </a:r>
            </a:p>
          </p:txBody>
        </p:sp>
        <p:sp>
          <p:nvSpPr>
            <p:cNvPr id="55342" name="Rectangle 56"/>
            <p:cNvSpPr>
              <a:spLocks noChangeArrowheads="1"/>
            </p:cNvSpPr>
            <p:nvPr/>
          </p:nvSpPr>
          <p:spPr bwMode="auto">
            <a:xfrm>
              <a:off x="2688" y="2208"/>
              <a:ext cx="624"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sz="2000"/>
                <a:t>0</a:t>
              </a:r>
              <a:r>
                <a:rPr lang="en-US" altLang="ja-JP" sz="2000"/>
                <a:t>K</a:t>
              </a:r>
            </a:p>
          </p:txBody>
        </p:sp>
        <p:sp>
          <p:nvSpPr>
            <p:cNvPr id="55343" name="Line 57"/>
            <p:cNvSpPr>
              <a:spLocks noChangeShapeType="1"/>
            </p:cNvSpPr>
            <p:nvPr/>
          </p:nvSpPr>
          <p:spPr bwMode="auto">
            <a:xfrm>
              <a:off x="2688" y="2208"/>
              <a:ext cx="624"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44" name="Line 58"/>
            <p:cNvSpPr>
              <a:spLocks noChangeShapeType="1"/>
            </p:cNvSpPr>
            <p:nvPr/>
          </p:nvSpPr>
          <p:spPr bwMode="auto">
            <a:xfrm>
              <a:off x="2688" y="2457"/>
              <a:ext cx="62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45" name="Line 59"/>
            <p:cNvSpPr>
              <a:spLocks noChangeShapeType="1"/>
            </p:cNvSpPr>
            <p:nvPr/>
          </p:nvSpPr>
          <p:spPr bwMode="auto">
            <a:xfrm>
              <a:off x="2688" y="2706"/>
              <a:ext cx="62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46" name="Line 60"/>
            <p:cNvSpPr>
              <a:spLocks noChangeShapeType="1"/>
            </p:cNvSpPr>
            <p:nvPr/>
          </p:nvSpPr>
          <p:spPr bwMode="auto">
            <a:xfrm>
              <a:off x="2688" y="2955"/>
              <a:ext cx="624"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47" name="Line 61"/>
            <p:cNvSpPr>
              <a:spLocks noChangeShapeType="1"/>
            </p:cNvSpPr>
            <p:nvPr/>
          </p:nvSpPr>
          <p:spPr bwMode="auto">
            <a:xfrm>
              <a:off x="2688" y="2208"/>
              <a:ext cx="0" cy="747"/>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48" name="Line 62"/>
            <p:cNvSpPr>
              <a:spLocks noChangeShapeType="1"/>
            </p:cNvSpPr>
            <p:nvPr/>
          </p:nvSpPr>
          <p:spPr bwMode="auto">
            <a:xfrm>
              <a:off x="3312" y="2208"/>
              <a:ext cx="0" cy="747"/>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49" name="Line 63"/>
            <p:cNvSpPr>
              <a:spLocks noChangeShapeType="1"/>
            </p:cNvSpPr>
            <p:nvPr/>
          </p:nvSpPr>
          <p:spPr bwMode="auto">
            <a:xfrm>
              <a:off x="2976" y="2832"/>
              <a:ext cx="43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55350" name="Rectangle 66"/>
            <p:cNvSpPr>
              <a:spLocks noChangeArrowheads="1"/>
            </p:cNvSpPr>
            <p:nvPr/>
          </p:nvSpPr>
          <p:spPr bwMode="auto">
            <a:xfrm>
              <a:off x="4128" y="2457"/>
              <a:ext cx="624"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sz="2000"/>
                <a:t>20K</a:t>
              </a:r>
            </a:p>
          </p:txBody>
        </p:sp>
        <p:sp>
          <p:nvSpPr>
            <p:cNvPr id="55351" name="Rectangle 67"/>
            <p:cNvSpPr>
              <a:spLocks noChangeArrowheads="1"/>
            </p:cNvSpPr>
            <p:nvPr/>
          </p:nvSpPr>
          <p:spPr bwMode="auto">
            <a:xfrm>
              <a:off x="4128" y="2208"/>
              <a:ext cx="624"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sz="2000"/>
                <a:t>75K</a:t>
              </a:r>
            </a:p>
          </p:txBody>
        </p:sp>
        <p:sp>
          <p:nvSpPr>
            <p:cNvPr id="55352" name="Line 68"/>
            <p:cNvSpPr>
              <a:spLocks noChangeShapeType="1"/>
            </p:cNvSpPr>
            <p:nvPr/>
          </p:nvSpPr>
          <p:spPr bwMode="auto">
            <a:xfrm>
              <a:off x="4128" y="2208"/>
              <a:ext cx="624"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53" name="Line 69"/>
            <p:cNvSpPr>
              <a:spLocks noChangeShapeType="1"/>
            </p:cNvSpPr>
            <p:nvPr/>
          </p:nvSpPr>
          <p:spPr bwMode="auto">
            <a:xfrm>
              <a:off x="4128" y="2457"/>
              <a:ext cx="62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54" name="Line 70"/>
            <p:cNvSpPr>
              <a:spLocks noChangeShapeType="1"/>
            </p:cNvSpPr>
            <p:nvPr/>
          </p:nvSpPr>
          <p:spPr bwMode="auto">
            <a:xfrm>
              <a:off x="4128" y="2706"/>
              <a:ext cx="62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55" name="Line 71"/>
            <p:cNvSpPr>
              <a:spLocks noChangeShapeType="1"/>
            </p:cNvSpPr>
            <p:nvPr/>
          </p:nvSpPr>
          <p:spPr bwMode="auto">
            <a:xfrm>
              <a:off x="4128" y="2955"/>
              <a:ext cx="624"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56" name="Line 72"/>
            <p:cNvSpPr>
              <a:spLocks noChangeShapeType="1"/>
            </p:cNvSpPr>
            <p:nvPr/>
          </p:nvSpPr>
          <p:spPr bwMode="auto">
            <a:xfrm>
              <a:off x="4128" y="2208"/>
              <a:ext cx="0" cy="747"/>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57" name="Line 73"/>
            <p:cNvSpPr>
              <a:spLocks noChangeShapeType="1"/>
            </p:cNvSpPr>
            <p:nvPr/>
          </p:nvSpPr>
          <p:spPr bwMode="auto">
            <a:xfrm>
              <a:off x="4752" y="2208"/>
              <a:ext cx="0" cy="747"/>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58" name="Rectangle 76"/>
            <p:cNvSpPr>
              <a:spLocks noChangeArrowheads="1"/>
            </p:cNvSpPr>
            <p:nvPr/>
          </p:nvSpPr>
          <p:spPr bwMode="auto">
            <a:xfrm>
              <a:off x="4848" y="2457"/>
              <a:ext cx="624"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sz="2000"/>
                <a:t>30K</a:t>
              </a:r>
            </a:p>
          </p:txBody>
        </p:sp>
        <p:sp>
          <p:nvSpPr>
            <p:cNvPr id="55359" name="Rectangle 77"/>
            <p:cNvSpPr>
              <a:spLocks noChangeArrowheads="1"/>
            </p:cNvSpPr>
            <p:nvPr/>
          </p:nvSpPr>
          <p:spPr bwMode="auto">
            <a:xfrm>
              <a:off x="4848" y="2208"/>
              <a:ext cx="624"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sz="2000"/>
                <a:t>30K</a:t>
              </a:r>
            </a:p>
          </p:txBody>
        </p:sp>
        <p:sp>
          <p:nvSpPr>
            <p:cNvPr id="55360" name="Line 78"/>
            <p:cNvSpPr>
              <a:spLocks noChangeShapeType="1"/>
            </p:cNvSpPr>
            <p:nvPr/>
          </p:nvSpPr>
          <p:spPr bwMode="auto">
            <a:xfrm>
              <a:off x="4848" y="2208"/>
              <a:ext cx="624"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61" name="Line 79"/>
            <p:cNvSpPr>
              <a:spLocks noChangeShapeType="1"/>
            </p:cNvSpPr>
            <p:nvPr/>
          </p:nvSpPr>
          <p:spPr bwMode="auto">
            <a:xfrm>
              <a:off x="4848" y="2457"/>
              <a:ext cx="62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62" name="Line 80"/>
            <p:cNvSpPr>
              <a:spLocks noChangeShapeType="1"/>
            </p:cNvSpPr>
            <p:nvPr/>
          </p:nvSpPr>
          <p:spPr bwMode="auto">
            <a:xfrm>
              <a:off x="4848" y="2706"/>
              <a:ext cx="62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63" name="Line 81"/>
            <p:cNvSpPr>
              <a:spLocks noChangeShapeType="1"/>
            </p:cNvSpPr>
            <p:nvPr/>
          </p:nvSpPr>
          <p:spPr bwMode="auto">
            <a:xfrm>
              <a:off x="4848" y="2955"/>
              <a:ext cx="624"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64" name="Line 82"/>
            <p:cNvSpPr>
              <a:spLocks noChangeShapeType="1"/>
            </p:cNvSpPr>
            <p:nvPr/>
          </p:nvSpPr>
          <p:spPr bwMode="auto">
            <a:xfrm>
              <a:off x="4848" y="2208"/>
              <a:ext cx="0" cy="747"/>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65" name="Line 83"/>
            <p:cNvSpPr>
              <a:spLocks noChangeShapeType="1"/>
            </p:cNvSpPr>
            <p:nvPr/>
          </p:nvSpPr>
          <p:spPr bwMode="auto">
            <a:xfrm>
              <a:off x="5472" y="2208"/>
              <a:ext cx="0" cy="747"/>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66" name="Rectangle 86"/>
            <p:cNvSpPr>
              <a:spLocks noChangeArrowheads="1"/>
            </p:cNvSpPr>
            <p:nvPr/>
          </p:nvSpPr>
          <p:spPr bwMode="auto">
            <a:xfrm>
              <a:off x="3408" y="2457"/>
              <a:ext cx="624"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sz="2000"/>
                <a:t>15K</a:t>
              </a:r>
            </a:p>
          </p:txBody>
        </p:sp>
        <p:sp>
          <p:nvSpPr>
            <p:cNvPr id="55367" name="Rectangle 87"/>
            <p:cNvSpPr>
              <a:spLocks noChangeArrowheads="1"/>
            </p:cNvSpPr>
            <p:nvPr/>
          </p:nvSpPr>
          <p:spPr bwMode="auto">
            <a:xfrm>
              <a:off x="3408" y="2208"/>
              <a:ext cx="624"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sz="2000"/>
                <a:t>105K</a:t>
              </a:r>
            </a:p>
          </p:txBody>
        </p:sp>
        <p:sp>
          <p:nvSpPr>
            <p:cNvPr id="55368" name="Line 88"/>
            <p:cNvSpPr>
              <a:spLocks noChangeShapeType="1"/>
            </p:cNvSpPr>
            <p:nvPr/>
          </p:nvSpPr>
          <p:spPr bwMode="auto">
            <a:xfrm>
              <a:off x="3408" y="2208"/>
              <a:ext cx="624"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69" name="Line 89"/>
            <p:cNvSpPr>
              <a:spLocks noChangeShapeType="1"/>
            </p:cNvSpPr>
            <p:nvPr/>
          </p:nvSpPr>
          <p:spPr bwMode="auto">
            <a:xfrm>
              <a:off x="3408" y="2457"/>
              <a:ext cx="62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70" name="Line 90"/>
            <p:cNvSpPr>
              <a:spLocks noChangeShapeType="1"/>
            </p:cNvSpPr>
            <p:nvPr/>
          </p:nvSpPr>
          <p:spPr bwMode="auto">
            <a:xfrm>
              <a:off x="3408" y="2706"/>
              <a:ext cx="62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71" name="Line 91"/>
            <p:cNvSpPr>
              <a:spLocks noChangeShapeType="1"/>
            </p:cNvSpPr>
            <p:nvPr/>
          </p:nvSpPr>
          <p:spPr bwMode="auto">
            <a:xfrm>
              <a:off x="3408" y="2955"/>
              <a:ext cx="624"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72" name="Line 92"/>
            <p:cNvSpPr>
              <a:spLocks noChangeShapeType="1"/>
            </p:cNvSpPr>
            <p:nvPr/>
          </p:nvSpPr>
          <p:spPr bwMode="auto">
            <a:xfrm>
              <a:off x="3408" y="2208"/>
              <a:ext cx="0" cy="747"/>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73" name="Line 93"/>
            <p:cNvSpPr>
              <a:spLocks noChangeShapeType="1"/>
            </p:cNvSpPr>
            <p:nvPr/>
          </p:nvSpPr>
          <p:spPr bwMode="auto">
            <a:xfrm>
              <a:off x="4032" y="2208"/>
              <a:ext cx="0" cy="747"/>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74" name="Line 94"/>
            <p:cNvSpPr>
              <a:spLocks noChangeShapeType="1"/>
            </p:cNvSpPr>
            <p:nvPr/>
          </p:nvSpPr>
          <p:spPr bwMode="auto">
            <a:xfrm>
              <a:off x="3696" y="2832"/>
              <a:ext cx="43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55375" name="Line 95"/>
            <p:cNvSpPr>
              <a:spLocks noChangeShapeType="1"/>
            </p:cNvSpPr>
            <p:nvPr/>
          </p:nvSpPr>
          <p:spPr bwMode="auto">
            <a:xfrm>
              <a:off x="4416" y="2832"/>
              <a:ext cx="43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4" name="Group 142"/>
          <p:cNvGrpSpPr>
            <a:grpSpLocks/>
          </p:cNvGrpSpPr>
          <p:nvPr/>
        </p:nvGrpSpPr>
        <p:grpSpPr bwMode="auto">
          <a:xfrm>
            <a:off x="4267200" y="4876800"/>
            <a:ext cx="4419600" cy="1185863"/>
            <a:chOff x="2688" y="3072"/>
            <a:chExt cx="2784" cy="747"/>
          </a:xfrm>
        </p:grpSpPr>
        <p:sp>
          <p:nvSpPr>
            <p:cNvPr id="55306" name="Rectangle 98"/>
            <p:cNvSpPr>
              <a:spLocks noChangeArrowheads="1"/>
            </p:cNvSpPr>
            <p:nvPr/>
          </p:nvSpPr>
          <p:spPr bwMode="auto">
            <a:xfrm>
              <a:off x="4848" y="3321"/>
              <a:ext cx="624"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sz="2000"/>
                <a:t>10</a:t>
              </a:r>
              <a:r>
                <a:rPr lang="en-US" altLang="ja-JP" sz="2000"/>
                <a:t>K</a:t>
              </a:r>
            </a:p>
          </p:txBody>
        </p:sp>
        <p:sp>
          <p:nvSpPr>
            <p:cNvPr id="55307" name="Rectangle 99"/>
            <p:cNvSpPr>
              <a:spLocks noChangeArrowheads="1"/>
            </p:cNvSpPr>
            <p:nvPr/>
          </p:nvSpPr>
          <p:spPr bwMode="auto">
            <a:xfrm>
              <a:off x="4848" y="3072"/>
              <a:ext cx="624"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sz="2000"/>
                <a:t>0</a:t>
              </a:r>
              <a:r>
                <a:rPr lang="en-US" altLang="ja-JP" sz="2000"/>
                <a:t>K</a:t>
              </a:r>
            </a:p>
          </p:txBody>
        </p:sp>
        <p:sp>
          <p:nvSpPr>
            <p:cNvPr id="55308" name="Line 100"/>
            <p:cNvSpPr>
              <a:spLocks noChangeShapeType="1"/>
            </p:cNvSpPr>
            <p:nvPr/>
          </p:nvSpPr>
          <p:spPr bwMode="auto">
            <a:xfrm>
              <a:off x="4848" y="3072"/>
              <a:ext cx="624"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09" name="Line 101"/>
            <p:cNvSpPr>
              <a:spLocks noChangeShapeType="1"/>
            </p:cNvSpPr>
            <p:nvPr/>
          </p:nvSpPr>
          <p:spPr bwMode="auto">
            <a:xfrm>
              <a:off x="4848" y="3321"/>
              <a:ext cx="62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10" name="Line 102"/>
            <p:cNvSpPr>
              <a:spLocks noChangeShapeType="1"/>
            </p:cNvSpPr>
            <p:nvPr/>
          </p:nvSpPr>
          <p:spPr bwMode="auto">
            <a:xfrm>
              <a:off x="4848" y="3570"/>
              <a:ext cx="62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11" name="Line 103"/>
            <p:cNvSpPr>
              <a:spLocks noChangeShapeType="1"/>
            </p:cNvSpPr>
            <p:nvPr/>
          </p:nvSpPr>
          <p:spPr bwMode="auto">
            <a:xfrm>
              <a:off x="4848" y="3819"/>
              <a:ext cx="624"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12" name="Line 104"/>
            <p:cNvSpPr>
              <a:spLocks noChangeShapeType="1"/>
            </p:cNvSpPr>
            <p:nvPr/>
          </p:nvSpPr>
          <p:spPr bwMode="auto">
            <a:xfrm>
              <a:off x="4848" y="3072"/>
              <a:ext cx="0" cy="747"/>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13" name="Line 105"/>
            <p:cNvSpPr>
              <a:spLocks noChangeShapeType="1"/>
            </p:cNvSpPr>
            <p:nvPr/>
          </p:nvSpPr>
          <p:spPr bwMode="auto">
            <a:xfrm>
              <a:off x="5472" y="3072"/>
              <a:ext cx="0" cy="747"/>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14" name="Line 106"/>
            <p:cNvSpPr>
              <a:spLocks noChangeShapeType="1"/>
            </p:cNvSpPr>
            <p:nvPr/>
          </p:nvSpPr>
          <p:spPr bwMode="auto">
            <a:xfrm>
              <a:off x="2976" y="3696"/>
              <a:ext cx="43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55315" name="Rectangle 109"/>
            <p:cNvSpPr>
              <a:spLocks noChangeArrowheads="1"/>
            </p:cNvSpPr>
            <p:nvPr/>
          </p:nvSpPr>
          <p:spPr bwMode="auto">
            <a:xfrm>
              <a:off x="3408" y="3321"/>
              <a:ext cx="624"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ja-JP" altLang="en-US" sz="2000"/>
                <a:t>20</a:t>
              </a:r>
              <a:r>
                <a:rPr lang="en-US" altLang="ja-JP" sz="2000"/>
                <a:t>K</a:t>
              </a:r>
            </a:p>
          </p:txBody>
        </p:sp>
        <p:sp>
          <p:nvSpPr>
            <p:cNvPr id="55316" name="Rectangle 110"/>
            <p:cNvSpPr>
              <a:spLocks noChangeArrowheads="1"/>
            </p:cNvSpPr>
            <p:nvPr/>
          </p:nvSpPr>
          <p:spPr bwMode="auto">
            <a:xfrm>
              <a:off x="3408" y="3072"/>
              <a:ext cx="624"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sz="2000"/>
                <a:t>75K</a:t>
              </a:r>
            </a:p>
          </p:txBody>
        </p:sp>
        <p:sp>
          <p:nvSpPr>
            <p:cNvPr id="55317" name="Line 111"/>
            <p:cNvSpPr>
              <a:spLocks noChangeShapeType="1"/>
            </p:cNvSpPr>
            <p:nvPr/>
          </p:nvSpPr>
          <p:spPr bwMode="auto">
            <a:xfrm>
              <a:off x="3408" y="3072"/>
              <a:ext cx="624"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18" name="Line 112"/>
            <p:cNvSpPr>
              <a:spLocks noChangeShapeType="1"/>
            </p:cNvSpPr>
            <p:nvPr/>
          </p:nvSpPr>
          <p:spPr bwMode="auto">
            <a:xfrm>
              <a:off x="3408" y="3321"/>
              <a:ext cx="62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19" name="Line 113"/>
            <p:cNvSpPr>
              <a:spLocks noChangeShapeType="1"/>
            </p:cNvSpPr>
            <p:nvPr/>
          </p:nvSpPr>
          <p:spPr bwMode="auto">
            <a:xfrm>
              <a:off x="3408" y="3570"/>
              <a:ext cx="62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20" name="Line 114"/>
            <p:cNvSpPr>
              <a:spLocks noChangeShapeType="1"/>
            </p:cNvSpPr>
            <p:nvPr/>
          </p:nvSpPr>
          <p:spPr bwMode="auto">
            <a:xfrm>
              <a:off x="3408" y="3819"/>
              <a:ext cx="624"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21" name="Line 115"/>
            <p:cNvSpPr>
              <a:spLocks noChangeShapeType="1"/>
            </p:cNvSpPr>
            <p:nvPr/>
          </p:nvSpPr>
          <p:spPr bwMode="auto">
            <a:xfrm>
              <a:off x="3408" y="3072"/>
              <a:ext cx="0" cy="747"/>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22" name="Line 116"/>
            <p:cNvSpPr>
              <a:spLocks noChangeShapeType="1"/>
            </p:cNvSpPr>
            <p:nvPr/>
          </p:nvSpPr>
          <p:spPr bwMode="auto">
            <a:xfrm>
              <a:off x="4032" y="3072"/>
              <a:ext cx="0" cy="747"/>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23" name="Rectangle 119"/>
            <p:cNvSpPr>
              <a:spLocks noChangeArrowheads="1"/>
            </p:cNvSpPr>
            <p:nvPr/>
          </p:nvSpPr>
          <p:spPr bwMode="auto">
            <a:xfrm>
              <a:off x="2688" y="3321"/>
              <a:ext cx="624"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sz="2000"/>
                <a:t>30K</a:t>
              </a:r>
            </a:p>
          </p:txBody>
        </p:sp>
        <p:sp>
          <p:nvSpPr>
            <p:cNvPr id="55324" name="Rectangle 120"/>
            <p:cNvSpPr>
              <a:spLocks noChangeArrowheads="1"/>
            </p:cNvSpPr>
            <p:nvPr/>
          </p:nvSpPr>
          <p:spPr bwMode="auto">
            <a:xfrm>
              <a:off x="2688" y="3072"/>
              <a:ext cx="624"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sz="2000"/>
                <a:t>30K</a:t>
              </a:r>
            </a:p>
          </p:txBody>
        </p:sp>
        <p:sp>
          <p:nvSpPr>
            <p:cNvPr id="55325" name="Line 121"/>
            <p:cNvSpPr>
              <a:spLocks noChangeShapeType="1"/>
            </p:cNvSpPr>
            <p:nvPr/>
          </p:nvSpPr>
          <p:spPr bwMode="auto">
            <a:xfrm>
              <a:off x="2688" y="3072"/>
              <a:ext cx="624"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26" name="Line 122"/>
            <p:cNvSpPr>
              <a:spLocks noChangeShapeType="1"/>
            </p:cNvSpPr>
            <p:nvPr/>
          </p:nvSpPr>
          <p:spPr bwMode="auto">
            <a:xfrm>
              <a:off x="2688" y="3321"/>
              <a:ext cx="62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27" name="Line 123"/>
            <p:cNvSpPr>
              <a:spLocks noChangeShapeType="1"/>
            </p:cNvSpPr>
            <p:nvPr/>
          </p:nvSpPr>
          <p:spPr bwMode="auto">
            <a:xfrm>
              <a:off x="2688" y="3570"/>
              <a:ext cx="62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28" name="Line 124"/>
            <p:cNvSpPr>
              <a:spLocks noChangeShapeType="1"/>
            </p:cNvSpPr>
            <p:nvPr/>
          </p:nvSpPr>
          <p:spPr bwMode="auto">
            <a:xfrm>
              <a:off x="2688" y="3819"/>
              <a:ext cx="624"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29" name="Line 125"/>
            <p:cNvSpPr>
              <a:spLocks noChangeShapeType="1"/>
            </p:cNvSpPr>
            <p:nvPr/>
          </p:nvSpPr>
          <p:spPr bwMode="auto">
            <a:xfrm>
              <a:off x="2688" y="3072"/>
              <a:ext cx="0" cy="747"/>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30" name="Line 126"/>
            <p:cNvSpPr>
              <a:spLocks noChangeShapeType="1"/>
            </p:cNvSpPr>
            <p:nvPr/>
          </p:nvSpPr>
          <p:spPr bwMode="auto">
            <a:xfrm>
              <a:off x="3312" y="3072"/>
              <a:ext cx="0" cy="747"/>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31" name="Rectangle 129"/>
            <p:cNvSpPr>
              <a:spLocks noChangeArrowheads="1"/>
            </p:cNvSpPr>
            <p:nvPr/>
          </p:nvSpPr>
          <p:spPr bwMode="auto">
            <a:xfrm>
              <a:off x="4128" y="3321"/>
              <a:ext cx="624"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sz="2000"/>
                <a:t>15K</a:t>
              </a:r>
            </a:p>
          </p:txBody>
        </p:sp>
        <p:sp>
          <p:nvSpPr>
            <p:cNvPr id="55332" name="Rectangle 130"/>
            <p:cNvSpPr>
              <a:spLocks noChangeArrowheads="1"/>
            </p:cNvSpPr>
            <p:nvPr/>
          </p:nvSpPr>
          <p:spPr bwMode="auto">
            <a:xfrm>
              <a:off x="4128" y="3072"/>
              <a:ext cx="624" cy="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spcBef>
                  <a:spcPct val="20000"/>
                </a:spcBef>
                <a:buSzPct val="85000"/>
              </a:pPr>
              <a:r>
                <a:rPr lang="en-US" altLang="ja-JP" sz="2000"/>
                <a:t>105K</a:t>
              </a:r>
            </a:p>
          </p:txBody>
        </p:sp>
        <p:sp>
          <p:nvSpPr>
            <p:cNvPr id="55333" name="Line 131"/>
            <p:cNvSpPr>
              <a:spLocks noChangeShapeType="1"/>
            </p:cNvSpPr>
            <p:nvPr/>
          </p:nvSpPr>
          <p:spPr bwMode="auto">
            <a:xfrm>
              <a:off x="4128" y="3072"/>
              <a:ext cx="624"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34" name="Line 132"/>
            <p:cNvSpPr>
              <a:spLocks noChangeShapeType="1"/>
            </p:cNvSpPr>
            <p:nvPr/>
          </p:nvSpPr>
          <p:spPr bwMode="auto">
            <a:xfrm>
              <a:off x="4128" y="3321"/>
              <a:ext cx="62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35" name="Line 133"/>
            <p:cNvSpPr>
              <a:spLocks noChangeShapeType="1"/>
            </p:cNvSpPr>
            <p:nvPr/>
          </p:nvSpPr>
          <p:spPr bwMode="auto">
            <a:xfrm>
              <a:off x="4128" y="3570"/>
              <a:ext cx="624"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36" name="Line 134"/>
            <p:cNvSpPr>
              <a:spLocks noChangeShapeType="1"/>
            </p:cNvSpPr>
            <p:nvPr/>
          </p:nvSpPr>
          <p:spPr bwMode="auto">
            <a:xfrm>
              <a:off x="4128" y="3819"/>
              <a:ext cx="624" cy="0"/>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37" name="Line 135"/>
            <p:cNvSpPr>
              <a:spLocks noChangeShapeType="1"/>
            </p:cNvSpPr>
            <p:nvPr/>
          </p:nvSpPr>
          <p:spPr bwMode="auto">
            <a:xfrm>
              <a:off x="4128" y="3072"/>
              <a:ext cx="0" cy="747"/>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38" name="Line 136"/>
            <p:cNvSpPr>
              <a:spLocks noChangeShapeType="1"/>
            </p:cNvSpPr>
            <p:nvPr/>
          </p:nvSpPr>
          <p:spPr bwMode="auto">
            <a:xfrm>
              <a:off x="4752" y="3072"/>
              <a:ext cx="0" cy="747"/>
            </a:xfrm>
            <a:prstGeom prst="line">
              <a:avLst/>
            </a:prstGeom>
            <a:noFill/>
            <a:ln w="28575" cap="sq">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55339" name="Line 137"/>
            <p:cNvSpPr>
              <a:spLocks noChangeShapeType="1"/>
            </p:cNvSpPr>
            <p:nvPr/>
          </p:nvSpPr>
          <p:spPr bwMode="auto">
            <a:xfrm>
              <a:off x="3696" y="3696"/>
              <a:ext cx="43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55340" name="Line 138"/>
            <p:cNvSpPr>
              <a:spLocks noChangeShapeType="1"/>
            </p:cNvSpPr>
            <p:nvPr/>
          </p:nvSpPr>
          <p:spPr bwMode="auto">
            <a:xfrm>
              <a:off x="4416" y="3696"/>
              <a:ext cx="432"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sp>
        <p:nvSpPr>
          <p:cNvPr id="221327" name="AutoShape 143"/>
          <p:cNvSpPr>
            <a:spLocks noChangeArrowheads="1"/>
          </p:cNvSpPr>
          <p:nvPr/>
        </p:nvSpPr>
        <p:spPr bwMode="auto">
          <a:xfrm>
            <a:off x="4114800" y="5257800"/>
            <a:ext cx="4724400" cy="457200"/>
          </a:xfrm>
          <a:prstGeom prst="roundRect">
            <a:avLst>
              <a:gd name="adj" fmla="val 16667"/>
            </a:avLst>
          </a:prstGeom>
          <a:noFill/>
          <a:ln w="38100">
            <a:solidFill>
              <a:srgbClr val="FF99CC"/>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21328" name="AutoShape 144"/>
          <p:cNvSpPr>
            <a:spLocks noChangeArrowheads="1"/>
          </p:cNvSpPr>
          <p:nvPr/>
        </p:nvSpPr>
        <p:spPr bwMode="auto">
          <a:xfrm>
            <a:off x="4114800" y="3886200"/>
            <a:ext cx="4724400" cy="457200"/>
          </a:xfrm>
          <a:prstGeom prst="roundRect">
            <a:avLst>
              <a:gd name="adj" fmla="val 16667"/>
            </a:avLst>
          </a:prstGeom>
          <a:noFill/>
          <a:ln w="38100">
            <a:solidFill>
              <a:srgbClr val="FF99CC"/>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21329" name="AutoShape 145"/>
          <p:cNvSpPr>
            <a:spLocks noChangeArrowheads="1"/>
          </p:cNvSpPr>
          <p:nvPr/>
        </p:nvSpPr>
        <p:spPr bwMode="auto">
          <a:xfrm>
            <a:off x="4114800" y="2057400"/>
            <a:ext cx="4724400" cy="457200"/>
          </a:xfrm>
          <a:prstGeom prst="roundRect">
            <a:avLst>
              <a:gd name="adj" fmla="val 16667"/>
            </a:avLst>
          </a:prstGeom>
          <a:noFill/>
          <a:ln w="38100">
            <a:solidFill>
              <a:srgbClr val="FF99CC"/>
            </a:solidFill>
            <a:prstDash val="dash"/>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21329"/>
                                        </p:tgtEl>
                                        <p:attrNameLst>
                                          <p:attrName>style.visibility</p:attrName>
                                        </p:attrNameLst>
                                      </p:cBhvr>
                                      <p:to>
                                        <p:strVal val="visible"/>
                                      </p:to>
                                    </p:set>
                                    <p:animEffect transition="in" filter="checkerboard(across)">
                                      <p:cBhvr>
                                        <p:cTn id="12" dur="500"/>
                                        <p:tgtEl>
                                          <p:spTgt spid="22132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left)">
                                      <p:cBhvr>
                                        <p:cTn id="17" dur="500"/>
                                        <p:tgtEl>
                                          <p:spTgt spid="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21328"/>
                                        </p:tgtEl>
                                        <p:attrNameLst>
                                          <p:attrName>style.visibility</p:attrName>
                                        </p:attrNameLst>
                                      </p:cBhvr>
                                      <p:to>
                                        <p:strVal val="visible"/>
                                      </p:to>
                                    </p:set>
                                    <p:animEffect transition="in" filter="checkerboard(across)">
                                      <p:cBhvr>
                                        <p:cTn id="22" dur="500"/>
                                        <p:tgtEl>
                                          <p:spTgt spid="22132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left)">
                                      <p:cBhvr>
                                        <p:cTn id="27" dur="500"/>
                                        <p:tgtEl>
                                          <p:spTgt spid="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221327"/>
                                        </p:tgtEl>
                                        <p:attrNameLst>
                                          <p:attrName>style.visibility</p:attrName>
                                        </p:attrNameLst>
                                      </p:cBhvr>
                                      <p:to>
                                        <p:strVal val="visible"/>
                                      </p:to>
                                    </p:set>
                                    <p:animEffect transition="in" filter="checkerboard(across)">
                                      <p:cBhvr>
                                        <p:cTn id="32" dur="500"/>
                                        <p:tgtEl>
                                          <p:spTgt spid="2213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327" grpId="0" animBg="1"/>
      <p:bldP spid="221328" grpId="0" animBg="1"/>
      <p:bldP spid="221329"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685800" y="525463"/>
            <a:ext cx="7772400" cy="1311275"/>
          </a:xfrm>
        </p:spPr>
        <p:txBody>
          <a:bodyPr/>
          <a:lstStyle/>
          <a:p>
            <a:pPr eaLnBrk="1" hangingPunct="1"/>
            <a:r>
              <a:rPr lang="ja-JP" altLang="en-US" sz="3600">
                <a:latin typeface="Times New Roman" panose="02020603050405020304" pitchFamily="18" charset="0"/>
              </a:rPr>
              <a:t>空き領域の領域管理</a:t>
            </a:r>
            <a:br>
              <a:rPr lang="ja-JP" altLang="en-US">
                <a:latin typeface="Times New Roman" panose="02020603050405020304" pitchFamily="18" charset="0"/>
              </a:rPr>
            </a:br>
            <a:r>
              <a:rPr lang="ja-JP" altLang="en-US">
                <a:latin typeface="Times New Roman" panose="02020603050405020304" pitchFamily="18" charset="0"/>
              </a:rPr>
              <a:t>ビットマップ方式</a:t>
            </a:r>
            <a:r>
              <a:rPr lang="ja-JP" altLang="en-US" sz="3600">
                <a:latin typeface="Times New Roman" panose="02020603050405020304" pitchFamily="18" charset="0"/>
              </a:rPr>
              <a:t>(</a:t>
            </a:r>
            <a:r>
              <a:rPr lang="en-US" altLang="ja-JP" sz="3600">
                <a:latin typeface="Times New Roman" panose="02020603050405020304" pitchFamily="18" charset="0"/>
              </a:rPr>
              <a:t>bit-map)</a:t>
            </a:r>
          </a:p>
        </p:txBody>
      </p:sp>
      <p:sp>
        <p:nvSpPr>
          <p:cNvPr id="56323" name="Rectangle 3"/>
          <p:cNvSpPr>
            <a:spLocks noChangeArrowheads="1"/>
          </p:cNvSpPr>
          <p:nvPr/>
        </p:nvSpPr>
        <p:spPr bwMode="auto">
          <a:xfrm>
            <a:off x="5791200" y="2743200"/>
            <a:ext cx="1676400" cy="3429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56324" name="Rectangle 4"/>
          <p:cNvSpPr>
            <a:spLocks noChangeArrowheads="1"/>
          </p:cNvSpPr>
          <p:nvPr/>
        </p:nvSpPr>
        <p:spPr bwMode="auto">
          <a:xfrm>
            <a:off x="5791200" y="3124200"/>
            <a:ext cx="1676400" cy="533400"/>
          </a:xfrm>
          <a:prstGeom prst="rect">
            <a:avLst/>
          </a:prstGeom>
          <a:solidFill>
            <a:srgbClr val="CCFF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使用中(20</a:t>
            </a:r>
            <a:r>
              <a:rPr lang="en-US" altLang="ja-JP">
                <a:solidFill>
                  <a:srgbClr val="000000"/>
                </a:solidFill>
              </a:rPr>
              <a:t>K)</a:t>
            </a:r>
          </a:p>
        </p:txBody>
      </p:sp>
      <p:sp>
        <p:nvSpPr>
          <p:cNvPr id="56325" name="Rectangle 5"/>
          <p:cNvSpPr>
            <a:spLocks noChangeArrowheads="1"/>
          </p:cNvSpPr>
          <p:nvPr/>
        </p:nvSpPr>
        <p:spPr bwMode="auto">
          <a:xfrm>
            <a:off x="5791200" y="4419600"/>
            <a:ext cx="1676400" cy="381000"/>
          </a:xfrm>
          <a:prstGeom prst="rect">
            <a:avLst/>
          </a:prstGeom>
          <a:solidFill>
            <a:srgbClr val="CCFF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使用中(15</a:t>
            </a:r>
            <a:r>
              <a:rPr lang="en-US" altLang="ja-JP">
                <a:solidFill>
                  <a:srgbClr val="000000"/>
                </a:solidFill>
              </a:rPr>
              <a:t>K)</a:t>
            </a:r>
          </a:p>
        </p:txBody>
      </p:sp>
      <p:sp>
        <p:nvSpPr>
          <p:cNvPr id="56326" name="Rectangle 6"/>
          <p:cNvSpPr>
            <a:spLocks noChangeArrowheads="1"/>
          </p:cNvSpPr>
          <p:nvPr/>
        </p:nvSpPr>
        <p:spPr bwMode="auto">
          <a:xfrm>
            <a:off x="5791200" y="5410200"/>
            <a:ext cx="1676400" cy="304800"/>
          </a:xfrm>
          <a:prstGeom prst="rect">
            <a:avLst/>
          </a:prstGeom>
          <a:solidFill>
            <a:srgbClr val="CCFF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使用中(10</a:t>
            </a:r>
            <a:r>
              <a:rPr lang="en-US" altLang="ja-JP">
                <a:solidFill>
                  <a:srgbClr val="000000"/>
                </a:solidFill>
              </a:rPr>
              <a:t>K)</a:t>
            </a:r>
          </a:p>
        </p:txBody>
      </p:sp>
      <p:sp>
        <p:nvSpPr>
          <p:cNvPr id="56327" name="Rectangle 7"/>
          <p:cNvSpPr>
            <a:spLocks noChangeArrowheads="1"/>
          </p:cNvSpPr>
          <p:nvPr/>
        </p:nvSpPr>
        <p:spPr bwMode="auto">
          <a:xfrm>
            <a:off x="5791200" y="2743200"/>
            <a:ext cx="1676400" cy="381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10</a:t>
            </a:r>
            <a:r>
              <a:rPr lang="en-US" altLang="ja-JP"/>
              <a:t>K</a:t>
            </a:r>
          </a:p>
        </p:txBody>
      </p:sp>
      <p:sp>
        <p:nvSpPr>
          <p:cNvPr id="56328" name="Rectangle 8"/>
          <p:cNvSpPr>
            <a:spLocks noChangeArrowheads="1"/>
          </p:cNvSpPr>
          <p:nvPr/>
        </p:nvSpPr>
        <p:spPr bwMode="auto">
          <a:xfrm>
            <a:off x="5791200" y="3657600"/>
            <a:ext cx="1676400" cy="762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30</a:t>
            </a:r>
            <a:r>
              <a:rPr lang="en-US" altLang="ja-JP"/>
              <a:t>K</a:t>
            </a:r>
          </a:p>
        </p:txBody>
      </p:sp>
      <p:sp>
        <p:nvSpPr>
          <p:cNvPr id="56329" name="Rectangle 9"/>
          <p:cNvSpPr>
            <a:spLocks noChangeArrowheads="1"/>
          </p:cNvSpPr>
          <p:nvPr/>
        </p:nvSpPr>
        <p:spPr bwMode="auto">
          <a:xfrm>
            <a:off x="5791200" y="4800600"/>
            <a:ext cx="1676400" cy="6096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20</a:t>
            </a:r>
            <a:r>
              <a:rPr lang="en-US" altLang="ja-JP"/>
              <a:t>K</a:t>
            </a:r>
          </a:p>
        </p:txBody>
      </p:sp>
      <p:sp>
        <p:nvSpPr>
          <p:cNvPr id="56330" name="Rectangle 10"/>
          <p:cNvSpPr>
            <a:spLocks noChangeArrowheads="1"/>
          </p:cNvSpPr>
          <p:nvPr/>
        </p:nvSpPr>
        <p:spPr bwMode="auto">
          <a:xfrm>
            <a:off x="5791200" y="5715000"/>
            <a:ext cx="1676400" cy="457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15</a:t>
            </a:r>
            <a:r>
              <a:rPr lang="en-US" altLang="ja-JP"/>
              <a:t>K</a:t>
            </a:r>
          </a:p>
        </p:txBody>
      </p:sp>
      <p:sp>
        <p:nvSpPr>
          <p:cNvPr id="56331" name="Text Box 11"/>
          <p:cNvSpPr txBox="1">
            <a:spLocks noChangeArrowheads="1"/>
          </p:cNvSpPr>
          <p:nvPr/>
        </p:nvSpPr>
        <p:spPr bwMode="auto">
          <a:xfrm>
            <a:off x="5257800" y="2514600"/>
            <a:ext cx="557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0</a:t>
            </a:r>
            <a:r>
              <a:rPr lang="en-US" altLang="ja-JP"/>
              <a:t>K</a:t>
            </a:r>
          </a:p>
        </p:txBody>
      </p:sp>
      <p:sp>
        <p:nvSpPr>
          <p:cNvPr id="56332" name="Text Box 12"/>
          <p:cNvSpPr txBox="1">
            <a:spLocks noChangeArrowheads="1"/>
          </p:cNvSpPr>
          <p:nvPr/>
        </p:nvSpPr>
        <p:spPr bwMode="auto">
          <a:xfrm>
            <a:off x="5105400" y="2895600"/>
            <a:ext cx="709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10</a:t>
            </a:r>
            <a:r>
              <a:rPr lang="en-US" altLang="ja-JP"/>
              <a:t>K</a:t>
            </a:r>
          </a:p>
        </p:txBody>
      </p:sp>
      <p:sp>
        <p:nvSpPr>
          <p:cNvPr id="56333" name="Text Box 13"/>
          <p:cNvSpPr txBox="1">
            <a:spLocks noChangeArrowheads="1"/>
          </p:cNvSpPr>
          <p:nvPr/>
        </p:nvSpPr>
        <p:spPr bwMode="auto">
          <a:xfrm>
            <a:off x="5105400" y="3429000"/>
            <a:ext cx="709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30</a:t>
            </a:r>
            <a:r>
              <a:rPr lang="en-US" altLang="ja-JP"/>
              <a:t>K</a:t>
            </a:r>
          </a:p>
        </p:txBody>
      </p:sp>
      <p:sp>
        <p:nvSpPr>
          <p:cNvPr id="56334" name="Text Box 14"/>
          <p:cNvSpPr txBox="1">
            <a:spLocks noChangeArrowheads="1"/>
          </p:cNvSpPr>
          <p:nvPr/>
        </p:nvSpPr>
        <p:spPr bwMode="auto">
          <a:xfrm>
            <a:off x="5105400" y="4191000"/>
            <a:ext cx="709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60</a:t>
            </a:r>
            <a:r>
              <a:rPr lang="en-US" altLang="ja-JP"/>
              <a:t>K</a:t>
            </a:r>
          </a:p>
        </p:txBody>
      </p:sp>
      <p:sp>
        <p:nvSpPr>
          <p:cNvPr id="56335" name="Text Box 15"/>
          <p:cNvSpPr txBox="1">
            <a:spLocks noChangeArrowheads="1"/>
          </p:cNvSpPr>
          <p:nvPr/>
        </p:nvSpPr>
        <p:spPr bwMode="auto">
          <a:xfrm>
            <a:off x="5105400" y="4572000"/>
            <a:ext cx="709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75K</a:t>
            </a:r>
          </a:p>
        </p:txBody>
      </p:sp>
      <p:sp>
        <p:nvSpPr>
          <p:cNvPr id="56336" name="Text Box 16"/>
          <p:cNvSpPr txBox="1">
            <a:spLocks noChangeArrowheads="1"/>
          </p:cNvSpPr>
          <p:nvPr/>
        </p:nvSpPr>
        <p:spPr bwMode="auto">
          <a:xfrm>
            <a:off x="5105400" y="5181600"/>
            <a:ext cx="7096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95K</a:t>
            </a:r>
          </a:p>
        </p:txBody>
      </p:sp>
      <p:sp>
        <p:nvSpPr>
          <p:cNvPr id="56337" name="Text Box 17"/>
          <p:cNvSpPr txBox="1">
            <a:spLocks noChangeArrowheads="1"/>
          </p:cNvSpPr>
          <p:nvPr/>
        </p:nvSpPr>
        <p:spPr bwMode="auto">
          <a:xfrm>
            <a:off x="4953000" y="5486400"/>
            <a:ext cx="862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105K</a:t>
            </a:r>
          </a:p>
        </p:txBody>
      </p:sp>
      <p:sp>
        <p:nvSpPr>
          <p:cNvPr id="56338" name="Text Box 18"/>
          <p:cNvSpPr txBox="1">
            <a:spLocks noChangeArrowheads="1"/>
          </p:cNvSpPr>
          <p:nvPr/>
        </p:nvSpPr>
        <p:spPr bwMode="auto">
          <a:xfrm>
            <a:off x="4953000" y="5943600"/>
            <a:ext cx="8620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120K</a:t>
            </a:r>
          </a:p>
        </p:txBody>
      </p:sp>
      <p:graphicFrame>
        <p:nvGraphicFramePr>
          <p:cNvPr id="223396" name="Group 164"/>
          <p:cNvGraphicFramePr>
            <a:graphicFrameLocks noGrp="1"/>
          </p:cNvGraphicFramePr>
          <p:nvPr>
            <p:extLst>
              <p:ext uri="{D42A27DB-BD31-4B8C-83A1-F6EECF244321}">
                <p14:modId xmlns:p14="http://schemas.microsoft.com/office/powerpoint/2010/main" val="1650028545"/>
              </p:ext>
            </p:extLst>
          </p:nvPr>
        </p:nvGraphicFramePr>
        <p:xfrm>
          <a:off x="533400" y="1981200"/>
          <a:ext cx="1600200" cy="4754880"/>
        </p:xfrm>
        <a:graphic>
          <a:graphicData uri="http://schemas.openxmlformats.org/drawingml/2006/table">
            <a:tbl>
              <a:tblPr/>
              <a:tblGrid>
                <a:gridCol w="800100">
                  <a:extLst>
                    <a:ext uri="{9D8B030D-6E8A-4147-A177-3AD203B41FA5}">
                      <a16:colId xmlns:a16="http://schemas.microsoft.com/office/drawing/2014/main" val="20000"/>
                    </a:ext>
                  </a:extLst>
                </a:gridCol>
                <a:gridCol w="800100">
                  <a:extLst>
                    <a:ext uri="{9D8B030D-6E8A-4147-A177-3AD203B41FA5}">
                      <a16:colId xmlns:a16="http://schemas.microsoft.com/office/drawing/2014/main" val="20001"/>
                    </a:ext>
                  </a:extLst>
                </a:gridCol>
              </a:tblGrid>
              <a:tr h="338138">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41313">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38138">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1</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2"/>
                  </a:ext>
                </a:extLst>
              </a:tr>
              <a:tr h="338138">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15</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1</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3"/>
                  </a:ext>
                </a:extLst>
              </a:tr>
              <a:tr h="33972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20</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1</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4"/>
                  </a:ext>
                </a:extLst>
              </a:tr>
              <a:tr h="338138">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25</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1</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5"/>
                  </a:ext>
                </a:extLst>
              </a:tr>
              <a:tr h="338138">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30</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3972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35</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38138">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40</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38138">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45</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39725">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50</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38138">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55</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graphicFrame>
        <p:nvGraphicFramePr>
          <p:cNvPr id="223398" name="Group 166"/>
          <p:cNvGraphicFramePr>
            <a:graphicFrameLocks noGrp="1"/>
          </p:cNvGraphicFramePr>
          <p:nvPr>
            <p:extLst>
              <p:ext uri="{D42A27DB-BD31-4B8C-83A1-F6EECF244321}">
                <p14:modId xmlns:p14="http://schemas.microsoft.com/office/powerpoint/2010/main" val="3413424033"/>
              </p:ext>
            </p:extLst>
          </p:nvPr>
        </p:nvGraphicFramePr>
        <p:xfrm>
          <a:off x="2362200" y="1981200"/>
          <a:ext cx="1600200" cy="4754880"/>
        </p:xfrm>
        <a:graphic>
          <a:graphicData uri="http://schemas.openxmlformats.org/drawingml/2006/table">
            <a:tbl>
              <a:tblPr/>
              <a:tblGrid>
                <a:gridCol w="800100">
                  <a:extLst>
                    <a:ext uri="{9D8B030D-6E8A-4147-A177-3AD203B41FA5}">
                      <a16:colId xmlns:a16="http://schemas.microsoft.com/office/drawing/2014/main" val="20000"/>
                    </a:ext>
                  </a:extLst>
                </a:gridCol>
                <a:gridCol w="800100">
                  <a:extLst>
                    <a:ext uri="{9D8B030D-6E8A-4147-A177-3AD203B41FA5}">
                      <a16:colId xmlns:a16="http://schemas.microsoft.com/office/drawing/2014/main" val="20001"/>
                    </a:ext>
                  </a:extLst>
                </a:gridCol>
              </a:tblGrid>
              <a:tr h="382716">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60</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1</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0"/>
                  </a:ext>
                </a:extLst>
              </a:tr>
              <a:tr h="382716">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65</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1</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1"/>
                  </a:ext>
                </a:extLst>
              </a:tr>
              <a:tr h="382716">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70</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1</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2"/>
                  </a:ext>
                </a:extLst>
              </a:tr>
              <a:tr h="382716">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75</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82716">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80</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82716">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85</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82716">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90</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82716">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95</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1</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7"/>
                  </a:ext>
                </a:extLst>
              </a:tr>
              <a:tr h="382716">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100</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rgbClr val="000000"/>
                          </a:solidFill>
                          <a:effectLst/>
                          <a:latin typeface="Times New Roman" panose="02020603050405020304" pitchFamily="18" charset="0"/>
                          <a:ea typeface="ＭＳ Ｐゴシック" panose="020B0600070205080204" pitchFamily="50" charset="-128"/>
                        </a:rPr>
                        <a:t>1</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8"/>
                  </a:ext>
                </a:extLst>
              </a:tr>
              <a:tr h="382716">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105</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382716">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110</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a:ln>
                            <a:noFill/>
                          </a:ln>
                          <a:solidFill>
                            <a:schemeClr val="tx1"/>
                          </a:solidFill>
                          <a:effectLst/>
                          <a:latin typeface="Times New Roman" panose="02020603050405020304" pitchFamily="18" charset="0"/>
                          <a:ea typeface="ＭＳ Ｐゴシック" panose="020B0600070205080204" pitchFamily="50" charset="-128"/>
                        </a:rPr>
                        <a:t>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82716">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115</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3300"/>
                    </a:solidFill>
                  </a:tcPr>
                </a:tc>
                <a:tc>
                  <a:txBody>
                    <a:bodyPr/>
                    <a:lstStyle>
                      <a:lvl1pPr>
                        <a:spcBef>
                          <a:spcPct val="20000"/>
                        </a:spcBef>
                        <a:buSzPct val="85000"/>
                        <a:defRPr kumimoji="1" sz="28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tx2"/>
                        </a:buClr>
                        <a:buSzPct val="70000"/>
                        <a:buFont typeface="Wingdings" panose="05000000000000000000" pitchFamily="2" charset="2"/>
                        <a:defRPr kumimoji="1" sz="24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hlink"/>
                        </a:buClr>
                        <a:buSzPct val="65000"/>
                        <a:buFont typeface="Wingdings" panose="05000000000000000000" pitchFamily="2" charset="2"/>
                        <a:defRPr kumimoji="1" sz="20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1"/>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000" b="0" i="0" u="none" strike="noStrike" cap="none" normalizeH="0" baseline="0" dirty="0">
                          <a:ln>
                            <a:noFill/>
                          </a:ln>
                          <a:solidFill>
                            <a:schemeClr val="tx1"/>
                          </a:solidFill>
                          <a:effectLst/>
                          <a:latin typeface="Times New Roman" panose="02020603050405020304" pitchFamily="18" charset="0"/>
                          <a:ea typeface="ＭＳ Ｐゴシック" panose="020B0600070205080204" pitchFamily="50" charset="-128"/>
                        </a:rPr>
                        <a:t>0</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空き領域の領域管理</a:t>
            </a:r>
          </a:p>
        </p:txBody>
      </p:sp>
      <p:graphicFrame>
        <p:nvGraphicFramePr>
          <p:cNvPr id="224293" name="Group 37"/>
          <p:cNvGraphicFramePr>
            <a:graphicFrameLocks noGrp="1"/>
          </p:cNvGraphicFramePr>
          <p:nvPr>
            <p:extLst>
              <p:ext uri="{D42A27DB-BD31-4B8C-83A1-F6EECF244321}">
                <p14:modId xmlns:p14="http://schemas.microsoft.com/office/powerpoint/2010/main" val="2741001481"/>
              </p:ext>
            </p:extLst>
          </p:nvPr>
        </p:nvGraphicFramePr>
        <p:xfrm>
          <a:off x="152400" y="2514600"/>
          <a:ext cx="8763000" cy="3089192"/>
        </p:xfrm>
        <a:graphic>
          <a:graphicData uri="http://schemas.openxmlformats.org/drawingml/2006/table">
            <a:tbl>
              <a:tblPr/>
              <a:tblGrid>
                <a:gridCol w="2590800">
                  <a:extLst>
                    <a:ext uri="{9D8B030D-6E8A-4147-A177-3AD203B41FA5}">
                      <a16:colId xmlns:a16="http://schemas.microsoft.com/office/drawing/2014/main" val="20000"/>
                    </a:ext>
                  </a:extLst>
                </a:gridCol>
                <a:gridCol w="6172200">
                  <a:extLst>
                    <a:ext uri="{9D8B030D-6E8A-4147-A177-3AD203B41FA5}">
                      <a16:colId xmlns:a16="http://schemas.microsoft.com/office/drawing/2014/main" val="20001"/>
                    </a:ext>
                  </a:extLst>
                </a:gridCol>
              </a:tblGrid>
              <a:tr h="1028721">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Arial" charset="0"/>
                          <a:ea typeface="ＭＳ Ｐゴシック" pitchFamily="50" charset="-128"/>
                        </a:rPr>
                        <a:t>管理方式</a:t>
                      </a:r>
                    </a:p>
                  </a:txBody>
                  <a:tcPr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Arial" charset="0"/>
                          <a:ea typeface="ＭＳ Ｐゴシック" pitchFamily="50" charset="-128"/>
                        </a:rPr>
                        <a:t>長所</a:t>
                      </a:r>
                    </a:p>
                  </a:txBody>
                  <a:tcPr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28721">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Arial" charset="0"/>
                          <a:ea typeface="ＭＳ Ｐゴシック" pitchFamily="50" charset="-128"/>
                        </a:rPr>
                        <a:t>リスト方式</a:t>
                      </a:r>
                    </a:p>
                  </a:txBody>
                  <a:tcPr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dirty="0">
                          <a:ln>
                            <a:noFill/>
                          </a:ln>
                          <a:solidFill>
                            <a:schemeClr val="tx1"/>
                          </a:solidFill>
                          <a:effectLst/>
                          <a:latin typeface="Arial" charset="0"/>
                          <a:ea typeface="ＭＳ Ｐゴシック" pitchFamily="50" charset="-128"/>
                        </a:rPr>
                        <a:t>空き領域の検索が高速</a:t>
                      </a:r>
                      <a:endParaRPr kumimoji="1" lang="en-US" altLang="ja-JP" sz="2800" b="0" i="0" u="none" strike="noStrike" cap="none" normalizeH="0" baseline="0" dirty="0">
                        <a:ln>
                          <a:noFill/>
                        </a:ln>
                        <a:solidFill>
                          <a:schemeClr val="tx1"/>
                        </a:solidFill>
                        <a:effectLst/>
                        <a:latin typeface="Arial" charset="0"/>
                        <a:ea typeface="ＭＳ Ｐゴシック" pitchFamily="50" charset="-128"/>
                      </a:endParaRP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dirty="0">
                          <a:ln>
                            <a:noFill/>
                          </a:ln>
                          <a:solidFill>
                            <a:schemeClr val="tx1"/>
                          </a:solidFill>
                          <a:effectLst/>
                          <a:latin typeface="Arial" charset="0"/>
                          <a:ea typeface="ＭＳ Ｐゴシック" pitchFamily="50" charset="-128"/>
                        </a:rPr>
                        <a:t>必用サイズの空き領域を見つけやすい</a:t>
                      </a:r>
                    </a:p>
                  </a:txBody>
                  <a:tcPr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30245">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Arial" charset="0"/>
                          <a:ea typeface="ＭＳ Ｐゴシック" pitchFamily="50" charset="-128"/>
                        </a:rPr>
                        <a:t>ビットマップ方式</a:t>
                      </a:r>
                    </a:p>
                  </a:txBody>
                  <a:tcPr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dirty="0">
                          <a:ln>
                            <a:noFill/>
                          </a:ln>
                          <a:solidFill>
                            <a:schemeClr val="tx1"/>
                          </a:solidFill>
                          <a:effectLst/>
                          <a:latin typeface="Arial" charset="0"/>
                          <a:ea typeface="ＭＳ Ｐゴシック" pitchFamily="50" charset="-128"/>
                        </a:rPr>
                        <a:t>特定の領域へのアクセスが高速</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dirty="0">
                          <a:ln>
                            <a:noFill/>
                          </a:ln>
                          <a:solidFill>
                            <a:schemeClr val="tx1"/>
                          </a:solidFill>
                          <a:effectLst/>
                          <a:latin typeface="Arial" charset="0"/>
                          <a:ea typeface="ＭＳ Ｐゴシック" pitchFamily="50" charset="-128"/>
                        </a:rPr>
                        <a:t>空き領域が増えてもアクセス時間は同じ</a:t>
                      </a:r>
                    </a:p>
                  </a:txBody>
                  <a:tcPr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バディシステム</a:t>
            </a:r>
            <a:r>
              <a:rPr lang="ja-JP" altLang="en-US" sz="3600">
                <a:latin typeface="Times New Roman" panose="02020603050405020304" pitchFamily="18" charset="0"/>
              </a:rPr>
              <a:t>(</a:t>
            </a:r>
            <a:r>
              <a:rPr lang="en-US" altLang="ja-JP" sz="3600">
                <a:latin typeface="Times New Roman" panose="02020603050405020304" pitchFamily="18" charset="0"/>
              </a:rPr>
              <a:t>buddy system)</a:t>
            </a:r>
          </a:p>
        </p:txBody>
      </p:sp>
      <p:sp>
        <p:nvSpPr>
          <p:cNvPr id="58371" name="Rectangle 3"/>
          <p:cNvSpPr>
            <a:spLocks noGrp="1" noChangeArrowheads="1"/>
          </p:cNvSpPr>
          <p:nvPr>
            <p:ph type="body" idx="1"/>
          </p:nvPr>
        </p:nvSpPr>
        <p:spPr>
          <a:xfrm>
            <a:off x="685800" y="1981200"/>
            <a:ext cx="7772400" cy="2590800"/>
          </a:xfrm>
        </p:spPr>
        <p:txBody>
          <a:bodyPr/>
          <a:lstStyle/>
          <a:p>
            <a:pPr eaLnBrk="1" hangingPunct="1"/>
            <a:r>
              <a:rPr lang="ja-JP" altLang="en-US">
                <a:latin typeface="Times New Roman" panose="02020603050405020304" pitchFamily="18" charset="0"/>
              </a:rPr>
              <a:t>バディシステム(</a:t>
            </a:r>
            <a:r>
              <a:rPr lang="en-US" altLang="ja-JP">
                <a:latin typeface="Times New Roman" panose="02020603050405020304" pitchFamily="18" charset="0"/>
              </a:rPr>
              <a:t>buddy system)</a:t>
            </a:r>
          </a:p>
          <a:p>
            <a:pPr lvl="1" eaLnBrk="1" hangingPunct="1"/>
            <a:r>
              <a:rPr lang="ja-JP" altLang="en-US">
                <a:latin typeface="Times New Roman" panose="02020603050405020304" pitchFamily="18" charset="0"/>
              </a:rPr>
              <a:t>プロセスが必要とするサイズ以上のサイズ 2</a:t>
            </a:r>
            <a:r>
              <a:rPr lang="en-US" altLang="ja-JP" i="1" baseline="30000">
                <a:latin typeface="Times New Roman" panose="02020603050405020304" pitchFamily="18" charset="0"/>
              </a:rPr>
              <a:t>k</a:t>
            </a:r>
            <a:r>
              <a:rPr lang="ja-JP" altLang="en-US">
                <a:latin typeface="Times New Roman" panose="02020603050405020304" pitchFamily="18" charset="0"/>
              </a:rPr>
              <a:t> (</a:t>
            </a:r>
            <a:r>
              <a:rPr lang="en-US" altLang="ja-JP" i="1">
                <a:latin typeface="Times New Roman" panose="02020603050405020304" pitchFamily="18" charset="0"/>
              </a:rPr>
              <a:t>L</a:t>
            </a:r>
            <a:r>
              <a:rPr lang="en-US" altLang="ja-JP">
                <a:latin typeface="Times New Roman" panose="02020603050405020304" pitchFamily="18" charset="0"/>
              </a:rPr>
              <a:t>≦</a:t>
            </a:r>
            <a:r>
              <a:rPr lang="en-US" altLang="ja-JP" i="1">
                <a:latin typeface="Times New Roman" panose="02020603050405020304" pitchFamily="18" charset="0"/>
              </a:rPr>
              <a:t>k</a:t>
            </a:r>
            <a:r>
              <a:rPr lang="en-US" altLang="ja-JP">
                <a:latin typeface="Times New Roman" panose="02020603050405020304" pitchFamily="18" charset="0"/>
              </a:rPr>
              <a:t>≦</a:t>
            </a:r>
            <a:r>
              <a:rPr lang="en-US" altLang="ja-JP" i="1">
                <a:latin typeface="Times New Roman" panose="02020603050405020304" pitchFamily="18" charset="0"/>
              </a:rPr>
              <a:t>U</a:t>
            </a:r>
            <a:r>
              <a:rPr lang="en-US" altLang="ja-JP">
                <a:latin typeface="Times New Roman" panose="02020603050405020304" pitchFamily="18" charset="0"/>
              </a:rPr>
              <a:t>)</a:t>
            </a:r>
            <a:r>
              <a:rPr lang="ja-JP" altLang="en-US">
                <a:latin typeface="Times New Roman" panose="02020603050405020304" pitchFamily="18" charset="0"/>
              </a:rPr>
              <a:t>の区画を割り付け</a:t>
            </a:r>
          </a:p>
          <a:p>
            <a:pPr lvl="2" eaLnBrk="1" hangingPunct="1"/>
            <a:r>
              <a:rPr lang="ja-JP" altLang="en-US" sz="2800">
                <a:latin typeface="Times New Roman" panose="02020603050405020304" pitchFamily="18" charset="0"/>
              </a:rPr>
              <a:t>2</a:t>
            </a:r>
            <a:r>
              <a:rPr lang="en-US" altLang="ja-JP" sz="2800" i="1" baseline="30000">
                <a:latin typeface="Times New Roman" panose="02020603050405020304" pitchFamily="18" charset="0"/>
              </a:rPr>
              <a:t>L</a:t>
            </a:r>
            <a:r>
              <a:rPr lang="en-US" altLang="ja-JP" sz="2800">
                <a:latin typeface="Times New Roman" panose="02020603050405020304" pitchFamily="18" charset="0"/>
              </a:rPr>
              <a:t> : </a:t>
            </a:r>
            <a:r>
              <a:rPr lang="ja-JP" altLang="en-US" sz="2800">
                <a:latin typeface="Times New Roman" panose="02020603050405020304" pitchFamily="18" charset="0"/>
              </a:rPr>
              <a:t>区画の最小サイズ</a:t>
            </a:r>
          </a:p>
          <a:p>
            <a:pPr lvl="2" eaLnBrk="1" hangingPunct="1"/>
            <a:r>
              <a:rPr lang="ja-JP" altLang="en-US" sz="2800">
                <a:latin typeface="Times New Roman" panose="02020603050405020304" pitchFamily="18" charset="0"/>
              </a:rPr>
              <a:t>2</a:t>
            </a:r>
            <a:r>
              <a:rPr lang="en-US" altLang="ja-JP" sz="2800" i="1" baseline="30000">
                <a:latin typeface="Times New Roman" panose="02020603050405020304" pitchFamily="18" charset="0"/>
              </a:rPr>
              <a:t>U</a:t>
            </a:r>
            <a:r>
              <a:rPr lang="en-US" altLang="ja-JP" sz="2800">
                <a:latin typeface="Times New Roman" panose="02020603050405020304" pitchFamily="18" charset="0"/>
              </a:rPr>
              <a:t> : </a:t>
            </a:r>
            <a:r>
              <a:rPr lang="ja-JP" altLang="en-US" sz="2800">
                <a:latin typeface="Times New Roman" panose="02020603050405020304" pitchFamily="18" charset="0"/>
              </a:rPr>
              <a:t>区画の最大サイズ</a:t>
            </a:r>
          </a:p>
        </p:txBody>
      </p:sp>
      <p:sp>
        <p:nvSpPr>
          <p:cNvPr id="226514" name="Text Box 210"/>
          <p:cNvSpPr txBox="1">
            <a:spLocks noChangeArrowheads="1"/>
          </p:cNvSpPr>
          <p:nvPr/>
        </p:nvSpPr>
        <p:spPr bwMode="auto">
          <a:xfrm>
            <a:off x="1295400" y="4572000"/>
            <a:ext cx="666591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初期状態ではサイズ 2</a:t>
            </a:r>
            <a:r>
              <a:rPr lang="en-US" altLang="ja-JP" sz="2800" i="1" baseline="30000"/>
              <a:t>U</a:t>
            </a:r>
            <a:r>
              <a:rPr lang="en-US" altLang="ja-JP" sz="2800"/>
              <a:t> </a:t>
            </a:r>
            <a:r>
              <a:rPr lang="ja-JP" altLang="en-US" sz="2800"/>
              <a:t>の1つの区画とする</a:t>
            </a:r>
            <a:endParaRPr lang="en-US" altLang="ja-JP" sz="2800"/>
          </a:p>
        </p:txBody>
      </p:sp>
      <p:sp>
        <p:nvSpPr>
          <p:cNvPr id="226515" name="Text Box 211"/>
          <p:cNvSpPr txBox="1">
            <a:spLocks noChangeArrowheads="1"/>
          </p:cNvSpPr>
          <p:nvPr/>
        </p:nvSpPr>
        <p:spPr bwMode="auto">
          <a:xfrm>
            <a:off x="1295400" y="5334000"/>
            <a:ext cx="57150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プロセスが必要とするサイズに応じて</a:t>
            </a:r>
          </a:p>
          <a:p>
            <a:pPr eaLnBrk="1" hangingPunct="1"/>
            <a:r>
              <a:rPr lang="ja-JP" altLang="en-US" sz="2800"/>
              <a:t>区画を 1/2, 1/4, … に分割していく</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26514"/>
                                        </p:tgtEl>
                                        <p:attrNameLst>
                                          <p:attrName>style.visibility</p:attrName>
                                        </p:attrNameLst>
                                      </p:cBhvr>
                                      <p:to>
                                        <p:strVal val="visible"/>
                                      </p:to>
                                    </p:set>
                                    <p:anim calcmode="lin" valueType="num">
                                      <p:cBhvr additive="base">
                                        <p:cTn id="7" dur="500" fill="hold"/>
                                        <p:tgtEl>
                                          <p:spTgt spid="226514"/>
                                        </p:tgtEl>
                                        <p:attrNameLst>
                                          <p:attrName>ppt_x</p:attrName>
                                        </p:attrNameLst>
                                      </p:cBhvr>
                                      <p:tavLst>
                                        <p:tav tm="0">
                                          <p:val>
                                            <p:strVal val="#ppt_x"/>
                                          </p:val>
                                        </p:tav>
                                        <p:tav tm="100000">
                                          <p:val>
                                            <p:strVal val="#ppt_x"/>
                                          </p:val>
                                        </p:tav>
                                      </p:tavLst>
                                    </p:anim>
                                    <p:anim calcmode="lin" valueType="num">
                                      <p:cBhvr additive="base">
                                        <p:cTn id="8" dur="500" fill="hold"/>
                                        <p:tgtEl>
                                          <p:spTgt spid="22651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26515"/>
                                        </p:tgtEl>
                                        <p:attrNameLst>
                                          <p:attrName>style.visibility</p:attrName>
                                        </p:attrNameLst>
                                      </p:cBhvr>
                                      <p:to>
                                        <p:strVal val="visible"/>
                                      </p:to>
                                    </p:set>
                                    <p:anim calcmode="lin" valueType="num">
                                      <p:cBhvr additive="base">
                                        <p:cTn id="13" dur="500" fill="hold"/>
                                        <p:tgtEl>
                                          <p:spTgt spid="226515"/>
                                        </p:tgtEl>
                                        <p:attrNameLst>
                                          <p:attrName>ppt_x</p:attrName>
                                        </p:attrNameLst>
                                      </p:cBhvr>
                                      <p:tavLst>
                                        <p:tav tm="0">
                                          <p:val>
                                            <p:strVal val="#ppt_x"/>
                                          </p:val>
                                        </p:tav>
                                        <p:tav tm="100000">
                                          <p:val>
                                            <p:strVal val="#ppt_x"/>
                                          </p:val>
                                        </p:tav>
                                      </p:tavLst>
                                    </p:anim>
                                    <p:anim calcmode="lin" valueType="num">
                                      <p:cBhvr additive="base">
                                        <p:cTn id="14" dur="500" fill="hold"/>
                                        <p:tgtEl>
                                          <p:spTgt spid="2265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514" grpId="0" autoUpdateAnimBg="0"/>
      <p:bldP spid="226515"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メモリ管理技法</a:t>
            </a:r>
          </a:p>
        </p:txBody>
      </p:sp>
      <p:sp>
        <p:nvSpPr>
          <p:cNvPr id="8195" name="Rectangle 3"/>
          <p:cNvSpPr>
            <a:spLocks noGrp="1" noChangeArrowheads="1"/>
          </p:cNvSpPr>
          <p:nvPr>
            <p:ph type="body" idx="1"/>
          </p:nvPr>
        </p:nvSpPr>
        <p:spPr>
          <a:xfrm>
            <a:off x="685800" y="1981200"/>
            <a:ext cx="7772400" cy="4648200"/>
          </a:xfrm>
        </p:spPr>
        <p:txBody>
          <a:bodyPr/>
          <a:lstStyle/>
          <a:p>
            <a:pPr eaLnBrk="1" hangingPunct="1"/>
            <a:r>
              <a:rPr lang="ja-JP" altLang="en-US">
                <a:latin typeface="Times New Roman" panose="02020603050405020304" pitchFamily="18" charset="0"/>
              </a:rPr>
              <a:t>メモリ管理技法</a:t>
            </a:r>
          </a:p>
          <a:p>
            <a:pPr lvl="1" eaLnBrk="1" hangingPunct="1"/>
            <a:r>
              <a:rPr lang="ja-JP" altLang="en-US">
                <a:latin typeface="Times New Roman" panose="02020603050405020304" pitchFamily="18" charset="0"/>
              </a:rPr>
              <a:t>割り付け技法</a:t>
            </a:r>
            <a:r>
              <a:rPr lang="ja-JP" altLang="en-US" sz="2400">
                <a:latin typeface="Times New Roman" panose="02020603050405020304" pitchFamily="18" charset="0"/>
              </a:rPr>
              <a:t>(</a:t>
            </a:r>
            <a:r>
              <a:rPr lang="en-US" altLang="ja-JP" sz="2400">
                <a:latin typeface="Times New Roman" panose="02020603050405020304" pitchFamily="18" charset="0"/>
              </a:rPr>
              <a:t>placement)</a:t>
            </a:r>
          </a:p>
          <a:p>
            <a:pPr lvl="2" eaLnBrk="1" hangingPunct="1"/>
            <a:r>
              <a:rPr lang="ja-JP" altLang="en-US">
                <a:latin typeface="Times New Roman" panose="02020603050405020304" pitchFamily="18" charset="0"/>
              </a:rPr>
              <a:t>プログラム, データのメモリ上への割り付け位置を決定</a:t>
            </a:r>
          </a:p>
          <a:p>
            <a:pPr lvl="1" eaLnBrk="1" hangingPunct="1"/>
            <a:r>
              <a:rPr lang="ja-JP" altLang="en-US">
                <a:latin typeface="Times New Roman" panose="02020603050405020304" pitchFamily="18" charset="0"/>
              </a:rPr>
              <a:t>フェッチ技法</a:t>
            </a:r>
            <a:r>
              <a:rPr lang="ja-JP" altLang="en-US" sz="2400">
                <a:latin typeface="Times New Roman" panose="02020603050405020304" pitchFamily="18" charset="0"/>
              </a:rPr>
              <a:t>(</a:t>
            </a:r>
            <a:r>
              <a:rPr lang="en-US" altLang="ja-JP" sz="2400">
                <a:latin typeface="Times New Roman" panose="02020603050405020304" pitchFamily="18" charset="0"/>
              </a:rPr>
              <a:t>fetch)</a:t>
            </a:r>
          </a:p>
          <a:p>
            <a:pPr lvl="2" eaLnBrk="1" hangingPunct="1"/>
            <a:r>
              <a:rPr lang="ja-JP" altLang="en-US">
                <a:latin typeface="Times New Roman" panose="02020603050405020304" pitchFamily="18" charset="0"/>
              </a:rPr>
              <a:t>プログラム, データを2次記憶から主記憶への読み込み時期を決定</a:t>
            </a:r>
          </a:p>
          <a:p>
            <a:pPr lvl="1" eaLnBrk="1" hangingPunct="1"/>
            <a:r>
              <a:rPr lang="ja-JP" altLang="en-US">
                <a:latin typeface="Times New Roman" panose="02020603050405020304" pitchFamily="18" charset="0"/>
              </a:rPr>
              <a:t>置き換え技法</a:t>
            </a:r>
            <a:r>
              <a:rPr lang="ja-JP" altLang="en-US" sz="2400">
                <a:latin typeface="Times New Roman" panose="02020603050405020304" pitchFamily="18" charset="0"/>
              </a:rPr>
              <a:t>(</a:t>
            </a:r>
            <a:r>
              <a:rPr lang="en-US" altLang="ja-JP" sz="2400">
                <a:latin typeface="Times New Roman" panose="02020603050405020304" pitchFamily="18" charset="0"/>
              </a:rPr>
              <a:t>replacement)</a:t>
            </a:r>
          </a:p>
          <a:p>
            <a:pPr lvl="2" eaLnBrk="1" hangingPunct="1"/>
            <a:r>
              <a:rPr lang="ja-JP" altLang="en-US">
                <a:latin typeface="Times New Roman" panose="02020603050405020304" pitchFamily="18" charset="0"/>
              </a:rPr>
              <a:t>空き領域作成のために2次記憶に追い出すデータの決定</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4"/>
          <p:cNvGrpSpPr>
            <a:grpSpLocks/>
          </p:cNvGrpSpPr>
          <p:nvPr/>
        </p:nvGrpSpPr>
        <p:grpSpPr bwMode="auto">
          <a:xfrm>
            <a:off x="685800" y="1905000"/>
            <a:ext cx="2971800" cy="533400"/>
            <a:chOff x="432" y="1200"/>
            <a:chExt cx="1872" cy="336"/>
          </a:xfrm>
        </p:grpSpPr>
        <p:sp>
          <p:nvSpPr>
            <p:cNvPr id="59411" name="Rectangle 10"/>
            <p:cNvSpPr>
              <a:spLocks noChangeArrowheads="1"/>
            </p:cNvSpPr>
            <p:nvPr/>
          </p:nvSpPr>
          <p:spPr bwMode="auto">
            <a:xfrm>
              <a:off x="1680" y="1200"/>
              <a:ext cx="624" cy="336"/>
            </a:xfrm>
            <a:prstGeom prst="rect">
              <a:avLst/>
            </a:prstGeom>
            <a:solidFill>
              <a:srgbClr val="FF99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120</a:t>
              </a:r>
              <a:r>
                <a:rPr lang="en-US" altLang="ja-JP">
                  <a:solidFill>
                    <a:srgbClr val="000000"/>
                  </a:solidFill>
                </a:rPr>
                <a:t>K</a:t>
              </a:r>
            </a:p>
          </p:txBody>
        </p:sp>
        <p:sp>
          <p:nvSpPr>
            <p:cNvPr id="59412" name="Text Box 11"/>
            <p:cNvSpPr txBox="1">
              <a:spLocks noChangeArrowheads="1"/>
            </p:cNvSpPr>
            <p:nvPr/>
          </p:nvSpPr>
          <p:spPr bwMode="auto">
            <a:xfrm>
              <a:off x="432" y="1213"/>
              <a:ext cx="1185"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新規プロセス</a:t>
              </a:r>
            </a:p>
          </p:txBody>
        </p:sp>
      </p:grpSp>
      <p:sp>
        <p:nvSpPr>
          <p:cNvPr id="59395"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バディシステム</a:t>
            </a:r>
          </a:p>
        </p:txBody>
      </p:sp>
      <p:sp>
        <p:nvSpPr>
          <p:cNvPr id="59396" name="Rectangle 3"/>
          <p:cNvSpPr>
            <a:spLocks noChangeArrowheads="1"/>
          </p:cNvSpPr>
          <p:nvPr/>
        </p:nvSpPr>
        <p:spPr bwMode="auto">
          <a:xfrm>
            <a:off x="914400" y="2667000"/>
            <a:ext cx="73152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1024</a:t>
            </a:r>
            <a:r>
              <a:rPr lang="en-US" altLang="ja-JP"/>
              <a:t>K</a:t>
            </a:r>
          </a:p>
        </p:txBody>
      </p:sp>
      <p:sp>
        <p:nvSpPr>
          <p:cNvPr id="59397" name="Text Box 4"/>
          <p:cNvSpPr txBox="1">
            <a:spLocks noChangeArrowheads="1"/>
          </p:cNvSpPr>
          <p:nvPr/>
        </p:nvSpPr>
        <p:spPr bwMode="auto">
          <a:xfrm>
            <a:off x="152400" y="1447800"/>
            <a:ext cx="31686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例 : 2</a:t>
            </a:r>
            <a:r>
              <a:rPr lang="en-US" altLang="ja-JP" i="1" baseline="30000"/>
              <a:t>U</a:t>
            </a:r>
            <a:r>
              <a:rPr lang="en-US" altLang="ja-JP"/>
              <a:t> = 1024K </a:t>
            </a:r>
            <a:r>
              <a:rPr lang="ja-JP" altLang="en-US"/>
              <a:t>の場合</a:t>
            </a:r>
          </a:p>
        </p:txBody>
      </p:sp>
      <p:grpSp>
        <p:nvGrpSpPr>
          <p:cNvPr id="3" name="Group 19"/>
          <p:cNvGrpSpPr>
            <a:grpSpLocks/>
          </p:cNvGrpSpPr>
          <p:nvPr/>
        </p:nvGrpSpPr>
        <p:grpSpPr bwMode="auto">
          <a:xfrm>
            <a:off x="838200" y="3276600"/>
            <a:ext cx="7467600" cy="990600"/>
            <a:chOff x="528" y="1968"/>
            <a:chExt cx="4704" cy="624"/>
          </a:xfrm>
        </p:grpSpPr>
        <p:sp>
          <p:nvSpPr>
            <p:cNvPr id="59408" name="Rectangle 5"/>
            <p:cNvSpPr>
              <a:spLocks noChangeArrowheads="1"/>
            </p:cNvSpPr>
            <p:nvPr/>
          </p:nvSpPr>
          <p:spPr bwMode="auto">
            <a:xfrm>
              <a:off x="528" y="2256"/>
              <a:ext cx="2304"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512</a:t>
              </a:r>
              <a:r>
                <a:rPr lang="en-US" altLang="ja-JP"/>
                <a:t>K</a:t>
              </a:r>
            </a:p>
          </p:txBody>
        </p:sp>
        <p:sp>
          <p:nvSpPr>
            <p:cNvPr id="59409" name="Rectangle 6"/>
            <p:cNvSpPr>
              <a:spLocks noChangeArrowheads="1"/>
            </p:cNvSpPr>
            <p:nvPr/>
          </p:nvSpPr>
          <p:spPr bwMode="auto">
            <a:xfrm>
              <a:off x="2928" y="2256"/>
              <a:ext cx="2304"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512</a:t>
              </a:r>
              <a:r>
                <a:rPr lang="en-US" altLang="ja-JP"/>
                <a:t>K</a:t>
              </a:r>
            </a:p>
          </p:txBody>
        </p:sp>
        <p:sp>
          <p:nvSpPr>
            <p:cNvPr id="59410" name="AutoShape 13"/>
            <p:cNvSpPr>
              <a:spLocks noChangeArrowheads="1"/>
            </p:cNvSpPr>
            <p:nvPr/>
          </p:nvSpPr>
          <p:spPr bwMode="auto">
            <a:xfrm>
              <a:off x="2736" y="1968"/>
              <a:ext cx="288" cy="240"/>
            </a:xfrm>
            <a:prstGeom prst="downArrow">
              <a:avLst>
                <a:gd name="adj1" fmla="val 50000"/>
                <a:gd name="adj2" fmla="val 25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grpSp>
        <p:nvGrpSpPr>
          <p:cNvPr id="4" name="Group 20"/>
          <p:cNvGrpSpPr>
            <a:grpSpLocks/>
          </p:cNvGrpSpPr>
          <p:nvPr/>
        </p:nvGrpSpPr>
        <p:grpSpPr bwMode="auto">
          <a:xfrm>
            <a:off x="762000" y="4343400"/>
            <a:ext cx="3810000" cy="990600"/>
            <a:chOff x="480" y="2640"/>
            <a:chExt cx="2400" cy="624"/>
          </a:xfrm>
        </p:grpSpPr>
        <p:sp>
          <p:nvSpPr>
            <p:cNvPr id="59405" name="Rectangle 7"/>
            <p:cNvSpPr>
              <a:spLocks noChangeArrowheads="1"/>
            </p:cNvSpPr>
            <p:nvPr/>
          </p:nvSpPr>
          <p:spPr bwMode="auto">
            <a:xfrm>
              <a:off x="480" y="2928"/>
              <a:ext cx="1152"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256</a:t>
              </a:r>
              <a:r>
                <a:rPr lang="en-US" altLang="ja-JP"/>
                <a:t>K</a:t>
              </a:r>
            </a:p>
          </p:txBody>
        </p:sp>
        <p:sp>
          <p:nvSpPr>
            <p:cNvPr id="59406" name="Rectangle 9"/>
            <p:cNvSpPr>
              <a:spLocks noChangeArrowheads="1"/>
            </p:cNvSpPr>
            <p:nvPr/>
          </p:nvSpPr>
          <p:spPr bwMode="auto">
            <a:xfrm>
              <a:off x="1728" y="2928"/>
              <a:ext cx="1152"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256</a:t>
              </a:r>
              <a:r>
                <a:rPr lang="en-US" altLang="ja-JP"/>
                <a:t>K</a:t>
              </a:r>
            </a:p>
          </p:txBody>
        </p:sp>
        <p:sp>
          <p:nvSpPr>
            <p:cNvPr id="59407" name="AutoShape 14"/>
            <p:cNvSpPr>
              <a:spLocks noChangeArrowheads="1"/>
            </p:cNvSpPr>
            <p:nvPr/>
          </p:nvSpPr>
          <p:spPr bwMode="auto">
            <a:xfrm>
              <a:off x="1536" y="2640"/>
              <a:ext cx="288" cy="240"/>
            </a:xfrm>
            <a:prstGeom prst="downArrow">
              <a:avLst>
                <a:gd name="adj1" fmla="val 50000"/>
                <a:gd name="adj2" fmla="val 25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grpSp>
        <p:nvGrpSpPr>
          <p:cNvPr id="5" name="Group 21"/>
          <p:cNvGrpSpPr>
            <a:grpSpLocks/>
          </p:cNvGrpSpPr>
          <p:nvPr/>
        </p:nvGrpSpPr>
        <p:grpSpPr bwMode="auto">
          <a:xfrm>
            <a:off x="685800" y="5410200"/>
            <a:ext cx="1981200" cy="990600"/>
            <a:chOff x="432" y="3312"/>
            <a:chExt cx="1248" cy="624"/>
          </a:xfrm>
        </p:grpSpPr>
        <p:sp>
          <p:nvSpPr>
            <p:cNvPr id="59402" name="Rectangle 15"/>
            <p:cNvSpPr>
              <a:spLocks noChangeArrowheads="1"/>
            </p:cNvSpPr>
            <p:nvPr/>
          </p:nvSpPr>
          <p:spPr bwMode="auto">
            <a:xfrm>
              <a:off x="432" y="3600"/>
              <a:ext cx="576"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128K</a:t>
              </a:r>
            </a:p>
          </p:txBody>
        </p:sp>
        <p:sp>
          <p:nvSpPr>
            <p:cNvPr id="59403" name="Rectangle 16"/>
            <p:cNvSpPr>
              <a:spLocks noChangeArrowheads="1"/>
            </p:cNvSpPr>
            <p:nvPr/>
          </p:nvSpPr>
          <p:spPr bwMode="auto">
            <a:xfrm>
              <a:off x="1104" y="3600"/>
              <a:ext cx="576"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128K</a:t>
              </a:r>
            </a:p>
          </p:txBody>
        </p:sp>
        <p:sp>
          <p:nvSpPr>
            <p:cNvPr id="59404" name="AutoShape 17"/>
            <p:cNvSpPr>
              <a:spLocks noChangeArrowheads="1"/>
            </p:cNvSpPr>
            <p:nvPr/>
          </p:nvSpPr>
          <p:spPr bwMode="auto">
            <a:xfrm>
              <a:off x="912" y="3312"/>
              <a:ext cx="288" cy="240"/>
            </a:xfrm>
            <a:prstGeom prst="downArrow">
              <a:avLst>
                <a:gd name="adj1" fmla="val 50000"/>
                <a:gd name="adj2" fmla="val 25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sp>
        <p:nvSpPr>
          <p:cNvPr id="227350" name="Rectangle 22"/>
          <p:cNvSpPr>
            <a:spLocks noChangeArrowheads="1"/>
          </p:cNvSpPr>
          <p:nvPr/>
        </p:nvSpPr>
        <p:spPr bwMode="auto">
          <a:xfrm>
            <a:off x="685800" y="5867400"/>
            <a:ext cx="762000" cy="533400"/>
          </a:xfrm>
          <a:prstGeom prst="rect">
            <a:avLst/>
          </a:prstGeom>
          <a:solidFill>
            <a:srgbClr val="FF99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120</a:t>
            </a:r>
            <a:r>
              <a:rPr lang="en-US" altLang="ja-JP">
                <a:solidFill>
                  <a:srgbClr val="000000"/>
                </a:solidFill>
              </a:rPr>
              <a:t>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up)">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up)">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up)">
                                      <p:cBhvr>
                                        <p:cTn id="22" dur="500"/>
                                        <p:tgtEl>
                                          <p:spTgt spid="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27350"/>
                                        </p:tgtEl>
                                        <p:attrNameLst>
                                          <p:attrName>style.visibility</p:attrName>
                                        </p:attrNameLst>
                                      </p:cBhvr>
                                      <p:to>
                                        <p:strVal val="visible"/>
                                      </p:to>
                                    </p:set>
                                    <p:animEffect transition="in" filter="checkerboard(across)">
                                      <p:cBhvr>
                                        <p:cTn id="27" dur="500"/>
                                        <p:tgtEl>
                                          <p:spTgt spid="2273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7350" grpId="0" animBg="1" autoUpdateAnimBg="0"/>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xfrm>
            <a:off x="685800" y="800100"/>
            <a:ext cx="7772400" cy="762000"/>
          </a:xfrm>
        </p:spPr>
        <p:txBody>
          <a:bodyPr/>
          <a:lstStyle/>
          <a:p>
            <a:pPr eaLnBrk="1" hangingPunct="1"/>
            <a:r>
              <a:rPr lang="ja-JP" altLang="en-US"/>
              <a:t>バディシステム</a:t>
            </a:r>
          </a:p>
        </p:txBody>
      </p:sp>
      <p:sp>
        <p:nvSpPr>
          <p:cNvPr id="60419" name="Text Box 3"/>
          <p:cNvSpPr txBox="1">
            <a:spLocks noChangeArrowheads="1"/>
          </p:cNvSpPr>
          <p:nvPr/>
        </p:nvSpPr>
        <p:spPr bwMode="auto">
          <a:xfrm>
            <a:off x="609600" y="1676400"/>
            <a:ext cx="47688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サイズ </a:t>
            </a:r>
            <a:r>
              <a:rPr lang="en-US" altLang="ja-JP" i="1"/>
              <a:t>S</a:t>
            </a:r>
            <a:r>
              <a:rPr lang="en-US" altLang="ja-JP"/>
              <a:t> </a:t>
            </a:r>
            <a:r>
              <a:rPr lang="ja-JP" altLang="en-US"/>
              <a:t>のプロセスが到着した場合</a:t>
            </a:r>
          </a:p>
        </p:txBody>
      </p:sp>
      <p:sp>
        <p:nvSpPr>
          <p:cNvPr id="60420" name="AutoShape 4"/>
          <p:cNvSpPr>
            <a:spLocks noChangeArrowheads="1"/>
          </p:cNvSpPr>
          <p:nvPr/>
        </p:nvSpPr>
        <p:spPr bwMode="auto">
          <a:xfrm>
            <a:off x="533400" y="2590800"/>
            <a:ext cx="1828800" cy="457200"/>
          </a:xfrm>
          <a:prstGeom prst="flowChartTerminator">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sz="2000"/>
              <a:t>プロセス到着</a:t>
            </a:r>
          </a:p>
        </p:txBody>
      </p:sp>
      <p:sp>
        <p:nvSpPr>
          <p:cNvPr id="60421" name="AutoShape 5"/>
          <p:cNvSpPr>
            <a:spLocks noChangeArrowheads="1"/>
          </p:cNvSpPr>
          <p:nvPr/>
        </p:nvSpPr>
        <p:spPr bwMode="auto">
          <a:xfrm>
            <a:off x="3200400" y="2362200"/>
            <a:ext cx="3048000" cy="99060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サイズ </a:t>
            </a:r>
            <a:r>
              <a:rPr lang="en-US" altLang="ja-JP" i="1"/>
              <a:t>S</a:t>
            </a:r>
            <a:r>
              <a:rPr lang="en-US" altLang="ja-JP"/>
              <a:t> </a:t>
            </a:r>
            <a:r>
              <a:rPr lang="ja-JP" altLang="en-US"/>
              <a:t>以上で</a:t>
            </a:r>
          </a:p>
          <a:p>
            <a:pPr algn="ctr" eaLnBrk="1" hangingPunct="1"/>
            <a:r>
              <a:rPr lang="ja-JP" altLang="en-US"/>
              <a:t>最小の区画を探す</a:t>
            </a:r>
          </a:p>
        </p:txBody>
      </p:sp>
      <p:sp>
        <p:nvSpPr>
          <p:cNvPr id="60422" name="AutoShape 6"/>
          <p:cNvSpPr>
            <a:spLocks noChangeArrowheads="1"/>
          </p:cNvSpPr>
          <p:nvPr/>
        </p:nvSpPr>
        <p:spPr bwMode="auto">
          <a:xfrm>
            <a:off x="2971800" y="3810000"/>
            <a:ext cx="3505200" cy="1524000"/>
          </a:xfrm>
          <a:prstGeom prst="flowChartDecision">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区画のサイズは</a:t>
            </a:r>
          </a:p>
          <a:p>
            <a:pPr algn="ctr" eaLnBrk="1" hangingPunct="1"/>
            <a:r>
              <a:rPr lang="ja-JP" altLang="en-US"/>
              <a:t>2</a:t>
            </a:r>
            <a:r>
              <a:rPr lang="en-US" altLang="ja-JP" i="1"/>
              <a:t>S</a:t>
            </a:r>
            <a:r>
              <a:rPr lang="en-US" altLang="ja-JP"/>
              <a:t> </a:t>
            </a:r>
            <a:r>
              <a:rPr lang="ja-JP" altLang="en-US"/>
              <a:t>以下か？</a:t>
            </a:r>
          </a:p>
        </p:txBody>
      </p:sp>
      <p:sp>
        <p:nvSpPr>
          <p:cNvPr id="60423" name="AutoShape 8"/>
          <p:cNvSpPr>
            <a:spLocks noChangeArrowheads="1"/>
          </p:cNvSpPr>
          <p:nvPr/>
        </p:nvSpPr>
        <p:spPr bwMode="auto">
          <a:xfrm>
            <a:off x="3200400" y="5791200"/>
            <a:ext cx="2971800" cy="91440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プロセスに区画を</a:t>
            </a:r>
          </a:p>
          <a:p>
            <a:pPr algn="ctr" eaLnBrk="1" hangingPunct="1"/>
            <a:r>
              <a:rPr lang="ja-JP" altLang="en-US"/>
              <a:t>割り当てる</a:t>
            </a:r>
          </a:p>
        </p:txBody>
      </p:sp>
      <p:sp>
        <p:nvSpPr>
          <p:cNvPr id="60424" name="AutoShape 9"/>
          <p:cNvSpPr>
            <a:spLocks noChangeArrowheads="1"/>
          </p:cNvSpPr>
          <p:nvPr/>
        </p:nvSpPr>
        <p:spPr bwMode="auto">
          <a:xfrm>
            <a:off x="7086600" y="4038600"/>
            <a:ext cx="1676400" cy="1104900"/>
          </a:xfrm>
          <a:prstGeom prst="flowChartProcess">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区画を</a:t>
            </a:r>
          </a:p>
          <a:p>
            <a:pPr algn="ctr" eaLnBrk="1" hangingPunct="1"/>
            <a:r>
              <a:rPr lang="ja-JP" altLang="en-US"/>
              <a:t>2分割</a:t>
            </a:r>
          </a:p>
        </p:txBody>
      </p:sp>
      <p:sp>
        <p:nvSpPr>
          <p:cNvPr id="60425" name="Line 10"/>
          <p:cNvSpPr>
            <a:spLocks noChangeShapeType="1"/>
          </p:cNvSpPr>
          <p:nvPr/>
        </p:nvSpPr>
        <p:spPr bwMode="auto">
          <a:xfrm>
            <a:off x="2362200" y="2819400"/>
            <a:ext cx="8382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60426" name="Line 11"/>
          <p:cNvSpPr>
            <a:spLocks noChangeShapeType="1"/>
          </p:cNvSpPr>
          <p:nvPr/>
        </p:nvSpPr>
        <p:spPr bwMode="auto">
          <a:xfrm>
            <a:off x="4724400" y="3352800"/>
            <a:ext cx="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60427" name="Line 12"/>
          <p:cNvSpPr>
            <a:spLocks noChangeShapeType="1"/>
          </p:cNvSpPr>
          <p:nvPr/>
        </p:nvSpPr>
        <p:spPr bwMode="auto">
          <a:xfrm>
            <a:off x="4724400" y="5334000"/>
            <a:ext cx="0" cy="45720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60428" name="Line 13"/>
          <p:cNvSpPr>
            <a:spLocks noChangeShapeType="1"/>
          </p:cNvSpPr>
          <p:nvPr/>
        </p:nvSpPr>
        <p:spPr bwMode="auto">
          <a:xfrm>
            <a:off x="6477000" y="4572000"/>
            <a:ext cx="6096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60429" name="Line 14"/>
          <p:cNvSpPr>
            <a:spLocks noChangeShapeType="1"/>
          </p:cNvSpPr>
          <p:nvPr/>
        </p:nvSpPr>
        <p:spPr bwMode="auto">
          <a:xfrm flipV="1">
            <a:off x="7848600" y="3581400"/>
            <a:ext cx="0" cy="4572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60430" name="Line 16"/>
          <p:cNvSpPr>
            <a:spLocks noChangeShapeType="1"/>
          </p:cNvSpPr>
          <p:nvPr/>
        </p:nvSpPr>
        <p:spPr bwMode="auto">
          <a:xfrm flipH="1" flipV="1">
            <a:off x="4800600" y="3581400"/>
            <a:ext cx="3048000"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60431" name="Text Box 17"/>
          <p:cNvSpPr txBox="1">
            <a:spLocks noChangeArrowheads="1"/>
          </p:cNvSpPr>
          <p:nvPr/>
        </p:nvSpPr>
        <p:spPr bwMode="auto">
          <a:xfrm>
            <a:off x="4800600" y="5257800"/>
            <a:ext cx="658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Yes</a:t>
            </a:r>
          </a:p>
        </p:txBody>
      </p:sp>
      <p:sp>
        <p:nvSpPr>
          <p:cNvPr id="60432" name="Text Box 18"/>
          <p:cNvSpPr txBox="1">
            <a:spLocks noChangeArrowheads="1"/>
          </p:cNvSpPr>
          <p:nvPr/>
        </p:nvSpPr>
        <p:spPr bwMode="auto">
          <a:xfrm>
            <a:off x="6527800" y="4114800"/>
            <a:ext cx="557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No</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バディシステム</a:t>
            </a:r>
          </a:p>
        </p:txBody>
      </p:sp>
      <p:sp>
        <p:nvSpPr>
          <p:cNvPr id="61443" name="Rectangle 4"/>
          <p:cNvSpPr>
            <a:spLocks noChangeArrowheads="1"/>
          </p:cNvSpPr>
          <p:nvPr/>
        </p:nvSpPr>
        <p:spPr bwMode="auto">
          <a:xfrm>
            <a:off x="914400" y="2667000"/>
            <a:ext cx="9144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128K</a:t>
            </a:r>
          </a:p>
        </p:txBody>
      </p:sp>
      <p:sp>
        <p:nvSpPr>
          <p:cNvPr id="61444" name="Rectangle 5"/>
          <p:cNvSpPr>
            <a:spLocks noChangeArrowheads="1"/>
          </p:cNvSpPr>
          <p:nvPr/>
        </p:nvSpPr>
        <p:spPr bwMode="auto">
          <a:xfrm>
            <a:off x="1828800" y="2667000"/>
            <a:ext cx="9144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128K</a:t>
            </a:r>
          </a:p>
        </p:txBody>
      </p:sp>
      <p:sp>
        <p:nvSpPr>
          <p:cNvPr id="61445" name="Rectangle 9"/>
          <p:cNvSpPr>
            <a:spLocks noChangeArrowheads="1"/>
          </p:cNvSpPr>
          <p:nvPr/>
        </p:nvSpPr>
        <p:spPr bwMode="auto">
          <a:xfrm>
            <a:off x="2743200" y="2667000"/>
            <a:ext cx="18288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256</a:t>
            </a:r>
            <a:r>
              <a:rPr lang="en-US" altLang="ja-JP"/>
              <a:t>K</a:t>
            </a:r>
          </a:p>
        </p:txBody>
      </p:sp>
      <p:sp>
        <p:nvSpPr>
          <p:cNvPr id="61446" name="Rectangle 13"/>
          <p:cNvSpPr>
            <a:spLocks noChangeArrowheads="1"/>
          </p:cNvSpPr>
          <p:nvPr/>
        </p:nvSpPr>
        <p:spPr bwMode="auto">
          <a:xfrm>
            <a:off x="4572000" y="2667000"/>
            <a:ext cx="36576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512</a:t>
            </a:r>
            <a:r>
              <a:rPr lang="en-US" altLang="ja-JP"/>
              <a:t>K</a:t>
            </a:r>
          </a:p>
        </p:txBody>
      </p:sp>
      <p:sp>
        <p:nvSpPr>
          <p:cNvPr id="61447" name="Rectangle 15"/>
          <p:cNvSpPr>
            <a:spLocks noChangeArrowheads="1"/>
          </p:cNvSpPr>
          <p:nvPr/>
        </p:nvSpPr>
        <p:spPr bwMode="auto">
          <a:xfrm>
            <a:off x="914400" y="2667000"/>
            <a:ext cx="762000" cy="533400"/>
          </a:xfrm>
          <a:prstGeom prst="rect">
            <a:avLst/>
          </a:prstGeom>
          <a:solidFill>
            <a:srgbClr val="FF99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120</a:t>
            </a:r>
            <a:r>
              <a:rPr lang="en-US" altLang="ja-JP">
                <a:solidFill>
                  <a:srgbClr val="000000"/>
                </a:solidFill>
              </a:rPr>
              <a:t>K</a:t>
            </a:r>
          </a:p>
        </p:txBody>
      </p:sp>
      <p:grpSp>
        <p:nvGrpSpPr>
          <p:cNvPr id="2" name="Group 23"/>
          <p:cNvGrpSpPr>
            <a:grpSpLocks/>
          </p:cNvGrpSpPr>
          <p:nvPr/>
        </p:nvGrpSpPr>
        <p:grpSpPr bwMode="auto">
          <a:xfrm>
            <a:off x="914400" y="1905000"/>
            <a:ext cx="3276600" cy="533400"/>
            <a:chOff x="576" y="1200"/>
            <a:chExt cx="2064" cy="336"/>
          </a:xfrm>
        </p:grpSpPr>
        <p:sp>
          <p:nvSpPr>
            <p:cNvPr id="61479" name="Rectangle 17"/>
            <p:cNvSpPr>
              <a:spLocks noChangeArrowheads="1"/>
            </p:cNvSpPr>
            <p:nvPr/>
          </p:nvSpPr>
          <p:spPr bwMode="auto">
            <a:xfrm>
              <a:off x="2016" y="1200"/>
              <a:ext cx="624" cy="336"/>
            </a:xfrm>
            <a:prstGeom prst="rect">
              <a:avLst/>
            </a:prstGeom>
            <a:solidFill>
              <a:srgbClr val="FFFF99"/>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240</a:t>
              </a:r>
              <a:r>
                <a:rPr lang="en-US" altLang="ja-JP">
                  <a:solidFill>
                    <a:srgbClr val="000000"/>
                  </a:solidFill>
                </a:rPr>
                <a:t>K</a:t>
              </a:r>
            </a:p>
          </p:txBody>
        </p:sp>
        <p:sp>
          <p:nvSpPr>
            <p:cNvPr id="61480" name="Rectangle 19"/>
            <p:cNvSpPr>
              <a:spLocks noChangeArrowheads="1"/>
            </p:cNvSpPr>
            <p:nvPr/>
          </p:nvSpPr>
          <p:spPr bwMode="auto">
            <a:xfrm>
              <a:off x="1392" y="1200"/>
              <a:ext cx="384" cy="336"/>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50K</a:t>
              </a:r>
            </a:p>
          </p:txBody>
        </p:sp>
        <p:sp>
          <p:nvSpPr>
            <p:cNvPr id="61481" name="Line 20"/>
            <p:cNvSpPr>
              <a:spLocks noChangeShapeType="1"/>
            </p:cNvSpPr>
            <p:nvPr/>
          </p:nvSpPr>
          <p:spPr bwMode="auto">
            <a:xfrm>
              <a:off x="1776" y="1344"/>
              <a:ext cx="240"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61482" name="Rectangle 21"/>
            <p:cNvSpPr>
              <a:spLocks noChangeArrowheads="1"/>
            </p:cNvSpPr>
            <p:nvPr/>
          </p:nvSpPr>
          <p:spPr bwMode="auto">
            <a:xfrm>
              <a:off x="576" y="1200"/>
              <a:ext cx="576" cy="336"/>
            </a:xfrm>
            <a:prstGeom prst="rect">
              <a:avLst/>
            </a:prstGeom>
            <a:solidFill>
              <a:srgbClr val="99CC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200</a:t>
              </a:r>
              <a:r>
                <a:rPr lang="en-US" altLang="ja-JP">
                  <a:solidFill>
                    <a:srgbClr val="000000"/>
                  </a:solidFill>
                </a:rPr>
                <a:t>K</a:t>
              </a:r>
            </a:p>
          </p:txBody>
        </p:sp>
        <p:sp>
          <p:nvSpPr>
            <p:cNvPr id="61483" name="Line 22"/>
            <p:cNvSpPr>
              <a:spLocks noChangeShapeType="1"/>
            </p:cNvSpPr>
            <p:nvPr/>
          </p:nvSpPr>
          <p:spPr bwMode="auto">
            <a:xfrm>
              <a:off x="1152" y="1344"/>
              <a:ext cx="240"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3" name="Group 36"/>
          <p:cNvGrpSpPr>
            <a:grpSpLocks/>
          </p:cNvGrpSpPr>
          <p:nvPr/>
        </p:nvGrpSpPr>
        <p:grpSpPr bwMode="auto">
          <a:xfrm>
            <a:off x="914400" y="3276600"/>
            <a:ext cx="7315200" cy="990600"/>
            <a:chOff x="576" y="2064"/>
            <a:chExt cx="4608" cy="624"/>
          </a:xfrm>
        </p:grpSpPr>
        <p:sp>
          <p:nvSpPr>
            <p:cNvPr id="61473" name="Rectangle 24"/>
            <p:cNvSpPr>
              <a:spLocks noChangeArrowheads="1"/>
            </p:cNvSpPr>
            <p:nvPr/>
          </p:nvSpPr>
          <p:spPr bwMode="auto">
            <a:xfrm>
              <a:off x="576" y="2352"/>
              <a:ext cx="576"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128K</a:t>
              </a:r>
            </a:p>
          </p:txBody>
        </p:sp>
        <p:sp>
          <p:nvSpPr>
            <p:cNvPr id="61474" name="Rectangle 25"/>
            <p:cNvSpPr>
              <a:spLocks noChangeArrowheads="1"/>
            </p:cNvSpPr>
            <p:nvPr/>
          </p:nvSpPr>
          <p:spPr bwMode="auto">
            <a:xfrm>
              <a:off x="1152" y="2352"/>
              <a:ext cx="576"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128K</a:t>
              </a:r>
            </a:p>
          </p:txBody>
        </p:sp>
        <p:sp>
          <p:nvSpPr>
            <p:cNvPr id="61475" name="Rectangle 26"/>
            <p:cNvSpPr>
              <a:spLocks noChangeArrowheads="1"/>
            </p:cNvSpPr>
            <p:nvPr/>
          </p:nvSpPr>
          <p:spPr bwMode="auto">
            <a:xfrm>
              <a:off x="1728" y="2352"/>
              <a:ext cx="1152"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256</a:t>
              </a:r>
              <a:r>
                <a:rPr lang="en-US" altLang="ja-JP"/>
                <a:t>K</a:t>
              </a:r>
            </a:p>
          </p:txBody>
        </p:sp>
        <p:sp>
          <p:nvSpPr>
            <p:cNvPr id="61476" name="Rectangle 27"/>
            <p:cNvSpPr>
              <a:spLocks noChangeArrowheads="1"/>
            </p:cNvSpPr>
            <p:nvPr/>
          </p:nvSpPr>
          <p:spPr bwMode="auto">
            <a:xfrm>
              <a:off x="2880" y="2352"/>
              <a:ext cx="2304"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512</a:t>
              </a:r>
              <a:r>
                <a:rPr lang="en-US" altLang="ja-JP"/>
                <a:t>K</a:t>
              </a:r>
            </a:p>
          </p:txBody>
        </p:sp>
        <p:sp>
          <p:nvSpPr>
            <p:cNvPr id="61477" name="Rectangle 28"/>
            <p:cNvSpPr>
              <a:spLocks noChangeArrowheads="1"/>
            </p:cNvSpPr>
            <p:nvPr/>
          </p:nvSpPr>
          <p:spPr bwMode="auto">
            <a:xfrm>
              <a:off x="576" y="2352"/>
              <a:ext cx="480" cy="336"/>
            </a:xfrm>
            <a:prstGeom prst="rect">
              <a:avLst/>
            </a:prstGeom>
            <a:solidFill>
              <a:srgbClr val="FF99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120</a:t>
              </a:r>
              <a:r>
                <a:rPr lang="en-US" altLang="ja-JP">
                  <a:solidFill>
                    <a:srgbClr val="000000"/>
                  </a:solidFill>
                </a:rPr>
                <a:t>K</a:t>
              </a:r>
            </a:p>
          </p:txBody>
        </p:sp>
        <p:sp>
          <p:nvSpPr>
            <p:cNvPr id="61478" name="AutoShape 34"/>
            <p:cNvSpPr>
              <a:spLocks noChangeArrowheads="1"/>
            </p:cNvSpPr>
            <p:nvPr/>
          </p:nvSpPr>
          <p:spPr bwMode="auto">
            <a:xfrm>
              <a:off x="2736" y="2064"/>
              <a:ext cx="288" cy="240"/>
            </a:xfrm>
            <a:prstGeom prst="downArrow">
              <a:avLst>
                <a:gd name="adj1" fmla="val 50000"/>
                <a:gd name="adj2" fmla="val 25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sp>
        <p:nvSpPr>
          <p:cNvPr id="228387" name="Rectangle 35"/>
          <p:cNvSpPr>
            <a:spLocks noChangeArrowheads="1"/>
          </p:cNvSpPr>
          <p:nvPr/>
        </p:nvSpPr>
        <p:spPr bwMode="auto">
          <a:xfrm>
            <a:off x="2743200" y="3733800"/>
            <a:ext cx="1600200" cy="533400"/>
          </a:xfrm>
          <a:prstGeom prst="rect">
            <a:avLst/>
          </a:prstGeom>
          <a:solidFill>
            <a:srgbClr val="FFFF99"/>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240</a:t>
            </a:r>
            <a:r>
              <a:rPr lang="en-US" altLang="ja-JP">
                <a:solidFill>
                  <a:srgbClr val="000000"/>
                </a:solidFill>
              </a:rPr>
              <a:t>K</a:t>
            </a:r>
          </a:p>
        </p:txBody>
      </p:sp>
      <p:grpSp>
        <p:nvGrpSpPr>
          <p:cNvPr id="4" name="Group 46"/>
          <p:cNvGrpSpPr>
            <a:grpSpLocks/>
          </p:cNvGrpSpPr>
          <p:nvPr/>
        </p:nvGrpSpPr>
        <p:grpSpPr bwMode="auto">
          <a:xfrm>
            <a:off x="914400" y="4343400"/>
            <a:ext cx="7315200" cy="990600"/>
            <a:chOff x="576" y="2736"/>
            <a:chExt cx="4608" cy="624"/>
          </a:xfrm>
        </p:grpSpPr>
        <p:sp>
          <p:nvSpPr>
            <p:cNvPr id="61465" name="Rectangle 38"/>
            <p:cNvSpPr>
              <a:spLocks noChangeArrowheads="1"/>
            </p:cNvSpPr>
            <p:nvPr/>
          </p:nvSpPr>
          <p:spPr bwMode="auto">
            <a:xfrm>
              <a:off x="576" y="3024"/>
              <a:ext cx="576"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128K</a:t>
              </a:r>
            </a:p>
          </p:txBody>
        </p:sp>
        <p:sp>
          <p:nvSpPr>
            <p:cNvPr id="61466" name="Rectangle 39"/>
            <p:cNvSpPr>
              <a:spLocks noChangeArrowheads="1"/>
            </p:cNvSpPr>
            <p:nvPr/>
          </p:nvSpPr>
          <p:spPr bwMode="auto">
            <a:xfrm>
              <a:off x="1152" y="3024"/>
              <a:ext cx="288"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64K</a:t>
              </a:r>
            </a:p>
          </p:txBody>
        </p:sp>
        <p:sp>
          <p:nvSpPr>
            <p:cNvPr id="61467" name="Rectangle 40"/>
            <p:cNvSpPr>
              <a:spLocks noChangeArrowheads="1"/>
            </p:cNvSpPr>
            <p:nvPr/>
          </p:nvSpPr>
          <p:spPr bwMode="auto">
            <a:xfrm>
              <a:off x="1728" y="3024"/>
              <a:ext cx="1152"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256</a:t>
              </a:r>
              <a:r>
                <a:rPr lang="en-US" altLang="ja-JP"/>
                <a:t>K</a:t>
              </a:r>
            </a:p>
          </p:txBody>
        </p:sp>
        <p:sp>
          <p:nvSpPr>
            <p:cNvPr id="61468" name="Rectangle 41"/>
            <p:cNvSpPr>
              <a:spLocks noChangeArrowheads="1"/>
            </p:cNvSpPr>
            <p:nvPr/>
          </p:nvSpPr>
          <p:spPr bwMode="auto">
            <a:xfrm>
              <a:off x="2880" y="3024"/>
              <a:ext cx="2304"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512</a:t>
              </a:r>
              <a:r>
                <a:rPr lang="en-US" altLang="ja-JP"/>
                <a:t>K</a:t>
              </a:r>
            </a:p>
          </p:txBody>
        </p:sp>
        <p:sp>
          <p:nvSpPr>
            <p:cNvPr id="61469" name="Rectangle 42"/>
            <p:cNvSpPr>
              <a:spLocks noChangeArrowheads="1"/>
            </p:cNvSpPr>
            <p:nvPr/>
          </p:nvSpPr>
          <p:spPr bwMode="auto">
            <a:xfrm>
              <a:off x="576" y="3024"/>
              <a:ext cx="480" cy="336"/>
            </a:xfrm>
            <a:prstGeom prst="rect">
              <a:avLst/>
            </a:prstGeom>
            <a:solidFill>
              <a:srgbClr val="FF99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120</a:t>
              </a:r>
              <a:r>
                <a:rPr lang="en-US" altLang="ja-JP">
                  <a:solidFill>
                    <a:srgbClr val="000000"/>
                  </a:solidFill>
                </a:rPr>
                <a:t>K</a:t>
              </a:r>
            </a:p>
          </p:txBody>
        </p:sp>
        <p:sp>
          <p:nvSpPr>
            <p:cNvPr id="61470" name="AutoShape 43"/>
            <p:cNvSpPr>
              <a:spLocks noChangeArrowheads="1"/>
            </p:cNvSpPr>
            <p:nvPr/>
          </p:nvSpPr>
          <p:spPr bwMode="auto">
            <a:xfrm>
              <a:off x="2736" y="2736"/>
              <a:ext cx="288" cy="240"/>
            </a:xfrm>
            <a:prstGeom prst="downArrow">
              <a:avLst>
                <a:gd name="adj1" fmla="val 50000"/>
                <a:gd name="adj2" fmla="val 25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61471" name="Rectangle 44"/>
            <p:cNvSpPr>
              <a:spLocks noChangeArrowheads="1"/>
            </p:cNvSpPr>
            <p:nvPr/>
          </p:nvSpPr>
          <p:spPr bwMode="auto">
            <a:xfrm>
              <a:off x="1440" y="3024"/>
              <a:ext cx="288"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64K</a:t>
              </a:r>
            </a:p>
          </p:txBody>
        </p:sp>
        <p:sp>
          <p:nvSpPr>
            <p:cNvPr id="61472" name="Rectangle 45"/>
            <p:cNvSpPr>
              <a:spLocks noChangeArrowheads="1"/>
            </p:cNvSpPr>
            <p:nvPr/>
          </p:nvSpPr>
          <p:spPr bwMode="auto">
            <a:xfrm>
              <a:off x="1728" y="3024"/>
              <a:ext cx="1008" cy="336"/>
            </a:xfrm>
            <a:prstGeom prst="rect">
              <a:avLst/>
            </a:prstGeom>
            <a:solidFill>
              <a:srgbClr val="FFFF99"/>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240</a:t>
              </a:r>
              <a:r>
                <a:rPr lang="en-US" altLang="ja-JP">
                  <a:solidFill>
                    <a:srgbClr val="000000"/>
                  </a:solidFill>
                </a:rPr>
                <a:t>K</a:t>
              </a:r>
            </a:p>
          </p:txBody>
        </p:sp>
      </p:grpSp>
      <p:sp>
        <p:nvSpPr>
          <p:cNvPr id="228399" name="Rectangle 47"/>
          <p:cNvSpPr>
            <a:spLocks noChangeArrowheads="1"/>
          </p:cNvSpPr>
          <p:nvPr/>
        </p:nvSpPr>
        <p:spPr bwMode="auto">
          <a:xfrm>
            <a:off x="1828800" y="4800600"/>
            <a:ext cx="381000" cy="533400"/>
          </a:xfrm>
          <a:prstGeom prst="rect">
            <a:avLst/>
          </a:prstGeom>
          <a:solidFill>
            <a:srgbClr val="CCFF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50</a:t>
            </a:r>
            <a:r>
              <a:rPr lang="en-US" altLang="ja-JP">
                <a:solidFill>
                  <a:srgbClr val="000000"/>
                </a:solidFill>
              </a:rPr>
              <a:t>K</a:t>
            </a:r>
          </a:p>
        </p:txBody>
      </p:sp>
      <p:grpSp>
        <p:nvGrpSpPr>
          <p:cNvPr id="5" name="Group 60"/>
          <p:cNvGrpSpPr>
            <a:grpSpLocks/>
          </p:cNvGrpSpPr>
          <p:nvPr/>
        </p:nvGrpSpPr>
        <p:grpSpPr bwMode="auto">
          <a:xfrm>
            <a:off x="914400" y="5410200"/>
            <a:ext cx="7315200" cy="990600"/>
            <a:chOff x="576" y="3408"/>
            <a:chExt cx="4608" cy="624"/>
          </a:xfrm>
        </p:grpSpPr>
        <p:sp>
          <p:nvSpPr>
            <p:cNvPr id="61455" name="Rectangle 49"/>
            <p:cNvSpPr>
              <a:spLocks noChangeArrowheads="1"/>
            </p:cNvSpPr>
            <p:nvPr/>
          </p:nvSpPr>
          <p:spPr bwMode="auto">
            <a:xfrm>
              <a:off x="576" y="3696"/>
              <a:ext cx="576"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128K</a:t>
              </a:r>
            </a:p>
          </p:txBody>
        </p:sp>
        <p:sp>
          <p:nvSpPr>
            <p:cNvPr id="61456" name="Rectangle 50"/>
            <p:cNvSpPr>
              <a:spLocks noChangeArrowheads="1"/>
            </p:cNvSpPr>
            <p:nvPr/>
          </p:nvSpPr>
          <p:spPr bwMode="auto">
            <a:xfrm>
              <a:off x="1152" y="3696"/>
              <a:ext cx="288"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64K</a:t>
              </a:r>
            </a:p>
          </p:txBody>
        </p:sp>
        <p:sp>
          <p:nvSpPr>
            <p:cNvPr id="61457" name="Rectangle 51"/>
            <p:cNvSpPr>
              <a:spLocks noChangeArrowheads="1"/>
            </p:cNvSpPr>
            <p:nvPr/>
          </p:nvSpPr>
          <p:spPr bwMode="auto">
            <a:xfrm>
              <a:off x="1728" y="3696"/>
              <a:ext cx="1152"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256</a:t>
              </a:r>
              <a:r>
                <a:rPr lang="en-US" altLang="ja-JP"/>
                <a:t>K</a:t>
              </a:r>
            </a:p>
          </p:txBody>
        </p:sp>
        <p:sp>
          <p:nvSpPr>
            <p:cNvPr id="61458" name="Rectangle 53"/>
            <p:cNvSpPr>
              <a:spLocks noChangeArrowheads="1"/>
            </p:cNvSpPr>
            <p:nvPr/>
          </p:nvSpPr>
          <p:spPr bwMode="auto">
            <a:xfrm>
              <a:off x="576" y="3696"/>
              <a:ext cx="480" cy="336"/>
            </a:xfrm>
            <a:prstGeom prst="rect">
              <a:avLst/>
            </a:prstGeom>
            <a:solidFill>
              <a:srgbClr val="FF99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120</a:t>
              </a:r>
              <a:r>
                <a:rPr lang="en-US" altLang="ja-JP">
                  <a:solidFill>
                    <a:srgbClr val="000000"/>
                  </a:solidFill>
                </a:rPr>
                <a:t>K</a:t>
              </a:r>
            </a:p>
          </p:txBody>
        </p:sp>
        <p:sp>
          <p:nvSpPr>
            <p:cNvPr id="61459" name="AutoShape 54"/>
            <p:cNvSpPr>
              <a:spLocks noChangeArrowheads="1"/>
            </p:cNvSpPr>
            <p:nvPr/>
          </p:nvSpPr>
          <p:spPr bwMode="auto">
            <a:xfrm>
              <a:off x="2736" y="3408"/>
              <a:ext cx="288" cy="240"/>
            </a:xfrm>
            <a:prstGeom prst="downArrow">
              <a:avLst>
                <a:gd name="adj1" fmla="val 50000"/>
                <a:gd name="adj2" fmla="val 25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61460" name="Rectangle 55"/>
            <p:cNvSpPr>
              <a:spLocks noChangeArrowheads="1"/>
            </p:cNvSpPr>
            <p:nvPr/>
          </p:nvSpPr>
          <p:spPr bwMode="auto">
            <a:xfrm>
              <a:off x="1440" y="3696"/>
              <a:ext cx="288"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64K</a:t>
              </a:r>
            </a:p>
          </p:txBody>
        </p:sp>
        <p:sp>
          <p:nvSpPr>
            <p:cNvPr id="61461" name="Rectangle 56"/>
            <p:cNvSpPr>
              <a:spLocks noChangeArrowheads="1"/>
            </p:cNvSpPr>
            <p:nvPr/>
          </p:nvSpPr>
          <p:spPr bwMode="auto">
            <a:xfrm>
              <a:off x="1728" y="3696"/>
              <a:ext cx="1008" cy="336"/>
            </a:xfrm>
            <a:prstGeom prst="rect">
              <a:avLst/>
            </a:prstGeom>
            <a:solidFill>
              <a:srgbClr val="FFFF99"/>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240</a:t>
              </a:r>
              <a:r>
                <a:rPr lang="en-US" altLang="ja-JP">
                  <a:solidFill>
                    <a:srgbClr val="000000"/>
                  </a:solidFill>
                </a:rPr>
                <a:t>K</a:t>
              </a:r>
            </a:p>
          </p:txBody>
        </p:sp>
        <p:sp>
          <p:nvSpPr>
            <p:cNvPr id="61462" name="Rectangle 57"/>
            <p:cNvSpPr>
              <a:spLocks noChangeArrowheads="1"/>
            </p:cNvSpPr>
            <p:nvPr/>
          </p:nvSpPr>
          <p:spPr bwMode="auto">
            <a:xfrm>
              <a:off x="1152" y="3696"/>
              <a:ext cx="240" cy="336"/>
            </a:xfrm>
            <a:prstGeom prst="rect">
              <a:avLst/>
            </a:prstGeom>
            <a:solidFill>
              <a:srgbClr val="CCFF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50</a:t>
              </a:r>
              <a:r>
                <a:rPr lang="en-US" altLang="ja-JP">
                  <a:solidFill>
                    <a:srgbClr val="000000"/>
                  </a:solidFill>
                </a:rPr>
                <a:t>K</a:t>
              </a:r>
            </a:p>
          </p:txBody>
        </p:sp>
        <p:sp>
          <p:nvSpPr>
            <p:cNvPr id="61463" name="Rectangle 58"/>
            <p:cNvSpPr>
              <a:spLocks noChangeArrowheads="1"/>
            </p:cNvSpPr>
            <p:nvPr/>
          </p:nvSpPr>
          <p:spPr bwMode="auto">
            <a:xfrm>
              <a:off x="2880" y="3696"/>
              <a:ext cx="1152"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256</a:t>
              </a:r>
              <a:r>
                <a:rPr lang="en-US" altLang="ja-JP"/>
                <a:t>K</a:t>
              </a:r>
            </a:p>
          </p:txBody>
        </p:sp>
        <p:sp>
          <p:nvSpPr>
            <p:cNvPr id="61464" name="Rectangle 59"/>
            <p:cNvSpPr>
              <a:spLocks noChangeArrowheads="1"/>
            </p:cNvSpPr>
            <p:nvPr/>
          </p:nvSpPr>
          <p:spPr bwMode="auto">
            <a:xfrm>
              <a:off x="4032" y="3696"/>
              <a:ext cx="1152"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256</a:t>
              </a:r>
              <a:r>
                <a:rPr lang="en-US" altLang="ja-JP"/>
                <a:t>K</a:t>
              </a:r>
            </a:p>
          </p:txBody>
        </p:sp>
      </p:grpSp>
      <p:sp>
        <p:nvSpPr>
          <p:cNvPr id="228413" name="Rectangle 61"/>
          <p:cNvSpPr>
            <a:spLocks noChangeArrowheads="1"/>
          </p:cNvSpPr>
          <p:nvPr/>
        </p:nvSpPr>
        <p:spPr bwMode="auto">
          <a:xfrm>
            <a:off x="4572000" y="5867400"/>
            <a:ext cx="1524000" cy="533400"/>
          </a:xfrm>
          <a:prstGeom prst="rect">
            <a:avLst/>
          </a:prstGeom>
          <a:solidFill>
            <a:srgbClr val="99CC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200</a:t>
            </a:r>
            <a:r>
              <a:rPr lang="en-US" altLang="ja-JP">
                <a:solidFill>
                  <a:srgbClr val="000000"/>
                </a:solidFill>
              </a:rPr>
              <a:t>K</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up)">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28387"/>
                                        </p:tgtEl>
                                        <p:attrNameLst>
                                          <p:attrName>style.visibility</p:attrName>
                                        </p:attrNameLst>
                                      </p:cBhvr>
                                      <p:to>
                                        <p:strVal val="visible"/>
                                      </p:to>
                                    </p:set>
                                    <p:animEffect transition="in" filter="checkerboard(across)">
                                      <p:cBhvr>
                                        <p:cTn id="17" dur="500"/>
                                        <p:tgtEl>
                                          <p:spTgt spid="22838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up)">
                                      <p:cBhvr>
                                        <p:cTn id="22" dur="500"/>
                                        <p:tgtEl>
                                          <p:spTgt spid="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28399"/>
                                        </p:tgtEl>
                                        <p:attrNameLst>
                                          <p:attrName>style.visibility</p:attrName>
                                        </p:attrNameLst>
                                      </p:cBhvr>
                                      <p:to>
                                        <p:strVal val="visible"/>
                                      </p:to>
                                    </p:set>
                                    <p:animEffect transition="in" filter="checkerboard(across)">
                                      <p:cBhvr>
                                        <p:cTn id="27" dur="500"/>
                                        <p:tgtEl>
                                          <p:spTgt spid="228399"/>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nodeType="click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wipe(up)">
                                      <p:cBhvr>
                                        <p:cTn id="32" dur="500"/>
                                        <p:tgtEl>
                                          <p:spTgt spid="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228413"/>
                                        </p:tgtEl>
                                        <p:attrNameLst>
                                          <p:attrName>style.visibility</p:attrName>
                                        </p:attrNameLst>
                                      </p:cBhvr>
                                      <p:to>
                                        <p:strVal val="visible"/>
                                      </p:to>
                                    </p:set>
                                    <p:animEffect transition="in" filter="checkerboard(across)">
                                      <p:cBhvr>
                                        <p:cTn id="37" dur="500"/>
                                        <p:tgtEl>
                                          <p:spTgt spid="2284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387" grpId="0" animBg="1" autoUpdateAnimBg="0"/>
      <p:bldP spid="228399" grpId="0" animBg="1" autoUpdateAnimBg="0"/>
      <p:bldP spid="228413" grpId="0" animBg="1"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バディシステム</a:t>
            </a:r>
          </a:p>
        </p:txBody>
      </p:sp>
      <p:sp>
        <p:nvSpPr>
          <p:cNvPr id="62467" name="Oval 3"/>
          <p:cNvSpPr>
            <a:spLocks noChangeArrowheads="1"/>
          </p:cNvSpPr>
          <p:nvPr/>
        </p:nvSpPr>
        <p:spPr bwMode="auto">
          <a:xfrm>
            <a:off x="4114800" y="1905000"/>
            <a:ext cx="1219200" cy="533400"/>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1024</a:t>
            </a:r>
            <a:r>
              <a:rPr lang="en-US" altLang="ja-JP"/>
              <a:t>K</a:t>
            </a:r>
          </a:p>
        </p:txBody>
      </p:sp>
      <p:grpSp>
        <p:nvGrpSpPr>
          <p:cNvPr id="2" name="Group 32"/>
          <p:cNvGrpSpPr>
            <a:grpSpLocks/>
          </p:cNvGrpSpPr>
          <p:nvPr/>
        </p:nvGrpSpPr>
        <p:grpSpPr bwMode="auto">
          <a:xfrm>
            <a:off x="2133600" y="2438400"/>
            <a:ext cx="5181600" cy="1143000"/>
            <a:chOff x="1344" y="1536"/>
            <a:chExt cx="3264" cy="720"/>
          </a:xfrm>
        </p:grpSpPr>
        <p:sp>
          <p:nvSpPr>
            <p:cNvPr id="62504" name="Line 4"/>
            <p:cNvSpPr>
              <a:spLocks noChangeShapeType="1"/>
            </p:cNvSpPr>
            <p:nvPr/>
          </p:nvSpPr>
          <p:spPr bwMode="auto">
            <a:xfrm flipH="1">
              <a:off x="1680" y="1536"/>
              <a:ext cx="1296" cy="384"/>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62505" name="Line 5"/>
            <p:cNvSpPr>
              <a:spLocks noChangeShapeType="1"/>
            </p:cNvSpPr>
            <p:nvPr/>
          </p:nvSpPr>
          <p:spPr bwMode="auto">
            <a:xfrm>
              <a:off x="2976" y="1536"/>
              <a:ext cx="1296" cy="384"/>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62506" name="Oval 6"/>
            <p:cNvSpPr>
              <a:spLocks noChangeArrowheads="1"/>
            </p:cNvSpPr>
            <p:nvPr/>
          </p:nvSpPr>
          <p:spPr bwMode="auto">
            <a:xfrm>
              <a:off x="1344" y="1920"/>
              <a:ext cx="672" cy="336"/>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512K</a:t>
              </a:r>
            </a:p>
          </p:txBody>
        </p:sp>
        <p:sp>
          <p:nvSpPr>
            <p:cNvPr id="62507" name="Oval 7"/>
            <p:cNvSpPr>
              <a:spLocks noChangeArrowheads="1"/>
            </p:cNvSpPr>
            <p:nvPr/>
          </p:nvSpPr>
          <p:spPr bwMode="auto">
            <a:xfrm>
              <a:off x="3936" y="1920"/>
              <a:ext cx="672" cy="336"/>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512K</a:t>
              </a:r>
            </a:p>
          </p:txBody>
        </p:sp>
      </p:grpSp>
      <p:grpSp>
        <p:nvGrpSpPr>
          <p:cNvPr id="3" name="Group 33"/>
          <p:cNvGrpSpPr>
            <a:grpSpLocks/>
          </p:cNvGrpSpPr>
          <p:nvPr/>
        </p:nvGrpSpPr>
        <p:grpSpPr bwMode="auto">
          <a:xfrm>
            <a:off x="1219200" y="3581400"/>
            <a:ext cx="7010400" cy="1143000"/>
            <a:chOff x="768" y="2256"/>
            <a:chExt cx="4416" cy="720"/>
          </a:xfrm>
        </p:grpSpPr>
        <p:sp>
          <p:nvSpPr>
            <p:cNvPr id="62496" name="Line 8"/>
            <p:cNvSpPr>
              <a:spLocks noChangeShapeType="1"/>
            </p:cNvSpPr>
            <p:nvPr/>
          </p:nvSpPr>
          <p:spPr bwMode="auto">
            <a:xfrm flipH="1">
              <a:off x="1056" y="2256"/>
              <a:ext cx="624" cy="384"/>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62497" name="Line 9"/>
            <p:cNvSpPr>
              <a:spLocks noChangeShapeType="1"/>
            </p:cNvSpPr>
            <p:nvPr/>
          </p:nvSpPr>
          <p:spPr bwMode="auto">
            <a:xfrm>
              <a:off x="1680" y="2256"/>
              <a:ext cx="624" cy="384"/>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62498" name="Oval 10"/>
            <p:cNvSpPr>
              <a:spLocks noChangeArrowheads="1"/>
            </p:cNvSpPr>
            <p:nvPr/>
          </p:nvSpPr>
          <p:spPr bwMode="auto">
            <a:xfrm>
              <a:off x="768" y="2640"/>
              <a:ext cx="576" cy="336"/>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256K</a:t>
              </a:r>
            </a:p>
          </p:txBody>
        </p:sp>
        <p:sp>
          <p:nvSpPr>
            <p:cNvPr id="62499" name="Oval 11"/>
            <p:cNvSpPr>
              <a:spLocks noChangeArrowheads="1"/>
            </p:cNvSpPr>
            <p:nvPr/>
          </p:nvSpPr>
          <p:spPr bwMode="auto">
            <a:xfrm>
              <a:off x="2016" y="2640"/>
              <a:ext cx="576" cy="336"/>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256K</a:t>
              </a:r>
            </a:p>
          </p:txBody>
        </p:sp>
        <p:sp>
          <p:nvSpPr>
            <p:cNvPr id="62500" name="Line 12"/>
            <p:cNvSpPr>
              <a:spLocks noChangeShapeType="1"/>
            </p:cNvSpPr>
            <p:nvPr/>
          </p:nvSpPr>
          <p:spPr bwMode="auto">
            <a:xfrm flipH="1">
              <a:off x="3648" y="2256"/>
              <a:ext cx="624" cy="384"/>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62501" name="Line 13"/>
            <p:cNvSpPr>
              <a:spLocks noChangeShapeType="1"/>
            </p:cNvSpPr>
            <p:nvPr/>
          </p:nvSpPr>
          <p:spPr bwMode="auto">
            <a:xfrm>
              <a:off x="4272" y="2256"/>
              <a:ext cx="624" cy="384"/>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62502" name="Oval 14"/>
            <p:cNvSpPr>
              <a:spLocks noChangeArrowheads="1"/>
            </p:cNvSpPr>
            <p:nvPr/>
          </p:nvSpPr>
          <p:spPr bwMode="auto">
            <a:xfrm>
              <a:off x="3360" y="2640"/>
              <a:ext cx="576" cy="336"/>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256K</a:t>
              </a:r>
            </a:p>
          </p:txBody>
        </p:sp>
        <p:sp>
          <p:nvSpPr>
            <p:cNvPr id="62503" name="Oval 15"/>
            <p:cNvSpPr>
              <a:spLocks noChangeArrowheads="1"/>
            </p:cNvSpPr>
            <p:nvPr/>
          </p:nvSpPr>
          <p:spPr bwMode="auto">
            <a:xfrm>
              <a:off x="4608" y="2640"/>
              <a:ext cx="576" cy="336"/>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256K</a:t>
              </a:r>
            </a:p>
          </p:txBody>
        </p:sp>
      </p:grpSp>
      <p:grpSp>
        <p:nvGrpSpPr>
          <p:cNvPr id="4" name="Group 34"/>
          <p:cNvGrpSpPr>
            <a:grpSpLocks/>
          </p:cNvGrpSpPr>
          <p:nvPr/>
        </p:nvGrpSpPr>
        <p:grpSpPr bwMode="auto">
          <a:xfrm>
            <a:off x="838200" y="4724400"/>
            <a:ext cx="7772400" cy="1143000"/>
            <a:chOff x="528" y="2976"/>
            <a:chExt cx="4896" cy="720"/>
          </a:xfrm>
        </p:grpSpPr>
        <p:sp>
          <p:nvSpPr>
            <p:cNvPr id="62480" name="Line 16"/>
            <p:cNvSpPr>
              <a:spLocks noChangeShapeType="1"/>
            </p:cNvSpPr>
            <p:nvPr/>
          </p:nvSpPr>
          <p:spPr bwMode="auto">
            <a:xfrm flipH="1">
              <a:off x="768" y="2976"/>
              <a:ext cx="288" cy="384"/>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62481" name="Line 17"/>
            <p:cNvSpPr>
              <a:spLocks noChangeShapeType="1"/>
            </p:cNvSpPr>
            <p:nvPr/>
          </p:nvSpPr>
          <p:spPr bwMode="auto">
            <a:xfrm>
              <a:off x="1056" y="2976"/>
              <a:ext cx="288" cy="384"/>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62482" name="Oval 18"/>
            <p:cNvSpPr>
              <a:spLocks noChangeArrowheads="1"/>
            </p:cNvSpPr>
            <p:nvPr/>
          </p:nvSpPr>
          <p:spPr bwMode="auto">
            <a:xfrm>
              <a:off x="528" y="3360"/>
              <a:ext cx="480" cy="336"/>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128K</a:t>
              </a:r>
            </a:p>
          </p:txBody>
        </p:sp>
        <p:sp>
          <p:nvSpPr>
            <p:cNvPr id="62483" name="Oval 19"/>
            <p:cNvSpPr>
              <a:spLocks noChangeArrowheads="1"/>
            </p:cNvSpPr>
            <p:nvPr/>
          </p:nvSpPr>
          <p:spPr bwMode="auto">
            <a:xfrm>
              <a:off x="1104" y="3360"/>
              <a:ext cx="480" cy="336"/>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128K</a:t>
              </a:r>
            </a:p>
          </p:txBody>
        </p:sp>
        <p:sp>
          <p:nvSpPr>
            <p:cNvPr id="62484" name="Line 20"/>
            <p:cNvSpPr>
              <a:spLocks noChangeShapeType="1"/>
            </p:cNvSpPr>
            <p:nvPr/>
          </p:nvSpPr>
          <p:spPr bwMode="auto">
            <a:xfrm flipH="1">
              <a:off x="2016" y="2976"/>
              <a:ext cx="288" cy="384"/>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62485" name="Line 21"/>
            <p:cNvSpPr>
              <a:spLocks noChangeShapeType="1"/>
            </p:cNvSpPr>
            <p:nvPr/>
          </p:nvSpPr>
          <p:spPr bwMode="auto">
            <a:xfrm>
              <a:off x="2304" y="2976"/>
              <a:ext cx="288" cy="384"/>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62486" name="Oval 22"/>
            <p:cNvSpPr>
              <a:spLocks noChangeArrowheads="1"/>
            </p:cNvSpPr>
            <p:nvPr/>
          </p:nvSpPr>
          <p:spPr bwMode="auto">
            <a:xfrm>
              <a:off x="1776" y="3360"/>
              <a:ext cx="480" cy="336"/>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128K</a:t>
              </a:r>
            </a:p>
          </p:txBody>
        </p:sp>
        <p:sp>
          <p:nvSpPr>
            <p:cNvPr id="62487" name="Oval 23"/>
            <p:cNvSpPr>
              <a:spLocks noChangeArrowheads="1"/>
            </p:cNvSpPr>
            <p:nvPr/>
          </p:nvSpPr>
          <p:spPr bwMode="auto">
            <a:xfrm>
              <a:off x="2352" y="3360"/>
              <a:ext cx="480" cy="336"/>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128K</a:t>
              </a:r>
            </a:p>
          </p:txBody>
        </p:sp>
        <p:sp>
          <p:nvSpPr>
            <p:cNvPr id="62488" name="Line 24"/>
            <p:cNvSpPr>
              <a:spLocks noChangeShapeType="1"/>
            </p:cNvSpPr>
            <p:nvPr/>
          </p:nvSpPr>
          <p:spPr bwMode="auto">
            <a:xfrm flipH="1">
              <a:off x="3360" y="2976"/>
              <a:ext cx="288" cy="384"/>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62489" name="Line 25"/>
            <p:cNvSpPr>
              <a:spLocks noChangeShapeType="1"/>
            </p:cNvSpPr>
            <p:nvPr/>
          </p:nvSpPr>
          <p:spPr bwMode="auto">
            <a:xfrm>
              <a:off x="3648" y="2976"/>
              <a:ext cx="288" cy="384"/>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62490" name="Oval 26"/>
            <p:cNvSpPr>
              <a:spLocks noChangeArrowheads="1"/>
            </p:cNvSpPr>
            <p:nvPr/>
          </p:nvSpPr>
          <p:spPr bwMode="auto">
            <a:xfrm>
              <a:off x="3120" y="3360"/>
              <a:ext cx="480" cy="336"/>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128K</a:t>
              </a:r>
            </a:p>
          </p:txBody>
        </p:sp>
        <p:sp>
          <p:nvSpPr>
            <p:cNvPr id="62491" name="Oval 27"/>
            <p:cNvSpPr>
              <a:spLocks noChangeArrowheads="1"/>
            </p:cNvSpPr>
            <p:nvPr/>
          </p:nvSpPr>
          <p:spPr bwMode="auto">
            <a:xfrm>
              <a:off x="3696" y="3360"/>
              <a:ext cx="480" cy="336"/>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128K</a:t>
              </a:r>
            </a:p>
          </p:txBody>
        </p:sp>
        <p:sp>
          <p:nvSpPr>
            <p:cNvPr id="62492" name="Line 28"/>
            <p:cNvSpPr>
              <a:spLocks noChangeShapeType="1"/>
            </p:cNvSpPr>
            <p:nvPr/>
          </p:nvSpPr>
          <p:spPr bwMode="auto">
            <a:xfrm flipH="1">
              <a:off x="4608" y="2976"/>
              <a:ext cx="288" cy="384"/>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62493" name="Line 29"/>
            <p:cNvSpPr>
              <a:spLocks noChangeShapeType="1"/>
            </p:cNvSpPr>
            <p:nvPr/>
          </p:nvSpPr>
          <p:spPr bwMode="auto">
            <a:xfrm>
              <a:off x="4896" y="2976"/>
              <a:ext cx="288" cy="384"/>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62494" name="Oval 30"/>
            <p:cNvSpPr>
              <a:spLocks noChangeArrowheads="1"/>
            </p:cNvSpPr>
            <p:nvPr/>
          </p:nvSpPr>
          <p:spPr bwMode="auto">
            <a:xfrm>
              <a:off x="4368" y="3360"/>
              <a:ext cx="480" cy="336"/>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128K</a:t>
              </a:r>
            </a:p>
          </p:txBody>
        </p:sp>
        <p:sp>
          <p:nvSpPr>
            <p:cNvPr id="62495" name="Oval 31"/>
            <p:cNvSpPr>
              <a:spLocks noChangeArrowheads="1"/>
            </p:cNvSpPr>
            <p:nvPr/>
          </p:nvSpPr>
          <p:spPr bwMode="auto">
            <a:xfrm>
              <a:off x="4944" y="3360"/>
              <a:ext cx="480" cy="336"/>
            </a:xfrm>
            <a:prstGeom prst="ellipse">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128K</a:t>
              </a:r>
            </a:p>
          </p:txBody>
        </p:sp>
      </p:grpSp>
      <p:grpSp>
        <p:nvGrpSpPr>
          <p:cNvPr id="5" name="Group 52"/>
          <p:cNvGrpSpPr>
            <a:grpSpLocks/>
          </p:cNvGrpSpPr>
          <p:nvPr/>
        </p:nvGrpSpPr>
        <p:grpSpPr bwMode="auto">
          <a:xfrm>
            <a:off x="1600200" y="2819400"/>
            <a:ext cx="6248400" cy="2819400"/>
            <a:chOff x="1008" y="1776"/>
            <a:chExt cx="3936" cy="1776"/>
          </a:xfrm>
        </p:grpSpPr>
        <p:sp>
          <p:nvSpPr>
            <p:cNvPr id="62472" name="Line 53"/>
            <p:cNvSpPr>
              <a:spLocks noChangeShapeType="1"/>
            </p:cNvSpPr>
            <p:nvPr/>
          </p:nvSpPr>
          <p:spPr bwMode="auto">
            <a:xfrm>
              <a:off x="2016" y="2112"/>
              <a:ext cx="1920" cy="0"/>
            </a:xfrm>
            <a:prstGeom prst="line">
              <a:avLst/>
            </a:prstGeom>
            <a:noFill/>
            <a:ln w="38100">
              <a:solidFill>
                <a:srgbClr val="00B050"/>
              </a:solidFill>
              <a:round/>
              <a:headEnd type="triangle" w="med" len="me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62473" name="Text Box 54"/>
            <p:cNvSpPr txBox="1">
              <a:spLocks noChangeArrowheads="1"/>
            </p:cNvSpPr>
            <p:nvPr/>
          </p:nvSpPr>
          <p:spPr bwMode="auto">
            <a:xfrm>
              <a:off x="2352" y="1776"/>
              <a:ext cx="1309" cy="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バディ</a:t>
              </a:r>
              <a:r>
                <a:rPr lang="ja-JP" altLang="en-US"/>
                <a:t>(</a:t>
              </a:r>
              <a:r>
                <a:rPr lang="en-US" altLang="ja-JP"/>
                <a:t>buddy)</a:t>
              </a:r>
            </a:p>
          </p:txBody>
        </p:sp>
        <p:sp>
          <p:nvSpPr>
            <p:cNvPr id="62474" name="Line 55"/>
            <p:cNvSpPr>
              <a:spLocks noChangeShapeType="1"/>
            </p:cNvSpPr>
            <p:nvPr/>
          </p:nvSpPr>
          <p:spPr bwMode="auto">
            <a:xfrm>
              <a:off x="1344" y="2832"/>
              <a:ext cx="672" cy="0"/>
            </a:xfrm>
            <a:prstGeom prst="line">
              <a:avLst/>
            </a:prstGeom>
            <a:noFill/>
            <a:ln w="38100">
              <a:solidFill>
                <a:srgbClr val="00B050"/>
              </a:solidFill>
              <a:round/>
              <a:headEnd type="triangle" w="med" len="me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62475" name="Line 56"/>
            <p:cNvSpPr>
              <a:spLocks noChangeShapeType="1"/>
            </p:cNvSpPr>
            <p:nvPr/>
          </p:nvSpPr>
          <p:spPr bwMode="auto">
            <a:xfrm>
              <a:off x="3936" y="2832"/>
              <a:ext cx="672" cy="0"/>
            </a:xfrm>
            <a:prstGeom prst="line">
              <a:avLst/>
            </a:prstGeom>
            <a:noFill/>
            <a:ln w="38100">
              <a:solidFill>
                <a:srgbClr val="00B050"/>
              </a:solidFill>
              <a:round/>
              <a:headEnd type="triangle" w="med" len="me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62476" name="Line 57"/>
            <p:cNvSpPr>
              <a:spLocks noChangeShapeType="1"/>
            </p:cNvSpPr>
            <p:nvPr/>
          </p:nvSpPr>
          <p:spPr bwMode="auto">
            <a:xfrm>
              <a:off x="1008" y="3552"/>
              <a:ext cx="96" cy="0"/>
            </a:xfrm>
            <a:prstGeom prst="line">
              <a:avLst/>
            </a:prstGeom>
            <a:noFill/>
            <a:ln w="38100">
              <a:solidFill>
                <a:srgbClr val="00B050"/>
              </a:solidFill>
              <a:round/>
              <a:headEnd type="triangle" w="med" len="me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62477" name="Line 58"/>
            <p:cNvSpPr>
              <a:spLocks noChangeShapeType="1"/>
            </p:cNvSpPr>
            <p:nvPr/>
          </p:nvSpPr>
          <p:spPr bwMode="auto">
            <a:xfrm>
              <a:off x="2256" y="3552"/>
              <a:ext cx="96" cy="0"/>
            </a:xfrm>
            <a:prstGeom prst="line">
              <a:avLst/>
            </a:prstGeom>
            <a:noFill/>
            <a:ln w="38100">
              <a:solidFill>
                <a:srgbClr val="00B050"/>
              </a:solidFill>
              <a:round/>
              <a:headEnd type="triangle" w="med" len="me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62478" name="Line 59"/>
            <p:cNvSpPr>
              <a:spLocks noChangeShapeType="1"/>
            </p:cNvSpPr>
            <p:nvPr/>
          </p:nvSpPr>
          <p:spPr bwMode="auto">
            <a:xfrm>
              <a:off x="3600" y="3552"/>
              <a:ext cx="96" cy="0"/>
            </a:xfrm>
            <a:prstGeom prst="line">
              <a:avLst/>
            </a:prstGeom>
            <a:noFill/>
            <a:ln w="38100">
              <a:solidFill>
                <a:srgbClr val="00B050"/>
              </a:solidFill>
              <a:round/>
              <a:headEnd type="triangle" w="med" len="me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62479" name="Line 60"/>
            <p:cNvSpPr>
              <a:spLocks noChangeShapeType="1"/>
            </p:cNvSpPr>
            <p:nvPr/>
          </p:nvSpPr>
          <p:spPr bwMode="auto">
            <a:xfrm>
              <a:off x="4848" y="3552"/>
              <a:ext cx="96" cy="0"/>
            </a:xfrm>
            <a:prstGeom prst="line">
              <a:avLst/>
            </a:prstGeom>
            <a:noFill/>
            <a:ln w="38100">
              <a:solidFill>
                <a:srgbClr val="00B050"/>
              </a:solidFill>
              <a:round/>
              <a:headEnd type="triangle" w="med" len="me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up)">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up)">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checkerboard(across)">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バディシステム</a:t>
            </a:r>
          </a:p>
        </p:txBody>
      </p:sp>
      <p:sp>
        <p:nvSpPr>
          <p:cNvPr id="63491" name="Rectangle 4"/>
          <p:cNvSpPr>
            <a:spLocks noChangeArrowheads="1"/>
          </p:cNvSpPr>
          <p:nvPr/>
        </p:nvSpPr>
        <p:spPr bwMode="auto">
          <a:xfrm>
            <a:off x="914400" y="1981200"/>
            <a:ext cx="9144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128K</a:t>
            </a:r>
          </a:p>
        </p:txBody>
      </p:sp>
      <p:sp>
        <p:nvSpPr>
          <p:cNvPr id="63492" name="Rectangle 5"/>
          <p:cNvSpPr>
            <a:spLocks noChangeArrowheads="1"/>
          </p:cNvSpPr>
          <p:nvPr/>
        </p:nvSpPr>
        <p:spPr bwMode="auto">
          <a:xfrm>
            <a:off x="1828800" y="1981200"/>
            <a:ext cx="4572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64K</a:t>
            </a:r>
          </a:p>
        </p:txBody>
      </p:sp>
      <p:sp>
        <p:nvSpPr>
          <p:cNvPr id="63493" name="Rectangle 6"/>
          <p:cNvSpPr>
            <a:spLocks noChangeArrowheads="1"/>
          </p:cNvSpPr>
          <p:nvPr/>
        </p:nvSpPr>
        <p:spPr bwMode="auto">
          <a:xfrm>
            <a:off x="2743200" y="1981200"/>
            <a:ext cx="18288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256</a:t>
            </a:r>
            <a:r>
              <a:rPr lang="en-US" altLang="ja-JP"/>
              <a:t>K</a:t>
            </a:r>
          </a:p>
        </p:txBody>
      </p:sp>
      <p:sp>
        <p:nvSpPr>
          <p:cNvPr id="63494" name="Rectangle 7"/>
          <p:cNvSpPr>
            <a:spLocks noChangeArrowheads="1"/>
          </p:cNvSpPr>
          <p:nvPr/>
        </p:nvSpPr>
        <p:spPr bwMode="auto">
          <a:xfrm>
            <a:off x="914400" y="1981200"/>
            <a:ext cx="762000" cy="533400"/>
          </a:xfrm>
          <a:prstGeom prst="rect">
            <a:avLst/>
          </a:prstGeom>
          <a:solidFill>
            <a:srgbClr val="FF99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120</a:t>
            </a:r>
            <a:r>
              <a:rPr lang="en-US" altLang="ja-JP">
                <a:solidFill>
                  <a:srgbClr val="000000"/>
                </a:solidFill>
              </a:rPr>
              <a:t>K</a:t>
            </a:r>
          </a:p>
        </p:txBody>
      </p:sp>
      <p:sp>
        <p:nvSpPr>
          <p:cNvPr id="63495" name="Rectangle 9"/>
          <p:cNvSpPr>
            <a:spLocks noChangeArrowheads="1"/>
          </p:cNvSpPr>
          <p:nvPr/>
        </p:nvSpPr>
        <p:spPr bwMode="auto">
          <a:xfrm>
            <a:off x="2286000" y="1981200"/>
            <a:ext cx="4572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64K</a:t>
            </a:r>
          </a:p>
        </p:txBody>
      </p:sp>
      <p:sp>
        <p:nvSpPr>
          <p:cNvPr id="63496" name="Rectangle 10"/>
          <p:cNvSpPr>
            <a:spLocks noChangeArrowheads="1"/>
          </p:cNvSpPr>
          <p:nvPr/>
        </p:nvSpPr>
        <p:spPr bwMode="auto">
          <a:xfrm>
            <a:off x="2743200" y="1981200"/>
            <a:ext cx="1600200" cy="533400"/>
          </a:xfrm>
          <a:prstGeom prst="rect">
            <a:avLst/>
          </a:prstGeom>
          <a:solidFill>
            <a:srgbClr val="FFFF99"/>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240</a:t>
            </a:r>
            <a:r>
              <a:rPr lang="en-US" altLang="ja-JP">
                <a:solidFill>
                  <a:srgbClr val="000000"/>
                </a:solidFill>
              </a:rPr>
              <a:t>K</a:t>
            </a:r>
          </a:p>
        </p:txBody>
      </p:sp>
      <p:sp>
        <p:nvSpPr>
          <p:cNvPr id="63497" name="Rectangle 11"/>
          <p:cNvSpPr>
            <a:spLocks noChangeArrowheads="1"/>
          </p:cNvSpPr>
          <p:nvPr/>
        </p:nvSpPr>
        <p:spPr bwMode="auto">
          <a:xfrm>
            <a:off x="1828800" y="1981200"/>
            <a:ext cx="381000" cy="533400"/>
          </a:xfrm>
          <a:prstGeom prst="rect">
            <a:avLst/>
          </a:prstGeom>
          <a:solidFill>
            <a:srgbClr val="CCFF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50</a:t>
            </a:r>
            <a:r>
              <a:rPr lang="en-US" altLang="ja-JP">
                <a:solidFill>
                  <a:srgbClr val="000000"/>
                </a:solidFill>
              </a:rPr>
              <a:t>K</a:t>
            </a:r>
          </a:p>
        </p:txBody>
      </p:sp>
      <p:sp>
        <p:nvSpPr>
          <p:cNvPr id="63498" name="Rectangle 12"/>
          <p:cNvSpPr>
            <a:spLocks noChangeArrowheads="1"/>
          </p:cNvSpPr>
          <p:nvPr/>
        </p:nvSpPr>
        <p:spPr bwMode="auto">
          <a:xfrm>
            <a:off x="4572000" y="1981200"/>
            <a:ext cx="18288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256</a:t>
            </a:r>
            <a:r>
              <a:rPr lang="en-US" altLang="ja-JP"/>
              <a:t>K</a:t>
            </a:r>
          </a:p>
        </p:txBody>
      </p:sp>
      <p:sp>
        <p:nvSpPr>
          <p:cNvPr id="63499" name="Rectangle 13"/>
          <p:cNvSpPr>
            <a:spLocks noChangeArrowheads="1"/>
          </p:cNvSpPr>
          <p:nvPr/>
        </p:nvSpPr>
        <p:spPr bwMode="auto">
          <a:xfrm>
            <a:off x="6400800" y="1981200"/>
            <a:ext cx="18288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256</a:t>
            </a:r>
            <a:r>
              <a:rPr lang="en-US" altLang="ja-JP"/>
              <a:t>K</a:t>
            </a:r>
          </a:p>
        </p:txBody>
      </p:sp>
      <p:sp>
        <p:nvSpPr>
          <p:cNvPr id="63500" name="Rectangle 14"/>
          <p:cNvSpPr>
            <a:spLocks noChangeArrowheads="1"/>
          </p:cNvSpPr>
          <p:nvPr/>
        </p:nvSpPr>
        <p:spPr bwMode="auto">
          <a:xfrm>
            <a:off x="4572000" y="1981200"/>
            <a:ext cx="1524000" cy="533400"/>
          </a:xfrm>
          <a:prstGeom prst="rect">
            <a:avLst/>
          </a:prstGeom>
          <a:solidFill>
            <a:srgbClr val="99CC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200</a:t>
            </a:r>
            <a:r>
              <a:rPr lang="en-US" altLang="ja-JP">
                <a:solidFill>
                  <a:srgbClr val="000000"/>
                </a:solidFill>
              </a:rPr>
              <a:t>K</a:t>
            </a:r>
          </a:p>
        </p:txBody>
      </p:sp>
      <p:grpSp>
        <p:nvGrpSpPr>
          <p:cNvPr id="2" name="Group 28"/>
          <p:cNvGrpSpPr>
            <a:grpSpLocks/>
          </p:cNvGrpSpPr>
          <p:nvPr/>
        </p:nvGrpSpPr>
        <p:grpSpPr bwMode="auto">
          <a:xfrm>
            <a:off x="914400" y="2667000"/>
            <a:ext cx="7315200" cy="1371600"/>
            <a:chOff x="576" y="2112"/>
            <a:chExt cx="4608" cy="864"/>
          </a:xfrm>
        </p:grpSpPr>
        <p:sp>
          <p:nvSpPr>
            <p:cNvPr id="63514" name="Rectangle 15"/>
            <p:cNvSpPr>
              <a:spLocks noChangeArrowheads="1"/>
            </p:cNvSpPr>
            <p:nvPr/>
          </p:nvSpPr>
          <p:spPr bwMode="auto">
            <a:xfrm>
              <a:off x="3120" y="2160"/>
              <a:ext cx="384" cy="336"/>
            </a:xfrm>
            <a:prstGeom prst="rect">
              <a:avLst/>
            </a:prstGeom>
            <a:solidFill>
              <a:srgbClr val="CCFF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50</a:t>
              </a:r>
              <a:r>
                <a:rPr lang="en-US" altLang="ja-JP">
                  <a:solidFill>
                    <a:srgbClr val="000000"/>
                  </a:solidFill>
                </a:rPr>
                <a:t>K</a:t>
              </a:r>
            </a:p>
          </p:txBody>
        </p:sp>
        <p:sp>
          <p:nvSpPr>
            <p:cNvPr id="63515" name="Text Box 16"/>
            <p:cNvSpPr txBox="1">
              <a:spLocks noChangeArrowheads="1"/>
            </p:cNvSpPr>
            <p:nvPr/>
          </p:nvSpPr>
          <p:spPr bwMode="auto">
            <a:xfrm>
              <a:off x="3504" y="2160"/>
              <a:ext cx="50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終了</a:t>
              </a:r>
            </a:p>
          </p:txBody>
        </p:sp>
        <p:sp>
          <p:nvSpPr>
            <p:cNvPr id="63516" name="Rectangle 17"/>
            <p:cNvSpPr>
              <a:spLocks noChangeArrowheads="1"/>
            </p:cNvSpPr>
            <p:nvPr/>
          </p:nvSpPr>
          <p:spPr bwMode="auto">
            <a:xfrm>
              <a:off x="576" y="2640"/>
              <a:ext cx="576"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128K</a:t>
              </a:r>
            </a:p>
          </p:txBody>
        </p:sp>
        <p:sp>
          <p:nvSpPr>
            <p:cNvPr id="63517" name="Rectangle 18"/>
            <p:cNvSpPr>
              <a:spLocks noChangeArrowheads="1"/>
            </p:cNvSpPr>
            <p:nvPr/>
          </p:nvSpPr>
          <p:spPr bwMode="auto">
            <a:xfrm>
              <a:off x="1152" y="2640"/>
              <a:ext cx="288"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64K</a:t>
              </a:r>
            </a:p>
          </p:txBody>
        </p:sp>
        <p:sp>
          <p:nvSpPr>
            <p:cNvPr id="63518" name="Rectangle 19"/>
            <p:cNvSpPr>
              <a:spLocks noChangeArrowheads="1"/>
            </p:cNvSpPr>
            <p:nvPr/>
          </p:nvSpPr>
          <p:spPr bwMode="auto">
            <a:xfrm>
              <a:off x="1728" y="2640"/>
              <a:ext cx="1152"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256</a:t>
              </a:r>
              <a:r>
                <a:rPr lang="en-US" altLang="ja-JP"/>
                <a:t>K</a:t>
              </a:r>
            </a:p>
          </p:txBody>
        </p:sp>
        <p:sp>
          <p:nvSpPr>
            <p:cNvPr id="63519" name="Rectangle 20"/>
            <p:cNvSpPr>
              <a:spLocks noChangeArrowheads="1"/>
            </p:cNvSpPr>
            <p:nvPr/>
          </p:nvSpPr>
          <p:spPr bwMode="auto">
            <a:xfrm>
              <a:off x="576" y="2640"/>
              <a:ext cx="480" cy="336"/>
            </a:xfrm>
            <a:prstGeom prst="rect">
              <a:avLst/>
            </a:prstGeom>
            <a:solidFill>
              <a:srgbClr val="FF99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120</a:t>
              </a:r>
              <a:r>
                <a:rPr lang="en-US" altLang="ja-JP">
                  <a:solidFill>
                    <a:srgbClr val="000000"/>
                  </a:solidFill>
                </a:rPr>
                <a:t>K</a:t>
              </a:r>
            </a:p>
          </p:txBody>
        </p:sp>
        <p:sp>
          <p:nvSpPr>
            <p:cNvPr id="63520" name="Rectangle 21"/>
            <p:cNvSpPr>
              <a:spLocks noChangeArrowheads="1"/>
            </p:cNvSpPr>
            <p:nvPr/>
          </p:nvSpPr>
          <p:spPr bwMode="auto">
            <a:xfrm>
              <a:off x="1440" y="2640"/>
              <a:ext cx="288"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64K</a:t>
              </a:r>
            </a:p>
          </p:txBody>
        </p:sp>
        <p:sp>
          <p:nvSpPr>
            <p:cNvPr id="63521" name="Rectangle 22"/>
            <p:cNvSpPr>
              <a:spLocks noChangeArrowheads="1"/>
            </p:cNvSpPr>
            <p:nvPr/>
          </p:nvSpPr>
          <p:spPr bwMode="auto">
            <a:xfrm>
              <a:off x="1728" y="2640"/>
              <a:ext cx="1008" cy="336"/>
            </a:xfrm>
            <a:prstGeom prst="rect">
              <a:avLst/>
            </a:prstGeom>
            <a:solidFill>
              <a:srgbClr val="FFFF99"/>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240</a:t>
              </a:r>
              <a:r>
                <a:rPr lang="en-US" altLang="ja-JP">
                  <a:solidFill>
                    <a:srgbClr val="000000"/>
                  </a:solidFill>
                </a:rPr>
                <a:t>K</a:t>
              </a:r>
            </a:p>
          </p:txBody>
        </p:sp>
        <p:sp>
          <p:nvSpPr>
            <p:cNvPr id="63522" name="Rectangle 24"/>
            <p:cNvSpPr>
              <a:spLocks noChangeArrowheads="1"/>
            </p:cNvSpPr>
            <p:nvPr/>
          </p:nvSpPr>
          <p:spPr bwMode="auto">
            <a:xfrm>
              <a:off x="2880" y="2640"/>
              <a:ext cx="1152"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256</a:t>
              </a:r>
              <a:r>
                <a:rPr lang="en-US" altLang="ja-JP"/>
                <a:t>K</a:t>
              </a:r>
            </a:p>
          </p:txBody>
        </p:sp>
        <p:sp>
          <p:nvSpPr>
            <p:cNvPr id="63523" name="Rectangle 25"/>
            <p:cNvSpPr>
              <a:spLocks noChangeArrowheads="1"/>
            </p:cNvSpPr>
            <p:nvPr/>
          </p:nvSpPr>
          <p:spPr bwMode="auto">
            <a:xfrm>
              <a:off x="4032" y="2640"/>
              <a:ext cx="1152"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256</a:t>
              </a:r>
              <a:r>
                <a:rPr lang="en-US" altLang="ja-JP"/>
                <a:t>K</a:t>
              </a:r>
            </a:p>
          </p:txBody>
        </p:sp>
        <p:sp>
          <p:nvSpPr>
            <p:cNvPr id="63524" name="Rectangle 26"/>
            <p:cNvSpPr>
              <a:spLocks noChangeArrowheads="1"/>
            </p:cNvSpPr>
            <p:nvPr/>
          </p:nvSpPr>
          <p:spPr bwMode="auto">
            <a:xfrm>
              <a:off x="2880" y="2640"/>
              <a:ext cx="960" cy="336"/>
            </a:xfrm>
            <a:prstGeom prst="rect">
              <a:avLst/>
            </a:prstGeom>
            <a:solidFill>
              <a:srgbClr val="99CC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200</a:t>
              </a:r>
              <a:r>
                <a:rPr lang="en-US" altLang="ja-JP">
                  <a:solidFill>
                    <a:srgbClr val="000000"/>
                  </a:solidFill>
                </a:rPr>
                <a:t>K</a:t>
              </a:r>
            </a:p>
          </p:txBody>
        </p:sp>
        <p:sp>
          <p:nvSpPr>
            <p:cNvPr id="63525" name="AutoShape 27"/>
            <p:cNvSpPr>
              <a:spLocks noChangeArrowheads="1"/>
            </p:cNvSpPr>
            <p:nvPr/>
          </p:nvSpPr>
          <p:spPr bwMode="auto">
            <a:xfrm>
              <a:off x="2688" y="2112"/>
              <a:ext cx="336" cy="480"/>
            </a:xfrm>
            <a:prstGeom prst="downArrow">
              <a:avLst>
                <a:gd name="adj1" fmla="val 50000"/>
                <a:gd name="adj2" fmla="val 35714"/>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grpSp>
        <p:nvGrpSpPr>
          <p:cNvPr id="3" name="Group 42"/>
          <p:cNvGrpSpPr>
            <a:grpSpLocks/>
          </p:cNvGrpSpPr>
          <p:nvPr/>
        </p:nvGrpSpPr>
        <p:grpSpPr bwMode="auto">
          <a:xfrm>
            <a:off x="914400" y="4114800"/>
            <a:ext cx="7315200" cy="1066800"/>
            <a:chOff x="576" y="3024"/>
            <a:chExt cx="4608" cy="672"/>
          </a:xfrm>
        </p:grpSpPr>
        <p:sp>
          <p:nvSpPr>
            <p:cNvPr id="63505" name="Rectangle 32"/>
            <p:cNvSpPr>
              <a:spLocks noChangeArrowheads="1"/>
            </p:cNvSpPr>
            <p:nvPr/>
          </p:nvSpPr>
          <p:spPr bwMode="auto">
            <a:xfrm>
              <a:off x="576" y="3360"/>
              <a:ext cx="576"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128K</a:t>
              </a:r>
            </a:p>
          </p:txBody>
        </p:sp>
        <p:sp>
          <p:nvSpPr>
            <p:cNvPr id="63506" name="Rectangle 33"/>
            <p:cNvSpPr>
              <a:spLocks noChangeArrowheads="1"/>
            </p:cNvSpPr>
            <p:nvPr/>
          </p:nvSpPr>
          <p:spPr bwMode="auto">
            <a:xfrm>
              <a:off x="1152" y="3360"/>
              <a:ext cx="576"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128K</a:t>
              </a:r>
            </a:p>
          </p:txBody>
        </p:sp>
        <p:sp>
          <p:nvSpPr>
            <p:cNvPr id="63507" name="Rectangle 34"/>
            <p:cNvSpPr>
              <a:spLocks noChangeArrowheads="1"/>
            </p:cNvSpPr>
            <p:nvPr/>
          </p:nvSpPr>
          <p:spPr bwMode="auto">
            <a:xfrm>
              <a:off x="1728" y="3360"/>
              <a:ext cx="1152"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256</a:t>
              </a:r>
              <a:r>
                <a:rPr lang="en-US" altLang="ja-JP"/>
                <a:t>K</a:t>
              </a:r>
            </a:p>
          </p:txBody>
        </p:sp>
        <p:sp>
          <p:nvSpPr>
            <p:cNvPr id="63508" name="Rectangle 35"/>
            <p:cNvSpPr>
              <a:spLocks noChangeArrowheads="1"/>
            </p:cNvSpPr>
            <p:nvPr/>
          </p:nvSpPr>
          <p:spPr bwMode="auto">
            <a:xfrm>
              <a:off x="576" y="3360"/>
              <a:ext cx="480" cy="336"/>
            </a:xfrm>
            <a:prstGeom prst="rect">
              <a:avLst/>
            </a:prstGeom>
            <a:solidFill>
              <a:srgbClr val="FF99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120</a:t>
              </a:r>
              <a:r>
                <a:rPr lang="en-US" altLang="ja-JP">
                  <a:solidFill>
                    <a:srgbClr val="000000"/>
                  </a:solidFill>
                </a:rPr>
                <a:t>K</a:t>
              </a:r>
            </a:p>
          </p:txBody>
        </p:sp>
        <p:sp>
          <p:nvSpPr>
            <p:cNvPr id="63509" name="Rectangle 37"/>
            <p:cNvSpPr>
              <a:spLocks noChangeArrowheads="1"/>
            </p:cNvSpPr>
            <p:nvPr/>
          </p:nvSpPr>
          <p:spPr bwMode="auto">
            <a:xfrm>
              <a:off x="1728" y="3360"/>
              <a:ext cx="1008" cy="336"/>
            </a:xfrm>
            <a:prstGeom prst="rect">
              <a:avLst/>
            </a:prstGeom>
            <a:solidFill>
              <a:srgbClr val="FFFF99"/>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240</a:t>
              </a:r>
              <a:r>
                <a:rPr lang="en-US" altLang="ja-JP">
                  <a:solidFill>
                    <a:srgbClr val="000000"/>
                  </a:solidFill>
                </a:rPr>
                <a:t>K</a:t>
              </a:r>
            </a:p>
          </p:txBody>
        </p:sp>
        <p:sp>
          <p:nvSpPr>
            <p:cNvPr id="63510" name="Rectangle 38"/>
            <p:cNvSpPr>
              <a:spLocks noChangeArrowheads="1"/>
            </p:cNvSpPr>
            <p:nvPr/>
          </p:nvSpPr>
          <p:spPr bwMode="auto">
            <a:xfrm>
              <a:off x="2880" y="3360"/>
              <a:ext cx="1152"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256</a:t>
              </a:r>
              <a:r>
                <a:rPr lang="en-US" altLang="ja-JP"/>
                <a:t>K</a:t>
              </a:r>
            </a:p>
          </p:txBody>
        </p:sp>
        <p:sp>
          <p:nvSpPr>
            <p:cNvPr id="63511" name="Rectangle 39"/>
            <p:cNvSpPr>
              <a:spLocks noChangeArrowheads="1"/>
            </p:cNvSpPr>
            <p:nvPr/>
          </p:nvSpPr>
          <p:spPr bwMode="auto">
            <a:xfrm>
              <a:off x="4032" y="3360"/>
              <a:ext cx="1152"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256</a:t>
              </a:r>
              <a:r>
                <a:rPr lang="en-US" altLang="ja-JP"/>
                <a:t>K</a:t>
              </a:r>
            </a:p>
          </p:txBody>
        </p:sp>
        <p:sp>
          <p:nvSpPr>
            <p:cNvPr id="63512" name="Rectangle 40"/>
            <p:cNvSpPr>
              <a:spLocks noChangeArrowheads="1"/>
            </p:cNvSpPr>
            <p:nvPr/>
          </p:nvSpPr>
          <p:spPr bwMode="auto">
            <a:xfrm>
              <a:off x="2880" y="3360"/>
              <a:ext cx="960" cy="336"/>
            </a:xfrm>
            <a:prstGeom prst="rect">
              <a:avLst/>
            </a:prstGeom>
            <a:solidFill>
              <a:srgbClr val="99CC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200</a:t>
              </a:r>
              <a:r>
                <a:rPr lang="en-US" altLang="ja-JP">
                  <a:solidFill>
                    <a:srgbClr val="000000"/>
                  </a:solidFill>
                </a:rPr>
                <a:t>K</a:t>
              </a:r>
            </a:p>
          </p:txBody>
        </p:sp>
        <p:sp>
          <p:nvSpPr>
            <p:cNvPr id="63513" name="AutoShape 41"/>
            <p:cNvSpPr>
              <a:spLocks noChangeArrowheads="1"/>
            </p:cNvSpPr>
            <p:nvPr/>
          </p:nvSpPr>
          <p:spPr bwMode="auto">
            <a:xfrm>
              <a:off x="2688" y="3024"/>
              <a:ext cx="336" cy="288"/>
            </a:xfrm>
            <a:prstGeom prst="downArrow">
              <a:avLst>
                <a:gd name="adj1" fmla="val 50000"/>
                <a:gd name="adj2" fmla="val 25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sp>
        <p:nvSpPr>
          <p:cNvPr id="229419" name="Text Box 43"/>
          <p:cNvSpPr txBox="1">
            <a:spLocks noChangeArrowheads="1"/>
          </p:cNvSpPr>
          <p:nvPr/>
        </p:nvSpPr>
        <p:spPr bwMode="auto">
          <a:xfrm>
            <a:off x="609600" y="5480050"/>
            <a:ext cx="801052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プロセス終了時にペアとなる隣接区画</a:t>
            </a:r>
            <a:r>
              <a:rPr lang="ja-JP" altLang="en-US"/>
              <a:t>(</a:t>
            </a:r>
            <a:r>
              <a:rPr lang="en-US" altLang="ja-JP"/>
              <a:t>buddy)</a:t>
            </a:r>
            <a:r>
              <a:rPr lang="ja-JP" altLang="en-US" sz="2800"/>
              <a:t>が</a:t>
            </a:r>
          </a:p>
          <a:p>
            <a:pPr eaLnBrk="1" hangingPunct="1"/>
            <a:r>
              <a:rPr lang="ja-JP" altLang="en-US" sz="2800"/>
              <a:t>空いていれば統合して2倍の大きさの空き領域とする</a:t>
            </a:r>
          </a:p>
        </p:txBody>
      </p:sp>
      <p:sp>
        <p:nvSpPr>
          <p:cNvPr id="229420" name="Text Box 44"/>
          <p:cNvSpPr txBox="1">
            <a:spLocks noChangeArrowheads="1"/>
          </p:cNvSpPr>
          <p:nvPr/>
        </p:nvSpPr>
        <p:spPr bwMode="auto">
          <a:xfrm>
            <a:off x="1447800" y="4038600"/>
            <a:ext cx="1946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バディ(</a:t>
            </a:r>
            <a:r>
              <a:rPr lang="en-US" altLang="ja-JP"/>
              <a:t>buddy)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29420"/>
                                        </p:tgtEl>
                                        <p:attrNameLst>
                                          <p:attrName>style.visibility</p:attrName>
                                        </p:attrNameLst>
                                      </p:cBhvr>
                                      <p:to>
                                        <p:strVal val="visible"/>
                                      </p:to>
                                    </p:set>
                                    <p:animEffect transition="in" filter="checkerboard(across)">
                                      <p:cBhvr>
                                        <p:cTn id="12" dur="500"/>
                                        <p:tgtEl>
                                          <p:spTgt spid="22942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up)">
                                      <p:cBhvr>
                                        <p:cTn id="17" dur="500"/>
                                        <p:tgtEl>
                                          <p:spTgt spid="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229419"/>
                                        </p:tgtEl>
                                        <p:attrNameLst>
                                          <p:attrName>style.visibility</p:attrName>
                                        </p:attrNameLst>
                                      </p:cBhvr>
                                      <p:to>
                                        <p:strVal val="visible"/>
                                      </p:to>
                                    </p:set>
                                    <p:anim calcmode="lin" valueType="num">
                                      <p:cBhvr additive="base">
                                        <p:cTn id="22" dur="500" fill="hold"/>
                                        <p:tgtEl>
                                          <p:spTgt spid="229419"/>
                                        </p:tgtEl>
                                        <p:attrNameLst>
                                          <p:attrName>ppt_x</p:attrName>
                                        </p:attrNameLst>
                                      </p:cBhvr>
                                      <p:tavLst>
                                        <p:tav tm="0">
                                          <p:val>
                                            <p:strVal val="#ppt_x"/>
                                          </p:val>
                                        </p:tav>
                                        <p:tav tm="100000">
                                          <p:val>
                                            <p:strVal val="#ppt_x"/>
                                          </p:val>
                                        </p:tav>
                                      </p:tavLst>
                                    </p:anim>
                                    <p:anim calcmode="lin" valueType="num">
                                      <p:cBhvr additive="base">
                                        <p:cTn id="23" dur="500" fill="hold"/>
                                        <p:tgtEl>
                                          <p:spTgt spid="2294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9419" grpId="0" autoUpdateAnimBg="0"/>
      <p:bldP spid="229420" grpId="0" autoUpdateAnimBg="0"/>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バディシステム</a:t>
            </a:r>
          </a:p>
        </p:txBody>
      </p:sp>
      <p:sp>
        <p:nvSpPr>
          <p:cNvPr id="64515" name="Rectangle 3"/>
          <p:cNvSpPr>
            <a:spLocks noChangeArrowheads="1"/>
          </p:cNvSpPr>
          <p:nvPr/>
        </p:nvSpPr>
        <p:spPr bwMode="auto">
          <a:xfrm>
            <a:off x="914400" y="1981200"/>
            <a:ext cx="9144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128K</a:t>
            </a:r>
          </a:p>
        </p:txBody>
      </p:sp>
      <p:sp>
        <p:nvSpPr>
          <p:cNvPr id="64516" name="Rectangle 4"/>
          <p:cNvSpPr>
            <a:spLocks noChangeArrowheads="1"/>
          </p:cNvSpPr>
          <p:nvPr/>
        </p:nvSpPr>
        <p:spPr bwMode="auto">
          <a:xfrm>
            <a:off x="1828800" y="1981200"/>
            <a:ext cx="9144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128K</a:t>
            </a:r>
          </a:p>
        </p:txBody>
      </p:sp>
      <p:sp>
        <p:nvSpPr>
          <p:cNvPr id="64517" name="Rectangle 5"/>
          <p:cNvSpPr>
            <a:spLocks noChangeArrowheads="1"/>
          </p:cNvSpPr>
          <p:nvPr/>
        </p:nvSpPr>
        <p:spPr bwMode="auto">
          <a:xfrm>
            <a:off x="2743200" y="1981200"/>
            <a:ext cx="18288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256</a:t>
            </a:r>
            <a:r>
              <a:rPr lang="en-US" altLang="ja-JP"/>
              <a:t>K</a:t>
            </a:r>
          </a:p>
        </p:txBody>
      </p:sp>
      <p:sp>
        <p:nvSpPr>
          <p:cNvPr id="64518" name="Rectangle 6"/>
          <p:cNvSpPr>
            <a:spLocks noChangeArrowheads="1"/>
          </p:cNvSpPr>
          <p:nvPr/>
        </p:nvSpPr>
        <p:spPr bwMode="auto">
          <a:xfrm>
            <a:off x="914400" y="1981200"/>
            <a:ext cx="762000" cy="533400"/>
          </a:xfrm>
          <a:prstGeom prst="rect">
            <a:avLst/>
          </a:prstGeom>
          <a:solidFill>
            <a:srgbClr val="FF99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120</a:t>
            </a:r>
            <a:r>
              <a:rPr lang="en-US" altLang="ja-JP">
                <a:solidFill>
                  <a:srgbClr val="000000"/>
                </a:solidFill>
              </a:rPr>
              <a:t>K</a:t>
            </a:r>
          </a:p>
        </p:txBody>
      </p:sp>
      <p:sp>
        <p:nvSpPr>
          <p:cNvPr id="64519" name="Rectangle 8"/>
          <p:cNvSpPr>
            <a:spLocks noChangeArrowheads="1"/>
          </p:cNvSpPr>
          <p:nvPr/>
        </p:nvSpPr>
        <p:spPr bwMode="auto">
          <a:xfrm>
            <a:off x="2743200" y="1981200"/>
            <a:ext cx="1600200" cy="533400"/>
          </a:xfrm>
          <a:prstGeom prst="rect">
            <a:avLst/>
          </a:prstGeom>
          <a:solidFill>
            <a:srgbClr val="FFFF99"/>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240</a:t>
            </a:r>
            <a:r>
              <a:rPr lang="en-US" altLang="ja-JP">
                <a:solidFill>
                  <a:srgbClr val="000000"/>
                </a:solidFill>
              </a:rPr>
              <a:t>K</a:t>
            </a:r>
          </a:p>
        </p:txBody>
      </p:sp>
      <p:sp>
        <p:nvSpPr>
          <p:cNvPr id="64520" name="Rectangle 10"/>
          <p:cNvSpPr>
            <a:spLocks noChangeArrowheads="1"/>
          </p:cNvSpPr>
          <p:nvPr/>
        </p:nvSpPr>
        <p:spPr bwMode="auto">
          <a:xfrm>
            <a:off x="4572000" y="1981200"/>
            <a:ext cx="18288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256</a:t>
            </a:r>
            <a:r>
              <a:rPr lang="en-US" altLang="ja-JP"/>
              <a:t>K</a:t>
            </a:r>
          </a:p>
        </p:txBody>
      </p:sp>
      <p:sp>
        <p:nvSpPr>
          <p:cNvPr id="64521" name="Rectangle 11"/>
          <p:cNvSpPr>
            <a:spLocks noChangeArrowheads="1"/>
          </p:cNvSpPr>
          <p:nvPr/>
        </p:nvSpPr>
        <p:spPr bwMode="auto">
          <a:xfrm>
            <a:off x="6400800" y="1981200"/>
            <a:ext cx="18288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256</a:t>
            </a:r>
            <a:r>
              <a:rPr lang="en-US" altLang="ja-JP"/>
              <a:t>K</a:t>
            </a:r>
          </a:p>
        </p:txBody>
      </p:sp>
      <p:sp>
        <p:nvSpPr>
          <p:cNvPr id="64522" name="Rectangle 12"/>
          <p:cNvSpPr>
            <a:spLocks noChangeArrowheads="1"/>
          </p:cNvSpPr>
          <p:nvPr/>
        </p:nvSpPr>
        <p:spPr bwMode="auto">
          <a:xfrm>
            <a:off x="4572000" y="1981200"/>
            <a:ext cx="1524000" cy="533400"/>
          </a:xfrm>
          <a:prstGeom prst="rect">
            <a:avLst/>
          </a:prstGeom>
          <a:solidFill>
            <a:srgbClr val="99CC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200</a:t>
            </a:r>
            <a:r>
              <a:rPr lang="en-US" altLang="ja-JP">
                <a:solidFill>
                  <a:srgbClr val="000000"/>
                </a:solidFill>
              </a:rPr>
              <a:t>K</a:t>
            </a:r>
          </a:p>
        </p:txBody>
      </p:sp>
      <p:grpSp>
        <p:nvGrpSpPr>
          <p:cNvPr id="2" name="Group 37"/>
          <p:cNvGrpSpPr>
            <a:grpSpLocks/>
          </p:cNvGrpSpPr>
          <p:nvPr/>
        </p:nvGrpSpPr>
        <p:grpSpPr bwMode="auto">
          <a:xfrm>
            <a:off x="914400" y="2590800"/>
            <a:ext cx="7315200" cy="1371600"/>
            <a:chOff x="576" y="1680"/>
            <a:chExt cx="4608" cy="864"/>
          </a:xfrm>
        </p:grpSpPr>
        <p:sp>
          <p:nvSpPr>
            <p:cNvPr id="64541" name="Rectangle 14"/>
            <p:cNvSpPr>
              <a:spLocks noChangeArrowheads="1"/>
            </p:cNvSpPr>
            <p:nvPr/>
          </p:nvSpPr>
          <p:spPr bwMode="auto">
            <a:xfrm>
              <a:off x="3120" y="1728"/>
              <a:ext cx="720" cy="336"/>
            </a:xfrm>
            <a:prstGeom prst="rect">
              <a:avLst/>
            </a:prstGeom>
            <a:solidFill>
              <a:srgbClr val="FFFF99"/>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240K</a:t>
              </a:r>
            </a:p>
          </p:txBody>
        </p:sp>
        <p:sp>
          <p:nvSpPr>
            <p:cNvPr id="64542" name="Text Box 15"/>
            <p:cNvSpPr txBox="1">
              <a:spLocks noChangeArrowheads="1"/>
            </p:cNvSpPr>
            <p:nvPr/>
          </p:nvSpPr>
          <p:spPr bwMode="auto">
            <a:xfrm>
              <a:off x="3984" y="1776"/>
              <a:ext cx="50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終了</a:t>
              </a:r>
            </a:p>
          </p:txBody>
        </p:sp>
        <p:sp>
          <p:nvSpPr>
            <p:cNvPr id="64543" name="Rectangle 16"/>
            <p:cNvSpPr>
              <a:spLocks noChangeArrowheads="1"/>
            </p:cNvSpPr>
            <p:nvPr/>
          </p:nvSpPr>
          <p:spPr bwMode="auto">
            <a:xfrm>
              <a:off x="576" y="2208"/>
              <a:ext cx="576"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128K</a:t>
              </a:r>
            </a:p>
          </p:txBody>
        </p:sp>
        <p:sp>
          <p:nvSpPr>
            <p:cNvPr id="64544" name="Rectangle 17"/>
            <p:cNvSpPr>
              <a:spLocks noChangeArrowheads="1"/>
            </p:cNvSpPr>
            <p:nvPr/>
          </p:nvSpPr>
          <p:spPr bwMode="auto">
            <a:xfrm>
              <a:off x="1152" y="2208"/>
              <a:ext cx="576"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128K</a:t>
              </a:r>
            </a:p>
          </p:txBody>
        </p:sp>
        <p:sp>
          <p:nvSpPr>
            <p:cNvPr id="64545" name="Rectangle 18"/>
            <p:cNvSpPr>
              <a:spLocks noChangeArrowheads="1"/>
            </p:cNvSpPr>
            <p:nvPr/>
          </p:nvSpPr>
          <p:spPr bwMode="auto">
            <a:xfrm>
              <a:off x="1728" y="2208"/>
              <a:ext cx="1152"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256</a:t>
              </a:r>
              <a:r>
                <a:rPr lang="en-US" altLang="ja-JP"/>
                <a:t>K</a:t>
              </a:r>
            </a:p>
          </p:txBody>
        </p:sp>
        <p:sp>
          <p:nvSpPr>
            <p:cNvPr id="64546" name="Rectangle 19"/>
            <p:cNvSpPr>
              <a:spLocks noChangeArrowheads="1"/>
            </p:cNvSpPr>
            <p:nvPr/>
          </p:nvSpPr>
          <p:spPr bwMode="auto">
            <a:xfrm>
              <a:off x="576" y="2208"/>
              <a:ext cx="480" cy="336"/>
            </a:xfrm>
            <a:prstGeom prst="rect">
              <a:avLst/>
            </a:prstGeom>
            <a:solidFill>
              <a:srgbClr val="FF99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120</a:t>
              </a:r>
              <a:r>
                <a:rPr lang="en-US" altLang="ja-JP">
                  <a:solidFill>
                    <a:srgbClr val="000000"/>
                  </a:solidFill>
                </a:rPr>
                <a:t>K</a:t>
              </a:r>
            </a:p>
          </p:txBody>
        </p:sp>
        <p:sp>
          <p:nvSpPr>
            <p:cNvPr id="64547" name="Rectangle 22"/>
            <p:cNvSpPr>
              <a:spLocks noChangeArrowheads="1"/>
            </p:cNvSpPr>
            <p:nvPr/>
          </p:nvSpPr>
          <p:spPr bwMode="auto">
            <a:xfrm>
              <a:off x="2880" y="2208"/>
              <a:ext cx="1152"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256</a:t>
              </a:r>
              <a:r>
                <a:rPr lang="en-US" altLang="ja-JP"/>
                <a:t>K</a:t>
              </a:r>
            </a:p>
          </p:txBody>
        </p:sp>
        <p:sp>
          <p:nvSpPr>
            <p:cNvPr id="64548" name="Rectangle 23"/>
            <p:cNvSpPr>
              <a:spLocks noChangeArrowheads="1"/>
            </p:cNvSpPr>
            <p:nvPr/>
          </p:nvSpPr>
          <p:spPr bwMode="auto">
            <a:xfrm>
              <a:off x="4032" y="2208"/>
              <a:ext cx="1152"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256</a:t>
              </a:r>
              <a:r>
                <a:rPr lang="en-US" altLang="ja-JP"/>
                <a:t>K</a:t>
              </a:r>
            </a:p>
          </p:txBody>
        </p:sp>
        <p:sp>
          <p:nvSpPr>
            <p:cNvPr id="64549" name="Rectangle 24"/>
            <p:cNvSpPr>
              <a:spLocks noChangeArrowheads="1"/>
            </p:cNvSpPr>
            <p:nvPr/>
          </p:nvSpPr>
          <p:spPr bwMode="auto">
            <a:xfrm>
              <a:off x="2880" y="2208"/>
              <a:ext cx="960" cy="336"/>
            </a:xfrm>
            <a:prstGeom prst="rect">
              <a:avLst/>
            </a:prstGeom>
            <a:solidFill>
              <a:srgbClr val="99CC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200</a:t>
              </a:r>
              <a:r>
                <a:rPr lang="en-US" altLang="ja-JP">
                  <a:solidFill>
                    <a:srgbClr val="000000"/>
                  </a:solidFill>
                </a:rPr>
                <a:t>K</a:t>
              </a:r>
            </a:p>
          </p:txBody>
        </p:sp>
        <p:sp>
          <p:nvSpPr>
            <p:cNvPr id="64550" name="AutoShape 25"/>
            <p:cNvSpPr>
              <a:spLocks noChangeArrowheads="1"/>
            </p:cNvSpPr>
            <p:nvPr/>
          </p:nvSpPr>
          <p:spPr bwMode="auto">
            <a:xfrm>
              <a:off x="2688" y="1680"/>
              <a:ext cx="336" cy="480"/>
            </a:xfrm>
            <a:prstGeom prst="downArrow">
              <a:avLst>
                <a:gd name="adj1" fmla="val 50000"/>
                <a:gd name="adj2" fmla="val 35714"/>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grpSp>
        <p:nvGrpSpPr>
          <p:cNvPr id="3" name="Group 49"/>
          <p:cNvGrpSpPr>
            <a:grpSpLocks/>
          </p:cNvGrpSpPr>
          <p:nvPr/>
        </p:nvGrpSpPr>
        <p:grpSpPr bwMode="auto">
          <a:xfrm>
            <a:off x="914400" y="4038600"/>
            <a:ext cx="7315200" cy="1371600"/>
            <a:chOff x="576" y="2640"/>
            <a:chExt cx="4608" cy="864"/>
          </a:xfrm>
        </p:grpSpPr>
        <p:sp>
          <p:nvSpPr>
            <p:cNvPr id="64532" name="Rectangle 39"/>
            <p:cNvSpPr>
              <a:spLocks noChangeArrowheads="1"/>
            </p:cNvSpPr>
            <p:nvPr/>
          </p:nvSpPr>
          <p:spPr bwMode="auto">
            <a:xfrm>
              <a:off x="3120" y="2688"/>
              <a:ext cx="480" cy="336"/>
            </a:xfrm>
            <a:prstGeom prst="rect">
              <a:avLst/>
            </a:prstGeom>
            <a:solidFill>
              <a:srgbClr val="FF99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120K</a:t>
              </a:r>
            </a:p>
          </p:txBody>
        </p:sp>
        <p:sp>
          <p:nvSpPr>
            <p:cNvPr id="64533" name="Text Box 40"/>
            <p:cNvSpPr txBox="1">
              <a:spLocks noChangeArrowheads="1"/>
            </p:cNvSpPr>
            <p:nvPr/>
          </p:nvSpPr>
          <p:spPr bwMode="auto">
            <a:xfrm>
              <a:off x="3744" y="2736"/>
              <a:ext cx="50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終了</a:t>
              </a:r>
            </a:p>
          </p:txBody>
        </p:sp>
        <p:sp>
          <p:nvSpPr>
            <p:cNvPr id="64534" name="Rectangle 41"/>
            <p:cNvSpPr>
              <a:spLocks noChangeArrowheads="1"/>
            </p:cNvSpPr>
            <p:nvPr/>
          </p:nvSpPr>
          <p:spPr bwMode="auto">
            <a:xfrm>
              <a:off x="576" y="3168"/>
              <a:ext cx="576"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128K</a:t>
              </a:r>
            </a:p>
          </p:txBody>
        </p:sp>
        <p:sp>
          <p:nvSpPr>
            <p:cNvPr id="64535" name="Rectangle 42"/>
            <p:cNvSpPr>
              <a:spLocks noChangeArrowheads="1"/>
            </p:cNvSpPr>
            <p:nvPr/>
          </p:nvSpPr>
          <p:spPr bwMode="auto">
            <a:xfrm>
              <a:off x="1152" y="3168"/>
              <a:ext cx="576"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128K</a:t>
              </a:r>
            </a:p>
          </p:txBody>
        </p:sp>
        <p:sp>
          <p:nvSpPr>
            <p:cNvPr id="64536" name="Rectangle 43"/>
            <p:cNvSpPr>
              <a:spLocks noChangeArrowheads="1"/>
            </p:cNvSpPr>
            <p:nvPr/>
          </p:nvSpPr>
          <p:spPr bwMode="auto">
            <a:xfrm>
              <a:off x="1728" y="3168"/>
              <a:ext cx="1152"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256</a:t>
              </a:r>
              <a:r>
                <a:rPr lang="en-US" altLang="ja-JP"/>
                <a:t>K</a:t>
              </a:r>
            </a:p>
          </p:txBody>
        </p:sp>
        <p:sp>
          <p:nvSpPr>
            <p:cNvPr id="64537" name="Rectangle 45"/>
            <p:cNvSpPr>
              <a:spLocks noChangeArrowheads="1"/>
            </p:cNvSpPr>
            <p:nvPr/>
          </p:nvSpPr>
          <p:spPr bwMode="auto">
            <a:xfrm>
              <a:off x="2880" y="3168"/>
              <a:ext cx="1152"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256</a:t>
              </a:r>
              <a:r>
                <a:rPr lang="en-US" altLang="ja-JP"/>
                <a:t>K</a:t>
              </a:r>
            </a:p>
          </p:txBody>
        </p:sp>
        <p:sp>
          <p:nvSpPr>
            <p:cNvPr id="64538" name="Rectangle 46"/>
            <p:cNvSpPr>
              <a:spLocks noChangeArrowheads="1"/>
            </p:cNvSpPr>
            <p:nvPr/>
          </p:nvSpPr>
          <p:spPr bwMode="auto">
            <a:xfrm>
              <a:off x="4032" y="3168"/>
              <a:ext cx="1152"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256</a:t>
              </a:r>
              <a:r>
                <a:rPr lang="en-US" altLang="ja-JP"/>
                <a:t>K</a:t>
              </a:r>
            </a:p>
          </p:txBody>
        </p:sp>
        <p:sp>
          <p:nvSpPr>
            <p:cNvPr id="64539" name="Rectangle 47"/>
            <p:cNvSpPr>
              <a:spLocks noChangeArrowheads="1"/>
            </p:cNvSpPr>
            <p:nvPr/>
          </p:nvSpPr>
          <p:spPr bwMode="auto">
            <a:xfrm>
              <a:off x="2880" y="3168"/>
              <a:ext cx="960" cy="336"/>
            </a:xfrm>
            <a:prstGeom prst="rect">
              <a:avLst/>
            </a:prstGeom>
            <a:solidFill>
              <a:srgbClr val="99CC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200</a:t>
              </a:r>
              <a:r>
                <a:rPr lang="en-US" altLang="ja-JP">
                  <a:solidFill>
                    <a:srgbClr val="000000"/>
                  </a:solidFill>
                </a:rPr>
                <a:t>K</a:t>
              </a:r>
            </a:p>
          </p:txBody>
        </p:sp>
        <p:sp>
          <p:nvSpPr>
            <p:cNvPr id="64540" name="AutoShape 48"/>
            <p:cNvSpPr>
              <a:spLocks noChangeArrowheads="1"/>
            </p:cNvSpPr>
            <p:nvPr/>
          </p:nvSpPr>
          <p:spPr bwMode="auto">
            <a:xfrm>
              <a:off x="2688" y="2640"/>
              <a:ext cx="336" cy="480"/>
            </a:xfrm>
            <a:prstGeom prst="downArrow">
              <a:avLst>
                <a:gd name="adj1" fmla="val 50000"/>
                <a:gd name="adj2" fmla="val 35714"/>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grpSp>
        <p:nvGrpSpPr>
          <p:cNvPr id="4" name="Group 60"/>
          <p:cNvGrpSpPr>
            <a:grpSpLocks/>
          </p:cNvGrpSpPr>
          <p:nvPr/>
        </p:nvGrpSpPr>
        <p:grpSpPr bwMode="auto">
          <a:xfrm>
            <a:off x="914400" y="5486400"/>
            <a:ext cx="7315200" cy="1066800"/>
            <a:chOff x="576" y="3456"/>
            <a:chExt cx="4608" cy="672"/>
          </a:xfrm>
        </p:grpSpPr>
        <p:sp>
          <p:nvSpPr>
            <p:cNvPr id="64527" name="Rectangle 51"/>
            <p:cNvSpPr>
              <a:spLocks noChangeArrowheads="1"/>
            </p:cNvSpPr>
            <p:nvPr/>
          </p:nvSpPr>
          <p:spPr bwMode="auto">
            <a:xfrm>
              <a:off x="576" y="3792"/>
              <a:ext cx="2256"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512K</a:t>
              </a:r>
            </a:p>
          </p:txBody>
        </p:sp>
        <p:sp>
          <p:nvSpPr>
            <p:cNvPr id="64528" name="Rectangle 56"/>
            <p:cNvSpPr>
              <a:spLocks noChangeArrowheads="1"/>
            </p:cNvSpPr>
            <p:nvPr/>
          </p:nvSpPr>
          <p:spPr bwMode="auto">
            <a:xfrm>
              <a:off x="2880" y="3792"/>
              <a:ext cx="1152"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256</a:t>
              </a:r>
              <a:r>
                <a:rPr lang="en-US" altLang="ja-JP"/>
                <a:t>K</a:t>
              </a:r>
            </a:p>
          </p:txBody>
        </p:sp>
        <p:sp>
          <p:nvSpPr>
            <p:cNvPr id="64529" name="Rectangle 57"/>
            <p:cNvSpPr>
              <a:spLocks noChangeArrowheads="1"/>
            </p:cNvSpPr>
            <p:nvPr/>
          </p:nvSpPr>
          <p:spPr bwMode="auto">
            <a:xfrm>
              <a:off x="4032" y="3792"/>
              <a:ext cx="1152"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256</a:t>
              </a:r>
              <a:r>
                <a:rPr lang="en-US" altLang="ja-JP"/>
                <a:t>K</a:t>
              </a:r>
            </a:p>
          </p:txBody>
        </p:sp>
        <p:sp>
          <p:nvSpPr>
            <p:cNvPr id="64530" name="Rectangle 58"/>
            <p:cNvSpPr>
              <a:spLocks noChangeArrowheads="1"/>
            </p:cNvSpPr>
            <p:nvPr/>
          </p:nvSpPr>
          <p:spPr bwMode="auto">
            <a:xfrm>
              <a:off x="2880" y="3792"/>
              <a:ext cx="960" cy="336"/>
            </a:xfrm>
            <a:prstGeom prst="rect">
              <a:avLst/>
            </a:prstGeom>
            <a:solidFill>
              <a:srgbClr val="99CC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200</a:t>
              </a:r>
              <a:r>
                <a:rPr lang="en-US" altLang="ja-JP">
                  <a:solidFill>
                    <a:srgbClr val="000000"/>
                  </a:solidFill>
                </a:rPr>
                <a:t>K</a:t>
              </a:r>
            </a:p>
          </p:txBody>
        </p:sp>
        <p:sp>
          <p:nvSpPr>
            <p:cNvPr id="64531" name="AutoShape 59"/>
            <p:cNvSpPr>
              <a:spLocks noChangeArrowheads="1"/>
            </p:cNvSpPr>
            <p:nvPr/>
          </p:nvSpPr>
          <p:spPr bwMode="auto">
            <a:xfrm>
              <a:off x="2688" y="3456"/>
              <a:ext cx="336" cy="288"/>
            </a:xfrm>
            <a:prstGeom prst="downArrow">
              <a:avLst>
                <a:gd name="adj1" fmla="val 50000"/>
                <a:gd name="adj2" fmla="val 25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sp>
        <p:nvSpPr>
          <p:cNvPr id="230461" name="Text Box 61"/>
          <p:cNvSpPr txBox="1">
            <a:spLocks noChangeArrowheads="1"/>
          </p:cNvSpPr>
          <p:nvPr/>
        </p:nvSpPr>
        <p:spPr bwMode="auto">
          <a:xfrm>
            <a:off x="2057400" y="3962400"/>
            <a:ext cx="1798638"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000"/>
              <a:t>隣接区画だが</a:t>
            </a:r>
          </a:p>
          <a:p>
            <a:pPr eaLnBrk="1" hangingPunct="1"/>
            <a:r>
              <a:rPr lang="ja-JP" altLang="en-US" sz="2000"/>
              <a:t>バディではない</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30461"/>
                                        </p:tgtEl>
                                        <p:attrNameLst>
                                          <p:attrName>style.visibility</p:attrName>
                                        </p:attrNameLst>
                                      </p:cBhvr>
                                      <p:to>
                                        <p:strVal val="visible"/>
                                      </p:to>
                                    </p:set>
                                    <p:animEffect transition="in" filter="checkerboard(across)">
                                      <p:cBhvr>
                                        <p:cTn id="12" dur="500"/>
                                        <p:tgtEl>
                                          <p:spTgt spid="23046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up)">
                                      <p:cBhvr>
                                        <p:cTn id="17" dur="500"/>
                                        <p:tgtEl>
                                          <p:spTgt spid="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up)">
                                      <p:cBhvr>
                                        <p:cTn id="2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0461" grpId="0" autoUpdateAnimBg="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バディシステム</a:t>
            </a:r>
          </a:p>
        </p:txBody>
      </p:sp>
      <p:sp>
        <p:nvSpPr>
          <p:cNvPr id="65539" name="Rectangle 3"/>
          <p:cNvSpPr>
            <a:spLocks noChangeArrowheads="1"/>
          </p:cNvSpPr>
          <p:nvPr/>
        </p:nvSpPr>
        <p:spPr bwMode="auto">
          <a:xfrm>
            <a:off x="1828800" y="3124200"/>
            <a:ext cx="9144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128K</a:t>
            </a:r>
          </a:p>
        </p:txBody>
      </p:sp>
      <p:sp>
        <p:nvSpPr>
          <p:cNvPr id="65540" name="Rectangle 4"/>
          <p:cNvSpPr>
            <a:spLocks noChangeArrowheads="1"/>
          </p:cNvSpPr>
          <p:nvPr/>
        </p:nvSpPr>
        <p:spPr bwMode="auto">
          <a:xfrm>
            <a:off x="914400" y="3124200"/>
            <a:ext cx="9144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128K</a:t>
            </a:r>
          </a:p>
        </p:txBody>
      </p:sp>
      <p:sp>
        <p:nvSpPr>
          <p:cNvPr id="65541" name="Rectangle 5"/>
          <p:cNvSpPr>
            <a:spLocks noChangeArrowheads="1"/>
          </p:cNvSpPr>
          <p:nvPr/>
        </p:nvSpPr>
        <p:spPr bwMode="auto">
          <a:xfrm>
            <a:off x="2743200" y="3124200"/>
            <a:ext cx="9144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128K</a:t>
            </a:r>
          </a:p>
        </p:txBody>
      </p:sp>
      <p:sp>
        <p:nvSpPr>
          <p:cNvPr id="65542" name="Rectangle 6"/>
          <p:cNvSpPr>
            <a:spLocks noChangeArrowheads="1"/>
          </p:cNvSpPr>
          <p:nvPr/>
        </p:nvSpPr>
        <p:spPr bwMode="auto">
          <a:xfrm>
            <a:off x="3657600" y="3124200"/>
            <a:ext cx="9144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128K</a:t>
            </a:r>
          </a:p>
        </p:txBody>
      </p:sp>
      <p:sp>
        <p:nvSpPr>
          <p:cNvPr id="65543" name="Rectangle 7"/>
          <p:cNvSpPr>
            <a:spLocks noChangeArrowheads="1"/>
          </p:cNvSpPr>
          <p:nvPr/>
        </p:nvSpPr>
        <p:spPr bwMode="auto">
          <a:xfrm>
            <a:off x="5486400" y="3124200"/>
            <a:ext cx="9144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128K</a:t>
            </a:r>
          </a:p>
        </p:txBody>
      </p:sp>
      <p:sp>
        <p:nvSpPr>
          <p:cNvPr id="65544" name="Rectangle 8"/>
          <p:cNvSpPr>
            <a:spLocks noChangeArrowheads="1"/>
          </p:cNvSpPr>
          <p:nvPr/>
        </p:nvSpPr>
        <p:spPr bwMode="auto">
          <a:xfrm>
            <a:off x="4572000" y="3124200"/>
            <a:ext cx="9144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128K</a:t>
            </a:r>
          </a:p>
        </p:txBody>
      </p:sp>
      <p:sp>
        <p:nvSpPr>
          <p:cNvPr id="65545" name="Rectangle 9"/>
          <p:cNvSpPr>
            <a:spLocks noChangeArrowheads="1"/>
          </p:cNvSpPr>
          <p:nvPr/>
        </p:nvSpPr>
        <p:spPr bwMode="auto">
          <a:xfrm>
            <a:off x="6400800" y="3124200"/>
            <a:ext cx="9144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128K</a:t>
            </a:r>
          </a:p>
        </p:txBody>
      </p:sp>
      <p:sp>
        <p:nvSpPr>
          <p:cNvPr id="65546" name="Rectangle 10"/>
          <p:cNvSpPr>
            <a:spLocks noChangeArrowheads="1"/>
          </p:cNvSpPr>
          <p:nvPr/>
        </p:nvSpPr>
        <p:spPr bwMode="auto">
          <a:xfrm>
            <a:off x="7315200" y="3124200"/>
            <a:ext cx="9144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128K</a:t>
            </a:r>
          </a:p>
        </p:txBody>
      </p:sp>
      <p:sp>
        <p:nvSpPr>
          <p:cNvPr id="65547" name="Rectangle 11"/>
          <p:cNvSpPr>
            <a:spLocks noChangeArrowheads="1"/>
          </p:cNvSpPr>
          <p:nvPr/>
        </p:nvSpPr>
        <p:spPr bwMode="auto">
          <a:xfrm>
            <a:off x="914400" y="3124200"/>
            <a:ext cx="762000" cy="533400"/>
          </a:xfrm>
          <a:prstGeom prst="rect">
            <a:avLst/>
          </a:prstGeom>
          <a:solidFill>
            <a:srgbClr val="FF99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120</a:t>
            </a:r>
            <a:r>
              <a:rPr lang="en-US" altLang="ja-JP">
                <a:solidFill>
                  <a:srgbClr val="000000"/>
                </a:solidFill>
              </a:rPr>
              <a:t>K</a:t>
            </a:r>
          </a:p>
        </p:txBody>
      </p:sp>
      <p:sp>
        <p:nvSpPr>
          <p:cNvPr id="65548" name="Rectangle 12"/>
          <p:cNvSpPr>
            <a:spLocks noChangeArrowheads="1"/>
          </p:cNvSpPr>
          <p:nvPr/>
        </p:nvSpPr>
        <p:spPr bwMode="auto">
          <a:xfrm>
            <a:off x="1828800" y="3124200"/>
            <a:ext cx="685800" cy="533400"/>
          </a:xfrm>
          <a:prstGeom prst="rect">
            <a:avLst/>
          </a:prstGeom>
          <a:solidFill>
            <a:srgbClr val="FF99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100</a:t>
            </a:r>
            <a:r>
              <a:rPr lang="en-US" altLang="ja-JP">
                <a:solidFill>
                  <a:srgbClr val="000000"/>
                </a:solidFill>
              </a:rPr>
              <a:t>K</a:t>
            </a:r>
          </a:p>
        </p:txBody>
      </p:sp>
      <p:sp>
        <p:nvSpPr>
          <p:cNvPr id="65549" name="Rectangle 13"/>
          <p:cNvSpPr>
            <a:spLocks noChangeArrowheads="1"/>
          </p:cNvSpPr>
          <p:nvPr/>
        </p:nvSpPr>
        <p:spPr bwMode="auto">
          <a:xfrm>
            <a:off x="7315200" y="3124200"/>
            <a:ext cx="609600" cy="533400"/>
          </a:xfrm>
          <a:prstGeom prst="rect">
            <a:avLst/>
          </a:prstGeom>
          <a:solidFill>
            <a:srgbClr val="FF99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80</a:t>
            </a:r>
            <a:r>
              <a:rPr lang="en-US" altLang="ja-JP">
                <a:solidFill>
                  <a:srgbClr val="000000"/>
                </a:solidFill>
              </a:rPr>
              <a:t>K</a:t>
            </a:r>
          </a:p>
        </p:txBody>
      </p:sp>
      <p:sp>
        <p:nvSpPr>
          <p:cNvPr id="65550" name="Rectangle 14"/>
          <p:cNvSpPr>
            <a:spLocks noChangeArrowheads="1"/>
          </p:cNvSpPr>
          <p:nvPr/>
        </p:nvSpPr>
        <p:spPr bwMode="auto">
          <a:xfrm>
            <a:off x="4572000" y="3124200"/>
            <a:ext cx="533400" cy="533400"/>
          </a:xfrm>
          <a:prstGeom prst="rect">
            <a:avLst/>
          </a:prstGeom>
          <a:solidFill>
            <a:srgbClr val="FF99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70</a:t>
            </a:r>
            <a:r>
              <a:rPr lang="en-US" altLang="ja-JP">
                <a:solidFill>
                  <a:srgbClr val="000000"/>
                </a:solidFill>
              </a:rPr>
              <a:t>K</a:t>
            </a:r>
          </a:p>
        </p:txBody>
      </p:sp>
      <p:grpSp>
        <p:nvGrpSpPr>
          <p:cNvPr id="2" name="Group 23"/>
          <p:cNvGrpSpPr>
            <a:grpSpLocks/>
          </p:cNvGrpSpPr>
          <p:nvPr/>
        </p:nvGrpSpPr>
        <p:grpSpPr bwMode="auto">
          <a:xfrm>
            <a:off x="3124200" y="3810000"/>
            <a:ext cx="1066800" cy="990600"/>
            <a:chOff x="1968" y="2544"/>
            <a:chExt cx="672" cy="624"/>
          </a:xfrm>
        </p:grpSpPr>
        <p:grpSp>
          <p:nvGrpSpPr>
            <p:cNvPr id="65580" name="Group 17"/>
            <p:cNvGrpSpPr>
              <a:grpSpLocks/>
            </p:cNvGrpSpPr>
            <p:nvPr/>
          </p:nvGrpSpPr>
          <p:grpSpPr bwMode="auto">
            <a:xfrm>
              <a:off x="1968" y="2544"/>
              <a:ext cx="672" cy="288"/>
              <a:chOff x="1344" y="2112"/>
              <a:chExt cx="672" cy="288"/>
            </a:xfrm>
          </p:grpSpPr>
          <p:sp>
            <p:nvSpPr>
              <p:cNvPr id="65582" name="Arc 15"/>
              <p:cNvSpPr>
                <a:spLocks/>
              </p:cNvSpPr>
              <p:nvPr/>
            </p:nvSpPr>
            <p:spPr bwMode="auto">
              <a:xfrm flipV="1">
                <a:off x="1680" y="2112"/>
                <a:ext cx="336" cy="28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00FF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65583" name="Arc 16"/>
              <p:cNvSpPr>
                <a:spLocks/>
              </p:cNvSpPr>
              <p:nvPr/>
            </p:nvSpPr>
            <p:spPr bwMode="auto">
              <a:xfrm flipH="1" flipV="1">
                <a:off x="1344" y="2112"/>
                <a:ext cx="336" cy="28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00FF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grpSp>
        <p:sp>
          <p:nvSpPr>
            <p:cNvPr id="65581" name="Text Box 18"/>
            <p:cNvSpPr txBox="1">
              <a:spLocks noChangeArrowheads="1"/>
            </p:cNvSpPr>
            <p:nvPr/>
          </p:nvSpPr>
          <p:spPr bwMode="auto">
            <a:xfrm>
              <a:off x="2016" y="2880"/>
              <a:ext cx="61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バディ</a:t>
              </a:r>
            </a:p>
          </p:txBody>
        </p:sp>
      </p:grpSp>
      <p:grpSp>
        <p:nvGrpSpPr>
          <p:cNvPr id="4" name="Group 24"/>
          <p:cNvGrpSpPr>
            <a:grpSpLocks/>
          </p:cNvGrpSpPr>
          <p:nvPr/>
        </p:nvGrpSpPr>
        <p:grpSpPr bwMode="auto">
          <a:xfrm>
            <a:off x="4800600" y="3810000"/>
            <a:ext cx="3700463" cy="1355725"/>
            <a:chOff x="3024" y="2544"/>
            <a:chExt cx="2331" cy="854"/>
          </a:xfrm>
        </p:grpSpPr>
        <p:grpSp>
          <p:nvGrpSpPr>
            <p:cNvPr id="65576" name="Group 19"/>
            <p:cNvGrpSpPr>
              <a:grpSpLocks/>
            </p:cNvGrpSpPr>
            <p:nvPr/>
          </p:nvGrpSpPr>
          <p:grpSpPr bwMode="auto">
            <a:xfrm>
              <a:off x="3744" y="2544"/>
              <a:ext cx="672" cy="288"/>
              <a:chOff x="1344" y="2112"/>
              <a:chExt cx="672" cy="288"/>
            </a:xfrm>
          </p:grpSpPr>
          <p:sp>
            <p:nvSpPr>
              <p:cNvPr id="65578" name="Arc 20"/>
              <p:cNvSpPr>
                <a:spLocks/>
              </p:cNvSpPr>
              <p:nvPr/>
            </p:nvSpPr>
            <p:spPr bwMode="auto">
              <a:xfrm flipV="1">
                <a:off x="1680" y="2112"/>
                <a:ext cx="336" cy="28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00FF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65579" name="Arc 21"/>
              <p:cNvSpPr>
                <a:spLocks/>
              </p:cNvSpPr>
              <p:nvPr/>
            </p:nvSpPr>
            <p:spPr bwMode="auto">
              <a:xfrm flipH="1" flipV="1">
                <a:off x="1344" y="2112"/>
                <a:ext cx="336" cy="28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00FF00"/>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grpSp>
        <p:sp>
          <p:nvSpPr>
            <p:cNvPr id="65577" name="Text Box 22"/>
            <p:cNvSpPr txBox="1">
              <a:spLocks noChangeArrowheads="1"/>
            </p:cNvSpPr>
            <p:nvPr/>
          </p:nvSpPr>
          <p:spPr bwMode="auto">
            <a:xfrm>
              <a:off x="3024" y="2880"/>
              <a:ext cx="2331"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隣接する同サイズ区画だが</a:t>
              </a:r>
            </a:p>
            <a:p>
              <a:pPr eaLnBrk="1" hangingPunct="1"/>
              <a:r>
                <a:rPr lang="ja-JP" altLang="en-US"/>
                <a:t>バディではない</a:t>
              </a:r>
            </a:p>
          </p:txBody>
        </p:sp>
      </p:grpSp>
      <p:grpSp>
        <p:nvGrpSpPr>
          <p:cNvPr id="6" name="Group 46"/>
          <p:cNvGrpSpPr>
            <a:grpSpLocks/>
          </p:cNvGrpSpPr>
          <p:nvPr/>
        </p:nvGrpSpPr>
        <p:grpSpPr bwMode="auto">
          <a:xfrm>
            <a:off x="1371600" y="1981200"/>
            <a:ext cx="6400800" cy="1066800"/>
            <a:chOff x="864" y="1440"/>
            <a:chExt cx="4032" cy="672"/>
          </a:xfrm>
        </p:grpSpPr>
        <p:grpSp>
          <p:nvGrpSpPr>
            <p:cNvPr id="65555" name="Group 27"/>
            <p:cNvGrpSpPr>
              <a:grpSpLocks/>
            </p:cNvGrpSpPr>
            <p:nvPr/>
          </p:nvGrpSpPr>
          <p:grpSpPr bwMode="auto">
            <a:xfrm>
              <a:off x="3168" y="1872"/>
              <a:ext cx="576" cy="240"/>
              <a:chOff x="864" y="1872"/>
              <a:chExt cx="576" cy="240"/>
            </a:xfrm>
          </p:grpSpPr>
          <p:sp>
            <p:nvSpPr>
              <p:cNvPr id="65574" name="Arc 25"/>
              <p:cNvSpPr>
                <a:spLocks/>
              </p:cNvSpPr>
              <p:nvPr/>
            </p:nvSpPr>
            <p:spPr bwMode="auto">
              <a:xfrm>
                <a:off x="1152" y="1872"/>
                <a:ext cx="288" cy="2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FF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65575" name="Arc 26"/>
              <p:cNvSpPr>
                <a:spLocks/>
              </p:cNvSpPr>
              <p:nvPr/>
            </p:nvSpPr>
            <p:spPr bwMode="auto">
              <a:xfrm flipH="1">
                <a:off x="864" y="1872"/>
                <a:ext cx="288" cy="2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FF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grpSp>
        <p:grpSp>
          <p:nvGrpSpPr>
            <p:cNvPr id="65556" name="Group 28"/>
            <p:cNvGrpSpPr>
              <a:grpSpLocks/>
            </p:cNvGrpSpPr>
            <p:nvPr/>
          </p:nvGrpSpPr>
          <p:grpSpPr bwMode="auto">
            <a:xfrm>
              <a:off x="2016" y="1872"/>
              <a:ext cx="576" cy="240"/>
              <a:chOff x="864" y="1872"/>
              <a:chExt cx="576" cy="240"/>
            </a:xfrm>
          </p:grpSpPr>
          <p:sp>
            <p:nvSpPr>
              <p:cNvPr id="65572" name="Arc 29"/>
              <p:cNvSpPr>
                <a:spLocks/>
              </p:cNvSpPr>
              <p:nvPr/>
            </p:nvSpPr>
            <p:spPr bwMode="auto">
              <a:xfrm>
                <a:off x="1152" y="1872"/>
                <a:ext cx="288" cy="2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FF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65573" name="Arc 30"/>
              <p:cNvSpPr>
                <a:spLocks/>
              </p:cNvSpPr>
              <p:nvPr/>
            </p:nvSpPr>
            <p:spPr bwMode="auto">
              <a:xfrm flipH="1">
                <a:off x="864" y="1872"/>
                <a:ext cx="288" cy="2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FF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grpSp>
        <p:grpSp>
          <p:nvGrpSpPr>
            <p:cNvPr id="65557" name="Group 31"/>
            <p:cNvGrpSpPr>
              <a:grpSpLocks/>
            </p:cNvGrpSpPr>
            <p:nvPr/>
          </p:nvGrpSpPr>
          <p:grpSpPr bwMode="auto">
            <a:xfrm>
              <a:off x="4320" y="1872"/>
              <a:ext cx="576" cy="240"/>
              <a:chOff x="864" y="1872"/>
              <a:chExt cx="576" cy="240"/>
            </a:xfrm>
          </p:grpSpPr>
          <p:sp>
            <p:nvSpPr>
              <p:cNvPr id="65570" name="Arc 32"/>
              <p:cNvSpPr>
                <a:spLocks/>
              </p:cNvSpPr>
              <p:nvPr/>
            </p:nvSpPr>
            <p:spPr bwMode="auto">
              <a:xfrm>
                <a:off x="1152" y="1872"/>
                <a:ext cx="288" cy="2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FF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65571" name="Arc 33"/>
              <p:cNvSpPr>
                <a:spLocks/>
              </p:cNvSpPr>
              <p:nvPr/>
            </p:nvSpPr>
            <p:spPr bwMode="auto">
              <a:xfrm flipH="1">
                <a:off x="864" y="1872"/>
                <a:ext cx="288" cy="2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FF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grpSp>
        <p:grpSp>
          <p:nvGrpSpPr>
            <p:cNvPr id="65558" name="Group 34"/>
            <p:cNvGrpSpPr>
              <a:grpSpLocks/>
            </p:cNvGrpSpPr>
            <p:nvPr/>
          </p:nvGrpSpPr>
          <p:grpSpPr bwMode="auto">
            <a:xfrm>
              <a:off x="864" y="1872"/>
              <a:ext cx="576" cy="240"/>
              <a:chOff x="864" y="1872"/>
              <a:chExt cx="576" cy="240"/>
            </a:xfrm>
          </p:grpSpPr>
          <p:sp>
            <p:nvSpPr>
              <p:cNvPr id="65568" name="Arc 35"/>
              <p:cNvSpPr>
                <a:spLocks/>
              </p:cNvSpPr>
              <p:nvPr/>
            </p:nvSpPr>
            <p:spPr bwMode="auto">
              <a:xfrm>
                <a:off x="1152" y="1872"/>
                <a:ext cx="288" cy="2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FF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65569" name="Arc 36"/>
              <p:cNvSpPr>
                <a:spLocks/>
              </p:cNvSpPr>
              <p:nvPr/>
            </p:nvSpPr>
            <p:spPr bwMode="auto">
              <a:xfrm flipH="1">
                <a:off x="864" y="1872"/>
                <a:ext cx="288" cy="2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FF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grpSp>
        <p:grpSp>
          <p:nvGrpSpPr>
            <p:cNvPr id="65559" name="Group 37"/>
            <p:cNvGrpSpPr>
              <a:grpSpLocks/>
            </p:cNvGrpSpPr>
            <p:nvPr/>
          </p:nvGrpSpPr>
          <p:grpSpPr bwMode="auto">
            <a:xfrm>
              <a:off x="1152" y="1632"/>
              <a:ext cx="1152" cy="240"/>
              <a:chOff x="864" y="1872"/>
              <a:chExt cx="576" cy="240"/>
            </a:xfrm>
          </p:grpSpPr>
          <p:sp>
            <p:nvSpPr>
              <p:cNvPr id="65566" name="Arc 38"/>
              <p:cNvSpPr>
                <a:spLocks/>
              </p:cNvSpPr>
              <p:nvPr/>
            </p:nvSpPr>
            <p:spPr bwMode="auto">
              <a:xfrm>
                <a:off x="1152" y="1872"/>
                <a:ext cx="288" cy="2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FF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65567" name="Arc 39"/>
              <p:cNvSpPr>
                <a:spLocks/>
              </p:cNvSpPr>
              <p:nvPr/>
            </p:nvSpPr>
            <p:spPr bwMode="auto">
              <a:xfrm flipH="1">
                <a:off x="864" y="1872"/>
                <a:ext cx="288" cy="2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FF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grpSp>
        <p:grpSp>
          <p:nvGrpSpPr>
            <p:cNvPr id="65560" name="Group 40"/>
            <p:cNvGrpSpPr>
              <a:grpSpLocks/>
            </p:cNvGrpSpPr>
            <p:nvPr/>
          </p:nvGrpSpPr>
          <p:grpSpPr bwMode="auto">
            <a:xfrm>
              <a:off x="3456" y="1632"/>
              <a:ext cx="1152" cy="240"/>
              <a:chOff x="864" y="1872"/>
              <a:chExt cx="576" cy="240"/>
            </a:xfrm>
          </p:grpSpPr>
          <p:sp>
            <p:nvSpPr>
              <p:cNvPr id="65564" name="Arc 41"/>
              <p:cNvSpPr>
                <a:spLocks/>
              </p:cNvSpPr>
              <p:nvPr/>
            </p:nvSpPr>
            <p:spPr bwMode="auto">
              <a:xfrm>
                <a:off x="1152" y="1872"/>
                <a:ext cx="288" cy="2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FF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65565" name="Arc 42"/>
              <p:cNvSpPr>
                <a:spLocks/>
              </p:cNvSpPr>
              <p:nvPr/>
            </p:nvSpPr>
            <p:spPr bwMode="auto">
              <a:xfrm flipH="1">
                <a:off x="864" y="1872"/>
                <a:ext cx="288" cy="2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FF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grpSp>
        <p:grpSp>
          <p:nvGrpSpPr>
            <p:cNvPr id="65561" name="Group 43"/>
            <p:cNvGrpSpPr>
              <a:grpSpLocks/>
            </p:cNvGrpSpPr>
            <p:nvPr/>
          </p:nvGrpSpPr>
          <p:grpSpPr bwMode="auto">
            <a:xfrm>
              <a:off x="1728" y="1440"/>
              <a:ext cx="2304" cy="192"/>
              <a:chOff x="864" y="1872"/>
              <a:chExt cx="576" cy="240"/>
            </a:xfrm>
          </p:grpSpPr>
          <p:sp>
            <p:nvSpPr>
              <p:cNvPr id="65562" name="Arc 44"/>
              <p:cNvSpPr>
                <a:spLocks/>
              </p:cNvSpPr>
              <p:nvPr/>
            </p:nvSpPr>
            <p:spPr bwMode="auto">
              <a:xfrm>
                <a:off x="1152" y="1872"/>
                <a:ext cx="288" cy="2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FF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65563" name="Arc 45"/>
              <p:cNvSpPr>
                <a:spLocks/>
              </p:cNvSpPr>
              <p:nvPr/>
            </p:nvSpPr>
            <p:spPr bwMode="auto">
              <a:xfrm flipH="1">
                <a:off x="864" y="1872"/>
                <a:ext cx="288" cy="240"/>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lnTo>
                      <a:pt x="-1" y="0"/>
                    </a:lnTo>
                    <a:close/>
                  </a:path>
                </a:pathLst>
              </a:custGeom>
              <a:noFill/>
              <a:ln w="38100">
                <a:solidFill>
                  <a:srgbClr val="FFFF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grpSp>
      </p:grpSp>
      <p:sp>
        <p:nvSpPr>
          <p:cNvPr id="243759" name="Text Box 47"/>
          <p:cNvSpPr txBox="1">
            <a:spLocks noChangeArrowheads="1"/>
          </p:cNvSpPr>
          <p:nvPr/>
        </p:nvSpPr>
        <p:spPr bwMode="auto">
          <a:xfrm>
            <a:off x="1219200" y="5334000"/>
            <a:ext cx="5184775"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統合できる空き区画はバディのみ</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heckerboard(across)">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heckerboard(across)">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43759"/>
                                        </p:tgtEl>
                                        <p:attrNameLst>
                                          <p:attrName>style.visibility</p:attrName>
                                        </p:attrNameLst>
                                      </p:cBhvr>
                                      <p:to>
                                        <p:strVal val="visible"/>
                                      </p:to>
                                    </p:set>
                                    <p:animEffect transition="in" filter="checkerboard(across)">
                                      <p:cBhvr>
                                        <p:cTn id="22" dur="500"/>
                                        <p:tgtEl>
                                          <p:spTgt spid="2437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759" grpId="0" autoUpdateAnimBg="0"/>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バディシステム</a:t>
            </a:r>
          </a:p>
        </p:txBody>
      </p:sp>
      <p:sp>
        <p:nvSpPr>
          <p:cNvPr id="66563" name="Rectangle 3"/>
          <p:cNvSpPr>
            <a:spLocks noChangeArrowheads="1"/>
          </p:cNvSpPr>
          <p:nvPr/>
        </p:nvSpPr>
        <p:spPr bwMode="auto">
          <a:xfrm>
            <a:off x="914400" y="2667000"/>
            <a:ext cx="73152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1024</a:t>
            </a:r>
            <a:r>
              <a:rPr lang="en-US" altLang="ja-JP"/>
              <a:t>K</a:t>
            </a:r>
          </a:p>
        </p:txBody>
      </p:sp>
      <p:sp>
        <p:nvSpPr>
          <p:cNvPr id="66564" name="Text Box 4"/>
          <p:cNvSpPr txBox="1">
            <a:spLocks noChangeArrowheads="1"/>
          </p:cNvSpPr>
          <p:nvPr/>
        </p:nvSpPr>
        <p:spPr bwMode="auto">
          <a:xfrm>
            <a:off x="152400" y="1447800"/>
            <a:ext cx="31686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例 : 2</a:t>
            </a:r>
            <a:r>
              <a:rPr lang="en-US" altLang="ja-JP" i="1" baseline="30000"/>
              <a:t>U</a:t>
            </a:r>
            <a:r>
              <a:rPr lang="en-US" altLang="ja-JP"/>
              <a:t> = 1024K </a:t>
            </a:r>
            <a:r>
              <a:rPr lang="ja-JP" altLang="en-US"/>
              <a:t>の場合</a:t>
            </a:r>
          </a:p>
        </p:txBody>
      </p:sp>
      <p:sp>
        <p:nvSpPr>
          <p:cNvPr id="66565" name="Rectangle 6"/>
          <p:cNvSpPr>
            <a:spLocks noChangeArrowheads="1"/>
          </p:cNvSpPr>
          <p:nvPr/>
        </p:nvSpPr>
        <p:spPr bwMode="auto">
          <a:xfrm>
            <a:off x="2514600" y="1905000"/>
            <a:ext cx="1889125" cy="533400"/>
          </a:xfrm>
          <a:prstGeom prst="rect">
            <a:avLst/>
          </a:prstGeom>
          <a:solidFill>
            <a:srgbClr val="FF99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257K</a:t>
            </a:r>
          </a:p>
        </p:txBody>
      </p:sp>
      <p:sp>
        <p:nvSpPr>
          <p:cNvPr id="66566" name="Text Box 7"/>
          <p:cNvSpPr txBox="1">
            <a:spLocks noChangeArrowheads="1"/>
          </p:cNvSpPr>
          <p:nvPr/>
        </p:nvSpPr>
        <p:spPr bwMode="auto">
          <a:xfrm>
            <a:off x="685800" y="1925638"/>
            <a:ext cx="18811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新規プロセス</a:t>
            </a:r>
          </a:p>
        </p:txBody>
      </p:sp>
      <p:grpSp>
        <p:nvGrpSpPr>
          <p:cNvPr id="2" name="Group 8"/>
          <p:cNvGrpSpPr>
            <a:grpSpLocks/>
          </p:cNvGrpSpPr>
          <p:nvPr/>
        </p:nvGrpSpPr>
        <p:grpSpPr bwMode="auto">
          <a:xfrm>
            <a:off x="838200" y="3276600"/>
            <a:ext cx="7467600" cy="990600"/>
            <a:chOff x="528" y="1968"/>
            <a:chExt cx="4704" cy="624"/>
          </a:xfrm>
        </p:grpSpPr>
        <p:sp>
          <p:nvSpPr>
            <p:cNvPr id="66571" name="Rectangle 9"/>
            <p:cNvSpPr>
              <a:spLocks noChangeArrowheads="1"/>
            </p:cNvSpPr>
            <p:nvPr/>
          </p:nvSpPr>
          <p:spPr bwMode="auto">
            <a:xfrm>
              <a:off x="528" y="2256"/>
              <a:ext cx="2304"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512</a:t>
              </a:r>
              <a:r>
                <a:rPr lang="en-US" altLang="ja-JP"/>
                <a:t>K</a:t>
              </a:r>
            </a:p>
          </p:txBody>
        </p:sp>
        <p:sp>
          <p:nvSpPr>
            <p:cNvPr id="66572" name="Rectangle 10"/>
            <p:cNvSpPr>
              <a:spLocks noChangeArrowheads="1"/>
            </p:cNvSpPr>
            <p:nvPr/>
          </p:nvSpPr>
          <p:spPr bwMode="auto">
            <a:xfrm>
              <a:off x="2928" y="2256"/>
              <a:ext cx="2304"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512</a:t>
              </a:r>
              <a:r>
                <a:rPr lang="en-US" altLang="ja-JP"/>
                <a:t>K</a:t>
              </a:r>
            </a:p>
          </p:txBody>
        </p:sp>
        <p:sp>
          <p:nvSpPr>
            <p:cNvPr id="66573" name="AutoShape 11"/>
            <p:cNvSpPr>
              <a:spLocks noChangeArrowheads="1"/>
            </p:cNvSpPr>
            <p:nvPr/>
          </p:nvSpPr>
          <p:spPr bwMode="auto">
            <a:xfrm>
              <a:off x="2736" y="1968"/>
              <a:ext cx="288" cy="240"/>
            </a:xfrm>
            <a:prstGeom prst="downArrow">
              <a:avLst>
                <a:gd name="adj1" fmla="val 50000"/>
                <a:gd name="adj2" fmla="val 25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sp>
        <p:nvSpPr>
          <p:cNvPr id="238604" name="Rectangle 12"/>
          <p:cNvSpPr>
            <a:spLocks noChangeArrowheads="1"/>
          </p:cNvSpPr>
          <p:nvPr/>
        </p:nvSpPr>
        <p:spPr bwMode="auto">
          <a:xfrm>
            <a:off x="838200" y="3733800"/>
            <a:ext cx="1905000" cy="533400"/>
          </a:xfrm>
          <a:prstGeom prst="rect">
            <a:avLst/>
          </a:prstGeom>
          <a:solidFill>
            <a:srgbClr val="FF99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257K</a:t>
            </a:r>
          </a:p>
        </p:txBody>
      </p:sp>
      <p:sp>
        <p:nvSpPr>
          <p:cNvPr id="238605" name="Text Box 13"/>
          <p:cNvSpPr txBox="1">
            <a:spLocks noChangeArrowheads="1"/>
          </p:cNvSpPr>
          <p:nvPr/>
        </p:nvSpPr>
        <p:spPr bwMode="auto">
          <a:xfrm>
            <a:off x="1524000" y="4749800"/>
            <a:ext cx="4789488"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512</a:t>
            </a:r>
            <a:r>
              <a:rPr lang="en-US" altLang="ja-JP" sz="2800"/>
              <a:t>K</a:t>
            </a:r>
            <a:r>
              <a:rPr lang="ja-JP" altLang="en-US" sz="2800"/>
              <a:t>の区画に257</a:t>
            </a:r>
            <a:r>
              <a:rPr lang="en-US" altLang="ja-JP" sz="2800"/>
              <a:t>K</a:t>
            </a:r>
            <a:r>
              <a:rPr lang="ja-JP" altLang="en-US" sz="2800"/>
              <a:t>のプロセス</a:t>
            </a:r>
          </a:p>
          <a:p>
            <a:pPr eaLnBrk="1" hangingPunct="1"/>
            <a:r>
              <a:rPr lang="ja-JP" altLang="en-US" sz="2800"/>
              <a:t>= 約</a:t>
            </a:r>
            <a:r>
              <a:rPr lang="en-US" altLang="ja-JP" sz="2800"/>
              <a:t>50%</a:t>
            </a:r>
            <a:r>
              <a:rPr lang="ja-JP" altLang="en-US" sz="2800"/>
              <a:t>が内部断片化</a:t>
            </a:r>
          </a:p>
        </p:txBody>
      </p:sp>
      <p:sp>
        <p:nvSpPr>
          <p:cNvPr id="238606" name="Text Box 14"/>
          <p:cNvSpPr txBox="1">
            <a:spLocks noChangeArrowheads="1"/>
          </p:cNvSpPr>
          <p:nvPr/>
        </p:nvSpPr>
        <p:spPr bwMode="auto">
          <a:xfrm>
            <a:off x="2362200" y="5943600"/>
            <a:ext cx="45466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3200"/>
              <a:t>内部断片化は最大で50%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38604"/>
                                        </p:tgtEl>
                                        <p:attrNameLst>
                                          <p:attrName>style.visibility</p:attrName>
                                        </p:attrNameLst>
                                      </p:cBhvr>
                                      <p:to>
                                        <p:strVal val="visible"/>
                                      </p:to>
                                    </p:set>
                                    <p:animEffect transition="in" filter="checkerboard(across)">
                                      <p:cBhvr>
                                        <p:cTn id="12" dur="500"/>
                                        <p:tgtEl>
                                          <p:spTgt spid="23860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38605"/>
                                        </p:tgtEl>
                                        <p:attrNameLst>
                                          <p:attrName>style.visibility</p:attrName>
                                        </p:attrNameLst>
                                      </p:cBhvr>
                                      <p:to>
                                        <p:strVal val="visible"/>
                                      </p:to>
                                    </p:set>
                                    <p:animEffect transition="in" filter="checkerboard(across)">
                                      <p:cBhvr>
                                        <p:cTn id="17" dur="500"/>
                                        <p:tgtEl>
                                          <p:spTgt spid="23860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38606"/>
                                        </p:tgtEl>
                                        <p:attrNameLst>
                                          <p:attrName>style.visibility</p:attrName>
                                        </p:attrNameLst>
                                      </p:cBhvr>
                                      <p:to>
                                        <p:strVal val="visible"/>
                                      </p:to>
                                    </p:set>
                                    <p:animEffect transition="in" filter="checkerboard(across)">
                                      <p:cBhvr>
                                        <p:cTn id="22" dur="500"/>
                                        <p:tgtEl>
                                          <p:spTgt spid="2386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8604" grpId="0" animBg="1" autoUpdateAnimBg="0"/>
      <p:bldP spid="238605" grpId="0" autoUpdateAnimBg="0"/>
      <p:bldP spid="238606" grpId="0"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記憶保護</a:t>
            </a:r>
            <a:r>
              <a:rPr lang="ja-JP" altLang="en-US" sz="3600">
                <a:latin typeface="Times New Roman" panose="02020603050405020304" pitchFamily="18" charset="0"/>
              </a:rPr>
              <a:t>(</a:t>
            </a:r>
            <a:r>
              <a:rPr lang="en-US" altLang="ja-JP" sz="3600">
                <a:latin typeface="Times New Roman" panose="02020603050405020304" pitchFamily="18" charset="0"/>
              </a:rPr>
              <a:t>memory protection)</a:t>
            </a:r>
          </a:p>
        </p:txBody>
      </p:sp>
      <p:sp>
        <p:nvSpPr>
          <p:cNvPr id="200707" name="Rectangle 3"/>
          <p:cNvSpPr>
            <a:spLocks noGrp="1" noChangeArrowheads="1"/>
          </p:cNvSpPr>
          <p:nvPr>
            <p:ph type="body" idx="1"/>
          </p:nvPr>
        </p:nvSpPr>
        <p:spPr>
          <a:xfrm>
            <a:off x="685800" y="4267200"/>
            <a:ext cx="7772400" cy="2133600"/>
          </a:xfrm>
        </p:spPr>
        <p:txBody>
          <a:bodyPr/>
          <a:lstStyle/>
          <a:p>
            <a:pPr eaLnBrk="1" hangingPunct="1"/>
            <a:r>
              <a:rPr lang="ja-JP" altLang="en-US" sz="2800">
                <a:latin typeface="Times New Roman" panose="02020603050405020304" pitchFamily="18" charset="0"/>
              </a:rPr>
              <a:t>記憶保護(</a:t>
            </a:r>
            <a:r>
              <a:rPr lang="en-US" altLang="ja-JP" sz="2800">
                <a:latin typeface="Times New Roman" panose="02020603050405020304" pitchFamily="18" charset="0"/>
              </a:rPr>
              <a:t>memory protection)</a:t>
            </a:r>
          </a:p>
          <a:p>
            <a:pPr lvl="1" eaLnBrk="1" hangingPunct="1"/>
            <a:r>
              <a:rPr lang="en-US" altLang="ja-JP" sz="2400">
                <a:latin typeface="Times New Roman" panose="02020603050405020304" pitchFamily="18" charset="0"/>
              </a:rPr>
              <a:t>OS</a:t>
            </a:r>
            <a:r>
              <a:rPr lang="ja-JP" altLang="en-US" sz="2400">
                <a:latin typeface="Times New Roman" panose="02020603050405020304" pitchFamily="18" charset="0"/>
              </a:rPr>
              <a:t>領域をユーザプログラムの不当アクセスから保護</a:t>
            </a:r>
          </a:p>
          <a:p>
            <a:pPr lvl="1" eaLnBrk="1" hangingPunct="1"/>
            <a:r>
              <a:rPr lang="ja-JP" altLang="en-US" sz="2400">
                <a:latin typeface="Times New Roman" panose="02020603050405020304" pitchFamily="18" charset="0"/>
              </a:rPr>
              <a:t>ユーザプログラム間で不当なアクセスから互いに保護</a:t>
            </a:r>
          </a:p>
        </p:txBody>
      </p:sp>
      <p:sp>
        <p:nvSpPr>
          <p:cNvPr id="67588" name="Text Box 4"/>
          <p:cNvSpPr txBox="1">
            <a:spLocks noChangeArrowheads="1"/>
          </p:cNvSpPr>
          <p:nvPr/>
        </p:nvSpPr>
        <p:spPr bwMode="auto">
          <a:xfrm>
            <a:off x="762000" y="1752600"/>
            <a:ext cx="4814888"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sz="2800" dirty="0"/>
              <a:t>OS, </a:t>
            </a:r>
            <a:r>
              <a:rPr lang="ja-JP" altLang="en-US" sz="2800" dirty="0"/>
              <a:t>ユーザプログラム : </a:t>
            </a:r>
          </a:p>
          <a:p>
            <a:pPr eaLnBrk="1" hangingPunct="1"/>
            <a:r>
              <a:rPr lang="ja-JP" altLang="en-US" sz="2800" dirty="0"/>
              <a:t>  全て1つのメモリ上に置かれる</a:t>
            </a:r>
          </a:p>
        </p:txBody>
      </p:sp>
      <p:grpSp>
        <p:nvGrpSpPr>
          <p:cNvPr id="2" name="Group 7"/>
          <p:cNvGrpSpPr>
            <a:grpSpLocks/>
          </p:cNvGrpSpPr>
          <p:nvPr/>
        </p:nvGrpSpPr>
        <p:grpSpPr bwMode="auto">
          <a:xfrm>
            <a:off x="838200" y="2667000"/>
            <a:ext cx="6035675" cy="1250950"/>
            <a:chOff x="528" y="1680"/>
            <a:chExt cx="3802" cy="788"/>
          </a:xfrm>
        </p:grpSpPr>
        <p:sp>
          <p:nvSpPr>
            <p:cNvPr id="67590" name="Text Box 5"/>
            <p:cNvSpPr txBox="1">
              <a:spLocks noChangeArrowheads="1"/>
            </p:cNvSpPr>
            <p:nvPr/>
          </p:nvSpPr>
          <p:spPr bwMode="auto">
            <a:xfrm>
              <a:off x="528" y="1872"/>
              <a:ext cx="3802" cy="5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メモリの</a:t>
              </a:r>
              <a:r>
                <a:rPr lang="en-US" altLang="ja-JP" sz="2800"/>
                <a:t>OS, </a:t>
              </a:r>
              <a:r>
                <a:rPr lang="ja-JP" altLang="en-US" sz="2800"/>
                <a:t>他のユーザプログラムの領域を不当に書き換えてはならない</a:t>
              </a:r>
            </a:p>
          </p:txBody>
        </p:sp>
        <p:sp>
          <p:nvSpPr>
            <p:cNvPr id="67591" name="AutoShape 6"/>
            <p:cNvSpPr>
              <a:spLocks noChangeArrowheads="1"/>
            </p:cNvSpPr>
            <p:nvPr/>
          </p:nvSpPr>
          <p:spPr bwMode="auto">
            <a:xfrm>
              <a:off x="2256" y="1680"/>
              <a:ext cx="288" cy="192"/>
            </a:xfrm>
            <a:prstGeom prst="downArrow">
              <a:avLst>
                <a:gd name="adj1" fmla="val 50000"/>
                <a:gd name="adj2" fmla="val 25000"/>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00707">
                                            <p:txEl>
                                              <p:pRg st="0" end="0"/>
                                            </p:txEl>
                                          </p:spTgt>
                                        </p:tgtEl>
                                        <p:attrNameLst>
                                          <p:attrName>style.visibility</p:attrName>
                                        </p:attrNameLst>
                                      </p:cBhvr>
                                      <p:to>
                                        <p:strVal val="visible"/>
                                      </p:to>
                                    </p:set>
                                    <p:anim calcmode="lin" valueType="num">
                                      <p:cBhvr additive="base">
                                        <p:cTn id="12" dur="500" fill="hold"/>
                                        <p:tgtEl>
                                          <p:spTgt spid="200707">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00707">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200707">
                                            <p:txEl>
                                              <p:pRg st="1" end="1"/>
                                            </p:txEl>
                                          </p:spTgt>
                                        </p:tgtEl>
                                        <p:attrNameLst>
                                          <p:attrName>style.visibility</p:attrName>
                                        </p:attrNameLst>
                                      </p:cBhvr>
                                      <p:to>
                                        <p:strVal val="visible"/>
                                      </p:to>
                                    </p:set>
                                    <p:anim calcmode="lin" valueType="num">
                                      <p:cBhvr additive="base">
                                        <p:cTn id="16" dur="500" fill="hold"/>
                                        <p:tgtEl>
                                          <p:spTgt spid="200707">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200707">
                                            <p:txEl>
                                              <p:pRg st="1" end="1"/>
                                            </p:txEl>
                                          </p:spTgt>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200707">
                                            <p:txEl>
                                              <p:pRg st="2" end="2"/>
                                            </p:txEl>
                                          </p:spTgt>
                                        </p:tgtEl>
                                        <p:attrNameLst>
                                          <p:attrName>style.visibility</p:attrName>
                                        </p:attrNameLst>
                                      </p:cBhvr>
                                      <p:to>
                                        <p:strVal val="visible"/>
                                      </p:to>
                                    </p:set>
                                    <p:anim calcmode="lin" valueType="num">
                                      <p:cBhvr additive="base">
                                        <p:cTn id="20" dur="500" fill="hold"/>
                                        <p:tgtEl>
                                          <p:spTgt spid="200707">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200707">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0707" grpId="0" build="p"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記憶保護</a:t>
            </a:r>
          </a:p>
        </p:txBody>
      </p:sp>
      <p:sp>
        <p:nvSpPr>
          <p:cNvPr id="68611" name="Rectangle 4"/>
          <p:cNvSpPr>
            <a:spLocks noChangeArrowheads="1"/>
          </p:cNvSpPr>
          <p:nvPr/>
        </p:nvSpPr>
        <p:spPr bwMode="auto">
          <a:xfrm>
            <a:off x="3048000" y="2819400"/>
            <a:ext cx="2590800" cy="38100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68612" name="Text Box 5"/>
          <p:cNvSpPr txBox="1">
            <a:spLocks noChangeArrowheads="1"/>
          </p:cNvSpPr>
          <p:nvPr/>
        </p:nvSpPr>
        <p:spPr bwMode="auto">
          <a:xfrm>
            <a:off x="3886200" y="2362200"/>
            <a:ext cx="904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メモリ</a:t>
            </a:r>
          </a:p>
        </p:txBody>
      </p:sp>
      <p:sp>
        <p:nvSpPr>
          <p:cNvPr id="68613" name="Rectangle 6"/>
          <p:cNvSpPr>
            <a:spLocks noChangeArrowheads="1"/>
          </p:cNvSpPr>
          <p:nvPr/>
        </p:nvSpPr>
        <p:spPr bwMode="auto">
          <a:xfrm>
            <a:off x="3048000" y="5791200"/>
            <a:ext cx="2590800" cy="8382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OS</a:t>
            </a:r>
          </a:p>
        </p:txBody>
      </p:sp>
      <p:grpSp>
        <p:nvGrpSpPr>
          <p:cNvPr id="68614" name="Group 7"/>
          <p:cNvGrpSpPr>
            <a:grpSpLocks/>
          </p:cNvGrpSpPr>
          <p:nvPr/>
        </p:nvGrpSpPr>
        <p:grpSpPr bwMode="auto">
          <a:xfrm>
            <a:off x="304800" y="2971800"/>
            <a:ext cx="2041525" cy="3587750"/>
            <a:chOff x="192" y="1903"/>
            <a:chExt cx="1286" cy="2260"/>
          </a:xfrm>
        </p:grpSpPr>
        <p:grpSp>
          <p:nvGrpSpPr>
            <p:cNvPr id="68636" name="Group 8"/>
            <p:cNvGrpSpPr>
              <a:grpSpLocks/>
            </p:cNvGrpSpPr>
            <p:nvPr/>
          </p:nvGrpSpPr>
          <p:grpSpPr bwMode="auto">
            <a:xfrm>
              <a:off x="480" y="2112"/>
              <a:ext cx="521" cy="467"/>
              <a:chOff x="2304" y="1584"/>
              <a:chExt cx="1740" cy="1554"/>
            </a:xfrm>
          </p:grpSpPr>
          <p:sp>
            <p:nvSpPr>
              <p:cNvPr id="68650" name="Film"/>
              <p:cNvSpPr>
                <a:spLocks noEditPoints="1" noChangeArrowheads="1"/>
              </p:cNvSpPr>
              <p:nvPr/>
            </p:nvSpPr>
            <p:spPr bwMode="auto">
              <a:xfrm>
                <a:off x="2304" y="1980"/>
                <a:ext cx="726" cy="115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4969 w 21600"/>
                  <a:gd name="T25" fmla="*/ 8133 h 21600"/>
                  <a:gd name="T26" fmla="*/ 17078 w 21600"/>
                  <a:gd name="T27" fmla="*/ 134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21600" y="0"/>
                    </a:moveTo>
                    <a:lnTo>
                      <a:pt x="21600" y="21600"/>
                    </a:lnTo>
                    <a:lnTo>
                      <a:pt x="0" y="21600"/>
                    </a:lnTo>
                    <a:lnTo>
                      <a:pt x="0" y="0"/>
                    </a:lnTo>
                    <a:lnTo>
                      <a:pt x="21600" y="0"/>
                    </a:lnTo>
                    <a:close/>
                  </a:path>
                  <a:path w="21600" h="21600" extrusionOk="0">
                    <a:moveTo>
                      <a:pt x="3014" y="21600"/>
                    </a:moveTo>
                    <a:lnTo>
                      <a:pt x="3014" y="0"/>
                    </a:lnTo>
                    <a:lnTo>
                      <a:pt x="0" y="0"/>
                    </a:lnTo>
                    <a:lnTo>
                      <a:pt x="0" y="21600"/>
                    </a:lnTo>
                    <a:lnTo>
                      <a:pt x="3014" y="21600"/>
                    </a:lnTo>
                    <a:close/>
                  </a:path>
                  <a:path w="21600" h="21600" extrusionOk="0">
                    <a:moveTo>
                      <a:pt x="21600" y="21600"/>
                    </a:moveTo>
                    <a:lnTo>
                      <a:pt x="21600" y="0"/>
                    </a:lnTo>
                    <a:lnTo>
                      <a:pt x="18586" y="0"/>
                    </a:lnTo>
                    <a:lnTo>
                      <a:pt x="18586" y="21600"/>
                    </a:lnTo>
                    <a:lnTo>
                      <a:pt x="21600" y="21600"/>
                    </a:lnTo>
                    <a:close/>
                  </a:path>
                  <a:path w="21600" h="21600" extrusionOk="0">
                    <a:moveTo>
                      <a:pt x="6028" y="6574"/>
                    </a:moveTo>
                    <a:lnTo>
                      <a:pt x="15572" y="6574"/>
                    </a:lnTo>
                    <a:lnTo>
                      <a:pt x="16074" y="6574"/>
                    </a:lnTo>
                    <a:lnTo>
                      <a:pt x="16326" y="6457"/>
                    </a:lnTo>
                    <a:lnTo>
                      <a:pt x="16577" y="6339"/>
                    </a:lnTo>
                    <a:lnTo>
                      <a:pt x="16828" y="6222"/>
                    </a:lnTo>
                    <a:lnTo>
                      <a:pt x="17079" y="6222"/>
                    </a:lnTo>
                    <a:lnTo>
                      <a:pt x="17330" y="5987"/>
                    </a:lnTo>
                    <a:lnTo>
                      <a:pt x="17330" y="5870"/>
                    </a:lnTo>
                    <a:lnTo>
                      <a:pt x="17581" y="5635"/>
                    </a:lnTo>
                    <a:lnTo>
                      <a:pt x="17581" y="1526"/>
                    </a:lnTo>
                    <a:lnTo>
                      <a:pt x="17330" y="1291"/>
                    </a:lnTo>
                    <a:lnTo>
                      <a:pt x="17330" y="1174"/>
                    </a:lnTo>
                    <a:lnTo>
                      <a:pt x="17079" y="1057"/>
                    </a:lnTo>
                    <a:lnTo>
                      <a:pt x="16828" y="939"/>
                    </a:lnTo>
                    <a:lnTo>
                      <a:pt x="16577" y="822"/>
                    </a:lnTo>
                    <a:lnTo>
                      <a:pt x="16326" y="704"/>
                    </a:lnTo>
                    <a:lnTo>
                      <a:pt x="16074" y="704"/>
                    </a:lnTo>
                    <a:lnTo>
                      <a:pt x="15572" y="587"/>
                    </a:lnTo>
                    <a:lnTo>
                      <a:pt x="6028" y="587"/>
                    </a:lnTo>
                    <a:lnTo>
                      <a:pt x="5526" y="704"/>
                    </a:lnTo>
                    <a:lnTo>
                      <a:pt x="5274" y="704"/>
                    </a:lnTo>
                    <a:lnTo>
                      <a:pt x="5023" y="822"/>
                    </a:lnTo>
                    <a:lnTo>
                      <a:pt x="4772" y="939"/>
                    </a:lnTo>
                    <a:lnTo>
                      <a:pt x="4521" y="1057"/>
                    </a:lnTo>
                    <a:lnTo>
                      <a:pt x="4270" y="1174"/>
                    </a:lnTo>
                    <a:lnTo>
                      <a:pt x="4270" y="1291"/>
                    </a:lnTo>
                    <a:lnTo>
                      <a:pt x="4019" y="1526"/>
                    </a:lnTo>
                    <a:lnTo>
                      <a:pt x="4019" y="5635"/>
                    </a:lnTo>
                    <a:lnTo>
                      <a:pt x="4270" y="5870"/>
                    </a:lnTo>
                    <a:lnTo>
                      <a:pt x="4270" y="5987"/>
                    </a:lnTo>
                    <a:lnTo>
                      <a:pt x="4521" y="6222"/>
                    </a:lnTo>
                    <a:lnTo>
                      <a:pt x="4772" y="6222"/>
                    </a:lnTo>
                    <a:lnTo>
                      <a:pt x="5023" y="6339"/>
                    </a:lnTo>
                    <a:lnTo>
                      <a:pt x="5274" y="6457"/>
                    </a:lnTo>
                    <a:lnTo>
                      <a:pt x="5526" y="6574"/>
                    </a:lnTo>
                    <a:lnTo>
                      <a:pt x="6028" y="6574"/>
                    </a:lnTo>
                    <a:close/>
                  </a:path>
                  <a:path w="21600" h="21600" extrusionOk="0">
                    <a:moveTo>
                      <a:pt x="6028" y="13617"/>
                    </a:moveTo>
                    <a:lnTo>
                      <a:pt x="15572" y="13617"/>
                    </a:lnTo>
                    <a:lnTo>
                      <a:pt x="16074" y="13617"/>
                    </a:lnTo>
                    <a:lnTo>
                      <a:pt x="16326" y="13617"/>
                    </a:lnTo>
                    <a:lnTo>
                      <a:pt x="16577" y="13500"/>
                    </a:lnTo>
                    <a:lnTo>
                      <a:pt x="16828" y="13383"/>
                    </a:lnTo>
                    <a:lnTo>
                      <a:pt x="17079" y="13265"/>
                    </a:lnTo>
                    <a:lnTo>
                      <a:pt x="17330" y="13148"/>
                    </a:lnTo>
                    <a:lnTo>
                      <a:pt x="17330" y="12913"/>
                    </a:lnTo>
                    <a:lnTo>
                      <a:pt x="17581" y="12796"/>
                    </a:lnTo>
                    <a:lnTo>
                      <a:pt x="17581" y="8687"/>
                    </a:lnTo>
                    <a:lnTo>
                      <a:pt x="17330" y="8452"/>
                    </a:lnTo>
                    <a:lnTo>
                      <a:pt x="17330" y="8335"/>
                    </a:lnTo>
                    <a:lnTo>
                      <a:pt x="17079" y="8217"/>
                    </a:lnTo>
                    <a:lnTo>
                      <a:pt x="16828" y="7983"/>
                    </a:lnTo>
                    <a:lnTo>
                      <a:pt x="16577" y="7983"/>
                    </a:lnTo>
                    <a:lnTo>
                      <a:pt x="16326" y="7865"/>
                    </a:lnTo>
                    <a:lnTo>
                      <a:pt x="16074" y="7865"/>
                    </a:lnTo>
                    <a:lnTo>
                      <a:pt x="15572" y="7748"/>
                    </a:lnTo>
                    <a:lnTo>
                      <a:pt x="6028" y="7748"/>
                    </a:lnTo>
                    <a:lnTo>
                      <a:pt x="5526" y="7865"/>
                    </a:lnTo>
                    <a:lnTo>
                      <a:pt x="5274" y="7865"/>
                    </a:lnTo>
                    <a:lnTo>
                      <a:pt x="5023" y="7983"/>
                    </a:lnTo>
                    <a:lnTo>
                      <a:pt x="4772" y="7983"/>
                    </a:lnTo>
                    <a:lnTo>
                      <a:pt x="4521" y="8217"/>
                    </a:lnTo>
                    <a:lnTo>
                      <a:pt x="4270" y="8335"/>
                    </a:lnTo>
                    <a:lnTo>
                      <a:pt x="4270" y="8452"/>
                    </a:lnTo>
                    <a:lnTo>
                      <a:pt x="4019" y="8687"/>
                    </a:lnTo>
                    <a:lnTo>
                      <a:pt x="4019" y="12796"/>
                    </a:lnTo>
                    <a:lnTo>
                      <a:pt x="4270" y="12913"/>
                    </a:lnTo>
                    <a:lnTo>
                      <a:pt x="4270" y="13148"/>
                    </a:lnTo>
                    <a:lnTo>
                      <a:pt x="4521" y="13265"/>
                    </a:lnTo>
                    <a:lnTo>
                      <a:pt x="4772" y="13383"/>
                    </a:lnTo>
                    <a:lnTo>
                      <a:pt x="5023" y="13500"/>
                    </a:lnTo>
                    <a:lnTo>
                      <a:pt x="5274" y="13617"/>
                    </a:lnTo>
                    <a:lnTo>
                      <a:pt x="5526" y="13617"/>
                    </a:lnTo>
                    <a:lnTo>
                      <a:pt x="6028" y="13617"/>
                    </a:lnTo>
                    <a:close/>
                  </a:path>
                  <a:path w="21600" h="21600" extrusionOk="0">
                    <a:moveTo>
                      <a:pt x="6028" y="20778"/>
                    </a:moveTo>
                    <a:lnTo>
                      <a:pt x="15572" y="20778"/>
                    </a:lnTo>
                    <a:lnTo>
                      <a:pt x="16074" y="20778"/>
                    </a:lnTo>
                    <a:lnTo>
                      <a:pt x="16326" y="20661"/>
                    </a:lnTo>
                    <a:lnTo>
                      <a:pt x="16577" y="20661"/>
                    </a:lnTo>
                    <a:lnTo>
                      <a:pt x="16828" y="20543"/>
                    </a:lnTo>
                    <a:lnTo>
                      <a:pt x="17079" y="20426"/>
                    </a:lnTo>
                    <a:lnTo>
                      <a:pt x="17330" y="20309"/>
                    </a:lnTo>
                    <a:lnTo>
                      <a:pt x="17330" y="20074"/>
                    </a:lnTo>
                    <a:lnTo>
                      <a:pt x="17581" y="19957"/>
                    </a:lnTo>
                    <a:lnTo>
                      <a:pt x="17581" y="15730"/>
                    </a:lnTo>
                    <a:lnTo>
                      <a:pt x="17330" y="15613"/>
                    </a:lnTo>
                    <a:lnTo>
                      <a:pt x="17330" y="15378"/>
                    </a:lnTo>
                    <a:lnTo>
                      <a:pt x="17079" y="15378"/>
                    </a:lnTo>
                    <a:lnTo>
                      <a:pt x="16828" y="15143"/>
                    </a:lnTo>
                    <a:lnTo>
                      <a:pt x="16577" y="15026"/>
                    </a:lnTo>
                    <a:lnTo>
                      <a:pt x="16326" y="15026"/>
                    </a:lnTo>
                    <a:lnTo>
                      <a:pt x="16074" y="15026"/>
                    </a:lnTo>
                    <a:lnTo>
                      <a:pt x="15572" y="14909"/>
                    </a:lnTo>
                    <a:lnTo>
                      <a:pt x="6028" y="14909"/>
                    </a:lnTo>
                    <a:lnTo>
                      <a:pt x="5526" y="15026"/>
                    </a:lnTo>
                    <a:lnTo>
                      <a:pt x="5274" y="15026"/>
                    </a:lnTo>
                    <a:lnTo>
                      <a:pt x="5023" y="15026"/>
                    </a:lnTo>
                    <a:lnTo>
                      <a:pt x="4772" y="15143"/>
                    </a:lnTo>
                    <a:lnTo>
                      <a:pt x="4521" y="15378"/>
                    </a:lnTo>
                    <a:lnTo>
                      <a:pt x="4270" y="15378"/>
                    </a:lnTo>
                    <a:lnTo>
                      <a:pt x="4270" y="15613"/>
                    </a:lnTo>
                    <a:lnTo>
                      <a:pt x="4019" y="15730"/>
                    </a:lnTo>
                    <a:lnTo>
                      <a:pt x="4019" y="19957"/>
                    </a:lnTo>
                    <a:lnTo>
                      <a:pt x="4270" y="20074"/>
                    </a:lnTo>
                    <a:lnTo>
                      <a:pt x="4270" y="20309"/>
                    </a:lnTo>
                    <a:lnTo>
                      <a:pt x="4521" y="20426"/>
                    </a:lnTo>
                    <a:lnTo>
                      <a:pt x="4772" y="20543"/>
                    </a:lnTo>
                    <a:lnTo>
                      <a:pt x="5023" y="20661"/>
                    </a:lnTo>
                    <a:lnTo>
                      <a:pt x="5274" y="20661"/>
                    </a:lnTo>
                    <a:lnTo>
                      <a:pt x="5526" y="20778"/>
                    </a:lnTo>
                    <a:lnTo>
                      <a:pt x="6028" y="20778"/>
                    </a:lnTo>
                    <a:close/>
                  </a:path>
                  <a:path w="21600" h="21600" extrusionOk="0">
                    <a:moveTo>
                      <a:pt x="753" y="1291"/>
                    </a:moveTo>
                    <a:lnTo>
                      <a:pt x="2260" y="1291"/>
                    </a:lnTo>
                    <a:lnTo>
                      <a:pt x="2260" y="235"/>
                    </a:lnTo>
                    <a:lnTo>
                      <a:pt x="753" y="235"/>
                    </a:lnTo>
                    <a:lnTo>
                      <a:pt x="753" y="1291"/>
                    </a:lnTo>
                    <a:close/>
                  </a:path>
                  <a:path w="21600" h="21600" extrusionOk="0">
                    <a:moveTo>
                      <a:pt x="753" y="2700"/>
                    </a:moveTo>
                    <a:lnTo>
                      <a:pt x="2260" y="2700"/>
                    </a:lnTo>
                    <a:lnTo>
                      <a:pt x="2260" y="1643"/>
                    </a:lnTo>
                    <a:lnTo>
                      <a:pt x="753" y="1643"/>
                    </a:lnTo>
                    <a:lnTo>
                      <a:pt x="753" y="2700"/>
                    </a:lnTo>
                    <a:close/>
                  </a:path>
                  <a:path w="21600" h="21600" extrusionOk="0">
                    <a:moveTo>
                      <a:pt x="753" y="4109"/>
                    </a:moveTo>
                    <a:lnTo>
                      <a:pt x="2260" y="4109"/>
                    </a:lnTo>
                    <a:lnTo>
                      <a:pt x="2260" y="3052"/>
                    </a:lnTo>
                    <a:lnTo>
                      <a:pt x="753" y="3052"/>
                    </a:lnTo>
                    <a:lnTo>
                      <a:pt x="753" y="4109"/>
                    </a:lnTo>
                    <a:close/>
                  </a:path>
                  <a:path w="21600" h="21600" extrusionOk="0">
                    <a:moveTo>
                      <a:pt x="753" y="5517"/>
                    </a:moveTo>
                    <a:lnTo>
                      <a:pt x="2260" y="5517"/>
                    </a:lnTo>
                    <a:lnTo>
                      <a:pt x="2260" y="4461"/>
                    </a:lnTo>
                    <a:lnTo>
                      <a:pt x="753" y="4461"/>
                    </a:lnTo>
                    <a:lnTo>
                      <a:pt x="753" y="5517"/>
                    </a:lnTo>
                    <a:close/>
                  </a:path>
                  <a:path w="21600" h="21600" extrusionOk="0">
                    <a:moveTo>
                      <a:pt x="753" y="6926"/>
                    </a:moveTo>
                    <a:lnTo>
                      <a:pt x="2260" y="6926"/>
                    </a:lnTo>
                    <a:lnTo>
                      <a:pt x="2260" y="5870"/>
                    </a:lnTo>
                    <a:lnTo>
                      <a:pt x="753" y="5870"/>
                    </a:lnTo>
                    <a:lnTo>
                      <a:pt x="753" y="6926"/>
                    </a:lnTo>
                    <a:close/>
                  </a:path>
                  <a:path w="21600" h="21600" extrusionOk="0">
                    <a:moveTo>
                      <a:pt x="753" y="8335"/>
                    </a:moveTo>
                    <a:lnTo>
                      <a:pt x="2260" y="8335"/>
                    </a:lnTo>
                    <a:lnTo>
                      <a:pt x="2260" y="7278"/>
                    </a:lnTo>
                    <a:lnTo>
                      <a:pt x="753" y="7278"/>
                    </a:lnTo>
                    <a:lnTo>
                      <a:pt x="753" y="8335"/>
                    </a:lnTo>
                    <a:close/>
                  </a:path>
                  <a:path w="21600" h="21600" extrusionOk="0">
                    <a:moveTo>
                      <a:pt x="753" y="9743"/>
                    </a:moveTo>
                    <a:lnTo>
                      <a:pt x="2260" y="9743"/>
                    </a:lnTo>
                    <a:lnTo>
                      <a:pt x="2260" y="8687"/>
                    </a:lnTo>
                    <a:lnTo>
                      <a:pt x="753" y="8687"/>
                    </a:lnTo>
                    <a:lnTo>
                      <a:pt x="753" y="9743"/>
                    </a:lnTo>
                    <a:close/>
                  </a:path>
                  <a:path w="21600" h="21600" extrusionOk="0">
                    <a:moveTo>
                      <a:pt x="753" y="11152"/>
                    </a:moveTo>
                    <a:lnTo>
                      <a:pt x="2260" y="11152"/>
                    </a:lnTo>
                    <a:lnTo>
                      <a:pt x="2260" y="10096"/>
                    </a:lnTo>
                    <a:lnTo>
                      <a:pt x="753" y="10096"/>
                    </a:lnTo>
                    <a:lnTo>
                      <a:pt x="753" y="11152"/>
                    </a:lnTo>
                    <a:close/>
                  </a:path>
                  <a:path w="21600" h="21600" extrusionOk="0">
                    <a:moveTo>
                      <a:pt x="753" y="12561"/>
                    </a:moveTo>
                    <a:lnTo>
                      <a:pt x="2260" y="12561"/>
                    </a:lnTo>
                    <a:lnTo>
                      <a:pt x="2260" y="11504"/>
                    </a:lnTo>
                    <a:lnTo>
                      <a:pt x="753" y="11504"/>
                    </a:lnTo>
                    <a:lnTo>
                      <a:pt x="753" y="12561"/>
                    </a:lnTo>
                    <a:close/>
                  </a:path>
                  <a:path w="21600" h="21600" extrusionOk="0">
                    <a:moveTo>
                      <a:pt x="753" y="13970"/>
                    </a:moveTo>
                    <a:lnTo>
                      <a:pt x="2260" y="13970"/>
                    </a:lnTo>
                    <a:lnTo>
                      <a:pt x="2260" y="12913"/>
                    </a:lnTo>
                    <a:lnTo>
                      <a:pt x="753" y="12913"/>
                    </a:lnTo>
                    <a:lnTo>
                      <a:pt x="753" y="13970"/>
                    </a:lnTo>
                    <a:close/>
                  </a:path>
                  <a:path w="21600" h="21600" extrusionOk="0">
                    <a:moveTo>
                      <a:pt x="753" y="15378"/>
                    </a:moveTo>
                    <a:lnTo>
                      <a:pt x="2260" y="15378"/>
                    </a:lnTo>
                    <a:lnTo>
                      <a:pt x="2260" y="14322"/>
                    </a:lnTo>
                    <a:lnTo>
                      <a:pt x="753" y="14322"/>
                    </a:lnTo>
                    <a:lnTo>
                      <a:pt x="753" y="15378"/>
                    </a:lnTo>
                    <a:close/>
                  </a:path>
                  <a:path w="21600" h="21600" extrusionOk="0">
                    <a:moveTo>
                      <a:pt x="753" y="16787"/>
                    </a:moveTo>
                    <a:lnTo>
                      <a:pt x="2260" y="16787"/>
                    </a:lnTo>
                    <a:lnTo>
                      <a:pt x="2260" y="15730"/>
                    </a:lnTo>
                    <a:lnTo>
                      <a:pt x="753" y="15730"/>
                    </a:lnTo>
                    <a:lnTo>
                      <a:pt x="753" y="16787"/>
                    </a:lnTo>
                    <a:close/>
                  </a:path>
                  <a:path w="21600" h="21600" extrusionOk="0">
                    <a:moveTo>
                      <a:pt x="753" y="18196"/>
                    </a:moveTo>
                    <a:lnTo>
                      <a:pt x="2260" y="18196"/>
                    </a:lnTo>
                    <a:lnTo>
                      <a:pt x="2260" y="17139"/>
                    </a:lnTo>
                    <a:lnTo>
                      <a:pt x="753" y="17139"/>
                    </a:lnTo>
                    <a:lnTo>
                      <a:pt x="753" y="18196"/>
                    </a:lnTo>
                    <a:close/>
                  </a:path>
                  <a:path w="21600" h="21600" extrusionOk="0">
                    <a:moveTo>
                      <a:pt x="753" y="19604"/>
                    </a:moveTo>
                    <a:lnTo>
                      <a:pt x="2260" y="19604"/>
                    </a:lnTo>
                    <a:lnTo>
                      <a:pt x="2260" y="18548"/>
                    </a:lnTo>
                    <a:lnTo>
                      <a:pt x="753" y="18548"/>
                    </a:lnTo>
                    <a:lnTo>
                      <a:pt x="753" y="19604"/>
                    </a:lnTo>
                    <a:close/>
                  </a:path>
                  <a:path w="21600" h="21600" extrusionOk="0">
                    <a:moveTo>
                      <a:pt x="753" y="21013"/>
                    </a:moveTo>
                    <a:lnTo>
                      <a:pt x="2260" y="21013"/>
                    </a:lnTo>
                    <a:lnTo>
                      <a:pt x="2260" y="19957"/>
                    </a:lnTo>
                    <a:lnTo>
                      <a:pt x="753" y="19957"/>
                    </a:lnTo>
                    <a:lnTo>
                      <a:pt x="753" y="21013"/>
                    </a:lnTo>
                    <a:close/>
                  </a:path>
                  <a:path w="21600" h="21600" extrusionOk="0">
                    <a:moveTo>
                      <a:pt x="19340" y="1409"/>
                    </a:moveTo>
                    <a:lnTo>
                      <a:pt x="20595" y="1409"/>
                    </a:lnTo>
                    <a:lnTo>
                      <a:pt x="20595" y="352"/>
                    </a:lnTo>
                    <a:lnTo>
                      <a:pt x="19340" y="352"/>
                    </a:lnTo>
                    <a:lnTo>
                      <a:pt x="19340" y="1409"/>
                    </a:lnTo>
                    <a:close/>
                  </a:path>
                  <a:path w="21600" h="21600" extrusionOk="0">
                    <a:moveTo>
                      <a:pt x="19340" y="2700"/>
                    </a:moveTo>
                    <a:lnTo>
                      <a:pt x="20595" y="2700"/>
                    </a:lnTo>
                    <a:lnTo>
                      <a:pt x="20595" y="1643"/>
                    </a:lnTo>
                    <a:lnTo>
                      <a:pt x="19340" y="1643"/>
                    </a:lnTo>
                    <a:lnTo>
                      <a:pt x="19340" y="2700"/>
                    </a:lnTo>
                    <a:close/>
                  </a:path>
                  <a:path w="21600" h="21600" extrusionOk="0">
                    <a:moveTo>
                      <a:pt x="19340" y="4109"/>
                    </a:moveTo>
                    <a:lnTo>
                      <a:pt x="20595" y="4109"/>
                    </a:lnTo>
                    <a:lnTo>
                      <a:pt x="20595" y="3052"/>
                    </a:lnTo>
                    <a:lnTo>
                      <a:pt x="19340" y="3052"/>
                    </a:lnTo>
                    <a:lnTo>
                      <a:pt x="19340" y="4109"/>
                    </a:lnTo>
                    <a:close/>
                  </a:path>
                  <a:path w="21600" h="21600" extrusionOk="0">
                    <a:moveTo>
                      <a:pt x="19340" y="5517"/>
                    </a:moveTo>
                    <a:lnTo>
                      <a:pt x="20595" y="5517"/>
                    </a:lnTo>
                    <a:lnTo>
                      <a:pt x="20595" y="4461"/>
                    </a:lnTo>
                    <a:lnTo>
                      <a:pt x="19340" y="4461"/>
                    </a:lnTo>
                    <a:lnTo>
                      <a:pt x="19340" y="5517"/>
                    </a:lnTo>
                    <a:close/>
                  </a:path>
                  <a:path w="21600" h="21600" extrusionOk="0">
                    <a:moveTo>
                      <a:pt x="19340" y="6926"/>
                    </a:moveTo>
                    <a:lnTo>
                      <a:pt x="20595" y="6926"/>
                    </a:lnTo>
                    <a:lnTo>
                      <a:pt x="20595" y="5870"/>
                    </a:lnTo>
                    <a:lnTo>
                      <a:pt x="19340" y="5870"/>
                    </a:lnTo>
                    <a:lnTo>
                      <a:pt x="19340" y="6926"/>
                    </a:lnTo>
                    <a:close/>
                  </a:path>
                  <a:path w="21600" h="21600" extrusionOk="0">
                    <a:moveTo>
                      <a:pt x="19340" y="8335"/>
                    </a:moveTo>
                    <a:lnTo>
                      <a:pt x="20595" y="8335"/>
                    </a:lnTo>
                    <a:lnTo>
                      <a:pt x="20595" y="7278"/>
                    </a:lnTo>
                    <a:lnTo>
                      <a:pt x="19340" y="7278"/>
                    </a:lnTo>
                    <a:lnTo>
                      <a:pt x="19340" y="8335"/>
                    </a:lnTo>
                    <a:close/>
                  </a:path>
                  <a:path w="21600" h="21600" extrusionOk="0">
                    <a:moveTo>
                      <a:pt x="19340" y="9743"/>
                    </a:moveTo>
                    <a:lnTo>
                      <a:pt x="20595" y="9743"/>
                    </a:lnTo>
                    <a:lnTo>
                      <a:pt x="20595" y="8687"/>
                    </a:lnTo>
                    <a:lnTo>
                      <a:pt x="19340" y="8687"/>
                    </a:lnTo>
                    <a:lnTo>
                      <a:pt x="19340" y="9743"/>
                    </a:lnTo>
                    <a:close/>
                  </a:path>
                  <a:path w="21600" h="21600" extrusionOk="0">
                    <a:moveTo>
                      <a:pt x="19340" y="11152"/>
                    </a:moveTo>
                    <a:lnTo>
                      <a:pt x="20595" y="11152"/>
                    </a:lnTo>
                    <a:lnTo>
                      <a:pt x="20595" y="10096"/>
                    </a:lnTo>
                    <a:lnTo>
                      <a:pt x="19340" y="10096"/>
                    </a:lnTo>
                    <a:lnTo>
                      <a:pt x="19340" y="11152"/>
                    </a:lnTo>
                    <a:close/>
                  </a:path>
                  <a:path w="21600" h="21600" extrusionOk="0">
                    <a:moveTo>
                      <a:pt x="19340" y="12561"/>
                    </a:moveTo>
                    <a:lnTo>
                      <a:pt x="20595" y="12561"/>
                    </a:lnTo>
                    <a:lnTo>
                      <a:pt x="20595" y="11504"/>
                    </a:lnTo>
                    <a:lnTo>
                      <a:pt x="19340" y="11504"/>
                    </a:lnTo>
                    <a:lnTo>
                      <a:pt x="19340" y="12561"/>
                    </a:lnTo>
                    <a:close/>
                  </a:path>
                  <a:path w="21600" h="21600" extrusionOk="0">
                    <a:moveTo>
                      <a:pt x="19340" y="13970"/>
                    </a:moveTo>
                    <a:lnTo>
                      <a:pt x="20595" y="13970"/>
                    </a:lnTo>
                    <a:lnTo>
                      <a:pt x="20595" y="12913"/>
                    </a:lnTo>
                    <a:lnTo>
                      <a:pt x="19340" y="12913"/>
                    </a:lnTo>
                    <a:lnTo>
                      <a:pt x="19340" y="13970"/>
                    </a:lnTo>
                    <a:close/>
                  </a:path>
                  <a:path w="21600" h="21600" extrusionOk="0">
                    <a:moveTo>
                      <a:pt x="19340" y="15378"/>
                    </a:moveTo>
                    <a:lnTo>
                      <a:pt x="20595" y="15378"/>
                    </a:lnTo>
                    <a:lnTo>
                      <a:pt x="20595" y="14322"/>
                    </a:lnTo>
                    <a:lnTo>
                      <a:pt x="19340" y="14322"/>
                    </a:lnTo>
                    <a:lnTo>
                      <a:pt x="19340" y="15378"/>
                    </a:lnTo>
                    <a:close/>
                  </a:path>
                  <a:path w="21600" h="21600" extrusionOk="0">
                    <a:moveTo>
                      <a:pt x="19340" y="16787"/>
                    </a:moveTo>
                    <a:lnTo>
                      <a:pt x="20595" y="16787"/>
                    </a:lnTo>
                    <a:lnTo>
                      <a:pt x="20595" y="15730"/>
                    </a:lnTo>
                    <a:lnTo>
                      <a:pt x="19340" y="15730"/>
                    </a:lnTo>
                    <a:lnTo>
                      <a:pt x="19340" y="16787"/>
                    </a:lnTo>
                    <a:close/>
                  </a:path>
                  <a:path w="21600" h="21600" extrusionOk="0">
                    <a:moveTo>
                      <a:pt x="19340" y="18196"/>
                    </a:moveTo>
                    <a:lnTo>
                      <a:pt x="20595" y="18196"/>
                    </a:lnTo>
                    <a:lnTo>
                      <a:pt x="20595" y="17139"/>
                    </a:lnTo>
                    <a:lnTo>
                      <a:pt x="19340" y="17139"/>
                    </a:lnTo>
                    <a:lnTo>
                      <a:pt x="19340" y="18196"/>
                    </a:lnTo>
                    <a:close/>
                  </a:path>
                  <a:path w="21600" h="21600" extrusionOk="0">
                    <a:moveTo>
                      <a:pt x="19340" y="19604"/>
                    </a:moveTo>
                    <a:lnTo>
                      <a:pt x="20595" y="19604"/>
                    </a:lnTo>
                    <a:lnTo>
                      <a:pt x="20595" y="18548"/>
                    </a:lnTo>
                    <a:lnTo>
                      <a:pt x="19340" y="18548"/>
                    </a:lnTo>
                    <a:lnTo>
                      <a:pt x="19340" y="19604"/>
                    </a:lnTo>
                    <a:close/>
                  </a:path>
                  <a:path w="21600" h="21600" extrusionOk="0">
                    <a:moveTo>
                      <a:pt x="19340" y="21013"/>
                    </a:moveTo>
                    <a:lnTo>
                      <a:pt x="20595" y="21013"/>
                    </a:lnTo>
                    <a:lnTo>
                      <a:pt x="20595" y="19957"/>
                    </a:lnTo>
                    <a:lnTo>
                      <a:pt x="19340" y="19957"/>
                    </a:lnTo>
                    <a:lnTo>
                      <a:pt x="19340" y="21013"/>
                    </a:lnTo>
                    <a:close/>
                  </a:path>
                </a:pathLst>
              </a:custGeom>
              <a:solidFill>
                <a:srgbClr val="CCCCFF"/>
              </a:solidFill>
              <a:ln w="9525">
                <a:solidFill>
                  <a:srgbClr val="000000"/>
                </a:solidFill>
                <a:miter lim="800000"/>
                <a:headEnd/>
                <a:tailEnd/>
              </a:ln>
            </p:spPr>
            <p:txBody>
              <a:bodyPr/>
              <a:lstStyle/>
              <a:p>
                <a:endParaRPr lang="ja-JP" altLang="en-US"/>
              </a:p>
            </p:txBody>
          </p:sp>
          <p:sp>
            <p:nvSpPr>
              <p:cNvPr id="70699" name="Sound"/>
              <p:cNvSpPr>
                <a:spLocks noEditPoints="1" noChangeArrowheads="1"/>
              </p:cNvSpPr>
              <p:nvPr/>
            </p:nvSpPr>
            <p:spPr bwMode="auto">
              <a:xfrm>
                <a:off x="2725" y="1584"/>
                <a:ext cx="1009" cy="769"/>
              </a:xfrm>
              <a:custGeom>
                <a:avLst/>
                <a:gdLst>
                  <a:gd name="T0" fmla="*/ 522 w 21600"/>
                  <a:gd name="T1" fmla="*/ 753 h 21600"/>
                  <a:gd name="T2" fmla="*/ 522 w 21600"/>
                  <a:gd name="T3" fmla="*/ 0 h 21600"/>
                  <a:gd name="T4" fmla="*/ 0 w 21600"/>
                  <a:gd name="T5" fmla="*/ 385 h 21600"/>
                  <a:gd name="T6" fmla="*/ 1009 w 21600"/>
                  <a:gd name="T7" fmla="*/ 385 h 21600"/>
                  <a:gd name="T8" fmla="*/ 0 60000 65536"/>
                  <a:gd name="T9" fmla="*/ 0 60000 65536"/>
                  <a:gd name="T10" fmla="*/ 0 60000 65536"/>
                  <a:gd name="T11" fmla="*/ 0 60000 65536"/>
                  <a:gd name="T12" fmla="*/ 235 w 21600"/>
                  <a:gd name="T13" fmla="*/ 7612 h 21600"/>
                  <a:gd name="T14" fmla="*/ 10768 w 21600"/>
                  <a:gd name="T15" fmla="*/ 13567 h 21600"/>
                </a:gdLst>
                <a:ahLst/>
                <a:cxnLst>
                  <a:cxn ang="T8">
                    <a:pos x="T0" y="T1"/>
                  </a:cxn>
                  <a:cxn ang="T9">
                    <a:pos x="T2" y="T3"/>
                  </a:cxn>
                  <a:cxn ang="T10">
                    <a:pos x="T4" y="T5"/>
                  </a:cxn>
                  <a:cxn ang="T11">
                    <a:pos x="T6" y="T7"/>
                  </a:cxn>
                </a:cxnLst>
                <a:rect l="T12" t="T13" r="T14" b="T15"/>
                <a:pathLst>
                  <a:path w="21600" h="21600">
                    <a:moveTo>
                      <a:pt x="0" y="7273"/>
                    </a:moveTo>
                    <a:lnTo>
                      <a:pt x="5824" y="7273"/>
                    </a:lnTo>
                    <a:lnTo>
                      <a:pt x="11164" y="0"/>
                    </a:lnTo>
                    <a:lnTo>
                      <a:pt x="11164" y="21159"/>
                    </a:lnTo>
                    <a:lnTo>
                      <a:pt x="5824" y="13885"/>
                    </a:lnTo>
                    <a:lnTo>
                      <a:pt x="0" y="13885"/>
                    </a:lnTo>
                    <a:lnTo>
                      <a:pt x="0" y="7273"/>
                    </a:lnTo>
                    <a:close/>
                  </a:path>
                  <a:path w="21600" h="21600">
                    <a:moveTo>
                      <a:pt x="13024" y="7273"/>
                    </a:moveTo>
                    <a:lnTo>
                      <a:pt x="13591" y="6722"/>
                    </a:lnTo>
                    <a:lnTo>
                      <a:pt x="13833" y="7548"/>
                    </a:lnTo>
                    <a:lnTo>
                      <a:pt x="14076" y="8485"/>
                    </a:lnTo>
                    <a:lnTo>
                      <a:pt x="14157" y="9367"/>
                    </a:lnTo>
                    <a:lnTo>
                      <a:pt x="14197" y="10524"/>
                    </a:lnTo>
                    <a:lnTo>
                      <a:pt x="14197" y="11406"/>
                    </a:lnTo>
                    <a:lnTo>
                      <a:pt x="14116" y="12012"/>
                    </a:lnTo>
                    <a:lnTo>
                      <a:pt x="13995" y="12728"/>
                    </a:lnTo>
                    <a:lnTo>
                      <a:pt x="13833" y="13444"/>
                    </a:lnTo>
                    <a:lnTo>
                      <a:pt x="13712" y="14106"/>
                    </a:lnTo>
                    <a:lnTo>
                      <a:pt x="13591" y="14546"/>
                    </a:lnTo>
                    <a:lnTo>
                      <a:pt x="13065" y="13885"/>
                    </a:lnTo>
                    <a:lnTo>
                      <a:pt x="13307" y="12893"/>
                    </a:lnTo>
                    <a:lnTo>
                      <a:pt x="13469" y="11791"/>
                    </a:lnTo>
                    <a:lnTo>
                      <a:pt x="13550" y="10910"/>
                    </a:lnTo>
                    <a:lnTo>
                      <a:pt x="13591" y="10138"/>
                    </a:lnTo>
                    <a:lnTo>
                      <a:pt x="13469" y="9367"/>
                    </a:lnTo>
                    <a:lnTo>
                      <a:pt x="13388" y="8595"/>
                    </a:lnTo>
                    <a:lnTo>
                      <a:pt x="13267" y="7934"/>
                    </a:lnTo>
                    <a:lnTo>
                      <a:pt x="13024" y="7273"/>
                    </a:lnTo>
                    <a:close/>
                  </a:path>
                  <a:path w="21600" h="21600">
                    <a:moveTo>
                      <a:pt x="16382" y="3967"/>
                    </a:moveTo>
                    <a:lnTo>
                      <a:pt x="16786" y="5179"/>
                    </a:lnTo>
                    <a:lnTo>
                      <a:pt x="17150" y="6612"/>
                    </a:lnTo>
                    <a:lnTo>
                      <a:pt x="17474" y="8651"/>
                    </a:lnTo>
                    <a:lnTo>
                      <a:pt x="17595" y="9753"/>
                    </a:lnTo>
                    <a:lnTo>
                      <a:pt x="17635" y="12012"/>
                    </a:lnTo>
                    <a:lnTo>
                      <a:pt x="17393" y="13665"/>
                    </a:lnTo>
                    <a:lnTo>
                      <a:pt x="17150" y="15208"/>
                    </a:lnTo>
                    <a:lnTo>
                      <a:pt x="16786" y="16310"/>
                    </a:lnTo>
                    <a:lnTo>
                      <a:pt x="16341" y="17687"/>
                    </a:lnTo>
                    <a:lnTo>
                      <a:pt x="15815" y="17081"/>
                    </a:lnTo>
                    <a:lnTo>
                      <a:pt x="16503" y="14602"/>
                    </a:lnTo>
                    <a:lnTo>
                      <a:pt x="16786" y="13169"/>
                    </a:lnTo>
                    <a:lnTo>
                      <a:pt x="16867" y="12012"/>
                    </a:lnTo>
                    <a:lnTo>
                      <a:pt x="16867" y="9642"/>
                    </a:lnTo>
                    <a:lnTo>
                      <a:pt x="16705" y="7989"/>
                    </a:lnTo>
                    <a:lnTo>
                      <a:pt x="16422" y="6612"/>
                    </a:lnTo>
                    <a:lnTo>
                      <a:pt x="16220" y="5675"/>
                    </a:lnTo>
                    <a:lnTo>
                      <a:pt x="15856" y="4518"/>
                    </a:lnTo>
                    <a:lnTo>
                      <a:pt x="16382" y="3967"/>
                    </a:lnTo>
                    <a:close/>
                  </a:path>
                  <a:path w="21600" h="21600">
                    <a:moveTo>
                      <a:pt x="18889" y="1377"/>
                    </a:moveTo>
                    <a:lnTo>
                      <a:pt x="19415" y="826"/>
                    </a:lnTo>
                    <a:lnTo>
                      <a:pt x="20194" y="2576"/>
                    </a:lnTo>
                    <a:lnTo>
                      <a:pt x="20831" y="4683"/>
                    </a:lnTo>
                    <a:lnTo>
                      <a:pt x="21357" y="7204"/>
                    </a:lnTo>
                    <a:lnTo>
                      <a:pt x="21650" y="9450"/>
                    </a:lnTo>
                    <a:lnTo>
                      <a:pt x="21600" y="12301"/>
                    </a:lnTo>
                    <a:lnTo>
                      <a:pt x="21215" y="15938"/>
                    </a:lnTo>
                    <a:lnTo>
                      <a:pt x="20629" y="18348"/>
                    </a:lnTo>
                    <a:lnTo>
                      <a:pt x="19415" y="21655"/>
                    </a:lnTo>
                    <a:lnTo>
                      <a:pt x="18889" y="21159"/>
                    </a:lnTo>
                    <a:lnTo>
                      <a:pt x="19901" y="18404"/>
                    </a:lnTo>
                    <a:lnTo>
                      <a:pt x="20467" y="15593"/>
                    </a:lnTo>
                    <a:lnTo>
                      <a:pt x="20791" y="12342"/>
                    </a:lnTo>
                    <a:lnTo>
                      <a:pt x="20871" y="9532"/>
                    </a:lnTo>
                    <a:lnTo>
                      <a:pt x="20629" y="7411"/>
                    </a:lnTo>
                    <a:lnTo>
                      <a:pt x="20062" y="4628"/>
                    </a:lnTo>
                    <a:lnTo>
                      <a:pt x="19415" y="2810"/>
                    </a:lnTo>
                    <a:lnTo>
                      <a:pt x="18889" y="1377"/>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pPr>
                  <a:defRPr/>
                </a:pPr>
                <a:endParaRPr lang="ja-JP" altLang="en-US"/>
              </a:p>
            </p:txBody>
          </p:sp>
          <p:sp>
            <p:nvSpPr>
              <p:cNvPr id="70700" name="Photo"/>
              <p:cNvSpPr>
                <a:spLocks noEditPoints="1" noChangeArrowheads="1"/>
              </p:cNvSpPr>
              <p:nvPr/>
            </p:nvSpPr>
            <p:spPr bwMode="auto">
              <a:xfrm>
                <a:off x="3109" y="2040"/>
                <a:ext cx="935" cy="695"/>
              </a:xfrm>
              <a:custGeom>
                <a:avLst/>
                <a:gdLst>
                  <a:gd name="T0" fmla="*/ 0 w 21600"/>
                  <a:gd name="T1" fmla="*/ 99 h 21600"/>
                  <a:gd name="T2" fmla="*/ 467 w 21600"/>
                  <a:gd name="T3" fmla="*/ 0 h 21600"/>
                  <a:gd name="T4" fmla="*/ 935 w 21600"/>
                  <a:gd name="T5" fmla="*/ 99 h 21600"/>
                  <a:gd name="T6" fmla="*/ 935 w 21600"/>
                  <a:gd name="T7" fmla="*/ 348 h 21600"/>
                  <a:gd name="T8" fmla="*/ 935 w 21600"/>
                  <a:gd name="T9" fmla="*/ 695 h 21600"/>
                  <a:gd name="T10" fmla="*/ 467 w 21600"/>
                  <a:gd name="T11" fmla="*/ 701 h 21600"/>
                  <a:gd name="T12" fmla="*/ 0 w 21600"/>
                  <a:gd name="T13" fmla="*/ 695 h 21600"/>
                  <a:gd name="T14" fmla="*/ 0 w 21600"/>
                  <a:gd name="T15" fmla="*/ 348 h 21600"/>
                  <a:gd name="T16" fmla="*/ 0 60000 65536"/>
                  <a:gd name="T17" fmla="*/ 0 60000 65536"/>
                  <a:gd name="T18" fmla="*/ 0 60000 65536"/>
                  <a:gd name="T19" fmla="*/ 0 60000 65536"/>
                  <a:gd name="T20" fmla="*/ 0 60000 65536"/>
                  <a:gd name="T21" fmla="*/ 0 60000 65536"/>
                  <a:gd name="T22" fmla="*/ 0 60000 65536"/>
                  <a:gd name="T23" fmla="*/ 0 60000 65536"/>
                  <a:gd name="T24" fmla="*/ 7785 w 21600"/>
                  <a:gd name="T25" fmla="*/ 8236 h 21600"/>
                  <a:gd name="T26" fmla="*/ 13745 w 21600"/>
                  <a:gd name="T27" fmla="*/ 168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0" y="21600"/>
                    </a:moveTo>
                    <a:lnTo>
                      <a:pt x="0" y="3085"/>
                    </a:lnTo>
                    <a:lnTo>
                      <a:pt x="1542" y="3085"/>
                    </a:lnTo>
                    <a:lnTo>
                      <a:pt x="1542" y="1028"/>
                    </a:lnTo>
                    <a:lnTo>
                      <a:pt x="3857" y="1028"/>
                    </a:lnTo>
                    <a:lnTo>
                      <a:pt x="3857" y="3085"/>
                    </a:lnTo>
                    <a:lnTo>
                      <a:pt x="5400" y="3085"/>
                    </a:lnTo>
                    <a:lnTo>
                      <a:pt x="6942" y="0"/>
                    </a:lnTo>
                    <a:lnTo>
                      <a:pt x="14657" y="0"/>
                    </a:lnTo>
                    <a:lnTo>
                      <a:pt x="16200" y="3085"/>
                    </a:lnTo>
                    <a:lnTo>
                      <a:pt x="21600" y="3085"/>
                    </a:lnTo>
                    <a:lnTo>
                      <a:pt x="21600" y="21600"/>
                    </a:lnTo>
                    <a:lnTo>
                      <a:pt x="0" y="21600"/>
                    </a:lnTo>
                    <a:close/>
                  </a:path>
                  <a:path w="21600" h="21600" extrusionOk="0">
                    <a:moveTo>
                      <a:pt x="0" y="3085"/>
                    </a:moveTo>
                    <a:lnTo>
                      <a:pt x="21600" y="3085"/>
                    </a:lnTo>
                    <a:lnTo>
                      <a:pt x="21600" y="21600"/>
                    </a:lnTo>
                    <a:lnTo>
                      <a:pt x="0" y="21600"/>
                    </a:lnTo>
                    <a:lnTo>
                      <a:pt x="0" y="3085"/>
                    </a:lnTo>
                    <a:close/>
                  </a:path>
                  <a:path w="21600" h="21600" extrusionOk="0">
                    <a:moveTo>
                      <a:pt x="10800" y="4800"/>
                    </a:moveTo>
                    <a:lnTo>
                      <a:pt x="11925" y="4971"/>
                    </a:lnTo>
                    <a:lnTo>
                      <a:pt x="13017" y="5442"/>
                    </a:lnTo>
                    <a:lnTo>
                      <a:pt x="14046" y="6128"/>
                    </a:lnTo>
                    <a:lnTo>
                      <a:pt x="14914" y="7071"/>
                    </a:lnTo>
                    <a:lnTo>
                      <a:pt x="15621" y="8271"/>
                    </a:lnTo>
                    <a:lnTo>
                      <a:pt x="16167" y="9514"/>
                    </a:lnTo>
                    <a:lnTo>
                      <a:pt x="16425" y="11014"/>
                    </a:lnTo>
                    <a:lnTo>
                      <a:pt x="16585" y="12471"/>
                    </a:lnTo>
                    <a:lnTo>
                      <a:pt x="16489" y="14014"/>
                    </a:lnTo>
                    <a:lnTo>
                      <a:pt x="16135" y="15471"/>
                    </a:lnTo>
                    <a:lnTo>
                      <a:pt x="15621" y="16800"/>
                    </a:lnTo>
                    <a:lnTo>
                      <a:pt x="14914" y="18000"/>
                    </a:lnTo>
                    <a:lnTo>
                      <a:pt x="14046" y="18942"/>
                    </a:lnTo>
                    <a:lnTo>
                      <a:pt x="13050" y="19671"/>
                    </a:lnTo>
                    <a:lnTo>
                      <a:pt x="11925" y="20057"/>
                    </a:lnTo>
                    <a:lnTo>
                      <a:pt x="10832" y="20185"/>
                    </a:lnTo>
                    <a:lnTo>
                      <a:pt x="9675" y="20142"/>
                    </a:lnTo>
                    <a:lnTo>
                      <a:pt x="8582" y="19628"/>
                    </a:lnTo>
                    <a:lnTo>
                      <a:pt x="7553" y="18942"/>
                    </a:lnTo>
                    <a:lnTo>
                      <a:pt x="6717" y="17957"/>
                    </a:lnTo>
                    <a:lnTo>
                      <a:pt x="5946" y="16842"/>
                    </a:lnTo>
                    <a:lnTo>
                      <a:pt x="5464" y="15514"/>
                    </a:lnTo>
                    <a:lnTo>
                      <a:pt x="5078" y="14014"/>
                    </a:lnTo>
                    <a:lnTo>
                      <a:pt x="5014" y="12514"/>
                    </a:lnTo>
                    <a:lnTo>
                      <a:pt x="5110" y="11014"/>
                    </a:lnTo>
                    <a:lnTo>
                      <a:pt x="5528" y="9557"/>
                    </a:lnTo>
                    <a:lnTo>
                      <a:pt x="6010" y="8228"/>
                    </a:lnTo>
                    <a:lnTo>
                      <a:pt x="6750" y="7114"/>
                    </a:lnTo>
                    <a:lnTo>
                      <a:pt x="7650" y="6085"/>
                    </a:lnTo>
                    <a:lnTo>
                      <a:pt x="8614" y="5400"/>
                    </a:lnTo>
                    <a:lnTo>
                      <a:pt x="9707" y="4971"/>
                    </a:lnTo>
                    <a:lnTo>
                      <a:pt x="10800" y="4800"/>
                    </a:lnTo>
                    <a:close/>
                  </a:path>
                  <a:path w="21600" h="21600" extrusionOk="0">
                    <a:moveTo>
                      <a:pt x="8003" y="8057"/>
                    </a:moveTo>
                    <a:lnTo>
                      <a:pt x="8807" y="7371"/>
                    </a:lnTo>
                    <a:lnTo>
                      <a:pt x="9546" y="6985"/>
                    </a:lnTo>
                    <a:lnTo>
                      <a:pt x="10446" y="6771"/>
                    </a:lnTo>
                    <a:lnTo>
                      <a:pt x="11217" y="6771"/>
                    </a:lnTo>
                    <a:lnTo>
                      <a:pt x="12053" y="7028"/>
                    </a:lnTo>
                    <a:lnTo>
                      <a:pt x="12889" y="7457"/>
                    </a:lnTo>
                    <a:lnTo>
                      <a:pt x="13628" y="8100"/>
                    </a:lnTo>
                    <a:lnTo>
                      <a:pt x="14175" y="8871"/>
                    </a:lnTo>
                    <a:lnTo>
                      <a:pt x="14625" y="9814"/>
                    </a:lnTo>
                    <a:lnTo>
                      <a:pt x="14978" y="10885"/>
                    </a:lnTo>
                    <a:lnTo>
                      <a:pt x="15171" y="12042"/>
                    </a:lnTo>
                    <a:lnTo>
                      <a:pt x="15107" y="13114"/>
                    </a:lnTo>
                    <a:lnTo>
                      <a:pt x="15042" y="14228"/>
                    </a:lnTo>
                    <a:lnTo>
                      <a:pt x="14689" y="15257"/>
                    </a:lnTo>
                    <a:lnTo>
                      <a:pt x="14207" y="16285"/>
                    </a:lnTo>
                    <a:lnTo>
                      <a:pt x="13596" y="17057"/>
                    </a:lnTo>
                    <a:lnTo>
                      <a:pt x="12889" y="17657"/>
                    </a:lnTo>
                    <a:lnTo>
                      <a:pt x="12053" y="18085"/>
                    </a:lnTo>
                    <a:lnTo>
                      <a:pt x="11185" y="18257"/>
                    </a:lnTo>
                    <a:lnTo>
                      <a:pt x="10414" y="18214"/>
                    </a:lnTo>
                    <a:lnTo>
                      <a:pt x="9546" y="18042"/>
                    </a:lnTo>
                    <a:lnTo>
                      <a:pt x="8742" y="17614"/>
                    </a:lnTo>
                    <a:lnTo>
                      <a:pt x="8003" y="17014"/>
                    </a:lnTo>
                    <a:lnTo>
                      <a:pt x="7457" y="16242"/>
                    </a:lnTo>
                    <a:lnTo>
                      <a:pt x="6975" y="15257"/>
                    </a:lnTo>
                    <a:lnTo>
                      <a:pt x="6653" y="14142"/>
                    </a:lnTo>
                    <a:lnTo>
                      <a:pt x="6492" y="13114"/>
                    </a:lnTo>
                    <a:lnTo>
                      <a:pt x="6525" y="11914"/>
                    </a:lnTo>
                    <a:lnTo>
                      <a:pt x="6621" y="10842"/>
                    </a:lnTo>
                    <a:lnTo>
                      <a:pt x="6942" y="9771"/>
                    </a:lnTo>
                    <a:lnTo>
                      <a:pt x="7457" y="8785"/>
                    </a:lnTo>
                    <a:lnTo>
                      <a:pt x="8003" y="8057"/>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pPr>
                  <a:defRPr/>
                </a:pPr>
                <a:endParaRPr lang="ja-JP" altLang="en-US"/>
              </a:p>
            </p:txBody>
          </p:sp>
          <p:sp>
            <p:nvSpPr>
              <p:cNvPr id="70701" name="Music"/>
              <p:cNvSpPr>
                <a:spLocks noEditPoints="1" noChangeArrowheads="1"/>
              </p:cNvSpPr>
              <p:nvPr/>
            </p:nvSpPr>
            <p:spPr bwMode="auto">
              <a:xfrm>
                <a:off x="3216" y="2449"/>
                <a:ext cx="768" cy="672"/>
              </a:xfrm>
              <a:custGeom>
                <a:avLst/>
                <a:gdLst>
                  <a:gd name="T0" fmla="*/ 261 w 21600"/>
                  <a:gd name="T1" fmla="*/ 1 h 21600"/>
                  <a:gd name="T2" fmla="*/ 262 w 21600"/>
                  <a:gd name="T3" fmla="*/ 308 h 21600"/>
                  <a:gd name="T4" fmla="*/ 771 w 21600"/>
                  <a:gd name="T5" fmla="*/ 313 h 21600"/>
                  <a:gd name="T6" fmla="*/ 261 w 21600"/>
                  <a:gd name="T7" fmla="*/ 1 h 21600"/>
                  <a:gd name="T8" fmla="*/ 768 w 21600"/>
                  <a:gd name="T9" fmla="*/ 0 h 21600"/>
                  <a:gd name="T10" fmla="*/ 0 60000 65536"/>
                  <a:gd name="T11" fmla="*/ 0 60000 65536"/>
                  <a:gd name="T12" fmla="*/ 0 60000 65536"/>
                  <a:gd name="T13" fmla="*/ 0 60000 65536"/>
                  <a:gd name="T14" fmla="*/ 0 60000 65536"/>
                  <a:gd name="T15" fmla="*/ 7988 w 21600"/>
                  <a:gd name="T16" fmla="*/ 932 h 21600"/>
                  <a:gd name="T17" fmla="*/ 20925 w 21600"/>
                  <a:gd name="T18" fmla="*/ 5368 h 21600"/>
                </a:gdLst>
                <a:ahLst/>
                <a:cxnLst>
                  <a:cxn ang="T10">
                    <a:pos x="T0" y="T1"/>
                  </a:cxn>
                  <a:cxn ang="T11">
                    <a:pos x="T2" y="T3"/>
                  </a:cxn>
                  <a:cxn ang="T12">
                    <a:pos x="T4" y="T5"/>
                  </a:cxn>
                  <a:cxn ang="T13">
                    <a:pos x="T6" y="T7"/>
                  </a:cxn>
                  <a:cxn ang="T14">
                    <a:pos x="T8" y="T9"/>
                  </a:cxn>
                </a:cxnLst>
                <a:rect l="T15" t="T16" r="T17" b="T18"/>
                <a:pathLst>
                  <a:path w="21600" h="21600">
                    <a:moveTo>
                      <a:pt x="7352" y="46"/>
                    </a:moveTo>
                    <a:lnTo>
                      <a:pt x="7373" y="9900"/>
                    </a:lnTo>
                    <a:lnTo>
                      <a:pt x="7352" y="16107"/>
                    </a:lnTo>
                    <a:lnTo>
                      <a:pt x="7103" y="15969"/>
                    </a:lnTo>
                    <a:lnTo>
                      <a:pt x="6729" y="15692"/>
                    </a:lnTo>
                    <a:lnTo>
                      <a:pt x="6355" y="15553"/>
                    </a:lnTo>
                    <a:lnTo>
                      <a:pt x="5981" y="15415"/>
                    </a:lnTo>
                    <a:lnTo>
                      <a:pt x="5607" y="15276"/>
                    </a:lnTo>
                    <a:lnTo>
                      <a:pt x="5109" y="15138"/>
                    </a:lnTo>
                    <a:lnTo>
                      <a:pt x="4735" y="15138"/>
                    </a:lnTo>
                    <a:lnTo>
                      <a:pt x="4236" y="15138"/>
                    </a:lnTo>
                    <a:lnTo>
                      <a:pt x="3364" y="15138"/>
                    </a:lnTo>
                    <a:lnTo>
                      <a:pt x="2616" y="15276"/>
                    </a:lnTo>
                    <a:lnTo>
                      <a:pt x="1869" y="15692"/>
                    </a:lnTo>
                    <a:lnTo>
                      <a:pt x="1246" y="15969"/>
                    </a:lnTo>
                    <a:lnTo>
                      <a:pt x="747" y="16523"/>
                    </a:lnTo>
                    <a:lnTo>
                      <a:pt x="373" y="17076"/>
                    </a:lnTo>
                    <a:lnTo>
                      <a:pt x="124" y="17630"/>
                    </a:lnTo>
                    <a:lnTo>
                      <a:pt x="0" y="18323"/>
                    </a:lnTo>
                    <a:lnTo>
                      <a:pt x="124" y="19015"/>
                    </a:lnTo>
                    <a:lnTo>
                      <a:pt x="373" y="19569"/>
                    </a:lnTo>
                    <a:lnTo>
                      <a:pt x="747" y="20123"/>
                    </a:lnTo>
                    <a:lnTo>
                      <a:pt x="1246" y="20676"/>
                    </a:lnTo>
                    <a:lnTo>
                      <a:pt x="1869" y="21092"/>
                    </a:lnTo>
                    <a:lnTo>
                      <a:pt x="2616" y="21369"/>
                    </a:lnTo>
                    <a:lnTo>
                      <a:pt x="3364" y="21507"/>
                    </a:lnTo>
                    <a:lnTo>
                      <a:pt x="4236" y="21646"/>
                    </a:lnTo>
                    <a:lnTo>
                      <a:pt x="5109" y="21507"/>
                    </a:lnTo>
                    <a:lnTo>
                      <a:pt x="5856" y="21369"/>
                    </a:lnTo>
                    <a:lnTo>
                      <a:pt x="6604" y="21092"/>
                    </a:lnTo>
                    <a:lnTo>
                      <a:pt x="7227" y="20676"/>
                    </a:lnTo>
                    <a:lnTo>
                      <a:pt x="7726" y="20123"/>
                    </a:lnTo>
                    <a:lnTo>
                      <a:pt x="8100" y="19569"/>
                    </a:lnTo>
                    <a:lnTo>
                      <a:pt x="8349" y="19015"/>
                    </a:lnTo>
                    <a:lnTo>
                      <a:pt x="8473" y="18323"/>
                    </a:lnTo>
                    <a:lnTo>
                      <a:pt x="8473" y="6276"/>
                    </a:lnTo>
                    <a:lnTo>
                      <a:pt x="20561" y="6276"/>
                    </a:lnTo>
                    <a:lnTo>
                      <a:pt x="20561" y="16107"/>
                    </a:lnTo>
                    <a:lnTo>
                      <a:pt x="20187" y="15830"/>
                    </a:lnTo>
                    <a:lnTo>
                      <a:pt x="19938" y="15692"/>
                    </a:lnTo>
                    <a:lnTo>
                      <a:pt x="19564" y="15553"/>
                    </a:lnTo>
                    <a:lnTo>
                      <a:pt x="19190" y="15415"/>
                    </a:lnTo>
                    <a:lnTo>
                      <a:pt x="18692" y="15276"/>
                    </a:lnTo>
                    <a:lnTo>
                      <a:pt x="18318" y="15138"/>
                    </a:lnTo>
                    <a:lnTo>
                      <a:pt x="17944" y="15138"/>
                    </a:lnTo>
                    <a:lnTo>
                      <a:pt x="17446" y="15138"/>
                    </a:lnTo>
                    <a:lnTo>
                      <a:pt x="16573" y="15138"/>
                    </a:lnTo>
                    <a:lnTo>
                      <a:pt x="15826" y="15276"/>
                    </a:lnTo>
                    <a:lnTo>
                      <a:pt x="15078" y="15692"/>
                    </a:lnTo>
                    <a:lnTo>
                      <a:pt x="14455" y="15969"/>
                    </a:lnTo>
                    <a:lnTo>
                      <a:pt x="13956" y="16523"/>
                    </a:lnTo>
                    <a:lnTo>
                      <a:pt x="13583" y="17076"/>
                    </a:lnTo>
                    <a:lnTo>
                      <a:pt x="13333" y="17630"/>
                    </a:lnTo>
                    <a:lnTo>
                      <a:pt x="13209" y="18323"/>
                    </a:lnTo>
                    <a:lnTo>
                      <a:pt x="13333" y="19015"/>
                    </a:lnTo>
                    <a:lnTo>
                      <a:pt x="13583" y="19569"/>
                    </a:lnTo>
                    <a:lnTo>
                      <a:pt x="13956" y="20123"/>
                    </a:lnTo>
                    <a:lnTo>
                      <a:pt x="14455" y="20676"/>
                    </a:lnTo>
                    <a:lnTo>
                      <a:pt x="15078" y="21092"/>
                    </a:lnTo>
                    <a:lnTo>
                      <a:pt x="15826" y="21369"/>
                    </a:lnTo>
                    <a:lnTo>
                      <a:pt x="16573" y="21507"/>
                    </a:lnTo>
                    <a:lnTo>
                      <a:pt x="17446" y="21646"/>
                    </a:lnTo>
                    <a:lnTo>
                      <a:pt x="18318" y="21507"/>
                    </a:lnTo>
                    <a:lnTo>
                      <a:pt x="19066" y="21369"/>
                    </a:lnTo>
                    <a:lnTo>
                      <a:pt x="19813" y="21092"/>
                    </a:lnTo>
                    <a:lnTo>
                      <a:pt x="20436" y="20676"/>
                    </a:lnTo>
                    <a:lnTo>
                      <a:pt x="20935" y="20123"/>
                    </a:lnTo>
                    <a:lnTo>
                      <a:pt x="21309" y="19569"/>
                    </a:lnTo>
                    <a:lnTo>
                      <a:pt x="21558" y="19015"/>
                    </a:lnTo>
                    <a:lnTo>
                      <a:pt x="21683" y="18323"/>
                    </a:lnTo>
                    <a:lnTo>
                      <a:pt x="21683" y="10061"/>
                    </a:lnTo>
                    <a:lnTo>
                      <a:pt x="21683" y="46"/>
                    </a:lnTo>
                    <a:lnTo>
                      <a:pt x="7352" y="46"/>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pPr>
                  <a:defRPr/>
                </a:pPr>
                <a:endParaRPr lang="ja-JP" altLang="en-US"/>
              </a:p>
            </p:txBody>
          </p:sp>
        </p:grpSp>
        <p:sp>
          <p:nvSpPr>
            <p:cNvPr id="68637" name="Text Box 13"/>
            <p:cNvSpPr txBox="1">
              <a:spLocks noChangeArrowheads="1"/>
            </p:cNvSpPr>
            <p:nvPr/>
          </p:nvSpPr>
          <p:spPr bwMode="auto">
            <a:xfrm>
              <a:off x="192" y="1903"/>
              <a:ext cx="128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000"/>
                <a:t>アプリケーション1</a:t>
              </a:r>
            </a:p>
          </p:txBody>
        </p:sp>
        <p:grpSp>
          <p:nvGrpSpPr>
            <p:cNvPr id="68638" name="Group 14"/>
            <p:cNvGrpSpPr>
              <a:grpSpLocks/>
            </p:cNvGrpSpPr>
            <p:nvPr/>
          </p:nvGrpSpPr>
          <p:grpSpPr bwMode="auto">
            <a:xfrm>
              <a:off x="480" y="2928"/>
              <a:ext cx="521" cy="467"/>
              <a:chOff x="2304" y="1584"/>
              <a:chExt cx="1740" cy="1554"/>
            </a:xfrm>
          </p:grpSpPr>
          <p:sp>
            <p:nvSpPr>
              <p:cNvPr id="68646" name="Film"/>
              <p:cNvSpPr>
                <a:spLocks noEditPoints="1" noChangeArrowheads="1"/>
              </p:cNvSpPr>
              <p:nvPr/>
            </p:nvSpPr>
            <p:spPr bwMode="auto">
              <a:xfrm>
                <a:off x="2304" y="1980"/>
                <a:ext cx="726" cy="115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4969 w 21600"/>
                  <a:gd name="T25" fmla="*/ 8133 h 21600"/>
                  <a:gd name="T26" fmla="*/ 17078 w 21600"/>
                  <a:gd name="T27" fmla="*/ 134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21600" y="0"/>
                    </a:moveTo>
                    <a:lnTo>
                      <a:pt x="21600" y="21600"/>
                    </a:lnTo>
                    <a:lnTo>
                      <a:pt x="0" y="21600"/>
                    </a:lnTo>
                    <a:lnTo>
                      <a:pt x="0" y="0"/>
                    </a:lnTo>
                    <a:lnTo>
                      <a:pt x="21600" y="0"/>
                    </a:lnTo>
                    <a:close/>
                  </a:path>
                  <a:path w="21600" h="21600" extrusionOk="0">
                    <a:moveTo>
                      <a:pt x="3014" y="21600"/>
                    </a:moveTo>
                    <a:lnTo>
                      <a:pt x="3014" y="0"/>
                    </a:lnTo>
                    <a:lnTo>
                      <a:pt x="0" y="0"/>
                    </a:lnTo>
                    <a:lnTo>
                      <a:pt x="0" y="21600"/>
                    </a:lnTo>
                    <a:lnTo>
                      <a:pt x="3014" y="21600"/>
                    </a:lnTo>
                    <a:close/>
                  </a:path>
                  <a:path w="21600" h="21600" extrusionOk="0">
                    <a:moveTo>
                      <a:pt x="21600" y="21600"/>
                    </a:moveTo>
                    <a:lnTo>
                      <a:pt x="21600" y="0"/>
                    </a:lnTo>
                    <a:lnTo>
                      <a:pt x="18586" y="0"/>
                    </a:lnTo>
                    <a:lnTo>
                      <a:pt x="18586" y="21600"/>
                    </a:lnTo>
                    <a:lnTo>
                      <a:pt x="21600" y="21600"/>
                    </a:lnTo>
                    <a:close/>
                  </a:path>
                  <a:path w="21600" h="21600" extrusionOk="0">
                    <a:moveTo>
                      <a:pt x="6028" y="6574"/>
                    </a:moveTo>
                    <a:lnTo>
                      <a:pt x="15572" y="6574"/>
                    </a:lnTo>
                    <a:lnTo>
                      <a:pt x="16074" y="6574"/>
                    </a:lnTo>
                    <a:lnTo>
                      <a:pt x="16326" y="6457"/>
                    </a:lnTo>
                    <a:lnTo>
                      <a:pt x="16577" y="6339"/>
                    </a:lnTo>
                    <a:lnTo>
                      <a:pt x="16828" y="6222"/>
                    </a:lnTo>
                    <a:lnTo>
                      <a:pt x="17079" y="6222"/>
                    </a:lnTo>
                    <a:lnTo>
                      <a:pt x="17330" y="5987"/>
                    </a:lnTo>
                    <a:lnTo>
                      <a:pt x="17330" y="5870"/>
                    </a:lnTo>
                    <a:lnTo>
                      <a:pt x="17581" y="5635"/>
                    </a:lnTo>
                    <a:lnTo>
                      <a:pt x="17581" y="1526"/>
                    </a:lnTo>
                    <a:lnTo>
                      <a:pt x="17330" y="1291"/>
                    </a:lnTo>
                    <a:lnTo>
                      <a:pt x="17330" y="1174"/>
                    </a:lnTo>
                    <a:lnTo>
                      <a:pt x="17079" y="1057"/>
                    </a:lnTo>
                    <a:lnTo>
                      <a:pt x="16828" y="939"/>
                    </a:lnTo>
                    <a:lnTo>
                      <a:pt x="16577" y="822"/>
                    </a:lnTo>
                    <a:lnTo>
                      <a:pt x="16326" y="704"/>
                    </a:lnTo>
                    <a:lnTo>
                      <a:pt x="16074" y="704"/>
                    </a:lnTo>
                    <a:lnTo>
                      <a:pt x="15572" y="587"/>
                    </a:lnTo>
                    <a:lnTo>
                      <a:pt x="6028" y="587"/>
                    </a:lnTo>
                    <a:lnTo>
                      <a:pt x="5526" y="704"/>
                    </a:lnTo>
                    <a:lnTo>
                      <a:pt x="5274" y="704"/>
                    </a:lnTo>
                    <a:lnTo>
                      <a:pt x="5023" y="822"/>
                    </a:lnTo>
                    <a:lnTo>
                      <a:pt x="4772" y="939"/>
                    </a:lnTo>
                    <a:lnTo>
                      <a:pt x="4521" y="1057"/>
                    </a:lnTo>
                    <a:lnTo>
                      <a:pt x="4270" y="1174"/>
                    </a:lnTo>
                    <a:lnTo>
                      <a:pt x="4270" y="1291"/>
                    </a:lnTo>
                    <a:lnTo>
                      <a:pt x="4019" y="1526"/>
                    </a:lnTo>
                    <a:lnTo>
                      <a:pt x="4019" y="5635"/>
                    </a:lnTo>
                    <a:lnTo>
                      <a:pt x="4270" y="5870"/>
                    </a:lnTo>
                    <a:lnTo>
                      <a:pt x="4270" y="5987"/>
                    </a:lnTo>
                    <a:lnTo>
                      <a:pt x="4521" y="6222"/>
                    </a:lnTo>
                    <a:lnTo>
                      <a:pt x="4772" y="6222"/>
                    </a:lnTo>
                    <a:lnTo>
                      <a:pt x="5023" y="6339"/>
                    </a:lnTo>
                    <a:lnTo>
                      <a:pt x="5274" y="6457"/>
                    </a:lnTo>
                    <a:lnTo>
                      <a:pt x="5526" y="6574"/>
                    </a:lnTo>
                    <a:lnTo>
                      <a:pt x="6028" y="6574"/>
                    </a:lnTo>
                    <a:close/>
                  </a:path>
                  <a:path w="21600" h="21600" extrusionOk="0">
                    <a:moveTo>
                      <a:pt x="6028" y="13617"/>
                    </a:moveTo>
                    <a:lnTo>
                      <a:pt x="15572" y="13617"/>
                    </a:lnTo>
                    <a:lnTo>
                      <a:pt x="16074" y="13617"/>
                    </a:lnTo>
                    <a:lnTo>
                      <a:pt x="16326" y="13617"/>
                    </a:lnTo>
                    <a:lnTo>
                      <a:pt x="16577" y="13500"/>
                    </a:lnTo>
                    <a:lnTo>
                      <a:pt x="16828" y="13383"/>
                    </a:lnTo>
                    <a:lnTo>
                      <a:pt x="17079" y="13265"/>
                    </a:lnTo>
                    <a:lnTo>
                      <a:pt x="17330" y="13148"/>
                    </a:lnTo>
                    <a:lnTo>
                      <a:pt x="17330" y="12913"/>
                    </a:lnTo>
                    <a:lnTo>
                      <a:pt x="17581" y="12796"/>
                    </a:lnTo>
                    <a:lnTo>
                      <a:pt x="17581" y="8687"/>
                    </a:lnTo>
                    <a:lnTo>
                      <a:pt x="17330" y="8452"/>
                    </a:lnTo>
                    <a:lnTo>
                      <a:pt x="17330" y="8335"/>
                    </a:lnTo>
                    <a:lnTo>
                      <a:pt x="17079" y="8217"/>
                    </a:lnTo>
                    <a:lnTo>
                      <a:pt x="16828" y="7983"/>
                    </a:lnTo>
                    <a:lnTo>
                      <a:pt x="16577" y="7983"/>
                    </a:lnTo>
                    <a:lnTo>
                      <a:pt x="16326" y="7865"/>
                    </a:lnTo>
                    <a:lnTo>
                      <a:pt x="16074" y="7865"/>
                    </a:lnTo>
                    <a:lnTo>
                      <a:pt x="15572" y="7748"/>
                    </a:lnTo>
                    <a:lnTo>
                      <a:pt x="6028" y="7748"/>
                    </a:lnTo>
                    <a:lnTo>
                      <a:pt x="5526" y="7865"/>
                    </a:lnTo>
                    <a:lnTo>
                      <a:pt x="5274" y="7865"/>
                    </a:lnTo>
                    <a:lnTo>
                      <a:pt x="5023" y="7983"/>
                    </a:lnTo>
                    <a:lnTo>
                      <a:pt x="4772" y="7983"/>
                    </a:lnTo>
                    <a:lnTo>
                      <a:pt x="4521" y="8217"/>
                    </a:lnTo>
                    <a:lnTo>
                      <a:pt x="4270" y="8335"/>
                    </a:lnTo>
                    <a:lnTo>
                      <a:pt x="4270" y="8452"/>
                    </a:lnTo>
                    <a:lnTo>
                      <a:pt x="4019" y="8687"/>
                    </a:lnTo>
                    <a:lnTo>
                      <a:pt x="4019" y="12796"/>
                    </a:lnTo>
                    <a:lnTo>
                      <a:pt x="4270" y="12913"/>
                    </a:lnTo>
                    <a:lnTo>
                      <a:pt x="4270" y="13148"/>
                    </a:lnTo>
                    <a:lnTo>
                      <a:pt x="4521" y="13265"/>
                    </a:lnTo>
                    <a:lnTo>
                      <a:pt x="4772" y="13383"/>
                    </a:lnTo>
                    <a:lnTo>
                      <a:pt x="5023" y="13500"/>
                    </a:lnTo>
                    <a:lnTo>
                      <a:pt x="5274" y="13617"/>
                    </a:lnTo>
                    <a:lnTo>
                      <a:pt x="5526" y="13617"/>
                    </a:lnTo>
                    <a:lnTo>
                      <a:pt x="6028" y="13617"/>
                    </a:lnTo>
                    <a:close/>
                  </a:path>
                  <a:path w="21600" h="21600" extrusionOk="0">
                    <a:moveTo>
                      <a:pt x="6028" y="20778"/>
                    </a:moveTo>
                    <a:lnTo>
                      <a:pt x="15572" y="20778"/>
                    </a:lnTo>
                    <a:lnTo>
                      <a:pt x="16074" y="20778"/>
                    </a:lnTo>
                    <a:lnTo>
                      <a:pt x="16326" y="20661"/>
                    </a:lnTo>
                    <a:lnTo>
                      <a:pt x="16577" y="20661"/>
                    </a:lnTo>
                    <a:lnTo>
                      <a:pt x="16828" y="20543"/>
                    </a:lnTo>
                    <a:lnTo>
                      <a:pt x="17079" y="20426"/>
                    </a:lnTo>
                    <a:lnTo>
                      <a:pt x="17330" y="20309"/>
                    </a:lnTo>
                    <a:lnTo>
                      <a:pt x="17330" y="20074"/>
                    </a:lnTo>
                    <a:lnTo>
                      <a:pt x="17581" y="19957"/>
                    </a:lnTo>
                    <a:lnTo>
                      <a:pt x="17581" y="15730"/>
                    </a:lnTo>
                    <a:lnTo>
                      <a:pt x="17330" y="15613"/>
                    </a:lnTo>
                    <a:lnTo>
                      <a:pt x="17330" y="15378"/>
                    </a:lnTo>
                    <a:lnTo>
                      <a:pt x="17079" y="15378"/>
                    </a:lnTo>
                    <a:lnTo>
                      <a:pt x="16828" y="15143"/>
                    </a:lnTo>
                    <a:lnTo>
                      <a:pt x="16577" y="15026"/>
                    </a:lnTo>
                    <a:lnTo>
                      <a:pt x="16326" y="15026"/>
                    </a:lnTo>
                    <a:lnTo>
                      <a:pt x="16074" y="15026"/>
                    </a:lnTo>
                    <a:lnTo>
                      <a:pt x="15572" y="14909"/>
                    </a:lnTo>
                    <a:lnTo>
                      <a:pt x="6028" y="14909"/>
                    </a:lnTo>
                    <a:lnTo>
                      <a:pt x="5526" y="15026"/>
                    </a:lnTo>
                    <a:lnTo>
                      <a:pt x="5274" y="15026"/>
                    </a:lnTo>
                    <a:lnTo>
                      <a:pt x="5023" y="15026"/>
                    </a:lnTo>
                    <a:lnTo>
                      <a:pt x="4772" y="15143"/>
                    </a:lnTo>
                    <a:lnTo>
                      <a:pt x="4521" y="15378"/>
                    </a:lnTo>
                    <a:lnTo>
                      <a:pt x="4270" y="15378"/>
                    </a:lnTo>
                    <a:lnTo>
                      <a:pt x="4270" y="15613"/>
                    </a:lnTo>
                    <a:lnTo>
                      <a:pt x="4019" y="15730"/>
                    </a:lnTo>
                    <a:lnTo>
                      <a:pt x="4019" y="19957"/>
                    </a:lnTo>
                    <a:lnTo>
                      <a:pt x="4270" y="20074"/>
                    </a:lnTo>
                    <a:lnTo>
                      <a:pt x="4270" y="20309"/>
                    </a:lnTo>
                    <a:lnTo>
                      <a:pt x="4521" y="20426"/>
                    </a:lnTo>
                    <a:lnTo>
                      <a:pt x="4772" y="20543"/>
                    </a:lnTo>
                    <a:lnTo>
                      <a:pt x="5023" y="20661"/>
                    </a:lnTo>
                    <a:lnTo>
                      <a:pt x="5274" y="20661"/>
                    </a:lnTo>
                    <a:lnTo>
                      <a:pt x="5526" y="20778"/>
                    </a:lnTo>
                    <a:lnTo>
                      <a:pt x="6028" y="20778"/>
                    </a:lnTo>
                    <a:close/>
                  </a:path>
                  <a:path w="21600" h="21600" extrusionOk="0">
                    <a:moveTo>
                      <a:pt x="753" y="1291"/>
                    </a:moveTo>
                    <a:lnTo>
                      <a:pt x="2260" y="1291"/>
                    </a:lnTo>
                    <a:lnTo>
                      <a:pt x="2260" y="235"/>
                    </a:lnTo>
                    <a:lnTo>
                      <a:pt x="753" y="235"/>
                    </a:lnTo>
                    <a:lnTo>
                      <a:pt x="753" y="1291"/>
                    </a:lnTo>
                    <a:close/>
                  </a:path>
                  <a:path w="21600" h="21600" extrusionOk="0">
                    <a:moveTo>
                      <a:pt x="753" y="2700"/>
                    </a:moveTo>
                    <a:lnTo>
                      <a:pt x="2260" y="2700"/>
                    </a:lnTo>
                    <a:lnTo>
                      <a:pt x="2260" y="1643"/>
                    </a:lnTo>
                    <a:lnTo>
                      <a:pt x="753" y="1643"/>
                    </a:lnTo>
                    <a:lnTo>
                      <a:pt x="753" y="2700"/>
                    </a:lnTo>
                    <a:close/>
                  </a:path>
                  <a:path w="21600" h="21600" extrusionOk="0">
                    <a:moveTo>
                      <a:pt x="753" y="4109"/>
                    </a:moveTo>
                    <a:lnTo>
                      <a:pt x="2260" y="4109"/>
                    </a:lnTo>
                    <a:lnTo>
                      <a:pt x="2260" y="3052"/>
                    </a:lnTo>
                    <a:lnTo>
                      <a:pt x="753" y="3052"/>
                    </a:lnTo>
                    <a:lnTo>
                      <a:pt x="753" y="4109"/>
                    </a:lnTo>
                    <a:close/>
                  </a:path>
                  <a:path w="21600" h="21600" extrusionOk="0">
                    <a:moveTo>
                      <a:pt x="753" y="5517"/>
                    </a:moveTo>
                    <a:lnTo>
                      <a:pt x="2260" y="5517"/>
                    </a:lnTo>
                    <a:lnTo>
                      <a:pt x="2260" y="4461"/>
                    </a:lnTo>
                    <a:lnTo>
                      <a:pt x="753" y="4461"/>
                    </a:lnTo>
                    <a:lnTo>
                      <a:pt x="753" y="5517"/>
                    </a:lnTo>
                    <a:close/>
                  </a:path>
                  <a:path w="21600" h="21600" extrusionOk="0">
                    <a:moveTo>
                      <a:pt x="753" y="6926"/>
                    </a:moveTo>
                    <a:lnTo>
                      <a:pt x="2260" y="6926"/>
                    </a:lnTo>
                    <a:lnTo>
                      <a:pt x="2260" y="5870"/>
                    </a:lnTo>
                    <a:lnTo>
                      <a:pt x="753" y="5870"/>
                    </a:lnTo>
                    <a:lnTo>
                      <a:pt x="753" y="6926"/>
                    </a:lnTo>
                    <a:close/>
                  </a:path>
                  <a:path w="21600" h="21600" extrusionOk="0">
                    <a:moveTo>
                      <a:pt x="753" y="8335"/>
                    </a:moveTo>
                    <a:lnTo>
                      <a:pt x="2260" y="8335"/>
                    </a:lnTo>
                    <a:lnTo>
                      <a:pt x="2260" y="7278"/>
                    </a:lnTo>
                    <a:lnTo>
                      <a:pt x="753" y="7278"/>
                    </a:lnTo>
                    <a:lnTo>
                      <a:pt x="753" y="8335"/>
                    </a:lnTo>
                    <a:close/>
                  </a:path>
                  <a:path w="21600" h="21600" extrusionOk="0">
                    <a:moveTo>
                      <a:pt x="753" y="9743"/>
                    </a:moveTo>
                    <a:lnTo>
                      <a:pt x="2260" y="9743"/>
                    </a:lnTo>
                    <a:lnTo>
                      <a:pt x="2260" y="8687"/>
                    </a:lnTo>
                    <a:lnTo>
                      <a:pt x="753" y="8687"/>
                    </a:lnTo>
                    <a:lnTo>
                      <a:pt x="753" y="9743"/>
                    </a:lnTo>
                    <a:close/>
                  </a:path>
                  <a:path w="21600" h="21600" extrusionOk="0">
                    <a:moveTo>
                      <a:pt x="753" y="11152"/>
                    </a:moveTo>
                    <a:lnTo>
                      <a:pt x="2260" y="11152"/>
                    </a:lnTo>
                    <a:lnTo>
                      <a:pt x="2260" y="10096"/>
                    </a:lnTo>
                    <a:lnTo>
                      <a:pt x="753" y="10096"/>
                    </a:lnTo>
                    <a:lnTo>
                      <a:pt x="753" y="11152"/>
                    </a:lnTo>
                    <a:close/>
                  </a:path>
                  <a:path w="21600" h="21600" extrusionOk="0">
                    <a:moveTo>
                      <a:pt x="753" y="12561"/>
                    </a:moveTo>
                    <a:lnTo>
                      <a:pt x="2260" y="12561"/>
                    </a:lnTo>
                    <a:lnTo>
                      <a:pt x="2260" y="11504"/>
                    </a:lnTo>
                    <a:lnTo>
                      <a:pt x="753" y="11504"/>
                    </a:lnTo>
                    <a:lnTo>
                      <a:pt x="753" y="12561"/>
                    </a:lnTo>
                    <a:close/>
                  </a:path>
                  <a:path w="21600" h="21600" extrusionOk="0">
                    <a:moveTo>
                      <a:pt x="753" y="13970"/>
                    </a:moveTo>
                    <a:lnTo>
                      <a:pt x="2260" y="13970"/>
                    </a:lnTo>
                    <a:lnTo>
                      <a:pt x="2260" y="12913"/>
                    </a:lnTo>
                    <a:lnTo>
                      <a:pt x="753" y="12913"/>
                    </a:lnTo>
                    <a:lnTo>
                      <a:pt x="753" y="13970"/>
                    </a:lnTo>
                    <a:close/>
                  </a:path>
                  <a:path w="21600" h="21600" extrusionOk="0">
                    <a:moveTo>
                      <a:pt x="753" y="15378"/>
                    </a:moveTo>
                    <a:lnTo>
                      <a:pt x="2260" y="15378"/>
                    </a:lnTo>
                    <a:lnTo>
                      <a:pt x="2260" y="14322"/>
                    </a:lnTo>
                    <a:lnTo>
                      <a:pt x="753" y="14322"/>
                    </a:lnTo>
                    <a:lnTo>
                      <a:pt x="753" y="15378"/>
                    </a:lnTo>
                    <a:close/>
                  </a:path>
                  <a:path w="21600" h="21600" extrusionOk="0">
                    <a:moveTo>
                      <a:pt x="753" y="16787"/>
                    </a:moveTo>
                    <a:lnTo>
                      <a:pt x="2260" y="16787"/>
                    </a:lnTo>
                    <a:lnTo>
                      <a:pt x="2260" y="15730"/>
                    </a:lnTo>
                    <a:lnTo>
                      <a:pt x="753" y="15730"/>
                    </a:lnTo>
                    <a:lnTo>
                      <a:pt x="753" y="16787"/>
                    </a:lnTo>
                    <a:close/>
                  </a:path>
                  <a:path w="21600" h="21600" extrusionOk="0">
                    <a:moveTo>
                      <a:pt x="753" y="18196"/>
                    </a:moveTo>
                    <a:lnTo>
                      <a:pt x="2260" y="18196"/>
                    </a:lnTo>
                    <a:lnTo>
                      <a:pt x="2260" y="17139"/>
                    </a:lnTo>
                    <a:lnTo>
                      <a:pt x="753" y="17139"/>
                    </a:lnTo>
                    <a:lnTo>
                      <a:pt x="753" y="18196"/>
                    </a:lnTo>
                    <a:close/>
                  </a:path>
                  <a:path w="21600" h="21600" extrusionOk="0">
                    <a:moveTo>
                      <a:pt x="753" y="19604"/>
                    </a:moveTo>
                    <a:lnTo>
                      <a:pt x="2260" y="19604"/>
                    </a:lnTo>
                    <a:lnTo>
                      <a:pt x="2260" y="18548"/>
                    </a:lnTo>
                    <a:lnTo>
                      <a:pt x="753" y="18548"/>
                    </a:lnTo>
                    <a:lnTo>
                      <a:pt x="753" y="19604"/>
                    </a:lnTo>
                    <a:close/>
                  </a:path>
                  <a:path w="21600" h="21600" extrusionOk="0">
                    <a:moveTo>
                      <a:pt x="753" y="21013"/>
                    </a:moveTo>
                    <a:lnTo>
                      <a:pt x="2260" y="21013"/>
                    </a:lnTo>
                    <a:lnTo>
                      <a:pt x="2260" y="19957"/>
                    </a:lnTo>
                    <a:lnTo>
                      <a:pt x="753" y="19957"/>
                    </a:lnTo>
                    <a:lnTo>
                      <a:pt x="753" y="21013"/>
                    </a:lnTo>
                    <a:close/>
                  </a:path>
                  <a:path w="21600" h="21600" extrusionOk="0">
                    <a:moveTo>
                      <a:pt x="19340" y="1409"/>
                    </a:moveTo>
                    <a:lnTo>
                      <a:pt x="20595" y="1409"/>
                    </a:lnTo>
                    <a:lnTo>
                      <a:pt x="20595" y="352"/>
                    </a:lnTo>
                    <a:lnTo>
                      <a:pt x="19340" y="352"/>
                    </a:lnTo>
                    <a:lnTo>
                      <a:pt x="19340" y="1409"/>
                    </a:lnTo>
                    <a:close/>
                  </a:path>
                  <a:path w="21600" h="21600" extrusionOk="0">
                    <a:moveTo>
                      <a:pt x="19340" y="2700"/>
                    </a:moveTo>
                    <a:lnTo>
                      <a:pt x="20595" y="2700"/>
                    </a:lnTo>
                    <a:lnTo>
                      <a:pt x="20595" y="1643"/>
                    </a:lnTo>
                    <a:lnTo>
                      <a:pt x="19340" y="1643"/>
                    </a:lnTo>
                    <a:lnTo>
                      <a:pt x="19340" y="2700"/>
                    </a:lnTo>
                    <a:close/>
                  </a:path>
                  <a:path w="21600" h="21600" extrusionOk="0">
                    <a:moveTo>
                      <a:pt x="19340" y="4109"/>
                    </a:moveTo>
                    <a:lnTo>
                      <a:pt x="20595" y="4109"/>
                    </a:lnTo>
                    <a:lnTo>
                      <a:pt x="20595" y="3052"/>
                    </a:lnTo>
                    <a:lnTo>
                      <a:pt x="19340" y="3052"/>
                    </a:lnTo>
                    <a:lnTo>
                      <a:pt x="19340" y="4109"/>
                    </a:lnTo>
                    <a:close/>
                  </a:path>
                  <a:path w="21600" h="21600" extrusionOk="0">
                    <a:moveTo>
                      <a:pt x="19340" y="5517"/>
                    </a:moveTo>
                    <a:lnTo>
                      <a:pt x="20595" y="5517"/>
                    </a:lnTo>
                    <a:lnTo>
                      <a:pt x="20595" y="4461"/>
                    </a:lnTo>
                    <a:lnTo>
                      <a:pt x="19340" y="4461"/>
                    </a:lnTo>
                    <a:lnTo>
                      <a:pt x="19340" y="5517"/>
                    </a:lnTo>
                    <a:close/>
                  </a:path>
                  <a:path w="21600" h="21600" extrusionOk="0">
                    <a:moveTo>
                      <a:pt x="19340" y="6926"/>
                    </a:moveTo>
                    <a:lnTo>
                      <a:pt x="20595" y="6926"/>
                    </a:lnTo>
                    <a:lnTo>
                      <a:pt x="20595" y="5870"/>
                    </a:lnTo>
                    <a:lnTo>
                      <a:pt x="19340" y="5870"/>
                    </a:lnTo>
                    <a:lnTo>
                      <a:pt x="19340" y="6926"/>
                    </a:lnTo>
                    <a:close/>
                  </a:path>
                  <a:path w="21600" h="21600" extrusionOk="0">
                    <a:moveTo>
                      <a:pt x="19340" y="8335"/>
                    </a:moveTo>
                    <a:lnTo>
                      <a:pt x="20595" y="8335"/>
                    </a:lnTo>
                    <a:lnTo>
                      <a:pt x="20595" y="7278"/>
                    </a:lnTo>
                    <a:lnTo>
                      <a:pt x="19340" y="7278"/>
                    </a:lnTo>
                    <a:lnTo>
                      <a:pt x="19340" y="8335"/>
                    </a:lnTo>
                    <a:close/>
                  </a:path>
                  <a:path w="21600" h="21600" extrusionOk="0">
                    <a:moveTo>
                      <a:pt x="19340" y="9743"/>
                    </a:moveTo>
                    <a:lnTo>
                      <a:pt x="20595" y="9743"/>
                    </a:lnTo>
                    <a:lnTo>
                      <a:pt x="20595" y="8687"/>
                    </a:lnTo>
                    <a:lnTo>
                      <a:pt x="19340" y="8687"/>
                    </a:lnTo>
                    <a:lnTo>
                      <a:pt x="19340" y="9743"/>
                    </a:lnTo>
                    <a:close/>
                  </a:path>
                  <a:path w="21600" h="21600" extrusionOk="0">
                    <a:moveTo>
                      <a:pt x="19340" y="11152"/>
                    </a:moveTo>
                    <a:lnTo>
                      <a:pt x="20595" y="11152"/>
                    </a:lnTo>
                    <a:lnTo>
                      <a:pt x="20595" y="10096"/>
                    </a:lnTo>
                    <a:lnTo>
                      <a:pt x="19340" y="10096"/>
                    </a:lnTo>
                    <a:lnTo>
                      <a:pt x="19340" y="11152"/>
                    </a:lnTo>
                    <a:close/>
                  </a:path>
                  <a:path w="21600" h="21600" extrusionOk="0">
                    <a:moveTo>
                      <a:pt x="19340" y="12561"/>
                    </a:moveTo>
                    <a:lnTo>
                      <a:pt x="20595" y="12561"/>
                    </a:lnTo>
                    <a:lnTo>
                      <a:pt x="20595" y="11504"/>
                    </a:lnTo>
                    <a:lnTo>
                      <a:pt x="19340" y="11504"/>
                    </a:lnTo>
                    <a:lnTo>
                      <a:pt x="19340" y="12561"/>
                    </a:lnTo>
                    <a:close/>
                  </a:path>
                  <a:path w="21600" h="21600" extrusionOk="0">
                    <a:moveTo>
                      <a:pt x="19340" y="13970"/>
                    </a:moveTo>
                    <a:lnTo>
                      <a:pt x="20595" y="13970"/>
                    </a:lnTo>
                    <a:lnTo>
                      <a:pt x="20595" y="12913"/>
                    </a:lnTo>
                    <a:lnTo>
                      <a:pt x="19340" y="12913"/>
                    </a:lnTo>
                    <a:lnTo>
                      <a:pt x="19340" y="13970"/>
                    </a:lnTo>
                    <a:close/>
                  </a:path>
                  <a:path w="21600" h="21600" extrusionOk="0">
                    <a:moveTo>
                      <a:pt x="19340" y="15378"/>
                    </a:moveTo>
                    <a:lnTo>
                      <a:pt x="20595" y="15378"/>
                    </a:lnTo>
                    <a:lnTo>
                      <a:pt x="20595" y="14322"/>
                    </a:lnTo>
                    <a:lnTo>
                      <a:pt x="19340" y="14322"/>
                    </a:lnTo>
                    <a:lnTo>
                      <a:pt x="19340" y="15378"/>
                    </a:lnTo>
                    <a:close/>
                  </a:path>
                  <a:path w="21600" h="21600" extrusionOk="0">
                    <a:moveTo>
                      <a:pt x="19340" y="16787"/>
                    </a:moveTo>
                    <a:lnTo>
                      <a:pt x="20595" y="16787"/>
                    </a:lnTo>
                    <a:lnTo>
                      <a:pt x="20595" y="15730"/>
                    </a:lnTo>
                    <a:lnTo>
                      <a:pt x="19340" y="15730"/>
                    </a:lnTo>
                    <a:lnTo>
                      <a:pt x="19340" y="16787"/>
                    </a:lnTo>
                    <a:close/>
                  </a:path>
                  <a:path w="21600" h="21600" extrusionOk="0">
                    <a:moveTo>
                      <a:pt x="19340" y="18196"/>
                    </a:moveTo>
                    <a:lnTo>
                      <a:pt x="20595" y="18196"/>
                    </a:lnTo>
                    <a:lnTo>
                      <a:pt x="20595" y="17139"/>
                    </a:lnTo>
                    <a:lnTo>
                      <a:pt x="19340" y="17139"/>
                    </a:lnTo>
                    <a:lnTo>
                      <a:pt x="19340" y="18196"/>
                    </a:lnTo>
                    <a:close/>
                  </a:path>
                  <a:path w="21600" h="21600" extrusionOk="0">
                    <a:moveTo>
                      <a:pt x="19340" y="19604"/>
                    </a:moveTo>
                    <a:lnTo>
                      <a:pt x="20595" y="19604"/>
                    </a:lnTo>
                    <a:lnTo>
                      <a:pt x="20595" y="18548"/>
                    </a:lnTo>
                    <a:lnTo>
                      <a:pt x="19340" y="18548"/>
                    </a:lnTo>
                    <a:lnTo>
                      <a:pt x="19340" y="19604"/>
                    </a:lnTo>
                    <a:close/>
                  </a:path>
                  <a:path w="21600" h="21600" extrusionOk="0">
                    <a:moveTo>
                      <a:pt x="19340" y="21013"/>
                    </a:moveTo>
                    <a:lnTo>
                      <a:pt x="20595" y="21013"/>
                    </a:lnTo>
                    <a:lnTo>
                      <a:pt x="20595" y="19957"/>
                    </a:lnTo>
                    <a:lnTo>
                      <a:pt x="19340" y="19957"/>
                    </a:lnTo>
                    <a:lnTo>
                      <a:pt x="19340" y="21013"/>
                    </a:lnTo>
                    <a:close/>
                  </a:path>
                </a:pathLst>
              </a:custGeom>
              <a:solidFill>
                <a:srgbClr val="CCCCFF"/>
              </a:solidFill>
              <a:ln w="9525">
                <a:solidFill>
                  <a:srgbClr val="000000"/>
                </a:solidFill>
                <a:miter lim="800000"/>
                <a:headEnd/>
                <a:tailEnd/>
              </a:ln>
            </p:spPr>
            <p:txBody>
              <a:bodyPr/>
              <a:lstStyle/>
              <a:p>
                <a:endParaRPr lang="ja-JP" altLang="en-US"/>
              </a:p>
            </p:txBody>
          </p:sp>
          <p:sp>
            <p:nvSpPr>
              <p:cNvPr id="70695" name="Sound"/>
              <p:cNvSpPr>
                <a:spLocks noEditPoints="1" noChangeArrowheads="1"/>
              </p:cNvSpPr>
              <p:nvPr/>
            </p:nvSpPr>
            <p:spPr bwMode="auto">
              <a:xfrm>
                <a:off x="2725" y="1584"/>
                <a:ext cx="1009" cy="769"/>
              </a:xfrm>
              <a:custGeom>
                <a:avLst/>
                <a:gdLst>
                  <a:gd name="T0" fmla="*/ 522 w 21600"/>
                  <a:gd name="T1" fmla="*/ 753 h 21600"/>
                  <a:gd name="T2" fmla="*/ 522 w 21600"/>
                  <a:gd name="T3" fmla="*/ 0 h 21600"/>
                  <a:gd name="T4" fmla="*/ 0 w 21600"/>
                  <a:gd name="T5" fmla="*/ 385 h 21600"/>
                  <a:gd name="T6" fmla="*/ 1009 w 21600"/>
                  <a:gd name="T7" fmla="*/ 385 h 21600"/>
                  <a:gd name="T8" fmla="*/ 0 60000 65536"/>
                  <a:gd name="T9" fmla="*/ 0 60000 65536"/>
                  <a:gd name="T10" fmla="*/ 0 60000 65536"/>
                  <a:gd name="T11" fmla="*/ 0 60000 65536"/>
                  <a:gd name="T12" fmla="*/ 235 w 21600"/>
                  <a:gd name="T13" fmla="*/ 7612 h 21600"/>
                  <a:gd name="T14" fmla="*/ 10768 w 21600"/>
                  <a:gd name="T15" fmla="*/ 13567 h 21600"/>
                </a:gdLst>
                <a:ahLst/>
                <a:cxnLst>
                  <a:cxn ang="T8">
                    <a:pos x="T0" y="T1"/>
                  </a:cxn>
                  <a:cxn ang="T9">
                    <a:pos x="T2" y="T3"/>
                  </a:cxn>
                  <a:cxn ang="T10">
                    <a:pos x="T4" y="T5"/>
                  </a:cxn>
                  <a:cxn ang="T11">
                    <a:pos x="T6" y="T7"/>
                  </a:cxn>
                </a:cxnLst>
                <a:rect l="T12" t="T13" r="T14" b="T15"/>
                <a:pathLst>
                  <a:path w="21600" h="21600">
                    <a:moveTo>
                      <a:pt x="0" y="7273"/>
                    </a:moveTo>
                    <a:lnTo>
                      <a:pt x="5824" y="7273"/>
                    </a:lnTo>
                    <a:lnTo>
                      <a:pt x="11164" y="0"/>
                    </a:lnTo>
                    <a:lnTo>
                      <a:pt x="11164" y="21159"/>
                    </a:lnTo>
                    <a:lnTo>
                      <a:pt x="5824" y="13885"/>
                    </a:lnTo>
                    <a:lnTo>
                      <a:pt x="0" y="13885"/>
                    </a:lnTo>
                    <a:lnTo>
                      <a:pt x="0" y="7273"/>
                    </a:lnTo>
                    <a:close/>
                  </a:path>
                  <a:path w="21600" h="21600">
                    <a:moveTo>
                      <a:pt x="13024" y="7273"/>
                    </a:moveTo>
                    <a:lnTo>
                      <a:pt x="13591" y="6722"/>
                    </a:lnTo>
                    <a:lnTo>
                      <a:pt x="13833" y="7548"/>
                    </a:lnTo>
                    <a:lnTo>
                      <a:pt x="14076" y="8485"/>
                    </a:lnTo>
                    <a:lnTo>
                      <a:pt x="14157" y="9367"/>
                    </a:lnTo>
                    <a:lnTo>
                      <a:pt x="14197" y="10524"/>
                    </a:lnTo>
                    <a:lnTo>
                      <a:pt x="14197" y="11406"/>
                    </a:lnTo>
                    <a:lnTo>
                      <a:pt x="14116" y="12012"/>
                    </a:lnTo>
                    <a:lnTo>
                      <a:pt x="13995" y="12728"/>
                    </a:lnTo>
                    <a:lnTo>
                      <a:pt x="13833" y="13444"/>
                    </a:lnTo>
                    <a:lnTo>
                      <a:pt x="13712" y="14106"/>
                    </a:lnTo>
                    <a:lnTo>
                      <a:pt x="13591" y="14546"/>
                    </a:lnTo>
                    <a:lnTo>
                      <a:pt x="13065" y="13885"/>
                    </a:lnTo>
                    <a:lnTo>
                      <a:pt x="13307" y="12893"/>
                    </a:lnTo>
                    <a:lnTo>
                      <a:pt x="13469" y="11791"/>
                    </a:lnTo>
                    <a:lnTo>
                      <a:pt x="13550" y="10910"/>
                    </a:lnTo>
                    <a:lnTo>
                      <a:pt x="13591" y="10138"/>
                    </a:lnTo>
                    <a:lnTo>
                      <a:pt x="13469" y="9367"/>
                    </a:lnTo>
                    <a:lnTo>
                      <a:pt x="13388" y="8595"/>
                    </a:lnTo>
                    <a:lnTo>
                      <a:pt x="13267" y="7934"/>
                    </a:lnTo>
                    <a:lnTo>
                      <a:pt x="13024" y="7273"/>
                    </a:lnTo>
                    <a:close/>
                  </a:path>
                  <a:path w="21600" h="21600">
                    <a:moveTo>
                      <a:pt x="16382" y="3967"/>
                    </a:moveTo>
                    <a:lnTo>
                      <a:pt x="16786" y="5179"/>
                    </a:lnTo>
                    <a:lnTo>
                      <a:pt x="17150" y="6612"/>
                    </a:lnTo>
                    <a:lnTo>
                      <a:pt x="17474" y="8651"/>
                    </a:lnTo>
                    <a:lnTo>
                      <a:pt x="17595" y="9753"/>
                    </a:lnTo>
                    <a:lnTo>
                      <a:pt x="17635" y="12012"/>
                    </a:lnTo>
                    <a:lnTo>
                      <a:pt x="17393" y="13665"/>
                    </a:lnTo>
                    <a:lnTo>
                      <a:pt x="17150" y="15208"/>
                    </a:lnTo>
                    <a:lnTo>
                      <a:pt x="16786" y="16310"/>
                    </a:lnTo>
                    <a:lnTo>
                      <a:pt x="16341" y="17687"/>
                    </a:lnTo>
                    <a:lnTo>
                      <a:pt x="15815" y="17081"/>
                    </a:lnTo>
                    <a:lnTo>
                      <a:pt x="16503" y="14602"/>
                    </a:lnTo>
                    <a:lnTo>
                      <a:pt x="16786" y="13169"/>
                    </a:lnTo>
                    <a:lnTo>
                      <a:pt x="16867" y="12012"/>
                    </a:lnTo>
                    <a:lnTo>
                      <a:pt x="16867" y="9642"/>
                    </a:lnTo>
                    <a:lnTo>
                      <a:pt x="16705" y="7989"/>
                    </a:lnTo>
                    <a:lnTo>
                      <a:pt x="16422" y="6612"/>
                    </a:lnTo>
                    <a:lnTo>
                      <a:pt x="16220" y="5675"/>
                    </a:lnTo>
                    <a:lnTo>
                      <a:pt x="15856" y="4518"/>
                    </a:lnTo>
                    <a:lnTo>
                      <a:pt x="16382" y="3967"/>
                    </a:lnTo>
                    <a:close/>
                  </a:path>
                  <a:path w="21600" h="21600">
                    <a:moveTo>
                      <a:pt x="18889" y="1377"/>
                    </a:moveTo>
                    <a:lnTo>
                      <a:pt x="19415" y="826"/>
                    </a:lnTo>
                    <a:lnTo>
                      <a:pt x="20194" y="2576"/>
                    </a:lnTo>
                    <a:lnTo>
                      <a:pt x="20831" y="4683"/>
                    </a:lnTo>
                    <a:lnTo>
                      <a:pt x="21357" y="7204"/>
                    </a:lnTo>
                    <a:lnTo>
                      <a:pt x="21650" y="9450"/>
                    </a:lnTo>
                    <a:lnTo>
                      <a:pt x="21600" y="12301"/>
                    </a:lnTo>
                    <a:lnTo>
                      <a:pt x="21215" y="15938"/>
                    </a:lnTo>
                    <a:lnTo>
                      <a:pt x="20629" y="18348"/>
                    </a:lnTo>
                    <a:lnTo>
                      <a:pt x="19415" y="21655"/>
                    </a:lnTo>
                    <a:lnTo>
                      <a:pt x="18889" y="21159"/>
                    </a:lnTo>
                    <a:lnTo>
                      <a:pt x="19901" y="18404"/>
                    </a:lnTo>
                    <a:lnTo>
                      <a:pt x="20467" y="15593"/>
                    </a:lnTo>
                    <a:lnTo>
                      <a:pt x="20791" y="12342"/>
                    </a:lnTo>
                    <a:lnTo>
                      <a:pt x="20871" y="9532"/>
                    </a:lnTo>
                    <a:lnTo>
                      <a:pt x="20629" y="7411"/>
                    </a:lnTo>
                    <a:lnTo>
                      <a:pt x="20062" y="4628"/>
                    </a:lnTo>
                    <a:lnTo>
                      <a:pt x="19415" y="2810"/>
                    </a:lnTo>
                    <a:lnTo>
                      <a:pt x="18889" y="1377"/>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pPr>
                  <a:defRPr/>
                </a:pPr>
                <a:endParaRPr lang="ja-JP" altLang="en-US"/>
              </a:p>
            </p:txBody>
          </p:sp>
          <p:sp>
            <p:nvSpPr>
              <p:cNvPr id="70696" name="Photo"/>
              <p:cNvSpPr>
                <a:spLocks noEditPoints="1" noChangeArrowheads="1"/>
              </p:cNvSpPr>
              <p:nvPr/>
            </p:nvSpPr>
            <p:spPr bwMode="auto">
              <a:xfrm>
                <a:off x="3109" y="2040"/>
                <a:ext cx="935" cy="695"/>
              </a:xfrm>
              <a:custGeom>
                <a:avLst/>
                <a:gdLst>
                  <a:gd name="T0" fmla="*/ 0 w 21600"/>
                  <a:gd name="T1" fmla="*/ 99 h 21600"/>
                  <a:gd name="T2" fmla="*/ 467 w 21600"/>
                  <a:gd name="T3" fmla="*/ 0 h 21600"/>
                  <a:gd name="T4" fmla="*/ 935 w 21600"/>
                  <a:gd name="T5" fmla="*/ 99 h 21600"/>
                  <a:gd name="T6" fmla="*/ 935 w 21600"/>
                  <a:gd name="T7" fmla="*/ 348 h 21600"/>
                  <a:gd name="T8" fmla="*/ 935 w 21600"/>
                  <a:gd name="T9" fmla="*/ 695 h 21600"/>
                  <a:gd name="T10" fmla="*/ 467 w 21600"/>
                  <a:gd name="T11" fmla="*/ 701 h 21600"/>
                  <a:gd name="T12" fmla="*/ 0 w 21600"/>
                  <a:gd name="T13" fmla="*/ 695 h 21600"/>
                  <a:gd name="T14" fmla="*/ 0 w 21600"/>
                  <a:gd name="T15" fmla="*/ 348 h 21600"/>
                  <a:gd name="T16" fmla="*/ 0 60000 65536"/>
                  <a:gd name="T17" fmla="*/ 0 60000 65536"/>
                  <a:gd name="T18" fmla="*/ 0 60000 65536"/>
                  <a:gd name="T19" fmla="*/ 0 60000 65536"/>
                  <a:gd name="T20" fmla="*/ 0 60000 65536"/>
                  <a:gd name="T21" fmla="*/ 0 60000 65536"/>
                  <a:gd name="T22" fmla="*/ 0 60000 65536"/>
                  <a:gd name="T23" fmla="*/ 0 60000 65536"/>
                  <a:gd name="T24" fmla="*/ 7785 w 21600"/>
                  <a:gd name="T25" fmla="*/ 8236 h 21600"/>
                  <a:gd name="T26" fmla="*/ 13745 w 21600"/>
                  <a:gd name="T27" fmla="*/ 168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0" y="21600"/>
                    </a:moveTo>
                    <a:lnTo>
                      <a:pt x="0" y="3085"/>
                    </a:lnTo>
                    <a:lnTo>
                      <a:pt x="1542" y="3085"/>
                    </a:lnTo>
                    <a:lnTo>
                      <a:pt x="1542" y="1028"/>
                    </a:lnTo>
                    <a:lnTo>
                      <a:pt x="3857" y="1028"/>
                    </a:lnTo>
                    <a:lnTo>
                      <a:pt x="3857" y="3085"/>
                    </a:lnTo>
                    <a:lnTo>
                      <a:pt x="5400" y="3085"/>
                    </a:lnTo>
                    <a:lnTo>
                      <a:pt x="6942" y="0"/>
                    </a:lnTo>
                    <a:lnTo>
                      <a:pt x="14657" y="0"/>
                    </a:lnTo>
                    <a:lnTo>
                      <a:pt x="16200" y="3085"/>
                    </a:lnTo>
                    <a:lnTo>
                      <a:pt x="21600" y="3085"/>
                    </a:lnTo>
                    <a:lnTo>
                      <a:pt x="21600" y="21600"/>
                    </a:lnTo>
                    <a:lnTo>
                      <a:pt x="0" y="21600"/>
                    </a:lnTo>
                    <a:close/>
                  </a:path>
                  <a:path w="21600" h="21600" extrusionOk="0">
                    <a:moveTo>
                      <a:pt x="0" y="3085"/>
                    </a:moveTo>
                    <a:lnTo>
                      <a:pt x="21600" y="3085"/>
                    </a:lnTo>
                    <a:lnTo>
                      <a:pt x="21600" y="21600"/>
                    </a:lnTo>
                    <a:lnTo>
                      <a:pt x="0" y="21600"/>
                    </a:lnTo>
                    <a:lnTo>
                      <a:pt x="0" y="3085"/>
                    </a:lnTo>
                    <a:close/>
                  </a:path>
                  <a:path w="21600" h="21600" extrusionOk="0">
                    <a:moveTo>
                      <a:pt x="10800" y="4800"/>
                    </a:moveTo>
                    <a:lnTo>
                      <a:pt x="11925" y="4971"/>
                    </a:lnTo>
                    <a:lnTo>
                      <a:pt x="13017" y="5442"/>
                    </a:lnTo>
                    <a:lnTo>
                      <a:pt x="14046" y="6128"/>
                    </a:lnTo>
                    <a:lnTo>
                      <a:pt x="14914" y="7071"/>
                    </a:lnTo>
                    <a:lnTo>
                      <a:pt x="15621" y="8271"/>
                    </a:lnTo>
                    <a:lnTo>
                      <a:pt x="16167" y="9514"/>
                    </a:lnTo>
                    <a:lnTo>
                      <a:pt x="16425" y="11014"/>
                    </a:lnTo>
                    <a:lnTo>
                      <a:pt x="16585" y="12471"/>
                    </a:lnTo>
                    <a:lnTo>
                      <a:pt x="16489" y="14014"/>
                    </a:lnTo>
                    <a:lnTo>
                      <a:pt x="16135" y="15471"/>
                    </a:lnTo>
                    <a:lnTo>
                      <a:pt x="15621" y="16800"/>
                    </a:lnTo>
                    <a:lnTo>
                      <a:pt x="14914" y="18000"/>
                    </a:lnTo>
                    <a:lnTo>
                      <a:pt x="14046" y="18942"/>
                    </a:lnTo>
                    <a:lnTo>
                      <a:pt x="13050" y="19671"/>
                    </a:lnTo>
                    <a:lnTo>
                      <a:pt x="11925" y="20057"/>
                    </a:lnTo>
                    <a:lnTo>
                      <a:pt x="10832" y="20185"/>
                    </a:lnTo>
                    <a:lnTo>
                      <a:pt x="9675" y="20142"/>
                    </a:lnTo>
                    <a:lnTo>
                      <a:pt x="8582" y="19628"/>
                    </a:lnTo>
                    <a:lnTo>
                      <a:pt x="7553" y="18942"/>
                    </a:lnTo>
                    <a:lnTo>
                      <a:pt x="6717" y="17957"/>
                    </a:lnTo>
                    <a:lnTo>
                      <a:pt x="5946" y="16842"/>
                    </a:lnTo>
                    <a:lnTo>
                      <a:pt x="5464" y="15514"/>
                    </a:lnTo>
                    <a:lnTo>
                      <a:pt x="5078" y="14014"/>
                    </a:lnTo>
                    <a:lnTo>
                      <a:pt x="5014" y="12514"/>
                    </a:lnTo>
                    <a:lnTo>
                      <a:pt x="5110" y="11014"/>
                    </a:lnTo>
                    <a:lnTo>
                      <a:pt x="5528" y="9557"/>
                    </a:lnTo>
                    <a:lnTo>
                      <a:pt x="6010" y="8228"/>
                    </a:lnTo>
                    <a:lnTo>
                      <a:pt x="6750" y="7114"/>
                    </a:lnTo>
                    <a:lnTo>
                      <a:pt x="7650" y="6085"/>
                    </a:lnTo>
                    <a:lnTo>
                      <a:pt x="8614" y="5400"/>
                    </a:lnTo>
                    <a:lnTo>
                      <a:pt x="9707" y="4971"/>
                    </a:lnTo>
                    <a:lnTo>
                      <a:pt x="10800" y="4800"/>
                    </a:lnTo>
                    <a:close/>
                  </a:path>
                  <a:path w="21600" h="21600" extrusionOk="0">
                    <a:moveTo>
                      <a:pt x="8003" y="8057"/>
                    </a:moveTo>
                    <a:lnTo>
                      <a:pt x="8807" y="7371"/>
                    </a:lnTo>
                    <a:lnTo>
                      <a:pt x="9546" y="6985"/>
                    </a:lnTo>
                    <a:lnTo>
                      <a:pt x="10446" y="6771"/>
                    </a:lnTo>
                    <a:lnTo>
                      <a:pt x="11217" y="6771"/>
                    </a:lnTo>
                    <a:lnTo>
                      <a:pt x="12053" y="7028"/>
                    </a:lnTo>
                    <a:lnTo>
                      <a:pt x="12889" y="7457"/>
                    </a:lnTo>
                    <a:lnTo>
                      <a:pt x="13628" y="8100"/>
                    </a:lnTo>
                    <a:lnTo>
                      <a:pt x="14175" y="8871"/>
                    </a:lnTo>
                    <a:lnTo>
                      <a:pt x="14625" y="9814"/>
                    </a:lnTo>
                    <a:lnTo>
                      <a:pt x="14978" y="10885"/>
                    </a:lnTo>
                    <a:lnTo>
                      <a:pt x="15171" y="12042"/>
                    </a:lnTo>
                    <a:lnTo>
                      <a:pt x="15107" y="13114"/>
                    </a:lnTo>
                    <a:lnTo>
                      <a:pt x="15042" y="14228"/>
                    </a:lnTo>
                    <a:lnTo>
                      <a:pt x="14689" y="15257"/>
                    </a:lnTo>
                    <a:lnTo>
                      <a:pt x="14207" y="16285"/>
                    </a:lnTo>
                    <a:lnTo>
                      <a:pt x="13596" y="17057"/>
                    </a:lnTo>
                    <a:lnTo>
                      <a:pt x="12889" y="17657"/>
                    </a:lnTo>
                    <a:lnTo>
                      <a:pt x="12053" y="18085"/>
                    </a:lnTo>
                    <a:lnTo>
                      <a:pt x="11185" y="18257"/>
                    </a:lnTo>
                    <a:lnTo>
                      <a:pt x="10414" y="18214"/>
                    </a:lnTo>
                    <a:lnTo>
                      <a:pt x="9546" y="18042"/>
                    </a:lnTo>
                    <a:lnTo>
                      <a:pt x="8742" y="17614"/>
                    </a:lnTo>
                    <a:lnTo>
                      <a:pt x="8003" y="17014"/>
                    </a:lnTo>
                    <a:lnTo>
                      <a:pt x="7457" y="16242"/>
                    </a:lnTo>
                    <a:lnTo>
                      <a:pt x="6975" y="15257"/>
                    </a:lnTo>
                    <a:lnTo>
                      <a:pt x="6653" y="14142"/>
                    </a:lnTo>
                    <a:lnTo>
                      <a:pt x="6492" y="13114"/>
                    </a:lnTo>
                    <a:lnTo>
                      <a:pt x="6525" y="11914"/>
                    </a:lnTo>
                    <a:lnTo>
                      <a:pt x="6621" y="10842"/>
                    </a:lnTo>
                    <a:lnTo>
                      <a:pt x="6942" y="9771"/>
                    </a:lnTo>
                    <a:lnTo>
                      <a:pt x="7457" y="8785"/>
                    </a:lnTo>
                    <a:lnTo>
                      <a:pt x="8003" y="8057"/>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pPr>
                  <a:defRPr/>
                </a:pPr>
                <a:endParaRPr lang="ja-JP" altLang="en-US"/>
              </a:p>
            </p:txBody>
          </p:sp>
          <p:sp>
            <p:nvSpPr>
              <p:cNvPr id="70697" name="Music"/>
              <p:cNvSpPr>
                <a:spLocks noEditPoints="1" noChangeArrowheads="1"/>
              </p:cNvSpPr>
              <p:nvPr/>
            </p:nvSpPr>
            <p:spPr bwMode="auto">
              <a:xfrm>
                <a:off x="3216" y="2449"/>
                <a:ext cx="768" cy="672"/>
              </a:xfrm>
              <a:custGeom>
                <a:avLst/>
                <a:gdLst>
                  <a:gd name="T0" fmla="*/ 261 w 21600"/>
                  <a:gd name="T1" fmla="*/ 1 h 21600"/>
                  <a:gd name="T2" fmla="*/ 262 w 21600"/>
                  <a:gd name="T3" fmla="*/ 308 h 21600"/>
                  <a:gd name="T4" fmla="*/ 771 w 21600"/>
                  <a:gd name="T5" fmla="*/ 313 h 21600"/>
                  <a:gd name="T6" fmla="*/ 261 w 21600"/>
                  <a:gd name="T7" fmla="*/ 1 h 21600"/>
                  <a:gd name="T8" fmla="*/ 768 w 21600"/>
                  <a:gd name="T9" fmla="*/ 0 h 21600"/>
                  <a:gd name="T10" fmla="*/ 0 60000 65536"/>
                  <a:gd name="T11" fmla="*/ 0 60000 65536"/>
                  <a:gd name="T12" fmla="*/ 0 60000 65536"/>
                  <a:gd name="T13" fmla="*/ 0 60000 65536"/>
                  <a:gd name="T14" fmla="*/ 0 60000 65536"/>
                  <a:gd name="T15" fmla="*/ 7988 w 21600"/>
                  <a:gd name="T16" fmla="*/ 932 h 21600"/>
                  <a:gd name="T17" fmla="*/ 20925 w 21600"/>
                  <a:gd name="T18" fmla="*/ 5368 h 21600"/>
                </a:gdLst>
                <a:ahLst/>
                <a:cxnLst>
                  <a:cxn ang="T10">
                    <a:pos x="T0" y="T1"/>
                  </a:cxn>
                  <a:cxn ang="T11">
                    <a:pos x="T2" y="T3"/>
                  </a:cxn>
                  <a:cxn ang="T12">
                    <a:pos x="T4" y="T5"/>
                  </a:cxn>
                  <a:cxn ang="T13">
                    <a:pos x="T6" y="T7"/>
                  </a:cxn>
                  <a:cxn ang="T14">
                    <a:pos x="T8" y="T9"/>
                  </a:cxn>
                </a:cxnLst>
                <a:rect l="T15" t="T16" r="T17" b="T18"/>
                <a:pathLst>
                  <a:path w="21600" h="21600">
                    <a:moveTo>
                      <a:pt x="7352" y="46"/>
                    </a:moveTo>
                    <a:lnTo>
                      <a:pt x="7373" y="9900"/>
                    </a:lnTo>
                    <a:lnTo>
                      <a:pt x="7352" y="16107"/>
                    </a:lnTo>
                    <a:lnTo>
                      <a:pt x="7103" y="15969"/>
                    </a:lnTo>
                    <a:lnTo>
                      <a:pt x="6729" y="15692"/>
                    </a:lnTo>
                    <a:lnTo>
                      <a:pt x="6355" y="15553"/>
                    </a:lnTo>
                    <a:lnTo>
                      <a:pt x="5981" y="15415"/>
                    </a:lnTo>
                    <a:lnTo>
                      <a:pt x="5607" y="15276"/>
                    </a:lnTo>
                    <a:lnTo>
                      <a:pt x="5109" y="15138"/>
                    </a:lnTo>
                    <a:lnTo>
                      <a:pt x="4735" y="15138"/>
                    </a:lnTo>
                    <a:lnTo>
                      <a:pt x="4236" y="15138"/>
                    </a:lnTo>
                    <a:lnTo>
                      <a:pt x="3364" y="15138"/>
                    </a:lnTo>
                    <a:lnTo>
                      <a:pt x="2616" y="15276"/>
                    </a:lnTo>
                    <a:lnTo>
                      <a:pt x="1869" y="15692"/>
                    </a:lnTo>
                    <a:lnTo>
                      <a:pt x="1246" y="15969"/>
                    </a:lnTo>
                    <a:lnTo>
                      <a:pt x="747" y="16523"/>
                    </a:lnTo>
                    <a:lnTo>
                      <a:pt x="373" y="17076"/>
                    </a:lnTo>
                    <a:lnTo>
                      <a:pt x="124" y="17630"/>
                    </a:lnTo>
                    <a:lnTo>
                      <a:pt x="0" y="18323"/>
                    </a:lnTo>
                    <a:lnTo>
                      <a:pt x="124" y="19015"/>
                    </a:lnTo>
                    <a:lnTo>
                      <a:pt x="373" y="19569"/>
                    </a:lnTo>
                    <a:lnTo>
                      <a:pt x="747" y="20123"/>
                    </a:lnTo>
                    <a:lnTo>
                      <a:pt x="1246" y="20676"/>
                    </a:lnTo>
                    <a:lnTo>
                      <a:pt x="1869" y="21092"/>
                    </a:lnTo>
                    <a:lnTo>
                      <a:pt x="2616" y="21369"/>
                    </a:lnTo>
                    <a:lnTo>
                      <a:pt x="3364" y="21507"/>
                    </a:lnTo>
                    <a:lnTo>
                      <a:pt x="4236" y="21646"/>
                    </a:lnTo>
                    <a:lnTo>
                      <a:pt x="5109" y="21507"/>
                    </a:lnTo>
                    <a:lnTo>
                      <a:pt x="5856" y="21369"/>
                    </a:lnTo>
                    <a:lnTo>
                      <a:pt x="6604" y="21092"/>
                    </a:lnTo>
                    <a:lnTo>
                      <a:pt x="7227" y="20676"/>
                    </a:lnTo>
                    <a:lnTo>
                      <a:pt x="7726" y="20123"/>
                    </a:lnTo>
                    <a:lnTo>
                      <a:pt x="8100" y="19569"/>
                    </a:lnTo>
                    <a:lnTo>
                      <a:pt x="8349" y="19015"/>
                    </a:lnTo>
                    <a:lnTo>
                      <a:pt x="8473" y="18323"/>
                    </a:lnTo>
                    <a:lnTo>
                      <a:pt x="8473" y="6276"/>
                    </a:lnTo>
                    <a:lnTo>
                      <a:pt x="20561" y="6276"/>
                    </a:lnTo>
                    <a:lnTo>
                      <a:pt x="20561" y="16107"/>
                    </a:lnTo>
                    <a:lnTo>
                      <a:pt x="20187" y="15830"/>
                    </a:lnTo>
                    <a:lnTo>
                      <a:pt x="19938" y="15692"/>
                    </a:lnTo>
                    <a:lnTo>
                      <a:pt x="19564" y="15553"/>
                    </a:lnTo>
                    <a:lnTo>
                      <a:pt x="19190" y="15415"/>
                    </a:lnTo>
                    <a:lnTo>
                      <a:pt x="18692" y="15276"/>
                    </a:lnTo>
                    <a:lnTo>
                      <a:pt x="18318" y="15138"/>
                    </a:lnTo>
                    <a:lnTo>
                      <a:pt x="17944" y="15138"/>
                    </a:lnTo>
                    <a:lnTo>
                      <a:pt x="17446" y="15138"/>
                    </a:lnTo>
                    <a:lnTo>
                      <a:pt x="16573" y="15138"/>
                    </a:lnTo>
                    <a:lnTo>
                      <a:pt x="15826" y="15276"/>
                    </a:lnTo>
                    <a:lnTo>
                      <a:pt x="15078" y="15692"/>
                    </a:lnTo>
                    <a:lnTo>
                      <a:pt x="14455" y="15969"/>
                    </a:lnTo>
                    <a:lnTo>
                      <a:pt x="13956" y="16523"/>
                    </a:lnTo>
                    <a:lnTo>
                      <a:pt x="13583" y="17076"/>
                    </a:lnTo>
                    <a:lnTo>
                      <a:pt x="13333" y="17630"/>
                    </a:lnTo>
                    <a:lnTo>
                      <a:pt x="13209" y="18323"/>
                    </a:lnTo>
                    <a:lnTo>
                      <a:pt x="13333" y="19015"/>
                    </a:lnTo>
                    <a:lnTo>
                      <a:pt x="13583" y="19569"/>
                    </a:lnTo>
                    <a:lnTo>
                      <a:pt x="13956" y="20123"/>
                    </a:lnTo>
                    <a:lnTo>
                      <a:pt x="14455" y="20676"/>
                    </a:lnTo>
                    <a:lnTo>
                      <a:pt x="15078" y="21092"/>
                    </a:lnTo>
                    <a:lnTo>
                      <a:pt x="15826" y="21369"/>
                    </a:lnTo>
                    <a:lnTo>
                      <a:pt x="16573" y="21507"/>
                    </a:lnTo>
                    <a:lnTo>
                      <a:pt x="17446" y="21646"/>
                    </a:lnTo>
                    <a:lnTo>
                      <a:pt x="18318" y="21507"/>
                    </a:lnTo>
                    <a:lnTo>
                      <a:pt x="19066" y="21369"/>
                    </a:lnTo>
                    <a:lnTo>
                      <a:pt x="19813" y="21092"/>
                    </a:lnTo>
                    <a:lnTo>
                      <a:pt x="20436" y="20676"/>
                    </a:lnTo>
                    <a:lnTo>
                      <a:pt x="20935" y="20123"/>
                    </a:lnTo>
                    <a:lnTo>
                      <a:pt x="21309" y="19569"/>
                    </a:lnTo>
                    <a:lnTo>
                      <a:pt x="21558" y="19015"/>
                    </a:lnTo>
                    <a:lnTo>
                      <a:pt x="21683" y="18323"/>
                    </a:lnTo>
                    <a:lnTo>
                      <a:pt x="21683" y="10061"/>
                    </a:lnTo>
                    <a:lnTo>
                      <a:pt x="21683" y="46"/>
                    </a:lnTo>
                    <a:lnTo>
                      <a:pt x="7352" y="46"/>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pPr>
                  <a:defRPr/>
                </a:pPr>
                <a:endParaRPr lang="ja-JP" altLang="en-US"/>
              </a:p>
            </p:txBody>
          </p:sp>
        </p:grpSp>
        <p:sp>
          <p:nvSpPr>
            <p:cNvPr id="68639" name="Text Box 19"/>
            <p:cNvSpPr txBox="1">
              <a:spLocks noChangeArrowheads="1"/>
            </p:cNvSpPr>
            <p:nvPr/>
          </p:nvSpPr>
          <p:spPr bwMode="auto">
            <a:xfrm>
              <a:off x="192" y="2719"/>
              <a:ext cx="128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000"/>
                <a:t>アプリケーション2</a:t>
              </a:r>
            </a:p>
          </p:txBody>
        </p:sp>
        <p:grpSp>
          <p:nvGrpSpPr>
            <p:cNvPr id="68640" name="Group 20"/>
            <p:cNvGrpSpPr>
              <a:grpSpLocks/>
            </p:cNvGrpSpPr>
            <p:nvPr/>
          </p:nvGrpSpPr>
          <p:grpSpPr bwMode="auto">
            <a:xfrm>
              <a:off x="480" y="3696"/>
              <a:ext cx="521" cy="467"/>
              <a:chOff x="2304" y="1584"/>
              <a:chExt cx="1740" cy="1554"/>
            </a:xfrm>
          </p:grpSpPr>
          <p:sp>
            <p:nvSpPr>
              <p:cNvPr id="68642" name="Film"/>
              <p:cNvSpPr>
                <a:spLocks noEditPoints="1" noChangeArrowheads="1"/>
              </p:cNvSpPr>
              <p:nvPr/>
            </p:nvSpPr>
            <p:spPr bwMode="auto">
              <a:xfrm>
                <a:off x="2304" y="1980"/>
                <a:ext cx="726" cy="1158"/>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w 21600"/>
                  <a:gd name="T13" fmla="*/ 0 h 21600"/>
                  <a:gd name="T14" fmla="*/ 0 w 21600"/>
                  <a:gd name="T15" fmla="*/ 0 h 21600"/>
                  <a:gd name="T16" fmla="*/ 0 60000 65536"/>
                  <a:gd name="T17" fmla="*/ 0 60000 65536"/>
                  <a:gd name="T18" fmla="*/ 0 60000 65536"/>
                  <a:gd name="T19" fmla="*/ 0 60000 65536"/>
                  <a:gd name="T20" fmla="*/ 0 60000 65536"/>
                  <a:gd name="T21" fmla="*/ 0 60000 65536"/>
                  <a:gd name="T22" fmla="*/ 0 60000 65536"/>
                  <a:gd name="T23" fmla="*/ 0 60000 65536"/>
                  <a:gd name="T24" fmla="*/ 4969 w 21600"/>
                  <a:gd name="T25" fmla="*/ 8133 h 21600"/>
                  <a:gd name="T26" fmla="*/ 17078 w 21600"/>
                  <a:gd name="T27" fmla="*/ 13430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21600" y="0"/>
                    </a:moveTo>
                    <a:lnTo>
                      <a:pt x="21600" y="21600"/>
                    </a:lnTo>
                    <a:lnTo>
                      <a:pt x="0" y="21600"/>
                    </a:lnTo>
                    <a:lnTo>
                      <a:pt x="0" y="0"/>
                    </a:lnTo>
                    <a:lnTo>
                      <a:pt x="21600" y="0"/>
                    </a:lnTo>
                    <a:close/>
                  </a:path>
                  <a:path w="21600" h="21600" extrusionOk="0">
                    <a:moveTo>
                      <a:pt x="3014" y="21600"/>
                    </a:moveTo>
                    <a:lnTo>
                      <a:pt x="3014" y="0"/>
                    </a:lnTo>
                    <a:lnTo>
                      <a:pt x="0" y="0"/>
                    </a:lnTo>
                    <a:lnTo>
                      <a:pt x="0" y="21600"/>
                    </a:lnTo>
                    <a:lnTo>
                      <a:pt x="3014" y="21600"/>
                    </a:lnTo>
                    <a:close/>
                  </a:path>
                  <a:path w="21600" h="21600" extrusionOk="0">
                    <a:moveTo>
                      <a:pt x="21600" y="21600"/>
                    </a:moveTo>
                    <a:lnTo>
                      <a:pt x="21600" y="0"/>
                    </a:lnTo>
                    <a:lnTo>
                      <a:pt x="18586" y="0"/>
                    </a:lnTo>
                    <a:lnTo>
                      <a:pt x="18586" y="21600"/>
                    </a:lnTo>
                    <a:lnTo>
                      <a:pt x="21600" y="21600"/>
                    </a:lnTo>
                    <a:close/>
                  </a:path>
                  <a:path w="21600" h="21600" extrusionOk="0">
                    <a:moveTo>
                      <a:pt x="6028" y="6574"/>
                    </a:moveTo>
                    <a:lnTo>
                      <a:pt x="15572" y="6574"/>
                    </a:lnTo>
                    <a:lnTo>
                      <a:pt x="16074" y="6574"/>
                    </a:lnTo>
                    <a:lnTo>
                      <a:pt x="16326" y="6457"/>
                    </a:lnTo>
                    <a:lnTo>
                      <a:pt x="16577" y="6339"/>
                    </a:lnTo>
                    <a:lnTo>
                      <a:pt x="16828" y="6222"/>
                    </a:lnTo>
                    <a:lnTo>
                      <a:pt x="17079" y="6222"/>
                    </a:lnTo>
                    <a:lnTo>
                      <a:pt x="17330" y="5987"/>
                    </a:lnTo>
                    <a:lnTo>
                      <a:pt x="17330" y="5870"/>
                    </a:lnTo>
                    <a:lnTo>
                      <a:pt x="17581" y="5635"/>
                    </a:lnTo>
                    <a:lnTo>
                      <a:pt x="17581" y="1526"/>
                    </a:lnTo>
                    <a:lnTo>
                      <a:pt x="17330" y="1291"/>
                    </a:lnTo>
                    <a:lnTo>
                      <a:pt x="17330" y="1174"/>
                    </a:lnTo>
                    <a:lnTo>
                      <a:pt x="17079" y="1057"/>
                    </a:lnTo>
                    <a:lnTo>
                      <a:pt x="16828" y="939"/>
                    </a:lnTo>
                    <a:lnTo>
                      <a:pt x="16577" y="822"/>
                    </a:lnTo>
                    <a:lnTo>
                      <a:pt x="16326" y="704"/>
                    </a:lnTo>
                    <a:lnTo>
                      <a:pt x="16074" y="704"/>
                    </a:lnTo>
                    <a:lnTo>
                      <a:pt x="15572" y="587"/>
                    </a:lnTo>
                    <a:lnTo>
                      <a:pt x="6028" y="587"/>
                    </a:lnTo>
                    <a:lnTo>
                      <a:pt x="5526" y="704"/>
                    </a:lnTo>
                    <a:lnTo>
                      <a:pt x="5274" y="704"/>
                    </a:lnTo>
                    <a:lnTo>
                      <a:pt x="5023" y="822"/>
                    </a:lnTo>
                    <a:lnTo>
                      <a:pt x="4772" y="939"/>
                    </a:lnTo>
                    <a:lnTo>
                      <a:pt x="4521" y="1057"/>
                    </a:lnTo>
                    <a:lnTo>
                      <a:pt x="4270" y="1174"/>
                    </a:lnTo>
                    <a:lnTo>
                      <a:pt x="4270" y="1291"/>
                    </a:lnTo>
                    <a:lnTo>
                      <a:pt x="4019" y="1526"/>
                    </a:lnTo>
                    <a:lnTo>
                      <a:pt x="4019" y="5635"/>
                    </a:lnTo>
                    <a:lnTo>
                      <a:pt x="4270" y="5870"/>
                    </a:lnTo>
                    <a:lnTo>
                      <a:pt x="4270" y="5987"/>
                    </a:lnTo>
                    <a:lnTo>
                      <a:pt x="4521" y="6222"/>
                    </a:lnTo>
                    <a:lnTo>
                      <a:pt x="4772" y="6222"/>
                    </a:lnTo>
                    <a:lnTo>
                      <a:pt x="5023" y="6339"/>
                    </a:lnTo>
                    <a:lnTo>
                      <a:pt x="5274" y="6457"/>
                    </a:lnTo>
                    <a:lnTo>
                      <a:pt x="5526" y="6574"/>
                    </a:lnTo>
                    <a:lnTo>
                      <a:pt x="6028" y="6574"/>
                    </a:lnTo>
                    <a:close/>
                  </a:path>
                  <a:path w="21600" h="21600" extrusionOk="0">
                    <a:moveTo>
                      <a:pt x="6028" y="13617"/>
                    </a:moveTo>
                    <a:lnTo>
                      <a:pt x="15572" y="13617"/>
                    </a:lnTo>
                    <a:lnTo>
                      <a:pt x="16074" y="13617"/>
                    </a:lnTo>
                    <a:lnTo>
                      <a:pt x="16326" y="13617"/>
                    </a:lnTo>
                    <a:lnTo>
                      <a:pt x="16577" y="13500"/>
                    </a:lnTo>
                    <a:lnTo>
                      <a:pt x="16828" y="13383"/>
                    </a:lnTo>
                    <a:lnTo>
                      <a:pt x="17079" y="13265"/>
                    </a:lnTo>
                    <a:lnTo>
                      <a:pt x="17330" y="13148"/>
                    </a:lnTo>
                    <a:lnTo>
                      <a:pt x="17330" y="12913"/>
                    </a:lnTo>
                    <a:lnTo>
                      <a:pt x="17581" y="12796"/>
                    </a:lnTo>
                    <a:lnTo>
                      <a:pt x="17581" y="8687"/>
                    </a:lnTo>
                    <a:lnTo>
                      <a:pt x="17330" y="8452"/>
                    </a:lnTo>
                    <a:lnTo>
                      <a:pt x="17330" y="8335"/>
                    </a:lnTo>
                    <a:lnTo>
                      <a:pt x="17079" y="8217"/>
                    </a:lnTo>
                    <a:lnTo>
                      <a:pt x="16828" y="7983"/>
                    </a:lnTo>
                    <a:lnTo>
                      <a:pt x="16577" y="7983"/>
                    </a:lnTo>
                    <a:lnTo>
                      <a:pt x="16326" y="7865"/>
                    </a:lnTo>
                    <a:lnTo>
                      <a:pt x="16074" y="7865"/>
                    </a:lnTo>
                    <a:lnTo>
                      <a:pt x="15572" y="7748"/>
                    </a:lnTo>
                    <a:lnTo>
                      <a:pt x="6028" y="7748"/>
                    </a:lnTo>
                    <a:lnTo>
                      <a:pt x="5526" y="7865"/>
                    </a:lnTo>
                    <a:lnTo>
                      <a:pt x="5274" y="7865"/>
                    </a:lnTo>
                    <a:lnTo>
                      <a:pt x="5023" y="7983"/>
                    </a:lnTo>
                    <a:lnTo>
                      <a:pt x="4772" y="7983"/>
                    </a:lnTo>
                    <a:lnTo>
                      <a:pt x="4521" y="8217"/>
                    </a:lnTo>
                    <a:lnTo>
                      <a:pt x="4270" y="8335"/>
                    </a:lnTo>
                    <a:lnTo>
                      <a:pt x="4270" y="8452"/>
                    </a:lnTo>
                    <a:lnTo>
                      <a:pt x="4019" y="8687"/>
                    </a:lnTo>
                    <a:lnTo>
                      <a:pt x="4019" y="12796"/>
                    </a:lnTo>
                    <a:lnTo>
                      <a:pt x="4270" y="12913"/>
                    </a:lnTo>
                    <a:lnTo>
                      <a:pt x="4270" y="13148"/>
                    </a:lnTo>
                    <a:lnTo>
                      <a:pt x="4521" y="13265"/>
                    </a:lnTo>
                    <a:lnTo>
                      <a:pt x="4772" y="13383"/>
                    </a:lnTo>
                    <a:lnTo>
                      <a:pt x="5023" y="13500"/>
                    </a:lnTo>
                    <a:lnTo>
                      <a:pt x="5274" y="13617"/>
                    </a:lnTo>
                    <a:lnTo>
                      <a:pt x="5526" y="13617"/>
                    </a:lnTo>
                    <a:lnTo>
                      <a:pt x="6028" y="13617"/>
                    </a:lnTo>
                    <a:close/>
                  </a:path>
                  <a:path w="21600" h="21600" extrusionOk="0">
                    <a:moveTo>
                      <a:pt x="6028" y="20778"/>
                    </a:moveTo>
                    <a:lnTo>
                      <a:pt x="15572" y="20778"/>
                    </a:lnTo>
                    <a:lnTo>
                      <a:pt x="16074" y="20778"/>
                    </a:lnTo>
                    <a:lnTo>
                      <a:pt x="16326" y="20661"/>
                    </a:lnTo>
                    <a:lnTo>
                      <a:pt x="16577" y="20661"/>
                    </a:lnTo>
                    <a:lnTo>
                      <a:pt x="16828" y="20543"/>
                    </a:lnTo>
                    <a:lnTo>
                      <a:pt x="17079" y="20426"/>
                    </a:lnTo>
                    <a:lnTo>
                      <a:pt x="17330" y="20309"/>
                    </a:lnTo>
                    <a:lnTo>
                      <a:pt x="17330" y="20074"/>
                    </a:lnTo>
                    <a:lnTo>
                      <a:pt x="17581" y="19957"/>
                    </a:lnTo>
                    <a:lnTo>
                      <a:pt x="17581" y="15730"/>
                    </a:lnTo>
                    <a:lnTo>
                      <a:pt x="17330" y="15613"/>
                    </a:lnTo>
                    <a:lnTo>
                      <a:pt x="17330" y="15378"/>
                    </a:lnTo>
                    <a:lnTo>
                      <a:pt x="17079" y="15378"/>
                    </a:lnTo>
                    <a:lnTo>
                      <a:pt x="16828" y="15143"/>
                    </a:lnTo>
                    <a:lnTo>
                      <a:pt x="16577" y="15026"/>
                    </a:lnTo>
                    <a:lnTo>
                      <a:pt x="16326" y="15026"/>
                    </a:lnTo>
                    <a:lnTo>
                      <a:pt x="16074" y="15026"/>
                    </a:lnTo>
                    <a:lnTo>
                      <a:pt x="15572" y="14909"/>
                    </a:lnTo>
                    <a:lnTo>
                      <a:pt x="6028" y="14909"/>
                    </a:lnTo>
                    <a:lnTo>
                      <a:pt x="5526" y="15026"/>
                    </a:lnTo>
                    <a:lnTo>
                      <a:pt x="5274" y="15026"/>
                    </a:lnTo>
                    <a:lnTo>
                      <a:pt x="5023" y="15026"/>
                    </a:lnTo>
                    <a:lnTo>
                      <a:pt x="4772" y="15143"/>
                    </a:lnTo>
                    <a:lnTo>
                      <a:pt x="4521" y="15378"/>
                    </a:lnTo>
                    <a:lnTo>
                      <a:pt x="4270" y="15378"/>
                    </a:lnTo>
                    <a:lnTo>
                      <a:pt x="4270" y="15613"/>
                    </a:lnTo>
                    <a:lnTo>
                      <a:pt x="4019" y="15730"/>
                    </a:lnTo>
                    <a:lnTo>
                      <a:pt x="4019" y="19957"/>
                    </a:lnTo>
                    <a:lnTo>
                      <a:pt x="4270" y="20074"/>
                    </a:lnTo>
                    <a:lnTo>
                      <a:pt x="4270" y="20309"/>
                    </a:lnTo>
                    <a:lnTo>
                      <a:pt x="4521" y="20426"/>
                    </a:lnTo>
                    <a:lnTo>
                      <a:pt x="4772" y="20543"/>
                    </a:lnTo>
                    <a:lnTo>
                      <a:pt x="5023" y="20661"/>
                    </a:lnTo>
                    <a:lnTo>
                      <a:pt x="5274" y="20661"/>
                    </a:lnTo>
                    <a:lnTo>
                      <a:pt x="5526" y="20778"/>
                    </a:lnTo>
                    <a:lnTo>
                      <a:pt x="6028" y="20778"/>
                    </a:lnTo>
                    <a:close/>
                  </a:path>
                  <a:path w="21600" h="21600" extrusionOk="0">
                    <a:moveTo>
                      <a:pt x="753" y="1291"/>
                    </a:moveTo>
                    <a:lnTo>
                      <a:pt x="2260" y="1291"/>
                    </a:lnTo>
                    <a:lnTo>
                      <a:pt x="2260" y="235"/>
                    </a:lnTo>
                    <a:lnTo>
                      <a:pt x="753" y="235"/>
                    </a:lnTo>
                    <a:lnTo>
                      <a:pt x="753" y="1291"/>
                    </a:lnTo>
                    <a:close/>
                  </a:path>
                  <a:path w="21600" h="21600" extrusionOk="0">
                    <a:moveTo>
                      <a:pt x="753" y="2700"/>
                    </a:moveTo>
                    <a:lnTo>
                      <a:pt x="2260" y="2700"/>
                    </a:lnTo>
                    <a:lnTo>
                      <a:pt x="2260" y="1643"/>
                    </a:lnTo>
                    <a:lnTo>
                      <a:pt x="753" y="1643"/>
                    </a:lnTo>
                    <a:lnTo>
                      <a:pt x="753" y="2700"/>
                    </a:lnTo>
                    <a:close/>
                  </a:path>
                  <a:path w="21600" h="21600" extrusionOk="0">
                    <a:moveTo>
                      <a:pt x="753" y="4109"/>
                    </a:moveTo>
                    <a:lnTo>
                      <a:pt x="2260" y="4109"/>
                    </a:lnTo>
                    <a:lnTo>
                      <a:pt x="2260" y="3052"/>
                    </a:lnTo>
                    <a:lnTo>
                      <a:pt x="753" y="3052"/>
                    </a:lnTo>
                    <a:lnTo>
                      <a:pt x="753" y="4109"/>
                    </a:lnTo>
                    <a:close/>
                  </a:path>
                  <a:path w="21600" h="21600" extrusionOk="0">
                    <a:moveTo>
                      <a:pt x="753" y="5517"/>
                    </a:moveTo>
                    <a:lnTo>
                      <a:pt x="2260" y="5517"/>
                    </a:lnTo>
                    <a:lnTo>
                      <a:pt x="2260" y="4461"/>
                    </a:lnTo>
                    <a:lnTo>
                      <a:pt x="753" y="4461"/>
                    </a:lnTo>
                    <a:lnTo>
                      <a:pt x="753" y="5517"/>
                    </a:lnTo>
                    <a:close/>
                  </a:path>
                  <a:path w="21600" h="21600" extrusionOk="0">
                    <a:moveTo>
                      <a:pt x="753" y="6926"/>
                    </a:moveTo>
                    <a:lnTo>
                      <a:pt x="2260" y="6926"/>
                    </a:lnTo>
                    <a:lnTo>
                      <a:pt x="2260" y="5870"/>
                    </a:lnTo>
                    <a:lnTo>
                      <a:pt x="753" y="5870"/>
                    </a:lnTo>
                    <a:lnTo>
                      <a:pt x="753" y="6926"/>
                    </a:lnTo>
                    <a:close/>
                  </a:path>
                  <a:path w="21600" h="21600" extrusionOk="0">
                    <a:moveTo>
                      <a:pt x="753" y="8335"/>
                    </a:moveTo>
                    <a:lnTo>
                      <a:pt x="2260" y="8335"/>
                    </a:lnTo>
                    <a:lnTo>
                      <a:pt x="2260" y="7278"/>
                    </a:lnTo>
                    <a:lnTo>
                      <a:pt x="753" y="7278"/>
                    </a:lnTo>
                    <a:lnTo>
                      <a:pt x="753" y="8335"/>
                    </a:lnTo>
                    <a:close/>
                  </a:path>
                  <a:path w="21600" h="21600" extrusionOk="0">
                    <a:moveTo>
                      <a:pt x="753" y="9743"/>
                    </a:moveTo>
                    <a:lnTo>
                      <a:pt x="2260" y="9743"/>
                    </a:lnTo>
                    <a:lnTo>
                      <a:pt x="2260" y="8687"/>
                    </a:lnTo>
                    <a:lnTo>
                      <a:pt x="753" y="8687"/>
                    </a:lnTo>
                    <a:lnTo>
                      <a:pt x="753" y="9743"/>
                    </a:lnTo>
                    <a:close/>
                  </a:path>
                  <a:path w="21600" h="21600" extrusionOk="0">
                    <a:moveTo>
                      <a:pt x="753" y="11152"/>
                    </a:moveTo>
                    <a:lnTo>
                      <a:pt x="2260" y="11152"/>
                    </a:lnTo>
                    <a:lnTo>
                      <a:pt x="2260" y="10096"/>
                    </a:lnTo>
                    <a:lnTo>
                      <a:pt x="753" y="10096"/>
                    </a:lnTo>
                    <a:lnTo>
                      <a:pt x="753" y="11152"/>
                    </a:lnTo>
                    <a:close/>
                  </a:path>
                  <a:path w="21600" h="21600" extrusionOk="0">
                    <a:moveTo>
                      <a:pt x="753" y="12561"/>
                    </a:moveTo>
                    <a:lnTo>
                      <a:pt x="2260" y="12561"/>
                    </a:lnTo>
                    <a:lnTo>
                      <a:pt x="2260" y="11504"/>
                    </a:lnTo>
                    <a:lnTo>
                      <a:pt x="753" y="11504"/>
                    </a:lnTo>
                    <a:lnTo>
                      <a:pt x="753" y="12561"/>
                    </a:lnTo>
                    <a:close/>
                  </a:path>
                  <a:path w="21600" h="21600" extrusionOk="0">
                    <a:moveTo>
                      <a:pt x="753" y="13970"/>
                    </a:moveTo>
                    <a:lnTo>
                      <a:pt x="2260" y="13970"/>
                    </a:lnTo>
                    <a:lnTo>
                      <a:pt x="2260" y="12913"/>
                    </a:lnTo>
                    <a:lnTo>
                      <a:pt x="753" y="12913"/>
                    </a:lnTo>
                    <a:lnTo>
                      <a:pt x="753" y="13970"/>
                    </a:lnTo>
                    <a:close/>
                  </a:path>
                  <a:path w="21600" h="21600" extrusionOk="0">
                    <a:moveTo>
                      <a:pt x="753" y="15378"/>
                    </a:moveTo>
                    <a:lnTo>
                      <a:pt x="2260" y="15378"/>
                    </a:lnTo>
                    <a:lnTo>
                      <a:pt x="2260" y="14322"/>
                    </a:lnTo>
                    <a:lnTo>
                      <a:pt x="753" y="14322"/>
                    </a:lnTo>
                    <a:lnTo>
                      <a:pt x="753" y="15378"/>
                    </a:lnTo>
                    <a:close/>
                  </a:path>
                  <a:path w="21600" h="21600" extrusionOk="0">
                    <a:moveTo>
                      <a:pt x="753" y="16787"/>
                    </a:moveTo>
                    <a:lnTo>
                      <a:pt x="2260" y="16787"/>
                    </a:lnTo>
                    <a:lnTo>
                      <a:pt x="2260" y="15730"/>
                    </a:lnTo>
                    <a:lnTo>
                      <a:pt x="753" y="15730"/>
                    </a:lnTo>
                    <a:lnTo>
                      <a:pt x="753" y="16787"/>
                    </a:lnTo>
                    <a:close/>
                  </a:path>
                  <a:path w="21600" h="21600" extrusionOk="0">
                    <a:moveTo>
                      <a:pt x="753" y="18196"/>
                    </a:moveTo>
                    <a:lnTo>
                      <a:pt x="2260" y="18196"/>
                    </a:lnTo>
                    <a:lnTo>
                      <a:pt x="2260" y="17139"/>
                    </a:lnTo>
                    <a:lnTo>
                      <a:pt x="753" y="17139"/>
                    </a:lnTo>
                    <a:lnTo>
                      <a:pt x="753" y="18196"/>
                    </a:lnTo>
                    <a:close/>
                  </a:path>
                  <a:path w="21600" h="21600" extrusionOk="0">
                    <a:moveTo>
                      <a:pt x="753" y="19604"/>
                    </a:moveTo>
                    <a:lnTo>
                      <a:pt x="2260" y="19604"/>
                    </a:lnTo>
                    <a:lnTo>
                      <a:pt x="2260" y="18548"/>
                    </a:lnTo>
                    <a:lnTo>
                      <a:pt x="753" y="18548"/>
                    </a:lnTo>
                    <a:lnTo>
                      <a:pt x="753" y="19604"/>
                    </a:lnTo>
                    <a:close/>
                  </a:path>
                  <a:path w="21600" h="21600" extrusionOk="0">
                    <a:moveTo>
                      <a:pt x="753" y="21013"/>
                    </a:moveTo>
                    <a:lnTo>
                      <a:pt x="2260" y="21013"/>
                    </a:lnTo>
                    <a:lnTo>
                      <a:pt x="2260" y="19957"/>
                    </a:lnTo>
                    <a:lnTo>
                      <a:pt x="753" y="19957"/>
                    </a:lnTo>
                    <a:lnTo>
                      <a:pt x="753" y="21013"/>
                    </a:lnTo>
                    <a:close/>
                  </a:path>
                  <a:path w="21600" h="21600" extrusionOk="0">
                    <a:moveTo>
                      <a:pt x="19340" y="1409"/>
                    </a:moveTo>
                    <a:lnTo>
                      <a:pt x="20595" y="1409"/>
                    </a:lnTo>
                    <a:lnTo>
                      <a:pt x="20595" y="352"/>
                    </a:lnTo>
                    <a:lnTo>
                      <a:pt x="19340" y="352"/>
                    </a:lnTo>
                    <a:lnTo>
                      <a:pt x="19340" y="1409"/>
                    </a:lnTo>
                    <a:close/>
                  </a:path>
                  <a:path w="21600" h="21600" extrusionOk="0">
                    <a:moveTo>
                      <a:pt x="19340" y="2700"/>
                    </a:moveTo>
                    <a:lnTo>
                      <a:pt x="20595" y="2700"/>
                    </a:lnTo>
                    <a:lnTo>
                      <a:pt x="20595" y="1643"/>
                    </a:lnTo>
                    <a:lnTo>
                      <a:pt x="19340" y="1643"/>
                    </a:lnTo>
                    <a:lnTo>
                      <a:pt x="19340" y="2700"/>
                    </a:lnTo>
                    <a:close/>
                  </a:path>
                  <a:path w="21600" h="21600" extrusionOk="0">
                    <a:moveTo>
                      <a:pt x="19340" y="4109"/>
                    </a:moveTo>
                    <a:lnTo>
                      <a:pt x="20595" y="4109"/>
                    </a:lnTo>
                    <a:lnTo>
                      <a:pt x="20595" y="3052"/>
                    </a:lnTo>
                    <a:lnTo>
                      <a:pt x="19340" y="3052"/>
                    </a:lnTo>
                    <a:lnTo>
                      <a:pt x="19340" y="4109"/>
                    </a:lnTo>
                    <a:close/>
                  </a:path>
                  <a:path w="21600" h="21600" extrusionOk="0">
                    <a:moveTo>
                      <a:pt x="19340" y="5517"/>
                    </a:moveTo>
                    <a:lnTo>
                      <a:pt x="20595" y="5517"/>
                    </a:lnTo>
                    <a:lnTo>
                      <a:pt x="20595" y="4461"/>
                    </a:lnTo>
                    <a:lnTo>
                      <a:pt x="19340" y="4461"/>
                    </a:lnTo>
                    <a:lnTo>
                      <a:pt x="19340" y="5517"/>
                    </a:lnTo>
                    <a:close/>
                  </a:path>
                  <a:path w="21600" h="21600" extrusionOk="0">
                    <a:moveTo>
                      <a:pt x="19340" y="6926"/>
                    </a:moveTo>
                    <a:lnTo>
                      <a:pt x="20595" y="6926"/>
                    </a:lnTo>
                    <a:lnTo>
                      <a:pt x="20595" y="5870"/>
                    </a:lnTo>
                    <a:lnTo>
                      <a:pt x="19340" y="5870"/>
                    </a:lnTo>
                    <a:lnTo>
                      <a:pt x="19340" y="6926"/>
                    </a:lnTo>
                    <a:close/>
                  </a:path>
                  <a:path w="21600" h="21600" extrusionOk="0">
                    <a:moveTo>
                      <a:pt x="19340" y="8335"/>
                    </a:moveTo>
                    <a:lnTo>
                      <a:pt x="20595" y="8335"/>
                    </a:lnTo>
                    <a:lnTo>
                      <a:pt x="20595" y="7278"/>
                    </a:lnTo>
                    <a:lnTo>
                      <a:pt x="19340" y="7278"/>
                    </a:lnTo>
                    <a:lnTo>
                      <a:pt x="19340" y="8335"/>
                    </a:lnTo>
                    <a:close/>
                  </a:path>
                  <a:path w="21600" h="21600" extrusionOk="0">
                    <a:moveTo>
                      <a:pt x="19340" y="9743"/>
                    </a:moveTo>
                    <a:lnTo>
                      <a:pt x="20595" y="9743"/>
                    </a:lnTo>
                    <a:lnTo>
                      <a:pt x="20595" y="8687"/>
                    </a:lnTo>
                    <a:lnTo>
                      <a:pt x="19340" y="8687"/>
                    </a:lnTo>
                    <a:lnTo>
                      <a:pt x="19340" y="9743"/>
                    </a:lnTo>
                    <a:close/>
                  </a:path>
                  <a:path w="21600" h="21600" extrusionOk="0">
                    <a:moveTo>
                      <a:pt x="19340" y="11152"/>
                    </a:moveTo>
                    <a:lnTo>
                      <a:pt x="20595" y="11152"/>
                    </a:lnTo>
                    <a:lnTo>
                      <a:pt x="20595" y="10096"/>
                    </a:lnTo>
                    <a:lnTo>
                      <a:pt x="19340" y="10096"/>
                    </a:lnTo>
                    <a:lnTo>
                      <a:pt x="19340" y="11152"/>
                    </a:lnTo>
                    <a:close/>
                  </a:path>
                  <a:path w="21600" h="21600" extrusionOk="0">
                    <a:moveTo>
                      <a:pt x="19340" y="12561"/>
                    </a:moveTo>
                    <a:lnTo>
                      <a:pt x="20595" y="12561"/>
                    </a:lnTo>
                    <a:lnTo>
                      <a:pt x="20595" y="11504"/>
                    </a:lnTo>
                    <a:lnTo>
                      <a:pt x="19340" y="11504"/>
                    </a:lnTo>
                    <a:lnTo>
                      <a:pt x="19340" y="12561"/>
                    </a:lnTo>
                    <a:close/>
                  </a:path>
                  <a:path w="21600" h="21600" extrusionOk="0">
                    <a:moveTo>
                      <a:pt x="19340" y="13970"/>
                    </a:moveTo>
                    <a:lnTo>
                      <a:pt x="20595" y="13970"/>
                    </a:lnTo>
                    <a:lnTo>
                      <a:pt x="20595" y="12913"/>
                    </a:lnTo>
                    <a:lnTo>
                      <a:pt x="19340" y="12913"/>
                    </a:lnTo>
                    <a:lnTo>
                      <a:pt x="19340" y="13970"/>
                    </a:lnTo>
                    <a:close/>
                  </a:path>
                  <a:path w="21600" h="21600" extrusionOk="0">
                    <a:moveTo>
                      <a:pt x="19340" y="15378"/>
                    </a:moveTo>
                    <a:lnTo>
                      <a:pt x="20595" y="15378"/>
                    </a:lnTo>
                    <a:lnTo>
                      <a:pt x="20595" y="14322"/>
                    </a:lnTo>
                    <a:lnTo>
                      <a:pt x="19340" y="14322"/>
                    </a:lnTo>
                    <a:lnTo>
                      <a:pt x="19340" y="15378"/>
                    </a:lnTo>
                    <a:close/>
                  </a:path>
                  <a:path w="21600" h="21600" extrusionOk="0">
                    <a:moveTo>
                      <a:pt x="19340" y="16787"/>
                    </a:moveTo>
                    <a:lnTo>
                      <a:pt x="20595" y="16787"/>
                    </a:lnTo>
                    <a:lnTo>
                      <a:pt x="20595" y="15730"/>
                    </a:lnTo>
                    <a:lnTo>
                      <a:pt x="19340" y="15730"/>
                    </a:lnTo>
                    <a:lnTo>
                      <a:pt x="19340" y="16787"/>
                    </a:lnTo>
                    <a:close/>
                  </a:path>
                  <a:path w="21600" h="21600" extrusionOk="0">
                    <a:moveTo>
                      <a:pt x="19340" y="18196"/>
                    </a:moveTo>
                    <a:lnTo>
                      <a:pt x="20595" y="18196"/>
                    </a:lnTo>
                    <a:lnTo>
                      <a:pt x="20595" y="17139"/>
                    </a:lnTo>
                    <a:lnTo>
                      <a:pt x="19340" y="17139"/>
                    </a:lnTo>
                    <a:lnTo>
                      <a:pt x="19340" y="18196"/>
                    </a:lnTo>
                    <a:close/>
                  </a:path>
                  <a:path w="21600" h="21600" extrusionOk="0">
                    <a:moveTo>
                      <a:pt x="19340" y="19604"/>
                    </a:moveTo>
                    <a:lnTo>
                      <a:pt x="20595" y="19604"/>
                    </a:lnTo>
                    <a:lnTo>
                      <a:pt x="20595" y="18548"/>
                    </a:lnTo>
                    <a:lnTo>
                      <a:pt x="19340" y="18548"/>
                    </a:lnTo>
                    <a:lnTo>
                      <a:pt x="19340" y="19604"/>
                    </a:lnTo>
                    <a:close/>
                  </a:path>
                  <a:path w="21600" h="21600" extrusionOk="0">
                    <a:moveTo>
                      <a:pt x="19340" y="21013"/>
                    </a:moveTo>
                    <a:lnTo>
                      <a:pt x="20595" y="21013"/>
                    </a:lnTo>
                    <a:lnTo>
                      <a:pt x="20595" y="19957"/>
                    </a:lnTo>
                    <a:lnTo>
                      <a:pt x="19340" y="19957"/>
                    </a:lnTo>
                    <a:lnTo>
                      <a:pt x="19340" y="21013"/>
                    </a:lnTo>
                    <a:close/>
                  </a:path>
                </a:pathLst>
              </a:custGeom>
              <a:solidFill>
                <a:srgbClr val="CCCCFF"/>
              </a:solidFill>
              <a:ln w="9525">
                <a:solidFill>
                  <a:srgbClr val="000000"/>
                </a:solidFill>
                <a:miter lim="800000"/>
                <a:headEnd/>
                <a:tailEnd/>
              </a:ln>
            </p:spPr>
            <p:txBody>
              <a:bodyPr/>
              <a:lstStyle/>
              <a:p>
                <a:endParaRPr lang="ja-JP" altLang="en-US"/>
              </a:p>
            </p:txBody>
          </p:sp>
          <p:sp>
            <p:nvSpPr>
              <p:cNvPr id="70691" name="Sound"/>
              <p:cNvSpPr>
                <a:spLocks noEditPoints="1" noChangeArrowheads="1"/>
              </p:cNvSpPr>
              <p:nvPr/>
            </p:nvSpPr>
            <p:spPr bwMode="auto">
              <a:xfrm>
                <a:off x="2725" y="1584"/>
                <a:ext cx="1009" cy="769"/>
              </a:xfrm>
              <a:custGeom>
                <a:avLst/>
                <a:gdLst>
                  <a:gd name="T0" fmla="*/ 522 w 21600"/>
                  <a:gd name="T1" fmla="*/ 753 h 21600"/>
                  <a:gd name="T2" fmla="*/ 522 w 21600"/>
                  <a:gd name="T3" fmla="*/ 0 h 21600"/>
                  <a:gd name="T4" fmla="*/ 0 w 21600"/>
                  <a:gd name="T5" fmla="*/ 385 h 21600"/>
                  <a:gd name="T6" fmla="*/ 1009 w 21600"/>
                  <a:gd name="T7" fmla="*/ 385 h 21600"/>
                  <a:gd name="T8" fmla="*/ 0 60000 65536"/>
                  <a:gd name="T9" fmla="*/ 0 60000 65536"/>
                  <a:gd name="T10" fmla="*/ 0 60000 65536"/>
                  <a:gd name="T11" fmla="*/ 0 60000 65536"/>
                  <a:gd name="T12" fmla="*/ 235 w 21600"/>
                  <a:gd name="T13" fmla="*/ 7612 h 21600"/>
                  <a:gd name="T14" fmla="*/ 10768 w 21600"/>
                  <a:gd name="T15" fmla="*/ 13567 h 21600"/>
                </a:gdLst>
                <a:ahLst/>
                <a:cxnLst>
                  <a:cxn ang="T8">
                    <a:pos x="T0" y="T1"/>
                  </a:cxn>
                  <a:cxn ang="T9">
                    <a:pos x="T2" y="T3"/>
                  </a:cxn>
                  <a:cxn ang="T10">
                    <a:pos x="T4" y="T5"/>
                  </a:cxn>
                  <a:cxn ang="T11">
                    <a:pos x="T6" y="T7"/>
                  </a:cxn>
                </a:cxnLst>
                <a:rect l="T12" t="T13" r="T14" b="T15"/>
                <a:pathLst>
                  <a:path w="21600" h="21600">
                    <a:moveTo>
                      <a:pt x="0" y="7273"/>
                    </a:moveTo>
                    <a:lnTo>
                      <a:pt x="5824" y="7273"/>
                    </a:lnTo>
                    <a:lnTo>
                      <a:pt x="11164" y="0"/>
                    </a:lnTo>
                    <a:lnTo>
                      <a:pt x="11164" y="21159"/>
                    </a:lnTo>
                    <a:lnTo>
                      <a:pt x="5824" y="13885"/>
                    </a:lnTo>
                    <a:lnTo>
                      <a:pt x="0" y="13885"/>
                    </a:lnTo>
                    <a:lnTo>
                      <a:pt x="0" y="7273"/>
                    </a:lnTo>
                    <a:close/>
                  </a:path>
                  <a:path w="21600" h="21600">
                    <a:moveTo>
                      <a:pt x="13024" y="7273"/>
                    </a:moveTo>
                    <a:lnTo>
                      <a:pt x="13591" y="6722"/>
                    </a:lnTo>
                    <a:lnTo>
                      <a:pt x="13833" y="7548"/>
                    </a:lnTo>
                    <a:lnTo>
                      <a:pt x="14076" y="8485"/>
                    </a:lnTo>
                    <a:lnTo>
                      <a:pt x="14157" y="9367"/>
                    </a:lnTo>
                    <a:lnTo>
                      <a:pt x="14197" y="10524"/>
                    </a:lnTo>
                    <a:lnTo>
                      <a:pt x="14197" y="11406"/>
                    </a:lnTo>
                    <a:lnTo>
                      <a:pt x="14116" y="12012"/>
                    </a:lnTo>
                    <a:lnTo>
                      <a:pt x="13995" y="12728"/>
                    </a:lnTo>
                    <a:lnTo>
                      <a:pt x="13833" y="13444"/>
                    </a:lnTo>
                    <a:lnTo>
                      <a:pt x="13712" y="14106"/>
                    </a:lnTo>
                    <a:lnTo>
                      <a:pt x="13591" y="14546"/>
                    </a:lnTo>
                    <a:lnTo>
                      <a:pt x="13065" y="13885"/>
                    </a:lnTo>
                    <a:lnTo>
                      <a:pt x="13307" y="12893"/>
                    </a:lnTo>
                    <a:lnTo>
                      <a:pt x="13469" y="11791"/>
                    </a:lnTo>
                    <a:lnTo>
                      <a:pt x="13550" y="10910"/>
                    </a:lnTo>
                    <a:lnTo>
                      <a:pt x="13591" y="10138"/>
                    </a:lnTo>
                    <a:lnTo>
                      <a:pt x="13469" y="9367"/>
                    </a:lnTo>
                    <a:lnTo>
                      <a:pt x="13388" y="8595"/>
                    </a:lnTo>
                    <a:lnTo>
                      <a:pt x="13267" y="7934"/>
                    </a:lnTo>
                    <a:lnTo>
                      <a:pt x="13024" y="7273"/>
                    </a:lnTo>
                    <a:close/>
                  </a:path>
                  <a:path w="21600" h="21600">
                    <a:moveTo>
                      <a:pt x="16382" y="3967"/>
                    </a:moveTo>
                    <a:lnTo>
                      <a:pt x="16786" y="5179"/>
                    </a:lnTo>
                    <a:lnTo>
                      <a:pt x="17150" y="6612"/>
                    </a:lnTo>
                    <a:lnTo>
                      <a:pt x="17474" y="8651"/>
                    </a:lnTo>
                    <a:lnTo>
                      <a:pt x="17595" y="9753"/>
                    </a:lnTo>
                    <a:lnTo>
                      <a:pt x="17635" y="12012"/>
                    </a:lnTo>
                    <a:lnTo>
                      <a:pt x="17393" y="13665"/>
                    </a:lnTo>
                    <a:lnTo>
                      <a:pt x="17150" y="15208"/>
                    </a:lnTo>
                    <a:lnTo>
                      <a:pt x="16786" y="16310"/>
                    </a:lnTo>
                    <a:lnTo>
                      <a:pt x="16341" y="17687"/>
                    </a:lnTo>
                    <a:lnTo>
                      <a:pt x="15815" y="17081"/>
                    </a:lnTo>
                    <a:lnTo>
                      <a:pt x="16503" y="14602"/>
                    </a:lnTo>
                    <a:lnTo>
                      <a:pt x="16786" y="13169"/>
                    </a:lnTo>
                    <a:lnTo>
                      <a:pt x="16867" y="12012"/>
                    </a:lnTo>
                    <a:lnTo>
                      <a:pt x="16867" y="9642"/>
                    </a:lnTo>
                    <a:lnTo>
                      <a:pt x="16705" y="7989"/>
                    </a:lnTo>
                    <a:lnTo>
                      <a:pt x="16422" y="6612"/>
                    </a:lnTo>
                    <a:lnTo>
                      <a:pt x="16220" y="5675"/>
                    </a:lnTo>
                    <a:lnTo>
                      <a:pt x="15856" y="4518"/>
                    </a:lnTo>
                    <a:lnTo>
                      <a:pt x="16382" y="3967"/>
                    </a:lnTo>
                    <a:close/>
                  </a:path>
                  <a:path w="21600" h="21600">
                    <a:moveTo>
                      <a:pt x="18889" y="1377"/>
                    </a:moveTo>
                    <a:lnTo>
                      <a:pt x="19415" y="826"/>
                    </a:lnTo>
                    <a:lnTo>
                      <a:pt x="20194" y="2576"/>
                    </a:lnTo>
                    <a:lnTo>
                      <a:pt x="20831" y="4683"/>
                    </a:lnTo>
                    <a:lnTo>
                      <a:pt x="21357" y="7204"/>
                    </a:lnTo>
                    <a:lnTo>
                      <a:pt x="21650" y="9450"/>
                    </a:lnTo>
                    <a:lnTo>
                      <a:pt x="21600" y="12301"/>
                    </a:lnTo>
                    <a:lnTo>
                      <a:pt x="21215" y="15938"/>
                    </a:lnTo>
                    <a:lnTo>
                      <a:pt x="20629" y="18348"/>
                    </a:lnTo>
                    <a:lnTo>
                      <a:pt x="19415" y="21655"/>
                    </a:lnTo>
                    <a:lnTo>
                      <a:pt x="18889" y="21159"/>
                    </a:lnTo>
                    <a:lnTo>
                      <a:pt x="19901" y="18404"/>
                    </a:lnTo>
                    <a:lnTo>
                      <a:pt x="20467" y="15593"/>
                    </a:lnTo>
                    <a:lnTo>
                      <a:pt x="20791" y="12342"/>
                    </a:lnTo>
                    <a:lnTo>
                      <a:pt x="20871" y="9532"/>
                    </a:lnTo>
                    <a:lnTo>
                      <a:pt x="20629" y="7411"/>
                    </a:lnTo>
                    <a:lnTo>
                      <a:pt x="20062" y="4628"/>
                    </a:lnTo>
                    <a:lnTo>
                      <a:pt x="19415" y="2810"/>
                    </a:lnTo>
                    <a:lnTo>
                      <a:pt x="18889" y="1377"/>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pPr>
                  <a:defRPr/>
                </a:pPr>
                <a:endParaRPr lang="ja-JP" altLang="en-US"/>
              </a:p>
            </p:txBody>
          </p:sp>
          <p:sp>
            <p:nvSpPr>
              <p:cNvPr id="70692" name="Photo"/>
              <p:cNvSpPr>
                <a:spLocks noEditPoints="1" noChangeArrowheads="1"/>
              </p:cNvSpPr>
              <p:nvPr/>
            </p:nvSpPr>
            <p:spPr bwMode="auto">
              <a:xfrm>
                <a:off x="3109" y="2040"/>
                <a:ext cx="935" cy="695"/>
              </a:xfrm>
              <a:custGeom>
                <a:avLst/>
                <a:gdLst>
                  <a:gd name="T0" fmla="*/ 0 w 21600"/>
                  <a:gd name="T1" fmla="*/ 99 h 21600"/>
                  <a:gd name="T2" fmla="*/ 467 w 21600"/>
                  <a:gd name="T3" fmla="*/ 0 h 21600"/>
                  <a:gd name="T4" fmla="*/ 935 w 21600"/>
                  <a:gd name="T5" fmla="*/ 99 h 21600"/>
                  <a:gd name="T6" fmla="*/ 935 w 21600"/>
                  <a:gd name="T7" fmla="*/ 348 h 21600"/>
                  <a:gd name="T8" fmla="*/ 935 w 21600"/>
                  <a:gd name="T9" fmla="*/ 695 h 21600"/>
                  <a:gd name="T10" fmla="*/ 467 w 21600"/>
                  <a:gd name="T11" fmla="*/ 701 h 21600"/>
                  <a:gd name="T12" fmla="*/ 0 w 21600"/>
                  <a:gd name="T13" fmla="*/ 695 h 21600"/>
                  <a:gd name="T14" fmla="*/ 0 w 21600"/>
                  <a:gd name="T15" fmla="*/ 348 h 21600"/>
                  <a:gd name="T16" fmla="*/ 0 60000 65536"/>
                  <a:gd name="T17" fmla="*/ 0 60000 65536"/>
                  <a:gd name="T18" fmla="*/ 0 60000 65536"/>
                  <a:gd name="T19" fmla="*/ 0 60000 65536"/>
                  <a:gd name="T20" fmla="*/ 0 60000 65536"/>
                  <a:gd name="T21" fmla="*/ 0 60000 65536"/>
                  <a:gd name="T22" fmla="*/ 0 60000 65536"/>
                  <a:gd name="T23" fmla="*/ 0 60000 65536"/>
                  <a:gd name="T24" fmla="*/ 7785 w 21600"/>
                  <a:gd name="T25" fmla="*/ 8236 h 21600"/>
                  <a:gd name="T26" fmla="*/ 13745 w 21600"/>
                  <a:gd name="T27" fmla="*/ 16876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extrusionOk="0">
                    <a:moveTo>
                      <a:pt x="0" y="21600"/>
                    </a:moveTo>
                    <a:lnTo>
                      <a:pt x="0" y="3085"/>
                    </a:lnTo>
                    <a:lnTo>
                      <a:pt x="1542" y="3085"/>
                    </a:lnTo>
                    <a:lnTo>
                      <a:pt x="1542" y="1028"/>
                    </a:lnTo>
                    <a:lnTo>
                      <a:pt x="3857" y="1028"/>
                    </a:lnTo>
                    <a:lnTo>
                      <a:pt x="3857" y="3085"/>
                    </a:lnTo>
                    <a:lnTo>
                      <a:pt x="5400" y="3085"/>
                    </a:lnTo>
                    <a:lnTo>
                      <a:pt x="6942" y="0"/>
                    </a:lnTo>
                    <a:lnTo>
                      <a:pt x="14657" y="0"/>
                    </a:lnTo>
                    <a:lnTo>
                      <a:pt x="16200" y="3085"/>
                    </a:lnTo>
                    <a:lnTo>
                      <a:pt x="21600" y="3085"/>
                    </a:lnTo>
                    <a:lnTo>
                      <a:pt x="21600" y="21600"/>
                    </a:lnTo>
                    <a:lnTo>
                      <a:pt x="0" y="21600"/>
                    </a:lnTo>
                    <a:close/>
                  </a:path>
                  <a:path w="21600" h="21600" extrusionOk="0">
                    <a:moveTo>
                      <a:pt x="0" y="3085"/>
                    </a:moveTo>
                    <a:lnTo>
                      <a:pt x="21600" y="3085"/>
                    </a:lnTo>
                    <a:lnTo>
                      <a:pt x="21600" y="21600"/>
                    </a:lnTo>
                    <a:lnTo>
                      <a:pt x="0" y="21600"/>
                    </a:lnTo>
                    <a:lnTo>
                      <a:pt x="0" y="3085"/>
                    </a:lnTo>
                    <a:close/>
                  </a:path>
                  <a:path w="21600" h="21600" extrusionOk="0">
                    <a:moveTo>
                      <a:pt x="10800" y="4800"/>
                    </a:moveTo>
                    <a:lnTo>
                      <a:pt x="11925" y="4971"/>
                    </a:lnTo>
                    <a:lnTo>
                      <a:pt x="13017" y="5442"/>
                    </a:lnTo>
                    <a:lnTo>
                      <a:pt x="14046" y="6128"/>
                    </a:lnTo>
                    <a:lnTo>
                      <a:pt x="14914" y="7071"/>
                    </a:lnTo>
                    <a:lnTo>
                      <a:pt x="15621" y="8271"/>
                    </a:lnTo>
                    <a:lnTo>
                      <a:pt x="16167" y="9514"/>
                    </a:lnTo>
                    <a:lnTo>
                      <a:pt x="16425" y="11014"/>
                    </a:lnTo>
                    <a:lnTo>
                      <a:pt x="16585" y="12471"/>
                    </a:lnTo>
                    <a:lnTo>
                      <a:pt x="16489" y="14014"/>
                    </a:lnTo>
                    <a:lnTo>
                      <a:pt x="16135" y="15471"/>
                    </a:lnTo>
                    <a:lnTo>
                      <a:pt x="15621" y="16800"/>
                    </a:lnTo>
                    <a:lnTo>
                      <a:pt x="14914" y="18000"/>
                    </a:lnTo>
                    <a:lnTo>
                      <a:pt x="14046" y="18942"/>
                    </a:lnTo>
                    <a:lnTo>
                      <a:pt x="13050" y="19671"/>
                    </a:lnTo>
                    <a:lnTo>
                      <a:pt x="11925" y="20057"/>
                    </a:lnTo>
                    <a:lnTo>
                      <a:pt x="10832" y="20185"/>
                    </a:lnTo>
                    <a:lnTo>
                      <a:pt x="9675" y="20142"/>
                    </a:lnTo>
                    <a:lnTo>
                      <a:pt x="8582" y="19628"/>
                    </a:lnTo>
                    <a:lnTo>
                      <a:pt x="7553" y="18942"/>
                    </a:lnTo>
                    <a:lnTo>
                      <a:pt x="6717" y="17957"/>
                    </a:lnTo>
                    <a:lnTo>
                      <a:pt x="5946" y="16842"/>
                    </a:lnTo>
                    <a:lnTo>
                      <a:pt x="5464" y="15514"/>
                    </a:lnTo>
                    <a:lnTo>
                      <a:pt x="5078" y="14014"/>
                    </a:lnTo>
                    <a:lnTo>
                      <a:pt x="5014" y="12514"/>
                    </a:lnTo>
                    <a:lnTo>
                      <a:pt x="5110" y="11014"/>
                    </a:lnTo>
                    <a:lnTo>
                      <a:pt x="5528" y="9557"/>
                    </a:lnTo>
                    <a:lnTo>
                      <a:pt x="6010" y="8228"/>
                    </a:lnTo>
                    <a:lnTo>
                      <a:pt x="6750" y="7114"/>
                    </a:lnTo>
                    <a:lnTo>
                      <a:pt x="7650" y="6085"/>
                    </a:lnTo>
                    <a:lnTo>
                      <a:pt x="8614" y="5400"/>
                    </a:lnTo>
                    <a:lnTo>
                      <a:pt x="9707" y="4971"/>
                    </a:lnTo>
                    <a:lnTo>
                      <a:pt x="10800" y="4800"/>
                    </a:lnTo>
                    <a:close/>
                  </a:path>
                  <a:path w="21600" h="21600" extrusionOk="0">
                    <a:moveTo>
                      <a:pt x="8003" y="8057"/>
                    </a:moveTo>
                    <a:lnTo>
                      <a:pt x="8807" y="7371"/>
                    </a:lnTo>
                    <a:lnTo>
                      <a:pt x="9546" y="6985"/>
                    </a:lnTo>
                    <a:lnTo>
                      <a:pt x="10446" y="6771"/>
                    </a:lnTo>
                    <a:lnTo>
                      <a:pt x="11217" y="6771"/>
                    </a:lnTo>
                    <a:lnTo>
                      <a:pt x="12053" y="7028"/>
                    </a:lnTo>
                    <a:lnTo>
                      <a:pt x="12889" y="7457"/>
                    </a:lnTo>
                    <a:lnTo>
                      <a:pt x="13628" y="8100"/>
                    </a:lnTo>
                    <a:lnTo>
                      <a:pt x="14175" y="8871"/>
                    </a:lnTo>
                    <a:lnTo>
                      <a:pt x="14625" y="9814"/>
                    </a:lnTo>
                    <a:lnTo>
                      <a:pt x="14978" y="10885"/>
                    </a:lnTo>
                    <a:lnTo>
                      <a:pt x="15171" y="12042"/>
                    </a:lnTo>
                    <a:lnTo>
                      <a:pt x="15107" y="13114"/>
                    </a:lnTo>
                    <a:lnTo>
                      <a:pt x="15042" y="14228"/>
                    </a:lnTo>
                    <a:lnTo>
                      <a:pt x="14689" y="15257"/>
                    </a:lnTo>
                    <a:lnTo>
                      <a:pt x="14207" y="16285"/>
                    </a:lnTo>
                    <a:lnTo>
                      <a:pt x="13596" y="17057"/>
                    </a:lnTo>
                    <a:lnTo>
                      <a:pt x="12889" y="17657"/>
                    </a:lnTo>
                    <a:lnTo>
                      <a:pt x="12053" y="18085"/>
                    </a:lnTo>
                    <a:lnTo>
                      <a:pt x="11185" y="18257"/>
                    </a:lnTo>
                    <a:lnTo>
                      <a:pt x="10414" y="18214"/>
                    </a:lnTo>
                    <a:lnTo>
                      <a:pt x="9546" y="18042"/>
                    </a:lnTo>
                    <a:lnTo>
                      <a:pt x="8742" y="17614"/>
                    </a:lnTo>
                    <a:lnTo>
                      <a:pt x="8003" y="17014"/>
                    </a:lnTo>
                    <a:lnTo>
                      <a:pt x="7457" y="16242"/>
                    </a:lnTo>
                    <a:lnTo>
                      <a:pt x="6975" y="15257"/>
                    </a:lnTo>
                    <a:lnTo>
                      <a:pt x="6653" y="14142"/>
                    </a:lnTo>
                    <a:lnTo>
                      <a:pt x="6492" y="13114"/>
                    </a:lnTo>
                    <a:lnTo>
                      <a:pt x="6525" y="11914"/>
                    </a:lnTo>
                    <a:lnTo>
                      <a:pt x="6621" y="10842"/>
                    </a:lnTo>
                    <a:lnTo>
                      <a:pt x="6942" y="9771"/>
                    </a:lnTo>
                    <a:lnTo>
                      <a:pt x="7457" y="8785"/>
                    </a:lnTo>
                    <a:lnTo>
                      <a:pt x="8003" y="8057"/>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pPr>
                  <a:defRPr/>
                </a:pPr>
                <a:endParaRPr lang="ja-JP" altLang="en-US"/>
              </a:p>
            </p:txBody>
          </p:sp>
          <p:sp>
            <p:nvSpPr>
              <p:cNvPr id="70693" name="Music"/>
              <p:cNvSpPr>
                <a:spLocks noEditPoints="1" noChangeArrowheads="1"/>
              </p:cNvSpPr>
              <p:nvPr/>
            </p:nvSpPr>
            <p:spPr bwMode="auto">
              <a:xfrm>
                <a:off x="3216" y="2449"/>
                <a:ext cx="768" cy="672"/>
              </a:xfrm>
              <a:custGeom>
                <a:avLst/>
                <a:gdLst>
                  <a:gd name="T0" fmla="*/ 261 w 21600"/>
                  <a:gd name="T1" fmla="*/ 1 h 21600"/>
                  <a:gd name="T2" fmla="*/ 262 w 21600"/>
                  <a:gd name="T3" fmla="*/ 308 h 21600"/>
                  <a:gd name="T4" fmla="*/ 771 w 21600"/>
                  <a:gd name="T5" fmla="*/ 313 h 21600"/>
                  <a:gd name="T6" fmla="*/ 261 w 21600"/>
                  <a:gd name="T7" fmla="*/ 1 h 21600"/>
                  <a:gd name="T8" fmla="*/ 768 w 21600"/>
                  <a:gd name="T9" fmla="*/ 0 h 21600"/>
                  <a:gd name="T10" fmla="*/ 0 60000 65536"/>
                  <a:gd name="T11" fmla="*/ 0 60000 65536"/>
                  <a:gd name="T12" fmla="*/ 0 60000 65536"/>
                  <a:gd name="T13" fmla="*/ 0 60000 65536"/>
                  <a:gd name="T14" fmla="*/ 0 60000 65536"/>
                  <a:gd name="T15" fmla="*/ 7988 w 21600"/>
                  <a:gd name="T16" fmla="*/ 932 h 21600"/>
                  <a:gd name="T17" fmla="*/ 20925 w 21600"/>
                  <a:gd name="T18" fmla="*/ 5368 h 21600"/>
                </a:gdLst>
                <a:ahLst/>
                <a:cxnLst>
                  <a:cxn ang="T10">
                    <a:pos x="T0" y="T1"/>
                  </a:cxn>
                  <a:cxn ang="T11">
                    <a:pos x="T2" y="T3"/>
                  </a:cxn>
                  <a:cxn ang="T12">
                    <a:pos x="T4" y="T5"/>
                  </a:cxn>
                  <a:cxn ang="T13">
                    <a:pos x="T6" y="T7"/>
                  </a:cxn>
                  <a:cxn ang="T14">
                    <a:pos x="T8" y="T9"/>
                  </a:cxn>
                </a:cxnLst>
                <a:rect l="T15" t="T16" r="T17" b="T18"/>
                <a:pathLst>
                  <a:path w="21600" h="21600">
                    <a:moveTo>
                      <a:pt x="7352" y="46"/>
                    </a:moveTo>
                    <a:lnTo>
                      <a:pt x="7373" y="9900"/>
                    </a:lnTo>
                    <a:lnTo>
                      <a:pt x="7352" y="16107"/>
                    </a:lnTo>
                    <a:lnTo>
                      <a:pt x="7103" y="15969"/>
                    </a:lnTo>
                    <a:lnTo>
                      <a:pt x="6729" y="15692"/>
                    </a:lnTo>
                    <a:lnTo>
                      <a:pt x="6355" y="15553"/>
                    </a:lnTo>
                    <a:lnTo>
                      <a:pt x="5981" y="15415"/>
                    </a:lnTo>
                    <a:lnTo>
                      <a:pt x="5607" y="15276"/>
                    </a:lnTo>
                    <a:lnTo>
                      <a:pt x="5109" y="15138"/>
                    </a:lnTo>
                    <a:lnTo>
                      <a:pt x="4735" y="15138"/>
                    </a:lnTo>
                    <a:lnTo>
                      <a:pt x="4236" y="15138"/>
                    </a:lnTo>
                    <a:lnTo>
                      <a:pt x="3364" y="15138"/>
                    </a:lnTo>
                    <a:lnTo>
                      <a:pt x="2616" y="15276"/>
                    </a:lnTo>
                    <a:lnTo>
                      <a:pt x="1869" y="15692"/>
                    </a:lnTo>
                    <a:lnTo>
                      <a:pt x="1246" y="15969"/>
                    </a:lnTo>
                    <a:lnTo>
                      <a:pt x="747" y="16523"/>
                    </a:lnTo>
                    <a:lnTo>
                      <a:pt x="373" y="17076"/>
                    </a:lnTo>
                    <a:lnTo>
                      <a:pt x="124" y="17630"/>
                    </a:lnTo>
                    <a:lnTo>
                      <a:pt x="0" y="18323"/>
                    </a:lnTo>
                    <a:lnTo>
                      <a:pt x="124" y="19015"/>
                    </a:lnTo>
                    <a:lnTo>
                      <a:pt x="373" y="19569"/>
                    </a:lnTo>
                    <a:lnTo>
                      <a:pt x="747" y="20123"/>
                    </a:lnTo>
                    <a:lnTo>
                      <a:pt x="1246" y="20676"/>
                    </a:lnTo>
                    <a:lnTo>
                      <a:pt x="1869" y="21092"/>
                    </a:lnTo>
                    <a:lnTo>
                      <a:pt x="2616" y="21369"/>
                    </a:lnTo>
                    <a:lnTo>
                      <a:pt x="3364" y="21507"/>
                    </a:lnTo>
                    <a:lnTo>
                      <a:pt x="4236" y="21646"/>
                    </a:lnTo>
                    <a:lnTo>
                      <a:pt x="5109" y="21507"/>
                    </a:lnTo>
                    <a:lnTo>
                      <a:pt x="5856" y="21369"/>
                    </a:lnTo>
                    <a:lnTo>
                      <a:pt x="6604" y="21092"/>
                    </a:lnTo>
                    <a:lnTo>
                      <a:pt x="7227" y="20676"/>
                    </a:lnTo>
                    <a:lnTo>
                      <a:pt x="7726" y="20123"/>
                    </a:lnTo>
                    <a:lnTo>
                      <a:pt x="8100" y="19569"/>
                    </a:lnTo>
                    <a:lnTo>
                      <a:pt x="8349" y="19015"/>
                    </a:lnTo>
                    <a:lnTo>
                      <a:pt x="8473" y="18323"/>
                    </a:lnTo>
                    <a:lnTo>
                      <a:pt x="8473" y="6276"/>
                    </a:lnTo>
                    <a:lnTo>
                      <a:pt x="20561" y="6276"/>
                    </a:lnTo>
                    <a:lnTo>
                      <a:pt x="20561" y="16107"/>
                    </a:lnTo>
                    <a:lnTo>
                      <a:pt x="20187" y="15830"/>
                    </a:lnTo>
                    <a:lnTo>
                      <a:pt x="19938" y="15692"/>
                    </a:lnTo>
                    <a:lnTo>
                      <a:pt x="19564" y="15553"/>
                    </a:lnTo>
                    <a:lnTo>
                      <a:pt x="19190" y="15415"/>
                    </a:lnTo>
                    <a:lnTo>
                      <a:pt x="18692" y="15276"/>
                    </a:lnTo>
                    <a:lnTo>
                      <a:pt x="18318" y="15138"/>
                    </a:lnTo>
                    <a:lnTo>
                      <a:pt x="17944" y="15138"/>
                    </a:lnTo>
                    <a:lnTo>
                      <a:pt x="17446" y="15138"/>
                    </a:lnTo>
                    <a:lnTo>
                      <a:pt x="16573" y="15138"/>
                    </a:lnTo>
                    <a:lnTo>
                      <a:pt x="15826" y="15276"/>
                    </a:lnTo>
                    <a:lnTo>
                      <a:pt x="15078" y="15692"/>
                    </a:lnTo>
                    <a:lnTo>
                      <a:pt x="14455" y="15969"/>
                    </a:lnTo>
                    <a:lnTo>
                      <a:pt x="13956" y="16523"/>
                    </a:lnTo>
                    <a:lnTo>
                      <a:pt x="13583" y="17076"/>
                    </a:lnTo>
                    <a:lnTo>
                      <a:pt x="13333" y="17630"/>
                    </a:lnTo>
                    <a:lnTo>
                      <a:pt x="13209" y="18323"/>
                    </a:lnTo>
                    <a:lnTo>
                      <a:pt x="13333" y="19015"/>
                    </a:lnTo>
                    <a:lnTo>
                      <a:pt x="13583" y="19569"/>
                    </a:lnTo>
                    <a:lnTo>
                      <a:pt x="13956" y="20123"/>
                    </a:lnTo>
                    <a:lnTo>
                      <a:pt x="14455" y="20676"/>
                    </a:lnTo>
                    <a:lnTo>
                      <a:pt x="15078" y="21092"/>
                    </a:lnTo>
                    <a:lnTo>
                      <a:pt x="15826" y="21369"/>
                    </a:lnTo>
                    <a:lnTo>
                      <a:pt x="16573" y="21507"/>
                    </a:lnTo>
                    <a:lnTo>
                      <a:pt x="17446" y="21646"/>
                    </a:lnTo>
                    <a:lnTo>
                      <a:pt x="18318" y="21507"/>
                    </a:lnTo>
                    <a:lnTo>
                      <a:pt x="19066" y="21369"/>
                    </a:lnTo>
                    <a:lnTo>
                      <a:pt x="19813" y="21092"/>
                    </a:lnTo>
                    <a:lnTo>
                      <a:pt x="20436" y="20676"/>
                    </a:lnTo>
                    <a:lnTo>
                      <a:pt x="20935" y="20123"/>
                    </a:lnTo>
                    <a:lnTo>
                      <a:pt x="21309" y="19569"/>
                    </a:lnTo>
                    <a:lnTo>
                      <a:pt x="21558" y="19015"/>
                    </a:lnTo>
                    <a:lnTo>
                      <a:pt x="21683" y="18323"/>
                    </a:lnTo>
                    <a:lnTo>
                      <a:pt x="21683" y="10061"/>
                    </a:lnTo>
                    <a:lnTo>
                      <a:pt x="21683" y="46"/>
                    </a:lnTo>
                    <a:lnTo>
                      <a:pt x="7352" y="46"/>
                    </a:lnTo>
                    <a:close/>
                  </a:path>
                </a:pathLst>
              </a:custGeom>
              <a:solidFill>
                <a:srgbClr val="CCCCFF"/>
              </a:solidFill>
              <a:ln w="9525">
                <a:solidFill>
                  <a:srgbClr val="000000"/>
                </a:solidFill>
                <a:miter lim="800000"/>
                <a:headEnd/>
                <a:tailEnd/>
              </a:ln>
              <a:effectLst>
                <a:outerShdw dist="107763" dir="2700000" algn="ctr" rotWithShape="0">
                  <a:srgbClr val="808080"/>
                </a:outerShdw>
              </a:effectLst>
            </p:spPr>
            <p:txBody>
              <a:bodyPr/>
              <a:lstStyle/>
              <a:p>
                <a:pPr>
                  <a:defRPr/>
                </a:pPr>
                <a:endParaRPr lang="ja-JP" altLang="en-US"/>
              </a:p>
            </p:txBody>
          </p:sp>
        </p:grpSp>
        <p:sp>
          <p:nvSpPr>
            <p:cNvPr id="68641" name="Text Box 25"/>
            <p:cNvSpPr txBox="1">
              <a:spLocks noChangeArrowheads="1"/>
            </p:cNvSpPr>
            <p:nvPr/>
          </p:nvSpPr>
          <p:spPr bwMode="auto">
            <a:xfrm>
              <a:off x="192" y="3487"/>
              <a:ext cx="1286"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000"/>
                <a:t>アプリケーション3</a:t>
              </a:r>
            </a:p>
          </p:txBody>
        </p:sp>
      </p:grpSp>
      <p:sp>
        <p:nvSpPr>
          <p:cNvPr id="202778" name="Rectangle 26"/>
          <p:cNvSpPr>
            <a:spLocks noChangeArrowheads="1"/>
          </p:cNvSpPr>
          <p:nvPr/>
        </p:nvSpPr>
        <p:spPr bwMode="auto">
          <a:xfrm>
            <a:off x="3048000" y="2819400"/>
            <a:ext cx="2590800" cy="838200"/>
          </a:xfrm>
          <a:prstGeom prst="rect">
            <a:avLst/>
          </a:prstGeom>
          <a:solidFill>
            <a:srgbClr val="000080"/>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アプリケーション1</a:t>
            </a:r>
          </a:p>
        </p:txBody>
      </p:sp>
      <p:sp>
        <p:nvSpPr>
          <p:cNvPr id="202779" name="Rectangle 27"/>
          <p:cNvSpPr>
            <a:spLocks noChangeArrowheads="1"/>
          </p:cNvSpPr>
          <p:nvPr/>
        </p:nvSpPr>
        <p:spPr bwMode="auto">
          <a:xfrm>
            <a:off x="3048000" y="3657600"/>
            <a:ext cx="2590800" cy="990600"/>
          </a:xfrm>
          <a:prstGeom prst="rect">
            <a:avLst/>
          </a:prstGeom>
          <a:solidFill>
            <a:srgbClr val="800000"/>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アプリケーション2</a:t>
            </a:r>
          </a:p>
        </p:txBody>
      </p:sp>
      <p:sp>
        <p:nvSpPr>
          <p:cNvPr id="202780" name="Rectangle 28"/>
          <p:cNvSpPr>
            <a:spLocks noChangeArrowheads="1"/>
          </p:cNvSpPr>
          <p:nvPr/>
        </p:nvSpPr>
        <p:spPr bwMode="auto">
          <a:xfrm>
            <a:off x="3048000" y="4648200"/>
            <a:ext cx="2590800" cy="533400"/>
          </a:xfrm>
          <a:prstGeom prst="rect">
            <a:avLst/>
          </a:prstGeom>
          <a:solidFill>
            <a:srgbClr val="800080"/>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アプリケーション3</a:t>
            </a:r>
          </a:p>
        </p:txBody>
      </p:sp>
      <p:sp>
        <p:nvSpPr>
          <p:cNvPr id="202781" name="Text Box 29"/>
          <p:cNvSpPr txBox="1">
            <a:spLocks noChangeArrowheads="1"/>
          </p:cNvSpPr>
          <p:nvPr/>
        </p:nvSpPr>
        <p:spPr bwMode="auto">
          <a:xfrm>
            <a:off x="6019800" y="2514600"/>
            <a:ext cx="223996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1が2の領域へ</a:t>
            </a:r>
          </a:p>
          <a:p>
            <a:pPr eaLnBrk="1" hangingPunct="1"/>
            <a:r>
              <a:rPr lang="ja-JP" altLang="en-US"/>
              <a:t>不当な書き込み</a:t>
            </a:r>
          </a:p>
        </p:txBody>
      </p:sp>
      <p:sp>
        <p:nvSpPr>
          <p:cNvPr id="202782" name="Text Box 30"/>
          <p:cNvSpPr txBox="1">
            <a:spLocks noChangeArrowheads="1"/>
          </p:cNvSpPr>
          <p:nvPr/>
        </p:nvSpPr>
        <p:spPr bwMode="auto">
          <a:xfrm>
            <a:off x="6019800" y="3429000"/>
            <a:ext cx="2287588"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2が1の領域から</a:t>
            </a:r>
          </a:p>
          <a:p>
            <a:pPr eaLnBrk="1" hangingPunct="1"/>
            <a:r>
              <a:rPr lang="ja-JP" altLang="en-US"/>
              <a:t>不当な読み込み</a:t>
            </a:r>
          </a:p>
        </p:txBody>
      </p:sp>
      <p:sp>
        <p:nvSpPr>
          <p:cNvPr id="202783" name="Text Box 31"/>
          <p:cNvSpPr txBox="1">
            <a:spLocks noChangeArrowheads="1"/>
          </p:cNvSpPr>
          <p:nvPr/>
        </p:nvSpPr>
        <p:spPr bwMode="auto">
          <a:xfrm>
            <a:off x="6096000" y="4343400"/>
            <a:ext cx="2239963"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3が</a:t>
            </a:r>
            <a:r>
              <a:rPr lang="en-US" altLang="ja-JP"/>
              <a:t>OS</a:t>
            </a:r>
            <a:r>
              <a:rPr lang="ja-JP" altLang="en-US"/>
              <a:t>の領域に</a:t>
            </a:r>
          </a:p>
          <a:p>
            <a:pPr eaLnBrk="1" hangingPunct="1"/>
            <a:r>
              <a:rPr lang="ja-JP" altLang="en-US"/>
              <a:t>不当な書き込み</a:t>
            </a:r>
          </a:p>
        </p:txBody>
      </p:sp>
      <p:grpSp>
        <p:nvGrpSpPr>
          <p:cNvPr id="6" name="Group 32"/>
          <p:cNvGrpSpPr>
            <a:grpSpLocks/>
          </p:cNvGrpSpPr>
          <p:nvPr/>
        </p:nvGrpSpPr>
        <p:grpSpPr bwMode="auto">
          <a:xfrm>
            <a:off x="6096000" y="5334000"/>
            <a:ext cx="2524125" cy="1355725"/>
            <a:chOff x="3840" y="3360"/>
            <a:chExt cx="1590" cy="854"/>
          </a:xfrm>
        </p:grpSpPr>
        <p:sp>
          <p:nvSpPr>
            <p:cNvPr id="68634" name="AutoShape 33"/>
            <p:cNvSpPr>
              <a:spLocks noChangeArrowheads="1"/>
            </p:cNvSpPr>
            <p:nvPr/>
          </p:nvSpPr>
          <p:spPr bwMode="auto">
            <a:xfrm>
              <a:off x="4272" y="3360"/>
              <a:ext cx="480" cy="288"/>
            </a:xfrm>
            <a:prstGeom prst="downArrow">
              <a:avLst>
                <a:gd name="adj1" fmla="val 50000"/>
                <a:gd name="adj2" fmla="val 25000"/>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vert="eaVert"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68635" name="Text Box 34"/>
            <p:cNvSpPr txBox="1">
              <a:spLocks noChangeArrowheads="1"/>
            </p:cNvSpPr>
            <p:nvPr/>
          </p:nvSpPr>
          <p:spPr bwMode="auto">
            <a:xfrm>
              <a:off x="3840" y="3696"/>
              <a:ext cx="1590" cy="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アプリケーションを</a:t>
              </a:r>
            </a:p>
            <a:p>
              <a:pPr eaLnBrk="1" hangingPunct="1"/>
              <a:r>
                <a:rPr lang="ja-JP" altLang="en-US"/>
                <a:t>停止する</a:t>
              </a:r>
            </a:p>
          </p:txBody>
        </p:sp>
      </p:grpSp>
      <p:grpSp>
        <p:nvGrpSpPr>
          <p:cNvPr id="7" name="Group 35"/>
          <p:cNvGrpSpPr>
            <a:grpSpLocks/>
          </p:cNvGrpSpPr>
          <p:nvPr/>
        </p:nvGrpSpPr>
        <p:grpSpPr bwMode="auto">
          <a:xfrm>
            <a:off x="3733800" y="2971800"/>
            <a:ext cx="1447800" cy="990600"/>
            <a:chOff x="2352" y="1872"/>
            <a:chExt cx="912" cy="624"/>
          </a:xfrm>
        </p:grpSpPr>
        <p:sp>
          <p:nvSpPr>
            <p:cNvPr id="68631" name="Line 36"/>
            <p:cNvSpPr>
              <a:spLocks noChangeShapeType="1"/>
            </p:cNvSpPr>
            <p:nvPr/>
          </p:nvSpPr>
          <p:spPr bwMode="auto">
            <a:xfrm>
              <a:off x="2784" y="2112"/>
              <a:ext cx="144" cy="240"/>
            </a:xfrm>
            <a:prstGeom prst="line">
              <a:avLst/>
            </a:prstGeom>
            <a:noFill/>
            <a:ln w="19050">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68632" name="Rectangle 37"/>
            <p:cNvSpPr>
              <a:spLocks noChangeArrowheads="1"/>
            </p:cNvSpPr>
            <p:nvPr/>
          </p:nvSpPr>
          <p:spPr bwMode="auto">
            <a:xfrm>
              <a:off x="2928" y="2352"/>
              <a:ext cx="240" cy="144"/>
            </a:xfrm>
            <a:prstGeom prst="rect">
              <a:avLst/>
            </a:prstGeom>
            <a:solidFill>
              <a:srgbClr val="000080"/>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68633" name="Rectangle 38"/>
            <p:cNvSpPr>
              <a:spLocks noChangeArrowheads="1"/>
            </p:cNvSpPr>
            <p:nvPr/>
          </p:nvSpPr>
          <p:spPr bwMode="auto">
            <a:xfrm>
              <a:off x="2352" y="1872"/>
              <a:ext cx="912" cy="240"/>
            </a:xfrm>
            <a:prstGeom prst="rect">
              <a:avLst/>
            </a:prstGeom>
            <a:solidFill>
              <a:srgbClr val="000080"/>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プログラム</a:t>
              </a:r>
            </a:p>
          </p:txBody>
        </p:sp>
      </p:grpSp>
      <p:grpSp>
        <p:nvGrpSpPr>
          <p:cNvPr id="8" name="Group 39"/>
          <p:cNvGrpSpPr>
            <a:grpSpLocks/>
          </p:cNvGrpSpPr>
          <p:nvPr/>
        </p:nvGrpSpPr>
        <p:grpSpPr bwMode="auto">
          <a:xfrm>
            <a:off x="3200400" y="3352800"/>
            <a:ext cx="1447800" cy="914400"/>
            <a:chOff x="2016" y="2112"/>
            <a:chExt cx="912" cy="576"/>
          </a:xfrm>
        </p:grpSpPr>
        <p:sp>
          <p:nvSpPr>
            <p:cNvPr id="68628" name="Rectangle 40"/>
            <p:cNvSpPr>
              <a:spLocks noChangeArrowheads="1"/>
            </p:cNvSpPr>
            <p:nvPr/>
          </p:nvSpPr>
          <p:spPr bwMode="auto">
            <a:xfrm>
              <a:off x="2016" y="2112"/>
              <a:ext cx="288" cy="144"/>
            </a:xfrm>
            <a:prstGeom prst="rect">
              <a:avLst/>
            </a:prstGeom>
            <a:solidFill>
              <a:srgbClr val="800000"/>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68629" name="Line 41"/>
            <p:cNvSpPr>
              <a:spLocks noChangeShapeType="1"/>
            </p:cNvSpPr>
            <p:nvPr/>
          </p:nvSpPr>
          <p:spPr bwMode="auto">
            <a:xfrm>
              <a:off x="2160" y="2256"/>
              <a:ext cx="0" cy="192"/>
            </a:xfrm>
            <a:prstGeom prst="line">
              <a:avLst/>
            </a:prstGeom>
            <a:noFill/>
            <a:ln w="19050">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68630" name="Rectangle 42"/>
            <p:cNvSpPr>
              <a:spLocks noChangeArrowheads="1"/>
            </p:cNvSpPr>
            <p:nvPr/>
          </p:nvSpPr>
          <p:spPr bwMode="auto">
            <a:xfrm>
              <a:off x="2016" y="2448"/>
              <a:ext cx="912" cy="240"/>
            </a:xfrm>
            <a:prstGeom prst="rect">
              <a:avLst/>
            </a:prstGeom>
            <a:solidFill>
              <a:srgbClr val="800000"/>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プログラム</a:t>
              </a:r>
            </a:p>
          </p:txBody>
        </p:sp>
      </p:grpSp>
      <p:grpSp>
        <p:nvGrpSpPr>
          <p:cNvPr id="9" name="Group 43"/>
          <p:cNvGrpSpPr>
            <a:grpSpLocks/>
          </p:cNvGrpSpPr>
          <p:nvPr/>
        </p:nvGrpSpPr>
        <p:grpSpPr bwMode="auto">
          <a:xfrm>
            <a:off x="3276600" y="4648200"/>
            <a:ext cx="1524000" cy="1600200"/>
            <a:chOff x="2064" y="2928"/>
            <a:chExt cx="960" cy="1008"/>
          </a:xfrm>
        </p:grpSpPr>
        <p:sp>
          <p:nvSpPr>
            <p:cNvPr id="68625" name="Rectangle 44"/>
            <p:cNvSpPr>
              <a:spLocks noChangeArrowheads="1"/>
            </p:cNvSpPr>
            <p:nvPr/>
          </p:nvSpPr>
          <p:spPr bwMode="auto">
            <a:xfrm>
              <a:off x="2112" y="3792"/>
              <a:ext cx="240" cy="144"/>
            </a:xfrm>
            <a:prstGeom prst="rect">
              <a:avLst/>
            </a:prstGeom>
            <a:solidFill>
              <a:srgbClr val="800080"/>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68626" name="Line 45"/>
            <p:cNvSpPr>
              <a:spLocks noChangeShapeType="1"/>
            </p:cNvSpPr>
            <p:nvPr/>
          </p:nvSpPr>
          <p:spPr bwMode="auto">
            <a:xfrm>
              <a:off x="2208" y="3168"/>
              <a:ext cx="0" cy="624"/>
            </a:xfrm>
            <a:prstGeom prst="line">
              <a:avLst/>
            </a:prstGeom>
            <a:noFill/>
            <a:ln w="19050">
              <a:solidFill>
                <a:srgbClr val="FF99CC"/>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68627" name="Rectangle 46"/>
            <p:cNvSpPr>
              <a:spLocks noChangeArrowheads="1"/>
            </p:cNvSpPr>
            <p:nvPr/>
          </p:nvSpPr>
          <p:spPr bwMode="auto">
            <a:xfrm>
              <a:off x="2064" y="2928"/>
              <a:ext cx="960" cy="240"/>
            </a:xfrm>
            <a:prstGeom prst="rect">
              <a:avLst/>
            </a:prstGeom>
            <a:solidFill>
              <a:srgbClr val="800080"/>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プログラム</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02778"/>
                                        </p:tgtEl>
                                        <p:attrNameLst>
                                          <p:attrName>style.visibility</p:attrName>
                                        </p:attrNameLst>
                                      </p:cBhvr>
                                      <p:to>
                                        <p:strVal val="visible"/>
                                      </p:to>
                                    </p:set>
                                    <p:animEffect transition="in" filter="checkerboard(across)">
                                      <p:cBhvr>
                                        <p:cTn id="7" dur="500"/>
                                        <p:tgtEl>
                                          <p:spTgt spid="20277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02779"/>
                                        </p:tgtEl>
                                        <p:attrNameLst>
                                          <p:attrName>style.visibility</p:attrName>
                                        </p:attrNameLst>
                                      </p:cBhvr>
                                      <p:to>
                                        <p:strVal val="visible"/>
                                      </p:to>
                                    </p:set>
                                    <p:animEffect transition="in" filter="checkerboard(across)">
                                      <p:cBhvr>
                                        <p:cTn id="12" dur="500"/>
                                        <p:tgtEl>
                                          <p:spTgt spid="20277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02780"/>
                                        </p:tgtEl>
                                        <p:attrNameLst>
                                          <p:attrName>style.visibility</p:attrName>
                                        </p:attrNameLst>
                                      </p:cBhvr>
                                      <p:to>
                                        <p:strVal val="visible"/>
                                      </p:to>
                                    </p:set>
                                    <p:animEffect transition="in" filter="checkerboard(across)">
                                      <p:cBhvr>
                                        <p:cTn id="17" dur="500"/>
                                        <p:tgtEl>
                                          <p:spTgt spid="20278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up)">
                                      <p:cBhvr>
                                        <p:cTn id="22" dur="500"/>
                                        <p:tgtEl>
                                          <p:spTgt spid="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02781"/>
                                        </p:tgtEl>
                                        <p:attrNameLst>
                                          <p:attrName>style.visibility</p:attrName>
                                        </p:attrNameLst>
                                      </p:cBhvr>
                                      <p:to>
                                        <p:strVal val="visible"/>
                                      </p:to>
                                    </p:set>
                                    <p:animEffect transition="in" filter="checkerboard(across)">
                                      <p:cBhvr>
                                        <p:cTn id="27" dur="500"/>
                                        <p:tgtEl>
                                          <p:spTgt spid="20278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wipe(down)">
                                      <p:cBhvr>
                                        <p:cTn id="32" dur="500"/>
                                        <p:tgtEl>
                                          <p:spTgt spid="8"/>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202782"/>
                                        </p:tgtEl>
                                        <p:attrNameLst>
                                          <p:attrName>style.visibility</p:attrName>
                                        </p:attrNameLst>
                                      </p:cBhvr>
                                      <p:to>
                                        <p:strVal val="visible"/>
                                      </p:to>
                                    </p:set>
                                    <p:animEffect transition="in" filter="checkerboard(across)">
                                      <p:cBhvr>
                                        <p:cTn id="37" dur="500"/>
                                        <p:tgtEl>
                                          <p:spTgt spid="20278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nodeType="clickEffect">
                                  <p:stCondLst>
                                    <p:cond delay="0"/>
                                  </p:stCondLst>
                                  <p:childTnLst>
                                    <p:set>
                                      <p:cBhvr>
                                        <p:cTn id="41" dur="1" fill="hold">
                                          <p:stCondLst>
                                            <p:cond delay="0"/>
                                          </p:stCondLst>
                                        </p:cTn>
                                        <p:tgtEl>
                                          <p:spTgt spid="9"/>
                                        </p:tgtEl>
                                        <p:attrNameLst>
                                          <p:attrName>style.visibility</p:attrName>
                                        </p:attrNameLst>
                                      </p:cBhvr>
                                      <p:to>
                                        <p:strVal val="visible"/>
                                      </p:to>
                                    </p:set>
                                    <p:animEffect transition="in" filter="wipe(up)">
                                      <p:cBhvr>
                                        <p:cTn id="42" dur="500"/>
                                        <p:tgtEl>
                                          <p:spTgt spid="9"/>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grpId="0" nodeType="clickEffect">
                                  <p:stCondLst>
                                    <p:cond delay="0"/>
                                  </p:stCondLst>
                                  <p:childTnLst>
                                    <p:set>
                                      <p:cBhvr>
                                        <p:cTn id="46" dur="1" fill="hold">
                                          <p:stCondLst>
                                            <p:cond delay="0"/>
                                          </p:stCondLst>
                                        </p:cTn>
                                        <p:tgtEl>
                                          <p:spTgt spid="202783"/>
                                        </p:tgtEl>
                                        <p:attrNameLst>
                                          <p:attrName>style.visibility</p:attrName>
                                        </p:attrNameLst>
                                      </p:cBhvr>
                                      <p:to>
                                        <p:strVal val="visible"/>
                                      </p:to>
                                    </p:set>
                                    <p:animEffect transition="in" filter="checkerboard(across)">
                                      <p:cBhvr>
                                        <p:cTn id="47" dur="500"/>
                                        <p:tgtEl>
                                          <p:spTgt spid="202783"/>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nodeType="clickEffect">
                                  <p:stCondLst>
                                    <p:cond delay="0"/>
                                  </p:stCondLst>
                                  <p:childTnLst>
                                    <p:set>
                                      <p:cBhvr>
                                        <p:cTn id="51" dur="1" fill="hold">
                                          <p:stCondLst>
                                            <p:cond delay="0"/>
                                          </p:stCondLst>
                                        </p:cTn>
                                        <p:tgtEl>
                                          <p:spTgt spid="6"/>
                                        </p:tgtEl>
                                        <p:attrNameLst>
                                          <p:attrName>style.visibility</p:attrName>
                                        </p:attrNameLst>
                                      </p:cBhvr>
                                      <p:to>
                                        <p:strVal val="visible"/>
                                      </p:to>
                                    </p:set>
                                    <p:animEffect transition="in" filter="wipe(up)">
                                      <p:cBhvr>
                                        <p:cTn id="5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778" grpId="0" animBg="1" autoUpdateAnimBg="0"/>
      <p:bldP spid="202779" grpId="0" animBg="1" autoUpdateAnimBg="0"/>
      <p:bldP spid="202780" grpId="0" animBg="1" autoUpdateAnimBg="0"/>
      <p:bldP spid="202781" grpId="0" autoUpdateAnimBg="0"/>
      <p:bldP spid="202782" grpId="0" autoUpdateAnimBg="0"/>
      <p:bldP spid="202783"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026"/>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割り付け技法</a:t>
            </a:r>
            <a:r>
              <a:rPr lang="ja-JP" altLang="en-US" sz="3600">
                <a:latin typeface="Times New Roman" panose="02020603050405020304" pitchFamily="18" charset="0"/>
              </a:rPr>
              <a:t>(</a:t>
            </a:r>
            <a:r>
              <a:rPr lang="en-US" altLang="ja-JP" sz="3600">
                <a:latin typeface="Times New Roman" panose="02020603050405020304" pitchFamily="18" charset="0"/>
              </a:rPr>
              <a:t>placement</a:t>
            </a:r>
            <a:r>
              <a:rPr lang="en-US" altLang="ja-JP">
                <a:latin typeface="Times New Roman" panose="02020603050405020304" pitchFamily="18" charset="0"/>
              </a:rPr>
              <a:t>)</a:t>
            </a:r>
            <a:endParaRPr lang="ja-JP" altLang="en-US">
              <a:latin typeface="Times New Roman" panose="02020603050405020304" pitchFamily="18" charset="0"/>
            </a:endParaRPr>
          </a:p>
        </p:txBody>
      </p:sp>
      <p:sp>
        <p:nvSpPr>
          <p:cNvPr id="9219" name="AutoShape 1028"/>
          <p:cNvSpPr>
            <a:spLocks noChangeArrowheads="1"/>
          </p:cNvSpPr>
          <p:nvPr/>
        </p:nvSpPr>
        <p:spPr bwMode="auto">
          <a:xfrm>
            <a:off x="4648200" y="2743200"/>
            <a:ext cx="3429000" cy="2057400"/>
          </a:xfrm>
          <a:prstGeom prst="flowChartMagneticDisk">
            <a:avLst/>
          </a:prstGeom>
          <a:solidFill>
            <a:srgbClr val="800000"/>
          </a:solidFill>
          <a:ln w="19050">
            <a:solidFill>
              <a:schemeClr val="tx1"/>
            </a:solidFill>
            <a:round/>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9220" name="Rectangle 1029"/>
          <p:cNvSpPr>
            <a:spLocks noChangeArrowheads="1"/>
          </p:cNvSpPr>
          <p:nvPr/>
        </p:nvSpPr>
        <p:spPr bwMode="auto">
          <a:xfrm>
            <a:off x="1600200" y="2057400"/>
            <a:ext cx="1447800" cy="4114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9221" name="Text Box 1030"/>
          <p:cNvSpPr txBox="1">
            <a:spLocks noChangeArrowheads="1"/>
          </p:cNvSpPr>
          <p:nvPr/>
        </p:nvSpPr>
        <p:spPr bwMode="auto">
          <a:xfrm>
            <a:off x="1905000" y="1600200"/>
            <a:ext cx="904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メモリ</a:t>
            </a:r>
          </a:p>
        </p:txBody>
      </p:sp>
      <p:sp>
        <p:nvSpPr>
          <p:cNvPr id="9222" name="Rectangle 1034"/>
          <p:cNvSpPr>
            <a:spLocks noChangeArrowheads="1"/>
          </p:cNvSpPr>
          <p:nvPr/>
        </p:nvSpPr>
        <p:spPr bwMode="auto">
          <a:xfrm>
            <a:off x="5257800" y="3505200"/>
            <a:ext cx="2209800" cy="533400"/>
          </a:xfrm>
          <a:prstGeom prst="rect">
            <a:avLst/>
          </a:prstGeom>
          <a:solidFill>
            <a:schemeClr val="accent1"/>
          </a:solidFill>
          <a:ln w="9525">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プログラム</a:t>
            </a:r>
          </a:p>
        </p:txBody>
      </p:sp>
      <p:grpSp>
        <p:nvGrpSpPr>
          <p:cNvPr id="2" name="Group 1043"/>
          <p:cNvGrpSpPr>
            <a:grpSpLocks/>
          </p:cNvGrpSpPr>
          <p:nvPr/>
        </p:nvGrpSpPr>
        <p:grpSpPr bwMode="auto">
          <a:xfrm>
            <a:off x="5257800" y="4114800"/>
            <a:ext cx="2133600" cy="685800"/>
            <a:chOff x="3312" y="2592"/>
            <a:chExt cx="1344" cy="432"/>
          </a:xfrm>
        </p:grpSpPr>
        <p:sp>
          <p:nvSpPr>
            <p:cNvPr id="9233" name="AutoShape 1035"/>
            <p:cNvSpPr>
              <a:spLocks/>
            </p:cNvSpPr>
            <p:nvPr/>
          </p:nvSpPr>
          <p:spPr bwMode="auto">
            <a:xfrm rot="5400000">
              <a:off x="3936" y="1968"/>
              <a:ext cx="96" cy="1344"/>
            </a:xfrm>
            <a:prstGeom prst="rightBrace">
              <a:avLst>
                <a:gd name="adj1" fmla="val 116667"/>
                <a:gd name="adj2"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9234" name="Text Box 1036"/>
            <p:cNvSpPr txBox="1">
              <a:spLocks noChangeArrowheads="1"/>
            </p:cNvSpPr>
            <p:nvPr/>
          </p:nvSpPr>
          <p:spPr bwMode="auto">
            <a:xfrm>
              <a:off x="3649" y="2736"/>
              <a:ext cx="67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120</a:t>
              </a:r>
              <a:r>
                <a:rPr lang="en-US" altLang="ja-JP"/>
                <a:t>KB</a:t>
              </a:r>
            </a:p>
          </p:txBody>
        </p:sp>
      </p:grpSp>
      <p:grpSp>
        <p:nvGrpSpPr>
          <p:cNvPr id="3" name="Group 1042"/>
          <p:cNvGrpSpPr>
            <a:grpSpLocks/>
          </p:cNvGrpSpPr>
          <p:nvPr/>
        </p:nvGrpSpPr>
        <p:grpSpPr bwMode="auto">
          <a:xfrm>
            <a:off x="1600200" y="2057400"/>
            <a:ext cx="1447800" cy="4114800"/>
            <a:chOff x="1008" y="1296"/>
            <a:chExt cx="912" cy="2592"/>
          </a:xfrm>
        </p:grpSpPr>
        <p:sp>
          <p:nvSpPr>
            <p:cNvPr id="9227" name="Rectangle 1031"/>
            <p:cNvSpPr>
              <a:spLocks noChangeArrowheads="1"/>
            </p:cNvSpPr>
            <p:nvPr/>
          </p:nvSpPr>
          <p:spPr bwMode="auto">
            <a:xfrm>
              <a:off x="1008" y="1776"/>
              <a:ext cx="912" cy="432"/>
            </a:xfrm>
            <a:prstGeom prst="rect">
              <a:avLst/>
            </a:prstGeom>
            <a:solidFill>
              <a:srgbClr val="003300"/>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使用中</a:t>
              </a:r>
            </a:p>
          </p:txBody>
        </p:sp>
        <p:sp>
          <p:nvSpPr>
            <p:cNvPr id="9228" name="Rectangle 1032"/>
            <p:cNvSpPr>
              <a:spLocks noChangeArrowheads="1"/>
            </p:cNvSpPr>
            <p:nvPr/>
          </p:nvSpPr>
          <p:spPr bwMode="auto">
            <a:xfrm>
              <a:off x="1008" y="2448"/>
              <a:ext cx="912" cy="288"/>
            </a:xfrm>
            <a:prstGeom prst="rect">
              <a:avLst/>
            </a:prstGeom>
            <a:solidFill>
              <a:srgbClr val="003300"/>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使用中</a:t>
              </a:r>
            </a:p>
          </p:txBody>
        </p:sp>
        <p:sp>
          <p:nvSpPr>
            <p:cNvPr id="9229" name="Rectangle 1033"/>
            <p:cNvSpPr>
              <a:spLocks noChangeArrowheads="1"/>
            </p:cNvSpPr>
            <p:nvPr/>
          </p:nvSpPr>
          <p:spPr bwMode="auto">
            <a:xfrm>
              <a:off x="1008" y="3168"/>
              <a:ext cx="912" cy="720"/>
            </a:xfrm>
            <a:prstGeom prst="rect">
              <a:avLst/>
            </a:prstGeom>
            <a:solidFill>
              <a:srgbClr val="003300"/>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使用中</a:t>
              </a:r>
            </a:p>
          </p:txBody>
        </p:sp>
        <p:sp>
          <p:nvSpPr>
            <p:cNvPr id="9230" name="Rectangle 1037"/>
            <p:cNvSpPr>
              <a:spLocks noChangeArrowheads="1"/>
            </p:cNvSpPr>
            <p:nvPr/>
          </p:nvSpPr>
          <p:spPr bwMode="auto">
            <a:xfrm>
              <a:off x="1008" y="1296"/>
              <a:ext cx="912" cy="48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250</a:t>
              </a:r>
              <a:r>
                <a:rPr lang="en-US" altLang="ja-JP"/>
                <a:t>KB</a:t>
              </a:r>
            </a:p>
          </p:txBody>
        </p:sp>
        <p:sp>
          <p:nvSpPr>
            <p:cNvPr id="9231" name="Rectangle 1038"/>
            <p:cNvSpPr>
              <a:spLocks noChangeArrowheads="1"/>
            </p:cNvSpPr>
            <p:nvPr/>
          </p:nvSpPr>
          <p:spPr bwMode="auto">
            <a:xfrm>
              <a:off x="1008" y="2208"/>
              <a:ext cx="912" cy="24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100</a:t>
              </a:r>
              <a:r>
                <a:rPr lang="en-US" altLang="ja-JP"/>
                <a:t>KB</a:t>
              </a:r>
            </a:p>
          </p:txBody>
        </p:sp>
        <p:sp>
          <p:nvSpPr>
            <p:cNvPr id="9232" name="Rectangle 1039"/>
            <p:cNvSpPr>
              <a:spLocks noChangeArrowheads="1"/>
            </p:cNvSpPr>
            <p:nvPr/>
          </p:nvSpPr>
          <p:spPr bwMode="auto">
            <a:xfrm>
              <a:off x="1008" y="2736"/>
              <a:ext cx="912" cy="432"/>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t>200</a:t>
              </a:r>
              <a:r>
                <a:rPr lang="en-US" altLang="ja-JP"/>
                <a:t>KB</a:t>
              </a:r>
            </a:p>
          </p:txBody>
        </p:sp>
      </p:grpSp>
      <p:sp>
        <p:nvSpPr>
          <p:cNvPr id="9225" name="Text Box 1040"/>
          <p:cNvSpPr txBox="1">
            <a:spLocks noChangeArrowheads="1"/>
          </p:cNvSpPr>
          <p:nvPr/>
        </p:nvSpPr>
        <p:spPr bwMode="auto">
          <a:xfrm>
            <a:off x="5334000" y="2133600"/>
            <a:ext cx="20113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ハードディスク</a:t>
            </a:r>
          </a:p>
        </p:txBody>
      </p:sp>
      <p:sp>
        <p:nvSpPr>
          <p:cNvPr id="240657" name="Text Box 1041"/>
          <p:cNvSpPr txBox="1">
            <a:spLocks noChangeArrowheads="1"/>
          </p:cNvSpPr>
          <p:nvPr/>
        </p:nvSpPr>
        <p:spPr bwMode="auto">
          <a:xfrm>
            <a:off x="3810000" y="5257800"/>
            <a:ext cx="42719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メモリのどこに割り当てる？</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heckerboard(across)">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heckerboard(across)">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40657"/>
                                        </p:tgtEl>
                                        <p:attrNameLst>
                                          <p:attrName>style.visibility</p:attrName>
                                        </p:attrNameLst>
                                      </p:cBhvr>
                                      <p:to>
                                        <p:strVal val="visible"/>
                                      </p:to>
                                    </p:set>
                                    <p:animEffect transition="in" filter="checkerboard(across)">
                                      <p:cBhvr>
                                        <p:cTn id="17" dur="500"/>
                                        <p:tgtEl>
                                          <p:spTgt spid="2406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0657" grpId="0" autoUpdateAnimBg="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記憶保護</a:t>
            </a:r>
          </a:p>
        </p:txBody>
      </p:sp>
      <p:sp>
        <p:nvSpPr>
          <p:cNvPr id="69635" name="Rectangle 3"/>
          <p:cNvSpPr>
            <a:spLocks noGrp="1" noChangeArrowheads="1"/>
          </p:cNvSpPr>
          <p:nvPr>
            <p:ph type="body" idx="1"/>
          </p:nvPr>
        </p:nvSpPr>
        <p:spPr/>
        <p:txBody>
          <a:bodyPr/>
          <a:lstStyle/>
          <a:p>
            <a:pPr eaLnBrk="1" hangingPunct="1"/>
            <a:r>
              <a:rPr lang="ja-JP" altLang="en-US">
                <a:latin typeface="Times New Roman" panose="02020603050405020304" pitchFamily="18" charset="0"/>
              </a:rPr>
              <a:t>単一ユーザの記憶保護</a:t>
            </a:r>
          </a:p>
          <a:p>
            <a:pPr lvl="1" eaLnBrk="1" hangingPunct="1"/>
            <a:r>
              <a:rPr lang="en-US" altLang="ja-JP" dirty="0">
                <a:latin typeface="Times New Roman" panose="02020603050405020304" pitchFamily="18" charset="0"/>
              </a:rPr>
              <a:t>OS</a:t>
            </a:r>
            <a:r>
              <a:rPr lang="ja-JP" altLang="en-US">
                <a:latin typeface="Times New Roman" panose="02020603050405020304" pitchFamily="18" charset="0"/>
              </a:rPr>
              <a:t>領域とユーザ領域の境界を管理</a:t>
            </a:r>
          </a:p>
          <a:p>
            <a:pPr eaLnBrk="1" hangingPunct="1"/>
            <a:r>
              <a:rPr lang="ja-JP" altLang="en-US">
                <a:latin typeface="Times New Roman" panose="02020603050405020304" pitchFamily="18" charset="0"/>
              </a:rPr>
              <a:t>マルチプログラミングの記憶保護</a:t>
            </a:r>
          </a:p>
          <a:p>
            <a:pPr lvl="1" eaLnBrk="1" hangingPunct="1"/>
            <a:r>
              <a:rPr lang="ja-JP" altLang="en-US">
                <a:latin typeface="Times New Roman" panose="02020603050405020304" pitchFamily="18" charset="0"/>
              </a:rPr>
              <a:t>各プロセス領域の下限と上限を管理</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a:xfrm>
            <a:off x="685800" y="793750"/>
            <a:ext cx="7772400" cy="762000"/>
          </a:xfrm>
        </p:spPr>
        <p:txBody>
          <a:bodyPr/>
          <a:lstStyle/>
          <a:p>
            <a:pPr eaLnBrk="1" hangingPunct="1"/>
            <a:r>
              <a:rPr lang="ja-JP" altLang="en-US">
                <a:latin typeface="Times New Roman" panose="02020603050405020304" pitchFamily="18" charset="0"/>
              </a:rPr>
              <a:t>単一ユーザの記憶保護</a:t>
            </a:r>
          </a:p>
        </p:txBody>
      </p:sp>
      <p:sp>
        <p:nvSpPr>
          <p:cNvPr id="70659" name="Rectangle 3"/>
          <p:cNvSpPr>
            <a:spLocks noGrp="1" noChangeArrowheads="1"/>
          </p:cNvSpPr>
          <p:nvPr>
            <p:ph type="body" idx="1"/>
          </p:nvPr>
        </p:nvSpPr>
        <p:spPr>
          <a:xfrm>
            <a:off x="685800" y="1981200"/>
            <a:ext cx="7772400" cy="1600200"/>
          </a:xfrm>
        </p:spPr>
        <p:txBody>
          <a:bodyPr/>
          <a:lstStyle/>
          <a:p>
            <a:pPr eaLnBrk="1" hangingPunct="1"/>
            <a:r>
              <a:rPr lang="ja-JP" altLang="en-US">
                <a:latin typeface="Times New Roman" panose="02020603050405020304" pitchFamily="18" charset="0"/>
              </a:rPr>
              <a:t>境界レジスタ(</a:t>
            </a:r>
            <a:r>
              <a:rPr lang="en-US" altLang="ja-JP">
                <a:latin typeface="Times New Roman" panose="02020603050405020304" pitchFamily="18" charset="0"/>
              </a:rPr>
              <a:t>boundary register)</a:t>
            </a:r>
          </a:p>
          <a:p>
            <a:pPr lvl="1" eaLnBrk="1" hangingPunct="1"/>
            <a:r>
              <a:rPr lang="en-US" altLang="ja-JP">
                <a:latin typeface="Times New Roman" panose="02020603050405020304" pitchFamily="18" charset="0"/>
              </a:rPr>
              <a:t>OS</a:t>
            </a:r>
            <a:r>
              <a:rPr lang="ja-JP" altLang="en-US">
                <a:latin typeface="Times New Roman" panose="02020603050405020304" pitchFamily="18" charset="0"/>
              </a:rPr>
              <a:t>領域とユーザ領域の境界アドレスに設定</a:t>
            </a:r>
          </a:p>
        </p:txBody>
      </p:sp>
      <p:sp>
        <p:nvSpPr>
          <p:cNvPr id="70660" name="Rectangle 4"/>
          <p:cNvSpPr>
            <a:spLocks noChangeArrowheads="1"/>
          </p:cNvSpPr>
          <p:nvPr/>
        </p:nvSpPr>
        <p:spPr bwMode="auto">
          <a:xfrm>
            <a:off x="1752600" y="3429000"/>
            <a:ext cx="1828800" cy="32766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70661" name="Rectangle 5"/>
          <p:cNvSpPr>
            <a:spLocks noChangeArrowheads="1"/>
          </p:cNvSpPr>
          <p:nvPr/>
        </p:nvSpPr>
        <p:spPr bwMode="auto">
          <a:xfrm>
            <a:off x="1752600" y="3429000"/>
            <a:ext cx="1828800" cy="990600"/>
          </a:xfrm>
          <a:prstGeom prst="rect">
            <a:avLst/>
          </a:prstGeom>
          <a:solidFill>
            <a:srgbClr val="CCFF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OS</a:t>
            </a:r>
          </a:p>
        </p:txBody>
      </p:sp>
      <p:sp>
        <p:nvSpPr>
          <p:cNvPr id="70662" name="Text Box 7"/>
          <p:cNvSpPr txBox="1">
            <a:spLocks noChangeArrowheads="1"/>
          </p:cNvSpPr>
          <p:nvPr/>
        </p:nvSpPr>
        <p:spPr bwMode="auto">
          <a:xfrm>
            <a:off x="762000" y="3124200"/>
            <a:ext cx="946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0番地</a:t>
            </a:r>
          </a:p>
        </p:txBody>
      </p:sp>
      <p:sp>
        <p:nvSpPr>
          <p:cNvPr id="70663" name="Text Box 8"/>
          <p:cNvSpPr txBox="1">
            <a:spLocks noChangeArrowheads="1"/>
          </p:cNvSpPr>
          <p:nvPr/>
        </p:nvSpPr>
        <p:spPr bwMode="auto">
          <a:xfrm>
            <a:off x="609600" y="4191000"/>
            <a:ext cx="1098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α</a:t>
            </a:r>
            <a:r>
              <a:rPr lang="ja-JP" altLang="en-US"/>
              <a:t>番地</a:t>
            </a:r>
          </a:p>
        </p:txBody>
      </p:sp>
      <p:sp>
        <p:nvSpPr>
          <p:cNvPr id="70664" name="Rectangle 9"/>
          <p:cNvSpPr>
            <a:spLocks noChangeArrowheads="1"/>
          </p:cNvSpPr>
          <p:nvPr/>
        </p:nvSpPr>
        <p:spPr bwMode="auto">
          <a:xfrm>
            <a:off x="5486400" y="3657600"/>
            <a:ext cx="1981200" cy="1295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70665" name="Text Box 10"/>
          <p:cNvSpPr txBox="1">
            <a:spLocks noChangeArrowheads="1"/>
          </p:cNvSpPr>
          <p:nvPr/>
        </p:nvSpPr>
        <p:spPr bwMode="auto">
          <a:xfrm>
            <a:off x="5486400" y="3200400"/>
            <a:ext cx="2012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記憶保護機構</a:t>
            </a:r>
          </a:p>
        </p:txBody>
      </p:sp>
      <p:sp>
        <p:nvSpPr>
          <p:cNvPr id="70666" name="Text Box 11"/>
          <p:cNvSpPr txBox="1">
            <a:spLocks noChangeArrowheads="1"/>
          </p:cNvSpPr>
          <p:nvPr/>
        </p:nvSpPr>
        <p:spPr bwMode="auto">
          <a:xfrm>
            <a:off x="5562600" y="3733800"/>
            <a:ext cx="1836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境界レジスタ</a:t>
            </a:r>
          </a:p>
        </p:txBody>
      </p:sp>
      <p:sp>
        <p:nvSpPr>
          <p:cNvPr id="70667" name="Rectangle 12"/>
          <p:cNvSpPr>
            <a:spLocks noChangeArrowheads="1"/>
          </p:cNvSpPr>
          <p:nvPr/>
        </p:nvSpPr>
        <p:spPr bwMode="auto">
          <a:xfrm>
            <a:off x="5638800" y="4267200"/>
            <a:ext cx="17526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203789" name="Rectangle 13"/>
          <p:cNvSpPr>
            <a:spLocks noChangeArrowheads="1"/>
          </p:cNvSpPr>
          <p:nvPr/>
        </p:nvSpPr>
        <p:spPr bwMode="auto">
          <a:xfrm>
            <a:off x="5638800" y="4267200"/>
            <a:ext cx="17526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α</a:t>
            </a:r>
          </a:p>
        </p:txBody>
      </p:sp>
      <p:grpSp>
        <p:nvGrpSpPr>
          <p:cNvPr id="2" name="Group 16"/>
          <p:cNvGrpSpPr>
            <a:grpSpLocks/>
          </p:cNvGrpSpPr>
          <p:nvPr/>
        </p:nvGrpSpPr>
        <p:grpSpPr bwMode="auto">
          <a:xfrm>
            <a:off x="685800" y="5638800"/>
            <a:ext cx="2895600" cy="457200"/>
            <a:chOff x="624" y="3552"/>
            <a:chExt cx="1824" cy="288"/>
          </a:xfrm>
        </p:grpSpPr>
        <p:sp>
          <p:nvSpPr>
            <p:cNvPr id="70687" name="Rectangle 14"/>
            <p:cNvSpPr>
              <a:spLocks noChangeArrowheads="1"/>
            </p:cNvSpPr>
            <p:nvPr/>
          </p:nvSpPr>
          <p:spPr bwMode="auto">
            <a:xfrm>
              <a:off x="1296" y="3552"/>
              <a:ext cx="1152" cy="288"/>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70688" name="Text Box 15"/>
            <p:cNvSpPr txBox="1">
              <a:spLocks noChangeArrowheads="1"/>
            </p:cNvSpPr>
            <p:nvPr/>
          </p:nvSpPr>
          <p:spPr bwMode="auto">
            <a:xfrm>
              <a:off x="624" y="3552"/>
              <a:ext cx="63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A</a:t>
              </a:r>
              <a:r>
                <a:rPr lang="ja-JP" altLang="en-US"/>
                <a:t>番地</a:t>
              </a:r>
            </a:p>
          </p:txBody>
        </p:sp>
      </p:grpSp>
      <p:sp>
        <p:nvSpPr>
          <p:cNvPr id="203795" name="AutoShape 19"/>
          <p:cNvSpPr>
            <a:spLocks noChangeArrowheads="1"/>
          </p:cNvSpPr>
          <p:nvPr/>
        </p:nvSpPr>
        <p:spPr bwMode="auto">
          <a:xfrm>
            <a:off x="2133600" y="4800600"/>
            <a:ext cx="990600" cy="457200"/>
          </a:xfrm>
          <a:prstGeom prst="roundRect">
            <a:avLst>
              <a:gd name="adj" fmla="val 16667"/>
            </a:avLst>
          </a:prstGeom>
          <a:solidFill>
            <a:srgbClr val="000000"/>
          </a:solidFill>
          <a:ln w="19050">
            <a:solidFill>
              <a:schemeClr val="tx1"/>
            </a:solidFill>
            <a:round/>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A</a:t>
            </a:r>
          </a:p>
        </p:txBody>
      </p:sp>
      <p:grpSp>
        <p:nvGrpSpPr>
          <p:cNvPr id="3" name="Group 29"/>
          <p:cNvGrpSpPr>
            <a:grpSpLocks/>
          </p:cNvGrpSpPr>
          <p:nvPr/>
        </p:nvGrpSpPr>
        <p:grpSpPr bwMode="auto">
          <a:xfrm>
            <a:off x="4876800" y="5029200"/>
            <a:ext cx="2209800" cy="1143000"/>
            <a:chOff x="3264" y="3168"/>
            <a:chExt cx="1392" cy="720"/>
          </a:xfrm>
        </p:grpSpPr>
        <p:sp>
          <p:nvSpPr>
            <p:cNvPr id="70685" name="AutoShape 18"/>
            <p:cNvSpPr>
              <a:spLocks noChangeArrowheads="1"/>
            </p:cNvSpPr>
            <p:nvPr/>
          </p:nvSpPr>
          <p:spPr bwMode="auto">
            <a:xfrm>
              <a:off x="3264" y="3312"/>
              <a:ext cx="1392" cy="576"/>
            </a:xfrm>
            <a:prstGeom prst="flowChartDecision">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A ≧ α ?</a:t>
              </a:r>
            </a:p>
          </p:txBody>
        </p:sp>
        <p:sp>
          <p:nvSpPr>
            <p:cNvPr id="70686" name="Line 21"/>
            <p:cNvSpPr>
              <a:spLocks noChangeShapeType="1"/>
            </p:cNvSpPr>
            <p:nvPr/>
          </p:nvSpPr>
          <p:spPr bwMode="auto">
            <a:xfrm>
              <a:off x="3984" y="3168"/>
              <a:ext cx="0" cy="144"/>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4" name="Group 26"/>
          <p:cNvGrpSpPr>
            <a:grpSpLocks/>
          </p:cNvGrpSpPr>
          <p:nvPr/>
        </p:nvGrpSpPr>
        <p:grpSpPr bwMode="auto">
          <a:xfrm>
            <a:off x="3581400" y="5257800"/>
            <a:ext cx="1295400" cy="609600"/>
            <a:chOff x="2448" y="3312"/>
            <a:chExt cx="816" cy="384"/>
          </a:xfrm>
        </p:grpSpPr>
        <p:sp>
          <p:nvSpPr>
            <p:cNvPr id="70681" name="Line 22"/>
            <p:cNvSpPr>
              <a:spLocks noChangeShapeType="1"/>
            </p:cNvSpPr>
            <p:nvPr/>
          </p:nvSpPr>
          <p:spPr bwMode="auto">
            <a:xfrm flipH="1">
              <a:off x="2448" y="3696"/>
              <a:ext cx="336"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70682" name="Line 23"/>
            <p:cNvSpPr>
              <a:spLocks noChangeShapeType="1"/>
            </p:cNvSpPr>
            <p:nvPr/>
          </p:nvSpPr>
          <p:spPr bwMode="auto">
            <a:xfrm>
              <a:off x="2784" y="3600"/>
              <a:ext cx="0" cy="96"/>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70683" name="Line 24"/>
            <p:cNvSpPr>
              <a:spLocks noChangeShapeType="1"/>
            </p:cNvSpPr>
            <p:nvPr/>
          </p:nvSpPr>
          <p:spPr bwMode="auto">
            <a:xfrm>
              <a:off x="2784" y="3600"/>
              <a:ext cx="48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70684" name="Text Box 25"/>
            <p:cNvSpPr txBox="1">
              <a:spLocks noChangeArrowheads="1"/>
            </p:cNvSpPr>
            <p:nvPr/>
          </p:nvSpPr>
          <p:spPr bwMode="auto">
            <a:xfrm>
              <a:off x="2880" y="3312"/>
              <a:ext cx="37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yes</a:t>
              </a:r>
            </a:p>
          </p:txBody>
        </p:sp>
      </p:grpSp>
      <p:grpSp>
        <p:nvGrpSpPr>
          <p:cNvPr id="5" name="Group 28"/>
          <p:cNvGrpSpPr>
            <a:grpSpLocks/>
          </p:cNvGrpSpPr>
          <p:nvPr/>
        </p:nvGrpSpPr>
        <p:grpSpPr bwMode="auto">
          <a:xfrm>
            <a:off x="3124200" y="4495800"/>
            <a:ext cx="2895600" cy="533400"/>
            <a:chOff x="2160" y="2832"/>
            <a:chExt cx="1824" cy="336"/>
          </a:xfrm>
        </p:grpSpPr>
        <p:sp>
          <p:nvSpPr>
            <p:cNvPr id="70679" name="Line 20"/>
            <p:cNvSpPr>
              <a:spLocks noChangeShapeType="1"/>
            </p:cNvSpPr>
            <p:nvPr/>
          </p:nvSpPr>
          <p:spPr bwMode="auto">
            <a:xfrm>
              <a:off x="2160" y="3168"/>
              <a:ext cx="1824"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70680" name="Text Box 27"/>
            <p:cNvSpPr txBox="1">
              <a:spLocks noChangeArrowheads="1"/>
            </p:cNvSpPr>
            <p:nvPr/>
          </p:nvSpPr>
          <p:spPr bwMode="auto">
            <a:xfrm>
              <a:off x="2496" y="2832"/>
              <a:ext cx="114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アドレス参照</a:t>
              </a:r>
            </a:p>
          </p:txBody>
        </p:sp>
      </p:grpSp>
      <p:grpSp>
        <p:nvGrpSpPr>
          <p:cNvPr id="6" name="Group 34"/>
          <p:cNvGrpSpPr>
            <a:grpSpLocks/>
          </p:cNvGrpSpPr>
          <p:nvPr/>
        </p:nvGrpSpPr>
        <p:grpSpPr bwMode="auto">
          <a:xfrm>
            <a:off x="7086600" y="5257800"/>
            <a:ext cx="1608138" cy="685800"/>
            <a:chOff x="4464" y="3312"/>
            <a:chExt cx="1013" cy="432"/>
          </a:xfrm>
        </p:grpSpPr>
        <p:grpSp>
          <p:nvGrpSpPr>
            <p:cNvPr id="70675" name="Group 32"/>
            <p:cNvGrpSpPr>
              <a:grpSpLocks/>
            </p:cNvGrpSpPr>
            <p:nvPr/>
          </p:nvGrpSpPr>
          <p:grpSpPr bwMode="auto">
            <a:xfrm>
              <a:off x="4464" y="3312"/>
              <a:ext cx="356" cy="288"/>
              <a:chOff x="4656" y="3312"/>
              <a:chExt cx="356" cy="288"/>
            </a:xfrm>
          </p:grpSpPr>
          <p:sp>
            <p:nvSpPr>
              <p:cNvPr id="70677" name="Line 30"/>
              <p:cNvSpPr>
                <a:spLocks noChangeShapeType="1"/>
              </p:cNvSpPr>
              <p:nvPr/>
            </p:nvSpPr>
            <p:spPr bwMode="auto">
              <a:xfrm>
                <a:off x="4656" y="3600"/>
                <a:ext cx="336"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70678" name="Text Box 31"/>
              <p:cNvSpPr txBox="1">
                <a:spLocks noChangeArrowheads="1"/>
              </p:cNvSpPr>
              <p:nvPr/>
            </p:nvSpPr>
            <p:spPr bwMode="auto">
              <a:xfrm>
                <a:off x="4704" y="3312"/>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no</a:t>
                </a:r>
              </a:p>
            </p:txBody>
          </p:sp>
        </p:grpSp>
        <p:sp>
          <p:nvSpPr>
            <p:cNvPr id="70676" name="Text Box 33"/>
            <p:cNvSpPr txBox="1">
              <a:spLocks noChangeArrowheads="1"/>
            </p:cNvSpPr>
            <p:nvPr/>
          </p:nvSpPr>
          <p:spPr bwMode="auto">
            <a:xfrm>
              <a:off x="4848" y="3456"/>
              <a:ext cx="62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エラー</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03789"/>
                                        </p:tgtEl>
                                        <p:attrNameLst>
                                          <p:attrName>style.visibility</p:attrName>
                                        </p:attrNameLst>
                                      </p:cBhvr>
                                      <p:to>
                                        <p:strVal val="visible"/>
                                      </p:to>
                                    </p:set>
                                    <p:animEffect transition="in" filter="checkerboard(across)">
                                      <p:cBhvr>
                                        <p:cTn id="7" dur="500"/>
                                        <p:tgtEl>
                                          <p:spTgt spid="20378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03795"/>
                                        </p:tgtEl>
                                        <p:attrNameLst>
                                          <p:attrName>style.visibility</p:attrName>
                                        </p:attrNameLst>
                                      </p:cBhvr>
                                      <p:to>
                                        <p:strVal val="visible"/>
                                      </p:to>
                                    </p:set>
                                    <p:animEffect transition="in" filter="checkerboard(across)">
                                      <p:cBhvr>
                                        <p:cTn id="12" dur="500"/>
                                        <p:tgtEl>
                                          <p:spTgt spid="20379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500"/>
                                        <p:tgtEl>
                                          <p:spTgt spid="5"/>
                                        </p:tgtEl>
                                      </p:cBhvr>
                                    </p:animEffect>
                                  </p:childTnLst>
                                </p:cTn>
                              </p:par>
                            </p:childTnLst>
                          </p:cTn>
                        </p:par>
                        <p:par>
                          <p:cTn id="18" fill="hold" nodeType="afterGroup">
                            <p:stCondLst>
                              <p:cond delay="500"/>
                            </p:stCondLst>
                            <p:childTnLst>
                              <p:par>
                                <p:cTn id="19" presetID="22" presetClass="entr" presetSubtype="1" fill="hold" nodeType="afterEffect">
                                  <p:stCondLst>
                                    <p:cond delay="0"/>
                                  </p:stCondLst>
                                  <p:childTnLst>
                                    <p:set>
                                      <p:cBhvr>
                                        <p:cTn id="20" dur="1" fill="hold">
                                          <p:stCondLst>
                                            <p:cond delay="0"/>
                                          </p:stCondLst>
                                        </p:cTn>
                                        <p:tgtEl>
                                          <p:spTgt spid="3"/>
                                        </p:tgtEl>
                                        <p:attrNameLst>
                                          <p:attrName>style.visibility</p:attrName>
                                        </p:attrNameLst>
                                      </p:cBhvr>
                                      <p:to>
                                        <p:strVal val="visible"/>
                                      </p:to>
                                    </p:set>
                                    <p:animEffect transition="in" filter="wipe(up)">
                                      <p:cBhvr>
                                        <p:cTn id="21" dur="500"/>
                                        <p:tgtEl>
                                          <p:spTgt spid="3"/>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2" fill="hold"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wipe(right)">
                                      <p:cBhvr>
                                        <p:cTn id="26" dur="500"/>
                                        <p:tgtEl>
                                          <p:spTgt spid="4"/>
                                        </p:tgtEl>
                                      </p:cBhvr>
                                    </p:animEffect>
                                  </p:childTnLst>
                                </p:cTn>
                              </p:par>
                            </p:childTnLst>
                          </p:cTn>
                        </p:par>
                        <p:par>
                          <p:cTn id="27" fill="hold" nodeType="afterGroup">
                            <p:stCondLst>
                              <p:cond delay="500"/>
                            </p:stCondLst>
                            <p:childTnLst>
                              <p:par>
                                <p:cTn id="28" presetID="5" presetClass="entr" presetSubtype="10" fill="hold" nodeType="afterEffect">
                                  <p:stCondLst>
                                    <p:cond delay="0"/>
                                  </p:stCondLst>
                                  <p:childTnLst>
                                    <p:set>
                                      <p:cBhvr>
                                        <p:cTn id="29" dur="1" fill="hold">
                                          <p:stCondLst>
                                            <p:cond delay="0"/>
                                          </p:stCondLst>
                                        </p:cTn>
                                        <p:tgtEl>
                                          <p:spTgt spid="2"/>
                                        </p:tgtEl>
                                        <p:attrNameLst>
                                          <p:attrName>style.visibility</p:attrName>
                                        </p:attrNameLst>
                                      </p:cBhvr>
                                      <p:to>
                                        <p:strVal val="visible"/>
                                      </p:to>
                                    </p:set>
                                    <p:animEffect transition="in" filter="checkerboard(across)">
                                      <p:cBhvr>
                                        <p:cTn id="30" dur="500"/>
                                        <p:tgtEl>
                                          <p:spTgt spid="2"/>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nodeType="clickEffect">
                                  <p:stCondLst>
                                    <p:cond delay="0"/>
                                  </p:stCondLst>
                                  <p:childTnLst>
                                    <p:set>
                                      <p:cBhvr>
                                        <p:cTn id="34" dur="1" fill="hold">
                                          <p:stCondLst>
                                            <p:cond delay="0"/>
                                          </p:stCondLst>
                                        </p:cTn>
                                        <p:tgtEl>
                                          <p:spTgt spid="6"/>
                                        </p:tgtEl>
                                        <p:attrNameLst>
                                          <p:attrName>style.visibility</p:attrName>
                                        </p:attrNameLst>
                                      </p:cBhvr>
                                      <p:to>
                                        <p:strVal val="visible"/>
                                      </p:to>
                                    </p:set>
                                    <p:animEffect transition="in" filter="wipe(left)">
                                      <p:cBhvr>
                                        <p:cTn id="3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89" grpId="0" animBg="1" autoUpdateAnimBg="0"/>
      <p:bldP spid="203795" grpId="0" animBg="1" autoUpdateAnimBg="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1026"/>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マルチプログラムの記憶保護</a:t>
            </a:r>
          </a:p>
        </p:txBody>
      </p:sp>
      <p:sp>
        <p:nvSpPr>
          <p:cNvPr id="71683" name="Rectangle 1027"/>
          <p:cNvSpPr>
            <a:spLocks noGrp="1" noChangeArrowheads="1"/>
          </p:cNvSpPr>
          <p:nvPr>
            <p:ph type="body" idx="1"/>
          </p:nvPr>
        </p:nvSpPr>
        <p:spPr>
          <a:xfrm>
            <a:off x="685800" y="1676400"/>
            <a:ext cx="8153400" cy="2209800"/>
          </a:xfrm>
        </p:spPr>
        <p:txBody>
          <a:bodyPr/>
          <a:lstStyle/>
          <a:p>
            <a:pPr eaLnBrk="1" hangingPunct="1"/>
            <a:r>
              <a:rPr lang="ja-JP" altLang="en-US">
                <a:latin typeface="Times New Roman" panose="02020603050405020304" pitchFamily="18" charset="0"/>
              </a:rPr>
              <a:t>マルチプログラムの記憶保護</a:t>
            </a:r>
          </a:p>
          <a:p>
            <a:pPr lvl="1" eaLnBrk="1" hangingPunct="1"/>
            <a:r>
              <a:rPr lang="ja-JP" altLang="en-US">
                <a:latin typeface="Times New Roman" panose="02020603050405020304" pitchFamily="18" charset="0"/>
              </a:rPr>
              <a:t>プロセスごとに以下のどちらかの情報を管理</a:t>
            </a:r>
          </a:p>
          <a:p>
            <a:pPr lvl="2" eaLnBrk="1" hangingPunct="1"/>
            <a:r>
              <a:rPr lang="ja-JP" altLang="en-US" sz="2800">
                <a:latin typeface="Times New Roman" panose="02020603050405020304" pitchFamily="18" charset="0"/>
              </a:rPr>
              <a:t>先頭のアドレスと末尾のアドレス</a:t>
            </a:r>
          </a:p>
          <a:p>
            <a:pPr lvl="2" eaLnBrk="1" hangingPunct="1"/>
            <a:r>
              <a:rPr lang="ja-JP" altLang="en-US" sz="2800">
                <a:latin typeface="Times New Roman" panose="02020603050405020304" pitchFamily="18" charset="0"/>
              </a:rPr>
              <a:t>先頭のアドレスとプロセスサイズ</a:t>
            </a:r>
          </a:p>
        </p:txBody>
      </p:sp>
      <p:sp>
        <p:nvSpPr>
          <p:cNvPr id="71684" name="Rectangle 1028"/>
          <p:cNvSpPr>
            <a:spLocks noChangeArrowheads="1"/>
          </p:cNvSpPr>
          <p:nvPr/>
        </p:nvSpPr>
        <p:spPr bwMode="auto">
          <a:xfrm>
            <a:off x="1295400" y="3962400"/>
            <a:ext cx="1828800" cy="2590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nvGrpSpPr>
          <p:cNvPr id="2" name="Group 1039"/>
          <p:cNvGrpSpPr>
            <a:grpSpLocks/>
          </p:cNvGrpSpPr>
          <p:nvPr/>
        </p:nvGrpSpPr>
        <p:grpSpPr bwMode="auto">
          <a:xfrm>
            <a:off x="533400" y="3962400"/>
            <a:ext cx="2590800" cy="990600"/>
            <a:chOff x="336" y="2496"/>
            <a:chExt cx="1632" cy="624"/>
          </a:xfrm>
        </p:grpSpPr>
        <p:sp>
          <p:nvSpPr>
            <p:cNvPr id="71697" name="Rectangle 1029"/>
            <p:cNvSpPr>
              <a:spLocks noChangeArrowheads="1"/>
            </p:cNvSpPr>
            <p:nvPr/>
          </p:nvSpPr>
          <p:spPr bwMode="auto">
            <a:xfrm>
              <a:off x="816" y="2640"/>
              <a:ext cx="1152" cy="336"/>
            </a:xfrm>
            <a:prstGeom prst="rect">
              <a:avLst/>
            </a:prstGeom>
            <a:solidFill>
              <a:srgbClr val="CCFFCC"/>
            </a:solidFill>
            <a:ln w="9525">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プロセス1</a:t>
              </a:r>
            </a:p>
          </p:txBody>
        </p:sp>
        <p:sp>
          <p:nvSpPr>
            <p:cNvPr id="71698" name="Text Box 1032"/>
            <p:cNvSpPr txBox="1">
              <a:spLocks noChangeArrowheads="1"/>
            </p:cNvSpPr>
            <p:nvPr/>
          </p:nvSpPr>
          <p:spPr bwMode="auto">
            <a:xfrm>
              <a:off x="336" y="2496"/>
              <a:ext cx="4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10</a:t>
              </a:r>
              <a:r>
                <a:rPr lang="en-US" altLang="ja-JP"/>
                <a:t>K</a:t>
              </a:r>
            </a:p>
          </p:txBody>
        </p:sp>
        <p:sp>
          <p:nvSpPr>
            <p:cNvPr id="71699" name="Text Box 1033"/>
            <p:cNvSpPr txBox="1">
              <a:spLocks noChangeArrowheads="1"/>
            </p:cNvSpPr>
            <p:nvPr/>
          </p:nvSpPr>
          <p:spPr bwMode="auto">
            <a:xfrm>
              <a:off x="336" y="2832"/>
              <a:ext cx="4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30</a:t>
              </a:r>
              <a:r>
                <a:rPr lang="en-US" altLang="ja-JP"/>
                <a:t>K</a:t>
              </a:r>
            </a:p>
          </p:txBody>
        </p:sp>
      </p:grpSp>
      <p:grpSp>
        <p:nvGrpSpPr>
          <p:cNvPr id="3" name="Group 1040"/>
          <p:cNvGrpSpPr>
            <a:grpSpLocks/>
          </p:cNvGrpSpPr>
          <p:nvPr/>
        </p:nvGrpSpPr>
        <p:grpSpPr bwMode="auto">
          <a:xfrm>
            <a:off x="533400" y="4876800"/>
            <a:ext cx="2590800" cy="838200"/>
            <a:chOff x="336" y="3072"/>
            <a:chExt cx="1632" cy="528"/>
          </a:xfrm>
        </p:grpSpPr>
        <p:sp>
          <p:nvSpPr>
            <p:cNvPr id="71694" name="Rectangle 1030"/>
            <p:cNvSpPr>
              <a:spLocks noChangeArrowheads="1"/>
            </p:cNvSpPr>
            <p:nvPr/>
          </p:nvSpPr>
          <p:spPr bwMode="auto">
            <a:xfrm>
              <a:off x="816" y="3216"/>
              <a:ext cx="1152" cy="240"/>
            </a:xfrm>
            <a:prstGeom prst="rect">
              <a:avLst/>
            </a:prstGeom>
            <a:solidFill>
              <a:srgbClr val="CCFFCC"/>
            </a:solidFill>
            <a:ln w="9525">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プロセス2</a:t>
              </a:r>
            </a:p>
          </p:txBody>
        </p:sp>
        <p:sp>
          <p:nvSpPr>
            <p:cNvPr id="71695" name="Text Box 1035"/>
            <p:cNvSpPr txBox="1">
              <a:spLocks noChangeArrowheads="1"/>
            </p:cNvSpPr>
            <p:nvPr/>
          </p:nvSpPr>
          <p:spPr bwMode="auto">
            <a:xfrm>
              <a:off x="336" y="3072"/>
              <a:ext cx="4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40</a:t>
              </a:r>
              <a:r>
                <a:rPr lang="en-US" altLang="ja-JP"/>
                <a:t>K</a:t>
              </a:r>
            </a:p>
          </p:txBody>
        </p:sp>
        <p:sp>
          <p:nvSpPr>
            <p:cNvPr id="71696" name="Text Box 1036"/>
            <p:cNvSpPr txBox="1">
              <a:spLocks noChangeArrowheads="1"/>
            </p:cNvSpPr>
            <p:nvPr/>
          </p:nvSpPr>
          <p:spPr bwMode="auto">
            <a:xfrm>
              <a:off x="336" y="3312"/>
              <a:ext cx="4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50</a:t>
              </a:r>
              <a:r>
                <a:rPr lang="en-US" altLang="ja-JP"/>
                <a:t>K</a:t>
              </a:r>
            </a:p>
          </p:txBody>
        </p:sp>
      </p:grpSp>
      <p:grpSp>
        <p:nvGrpSpPr>
          <p:cNvPr id="4" name="Group 1041"/>
          <p:cNvGrpSpPr>
            <a:grpSpLocks/>
          </p:cNvGrpSpPr>
          <p:nvPr/>
        </p:nvGrpSpPr>
        <p:grpSpPr bwMode="auto">
          <a:xfrm>
            <a:off x="381000" y="5638800"/>
            <a:ext cx="2743200" cy="1066800"/>
            <a:chOff x="240" y="3552"/>
            <a:chExt cx="1728" cy="672"/>
          </a:xfrm>
        </p:grpSpPr>
        <p:sp>
          <p:nvSpPr>
            <p:cNvPr id="71691" name="Rectangle 1031"/>
            <p:cNvSpPr>
              <a:spLocks noChangeArrowheads="1"/>
            </p:cNvSpPr>
            <p:nvPr/>
          </p:nvSpPr>
          <p:spPr bwMode="auto">
            <a:xfrm>
              <a:off x="816" y="3696"/>
              <a:ext cx="1152" cy="432"/>
            </a:xfrm>
            <a:prstGeom prst="rect">
              <a:avLst/>
            </a:prstGeom>
            <a:solidFill>
              <a:srgbClr val="CCFFCC"/>
            </a:solidFill>
            <a:ln w="9525">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プロセス3</a:t>
              </a:r>
            </a:p>
          </p:txBody>
        </p:sp>
        <p:sp>
          <p:nvSpPr>
            <p:cNvPr id="71692" name="Text Box 1037"/>
            <p:cNvSpPr txBox="1">
              <a:spLocks noChangeArrowheads="1"/>
            </p:cNvSpPr>
            <p:nvPr/>
          </p:nvSpPr>
          <p:spPr bwMode="auto">
            <a:xfrm>
              <a:off x="336" y="3552"/>
              <a:ext cx="447"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60</a:t>
              </a:r>
              <a:r>
                <a:rPr lang="en-US" altLang="ja-JP"/>
                <a:t>K</a:t>
              </a:r>
            </a:p>
          </p:txBody>
        </p:sp>
        <p:sp>
          <p:nvSpPr>
            <p:cNvPr id="71693" name="Text Box 1038"/>
            <p:cNvSpPr txBox="1">
              <a:spLocks noChangeArrowheads="1"/>
            </p:cNvSpPr>
            <p:nvPr/>
          </p:nvSpPr>
          <p:spPr bwMode="auto">
            <a:xfrm>
              <a:off x="240" y="3936"/>
              <a:ext cx="543"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100</a:t>
              </a:r>
              <a:r>
                <a:rPr lang="en-US" altLang="ja-JP"/>
                <a:t>K</a:t>
              </a:r>
            </a:p>
          </p:txBody>
        </p:sp>
      </p:grpSp>
      <p:sp>
        <p:nvSpPr>
          <p:cNvPr id="207890" name="Text Box 1042"/>
          <p:cNvSpPr txBox="1">
            <a:spLocks noChangeArrowheads="1"/>
          </p:cNvSpPr>
          <p:nvPr/>
        </p:nvSpPr>
        <p:spPr bwMode="auto">
          <a:xfrm>
            <a:off x="3429954" y="3899118"/>
            <a:ext cx="3538148" cy="1815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　　　　　　　</a:t>
            </a:r>
            <a:r>
              <a:rPr lang="ja-JP" altLang="en-US"/>
              <a:t>先頭</a:t>
            </a:r>
            <a:r>
              <a:rPr lang="en-US" altLang="ja-JP" dirty="0"/>
              <a:t>-</a:t>
            </a:r>
            <a:r>
              <a:rPr lang="ja-JP" altLang="en-US"/>
              <a:t>末尾</a:t>
            </a:r>
            <a:endParaRPr lang="en-US" altLang="ja-JP" dirty="0"/>
          </a:p>
          <a:p>
            <a:pPr eaLnBrk="1" hangingPunct="1"/>
            <a:r>
              <a:rPr lang="ja-JP" altLang="en-US" sz="2800"/>
              <a:t>プロセス1 : 10</a:t>
            </a:r>
            <a:r>
              <a:rPr lang="en-US" altLang="ja-JP" sz="2800" dirty="0"/>
              <a:t>K-30K</a:t>
            </a:r>
          </a:p>
          <a:p>
            <a:pPr eaLnBrk="1" hangingPunct="1"/>
            <a:r>
              <a:rPr lang="ja-JP" altLang="en-US" sz="2800"/>
              <a:t>プロセス2 : 40</a:t>
            </a:r>
            <a:r>
              <a:rPr lang="en-US" altLang="ja-JP" sz="2800" dirty="0"/>
              <a:t>K-50K</a:t>
            </a:r>
          </a:p>
          <a:p>
            <a:pPr eaLnBrk="1" hangingPunct="1"/>
            <a:r>
              <a:rPr lang="ja-JP" altLang="en-US" sz="2800"/>
              <a:t>プロセス3 : 60</a:t>
            </a:r>
            <a:r>
              <a:rPr lang="en-US" altLang="ja-JP" sz="2800" dirty="0"/>
              <a:t>K-100K</a:t>
            </a:r>
          </a:p>
        </p:txBody>
      </p:sp>
      <p:sp>
        <p:nvSpPr>
          <p:cNvPr id="207891" name="Text Box 1043"/>
          <p:cNvSpPr txBox="1">
            <a:spLocks noChangeArrowheads="1"/>
          </p:cNvSpPr>
          <p:nvPr/>
        </p:nvSpPr>
        <p:spPr bwMode="auto">
          <a:xfrm>
            <a:off x="6981454" y="3960674"/>
            <a:ext cx="1760418"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先頭</a:t>
            </a:r>
            <a:r>
              <a:rPr lang="en-US" altLang="ja-JP" dirty="0"/>
              <a:t>-</a:t>
            </a:r>
            <a:r>
              <a:rPr lang="ja-JP" altLang="en-US"/>
              <a:t>サイズ</a:t>
            </a:r>
            <a:endParaRPr lang="en-US" altLang="ja-JP" dirty="0"/>
          </a:p>
          <a:p>
            <a:pPr eaLnBrk="1" hangingPunct="1"/>
            <a:r>
              <a:rPr lang="ja-JP" altLang="en-US" sz="2800"/>
              <a:t>10</a:t>
            </a:r>
            <a:r>
              <a:rPr lang="en-US" altLang="ja-JP" sz="2800" dirty="0"/>
              <a:t>K-20K</a:t>
            </a:r>
          </a:p>
          <a:p>
            <a:pPr eaLnBrk="1" hangingPunct="1"/>
            <a:r>
              <a:rPr lang="ja-JP" altLang="en-US" sz="2800"/>
              <a:t>40</a:t>
            </a:r>
            <a:r>
              <a:rPr lang="en-US" altLang="ja-JP" sz="2800" dirty="0"/>
              <a:t>K-10K</a:t>
            </a:r>
          </a:p>
          <a:p>
            <a:pPr eaLnBrk="1" hangingPunct="1"/>
            <a:r>
              <a:rPr lang="ja-JP" altLang="en-US" sz="2800"/>
              <a:t>60</a:t>
            </a:r>
            <a:r>
              <a:rPr lang="en-US" altLang="ja-JP" sz="2800" dirty="0"/>
              <a:t>K-40K</a:t>
            </a:r>
          </a:p>
        </p:txBody>
      </p:sp>
      <p:sp>
        <p:nvSpPr>
          <p:cNvPr id="207892" name="Text Box 1044"/>
          <p:cNvSpPr txBox="1">
            <a:spLocks noChangeArrowheads="1"/>
          </p:cNvSpPr>
          <p:nvPr/>
        </p:nvSpPr>
        <p:spPr bwMode="auto">
          <a:xfrm>
            <a:off x="3870325" y="5857875"/>
            <a:ext cx="40322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sz="2800"/>
              <a:t>2個の境界レジスタで管理</a:t>
            </a:r>
            <a:endParaRPr lang="en-US" altLang="ja-JP" sz="2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heckerboard(across)">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heckerboard(across)">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07890"/>
                                        </p:tgtEl>
                                        <p:attrNameLst>
                                          <p:attrName>style.visibility</p:attrName>
                                        </p:attrNameLst>
                                      </p:cBhvr>
                                      <p:to>
                                        <p:strVal val="visible"/>
                                      </p:to>
                                    </p:set>
                                    <p:animEffect transition="in" filter="checkerboard(across)">
                                      <p:cBhvr>
                                        <p:cTn id="22" dur="500"/>
                                        <p:tgtEl>
                                          <p:spTgt spid="20789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07891"/>
                                        </p:tgtEl>
                                        <p:attrNameLst>
                                          <p:attrName>style.visibility</p:attrName>
                                        </p:attrNameLst>
                                      </p:cBhvr>
                                      <p:to>
                                        <p:strVal val="visible"/>
                                      </p:to>
                                    </p:set>
                                    <p:animEffect transition="in" filter="checkerboard(across)">
                                      <p:cBhvr>
                                        <p:cTn id="27" dur="500"/>
                                        <p:tgtEl>
                                          <p:spTgt spid="207891"/>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207892"/>
                                        </p:tgtEl>
                                        <p:attrNameLst>
                                          <p:attrName>style.visibility</p:attrName>
                                        </p:attrNameLst>
                                      </p:cBhvr>
                                      <p:to>
                                        <p:strVal val="visible"/>
                                      </p:to>
                                    </p:set>
                                    <p:anim calcmode="lin" valueType="num">
                                      <p:cBhvr additive="base">
                                        <p:cTn id="32" dur="500" fill="hold"/>
                                        <p:tgtEl>
                                          <p:spTgt spid="207892"/>
                                        </p:tgtEl>
                                        <p:attrNameLst>
                                          <p:attrName>ppt_x</p:attrName>
                                        </p:attrNameLst>
                                      </p:cBhvr>
                                      <p:tavLst>
                                        <p:tav tm="0">
                                          <p:val>
                                            <p:strVal val="#ppt_x"/>
                                          </p:val>
                                        </p:tav>
                                        <p:tav tm="100000">
                                          <p:val>
                                            <p:strVal val="#ppt_x"/>
                                          </p:val>
                                        </p:tav>
                                      </p:tavLst>
                                    </p:anim>
                                    <p:anim calcmode="lin" valueType="num">
                                      <p:cBhvr additive="base">
                                        <p:cTn id="33" dur="500" fill="hold"/>
                                        <p:tgtEl>
                                          <p:spTgt spid="20789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7890" grpId="0" autoUpdateAnimBg="0"/>
      <p:bldP spid="207891" grpId="0" autoUpdateAnimBg="0"/>
      <p:bldP spid="207892" grpId="0" autoUpdateAnimBg="0"/>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マルチプログラムの記憶保護</a:t>
            </a:r>
          </a:p>
        </p:txBody>
      </p:sp>
      <p:sp>
        <p:nvSpPr>
          <p:cNvPr id="72707" name="Rectangle 4"/>
          <p:cNvSpPr>
            <a:spLocks noChangeArrowheads="1"/>
          </p:cNvSpPr>
          <p:nvPr/>
        </p:nvSpPr>
        <p:spPr bwMode="auto">
          <a:xfrm>
            <a:off x="1752600" y="2743200"/>
            <a:ext cx="1828800" cy="3962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72708" name="Rectangle 5"/>
          <p:cNvSpPr>
            <a:spLocks noChangeArrowheads="1"/>
          </p:cNvSpPr>
          <p:nvPr/>
        </p:nvSpPr>
        <p:spPr bwMode="auto">
          <a:xfrm>
            <a:off x="1752600" y="2743200"/>
            <a:ext cx="1828800" cy="990600"/>
          </a:xfrm>
          <a:prstGeom prst="rect">
            <a:avLst/>
          </a:prstGeom>
          <a:solidFill>
            <a:srgbClr val="CCFFFF"/>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solidFill>
                  <a:srgbClr val="000000"/>
                </a:solidFill>
              </a:rPr>
              <a:t>OS</a:t>
            </a:r>
          </a:p>
        </p:txBody>
      </p:sp>
      <p:sp>
        <p:nvSpPr>
          <p:cNvPr id="72709" name="Text Box 6"/>
          <p:cNvSpPr txBox="1">
            <a:spLocks noChangeArrowheads="1"/>
          </p:cNvSpPr>
          <p:nvPr/>
        </p:nvSpPr>
        <p:spPr bwMode="auto">
          <a:xfrm>
            <a:off x="762000" y="2438400"/>
            <a:ext cx="946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0番地</a:t>
            </a:r>
          </a:p>
        </p:txBody>
      </p:sp>
      <p:sp>
        <p:nvSpPr>
          <p:cNvPr id="72710" name="Rectangle 8"/>
          <p:cNvSpPr>
            <a:spLocks noChangeArrowheads="1"/>
          </p:cNvSpPr>
          <p:nvPr/>
        </p:nvSpPr>
        <p:spPr bwMode="auto">
          <a:xfrm>
            <a:off x="4724400" y="2057400"/>
            <a:ext cx="4114800" cy="1295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72711" name="Text Box 9"/>
          <p:cNvSpPr txBox="1">
            <a:spLocks noChangeArrowheads="1"/>
          </p:cNvSpPr>
          <p:nvPr/>
        </p:nvSpPr>
        <p:spPr bwMode="auto">
          <a:xfrm>
            <a:off x="4724400" y="1600200"/>
            <a:ext cx="20129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記憶保護機構</a:t>
            </a:r>
          </a:p>
        </p:txBody>
      </p:sp>
      <p:sp>
        <p:nvSpPr>
          <p:cNvPr id="72712" name="Text Box 10"/>
          <p:cNvSpPr txBox="1">
            <a:spLocks noChangeArrowheads="1"/>
          </p:cNvSpPr>
          <p:nvPr/>
        </p:nvSpPr>
        <p:spPr bwMode="auto">
          <a:xfrm>
            <a:off x="4800600" y="2133600"/>
            <a:ext cx="18367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境界レジスタ</a:t>
            </a:r>
          </a:p>
        </p:txBody>
      </p:sp>
      <p:grpSp>
        <p:nvGrpSpPr>
          <p:cNvPr id="2" name="Group 37"/>
          <p:cNvGrpSpPr>
            <a:grpSpLocks/>
          </p:cNvGrpSpPr>
          <p:nvPr/>
        </p:nvGrpSpPr>
        <p:grpSpPr bwMode="auto">
          <a:xfrm>
            <a:off x="609600" y="3810000"/>
            <a:ext cx="2971800" cy="2133600"/>
            <a:chOff x="384" y="2400"/>
            <a:chExt cx="1872" cy="1344"/>
          </a:xfrm>
        </p:grpSpPr>
        <p:sp>
          <p:nvSpPr>
            <p:cNvPr id="72737" name="Rectangle 38"/>
            <p:cNvSpPr>
              <a:spLocks noChangeArrowheads="1"/>
            </p:cNvSpPr>
            <p:nvPr/>
          </p:nvSpPr>
          <p:spPr bwMode="auto">
            <a:xfrm>
              <a:off x="1104" y="2544"/>
              <a:ext cx="1152" cy="1056"/>
            </a:xfrm>
            <a:prstGeom prst="rect">
              <a:avLst/>
            </a:prstGeom>
            <a:solidFill>
              <a:srgbClr val="FF99CC"/>
            </a:solidFill>
            <a:ln w="9525">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72738" name="Text Box 39"/>
            <p:cNvSpPr txBox="1">
              <a:spLocks noChangeArrowheads="1"/>
            </p:cNvSpPr>
            <p:nvPr/>
          </p:nvSpPr>
          <p:spPr bwMode="auto">
            <a:xfrm>
              <a:off x="384" y="2400"/>
              <a:ext cx="69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α</a:t>
              </a:r>
              <a:r>
                <a:rPr lang="ja-JP" altLang="en-US"/>
                <a:t>番地</a:t>
              </a:r>
            </a:p>
          </p:txBody>
        </p:sp>
        <p:sp>
          <p:nvSpPr>
            <p:cNvPr id="72739" name="Text Box 40"/>
            <p:cNvSpPr txBox="1">
              <a:spLocks noChangeArrowheads="1"/>
            </p:cNvSpPr>
            <p:nvPr/>
          </p:nvSpPr>
          <p:spPr bwMode="auto">
            <a:xfrm>
              <a:off x="384" y="3456"/>
              <a:ext cx="69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β</a:t>
              </a:r>
              <a:r>
                <a:rPr lang="ja-JP" altLang="en-US"/>
                <a:t>番地</a:t>
              </a:r>
            </a:p>
          </p:txBody>
        </p:sp>
      </p:grpSp>
      <p:sp>
        <p:nvSpPr>
          <p:cNvPr id="72714" name="Rectangle 11"/>
          <p:cNvSpPr>
            <a:spLocks noChangeArrowheads="1"/>
          </p:cNvSpPr>
          <p:nvPr/>
        </p:nvSpPr>
        <p:spPr bwMode="auto">
          <a:xfrm>
            <a:off x="4876800" y="2667000"/>
            <a:ext cx="17526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nvGrpSpPr>
          <p:cNvPr id="3" name="Group 44"/>
          <p:cNvGrpSpPr>
            <a:grpSpLocks/>
          </p:cNvGrpSpPr>
          <p:nvPr/>
        </p:nvGrpSpPr>
        <p:grpSpPr bwMode="auto">
          <a:xfrm>
            <a:off x="685800" y="4953000"/>
            <a:ext cx="2895600" cy="457200"/>
            <a:chOff x="432" y="3120"/>
            <a:chExt cx="1824" cy="288"/>
          </a:xfrm>
        </p:grpSpPr>
        <p:sp>
          <p:nvSpPr>
            <p:cNvPr id="72735" name="Rectangle 14"/>
            <p:cNvSpPr>
              <a:spLocks noChangeArrowheads="1"/>
            </p:cNvSpPr>
            <p:nvPr/>
          </p:nvSpPr>
          <p:spPr bwMode="auto">
            <a:xfrm>
              <a:off x="1104" y="3120"/>
              <a:ext cx="1152" cy="288"/>
            </a:xfrm>
            <a:prstGeom prst="rect">
              <a:avLst/>
            </a:prstGeom>
            <a:solidFill>
              <a:srgbClr val="FFFF99"/>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72736" name="Text Box 15"/>
            <p:cNvSpPr txBox="1">
              <a:spLocks noChangeArrowheads="1"/>
            </p:cNvSpPr>
            <p:nvPr/>
          </p:nvSpPr>
          <p:spPr bwMode="auto">
            <a:xfrm>
              <a:off x="432" y="3120"/>
              <a:ext cx="63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A</a:t>
              </a:r>
              <a:r>
                <a:rPr lang="ja-JP" altLang="en-US"/>
                <a:t>番地</a:t>
              </a:r>
            </a:p>
          </p:txBody>
        </p:sp>
      </p:grpSp>
      <p:sp>
        <p:nvSpPr>
          <p:cNvPr id="209936" name="AutoShape 16"/>
          <p:cNvSpPr>
            <a:spLocks noChangeArrowheads="1"/>
          </p:cNvSpPr>
          <p:nvPr/>
        </p:nvSpPr>
        <p:spPr bwMode="auto">
          <a:xfrm>
            <a:off x="2133600" y="4114800"/>
            <a:ext cx="990600" cy="457200"/>
          </a:xfrm>
          <a:prstGeom prst="roundRect">
            <a:avLst>
              <a:gd name="adj" fmla="val 16667"/>
            </a:avLst>
          </a:prstGeom>
          <a:solidFill>
            <a:srgbClr val="000000"/>
          </a:solidFill>
          <a:ln w="19050">
            <a:solidFill>
              <a:schemeClr val="tx1"/>
            </a:solidFill>
            <a:round/>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A</a:t>
            </a:r>
          </a:p>
        </p:txBody>
      </p:sp>
      <p:grpSp>
        <p:nvGrpSpPr>
          <p:cNvPr id="4" name="Group 46"/>
          <p:cNvGrpSpPr>
            <a:grpSpLocks/>
          </p:cNvGrpSpPr>
          <p:nvPr/>
        </p:nvGrpSpPr>
        <p:grpSpPr bwMode="auto">
          <a:xfrm>
            <a:off x="4114800" y="4343400"/>
            <a:ext cx="2971800" cy="1524000"/>
            <a:chOff x="2592" y="2736"/>
            <a:chExt cx="1872" cy="960"/>
          </a:xfrm>
        </p:grpSpPr>
        <p:sp>
          <p:nvSpPr>
            <p:cNvPr id="72733" name="AutoShape 18"/>
            <p:cNvSpPr>
              <a:spLocks noChangeArrowheads="1"/>
            </p:cNvSpPr>
            <p:nvPr/>
          </p:nvSpPr>
          <p:spPr bwMode="auto">
            <a:xfrm>
              <a:off x="2592" y="2880"/>
              <a:ext cx="1872" cy="816"/>
            </a:xfrm>
            <a:prstGeom prst="flowChartDecision">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α≦A≦β ?</a:t>
              </a:r>
            </a:p>
          </p:txBody>
        </p:sp>
        <p:sp>
          <p:nvSpPr>
            <p:cNvPr id="72734" name="Line 19"/>
            <p:cNvSpPr>
              <a:spLocks noChangeShapeType="1"/>
            </p:cNvSpPr>
            <p:nvPr/>
          </p:nvSpPr>
          <p:spPr bwMode="auto">
            <a:xfrm>
              <a:off x="3552" y="2736"/>
              <a:ext cx="0" cy="144"/>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grpSp>
      <p:grpSp>
        <p:nvGrpSpPr>
          <p:cNvPr id="5" name="Group 45"/>
          <p:cNvGrpSpPr>
            <a:grpSpLocks/>
          </p:cNvGrpSpPr>
          <p:nvPr/>
        </p:nvGrpSpPr>
        <p:grpSpPr bwMode="auto">
          <a:xfrm>
            <a:off x="3581400" y="4648200"/>
            <a:ext cx="666750" cy="533400"/>
            <a:chOff x="2256" y="2928"/>
            <a:chExt cx="420" cy="336"/>
          </a:xfrm>
        </p:grpSpPr>
        <p:sp>
          <p:nvSpPr>
            <p:cNvPr id="72731" name="Line 21"/>
            <p:cNvSpPr>
              <a:spLocks noChangeShapeType="1"/>
            </p:cNvSpPr>
            <p:nvPr/>
          </p:nvSpPr>
          <p:spPr bwMode="auto">
            <a:xfrm flipH="1">
              <a:off x="2256" y="3264"/>
              <a:ext cx="336" cy="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19050">
                  <a:solidFill>
                    <a:srgbClr val="000000"/>
                  </a:solidFill>
                  <a:round/>
                  <a:headEnd/>
                  <a:tailEnd type="triangle" w="med" len="med"/>
                </a14:hiddenLine>
              </a:ext>
            </a:extLst>
          </p:spPr>
          <p:txBody>
            <a:bodyPr wrap="none"/>
            <a:lstStyle/>
            <a:p>
              <a:endParaRPr lang="ja-JP" altLang="en-US"/>
            </a:p>
          </p:txBody>
        </p:sp>
        <p:sp>
          <p:nvSpPr>
            <p:cNvPr id="72732" name="Text Box 24"/>
            <p:cNvSpPr txBox="1">
              <a:spLocks noChangeArrowheads="1"/>
            </p:cNvSpPr>
            <p:nvPr/>
          </p:nvSpPr>
          <p:spPr bwMode="auto">
            <a:xfrm>
              <a:off x="2304" y="2928"/>
              <a:ext cx="37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yes</a:t>
              </a:r>
            </a:p>
          </p:txBody>
        </p:sp>
      </p:grpSp>
      <p:grpSp>
        <p:nvGrpSpPr>
          <p:cNvPr id="6" name="Group 47"/>
          <p:cNvGrpSpPr>
            <a:grpSpLocks/>
          </p:cNvGrpSpPr>
          <p:nvPr/>
        </p:nvGrpSpPr>
        <p:grpSpPr bwMode="auto">
          <a:xfrm>
            <a:off x="3124200" y="3810000"/>
            <a:ext cx="2514600" cy="533400"/>
            <a:chOff x="1968" y="2400"/>
            <a:chExt cx="1584" cy="336"/>
          </a:xfrm>
        </p:grpSpPr>
        <p:sp>
          <p:nvSpPr>
            <p:cNvPr id="72729" name="Line 26"/>
            <p:cNvSpPr>
              <a:spLocks noChangeShapeType="1"/>
            </p:cNvSpPr>
            <p:nvPr/>
          </p:nvSpPr>
          <p:spPr bwMode="auto">
            <a:xfrm>
              <a:off x="1968" y="2736"/>
              <a:ext cx="1584"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wrap="none"/>
            <a:lstStyle/>
            <a:p>
              <a:endParaRPr lang="ja-JP" altLang="en-US"/>
            </a:p>
          </p:txBody>
        </p:sp>
        <p:sp>
          <p:nvSpPr>
            <p:cNvPr id="72730" name="Text Box 27"/>
            <p:cNvSpPr txBox="1">
              <a:spLocks noChangeArrowheads="1"/>
            </p:cNvSpPr>
            <p:nvPr/>
          </p:nvSpPr>
          <p:spPr bwMode="auto">
            <a:xfrm>
              <a:off x="2304" y="2400"/>
              <a:ext cx="114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アドレス参照</a:t>
              </a:r>
            </a:p>
          </p:txBody>
        </p:sp>
      </p:grpSp>
      <p:grpSp>
        <p:nvGrpSpPr>
          <p:cNvPr id="7" name="Group 28"/>
          <p:cNvGrpSpPr>
            <a:grpSpLocks/>
          </p:cNvGrpSpPr>
          <p:nvPr/>
        </p:nvGrpSpPr>
        <p:grpSpPr bwMode="auto">
          <a:xfrm>
            <a:off x="7086600" y="4724400"/>
            <a:ext cx="1608138" cy="685800"/>
            <a:chOff x="4464" y="3312"/>
            <a:chExt cx="1013" cy="432"/>
          </a:xfrm>
        </p:grpSpPr>
        <p:grpSp>
          <p:nvGrpSpPr>
            <p:cNvPr id="72725" name="Group 29"/>
            <p:cNvGrpSpPr>
              <a:grpSpLocks/>
            </p:cNvGrpSpPr>
            <p:nvPr/>
          </p:nvGrpSpPr>
          <p:grpSpPr bwMode="auto">
            <a:xfrm>
              <a:off x="4464" y="3312"/>
              <a:ext cx="356" cy="288"/>
              <a:chOff x="4656" y="3312"/>
              <a:chExt cx="356" cy="288"/>
            </a:xfrm>
          </p:grpSpPr>
          <p:sp>
            <p:nvSpPr>
              <p:cNvPr id="72727" name="Line 30"/>
              <p:cNvSpPr>
                <a:spLocks noChangeShapeType="1"/>
              </p:cNvSpPr>
              <p:nvPr/>
            </p:nvSpPr>
            <p:spPr bwMode="auto">
              <a:xfrm>
                <a:off x="4656" y="3600"/>
                <a:ext cx="336"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lstStyle/>
              <a:p>
                <a:endParaRPr lang="ja-JP" altLang="en-US"/>
              </a:p>
            </p:txBody>
          </p:sp>
          <p:sp>
            <p:nvSpPr>
              <p:cNvPr id="72728" name="Text Box 31"/>
              <p:cNvSpPr txBox="1">
                <a:spLocks noChangeArrowheads="1"/>
              </p:cNvSpPr>
              <p:nvPr/>
            </p:nvSpPr>
            <p:spPr bwMode="auto">
              <a:xfrm>
                <a:off x="4704" y="3312"/>
                <a:ext cx="30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en-US" altLang="ja-JP"/>
                  <a:t>no</a:t>
                </a:r>
              </a:p>
            </p:txBody>
          </p:sp>
        </p:grpSp>
        <p:sp>
          <p:nvSpPr>
            <p:cNvPr id="72726" name="Text Box 32"/>
            <p:cNvSpPr txBox="1">
              <a:spLocks noChangeArrowheads="1"/>
            </p:cNvSpPr>
            <p:nvPr/>
          </p:nvSpPr>
          <p:spPr bwMode="auto">
            <a:xfrm>
              <a:off x="4848" y="3456"/>
              <a:ext cx="629"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r>
                <a:rPr lang="ja-JP" altLang="en-US"/>
                <a:t>エラー</a:t>
              </a:r>
            </a:p>
          </p:txBody>
        </p:sp>
      </p:grpSp>
      <p:sp>
        <p:nvSpPr>
          <p:cNvPr id="72721" name="Rectangle 33"/>
          <p:cNvSpPr>
            <a:spLocks noChangeArrowheads="1"/>
          </p:cNvSpPr>
          <p:nvPr/>
        </p:nvSpPr>
        <p:spPr bwMode="auto">
          <a:xfrm>
            <a:off x="6858000" y="2667000"/>
            <a:ext cx="1752600" cy="533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nvGrpSpPr>
          <p:cNvPr id="9" name="Group 41"/>
          <p:cNvGrpSpPr>
            <a:grpSpLocks/>
          </p:cNvGrpSpPr>
          <p:nvPr/>
        </p:nvGrpSpPr>
        <p:grpSpPr bwMode="auto">
          <a:xfrm>
            <a:off x="4876800" y="2667000"/>
            <a:ext cx="3733800" cy="533400"/>
            <a:chOff x="3072" y="1680"/>
            <a:chExt cx="2352" cy="336"/>
          </a:xfrm>
        </p:grpSpPr>
        <p:sp>
          <p:nvSpPr>
            <p:cNvPr id="72723" name="Rectangle 42"/>
            <p:cNvSpPr>
              <a:spLocks noChangeArrowheads="1"/>
            </p:cNvSpPr>
            <p:nvPr/>
          </p:nvSpPr>
          <p:spPr bwMode="auto">
            <a:xfrm>
              <a:off x="4320" y="1680"/>
              <a:ext cx="1104"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β</a:t>
              </a:r>
            </a:p>
          </p:txBody>
        </p:sp>
        <p:sp>
          <p:nvSpPr>
            <p:cNvPr id="72724" name="Rectangle 43"/>
            <p:cNvSpPr>
              <a:spLocks noChangeArrowheads="1"/>
            </p:cNvSpPr>
            <p:nvPr/>
          </p:nvSpPr>
          <p:spPr bwMode="auto">
            <a:xfrm>
              <a:off x="3072" y="1680"/>
              <a:ext cx="1104" cy="33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en-US" altLang="ja-JP"/>
                <a:t>α</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heckerboard(across)">
                                      <p:cBhvr>
                                        <p:cTn id="12" dur="500"/>
                                        <p:tgtEl>
                                          <p:spTgt spid="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09936"/>
                                        </p:tgtEl>
                                        <p:attrNameLst>
                                          <p:attrName>style.visibility</p:attrName>
                                        </p:attrNameLst>
                                      </p:cBhvr>
                                      <p:to>
                                        <p:strVal val="visible"/>
                                      </p:to>
                                    </p:set>
                                    <p:animEffect transition="in" filter="checkerboard(across)">
                                      <p:cBhvr>
                                        <p:cTn id="17" dur="500"/>
                                        <p:tgtEl>
                                          <p:spTgt spid="20993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left)">
                                      <p:cBhvr>
                                        <p:cTn id="22" dur="500"/>
                                        <p:tgtEl>
                                          <p:spTgt spid="6"/>
                                        </p:tgtEl>
                                      </p:cBhvr>
                                    </p:animEffect>
                                  </p:childTnLst>
                                </p:cTn>
                              </p:par>
                            </p:childTnLst>
                          </p:cTn>
                        </p:par>
                        <p:par>
                          <p:cTn id="23" fill="hold" nodeType="afterGroup">
                            <p:stCondLst>
                              <p:cond delay="500"/>
                            </p:stCondLst>
                            <p:childTnLst>
                              <p:par>
                                <p:cTn id="24" presetID="22" presetClass="entr" presetSubtype="1" fill="hold" nodeType="after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wipe(up)">
                                      <p:cBhvr>
                                        <p:cTn id="26" dur="500"/>
                                        <p:tgtEl>
                                          <p:spTgt spid="4"/>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2" fill="hold" nodeType="clickEffect">
                                  <p:stCondLst>
                                    <p:cond delay="0"/>
                                  </p:stCondLst>
                                  <p:childTnLst>
                                    <p:set>
                                      <p:cBhvr>
                                        <p:cTn id="30" dur="1" fill="hold">
                                          <p:stCondLst>
                                            <p:cond delay="0"/>
                                          </p:stCondLst>
                                        </p:cTn>
                                        <p:tgtEl>
                                          <p:spTgt spid="5"/>
                                        </p:tgtEl>
                                        <p:attrNameLst>
                                          <p:attrName>style.visibility</p:attrName>
                                        </p:attrNameLst>
                                      </p:cBhvr>
                                      <p:to>
                                        <p:strVal val="visible"/>
                                      </p:to>
                                    </p:set>
                                    <p:animEffect transition="in" filter="wipe(right)">
                                      <p:cBhvr>
                                        <p:cTn id="31" dur="500"/>
                                        <p:tgtEl>
                                          <p:spTgt spid="5"/>
                                        </p:tgtEl>
                                      </p:cBhvr>
                                    </p:animEffect>
                                  </p:childTnLst>
                                </p:cTn>
                              </p:par>
                            </p:childTnLst>
                          </p:cTn>
                        </p:par>
                        <p:par>
                          <p:cTn id="32" fill="hold" nodeType="afterGroup">
                            <p:stCondLst>
                              <p:cond delay="500"/>
                            </p:stCondLst>
                            <p:childTnLst>
                              <p:par>
                                <p:cTn id="33" presetID="5" presetClass="entr" presetSubtype="10" fill="hold" nodeType="afterEffect">
                                  <p:stCondLst>
                                    <p:cond delay="0"/>
                                  </p:stCondLst>
                                  <p:childTnLst>
                                    <p:set>
                                      <p:cBhvr>
                                        <p:cTn id="34" dur="1" fill="hold">
                                          <p:stCondLst>
                                            <p:cond delay="0"/>
                                          </p:stCondLst>
                                        </p:cTn>
                                        <p:tgtEl>
                                          <p:spTgt spid="3"/>
                                        </p:tgtEl>
                                        <p:attrNameLst>
                                          <p:attrName>style.visibility</p:attrName>
                                        </p:attrNameLst>
                                      </p:cBhvr>
                                      <p:to>
                                        <p:strVal val="visible"/>
                                      </p:to>
                                    </p:set>
                                    <p:animEffect transition="in" filter="checkerboard(across)">
                                      <p:cBhvr>
                                        <p:cTn id="35" dur="500"/>
                                        <p:tgtEl>
                                          <p:spTgt spid="3"/>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22" presetClass="entr" presetSubtype="8" fill="hold" nodeType="clickEffect">
                                  <p:stCondLst>
                                    <p:cond delay="0"/>
                                  </p:stCondLst>
                                  <p:childTnLst>
                                    <p:set>
                                      <p:cBhvr>
                                        <p:cTn id="39" dur="1" fill="hold">
                                          <p:stCondLst>
                                            <p:cond delay="0"/>
                                          </p:stCondLst>
                                        </p:cTn>
                                        <p:tgtEl>
                                          <p:spTgt spid="7"/>
                                        </p:tgtEl>
                                        <p:attrNameLst>
                                          <p:attrName>style.visibility</p:attrName>
                                        </p:attrNameLst>
                                      </p:cBhvr>
                                      <p:to>
                                        <p:strVal val="visible"/>
                                      </p:to>
                                    </p:set>
                                    <p:animEffect transition="in" filter="wipe(left)">
                                      <p:cBhvr>
                                        <p:cTn id="4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9936" grpId="0" animBg="1" autoUpdateAnimBg="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796379"/>
            <a:ext cx="7772400" cy="769441"/>
          </a:xfrm>
        </p:spPr>
        <p:txBody>
          <a:bodyPr/>
          <a:lstStyle/>
          <a:p>
            <a:pPr eaLnBrk="1" hangingPunct="1"/>
            <a:r>
              <a:rPr lang="ja-JP" altLang="en-US" dirty="0">
                <a:latin typeface="Times New Roman" panose="02020603050405020304" pitchFamily="18" charset="0"/>
              </a:rPr>
              <a:t>まとめ</a:t>
            </a:r>
            <a:r>
              <a:rPr lang="en-US" altLang="ja-JP" dirty="0">
                <a:latin typeface="Times New Roman" panose="02020603050405020304" pitchFamily="18" charset="0"/>
              </a:rPr>
              <a:t>(</a:t>
            </a:r>
            <a:r>
              <a:rPr lang="ja-JP" altLang="en-US" dirty="0">
                <a:latin typeface="Times New Roman" panose="02020603050405020304" pitchFamily="18" charset="0"/>
              </a:rPr>
              <a:t>単一連続割り付け</a:t>
            </a:r>
            <a:r>
              <a:rPr lang="en-US" altLang="ja-JP" dirty="0">
                <a:latin typeface="Times New Roman" panose="02020603050405020304" pitchFamily="18" charset="0"/>
              </a:rPr>
              <a:t>)</a:t>
            </a:r>
            <a:endParaRPr lang="ja-JP" altLang="en-US" dirty="0">
              <a:latin typeface="Times New Roman" panose="02020603050405020304" pitchFamily="18" charset="0"/>
            </a:endParaRPr>
          </a:p>
        </p:txBody>
      </p:sp>
      <p:sp>
        <p:nvSpPr>
          <p:cNvPr id="13315" name="Rectangle 3"/>
          <p:cNvSpPr>
            <a:spLocks noGrp="1" noChangeArrowheads="1"/>
          </p:cNvSpPr>
          <p:nvPr>
            <p:ph type="body" idx="1"/>
          </p:nvPr>
        </p:nvSpPr>
        <p:spPr>
          <a:xfrm>
            <a:off x="685800" y="1981200"/>
            <a:ext cx="8206680" cy="4114800"/>
          </a:xfrm>
        </p:spPr>
        <p:txBody>
          <a:bodyPr/>
          <a:lstStyle/>
          <a:p>
            <a:pPr eaLnBrk="1" hangingPunct="1">
              <a:lnSpc>
                <a:spcPct val="90000"/>
              </a:lnSpc>
            </a:pPr>
            <a:r>
              <a:rPr lang="ja-JP" altLang="en-US" dirty="0">
                <a:latin typeface="Times New Roman" panose="02020603050405020304" pitchFamily="18" charset="0"/>
              </a:rPr>
              <a:t>再配置</a:t>
            </a:r>
            <a:r>
              <a:rPr lang="ja-JP" altLang="en-US" sz="2400" dirty="0">
                <a:latin typeface="Times New Roman" panose="02020603050405020304" pitchFamily="18" charset="0"/>
              </a:rPr>
              <a:t>(</a:t>
            </a:r>
            <a:r>
              <a:rPr lang="en-US" altLang="ja-JP" sz="2400" dirty="0">
                <a:latin typeface="Times New Roman" panose="02020603050405020304" pitchFamily="18" charset="0"/>
              </a:rPr>
              <a:t>relocation)</a:t>
            </a:r>
          </a:p>
          <a:p>
            <a:pPr lvl="1" eaLnBrk="1" hangingPunct="1">
              <a:lnSpc>
                <a:spcPct val="90000"/>
              </a:lnSpc>
            </a:pPr>
            <a:r>
              <a:rPr lang="ja-JP" altLang="en-US" dirty="0">
                <a:latin typeface="Times New Roman" panose="02020603050405020304" pitchFamily="18" charset="0"/>
              </a:rPr>
              <a:t>相対番地で記述されたプログラムを配置</a:t>
            </a:r>
          </a:p>
          <a:p>
            <a:pPr eaLnBrk="1" hangingPunct="1">
              <a:lnSpc>
                <a:spcPct val="90000"/>
              </a:lnSpc>
            </a:pPr>
            <a:r>
              <a:rPr lang="ja-JP" altLang="en-US" dirty="0">
                <a:latin typeface="Times New Roman" panose="02020603050405020304" pitchFamily="18" charset="0"/>
              </a:rPr>
              <a:t>スワッピング</a:t>
            </a:r>
            <a:r>
              <a:rPr lang="ja-JP" altLang="en-US" sz="2800" dirty="0">
                <a:latin typeface="Times New Roman" panose="02020603050405020304" pitchFamily="18" charset="0"/>
              </a:rPr>
              <a:t>(</a:t>
            </a:r>
            <a:r>
              <a:rPr lang="en-US" altLang="ja-JP" sz="2800" dirty="0">
                <a:latin typeface="Times New Roman" panose="02020603050405020304" pitchFamily="18" charset="0"/>
              </a:rPr>
              <a:t>swapping)</a:t>
            </a:r>
          </a:p>
          <a:p>
            <a:pPr lvl="1" eaLnBrk="1" hangingPunct="1">
              <a:lnSpc>
                <a:spcPct val="90000"/>
              </a:lnSpc>
            </a:pPr>
            <a:r>
              <a:rPr lang="ja-JP" altLang="en-US" dirty="0">
                <a:latin typeface="Times New Roman" panose="02020603050405020304" pitchFamily="18" charset="0"/>
              </a:rPr>
              <a:t>待ち状態のプログラムを2次記憶に退避</a:t>
            </a:r>
          </a:p>
          <a:p>
            <a:pPr eaLnBrk="1" hangingPunct="1">
              <a:lnSpc>
                <a:spcPct val="90000"/>
              </a:lnSpc>
            </a:pPr>
            <a:r>
              <a:rPr lang="ja-JP" altLang="en-US" dirty="0">
                <a:latin typeface="Times New Roman" panose="02020603050405020304" pitchFamily="18" charset="0"/>
              </a:rPr>
              <a:t>オーバレイ</a:t>
            </a:r>
            <a:r>
              <a:rPr lang="ja-JP" altLang="en-US" sz="2800" dirty="0">
                <a:latin typeface="Times New Roman" panose="02020603050405020304" pitchFamily="18" charset="0"/>
              </a:rPr>
              <a:t>(</a:t>
            </a:r>
            <a:r>
              <a:rPr lang="en-US" altLang="ja-JP" sz="2800" dirty="0">
                <a:latin typeface="Times New Roman" panose="02020603050405020304" pitchFamily="18" charset="0"/>
              </a:rPr>
              <a:t>overlay)</a:t>
            </a:r>
          </a:p>
          <a:p>
            <a:pPr lvl="1" eaLnBrk="1" hangingPunct="1">
              <a:lnSpc>
                <a:spcPct val="90000"/>
              </a:lnSpc>
            </a:pPr>
            <a:r>
              <a:rPr lang="ja-JP" altLang="en-US" dirty="0">
                <a:latin typeface="Times New Roman" panose="02020603050405020304" pitchFamily="18" charset="0"/>
              </a:rPr>
              <a:t>必要な部分のみを主記憶上に読み込む</a:t>
            </a:r>
          </a:p>
        </p:txBody>
      </p:sp>
    </p:spTree>
    <p:extLst>
      <p:ext uri="{BB962C8B-B14F-4D97-AF65-F5344CB8AC3E}">
        <p14:creationId xmlns:p14="http://schemas.microsoft.com/office/powerpoint/2010/main" val="198666261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796380"/>
            <a:ext cx="7772400" cy="769441"/>
          </a:xfrm>
        </p:spPr>
        <p:txBody>
          <a:bodyPr/>
          <a:lstStyle/>
          <a:p>
            <a:pPr eaLnBrk="1" hangingPunct="1"/>
            <a:r>
              <a:rPr lang="ja-JP" altLang="en-US" dirty="0">
                <a:latin typeface="Times New Roman" panose="02020603050405020304" pitchFamily="18" charset="0"/>
              </a:rPr>
              <a:t>まとめ </a:t>
            </a:r>
            <a:r>
              <a:rPr lang="en-US" altLang="ja-JP" dirty="0">
                <a:latin typeface="Times New Roman" panose="02020603050405020304" pitchFamily="18" charset="0"/>
              </a:rPr>
              <a:t>(</a:t>
            </a:r>
            <a:r>
              <a:rPr lang="ja-JP" altLang="en-US" dirty="0">
                <a:latin typeface="Times New Roman" panose="02020603050405020304" pitchFamily="18" charset="0"/>
              </a:rPr>
              <a:t>区画割り付け</a:t>
            </a:r>
            <a:r>
              <a:rPr lang="en-US" altLang="ja-JP" dirty="0">
                <a:latin typeface="Times New Roman" panose="02020603050405020304" pitchFamily="18" charset="0"/>
              </a:rPr>
              <a:t>)</a:t>
            </a:r>
            <a:endParaRPr lang="ja-JP" altLang="en-US" dirty="0">
              <a:latin typeface="Times New Roman" panose="02020603050405020304" pitchFamily="18" charset="0"/>
            </a:endParaRPr>
          </a:p>
        </p:txBody>
      </p:sp>
      <p:sp>
        <p:nvSpPr>
          <p:cNvPr id="26627" name="Rectangle 3"/>
          <p:cNvSpPr>
            <a:spLocks noGrp="1" noChangeArrowheads="1"/>
          </p:cNvSpPr>
          <p:nvPr>
            <p:ph type="body" idx="1"/>
          </p:nvPr>
        </p:nvSpPr>
        <p:spPr/>
        <p:txBody>
          <a:bodyPr/>
          <a:lstStyle/>
          <a:p>
            <a:pPr eaLnBrk="1" hangingPunct="1">
              <a:lnSpc>
                <a:spcPct val="90000"/>
              </a:lnSpc>
            </a:pPr>
            <a:r>
              <a:rPr lang="ja-JP" altLang="en-US" dirty="0">
                <a:latin typeface="Times New Roman" panose="02020603050405020304" pitchFamily="18" charset="0"/>
              </a:rPr>
              <a:t>固定区画割り付け</a:t>
            </a:r>
            <a:r>
              <a:rPr lang="ja-JP" altLang="en-US" sz="2400" dirty="0">
                <a:latin typeface="Times New Roman" panose="02020603050405020304" pitchFamily="18" charset="0"/>
              </a:rPr>
              <a:t>(</a:t>
            </a:r>
            <a:r>
              <a:rPr lang="en-US" altLang="ja-JP" sz="2400" dirty="0">
                <a:latin typeface="Times New Roman" panose="02020603050405020304" pitchFamily="18" charset="0"/>
              </a:rPr>
              <a:t>static partition allocation)</a:t>
            </a:r>
            <a:endParaRPr lang="ja-JP" altLang="en-US" sz="2400" dirty="0">
              <a:latin typeface="Times New Roman" panose="02020603050405020304" pitchFamily="18" charset="0"/>
            </a:endParaRPr>
          </a:p>
          <a:p>
            <a:pPr lvl="1" eaLnBrk="1" hangingPunct="1">
              <a:lnSpc>
                <a:spcPct val="90000"/>
              </a:lnSpc>
            </a:pPr>
            <a:r>
              <a:rPr lang="ja-JP" altLang="en-US" dirty="0">
                <a:latin typeface="Times New Roman" panose="02020603050405020304" pitchFamily="18" charset="0"/>
              </a:rPr>
              <a:t>区画の大きさは予め決定, プロセスが必要とするサイズ以上の区画に割り付け</a:t>
            </a:r>
          </a:p>
          <a:p>
            <a:pPr eaLnBrk="1" hangingPunct="1">
              <a:lnSpc>
                <a:spcPct val="90000"/>
              </a:lnSpc>
            </a:pPr>
            <a:r>
              <a:rPr lang="ja-JP" altLang="en-US" dirty="0">
                <a:latin typeface="Times New Roman" panose="02020603050405020304" pitchFamily="18" charset="0"/>
              </a:rPr>
              <a:t>可変区画割り付け</a:t>
            </a:r>
            <a:r>
              <a:rPr lang="ja-JP" altLang="en-US" sz="2400" dirty="0">
                <a:latin typeface="Times New Roman" panose="02020603050405020304" pitchFamily="18" charset="0"/>
              </a:rPr>
              <a:t>(</a:t>
            </a:r>
            <a:r>
              <a:rPr lang="en-US" altLang="ja-JP" sz="2400" dirty="0">
                <a:latin typeface="Times New Roman" panose="02020603050405020304" pitchFamily="18" charset="0"/>
              </a:rPr>
              <a:t>dynamic partition allocation)</a:t>
            </a:r>
            <a:endParaRPr lang="ja-JP" altLang="en-US" sz="2400" dirty="0">
              <a:latin typeface="Times New Roman" panose="02020603050405020304" pitchFamily="18" charset="0"/>
            </a:endParaRPr>
          </a:p>
          <a:p>
            <a:pPr lvl="1" eaLnBrk="1" hangingPunct="1">
              <a:lnSpc>
                <a:spcPct val="90000"/>
              </a:lnSpc>
            </a:pPr>
            <a:r>
              <a:rPr lang="ja-JP" altLang="en-US" dirty="0">
                <a:latin typeface="Times New Roman" panose="02020603050405020304" pitchFamily="18" charset="0"/>
              </a:rPr>
              <a:t>区画の大きさをプロセスに応じて変更</a:t>
            </a:r>
          </a:p>
          <a:p>
            <a:pPr eaLnBrk="1" hangingPunct="1">
              <a:lnSpc>
                <a:spcPct val="90000"/>
              </a:lnSpc>
            </a:pPr>
            <a:r>
              <a:rPr lang="ja-JP" altLang="en-US" dirty="0">
                <a:latin typeface="Times New Roman" panose="02020603050405020304" pitchFamily="18" charset="0"/>
              </a:rPr>
              <a:t>バディシステム</a:t>
            </a:r>
            <a:r>
              <a:rPr lang="ja-JP" altLang="en-US" sz="2400" dirty="0">
                <a:latin typeface="Times New Roman" panose="02020603050405020304" pitchFamily="18" charset="0"/>
              </a:rPr>
              <a:t>(</a:t>
            </a:r>
            <a:r>
              <a:rPr lang="en-US" altLang="ja-JP" sz="2400" dirty="0">
                <a:latin typeface="Times New Roman" panose="02020603050405020304" pitchFamily="18" charset="0"/>
              </a:rPr>
              <a:t>buddy system)</a:t>
            </a:r>
          </a:p>
          <a:p>
            <a:pPr lvl="1" eaLnBrk="1" hangingPunct="1">
              <a:lnSpc>
                <a:spcPct val="90000"/>
              </a:lnSpc>
            </a:pPr>
            <a:r>
              <a:rPr lang="ja-JP" altLang="en-US" dirty="0">
                <a:latin typeface="Times New Roman" panose="02020603050405020304" pitchFamily="18" charset="0"/>
              </a:rPr>
              <a:t>プロセスが必要とするサイズ以上のサイズ 2</a:t>
            </a:r>
            <a:r>
              <a:rPr lang="en-US" altLang="ja-JP" i="1" baseline="30000" dirty="0">
                <a:latin typeface="Times New Roman" panose="02020603050405020304" pitchFamily="18" charset="0"/>
              </a:rPr>
              <a:t>k</a:t>
            </a:r>
            <a:r>
              <a:rPr lang="ja-JP" altLang="en-US" dirty="0">
                <a:latin typeface="Times New Roman" panose="02020603050405020304" pitchFamily="18" charset="0"/>
              </a:rPr>
              <a:t> の区画を割り付け </a:t>
            </a:r>
          </a:p>
        </p:txBody>
      </p:sp>
    </p:spTree>
    <p:extLst>
      <p:ext uri="{BB962C8B-B14F-4D97-AF65-F5344CB8AC3E}">
        <p14:creationId xmlns:p14="http://schemas.microsoft.com/office/powerpoint/2010/main" val="367581516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7FADF8-9112-4B6B-9551-E3E5DD2DF1EA}"/>
              </a:ext>
            </a:extLst>
          </p:cNvPr>
          <p:cNvSpPr>
            <a:spLocks noGrp="1"/>
          </p:cNvSpPr>
          <p:nvPr>
            <p:ph type="title"/>
          </p:nvPr>
        </p:nvSpPr>
        <p:spPr>
          <a:xfrm>
            <a:off x="685800" y="796380"/>
            <a:ext cx="7772400" cy="769441"/>
          </a:xfrm>
        </p:spPr>
        <p:txBody>
          <a:bodyPr/>
          <a:lstStyle/>
          <a:p>
            <a:r>
              <a:rPr kumimoji="1" lang="ja-JP" altLang="en-US" dirty="0">
                <a:latin typeface="Times New Roman" panose="02020603050405020304" pitchFamily="18" charset="0"/>
              </a:rPr>
              <a:t>まとめ </a:t>
            </a:r>
            <a:r>
              <a:rPr kumimoji="1" lang="en-US" altLang="ja-JP" dirty="0">
                <a:latin typeface="Times New Roman" panose="02020603050405020304" pitchFamily="18" charset="0"/>
              </a:rPr>
              <a:t>(</a:t>
            </a:r>
            <a:r>
              <a:rPr lang="ja-JP" altLang="en-US" dirty="0">
                <a:latin typeface="Times New Roman" panose="02020603050405020304" pitchFamily="18" charset="0"/>
              </a:rPr>
              <a:t>区画</a:t>
            </a:r>
            <a:r>
              <a:rPr kumimoji="1" lang="ja-JP" altLang="en-US" dirty="0">
                <a:latin typeface="Times New Roman" panose="02020603050405020304" pitchFamily="18" charset="0"/>
              </a:rPr>
              <a:t>割り付け</a:t>
            </a:r>
            <a:r>
              <a:rPr kumimoji="1" lang="en-US" altLang="ja-JP" dirty="0">
                <a:latin typeface="Times New Roman" panose="02020603050405020304" pitchFamily="18" charset="0"/>
              </a:rPr>
              <a:t>)</a:t>
            </a:r>
            <a:endParaRPr kumimoji="1" lang="ja-JP" altLang="en-US" dirty="0">
              <a:latin typeface="Times New Roman" panose="02020603050405020304" pitchFamily="18" charset="0"/>
            </a:endParaRPr>
          </a:p>
        </p:txBody>
      </p:sp>
      <p:graphicFrame>
        <p:nvGraphicFramePr>
          <p:cNvPr id="3" name="表 3">
            <a:extLst>
              <a:ext uri="{FF2B5EF4-FFF2-40B4-BE49-F238E27FC236}">
                <a16:creationId xmlns:a16="http://schemas.microsoft.com/office/drawing/2014/main" id="{CE8F255E-1EE2-4000-9499-4BAE7731297F}"/>
              </a:ext>
            </a:extLst>
          </p:cNvPr>
          <p:cNvGraphicFramePr>
            <a:graphicFrameLocks noGrp="1"/>
          </p:cNvGraphicFramePr>
          <p:nvPr>
            <p:extLst>
              <p:ext uri="{D42A27DB-BD31-4B8C-83A1-F6EECF244321}">
                <p14:modId xmlns:p14="http://schemas.microsoft.com/office/powerpoint/2010/main" val="1254141850"/>
              </p:ext>
            </p:extLst>
          </p:nvPr>
        </p:nvGraphicFramePr>
        <p:xfrm>
          <a:off x="161764" y="2325263"/>
          <a:ext cx="8820471" cy="3712740"/>
        </p:xfrm>
        <a:graphic>
          <a:graphicData uri="http://schemas.openxmlformats.org/drawingml/2006/table">
            <a:tbl>
              <a:tblPr firstRow="1" bandRow="1">
                <a:tableStyleId>{21E4AEA4-8DFA-4A89-87EB-49C32662AFE0}</a:tableStyleId>
              </a:tblPr>
              <a:tblGrid>
                <a:gridCol w="1800200">
                  <a:extLst>
                    <a:ext uri="{9D8B030D-6E8A-4147-A177-3AD203B41FA5}">
                      <a16:colId xmlns:a16="http://schemas.microsoft.com/office/drawing/2014/main" val="361656791"/>
                    </a:ext>
                  </a:extLst>
                </a:gridCol>
                <a:gridCol w="3618148">
                  <a:extLst>
                    <a:ext uri="{9D8B030D-6E8A-4147-A177-3AD203B41FA5}">
                      <a16:colId xmlns:a16="http://schemas.microsoft.com/office/drawing/2014/main" val="3167314039"/>
                    </a:ext>
                  </a:extLst>
                </a:gridCol>
                <a:gridCol w="3402123">
                  <a:extLst>
                    <a:ext uri="{9D8B030D-6E8A-4147-A177-3AD203B41FA5}">
                      <a16:colId xmlns:a16="http://schemas.microsoft.com/office/drawing/2014/main" val="2239449448"/>
                    </a:ext>
                  </a:extLst>
                </a:gridCol>
              </a:tblGrid>
              <a:tr h="928185">
                <a:tc>
                  <a:txBody>
                    <a:bodyPr/>
                    <a:lstStyle/>
                    <a:p>
                      <a:pPr algn="ctr"/>
                      <a:r>
                        <a:rPr kumimoji="1" lang="ja-JP" altLang="en-US" sz="2400" dirty="0"/>
                        <a:t>割り付け法</a:t>
                      </a:r>
                    </a:p>
                  </a:txBody>
                  <a:tcPr anchor="ctr"/>
                </a:tc>
                <a:tc>
                  <a:txBody>
                    <a:bodyPr/>
                    <a:lstStyle/>
                    <a:p>
                      <a:pPr algn="ctr"/>
                      <a:r>
                        <a:rPr kumimoji="1" lang="ja-JP" altLang="en-US" sz="2400" dirty="0"/>
                        <a:t>長所</a:t>
                      </a:r>
                    </a:p>
                  </a:txBody>
                  <a:tcPr anchor="ctr"/>
                </a:tc>
                <a:tc>
                  <a:txBody>
                    <a:bodyPr/>
                    <a:lstStyle/>
                    <a:p>
                      <a:pPr algn="ctr"/>
                      <a:r>
                        <a:rPr kumimoji="1" lang="ja-JP" altLang="en-US" sz="2400" dirty="0"/>
                        <a:t>短所</a:t>
                      </a:r>
                    </a:p>
                  </a:txBody>
                  <a:tcPr anchor="ctr"/>
                </a:tc>
                <a:extLst>
                  <a:ext uri="{0D108BD9-81ED-4DB2-BD59-A6C34878D82A}">
                    <a16:rowId xmlns:a16="http://schemas.microsoft.com/office/drawing/2014/main" val="536090358"/>
                  </a:ext>
                </a:extLst>
              </a:tr>
              <a:tr h="928185">
                <a:tc>
                  <a:txBody>
                    <a:bodyPr/>
                    <a:lstStyle/>
                    <a:p>
                      <a:pPr algn="ctr"/>
                      <a:r>
                        <a:rPr kumimoji="1" lang="ja-JP" altLang="en-US" sz="2400" dirty="0"/>
                        <a:t>固定区画</a:t>
                      </a:r>
                      <a:endParaRPr kumimoji="1" lang="en-US" altLang="ja-JP" sz="2400" dirty="0"/>
                    </a:p>
                    <a:p>
                      <a:pPr algn="ctr"/>
                      <a:r>
                        <a:rPr kumimoji="1" lang="ja-JP" altLang="en-US" sz="2400" dirty="0"/>
                        <a:t>割り付け</a:t>
                      </a:r>
                    </a:p>
                  </a:txBody>
                  <a:tcPr anchor="ctr"/>
                </a:tc>
                <a:tc>
                  <a:txBody>
                    <a:bodyPr/>
                    <a:lstStyle/>
                    <a:p>
                      <a:pPr algn="l"/>
                      <a:r>
                        <a:rPr kumimoji="1" lang="ja-JP" altLang="en-US" sz="2400" dirty="0"/>
                        <a:t>空き領域の管理が容易</a:t>
                      </a:r>
                      <a:endParaRPr kumimoji="1" lang="en-US" altLang="ja-JP" sz="2400" dirty="0"/>
                    </a:p>
                    <a:p>
                      <a:pPr algn="l"/>
                      <a:r>
                        <a:rPr kumimoji="1" lang="ja-JP" altLang="en-US" sz="2400" dirty="0"/>
                        <a:t>外部断片化が起きにくい</a:t>
                      </a:r>
                    </a:p>
                  </a:txBody>
                  <a:tcPr anchor="ctr"/>
                </a:tc>
                <a:tc>
                  <a:txBody>
                    <a:bodyPr/>
                    <a:lstStyle/>
                    <a:p>
                      <a:pPr algn="l"/>
                      <a:r>
                        <a:rPr kumimoji="1" lang="ja-JP" altLang="en-US" sz="2400" dirty="0"/>
                        <a:t>内部断片化</a:t>
                      </a:r>
                    </a:p>
                  </a:txBody>
                  <a:tcPr anchor="ctr"/>
                </a:tc>
                <a:extLst>
                  <a:ext uri="{0D108BD9-81ED-4DB2-BD59-A6C34878D82A}">
                    <a16:rowId xmlns:a16="http://schemas.microsoft.com/office/drawing/2014/main" val="3395457513"/>
                  </a:ext>
                </a:extLst>
              </a:tr>
              <a:tr h="928185">
                <a:tc>
                  <a:txBody>
                    <a:bodyPr/>
                    <a:lstStyle/>
                    <a:p>
                      <a:pPr algn="ctr"/>
                      <a:r>
                        <a:rPr kumimoji="1" lang="ja-JP" altLang="en-US" sz="2400" dirty="0"/>
                        <a:t>可変区画</a:t>
                      </a:r>
                      <a:endParaRPr kumimoji="1" lang="en-US" altLang="ja-JP" sz="2400" dirty="0"/>
                    </a:p>
                    <a:p>
                      <a:pPr algn="ctr"/>
                      <a:r>
                        <a:rPr kumimoji="1" lang="ja-JP" altLang="en-US" sz="2400" dirty="0"/>
                        <a:t>割り付け</a:t>
                      </a:r>
                    </a:p>
                  </a:txBody>
                  <a:tcPr anchor="ctr"/>
                </a:tc>
                <a:tc>
                  <a:txBody>
                    <a:bodyPr/>
                    <a:lstStyle/>
                    <a:p>
                      <a:pPr algn="l"/>
                      <a:r>
                        <a:rPr kumimoji="1" lang="ja-JP" altLang="en-US" sz="2400" dirty="0"/>
                        <a:t>内部断片化が起きない</a:t>
                      </a:r>
                    </a:p>
                  </a:txBody>
                  <a:tcPr anchor="ctr"/>
                </a:tc>
                <a:tc>
                  <a:txBody>
                    <a:bodyPr/>
                    <a:lstStyle/>
                    <a:p>
                      <a:pPr algn="l"/>
                      <a:r>
                        <a:rPr kumimoji="1" lang="ja-JP" altLang="en-US" sz="2400" dirty="0"/>
                        <a:t>外部断片化</a:t>
                      </a:r>
                      <a:endParaRPr kumimoji="1" lang="en-US" altLang="ja-JP" sz="2400" dirty="0"/>
                    </a:p>
                    <a:p>
                      <a:pPr algn="l"/>
                      <a:r>
                        <a:rPr kumimoji="1" lang="ja-JP" altLang="en-US" sz="2400" dirty="0"/>
                        <a:t>空き領域の管理が難しい</a:t>
                      </a:r>
                    </a:p>
                  </a:txBody>
                  <a:tcPr anchor="ctr"/>
                </a:tc>
                <a:extLst>
                  <a:ext uri="{0D108BD9-81ED-4DB2-BD59-A6C34878D82A}">
                    <a16:rowId xmlns:a16="http://schemas.microsoft.com/office/drawing/2014/main" val="1268273574"/>
                  </a:ext>
                </a:extLst>
              </a:tr>
              <a:tr h="928185">
                <a:tc>
                  <a:txBody>
                    <a:bodyPr/>
                    <a:lstStyle/>
                    <a:p>
                      <a:pPr algn="ctr"/>
                      <a:r>
                        <a:rPr kumimoji="1" lang="ja-JP" altLang="en-US" sz="2400" dirty="0"/>
                        <a:t>バディ</a:t>
                      </a:r>
                      <a:endParaRPr kumimoji="1" lang="en-US" altLang="ja-JP" sz="2400" dirty="0"/>
                    </a:p>
                    <a:p>
                      <a:pPr algn="ctr"/>
                      <a:r>
                        <a:rPr kumimoji="1" lang="ja-JP" altLang="en-US" sz="2400" dirty="0"/>
                        <a:t>システム</a:t>
                      </a:r>
                    </a:p>
                  </a:txBody>
                  <a:tcPr anchor="ctr"/>
                </a:tc>
                <a:tc>
                  <a:txBody>
                    <a:bodyPr/>
                    <a:lstStyle/>
                    <a:p>
                      <a:pPr algn="l"/>
                      <a:r>
                        <a:rPr kumimoji="1" lang="ja-JP" altLang="en-US" sz="2400" dirty="0"/>
                        <a:t>上</a:t>
                      </a:r>
                      <a:r>
                        <a:rPr kumimoji="1" lang="en-US" altLang="ja-JP" sz="2400" dirty="0"/>
                        <a:t>2</a:t>
                      </a:r>
                      <a:r>
                        <a:rPr kumimoji="1" lang="ja-JP" altLang="en-US" sz="2400" dirty="0"/>
                        <a:t>つのハイブリッド</a:t>
                      </a:r>
                    </a:p>
                  </a:txBody>
                  <a:tcPr anchor="ctr"/>
                </a:tc>
                <a:tc>
                  <a:txBody>
                    <a:bodyPr/>
                    <a:lstStyle/>
                    <a:p>
                      <a:pPr algn="l"/>
                      <a:r>
                        <a:rPr kumimoji="1" lang="ja-JP" altLang="en-US" sz="2400" dirty="0"/>
                        <a:t>内部断片化</a:t>
                      </a:r>
                      <a:r>
                        <a:rPr kumimoji="1" lang="en-US" altLang="ja-JP" sz="2400" dirty="0"/>
                        <a:t>(</a:t>
                      </a:r>
                      <a:r>
                        <a:rPr kumimoji="1" lang="ja-JP" altLang="en-US" sz="2400" dirty="0"/>
                        <a:t>最大</a:t>
                      </a:r>
                      <a:r>
                        <a:rPr kumimoji="1" lang="en-US" altLang="ja-JP" sz="2400" dirty="0"/>
                        <a:t>50%)</a:t>
                      </a:r>
                      <a:endParaRPr kumimoji="1" lang="ja-JP" altLang="en-US" sz="2400" dirty="0"/>
                    </a:p>
                  </a:txBody>
                  <a:tcPr anchor="ctr"/>
                </a:tc>
                <a:extLst>
                  <a:ext uri="{0D108BD9-81ED-4DB2-BD59-A6C34878D82A}">
                    <a16:rowId xmlns:a16="http://schemas.microsoft.com/office/drawing/2014/main" val="3060515683"/>
                  </a:ext>
                </a:extLst>
              </a:tr>
            </a:tbl>
          </a:graphicData>
        </a:graphic>
      </p:graphicFrame>
    </p:spTree>
    <p:extLst>
      <p:ext uri="{BB962C8B-B14F-4D97-AF65-F5344CB8AC3E}">
        <p14:creationId xmlns:p14="http://schemas.microsoft.com/office/powerpoint/2010/main" val="369803211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685800" y="800100"/>
            <a:ext cx="7772400" cy="762000"/>
          </a:xfrm>
        </p:spPr>
        <p:txBody>
          <a:bodyPr/>
          <a:lstStyle/>
          <a:p>
            <a:pPr eaLnBrk="1" hangingPunct="1"/>
            <a:r>
              <a:rPr lang="ja-JP" altLang="en-US" dirty="0">
                <a:latin typeface="Times New Roman" panose="02020603050405020304" pitchFamily="18" charset="0"/>
              </a:rPr>
              <a:t>まとめ</a:t>
            </a:r>
            <a:r>
              <a:rPr lang="en-US" altLang="ja-JP" dirty="0">
                <a:latin typeface="Times New Roman" panose="02020603050405020304" pitchFamily="18" charset="0"/>
              </a:rPr>
              <a:t>(</a:t>
            </a:r>
            <a:r>
              <a:rPr lang="ja-JP" altLang="en-US" dirty="0">
                <a:latin typeface="Times New Roman" panose="02020603050405020304" pitchFamily="18" charset="0"/>
              </a:rPr>
              <a:t>固定区画割り付け</a:t>
            </a:r>
            <a:r>
              <a:rPr lang="en-US" altLang="ja-JP" dirty="0">
                <a:latin typeface="Times New Roman" panose="02020603050405020304" pitchFamily="18" charset="0"/>
              </a:rPr>
              <a:t>)</a:t>
            </a:r>
            <a:endParaRPr lang="ja-JP" altLang="en-US" dirty="0">
              <a:latin typeface="Times New Roman" panose="02020603050405020304" pitchFamily="18" charset="0"/>
            </a:endParaRPr>
          </a:p>
        </p:txBody>
      </p:sp>
      <p:sp>
        <p:nvSpPr>
          <p:cNvPr id="29699" name="Rectangle 3"/>
          <p:cNvSpPr>
            <a:spLocks noGrp="1" noChangeArrowheads="1"/>
          </p:cNvSpPr>
          <p:nvPr>
            <p:ph type="body" idx="1"/>
          </p:nvPr>
        </p:nvSpPr>
        <p:spPr/>
        <p:txBody>
          <a:bodyPr/>
          <a:lstStyle/>
          <a:p>
            <a:pPr eaLnBrk="1" hangingPunct="1">
              <a:lnSpc>
                <a:spcPct val="90000"/>
              </a:lnSpc>
            </a:pPr>
            <a:r>
              <a:rPr lang="ja-JP" altLang="en-US" dirty="0">
                <a:latin typeface="Times New Roman" panose="02020603050405020304" pitchFamily="18" charset="0"/>
              </a:rPr>
              <a:t>絶対番地式</a:t>
            </a:r>
            <a:endParaRPr lang="en-US" altLang="ja-JP" dirty="0">
              <a:latin typeface="Times New Roman" panose="02020603050405020304" pitchFamily="18" charset="0"/>
            </a:endParaRPr>
          </a:p>
          <a:p>
            <a:pPr lvl="1" eaLnBrk="1" hangingPunct="1">
              <a:lnSpc>
                <a:spcPct val="90000"/>
              </a:lnSpc>
              <a:buFont typeface="Wingdings" panose="05000000000000000000" pitchFamily="2" charset="2"/>
              <a:buChar char="Ø"/>
            </a:pPr>
            <a:r>
              <a:rPr lang="ja-JP" altLang="en-US" dirty="0">
                <a:latin typeface="Times New Roman" panose="02020603050405020304" pitchFamily="18" charset="0"/>
              </a:rPr>
              <a:t>割り付け位置は固定</a:t>
            </a:r>
          </a:p>
          <a:p>
            <a:pPr eaLnBrk="1" hangingPunct="1">
              <a:lnSpc>
                <a:spcPct val="90000"/>
              </a:lnSpc>
            </a:pPr>
            <a:r>
              <a:rPr lang="ja-JP" altLang="en-US" dirty="0">
                <a:latin typeface="Times New Roman" panose="02020603050405020304" pitchFamily="18" charset="0"/>
              </a:rPr>
              <a:t>相対番地式</a:t>
            </a:r>
            <a:endParaRPr lang="en-US" altLang="ja-JP" dirty="0">
              <a:latin typeface="Times New Roman" panose="02020603050405020304" pitchFamily="18" charset="0"/>
            </a:endParaRPr>
          </a:p>
          <a:p>
            <a:pPr lvl="1" eaLnBrk="1" hangingPunct="1">
              <a:lnSpc>
                <a:spcPct val="90000"/>
              </a:lnSpc>
              <a:buFont typeface="Wingdings" panose="05000000000000000000" pitchFamily="2" charset="2"/>
              <a:buChar char="Ø"/>
            </a:pPr>
            <a:r>
              <a:rPr lang="ja-JP" altLang="en-US" dirty="0">
                <a:latin typeface="Times New Roman" panose="02020603050405020304" pitchFamily="18" charset="0"/>
              </a:rPr>
              <a:t>再配置で割り付け</a:t>
            </a:r>
          </a:p>
          <a:p>
            <a:pPr lvl="1" eaLnBrk="1" hangingPunct="1">
              <a:lnSpc>
                <a:spcPct val="90000"/>
              </a:lnSpc>
            </a:pPr>
            <a:r>
              <a:rPr lang="ja-JP" altLang="en-US" dirty="0">
                <a:latin typeface="Times New Roman" panose="02020603050405020304" pitchFamily="18" charset="0"/>
              </a:rPr>
              <a:t>静的再配置と</a:t>
            </a:r>
            <a:r>
              <a:rPr lang="en-US" altLang="ja-JP" dirty="0">
                <a:latin typeface="Times New Roman" panose="02020603050405020304" pitchFamily="18" charset="0"/>
              </a:rPr>
              <a:t>FCFS</a:t>
            </a:r>
            <a:r>
              <a:rPr lang="ja-JP" altLang="en-US" dirty="0">
                <a:latin typeface="Times New Roman" panose="02020603050405020304" pitchFamily="18" charset="0"/>
              </a:rPr>
              <a:t>スケジューリング</a:t>
            </a:r>
            <a:endParaRPr lang="en-US" altLang="ja-JP" dirty="0">
              <a:latin typeface="Times New Roman" panose="02020603050405020304" pitchFamily="18" charset="0"/>
            </a:endParaRPr>
          </a:p>
          <a:p>
            <a:pPr lvl="2" eaLnBrk="1" hangingPunct="1">
              <a:lnSpc>
                <a:spcPct val="90000"/>
              </a:lnSpc>
            </a:pPr>
            <a:r>
              <a:rPr lang="ja-JP" altLang="en-US" dirty="0">
                <a:latin typeface="Times New Roman" panose="02020603050405020304" pitchFamily="18" charset="0"/>
              </a:rPr>
              <a:t>最小区画選択</a:t>
            </a:r>
            <a:endParaRPr lang="en-US" altLang="ja-JP" dirty="0">
              <a:latin typeface="Times New Roman" panose="02020603050405020304" pitchFamily="18" charset="0"/>
            </a:endParaRPr>
          </a:p>
          <a:p>
            <a:pPr lvl="2" eaLnBrk="1" hangingPunct="1">
              <a:lnSpc>
                <a:spcPct val="90000"/>
              </a:lnSpc>
            </a:pPr>
            <a:r>
              <a:rPr lang="ja-JP" altLang="en-US" dirty="0">
                <a:latin typeface="Times New Roman" panose="02020603050405020304" pitchFamily="18" charset="0"/>
              </a:rPr>
              <a:t>最小空き区画選択</a:t>
            </a:r>
            <a:endParaRPr lang="en-US" altLang="ja-JP" dirty="0">
              <a:latin typeface="Times New Roman" panose="02020603050405020304" pitchFamily="18" charset="0"/>
            </a:endParaRPr>
          </a:p>
          <a:p>
            <a:pPr lvl="1" eaLnBrk="1" hangingPunct="1">
              <a:lnSpc>
                <a:spcPct val="90000"/>
              </a:lnSpc>
            </a:pPr>
            <a:r>
              <a:rPr lang="ja-JP" altLang="en-US" dirty="0">
                <a:latin typeface="Times New Roman" panose="02020603050405020304" pitchFamily="18" charset="0"/>
              </a:rPr>
              <a:t>静的再配置とスワッピング</a:t>
            </a:r>
            <a:endParaRPr lang="en-US" altLang="ja-JP" dirty="0">
              <a:latin typeface="Times New Roman" panose="02020603050405020304" pitchFamily="18" charset="0"/>
            </a:endParaRPr>
          </a:p>
          <a:p>
            <a:pPr lvl="1" eaLnBrk="1" hangingPunct="1">
              <a:lnSpc>
                <a:spcPct val="90000"/>
              </a:lnSpc>
            </a:pPr>
            <a:r>
              <a:rPr lang="ja-JP" altLang="en-US" dirty="0">
                <a:latin typeface="Times New Roman" panose="02020603050405020304" pitchFamily="18" charset="0"/>
              </a:rPr>
              <a:t>動的再配置とスワッピング</a:t>
            </a:r>
          </a:p>
        </p:txBody>
      </p:sp>
    </p:spTree>
    <p:extLst>
      <p:ext uri="{BB962C8B-B14F-4D97-AF65-F5344CB8AC3E}">
        <p14:creationId xmlns:p14="http://schemas.microsoft.com/office/powerpoint/2010/main" val="177936298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685800" y="800100"/>
            <a:ext cx="7772400" cy="762000"/>
          </a:xfrm>
        </p:spPr>
        <p:txBody>
          <a:bodyPr/>
          <a:lstStyle/>
          <a:p>
            <a:pPr eaLnBrk="1" hangingPunct="1"/>
            <a:r>
              <a:rPr lang="ja-JP" altLang="en-US" dirty="0">
                <a:latin typeface="Times New Roman" panose="02020603050405020304" pitchFamily="18" charset="0"/>
              </a:rPr>
              <a:t>まとめ </a:t>
            </a:r>
            <a:r>
              <a:rPr lang="en-US" altLang="ja-JP" dirty="0">
                <a:latin typeface="Times New Roman" panose="02020603050405020304" pitchFamily="18" charset="0"/>
              </a:rPr>
              <a:t>(</a:t>
            </a:r>
            <a:r>
              <a:rPr lang="ja-JP" altLang="en-US" dirty="0">
                <a:latin typeface="Times New Roman" panose="02020603050405020304" pitchFamily="18" charset="0"/>
              </a:rPr>
              <a:t>可変区画割り付け</a:t>
            </a:r>
            <a:r>
              <a:rPr lang="en-US" altLang="ja-JP" dirty="0">
                <a:latin typeface="Times New Roman" panose="02020603050405020304" pitchFamily="18" charset="0"/>
              </a:rPr>
              <a:t>)</a:t>
            </a:r>
            <a:endParaRPr lang="ja-JP" altLang="en-US" dirty="0">
              <a:latin typeface="Times New Roman" panose="02020603050405020304" pitchFamily="18" charset="0"/>
            </a:endParaRPr>
          </a:p>
        </p:txBody>
      </p:sp>
      <p:sp>
        <p:nvSpPr>
          <p:cNvPr id="47107" name="Rectangle 3"/>
          <p:cNvSpPr>
            <a:spLocks noGrp="1" noChangeArrowheads="1"/>
          </p:cNvSpPr>
          <p:nvPr>
            <p:ph type="body" idx="1"/>
          </p:nvPr>
        </p:nvSpPr>
        <p:spPr/>
        <p:txBody>
          <a:bodyPr/>
          <a:lstStyle/>
          <a:p>
            <a:pPr eaLnBrk="1" hangingPunct="1">
              <a:lnSpc>
                <a:spcPct val="90000"/>
              </a:lnSpc>
            </a:pPr>
            <a:r>
              <a:rPr lang="ja-JP" altLang="en-US" dirty="0">
                <a:latin typeface="Times New Roman" panose="02020603050405020304" pitchFamily="18" charset="0"/>
              </a:rPr>
              <a:t>先頭一致</a:t>
            </a:r>
            <a:r>
              <a:rPr lang="ja-JP" altLang="en-US" sz="2800" dirty="0">
                <a:latin typeface="Times New Roman" panose="02020603050405020304" pitchFamily="18" charset="0"/>
              </a:rPr>
              <a:t>(</a:t>
            </a:r>
            <a:r>
              <a:rPr lang="en-US" altLang="ja-JP" sz="2800" dirty="0">
                <a:latin typeface="Times New Roman" panose="02020603050405020304" pitchFamily="18" charset="0"/>
              </a:rPr>
              <a:t>first-fit)</a:t>
            </a:r>
          </a:p>
          <a:p>
            <a:pPr marL="754063" lvl="1" eaLnBrk="1" hangingPunct="1">
              <a:lnSpc>
                <a:spcPct val="90000"/>
              </a:lnSpc>
            </a:pPr>
            <a:r>
              <a:rPr lang="ja-JP" altLang="en-US" dirty="0">
                <a:latin typeface="Times New Roman" panose="02020603050405020304" pitchFamily="18" charset="0"/>
              </a:rPr>
              <a:t>先頭の空き領域に割り付け</a:t>
            </a:r>
          </a:p>
          <a:p>
            <a:pPr eaLnBrk="1" hangingPunct="1">
              <a:lnSpc>
                <a:spcPct val="90000"/>
              </a:lnSpc>
            </a:pPr>
            <a:r>
              <a:rPr lang="ja-JP" altLang="en-US" dirty="0">
                <a:latin typeface="Times New Roman" panose="02020603050405020304" pitchFamily="18" charset="0"/>
              </a:rPr>
              <a:t>最良一致</a:t>
            </a:r>
            <a:r>
              <a:rPr lang="ja-JP" altLang="en-US" sz="2800" dirty="0">
                <a:latin typeface="Times New Roman" panose="02020603050405020304" pitchFamily="18" charset="0"/>
              </a:rPr>
              <a:t>(</a:t>
            </a:r>
            <a:r>
              <a:rPr lang="en-US" altLang="ja-JP" sz="2800" dirty="0">
                <a:latin typeface="Times New Roman" panose="02020603050405020304" pitchFamily="18" charset="0"/>
              </a:rPr>
              <a:t>best-fit)</a:t>
            </a:r>
          </a:p>
          <a:p>
            <a:pPr marL="754063" lvl="1" eaLnBrk="1" hangingPunct="1">
              <a:lnSpc>
                <a:spcPct val="90000"/>
              </a:lnSpc>
            </a:pPr>
            <a:r>
              <a:rPr lang="ja-JP" altLang="en-US" dirty="0">
                <a:latin typeface="Times New Roman" panose="02020603050405020304" pitchFamily="18" charset="0"/>
              </a:rPr>
              <a:t>最も小さい空き領域に割り付け</a:t>
            </a:r>
          </a:p>
          <a:p>
            <a:pPr eaLnBrk="1" hangingPunct="1">
              <a:lnSpc>
                <a:spcPct val="90000"/>
              </a:lnSpc>
            </a:pPr>
            <a:r>
              <a:rPr lang="ja-JP" altLang="en-US" dirty="0">
                <a:latin typeface="Times New Roman" panose="02020603050405020304" pitchFamily="18" charset="0"/>
              </a:rPr>
              <a:t>最悪一致, 次一致</a:t>
            </a:r>
            <a:r>
              <a:rPr lang="ja-JP" altLang="en-US" sz="2800" dirty="0">
                <a:latin typeface="Times New Roman" panose="02020603050405020304" pitchFamily="18" charset="0"/>
              </a:rPr>
              <a:t>(</a:t>
            </a:r>
            <a:r>
              <a:rPr lang="en-US" altLang="ja-JP" sz="2800" dirty="0">
                <a:latin typeface="Times New Roman" panose="02020603050405020304" pitchFamily="18" charset="0"/>
              </a:rPr>
              <a:t>worst-fit, next-fit)</a:t>
            </a:r>
          </a:p>
          <a:p>
            <a:pPr marL="754063" lvl="1" eaLnBrk="1" hangingPunct="1">
              <a:lnSpc>
                <a:spcPct val="90000"/>
              </a:lnSpc>
            </a:pPr>
            <a:r>
              <a:rPr lang="ja-JP" altLang="en-US" dirty="0">
                <a:latin typeface="Times New Roman" panose="02020603050405020304" pitchFamily="18" charset="0"/>
              </a:rPr>
              <a:t>最も大きい空き領域に割り付け</a:t>
            </a:r>
          </a:p>
        </p:txBody>
      </p:sp>
    </p:spTree>
    <p:extLst>
      <p:ext uri="{BB962C8B-B14F-4D97-AF65-F5344CB8AC3E}">
        <p14:creationId xmlns:p14="http://schemas.microsoft.com/office/powerpoint/2010/main" val="21822803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割り付け技法</a:t>
            </a:r>
            <a:r>
              <a:rPr lang="ja-JP" altLang="en-US" sz="3600">
                <a:latin typeface="Times New Roman" panose="02020603050405020304" pitchFamily="18" charset="0"/>
              </a:rPr>
              <a:t>(</a:t>
            </a:r>
            <a:r>
              <a:rPr lang="en-US" altLang="ja-JP" sz="3600">
                <a:latin typeface="Times New Roman" panose="02020603050405020304" pitchFamily="18" charset="0"/>
              </a:rPr>
              <a:t>placement</a:t>
            </a:r>
            <a:r>
              <a:rPr lang="en-US" altLang="ja-JP">
                <a:latin typeface="Times New Roman" panose="02020603050405020304" pitchFamily="18" charset="0"/>
              </a:rPr>
              <a:t>)</a:t>
            </a:r>
          </a:p>
        </p:txBody>
      </p:sp>
      <p:sp>
        <p:nvSpPr>
          <p:cNvPr id="10243" name="Rectangle 3"/>
          <p:cNvSpPr>
            <a:spLocks noGrp="1" noChangeArrowheads="1"/>
          </p:cNvSpPr>
          <p:nvPr>
            <p:ph type="body" idx="1"/>
          </p:nvPr>
        </p:nvSpPr>
        <p:spPr>
          <a:xfrm>
            <a:off x="685800" y="1676400"/>
            <a:ext cx="7924800" cy="2971800"/>
          </a:xfrm>
        </p:spPr>
        <p:txBody>
          <a:bodyPr/>
          <a:lstStyle/>
          <a:p>
            <a:pPr eaLnBrk="1" hangingPunct="1"/>
            <a:r>
              <a:rPr lang="ja-JP" altLang="en-US">
                <a:latin typeface="Times New Roman" panose="02020603050405020304" pitchFamily="18" charset="0"/>
              </a:rPr>
              <a:t>割り付け技法</a:t>
            </a:r>
          </a:p>
          <a:p>
            <a:pPr lvl="1" eaLnBrk="1" hangingPunct="1"/>
            <a:r>
              <a:rPr lang="ja-JP" altLang="en-US">
                <a:latin typeface="Times New Roman" panose="02020603050405020304" pitchFamily="18" charset="0"/>
              </a:rPr>
              <a:t>連続割り付け</a:t>
            </a:r>
            <a:r>
              <a:rPr lang="ja-JP" altLang="en-US" sz="2400">
                <a:latin typeface="Times New Roman" panose="02020603050405020304" pitchFamily="18" charset="0"/>
              </a:rPr>
              <a:t>(</a:t>
            </a:r>
            <a:r>
              <a:rPr lang="en-US" altLang="ja-JP" sz="2400">
                <a:latin typeface="Times New Roman" panose="02020603050405020304" pitchFamily="18" charset="0"/>
              </a:rPr>
              <a:t>contiguous allocation)</a:t>
            </a:r>
          </a:p>
          <a:p>
            <a:pPr lvl="2" eaLnBrk="1" hangingPunct="1"/>
            <a:r>
              <a:rPr lang="ja-JP" altLang="en-US">
                <a:latin typeface="Times New Roman" panose="02020603050405020304" pitchFamily="18" charset="0"/>
              </a:rPr>
              <a:t>プログラム, データをメモリ上の連続した領域に置く</a:t>
            </a:r>
          </a:p>
          <a:p>
            <a:pPr lvl="1" eaLnBrk="1" hangingPunct="1"/>
            <a:r>
              <a:rPr lang="ja-JP" altLang="en-US">
                <a:latin typeface="Times New Roman" panose="02020603050405020304" pitchFamily="18" charset="0"/>
              </a:rPr>
              <a:t>非連続割り付け</a:t>
            </a:r>
            <a:r>
              <a:rPr lang="ja-JP" altLang="en-US" sz="2400">
                <a:latin typeface="Times New Roman" panose="02020603050405020304" pitchFamily="18" charset="0"/>
              </a:rPr>
              <a:t>(</a:t>
            </a:r>
            <a:r>
              <a:rPr lang="en-US" altLang="ja-JP" sz="2400">
                <a:latin typeface="Times New Roman" panose="02020603050405020304" pitchFamily="18" charset="0"/>
              </a:rPr>
              <a:t>noncontiguous allocation)</a:t>
            </a:r>
          </a:p>
          <a:p>
            <a:pPr lvl="2" eaLnBrk="1" hangingPunct="1"/>
            <a:r>
              <a:rPr lang="ja-JP" altLang="en-US">
                <a:latin typeface="Times New Roman" panose="02020603050405020304" pitchFamily="18" charset="0"/>
              </a:rPr>
              <a:t>プログラム, データをメモリ上に分割して置く</a:t>
            </a:r>
          </a:p>
        </p:txBody>
      </p:sp>
      <p:sp>
        <p:nvSpPr>
          <p:cNvPr id="10244" name="Rectangle 4"/>
          <p:cNvSpPr>
            <a:spLocks noChangeArrowheads="1"/>
          </p:cNvSpPr>
          <p:nvPr/>
        </p:nvSpPr>
        <p:spPr bwMode="auto">
          <a:xfrm>
            <a:off x="2133600" y="4267200"/>
            <a:ext cx="1524000" cy="2590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0245" name="Rectangle 5"/>
          <p:cNvSpPr>
            <a:spLocks noChangeArrowheads="1"/>
          </p:cNvSpPr>
          <p:nvPr/>
        </p:nvSpPr>
        <p:spPr bwMode="auto">
          <a:xfrm>
            <a:off x="4800600" y="4267200"/>
            <a:ext cx="1524000" cy="2590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57702" name="Rectangle 6"/>
          <p:cNvSpPr>
            <a:spLocks noChangeArrowheads="1"/>
          </p:cNvSpPr>
          <p:nvPr/>
        </p:nvSpPr>
        <p:spPr bwMode="auto">
          <a:xfrm>
            <a:off x="2133600" y="4800600"/>
            <a:ext cx="1524000" cy="762000"/>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データ1</a:t>
            </a:r>
          </a:p>
        </p:txBody>
      </p:sp>
      <p:sp>
        <p:nvSpPr>
          <p:cNvPr id="157703" name="Rectangle 7"/>
          <p:cNvSpPr>
            <a:spLocks noChangeArrowheads="1"/>
          </p:cNvSpPr>
          <p:nvPr/>
        </p:nvSpPr>
        <p:spPr bwMode="auto">
          <a:xfrm>
            <a:off x="2133600" y="5791200"/>
            <a:ext cx="1524000" cy="914400"/>
          </a:xfrm>
          <a:prstGeom prst="rect">
            <a:avLst/>
          </a:prstGeom>
          <a:solidFill>
            <a:srgbClr val="FF99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eaLnBrk="1" hangingPunct="1"/>
            <a:r>
              <a:rPr lang="ja-JP" altLang="en-US">
                <a:solidFill>
                  <a:srgbClr val="000000"/>
                </a:solidFill>
              </a:rPr>
              <a:t>データ2</a:t>
            </a:r>
          </a:p>
        </p:txBody>
      </p:sp>
      <p:grpSp>
        <p:nvGrpSpPr>
          <p:cNvPr id="2" name="Group 12"/>
          <p:cNvGrpSpPr>
            <a:grpSpLocks/>
          </p:cNvGrpSpPr>
          <p:nvPr/>
        </p:nvGrpSpPr>
        <p:grpSpPr bwMode="auto">
          <a:xfrm>
            <a:off x="4800600" y="5029200"/>
            <a:ext cx="1524000" cy="1600200"/>
            <a:chOff x="3024" y="3168"/>
            <a:chExt cx="960" cy="1008"/>
          </a:xfrm>
        </p:grpSpPr>
        <p:sp>
          <p:nvSpPr>
            <p:cNvPr id="10254" name="Rectangle 8"/>
            <p:cNvSpPr>
              <a:spLocks noChangeArrowheads="1"/>
            </p:cNvSpPr>
            <p:nvPr/>
          </p:nvSpPr>
          <p:spPr bwMode="auto">
            <a:xfrm>
              <a:off x="3024" y="3168"/>
              <a:ext cx="960" cy="144"/>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0255" name="Rectangle 9"/>
            <p:cNvSpPr>
              <a:spLocks noChangeArrowheads="1"/>
            </p:cNvSpPr>
            <p:nvPr/>
          </p:nvSpPr>
          <p:spPr bwMode="auto">
            <a:xfrm>
              <a:off x="3024" y="3744"/>
              <a:ext cx="960" cy="144"/>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0256" name="Rectangle 10"/>
            <p:cNvSpPr>
              <a:spLocks noChangeArrowheads="1"/>
            </p:cNvSpPr>
            <p:nvPr/>
          </p:nvSpPr>
          <p:spPr bwMode="auto">
            <a:xfrm>
              <a:off x="3024" y="4032"/>
              <a:ext cx="960" cy="144"/>
            </a:xfrm>
            <a:prstGeom prst="rect">
              <a:avLst/>
            </a:prstGeom>
            <a:solidFill>
              <a:srgbClr val="CCFF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grpSp>
        <p:nvGrpSpPr>
          <p:cNvPr id="3" name="Group 16"/>
          <p:cNvGrpSpPr>
            <a:grpSpLocks/>
          </p:cNvGrpSpPr>
          <p:nvPr/>
        </p:nvGrpSpPr>
        <p:grpSpPr bwMode="auto">
          <a:xfrm>
            <a:off x="4800600" y="4800600"/>
            <a:ext cx="1524000" cy="1600200"/>
            <a:chOff x="3024" y="3024"/>
            <a:chExt cx="960" cy="1008"/>
          </a:xfrm>
        </p:grpSpPr>
        <p:sp>
          <p:nvSpPr>
            <p:cNvPr id="10250" name="Rectangle 11"/>
            <p:cNvSpPr>
              <a:spLocks noChangeArrowheads="1"/>
            </p:cNvSpPr>
            <p:nvPr/>
          </p:nvSpPr>
          <p:spPr bwMode="auto">
            <a:xfrm>
              <a:off x="3024" y="3024"/>
              <a:ext cx="960" cy="144"/>
            </a:xfrm>
            <a:prstGeom prst="rect">
              <a:avLst/>
            </a:prstGeom>
            <a:solidFill>
              <a:srgbClr val="FF99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0251" name="Rectangle 13"/>
            <p:cNvSpPr>
              <a:spLocks noChangeArrowheads="1"/>
            </p:cNvSpPr>
            <p:nvPr/>
          </p:nvSpPr>
          <p:spPr bwMode="auto">
            <a:xfrm>
              <a:off x="3024" y="3312"/>
              <a:ext cx="960" cy="144"/>
            </a:xfrm>
            <a:prstGeom prst="rect">
              <a:avLst/>
            </a:prstGeom>
            <a:solidFill>
              <a:srgbClr val="FF99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0252" name="Rectangle 14"/>
            <p:cNvSpPr>
              <a:spLocks noChangeArrowheads="1"/>
            </p:cNvSpPr>
            <p:nvPr/>
          </p:nvSpPr>
          <p:spPr bwMode="auto">
            <a:xfrm>
              <a:off x="3024" y="3888"/>
              <a:ext cx="960" cy="144"/>
            </a:xfrm>
            <a:prstGeom prst="rect">
              <a:avLst/>
            </a:prstGeom>
            <a:solidFill>
              <a:srgbClr val="FF99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sp>
          <p:nvSpPr>
            <p:cNvPr id="10253" name="Rectangle 15"/>
            <p:cNvSpPr>
              <a:spLocks noChangeArrowheads="1"/>
            </p:cNvSpPr>
            <p:nvPr/>
          </p:nvSpPr>
          <p:spPr bwMode="auto">
            <a:xfrm>
              <a:off x="3024" y="3456"/>
              <a:ext cx="960" cy="144"/>
            </a:xfrm>
            <a:prstGeom prst="rect">
              <a:avLst/>
            </a:prstGeom>
            <a:solidFill>
              <a:srgbClr val="FF99CC"/>
            </a:solidFill>
            <a:ln w="19050">
              <a:solidFill>
                <a:schemeClr val="tx1"/>
              </a:solidFill>
              <a:miter lim="800000"/>
              <a:headEnd/>
              <a:tailEnd/>
            </a:ln>
          </p:spPr>
          <p:txBody>
            <a:bodyPr wrap="none" anchor="ctr"/>
            <a:lstStyle>
              <a:lvl1pPr>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eaLnBrk="1" hangingPunct="1"/>
              <a:endParaRPr lang="ja-JP" alt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57702"/>
                                        </p:tgtEl>
                                        <p:attrNameLst>
                                          <p:attrName>style.visibility</p:attrName>
                                        </p:attrNameLst>
                                      </p:cBhvr>
                                      <p:to>
                                        <p:strVal val="visible"/>
                                      </p:to>
                                    </p:set>
                                    <p:animEffect transition="in" filter="checkerboard(across)">
                                      <p:cBhvr>
                                        <p:cTn id="7" dur="500"/>
                                        <p:tgtEl>
                                          <p:spTgt spid="1577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57703"/>
                                        </p:tgtEl>
                                        <p:attrNameLst>
                                          <p:attrName>style.visibility</p:attrName>
                                        </p:attrNameLst>
                                      </p:cBhvr>
                                      <p:to>
                                        <p:strVal val="visible"/>
                                      </p:to>
                                    </p:set>
                                    <p:animEffect transition="in" filter="checkerboard(across)">
                                      <p:cBhvr>
                                        <p:cTn id="12" dur="500"/>
                                        <p:tgtEl>
                                          <p:spTgt spid="15770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checkerboard(across)">
                                      <p:cBhvr>
                                        <p:cTn id="17" dur="500"/>
                                        <p:tgtEl>
                                          <p:spTgt spid="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checkerboard(across)">
                                      <p:cBhvr>
                                        <p:cTn id="2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7702" grpId="0" animBg="1" autoUpdateAnimBg="0"/>
      <p:bldP spid="157703" grpId="0"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800100"/>
            <a:ext cx="7772400" cy="762000"/>
          </a:xfrm>
        </p:spPr>
        <p:txBody>
          <a:bodyPr/>
          <a:lstStyle/>
          <a:p>
            <a:pPr eaLnBrk="1" hangingPunct="1"/>
            <a:r>
              <a:rPr lang="ja-JP" altLang="en-US">
                <a:latin typeface="Times New Roman" panose="02020603050405020304" pitchFamily="18" charset="0"/>
              </a:rPr>
              <a:t>割り付け技法</a:t>
            </a:r>
          </a:p>
        </p:txBody>
      </p:sp>
      <p:graphicFrame>
        <p:nvGraphicFramePr>
          <p:cNvPr id="159816" name="Group 72"/>
          <p:cNvGraphicFramePr>
            <a:graphicFrameLocks noGrp="1"/>
          </p:cNvGraphicFramePr>
          <p:nvPr/>
        </p:nvGraphicFramePr>
        <p:xfrm>
          <a:off x="304800" y="1641475"/>
          <a:ext cx="8610600" cy="4785250"/>
        </p:xfrm>
        <a:graphic>
          <a:graphicData uri="http://schemas.openxmlformats.org/drawingml/2006/table">
            <a:tbl>
              <a:tblPr/>
              <a:tblGrid>
                <a:gridCol w="26670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tblGrid>
              <a:tr h="956945">
                <a:tc rowSpan="3">
                  <a:txBody>
                    <a:bodyPr/>
                    <a:lstStyle/>
                    <a:p>
                      <a:pPr marL="98425" marR="0" lvl="0" indent="-98425"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連続割り付け</a:t>
                      </a:r>
                    </a:p>
                    <a:p>
                      <a:pPr marL="98425" marR="0" lvl="0" indent="-98425"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contiguous allocation)</a:t>
                      </a:r>
                      <a:endPar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endParaRPr>
                    </a:p>
                  </a:txBody>
                  <a:tcPr marT="45709" marB="4570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dirty="0">
                          <a:ln>
                            <a:noFill/>
                          </a:ln>
                          <a:solidFill>
                            <a:schemeClr val="tx1"/>
                          </a:solidFill>
                          <a:effectLst/>
                          <a:latin typeface="Times New Roman" pitchFamily="18" charset="0"/>
                          <a:ea typeface="ＭＳ Ｐゴシック" pitchFamily="50" charset="-128"/>
                        </a:rPr>
                        <a:t>単一連続割り付け</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dirty="0">
                          <a:ln>
                            <a:noFill/>
                          </a:ln>
                          <a:solidFill>
                            <a:schemeClr val="tx1"/>
                          </a:solidFill>
                          <a:effectLst/>
                          <a:latin typeface="Times New Roman" pitchFamily="18" charset="0"/>
                          <a:ea typeface="ＭＳ Ｐゴシック" pitchFamily="50" charset="-128"/>
                        </a:rPr>
                        <a:t>(</a:t>
                      </a:r>
                      <a:r>
                        <a:rPr kumimoji="1" lang="en-US" altLang="ja-JP" sz="2400" b="0" i="0" u="none" strike="noStrike" cap="none" normalizeH="0" baseline="0" dirty="0">
                          <a:ln>
                            <a:noFill/>
                          </a:ln>
                          <a:solidFill>
                            <a:schemeClr val="tx1"/>
                          </a:solidFill>
                          <a:effectLst/>
                          <a:latin typeface="Times New Roman" pitchFamily="18" charset="0"/>
                          <a:ea typeface="ＭＳ Ｐゴシック" pitchFamily="50" charset="-128"/>
                        </a:rPr>
                        <a:t>single partition allocation)</a:t>
                      </a:r>
                    </a:p>
                  </a:txBody>
                  <a:tcPr marT="45709" marB="4570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単一ユーザ</a:t>
                      </a:r>
                    </a:p>
                  </a:txBody>
                  <a:tcPr marT="45709" marB="4570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56945">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固定区画割り付け</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static partition allocation)</a:t>
                      </a:r>
                    </a:p>
                  </a:txBody>
                  <a:tcPr marT="45709" marB="4570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複数ユーザ</a:t>
                      </a:r>
                    </a:p>
                  </a:txBody>
                  <a:tcPr marT="45709" marB="4570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56945">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可変区画割り付け</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dynamic partition allocation)</a:t>
                      </a:r>
                    </a:p>
                  </a:txBody>
                  <a:tcPr marT="45709" marB="4570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2"/>
                  </a:ext>
                </a:extLst>
              </a:tr>
              <a:tr h="956945">
                <a:tc rowSpan="2">
                  <a:txBody>
                    <a:bodyPr/>
                    <a:lstStyle/>
                    <a:p>
                      <a:pPr marL="98425" marR="0" lvl="0" indent="-98425"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非連続割り付け</a:t>
                      </a:r>
                    </a:p>
                    <a:p>
                      <a:pPr marL="98425" marR="0" lvl="0" indent="-98425"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noncontiguous allocation)</a:t>
                      </a:r>
                      <a:endPar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endParaRPr>
                    </a:p>
                  </a:txBody>
                  <a:tcPr marT="45709" marB="4570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a:ln>
                            <a:noFill/>
                          </a:ln>
                          <a:solidFill>
                            <a:schemeClr val="tx1"/>
                          </a:solidFill>
                          <a:effectLst/>
                          <a:latin typeface="Times New Roman" pitchFamily="18" charset="0"/>
                          <a:ea typeface="ＭＳ Ｐゴシック" pitchFamily="50" charset="-128"/>
                        </a:rPr>
                        <a:t>ページング</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a:ln>
                            <a:noFill/>
                          </a:ln>
                          <a:solidFill>
                            <a:schemeClr val="tx1"/>
                          </a:solidFill>
                          <a:effectLst/>
                          <a:latin typeface="Times New Roman" pitchFamily="18" charset="0"/>
                          <a:ea typeface="ＭＳ Ｐゴシック" pitchFamily="50" charset="-128"/>
                        </a:rPr>
                        <a:t>(</a:t>
                      </a:r>
                      <a:r>
                        <a:rPr kumimoji="1" lang="en-US" altLang="ja-JP" sz="2400" b="0" i="0" u="none" strike="noStrike" cap="none" normalizeH="0" baseline="0">
                          <a:ln>
                            <a:noFill/>
                          </a:ln>
                          <a:solidFill>
                            <a:schemeClr val="tx1"/>
                          </a:solidFill>
                          <a:effectLst/>
                          <a:latin typeface="Times New Roman" pitchFamily="18" charset="0"/>
                          <a:ea typeface="ＭＳ Ｐゴシック" pitchFamily="50" charset="-128"/>
                        </a:rPr>
                        <a:t>paging)</a:t>
                      </a:r>
                    </a:p>
                  </a:txBody>
                  <a:tcPr marT="45709" marB="4570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3"/>
                  </a:ext>
                </a:extLst>
              </a:tr>
              <a:tr h="956945">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800" b="0" i="0" u="none" strike="noStrike" cap="none" normalizeH="0" baseline="0" dirty="0">
                          <a:ln>
                            <a:noFill/>
                          </a:ln>
                          <a:solidFill>
                            <a:schemeClr val="tx1"/>
                          </a:solidFill>
                          <a:effectLst/>
                          <a:latin typeface="Times New Roman" pitchFamily="18" charset="0"/>
                          <a:ea typeface="ＭＳ Ｐゴシック" pitchFamily="50" charset="-128"/>
                        </a:rPr>
                        <a:t>セグメンテーション</a:t>
                      </a:r>
                    </a:p>
                    <a:p>
                      <a:pPr marL="0" marR="0" lvl="0" indent="0" algn="l" defTabSz="914400" rtl="0" eaLnBrk="1" fontAlgn="base" latinLnBrk="0" hangingPunct="1">
                        <a:lnSpc>
                          <a:spcPct val="100000"/>
                        </a:lnSpc>
                        <a:spcBef>
                          <a:spcPct val="20000"/>
                        </a:spcBef>
                        <a:spcAft>
                          <a:spcPct val="0"/>
                        </a:spcAft>
                        <a:buClrTx/>
                        <a:buSzPct val="85000"/>
                        <a:buFontTx/>
                        <a:buNone/>
                        <a:tabLst/>
                      </a:pPr>
                      <a:r>
                        <a:rPr kumimoji="1" lang="ja-JP" altLang="en-US" sz="2400" b="0" i="0" u="none" strike="noStrike" cap="none" normalizeH="0" baseline="0" dirty="0">
                          <a:ln>
                            <a:noFill/>
                          </a:ln>
                          <a:solidFill>
                            <a:schemeClr val="tx1"/>
                          </a:solidFill>
                          <a:effectLst/>
                          <a:latin typeface="Times New Roman" pitchFamily="18" charset="0"/>
                          <a:ea typeface="ＭＳ Ｐゴシック" pitchFamily="50" charset="-128"/>
                        </a:rPr>
                        <a:t>(</a:t>
                      </a:r>
                      <a:r>
                        <a:rPr kumimoji="1" lang="en-US" altLang="ja-JP" sz="2400" b="0" i="0" u="none" strike="noStrike" cap="none" normalizeH="0" baseline="0" dirty="0">
                          <a:ln>
                            <a:noFill/>
                          </a:ln>
                          <a:solidFill>
                            <a:schemeClr val="tx1"/>
                          </a:solidFill>
                          <a:effectLst/>
                          <a:latin typeface="Times New Roman" pitchFamily="18" charset="0"/>
                          <a:ea typeface="ＭＳ Ｐゴシック" pitchFamily="50" charset="-128"/>
                        </a:rPr>
                        <a:t>segmentation)</a:t>
                      </a:r>
                    </a:p>
                  </a:txBody>
                  <a:tcPr marT="45709" marB="4570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4"/>
                  </a:ext>
                </a:extLst>
              </a:tr>
            </a:tbl>
          </a:graphicData>
        </a:graphic>
      </p:graphicFrame>
    </p:spTree>
  </p:cSld>
  <p:clrMapOvr>
    <a:masterClrMapping/>
  </p:clrMapOvr>
</p:sld>
</file>

<file path=ppt/theme/theme1.xml><?xml version="1.0" encoding="utf-8"?>
<a:theme xmlns:a="http://schemas.openxmlformats.org/drawingml/2006/main" name="Network Blitz">
  <a:themeElements>
    <a:clrScheme name="Network Blitz 1">
      <a:dk1>
        <a:srgbClr val="000044"/>
      </a:dk1>
      <a:lt1>
        <a:srgbClr val="FFFFFF"/>
      </a:lt1>
      <a:dk2>
        <a:srgbClr val="000066"/>
      </a:dk2>
      <a:lt2>
        <a:srgbClr val="FFCC00"/>
      </a:lt2>
      <a:accent1>
        <a:srgbClr val="9CE157"/>
      </a:accent1>
      <a:accent2>
        <a:srgbClr val="2663A0"/>
      </a:accent2>
      <a:accent3>
        <a:srgbClr val="AAAAB8"/>
      </a:accent3>
      <a:accent4>
        <a:srgbClr val="DADADA"/>
      </a:accent4>
      <a:accent5>
        <a:srgbClr val="CBEEB4"/>
      </a:accent5>
      <a:accent6>
        <a:srgbClr val="215991"/>
      </a:accent6>
      <a:hlink>
        <a:srgbClr val="F98D43"/>
      </a:hlink>
      <a:folHlink>
        <a:srgbClr val="CC3300"/>
      </a:folHlink>
    </a:clrScheme>
    <a:fontScheme name="Network Blitz">
      <a:majorFont>
        <a:latin typeface="Arial Black"/>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US" sz="24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Network Blitz 1">
        <a:dk1>
          <a:srgbClr val="000044"/>
        </a:dk1>
        <a:lt1>
          <a:srgbClr val="FFFFFF"/>
        </a:lt1>
        <a:dk2>
          <a:srgbClr val="000066"/>
        </a:dk2>
        <a:lt2>
          <a:srgbClr val="FFCC00"/>
        </a:lt2>
        <a:accent1>
          <a:srgbClr val="9CE157"/>
        </a:accent1>
        <a:accent2>
          <a:srgbClr val="2663A0"/>
        </a:accent2>
        <a:accent3>
          <a:srgbClr val="AAAAB8"/>
        </a:accent3>
        <a:accent4>
          <a:srgbClr val="DADADA"/>
        </a:accent4>
        <a:accent5>
          <a:srgbClr val="CBEEB4"/>
        </a:accent5>
        <a:accent6>
          <a:srgbClr val="215991"/>
        </a:accent6>
        <a:hlink>
          <a:srgbClr val="F98D43"/>
        </a:hlink>
        <a:folHlink>
          <a:srgbClr val="CC3300"/>
        </a:folHlink>
      </a:clrScheme>
      <a:clrMap bg1="dk2" tx1="lt1" bg2="dk1" tx2="lt2" accent1="accent1" accent2="accent2" accent3="accent3" accent4="accent4" accent5="accent5" accent6="accent6" hlink="hlink" folHlink="folHlink"/>
    </a:extraClrScheme>
    <a:extraClrScheme>
      <a:clrScheme name="Network Blitz 2">
        <a:dk1>
          <a:srgbClr val="000066"/>
        </a:dk1>
        <a:lt1>
          <a:srgbClr val="9CC2E8"/>
        </a:lt1>
        <a:dk2>
          <a:srgbClr val="4D4D4D"/>
        </a:dk2>
        <a:lt2>
          <a:srgbClr val="7DAFE1"/>
        </a:lt2>
        <a:accent1>
          <a:srgbClr val="26D2E4"/>
        </a:accent1>
        <a:accent2>
          <a:srgbClr val="D0E2F4"/>
        </a:accent2>
        <a:accent3>
          <a:srgbClr val="CBDDF2"/>
        </a:accent3>
        <a:accent4>
          <a:srgbClr val="000056"/>
        </a:accent4>
        <a:accent5>
          <a:srgbClr val="ACE5EF"/>
        </a:accent5>
        <a:accent6>
          <a:srgbClr val="BCCDDD"/>
        </a:accent6>
        <a:hlink>
          <a:srgbClr val="003366"/>
        </a:hlink>
        <a:folHlink>
          <a:srgbClr val="666699"/>
        </a:folHlink>
      </a:clrScheme>
      <a:clrMap bg1="lt1" tx1="dk1" bg2="lt2" tx2="dk2" accent1="accent1" accent2="accent2" accent3="accent3" accent4="accent4" accent5="accent5" accent6="accent6" hlink="hlink" folHlink="folHlink"/>
    </a:extraClrScheme>
    <a:extraClrScheme>
      <a:clrScheme name="Network Blitz 3">
        <a:dk1>
          <a:srgbClr val="000000"/>
        </a:dk1>
        <a:lt1>
          <a:srgbClr val="EAEAEA"/>
        </a:lt1>
        <a:dk2>
          <a:srgbClr val="333333"/>
        </a:dk2>
        <a:lt2>
          <a:srgbClr val="DDDDDD"/>
        </a:lt2>
        <a:accent1>
          <a:srgbClr val="C0C0C0"/>
        </a:accent1>
        <a:accent2>
          <a:srgbClr val="FFFFFF"/>
        </a:accent2>
        <a:accent3>
          <a:srgbClr val="F3F3F3"/>
        </a:accent3>
        <a:accent4>
          <a:srgbClr val="000000"/>
        </a:accent4>
        <a:accent5>
          <a:srgbClr val="DCDCDC"/>
        </a:accent5>
        <a:accent6>
          <a:srgbClr val="E7E7E7"/>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Network Blitz 4">
        <a:dk1>
          <a:srgbClr val="002E2D"/>
        </a:dk1>
        <a:lt1>
          <a:srgbClr val="FFFFFF"/>
        </a:lt1>
        <a:dk2>
          <a:srgbClr val="005250"/>
        </a:dk2>
        <a:lt2>
          <a:srgbClr val="FFCC00"/>
        </a:lt2>
        <a:accent1>
          <a:srgbClr val="9CE157"/>
        </a:accent1>
        <a:accent2>
          <a:srgbClr val="00817E"/>
        </a:accent2>
        <a:accent3>
          <a:srgbClr val="AAB3B3"/>
        </a:accent3>
        <a:accent4>
          <a:srgbClr val="DADADA"/>
        </a:accent4>
        <a:accent5>
          <a:srgbClr val="CBEEB4"/>
        </a:accent5>
        <a:accent6>
          <a:srgbClr val="007472"/>
        </a:accent6>
        <a:hlink>
          <a:srgbClr val="FFFF99"/>
        </a:hlink>
        <a:folHlink>
          <a:srgbClr val="CCCC00"/>
        </a:folHlink>
      </a:clrScheme>
      <a:clrMap bg1="dk2" tx1="lt1" bg2="dk1" tx2="lt2" accent1="accent1" accent2="accent2" accent3="accent3" accent4="accent4" accent5="accent5" accent6="accent6" hlink="hlink" folHlink="folHlink"/>
    </a:extraClrScheme>
    <a:extraClrScheme>
      <a:clrScheme name="Network Blitz 5">
        <a:dk1>
          <a:srgbClr val="291A4C"/>
        </a:dk1>
        <a:lt1>
          <a:srgbClr val="FFFFFF"/>
        </a:lt1>
        <a:dk2>
          <a:srgbClr val="3B256B"/>
        </a:dk2>
        <a:lt2>
          <a:srgbClr val="FFCC00"/>
        </a:lt2>
        <a:accent1>
          <a:srgbClr val="6EBFCA"/>
        </a:accent1>
        <a:accent2>
          <a:srgbClr val="56369C"/>
        </a:accent2>
        <a:accent3>
          <a:srgbClr val="AFACBA"/>
        </a:accent3>
        <a:accent4>
          <a:srgbClr val="DADADA"/>
        </a:accent4>
        <a:accent5>
          <a:srgbClr val="BADCE1"/>
        </a:accent5>
        <a:accent6>
          <a:srgbClr val="4D308D"/>
        </a:accent6>
        <a:hlink>
          <a:srgbClr val="CCCCFF"/>
        </a:hlink>
        <a:folHlink>
          <a:srgbClr val="666699"/>
        </a:folHlink>
      </a:clrScheme>
      <a:clrMap bg1="dk2" tx1="lt1" bg2="dk1" tx2="lt2" accent1="accent1" accent2="accent2" accent3="accent3" accent4="accent4" accent5="accent5" accent6="accent6" hlink="hlink" folHlink="folHlink"/>
    </a:extraClrScheme>
    <a:extraClrScheme>
      <a:clrScheme name="Network Blitz 6">
        <a:dk1>
          <a:srgbClr val="511D30"/>
        </a:dk1>
        <a:lt1>
          <a:srgbClr val="FFFFFF"/>
        </a:lt1>
        <a:dk2>
          <a:srgbClr val="6D2740"/>
        </a:dk2>
        <a:lt2>
          <a:srgbClr val="FDD409"/>
        </a:lt2>
        <a:accent1>
          <a:srgbClr val="FDB83B"/>
        </a:accent1>
        <a:accent2>
          <a:srgbClr val="9D395D"/>
        </a:accent2>
        <a:accent3>
          <a:srgbClr val="BAACAF"/>
        </a:accent3>
        <a:accent4>
          <a:srgbClr val="DADADA"/>
        </a:accent4>
        <a:accent5>
          <a:srgbClr val="FED8AF"/>
        </a:accent5>
        <a:accent6>
          <a:srgbClr val="8E3353"/>
        </a:accent6>
        <a:hlink>
          <a:srgbClr val="FF99CC"/>
        </a:hlink>
        <a:folHlink>
          <a:srgbClr val="D60093"/>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Designs\Network Blitz.pot</Template>
  <TotalTime>8115</TotalTime>
  <Words>10991</Words>
  <Application>Microsoft Office PowerPoint</Application>
  <PresentationFormat>画面に合わせる (4:3)</PresentationFormat>
  <Paragraphs>1917</Paragraphs>
  <Slides>78</Slides>
  <Notes>78</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78</vt:i4>
      </vt:variant>
    </vt:vector>
  </HeadingPairs>
  <TitlesOfParts>
    <vt:vector size="83" baseType="lpstr">
      <vt:lpstr>Arial</vt:lpstr>
      <vt:lpstr>Arial Black</vt:lpstr>
      <vt:lpstr>Times New Roman</vt:lpstr>
      <vt:lpstr>Wingdings</vt:lpstr>
      <vt:lpstr>Network Blitz</vt:lpstr>
      <vt:lpstr>オペレーティングシステム</vt:lpstr>
      <vt:lpstr>メモリ</vt:lpstr>
      <vt:lpstr>メモリ</vt:lpstr>
      <vt:lpstr>メモリ</vt:lpstr>
      <vt:lpstr>主記憶と2次記憶</vt:lpstr>
      <vt:lpstr>メモリ管理技法</vt:lpstr>
      <vt:lpstr>割り付け技法(placement)</vt:lpstr>
      <vt:lpstr>割り付け技法(placement)</vt:lpstr>
      <vt:lpstr>割り付け技法</vt:lpstr>
      <vt:lpstr>単一連続割り付け</vt:lpstr>
      <vt:lpstr>単一連続割り付け管理技法</vt:lpstr>
      <vt:lpstr>絶対番地, 相対番地 (absolute address, relative address)</vt:lpstr>
      <vt:lpstr>絶対番地式プログラム</vt:lpstr>
      <vt:lpstr>相対番地式プログラム</vt:lpstr>
      <vt:lpstr>再配置(relocation)</vt:lpstr>
      <vt:lpstr>静的再配置</vt:lpstr>
      <vt:lpstr>動的再配置</vt:lpstr>
      <vt:lpstr>動的再配置</vt:lpstr>
      <vt:lpstr>スワッピング(swapping)</vt:lpstr>
      <vt:lpstr>スワップイン, スワップアウト (swap-in, swap-out)</vt:lpstr>
      <vt:lpstr>オーバレイ(overlay)</vt:lpstr>
      <vt:lpstr>オーバレイ</vt:lpstr>
      <vt:lpstr>オーバレイ</vt:lpstr>
      <vt:lpstr>オーバレイ</vt:lpstr>
      <vt:lpstr>区画割り付け</vt:lpstr>
      <vt:lpstr>固定区画割り付け (static partition allocation)</vt:lpstr>
      <vt:lpstr>固定区画割り付け</vt:lpstr>
      <vt:lpstr>固定区画割り付け</vt:lpstr>
      <vt:lpstr>相対番地式の スケジューリング</vt:lpstr>
      <vt:lpstr>静的再配置と FCFSスケジューリング</vt:lpstr>
      <vt:lpstr>静的再配置と FCFSスケジューリング</vt:lpstr>
      <vt:lpstr>静的再配置と FCFSスケジューリング</vt:lpstr>
      <vt:lpstr>静的再配置と FCFSスケジューリング</vt:lpstr>
      <vt:lpstr>静的再配置と FCFSスケジューリング</vt:lpstr>
      <vt:lpstr>外部断片化, 内部断片化 (external fragmentation, internal fragmentation)</vt:lpstr>
      <vt:lpstr>静的再配置と FCFSスケジューリング</vt:lpstr>
      <vt:lpstr>静的再配置と スワッピング</vt:lpstr>
      <vt:lpstr>動的再配置と スワッピング</vt:lpstr>
      <vt:lpstr>可変区画割り付け (dynamic partition allocation)</vt:lpstr>
      <vt:lpstr>可変区画割り付け (dynamic partition allocation)</vt:lpstr>
      <vt:lpstr>可変区画割り付け</vt:lpstr>
      <vt:lpstr>可変区画割り付けの長所と短所</vt:lpstr>
      <vt:lpstr>可変区画割り付けの短所</vt:lpstr>
      <vt:lpstr>コンパクション(compaction)</vt:lpstr>
      <vt:lpstr>コンパクションの長所と短所</vt:lpstr>
      <vt:lpstr>空き領域への割り付け</vt:lpstr>
      <vt:lpstr>空き領域への割り付け</vt:lpstr>
      <vt:lpstr>空き領域への割り付け</vt:lpstr>
      <vt:lpstr>空き領域への割り付け</vt:lpstr>
      <vt:lpstr>空き領域への割り付け</vt:lpstr>
      <vt:lpstr>空き領域への割り付け</vt:lpstr>
      <vt:lpstr>空き領域への割り付け</vt:lpstr>
      <vt:lpstr>空き領域の領域管理</vt:lpstr>
      <vt:lpstr>空き領域の領域管理</vt:lpstr>
      <vt:lpstr>空き領域の領域管理 リスト方式(list)</vt:lpstr>
      <vt:lpstr>空き領域の領域管理 リスト方式</vt:lpstr>
      <vt:lpstr>空き領域の領域管理 ビットマップ方式(bit-map)</vt:lpstr>
      <vt:lpstr>空き領域の領域管理</vt:lpstr>
      <vt:lpstr>バディシステム(buddy system)</vt:lpstr>
      <vt:lpstr>バディシステム</vt:lpstr>
      <vt:lpstr>バディシステム</vt:lpstr>
      <vt:lpstr>バディシステム</vt:lpstr>
      <vt:lpstr>バディシステム</vt:lpstr>
      <vt:lpstr>バディシステム</vt:lpstr>
      <vt:lpstr>バディシステム</vt:lpstr>
      <vt:lpstr>バディシステム</vt:lpstr>
      <vt:lpstr>バディシステム</vt:lpstr>
      <vt:lpstr>記憶保護(memory protection)</vt:lpstr>
      <vt:lpstr>記憶保護</vt:lpstr>
      <vt:lpstr>記憶保護</vt:lpstr>
      <vt:lpstr>単一ユーザの記憶保護</vt:lpstr>
      <vt:lpstr>マルチプログラムの記憶保護</vt:lpstr>
      <vt:lpstr>マルチプログラムの記憶保護</vt:lpstr>
      <vt:lpstr>まとめ(単一連続割り付け)</vt:lpstr>
      <vt:lpstr>まとめ (区画割り付け)</vt:lpstr>
      <vt:lpstr>まとめ (区画割り付け)</vt:lpstr>
      <vt:lpstr>まとめ(固定区画割り付け)</vt:lpstr>
      <vt:lpstr>まとめ (可変区画割り付け)</vt:lpstr>
    </vt:vector>
  </TitlesOfParts>
  <Manager>T.Ishimizu</Manager>
  <Company>KINKI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Operating System</dc:title>
  <dc:subject>9th</dc:subject>
  <dc:creator>T.Ishimizu</dc:creator>
  <cp:lastModifiedBy>石水隆</cp:lastModifiedBy>
  <cp:revision>271</cp:revision>
  <cp:lastPrinted>2022-10-10T01:47:12Z</cp:lastPrinted>
  <dcterms:created xsi:type="dcterms:W3CDTF">1601-01-01T00:00:00Z</dcterms:created>
  <dcterms:modified xsi:type="dcterms:W3CDTF">2022-10-10T01:47:31Z</dcterms:modified>
</cp:coreProperties>
</file>