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02"/>
  </p:notesMasterIdLst>
  <p:handoutMasterIdLst>
    <p:handoutMasterId r:id="rId103"/>
  </p:handoutMasterIdLst>
  <p:sldIdLst>
    <p:sldId id="256" r:id="rId2"/>
    <p:sldId id="642" r:id="rId3"/>
    <p:sldId id="643" r:id="rId4"/>
    <p:sldId id="641" r:id="rId5"/>
    <p:sldId id="510" r:id="rId6"/>
    <p:sldId id="597" r:id="rId7"/>
    <p:sldId id="598" r:id="rId8"/>
    <p:sldId id="663" r:id="rId9"/>
    <p:sldId id="602" r:id="rId10"/>
    <p:sldId id="667" r:id="rId11"/>
    <p:sldId id="668" r:id="rId12"/>
    <p:sldId id="669" r:id="rId13"/>
    <p:sldId id="670" r:id="rId14"/>
    <p:sldId id="717" r:id="rId15"/>
    <p:sldId id="715" r:id="rId16"/>
    <p:sldId id="716" r:id="rId17"/>
    <p:sldId id="721" r:id="rId18"/>
    <p:sldId id="512" r:id="rId19"/>
    <p:sldId id="588" r:id="rId20"/>
    <p:sldId id="610" r:id="rId21"/>
    <p:sldId id="714" r:id="rId22"/>
    <p:sldId id="720" r:id="rId23"/>
    <p:sldId id="592" r:id="rId24"/>
    <p:sldId id="593" r:id="rId25"/>
    <p:sldId id="594" r:id="rId26"/>
    <p:sldId id="595" r:id="rId27"/>
    <p:sldId id="596" r:id="rId28"/>
    <p:sldId id="524" r:id="rId29"/>
    <p:sldId id="673" r:id="rId30"/>
    <p:sldId id="725" r:id="rId31"/>
    <p:sldId id="672" r:id="rId32"/>
    <p:sldId id="674" r:id="rId33"/>
    <p:sldId id="675" r:id="rId34"/>
    <p:sldId id="600" r:id="rId35"/>
    <p:sldId id="601" r:id="rId36"/>
    <p:sldId id="711" r:id="rId37"/>
    <p:sldId id="712" r:id="rId38"/>
    <p:sldId id="651" r:id="rId39"/>
    <p:sldId id="671" r:id="rId40"/>
    <p:sldId id="621" r:id="rId41"/>
    <p:sldId id="623" r:id="rId42"/>
    <p:sldId id="599" r:id="rId43"/>
    <p:sldId id="644" r:id="rId44"/>
    <p:sldId id="645" r:id="rId45"/>
    <p:sldId id="652" r:id="rId46"/>
    <p:sldId id="611" r:id="rId47"/>
    <p:sldId id="627" r:id="rId48"/>
    <p:sldId id="679" r:id="rId49"/>
    <p:sldId id="612" r:id="rId50"/>
    <p:sldId id="617" r:id="rId51"/>
    <p:sldId id="682" r:id="rId52"/>
    <p:sldId id="681" r:id="rId53"/>
    <p:sldId id="683" r:id="rId54"/>
    <p:sldId id="630" r:id="rId55"/>
    <p:sldId id="684" r:id="rId56"/>
    <p:sldId id="619" r:id="rId57"/>
    <p:sldId id="685" r:id="rId58"/>
    <p:sldId id="687" r:id="rId59"/>
    <p:sldId id="624" r:id="rId60"/>
    <p:sldId id="622" r:id="rId61"/>
    <p:sldId id="688" r:id="rId62"/>
    <p:sldId id="689" r:id="rId63"/>
    <p:sldId id="691" r:id="rId64"/>
    <p:sldId id="693" r:id="rId65"/>
    <p:sldId id="706" r:id="rId66"/>
    <p:sldId id="707" r:id="rId67"/>
    <p:sldId id="708" r:id="rId68"/>
    <p:sldId id="699" r:id="rId69"/>
    <p:sldId id="701" r:id="rId70"/>
    <p:sldId id="702" r:id="rId71"/>
    <p:sldId id="703" r:id="rId72"/>
    <p:sldId id="705" r:id="rId73"/>
    <p:sldId id="709" r:id="rId74"/>
    <p:sldId id="723" r:id="rId75"/>
    <p:sldId id="653" r:id="rId76"/>
    <p:sldId id="654" r:id="rId77"/>
    <p:sldId id="655" r:id="rId78"/>
    <p:sldId id="656" r:id="rId79"/>
    <p:sldId id="657" r:id="rId80"/>
    <p:sldId id="710" r:id="rId81"/>
    <p:sldId id="635" r:id="rId82"/>
    <p:sldId id="636" r:id="rId83"/>
    <p:sldId id="637" r:id="rId84"/>
    <p:sldId id="638" r:id="rId85"/>
    <p:sldId id="665" r:id="rId86"/>
    <p:sldId id="666" r:id="rId87"/>
    <p:sldId id="640" r:id="rId88"/>
    <p:sldId id="724" r:id="rId89"/>
    <p:sldId id="646" r:id="rId90"/>
    <p:sldId id="647" r:id="rId91"/>
    <p:sldId id="648" r:id="rId92"/>
    <p:sldId id="664" r:id="rId93"/>
    <p:sldId id="639" r:id="rId94"/>
    <p:sldId id="649" r:id="rId95"/>
    <p:sldId id="650" r:id="rId96"/>
    <p:sldId id="662" r:id="rId97"/>
    <p:sldId id="658" r:id="rId98"/>
    <p:sldId id="713" r:id="rId99"/>
    <p:sldId id="660" r:id="rId100"/>
    <p:sldId id="661" r:id="rId101"/>
  </p:sldIdLst>
  <p:sldSz cx="9144000" cy="6858000" type="screen4x3"/>
  <p:notesSz cx="7099300" cy="10234613"/>
  <p:defaultTextStyle>
    <a:defPPr>
      <a:defRPr lang="en-US"/>
    </a:defPPr>
    <a:lvl1pPr algn="l" rtl="0" eaLnBrk="0" fontAlgn="base" hangingPunct="0">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1pPr>
    <a:lvl2pPr marL="457200" algn="l" rtl="0" eaLnBrk="0" fontAlgn="base" hangingPunct="0">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2pPr>
    <a:lvl3pPr marL="914400" algn="l" rtl="0" eaLnBrk="0" fontAlgn="base" hangingPunct="0">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3pPr>
    <a:lvl4pPr marL="1371600" algn="l" rtl="0" eaLnBrk="0" fontAlgn="base" hangingPunct="0">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4pPr>
    <a:lvl5pPr marL="1828800" algn="l" rtl="0" eaLnBrk="0" fontAlgn="base" hangingPunct="0">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4319">
          <p15:clr>
            <a:srgbClr val="A4A3A4"/>
          </p15:clr>
        </p15:guide>
        <p15:guide id="2" pos="575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9696"/>
    <a:srgbClr val="808080"/>
    <a:srgbClr val="B2B2B2"/>
    <a:srgbClr val="99CCFF"/>
    <a:srgbClr val="FFFF66"/>
    <a:srgbClr val="FF00FF"/>
    <a:srgbClr val="FFCCFF"/>
    <a:srgbClr val="FF99FF"/>
    <a:srgbClr val="CCFFCC"/>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446" autoAdjust="0"/>
    <p:restoredTop sz="77644" autoAdjust="0"/>
  </p:normalViewPr>
  <p:slideViewPr>
    <p:cSldViewPr>
      <p:cViewPr varScale="1">
        <p:scale>
          <a:sx n="59" d="100"/>
          <a:sy n="59" d="100"/>
        </p:scale>
        <p:origin x="1344" y="78"/>
      </p:cViewPr>
      <p:guideLst>
        <p:guide orient="horz" pos="4319"/>
        <p:guide pos="5759"/>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tableStyles" Target="tableStyles.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notesMaster" Target="notesMasters/notesMaster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482" name="Rectangle 2"/>
          <p:cNvSpPr>
            <a:spLocks noGrp="1" noChangeArrowheads="1"/>
          </p:cNvSpPr>
          <p:nvPr>
            <p:ph type="hdr" sz="quarter"/>
          </p:nvPr>
        </p:nvSpPr>
        <p:spPr bwMode="auto">
          <a:xfrm>
            <a:off x="0" y="0"/>
            <a:ext cx="3048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ltLang="ja-JP"/>
          </a:p>
        </p:txBody>
      </p:sp>
      <p:sp>
        <p:nvSpPr>
          <p:cNvPr id="276483" name="Rectangle 3"/>
          <p:cNvSpPr>
            <a:spLocks noGrp="1" noChangeArrowheads="1"/>
          </p:cNvSpPr>
          <p:nvPr>
            <p:ph type="dt" sz="quarter" idx="1"/>
          </p:nvPr>
        </p:nvSpPr>
        <p:spPr bwMode="auto">
          <a:xfrm>
            <a:off x="4038600" y="0"/>
            <a:ext cx="3048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ltLang="ja-JP"/>
          </a:p>
        </p:txBody>
      </p:sp>
      <p:sp>
        <p:nvSpPr>
          <p:cNvPr id="276484" name="Rectangle 4"/>
          <p:cNvSpPr>
            <a:spLocks noGrp="1" noChangeArrowheads="1"/>
          </p:cNvSpPr>
          <p:nvPr>
            <p:ph type="ftr" sz="quarter" idx="2"/>
          </p:nvPr>
        </p:nvSpPr>
        <p:spPr bwMode="auto">
          <a:xfrm>
            <a:off x="0" y="9753600"/>
            <a:ext cx="304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ltLang="ja-JP"/>
          </a:p>
        </p:txBody>
      </p:sp>
      <p:sp>
        <p:nvSpPr>
          <p:cNvPr id="276485" name="Rectangle 5"/>
          <p:cNvSpPr>
            <a:spLocks noGrp="1" noChangeArrowheads="1"/>
          </p:cNvSpPr>
          <p:nvPr>
            <p:ph type="sldNum" sz="quarter" idx="3"/>
          </p:nvPr>
        </p:nvSpPr>
        <p:spPr bwMode="auto">
          <a:xfrm>
            <a:off x="4038600" y="9753600"/>
            <a:ext cx="304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91E77383-3F9B-4C64-9D4C-3B37CCA650FB}" type="slidenum">
              <a:rPr lang="ja-JP" altLang="en-US"/>
              <a:pPr>
                <a:defRPr/>
              </a:pPr>
              <a:t>‹#›</a:t>
            </a:fld>
            <a:endParaRPr lang="en-US" altLang="ja-JP"/>
          </a:p>
        </p:txBody>
      </p:sp>
    </p:spTree>
    <p:extLst>
      <p:ext uri="{BB962C8B-B14F-4D97-AF65-F5344CB8AC3E}">
        <p14:creationId xmlns:p14="http://schemas.microsoft.com/office/powerpoint/2010/main" val="15436372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defTabSz="990600" eaLnBrk="1" hangingPunct="1">
              <a:defRPr sz="1300"/>
            </a:lvl1pPr>
          </a:lstStyle>
          <a:p>
            <a:pPr>
              <a:defRPr/>
            </a:pPr>
            <a:endParaRPr lang="en-US" altLang="ja-JP"/>
          </a:p>
        </p:txBody>
      </p:sp>
      <p:sp>
        <p:nvSpPr>
          <p:cNvPr id="27651" name="Rectangle 3"/>
          <p:cNvSpPr>
            <a:spLocks noGrp="1" noChangeArrowheads="1"/>
          </p:cNvSpPr>
          <p:nvPr>
            <p:ph type="dt" idx="1"/>
          </p:nvPr>
        </p:nvSpPr>
        <p:spPr bwMode="auto">
          <a:xfrm>
            <a:off x="4022725"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algn="r" defTabSz="990600" eaLnBrk="1" hangingPunct="1">
              <a:defRPr sz="1300"/>
            </a:lvl1pPr>
          </a:lstStyle>
          <a:p>
            <a:pPr>
              <a:defRPr/>
            </a:pPr>
            <a:endParaRPr lang="en-US" altLang="ja-JP"/>
          </a:p>
        </p:txBody>
      </p:sp>
      <p:sp>
        <p:nvSpPr>
          <p:cNvPr id="3076" name="Rectangle 4"/>
          <p:cNvSpPr>
            <a:spLocks noGrp="1" noRot="1" noChangeAspect="1" noChangeArrowheads="1" noTextEdit="1"/>
          </p:cNvSpPr>
          <p:nvPr>
            <p:ph type="sldImg" idx="2"/>
          </p:nvPr>
        </p:nvSpPr>
        <p:spPr bwMode="auto">
          <a:xfrm>
            <a:off x="990600" y="768350"/>
            <a:ext cx="5118100" cy="383698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946150" y="4860925"/>
            <a:ext cx="5207000" cy="4605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p>
            <a:pPr lvl="0"/>
            <a:r>
              <a:rPr lang="ja-JP" altLang="en-US" noProof="0"/>
              <a:t>マスタ テキストの書式設定</a:t>
            </a:r>
          </a:p>
          <a:p>
            <a:pPr lvl="1"/>
            <a:r>
              <a:rPr lang="ja-JP" altLang="en-US" noProof="0"/>
              <a:t>第 2 レベル</a:t>
            </a:r>
          </a:p>
          <a:p>
            <a:pPr lvl="2"/>
            <a:r>
              <a:rPr lang="ja-JP" altLang="en-US" noProof="0"/>
              <a:t>第 3 レベル</a:t>
            </a:r>
          </a:p>
          <a:p>
            <a:pPr lvl="3"/>
            <a:r>
              <a:rPr lang="ja-JP" altLang="en-US" noProof="0"/>
              <a:t>第 4 レベル</a:t>
            </a:r>
          </a:p>
          <a:p>
            <a:pPr lvl="4"/>
            <a:r>
              <a:rPr lang="ja-JP" altLang="en-US" noProof="0"/>
              <a:t>第 5 レベル</a:t>
            </a:r>
          </a:p>
        </p:txBody>
      </p:sp>
      <p:sp>
        <p:nvSpPr>
          <p:cNvPr id="27654" name="Rectangle 6"/>
          <p:cNvSpPr>
            <a:spLocks noGrp="1" noChangeArrowheads="1"/>
          </p:cNvSpPr>
          <p:nvPr>
            <p:ph type="ftr" sz="quarter" idx="4"/>
          </p:nvPr>
        </p:nvSpPr>
        <p:spPr bwMode="auto">
          <a:xfrm>
            <a:off x="0" y="9723438"/>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defTabSz="990600" eaLnBrk="1" hangingPunct="1">
              <a:defRPr sz="1300"/>
            </a:lvl1pPr>
          </a:lstStyle>
          <a:p>
            <a:pPr>
              <a:defRPr/>
            </a:pPr>
            <a:endParaRPr lang="en-US" altLang="ja-JP"/>
          </a:p>
        </p:txBody>
      </p:sp>
      <p:sp>
        <p:nvSpPr>
          <p:cNvPr id="27655" name="Rectangle 7"/>
          <p:cNvSpPr>
            <a:spLocks noGrp="1" noChangeArrowheads="1"/>
          </p:cNvSpPr>
          <p:nvPr>
            <p:ph type="sldNum" sz="quarter" idx="5"/>
          </p:nvPr>
        </p:nvSpPr>
        <p:spPr bwMode="auto">
          <a:xfrm>
            <a:off x="4022725" y="9723438"/>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algn="r" defTabSz="990600" eaLnBrk="1" hangingPunct="1">
              <a:defRPr sz="1300"/>
            </a:lvl1pPr>
          </a:lstStyle>
          <a:p>
            <a:pPr>
              <a:defRPr/>
            </a:pPr>
            <a:fld id="{C61DE652-D659-4AAB-8B02-8E844B61B5E8}" type="slidenum">
              <a:rPr lang="ja-JP" altLang="en-US"/>
              <a:pPr>
                <a:defRPr/>
              </a:pPr>
              <a:t>‹#›</a:t>
            </a:fld>
            <a:endParaRPr lang="en-US" altLang="ja-JP"/>
          </a:p>
        </p:txBody>
      </p:sp>
    </p:spTree>
    <p:extLst>
      <p:ext uri="{BB962C8B-B14F-4D97-AF65-F5344CB8AC3E}">
        <p14:creationId xmlns:p14="http://schemas.microsoft.com/office/powerpoint/2010/main" val="25894752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anose="02020603050405020304" pitchFamily="18" charset="0"/>
        <a:ea typeface="ＭＳ Ｐ明朝" panose="02020600040205080304"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anose="02020603050405020304" pitchFamily="18" charset="0"/>
        <a:ea typeface="ＭＳ Ｐ明朝" panose="02020600040205080304"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pitchFamily="18" charset="0"/>
        <a:ea typeface="ＭＳ Ｐ明朝" panose="02020600040205080304"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pitchFamily="18" charset="0"/>
        <a:ea typeface="ＭＳ Ｐ明朝" panose="02020600040205080304"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pitchFamily="18" charset="0"/>
        <a:ea typeface="ＭＳ Ｐ明朝" panose="02020600040205080304"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こんにちは。</a:t>
            </a:r>
            <a:endParaRPr kumimoji="1" lang="en-US" altLang="ja-JP" dirty="0"/>
          </a:p>
          <a:p>
            <a:r>
              <a:rPr kumimoji="1" lang="ja-JP" altLang="en-US" dirty="0"/>
              <a:t>これからオペレーティングシステムの第</a:t>
            </a:r>
            <a:r>
              <a:rPr kumimoji="1" lang="en-US" altLang="ja-JP" dirty="0"/>
              <a:t>7</a:t>
            </a:r>
            <a:r>
              <a:rPr kumimoji="1" lang="ja-JP" altLang="en-US" dirty="0"/>
              <a:t>回の授業を始めます。</a:t>
            </a:r>
            <a:endParaRPr kumimoji="1" lang="en-US" altLang="ja-JP" dirty="0"/>
          </a:p>
          <a:p>
            <a:r>
              <a:rPr kumimoji="1" lang="ja-JP" altLang="en-US" dirty="0"/>
              <a:t>よろしくお願いします。</a:t>
            </a:r>
            <a:endParaRPr kumimoji="1" lang="en-US" altLang="ja-JP" dirty="0"/>
          </a:p>
          <a:p>
            <a:r>
              <a:rPr kumimoji="1" lang="ja-JP" altLang="en-US" dirty="0"/>
              <a:t>まずいつものように </a:t>
            </a:r>
            <a:r>
              <a:rPr kumimoji="1" lang="en-US" altLang="ja-JP" dirty="0" err="1"/>
              <a:t>GoogleClassroom</a:t>
            </a:r>
            <a:r>
              <a:rPr kumimoji="1" lang="en-US" altLang="ja-JP" dirty="0"/>
              <a:t> </a:t>
            </a:r>
            <a:r>
              <a:rPr kumimoji="1" lang="ja-JP" altLang="en-US" dirty="0"/>
              <a:t>から出席カードを提出してください。</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1</a:t>
            </a:fld>
            <a:endParaRPr lang="en-US" altLang="ja-JP"/>
          </a:p>
        </p:txBody>
      </p:sp>
    </p:spTree>
    <p:extLst>
      <p:ext uri="{BB962C8B-B14F-4D97-AF65-F5344CB8AC3E}">
        <p14:creationId xmlns:p14="http://schemas.microsoft.com/office/powerpoint/2010/main" val="36277669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デッドロック発生の様子を、別の表現で見てみましょう。</a:t>
            </a:r>
            <a:endParaRPr kumimoji="1" lang="en-US" altLang="ja-JP" dirty="0"/>
          </a:p>
          <a:p>
            <a:r>
              <a:rPr kumimoji="1" lang="ja-JP" altLang="en-US" dirty="0"/>
              <a:t>今、左に示すような</a:t>
            </a:r>
            <a:r>
              <a:rPr kumimoji="1" lang="en-US" altLang="ja-JP" dirty="0"/>
              <a:t>2</a:t>
            </a:r>
            <a:r>
              <a:rPr kumimoji="1" lang="ja-JP" altLang="en-US" dirty="0"/>
              <a:t>つのプロセスがあるとします。</a:t>
            </a:r>
            <a:endParaRPr kumimoji="1" lang="en-US" altLang="ja-JP" dirty="0"/>
          </a:p>
          <a:p>
            <a:r>
              <a:rPr kumimoji="1" lang="ja-JP" altLang="en-US" dirty="0"/>
              <a:t>このプロセスの実行を</a:t>
            </a:r>
            <a:r>
              <a:rPr kumimoji="1" lang="en-US" altLang="ja-JP" dirty="0"/>
              <a:t>2</a:t>
            </a:r>
            <a:r>
              <a:rPr kumimoji="1" lang="ja-JP" altLang="en-US" dirty="0"/>
              <a:t>次元で表現します。</a:t>
            </a:r>
            <a:endParaRPr kumimoji="1" lang="en-US" altLang="ja-JP" dirty="0"/>
          </a:p>
          <a:p>
            <a:r>
              <a:rPr kumimoji="1" lang="ja-JP" altLang="en-US" dirty="0"/>
              <a:t>右側のグラフを見てください。</a:t>
            </a:r>
            <a:endParaRPr kumimoji="1" lang="en-US" altLang="ja-JP" dirty="0"/>
          </a:p>
          <a:p>
            <a:r>
              <a:rPr kumimoji="1" lang="ja-JP" altLang="en-US" dirty="0"/>
              <a:t>左下を原点として、横軸にプロセス</a:t>
            </a:r>
            <a:r>
              <a:rPr kumimoji="1" lang="en-US" altLang="ja-JP" dirty="0"/>
              <a:t>1</a:t>
            </a:r>
            <a:r>
              <a:rPr kumimoji="1" lang="ja-JP" altLang="en-US" dirty="0"/>
              <a:t>の処理、</a:t>
            </a:r>
            <a:endParaRPr kumimoji="1" lang="en-US" altLang="ja-JP" dirty="0"/>
          </a:p>
          <a:p>
            <a:r>
              <a:rPr kumimoji="1" lang="ja-JP" altLang="en-US" dirty="0"/>
              <a:t>縦軸にプロセス</a:t>
            </a:r>
            <a:r>
              <a:rPr kumimoji="1" lang="en-US" altLang="ja-JP" dirty="0"/>
              <a:t>2</a:t>
            </a:r>
            <a:r>
              <a:rPr kumimoji="1" lang="ja-JP" altLang="en-US" dirty="0"/>
              <a:t>の処理を取ります。</a:t>
            </a:r>
            <a:endParaRPr kumimoji="1" lang="en-US" altLang="ja-JP" dirty="0"/>
          </a:p>
          <a:p>
            <a:r>
              <a:rPr kumimoji="1" lang="ja-JP" altLang="en-US" dirty="0"/>
              <a:t>プロセス</a:t>
            </a:r>
            <a:r>
              <a:rPr kumimoji="1" lang="en-US" altLang="ja-JP" dirty="0"/>
              <a:t>1</a:t>
            </a:r>
            <a:r>
              <a:rPr kumimoji="1" lang="ja-JP" altLang="en-US" dirty="0"/>
              <a:t>は、資源</a:t>
            </a:r>
            <a:r>
              <a:rPr kumimoji="1" lang="en-US" altLang="ja-JP" dirty="0"/>
              <a:t>1</a:t>
            </a:r>
            <a:r>
              <a:rPr kumimoji="1" lang="ja-JP" altLang="en-US" dirty="0"/>
              <a:t>要求、資源</a:t>
            </a:r>
            <a:r>
              <a:rPr kumimoji="1" lang="en-US" altLang="ja-JP" dirty="0"/>
              <a:t>2</a:t>
            </a:r>
            <a:r>
              <a:rPr kumimoji="1" lang="ja-JP" altLang="en-US" dirty="0"/>
              <a:t>要求、資源</a:t>
            </a:r>
            <a:r>
              <a:rPr kumimoji="1" lang="en-US" altLang="ja-JP" dirty="0"/>
              <a:t>1</a:t>
            </a:r>
            <a:r>
              <a:rPr kumimoji="1" lang="ja-JP" altLang="en-US" dirty="0"/>
              <a:t>解放、資源</a:t>
            </a:r>
            <a:r>
              <a:rPr kumimoji="1" lang="en-US" altLang="ja-JP" dirty="0"/>
              <a:t>2</a:t>
            </a:r>
            <a:r>
              <a:rPr kumimoji="1" lang="ja-JP" altLang="en-US" dirty="0"/>
              <a:t>解放、と進みます。</a:t>
            </a:r>
            <a:endParaRPr kumimoji="1" lang="en-US" altLang="ja-JP" dirty="0"/>
          </a:p>
          <a:p>
            <a:r>
              <a:rPr kumimoji="1" lang="ja-JP" altLang="en-US" dirty="0"/>
              <a:t>プロセス</a:t>
            </a:r>
            <a:r>
              <a:rPr kumimoji="1" lang="en-US" altLang="ja-JP" dirty="0"/>
              <a:t>2</a:t>
            </a:r>
            <a:r>
              <a:rPr kumimoji="1" lang="ja-JP" altLang="en-US" dirty="0"/>
              <a:t>は、資源</a:t>
            </a:r>
            <a:r>
              <a:rPr kumimoji="1" lang="en-US" altLang="ja-JP" dirty="0"/>
              <a:t>2</a:t>
            </a:r>
            <a:r>
              <a:rPr kumimoji="1" lang="ja-JP" altLang="en-US" dirty="0"/>
              <a:t>要求、資源</a:t>
            </a:r>
            <a:r>
              <a:rPr kumimoji="1" lang="en-US" altLang="ja-JP" dirty="0"/>
              <a:t>1</a:t>
            </a:r>
            <a:r>
              <a:rPr kumimoji="1" lang="ja-JP" altLang="en-US" dirty="0"/>
              <a:t>要求、資源</a:t>
            </a:r>
            <a:r>
              <a:rPr kumimoji="1" lang="en-US" altLang="ja-JP" dirty="0"/>
              <a:t>1</a:t>
            </a:r>
            <a:r>
              <a:rPr kumimoji="1" lang="ja-JP" altLang="en-US" dirty="0"/>
              <a:t>解放、資源</a:t>
            </a:r>
            <a:r>
              <a:rPr kumimoji="1" lang="en-US" altLang="ja-JP" dirty="0"/>
              <a:t>2</a:t>
            </a:r>
            <a:r>
              <a:rPr kumimoji="1" lang="ja-JP" altLang="en-US" dirty="0"/>
              <a:t>解放、と進みます。</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10</a:t>
            </a:fld>
            <a:endParaRPr lang="en-US" altLang="ja-JP"/>
          </a:p>
        </p:txBody>
      </p:sp>
    </p:spTree>
    <p:extLst>
      <p:ext uri="{BB962C8B-B14F-4D97-AF65-F5344CB8AC3E}">
        <p14:creationId xmlns:p14="http://schemas.microsoft.com/office/powerpoint/2010/main" val="1339079451"/>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en-US" altLang="ja-JP" dirty="0"/>
              <a:t>DiningPhilosophres.java </a:t>
            </a:r>
            <a:r>
              <a:rPr kumimoji="1" lang="ja-JP" altLang="en-US" dirty="0"/>
              <a:t>を実行するときに、例えば引数</a:t>
            </a:r>
            <a:r>
              <a:rPr kumimoji="1" lang="en-US" altLang="ja-JP" dirty="0"/>
              <a:t>3</a:t>
            </a:r>
            <a:r>
              <a:rPr kumimoji="1" lang="ja-JP" altLang="en-US" dirty="0"/>
              <a:t>を指定すると、</a:t>
            </a:r>
            <a:endParaRPr kumimoji="1" lang="en-US" altLang="ja-JP" dirty="0"/>
          </a:p>
          <a:p>
            <a:r>
              <a:rPr kumimoji="1" lang="ja-JP" altLang="en-US" dirty="0"/>
              <a:t>我慢する哲学者の動作になります。</a:t>
            </a:r>
            <a:endParaRPr kumimoji="1" lang="en-US" altLang="ja-JP" dirty="0"/>
          </a:p>
          <a:p>
            <a:r>
              <a:rPr kumimoji="1" lang="ja-JP" altLang="en-US" dirty="0"/>
              <a:t>このプログラムはオペレーティングシステムの公式ページに置いてありますので、</a:t>
            </a:r>
            <a:endParaRPr kumimoji="1" lang="en-US" altLang="ja-JP" dirty="0"/>
          </a:p>
          <a:p>
            <a:r>
              <a:rPr kumimoji="1" lang="ja-JP" altLang="en-US" dirty="0"/>
              <a:t>時間があるときに実行してみてください。</a:t>
            </a:r>
            <a:endParaRPr kumimoji="1" lang="en-US" altLang="ja-JP" dirty="0"/>
          </a:p>
          <a:p>
            <a:r>
              <a:rPr kumimoji="1" lang="ja-JP" altLang="en-US" dirty="0"/>
              <a:t>それでは、今回の授業はこれで終了です。</a:t>
            </a:r>
            <a:endParaRPr kumimoji="1" lang="en-US" altLang="ja-JP" dirty="0"/>
          </a:p>
          <a:p>
            <a:r>
              <a:rPr kumimoji="1" lang="ja-JP" altLang="en-US" dirty="0"/>
              <a:t>いつものように</a:t>
            </a:r>
            <a:r>
              <a:rPr kumimoji="1" lang="en-US" altLang="ja-JP" dirty="0" err="1"/>
              <a:t>GoogleClassroom</a:t>
            </a:r>
            <a:r>
              <a:rPr kumimoji="1" lang="ja-JP" altLang="en-US" dirty="0"/>
              <a:t>上に課題テストを挙げてありますので、</a:t>
            </a:r>
            <a:endParaRPr kumimoji="1" lang="en-US" altLang="ja-JP" dirty="0"/>
          </a:p>
          <a:p>
            <a:r>
              <a:rPr kumimoji="1" lang="ja-JP" altLang="en-US" dirty="0"/>
              <a:t>来週授業開始時までに提出してください。</a:t>
            </a:r>
            <a:endParaRPr kumimoji="1" lang="en-US" altLang="ja-JP" dirty="0"/>
          </a:p>
          <a:p>
            <a:r>
              <a:rPr kumimoji="1" lang="ja-JP" altLang="en-US" dirty="0"/>
              <a:t>お疲れ様でした。</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100</a:t>
            </a:fld>
            <a:endParaRPr lang="en-US" altLang="ja-JP"/>
          </a:p>
        </p:txBody>
      </p:sp>
    </p:spTree>
    <p:extLst>
      <p:ext uri="{BB962C8B-B14F-4D97-AF65-F5344CB8AC3E}">
        <p14:creationId xmlns:p14="http://schemas.microsoft.com/office/powerpoint/2010/main" val="7400070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プロセスの実行の様子を見てみましょう。</a:t>
            </a:r>
            <a:endParaRPr kumimoji="1" lang="en-US" altLang="ja-JP" dirty="0"/>
          </a:p>
          <a:p>
            <a:r>
              <a:rPr kumimoji="1" lang="ja-JP" altLang="en-US" dirty="0"/>
              <a:t>左下の原点が初期状態です。</a:t>
            </a:r>
            <a:endParaRPr kumimoji="1" lang="en-US" altLang="ja-JP" dirty="0"/>
          </a:p>
          <a:p>
            <a:r>
              <a:rPr kumimoji="1" lang="ja-JP" altLang="en-US" dirty="0"/>
              <a:t>ここでプロセス</a:t>
            </a:r>
            <a:r>
              <a:rPr kumimoji="1" lang="en-US" altLang="ja-JP" dirty="0"/>
              <a:t>1</a:t>
            </a:r>
            <a:r>
              <a:rPr kumimoji="1" lang="ja-JP" altLang="en-US" dirty="0"/>
              <a:t>が実行されると、右に向かって進みます。</a:t>
            </a:r>
            <a:endParaRPr kumimoji="1" lang="en-US" altLang="ja-JP" dirty="0"/>
          </a:p>
          <a:p>
            <a:r>
              <a:rPr kumimoji="1" lang="ja-JP" altLang="en-US" dirty="0"/>
              <a:t>プロセス</a:t>
            </a:r>
            <a:r>
              <a:rPr kumimoji="1" lang="en-US" altLang="ja-JP" dirty="0"/>
              <a:t>1</a:t>
            </a:r>
            <a:r>
              <a:rPr kumimoji="1" lang="ja-JP" altLang="en-US" dirty="0"/>
              <a:t>が資源</a:t>
            </a:r>
            <a:r>
              <a:rPr kumimoji="1" lang="en-US" altLang="ja-JP" dirty="0"/>
              <a:t>1</a:t>
            </a:r>
            <a:r>
              <a:rPr kumimoji="1" lang="ja-JP" altLang="en-US" dirty="0"/>
              <a:t>を要求したところで、</a:t>
            </a:r>
            <a:endParaRPr kumimoji="1" lang="en-US" altLang="ja-JP" dirty="0"/>
          </a:p>
          <a:p>
            <a:r>
              <a:rPr kumimoji="1" lang="ja-JP" altLang="en-US" dirty="0"/>
              <a:t>プロセス</a:t>
            </a:r>
            <a:r>
              <a:rPr kumimoji="1" lang="en-US" altLang="ja-JP" dirty="0"/>
              <a:t>2</a:t>
            </a:r>
            <a:r>
              <a:rPr kumimoji="1" lang="ja-JP" altLang="en-US" dirty="0"/>
              <a:t>に切り替わったとします。</a:t>
            </a:r>
            <a:endParaRPr kumimoji="1" lang="en-US" altLang="ja-JP" dirty="0"/>
          </a:p>
          <a:p>
            <a:r>
              <a:rPr kumimoji="1" lang="ja-JP" altLang="en-US" dirty="0"/>
              <a:t>プロセス</a:t>
            </a:r>
            <a:r>
              <a:rPr kumimoji="1" lang="en-US" altLang="ja-JP" dirty="0"/>
              <a:t>2</a:t>
            </a:r>
            <a:r>
              <a:rPr kumimoji="1" lang="ja-JP" altLang="en-US" dirty="0"/>
              <a:t>が実行されると、上に向かって進みます。</a:t>
            </a:r>
            <a:endParaRPr kumimoji="1" lang="en-US" altLang="ja-JP" dirty="0"/>
          </a:p>
          <a:p>
            <a:r>
              <a:rPr kumimoji="1" lang="ja-JP" altLang="en-US" dirty="0"/>
              <a:t>プロセス</a:t>
            </a:r>
            <a:r>
              <a:rPr kumimoji="1" lang="en-US" altLang="ja-JP" dirty="0"/>
              <a:t>2</a:t>
            </a:r>
            <a:r>
              <a:rPr kumimoji="1" lang="ja-JP" altLang="en-US" dirty="0"/>
              <a:t>は資源</a:t>
            </a:r>
            <a:r>
              <a:rPr kumimoji="1" lang="en-US" altLang="ja-JP" dirty="0"/>
              <a:t>2</a:t>
            </a:r>
            <a:r>
              <a:rPr kumimoji="1" lang="ja-JP" altLang="en-US" dirty="0"/>
              <a:t>を要求し、確保しました。</a:t>
            </a:r>
            <a:endParaRPr kumimoji="1" lang="en-US" altLang="ja-JP" dirty="0"/>
          </a:p>
          <a:p>
            <a:r>
              <a:rPr kumimoji="1" lang="ja-JP" altLang="en-US" dirty="0"/>
              <a:t>つついて資源</a:t>
            </a:r>
            <a:r>
              <a:rPr kumimoji="1" lang="en-US" altLang="ja-JP" dirty="0"/>
              <a:t>1</a:t>
            </a:r>
            <a:r>
              <a:rPr kumimoji="1" lang="ja-JP" altLang="en-US" dirty="0"/>
              <a:t>を要求し、確保しました。</a:t>
            </a:r>
            <a:endParaRPr kumimoji="1" lang="en-US" altLang="ja-JP" dirty="0"/>
          </a:p>
          <a:p>
            <a:r>
              <a:rPr kumimoji="1" lang="ja-JP" altLang="en-US" dirty="0"/>
              <a:t>さらに、資源</a:t>
            </a:r>
            <a:r>
              <a:rPr kumimoji="1" lang="en-US" altLang="ja-JP" dirty="0"/>
              <a:t>1</a:t>
            </a:r>
            <a:r>
              <a:rPr kumimoji="1" lang="ja-JP" altLang="en-US" dirty="0"/>
              <a:t>を解放したところで、プロセス</a:t>
            </a:r>
            <a:r>
              <a:rPr kumimoji="1" lang="en-US" altLang="ja-JP" dirty="0"/>
              <a:t>1</a:t>
            </a:r>
            <a:r>
              <a:rPr kumimoji="1" lang="ja-JP" altLang="en-US" dirty="0"/>
              <a:t>に切り替わったとします。</a:t>
            </a:r>
            <a:endParaRPr kumimoji="1" lang="en-US" altLang="ja-JP" dirty="0"/>
          </a:p>
          <a:p>
            <a:r>
              <a:rPr kumimoji="1" lang="ja-JP" altLang="en-US" dirty="0"/>
              <a:t>すると右に進みます。</a:t>
            </a:r>
            <a:endParaRPr kumimoji="1" lang="en-US" altLang="ja-JP" dirty="0"/>
          </a:p>
          <a:p>
            <a:r>
              <a:rPr kumimoji="1" lang="ja-JP" altLang="en-US" dirty="0"/>
              <a:t>プロセス</a:t>
            </a:r>
            <a:r>
              <a:rPr kumimoji="1" lang="en-US" altLang="ja-JP" dirty="0"/>
              <a:t>1</a:t>
            </a:r>
            <a:r>
              <a:rPr kumimoji="1" lang="ja-JP" altLang="en-US" dirty="0"/>
              <a:t>が資源</a:t>
            </a:r>
            <a:r>
              <a:rPr kumimoji="1" lang="en-US" altLang="ja-JP" dirty="0"/>
              <a:t>1</a:t>
            </a:r>
            <a:r>
              <a:rPr kumimoji="1" lang="ja-JP" altLang="en-US" dirty="0"/>
              <a:t>を確保し、資源</a:t>
            </a:r>
            <a:r>
              <a:rPr kumimoji="1" lang="en-US" altLang="ja-JP" dirty="0"/>
              <a:t>2</a:t>
            </a:r>
            <a:r>
              <a:rPr kumimoji="1" lang="ja-JP" altLang="en-US" dirty="0"/>
              <a:t>を要求、</a:t>
            </a:r>
            <a:endParaRPr kumimoji="1" lang="en-US" altLang="ja-JP" dirty="0"/>
          </a:p>
          <a:p>
            <a:r>
              <a:rPr kumimoji="1" lang="ja-JP" altLang="en-US" dirty="0"/>
              <a:t>プロセス</a:t>
            </a:r>
            <a:r>
              <a:rPr kumimoji="1" lang="en-US" altLang="ja-JP" dirty="0"/>
              <a:t>2</a:t>
            </a:r>
            <a:r>
              <a:rPr kumimoji="1" lang="ja-JP" altLang="en-US" dirty="0"/>
              <a:t>が資源</a:t>
            </a:r>
            <a:r>
              <a:rPr kumimoji="1" lang="en-US" altLang="ja-JP" dirty="0"/>
              <a:t>2</a:t>
            </a:r>
            <a:r>
              <a:rPr kumimoji="1" lang="ja-JP" altLang="en-US" dirty="0"/>
              <a:t>を解放、</a:t>
            </a:r>
            <a:endParaRPr kumimoji="1" lang="en-US" altLang="ja-JP" dirty="0"/>
          </a:p>
          <a:p>
            <a:r>
              <a:rPr kumimoji="1" lang="ja-JP" altLang="en-US" dirty="0"/>
              <a:t>プロセス</a:t>
            </a:r>
            <a:r>
              <a:rPr kumimoji="1" lang="en-US" altLang="ja-JP" dirty="0"/>
              <a:t>1</a:t>
            </a:r>
            <a:r>
              <a:rPr kumimoji="1" lang="ja-JP" altLang="en-US" dirty="0"/>
              <a:t>が資源</a:t>
            </a:r>
            <a:r>
              <a:rPr kumimoji="1" lang="en-US" altLang="ja-JP" dirty="0"/>
              <a:t>2</a:t>
            </a:r>
            <a:r>
              <a:rPr kumimoji="1" lang="ja-JP" altLang="en-US" dirty="0"/>
              <a:t>を確保、と進んで一番上まで到達すれば、プロセス</a:t>
            </a:r>
            <a:r>
              <a:rPr kumimoji="1" lang="en-US" altLang="ja-JP" dirty="0"/>
              <a:t>2</a:t>
            </a:r>
            <a:r>
              <a:rPr kumimoji="1" lang="ja-JP" altLang="en-US" dirty="0"/>
              <a:t>は完了します。</a:t>
            </a:r>
            <a:endParaRPr kumimoji="1" lang="en-US" altLang="ja-JP" dirty="0"/>
          </a:p>
          <a:p>
            <a:r>
              <a:rPr kumimoji="1" lang="ja-JP" altLang="en-US" dirty="0"/>
              <a:t>また別の実行パターンとして、例えば、</a:t>
            </a:r>
            <a:endParaRPr kumimoji="1" lang="en-US" altLang="ja-JP" dirty="0"/>
          </a:p>
          <a:p>
            <a:r>
              <a:rPr kumimoji="1" lang="ja-JP" altLang="en-US" dirty="0"/>
              <a:t>こちらの緑の矢印のように進むと、一番右に到達してプロセス</a:t>
            </a:r>
            <a:r>
              <a:rPr kumimoji="1" lang="en-US" altLang="ja-JP" dirty="0"/>
              <a:t>1</a:t>
            </a:r>
            <a:r>
              <a:rPr kumimoji="1" lang="ja-JP" altLang="en-US" dirty="0"/>
              <a:t>が完了います。</a:t>
            </a:r>
            <a:endParaRPr kumimoji="1" lang="en-US" altLang="ja-JP" dirty="0"/>
          </a:p>
          <a:p>
            <a:r>
              <a:rPr kumimoji="1" lang="ja-JP" altLang="en-US" dirty="0"/>
              <a:t>このように、プロセス</a:t>
            </a:r>
            <a:r>
              <a:rPr kumimoji="1" lang="en-US" altLang="ja-JP" dirty="0"/>
              <a:t>1</a:t>
            </a:r>
            <a:r>
              <a:rPr kumimoji="1" lang="ja-JP" altLang="en-US" dirty="0"/>
              <a:t>が進めば右に、プロセス</a:t>
            </a:r>
            <a:r>
              <a:rPr kumimoji="1" lang="en-US" altLang="ja-JP" dirty="0"/>
              <a:t>2</a:t>
            </a:r>
            <a:r>
              <a:rPr kumimoji="1" lang="ja-JP" altLang="en-US" dirty="0"/>
              <a:t>が進めば上には矢印を進めます。</a:t>
            </a:r>
            <a:endParaRPr kumimoji="1" lang="en-US" altLang="ja-JP" dirty="0"/>
          </a:p>
          <a:p>
            <a:r>
              <a:rPr kumimoji="1" lang="ja-JP" altLang="en-US" dirty="0"/>
              <a:t>矢印が移動できるのは右か上のみです。左や下には戻れません。</a:t>
            </a:r>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11</a:t>
            </a:fld>
            <a:endParaRPr lang="en-US" altLang="ja-JP"/>
          </a:p>
        </p:txBody>
      </p:sp>
    </p:spTree>
    <p:extLst>
      <p:ext uri="{BB962C8B-B14F-4D97-AF65-F5344CB8AC3E}">
        <p14:creationId xmlns:p14="http://schemas.microsoft.com/office/powerpoint/2010/main" val="4551454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資源</a:t>
            </a:r>
            <a:r>
              <a:rPr kumimoji="1" lang="en-US" altLang="ja-JP" dirty="0"/>
              <a:t>1</a:t>
            </a:r>
            <a:r>
              <a:rPr kumimoji="1" lang="ja-JP" altLang="en-US" dirty="0"/>
              <a:t>は、ここからここまでプロセス</a:t>
            </a:r>
            <a:r>
              <a:rPr kumimoji="1" lang="en-US" altLang="ja-JP" dirty="0"/>
              <a:t>1</a:t>
            </a:r>
            <a:r>
              <a:rPr kumimoji="1" lang="ja-JP" altLang="en-US" dirty="0"/>
              <a:t>に占有されています。</a:t>
            </a:r>
            <a:endParaRPr kumimoji="1" lang="en-US" altLang="ja-JP" dirty="0"/>
          </a:p>
          <a:p>
            <a:r>
              <a:rPr kumimoji="1" lang="ja-JP" altLang="en-US" dirty="0"/>
              <a:t>その間は、他のプロセスは資源</a:t>
            </a:r>
            <a:r>
              <a:rPr kumimoji="1" lang="en-US" altLang="ja-JP" dirty="0"/>
              <a:t>1</a:t>
            </a:r>
            <a:r>
              <a:rPr kumimoji="1" lang="ja-JP" altLang="en-US" dirty="0"/>
              <a:t>を確保することができません。</a:t>
            </a:r>
            <a:endParaRPr kumimoji="1" lang="en-US" altLang="ja-JP" dirty="0"/>
          </a:p>
          <a:p>
            <a:r>
              <a:rPr kumimoji="1" lang="ja-JP" altLang="en-US" dirty="0"/>
              <a:t>すると、プロセス</a:t>
            </a:r>
            <a:r>
              <a:rPr kumimoji="1" lang="en-US" altLang="ja-JP" dirty="0"/>
              <a:t>2</a:t>
            </a:r>
            <a:r>
              <a:rPr kumimoji="1" lang="ja-JP" altLang="en-US" dirty="0"/>
              <a:t>が資源</a:t>
            </a:r>
            <a:r>
              <a:rPr kumimoji="1" lang="en-US" altLang="ja-JP" dirty="0"/>
              <a:t>1</a:t>
            </a:r>
            <a:r>
              <a:rPr kumimoji="1" lang="ja-JP" altLang="en-US" dirty="0"/>
              <a:t>を要求しても確保できませんので、</a:t>
            </a:r>
            <a:endParaRPr kumimoji="1" lang="en-US" altLang="ja-JP" dirty="0"/>
          </a:p>
          <a:p>
            <a:r>
              <a:rPr kumimoji="1" lang="ja-JP" altLang="en-US" dirty="0"/>
              <a:t>資源</a:t>
            </a:r>
            <a:r>
              <a:rPr kumimoji="1" lang="en-US" altLang="ja-JP" dirty="0"/>
              <a:t>1</a:t>
            </a:r>
            <a:r>
              <a:rPr kumimoji="1" lang="ja-JP" altLang="en-US" dirty="0"/>
              <a:t>の要求と確保に間に壁ができます。</a:t>
            </a:r>
            <a:endParaRPr kumimoji="1" lang="en-US" altLang="ja-JP" dirty="0"/>
          </a:p>
          <a:p>
            <a:r>
              <a:rPr kumimoji="1" lang="ja-JP" altLang="en-US" dirty="0"/>
              <a:t>同様に、プロセス</a:t>
            </a:r>
            <a:r>
              <a:rPr kumimoji="1" lang="en-US" altLang="ja-JP" dirty="0"/>
              <a:t>1</a:t>
            </a:r>
            <a:r>
              <a:rPr kumimoji="1" lang="ja-JP" altLang="en-US" dirty="0"/>
              <a:t>が資源</a:t>
            </a:r>
            <a:r>
              <a:rPr kumimoji="1" lang="en-US" altLang="ja-JP" dirty="0"/>
              <a:t>2</a:t>
            </a:r>
            <a:r>
              <a:rPr kumimoji="1" lang="ja-JP" altLang="en-US" dirty="0"/>
              <a:t>を確保している間は、</a:t>
            </a:r>
            <a:endParaRPr kumimoji="1" lang="en-US" altLang="ja-JP" dirty="0"/>
          </a:p>
          <a:p>
            <a:r>
              <a:rPr kumimoji="1" lang="ja-JP" altLang="en-US" dirty="0"/>
              <a:t>プロセス</a:t>
            </a:r>
            <a:r>
              <a:rPr kumimoji="1" lang="en-US" altLang="ja-JP" dirty="0"/>
              <a:t>2</a:t>
            </a:r>
            <a:r>
              <a:rPr kumimoji="1" lang="ja-JP" altLang="en-US" dirty="0"/>
              <a:t>の資源</a:t>
            </a:r>
            <a:r>
              <a:rPr kumimoji="1" lang="en-US" altLang="ja-JP" dirty="0"/>
              <a:t>2</a:t>
            </a:r>
            <a:r>
              <a:rPr kumimoji="1" lang="ja-JP" altLang="en-US" dirty="0"/>
              <a:t>の要求から確保の間に壁ができます。</a:t>
            </a:r>
            <a:endParaRPr kumimoji="1" lang="en-US" altLang="ja-JP" dirty="0"/>
          </a:p>
          <a:p>
            <a:r>
              <a:rPr kumimoji="1" lang="ja-JP" altLang="en-US" dirty="0"/>
              <a:t>逆に、プロセス</a:t>
            </a:r>
            <a:r>
              <a:rPr kumimoji="1" lang="en-US" altLang="ja-JP" dirty="0"/>
              <a:t>2</a:t>
            </a:r>
            <a:r>
              <a:rPr kumimoji="1" lang="ja-JP" altLang="en-US" dirty="0"/>
              <a:t>が資源を確保している間は、</a:t>
            </a:r>
            <a:endParaRPr kumimoji="1" lang="en-US" altLang="ja-JP" dirty="0"/>
          </a:p>
          <a:p>
            <a:r>
              <a:rPr kumimoji="1" lang="ja-JP" altLang="en-US" dirty="0"/>
              <a:t>プロセス</a:t>
            </a:r>
            <a:r>
              <a:rPr kumimoji="1" lang="en-US" altLang="ja-JP" dirty="0"/>
              <a:t>1</a:t>
            </a:r>
            <a:r>
              <a:rPr kumimoji="1" lang="ja-JP" altLang="en-US" dirty="0"/>
              <a:t>の資源の要求から確保の間に壁ができます。</a:t>
            </a:r>
            <a:endParaRPr kumimoji="1" lang="en-US" altLang="ja-JP" dirty="0"/>
          </a:p>
          <a:p>
            <a:r>
              <a:rPr kumimoji="1" lang="ja-JP" altLang="en-US" dirty="0"/>
              <a:t>壁があると、実行を表す矢印は先に進むことができなくなります。</a:t>
            </a:r>
            <a:endParaRPr kumimoji="1" lang="en-US" altLang="ja-JP" dirty="0"/>
          </a:p>
          <a:p>
            <a:r>
              <a:rPr kumimoji="1" lang="ja-JP" altLang="en-US" dirty="0"/>
              <a:t>例えば、こちらのピンクの矢印のように進んだ場合、</a:t>
            </a:r>
            <a:endParaRPr kumimoji="1" lang="en-US" altLang="ja-JP" dirty="0"/>
          </a:p>
          <a:p>
            <a:r>
              <a:rPr kumimoji="1" lang="ja-JP" altLang="en-US" dirty="0"/>
              <a:t>プロセス</a:t>
            </a:r>
            <a:r>
              <a:rPr kumimoji="1" lang="en-US" altLang="ja-JP" dirty="0"/>
              <a:t>2</a:t>
            </a:r>
            <a:r>
              <a:rPr kumimoji="1" lang="ja-JP" altLang="en-US" dirty="0"/>
              <a:t>が資源</a:t>
            </a:r>
            <a:r>
              <a:rPr kumimoji="1" lang="en-US" altLang="ja-JP" dirty="0"/>
              <a:t>2</a:t>
            </a:r>
            <a:r>
              <a:rPr kumimoji="1" lang="ja-JP" altLang="en-US" dirty="0"/>
              <a:t>を要求しますが、</a:t>
            </a:r>
            <a:endParaRPr kumimoji="1" lang="en-US" altLang="ja-JP" dirty="0"/>
          </a:p>
          <a:p>
            <a:r>
              <a:rPr kumimoji="1" lang="ja-JP" altLang="en-US" dirty="0"/>
              <a:t>上側には壁があるので進めません。</a:t>
            </a:r>
            <a:endParaRPr kumimoji="1" lang="en-US" altLang="ja-JP" dirty="0"/>
          </a:p>
          <a:p>
            <a:r>
              <a:rPr kumimoji="1" lang="ja-JP" altLang="en-US" dirty="0"/>
              <a:t>矢印が右に進んで上側の壁が無くなる地点まで行けば上に行けるようになります。</a:t>
            </a:r>
            <a:endParaRPr kumimoji="1" lang="en-US" altLang="ja-JP" dirty="0"/>
          </a:p>
          <a:p>
            <a:r>
              <a:rPr kumimoji="1" lang="ja-JP" altLang="en-US" dirty="0"/>
              <a:t>今度は、こちらの緑の矢印のように進んだとします。</a:t>
            </a:r>
            <a:endParaRPr kumimoji="1" lang="en-US" altLang="ja-JP" dirty="0"/>
          </a:p>
          <a:p>
            <a:r>
              <a:rPr kumimoji="1" lang="ja-JP" altLang="en-US" dirty="0"/>
              <a:t>プロセス</a:t>
            </a:r>
            <a:r>
              <a:rPr kumimoji="1" lang="en-US" altLang="ja-JP" dirty="0"/>
              <a:t>2</a:t>
            </a:r>
            <a:r>
              <a:rPr kumimoji="1" lang="ja-JP" altLang="en-US" dirty="0"/>
              <a:t>が資源</a:t>
            </a:r>
            <a:r>
              <a:rPr kumimoji="1" lang="en-US" altLang="ja-JP" dirty="0"/>
              <a:t>1</a:t>
            </a:r>
            <a:r>
              <a:rPr kumimoji="1" lang="ja-JP" altLang="en-US" dirty="0"/>
              <a:t>を確保しようとしますが、上に壁があるので進めません。</a:t>
            </a:r>
            <a:endParaRPr kumimoji="1" lang="en-US" altLang="ja-JP" dirty="0"/>
          </a:p>
          <a:p>
            <a:r>
              <a:rPr kumimoji="1" lang="ja-JP" altLang="en-US" dirty="0"/>
              <a:t>そこで、右に進みますが、右側にも壁があります。</a:t>
            </a:r>
            <a:endParaRPr kumimoji="1" lang="en-US" altLang="ja-JP" dirty="0"/>
          </a:p>
          <a:p>
            <a:r>
              <a:rPr kumimoji="1" lang="ja-JP" altLang="en-US" dirty="0"/>
              <a:t>矢印は、上か右にしか進めませんので、上にも右にも壁があると、それ以上動けなくなります。</a:t>
            </a:r>
            <a:endParaRPr kumimoji="1" lang="en-US" altLang="ja-JP" dirty="0"/>
          </a:p>
          <a:p>
            <a:r>
              <a:rPr kumimoji="1" lang="ja-JP" altLang="en-US" dirty="0"/>
              <a:t>つまり、ここでデッドロックが発生します。</a:t>
            </a:r>
            <a:endParaRPr kumimoji="1" lang="en-US" altLang="ja-JP" dirty="0"/>
          </a:p>
        </p:txBody>
      </p:sp>
      <p:sp>
        <p:nvSpPr>
          <p:cNvPr id="4" name="スライド番号プレースホルダー 3"/>
          <p:cNvSpPr>
            <a:spLocks noGrp="1"/>
          </p:cNvSpPr>
          <p:nvPr>
            <p:ph type="sldNum" sz="quarter" idx="10"/>
          </p:nvPr>
        </p:nvSpPr>
        <p:spPr/>
        <p:txBody>
          <a:bodyPr/>
          <a:lstStyle/>
          <a:p>
            <a:pPr>
              <a:defRPr/>
            </a:pPr>
            <a:fld id="{C61DE652-D659-4AAB-8B02-8E844B61B5E8}" type="slidenum">
              <a:rPr lang="ja-JP" altLang="en-US" smtClean="0"/>
              <a:pPr>
                <a:defRPr/>
              </a:pPr>
              <a:t>12</a:t>
            </a:fld>
            <a:endParaRPr lang="en-US" altLang="ja-JP"/>
          </a:p>
        </p:txBody>
      </p:sp>
    </p:spTree>
    <p:extLst>
      <p:ext uri="{BB962C8B-B14F-4D97-AF65-F5344CB8AC3E}">
        <p14:creationId xmlns:p14="http://schemas.microsoft.com/office/powerpoint/2010/main" val="19658471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矢印が進んでいき、ピンクで示す空間に入ったとします。</a:t>
            </a:r>
            <a:endParaRPr kumimoji="1" lang="en-US" altLang="ja-JP" dirty="0"/>
          </a:p>
          <a:p>
            <a:r>
              <a:rPr kumimoji="1" lang="ja-JP" altLang="en-US" dirty="0"/>
              <a:t>ピンクの空間は、上と右に壁があります。</a:t>
            </a:r>
            <a:endParaRPr kumimoji="1" lang="en-US" altLang="ja-JP" dirty="0"/>
          </a:p>
          <a:p>
            <a:r>
              <a:rPr kumimoji="1" lang="ja-JP" altLang="en-US" dirty="0"/>
              <a:t>矢印は、上か右にしか動けないので、一旦ピンクの空間に入ってしまうと、</a:t>
            </a:r>
            <a:endParaRPr kumimoji="1" lang="en-US" altLang="ja-JP" dirty="0"/>
          </a:p>
          <a:p>
            <a:r>
              <a:rPr kumimoji="1" lang="ja-JP" altLang="en-US" dirty="0"/>
              <a:t>やがて上にも右にも行けなくなり、デッドロックとなります。</a:t>
            </a:r>
            <a:endParaRPr kumimoji="1" lang="en-US" altLang="ja-JP" dirty="0"/>
          </a:p>
          <a:p>
            <a:r>
              <a:rPr kumimoji="1" lang="ja-JP" altLang="en-US" dirty="0"/>
              <a:t>つまり、ピンクの空間に入ると、</a:t>
            </a:r>
            <a:endParaRPr kumimoji="1" lang="en-US" altLang="ja-JP" dirty="0"/>
          </a:p>
          <a:p>
            <a:r>
              <a:rPr kumimoji="1" lang="ja-JP" altLang="en-US" dirty="0"/>
              <a:t>いずれデッドロックとなることが確定します。</a:t>
            </a:r>
          </a:p>
        </p:txBody>
      </p:sp>
      <p:sp>
        <p:nvSpPr>
          <p:cNvPr id="4" name="スライド番号プレースホルダー 3"/>
          <p:cNvSpPr>
            <a:spLocks noGrp="1"/>
          </p:cNvSpPr>
          <p:nvPr>
            <p:ph type="sldNum" sz="quarter" idx="10"/>
          </p:nvPr>
        </p:nvSpPr>
        <p:spPr/>
        <p:txBody>
          <a:bodyPr/>
          <a:lstStyle/>
          <a:p>
            <a:pPr>
              <a:defRPr/>
            </a:pPr>
            <a:fld id="{C61DE652-D659-4AAB-8B02-8E844B61B5E8}" type="slidenum">
              <a:rPr lang="ja-JP" altLang="en-US" smtClean="0"/>
              <a:pPr>
                <a:defRPr/>
              </a:pPr>
              <a:t>13</a:t>
            </a:fld>
            <a:endParaRPr lang="en-US" altLang="ja-JP"/>
          </a:p>
        </p:txBody>
      </p:sp>
    </p:spTree>
    <p:extLst>
      <p:ext uri="{BB962C8B-B14F-4D97-AF65-F5344CB8AC3E}">
        <p14:creationId xmlns:p14="http://schemas.microsoft.com/office/powerpoint/2010/main" val="29187787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こちらの図のような壁がある場合</a:t>
            </a:r>
            <a:r>
              <a:rPr kumimoji="1" lang="ja-JP" altLang="en-US" dirty="0" err="1"/>
              <a:t>ば</a:t>
            </a:r>
            <a:r>
              <a:rPr kumimoji="1" lang="ja-JP" altLang="en-US" dirty="0"/>
              <a:t>どうでしょう。</a:t>
            </a:r>
            <a:endParaRPr kumimoji="1" lang="en-US" altLang="ja-JP" dirty="0"/>
          </a:p>
          <a:p>
            <a:r>
              <a:rPr kumimoji="1" lang="ja-JP" altLang="en-US" dirty="0"/>
              <a:t>この場合は、こちらの</a:t>
            </a:r>
            <a:r>
              <a:rPr kumimoji="1" lang="en-US" altLang="ja-JP" dirty="0"/>
              <a:t>2</a:t>
            </a:r>
            <a:r>
              <a:rPr kumimoji="1" lang="ja-JP" altLang="en-US" dirty="0" err="1"/>
              <a:t>つの</a:t>
            </a:r>
            <a:r>
              <a:rPr kumimoji="1" lang="ja-JP" altLang="en-US" dirty="0"/>
              <a:t>ピンクの空間は</a:t>
            </a:r>
            <a:endParaRPr kumimoji="1" lang="en-US" altLang="ja-JP" dirty="0"/>
          </a:p>
          <a:p>
            <a:r>
              <a:rPr kumimoji="1" lang="ja-JP" altLang="en-US" dirty="0"/>
              <a:t>上と右に壁がありますので、</a:t>
            </a:r>
            <a:endParaRPr kumimoji="1" lang="en-US" altLang="ja-JP" dirty="0"/>
          </a:p>
          <a:p>
            <a:r>
              <a:rPr kumimoji="1" lang="ja-JP" altLang="en-US" dirty="0"/>
              <a:t>この空間に入ればデッドロックが確定します。</a:t>
            </a:r>
            <a:endParaRPr kumimoji="1" lang="en-US" altLang="ja-JP" dirty="0"/>
          </a:p>
          <a:p>
            <a:r>
              <a:rPr kumimoji="1" lang="ja-JP" altLang="en-US" dirty="0"/>
              <a:t>一方、右上の壁は、右上部分に隙間がありますので、</a:t>
            </a:r>
            <a:endParaRPr kumimoji="1" lang="en-US" altLang="ja-JP" dirty="0"/>
          </a:p>
          <a:p>
            <a:r>
              <a:rPr kumimoji="1" lang="ja-JP" altLang="en-US" dirty="0"/>
              <a:t>ここから矢印が出ていくことができますので、</a:t>
            </a:r>
            <a:endParaRPr kumimoji="1" lang="en-US" altLang="ja-JP" dirty="0"/>
          </a:p>
          <a:p>
            <a:r>
              <a:rPr kumimoji="1" lang="ja-JP" altLang="en-US" dirty="0"/>
              <a:t>ここではデッドロックにはなりません。</a:t>
            </a:r>
          </a:p>
        </p:txBody>
      </p:sp>
      <p:sp>
        <p:nvSpPr>
          <p:cNvPr id="4" name="スライド番号プレースホルダー 3"/>
          <p:cNvSpPr>
            <a:spLocks noGrp="1"/>
          </p:cNvSpPr>
          <p:nvPr>
            <p:ph type="sldNum" sz="quarter" idx="10"/>
          </p:nvPr>
        </p:nvSpPr>
        <p:spPr/>
        <p:txBody>
          <a:bodyPr/>
          <a:lstStyle/>
          <a:p>
            <a:pPr>
              <a:defRPr/>
            </a:pPr>
            <a:fld id="{C61DE652-D659-4AAB-8B02-8E844B61B5E8}" type="slidenum">
              <a:rPr lang="ja-JP" altLang="en-US" smtClean="0"/>
              <a:pPr>
                <a:defRPr/>
              </a:pPr>
              <a:t>14</a:t>
            </a:fld>
            <a:endParaRPr lang="en-US" altLang="ja-JP"/>
          </a:p>
        </p:txBody>
      </p:sp>
    </p:spTree>
    <p:extLst>
      <p:ext uri="{BB962C8B-B14F-4D97-AF65-F5344CB8AC3E}">
        <p14:creationId xmlns:p14="http://schemas.microsoft.com/office/powerpoint/2010/main" val="34777851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こちらの場合はどうでしょう。</a:t>
            </a:r>
            <a:endParaRPr kumimoji="1" lang="en-US" altLang="ja-JP" dirty="0"/>
          </a:p>
          <a:p>
            <a:r>
              <a:rPr kumimoji="1" lang="ja-JP" altLang="en-US" dirty="0"/>
              <a:t>この部分は右上に隙間があります。</a:t>
            </a:r>
            <a:endParaRPr kumimoji="1" lang="en-US" altLang="ja-JP" dirty="0"/>
          </a:p>
        </p:txBody>
      </p:sp>
      <p:sp>
        <p:nvSpPr>
          <p:cNvPr id="4" name="スライド番号プレースホルダー 3"/>
          <p:cNvSpPr>
            <a:spLocks noGrp="1"/>
          </p:cNvSpPr>
          <p:nvPr>
            <p:ph type="sldNum" sz="quarter" idx="10"/>
          </p:nvPr>
        </p:nvSpPr>
        <p:spPr/>
        <p:txBody>
          <a:bodyPr/>
          <a:lstStyle/>
          <a:p>
            <a:pPr>
              <a:defRPr/>
            </a:pPr>
            <a:fld id="{C61DE652-D659-4AAB-8B02-8E844B61B5E8}" type="slidenum">
              <a:rPr lang="ja-JP" altLang="en-US" smtClean="0"/>
              <a:pPr>
                <a:defRPr/>
              </a:pPr>
              <a:t>15</a:t>
            </a:fld>
            <a:endParaRPr lang="en-US" altLang="ja-JP"/>
          </a:p>
        </p:txBody>
      </p:sp>
    </p:spTree>
    <p:extLst>
      <p:ext uri="{BB962C8B-B14F-4D97-AF65-F5344CB8AC3E}">
        <p14:creationId xmlns:p14="http://schemas.microsoft.com/office/powerpoint/2010/main" val="41580018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しかし、そのさらに右上を見ると、上と右か壁でふさがっています。</a:t>
            </a:r>
          </a:p>
          <a:p>
            <a:r>
              <a:rPr kumimoji="1" lang="ja-JP" altLang="en-US" dirty="0"/>
              <a:t>よって、ここに入るとデッドロックが確定します。</a:t>
            </a:r>
            <a:endParaRPr kumimoji="1" lang="en-US" altLang="ja-JP" dirty="0"/>
          </a:p>
          <a:p>
            <a:r>
              <a:rPr kumimoji="1" lang="ja-JP" altLang="en-US" dirty="0"/>
              <a:t>すると、真ん中の部分は、右上から抜けた先がデッドロック確定領域ですので、</a:t>
            </a:r>
            <a:endParaRPr kumimoji="1" lang="en-US" altLang="ja-JP" dirty="0"/>
          </a:p>
          <a:p>
            <a:r>
              <a:rPr kumimoji="1" lang="ja-JP" altLang="en-US" dirty="0"/>
              <a:t>真ん中部分にデッドロックが確定します。</a:t>
            </a:r>
            <a:endParaRPr kumimoji="1" lang="en-US" altLang="ja-JP" dirty="0"/>
          </a:p>
          <a:p>
            <a:r>
              <a:rPr kumimoji="1" lang="ja-JP" altLang="en-US" dirty="0"/>
              <a:t>するとさらに、左下部分もデッドロックが確定します。</a:t>
            </a:r>
            <a:endParaRPr kumimoji="1" lang="en-US" altLang="ja-JP" dirty="0"/>
          </a:p>
          <a:p>
            <a:r>
              <a:rPr kumimoji="1" lang="en-US" altLang="ja-JP" dirty="0"/>
              <a:t>2</a:t>
            </a:r>
            <a:r>
              <a:rPr kumimoji="1" lang="ja-JP" altLang="en-US" dirty="0"/>
              <a:t>プロセスの場合は、このように上と右に壁がある空間に入るとデッドロックになります。</a:t>
            </a:r>
            <a:endParaRPr kumimoji="1"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C61DE652-D659-4AAB-8B02-8E844B61B5E8}" type="slidenum">
              <a:rPr lang="ja-JP" altLang="en-US" smtClean="0"/>
              <a:pPr>
                <a:defRPr/>
              </a:pPr>
              <a:t>16</a:t>
            </a:fld>
            <a:endParaRPr lang="en-US" altLang="ja-JP"/>
          </a:p>
        </p:txBody>
      </p:sp>
    </p:spTree>
    <p:extLst>
      <p:ext uri="{BB962C8B-B14F-4D97-AF65-F5344CB8AC3E}">
        <p14:creationId xmlns:p14="http://schemas.microsoft.com/office/powerpoint/2010/main" val="3374074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en-US" altLang="ja-JP" dirty="0"/>
              <a:t>3</a:t>
            </a:r>
            <a:r>
              <a:rPr kumimoji="1" lang="ja-JP" altLang="en-US" dirty="0"/>
              <a:t>プロセスの場合は</a:t>
            </a:r>
            <a:r>
              <a:rPr kumimoji="1" lang="en-US" altLang="ja-JP" dirty="0"/>
              <a:t>3</a:t>
            </a:r>
            <a:r>
              <a:rPr kumimoji="1" lang="ja-JP" altLang="en-US" dirty="0"/>
              <a:t>次元空間で考えます。</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プロセスが資源を確保した場合、</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このように平面の壁ができます。</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en-US" altLang="ja-JP" dirty="0"/>
              <a:t>3</a:t>
            </a:r>
            <a:r>
              <a:rPr kumimoji="1" lang="ja-JP" altLang="en-US" dirty="0"/>
              <a:t>プロセスの場合は、</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上と右と奥に壁がある直方体の空間がデッドロック確定領域になります。</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一応、これでデッドロックを解析できるのですが、</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en-US" altLang="ja-JP" dirty="0"/>
              <a:t>3</a:t>
            </a:r>
            <a:r>
              <a:rPr kumimoji="1" lang="ja-JP" altLang="en-US" dirty="0"/>
              <a:t>プロセスの場合は</a:t>
            </a:r>
            <a:r>
              <a:rPr kumimoji="1" lang="en-US" altLang="ja-JP" dirty="0"/>
              <a:t>3</a:t>
            </a:r>
            <a:r>
              <a:rPr kumimoji="1" lang="ja-JP" altLang="en-US" dirty="0"/>
              <a:t>次元空間で考える必要がありますので、</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この方法でデッドロックを解析するのは大変です。</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これが</a:t>
            </a:r>
            <a:r>
              <a:rPr kumimoji="1" lang="en-US" altLang="ja-JP" dirty="0"/>
              <a:t>4</a:t>
            </a:r>
            <a:r>
              <a:rPr kumimoji="1" lang="ja-JP" altLang="en-US" dirty="0"/>
              <a:t>プロセスになると、</a:t>
            </a:r>
            <a:r>
              <a:rPr kumimoji="1" lang="en-US" altLang="ja-JP" dirty="0"/>
              <a:t>4</a:t>
            </a:r>
            <a:r>
              <a:rPr kumimoji="1" lang="ja-JP" altLang="en-US" dirty="0"/>
              <a:t>次元空間が必要になります。</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en-US" altLang="ja-JP" dirty="0"/>
              <a:t>4</a:t>
            </a:r>
            <a:r>
              <a:rPr kumimoji="1" lang="ja-JP" altLang="en-US" dirty="0"/>
              <a:t>次元空間を頭の中で思い浮かべられる人はまずいないでしょう。</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ですので、この方法でのデッドロックの解析は、通常は</a:t>
            </a:r>
            <a:r>
              <a:rPr kumimoji="1" lang="en-US" altLang="ja-JP" dirty="0"/>
              <a:t>2</a:t>
            </a:r>
            <a:r>
              <a:rPr kumimoji="1" lang="ja-JP" altLang="en-US" dirty="0"/>
              <a:t>プロセスの場合のみに使われます。</a:t>
            </a:r>
            <a:endParaRPr kumimoji="1"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C61DE652-D659-4AAB-8B02-8E844B61B5E8}" type="slidenum">
              <a:rPr lang="ja-JP" altLang="en-US" smtClean="0"/>
              <a:pPr>
                <a:defRPr/>
              </a:pPr>
              <a:t>17</a:t>
            </a:fld>
            <a:endParaRPr lang="en-US" altLang="ja-JP"/>
          </a:p>
        </p:txBody>
      </p:sp>
    </p:spTree>
    <p:extLst>
      <p:ext uri="{BB962C8B-B14F-4D97-AF65-F5344CB8AC3E}">
        <p14:creationId xmlns:p14="http://schemas.microsoft.com/office/powerpoint/2010/main" val="6488932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デッドロックが起きると、プロセスが永久に動けなくなってしまいますので、</a:t>
            </a:r>
            <a:endParaRPr kumimoji="1" lang="en-US" altLang="ja-JP" dirty="0"/>
          </a:p>
          <a:p>
            <a:r>
              <a:rPr kumimoji="1" lang="ja-JP" altLang="en-US" dirty="0"/>
              <a:t>対処しなければなりません。</a:t>
            </a:r>
            <a:endParaRPr kumimoji="1" lang="en-US" altLang="ja-JP" dirty="0"/>
          </a:p>
          <a:p>
            <a:r>
              <a:rPr kumimoji="1" lang="ja-JP" altLang="en-US" dirty="0"/>
              <a:t>それでは、デッドロックはどのような場合に起きるのでしょうか。</a:t>
            </a:r>
            <a:endParaRPr kumimoji="1" lang="en-US" altLang="ja-JP" dirty="0"/>
          </a:p>
          <a:p>
            <a:r>
              <a:rPr kumimoji="1" lang="ja-JP" altLang="en-US" dirty="0"/>
              <a:t>デッドロック発生には条件があります。</a:t>
            </a:r>
            <a:endParaRPr kumimoji="1" lang="en-US" altLang="ja-JP" dirty="0"/>
          </a:p>
          <a:p>
            <a:r>
              <a:rPr kumimoji="1" lang="ja-JP" altLang="en-US" dirty="0"/>
              <a:t>相互排除条件、</a:t>
            </a:r>
            <a:endParaRPr kumimoji="1" lang="en-US" altLang="ja-JP" dirty="0"/>
          </a:p>
          <a:p>
            <a:r>
              <a:rPr kumimoji="1" lang="ja-JP" altLang="en-US" dirty="0"/>
              <a:t>待機条件、</a:t>
            </a:r>
            <a:endParaRPr kumimoji="1" lang="en-US" altLang="ja-JP" dirty="0"/>
          </a:p>
          <a:p>
            <a:r>
              <a:rPr kumimoji="1" lang="ja-JP" altLang="en-US" dirty="0"/>
              <a:t>横取り不能条件、</a:t>
            </a:r>
            <a:endParaRPr kumimoji="1" lang="en-US" altLang="ja-JP" dirty="0"/>
          </a:p>
          <a:p>
            <a:r>
              <a:rPr kumimoji="1" lang="ja-JP" altLang="en-US" dirty="0"/>
              <a:t>循環待機条件です。</a:t>
            </a:r>
            <a:endParaRPr kumimoji="1" lang="en-US" altLang="ja-JP" dirty="0"/>
          </a:p>
          <a:p>
            <a:r>
              <a:rPr kumimoji="1" lang="ja-JP" altLang="en-US" dirty="0"/>
              <a:t>相互排除条件 </a:t>
            </a:r>
            <a:r>
              <a:rPr kumimoji="1" lang="en-US" altLang="ja-JP" dirty="0"/>
              <a:t>mutual</a:t>
            </a:r>
            <a:r>
              <a:rPr kumimoji="1" lang="en-US" altLang="ja-JP" baseline="0" dirty="0"/>
              <a:t> exclusion condition </a:t>
            </a:r>
            <a:r>
              <a:rPr kumimoji="1" lang="ja-JP" altLang="en-US" baseline="0" dirty="0"/>
              <a:t>とは、排他的な資源要求をしていることです。</a:t>
            </a:r>
            <a:endParaRPr kumimoji="1" lang="en-US" altLang="ja-JP" baseline="0" dirty="0"/>
          </a:p>
          <a:p>
            <a:r>
              <a:rPr kumimoji="1" lang="ja-JP" altLang="en-US" baseline="0" dirty="0"/>
              <a:t>複数のプロセスが排他的資源を要求するときにデッドロックが発生するのですから、</a:t>
            </a:r>
            <a:endParaRPr kumimoji="1" lang="en-US" altLang="ja-JP" baseline="0" dirty="0"/>
          </a:p>
          <a:p>
            <a:r>
              <a:rPr kumimoji="1" lang="ja-JP" altLang="en-US" baseline="0" dirty="0"/>
              <a:t>そもそも排他的資源が無ければデッドロックは起きません。</a:t>
            </a:r>
            <a:endParaRPr kumimoji="1" lang="en-US" altLang="ja-JP" baseline="0" dirty="0"/>
          </a:p>
          <a:p>
            <a:r>
              <a:rPr kumimoji="1" lang="ja-JP" altLang="en-US" baseline="0" dirty="0"/>
              <a:t>待機条件 </a:t>
            </a:r>
            <a:r>
              <a:rPr kumimoji="1" lang="en-US" altLang="ja-JP" baseline="0" dirty="0"/>
              <a:t>wait for condition </a:t>
            </a:r>
            <a:r>
              <a:rPr kumimoji="1" lang="ja-JP" altLang="en-US" baseline="0" dirty="0"/>
              <a:t>とは、資源を要求したプロセスが、資源の確保が不可能な場合は</a:t>
            </a:r>
            <a:endParaRPr kumimoji="1" lang="en-US" altLang="ja-JP" baseline="0" dirty="0"/>
          </a:p>
          <a:p>
            <a:r>
              <a:rPr kumimoji="1" lang="ja-JP" altLang="en-US" baseline="0" dirty="0"/>
              <a:t>ブロック状態で待つことです。</a:t>
            </a:r>
            <a:endParaRPr kumimoji="1" lang="en-US" altLang="ja-JP" baseline="0" dirty="0"/>
          </a:p>
          <a:p>
            <a:r>
              <a:rPr kumimoji="1" lang="ja-JP" altLang="en-US" baseline="0" dirty="0"/>
              <a:t>横取り不能条件 </a:t>
            </a:r>
            <a:r>
              <a:rPr kumimoji="1" lang="en-US" altLang="ja-JP" baseline="0" dirty="0"/>
              <a:t>non preemption condition </a:t>
            </a:r>
            <a:r>
              <a:rPr kumimoji="1" lang="ja-JP" altLang="en-US" baseline="0" dirty="0"/>
              <a:t>とは、資源を確保したプロセスは、</a:t>
            </a:r>
            <a:endParaRPr kumimoji="1" lang="en-US" altLang="ja-JP" baseline="0" dirty="0"/>
          </a:p>
          <a:p>
            <a:r>
              <a:rPr kumimoji="1" lang="ja-JP" altLang="en-US" baseline="0" dirty="0"/>
              <a:t>強制的に資源を取られることが無いことです。</a:t>
            </a:r>
            <a:endParaRPr kumimoji="1" lang="en-US" altLang="ja-JP" baseline="0" dirty="0"/>
          </a:p>
          <a:p>
            <a:r>
              <a:rPr kumimoji="1" lang="ja-JP" altLang="en-US" baseline="0" dirty="0"/>
              <a:t>循環待機条件 </a:t>
            </a:r>
            <a:r>
              <a:rPr kumimoji="1" lang="en-US" altLang="ja-JP" baseline="0" dirty="0"/>
              <a:t>circular wait condition </a:t>
            </a:r>
            <a:r>
              <a:rPr kumimoji="1" lang="ja-JP" altLang="en-US" baseline="0" dirty="0"/>
              <a:t>は、各プロセスが資源を</a:t>
            </a:r>
            <a:r>
              <a:rPr kumimoji="1" lang="en-US" altLang="ja-JP" baseline="0" dirty="0"/>
              <a:t>1</a:t>
            </a:r>
            <a:r>
              <a:rPr kumimoji="1" lang="ja-JP" altLang="en-US" baseline="0" dirty="0"/>
              <a:t>つ以上確保し、</a:t>
            </a:r>
            <a:endParaRPr kumimoji="1" lang="en-US" altLang="ja-JP" baseline="0" dirty="0"/>
          </a:p>
          <a:p>
            <a:r>
              <a:rPr kumimoji="1" lang="ja-JP" altLang="en-US" baseline="0" dirty="0"/>
              <a:t>他のプロセスがそれを要求していることです。</a:t>
            </a:r>
            <a:endParaRPr kumimoji="1" lang="en-US" altLang="ja-JP" baseline="0" dirty="0"/>
          </a:p>
          <a:p>
            <a:r>
              <a:rPr kumimoji="1" lang="ja-JP" altLang="en-US" baseline="0" dirty="0"/>
              <a:t>この</a:t>
            </a:r>
            <a:r>
              <a:rPr kumimoji="1" lang="en-US" altLang="ja-JP" baseline="0" dirty="0"/>
              <a:t>4</a:t>
            </a:r>
            <a:r>
              <a:rPr kumimoji="1" lang="ja-JP" altLang="en-US" baseline="0" dirty="0" err="1"/>
              <a:t>つの</a:t>
            </a:r>
            <a:r>
              <a:rPr kumimoji="1" lang="ja-JP" altLang="en-US" baseline="0" dirty="0"/>
              <a:t>条件が全て満たされると、デッドロックは発生します。</a:t>
            </a:r>
            <a:endParaRPr kumimoji="1" lang="en-US" altLang="ja-JP" dirty="0"/>
          </a:p>
          <a:p>
            <a:endParaRPr kumimoji="1" lang="en-US" altLang="ja-JP" dirty="0"/>
          </a:p>
        </p:txBody>
      </p:sp>
      <p:sp>
        <p:nvSpPr>
          <p:cNvPr id="4" name="スライド番号プレースホルダー 3"/>
          <p:cNvSpPr>
            <a:spLocks noGrp="1"/>
          </p:cNvSpPr>
          <p:nvPr>
            <p:ph type="sldNum" sz="quarter" idx="10"/>
          </p:nvPr>
        </p:nvSpPr>
        <p:spPr/>
        <p:txBody>
          <a:bodyPr/>
          <a:lstStyle/>
          <a:p>
            <a:pPr>
              <a:defRPr/>
            </a:pPr>
            <a:fld id="{C61DE652-D659-4AAB-8B02-8E844B61B5E8}" type="slidenum">
              <a:rPr lang="ja-JP" altLang="en-US" smtClean="0"/>
              <a:pPr>
                <a:defRPr/>
              </a:pPr>
              <a:t>18</a:t>
            </a:fld>
            <a:endParaRPr lang="en-US" altLang="ja-JP"/>
          </a:p>
        </p:txBody>
      </p:sp>
    </p:spTree>
    <p:extLst>
      <p:ext uri="{BB962C8B-B14F-4D97-AF65-F5344CB8AC3E}">
        <p14:creationId xmlns:p14="http://schemas.microsoft.com/office/powerpoint/2010/main" val="38837240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デッドロックに対してはいくつかの対処法があります。</a:t>
            </a:r>
            <a:endParaRPr kumimoji="1" lang="en-US" altLang="ja-JP" dirty="0"/>
          </a:p>
          <a:p>
            <a:r>
              <a:rPr kumimoji="1" lang="ja-JP" altLang="en-US" dirty="0"/>
              <a:t>無策、デッドロックの検出、デッドロックの回避、デッドロックの防止です。</a:t>
            </a:r>
            <a:endParaRPr kumimoji="1" lang="en-US" altLang="ja-JP" dirty="0"/>
          </a:p>
          <a:p>
            <a:r>
              <a:rPr kumimoji="1" lang="ja-JP" altLang="en-US" dirty="0"/>
              <a:t>デッドロックの検出は、さらにデッドロックの通知とデッドロックの回復があります。</a:t>
            </a:r>
            <a:endParaRPr kumimoji="1" lang="en-US" altLang="ja-JP" dirty="0"/>
          </a:p>
          <a:p>
            <a:r>
              <a:rPr kumimoji="1" lang="ja-JP" altLang="en-US" dirty="0"/>
              <a:t>下に行くほど、より強力にデッドロックに対処します。</a:t>
            </a:r>
            <a:endParaRPr kumimoji="1" lang="en-US" altLang="ja-JP" dirty="0"/>
          </a:p>
        </p:txBody>
      </p:sp>
      <p:sp>
        <p:nvSpPr>
          <p:cNvPr id="4" name="スライド番号プレースホルダー 3"/>
          <p:cNvSpPr>
            <a:spLocks noGrp="1"/>
          </p:cNvSpPr>
          <p:nvPr>
            <p:ph type="sldNum" sz="quarter" idx="10"/>
          </p:nvPr>
        </p:nvSpPr>
        <p:spPr/>
        <p:txBody>
          <a:bodyPr/>
          <a:lstStyle/>
          <a:p>
            <a:pPr>
              <a:defRPr/>
            </a:pPr>
            <a:fld id="{C61DE652-D659-4AAB-8B02-8E844B61B5E8}" type="slidenum">
              <a:rPr lang="ja-JP" altLang="en-US" smtClean="0"/>
              <a:pPr>
                <a:defRPr/>
              </a:pPr>
              <a:t>19</a:t>
            </a:fld>
            <a:endParaRPr lang="en-US" altLang="ja-JP"/>
          </a:p>
        </p:txBody>
      </p:sp>
    </p:spTree>
    <p:extLst>
      <p:ext uri="{BB962C8B-B14F-4D97-AF65-F5344CB8AC3E}">
        <p14:creationId xmlns:p14="http://schemas.microsoft.com/office/powerpoint/2010/main" val="27627225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まずは前回の復習です。</a:t>
            </a:r>
            <a:endParaRPr kumimoji="1" lang="en-US" altLang="ja-JP" dirty="0"/>
          </a:p>
          <a:p>
            <a:r>
              <a:rPr kumimoji="1" lang="ja-JP" altLang="en-US" dirty="0"/>
              <a:t>資源の中には、同時には</a:t>
            </a:r>
            <a:r>
              <a:rPr kumimoji="1" lang="en-US" altLang="ja-JP" dirty="0"/>
              <a:t>1</a:t>
            </a:r>
            <a:r>
              <a:rPr kumimoji="1" lang="ja-JP" altLang="en-US" dirty="0"/>
              <a:t>つのプロセスしか使えないものがあります。</a:t>
            </a:r>
            <a:endParaRPr kumimoji="1" lang="en-US" altLang="ja-JP" dirty="0"/>
          </a:p>
          <a:p>
            <a:r>
              <a:rPr kumimoji="1" lang="ja-JP" altLang="en-US" dirty="0"/>
              <a:t>そのような資源を、逐次的資源 </a:t>
            </a:r>
            <a:r>
              <a:rPr kumimoji="1" lang="en-US" altLang="ja-JP" dirty="0"/>
              <a:t>sequential resource </a:t>
            </a:r>
            <a:r>
              <a:rPr kumimoji="1" lang="ja-JP" altLang="en-US" dirty="0"/>
              <a:t>と言います。</a:t>
            </a:r>
            <a:endParaRPr kumimoji="1" lang="en-US" altLang="ja-JP" dirty="0"/>
          </a:p>
          <a:p>
            <a:r>
              <a:rPr kumimoji="1" lang="ja-JP" altLang="en-US" dirty="0"/>
              <a:t>そして、プロセスの操作のうち、逐次的資源を操作している部分を</a:t>
            </a:r>
            <a:endParaRPr kumimoji="1" lang="en-US" altLang="ja-JP" dirty="0"/>
          </a:p>
          <a:p>
            <a:r>
              <a:rPr kumimoji="1" lang="ja-JP" altLang="en-US" dirty="0"/>
              <a:t>臨界領域 </a:t>
            </a:r>
            <a:r>
              <a:rPr kumimoji="1" lang="en-US" altLang="ja-JP" dirty="0"/>
              <a:t>critical section </a:t>
            </a:r>
            <a:r>
              <a:rPr kumimoji="1" lang="ja-JP" altLang="en-US" dirty="0"/>
              <a:t>と言います。</a:t>
            </a:r>
            <a:endParaRPr kumimoji="1" lang="en-US" altLang="ja-JP" dirty="0"/>
          </a:p>
          <a:p>
            <a:r>
              <a:rPr kumimoji="1" lang="ja-JP" altLang="en-US" dirty="0"/>
              <a:t>例えば、こちらのプロセス</a:t>
            </a:r>
            <a:r>
              <a:rPr kumimoji="1" lang="en-US" altLang="ja-JP" dirty="0"/>
              <a:t>1, 2</a:t>
            </a:r>
            <a:r>
              <a:rPr kumimoji="1" lang="ja-JP" altLang="en-US" dirty="0"/>
              <a:t>では、</a:t>
            </a:r>
            <a:endParaRPr kumimoji="1" lang="en-US" altLang="ja-JP" dirty="0"/>
          </a:p>
          <a:p>
            <a:r>
              <a:rPr kumimoji="1" lang="ja-JP" altLang="en-US" dirty="0"/>
              <a:t>変数</a:t>
            </a:r>
            <a:r>
              <a:rPr kumimoji="1" lang="en-US" altLang="ja-JP" dirty="0"/>
              <a:t>x </a:t>
            </a:r>
            <a:r>
              <a:rPr kumimoji="1" lang="ja-JP" altLang="en-US" dirty="0"/>
              <a:t>は逐次的資源ですので、</a:t>
            </a:r>
            <a:endParaRPr kumimoji="1" lang="en-US" altLang="ja-JP" dirty="0"/>
          </a:p>
          <a:p>
            <a:r>
              <a:rPr kumimoji="1" lang="ja-JP" altLang="en-US" dirty="0"/>
              <a:t>変数 </a:t>
            </a:r>
            <a:r>
              <a:rPr kumimoji="1" lang="en-US" altLang="ja-JP" dirty="0"/>
              <a:t>x </a:t>
            </a:r>
            <a:r>
              <a:rPr kumimoji="1" lang="ja-JP" altLang="en-US" dirty="0"/>
              <a:t>を操作している部分が臨界領域です。</a:t>
            </a:r>
            <a:endParaRPr kumimoji="1" lang="en-US" altLang="ja-JP" dirty="0"/>
          </a:p>
          <a:p>
            <a:r>
              <a:rPr kumimoji="1" lang="ja-JP" altLang="en-US" dirty="0"/>
              <a:t>逐次的資源を操作している間は、他のプロセスに使われてはいけません。</a:t>
            </a:r>
            <a:endParaRPr kumimoji="1" lang="en-US" altLang="ja-JP" dirty="0"/>
          </a:p>
          <a:p>
            <a:r>
              <a:rPr kumimoji="1" lang="ja-JP" altLang="en-US" dirty="0"/>
              <a:t>ですので、臨界領域に入るときは、</a:t>
            </a:r>
            <a:endParaRPr kumimoji="1" lang="en-US" altLang="ja-JP" dirty="0"/>
          </a:p>
          <a:p>
            <a:r>
              <a:rPr kumimoji="1" lang="ja-JP" altLang="en-US" dirty="0"/>
              <a:t>他のプロセスがその逐次的資源を使わないように資源を占有する必要があります。</a:t>
            </a: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2</a:t>
            </a:fld>
            <a:endParaRPr lang="en-US" altLang="ja-JP"/>
          </a:p>
        </p:txBody>
      </p:sp>
    </p:spTree>
    <p:extLst>
      <p:ext uri="{BB962C8B-B14F-4D97-AF65-F5344CB8AC3E}">
        <p14:creationId xmlns:p14="http://schemas.microsoft.com/office/powerpoint/2010/main" val="9942458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デッドロックの対処法の一つめは、無策です。</a:t>
            </a:r>
            <a:endParaRPr kumimoji="1" lang="en-US" altLang="ja-JP" dirty="0"/>
          </a:p>
          <a:p>
            <a:r>
              <a:rPr kumimoji="1" lang="ja-JP" altLang="en-US" dirty="0"/>
              <a:t>無策とは、要は何も対処しないことです。</a:t>
            </a:r>
            <a:endParaRPr kumimoji="1" lang="en-US" altLang="ja-JP" dirty="0"/>
          </a:p>
          <a:p>
            <a:r>
              <a:rPr kumimoji="1" lang="ja-JP" altLang="en-US" dirty="0"/>
              <a:t>これはデッドロックの発生頻度とのトレードオフになります。</a:t>
            </a:r>
            <a:endParaRPr kumimoji="1" lang="en-US" altLang="ja-JP" dirty="0"/>
          </a:p>
          <a:p>
            <a:r>
              <a:rPr kumimoji="1" lang="ja-JP" altLang="en-US" dirty="0"/>
              <a:t>まず起きないことであれば、あえて対策しないのもありです。</a:t>
            </a:r>
            <a:endParaRPr kumimoji="1" lang="en-US" altLang="ja-JP" dirty="0"/>
          </a:p>
          <a:p>
            <a:r>
              <a:rPr kumimoji="1" lang="ja-JP" altLang="en-US" dirty="0"/>
              <a:t>例えば、プロセス番号や、ノードテーブルは、有限の値です。</a:t>
            </a:r>
            <a:endParaRPr kumimoji="1" lang="en-US" altLang="ja-JP" dirty="0"/>
          </a:p>
          <a:p>
            <a:r>
              <a:rPr kumimoji="1" lang="ja-JP" altLang="en-US" dirty="0"/>
              <a:t>有限ということは、オーバフローもありえる、ということです。</a:t>
            </a:r>
            <a:endParaRPr kumimoji="1" lang="en-US" altLang="ja-JP" dirty="0"/>
          </a:p>
          <a:p>
            <a:r>
              <a:rPr kumimoji="1" lang="ja-JP" altLang="en-US" dirty="0"/>
              <a:t>すると、デッドロックが発生する可能性があります。</a:t>
            </a:r>
            <a:endParaRPr kumimoji="1" lang="en-US" altLang="ja-JP" dirty="0"/>
          </a:p>
          <a:p>
            <a:r>
              <a:rPr kumimoji="1" lang="ja-JP" altLang="en-US" dirty="0"/>
              <a:t>しかし、プロセス番号の桁数は十分大きく取られていますので、</a:t>
            </a:r>
            <a:endParaRPr kumimoji="1" lang="en-US" altLang="ja-JP" dirty="0"/>
          </a:p>
          <a:p>
            <a:r>
              <a:rPr kumimoji="1" lang="ja-JP" altLang="en-US" dirty="0"/>
              <a:t>そんなことはまず起きないはずです。</a:t>
            </a:r>
            <a:endParaRPr kumimoji="1" lang="en-US" altLang="ja-JP" dirty="0"/>
          </a:p>
          <a:p>
            <a:r>
              <a:rPr kumimoji="1" lang="ja-JP" altLang="en-US" dirty="0"/>
              <a:t>計算機を</a:t>
            </a:r>
            <a:r>
              <a:rPr kumimoji="1" lang="en-US" altLang="ja-JP" dirty="0"/>
              <a:t>100</a:t>
            </a:r>
            <a:r>
              <a:rPr kumimoji="1" lang="ja-JP" altLang="en-US" dirty="0"/>
              <a:t>年くらい電源を入れっぱなしで動かし続けたら起きるかもしれませんが、</a:t>
            </a:r>
            <a:endParaRPr kumimoji="1" lang="en-US" altLang="ja-JP" dirty="0"/>
          </a:p>
          <a:p>
            <a:r>
              <a:rPr kumimoji="1" lang="en-US" altLang="ja-JP" dirty="0"/>
              <a:t>1</a:t>
            </a:r>
            <a:r>
              <a:rPr kumimoji="1" lang="ja-JP" altLang="en-US" dirty="0"/>
              <a:t>台の計算機を電源を切らずに</a:t>
            </a:r>
            <a:r>
              <a:rPr kumimoji="1" lang="en-US" altLang="ja-JP" dirty="0"/>
              <a:t>100</a:t>
            </a:r>
            <a:r>
              <a:rPr kumimoji="1" lang="ja-JP" altLang="en-US" dirty="0"/>
              <a:t>年間動かす、なんてことはあり得ませんよね。</a:t>
            </a:r>
            <a:endParaRPr kumimoji="1" lang="en-US" altLang="ja-JP" dirty="0"/>
          </a:p>
          <a:p>
            <a:r>
              <a:rPr kumimoji="1" lang="ja-JP" altLang="en-US" dirty="0" err="1"/>
              <a:t>で</a:t>
            </a:r>
            <a:r>
              <a:rPr kumimoji="1" lang="ja-JP" altLang="en-US" dirty="0"/>
              <a:t>したら、そんなありえない事態に対処する必要は無いわけです。</a:t>
            </a:r>
            <a:endParaRPr kumimoji="1" lang="en-US" altLang="ja-JP" dirty="0"/>
          </a:p>
        </p:txBody>
      </p:sp>
      <p:sp>
        <p:nvSpPr>
          <p:cNvPr id="4" name="スライド番号プレースホルダー 3"/>
          <p:cNvSpPr>
            <a:spLocks noGrp="1"/>
          </p:cNvSpPr>
          <p:nvPr>
            <p:ph type="sldNum" sz="quarter" idx="10"/>
          </p:nvPr>
        </p:nvSpPr>
        <p:spPr/>
        <p:txBody>
          <a:bodyPr/>
          <a:lstStyle/>
          <a:p>
            <a:pPr>
              <a:defRPr/>
            </a:pPr>
            <a:fld id="{C61DE652-D659-4AAB-8B02-8E844B61B5E8}" type="slidenum">
              <a:rPr lang="ja-JP" altLang="en-US" smtClean="0"/>
              <a:pPr>
                <a:defRPr/>
              </a:pPr>
              <a:t>20</a:t>
            </a:fld>
            <a:endParaRPr lang="en-US" altLang="ja-JP"/>
          </a:p>
        </p:txBody>
      </p:sp>
    </p:spTree>
    <p:extLst>
      <p:ext uri="{BB962C8B-B14F-4D97-AF65-F5344CB8AC3E}">
        <p14:creationId xmlns:p14="http://schemas.microsoft.com/office/powerpoint/2010/main" val="31169360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デッドロックに対して、無策、何もしくても </a:t>
            </a:r>
            <a:r>
              <a:rPr kumimoji="1" lang="en-US" altLang="ja-JP" dirty="0"/>
              <a:t>OK </a:t>
            </a:r>
            <a:r>
              <a:rPr kumimoji="1" lang="ja-JP" altLang="en-US"/>
              <a:t>となるのは、</a:t>
            </a:r>
            <a:endParaRPr kumimoji="1" lang="en-US" altLang="ja-JP" dirty="0"/>
          </a:p>
          <a:p>
            <a:r>
              <a:rPr kumimoji="1" lang="ja-JP" altLang="en-US"/>
              <a:t>まずデッドロック発生頻度が極めて低い場合です。</a:t>
            </a:r>
            <a:endParaRPr kumimoji="1" lang="en-US" altLang="ja-JP" dirty="0"/>
          </a:p>
          <a:p>
            <a:r>
              <a:rPr kumimoji="1" lang="ja-JP" altLang="en-US"/>
              <a:t>また、仮にデッドロックが発生したとしても、その被害が軽微なのであれば、</a:t>
            </a:r>
            <a:endParaRPr kumimoji="1" lang="en-US" altLang="ja-JP" dirty="0"/>
          </a:p>
          <a:p>
            <a:r>
              <a:rPr kumimoji="1" lang="ja-JP" altLang="en-US"/>
              <a:t>デッドロックを防ぐ手間をかけるよりも、デッドロックが発生してから被害を回復した方が楽です。</a:t>
            </a:r>
            <a:endParaRPr kumimoji="1" lang="en-US" altLang="ja-JP" dirty="0"/>
          </a:p>
          <a:p>
            <a:r>
              <a:rPr kumimoji="1" lang="ja-JP" altLang="en-US"/>
              <a:t>また、管理者が常に監視しており、デッドロック発生した場合にすぐに対処するのであれば事前の防止策は無くても大丈夫でしょう。</a:t>
            </a:r>
            <a:endParaRPr kumimoji="1" lang="en-US" altLang="ja-JP" dirty="0"/>
          </a:p>
          <a:p>
            <a:r>
              <a:rPr kumimoji="1" lang="ja-JP" altLang="en-US"/>
              <a:t>例えば、開発中のプログラムのテスト・デバグをしている場合です。</a:t>
            </a:r>
            <a:endParaRPr kumimoji="1" lang="en-US" altLang="ja-JP" dirty="0"/>
          </a:p>
          <a:p>
            <a:r>
              <a:rPr kumimoji="1" lang="ja-JP" altLang="en-US"/>
              <a:t>テスト・デバグ時には開発者がプログラムの動きを見ているわけですから、デッドロックがあればすぐにわかります。</a:t>
            </a:r>
            <a:endParaRPr kumimoji="1" lang="en-US" altLang="ja-JP" dirty="0"/>
          </a:p>
          <a:p>
            <a:r>
              <a:rPr kumimoji="1" lang="ja-JP" altLang="en-US"/>
              <a:t>そもそも、デッドロックが起きないかをチェックするためにテスト・デバグする、という状況もよくあります。</a:t>
            </a:r>
            <a:endParaRPr kumimoji="1" lang="en-US" altLang="ja-JP" dirty="0"/>
          </a:p>
          <a:p>
            <a:endParaRPr kumimoji="1" lang="en-US" altLang="ja-JP" dirty="0"/>
          </a:p>
        </p:txBody>
      </p:sp>
      <p:sp>
        <p:nvSpPr>
          <p:cNvPr id="4" name="スライド番号プレースホルダー 3"/>
          <p:cNvSpPr>
            <a:spLocks noGrp="1"/>
          </p:cNvSpPr>
          <p:nvPr>
            <p:ph type="sldNum" sz="quarter" idx="10"/>
          </p:nvPr>
        </p:nvSpPr>
        <p:spPr/>
        <p:txBody>
          <a:bodyPr/>
          <a:lstStyle/>
          <a:p>
            <a:pPr>
              <a:defRPr/>
            </a:pPr>
            <a:fld id="{C61DE652-D659-4AAB-8B02-8E844B61B5E8}" type="slidenum">
              <a:rPr lang="ja-JP" altLang="en-US" smtClean="0"/>
              <a:pPr>
                <a:defRPr/>
              </a:pPr>
              <a:t>21</a:t>
            </a:fld>
            <a:endParaRPr lang="en-US" altLang="ja-JP"/>
          </a:p>
        </p:txBody>
      </p:sp>
    </p:spTree>
    <p:extLst>
      <p:ext uri="{BB962C8B-B14F-4D97-AF65-F5344CB8AC3E}">
        <p14:creationId xmlns:p14="http://schemas.microsoft.com/office/powerpoint/2010/main" val="353631887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ここからは、デッドロックへの対処法として、最も強い対処法から見ていきましょう。</a:t>
            </a:r>
            <a:endParaRPr kumimoji="1" lang="en-US" altLang="ja-JP" dirty="0"/>
          </a:p>
          <a:p>
            <a:r>
              <a:rPr kumimoji="1" lang="ja-JP" altLang="en-US"/>
              <a:t>先ほど述べましように、デッドロックが発生するには４つの条件があります。</a:t>
            </a:r>
            <a:endParaRPr kumimoji="1" lang="en-US" altLang="ja-JP" dirty="0"/>
          </a:p>
          <a:p>
            <a:r>
              <a:rPr kumimoji="1" lang="ja-JP" altLang="en-US"/>
              <a:t>相互排除条件、待機条件、横取り不能条件、循環待機条件です。</a:t>
            </a:r>
            <a:endParaRPr kumimoji="1" lang="en-US" altLang="ja-JP" dirty="0"/>
          </a:p>
          <a:p>
            <a:r>
              <a:rPr kumimoji="1" lang="ja-JP" altLang="en-US"/>
              <a:t>この４つの条件が全て満たされるとデッドロックが発生します。</a:t>
            </a:r>
            <a:endParaRPr kumimoji="1" lang="en-US" altLang="ja-JP" dirty="0"/>
          </a:p>
          <a:p>
            <a:r>
              <a:rPr kumimoji="1" lang="ja-JP" altLang="en-US"/>
              <a:t>逆に、この４つの条件のうち</a:t>
            </a:r>
            <a:r>
              <a:rPr kumimoji="1" lang="en-US" altLang="ja-JP" dirty="0"/>
              <a:t>1</a:t>
            </a:r>
            <a:r>
              <a:rPr kumimoji="1" lang="ja-JP" altLang="en-US"/>
              <a:t>つでも成り立たなければ</a:t>
            </a:r>
            <a:endParaRPr kumimoji="1" lang="en-US" altLang="ja-JP" dirty="0"/>
          </a:p>
          <a:p>
            <a:r>
              <a:rPr kumimoji="1" lang="ja-JP" altLang="en-US"/>
              <a:t>デッドロックは発生しなくなります。</a:t>
            </a:r>
            <a:endParaRPr kumimoji="1" lang="en-US" altLang="ja-JP" dirty="0"/>
          </a:p>
          <a:p>
            <a:r>
              <a:rPr kumimoji="1" lang="ja-JP" altLang="en-US"/>
              <a:t>４つの条件のどれかが成り立たないようにしてデッドロックを防ぐのが</a:t>
            </a:r>
            <a:endParaRPr kumimoji="1" lang="en-US" altLang="ja-JP" dirty="0"/>
          </a:p>
          <a:p>
            <a:r>
              <a:rPr kumimoji="1" lang="ja-JP" altLang="en-US"/>
              <a:t>デッドロックの防止</a:t>
            </a:r>
            <a:r>
              <a:rPr kumimoji="1" lang="en-US" altLang="ja-JP" dirty="0"/>
              <a:t> deadlock prevention </a:t>
            </a:r>
            <a:r>
              <a:rPr kumimoji="1" lang="ja-JP" altLang="en-US"/>
              <a:t>です。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22</a:t>
            </a:fld>
            <a:endParaRPr lang="en-US" altLang="ja-JP"/>
          </a:p>
        </p:txBody>
      </p:sp>
    </p:spTree>
    <p:extLst>
      <p:ext uri="{BB962C8B-B14F-4D97-AF65-F5344CB8AC3E}">
        <p14:creationId xmlns:p14="http://schemas.microsoft.com/office/powerpoint/2010/main" val="28372162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まず相互排除条件です。</a:t>
            </a:r>
            <a:endParaRPr kumimoji="1" lang="en-US" altLang="ja-JP" dirty="0"/>
          </a:p>
          <a:p>
            <a:r>
              <a:rPr kumimoji="1" lang="ja-JP" altLang="en-US"/>
              <a:t>相互排除条件とは、排他的資源を要求していることです。</a:t>
            </a:r>
            <a:endParaRPr kumimoji="1" lang="en-US" altLang="ja-JP" dirty="0"/>
          </a:p>
          <a:p>
            <a:r>
              <a:rPr kumimoji="1" lang="ja-JP" altLang="en-US"/>
              <a:t>これを成り立たなくするには、要求する資源が排他的資源で無い、</a:t>
            </a:r>
            <a:endParaRPr kumimoji="1" lang="en-US" altLang="ja-JP" dirty="0"/>
          </a:p>
          <a:p>
            <a:r>
              <a:rPr kumimoji="1" lang="ja-JP" altLang="en-US"/>
              <a:t>つまり複数のプロセスが同時に使える資源であればいいのですが、これは中々大変です。</a:t>
            </a:r>
            <a:endParaRPr kumimoji="1" lang="en-US" altLang="ja-JP" dirty="0"/>
          </a:p>
          <a:p>
            <a:r>
              <a:rPr kumimoji="1" lang="ja-JP" altLang="en-US"/>
              <a:t>例えば、プリンタの場合を考えます。</a:t>
            </a:r>
            <a:endParaRPr kumimoji="1" lang="en-US" altLang="ja-JP" dirty="0"/>
          </a:p>
          <a:p>
            <a:r>
              <a:rPr kumimoji="1" lang="ja-JP" altLang="en-US"/>
              <a:t>プリンタは同時には１枚しか印刷できません。</a:t>
            </a:r>
            <a:endParaRPr kumimoji="1" lang="en-US" altLang="ja-JP" dirty="0"/>
          </a:p>
          <a:p>
            <a:r>
              <a:rPr kumimoji="1" lang="ja-JP" altLang="en-US"/>
              <a:t>これはプリンタそのものの性質ですので、簡単には変えられません。</a:t>
            </a:r>
            <a:endParaRPr kumimoji="1" lang="en-US" altLang="ja-JP" dirty="0"/>
          </a:p>
          <a:p>
            <a:r>
              <a:rPr kumimoji="1" lang="ja-JP" altLang="en-US"/>
              <a:t>よって、相互排除条件を回避するのはまず無理です。</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23</a:t>
            </a:fld>
            <a:endParaRPr lang="en-US" altLang="ja-JP"/>
          </a:p>
        </p:txBody>
      </p:sp>
    </p:spTree>
    <p:extLst>
      <p:ext uri="{BB962C8B-B14F-4D97-AF65-F5344CB8AC3E}">
        <p14:creationId xmlns:p14="http://schemas.microsoft.com/office/powerpoint/2010/main" val="10171157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相互排除条件の回避が無理なのですから、</a:t>
            </a:r>
            <a:endParaRPr kumimoji="1" lang="en-US" altLang="ja-JP" dirty="0"/>
          </a:p>
          <a:p>
            <a:r>
              <a:rPr kumimoji="1" lang="ja-JP" altLang="en-US"/>
              <a:t>デッドロックを防止するためには、残りの３つのじょうけん、</a:t>
            </a:r>
            <a:endParaRPr kumimoji="1" lang="en-US" altLang="ja-JP" dirty="0"/>
          </a:p>
          <a:p>
            <a:r>
              <a:rPr kumimoji="1" lang="ja-JP" altLang="en-US"/>
              <a:t>待機条件、横取り不能条件、循環待機条件のどれかを回避すればいいわけです。</a:t>
            </a:r>
            <a:endParaRPr kumimoji="1" lang="en-US" altLang="ja-JP" dirty="0"/>
          </a:p>
          <a:p>
            <a:r>
              <a:rPr kumimoji="1" lang="ja-JP" altLang="en-US"/>
              <a:t>待機条件を回避するには、必要な資源が複数ある場合は全ての資源を同時に要求するようにします。</a:t>
            </a:r>
            <a:endParaRPr kumimoji="1" lang="en-US" altLang="ja-JP" dirty="0"/>
          </a:p>
          <a:p>
            <a:r>
              <a:rPr kumimoji="1" lang="ja-JP" altLang="en-US"/>
              <a:t>横取り不能条件を回避するには、</a:t>
            </a:r>
            <a:endParaRPr kumimoji="1" lang="en-US" altLang="ja-JP" dirty="0"/>
          </a:p>
          <a:p>
            <a:r>
              <a:rPr kumimoji="1" lang="ja-JP" altLang="en-US"/>
              <a:t>必要な資源を全て得られない場合は、保持する資源を一旦解放します。</a:t>
            </a:r>
            <a:endParaRPr kumimoji="1" lang="en-US" altLang="ja-JP" dirty="0"/>
          </a:p>
          <a:p>
            <a:r>
              <a:rPr kumimoji="1" lang="ja-JP" altLang="en-US"/>
              <a:t>循環待機条件を回避するには、資源を獲得する順番を決めておきます。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24</a:t>
            </a:fld>
            <a:endParaRPr lang="en-US" altLang="ja-JP"/>
          </a:p>
        </p:txBody>
      </p:sp>
    </p:spTree>
    <p:extLst>
      <p:ext uri="{BB962C8B-B14F-4D97-AF65-F5344CB8AC3E}">
        <p14:creationId xmlns:p14="http://schemas.microsoft.com/office/powerpoint/2010/main" val="93700234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デッドロックが発生する原理をおさらいしましょう。</a:t>
            </a:r>
            <a:endParaRPr kumimoji="1" lang="en-US" altLang="ja-JP" dirty="0"/>
          </a:p>
          <a:p>
            <a:r>
              <a:rPr kumimoji="1" lang="ja-JP" altLang="en-US"/>
              <a:t>例えば、プロセス</a:t>
            </a:r>
            <a:r>
              <a:rPr kumimoji="1" lang="en-US" altLang="ja-JP" dirty="0"/>
              <a:t>1</a:t>
            </a:r>
            <a:r>
              <a:rPr kumimoji="1" lang="ja-JP" altLang="en-US"/>
              <a:t>が資源</a:t>
            </a:r>
            <a:r>
              <a:rPr kumimoji="1" lang="en-US" altLang="ja-JP" dirty="0"/>
              <a:t>1</a:t>
            </a:r>
            <a:r>
              <a:rPr kumimoji="1" lang="ja-JP" altLang="en-US"/>
              <a:t>を保有し、プロセス</a:t>
            </a:r>
            <a:r>
              <a:rPr kumimoji="1" lang="en-US" altLang="ja-JP" dirty="0"/>
              <a:t>2</a:t>
            </a:r>
            <a:r>
              <a:rPr kumimoji="1" lang="ja-JP" altLang="en-US"/>
              <a:t>が資源</a:t>
            </a:r>
            <a:r>
              <a:rPr kumimoji="1" lang="en-US" altLang="ja-JP" dirty="0"/>
              <a:t>2</a:t>
            </a:r>
            <a:r>
              <a:rPr kumimoji="1" lang="ja-JP" altLang="en-US"/>
              <a:t>を保有しているときは、</a:t>
            </a:r>
            <a:endParaRPr kumimoji="1" lang="en-US" altLang="ja-JP" dirty="0"/>
          </a:p>
          <a:p>
            <a:r>
              <a:rPr kumimoji="1" lang="ja-JP" altLang="en-US"/>
              <a:t>このように資源からプロセスに矢印を引きます。</a:t>
            </a:r>
            <a:endParaRPr kumimoji="1" lang="en-US" altLang="ja-JP" dirty="0"/>
          </a:p>
          <a:p>
            <a:r>
              <a:rPr kumimoji="1" lang="ja-JP" altLang="en-US"/>
              <a:t>ここで、プロセス</a:t>
            </a:r>
            <a:r>
              <a:rPr kumimoji="1" lang="en-US" altLang="ja-JP" dirty="0"/>
              <a:t>1</a:t>
            </a:r>
            <a:r>
              <a:rPr kumimoji="1" lang="ja-JP" altLang="en-US"/>
              <a:t>が資源</a:t>
            </a:r>
            <a:r>
              <a:rPr kumimoji="1" lang="en-US" altLang="ja-JP" dirty="0"/>
              <a:t>2</a:t>
            </a:r>
            <a:r>
              <a:rPr kumimoji="1" lang="ja-JP" altLang="en-US"/>
              <a:t>を要求し、プロセス</a:t>
            </a:r>
            <a:r>
              <a:rPr kumimoji="1" lang="en-US" altLang="ja-JP" dirty="0"/>
              <a:t>2</a:t>
            </a:r>
            <a:r>
              <a:rPr kumimoji="1" lang="ja-JP" altLang="en-US"/>
              <a:t>が資源</a:t>
            </a:r>
            <a:r>
              <a:rPr kumimoji="1" lang="en-US" altLang="ja-JP" dirty="0"/>
              <a:t>1</a:t>
            </a:r>
            <a:r>
              <a:rPr kumimoji="1" lang="ja-JP" altLang="en-US"/>
              <a:t>を要求したときは、</a:t>
            </a:r>
            <a:endParaRPr kumimoji="1" lang="en-US" altLang="ja-JP" dirty="0"/>
          </a:p>
          <a:p>
            <a:r>
              <a:rPr kumimoji="1" lang="ja-JP" altLang="en-US"/>
              <a:t>このようにプロセスから資源に矢印を引きます。</a:t>
            </a:r>
            <a:endParaRPr kumimoji="1" lang="en-US" altLang="ja-JP" dirty="0"/>
          </a:p>
          <a:p>
            <a:r>
              <a:rPr kumimoji="1" lang="ja-JP" altLang="en-US"/>
              <a:t>このようにして矢印を引いたときに、</a:t>
            </a:r>
            <a:endParaRPr kumimoji="1" lang="en-US" altLang="ja-JP" dirty="0"/>
          </a:p>
          <a:p>
            <a:r>
              <a:rPr kumimoji="1" lang="ja-JP" altLang="en-US"/>
              <a:t>プロセスと資源の間に閉じたループができると、デッドロックが発生します。</a:t>
            </a:r>
          </a:p>
          <a:p>
            <a:r>
              <a:rPr kumimoji="1" lang="ja-JP" altLang="en-US"/>
              <a:t>デッドロックを防止するには、この閉じたループが出来ないようにすればいいわけです。</a:t>
            </a:r>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25</a:t>
            </a:fld>
            <a:endParaRPr lang="en-US" altLang="ja-JP"/>
          </a:p>
        </p:txBody>
      </p:sp>
    </p:spTree>
    <p:extLst>
      <p:ext uri="{BB962C8B-B14F-4D97-AF65-F5344CB8AC3E}">
        <p14:creationId xmlns:p14="http://schemas.microsoft.com/office/powerpoint/2010/main" val="216682043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まずは待機条件の回避です。</a:t>
            </a:r>
            <a:endParaRPr kumimoji="1" lang="en-US" altLang="ja-JP" dirty="0"/>
          </a:p>
          <a:p>
            <a:r>
              <a:rPr kumimoji="1" lang="ja-JP" altLang="en-US"/>
              <a:t>待機条件を回避するには、必要な資源が複数ある場合は、</a:t>
            </a:r>
            <a:endParaRPr kumimoji="1" lang="en-US" altLang="ja-JP" dirty="0"/>
          </a:p>
          <a:p>
            <a:r>
              <a:rPr kumimoji="1" lang="ja-JP" altLang="en-US"/>
              <a:t>全ての資源を同時に要求します。</a:t>
            </a:r>
            <a:endParaRPr kumimoji="1" lang="en-US" altLang="ja-JP" dirty="0"/>
          </a:p>
          <a:p>
            <a:r>
              <a:rPr kumimoji="1" lang="ja-JP" altLang="en-US"/>
              <a:t>プロセス</a:t>
            </a:r>
            <a:r>
              <a:rPr kumimoji="1" lang="en-US" altLang="ja-JP" dirty="0"/>
              <a:t>1</a:t>
            </a:r>
            <a:r>
              <a:rPr kumimoji="1" lang="ja-JP" altLang="en-US"/>
              <a:t>、プロセス</a:t>
            </a:r>
            <a:r>
              <a:rPr kumimoji="1" lang="en-US" altLang="ja-JP" dirty="0"/>
              <a:t>2</a:t>
            </a:r>
            <a:r>
              <a:rPr kumimoji="1" lang="ja-JP" altLang="en-US"/>
              <a:t>は資源１、資源２を必要としますので、</a:t>
            </a:r>
            <a:endParaRPr kumimoji="1" lang="en-US" altLang="ja-JP" dirty="0"/>
          </a:p>
          <a:p>
            <a:r>
              <a:rPr kumimoji="1" lang="ja-JP" altLang="en-US"/>
              <a:t>資源１と資源２を同時に要求します。</a:t>
            </a:r>
            <a:endParaRPr kumimoji="1" lang="en-US" altLang="ja-JP" dirty="0"/>
          </a:p>
          <a:p>
            <a:r>
              <a:rPr kumimoji="1" lang="ja-JP" altLang="en-US"/>
              <a:t>この時、得られる資源は、全ての資源が確保できるか、全く確保できないかのいずれかです。</a:t>
            </a:r>
            <a:endParaRPr kumimoji="1" lang="en-US" altLang="ja-JP" dirty="0"/>
          </a:p>
          <a:p>
            <a:r>
              <a:rPr kumimoji="1" lang="ja-JP" altLang="en-US"/>
              <a:t>資源を獲得したプロセスは、必要な資源を全て得ていますので、デッドロックすることなく処理を進められます。</a:t>
            </a:r>
            <a:endParaRPr kumimoji="1" lang="en-US" altLang="ja-JP" dirty="0"/>
          </a:p>
          <a:p>
            <a:r>
              <a:rPr kumimoji="1" lang="ja-JP" altLang="en-US"/>
              <a:t>資源を得られなかったプロセスはブロック状態になりますが、</a:t>
            </a:r>
            <a:endParaRPr kumimoji="1" lang="en-US" altLang="ja-JP" dirty="0"/>
          </a:p>
          <a:p>
            <a:r>
              <a:rPr kumimoji="1" lang="ja-JP" altLang="en-US"/>
              <a:t>その場合は資源は１つも得られませんので、資源を持ったままブロック状態になることはありません。</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26</a:t>
            </a:fld>
            <a:endParaRPr lang="en-US" altLang="ja-JP"/>
          </a:p>
        </p:txBody>
      </p:sp>
    </p:spTree>
    <p:extLst>
      <p:ext uri="{BB962C8B-B14F-4D97-AF65-F5344CB8AC3E}">
        <p14:creationId xmlns:p14="http://schemas.microsoft.com/office/powerpoint/2010/main" val="336681193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横取り不能条件を回避するには、</a:t>
            </a:r>
            <a:endParaRPr kumimoji="1" lang="en-US" altLang="ja-JP" dirty="0"/>
          </a:p>
          <a:p>
            <a:r>
              <a:rPr kumimoji="1" lang="ja-JP" altLang="en-US" dirty="0"/>
              <a:t>必要な資源が全て得られない場合は、確保した資源を一旦解放します。</a:t>
            </a:r>
            <a:endParaRPr kumimoji="1" lang="en-US" altLang="ja-JP" dirty="0"/>
          </a:p>
          <a:p>
            <a:r>
              <a:rPr kumimoji="1" lang="ja-JP" altLang="en-US" dirty="0"/>
              <a:t>プロセス１が資源</a:t>
            </a:r>
            <a:r>
              <a:rPr kumimoji="1" lang="en-US" altLang="ja-JP" dirty="0"/>
              <a:t>1</a:t>
            </a:r>
            <a:r>
              <a:rPr kumimoji="1" lang="ja-JP" altLang="en-US" dirty="0"/>
              <a:t>を得て、プロセス２が資源</a:t>
            </a:r>
            <a:r>
              <a:rPr kumimoji="1" lang="en-US" altLang="ja-JP" dirty="0"/>
              <a:t>2</a:t>
            </a:r>
            <a:r>
              <a:rPr kumimoji="1" lang="ja-JP" altLang="en-US" dirty="0"/>
              <a:t>を得ると、</a:t>
            </a:r>
            <a:endParaRPr kumimoji="1" lang="en-US" altLang="ja-JP" dirty="0"/>
          </a:p>
          <a:p>
            <a:r>
              <a:rPr kumimoji="1" lang="ja-JP" altLang="en-US" dirty="0"/>
              <a:t>どちらのプロセスも必要な資源を全て得ることはできません。</a:t>
            </a:r>
            <a:endParaRPr kumimoji="1" lang="en-US" altLang="ja-JP" dirty="0"/>
          </a:p>
          <a:p>
            <a:r>
              <a:rPr kumimoji="1" lang="ja-JP" altLang="en-US" dirty="0"/>
              <a:t>この時、プロセスは、獲得した資源を一旦解放します。</a:t>
            </a:r>
            <a:endParaRPr kumimoji="1" lang="en-US" altLang="ja-JP" dirty="0"/>
          </a:p>
          <a:p>
            <a:r>
              <a:rPr kumimoji="1" lang="ja-JP" altLang="en-US" dirty="0"/>
              <a:t>例えば、プロセス２が資源２を解放したとします。</a:t>
            </a:r>
            <a:endParaRPr kumimoji="1" lang="en-US" altLang="ja-JP" dirty="0"/>
          </a:p>
          <a:p>
            <a:r>
              <a:rPr kumimoji="1" lang="ja-JP" altLang="en-US" dirty="0"/>
              <a:t>するとプロセス１は資源を得られますので先に進めます。</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27</a:t>
            </a:fld>
            <a:endParaRPr lang="en-US" altLang="ja-JP"/>
          </a:p>
        </p:txBody>
      </p:sp>
    </p:spTree>
    <p:extLst>
      <p:ext uri="{BB962C8B-B14F-4D97-AF65-F5344CB8AC3E}">
        <p14:creationId xmlns:p14="http://schemas.microsoft.com/office/powerpoint/2010/main" val="89279413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循環待機条件を回避するには、</a:t>
            </a:r>
            <a:endParaRPr kumimoji="1" lang="en-US" altLang="ja-JP" dirty="0"/>
          </a:p>
          <a:p>
            <a:r>
              <a:rPr kumimoji="1" lang="ja-JP" altLang="en-US"/>
              <a:t>資源に番号を付け、資源を要求する場合は、必ず番号の小さいものからにします。</a:t>
            </a:r>
            <a:endParaRPr kumimoji="1" lang="en-US" altLang="ja-JP" dirty="0"/>
          </a:p>
          <a:p>
            <a:r>
              <a:rPr kumimoji="1" lang="ja-JP" altLang="en-US"/>
              <a:t>例えば、必ず資源１、資源２の順に資源を要求する、という条件を付けたとします。</a:t>
            </a:r>
            <a:endParaRPr kumimoji="1" lang="en-US" altLang="ja-JP" dirty="0"/>
          </a:p>
          <a:p>
            <a:r>
              <a:rPr kumimoji="1" lang="ja-JP" altLang="en-US"/>
              <a:t>プロセス１が資源</a:t>
            </a:r>
            <a:r>
              <a:rPr kumimoji="1" lang="en-US" altLang="ja-JP" dirty="0"/>
              <a:t>1</a:t>
            </a:r>
            <a:r>
              <a:rPr kumimoji="1" lang="ja-JP" altLang="en-US"/>
              <a:t>を確保ているとき、</a:t>
            </a:r>
            <a:endParaRPr kumimoji="1" lang="en-US" altLang="ja-JP" dirty="0"/>
          </a:p>
          <a:p>
            <a:r>
              <a:rPr kumimoji="1" lang="ja-JP" altLang="en-US"/>
              <a:t>プロセス２は、先に資源</a:t>
            </a:r>
            <a:r>
              <a:rPr kumimoji="1" lang="en-US" altLang="ja-JP" dirty="0"/>
              <a:t>1</a:t>
            </a:r>
            <a:r>
              <a:rPr kumimoji="1" lang="ja-JP" altLang="en-US"/>
              <a:t>を確保してからでないと資源２を確保できません。</a:t>
            </a:r>
            <a:endParaRPr kumimoji="1" lang="en-US" altLang="ja-JP" dirty="0"/>
          </a:p>
          <a:p>
            <a:r>
              <a:rPr kumimoji="1" lang="ja-JP" altLang="en-US"/>
              <a:t>結果、プロセス２は資源を全く確保できず、プロセス１が両方の資源を確保することになります。</a:t>
            </a:r>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28</a:t>
            </a:fld>
            <a:endParaRPr lang="en-US" altLang="ja-JP"/>
          </a:p>
        </p:txBody>
      </p:sp>
    </p:spTree>
    <p:extLst>
      <p:ext uri="{BB962C8B-B14F-4D97-AF65-F5344CB8AC3E}">
        <p14:creationId xmlns:p14="http://schemas.microsoft.com/office/powerpoint/2010/main" val="385355425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今度は、交差点を例にデッドロック防止を考えてみましょう。</a:t>
            </a:r>
            <a:endParaRPr kumimoji="1" lang="en-US" altLang="ja-JP" dirty="0"/>
          </a:p>
          <a:p>
            <a:r>
              <a:rPr kumimoji="1" lang="ja-JP" altLang="en-US"/>
              <a:t>交差点に</a:t>
            </a:r>
            <a:r>
              <a:rPr kumimoji="1" lang="en-US" altLang="ja-JP" dirty="0"/>
              <a:t>①②③④</a:t>
            </a:r>
            <a:r>
              <a:rPr kumimoji="1" lang="ja-JP" altLang="en-US"/>
              <a:t>と番号を振ってみます。</a:t>
            </a:r>
            <a:endParaRPr kumimoji="1" lang="en-US" altLang="ja-JP" dirty="0"/>
          </a:p>
          <a:p>
            <a:r>
              <a:rPr kumimoji="1" lang="en-US" altLang="ja-JP" dirty="0"/>
              <a:t>①</a:t>
            </a:r>
            <a:r>
              <a:rPr kumimoji="1" lang="ja-JP" altLang="en-US"/>
              <a:t>から</a:t>
            </a:r>
            <a:r>
              <a:rPr kumimoji="1" lang="en-US" altLang="ja-JP" dirty="0"/>
              <a:t>④</a:t>
            </a:r>
            <a:r>
              <a:rPr kumimoji="1" lang="ja-JP" altLang="en-US"/>
              <a:t>は、同時には１台の車しか入れない逐次的資源です。</a:t>
            </a:r>
            <a:endParaRPr kumimoji="1" lang="en-US" altLang="ja-JP" dirty="0"/>
          </a:p>
          <a:p>
            <a:r>
              <a:rPr kumimoji="1" lang="ja-JP" altLang="en-US"/>
              <a:t>西から来た車は、交差点を通るためには</a:t>
            </a:r>
            <a:r>
              <a:rPr kumimoji="1" lang="en-US" altLang="ja-JP" dirty="0"/>
              <a:t>①②</a:t>
            </a:r>
            <a:r>
              <a:rPr kumimoji="1" lang="ja-JP" altLang="en-US"/>
              <a:t>が必要です。</a:t>
            </a:r>
            <a:endParaRPr kumimoji="1" lang="en-US" altLang="ja-JP" dirty="0"/>
          </a:p>
          <a:p>
            <a:r>
              <a:rPr kumimoji="1" lang="ja-JP" altLang="en-US"/>
              <a:t>同様に、北から来た車は②③が必要、</a:t>
            </a:r>
            <a:endParaRPr kumimoji="1" lang="en-US" altLang="ja-JP" dirty="0"/>
          </a:p>
          <a:p>
            <a:r>
              <a:rPr kumimoji="1" lang="ja-JP" altLang="en-US"/>
              <a:t>東から来た車は</a:t>
            </a:r>
            <a:r>
              <a:rPr kumimoji="1" lang="en-US" altLang="ja-JP" dirty="0"/>
              <a:t>③</a:t>
            </a:r>
            <a:r>
              <a:rPr kumimoji="1" lang="ja-JP" altLang="en-US"/>
              <a:t>④が必要</a:t>
            </a:r>
            <a:endParaRPr kumimoji="1" lang="en-US" altLang="ja-JP" dirty="0"/>
          </a:p>
          <a:p>
            <a:r>
              <a:rPr kumimoji="1" lang="ja-JP" altLang="en-US"/>
              <a:t>南から来た車は④</a:t>
            </a:r>
            <a:r>
              <a:rPr kumimoji="1" lang="en-US" altLang="ja-JP" dirty="0"/>
              <a:t>①</a:t>
            </a:r>
            <a:r>
              <a:rPr kumimoji="1" lang="ja-JP" altLang="en-US"/>
              <a:t>が必要になります。</a:t>
            </a:r>
            <a:endParaRPr kumimoji="1" lang="en-US" altLang="ja-JP" dirty="0"/>
          </a:p>
          <a:p>
            <a:r>
              <a:rPr kumimoji="1" lang="ja-JP" altLang="en-US"/>
              <a:t>それでは、</a:t>
            </a:r>
            <a:r>
              <a:rPr kumimoji="1" lang="en-US" altLang="ja-JP" dirty="0"/>
              <a:t>①②③④</a:t>
            </a:r>
            <a:r>
              <a:rPr kumimoji="1" lang="ja-JP" altLang="en-US"/>
              <a:t>に対してデッドロックを防止できるか考えてみましょう。</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29</a:t>
            </a:fld>
            <a:endParaRPr lang="en-US" altLang="ja-JP"/>
          </a:p>
        </p:txBody>
      </p:sp>
    </p:spTree>
    <p:extLst>
      <p:ext uri="{BB962C8B-B14F-4D97-AF65-F5344CB8AC3E}">
        <p14:creationId xmlns:p14="http://schemas.microsoft.com/office/powerpoint/2010/main" val="3471991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逐次的資源が、</a:t>
            </a:r>
            <a:endParaRPr kumimoji="1" lang="en-US" altLang="ja-JP" dirty="0"/>
          </a:p>
          <a:p>
            <a:r>
              <a:rPr kumimoji="1" lang="ja-JP" altLang="en-US" dirty="0"/>
              <a:t>高々</a:t>
            </a:r>
            <a:r>
              <a:rPr kumimoji="1" lang="en-US" altLang="ja-JP" dirty="0"/>
              <a:t>1</a:t>
            </a:r>
            <a:r>
              <a:rPr kumimoji="1" lang="ja-JP" altLang="en-US" dirty="0"/>
              <a:t>つのプロセスにのみ使えるようにすることを</a:t>
            </a:r>
            <a:endParaRPr kumimoji="1" lang="en-US" altLang="ja-JP" dirty="0"/>
          </a:p>
          <a:p>
            <a:r>
              <a:rPr kumimoji="1" lang="ja-JP" altLang="en-US" dirty="0"/>
              <a:t>排他制御 </a:t>
            </a:r>
            <a:r>
              <a:rPr kumimoji="1" lang="en-US" altLang="ja-JP" dirty="0"/>
              <a:t>mutual exclusion </a:t>
            </a:r>
            <a:r>
              <a:rPr kumimoji="1" lang="ja-JP" altLang="en-US" dirty="0"/>
              <a:t>と言います。</a:t>
            </a:r>
            <a:endParaRPr kumimoji="1" lang="en-US" altLang="ja-JP" dirty="0"/>
          </a:p>
          <a:p>
            <a:r>
              <a:rPr kumimoji="1" lang="ja-JP" altLang="en-US" dirty="0"/>
              <a:t>あるプロセスが資源を使っている間は、他のプロセスはその資源を使えません。</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3</a:t>
            </a:fld>
            <a:endParaRPr lang="en-US" altLang="ja-JP"/>
          </a:p>
        </p:txBody>
      </p:sp>
    </p:spTree>
    <p:extLst>
      <p:ext uri="{BB962C8B-B14F-4D97-AF65-F5344CB8AC3E}">
        <p14:creationId xmlns:p14="http://schemas.microsoft.com/office/powerpoint/2010/main" val="200935788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まず、相互排除条件を回避するには、資源の性質そのものを変える必要があります。</a:t>
            </a:r>
            <a:endParaRPr kumimoji="1" lang="en-US" altLang="ja-JP" dirty="0"/>
          </a:p>
          <a:p>
            <a:r>
              <a:rPr kumimoji="1" lang="ja-JP" altLang="en-US"/>
              <a:t>車は同じ場所には入れない、というのは変えようがありません。</a:t>
            </a:r>
            <a:endParaRPr kumimoji="1" lang="en-US" altLang="ja-JP" dirty="0"/>
          </a:p>
          <a:p>
            <a:r>
              <a:rPr kumimoji="1" lang="ja-JP" altLang="en-US"/>
              <a:t>無理に変えるのであれば</a:t>
            </a:r>
            <a:endParaRPr kumimoji="1" lang="en-US" altLang="ja-JP" dirty="0"/>
          </a:p>
          <a:p>
            <a:r>
              <a:rPr kumimoji="1" lang="ja-JP" altLang="en-US"/>
              <a:t>このように立体交差にすることになります。</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a:t>しかし、立体交差はコストがかかり過ぎます。</a:t>
            </a:r>
            <a:endParaRPr kumimoji="1" lang="en-US" altLang="ja-JP" dirty="0"/>
          </a:p>
          <a:p>
            <a:r>
              <a:rPr kumimoji="1" lang="ja-JP" altLang="en-US"/>
              <a:t>全国にある交差点を全て立体交差にする、なんてのは無理ですよね。</a:t>
            </a:r>
            <a:endParaRPr kumimoji="1" lang="en-US" altLang="ja-JP" dirty="0"/>
          </a:p>
          <a:p>
            <a:r>
              <a:rPr kumimoji="1" lang="ja-JP" altLang="en-US"/>
              <a:t>したがって、相互排除条件を回避するのは現実的ではありません。</a:t>
            </a:r>
            <a:endParaRPr kumimoji="1" lang="en-US" altLang="ja-JP" dirty="0"/>
          </a:p>
          <a:p>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30</a:t>
            </a:fld>
            <a:endParaRPr lang="en-US" altLang="ja-JP"/>
          </a:p>
        </p:txBody>
      </p:sp>
    </p:spTree>
    <p:extLst>
      <p:ext uri="{BB962C8B-B14F-4D97-AF65-F5344CB8AC3E}">
        <p14:creationId xmlns:p14="http://schemas.microsoft.com/office/powerpoint/2010/main" val="276977277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待機条件を回避するのであれば、</a:t>
            </a:r>
            <a:endParaRPr kumimoji="1" lang="en-US" altLang="ja-JP" dirty="0"/>
          </a:p>
          <a:p>
            <a:r>
              <a:rPr kumimoji="1" lang="ja-JP" altLang="en-US"/>
              <a:t>交差点を通る車が</a:t>
            </a:r>
            <a:r>
              <a:rPr kumimoji="1" lang="en-US" altLang="ja-JP" dirty="0"/>
              <a:t>①②</a:t>
            </a:r>
            <a:r>
              <a:rPr kumimoji="1" lang="ja-JP" altLang="en-US"/>
              <a:t>③</a:t>
            </a:r>
            <a:r>
              <a:rPr kumimoji="1" lang="en-US" altLang="ja-JP" dirty="0"/>
              <a:t>④</a:t>
            </a:r>
            <a:r>
              <a:rPr kumimoji="1" lang="ja-JP" altLang="en-US"/>
              <a:t>を全て確保するようにします。</a:t>
            </a:r>
            <a:endParaRPr kumimoji="1" lang="en-US" altLang="ja-JP" dirty="0"/>
          </a:p>
          <a:p>
            <a:r>
              <a:rPr kumimoji="1" lang="ja-JP" altLang="en-US"/>
              <a:t>つまり、交差点に入れる車を１台に制限します。</a:t>
            </a:r>
            <a:endParaRPr kumimoji="1" lang="en-US" altLang="ja-JP" dirty="0"/>
          </a:p>
          <a:p>
            <a:r>
              <a:rPr kumimoji="1" lang="ja-JP" altLang="en-US"/>
              <a:t>交差点に車が入っている間は他の車が交差点に入ることを禁止します。</a:t>
            </a:r>
            <a:endParaRPr kumimoji="1" lang="en-US" altLang="ja-JP" dirty="0"/>
          </a:p>
          <a:p>
            <a:r>
              <a:rPr kumimoji="1" lang="ja-JP" altLang="en-US"/>
              <a:t>しかし、東に向かう青の車が交差点に入っていても</a:t>
            </a:r>
            <a:endParaRPr kumimoji="1" lang="en-US" altLang="ja-JP" dirty="0"/>
          </a:p>
          <a:p>
            <a:r>
              <a:rPr kumimoji="1" lang="ja-JP" altLang="en-US"/>
              <a:t>緑の車は西に向かって通り抜けられますよね。</a:t>
            </a:r>
            <a:endParaRPr kumimoji="1" lang="en-US" altLang="ja-JP" dirty="0"/>
          </a:p>
          <a:p>
            <a:r>
              <a:rPr kumimoji="1" lang="ja-JP" altLang="en-US"/>
              <a:t>交差点に入る車を１台に制限すれば、</a:t>
            </a:r>
            <a:endParaRPr kumimoji="1" lang="en-US" altLang="ja-JP" dirty="0"/>
          </a:p>
          <a:p>
            <a:r>
              <a:rPr kumimoji="1" lang="ja-JP" altLang="en-US"/>
              <a:t>デッドロックは起きませんが、</a:t>
            </a:r>
            <a:endParaRPr kumimoji="1" lang="en-US" altLang="ja-JP" dirty="0"/>
          </a:p>
          <a:p>
            <a:r>
              <a:rPr kumimoji="1" lang="ja-JP" altLang="en-US"/>
              <a:t>反対方向の車の通れなくなりますので、</a:t>
            </a:r>
            <a:endParaRPr kumimoji="1" lang="en-US" altLang="ja-JP" dirty="0"/>
          </a:p>
          <a:p>
            <a:r>
              <a:rPr kumimoji="1" lang="ja-JP" altLang="en-US"/>
              <a:t>効率が悪くなります。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31</a:t>
            </a:fld>
            <a:endParaRPr lang="en-US" altLang="ja-JP"/>
          </a:p>
        </p:txBody>
      </p:sp>
    </p:spTree>
    <p:extLst>
      <p:ext uri="{BB962C8B-B14F-4D97-AF65-F5344CB8AC3E}">
        <p14:creationId xmlns:p14="http://schemas.microsoft.com/office/powerpoint/2010/main" val="63786916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横取り不能条件を回避するには、前に車があって通過できない時はバックします。</a:t>
            </a:r>
            <a:endParaRPr kumimoji="1" lang="en-US" altLang="ja-JP" dirty="0"/>
          </a:p>
          <a:p>
            <a:r>
              <a:rPr kumimoji="1" lang="ja-JP" altLang="en-US"/>
              <a:t>このような状況になったときに、誰かがバックすればデッドロックは解消します。</a:t>
            </a:r>
            <a:endParaRPr kumimoji="1" lang="en-US" altLang="ja-JP" dirty="0"/>
          </a:p>
          <a:p>
            <a:r>
              <a:rPr kumimoji="1" lang="ja-JP" altLang="en-US"/>
              <a:t>しかし、常にバックできるとは限りません。</a:t>
            </a:r>
            <a:endParaRPr kumimoji="1" lang="en-US" altLang="ja-JP" dirty="0"/>
          </a:p>
          <a:p>
            <a:r>
              <a:rPr kumimoji="1" lang="ja-JP" altLang="en-US"/>
              <a:t>このように後続の車が来ていればバックできません。</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32</a:t>
            </a:fld>
            <a:endParaRPr lang="en-US" altLang="ja-JP"/>
          </a:p>
        </p:txBody>
      </p:sp>
    </p:spTree>
    <p:extLst>
      <p:ext uri="{BB962C8B-B14F-4D97-AF65-F5344CB8AC3E}">
        <p14:creationId xmlns:p14="http://schemas.microsoft.com/office/powerpoint/2010/main" val="302631930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循環待機条件を回避するには、</a:t>
            </a:r>
            <a:r>
              <a:rPr kumimoji="1" lang="en-US" altLang="ja-JP" dirty="0"/>
              <a:t>①②③④</a:t>
            </a:r>
            <a:r>
              <a:rPr kumimoji="1" lang="ja-JP" altLang="en-US"/>
              <a:t>を通るときに、</a:t>
            </a:r>
            <a:endParaRPr kumimoji="1" lang="en-US" altLang="ja-JP" dirty="0"/>
          </a:p>
          <a:p>
            <a:r>
              <a:rPr kumimoji="1" lang="ja-JP" altLang="en-US"/>
              <a:t>常に番号の小さい方から通る、という条件を付けることになります。</a:t>
            </a:r>
            <a:endParaRPr kumimoji="1" lang="en-US" altLang="ja-JP" dirty="0"/>
          </a:p>
          <a:p>
            <a:r>
              <a:rPr kumimoji="1" lang="ja-JP" altLang="en-US"/>
              <a:t>しかし、北に向かう車は、</a:t>
            </a:r>
            <a:r>
              <a:rPr kumimoji="1" lang="en-US" altLang="ja-JP" dirty="0"/>
              <a:t>④</a:t>
            </a:r>
            <a:r>
              <a:rPr kumimoji="1" lang="ja-JP" altLang="en-US"/>
              <a:t>、</a:t>
            </a:r>
            <a:r>
              <a:rPr kumimoji="1" lang="en-US" altLang="ja-JP" dirty="0"/>
              <a:t>①</a:t>
            </a:r>
            <a:r>
              <a:rPr kumimoji="1" lang="ja-JP" altLang="en-US"/>
              <a:t>の順でしか通れません。</a:t>
            </a:r>
            <a:endParaRPr kumimoji="1" lang="en-US" altLang="ja-JP" dirty="0"/>
          </a:p>
          <a:p>
            <a:r>
              <a:rPr kumimoji="1" lang="ja-JP" altLang="en-US"/>
              <a:t>この例では、東西南北全ての車に都合のいい順番付はできません。</a:t>
            </a:r>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33</a:t>
            </a:fld>
            <a:endParaRPr lang="en-US" altLang="ja-JP"/>
          </a:p>
        </p:txBody>
      </p:sp>
    </p:spTree>
    <p:extLst>
      <p:ext uri="{BB962C8B-B14F-4D97-AF65-F5344CB8AC3E}">
        <p14:creationId xmlns:p14="http://schemas.microsoft.com/office/powerpoint/2010/main" val="265113453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デッドロックを防止するには、</a:t>
            </a:r>
            <a:endParaRPr kumimoji="1" lang="en-US" altLang="ja-JP" dirty="0"/>
          </a:p>
          <a:p>
            <a:r>
              <a:rPr kumimoji="1" lang="ja-JP" altLang="en-US"/>
              <a:t>待機条件、横取り不能条件、循環待機条件のいずれかを回避することでできます。</a:t>
            </a:r>
            <a:endParaRPr kumimoji="1" lang="en-US" altLang="ja-JP" dirty="0"/>
          </a:p>
          <a:p>
            <a:r>
              <a:rPr kumimoji="1" lang="ja-JP" altLang="en-US"/>
              <a:t>必要な資源をすべて同時に要求すれば待機条件を回避できます。</a:t>
            </a:r>
            <a:endParaRPr kumimoji="1" lang="en-US" altLang="ja-JP" dirty="0"/>
          </a:p>
          <a:p>
            <a:r>
              <a:rPr kumimoji="1" lang="ja-JP" altLang="en-US"/>
              <a:t>しかし、必要な資源が予めわかるとは限りません。</a:t>
            </a:r>
            <a:endParaRPr kumimoji="1" lang="en-US" altLang="ja-JP" dirty="0"/>
          </a:p>
          <a:p>
            <a:r>
              <a:rPr kumimoji="1" lang="ja-JP" altLang="en-US"/>
              <a:t>実行してみるまで何が要るかわからない、ということはよくあります。</a:t>
            </a:r>
            <a:endParaRPr kumimoji="1" lang="en-US" altLang="ja-JP" dirty="0"/>
          </a:p>
          <a:p>
            <a:r>
              <a:rPr kumimoji="1" lang="ja-JP" altLang="en-US"/>
              <a:t>その場合は、何が要るかわからないので、とりあえず資源を全て要求することになります。</a:t>
            </a:r>
            <a:endParaRPr kumimoji="1" lang="en-US" altLang="ja-JP" dirty="0"/>
          </a:p>
          <a:p>
            <a:r>
              <a:rPr kumimoji="1" lang="ja-JP" altLang="en-US"/>
              <a:t>すると、必要ではない資源まで確保してしまうことになり、効率が悪くなります。</a:t>
            </a:r>
            <a:endParaRPr kumimoji="1" lang="en-US" altLang="ja-JP" dirty="0"/>
          </a:p>
          <a:p>
            <a:r>
              <a:rPr kumimoji="1" lang="ja-JP" altLang="en-US"/>
              <a:t>必要な資源を全て得られない場合、保持する資源を解放すれば、</a:t>
            </a:r>
            <a:endParaRPr kumimoji="1" lang="en-US" altLang="ja-JP" dirty="0"/>
          </a:p>
          <a:p>
            <a:r>
              <a:rPr kumimoji="1" lang="ja-JP" altLang="en-US"/>
              <a:t>横取り不能条件を回避できます。</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a:t>しかし、資源を獲得した後に、解放できるとは限りません。</a:t>
            </a:r>
            <a:endParaRPr kumimoji="1" lang="en-US" altLang="ja-JP" dirty="0"/>
          </a:p>
          <a:p>
            <a:r>
              <a:rPr kumimoji="1" lang="ja-JP" altLang="en-US"/>
              <a:t>資源の中には、いったん獲得したら解放できない横取り不能資源もあります。</a:t>
            </a:r>
            <a:endParaRPr kumimoji="1" lang="en-US" altLang="ja-JP" dirty="0"/>
          </a:p>
          <a:p>
            <a:r>
              <a:rPr kumimoji="1" lang="ja-JP" altLang="en-US"/>
              <a:t>資源に番号を付け、資源を獲得する順番を決めておけば循環待機条件を回避でます。</a:t>
            </a:r>
            <a:endParaRPr kumimoji="1" lang="en-US" altLang="ja-JP" dirty="0"/>
          </a:p>
          <a:p>
            <a:r>
              <a:rPr kumimoji="1" lang="ja-JP" altLang="en-US"/>
              <a:t>しかし、全てのプロセスに都合のいい順番付ができるとは限りません。</a:t>
            </a:r>
            <a:endParaRPr kumimoji="1" lang="en-US" altLang="ja-JP" dirty="0"/>
          </a:p>
          <a:p>
            <a:r>
              <a:rPr kumimoji="1" lang="ja-JP" altLang="en-US"/>
              <a:t>このように、デッドロックの防止は強力なのですが、融通が利かない部分があります。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34</a:t>
            </a:fld>
            <a:endParaRPr lang="en-US" altLang="ja-JP"/>
          </a:p>
        </p:txBody>
      </p:sp>
    </p:spTree>
    <p:extLst>
      <p:ext uri="{BB962C8B-B14F-4D97-AF65-F5344CB8AC3E}">
        <p14:creationId xmlns:p14="http://schemas.microsoft.com/office/powerpoint/2010/main" val="42115448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融通の利かないデッドロックの防止に対して、</a:t>
            </a:r>
            <a:endParaRPr kumimoji="1" lang="en-US" altLang="ja-JP" dirty="0"/>
          </a:p>
          <a:p>
            <a:r>
              <a:rPr kumimoji="1" lang="ja-JP" altLang="en-US"/>
              <a:t>もう少し柔軟に対応するのがデッドロックの回避</a:t>
            </a:r>
            <a:endParaRPr kumimoji="1" lang="en-US" altLang="ja-JP" dirty="0"/>
          </a:p>
          <a:p>
            <a:r>
              <a:rPr kumimoji="1" lang="en-US" altLang="ja-JP" dirty="0"/>
              <a:t>deadlock avoidance </a:t>
            </a:r>
            <a:r>
              <a:rPr kumimoji="1" lang="ja-JP" altLang="en-US"/>
              <a:t>です。</a:t>
            </a:r>
            <a:endParaRPr kumimoji="1" lang="en-US" altLang="ja-JP" dirty="0"/>
          </a:p>
          <a:p>
            <a:r>
              <a:rPr kumimoji="1" lang="ja-JP" altLang="en-US"/>
              <a:t>デッドロックの回避は、</a:t>
            </a:r>
            <a:endParaRPr kumimoji="1" lang="en-US" altLang="ja-JP" dirty="0"/>
          </a:p>
          <a:p>
            <a:r>
              <a:rPr kumimoji="1" lang="ja-JP" altLang="en-US"/>
              <a:t>資源を確保する前に、資源を確保したらデッドロックが起きないかをチェックします。</a:t>
            </a:r>
            <a:endParaRPr kumimoji="1" lang="en-US" altLang="ja-JP" dirty="0"/>
          </a:p>
          <a:p>
            <a:r>
              <a:rPr kumimoji="1" lang="ja-JP" altLang="en-US"/>
              <a:t>資源が要求されたときに、すぐに資源を渡すのでは無く、</a:t>
            </a:r>
            <a:endParaRPr kumimoji="1" lang="en-US" altLang="ja-JP" dirty="0"/>
          </a:p>
          <a:p>
            <a:r>
              <a:rPr kumimoji="1" lang="ja-JP" altLang="en-US"/>
              <a:t>まずデッドロックの可能性があるかチェックします。</a:t>
            </a:r>
            <a:endParaRPr kumimoji="1" lang="en-US" altLang="ja-JP" dirty="0"/>
          </a:p>
          <a:p>
            <a:r>
              <a:rPr kumimoji="1" lang="ja-JP" altLang="en-US"/>
              <a:t>そして、デッドロックが起きない場合のみ資源を渡します。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35</a:t>
            </a:fld>
            <a:endParaRPr lang="en-US" altLang="ja-JP"/>
          </a:p>
        </p:txBody>
      </p:sp>
    </p:spTree>
    <p:extLst>
      <p:ext uri="{BB962C8B-B14F-4D97-AF65-F5344CB8AC3E}">
        <p14:creationId xmlns:p14="http://schemas.microsoft.com/office/powerpoint/2010/main" val="81162788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交差点の例で考えてみましょう。</a:t>
            </a:r>
            <a:endParaRPr kumimoji="1" lang="en-US" altLang="ja-JP" dirty="0"/>
          </a:p>
          <a:p>
            <a:r>
              <a:rPr kumimoji="1" lang="ja-JP" altLang="en-US"/>
              <a:t>デッドロックの回避では、交差点に入る前に、</a:t>
            </a:r>
            <a:endParaRPr kumimoji="1" lang="en-US" altLang="ja-JP" dirty="0"/>
          </a:p>
          <a:p>
            <a:r>
              <a:rPr kumimoji="1" lang="ja-JP" altLang="en-US"/>
              <a:t>もし交差点に入ったらどうなるかをチェックします。</a:t>
            </a:r>
            <a:endParaRPr kumimoji="1" lang="en-US" altLang="ja-JP" dirty="0"/>
          </a:p>
          <a:p>
            <a:r>
              <a:rPr kumimoji="1" lang="ja-JP" altLang="en-US"/>
              <a:t>例えば、交差点に青い車と黄色い車が入っている状態で、南から赤い車が来たとします。</a:t>
            </a:r>
            <a:endParaRPr kumimoji="1" lang="en-US" altLang="ja-JP" dirty="0"/>
          </a:p>
          <a:p>
            <a:r>
              <a:rPr kumimoji="1" lang="ja-JP" altLang="en-US"/>
              <a:t>赤い車は交差点に入る前に、もし交差点に入ったらどうなるかチェックします。</a:t>
            </a:r>
            <a:endParaRPr kumimoji="1" lang="en-US" altLang="ja-JP" dirty="0"/>
          </a:p>
          <a:p>
            <a:r>
              <a:rPr kumimoji="1" lang="ja-JP" altLang="en-US"/>
              <a:t>仮に赤い車が交差点に入った場合、</a:t>
            </a:r>
            <a:endParaRPr kumimoji="1" lang="en-US" altLang="ja-JP" dirty="0"/>
          </a:p>
          <a:p>
            <a:r>
              <a:rPr kumimoji="1" lang="ja-JP" altLang="en-US"/>
              <a:t>まず黄色の車が南に抜け、</a:t>
            </a:r>
            <a:endParaRPr kumimoji="1" lang="en-US" altLang="ja-JP" dirty="0"/>
          </a:p>
          <a:p>
            <a:r>
              <a:rPr kumimoji="1" lang="ja-JP" altLang="en-US"/>
              <a:t>次に青い車が東に抜ければ、</a:t>
            </a:r>
            <a:endParaRPr kumimoji="1" lang="en-US" altLang="ja-JP" dirty="0"/>
          </a:p>
          <a:p>
            <a:r>
              <a:rPr kumimoji="1" lang="ja-JP" altLang="en-US"/>
              <a:t>赤い車は北に抜けられます。</a:t>
            </a:r>
            <a:endParaRPr kumimoji="1" lang="en-US" altLang="ja-JP" dirty="0"/>
          </a:p>
          <a:p>
            <a:r>
              <a:rPr kumimoji="1" lang="ja-JP" altLang="en-US"/>
              <a:t>デッドロックにはなりませんので、この場合は交差点に入っていい、と判断します。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36</a:t>
            </a:fld>
            <a:endParaRPr lang="en-US" altLang="ja-JP"/>
          </a:p>
        </p:txBody>
      </p:sp>
    </p:spTree>
    <p:extLst>
      <p:ext uri="{BB962C8B-B14F-4D97-AF65-F5344CB8AC3E}">
        <p14:creationId xmlns:p14="http://schemas.microsoft.com/office/powerpoint/2010/main" val="171149584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赤い車が交差点に入った後、さらに東から緑の車がやってきました。</a:t>
            </a:r>
            <a:endParaRPr kumimoji="1" lang="en-US" altLang="ja-JP" dirty="0"/>
          </a:p>
          <a:p>
            <a:r>
              <a:rPr kumimoji="1" lang="ja-JP" altLang="en-US"/>
              <a:t>緑の車は交差点に入る前に、入るとどうなるかチェックします。</a:t>
            </a:r>
            <a:endParaRPr kumimoji="1" lang="en-US" altLang="ja-JP" dirty="0"/>
          </a:p>
          <a:p>
            <a:r>
              <a:rPr kumimoji="1" lang="ja-JP" altLang="en-US"/>
              <a:t>仮に緑の車が交差点に入ると、このように誰も先に進めなくなってしまいます。</a:t>
            </a:r>
            <a:endParaRPr kumimoji="1" lang="en-US" altLang="ja-JP" dirty="0"/>
          </a:p>
          <a:p>
            <a:r>
              <a:rPr kumimoji="1" lang="ja-JP" altLang="en-US"/>
              <a:t>ですので、緑の車は、交差点に入ってはいけない、と判断します。</a:t>
            </a:r>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37</a:t>
            </a:fld>
            <a:endParaRPr lang="en-US" altLang="ja-JP"/>
          </a:p>
        </p:txBody>
      </p:sp>
    </p:spTree>
    <p:extLst>
      <p:ext uri="{BB962C8B-B14F-4D97-AF65-F5344CB8AC3E}">
        <p14:creationId xmlns:p14="http://schemas.microsoft.com/office/powerpoint/2010/main" val="270064552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デッドロックへの対策としてデッドロックの防止とデッドロックの回避があります</a:t>
            </a:r>
            <a:endParaRPr kumimoji="1" lang="en-US" altLang="ja-JP" dirty="0"/>
          </a:p>
          <a:p>
            <a:r>
              <a:rPr kumimoji="1" lang="ja-JP" altLang="en-US"/>
              <a:t>デッドロックの可能性のある資源要求に対しては、</a:t>
            </a:r>
            <a:endParaRPr kumimoji="1" lang="en-US" altLang="ja-JP" dirty="0"/>
          </a:p>
          <a:p>
            <a:r>
              <a:rPr kumimoji="1" lang="ja-JP" altLang="en-US"/>
              <a:t>デッドロックの防止では、資源要求その物を禁止します。</a:t>
            </a:r>
            <a:endParaRPr kumimoji="1" lang="en-US" altLang="ja-JP" dirty="0"/>
          </a:p>
          <a:p>
            <a:r>
              <a:rPr kumimoji="1" lang="ja-JP" altLang="en-US"/>
              <a:t>一方、デッドロックの回避では、資源要求があった場合、</a:t>
            </a:r>
            <a:endParaRPr kumimoji="1" lang="en-US" altLang="ja-JP" dirty="0"/>
          </a:p>
          <a:p>
            <a:r>
              <a:rPr kumimoji="1" lang="ja-JP" altLang="en-US"/>
              <a:t>資源を渡すとデッドロックにならないかチェックします。</a:t>
            </a:r>
            <a:endParaRPr kumimoji="1" lang="en-US" altLang="ja-JP" dirty="0"/>
          </a:p>
          <a:p>
            <a:r>
              <a:rPr kumimoji="1" lang="ja-JP" altLang="en-US"/>
              <a:t>杓子定規に何かなんでも禁止、とするデッドロックの防止よりも、</a:t>
            </a:r>
            <a:endParaRPr kumimoji="1" lang="en-US" altLang="ja-JP" dirty="0"/>
          </a:p>
          <a:p>
            <a:r>
              <a:rPr kumimoji="1" lang="ja-JP" altLang="en-US"/>
              <a:t>デッドロックの回避は柔軟に対処します。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38</a:t>
            </a:fld>
            <a:endParaRPr lang="en-US" altLang="ja-JP"/>
          </a:p>
        </p:txBody>
      </p:sp>
    </p:spTree>
    <p:extLst>
      <p:ext uri="{BB962C8B-B14F-4D97-AF65-F5344CB8AC3E}">
        <p14:creationId xmlns:p14="http://schemas.microsoft.com/office/powerpoint/2010/main" val="290970103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それでは、デッドロックを回避するためにはどのようなチェックをすればいいのでしょうか。</a:t>
            </a:r>
            <a:endParaRPr kumimoji="1" lang="en-US" altLang="ja-JP" dirty="0"/>
          </a:p>
          <a:p>
            <a:r>
              <a:rPr kumimoji="1" lang="ja-JP" altLang="en-US"/>
              <a:t>２プロセスでのデッドロック発生条件を振り返ってみましょう。</a:t>
            </a:r>
            <a:endParaRPr kumimoji="1" lang="en-US" altLang="ja-JP" dirty="0"/>
          </a:p>
          <a:p>
            <a:r>
              <a:rPr kumimoji="1" lang="ja-JP" altLang="en-US"/>
              <a:t>プロセスが資源を確保している間、他のプロセスには通り抜けできない壁ができます。</a:t>
            </a:r>
            <a:endParaRPr kumimoji="1" lang="en-US" altLang="ja-JP" dirty="0"/>
          </a:p>
          <a:p>
            <a:r>
              <a:rPr kumimoji="1" lang="ja-JP" altLang="en-US"/>
              <a:t>上側と右側に壁があると、その左下部分にデッドロック確定空間ができます。</a:t>
            </a:r>
            <a:endParaRPr kumimoji="1" lang="en-US" altLang="ja-JP" dirty="0"/>
          </a:p>
          <a:p>
            <a:r>
              <a:rPr kumimoji="1" lang="ja-JP" altLang="en-US"/>
              <a:t>そこで移動前にデッドロック確定空間に入らないかチェックします。</a:t>
            </a:r>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39</a:t>
            </a:fld>
            <a:endParaRPr lang="en-US" altLang="ja-JP"/>
          </a:p>
        </p:txBody>
      </p:sp>
    </p:spTree>
    <p:extLst>
      <p:ext uri="{BB962C8B-B14F-4D97-AF65-F5344CB8AC3E}">
        <p14:creationId xmlns:p14="http://schemas.microsoft.com/office/powerpoint/2010/main" val="29902320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今、</a:t>
            </a:r>
            <a:r>
              <a:rPr kumimoji="1" lang="en-US" altLang="ja-JP" dirty="0"/>
              <a:t>2</a:t>
            </a:r>
            <a:r>
              <a:rPr kumimoji="1" lang="ja-JP" altLang="en-US" dirty="0"/>
              <a:t>つのプロセス、プロセス</a:t>
            </a:r>
            <a:r>
              <a:rPr kumimoji="1" lang="en-US" altLang="ja-JP" dirty="0"/>
              <a:t>1</a:t>
            </a:r>
            <a:r>
              <a:rPr kumimoji="1" lang="ja-JP" altLang="en-US" dirty="0"/>
              <a:t>とプロセス</a:t>
            </a:r>
            <a:r>
              <a:rPr kumimoji="1" lang="en-US" altLang="ja-JP" dirty="0"/>
              <a:t>2</a:t>
            </a:r>
            <a:r>
              <a:rPr kumimoji="1" lang="ja-JP" altLang="en-US" dirty="0"/>
              <a:t>が共に</a:t>
            </a:r>
            <a:endParaRPr kumimoji="1" lang="en-US" altLang="ja-JP" dirty="0"/>
          </a:p>
          <a:p>
            <a:r>
              <a:rPr kumimoji="1" lang="en-US" altLang="ja-JP" dirty="0"/>
              <a:t>2</a:t>
            </a:r>
            <a:r>
              <a:rPr kumimoji="1" lang="ja-JP" altLang="en-US" dirty="0"/>
              <a:t>つの逐次的資源、資源</a:t>
            </a:r>
            <a:r>
              <a:rPr kumimoji="1" lang="en-US" altLang="ja-JP" dirty="0"/>
              <a:t>1 </a:t>
            </a:r>
            <a:r>
              <a:rPr kumimoji="1" lang="ja-JP" altLang="en-US" dirty="0"/>
              <a:t>と資源</a:t>
            </a:r>
            <a:r>
              <a:rPr kumimoji="1" lang="en-US" altLang="ja-JP" dirty="0"/>
              <a:t>2</a:t>
            </a:r>
            <a:r>
              <a:rPr kumimoji="1" lang="ja-JP" altLang="en-US" dirty="0"/>
              <a:t>の両方を必要としているとします。</a:t>
            </a:r>
            <a:endParaRPr kumimoji="1" lang="en-US" altLang="ja-JP" dirty="0"/>
          </a:p>
          <a:p>
            <a:r>
              <a:rPr kumimoji="1" lang="ja-JP" altLang="en-US" dirty="0"/>
              <a:t>資源</a:t>
            </a:r>
            <a:r>
              <a:rPr kumimoji="1" lang="en-US" altLang="ja-JP" dirty="0"/>
              <a:t>1, 2</a:t>
            </a:r>
            <a:r>
              <a:rPr kumimoji="1" lang="ja-JP" altLang="en-US" dirty="0"/>
              <a:t>は逐次的資源ですので、</a:t>
            </a:r>
            <a:endParaRPr kumimoji="1" lang="en-US" altLang="ja-JP" dirty="0"/>
          </a:p>
          <a:p>
            <a:r>
              <a:rPr kumimoji="1" lang="ja-JP" altLang="en-US" dirty="0"/>
              <a:t>プロセスはまず資源を要求し確保しなければなりません。</a:t>
            </a:r>
            <a:endParaRPr kumimoji="1" lang="en-US" altLang="ja-JP" dirty="0"/>
          </a:p>
          <a:p>
            <a:r>
              <a:rPr kumimoji="1" lang="ja-JP" altLang="en-US" dirty="0"/>
              <a:t>最初に、プロセス</a:t>
            </a:r>
            <a:r>
              <a:rPr kumimoji="1" lang="en-US" altLang="ja-JP" dirty="0"/>
              <a:t>1</a:t>
            </a:r>
            <a:r>
              <a:rPr kumimoji="1" lang="ja-JP" altLang="en-US" dirty="0"/>
              <a:t>が資源</a:t>
            </a:r>
            <a:r>
              <a:rPr kumimoji="1" lang="en-US" altLang="ja-JP" dirty="0"/>
              <a:t>1</a:t>
            </a:r>
            <a:r>
              <a:rPr kumimoji="1" lang="ja-JP" altLang="en-US" dirty="0"/>
              <a:t>を要求し、確保したとします。</a:t>
            </a:r>
            <a:endParaRPr kumimoji="1" lang="en-US" altLang="ja-JP" dirty="0"/>
          </a:p>
          <a:p>
            <a:r>
              <a:rPr kumimoji="1" lang="ja-JP" altLang="en-US" dirty="0"/>
              <a:t>次に、プロセス</a:t>
            </a:r>
            <a:r>
              <a:rPr kumimoji="1" lang="en-US" altLang="ja-JP" dirty="0"/>
              <a:t>2</a:t>
            </a:r>
            <a:r>
              <a:rPr kumimoji="1" lang="ja-JP" altLang="en-US" dirty="0"/>
              <a:t>が資源</a:t>
            </a:r>
            <a:r>
              <a:rPr kumimoji="1" lang="en-US" altLang="ja-JP" dirty="0"/>
              <a:t>2</a:t>
            </a:r>
            <a:r>
              <a:rPr kumimoji="1" lang="ja-JP" altLang="en-US" dirty="0"/>
              <a:t>を要求し、確保したとします。</a:t>
            </a:r>
            <a:endParaRPr kumimoji="1" lang="en-US" altLang="ja-JP" dirty="0"/>
          </a:p>
          <a:p>
            <a:r>
              <a:rPr kumimoji="1" lang="ja-JP" altLang="en-US" dirty="0"/>
              <a:t>ここでプロセス</a:t>
            </a:r>
            <a:r>
              <a:rPr kumimoji="1" lang="en-US" altLang="ja-JP" dirty="0"/>
              <a:t>1</a:t>
            </a:r>
            <a:r>
              <a:rPr kumimoji="1" lang="ja-JP" altLang="en-US" dirty="0"/>
              <a:t>が資源</a:t>
            </a:r>
            <a:r>
              <a:rPr kumimoji="1" lang="en-US" altLang="ja-JP" dirty="0"/>
              <a:t>2</a:t>
            </a:r>
            <a:r>
              <a:rPr kumimoji="1" lang="ja-JP" altLang="en-US" dirty="0"/>
              <a:t>を要求すると、資源</a:t>
            </a:r>
            <a:r>
              <a:rPr kumimoji="1" lang="en-US" altLang="ja-JP" dirty="0"/>
              <a:t>2</a:t>
            </a:r>
            <a:r>
              <a:rPr kumimoji="1" lang="ja-JP" altLang="en-US" dirty="0"/>
              <a:t>は既にプロセス</a:t>
            </a:r>
            <a:r>
              <a:rPr kumimoji="1" lang="en-US" altLang="ja-JP" dirty="0"/>
              <a:t>2</a:t>
            </a:r>
            <a:r>
              <a:rPr kumimoji="1" lang="ja-JP" altLang="en-US" dirty="0"/>
              <a:t>に確保されていますので、</a:t>
            </a:r>
            <a:endParaRPr kumimoji="1" lang="en-US" altLang="ja-JP" dirty="0"/>
          </a:p>
          <a:p>
            <a:r>
              <a:rPr kumimoji="1" lang="ja-JP" altLang="en-US" dirty="0"/>
              <a:t>プロセス</a:t>
            </a:r>
            <a:r>
              <a:rPr kumimoji="1" lang="en-US" altLang="ja-JP" dirty="0"/>
              <a:t>1</a:t>
            </a:r>
            <a:r>
              <a:rPr kumimoji="1" lang="ja-JP" altLang="en-US" dirty="0"/>
              <a:t>は資源</a:t>
            </a:r>
            <a:r>
              <a:rPr kumimoji="1" lang="en-US" altLang="ja-JP" dirty="0"/>
              <a:t>2</a:t>
            </a:r>
            <a:r>
              <a:rPr kumimoji="1" lang="ja-JP" altLang="en-US" dirty="0"/>
              <a:t>が得られるまでブロック状態になります。</a:t>
            </a:r>
            <a:endParaRPr kumimoji="1" lang="en-US" altLang="ja-JP" dirty="0"/>
          </a:p>
          <a:p>
            <a:r>
              <a:rPr kumimoji="1" lang="ja-JP" altLang="en-US" dirty="0"/>
              <a:t>同様に、プロセス</a:t>
            </a:r>
            <a:r>
              <a:rPr kumimoji="1" lang="en-US" altLang="ja-JP" dirty="0"/>
              <a:t>2</a:t>
            </a:r>
            <a:r>
              <a:rPr kumimoji="1" lang="ja-JP" altLang="en-US" dirty="0"/>
              <a:t>が資源</a:t>
            </a:r>
            <a:r>
              <a:rPr kumimoji="1" lang="en-US" altLang="ja-JP" dirty="0"/>
              <a:t>1</a:t>
            </a:r>
            <a:r>
              <a:rPr kumimoji="1" lang="ja-JP" altLang="en-US" dirty="0"/>
              <a:t>を要求すると、プロセス</a:t>
            </a:r>
            <a:r>
              <a:rPr kumimoji="1" lang="en-US" altLang="ja-JP" dirty="0"/>
              <a:t>2</a:t>
            </a:r>
            <a:r>
              <a:rPr kumimoji="1" lang="ja-JP" altLang="en-US" dirty="0"/>
              <a:t>もブロック状態になります。</a:t>
            </a:r>
            <a:endParaRPr kumimoji="1" lang="en-US" altLang="ja-JP" dirty="0"/>
          </a:p>
          <a:p>
            <a:r>
              <a:rPr kumimoji="1" lang="en-US" altLang="ja-JP" dirty="0"/>
              <a:t>2</a:t>
            </a:r>
            <a:r>
              <a:rPr kumimoji="1" lang="ja-JP" altLang="en-US" dirty="0"/>
              <a:t>つのプロセスが共に相手が資源を解放するのを待っていますので、</a:t>
            </a:r>
            <a:endParaRPr kumimoji="1" lang="en-US" altLang="ja-JP" dirty="0"/>
          </a:p>
          <a:p>
            <a:r>
              <a:rPr kumimoji="1" lang="ja-JP" altLang="en-US" dirty="0"/>
              <a:t>どちらのプロセスも永久に資源を確保できません。</a:t>
            </a:r>
            <a:endParaRPr kumimoji="1" lang="en-US" altLang="ja-JP" dirty="0"/>
          </a:p>
          <a:p>
            <a:r>
              <a:rPr kumimoji="1" lang="ja-JP" altLang="en-US" dirty="0"/>
              <a:t>このように、プロセスが資源を待ちあって動けなくなることを、デッドロックと言います。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4</a:t>
            </a:fld>
            <a:endParaRPr lang="en-US" altLang="ja-JP"/>
          </a:p>
        </p:txBody>
      </p:sp>
    </p:spTree>
    <p:extLst>
      <p:ext uri="{BB962C8B-B14F-4D97-AF65-F5344CB8AC3E}">
        <p14:creationId xmlns:p14="http://schemas.microsoft.com/office/powerpoint/2010/main" val="108422709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デッドロックを回避するために、安全な状態、というのを定義します。</a:t>
            </a:r>
            <a:endParaRPr kumimoji="1" lang="en-US" altLang="ja-JP" dirty="0"/>
          </a:p>
          <a:p>
            <a:r>
              <a:rPr kumimoji="1" lang="ja-JP" altLang="en-US"/>
              <a:t>安全な状態とは、ある順序で資源を割付可能、かつデッドロックが回避可能な状態です。</a:t>
            </a:r>
            <a:endParaRPr kumimoji="1" lang="en-US" altLang="ja-JP" dirty="0"/>
          </a:p>
          <a:p>
            <a:r>
              <a:rPr kumimoji="1" lang="ja-JP" altLang="en-US"/>
              <a:t>２プロセスの場合を考えます。</a:t>
            </a:r>
            <a:endParaRPr kumimoji="1" lang="en-US" altLang="ja-JP" dirty="0"/>
          </a:p>
          <a:p>
            <a:r>
              <a:rPr kumimoji="1" lang="ja-JP" altLang="en-US"/>
              <a:t>ここにピンクの長方形で示すデッドロック確定空間があるとします。</a:t>
            </a:r>
            <a:endParaRPr kumimoji="1" lang="en-US" altLang="ja-JP" dirty="0"/>
          </a:p>
          <a:p>
            <a:r>
              <a:rPr kumimoji="1" lang="ja-JP" altLang="en-US"/>
              <a:t>このとき、デッドロック確定空間の少し外側の黄色い部分が、安全ではない状態になります。</a:t>
            </a:r>
            <a:endParaRPr kumimoji="1" lang="en-US" altLang="ja-JP" dirty="0"/>
          </a:p>
          <a:p>
            <a:r>
              <a:rPr kumimoji="1" lang="ja-JP" altLang="en-US"/>
              <a:t>プロセスの実行を表す矢印は上か右に動きますので、</a:t>
            </a:r>
            <a:endParaRPr kumimoji="1" lang="en-US" altLang="ja-JP" dirty="0"/>
          </a:p>
          <a:p>
            <a:r>
              <a:rPr kumimoji="1" lang="ja-JP" altLang="en-US"/>
              <a:t>この長方形に入るのは左からあるいは下からになります。</a:t>
            </a:r>
            <a:endParaRPr kumimoji="1" lang="en-US" altLang="ja-JP" dirty="0"/>
          </a:p>
          <a:p>
            <a:r>
              <a:rPr kumimoji="1" lang="ja-JP" altLang="en-US"/>
              <a:t>つまり、デッドロック確定空間に入る前には、必ず黄色の安全ではない状態を経由しますので、</a:t>
            </a:r>
            <a:endParaRPr kumimoji="1" lang="en-US" altLang="ja-JP" dirty="0"/>
          </a:p>
          <a:p>
            <a:r>
              <a:rPr kumimoji="1" lang="ja-JP" altLang="en-US"/>
              <a:t>安全ではない状態に入ると、デッドロックの可能性が出てきます。</a:t>
            </a:r>
            <a:endParaRPr kumimoji="1" lang="en-US" altLang="ja-JP" dirty="0"/>
          </a:p>
          <a:p>
            <a:r>
              <a:rPr kumimoji="1" lang="ja-JP" altLang="en-US"/>
              <a:t>逆に、安全ではない状態に入らなければ、絶対にデッドロック確定空閑には入らないことになります。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40</a:t>
            </a:fld>
            <a:endParaRPr lang="en-US" altLang="ja-JP"/>
          </a:p>
        </p:txBody>
      </p:sp>
    </p:spTree>
    <p:extLst>
      <p:ext uri="{BB962C8B-B14F-4D97-AF65-F5344CB8AC3E}">
        <p14:creationId xmlns:p14="http://schemas.microsoft.com/office/powerpoint/2010/main" val="420062789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資源の割り当て状態には安全な状態と、安全ではない状態があります。</a:t>
            </a:r>
            <a:endParaRPr kumimoji="1" lang="en-US" altLang="ja-JP" dirty="0"/>
          </a:p>
          <a:p>
            <a:r>
              <a:rPr kumimoji="1" lang="ja-JP" altLang="en-US"/>
              <a:t>プロセスから資源を要求されたときに、</a:t>
            </a:r>
            <a:endParaRPr kumimoji="1" lang="en-US" altLang="ja-JP" dirty="0"/>
          </a:p>
          <a:p>
            <a:r>
              <a:rPr kumimoji="1" lang="ja-JP" altLang="en-US"/>
              <a:t>その資源を渡しても安全な状態であれば、資源を渡し、</a:t>
            </a:r>
            <a:endParaRPr kumimoji="1" lang="en-US" altLang="ja-JP" dirty="0"/>
          </a:p>
          <a:p>
            <a:r>
              <a:rPr kumimoji="1" lang="ja-JP" altLang="en-US"/>
              <a:t>資源を渡すと安全な状態でなくなるのであれば</a:t>
            </a:r>
            <a:endParaRPr kumimoji="1" lang="en-US" altLang="ja-JP" dirty="0"/>
          </a:p>
          <a:p>
            <a:r>
              <a:rPr kumimoji="1" lang="ja-JP" altLang="en-US"/>
              <a:t>要求を拒絶します。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41</a:t>
            </a:fld>
            <a:endParaRPr lang="en-US" altLang="ja-JP"/>
          </a:p>
        </p:txBody>
      </p:sp>
    </p:spTree>
    <p:extLst>
      <p:ext uri="{BB962C8B-B14F-4D97-AF65-F5344CB8AC3E}">
        <p14:creationId xmlns:p14="http://schemas.microsoft.com/office/powerpoint/2010/main" val="122426581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それでは、資源の割り当て状態が安全なのかそうでないのかはどうやって判断するするのでしょう。</a:t>
            </a:r>
            <a:endParaRPr kumimoji="1" lang="en-US" altLang="ja-JP" dirty="0"/>
          </a:p>
          <a:p>
            <a:r>
              <a:rPr kumimoji="1" lang="ja-JP" altLang="en-US"/>
              <a:t>今回は、銀行家のアルゴリズム</a:t>
            </a:r>
            <a:r>
              <a:rPr kumimoji="1" lang="en-US" altLang="ja-JP" dirty="0"/>
              <a:t> banker’s algorithm </a:t>
            </a:r>
            <a:r>
              <a:rPr kumimoji="1" lang="ja-JP" altLang="en-US"/>
              <a:t>と呼ばれるものを紹介します。</a:t>
            </a:r>
            <a:endParaRPr kumimoji="1" lang="en-US" altLang="ja-JP" dirty="0"/>
          </a:p>
          <a:p>
            <a:r>
              <a:rPr kumimoji="1" lang="ja-JP" altLang="en-US"/>
              <a:t>このアルゴリズムは、資源を貸す銀行と、資源を借りる顧客からなります。</a:t>
            </a:r>
            <a:endParaRPr kumimoji="1" lang="en-US" altLang="ja-JP" dirty="0"/>
          </a:p>
          <a:p>
            <a:r>
              <a:rPr kumimoji="1" lang="ja-JP" altLang="en-US"/>
              <a:t>銀行は、顧客に貸すための資源を持っています。</a:t>
            </a:r>
            <a:endParaRPr kumimoji="1" lang="en-US" altLang="ja-JP" dirty="0"/>
          </a:p>
          <a:p>
            <a:r>
              <a:rPr kumimoji="1" lang="ja-JP" altLang="en-US"/>
              <a:t>一方、顧客は銀行から資源を借りて仕事をします</a:t>
            </a:r>
            <a:endParaRPr kumimoji="1" lang="en-US" altLang="ja-JP" dirty="0"/>
          </a:p>
          <a:p>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42</a:t>
            </a:fld>
            <a:endParaRPr lang="en-US" altLang="ja-JP"/>
          </a:p>
        </p:txBody>
      </p:sp>
    </p:spTree>
    <p:extLst>
      <p:ext uri="{BB962C8B-B14F-4D97-AF65-F5344CB8AC3E}">
        <p14:creationId xmlns:p14="http://schemas.microsoft.com/office/powerpoint/2010/main" val="408360573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顧客は、銀行に対して資源を要求してきます。</a:t>
            </a:r>
            <a:endParaRPr kumimoji="1" lang="en-US" altLang="ja-JP" dirty="0"/>
          </a:p>
          <a:p>
            <a:r>
              <a:rPr kumimoji="1" lang="ja-JP" altLang="en-US" dirty="0"/>
              <a:t>このとき、銀行は、要求に応じて資源を渡しても安全かどうかチェックします。</a:t>
            </a:r>
            <a:endParaRPr kumimoji="1" lang="en-US" altLang="ja-JP" dirty="0"/>
          </a:p>
          <a:p>
            <a:r>
              <a:rPr kumimoji="1" lang="ja-JP" altLang="en-US" dirty="0"/>
              <a:t>チェックした結果、資源を渡しても安全であれば、銀行は顧客に資源を渡します。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43</a:t>
            </a:fld>
            <a:endParaRPr lang="en-US" altLang="ja-JP"/>
          </a:p>
        </p:txBody>
      </p:sp>
    </p:spTree>
    <p:extLst>
      <p:ext uri="{BB962C8B-B14F-4D97-AF65-F5344CB8AC3E}">
        <p14:creationId xmlns:p14="http://schemas.microsoft.com/office/powerpoint/2010/main" val="334100816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この図は銀行家のアルゴリズムのフローチャートです。</a:t>
            </a:r>
            <a:endParaRPr kumimoji="1" lang="en-US" altLang="ja-JP" dirty="0"/>
          </a:p>
          <a:p>
            <a:r>
              <a:rPr kumimoji="1" lang="ja-JP" altLang="en-US"/>
              <a:t>顧客が資源を要求した場合、</a:t>
            </a:r>
            <a:endParaRPr kumimoji="1" lang="en-US" altLang="ja-JP" dirty="0"/>
          </a:p>
          <a:p>
            <a:r>
              <a:rPr kumimoji="1" lang="ja-JP" altLang="en-US"/>
              <a:t>そのしげんを渡したと仮定します。</a:t>
            </a:r>
            <a:endParaRPr kumimoji="1" lang="en-US" altLang="ja-JP" dirty="0"/>
          </a:p>
          <a:p>
            <a:r>
              <a:rPr kumimoji="1" lang="ja-JP" altLang="en-US"/>
              <a:t>そのときに、全てのプロセスが実行できる状態であれば</a:t>
            </a:r>
            <a:endParaRPr kumimoji="1" lang="en-US" altLang="ja-JP" dirty="0"/>
          </a:p>
          <a:p>
            <a:r>
              <a:rPr kumimoji="1" lang="ja-JP" altLang="en-US"/>
              <a:t>資源を渡します。</a:t>
            </a:r>
            <a:endParaRPr kumimoji="1" lang="en-US" altLang="ja-JP" dirty="0"/>
          </a:p>
          <a:p>
            <a:r>
              <a:rPr kumimoji="1" lang="ja-JP" altLang="en-US"/>
              <a:t>一方、資源を渡したことにより実行できないプロセスができる場合は、</a:t>
            </a:r>
            <a:endParaRPr kumimoji="1" lang="en-US" altLang="ja-JP" dirty="0"/>
          </a:p>
          <a:p>
            <a:r>
              <a:rPr kumimoji="1" lang="ja-JP" altLang="en-US"/>
              <a:t>資源を渡しません。</a:t>
            </a:r>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44</a:t>
            </a:fld>
            <a:endParaRPr lang="en-US" altLang="ja-JP"/>
          </a:p>
        </p:txBody>
      </p:sp>
    </p:spTree>
    <p:extLst>
      <p:ext uri="{BB962C8B-B14F-4D97-AF65-F5344CB8AC3E}">
        <p14:creationId xmlns:p14="http://schemas.microsoft.com/office/powerpoint/2010/main" val="150349941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銀行家はアルゴリズムは、</a:t>
            </a:r>
            <a:endParaRPr kumimoji="1" lang="en-US" altLang="ja-JP" dirty="0"/>
          </a:p>
          <a:p>
            <a:r>
              <a:rPr kumimoji="1" lang="ja-JP" altLang="en-US"/>
              <a:t>銀行が保持する空き資源の数、</a:t>
            </a:r>
            <a:endParaRPr kumimoji="1" lang="en-US" altLang="ja-JP" dirty="0"/>
          </a:p>
          <a:p>
            <a:r>
              <a:rPr kumimoji="1" lang="ja-JP" altLang="en-US"/>
              <a:t>プロセスに割り付けられている資源の数、</a:t>
            </a:r>
            <a:endParaRPr kumimoji="1" lang="en-US" altLang="ja-JP" dirty="0"/>
          </a:p>
          <a:p>
            <a:r>
              <a:rPr kumimoji="1" lang="ja-JP" altLang="en-US"/>
              <a:t>プロセスの残り資源数数を管理します。</a:t>
            </a:r>
            <a:endParaRPr kumimoji="1" lang="en-US" altLang="ja-JP" dirty="0"/>
          </a:p>
          <a:p>
            <a:r>
              <a:rPr kumimoji="1" lang="ja-JP" altLang="en-US"/>
              <a:t>例えば今、銀行には資源１が４個、資源２が２個、資源３が３個あるとします。</a:t>
            </a:r>
            <a:endParaRPr kumimoji="1" lang="en-US" altLang="ja-JP" dirty="0"/>
          </a:p>
          <a:p>
            <a:r>
              <a:rPr kumimoji="1" lang="ja-JP" altLang="en-US"/>
              <a:t>また、顧客１は資源１を２個、資源３を</a:t>
            </a:r>
            <a:r>
              <a:rPr kumimoji="1" lang="en-US" altLang="ja-JP" dirty="0"/>
              <a:t>1</a:t>
            </a:r>
            <a:r>
              <a:rPr kumimoji="1" lang="ja-JP" altLang="en-US"/>
              <a:t>個、持っているとします。</a:t>
            </a:r>
            <a:endParaRPr kumimoji="1" lang="en-US" altLang="ja-JP" dirty="0"/>
          </a:p>
          <a:p>
            <a:r>
              <a:rPr kumimoji="1" lang="ja-JP" altLang="en-US"/>
              <a:t>同様に、顧客２は資源２を１個、資源３を１個、顧客３は資源１を１個、資源２を２個持っているとします。</a:t>
            </a:r>
            <a:endParaRPr kumimoji="1" lang="en-US" altLang="ja-JP" dirty="0"/>
          </a:p>
          <a:p>
            <a:r>
              <a:rPr kumimoji="1" lang="ja-JP" altLang="en-US"/>
              <a:t>また、顧客１は、今後資源１を最大で</a:t>
            </a:r>
            <a:r>
              <a:rPr kumimoji="1" lang="en-US" altLang="ja-JP" dirty="0"/>
              <a:t>2</a:t>
            </a:r>
            <a:r>
              <a:rPr kumimoji="1" lang="ja-JP" altLang="en-US"/>
              <a:t>個、資源２を最大で２個、資源３を最大で１個追加で必要になるとします。</a:t>
            </a:r>
            <a:endParaRPr kumimoji="1" lang="en-US" altLang="ja-JP" dirty="0"/>
          </a:p>
          <a:p>
            <a:r>
              <a:rPr kumimoji="1" lang="ja-JP" altLang="en-US"/>
              <a:t>同様に、今後顧客２は資源１を</a:t>
            </a:r>
            <a:r>
              <a:rPr kumimoji="1" lang="en-US" altLang="ja-JP" dirty="0"/>
              <a:t>2</a:t>
            </a:r>
            <a:r>
              <a:rPr kumimoji="1" lang="ja-JP" altLang="en-US"/>
              <a:t>個、資源３を２個必要とし、</a:t>
            </a:r>
            <a:endParaRPr kumimoji="1" lang="en-US" altLang="ja-JP" dirty="0"/>
          </a:p>
          <a:p>
            <a:r>
              <a:rPr kumimoji="1" lang="ja-JP" altLang="en-US"/>
              <a:t>顧客</a:t>
            </a:r>
            <a:r>
              <a:rPr kumimoji="1" lang="en-US" altLang="ja-JP" dirty="0"/>
              <a:t>3</a:t>
            </a:r>
            <a:r>
              <a:rPr kumimoji="1" lang="ja-JP" altLang="en-US"/>
              <a:t>は資源２を２個、資源３を４個必要とします。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45</a:t>
            </a:fld>
            <a:endParaRPr lang="en-US" altLang="ja-JP"/>
          </a:p>
        </p:txBody>
      </p:sp>
    </p:spTree>
    <p:extLst>
      <p:ext uri="{BB962C8B-B14F-4D97-AF65-F5344CB8AC3E}">
        <p14:creationId xmlns:p14="http://schemas.microsoft.com/office/powerpoint/2010/main" val="359978731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銀行家のアルゴリズムは、以下の変数を持ちます。</a:t>
            </a:r>
            <a:endParaRPr kumimoji="1" lang="en-US" altLang="ja-JP" dirty="0"/>
          </a:p>
          <a:p>
            <a:r>
              <a:rPr kumimoji="1" lang="en-US" altLang="ja-JP" dirty="0"/>
              <a:t>F </a:t>
            </a:r>
            <a:r>
              <a:rPr kumimoji="1" lang="ja-JP" altLang="en-US" dirty="0"/>
              <a:t>は銀行にある空き資源の数です。</a:t>
            </a:r>
            <a:endParaRPr kumimoji="1" lang="en-US" altLang="ja-JP" dirty="0"/>
          </a:p>
          <a:p>
            <a:r>
              <a:rPr kumimoji="1" lang="en-US" altLang="ja-JP" dirty="0"/>
              <a:t>U </a:t>
            </a:r>
            <a:r>
              <a:rPr kumimoji="1" lang="ja-JP" altLang="en-US" dirty="0"/>
              <a:t>は顧客に割り付けられた資源の数です。</a:t>
            </a:r>
            <a:endParaRPr kumimoji="1" lang="en-US" altLang="ja-JP" dirty="0"/>
          </a:p>
          <a:p>
            <a:r>
              <a:rPr kumimoji="1" lang="en-US" altLang="ja-JP" dirty="0"/>
              <a:t>R </a:t>
            </a:r>
            <a:r>
              <a:rPr kumimoji="1" lang="ja-JP" altLang="en-US" dirty="0"/>
              <a:t>は顧客が今後必要とする資源の数です</a:t>
            </a:r>
            <a:endParaRPr kumimoji="1" lang="en-US" altLang="ja-JP" dirty="0"/>
          </a:p>
          <a:p>
            <a:r>
              <a:rPr kumimoji="1" lang="ja-JP" altLang="en-US" dirty="0"/>
              <a:t>そして</a:t>
            </a:r>
            <a:r>
              <a:rPr kumimoji="1" lang="en-US" altLang="ja-JP" dirty="0"/>
              <a:t> N </a:t>
            </a:r>
            <a:r>
              <a:rPr kumimoji="1" lang="ja-JP" altLang="en-US" dirty="0"/>
              <a:t>は現在顧客が要求している資源の数です。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46</a:t>
            </a:fld>
            <a:endParaRPr lang="en-US" altLang="ja-JP"/>
          </a:p>
        </p:txBody>
      </p:sp>
    </p:spTree>
    <p:extLst>
      <p:ext uri="{BB962C8B-B14F-4D97-AF65-F5344CB8AC3E}">
        <p14:creationId xmlns:p14="http://schemas.microsoft.com/office/powerpoint/2010/main" val="196216749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プロセスが３個、資源が４種類の場合を例に考えてみます。</a:t>
            </a:r>
            <a:endParaRPr kumimoji="1" lang="en-US" altLang="ja-JP" dirty="0"/>
          </a:p>
          <a:p>
            <a:r>
              <a:rPr kumimoji="1" lang="ja-JP" altLang="en-US"/>
              <a:t>上側の表は、現在銀行が保持している空き資源の数です。</a:t>
            </a:r>
            <a:endParaRPr kumimoji="1" lang="en-US" altLang="ja-JP" dirty="0"/>
          </a:p>
          <a:p>
            <a:r>
              <a:rPr kumimoji="1" lang="ja-JP" altLang="en-US"/>
              <a:t>例えば、資源１は現在銀行には３個あります。</a:t>
            </a:r>
            <a:endParaRPr kumimoji="1" lang="en-US" altLang="ja-JP" dirty="0"/>
          </a:p>
          <a:p>
            <a:r>
              <a:rPr kumimoji="1" lang="ja-JP" altLang="en-US"/>
              <a:t>下側の表は、現在顧客が保持している資源の数と、今後顧客が必要とする資源の数です。</a:t>
            </a:r>
            <a:endParaRPr kumimoji="1" lang="en-US" altLang="ja-JP" dirty="0"/>
          </a:p>
          <a:p>
            <a:r>
              <a:rPr kumimoji="1" lang="ja-JP" altLang="en-US"/>
              <a:t>例えば、プロセス１は資源１を現在１個持っており、今後資源１を後２個必要とします。</a:t>
            </a:r>
            <a:endParaRPr kumimoji="1" lang="en-US" altLang="ja-JP" dirty="0"/>
          </a:p>
          <a:p>
            <a:r>
              <a:rPr kumimoji="1" lang="ja-JP" altLang="en-US"/>
              <a:t>それでは、この資源割り付け状況は安全でしょうか？</a:t>
            </a:r>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47</a:t>
            </a:fld>
            <a:endParaRPr lang="en-US" altLang="ja-JP"/>
          </a:p>
        </p:txBody>
      </p:sp>
    </p:spTree>
    <p:extLst>
      <p:ext uri="{BB962C8B-B14F-4D97-AF65-F5344CB8AC3E}">
        <p14:creationId xmlns:p14="http://schemas.microsoft.com/office/powerpoint/2010/main" val="61524193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安全性の確認、銀行が保持している空き資源と、</a:t>
            </a:r>
            <a:endParaRPr kumimoji="1" lang="en-US" altLang="ja-JP" dirty="0"/>
          </a:p>
          <a:p>
            <a:r>
              <a:rPr kumimoji="1" lang="ja-JP" altLang="en-US" dirty="0"/>
              <a:t>プロセスが今後必要とする資源を比較します。</a:t>
            </a:r>
            <a:endParaRPr kumimoji="1" lang="en-US" altLang="ja-JP" dirty="0"/>
          </a:p>
          <a:p>
            <a:r>
              <a:rPr kumimoji="1" lang="ja-JP" altLang="en-US" dirty="0"/>
              <a:t>今、銀行に空き資源が順に </a:t>
            </a:r>
            <a:r>
              <a:rPr kumimoji="1" lang="en-US" altLang="ja-JP" dirty="0"/>
              <a:t>3</a:t>
            </a:r>
            <a:r>
              <a:rPr kumimoji="1" lang="ja-JP" altLang="en-US" dirty="0"/>
              <a:t>個、</a:t>
            </a:r>
            <a:r>
              <a:rPr kumimoji="1" lang="en-US" altLang="ja-JP" dirty="0"/>
              <a:t>1</a:t>
            </a:r>
            <a:r>
              <a:rPr kumimoji="1" lang="ja-JP" altLang="en-US" dirty="0"/>
              <a:t>個、</a:t>
            </a:r>
            <a:r>
              <a:rPr kumimoji="1" lang="en-US" altLang="ja-JP" dirty="0"/>
              <a:t>1</a:t>
            </a:r>
            <a:r>
              <a:rPr kumimoji="1" lang="ja-JP" altLang="en-US" dirty="0"/>
              <a:t>個、</a:t>
            </a:r>
            <a:r>
              <a:rPr kumimoji="1" lang="en-US" altLang="ja-JP" dirty="0"/>
              <a:t>2</a:t>
            </a:r>
            <a:r>
              <a:rPr kumimoji="1" lang="ja-JP" altLang="en-US" dirty="0"/>
              <a:t>個あります。</a:t>
            </a:r>
            <a:endParaRPr kumimoji="1" lang="en-US" altLang="ja-JP" dirty="0"/>
          </a:p>
          <a:p>
            <a:r>
              <a:rPr kumimoji="1" lang="ja-JP" altLang="en-US" dirty="0"/>
              <a:t>プロセス</a:t>
            </a:r>
            <a:r>
              <a:rPr kumimoji="1" lang="en-US" altLang="ja-JP" dirty="0"/>
              <a:t>2</a:t>
            </a:r>
            <a:r>
              <a:rPr kumimoji="1" lang="ja-JP" altLang="en-US" dirty="0"/>
              <a:t>の必要資源を見ると、</a:t>
            </a:r>
            <a:endParaRPr kumimoji="1" lang="en-US" altLang="ja-JP" dirty="0"/>
          </a:p>
          <a:p>
            <a:r>
              <a:rPr kumimoji="1" lang="ja-JP" altLang="en-US" dirty="0"/>
              <a:t>プロセス</a:t>
            </a:r>
            <a:r>
              <a:rPr kumimoji="1" lang="en-US" altLang="ja-JP" dirty="0"/>
              <a:t>2</a:t>
            </a:r>
            <a:r>
              <a:rPr kumimoji="1" lang="ja-JP" altLang="en-US" dirty="0"/>
              <a:t>は、資源</a:t>
            </a:r>
            <a:r>
              <a:rPr kumimoji="1" lang="en-US" altLang="ja-JP" dirty="0"/>
              <a:t>2</a:t>
            </a:r>
            <a:r>
              <a:rPr kumimoji="1" lang="ja-JP" altLang="en-US" dirty="0"/>
              <a:t>を</a:t>
            </a:r>
            <a:r>
              <a:rPr kumimoji="1" lang="en-US" altLang="ja-JP" dirty="0"/>
              <a:t>3</a:t>
            </a:r>
            <a:r>
              <a:rPr kumimoji="1" lang="ja-JP" altLang="en-US" dirty="0"/>
              <a:t>個必要としています。</a:t>
            </a:r>
            <a:endParaRPr kumimoji="1" lang="en-US" altLang="ja-JP" dirty="0"/>
          </a:p>
          <a:p>
            <a:r>
              <a:rPr kumimoji="1" lang="ja-JP" altLang="en-US" dirty="0"/>
              <a:t>しかし銀行には資源</a:t>
            </a:r>
            <a:r>
              <a:rPr kumimoji="1" lang="en-US" altLang="ja-JP" dirty="0"/>
              <a:t>2</a:t>
            </a:r>
            <a:r>
              <a:rPr kumimoji="1" lang="ja-JP" altLang="en-US" dirty="0"/>
              <a:t>は</a:t>
            </a:r>
            <a:r>
              <a:rPr kumimoji="1" lang="en-US" altLang="ja-JP" dirty="0"/>
              <a:t>1</a:t>
            </a:r>
            <a:r>
              <a:rPr kumimoji="1" lang="ja-JP" altLang="en-US" dirty="0"/>
              <a:t>個しかありませんので、</a:t>
            </a:r>
            <a:endParaRPr kumimoji="1" lang="en-US" altLang="ja-JP" dirty="0"/>
          </a:p>
          <a:p>
            <a:r>
              <a:rPr kumimoji="1" lang="ja-JP" altLang="en-US" dirty="0"/>
              <a:t>銀行はプロセス</a:t>
            </a:r>
            <a:r>
              <a:rPr kumimoji="1" lang="en-US" altLang="ja-JP" dirty="0"/>
              <a:t>2</a:t>
            </a:r>
            <a:r>
              <a:rPr kumimoji="1" lang="ja-JP" altLang="en-US" dirty="0"/>
              <a:t>の要求に応えることはできません。</a:t>
            </a:r>
            <a:endParaRPr kumimoji="1" lang="en-US" altLang="ja-JP" dirty="0"/>
          </a:p>
          <a:p>
            <a:r>
              <a:rPr kumimoji="1" lang="ja-JP" altLang="en-US" dirty="0"/>
              <a:t>また、プロセス</a:t>
            </a:r>
            <a:r>
              <a:rPr kumimoji="1" lang="en-US" altLang="ja-JP" dirty="0"/>
              <a:t>3</a:t>
            </a:r>
            <a:r>
              <a:rPr kumimoji="1" lang="ja-JP" altLang="en-US" dirty="0"/>
              <a:t>は資源</a:t>
            </a:r>
            <a:r>
              <a:rPr kumimoji="1" lang="en-US" altLang="ja-JP" dirty="0"/>
              <a:t>3</a:t>
            </a:r>
            <a:r>
              <a:rPr kumimoji="1" lang="ja-JP" altLang="en-US" dirty="0"/>
              <a:t>を</a:t>
            </a:r>
            <a:r>
              <a:rPr kumimoji="1" lang="en-US" altLang="ja-JP" dirty="0"/>
              <a:t>4</a:t>
            </a:r>
            <a:r>
              <a:rPr kumimoji="1" lang="ja-JP" altLang="en-US" dirty="0"/>
              <a:t>個必要としていますが、</a:t>
            </a:r>
            <a:endParaRPr kumimoji="1" lang="en-US" altLang="ja-JP" dirty="0"/>
          </a:p>
          <a:p>
            <a:r>
              <a:rPr kumimoji="1" lang="ja-JP" altLang="en-US" dirty="0"/>
              <a:t>銀行には資源</a:t>
            </a:r>
            <a:r>
              <a:rPr kumimoji="1" lang="en-US" altLang="ja-JP" dirty="0"/>
              <a:t>3</a:t>
            </a:r>
            <a:r>
              <a:rPr kumimoji="1" lang="ja-JP" altLang="en-US" dirty="0"/>
              <a:t>は</a:t>
            </a:r>
            <a:r>
              <a:rPr kumimoji="1" lang="en-US" altLang="ja-JP" dirty="0"/>
              <a:t>1</a:t>
            </a:r>
            <a:r>
              <a:rPr kumimoji="1" lang="ja-JP" altLang="en-US" dirty="0"/>
              <a:t>個しかありませんので、</a:t>
            </a:r>
            <a:endParaRPr kumimoji="1" lang="en-US" altLang="ja-JP" dirty="0"/>
          </a:p>
          <a:p>
            <a:r>
              <a:rPr kumimoji="1" lang="ja-JP" altLang="en-US" dirty="0"/>
              <a:t>銀行はプロセス３の要求にも応えることができません。</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48</a:t>
            </a:fld>
            <a:endParaRPr lang="en-US" altLang="ja-JP"/>
          </a:p>
        </p:txBody>
      </p:sp>
    </p:spTree>
    <p:extLst>
      <p:ext uri="{BB962C8B-B14F-4D97-AF65-F5344CB8AC3E}">
        <p14:creationId xmlns:p14="http://schemas.microsoft.com/office/powerpoint/2010/main" val="8567356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一方、プロセス</a:t>
            </a:r>
            <a:r>
              <a:rPr kumimoji="1" lang="en-US" altLang="ja-JP" dirty="0"/>
              <a:t>1</a:t>
            </a:r>
            <a:r>
              <a:rPr kumimoji="1" lang="ja-JP" altLang="en-US" dirty="0"/>
              <a:t>が、今後必要とする資源は順に </a:t>
            </a:r>
            <a:r>
              <a:rPr kumimoji="1" lang="en-US" altLang="ja-JP" dirty="0"/>
              <a:t>2</a:t>
            </a:r>
            <a:r>
              <a:rPr kumimoji="1" lang="ja-JP" altLang="en-US" dirty="0"/>
              <a:t>個、、</a:t>
            </a:r>
            <a:r>
              <a:rPr kumimoji="1" lang="en-US" altLang="ja-JP" dirty="0"/>
              <a:t>1</a:t>
            </a:r>
            <a:r>
              <a:rPr kumimoji="1" lang="ja-JP" altLang="en-US" dirty="0"/>
              <a:t>個、</a:t>
            </a:r>
            <a:r>
              <a:rPr kumimoji="1" lang="en-US" altLang="ja-JP" dirty="0"/>
              <a:t>0</a:t>
            </a:r>
            <a:r>
              <a:rPr kumimoji="1" lang="ja-JP" altLang="en-US" dirty="0"/>
              <a:t>個、</a:t>
            </a:r>
            <a:r>
              <a:rPr kumimoji="1" lang="en-US" altLang="ja-JP" dirty="0"/>
              <a:t>1</a:t>
            </a:r>
            <a:r>
              <a:rPr kumimoji="1" lang="ja-JP" altLang="en-US" dirty="0"/>
              <a:t>個です。</a:t>
            </a:r>
            <a:endParaRPr kumimoji="1" lang="en-US" altLang="ja-JP" dirty="0"/>
          </a:p>
          <a:p>
            <a:r>
              <a:rPr kumimoji="1" lang="ja-JP" altLang="en-US" dirty="0"/>
              <a:t>必用な資源の数よりも現在銀行にある資源の方が多いので、</a:t>
            </a:r>
            <a:endParaRPr kumimoji="1" lang="en-US" altLang="ja-JP" dirty="0"/>
          </a:p>
          <a:p>
            <a:r>
              <a:rPr kumimoji="1" lang="ja-JP" altLang="en-US" dirty="0"/>
              <a:t>銀行が資源を貸してくれればプロセス</a:t>
            </a:r>
            <a:r>
              <a:rPr kumimoji="1" lang="en-US" altLang="ja-JP" dirty="0"/>
              <a:t>1</a:t>
            </a:r>
            <a:r>
              <a:rPr kumimoji="1" lang="ja-JP" altLang="en-US" dirty="0"/>
              <a:t>は処理を終えることができます。</a:t>
            </a:r>
            <a:endParaRPr kumimoji="1" lang="en-US" altLang="ja-JP" dirty="0"/>
          </a:p>
          <a:p>
            <a:r>
              <a:rPr kumimoji="1" lang="ja-JP" altLang="en-US" dirty="0"/>
              <a:t>そこで、まずプロセス１に必要な資源を全て渡します。</a:t>
            </a:r>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49</a:t>
            </a:fld>
            <a:endParaRPr lang="en-US" altLang="ja-JP"/>
          </a:p>
        </p:txBody>
      </p:sp>
    </p:spTree>
    <p:extLst>
      <p:ext uri="{BB962C8B-B14F-4D97-AF65-F5344CB8AC3E}">
        <p14:creationId xmlns:p14="http://schemas.microsoft.com/office/powerpoint/2010/main" val="41327247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デッドロック、死の抱擁は</a:t>
            </a:r>
            <a:endParaRPr kumimoji="1" lang="en-US" altLang="ja-JP" dirty="0"/>
          </a:p>
          <a:p>
            <a:r>
              <a:rPr kumimoji="1" lang="ja-JP" altLang="en-US" dirty="0"/>
              <a:t>複数のプロセスが資源を占有しているために</a:t>
            </a:r>
            <a:endParaRPr kumimoji="1" lang="en-US" altLang="ja-JP" dirty="0"/>
          </a:p>
          <a:p>
            <a:r>
              <a:rPr kumimoji="1" lang="ja-JP" altLang="en-US" dirty="0"/>
              <a:t>互いにブロックされてしまう状態です。</a:t>
            </a:r>
            <a:endParaRPr kumimoji="1" lang="en-US" altLang="ja-JP" dirty="0"/>
          </a:p>
          <a:p>
            <a:r>
              <a:rPr kumimoji="1" lang="ja-JP" altLang="en-US" dirty="0"/>
              <a:t>プロセス</a:t>
            </a:r>
            <a:r>
              <a:rPr kumimoji="1" lang="en-US" altLang="ja-JP" dirty="0"/>
              <a:t>1</a:t>
            </a:r>
            <a:r>
              <a:rPr kumimoji="1" lang="ja-JP" altLang="en-US" dirty="0"/>
              <a:t>、プロセス</a:t>
            </a:r>
            <a:r>
              <a:rPr kumimoji="1" lang="en-US" altLang="ja-JP" dirty="0"/>
              <a:t>2</a:t>
            </a:r>
            <a:r>
              <a:rPr kumimoji="1" lang="ja-JP" altLang="en-US" dirty="0"/>
              <a:t>が資源</a:t>
            </a:r>
            <a:r>
              <a:rPr kumimoji="1" lang="en-US" altLang="ja-JP" dirty="0"/>
              <a:t>1</a:t>
            </a:r>
            <a:r>
              <a:rPr kumimoji="1" lang="ja-JP" altLang="en-US" dirty="0"/>
              <a:t>、資源</a:t>
            </a:r>
            <a:r>
              <a:rPr kumimoji="1" lang="en-US" altLang="ja-JP" dirty="0"/>
              <a:t>2</a:t>
            </a:r>
            <a:r>
              <a:rPr kumimoji="1" lang="ja-JP" altLang="en-US" dirty="0"/>
              <a:t>を要求するときに、</a:t>
            </a:r>
            <a:endParaRPr kumimoji="1" lang="en-US" altLang="ja-JP" dirty="0"/>
          </a:p>
          <a:p>
            <a:r>
              <a:rPr kumimoji="1" lang="ja-JP" altLang="en-US" dirty="0"/>
              <a:t>まずプロセス</a:t>
            </a:r>
            <a:r>
              <a:rPr kumimoji="1" lang="en-US" altLang="ja-JP" dirty="0"/>
              <a:t>1</a:t>
            </a:r>
            <a:r>
              <a:rPr kumimoji="1" lang="ja-JP" altLang="en-US" dirty="0"/>
              <a:t>が資源</a:t>
            </a:r>
            <a:r>
              <a:rPr kumimoji="1" lang="en-US" altLang="ja-JP" dirty="0"/>
              <a:t>1</a:t>
            </a:r>
            <a:r>
              <a:rPr kumimoji="1" lang="ja-JP" altLang="en-US" dirty="0"/>
              <a:t>を要求し確保します。</a:t>
            </a:r>
            <a:endParaRPr kumimoji="1" lang="en-US" altLang="ja-JP" dirty="0"/>
          </a:p>
          <a:p>
            <a:r>
              <a:rPr kumimoji="1" lang="ja-JP" altLang="en-US" dirty="0"/>
              <a:t>次にプロセス</a:t>
            </a:r>
            <a:r>
              <a:rPr kumimoji="1" lang="en-US" altLang="ja-JP" dirty="0"/>
              <a:t>2</a:t>
            </a:r>
            <a:r>
              <a:rPr kumimoji="1" lang="ja-JP" altLang="en-US" dirty="0"/>
              <a:t>が資源</a:t>
            </a:r>
            <a:r>
              <a:rPr kumimoji="1" lang="en-US" altLang="ja-JP" dirty="0"/>
              <a:t>2</a:t>
            </a:r>
            <a:r>
              <a:rPr kumimoji="1" lang="ja-JP" altLang="en-US" dirty="0"/>
              <a:t>を要求し確保します。</a:t>
            </a:r>
            <a:endParaRPr kumimoji="1" lang="en-US" altLang="ja-JP" dirty="0"/>
          </a:p>
          <a:p>
            <a:r>
              <a:rPr kumimoji="1" lang="ja-JP" altLang="en-US" dirty="0"/>
              <a:t>この状態で、プロセス</a:t>
            </a:r>
            <a:r>
              <a:rPr kumimoji="1" lang="en-US" altLang="ja-JP" dirty="0"/>
              <a:t>1</a:t>
            </a:r>
            <a:r>
              <a:rPr kumimoji="1" lang="ja-JP" altLang="en-US" dirty="0"/>
              <a:t>が資源</a:t>
            </a:r>
            <a:r>
              <a:rPr kumimoji="1" lang="en-US" altLang="ja-JP" dirty="0"/>
              <a:t>2</a:t>
            </a:r>
            <a:r>
              <a:rPr kumimoji="1" lang="ja-JP" altLang="en-US" dirty="0"/>
              <a:t>を要求するとプロセス</a:t>
            </a:r>
            <a:r>
              <a:rPr kumimoji="1" lang="en-US" altLang="ja-JP" dirty="0"/>
              <a:t>1</a:t>
            </a:r>
            <a:r>
              <a:rPr kumimoji="1" lang="ja-JP" altLang="en-US" dirty="0"/>
              <a:t>はブロック状態になります。</a:t>
            </a:r>
            <a:endParaRPr kumimoji="1" lang="en-US" altLang="ja-JP" dirty="0"/>
          </a:p>
          <a:p>
            <a:r>
              <a:rPr kumimoji="1" lang="ja-JP" altLang="en-US" dirty="0"/>
              <a:t>同様に、プロセス</a:t>
            </a:r>
            <a:r>
              <a:rPr kumimoji="1" lang="en-US" altLang="ja-JP" dirty="0"/>
              <a:t>2</a:t>
            </a:r>
            <a:r>
              <a:rPr kumimoji="1" lang="ja-JP" altLang="en-US" dirty="0"/>
              <a:t>が資源</a:t>
            </a:r>
            <a:r>
              <a:rPr kumimoji="1" lang="en-US" altLang="ja-JP" dirty="0"/>
              <a:t>1</a:t>
            </a:r>
            <a:r>
              <a:rPr kumimoji="1" lang="ja-JP" altLang="en-US" dirty="0"/>
              <a:t>を要求するとプロセス</a:t>
            </a:r>
            <a:r>
              <a:rPr kumimoji="1" lang="en-US" altLang="ja-JP" dirty="0"/>
              <a:t>2</a:t>
            </a:r>
            <a:r>
              <a:rPr kumimoji="1" lang="ja-JP" altLang="en-US" dirty="0"/>
              <a:t>もブロック状態になります。</a:t>
            </a:r>
            <a:endParaRPr kumimoji="1" lang="en-US" altLang="ja-JP" dirty="0"/>
          </a:p>
          <a:p>
            <a:r>
              <a:rPr kumimoji="1" lang="ja-JP" altLang="en-US" dirty="0"/>
              <a:t>この状態では、プロセス</a:t>
            </a:r>
            <a:r>
              <a:rPr kumimoji="1" lang="en-US" altLang="ja-JP" dirty="0"/>
              <a:t>1</a:t>
            </a:r>
            <a:r>
              <a:rPr kumimoji="1" lang="ja-JP" altLang="en-US" dirty="0"/>
              <a:t>、プロセス</a:t>
            </a:r>
            <a:r>
              <a:rPr kumimoji="1" lang="en-US" altLang="ja-JP" dirty="0"/>
              <a:t>2</a:t>
            </a:r>
            <a:r>
              <a:rPr kumimoji="1" lang="ja-JP" altLang="en-US" dirty="0"/>
              <a:t>共に</a:t>
            </a:r>
            <a:endParaRPr kumimoji="1" lang="en-US" altLang="ja-JP" dirty="0"/>
          </a:p>
          <a:p>
            <a:r>
              <a:rPr kumimoji="1" lang="ja-JP" altLang="en-US" dirty="0"/>
              <a:t>ブロック状態のまま先に進めません。</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5</a:t>
            </a:fld>
            <a:endParaRPr lang="en-US" altLang="ja-JP"/>
          </a:p>
        </p:txBody>
      </p:sp>
    </p:spTree>
    <p:extLst>
      <p:ext uri="{BB962C8B-B14F-4D97-AF65-F5344CB8AC3E}">
        <p14:creationId xmlns:p14="http://schemas.microsoft.com/office/powerpoint/2010/main" val="195867308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プロセス</a:t>
            </a:r>
            <a:r>
              <a:rPr kumimoji="1" lang="en-US" altLang="ja-JP" dirty="0"/>
              <a:t>1</a:t>
            </a:r>
            <a:r>
              <a:rPr kumimoji="1" lang="ja-JP" altLang="en-US" dirty="0"/>
              <a:t>は、必要な資源を全て得ることができましたので、</a:t>
            </a:r>
            <a:endParaRPr kumimoji="1" lang="en-US" altLang="ja-JP" dirty="0"/>
          </a:p>
          <a:p>
            <a:r>
              <a:rPr kumimoji="1" lang="ja-JP" altLang="en-US" dirty="0"/>
              <a:t>全ての処理を実行することができ、やがて処理を終えることができます。</a:t>
            </a:r>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50</a:t>
            </a:fld>
            <a:endParaRPr lang="en-US" altLang="ja-JP"/>
          </a:p>
        </p:txBody>
      </p:sp>
    </p:spTree>
    <p:extLst>
      <p:ext uri="{BB962C8B-B14F-4D97-AF65-F5344CB8AC3E}">
        <p14:creationId xmlns:p14="http://schemas.microsoft.com/office/powerpoint/2010/main" val="283741208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プロセス</a:t>
            </a:r>
            <a:r>
              <a:rPr kumimoji="1" lang="en-US" altLang="ja-JP" dirty="0"/>
              <a:t>1</a:t>
            </a:r>
            <a:r>
              <a:rPr kumimoji="1" lang="ja-JP" altLang="en-US" dirty="0"/>
              <a:t>が終了しましたので、</a:t>
            </a:r>
            <a:endParaRPr kumimoji="1" lang="en-US" altLang="ja-JP" dirty="0"/>
          </a:p>
          <a:p>
            <a:r>
              <a:rPr kumimoji="1" lang="ja-JP" altLang="en-US" dirty="0"/>
              <a:t>プロセス</a:t>
            </a:r>
            <a:r>
              <a:rPr kumimoji="1" lang="en-US" altLang="ja-JP" dirty="0"/>
              <a:t>1</a:t>
            </a:r>
            <a:r>
              <a:rPr kumimoji="1" lang="ja-JP" altLang="en-US" dirty="0"/>
              <a:t>が保持している資源を全て銀行に返却します。</a:t>
            </a:r>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51</a:t>
            </a:fld>
            <a:endParaRPr lang="en-US" altLang="ja-JP"/>
          </a:p>
        </p:txBody>
      </p:sp>
    </p:spTree>
    <p:extLst>
      <p:ext uri="{BB962C8B-B14F-4D97-AF65-F5344CB8AC3E}">
        <p14:creationId xmlns:p14="http://schemas.microsoft.com/office/powerpoint/2010/main" val="395882186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現時点で、銀行が保持している資源は順に</a:t>
            </a:r>
            <a:r>
              <a:rPr kumimoji="1" lang="en-US" altLang="ja-JP" dirty="0"/>
              <a:t>4</a:t>
            </a:r>
            <a:r>
              <a:rPr kumimoji="1" lang="ja-JP" altLang="en-US" dirty="0"/>
              <a:t>個、</a:t>
            </a:r>
            <a:r>
              <a:rPr kumimoji="1" lang="en-US" altLang="ja-JP" dirty="0"/>
              <a:t>3</a:t>
            </a:r>
            <a:r>
              <a:rPr kumimoji="1" lang="ja-JP" altLang="en-US" dirty="0"/>
              <a:t>個、</a:t>
            </a:r>
            <a:r>
              <a:rPr kumimoji="1" lang="en-US" altLang="ja-JP" dirty="0"/>
              <a:t>3</a:t>
            </a:r>
            <a:r>
              <a:rPr kumimoji="1" lang="ja-JP" altLang="en-US" dirty="0"/>
              <a:t>個、</a:t>
            </a:r>
            <a:r>
              <a:rPr kumimoji="1" lang="en-US" altLang="ja-JP" dirty="0"/>
              <a:t>2</a:t>
            </a:r>
            <a:r>
              <a:rPr kumimoji="1" lang="ja-JP" altLang="en-US" dirty="0"/>
              <a:t>個です。</a:t>
            </a:r>
            <a:endParaRPr kumimoji="1" lang="en-US" altLang="ja-JP" dirty="0"/>
          </a:p>
          <a:p>
            <a:r>
              <a:rPr kumimoji="1" lang="ja-JP" altLang="en-US" dirty="0"/>
              <a:t>プロセス</a:t>
            </a:r>
            <a:r>
              <a:rPr kumimoji="1" lang="en-US" altLang="ja-JP" dirty="0"/>
              <a:t>3</a:t>
            </a:r>
            <a:r>
              <a:rPr kumimoji="1" lang="ja-JP" altLang="en-US" dirty="0"/>
              <a:t>は資源</a:t>
            </a:r>
            <a:r>
              <a:rPr kumimoji="1" lang="en-US" altLang="ja-JP" dirty="0"/>
              <a:t>3</a:t>
            </a:r>
            <a:r>
              <a:rPr kumimoji="1" lang="ja-JP" altLang="en-US" dirty="0"/>
              <a:t>を</a:t>
            </a:r>
            <a:r>
              <a:rPr kumimoji="1" lang="en-US" altLang="ja-JP" dirty="0"/>
              <a:t>4</a:t>
            </a:r>
            <a:r>
              <a:rPr kumimoji="1" lang="ja-JP" altLang="en-US" dirty="0"/>
              <a:t>個必要としていますが、</a:t>
            </a:r>
            <a:endParaRPr kumimoji="1" lang="en-US" altLang="ja-JP" dirty="0"/>
          </a:p>
          <a:p>
            <a:r>
              <a:rPr kumimoji="1" lang="ja-JP" altLang="en-US" dirty="0"/>
              <a:t>銀行には資源</a:t>
            </a:r>
            <a:r>
              <a:rPr kumimoji="1" lang="en-US" altLang="ja-JP" dirty="0"/>
              <a:t>3</a:t>
            </a:r>
            <a:r>
              <a:rPr kumimoji="1" lang="ja-JP" altLang="en-US" dirty="0"/>
              <a:t>は</a:t>
            </a:r>
            <a:r>
              <a:rPr kumimoji="1" lang="en-US" altLang="ja-JP" dirty="0"/>
              <a:t>3</a:t>
            </a:r>
            <a:r>
              <a:rPr kumimoji="1" lang="ja-JP" altLang="en-US" dirty="0"/>
              <a:t>個しかないのでプロセス</a:t>
            </a:r>
            <a:r>
              <a:rPr kumimoji="1" lang="en-US" altLang="ja-JP" dirty="0"/>
              <a:t>3</a:t>
            </a:r>
            <a:r>
              <a:rPr kumimoji="1" lang="ja-JP" altLang="en-US" dirty="0"/>
              <a:t>の要求に応えることはできません。</a:t>
            </a:r>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52</a:t>
            </a:fld>
            <a:endParaRPr lang="en-US" altLang="ja-JP"/>
          </a:p>
        </p:txBody>
      </p:sp>
    </p:spTree>
    <p:extLst>
      <p:ext uri="{BB962C8B-B14F-4D97-AF65-F5344CB8AC3E}">
        <p14:creationId xmlns:p14="http://schemas.microsoft.com/office/powerpoint/2010/main" val="348318452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一方、プロセス</a:t>
            </a:r>
            <a:r>
              <a:rPr kumimoji="1" lang="en-US" altLang="ja-JP" dirty="0"/>
              <a:t>2</a:t>
            </a:r>
            <a:r>
              <a:rPr kumimoji="1" lang="ja-JP" altLang="en-US" dirty="0"/>
              <a:t>が必要としている資源は順に</a:t>
            </a:r>
            <a:r>
              <a:rPr kumimoji="1" lang="en-US" altLang="ja-JP" dirty="0"/>
              <a:t>0</a:t>
            </a:r>
            <a:r>
              <a:rPr kumimoji="1" lang="ja-JP" altLang="en-US" dirty="0"/>
              <a:t>個、</a:t>
            </a:r>
            <a:r>
              <a:rPr kumimoji="1" lang="en-US" altLang="ja-JP" dirty="0"/>
              <a:t>3</a:t>
            </a:r>
            <a:r>
              <a:rPr kumimoji="1" lang="ja-JP" altLang="en-US" dirty="0"/>
              <a:t>個、</a:t>
            </a:r>
            <a:r>
              <a:rPr kumimoji="1" lang="en-US" altLang="ja-JP" dirty="0"/>
              <a:t>0</a:t>
            </a:r>
            <a:r>
              <a:rPr kumimoji="1" lang="ja-JP" altLang="en-US" dirty="0"/>
              <a:t>個、</a:t>
            </a:r>
            <a:r>
              <a:rPr kumimoji="1" lang="en-US" altLang="ja-JP" dirty="0"/>
              <a:t>2</a:t>
            </a:r>
            <a:r>
              <a:rPr kumimoji="1" lang="ja-JP" altLang="en-US" dirty="0"/>
              <a:t>個です。</a:t>
            </a:r>
            <a:endParaRPr kumimoji="1" lang="en-US" altLang="ja-JP" dirty="0"/>
          </a:p>
          <a:p>
            <a:r>
              <a:rPr kumimoji="1" lang="ja-JP" altLang="en-US" dirty="0"/>
              <a:t>必用な資源の数よりも現在銀行にある資源の方が多いので、</a:t>
            </a:r>
            <a:endParaRPr kumimoji="1" lang="en-US" altLang="ja-JP" dirty="0"/>
          </a:p>
          <a:p>
            <a:r>
              <a:rPr kumimoji="1" lang="ja-JP" altLang="en-US" dirty="0"/>
              <a:t>銀行が資源を貸してくれればプロセス</a:t>
            </a:r>
            <a:r>
              <a:rPr kumimoji="1" lang="en-US" altLang="ja-JP" dirty="0"/>
              <a:t>2</a:t>
            </a:r>
            <a:r>
              <a:rPr kumimoji="1" lang="ja-JP" altLang="en-US" dirty="0"/>
              <a:t>は処理を終えることができます。</a:t>
            </a:r>
            <a:endParaRPr kumimoji="1" lang="en-US" altLang="ja-JP" dirty="0"/>
          </a:p>
          <a:p>
            <a:r>
              <a:rPr kumimoji="1" lang="ja-JP" altLang="en-US" dirty="0"/>
              <a:t>そこで、今度はプロセス</a:t>
            </a:r>
            <a:r>
              <a:rPr kumimoji="1" lang="en-US" altLang="ja-JP" dirty="0"/>
              <a:t>2</a:t>
            </a:r>
            <a:r>
              <a:rPr kumimoji="1" lang="ja-JP" altLang="en-US" dirty="0"/>
              <a:t>に必要な資源を全て渡します。</a:t>
            </a:r>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53</a:t>
            </a:fld>
            <a:endParaRPr lang="en-US" altLang="ja-JP"/>
          </a:p>
        </p:txBody>
      </p:sp>
    </p:spTree>
    <p:extLst>
      <p:ext uri="{BB962C8B-B14F-4D97-AF65-F5344CB8AC3E}">
        <p14:creationId xmlns:p14="http://schemas.microsoft.com/office/powerpoint/2010/main" val="429057329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プロセス</a:t>
            </a:r>
            <a:r>
              <a:rPr kumimoji="1" lang="en-US" altLang="ja-JP" dirty="0"/>
              <a:t>2</a:t>
            </a:r>
            <a:r>
              <a:rPr kumimoji="1" lang="ja-JP" altLang="en-US" dirty="0"/>
              <a:t>は、必要な資源を全て得ることができましたので、</a:t>
            </a:r>
            <a:endParaRPr kumimoji="1" lang="en-US" altLang="ja-JP" dirty="0"/>
          </a:p>
          <a:p>
            <a:r>
              <a:rPr kumimoji="1" lang="ja-JP" altLang="en-US" dirty="0"/>
              <a:t>全ての処理を実行することができ、やがて処理を終えることができます。</a:t>
            </a:r>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54</a:t>
            </a:fld>
            <a:endParaRPr lang="en-US" altLang="ja-JP"/>
          </a:p>
        </p:txBody>
      </p:sp>
    </p:spTree>
    <p:extLst>
      <p:ext uri="{BB962C8B-B14F-4D97-AF65-F5344CB8AC3E}">
        <p14:creationId xmlns:p14="http://schemas.microsoft.com/office/powerpoint/2010/main" val="346977457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プロセス</a:t>
            </a:r>
            <a:r>
              <a:rPr kumimoji="1" lang="en-US" altLang="ja-JP" dirty="0"/>
              <a:t>2</a:t>
            </a:r>
            <a:r>
              <a:rPr kumimoji="1" lang="ja-JP" altLang="en-US" dirty="0"/>
              <a:t>が終了しましたので、</a:t>
            </a:r>
            <a:endParaRPr kumimoji="1" lang="en-US" altLang="ja-JP" dirty="0"/>
          </a:p>
          <a:p>
            <a:r>
              <a:rPr kumimoji="1" lang="ja-JP" altLang="en-US" dirty="0"/>
              <a:t>プロセス</a:t>
            </a:r>
            <a:r>
              <a:rPr kumimoji="1" lang="en-US" altLang="ja-JP" dirty="0"/>
              <a:t>2</a:t>
            </a:r>
            <a:r>
              <a:rPr kumimoji="1" lang="ja-JP" altLang="en-US" dirty="0"/>
              <a:t>が保持している資源を全て銀行に返却します。</a:t>
            </a:r>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55</a:t>
            </a:fld>
            <a:endParaRPr lang="en-US" altLang="ja-JP"/>
          </a:p>
        </p:txBody>
      </p:sp>
    </p:spTree>
    <p:extLst>
      <p:ext uri="{BB962C8B-B14F-4D97-AF65-F5344CB8AC3E}">
        <p14:creationId xmlns:p14="http://schemas.microsoft.com/office/powerpoint/2010/main" val="115647617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現時点で、銀行が保持している資源は順に</a:t>
            </a:r>
            <a:r>
              <a:rPr kumimoji="1" lang="en-US" altLang="ja-JP" dirty="0"/>
              <a:t>5</a:t>
            </a:r>
            <a:r>
              <a:rPr kumimoji="1" lang="ja-JP" altLang="en-US" dirty="0"/>
              <a:t>個、</a:t>
            </a:r>
            <a:r>
              <a:rPr kumimoji="1" lang="en-US" altLang="ja-JP" dirty="0"/>
              <a:t>3</a:t>
            </a:r>
            <a:r>
              <a:rPr kumimoji="1" lang="ja-JP" altLang="en-US" dirty="0"/>
              <a:t>個、</a:t>
            </a:r>
            <a:r>
              <a:rPr kumimoji="1" lang="en-US" altLang="ja-JP" dirty="0"/>
              <a:t>6</a:t>
            </a:r>
            <a:r>
              <a:rPr kumimoji="1" lang="ja-JP" altLang="en-US" dirty="0"/>
              <a:t>個、</a:t>
            </a:r>
            <a:r>
              <a:rPr kumimoji="1" lang="en-US" altLang="ja-JP" dirty="0"/>
              <a:t>5</a:t>
            </a:r>
            <a:r>
              <a:rPr kumimoji="1" lang="ja-JP" altLang="en-US" dirty="0"/>
              <a:t>個です。</a:t>
            </a:r>
            <a:endParaRPr kumimoji="1" lang="en-US" altLang="ja-JP" dirty="0"/>
          </a:p>
          <a:p>
            <a:r>
              <a:rPr kumimoji="1" lang="ja-JP" altLang="en-US" dirty="0"/>
              <a:t>一方、プロセス</a:t>
            </a:r>
            <a:r>
              <a:rPr kumimoji="1" lang="en-US" altLang="ja-JP" dirty="0"/>
              <a:t>3</a:t>
            </a:r>
            <a:r>
              <a:rPr kumimoji="1" lang="ja-JP" altLang="en-US" dirty="0"/>
              <a:t>が必要としている資源は順に</a:t>
            </a:r>
            <a:r>
              <a:rPr kumimoji="1" lang="en-US" altLang="ja-JP" dirty="0"/>
              <a:t>0</a:t>
            </a:r>
            <a:r>
              <a:rPr kumimoji="1" lang="ja-JP" altLang="en-US" dirty="0"/>
              <a:t>個、</a:t>
            </a:r>
            <a:r>
              <a:rPr kumimoji="1" lang="en-US" altLang="ja-JP" dirty="0"/>
              <a:t>1</a:t>
            </a:r>
            <a:r>
              <a:rPr kumimoji="1" lang="ja-JP" altLang="en-US" dirty="0"/>
              <a:t>個、</a:t>
            </a:r>
            <a:r>
              <a:rPr kumimoji="1" lang="en-US" altLang="ja-JP" dirty="0"/>
              <a:t>4</a:t>
            </a:r>
            <a:r>
              <a:rPr kumimoji="1" lang="ja-JP" altLang="en-US" dirty="0"/>
              <a:t>個、</a:t>
            </a:r>
            <a:r>
              <a:rPr kumimoji="1" lang="en-US" altLang="ja-JP" dirty="0"/>
              <a:t>1</a:t>
            </a:r>
            <a:r>
              <a:rPr kumimoji="1" lang="ja-JP" altLang="en-US" dirty="0"/>
              <a:t>個です。</a:t>
            </a:r>
            <a:endParaRPr kumimoji="1" lang="en-US" altLang="ja-JP" dirty="0"/>
          </a:p>
          <a:p>
            <a:r>
              <a:rPr kumimoji="1" lang="ja-JP" altLang="en-US" dirty="0"/>
              <a:t>必用な資源の数よりも現在銀行にある資源の方が多いので、</a:t>
            </a:r>
            <a:endParaRPr kumimoji="1" lang="en-US" altLang="ja-JP" dirty="0"/>
          </a:p>
          <a:p>
            <a:r>
              <a:rPr kumimoji="1" lang="ja-JP" altLang="en-US" dirty="0"/>
              <a:t>銀行が資源を貸してくれればプロセス</a:t>
            </a:r>
            <a:r>
              <a:rPr kumimoji="1" lang="en-US" altLang="ja-JP" dirty="0"/>
              <a:t>3</a:t>
            </a:r>
            <a:r>
              <a:rPr kumimoji="1" lang="ja-JP" altLang="en-US" dirty="0"/>
              <a:t>は処理を終えることができます。</a:t>
            </a:r>
            <a:endParaRPr kumimoji="1" lang="en-US" altLang="ja-JP" dirty="0"/>
          </a:p>
          <a:p>
            <a:r>
              <a:rPr kumimoji="1" lang="ja-JP" altLang="en-US" dirty="0"/>
              <a:t>そこで、最後にプロセス</a:t>
            </a:r>
            <a:r>
              <a:rPr kumimoji="1" lang="en-US" altLang="ja-JP" dirty="0"/>
              <a:t>3</a:t>
            </a:r>
            <a:r>
              <a:rPr kumimoji="1" lang="ja-JP" altLang="en-US" dirty="0"/>
              <a:t>に必要な資源を全て渡します。</a:t>
            </a: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56</a:t>
            </a:fld>
            <a:endParaRPr lang="en-US" altLang="ja-JP"/>
          </a:p>
        </p:txBody>
      </p:sp>
    </p:spTree>
    <p:extLst>
      <p:ext uri="{BB962C8B-B14F-4D97-AF65-F5344CB8AC3E}">
        <p14:creationId xmlns:p14="http://schemas.microsoft.com/office/powerpoint/2010/main" val="226911802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プロセス</a:t>
            </a:r>
            <a:r>
              <a:rPr kumimoji="1" lang="en-US" altLang="ja-JP" dirty="0"/>
              <a:t>3</a:t>
            </a:r>
            <a:r>
              <a:rPr kumimoji="1" lang="ja-JP" altLang="en-US" dirty="0"/>
              <a:t>は、必要な資源を全て得ることができましたので、</a:t>
            </a:r>
            <a:endParaRPr kumimoji="1" lang="en-US" altLang="ja-JP" dirty="0"/>
          </a:p>
          <a:p>
            <a:r>
              <a:rPr kumimoji="1" lang="ja-JP" altLang="en-US" dirty="0"/>
              <a:t>全ての処理を実行することができ、やがて処理を終えることができます。</a:t>
            </a: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57</a:t>
            </a:fld>
            <a:endParaRPr lang="en-US" altLang="ja-JP"/>
          </a:p>
        </p:txBody>
      </p:sp>
    </p:spTree>
    <p:extLst>
      <p:ext uri="{BB962C8B-B14F-4D97-AF65-F5344CB8AC3E}">
        <p14:creationId xmlns:p14="http://schemas.microsoft.com/office/powerpoint/2010/main" val="24488574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プロセス</a:t>
            </a:r>
            <a:r>
              <a:rPr kumimoji="1" lang="en-US" altLang="ja-JP" dirty="0"/>
              <a:t>3</a:t>
            </a:r>
            <a:r>
              <a:rPr kumimoji="1" lang="ja-JP" altLang="en-US" dirty="0"/>
              <a:t>が終了しましたので、</a:t>
            </a:r>
            <a:endParaRPr kumimoji="1" lang="en-US" altLang="ja-JP" dirty="0"/>
          </a:p>
          <a:p>
            <a:r>
              <a:rPr kumimoji="1" lang="ja-JP" altLang="en-US" dirty="0"/>
              <a:t>プロセス</a:t>
            </a:r>
            <a:r>
              <a:rPr kumimoji="1" lang="en-US" altLang="ja-JP" dirty="0"/>
              <a:t>3</a:t>
            </a:r>
            <a:r>
              <a:rPr kumimoji="1" lang="ja-JP" altLang="en-US" dirty="0"/>
              <a:t>が保持している資源を全て銀行に返却します。</a:t>
            </a:r>
            <a:endParaRPr kumimoji="1" lang="en-US" altLang="ja-JP" dirty="0"/>
          </a:p>
          <a:p>
            <a:r>
              <a:rPr kumimoji="1" lang="ja-JP" altLang="en-US" dirty="0"/>
              <a:t>こうして、全てのプロセスが処理を終えることができました。</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58</a:t>
            </a:fld>
            <a:endParaRPr lang="en-US" altLang="ja-JP"/>
          </a:p>
        </p:txBody>
      </p:sp>
    </p:spTree>
    <p:extLst>
      <p:ext uri="{BB962C8B-B14F-4D97-AF65-F5344CB8AC3E}">
        <p14:creationId xmlns:p14="http://schemas.microsoft.com/office/powerpoint/2010/main" val="377015649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最初の状態では、</a:t>
            </a:r>
            <a:endParaRPr kumimoji="1" lang="en-US" altLang="ja-JP" dirty="0"/>
          </a:p>
          <a:p>
            <a:r>
              <a:rPr kumimoji="1" lang="ja-JP" altLang="en-US" dirty="0"/>
              <a:t>プロセス</a:t>
            </a:r>
            <a:r>
              <a:rPr kumimoji="1" lang="en-US" altLang="ja-JP" dirty="0"/>
              <a:t>1</a:t>
            </a:r>
            <a:r>
              <a:rPr kumimoji="1" lang="ja-JP" altLang="en-US" dirty="0"/>
              <a:t>、プロセス</a:t>
            </a:r>
            <a:r>
              <a:rPr kumimoji="1" lang="en-US" altLang="ja-JP" dirty="0"/>
              <a:t>2</a:t>
            </a:r>
            <a:r>
              <a:rPr kumimoji="1" lang="ja-JP" altLang="en-US" dirty="0"/>
              <a:t>、プロセス</a:t>
            </a:r>
            <a:r>
              <a:rPr kumimoji="1" lang="en-US" altLang="ja-JP" dirty="0"/>
              <a:t>3</a:t>
            </a:r>
            <a:r>
              <a:rPr kumimoji="1" lang="ja-JP" altLang="en-US" dirty="0"/>
              <a:t>の順番に実行すれば、</a:t>
            </a:r>
            <a:endParaRPr kumimoji="1" lang="en-US" altLang="ja-JP" dirty="0"/>
          </a:p>
          <a:p>
            <a:r>
              <a:rPr kumimoji="1" lang="ja-JP" altLang="en-US" dirty="0"/>
              <a:t>全てのプロセスを実行することができました。</a:t>
            </a:r>
            <a:endParaRPr kumimoji="1" lang="en-US" altLang="ja-JP" dirty="0"/>
          </a:p>
          <a:p>
            <a:r>
              <a:rPr kumimoji="1" lang="ja-JP" altLang="en-US" dirty="0"/>
              <a:t>このように、全てのプロセスを実行できる状態は</a:t>
            </a:r>
            <a:endParaRPr kumimoji="1" lang="en-US" altLang="ja-JP" dirty="0"/>
          </a:p>
          <a:p>
            <a:r>
              <a:rPr kumimoji="1" lang="ja-JP" altLang="en-US" dirty="0"/>
              <a:t>安全な状態です。</a:t>
            </a:r>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59</a:t>
            </a:fld>
            <a:endParaRPr lang="en-US" altLang="ja-JP"/>
          </a:p>
        </p:txBody>
      </p:sp>
    </p:spTree>
    <p:extLst>
      <p:ext uri="{BB962C8B-B14F-4D97-AF65-F5344CB8AC3E}">
        <p14:creationId xmlns:p14="http://schemas.microsoft.com/office/powerpoint/2010/main" val="2118465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デッドロックについて例え話で考えてみましょう。</a:t>
            </a:r>
            <a:endParaRPr kumimoji="1" lang="en-US" altLang="ja-JP" dirty="0"/>
          </a:p>
          <a:p>
            <a:r>
              <a:rPr kumimoji="1" lang="ja-JP" altLang="en-US" dirty="0"/>
              <a:t>このような南北の道路と東西の道路が交わる交差点があったとします。</a:t>
            </a:r>
            <a:endParaRPr kumimoji="1" lang="en-US" altLang="ja-JP" dirty="0"/>
          </a:p>
          <a:p>
            <a:r>
              <a:rPr kumimoji="1" lang="ja-JP" altLang="en-US" dirty="0"/>
              <a:t>この交差点に、西から青い車、南から赤い車が来たとします。</a:t>
            </a:r>
            <a:endParaRPr kumimoji="1" lang="en-US" altLang="ja-JP" dirty="0"/>
          </a:p>
          <a:p>
            <a:r>
              <a:rPr kumimoji="1" lang="ja-JP" altLang="en-US" dirty="0"/>
              <a:t>青い車と赤い車が交差点に入りました。</a:t>
            </a:r>
            <a:endParaRPr kumimoji="1" lang="en-US" altLang="ja-JP" dirty="0"/>
          </a:p>
          <a:p>
            <a:r>
              <a:rPr kumimoji="1" lang="ja-JP" altLang="en-US" dirty="0"/>
              <a:t>赤い車は、青い車が前にいますので、今は進めません。</a:t>
            </a:r>
            <a:endParaRPr kumimoji="1" lang="en-US" altLang="ja-JP" dirty="0"/>
          </a:p>
          <a:p>
            <a:r>
              <a:rPr kumimoji="1" lang="ja-JP" altLang="en-US" dirty="0"/>
              <a:t>しかし、青い車が通り過ぎれば先へ進めます。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6</a:t>
            </a:fld>
            <a:endParaRPr lang="en-US" altLang="ja-JP"/>
          </a:p>
        </p:txBody>
      </p:sp>
    </p:spTree>
    <p:extLst>
      <p:ext uri="{BB962C8B-B14F-4D97-AF65-F5344CB8AC3E}">
        <p14:creationId xmlns:p14="http://schemas.microsoft.com/office/powerpoint/2010/main" val="193012632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ここで、プロセス</a:t>
            </a:r>
            <a:r>
              <a:rPr kumimoji="1" lang="en-US" altLang="ja-JP" dirty="0"/>
              <a:t>3</a:t>
            </a:r>
            <a:r>
              <a:rPr kumimoji="1" lang="ja-JP" altLang="en-US" dirty="0"/>
              <a:t>が、資源</a:t>
            </a:r>
            <a:r>
              <a:rPr kumimoji="1" lang="en-US" altLang="ja-JP" dirty="0"/>
              <a:t>3</a:t>
            </a:r>
            <a:r>
              <a:rPr kumimoji="1" lang="ja-JP" altLang="en-US" dirty="0"/>
              <a:t>を</a:t>
            </a:r>
            <a:r>
              <a:rPr kumimoji="1" lang="en-US" altLang="ja-JP" dirty="0"/>
              <a:t>1</a:t>
            </a:r>
            <a:r>
              <a:rPr kumimoji="1" lang="ja-JP" altLang="en-US" dirty="0"/>
              <a:t>個要求したとします。</a:t>
            </a:r>
            <a:endParaRPr kumimoji="1" lang="en-US" altLang="ja-JP" dirty="0"/>
          </a:p>
          <a:p>
            <a:r>
              <a:rPr kumimoji="1" lang="ja-JP" altLang="en-US" dirty="0"/>
              <a:t>そこで、もし仮にプロセス</a:t>
            </a:r>
            <a:r>
              <a:rPr kumimoji="1" lang="en-US" altLang="ja-JP" dirty="0"/>
              <a:t>3</a:t>
            </a:r>
            <a:r>
              <a:rPr kumimoji="1" lang="ja-JP" altLang="en-US" dirty="0"/>
              <a:t>に資源</a:t>
            </a:r>
            <a:r>
              <a:rPr kumimoji="1" lang="en-US" altLang="ja-JP" dirty="0"/>
              <a:t>3</a:t>
            </a:r>
            <a:r>
              <a:rPr kumimoji="1" lang="ja-JP" altLang="en-US" dirty="0"/>
              <a:t>を貸したときに、</a:t>
            </a:r>
            <a:endParaRPr kumimoji="1" lang="en-US" altLang="ja-JP" dirty="0"/>
          </a:p>
          <a:p>
            <a:r>
              <a:rPr kumimoji="1" lang="ja-JP" altLang="en-US" dirty="0"/>
              <a:t>安全な状態になるか検証します。</a:t>
            </a:r>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60</a:t>
            </a:fld>
            <a:endParaRPr lang="en-US" altLang="ja-JP"/>
          </a:p>
        </p:txBody>
      </p:sp>
    </p:spTree>
    <p:extLst>
      <p:ext uri="{BB962C8B-B14F-4D97-AF65-F5344CB8AC3E}">
        <p14:creationId xmlns:p14="http://schemas.microsoft.com/office/powerpoint/2010/main" val="100569954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現時点で、銀行が保持している資源は順に</a:t>
            </a:r>
            <a:r>
              <a:rPr kumimoji="1" lang="en-US" altLang="ja-JP" dirty="0"/>
              <a:t>3</a:t>
            </a:r>
            <a:r>
              <a:rPr kumimoji="1" lang="ja-JP" altLang="en-US" dirty="0"/>
              <a:t>個、</a:t>
            </a:r>
            <a:r>
              <a:rPr kumimoji="1" lang="en-US" altLang="ja-JP" dirty="0"/>
              <a:t>1</a:t>
            </a:r>
            <a:r>
              <a:rPr kumimoji="1" lang="ja-JP" altLang="en-US" dirty="0"/>
              <a:t>個、</a:t>
            </a:r>
            <a:r>
              <a:rPr kumimoji="1" lang="en-US" altLang="ja-JP" dirty="0"/>
              <a:t>0</a:t>
            </a:r>
            <a:r>
              <a:rPr kumimoji="1" lang="ja-JP" altLang="en-US" dirty="0"/>
              <a:t>個、</a:t>
            </a:r>
            <a:r>
              <a:rPr kumimoji="1" lang="en-US" altLang="ja-JP" dirty="0"/>
              <a:t>2</a:t>
            </a:r>
            <a:r>
              <a:rPr kumimoji="1" lang="ja-JP" altLang="en-US" dirty="0"/>
              <a:t>個です。</a:t>
            </a:r>
            <a:endParaRPr kumimoji="1" lang="en-US" altLang="ja-JP" dirty="0"/>
          </a:p>
          <a:p>
            <a:r>
              <a:rPr kumimoji="1" lang="ja-JP" altLang="en-US"/>
              <a:t>プロセス２が資源２を３個必要としていますが、現在銀行にある資源２では足りません。</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a:t>また、プロセス３が資源３を３個必要としていますが、現在銀行にある資源２では足りません。</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a:t>一方、プロセス１が必要とする資源は現在銀行にある資源で足りていますので、</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a:t>まずプロセス１に必要な資源を全て渡します。</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61</a:t>
            </a:fld>
            <a:endParaRPr lang="en-US" altLang="ja-JP"/>
          </a:p>
        </p:txBody>
      </p:sp>
    </p:spTree>
    <p:extLst>
      <p:ext uri="{BB962C8B-B14F-4D97-AF65-F5344CB8AC3E}">
        <p14:creationId xmlns:p14="http://schemas.microsoft.com/office/powerpoint/2010/main" val="362486389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資源を渡されたプロセス１は全ての処理を終えることができますので、</a:t>
            </a:r>
            <a:endParaRPr kumimoji="1" lang="en-US" altLang="ja-JP" dirty="0"/>
          </a:p>
          <a:p>
            <a:r>
              <a:rPr kumimoji="1" lang="ja-JP" altLang="en-US"/>
              <a:t>保持している資源を銀行に返します。</a:t>
            </a:r>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62</a:t>
            </a:fld>
            <a:endParaRPr lang="en-US" altLang="ja-JP"/>
          </a:p>
        </p:txBody>
      </p:sp>
    </p:spTree>
    <p:extLst>
      <p:ext uri="{BB962C8B-B14F-4D97-AF65-F5344CB8AC3E}">
        <p14:creationId xmlns:p14="http://schemas.microsoft.com/office/powerpoint/2010/main" val="1245369950"/>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a:t>現時点で、銀行が保持している資源は順に</a:t>
            </a:r>
            <a:r>
              <a:rPr kumimoji="1" lang="en-US" altLang="ja-JP" dirty="0"/>
              <a:t>4</a:t>
            </a:r>
            <a:r>
              <a:rPr kumimoji="1" lang="ja-JP" altLang="en-US"/>
              <a:t>個、</a:t>
            </a:r>
            <a:r>
              <a:rPr kumimoji="1" lang="en-US" altLang="ja-JP" dirty="0"/>
              <a:t>4</a:t>
            </a:r>
            <a:r>
              <a:rPr kumimoji="1" lang="ja-JP" altLang="en-US"/>
              <a:t>個、</a:t>
            </a:r>
            <a:r>
              <a:rPr kumimoji="1" lang="en-US" altLang="ja-JP" dirty="0"/>
              <a:t>2</a:t>
            </a:r>
            <a:r>
              <a:rPr kumimoji="1" lang="ja-JP" altLang="en-US"/>
              <a:t>個、</a:t>
            </a:r>
            <a:r>
              <a:rPr kumimoji="1" lang="en-US" altLang="ja-JP" dirty="0"/>
              <a:t>2</a:t>
            </a:r>
            <a:r>
              <a:rPr kumimoji="1" lang="ja-JP" altLang="en-US"/>
              <a:t>個です。</a:t>
            </a:r>
            <a:endParaRPr kumimoji="1" lang="en-US" altLang="ja-JP" dirty="0"/>
          </a:p>
          <a:p>
            <a:r>
              <a:rPr kumimoji="1" lang="ja-JP" altLang="en-US"/>
              <a:t>プロセス３が資源３を３個必要としていますが、現在銀行にある資源２では足りません。</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a:t>一方、プロセス</a:t>
            </a:r>
            <a:r>
              <a:rPr kumimoji="1" lang="en-US" altLang="ja-JP" dirty="0"/>
              <a:t>2</a:t>
            </a:r>
            <a:r>
              <a:rPr kumimoji="1" lang="ja-JP" altLang="en-US"/>
              <a:t>が必要とする資源は現在銀行にある資源で足りていますので、</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a:t>次はプロセス</a:t>
            </a:r>
            <a:r>
              <a:rPr kumimoji="1" lang="en-US" altLang="ja-JP" dirty="0"/>
              <a:t>2</a:t>
            </a:r>
            <a:r>
              <a:rPr kumimoji="1" lang="ja-JP" altLang="en-US"/>
              <a:t>に必要な資源を全て渡します。</a:t>
            </a:r>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63</a:t>
            </a:fld>
            <a:endParaRPr lang="en-US" altLang="ja-JP"/>
          </a:p>
        </p:txBody>
      </p:sp>
    </p:spTree>
    <p:extLst>
      <p:ext uri="{BB962C8B-B14F-4D97-AF65-F5344CB8AC3E}">
        <p14:creationId xmlns:p14="http://schemas.microsoft.com/office/powerpoint/2010/main" val="1397509428"/>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資源を渡されたプロセス</a:t>
            </a:r>
            <a:r>
              <a:rPr kumimoji="1" lang="en-US" altLang="ja-JP" dirty="0"/>
              <a:t>2</a:t>
            </a:r>
            <a:r>
              <a:rPr kumimoji="1" lang="ja-JP" altLang="en-US"/>
              <a:t>は全ての処理を終えることができますので、</a:t>
            </a:r>
            <a:endParaRPr kumimoji="1" lang="en-US" altLang="ja-JP" dirty="0"/>
          </a:p>
          <a:p>
            <a:r>
              <a:rPr kumimoji="1" lang="ja-JP" altLang="en-US"/>
              <a:t>保持している資源を銀行に返します。</a:t>
            </a:r>
          </a:p>
          <a:p>
            <a:endParaRPr kumimoji="1" lang="ja-JP" altLang="en-US"/>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64</a:t>
            </a:fld>
            <a:endParaRPr lang="en-US" altLang="ja-JP"/>
          </a:p>
        </p:txBody>
      </p:sp>
    </p:spTree>
    <p:extLst>
      <p:ext uri="{BB962C8B-B14F-4D97-AF65-F5344CB8AC3E}">
        <p14:creationId xmlns:p14="http://schemas.microsoft.com/office/powerpoint/2010/main" val="4260940760"/>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a:t>現時点で、銀行が保持している資源は順に</a:t>
            </a:r>
            <a:r>
              <a:rPr kumimoji="1" lang="en-US" altLang="ja-JP" dirty="0"/>
              <a:t>5</a:t>
            </a:r>
            <a:r>
              <a:rPr kumimoji="1" lang="ja-JP" altLang="en-US"/>
              <a:t>個、</a:t>
            </a:r>
            <a:r>
              <a:rPr kumimoji="1" lang="en-US" altLang="ja-JP" dirty="0"/>
              <a:t>3</a:t>
            </a:r>
            <a:r>
              <a:rPr kumimoji="1" lang="ja-JP" altLang="en-US"/>
              <a:t>個、</a:t>
            </a:r>
            <a:r>
              <a:rPr kumimoji="1" lang="en-US" altLang="ja-JP" dirty="0"/>
              <a:t>5</a:t>
            </a:r>
            <a:r>
              <a:rPr kumimoji="1" lang="ja-JP" altLang="en-US"/>
              <a:t>個、</a:t>
            </a:r>
            <a:r>
              <a:rPr kumimoji="1" lang="en-US" altLang="ja-JP" dirty="0"/>
              <a:t>5</a:t>
            </a:r>
            <a:r>
              <a:rPr kumimoji="1" lang="ja-JP" altLang="en-US"/>
              <a:t>個です。</a:t>
            </a:r>
            <a:endParaRPr kumimoji="1" lang="en-US" altLang="ja-JP" dirty="0"/>
          </a:p>
          <a:p>
            <a:r>
              <a:rPr kumimoji="1" lang="ja-JP" altLang="en-US"/>
              <a:t>プロセス</a:t>
            </a:r>
            <a:r>
              <a:rPr kumimoji="1" lang="en-US" altLang="ja-JP" dirty="0"/>
              <a:t>3</a:t>
            </a:r>
            <a:r>
              <a:rPr kumimoji="1" lang="ja-JP" altLang="en-US"/>
              <a:t>が必要とする資源は現在銀行にある資源で足りていますので、</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a:t>最後にプロセス</a:t>
            </a:r>
            <a:r>
              <a:rPr kumimoji="1" lang="en-US" altLang="ja-JP" dirty="0"/>
              <a:t>3</a:t>
            </a:r>
            <a:r>
              <a:rPr kumimoji="1" lang="ja-JP" altLang="en-US"/>
              <a:t>に必要な資源を全て渡します。</a:t>
            </a:r>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65</a:t>
            </a:fld>
            <a:endParaRPr lang="en-US" altLang="ja-JP"/>
          </a:p>
        </p:txBody>
      </p:sp>
    </p:spTree>
    <p:extLst>
      <p:ext uri="{BB962C8B-B14F-4D97-AF65-F5344CB8AC3E}">
        <p14:creationId xmlns:p14="http://schemas.microsoft.com/office/powerpoint/2010/main" val="306715124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資源を渡されたプロセス</a:t>
            </a:r>
            <a:r>
              <a:rPr kumimoji="1" lang="en-US" altLang="ja-JP" dirty="0"/>
              <a:t>3</a:t>
            </a:r>
            <a:r>
              <a:rPr kumimoji="1" lang="ja-JP" altLang="en-US"/>
              <a:t>は全ての処理を終えることができますので、</a:t>
            </a:r>
            <a:endParaRPr kumimoji="1" lang="en-US" altLang="ja-JP" dirty="0"/>
          </a:p>
          <a:p>
            <a:r>
              <a:rPr kumimoji="1" lang="ja-JP" altLang="en-US"/>
              <a:t>保持している資源を銀行に返します。</a:t>
            </a:r>
          </a:p>
          <a:p>
            <a:endParaRPr kumimoji="1" lang="ja-JP" altLang="en-US"/>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66</a:t>
            </a:fld>
            <a:endParaRPr lang="en-US" altLang="ja-JP"/>
          </a:p>
        </p:txBody>
      </p:sp>
    </p:spTree>
    <p:extLst>
      <p:ext uri="{BB962C8B-B14F-4D97-AF65-F5344CB8AC3E}">
        <p14:creationId xmlns:p14="http://schemas.microsoft.com/office/powerpoint/2010/main" val="4190755463"/>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プロセス３が資源３を１個要求してきたとき、</a:t>
            </a:r>
            <a:endParaRPr kumimoji="1" lang="en-US" altLang="ja-JP" dirty="0"/>
          </a:p>
          <a:p>
            <a:r>
              <a:rPr kumimoji="1" lang="ja-JP" altLang="en-US"/>
              <a:t>要求に応じて資源</a:t>
            </a:r>
            <a:r>
              <a:rPr kumimoji="1" lang="en-US" altLang="ja-JP" dirty="0"/>
              <a:t>3</a:t>
            </a:r>
            <a:r>
              <a:rPr kumimoji="1" lang="ja-JP" altLang="en-US"/>
              <a:t>を渡しても、</a:t>
            </a:r>
            <a:endParaRPr kumimoji="1" lang="en-US" altLang="ja-JP" dirty="0"/>
          </a:p>
          <a:p>
            <a:r>
              <a:rPr kumimoji="1" lang="ja-JP" altLang="en-US"/>
              <a:t>プロセス</a:t>
            </a:r>
            <a:r>
              <a:rPr kumimoji="1" lang="en-US" altLang="ja-JP" dirty="0"/>
              <a:t>1,2,3</a:t>
            </a:r>
            <a:r>
              <a:rPr kumimoji="1" lang="ja-JP" altLang="en-US"/>
              <a:t>の順に実行すれば全てのプロセスが実行できました。</a:t>
            </a:r>
            <a:endParaRPr kumimoji="1" lang="en-US" altLang="ja-JP" dirty="0"/>
          </a:p>
          <a:p>
            <a:r>
              <a:rPr kumimoji="1" lang="ja-JP" altLang="en-US"/>
              <a:t>したがって、プロセス３に資源</a:t>
            </a:r>
            <a:r>
              <a:rPr kumimoji="1" lang="en-US" altLang="ja-JP" dirty="0"/>
              <a:t>3</a:t>
            </a:r>
            <a:r>
              <a:rPr kumimoji="1" lang="ja-JP" altLang="en-US"/>
              <a:t>を割り当てた後も安全な状態になりますので、</a:t>
            </a:r>
            <a:endParaRPr kumimoji="1" lang="en-US" altLang="ja-JP" dirty="0"/>
          </a:p>
          <a:p>
            <a:r>
              <a:rPr kumimoji="1" lang="ja-JP" altLang="en-US"/>
              <a:t>プロセス３への資源</a:t>
            </a:r>
            <a:r>
              <a:rPr kumimoji="1" lang="en-US" altLang="ja-JP" dirty="0"/>
              <a:t>3</a:t>
            </a:r>
            <a:r>
              <a:rPr kumimoji="1" lang="ja-JP" altLang="en-US"/>
              <a:t>割り当てを許可します。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67</a:t>
            </a:fld>
            <a:endParaRPr lang="en-US" altLang="ja-JP"/>
          </a:p>
        </p:txBody>
      </p:sp>
    </p:spTree>
    <p:extLst>
      <p:ext uri="{BB962C8B-B14F-4D97-AF65-F5344CB8AC3E}">
        <p14:creationId xmlns:p14="http://schemas.microsoft.com/office/powerpoint/2010/main" val="1667625198"/>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次は、プロセス</a:t>
            </a:r>
            <a:r>
              <a:rPr kumimoji="1" lang="en-US" altLang="ja-JP" dirty="0"/>
              <a:t>3</a:t>
            </a:r>
            <a:r>
              <a:rPr kumimoji="1" lang="ja-JP" altLang="en-US"/>
              <a:t>が資源</a:t>
            </a:r>
            <a:r>
              <a:rPr kumimoji="1" lang="en-US" altLang="ja-JP" dirty="0"/>
              <a:t>4</a:t>
            </a:r>
            <a:r>
              <a:rPr kumimoji="1" lang="ja-JP" altLang="en-US"/>
              <a:t>を１個要求してきたとしましょう。</a:t>
            </a:r>
            <a:endParaRPr kumimoji="1" lang="en-US" altLang="ja-JP" dirty="0"/>
          </a:p>
          <a:p>
            <a:r>
              <a:rPr kumimoji="1" lang="ja-JP" altLang="en-US"/>
              <a:t>もし仮にプロセス</a:t>
            </a:r>
            <a:r>
              <a:rPr kumimoji="1" lang="en-US" altLang="ja-JP" dirty="0"/>
              <a:t>3</a:t>
            </a:r>
            <a:r>
              <a:rPr kumimoji="1" lang="ja-JP" altLang="en-US"/>
              <a:t>に資源</a:t>
            </a:r>
            <a:r>
              <a:rPr kumimoji="1" lang="en-US" altLang="ja-JP" dirty="0"/>
              <a:t>4</a:t>
            </a:r>
            <a:r>
              <a:rPr kumimoji="1" lang="ja-JP" altLang="en-US"/>
              <a:t>を貸したときに、</a:t>
            </a:r>
            <a:endParaRPr kumimoji="1" lang="en-US" altLang="ja-JP" dirty="0"/>
          </a:p>
          <a:p>
            <a:r>
              <a:rPr kumimoji="1" lang="ja-JP" altLang="en-US"/>
              <a:t>安全な状態になるか検証します。</a:t>
            </a:r>
          </a:p>
          <a:p>
            <a:endParaRPr kumimoji="1" lang="ja-JP" altLang="en-US"/>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68</a:t>
            </a:fld>
            <a:endParaRPr lang="en-US" altLang="ja-JP"/>
          </a:p>
        </p:txBody>
      </p:sp>
    </p:spTree>
    <p:extLst>
      <p:ext uri="{BB962C8B-B14F-4D97-AF65-F5344CB8AC3E}">
        <p14:creationId xmlns:p14="http://schemas.microsoft.com/office/powerpoint/2010/main" val="2830377058"/>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現時点で、銀行が保持している資源は順に</a:t>
            </a:r>
            <a:r>
              <a:rPr kumimoji="1" lang="en-US" altLang="ja-JP" dirty="0"/>
              <a:t>3</a:t>
            </a:r>
            <a:r>
              <a:rPr kumimoji="1" lang="ja-JP" altLang="en-US" dirty="0"/>
              <a:t>個、</a:t>
            </a:r>
            <a:r>
              <a:rPr kumimoji="1" lang="en-US" altLang="ja-JP" dirty="0"/>
              <a:t>1</a:t>
            </a:r>
            <a:r>
              <a:rPr kumimoji="1" lang="ja-JP" altLang="en-US" dirty="0"/>
              <a:t>個、</a:t>
            </a:r>
            <a:r>
              <a:rPr kumimoji="1" lang="en-US" altLang="ja-JP" dirty="0"/>
              <a:t>1</a:t>
            </a:r>
            <a:r>
              <a:rPr kumimoji="1" lang="ja-JP" altLang="en-US" dirty="0"/>
              <a:t>個、</a:t>
            </a:r>
            <a:r>
              <a:rPr kumimoji="1" lang="en-US" altLang="ja-JP" dirty="0"/>
              <a:t>1</a:t>
            </a:r>
            <a:r>
              <a:rPr kumimoji="1" lang="ja-JP" altLang="en-US" dirty="0"/>
              <a:t>個です。</a:t>
            </a:r>
            <a:endParaRPr kumimoji="1" lang="en-US" altLang="ja-JP" dirty="0"/>
          </a:p>
          <a:p>
            <a:r>
              <a:rPr kumimoji="1" lang="ja-JP" altLang="en-US" dirty="0"/>
              <a:t>プロセス２が資源２を３個、資源</a:t>
            </a:r>
            <a:r>
              <a:rPr kumimoji="1" lang="en-US" altLang="ja-JP" dirty="0"/>
              <a:t>4</a:t>
            </a:r>
            <a:r>
              <a:rPr kumimoji="1" lang="ja-JP" altLang="en-US" dirty="0"/>
              <a:t>を</a:t>
            </a:r>
            <a:r>
              <a:rPr kumimoji="1" lang="en-US" altLang="ja-JP" dirty="0"/>
              <a:t>2</a:t>
            </a:r>
            <a:r>
              <a:rPr kumimoji="1" lang="ja-JP" altLang="en-US" dirty="0"/>
              <a:t>個必要としていますが、現在銀行にある資源では足りません。</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また、プロセス３が資源３を</a:t>
            </a:r>
            <a:r>
              <a:rPr kumimoji="1" lang="en-US" altLang="ja-JP" dirty="0"/>
              <a:t>4</a:t>
            </a:r>
            <a:r>
              <a:rPr kumimoji="1" lang="ja-JP" altLang="en-US" dirty="0"/>
              <a:t>個必要としていますが、現在銀行にある資源では足りません。</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一方、プロセス１が必要とする資源は現在銀行にある資源で足りていますので、</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まずプロセス１に必要な資源を全て渡します。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69</a:t>
            </a:fld>
            <a:endParaRPr lang="en-US" altLang="ja-JP"/>
          </a:p>
        </p:txBody>
      </p:sp>
    </p:spTree>
    <p:extLst>
      <p:ext uri="{BB962C8B-B14F-4D97-AF65-F5344CB8AC3E}">
        <p14:creationId xmlns:p14="http://schemas.microsoft.com/office/powerpoint/2010/main" val="25112609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今度は</a:t>
            </a:r>
            <a:r>
              <a:rPr kumimoji="1" lang="en-US" altLang="ja-JP" dirty="0"/>
              <a:t>4</a:t>
            </a:r>
            <a:r>
              <a:rPr kumimoji="1" lang="ja-JP" altLang="en-US" dirty="0"/>
              <a:t>方向から車がやってきました。</a:t>
            </a:r>
            <a:endParaRPr kumimoji="1" lang="en-US" altLang="ja-JP" dirty="0"/>
          </a:p>
          <a:p>
            <a:r>
              <a:rPr kumimoji="1" lang="en-US" altLang="ja-JP" dirty="0"/>
              <a:t>4</a:t>
            </a:r>
            <a:r>
              <a:rPr kumimoji="1" lang="ja-JP" altLang="en-US" dirty="0"/>
              <a:t>台が交差点に入りこのような状態になると、</a:t>
            </a:r>
            <a:endParaRPr kumimoji="1" lang="en-US" altLang="ja-JP" dirty="0"/>
          </a:p>
          <a:p>
            <a:r>
              <a:rPr kumimoji="1" lang="ja-JP" altLang="en-US" dirty="0"/>
              <a:t>このままでは誰も進めません。</a:t>
            </a:r>
            <a:endParaRPr kumimoji="1" lang="en-US" altLang="ja-JP" dirty="0"/>
          </a:p>
          <a:p>
            <a:r>
              <a:rPr kumimoji="1" lang="ja-JP" altLang="en-US" dirty="0"/>
              <a:t>このような状態がデッドロックです。</a:t>
            </a:r>
            <a:endParaRPr kumimoji="1" lang="en-US" altLang="ja-JP" dirty="0"/>
          </a:p>
          <a:p>
            <a:r>
              <a:rPr kumimoji="1" lang="ja-JP" altLang="en-US" dirty="0"/>
              <a:t>この例は、交差点が同時には</a:t>
            </a:r>
            <a:r>
              <a:rPr kumimoji="1" lang="en-US" altLang="ja-JP" dirty="0"/>
              <a:t>1</a:t>
            </a:r>
            <a:r>
              <a:rPr kumimoji="1" lang="ja-JP" altLang="en-US" dirty="0"/>
              <a:t>台の車しか入れない逐次的資源になります。</a:t>
            </a:r>
            <a:endParaRPr kumimoji="1" lang="en-US" altLang="ja-JP" dirty="0"/>
          </a:p>
          <a:p>
            <a:r>
              <a:rPr kumimoji="1" lang="en-US" altLang="ja-JP" dirty="0"/>
              <a:t>4</a:t>
            </a:r>
            <a:r>
              <a:rPr kumimoji="1" lang="ja-JP" altLang="en-US" dirty="0"/>
              <a:t>台の車が逐次的資源を取り合った結果、デッドロックが発生しました。</a:t>
            </a:r>
            <a:endParaRPr kumimoji="1" lang="en-US" altLang="ja-JP" dirty="0"/>
          </a:p>
          <a:p>
            <a:r>
              <a:rPr kumimoji="1" lang="ja-JP" altLang="en-US" dirty="0"/>
              <a:t>もちろん、人間が運転する車なら、普通は交差点に入る前に</a:t>
            </a:r>
            <a:endParaRPr kumimoji="1" lang="en-US" altLang="ja-JP" dirty="0"/>
          </a:p>
          <a:p>
            <a:r>
              <a:rPr kumimoji="1" lang="ja-JP" altLang="en-US" dirty="0"/>
              <a:t>このような状態にならないか確認してから入るのでしょうし、</a:t>
            </a:r>
            <a:endParaRPr kumimoji="1" lang="en-US" altLang="ja-JP" dirty="0"/>
          </a:p>
          <a:p>
            <a:r>
              <a:rPr kumimoji="1" lang="ja-JP" altLang="en-US" dirty="0"/>
              <a:t>万一このような状態になっても、人間が運転する車でしたら誰かが後ろに下がるでしょう。</a:t>
            </a:r>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7</a:t>
            </a:fld>
            <a:endParaRPr lang="en-US" altLang="ja-JP"/>
          </a:p>
        </p:txBody>
      </p:sp>
    </p:spTree>
    <p:extLst>
      <p:ext uri="{BB962C8B-B14F-4D97-AF65-F5344CB8AC3E}">
        <p14:creationId xmlns:p14="http://schemas.microsoft.com/office/powerpoint/2010/main" val="2157792903"/>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資源を渡されたプロセス１は全ての処理を終えることができますので、</a:t>
            </a:r>
            <a:endParaRPr kumimoji="1" lang="en-US" altLang="ja-JP" dirty="0"/>
          </a:p>
          <a:p>
            <a:r>
              <a:rPr kumimoji="1" lang="ja-JP" altLang="en-US"/>
              <a:t>保持している資源を銀行に返します。</a:t>
            </a:r>
          </a:p>
          <a:p>
            <a:endParaRPr kumimoji="1" lang="ja-JP" altLang="en-US"/>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70</a:t>
            </a:fld>
            <a:endParaRPr lang="en-US" altLang="ja-JP"/>
          </a:p>
        </p:txBody>
      </p:sp>
    </p:spTree>
    <p:extLst>
      <p:ext uri="{BB962C8B-B14F-4D97-AF65-F5344CB8AC3E}">
        <p14:creationId xmlns:p14="http://schemas.microsoft.com/office/powerpoint/2010/main" val="2349950751"/>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現時点で、銀行が保持している資源は順に</a:t>
            </a:r>
            <a:r>
              <a:rPr kumimoji="1" lang="en-US" altLang="ja-JP" dirty="0"/>
              <a:t>4</a:t>
            </a:r>
            <a:r>
              <a:rPr kumimoji="1" lang="ja-JP" altLang="en-US" dirty="0"/>
              <a:t>個、</a:t>
            </a:r>
            <a:r>
              <a:rPr kumimoji="1" lang="en-US" altLang="ja-JP" dirty="0"/>
              <a:t>3</a:t>
            </a:r>
            <a:r>
              <a:rPr kumimoji="1" lang="ja-JP" altLang="en-US" dirty="0"/>
              <a:t>個、</a:t>
            </a:r>
            <a:r>
              <a:rPr kumimoji="1" lang="en-US" altLang="ja-JP" dirty="0"/>
              <a:t>3</a:t>
            </a:r>
            <a:r>
              <a:rPr kumimoji="1" lang="ja-JP" altLang="en-US" dirty="0"/>
              <a:t>個、</a:t>
            </a:r>
            <a:r>
              <a:rPr kumimoji="1" lang="en-US" altLang="ja-JP" dirty="0"/>
              <a:t>1</a:t>
            </a:r>
            <a:r>
              <a:rPr kumimoji="1" lang="ja-JP" altLang="en-US" dirty="0"/>
              <a:t>個です。</a:t>
            </a:r>
            <a:endParaRPr kumimoji="1" lang="en-US" altLang="ja-JP" dirty="0"/>
          </a:p>
          <a:p>
            <a:r>
              <a:rPr kumimoji="1" lang="ja-JP" altLang="en-US" dirty="0"/>
              <a:t>プロセス２が資源</a:t>
            </a:r>
            <a:r>
              <a:rPr kumimoji="1" lang="en-US" altLang="ja-JP" dirty="0"/>
              <a:t>4</a:t>
            </a:r>
            <a:r>
              <a:rPr kumimoji="1" lang="ja-JP" altLang="en-US" dirty="0"/>
              <a:t>を</a:t>
            </a:r>
            <a:r>
              <a:rPr kumimoji="1" lang="en-US" altLang="ja-JP" dirty="0"/>
              <a:t>2</a:t>
            </a:r>
            <a:r>
              <a:rPr kumimoji="1" lang="ja-JP" altLang="en-US" dirty="0"/>
              <a:t>個必要としていますが、現在銀行にある資源</a:t>
            </a:r>
            <a:r>
              <a:rPr kumimoji="1" lang="en-US" altLang="ja-JP" dirty="0"/>
              <a:t>4</a:t>
            </a:r>
            <a:r>
              <a:rPr kumimoji="1" lang="ja-JP" altLang="en-US" dirty="0"/>
              <a:t>では足りません。</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また、プロセス３が資源３を</a:t>
            </a:r>
            <a:r>
              <a:rPr kumimoji="1" lang="en-US" altLang="ja-JP" dirty="0"/>
              <a:t>4</a:t>
            </a:r>
            <a:r>
              <a:rPr kumimoji="1" lang="ja-JP" altLang="en-US" dirty="0"/>
              <a:t>個必要としていますが、現在銀行にある資源</a:t>
            </a:r>
            <a:r>
              <a:rPr kumimoji="1" lang="en-US" altLang="ja-JP" dirty="0"/>
              <a:t>3</a:t>
            </a:r>
            <a:r>
              <a:rPr kumimoji="1" lang="ja-JP" altLang="en-US" dirty="0"/>
              <a:t>では足りません。</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つまり、プロセス</a:t>
            </a:r>
            <a:r>
              <a:rPr kumimoji="1" lang="en-US" altLang="ja-JP" dirty="0"/>
              <a:t>2,</a:t>
            </a:r>
            <a:r>
              <a:rPr kumimoji="1" lang="ja-JP" altLang="en-US" dirty="0"/>
              <a:t>プロセ</a:t>
            </a:r>
            <a:r>
              <a:rPr kumimoji="1" lang="en-US" altLang="ja-JP" dirty="0"/>
              <a:t>3</a:t>
            </a:r>
            <a:r>
              <a:rPr kumimoji="1" lang="ja-JP" altLang="en-US" dirty="0"/>
              <a:t>共に実行不可能な状態になります。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71</a:t>
            </a:fld>
            <a:endParaRPr lang="en-US" altLang="ja-JP"/>
          </a:p>
        </p:txBody>
      </p:sp>
    </p:spTree>
    <p:extLst>
      <p:ext uri="{BB962C8B-B14F-4D97-AF65-F5344CB8AC3E}">
        <p14:creationId xmlns:p14="http://schemas.microsoft.com/office/powerpoint/2010/main" val="576971060"/>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プロセス３が資源</a:t>
            </a:r>
            <a:r>
              <a:rPr kumimoji="1" lang="en-US" altLang="ja-JP" dirty="0"/>
              <a:t>4</a:t>
            </a:r>
            <a:r>
              <a:rPr kumimoji="1" lang="ja-JP" altLang="en-US" dirty="0"/>
              <a:t>を１個要求してきたとき、</a:t>
            </a:r>
            <a:endParaRPr kumimoji="1" lang="en-US" altLang="ja-JP" dirty="0"/>
          </a:p>
          <a:p>
            <a:r>
              <a:rPr kumimoji="1" lang="ja-JP" altLang="en-US" dirty="0"/>
              <a:t>要求に応じて資源</a:t>
            </a:r>
            <a:r>
              <a:rPr kumimoji="1" lang="en-US" altLang="ja-JP" dirty="0"/>
              <a:t>4</a:t>
            </a:r>
            <a:r>
              <a:rPr kumimoji="1" lang="ja-JP" altLang="en-US" dirty="0"/>
              <a:t>を渡すと、</a:t>
            </a:r>
            <a:endParaRPr kumimoji="1" lang="en-US" altLang="ja-JP" dirty="0"/>
          </a:p>
          <a:p>
            <a:r>
              <a:rPr kumimoji="1" lang="ja-JP" altLang="en-US" dirty="0"/>
              <a:t>プロセス</a:t>
            </a:r>
            <a:r>
              <a:rPr kumimoji="1" lang="en-US" altLang="ja-JP" dirty="0"/>
              <a:t>2</a:t>
            </a:r>
            <a:r>
              <a:rPr kumimoji="1" lang="ja-JP" altLang="en-US" dirty="0"/>
              <a:t>とプロセス</a:t>
            </a:r>
            <a:r>
              <a:rPr kumimoji="1" lang="en-US" altLang="ja-JP" dirty="0"/>
              <a:t>3</a:t>
            </a:r>
            <a:r>
              <a:rPr kumimoji="1" lang="ja-JP" altLang="en-US" dirty="0"/>
              <a:t>が実行不可能な状態になります。。</a:t>
            </a:r>
            <a:endParaRPr kumimoji="1" lang="en-US" altLang="ja-JP" dirty="0"/>
          </a:p>
          <a:p>
            <a:r>
              <a:rPr kumimoji="1" lang="ja-JP" altLang="en-US" dirty="0"/>
              <a:t>したがって、プロセス３に資源</a:t>
            </a:r>
            <a:r>
              <a:rPr kumimoji="1" lang="en-US" altLang="ja-JP" dirty="0"/>
              <a:t>4</a:t>
            </a:r>
            <a:r>
              <a:rPr kumimoji="1" lang="ja-JP" altLang="en-US" dirty="0"/>
              <a:t>を割り当てると安全な状態ではなくなりますので、</a:t>
            </a:r>
            <a:endParaRPr kumimoji="1" lang="en-US" altLang="ja-JP" dirty="0"/>
          </a:p>
          <a:p>
            <a:r>
              <a:rPr kumimoji="1" lang="ja-JP" altLang="en-US" dirty="0"/>
              <a:t>プロセス３への資源</a:t>
            </a:r>
            <a:r>
              <a:rPr kumimoji="1" lang="en-US" altLang="ja-JP" dirty="0"/>
              <a:t>4</a:t>
            </a:r>
            <a:r>
              <a:rPr kumimoji="1" lang="ja-JP" altLang="en-US" dirty="0"/>
              <a:t>の割り当ては拒否されます。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72</a:t>
            </a:fld>
            <a:endParaRPr lang="en-US" altLang="ja-JP"/>
          </a:p>
        </p:txBody>
      </p:sp>
    </p:spTree>
    <p:extLst>
      <p:ext uri="{BB962C8B-B14F-4D97-AF65-F5344CB8AC3E}">
        <p14:creationId xmlns:p14="http://schemas.microsoft.com/office/powerpoint/2010/main" val="629190679"/>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デッドロックの回避の長所は、デッドロックの防止よりも柔軟に対応できることです。</a:t>
            </a:r>
            <a:endParaRPr kumimoji="1" lang="en-US" altLang="ja-JP" dirty="0"/>
          </a:p>
          <a:p>
            <a:r>
              <a:rPr kumimoji="1" lang="ja-JP" altLang="en-US"/>
              <a:t>一方、デッドロックの回避の短所は、</a:t>
            </a:r>
            <a:endParaRPr kumimoji="1" lang="en-US" altLang="ja-JP" dirty="0"/>
          </a:p>
          <a:p>
            <a:r>
              <a:rPr kumimoji="1" lang="ja-JP" altLang="en-US"/>
              <a:t>資源を得る前に毎回チェックが必要なことです。</a:t>
            </a:r>
            <a:endParaRPr kumimoji="1" lang="en-US" altLang="ja-JP" dirty="0"/>
          </a:p>
          <a:p>
            <a:r>
              <a:rPr kumimoji="1" lang="ja-JP" altLang="en-US"/>
              <a:t>デッドロックの防止では、条件を満たすかどうかを判定するだけですので簡単ですが、</a:t>
            </a:r>
            <a:endParaRPr kumimoji="1" lang="en-US" altLang="ja-JP" dirty="0"/>
          </a:p>
          <a:p>
            <a:r>
              <a:rPr kumimoji="1" lang="ja-JP" altLang="en-US"/>
              <a:t>デッドロックの回避では、資源を渡した後の処理を確認しなければなりませんので、判定に時間がかかります。</a:t>
            </a:r>
            <a:endParaRPr kumimoji="1" lang="en-US" altLang="ja-JP" dirty="0"/>
          </a:p>
          <a:p>
            <a:r>
              <a:rPr kumimoji="1" lang="ja-JP" altLang="en-US"/>
              <a:t>プロセス数、資源数が多いと計算が増えて判定に必要な時間が長くなり、その結果処理の効率が落ちてしまいます。</a:t>
            </a:r>
            <a:endParaRPr kumimoji="1" lang="en-US" altLang="ja-JP" dirty="0"/>
          </a:p>
          <a:p>
            <a:r>
              <a:rPr kumimoji="1" lang="ja-JP" altLang="en-US"/>
              <a:t>また、銀行家のアルゴリズムでは、各プロセスが必要とする資源の最大数を予測する必要がありました。</a:t>
            </a:r>
            <a:endParaRPr kumimoji="1" lang="en-US" altLang="ja-JP" dirty="0"/>
          </a:p>
          <a:p>
            <a:r>
              <a:rPr kumimoji="1" lang="ja-JP" altLang="en-US"/>
              <a:t>予め必要な資源の最大数が分からないと使えない、という欠点があります。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73</a:t>
            </a:fld>
            <a:endParaRPr lang="en-US" altLang="ja-JP"/>
          </a:p>
        </p:txBody>
      </p:sp>
    </p:spTree>
    <p:extLst>
      <p:ext uri="{BB962C8B-B14F-4D97-AF65-F5344CB8AC3E}">
        <p14:creationId xmlns:p14="http://schemas.microsoft.com/office/powerpoint/2010/main" val="1076266361"/>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デッドロックの防止とデッドロックの回避の長所と短所をまとめます。</a:t>
            </a:r>
            <a:endParaRPr kumimoji="1" lang="en-US" altLang="ja-JP" dirty="0"/>
          </a:p>
          <a:p>
            <a:r>
              <a:rPr kumimoji="1" lang="ja-JP" altLang="en-US"/>
              <a:t>デッドロックの防止の長所は、判定が簡単なことです。</a:t>
            </a:r>
            <a:endParaRPr kumimoji="1" lang="en-US" altLang="ja-JP" dirty="0"/>
          </a:p>
          <a:p>
            <a:r>
              <a:rPr kumimoji="1" lang="ja-JP" altLang="en-US"/>
              <a:t>資源を割り当てる際に条件を満たすか否かを判定するだけです。</a:t>
            </a:r>
            <a:endParaRPr kumimoji="1" lang="en-US" altLang="ja-JP" dirty="0"/>
          </a:p>
          <a:p>
            <a:r>
              <a:rPr kumimoji="1" lang="ja-JP" altLang="en-US"/>
              <a:t>一方、デッドロックの防止の短所は、資源の割当てが許可される条件が厳しいことです。</a:t>
            </a:r>
            <a:endParaRPr kumimoji="1" lang="en-US" altLang="ja-JP" dirty="0"/>
          </a:p>
          <a:p>
            <a:r>
              <a:rPr kumimoji="1" lang="ja-JP" altLang="en-US"/>
              <a:t>条件を満たしていなければ即アウトとなり、融通が利きません。</a:t>
            </a:r>
            <a:endParaRPr kumimoji="1" lang="en-US" altLang="ja-JP" dirty="0"/>
          </a:p>
          <a:p>
            <a:r>
              <a:rPr kumimoji="1" lang="ja-JP" altLang="en-US"/>
              <a:t>一方、デッドロックの回避の長所は、デッドロックの防止よりも柔軟に対応できることです。</a:t>
            </a:r>
            <a:endParaRPr kumimoji="1" lang="en-US" altLang="ja-JP" dirty="0"/>
          </a:p>
          <a:p>
            <a:r>
              <a:rPr kumimoji="1" lang="ja-JP" altLang="en-US"/>
              <a:t>資源の割り当て状況に応じて判断できます。</a:t>
            </a:r>
            <a:endParaRPr kumimoji="1" lang="en-US" altLang="ja-JP" dirty="0"/>
          </a:p>
          <a:p>
            <a:r>
              <a:rPr kumimoji="1" lang="ja-JP" altLang="en-US"/>
              <a:t>一方、デッドロックの回避の短所は、判定に時間がかかることです。</a:t>
            </a:r>
            <a:endParaRPr kumimoji="1" lang="en-US" altLang="ja-JP" dirty="0"/>
          </a:p>
          <a:p>
            <a:r>
              <a:rPr kumimoji="1" lang="ja-JP" altLang="en-US"/>
              <a:t>また、予め必要な資源の最大数がわかっていないといけません。</a:t>
            </a:r>
            <a:endParaRPr kumimoji="1" lang="en-US" altLang="ja-JP" dirty="0"/>
          </a:p>
        </p:txBody>
      </p:sp>
      <p:sp>
        <p:nvSpPr>
          <p:cNvPr id="4" name="スライド番号プレースホルダー 3"/>
          <p:cNvSpPr>
            <a:spLocks noGrp="1"/>
          </p:cNvSpPr>
          <p:nvPr>
            <p:ph type="sldNum" sz="quarter" idx="5"/>
          </p:nvPr>
        </p:nvSpPr>
        <p:spPr/>
        <p:txBody>
          <a:bodyPr/>
          <a:lstStyle/>
          <a:p>
            <a:fld id="{2D00635F-1AE9-4423-A7EA-332B334A1E77}" type="slidenum">
              <a:rPr lang="ja-JP" altLang="en-US" smtClean="0"/>
              <a:pPr/>
              <a:t>74</a:t>
            </a:fld>
            <a:endParaRPr lang="en-US" altLang="ja-JP"/>
          </a:p>
        </p:txBody>
      </p:sp>
    </p:spTree>
    <p:extLst>
      <p:ext uri="{BB962C8B-B14F-4D97-AF65-F5344CB8AC3E}">
        <p14:creationId xmlns:p14="http://schemas.microsoft.com/office/powerpoint/2010/main" val="589751486"/>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次はデッドロックの検出です。</a:t>
            </a:r>
            <a:endParaRPr kumimoji="1" lang="en-US" altLang="ja-JP" dirty="0"/>
          </a:p>
          <a:p>
            <a:r>
              <a:rPr kumimoji="1" lang="ja-JP" altLang="en-US"/>
              <a:t>デッドロックの検出</a:t>
            </a:r>
            <a:r>
              <a:rPr kumimoji="1" lang="en-US" altLang="ja-JP" dirty="0"/>
              <a:t> deadlock detection </a:t>
            </a:r>
            <a:r>
              <a:rPr kumimoji="1" lang="ja-JP" altLang="en-US"/>
              <a:t>はデッドロックが起きたときに、</a:t>
            </a:r>
            <a:endParaRPr kumimoji="1" lang="en-US" altLang="ja-JP" dirty="0"/>
          </a:p>
          <a:p>
            <a:r>
              <a:rPr kumimoji="1" lang="ja-JP" altLang="en-US"/>
              <a:t>その発生を検知します。</a:t>
            </a:r>
            <a:endParaRPr kumimoji="1" lang="en-US" altLang="ja-JP" dirty="0"/>
          </a:p>
          <a:p>
            <a:r>
              <a:rPr kumimoji="1" lang="ja-JP" altLang="en-US"/>
              <a:t>デッドロックに関係するプロセスと資源を特定します。</a:t>
            </a:r>
            <a:endParaRPr kumimoji="1" lang="en-US" altLang="ja-JP" dirty="0"/>
          </a:p>
          <a:p>
            <a:r>
              <a:rPr kumimoji="1" lang="ja-JP" altLang="en-US"/>
              <a:t>プロセスが資源を保有しているときは、資源からプロセスに矢印を引き、</a:t>
            </a:r>
            <a:endParaRPr kumimoji="1" lang="en-US" altLang="ja-JP" dirty="0"/>
          </a:p>
          <a:p>
            <a:r>
              <a:rPr kumimoji="1" lang="ja-JP" altLang="en-US"/>
              <a:t>プロセスが資源を要求しているときは、プロセスから資源に矢印を引きます。</a:t>
            </a:r>
            <a:endParaRPr kumimoji="1" lang="en-US" altLang="ja-JP" dirty="0"/>
          </a:p>
          <a:p>
            <a:r>
              <a:rPr kumimoji="1" lang="ja-JP" altLang="en-US"/>
              <a:t>このとき、プロセスと資源の間にループができていればデッドロックが発生しています。</a:t>
            </a:r>
            <a:endParaRPr kumimoji="1" lang="en-US" altLang="ja-JP" dirty="0"/>
          </a:p>
          <a:p>
            <a:r>
              <a:rPr kumimoji="1" lang="ja-JP" altLang="en-US"/>
              <a:t>デッドロックの検出は、資源割り付けグラフのループを探します。</a:t>
            </a:r>
            <a:endParaRPr kumimoji="1" lang="en-US" altLang="ja-JP" dirty="0"/>
          </a:p>
          <a:p>
            <a:endParaRPr kumimoji="1" lang="en-US" altLang="ja-JP" dirty="0"/>
          </a:p>
          <a:p>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75</a:t>
            </a:fld>
            <a:endParaRPr lang="en-US" altLang="ja-JP"/>
          </a:p>
        </p:txBody>
      </p:sp>
    </p:spTree>
    <p:extLst>
      <p:ext uri="{BB962C8B-B14F-4D97-AF65-F5344CB8AC3E}">
        <p14:creationId xmlns:p14="http://schemas.microsoft.com/office/powerpoint/2010/main" val="3261184544"/>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資源割り付けグラフでループを探すときに、</a:t>
            </a:r>
            <a:endParaRPr kumimoji="1" lang="en-US" altLang="ja-JP" dirty="0"/>
          </a:p>
          <a:p>
            <a:r>
              <a:rPr kumimoji="1" lang="ja-JP" altLang="en-US"/>
              <a:t>プロセス数や資源数が多いと探すのに時間がかかってしまいます。</a:t>
            </a:r>
            <a:endParaRPr kumimoji="1" lang="en-US" altLang="ja-JP" dirty="0"/>
          </a:p>
          <a:p>
            <a:r>
              <a:rPr kumimoji="1" lang="ja-JP" altLang="en-US"/>
              <a:t>そこで、デッドロックと関係無い部分をグラフから削除します。</a:t>
            </a:r>
            <a:endParaRPr kumimoji="1" lang="en-US" altLang="ja-JP" dirty="0"/>
          </a:p>
          <a:p>
            <a:r>
              <a:rPr kumimoji="1" lang="ja-JP" altLang="en-US"/>
              <a:t>あるプロセスが、必要な資源を全て確保している場合、</a:t>
            </a:r>
            <a:endParaRPr kumimoji="1" lang="en-US" altLang="ja-JP" dirty="0"/>
          </a:p>
          <a:p>
            <a:r>
              <a:rPr kumimoji="1" lang="ja-JP" altLang="en-US"/>
              <a:t>そのプロセスは全ての処理を行い、終えることができます。</a:t>
            </a:r>
            <a:endParaRPr kumimoji="1" lang="en-US" altLang="ja-JP" dirty="0"/>
          </a:p>
          <a:p>
            <a:r>
              <a:rPr kumimoji="1" lang="ja-JP" altLang="en-US"/>
              <a:t>そこで、必要な資源を全て確保しているプロセス、</a:t>
            </a:r>
            <a:endParaRPr kumimoji="1" lang="en-US" altLang="ja-JP" dirty="0"/>
          </a:p>
          <a:p>
            <a:r>
              <a:rPr kumimoji="1" lang="ja-JP" altLang="en-US"/>
              <a:t>つまり、プロセスから出ていく矢印が無いプロセスは、資源</a:t>
            </a:r>
            <a:endParaRPr kumimoji="1" lang="en-US" altLang="ja-JP" dirty="0"/>
          </a:p>
          <a:p>
            <a:r>
              <a:rPr kumimoji="1" lang="ja-JP" altLang="en-US"/>
              <a:t>割り付けグラフから削除します。</a:t>
            </a:r>
            <a:endParaRPr kumimoji="1" lang="en-US" altLang="ja-JP" dirty="0"/>
          </a:p>
          <a:p>
            <a:r>
              <a:rPr kumimoji="1" lang="ja-JP" altLang="en-US"/>
              <a:t>したのグラフでは、右側のプロセスからは出ていく矢印がありませので、</a:t>
            </a:r>
            <a:endParaRPr kumimoji="1" lang="en-US" altLang="ja-JP" dirty="0"/>
          </a:p>
          <a:p>
            <a:r>
              <a:rPr kumimoji="1" lang="ja-JP" altLang="en-US"/>
              <a:t>必要な資源を全て確保しています。</a:t>
            </a:r>
            <a:endParaRPr kumimoji="1" lang="en-US" altLang="ja-JP" dirty="0"/>
          </a:p>
          <a:p>
            <a:r>
              <a:rPr kumimoji="1" lang="ja-JP" altLang="en-US"/>
              <a:t>そこで右側のプロセスをグラフから除去します。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76</a:t>
            </a:fld>
            <a:endParaRPr lang="en-US" altLang="ja-JP"/>
          </a:p>
        </p:txBody>
      </p:sp>
    </p:spTree>
    <p:extLst>
      <p:ext uri="{BB962C8B-B14F-4D97-AF65-F5344CB8AC3E}">
        <p14:creationId xmlns:p14="http://schemas.microsoft.com/office/powerpoint/2010/main" val="3004897038"/>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左上のグラフは、右側のプロセスを除去した後の状態です。</a:t>
            </a:r>
            <a:endParaRPr kumimoji="1" lang="en-US" altLang="ja-JP" dirty="0"/>
          </a:p>
          <a:p>
            <a:r>
              <a:rPr kumimoji="1" lang="ja-JP" altLang="en-US"/>
              <a:t>右側のプロセスが消えると、右上と下の資源を割り当て可能になります。</a:t>
            </a:r>
            <a:endParaRPr kumimoji="1" lang="en-US" altLang="ja-JP" dirty="0"/>
          </a:p>
          <a:p>
            <a:r>
              <a:rPr kumimoji="1" lang="ja-JP" altLang="en-US"/>
              <a:t>そこで、真ん中のプロセスに資源を割り当てます。</a:t>
            </a:r>
            <a:endParaRPr kumimoji="1" lang="en-US" altLang="ja-JP" dirty="0"/>
          </a:p>
          <a:p>
            <a:r>
              <a:rPr kumimoji="1" lang="ja-JP" altLang="en-US"/>
              <a:t>すると真ん中のプロセスは、必要な資源を全て得ましたので、除去できます。</a:t>
            </a:r>
            <a:endParaRPr kumimoji="1" lang="en-US" altLang="ja-JP" dirty="0"/>
          </a:p>
          <a:p>
            <a:r>
              <a:rPr kumimoji="1" lang="ja-JP" altLang="en-US"/>
              <a:t>真ん中のプロセスが除去されると、左のプロセスに資源を割り当て可能になります。</a:t>
            </a:r>
            <a:endParaRPr kumimoji="1" lang="en-US" altLang="ja-JP" dirty="0"/>
          </a:p>
          <a:p>
            <a:r>
              <a:rPr kumimoji="1" lang="ja-JP" altLang="en-US"/>
              <a:t>このように、必要な資源を得たプロセスを除去していきます。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77</a:t>
            </a:fld>
            <a:endParaRPr lang="en-US" altLang="ja-JP"/>
          </a:p>
        </p:txBody>
      </p:sp>
    </p:spTree>
    <p:extLst>
      <p:ext uri="{BB962C8B-B14F-4D97-AF65-F5344CB8AC3E}">
        <p14:creationId xmlns:p14="http://schemas.microsoft.com/office/powerpoint/2010/main" val="302431889"/>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この図はデッドロック検出のフローチャートです。</a:t>
            </a:r>
            <a:endParaRPr kumimoji="1" lang="en-US" altLang="ja-JP" dirty="0"/>
          </a:p>
          <a:p>
            <a:r>
              <a:rPr kumimoji="1" lang="ja-JP" altLang="en-US"/>
              <a:t>必要な資源を全て得たプロセスがあれば、そのプロセスを除去します。</a:t>
            </a:r>
            <a:endParaRPr kumimoji="1" lang="en-US" altLang="ja-JP" dirty="0"/>
          </a:p>
          <a:p>
            <a:r>
              <a:rPr kumimoji="1" lang="ja-JP" altLang="en-US"/>
              <a:t>その後、除去したプロセスが持っていた資源を他のプロセスに割り当てます。</a:t>
            </a:r>
            <a:endParaRPr kumimoji="1" lang="en-US" altLang="ja-JP" dirty="0"/>
          </a:p>
          <a:p>
            <a:r>
              <a:rPr kumimoji="1" lang="ja-JP" altLang="en-US"/>
              <a:t>これを繰り返し、全てのプロセスが除去されれば、デッドロックはありません。</a:t>
            </a:r>
            <a:endParaRPr kumimoji="1" lang="en-US" altLang="ja-JP" dirty="0"/>
          </a:p>
          <a:p>
            <a:r>
              <a:rPr kumimoji="1" lang="ja-JP" altLang="en-US"/>
              <a:t>一方、プロセスがそれ以上除去できない状態になると、デッドロックが起きていることになります。</a:t>
            </a:r>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78</a:t>
            </a:fld>
            <a:endParaRPr lang="en-US" altLang="ja-JP"/>
          </a:p>
        </p:txBody>
      </p:sp>
    </p:spTree>
    <p:extLst>
      <p:ext uri="{BB962C8B-B14F-4D97-AF65-F5344CB8AC3E}">
        <p14:creationId xmlns:p14="http://schemas.microsoft.com/office/powerpoint/2010/main" val="3311170112"/>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デッドロックを検出した場合の対処は２つあります。</a:t>
            </a:r>
            <a:endParaRPr kumimoji="1" lang="en-US" altLang="ja-JP" dirty="0"/>
          </a:p>
          <a:p>
            <a:r>
              <a:rPr kumimoji="1" lang="ja-JP" altLang="en-US"/>
              <a:t>一つは、デッドロックが起きたことを管理者に通知することです。</a:t>
            </a:r>
            <a:endParaRPr kumimoji="1" lang="en-US" altLang="ja-JP" dirty="0"/>
          </a:p>
          <a:p>
            <a:r>
              <a:rPr kumimoji="1" lang="ja-JP" altLang="en-US"/>
              <a:t>この場合は後の処理は管理者に任せます。</a:t>
            </a:r>
            <a:endParaRPr kumimoji="1" lang="en-US" altLang="ja-JP" dirty="0"/>
          </a:p>
          <a:p>
            <a:r>
              <a:rPr kumimoji="1" lang="ja-JP" altLang="en-US"/>
              <a:t>もう一つは、デッドロックの回復です。</a:t>
            </a:r>
            <a:endParaRPr kumimoji="1" lang="en-US" altLang="ja-JP" dirty="0"/>
          </a:p>
          <a:p>
            <a:r>
              <a:rPr kumimoji="1" lang="ja-JP" altLang="en-US"/>
              <a:t>デッドロックの回復は、デッドロック状態にあるプロセスを終了させ、</a:t>
            </a:r>
            <a:endParaRPr kumimoji="1" lang="en-US" altLang="ja-JP" dirty="0"/>
          </a:p>
          <a:p>
            <a:r>
              <a:rPr kumimoji="1" lang="ja-JP" altLang="en-US"/>
              <a:t>そのプロセスが持っていた資源を解放します。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79</a:t>
            </a:fld>
            <a:endParaRPr lang="en-US" altLang="ja-JP"/>
          </a:p>
        </p:txBody>
      </p:sp>
    </p:spTree>
    <p:extLst>
      <p:ext uri="{BB962C8B-B14F-4D97-AF65-F5344CB8AC3E}">
        <p14:creationId xmlns:p14="http://schemas.microsoft.com/office/powerpoint/2010/main" val="37383523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それでは、デッドロックはどのようなときに起きるのでしょうか。</a:t>
            </a:r>
            <a:endParaRPr kumimoji="1" lang="en-US" altLang="ja-JP" dirty="0"/>
          </a:p>
          <a:p>
            <a:r>
              <a:rPr kumimoji="1" lang="ja-JP" altLang="en-US" dirty="0"/>
              <a:t>緑の四角がプロセス、青い楕円が資源を表すとします。</a:t>
            </a:r>
            <a:endParaRPr kumimoji="1" lang="en-US" altLang="ja-JP" dirty="0"/>
          </a:p>
          <a:p>
            <a:r>
              <a:rPr kumimoji="1" lang="ja-JP" altLang="en-US" dirty="0"/>
              <a:t>また、あるプロセスが資源を保有しているときは、</a:t>
            </a:r>
            <a:endParaRPr kumimoji="1" lang="en-US" altLang="ja-JP" dirty="0"/>
          </a:p>
          <a:p>
            <a:r>
              <a:rPr kumimoji="1" lang="ja-JP" altLang="en-US" dirty="0"/>
              <a:t>資源からプロセスに矢印を引きます。</a:t>
            </a:r>
            <a:endParaRPr kumimoji="1" lang="en-US" altLang="ja-JP" dirty="0"/>
          </a:p>
          <a:p>
            <a:r>
              <a:rPr kumimoji="1" lang="ja-JP" altLang="en-US" dirty="0"/>
              <a:t>また、あるプロセスが資源が得られるのを待っているときは、</a:t>
            </a:r>
            <a:endParaRPr kumimoji="1" lang="en-US" altLang="ja-JP" dirty="0"/>
          </a:p>
          <a:p>
            <a:r>
              <a:rPr kumimoji="1" lang="ja-JP" altLang="en-US" dirty="0"/>
              <a:t>資源からプロセスに矢印を引きます。</a:t>
            </a:r>
            <a:endParaRPr kumimoji="1" lang="en-US" altLang="ja-JP" dirty="0"/>
          </a:p>
          <a:p>
            <a:r>
              <a:rPr kumimoji="1" lang="ja-JP" altLang="en-US" dirty="0"/>
              <a:t>例えば、プロセス</a:t>
            </a:r>
            <a:r>
              <a:rPr kumimoji="1" lang="en-US" altLang="ja-JP" dirty="0"/>
              <a:t>1</a:t>
            </a:r>
            <a:r>
              <a:rPr kumimoji="1" lang="ja-JP" altLang="en-US" dirty="0"/>
              <a:t>が資源</a:t>
            </a:r>
            <a:r>
              <a:rPr kumimoji="1" lang="en-US" altLang="ja-JP" dirty="0"/>
              <a:t>1</a:t>
            </a:r>
            <a:r>
              <a:rPr kumimoji="1" lang="ja-JP" altLang="en-US" dirty="0"/>
              <a:t>を保有し、プロセス</a:t>
            </a:r>
            <a:r>
              <a:rPr kumimoji="1" lang="en-US" altLang="ja-JP" dirty="0"/>
              <a:t>2</a:t>
            </a:r>
            <a:r>
              <a:rPr kumimoji="1" lang="ja-JP" altLang="en-US" dirty="0"/>
              <a:t>が資源</a:t>
            </a:r>
            <a:r>
              <a:rPr kumimoji="1" lang="en-US" altLang="ja-JP" dirty="0"/>
              <a:t>2</a:t>
            </a:r>
            <a:r>
              <a:rPr kumimoji="1" lang="ja-JP" altLang="en-US" dirty="0"/>
              <a:t>を保有しているときは、</a:t>
            </a:r>
            <a:endParaRPr kumimoji="1" lang="en-US" altLang="ja-JP" dirty="0"/>
          </a:p>
          <a:p>
            <a:r>
              <a:rPr kumimoji="1" lang="ja-JP" altLang="en-US" dirty="0"/>
              <a:t>このように資源からプロセスに矢印を引きます。</a:t>
            </a:r>
            <a:endParaRPr kumimoji="1" lang="en-US" altLang="ja-JP" dirty="0"/>
          </a:p>
          <a:p>
            <a:r>
              <a:rPr kumimoji="1" lang="ja-JP" altLang="en-US" dirty="0"/>
              <a:t>ここで、プロセス</a:t>
            </a:r>
            <a:r>
              <a:rPr kumimoji="1" lang="en-US" altLang="ja-JP" dirty="0"/>
              <a:t>1</a:t>
            </a:r>
            <a:r>
              <a:rPr kumimoji="1" lang="ja-JP" altLang="en-US" dirty="0"/>
              <a:t>が資源</a:t>
            </a:r>
            <a:r>
              <a:rPr kumimoji="1" lang="en-US" altLang="ja-JP" dirty="0"/>
              <a:t>2</a:t>
            </a:r>
            <a:r>
              <a:rPr kumimoji="1" lang="ja-JP" altLang="en-US" dirty="0"/>
              <a:t>を要求し、プロセス</a:t>
            </a:r>
            <a:r>
              <a:rPr kumimoji="1" lang="en-US" altLang="ja-JP" dirty="0"/>
              <a:t>2</a:t>
            </a:r>
            <a:r>
              <a:rPr kumimoji="1" lang="ja-JP" altLang="en-US" dirty="0"/>
              <a:t>が資源</a:t>
            </a:r>
            <a:r>
              <a:rPr kumimoji="1" lang="en-US" altLang="ja-JP" dirty="0"/>
              <a:t>1</a:t>
            </a:r>
            <a:r>
              <a:rPr kumimoji="1" lang="ja-JP" altLang="en-US" dirty="0"/>
              <a:t>を要求したときは、</a:t>
            </a:r>
            <a:endParaRPr kumimoji="1" lang="en-US" altLang="ja-JP" dirty="0"/>
          </a:p>
          <a:p>
            <a:r>
              <a:rPr kumimoji="1" lang="ja-JP" altLang="en-US" dirty="0"/>
              <a:t>このようにプロセスから資源に矢印を引きます。</a:t>
            </a:r>
            <a:endParaRPr kumimoji="1" lang="en-US" altLang="ja-JP" dirty="0"/>
          </a:p>
          <a:p>
            <a:r>
              <a:rPr kumimoji="1" lang="ja-JP" altLang="en-US" dirty="0"/>
              <a:t>このようにして矢印を引いたときに、</a:t>
            </a:r>
            <a:endParaRPr kumimoji="1" lang="en-US" altLang="ja-JP" dirty="0"/>
          </a:p>
          <a:p>
            <a:r>
              <a:rPr kumimoji="1" lang="ja-JP" altLang="en-US" dirty="0"/>
              <a:t>プロセスと資源の間に閉じたループができると、デッドロックが発生します。</a:t>
            </a:r>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8</a:t>
            </a:fld>
            <a:endParaRPr lang="en-US" altLang="ja-JP"/>
          </a:p>
        </p:txBody>
      </p:sp>
    </p:spTree>
    <p:extLst>
      <p:ext uri="{BB962C8B-B14F-4D97-AF65-F5344CB8AC3E}">
        <p14:creationId xmlns:p14="http://schemas.microsoft.com/office/powerpoint/2010/main" val="641842456"/>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デッドロックへの対処法をまとめましょう。</a:t>
            </a:r>
            <a:endParaRPr kumimoji="1" lang="en-US" altLang="ja-JP" dirty="0"/>
          </a:p>
          <a:p>
            <a:r>
              <a:rPr kumimoji="1" lang="ja-JP" altLang="en-US"/>
              <a:t>デッドロックへの対処としては、</a:t>
            </a:r>
            <a:endParaRPr kumimoji="1" lang="en-US" altLang="ja-JP" dirty="0"/>
          </a:p>
          <a:p>
            <a:r>
              <a:rPr kumimoji="1" lang="ja-JP" altLang="en-US"/>
              <a:t>無策、デッドロックの通知、デッドロックの回復、デッドロックの回避、デッドロックの防止があります。</a:t>
            </a:r>
            <a:endParaRPr kumimoji="1" lang="en-US" altLang="ja-JP" dirty="0"/>
          </a:p>
          <a:p>
            <a:r>
              <a:rPr kumimoji="1" lang="ja-JP" altLang="en-US"/>
              <a:t>下に行くほど強力にデッドロックを防ぎますが、</a:t>
            </a:r>
            <a:endParaRPr kumimoji="1" lang="en-US" altLang="ja-JP" dirty="0"/>
          </a:p>
          <a:p>
            <a:r>
              <a:rPr kumimoji="1" lang="ja-JP" altLang="en-US"/>
              <a:t>その分条件が厳しくなります。</a:t>
            </a:r>
            <a:endParaRPr kumimoji="1" lang="en-US" altLang="ja-JP" dirty="0"/>
          </a:p>
          <a:p>
            <a:r>
              <a:rPr kumimoji="1" lang="ja-JP" altLang="en-US"/>
              <a:t>よって、</a:t>
            </a:r>
            <a:endParaRPr kumimoji="1" lang="en-US" altLang="ja-JP" dirty="0"/>
          </a:p>
          <a:p>
            <a:r>
              <a:rPr kumimoji="1" lang="ja-JP" altLang="en-US"/>
              <a:t>デッドロックが絶対に起きてはいけない、という場合はデッドロックの防止や回避を使い、</a:t>
            </a:r>
            <a:endParaRPr kumimoji="1" lang="en-US" altLang="ja-JP" dirty="0"/>
          </a:p>
          <a:p>
            <a:r>
              <a:rPr kumimoji="1" lang="ja-JP" altLang="en-US"/>
              <a:t>デッドロックが起きても損害がそれほど大きくない場合はより弱い対処を使うことになります。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80</a:t>
            </a:fld>
            <a:endParaRPr lang="en-US" altLang="ja-JP"/>
          </a:p>
        </p:txBody>
      </p:sp>
    </p:spTree>
    <p:extLst>
      <p:ext uri="{BB962C8B-B14F-4D97-AF65-F5344CB8AC3E}">
        <p14:creationId xmlns:p14="http://schemas.microsoft.com/office/powerpoint/2010/main" val="166331960"/>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a:t>最後に、食事をする哲学者問題</a:t>
            </a:r>
            <a:r>
              <a:rPr kumimoji="1" lang="en-US" altLang="ja-JP" dirty="0"/>
              <a:t> Dining Philosophers Problem </a:t>
            </a:r>
            <a:r>
              <a:rPr kumimoji="1" lang="ja-JP" altLang="en-US"/>
              <a:t>と呼ばれる</a:t>
            </a:r>
          </a:p>
          <a:p>
            <a:r>
              <a:rPr kumimoji="1" lang="ja-JP" altLang="en-US"/>
              <a:t>デッドロックに関係する問題を一つ紹介します。</a:t>
            </a:r>
            <a:endParaRPr kumimoji="1" lang="en-US" altLang="ja-JP" dirty="0"/>
          </a:p>
          <a:p>
            <a:r>
              <a:rPr kumimoji="1" lang="ja-JP" altLang="en-US"/>
              <a:t>テーブルに</a:t>
            </a:r>
            <a:r>
              <a:rPr kumimoji="1" lang="en-US" altLang="ja-JP" dirty="0"/>
              <a:t>5</a:t>
            </a:r>
            <a:r>
              <a:rPr kumimoji="1" lang="ja-JP" altLang="en-US"/>
              <a:t>人の哲学者がついています。</a:t>
            </a:r>
            <a:endParaRPr kumimoji="1" lang="en-US" altLang="ja-JP" dirty="0"/>
          </a:p>
          <a:p>
            <a:r>
              <a:rPr kumimoji="1" lang="ja-JP" altLang="en-US"/>
              <a:t>テーブルの上には、５人分の料理と、５本のフォークがあります。</a:t>
            </a:r>
            <a:endParaRPr kumimoji="1" lang="en-US" altLang="ja-JP" dirty="0"/>
          </a:p>
          <a:p>
            <a:r>
              <a:rPr kumimoji="1" lang="ja-JP" altLang="en-US"/>
              <a:t>料理は各哲学者の前に、フォークは哲学者と哲学者の間にあります。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81</a:t>
            </a:fld>
            <a:endParaRPr lang="en-US" altLang="ja-JP"/>
          </a:p>
        </p:txBody>
      </p:sp>
    </p:spTree>
    <p:extLst>
      <p:ext uri="{BB962C8B-B14F-4D97-AF65-F5344CB8AC3E}">
        <p14:creationId xmlns:p14="http://schemas.microsoft.com/office/powerpoint/2010/main" val="4205340976"/>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哲学者達は、思索、つまり考え事をします。</a:t>
            </a:r>
            <a:endParaRPr kumimoji="1" lang="en-US" altLang="ja-JP" dirty="0"/>
          </a:p>
          <a:p>
            <a:r>
              <a:rPr kumimoji="1" lang="ja-JP" altLang="en-US"/>
              <a:t>しばらくすると哲学者達はお腹が空いてきます。</a:t>
            </a:r>
            <a:endParaRPr kumimoji="1" lang="en-US" altLang="ja-JP" dirty="0"/>
          </a:p>
          <a:p>
            <a:r>
              <a:rPr kumimoji="1" lang="ja-JP" altLang="en-US"/>
              <a:t>空腹になった哲学者は食事をするのですが、</a:t>
            </a:r>
            <a:endParaRPr kumimoji="1" lang="en-US" altLang="ja-JP" dirty="0"/>
          </a:p>
          <a:p>
            <a:r>
              <a:rPr kumimoji="1" lang="ja-JP" altLang="en-US"/>
              <a:t>このとき、何故か哲学者は両手にフォークを持つ必要があります。</a:t>
            </a:r>
            <a:endParaRPr kumimoji="1" lang="en-US" altLang="ja-JP" dirty="0"/>
          </a:p>
          <a:p>
            <a:r>
              <a:rPr kumimoji="1" lang="ja-JP" altLang="en-US"/>
              <a:t>哲学者は、自分の左右にあるフォークを使って食事をします。</a:t>
            </a:r>
            <a:endParaRPr kumimoji="1" lang="en-US" altLang="ja-JP" dirty="0"/>
          </a:p>
          <a:p>
            <a:r>
              <a:rPr kumimoji="1" lang="ja-JP" altLang="en-US"/>
              <a:t>食事が終わると、フォークを元の場所に返し、再び思索を始めます。</a:t>
            </a:r>
            <a:endParaRPr kumimoji="1" lang="en-US" altLang="ja-JP" dirty="0"/>
          </a:p>
          <a:p>
            <a:r>
              <a:rPr kumimoji="1" lang="ja-JP" altLang="en-US"/>
              <a:t>空腹になったときに、フォークが２本得られないと食事ができません。</a:t>
            </a:r>
            <a:endParaRPr kumimoji="1" lang="en-US" altLang="ja-JP" dirty="0"/>
          </a:p>
          <a:p>
            <a:r>
              <a:rPr kumimoji="1" lang="ja-JP" altLang="en-US"/>
              <a:t>長時間食事ができないままだと哲学者は餓死してしまいます。</a:t>
            </a:r>
            <a:endParaRPr kumimoji="1" lang="en-US" altLang="ja-JP" dirty="0"/>
          </a:p>
          <a:p>
            <a:r>
              <a:rPr kumimoji="1" lang="ja-JP" altLang="en-US"/>
              <a:t>それでは、全ての哲学者を餓死させないためにはどうすればいいでしょうか。</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82</a:t>
            </a:fld>
            <a:endParaRPr lang="en-US" altLang="ja-JP"/>
          </a:p>
        </p:txBody>
      </p:sp>
    </p:spTree>
    <p:extLst>
      <p:ext uri="{BB962C8B-B14F-4D97-AF65-F5344CB8AC3E}">
        <p14:creationId xmlns:p14="http://schemas.microsoft.com/office/powerpoint/2010/main" val="1551885880"/>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各フォークは同時には１人の哲学者しか使えない逐次的資源です。</a:t>
            </a:r>
            <a:endParaRPr kumimoji="1" lang="en-US" altLang="ja-JP" dirty="0"/>
          </a:p>
          <a:p>
            <a:r>
              <a:rPr kumimoji="1" lang="ja-JP" altLang="en-US"/>
              <a:t>そこで、フォークをセマフォで管理します。</a:t>
            </a:r>
            <a:endParaRPr kumimoji="1" lang="en-US" altLang="ja-JP" dirty="0"/>
          </a:p>
          <a:p>
            <a:r>
              <a:rPr kumimoji="1" lang="ja-JP" altLang="en-US"/>
              <a:t>皆さんセマフォは覚えていますか？</a:t>
            </a:r>
            <a:endParaRPr kumimoji="1" lang="en-US" altLang="ja-JP" dirty="0"/>
          </a:p>
          <a:p>
            <a:r>
              <a:rPr kumimoji="1" lang="ja-JP" altLang="en-US"/>
              <a:t>セマフォは、資源の手前に信号を付、</a:t>
            </a:r>
            <a:endParaRPr kumimoji="1" lang="en-US" altLang="ja-JP" dirty="0"/>
          </a:p>
          <a:p>
            <a:r>
              <a:rPr kumimoji="1" lang="ja-JP" altLang="en-US"/>
              <a:t>資源が空いているなら進め、資源が使用中なら止まれの信号を出すことで相互排除します。</a:t>
            </a:r>
            <a:endParaRPr kumimoji="1" lang="en-US" altLang="ja-JP" dirty="0"/>
          </a:p>
          <a:p>
            <a:r>
              <a:rPr kumimoji="1" lang="ja-JP" altLang="en-US"/>
              <a:t>哲学者達は、空腹になるとまず右のフォークを取り、</a:t>
            </a:r>
            <a:endParaRPr kumimoji="1" lang="en-US" altLang="ja-JP" dirty="0"/>
          </a:p>
          <a:p>
            <a:r>
              <a:rPr kumimoji="1" lang="ja-JP" altLang="en-US"/>
              <a:t>それから左のフォークを取るとします。</a:t>
            </a:r>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83</a:t>
            </a:fld>
            <a:endParaRPr lang="en-US" altLang="ja-JP"/>
          </a:p>
        </p:txBody>
      </p:sp>
    </p:spTree>
    <p:extLst>
      <p:ext uri="{BB962C8B-B14F-4D97-AF65-F5344CB8AC3E}">
        <p14:creationId xmlns:p14="http://schemas.microsoft.com/office/powerpoint/2010/main" val="451448961"/>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フォークは５本ありますので、セマフォ変数はサイズ５の配列で表されます。</a:t>
            </a:r>
            <a:endParaRPr kumimoji="1" lang="en-US" altLang="ja-JP" dirty="0"/>
          </a:p>
          <a:p>
            <a:r>
              <a:rPr kumimoji="1" lang="ja-JP" altLang="en-US"/>
              <a:t>空腹になった哲学者は、まず右のフォークに</a:t>
            </a:r>
            <a:r>
              <a:rPr kumimoji="1" lang="en-US" altLang="ja-JP" dirty="0"/>
              <a:t> wait </a:t>
            </a:r>
            <a:r>
              <a:rPr kumimoji="1" lang="ja-JP" altLang="en-US"/>
              <a:t>命令を出します。</a:t>
            </a:r>
            <a:endParaRPr kumimoji="1" lang="en-US" altLang="ja-JP" dirty="0"/>
          </a:p>
          <a:p>
            <a:r>
              <a:rPr kumimoji="1" lang="ja-JP" altLang="en-US"/>
              <a:t>続いて、左のフォークに</a:t>
            </a:r>
            <a:r>
              <a:rPr kumimoji="1" lang="en-US" altLang="ja-JP" dirty="0"/>
              <a:t> wait </a:t>
            </a:r>
            <a:r>
              <a:rPr kumimoji="1" lang="ja-JP" altLang="en-US"/>
              <a:t>命令を出します。</a:t>
            </a:r>
            <a:endParaRPr kumimoji="1" lang="en-US" altLang="ja-JP" dirty="0"/>
          </a:p>
          <a:p>
            <a:r>
              <a:rPr kumimoji="1" lang="ja-JP" altLang="en-US"/>
              <a:t>両方のフォークが得られると、哲学者は食事をします。</a:t>
            </a:r>
            <a:endParaRPr kumimoji="1" lang="en-US" altLang="ja-JP" dirty="0"/>
          </a:p>
          <a:p>
            <a:r>
              <a:rPr kumimoji="1" lang="ja-JP" altLang="en-US"/>
              <a:t>その後、</a:t>
            </a:r>
            <a:r>
              <a:rPr kumimoji="1" lang="en-US" altLang="ja-JP" dirty="0"/>
              <a:t>signal </a:t>
            </a:r>
            <a:r>
              <a:rPr kumimoji="1" lang="ja-JP" altLang="en-US"/>
              <a:t>命令でフォークを解放します。</a:t>
            </a:r>
            <a:endParaRPr kumimoji="1" lang="en-US" altLang="ja-JP" dirty="0"/>
          </a:p>
          <a:p>
            <a:r>
              <a:rPr kumimoji="1" lang="ja-JP" altLang="en-US"/>
              <a:t>では、このアルゴリズムでうまく行くか見てみましょう。</a:t>
            </a:r>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84</a:t>
            </a:fld>
            <a:endParaRPr lang="en-US" altLang="ja-JP"/>
          </a:p>
        </p:txBody>
      </p:sp>
    </p:spTree>
    <p:extLst>
      <p:ext uri="{BB962C8B-B14F-4D97-AF65-F5344CB8AC3E}">
        <p14:creationId xmlns:p14="http://schemas.microsoft.com/office/powerpoint/2010/main" val="4270797382"/>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デッドロックが起きるかどうか</a:t>
            </a:r>
            <a:endParaRPr kumimoji="1" lang="en-US" altLang="ja-JP" dirty="0"/>
          </a:p>
          <a:p>
            <a:r>
              <a:rPr kumimoji="1" lang="ja-JP" altLang="en-US"/>
              <a:t>デッドロックの発生条件を検証してみましょう。</a:t>
            </a:r>
            <a:endParaRPr kumimoji="1" lang="en-US" altLang="ja-JP" dirty="0"/>
          </a:p>
          <a:p>
            <a:r>
              <a:rPr kumimoji="1" lang="ja-JP" altLang="en-US"/>
              <a:t>各フォークは同時には１人しか使えない排他的資源ですので。</a:t>
            </a:r>
            <a:endParaRPr kumimoji="1" lang="en-US" altLang="ja-JP" dirty="0"/>
          </a:p>
          <a:p>
            <a:r>
              <a:rPr kumimoji="1" lang="ja-JP" altLang="en-US"/>
              <a:t>相互排除条件は成り立っています。</a:t>
            </a:r>
            <a:endParaRPr kumimoji="1" lang="en-US" altLang="ja-JP" dirty="0"/>
          </a:p>
          <a:p>
            <a:r>
              <a:rPr kumimoji="1" lang="ja-JP" altLang="en-US"/>
              <a:t>哲学者は、フォークを１本ずつ確保し、確保できない場合は確保できるまで待ちますので、</a:t>
            </a:r>
            <a:endParaRPr kumimoji="1" lang="en-US" altLang="ja-JP" dirty="0"/>
          </a:p>
          <a:p>
            <a:r>
              <a:rPr kumimoji="1" lang="ja-JP" altLang="en-US"/>
              <a:t>待機条件も成り立ちます。</a:t>
            </a:r>
            <a:endParaRPr kumimoji="1" lang="en-US" altLang="ja-JP" dirty="0"/>
          </a:p>
          <a:p>
            <a:r>
              <a:rPr kumimoji="1" lang="ja-JP" altLang="en-US"/>
              <a:t>また、哲学者は、一度手にしたフォークは、食事をするまで手放しません。</a:t>
            </a:r>
            <a:endParaRPr kumimoji="1" lang="en-US" altLang="ja-JP" dirty="0"/>
          </a:p>
          <a:p>
            <a:r>
              <a:rPr kumimoji="1" lang="ja-JP" altLang="en-US"/>
              <a:t>よって、横取り不能条件も成り立ちます。</a:t>
            </a:r>
            <a:endParaRPr kumimoji="1" lang="en-US" altLang="ja-JP" dirty="0"/>
          </a:p>
          <a:p>
            <a:r>
              <a:rPr kumimoji="1" lang="ja-JP" altLang="en-US"/>
              <a:t>デッドロックの発生条件のうち３つが成り立ちました。</a:t>
            </a:r>
            <a:endParaRPr kumimoji="1" lang="en-US" altLang="ja-JP" dirty="0"/>
          </a:p>
          <a:p>
            <a:r>
              <a:rPr kumimoji="1" lang="ja-JP" altLang="en-US"/>
              <a:t>残りの一つ、循環待機条件はどうでしょう？</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85</a:t>
            </a:fld>
            <a:endParaRPr lang="en-US" altLang="ja-JP"/>
          </a:p>
        </p:txBody>
      </p:sp>
    </p:spTree>
    <p:extLst>
      <p:ext uri="{BB962C8B-B14F-4D97-AF65-F5344CB8AC3E}">
        <p14:creationId xmlns:p14="http://schemas.microsoft.com/office/powerpoint/2010/main" val="4219379060"/>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５本のフォークに</a:t>
            </a:r>
            <a:r>
              <a:rPr kumimoji="1" lang="en-US" altLang="ja-JP" dirty="0"/>
              <a:t>12345</a:t>
            </a:r>
            <a:r>
              <a:rPr kumimoji="1" lang="ja-JP" altLang="en-US"/>
              <a:t>の番号をつけます。</a:t>
            </a:r>
            <a:endParaRPr kumimoji="1" lang="en-US" altLang="ja-JP" dirty="0"/>
          </a:p>
          <a:p>
            <a:r>
              <a:rPr kumimoji="1" lang="ja-JP" altLang="en-US"/>
              <a:t>１人めの哲学者の両脇には５番と１番のフォークがあります。</a:t>
            </a:r>
            <a:endParaRPr kumimoji="1" lang="en-US" altLang="ja-JP" dirty="0"/>
          </a:p>
          <a:p>
            <a:r>
              <a:rPr kumimoji="1" lang="ja-JP" altLang="en-US"/>
              <a:t>１人めの哲学者は、まず５番のフォークを取り、それから１番のフォークを取ります。</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a:t>２人めの哲学者は、まず</a:t>
            </a:r>
            <a:r>
              <a:rPr kumimoji="1" lang="en-US" altLang="ja-JP" dirty="0"/>
              <a:t>1</a:t>
            </a:r>
            <a:r>
              <a:rPr kumimoji="1" lang="ja-JP" altLang="en-US"/>
              <a:t>番のフォークを取り、それから</a:t>
            </a:r>
            <a:r>
              <a:rPr kumimoji="1" lang="en-US" altLang="ja-JP" dirty="0"/>
              <a:t>2</a:t>
            </a:r>
            <a:r>
              <a:rPr kumimoji="1" lang="ja-JP" altLang="en-US"/>
              <a:t>番のフォークを取ります。</a:t>
            </a:r>
            <a:endParaRPr kumimoji="1" lang="en-US" altLang="ja-JP" dirty="0"/>
          </a:p>
          <a:p>
            <a:r>
              <a:rPr kumimoji="1" lang="ja-JP" altLang="en-US"/>
              <a:t>同様に</a:t>
            </a:r>
            <a:r>
              <a:rPr kumimoji="1" lang="en-US" altLang="ja-JP" dirty="0"/>
              <a:t>3</a:t>
            </a:r>
            <a:r>
              <a:rPr kumimoji="1" lang="ja-JP" altLang="en-US"/>
              <a:t>人目は</a:t>
            </a:r>
            <a:r>
              <a:rPr kumimoji="1" lang="en-US" altLang="ja-JP" dirty="0"/>
              <a:t>2,3</a:t>
            </a:r>
            <a:r>
              <a:rPr kumimoji="1" lang="ja-JP" altLang="en-US"/>
              <a:t>、４人目は</a:t>
            </a:r>
            <a:r>
              <a:rPr kumimoji="1" lang="en-US" altLang="ja-JP" dirty="0"/>
              <a:t>3,4</a:t>
            </a:r>
            <a:r>
              <a:rPr kumimoji="1" lang="ja-JP" altLang="en-US"/>
              <a:t>、５人めは</a:t>
            </a:r>
            <a:r>
              <a:rPr kumimoji="1" lang="en-US" altLang="ja-JP" dirty="0"/>
              <a:t>4,5</a:t>
            </a:r>
            <a:r>
              <a:rPr kumimoji="1" lang="ja-JP" altLang="en-US"/>
              <a:t>の順にフォークを取ります。</a:t>
            </a:r>
            <a:endParaRPr kumimoji="1" lang="en-US" altLang="ja-JP" dirty="0"/>
          </a:p>
          <a:p>
            <a:r>
              <a:rPr kumimoji="1" lang="ja-JP" altLang="en-US"/>
              <a:t>各哲学者がフォークをとる順番を図にすると、</a:t>
            </a:r>
            <a:endParaRPr kumimoji="1" lang="en-US" altLang="ja-JP" dirty="0"/>
          </a:p>
          <a:p>
            <a:r>
              <a:rPr kumimoji="1" lang="ja-JP" altLang="en-US"/>
              <a:t>このようにフォークを取る順番がループしています。</a:t>
            </a:r>
            <a:endParaRPr kumimoji="1" lang="en-US" altLang="ja-JP" dirty="0"/>
          </a:p>
          <a:p>
            <a:r>
              <a:rPr kumimoji="1" lang="ja-JP" altLang="en-US"/>
              <a:t>よって、循環待機条件も成り立ちます。</a:t>
            </a:r>
            <a:endParaRPr kumimoji="1" lang="en-US" altLang="ja-JP" dirty="0"/>
          </a:p>
          <a:p>
            <a:r>
              <a:rPr kumimoji="1" lang="ja-JP" altLang="en-US"/>
              <a:t>つまり、デッドロックが発生することになります。</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86</a:t>
            </a:fld>
            <a:endParaRPr lang="en-US" altLang="ja-JP"/>
          </a:p>
        </p:txBody>
      </p:sp>
    </p:spTree>
    <p:extLst>
      <p:ext uri="{BB962C8B-B14F-4D97-AF65-F5344CB8AC3E}">
        <p14:creationId xmlns:p14="http://schemas.microsoft.com/office/powerpoint/2010/main" val="1730182015"/>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各哲学者は、まず右のフォークを取ります。</a:t>
            </a:r>
            <a:endParaRPr kumimoji="1" lang="en-US" altLang="ja-JP" dirty="0"/>
          </a:p>
          <a:p>
            <a:r>
              <a:rPr kumimoji="1" lang="ja-JP" altLang="en-US"/>
              <a:t>このとき、全員が一斉にフォークを取ると、</a:t>
            </a:r>
            <a:endParaRPr kumimoji="1" lang="en-US" altLang="ja-JP" dirty="0"/>
          </a:p>
          <a:p>
            <a:r>
              <a:rPr kumimoji="1" lang="ja-JP" altLang="en-US"/>
              <a:t>その後誰も左のフォークを取れませんので、デッドロックとなります。</a:t>
            </a:r>
            <a:endParaRPr kumimoji="1" lang="en-US" altLang="ja-JP" dirty="0"/>
          </a:p>
          <a:p>
            <a:r>
              <a:rPr kumimoji="1" lang="ja-JP" altLang="en-US"/>
              <a:t>それでは、どうすればデッドロックを防げるでしょうか。</a:t>
            </a:r>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87</a:t>
            </a:fld>
            <a:endParaRPr lang="en-US" altLang="ja-JP"/>
          </a:p>
        </p:txBody>
      </p:sp>
    </p:spTree>
    <p:extLst>
      <p:ext uri="{BB962C8B-B14F-4D97-AF65-F5344CB8AC3E}">
        <p14:creationId xmlns:p14="http://schemas.microsoft.com/office/powerpoint/2010/main" val="2766525235"/>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一つめの解法は繋がったフォークです。</a:t>
            </a:r>
            <a:endParaRPr kumimoji="1" lang="en-US" altLang="ja-JP" dirty="0"/>
          </a:p>
          <a:p>
            <a:r>
              <a:rPr kumimoji="1" lang="ja-JP" altLang="en-US" dirty="0"/>
              <a:t>５本のフォークが鎖で繋がっていて、</a:t>
            </a:r>
            <a:endParaRPr kumimoji="1" lang="en-US" altLang="ja-JP" dirty="0"/>
          </a:p>
          <a:p>
            <a:r>
              <a:rPr kumimoji="1" lang="ja-JP" altLang="en-US" dirty="0"/>
              <a:t>１本取ると５本全てついてきます。</a:t>
            </a:r>
            <a:endParaRPr kumimoji="1" lang="en-US" altLang="ja-JP" dirty="0"/>
          </a:p>
          <a:p>
            <a:r>
              <a:rPr kumimoji="1" lang="ja-JP" altLang="en-US" dirty="0"/>
              <a:t>全ての資源を同時に獲得しますので、</a:t>
            </a:r>
            <a:endParaRPr kumimoji="1" lang="en-US" altLang="ja-JP" dirty="0"/>
          </a:p>
          <a:p>
            <a:r>
              <a:rPr kumimoji="1" lang="ja-JP" altLang="en-US" dirty="0"/>
              <a:t>待機条件を回避できます。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88</a:t>
            </a:fld>
            <a:endParaRPr lang="en-US" altLang="ja-JP"/>
          </a:p>
        </p:txBody>
      </p:sp>
    </p:spTree>
    <p:extLst>
      <p:ext uri="{BB962C8B-B14F-4D97-AF65-F5344CB8AC3E}">
        <p14:creationId xmlns:p14="http://schemas.microsoft.com/office/powerpoint/2010/main" val="3625925680"/>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繋がったフォークではフォーク全体を１つのセマフォで管理します。</a:t>
            </a:r>
            <a:endParaRPr kumimoji="1" lang="en-US" altLang="ja-JP" dirty="0"/>
          </a:p>
          <a:p>
            <a:r>
              <a:rPr kumimoji="1" lang="ja-JP" altLang="en-US" dirty="0"/>
              <a:t>哲学者は、空腹になると５本のフォークを全て取って食事をします。</a:t>
            </a:r>
            <a:endParaRPr kumimoji="1" lang="en-US" altLang="ja-JP" dirty="0"/>
          </a:p>
          <a:p>
            <a:r>
              <a:rPr kumimoji="1" lang="ja-JP" altLang="en-US" dirty="0"/>
              <a:t>これで待機条件を回避できますので、デッドロックは防げます。</a:t>
            </a:r>
            <a:endParaRPr kumimoji="1" lang="en-US" altLang="ja-JP" dirty="0"/>
          </a:p>
          <a:p>
            <a:r>
              <a:rPr kumimoji="1" lang="ja-JP" altLang="en-US" dirty="0"/>
              <a:t>ただし、この方法では同時には１人しか食事できません。</a:t>
            </a:r>
            <a:endParaRPr kumimoji="1" lang="en-US" altLang="ja-JP" dirty="0"/>
          </a:p>
          <a:p>
            <a:r>
              <a:rPr kumimoji="1" lang="ja-JP" altLang="en-US" dirty="0"/>
              <a:t>フォークは５本あるので、本来なら２人までは食事できるはずですので、</a:t>
            </a:r>
            <a:endParaRPr kumimoji="1" lang="en-US" altLang="ja-JP" dirty="0"/>
          </a:p>
          <a:p>
            <a:r>
              <a:rPr kumimoji="1" lang="ja-JP" altLang="en-US" dirty="0"/>
              <a:t>効率が落ちることになります。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89</a:t>
            </a:fld>
            <a:endParaRPr lang="en-US" altLang="ja-JP"/>
          </a:p>
        </p:txBody>
      </p:sp>
    </p:spTree>
    <p:extLst>
      <p:ext uri="{BB962C8B-B14F-4D97-AF65-F5344CB8AC3E}">
        <p14:creationId xmlns:p14="http://schemas.microsoft.com/office/powerpoint/2010/main" val="30643846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資源の保有、要求に応じて矢印を引いたときに、</a:t>
            </a:r>
            <a:endParaRPr kumimoji="1" lang="en-US" altLang="ja-JP" dirty="0"/>
          </a:p>
          <a:p>
            <a:r>
              <a:rPr kumimoji="1" lang="ja-JP" altLang="en-US" dirty="0"/>
              <a:t>プロセスと資源の間にこちらの図のように矢印が引けたとしましょう。</a:t>
            </a:r>
            <a:endParaRPr kumimoji="1" lang="en-US" altLang="ja-JP" dirty="0"/>
          </a:p>
          <a:p>
            <a:r>
              <a:rPr kumimoji="1" lang="ja-JP" altLang="en-US" dirty="0"/>
              <a:t>左の図では、プロセスと資源の間に閉じたループはありません。</a:t>
            </a:r>
            <a:endParaRPr kumimoji="1" lang="en-US" altLang="ja-JP" dirty="0"/>
          </a:p>
          <a:p>
            <a:r>
              <a:rPr kumimoji="1" lang="ja-JP" altLang="en-US" dirty="0"/>
              <a:t>左の図では、どのように矢印を辿って行っても、元の場所に戻ってくることはありません。</a:t>
            </a:r>
            <a:endParaRPr kumimoji="1" lang="en-US" altLang="ja-JP" dirty="0"/>
          </a:p>
          <a:p>
            <a:r>
              <a:rPr kumimoji="1" lang="ja-JP" altLang="en-US" dirty="0"/>
              <a:t>このようにループが無い場合は、デッドロックは発生していません。</a:t>
            </a:r>
            <a:endParaRPr kumimoji="1" lang="en-US" altLang="ja-JP" dirty="0"/>
          </a:p>
          <a:p>
            <a:r>
              <a:rPr kumimoji="1" lang="ja-JP" altLang="en-US" dirty="0"/>
              <a:t>一方、右の図では、この部分にループができています。</a:t>
            </a:r>
            <a:endParaRPr kumimoji="1" lang="en-US" altLang="ja-JP" dirty="0"/>
          </a:p>
          <a:p>
            <a:r>
              <a:rPr kumimoji="1" lang="ja-JP" altLang="en-US" dirty="0"/>
              <a:t>よって、デッドロックが発生しています。</a:t>
            </a:r>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9</a:t>
            </a:fld>
            <a:endParaRPr lang="en-US" altLang="ja-JP"/>
          </a:p>
        </p:txBody>
      </p:sp>
    </p:spTree>
    <p:extLst>
      <p:ext uri="{BB962C8B-B14F-4D97-AF65-F5344CB8AC3E}">
        <p14:creationId xmlns:p14="http://schemas.microsoft.com/office/powerpoint/2010/main" val="3283766972"/>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en-US" altLang="ja-JP" dirty="0"/>
              <a:t>2</a:t>
            </a:r>
            <a:r>
              <a:rPr kumimoji="1" lang="ja-JP" altLang="en-US"/>
              <a:t>つめの解放は、左利きの哲学者です。</a:t>
            </a:r>
            <a:endParaRPr kumimoji="1" lang="en-US" altLang="ja-JP" dirty="0"/>
          </a:p>
          <a:p>
            <a:r>
              <a:rPr kumimoji="1" lang="ja-JP" altLang="en-US"/>
              <a:t>５人の中に１人だけ左利きの哲学者がいます。</a:t>
            </a:r>
            <a:endParaRPr kumimoji="1" lang="en-US" altLang="ja-JP" dirty="0"/>
          </a:p>
          <a:p>
            <a:r>
              <a:rPr kumimoji="1" lang="ja-JP" altLang="en-US"/>
              <a:t>５人中４人は右のフォークを先に取りますが、</a:t>
            </a:r>
            <a:endParaRPr kumimoji="1" lang="en-US" altLang="ja-JP" dirty="0"/>
          </a:p>
          <a:p>
            <a:r>
              <a:rPr kumimoji="1" lang="ja-JP" altLang="en-US"/>
              <a:t>残りの１人は、左のフォークを先に取ります。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90</a:t>
            </a:fld>
            <a:endParaRPr lang="en-US" altLang="ja-JP"/>
          </a:p>
        </p:txBody>
      </p:sp>
    </p:spTree>
    <p:extLst>
      <p:ext uri="{BB962C8B-B14F-4D97-AF65-F5344CB8AC3E}">
        <p14:creationId xmlns:p14="http://schemas.microsoft.com/office/powerpoint/2010/main" val="2071381205"/>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こちらが左利きの哲学者の場合のプログラムです。</a:t>
            </a:r>
            <a:endParaRPr kumimoji="1" lang="en-US" altLang="ja-JP" dirty="0"/>
          </a:p>
          <a:p>
            <a:r>
              <a:rPr kumimoji="1" lang="ja-JP" altLang="en-US"/>
              <a:t>０番の哲学者は左のフォークを先に取り、</a:t>
            </a:r>
            <a:endParaRPr kumimoji="1" lang="en-US" altLang="ja-JP" dirty="0"/>
          </a:p>
          <a:p>
            <a:r>
              <a:rPr kumimoji="1" lang="ja-JP" altLang="en-US"/>
              <a:t>それ以外の哲学者は右のフォークを先に取ります。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91</a:t>
            </a:fld>
            <a:endParaRPr lang="en-US" altLang="ja-JP"/>
          </a:p>
        </p:txBody>
      </p:sp>
    </p:spTree>
    <p:extLst>
      <p:ext uri="{BB962C8B-B14F-4D97-AF65-F5344CB8AC3E}">
        <p14:creationId xmlns:p14="http://schemas.microsoft.com/office/powerpoint/2010/main" val="4184970880"/>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左利きの哲学者のフォーク獲得順序を検証してみましょう。</a:t>
            </a:r>
            <a:endParaRPr kumimoji="1" lang="en-US" altLang="ja-JP" dirty="0"/>
          </a:p>
          <a:p>
            <a:r>
              <a:rPr kumimoji="1" lang="ja-JP" altLang="en-US"/>
              <a:t>５人中４人は右のフォークを先に取ります。</a:t>
            </a:r>
            <a:endParaRPr kumimoji="1" lang="en-US" altLang="ja-JP" dirty="0"/>
          </a:p>
          <a:p>
            <a:r>
              <a:rPr kumimoji="1" lang="ja-JP" altLang="en-US"/>
              <a:t>残りの一人は、左のフォークを先に取りますので、</a:t>
            </a:r>
            <a:endParaRPr kumimoji="1" lang="en-US" altLang="ja-JP" dirty="0"/>
          </a:p>
          <a:p>
            <a:r>
              <a:rPr kumimoji="1" lang="ja-JP" altLang="en-US"/>
              <a:t>まず１番のフォークを取ってから５番のフォークを取ります。</a:t>
            </a:r>
            <a:endParaRPr kumimoji="1" lang="en-US" altLang="ja-JP" dirty="0"/>
          </a:p>
          <a:p>
            <a:r>
              <a:rPr kumimoji="1" lang="ja-JP" altLang="en-US"/>
              <a:t>フォーク獲得順序で矢印を引くとこのように矢印が引けます。</a:t>
            </a:r>
            <a:endParaRPr kumimoji="1" lang="en-US" altLang="ja-JP" dirty="0"/>
          </a:p>
          <a:p>
            <a:r>
              <a:rPr kumimoji="1" lang="ja-JP" altLang="en-US"/>
              <a:t>この場合は、フォークの獲得順にループがありませんので、</a:t>
            </a:r>
            <a:endParaRPr kumimoji="1" lang="en-US" altLang="ja-JP" dirty="0"/>
          </a:p>
          <a:p>
            <a:r>
              <a:rPr kumimoji="1" lang="ja-JP" altLang="en-US"/>
              <a:t>循環待機条件を回避できます。</a:t>
            </a:r>
            <a:endParaRPr kumimoji="1" lang="en-US" altLang="ja-JP" dirty="0"/>
          </a:p>
          <a:p>
            <a:r>
              <a:rPr kumimoji="1" lang="ja-JP" altLang="en-US"/>
              <a:t>ただし、この解法は、１人だけ動きの違う哲学者がいますので、</a:t>
            </a:r>
            <a:endParaRPr kumimoji="1" lang="en-US" altLang="ja-JP" dirty="0"/>
          </a:p>
          <a:p>
            <a:r>
              <a:rPr kumimoji="1" lang="ja-JP" altLang="en-US"/>
              <a:t>哲学者間に不公平が出る可能性があります。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92</a:t>
            </a:fld>
            <a:endParaRPr lang="en-US" altLang="ja-JP"/>
          </a:p>
        </p:txBody>
      </p:sp>
    </p:spTree>
    <p:extLst>
      <p:ext uri="{BB962C8B-B14F-4D97-AF65-F5344CB8AC3E}">
        <p14:creationId xmlns:p14="http://schemas.microsoft.com/office/powerpoint/2010/main" val="1348459888"/>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３つめの解放は、我慢する哲学者です。</a:t>
            </a:r>
            <a:endParaRPr kumimoji="1" lang="en-US" altLang="ja-JP" dirty="0"/>
          </a:p>
          <a:p>
            <a:r>
              <a:rPr kumimoji="1" lang="ja-JP" altLang="en-US"/>
              <a:t>右のフォークを確保した後、</a:t>
            </a:r>
            <a:endParaRPr kumimoji="1" lang="en-US" altLang="ja-JP" dirty="0"/>
          </a:p>
          <a:p>
            <a:r>
              <a:rPr kumimoji="1" lang="ja-JP" altLang="en-US"/>
              <a:t>左のフォークを確保できなければ、</a:t>
            </a:r>
            <a:endParaRPr kumimoji="1" lang="en-US" altLang="ja-JP" dirty="0"/>
          </a:p>
          <a:p>
            <a:r>
              <a:rPr kumimoji="1" lang="ja-JP" altLang="en-US"/>
              <a:t>一旦右のフォークを解放し、少し待ちます。</a:t>
            </a:r>
            <a:endParaRPr kumimoji="1" lang="en-US" altLang="ja-JP" dirty="0"/>
          </a:p>
          <a:p>
            <a:r>
              <a:rPr kumimoji="1" lang="ja-JP" altLang="en-US"/>
              <a:t>こうすることで、全員が右のフォークを確保したまま、という状態からは</a:t>
            </a:r>
            <a:endParaRPr kumimoji="1" lang="en-US" altLang="ja-JP" dirty="0"/>
          </a:p>
          <a:p>
            <a:r>
              <a:rPr kumimoji="1" lang="ja-JP" altLang="en-US"/>
              <a:t>抜け出せます。</a:t>
            </a:r>
            <a:endParaRPr kumimoji="1" lang="en-US" altLang="ja-JP" dirty="0"/>
          </a:p>
          <a:p>
            <a:r>
              <a:rPr kumimoji="1" lang="ja-JP" altLang="en-US"/>
              <a:t>我慢する哲学者は、一旦獲得した資源を解放しますので、</a:t>
            </a:r>
            <a:endParaRPr kumimoji="1" lang="en-US" altLang="ja-JP" dirty="0"/>
          </a:p>
          <a:p>
            <a:r>
              <a:rPr kumimoji="1" lang="ja-JP" altLang="en-US"/>
              <a:t>横取り不能条件を回避しています。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93</a:t>
            </a:fld>
            <a:endParaRPr lang="en-US" altLang="ja-JP"/>
          </a:p>
        </p:txBody>
      </p:sp>
    </p:spTree>
    <p:extLst>
      <p:ext uri="{BB962C8B-B14F-4D97-AF65-F5344CB8AC3E}">
        <p14:creationId xmlns:p14="http://schemas.microsoft.com/office/powerpoint/2010/main" val="1965345672"/>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左のフォークを得られないときに、</a:t>
            </a:r>
            <a:endParaRPr kumimoji="1" lang="en-US" altLang="ja-JP" dirty="0"/>
          </a:p>
          <a:p>
            <a:r>
              <a:rPr kumimoji="1" lang="ja-JP" altLang="en-US"/>
              <a:t>右のフォークを解放した後、哲学者は少し待ちます。</a:t>
            </a:r>
            <a:endParaRPr kumimoji="1" lang="en-US" altLang="ja-JP" dirty="0"/>
          </a:p>
          <a:p>
            <a:r>
              <a:rPr kumimoji="1" lang="ja-JP" altLang="en-US"/>
              <a:t>このとき全員の待ち時間が同じだと、</a:t>
            </a:r>
            <a:endParaRPr kumimoji="1" lang="en-US" altLang="ja-JP" dirty="0"/>
          </a:p>
          <a:p>
            <a:r>
              <a:rPr kumimoji="1" lang="ja-JP" altLang="en-US"/>
              <a:t>全員がまた一斉に右のフォークを取る可能性があります。</a:t>
            </a:r>
            <a:endParaRPr kumimoji="1" lang="en-US" altLang="ja-JP" dirty="0"/>
          </a:p>
          <a:p>
            <a:r>
              <a:rPr kumimoji="1" lang="ja-JP" altLang="en-US"/>
              <a:t>そこで、待ち時間はランダムにし、哲学者が同時にフォークを取りに行かないようにします。</a:t>
            </a:r>
            <a:endParaRPr kumimoji="1" lang="en-US" altLang="ja-JP" dirty="0"/>
          </a:p>
          <a:p>
            <a:r>
              <a:rPr kumimoji="1" lang="ja-JP" altLang="en-US"/>
              <a:t>ネットワーク技術を受けた人なら、イーサネット技術の</a:t>
            </a:r>
            <a:r>
              <a:rPr kumimoji="1" lang="en-US" altLang="ja-JP" dirty="0"/>
              <a:t> CSMA/CD </a:t>
            </a:r>
            <a:r>
              <a:rPr kumimoji="1" lang="ja-JP" altLang="en-US"/>
              <a:t>と同様、と言えばわかるでしょうか。</a:t>
            </a:r>
            <a:endParaRPr kumimoji="1" lang="en-US" altLang="ja-JP" dirty="0"/>
          </a:p>
          <a:p>
            <a:r>
              <a:rPr kumimoji="1" lang="en-US" altLang="ja-JP" dirty="0"/>
              <a:t>CSMA/CD </a:t>
            </a:r>
            <a:r>
              <a:rPr kumimoji="1" lang="ja-JP" altLang="en-US"/>
              <a:t>は、１本のケーブル上で同時に通信が発生したときに、</a:t>
            </a:r>
            <a:endParaRPr kumimoji="1" lang="en-US" altLang="ja-JP" dirty="0"/>
          </a:p>
          <a:p>
            <a:r>
              <a:rPr kumimoji="1" lang="ja-JP" altLang="en-US"/>
              <a:t>ランダムな時間を待ってから再送信することで、再度同時に通信されるのを防ぐ技術です。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94</a:t>
            </a:fld>
            <a:endParaRPr lang="en-US" altLang="ja-JP"/>
          </a:p>
        </p:txBody>
      </p:sp>
    </p:spTree>
    <p:extLst>
      <p:ext uri="{BB962C8B-B14F-4D97-AF65-F5344CB8AC3E}">
        <p14:creationId xmlns:p14="http://schemas.microsoft.com/office/powerpoint/2010/main" val="829549197"/>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右のフォークを取った後、左のフォークを取れない場合は、</a:t>
            </a:r>
            <a:endParaRPr kumimoji="1" lang="en-US" altLang="ja-JP" dirty="0"/>
          </a:p>
          <a:p>
            <a:r>
              <a:rPr kumimoji="1" lang="ja-JP" altLang="en-US"/>
              <a:t>一旦右のフォークを返します。</a:t>
            </a:r>
            <a:endParaRPr kumimoji="1" lang="en-US" altLang="ja-JP" dirty="0"/>
          </a:p>
          <a:p>
            <a:r>
              <a:rPr kumimoji="1" lang="ja-JP" altLang="en-US"/>
              <a:t>このとき、哲学者はランダムな時間でタイマーをセットします。</a:t>
            </a:r>
            <a:endParaRPr kumimoji="1" lang="en-US" altLang="ja-JP" dirty="0"/>
          </a:p>
          <a:p>
            <a:r>
              <a:rPr kumimoji="1" lang="ja-JP" altLang="en-US"/>
              <a:t>セットした時間が過ぎれば、哲学者は再び右のフォークを取ります。</a:t>
            </a:r>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95</a:t>
            </a:fld>
            <a:endParaRPr lang="en-US" altLang="ja-JP"/>
          </a:p>
        </p:txBody>
      </p:sp>
    </p:spTree>
    <p:extLst>
      <p:ext uri="{BB962C8B-B14F-4D97-AF65-F5344CB8AC3E}">
        <p14:creationId xmlns:p14="http://schemas.microsoft.com/office/powerpoint/2010/main" val="3363169838"/>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a:t>我慢する哲学者は、左のフォークを獲得できないときは</a:t>
            </a:r>
            <a:endParaRPr kumimoji="1" lang="en-US" altLang="ja-JP" dirty="0"/>
          </a:p>
          <a:p>
            <a:r>
              <a:rPr kumimoji="1" lang="ja-JP" altLang="en-US"/>
              <a:t>右のフォークを解放します。</a:t>
            </a:r>
            <a:endParaRPr kumimoji="1" lang="en-US" altLang="ja-JP" dirty="0"/>
          </a:p>
          <a:p>
            <a:r>
              <a:rPr kumimoji="1" lang="ja-JP" altLang="en-US"/>
              <a:t>しかし、通常の</a:t>
            </a:r>
            <a:r>
              <a:rPr kumimoji="1" lang="en-US" altLang="ja-JP" dirty="0"/>
              <a:t> wait </a:t>
            </a:r>
            <a:r>
              <a:rPr kumimoji="1" lang="ja-JP" altLang="en-US"/>
              <a:t>命令を使うと、資源を獲得できないときは</a:t>
            </a:r>
            <a:endParaRPr kumimoji="1" lang="en-US" altLang="ja-JP" dirty="0"/>
          </a:p>
          <a:p>
            <a:r>
              <a:rPr kumimoji="1" lang="ja-JP" altLang="en-US"/>
              <a:t>ブロック状態になり、資源が獲得できるまで動けなくなります。</a:t>
            </a:r>
            <a:endParaRPr kumimoji="1" lang="en-US" altLang="ja-JP" dirty="0"/>
          </a:p>
          <a:p>
            <a:r>
              <a:rPr kumimoji="1" lang="ja-JP" altLang="en-US"/>
              <a:t>また、通常のセマフォが持つ</a:t>
            </a:r>
            <a:r>
              <a:rPr kumimoji="1" lang="en-US" altLang="ja-JP" dirty="0"/>
              <a:t> wait </a:t>
            </a:r>
            <a:r>
              <a:rPr kumimoji="1" lang="ja-JP" altLang="en-US"/>
              <a:t>命令では資源の有無を確認できません。</a:t>
            </a:r>
            <a:endParaRPr kumimoji="1" lang="en-US" altLang="ja-JP" dirty="0"/>
          </a:p>
          <a:p>
            <a:r>
              <a:rPr kumimoji="1" lang="ja-JP" altLang="en-US"/>
              <a:t>そこで、セマフォに、資源の有無を確認できる命令を加えます。</a:t>
            </a:r>
            <a:endParaRPr kumimoji="1" lang="en-US" altLang="ja-JP" dirty="0"/>
          </a:p>
          <a:p>
            <a:r>
              <a:rPr kumimoji="1" lang="ja-JP" altLang="en-US"/>
              <a:t>資源の有無を確認できる命令が</a:t>
            </a:r>
            <a:r>
              <a:rPr kumimoji="1" lang="en-US" altLang="ja-JP" dirty="0"/>
              <a:t> try and wait </a:t>
            </a:r>
            <a:r>
              <a:rPr kumimoji="1" lang="ja-JP" altLang="en-US"/>
              <a:t>命令です。</a:t>
            </a:r>
            <a:endParaRPr kumimoji="1" lang="en-US" altLang="ja-JP" dirty="0"/>
          </a:p>
          <a:p>
            <a:r>
              <a:rPr kumimoji="1" lang="en-US" altLang="ja-JP" dirty="0"/>
              <a:t>try and wait </a:t>
            </a:r>
            <a:r>
              <a:rPr kumimoji="1" lang="ja-JP" altLang="en-US"/>
              <a:t>命令は、資源を要求したときに、</a:t>
            </a:r>
            <a:endParaRPr kumimoji="1" lang="en-US" altLang="ja-JP" dirty="0"/>
          </a:p>
          <a:p>
            <a:r>
              <a:rPr kumimoji="1" lang="ja-JP" altLang="en-US"/>
              <a:t>資源を獲得できれば</a:t>
            </a:r>
            <a:r>
              <a:rPr kumimoji="1" lang="en-US" altLang="ja-JP" dirty="0"/>
              <a:t> true </a:t>
            </a:r>
            <a:r>
              <a:rPr kumimoji="1" lang="ja-JP" altLang="en-US"/>
              <a:t>を、獲得できなければ</a:t>
            </a:r>
            <a:r>
              <a:rPr kumimoji="1" lang="en-US" altLang="ja-JP" dirty="0"/>
              <a:t>false </a:t>
            </a:r>
            <a:r>
              <a:rPr kumimoji="1" lang="ja-JP" altLang="en-US"/>
              <a:t>が返ってきます。</a:t>
            </a:r>
            <a:endParaRPr kumimoji="1" lang="en-US" altLang="ja-JP" dirty="0"/>
          </a:p>
          <a:p>
            <a:r>
              <a:rPr kumimoji="1" lang="ja-JP" altLang="en-US"/>
              <a:t>こちらが</a:t>
            </a:r>
            <a:r>
              <a:rPr kumimoji="1" lang="en-US" altLang="ja-JP" dirty="0"/>
              <a:t> try and wait </a:t>
            </a:r>
            <a:r>
              <a:rPr kumimoji="1" lang="ja-JP" altLang="en-US"/>
              <a:t>命令のプログラムです。</a:t>
            </a:r>
            <a:endParaRPr kumimoji="1" lang="en-US" altLang="ja-JP" dirty="0"/>
          </a:p>
          <a:p>
            <a:r>
              <a:rPr kumimoji="1" lang="ja-JP" altLang="en-US"/>
              <a:t>セマフォ変数の値が１以上ならば</a:t>
            </a:r>
            <a:r>
              <a:rPr kumimoji="1" lang="en-US" altLang="ja-JP" dirty="0"/>
              <a:t> true </a:t>
            </a:r>
            <a:r>
              <a:rPr kumimoji="1" lang="ja-JP" altLang="en-US"/>
              <a:t>が、セマフォ変数の値が０なら</a:t>
            </a:r>
            <a:r>
              <a:rPr kumimoji="1" lang="en-US" altLang="ja-JP" dirty="0"/>
              <a:t>false</a:t>
            </a:r>
            <a:r>
              <a:rPr kumimoji="1" lang="ja-JP" altLang="en-US"/>
              <a:t>が返ってます。</a:t>
            </a:r>
            <a:endParaRPr kumimoji="1" lang="en-US" altLang="ja-JP" dirty="0"/>
          </a:p>
          <a:p>
            <a:r>
              <a:rPr kumimoji="1" lang="en-US" altLang="ja-JP" dirty="0"/>
              <a:t>try and wait </a:t>
            </a:r>
            <a:r>
              <a:rPr kumimoji="1" lang="ja-JP" altLang="en-US"/>
              <a:t>命令は、</a:t>
            </a:r>
            <a:r>
              <a:rPr kumimoji="1" lang="en-US" altLang="ja-JP" dirty="0"/>
              <a:t>Java </a:t>
            </a:r>
            <a:r>
              <a:rPr kumimoji="1" lang="ja-JP" altLang="en-US"/>
              <a:t>などで実装されています。</a:t>
            </a:r>
            <a:endParaRPr kumimoji="1" lang="en-US" altLang="ja-JP" dirty="0"/>
          </a:p>
          <a:p>
            <a:r>
              <a:rPr kumimoji="1" lang="en-US" altLang="ja-JP" dirty="0"/>
              <a:t>try and wait </a:t>
            </a:r>
            <a:r>
              <a:rPr kumimoji="1" lang="ja-JP" altLang="en-US"/>
              <a:t>命令を使えば、資源が得られないときは他の処理をすることができるようになります。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96</a:t>
            </a:fld>
            <a:endParaRPr lang="en-US" altLang="ja-JP"/>
          </a:p>
        </p:txBody>
      </p:sp>
    </p:spTree>
    <p:extLst>
      <p:ext uri="{BB962C8B-B14F-4D97-AF65-F5344CB8AC3E}">
        <p14:creationId xmlns:p14="http://schemas.microsoft.com/office/powerpoint/2010/main" val="4176754345"/>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en-US" altLang="ja-JP" dirty="0"/>
              <a:t>try and wait </a:t>
            </a:r>
            <a:r>
              <a:rPr kumimoji="1" lang="ja-JP" altLang="en-US"/>
              <a:t>命令を使うと我慢する哲学者を実装できます。</a:t>
            </a:r>
            <a:endParaRPr kumimoji="1" lang="en-US" altLang="ja-JP" dirty="0"/>
          </a:p>
          <a:p>
            <a:r>
              <a:rPr kumimoji="1" lang="en-US" altLang="ja-JP" dirty="0"/>
              <a:t>wait</a:t>
            </a:r>
            <a:r>
              <a:rPr kumimoji="1" lang="ja-JP" altLang="en-US"/>
              <a:t>命令で右のフォークを得た後、</a:t>
            </a:r>
            <a:endParaRPr kumimoji="1" lang="en-US" altLang="ja-JP" dirty="0"/>
          </a:p>
          <a:p>
            <a:r>
              <a:rPr kumimoji="1" lang="en-US" altLang="ja-JP" dirty="0"/>
              <a:t>try and wait </a:t>
            </a:r>
            <a:r>
              <a:rPr kumimoji="1" lang="ja-JP" altLang="en-US"/>
              <a:t>命令で左のフォークを得ます。</a:t>
            </a:r>
            <a:endParaRPr kumimoji="1" lang="en-US" altLang="ja-JP" dirty="0"/>
          </a:p>
          <a:p>
            <a:r>
              <a:rPr kumimoji="1" lang="en-US" altLang="ja-JP" dirty="0"/>
              <a:t>try and wait </a:t>
            </a:r>
            <a:r>
              <a:rPr kumimoji="1" lang="ja-JP" altLang="en-US"/>
              <a:t>命令の返り値が</a:t>
            </a:r>
            <a:r>
              <a:rPr kumimoji="1" lang="en-US" altLang="ja-JP" dirty="0"/>
              <a:t> false</a:t>
            </a:r>
            <a:r>
              <a:rPr kumimoji="1" lang="ja-JP" altLang="en-US"/>
              <a:t>、つまり左のフォークを得られないときは、</a:t>
            </a:r>
            <a:endParaRPr kumimoji="1" lang="en-US" altLang="ja-JP" dirty="0"/>
          </a:p>
          <a:p>
            <a:r>
              <a:rPr kumimoji="1" lang="ja-JP" altLang="en-US"/>
              <a:t>いったん右のフォークを手放します。</a:t>
            </a:r>
            <a:endParaRPr kumimoji="1" lang="en-US" altLang="ja-JP" dirty="0"/>
          </a:p>
          <a:p>
            <a:r>
              <a:rPr kumimoji="1" lang="ja-JP" altLang="en-US"/>
              <a:t>そして、少し待ってから再度右のフォークを取りに行きます。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97</a:t>
            </a:fld>
            <a:endParaRPr lang="en-US" altLang="ja-JP"/>
          </a:p>
        </p:txBody>
      </p:sp>
    </p:spTree>
    <p:extLst>
      <p:ext uri="{BB962C8B-B14F-4D97-AF65-F5344CB8AC3E}">
        <p14:creationId xmlns:p14="http://schemas.microsoft.com/office/powerpoint/2010/main" val="3028285953"/>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en-US" altLang="ja-JP" dirty="0"/>
              <a:t>Java </a:t>
            </a:r>
            <a:r>
              <a:rPr kumimoji="1" lang="ja-JP" altLang="en-US"/>
              <a:t>でセマフォを使用する場合は、</a:t>
            </a:r>
            <a:endParaRPr kumimoji="1" lang="en-US" altLang="ja-JP" dirty="0"/>
          </a:p>
          <a:p>
            <a:r>
              <a:rPr kumimoji="1" lang="en-US" altLang="ja-JP" dirty="0"/>
              <a:t>Semaphore </a:t>
            </a:r>
            <a:r>
              <a:rPr kumimoji="1" lang="ja-JP" altLang="en-US"/>
              <a:t>クラスを使います。</a:t>
            </a:r>
            <a:endParaRPr kumimoji="1" lang="en-US" altLang="ja-JP" dirty="0"/>
          </a:p>
          <a:p>
            <a:r>
              <a:rPr kumimoji="1" lang="ja-JP" altLang="en-US"/>
              <a:t>コンストラクタでは引数に資源の数を入れて</a:t>
            </a:r>
            <a:r>
              <a:rPr kumimoji="1" lang="en-US" altLang="ja-JP" dirty="0"/>
              <a:t> semaphore </a:t>
            </a:r>
            <a:r>
              <a:rPr kumimoji="1" lang="ja-JP" altLang="en-US"/>
              <a:t>クラスのオブジェクトを生成します。</a:t>
            </a:r>
            <a:endParaRPr kumimoji="1" lang="en-US" altLang="ja-JP" dirty="0"/>
          </a:p>
          <a:p>
            <a:r>
              <a:rPr kumimoji="1" lang="en-US" altLang="ja-JP" dirty="0"/>
              <a:t>wait </a:t>
            </a:r>
            <a:r>
              <a:rPr kumimoji="1" lang="ja-JP" altLang="en-US"/>
              <a:t>命令は、</a:t>
            </a:r>
            <a:r>
              <a:rPr kumimoji="1" lang="en-US" altLang="ja-JP" dirty="0"/>
              <a:t> Java </a:t>
            </a:r>
            <a:r>
              <a:rPr kumimoji="1" lang="ja-JP" altLang="en-US"/>
              <a:t>では</a:t>
            </a:r>
            <a:r>
              <a:rPr kumimoji="1" lang="en-US" altLang="ja-JP" dirty="0"/>
              <a:t> acquire </a:t>
            </a:r>
            <a:r>
              <a:rPr kumimoji="1" lang="ja-JP" altLang="en-US"/>
              <a:t>命令として実装されています。</a:t>
            </a:r>
            <a:endParaRPr kumimoji="1" lang="en-US" altLang="ja-JP" dirty="0"/>
          </a:p>
          <a:p>
            <a:r>
              <a:rPr kumimoji="1" lang="ja-JP" altLang="en-US"/>
              <a:t>また、</a:t>
            </a:r>
            <a:r>
              <a:rPr kumimoji="1" lang="en-US" altLang="ja-JP" dirty="0"/>
              <a:t>signal </a:t>
            </a:r>
            <a:r>
              <a:rPr kumimoji="1" lang="ja-JP" altLang="en-US"/>
              <a:t>命令は</a:t>
            </a:r>
            <a:r>
              <a:rPr kumimoji="1" lang="en-US" altLang="ja-JP" dirty="0"/>
              <a:t> Java </a:t>
            </a:r>
            <a:r>
              <a:rPr kumimoji="1" lang="ja-JP" altLang="en-US"/>
              <a:t>では</a:t>
            </a:r>
            <a:r>
              <a:rPr kumimoji="1" lang="en-US" altLang="ja-JP" dirty="0"/>
              <a:t> release </a:t>
            </a:r>
            <a:r>
              <a:rPr kumimoji="1" lang="ja-JP" altLang="en-US"/>
              <a:t>命令として実装されています。</a:t>
            </a:r>
            <a:endParaRPr kumimoji="1" lang="en-US" altLang="ja-JP" dirty="0"/>
          </a:p>
          <a:p>
            <a:r>
              <a:rPr kumimoji="1" lang="ja-JP" altLang="en-US"/>
              <a:t>そして、</a:t>
            </a:r>
            <a:r>
              <a:rPr kumimoji="1" lang="en-US" altLang="ja-JP" dirty="0"/>
              <a:t>try and wait </a:t>
            </a:r>
            <a:r>
              <a:rPr kumimoji="1" lang="ja-JP" altLang="en-US"/>
              <a:t>命令は、</a:t>
            </a:r>
            <a:r>
              <a:rPr kumimoji="1" lang="en-US" altLang="ja-JP" dirty="0"/>
              <a:t>Java </a:t>
            </a:r>
            <a:r>
              <a:rPr kumimoji="1" lang="ja-JP" altLang="en-US"/>
              <a:t>では</a:t>
            </a:r>
            <a:endParaRPr kumimoji="1" lang="en-US" altLang="ja-JP" dirty="0"/>
          </a:p>
          <a:p>
            <a:r>
              <a:rPr kumimoji="1" lang="en-US" altLang="ja-JP" dirty="0" err="1"/>
              <a:t>tryAcquire</a:t>
            </a:r>
            <a:r>
              <a:rPr kumimoji="1" lang="en-US" altLang="ja-JP" dirty="0"/>
              <a:t> </a:t>
            </a:r>
            <a:r>
              <a:rPr kumimoji="1" lang="ja-JP" altLang="en-US"/>
              <a:t>命令として実装されています。</a:t>
            </a:r>
            <a:endParaRPr kumimoji="1" lang="en-US" altLang="ja-JP" dirty="0"/>
          </a:p>
          <a:p>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98</a:t>
            </a:fld>
            <a:endParaRPr lang="en-US" altLang="ja-JP"/>
          </a:p>
        </p:txBody>
      </p:sp>
    </p:spTree>
    <p:extLst>
      <p:ext uri="{BB962C8B-B14F-4D97-AF65-F5344CB8AC3E}">
        <p14:creationId xmlns:p14="http://schemas.microsoft.com/office/powerpoint/2010/main" val="2480900377"/>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92188" y="768350"/>
            <a:ext cx="5114925" cy="3836988"/>
          </a:xfrm>
        </p:spPr>
      </p:sp>
      <p:sp>
        <p:nvSpPr>
          <p:cNvPr id="3" name="ノート プレースホルダー 2"/>
          <p:cNvSpPr>
            <a:spLocks noGrp="1"/>
          </p:cNvSpPr>
          <p:nvPr>
            <p:ph type="body" idx="1"/>
          </p:nvPr>
        </p:nvSpPr>
        <p:spPr/>
        <p:txBody>
          <a:bodyPr/>
          <a:lstStyle/>
          <a:p>
            <a:r>
              <a:rPr kumimoji="1" lang="ja-JP" altLang="en-US" dirty="0"/>
              <a:t>オペレーティングシステムのページに、</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参考として食事をする哲学者問題の </a:t>
            </a:r>
            <a:r>
              <a:rPr kumimoji="1" lang="en-US" altLang="ja-JP" dirty="0"/>
              <a:t>Java </a:t>
            </a:r>
            <a:r>
              <a:rPr kumimoji="1" lang="ja-JP" altLang="en-US" dirty="0"/>
              <a:t>プログラム</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en-US" altLang="ja-JP" dirty="0"/>
              <a:t>DiningPhilosophers.java </a:t>
            </a:r>
            <a:r>
              <a:rPr kumimoji="1" lang="ja-JP" altLang="en-US" dirty="0"/>
              <a:t>を置いてありますので、</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時間のあるときに実行してみてください。</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en-US" altLang="ja-JP" dirty="0"/>
              <a:t>DiningPhilosophers.java </a:t>
            </a:r>
            <a:r>
              <a:rPr kumimoji="1" lang="ja-JP" altLang="en-US" dirty="0"/>
              <a:t>は</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食事をする哲学者の行動をシミュレートするプログラムです。</a:t>
            </a:r>
            <a:endParaRPr kumimoji="1" lang="en-US" altLang="ja-JP" dirty="0"/>
          </a:p>
          <a:p>
            <a:r>
              <a:rPr kumimoji="1" lang="ja-JP" altLang="en-US" dirty="0"/>
              <a:t>実行時に、引数により哲学者の行動を指定します。</a:t>
            </a:r>
            <a:endParaRPr kumimoji="1" lang="en-US" altLang="ja-JP" dirty="0"/>
          </a:p>
          <a:p>
            <a:r>
              <a:rPr kumimoji="1" lang="ja-JP" altLang="en-US" dirty="0"/>
              <a:t>引数が</a:t>
            </a:r>
            <a:r>
              <a:rPr kumimoji="1" lang="en-US" altLang="ja-JP" dirty="0"/>
              <a:t>1</a:t>
            </a:r>
            <a:r>
              <a:rPr kumimoji="1" lang="ja-JP" altLang="en-US" dirty="0"/>
              <a:t>なら繋がったフォーク、</a:t>
            </a:r>
            <a:r>
              <a:rPr kumimoji="1" lang="en-US" altLang="ja-JP" dirty="0"/>
              <a:t>2</a:t>
            </a:r>
            <a:r>
              <a:rPr kumimoji="1" lang="ja-JP" altLang="en-US" dirty="0"/>
              <a:t>なら左利きの哲学者、</a:t>
            </a:r>
            <a:r>
              <a:rPr kumimoji="1" lang="en-US" altLang="ja-JP" dirty="0"/>
              <a:t>3</a:t>
            </a:r>
            <a:r>
              <a:rPr kumimoji="1" lang="ja-JP" altLang="en-US" dirty="0"/>
              <a:t>なら我慢する哲学者になり、</a:t>
            </a:r>
            <a:endParaRPr kumimoji="1" lang="en-US" altLang="ja-JP" dirty="0"/>
          </a:p>
          <a:p>
            <a:r>
              <a:rPr kumimoji="1" lang="ja-JP" altLang="en-US" dirty="0"/>
              <a:t>それ以外の引数、あるいは引数無しなら、デッドロックに無策な哲学者になります。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C61DE652-D659-4AAB-8B02-8E844B61B5E8}" type="slidenum">
              <a:rPr lang="ja-JP" altLang="en-US" smtClean="0"/>
              <a:pPr>
                <a:defRPr/>
              </a:pPr>
              <a:t>99</a:t>
            </a:fld>
            <a:endParaRPr lang="en-US" altLang="ja-JP"/>
          </a:p>
        </p:txBody>
      </p:sp>
    </p:spTree>
    <p:extLst>
      <p:ext uri="{BB962C8B-B14F-4D97-AF65-F5344CB8AC3E}">
        <p14:creationId xmlns:p14="http://schemas.microsoft.com/office/powerpoint/2010/main" val="390178071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 name="Group 2"/>
          <p:cNvGrpSpPr>
            <a:grpSpLocks/>
          </p:cNvGrpSpPr>
          <p:nvPr/>
        </p:nvGrpSpPr>
        <p:grpSpPr bwMode="auto">
          <a:xfrm>
            <a:off x="0" y="-14288"/>
            <a:ext cx="9155113" cy="6884988"/>
            <a:chOff x="0" y="-9"/>
            <a:chExt cx="5767" cy="4337"/>
          </a:xfrm>
        </p:grpSpPr>
        <p:sp>
          <p:nvSpPr>
            <p:cNvPr id="5" name="Freeform 3"/>
            <p:cNvSpPr>
              <a:spLocks/>
            </p:cNvSpPr>
            <p:nvPr/>
          </p:nvSpPr>
          <p:spPr bwMode="hidden">
            <a:xfrm>
              <a:off x="1632" y="-5"/>
              <a:ext cx="1737" cy="4333"/>
            </a:xfrm>
            <a:custGeom>
              <a:avLst/>
              <a:gdLst>
                <a:gd name="T0" fmla="*/ 494 w 1737"/>
                <a:gd name="T1" fmla="*/ 4361 h 4320"/>
                <a:gd name="T2" fmla="*/ 1737 w 1737"/>
                <a:gd name="T3" fmla="*/ 4372 h 4320"/>
                <a:gd name="T4" fmla="*/ 524 w 1737"/>
                <a:gd name="T5" fmla="*/ 0 h 4320"/>
                <a:gd name="T6" fmla="*/ 0 w 1737"/>
                <a:gd name="T7" fmla="*/ 7 h 4320"/>
                <a:gd name="T8" fmla="*/ 494 w 1737"/>
                <a:gd name="T9" fmla="*/ 4361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6" name="Freeform 4"/>
            <p:cNvSpPr>
              <a:spLocks/>
            </p:cNvSpPr>
            <p:nvPr/>
          </p:nvSpPr>
          <p:spPr bwMode="hidden">
            <a:xfrm>
              <a:off x="0" y="-7"/>
              <a:ext cx="1737" cy="4329"/>
            </a:xfrm>
            <a:custGeom>
              <a:avLst/>
              <a:gdLst>
                <a:gd name="T0" fmla="*/ 494 w 1737"/>
                <a:gd name="T1" fmla="*/ 4345 h 4320"/>
                <a:gd name="T2" fmla="*/ 1737 w 1737"/>
                <a:gd name="T3" fmla="*/ 4356 h 4320"/>
                <a:gd name="T4" fmla="*/ 524 w 1737"/>
                <a:gd name="T5" fmla="*/ 0 h 4320"/>
                <a:gd name="T6" fmla="*/ 0 w 1737"/>
                <a:gd name="T7" fmla="*/ 7 h 4320"/>
                <a:gd name="T8" fmla="*/ 494 w 1737"/>
                <a:gd name="T9" fmla="*/ 4345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7" name="Freeform 5"/>
            <p:cNvSpPr>
              <a:spLocks/>
            </p:cNvSpPr>
            <p:nvPr/>
          </p:nvSpPr>
          <p:spPr bwMode="hidden">
            <a:xfrm>
              <a:off x="3744" y="-4"/>
              <a:ext cx="1739" cy="4330"/>
            </a:xfrm>
            <a:custGeom>
              <a:avLst/>
              <a:gdLst>
                <a:gd name="T0" fmla="*/ 494 w 1739"/>
                <a:gd name="T1" fmla="*/ 4066 h 4420"/>
                <a:gd name="T2" fmla="*/ 1739 w 1739"/>
                <a:gd name="T3" fmla="*/ 4071 h 4420"/>
                <a:gd name="T4" fmla="*/ 524 w 1739"/>
                <a:gd name="T5" fmla="*/ 0 h 4420"/>
                <a:gd name="T6" fmla="*/ 0 w 1739"/>
                <a:gd name="T7" fmla="*/ 7 h 4420"/>
                <a:gd name="T8" fmla="*/ 494 w 1739"/>
                <a:gd name="T9" fmla="*/ 4066 h 44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9" h="4420">
                  <a:moveTo>
                    <a:pt x="494" y="4415"/>
                  </a:moveTo>
                  <a:lnTo>
                    <a:pt x="1739" y="4420"/>
                  </a:lnTo>
                  <a:lnTo>
                    <a:pt x="524" y="0"/>
                  </a:lnTo>
                  <a:lnTo>
                    <a:pt x="0" y="7"/>
                  </a:lnTo>
                  <a:lnTo>
                    <a:pt x="494" y="4415"/>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8" name="Freeform 6"/>
            <p:cNvSpPr>
              <a:spLocks/>
            </p:cNvSpPr>
            <p:nvPr/>
          </p:nvSpPr>
          <p:spPr bwMode="hidden">
            <a:xfrm>
              <a:off x="1920" y="-9"/>
              <a:ext cx="2080" cy="4324"/>
            </a:xfrm>
            <a:custGeom>
              <a:avLst/>
              <a:gdLst>
                <a:gd name="T0" fmla="*/ 0 w 2080"/>
                <a:gd name="T1" fmla="*/ 7 h 4338"/>
                <a:gd name="T2" fmla="*/ 1870 w 2080"/>
                <a:gd name="T3" fmla="*/ 4282 h 4338"/>
                <a:gd name="T4" fmla="*/ 2080 w 2080"/>
                <a:gd name="T5" fmla="*/ 4282 h 4338"/>
                <a:gd name="T6" fmla="*/ 1033 w 2080"/>
                <a:gd name="T7" fmla="*/ 0 h 4338"/>
                <a:gd name="T8" fmla="*/ 0 w 2080"/>
                <a:gd name="T9" fmla="*/ 7 h 43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80" h="4338">
                  <a:moveTo>
                    <a:pt x="0" y="7"/>
                  </a:moveTo>
                  <a:lnTo>
                    <a:pt x="1870" y="4338"/>
                  </a:lnTo>
                  <a:lnTo>
                    <a:pt x="2080" y="4338"/>
                  </a:lnTo>
                  <a:lnTo>
                    <a:pt x="1033" y="0"/>
                  </a:lnTo>
                  <a:lnTo>
                    <a:pt x="0" y="7"/>
                  </a:lnTo>
                  <a:close/>
                </a:path>
              </a:pathLst>
            </a:cu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 name="Freeform 7"/>
            <p:cNvSpPr>
              <a:spLocks/>
            </p:cNvSpPr>
            <p:nvPr/>
          </p:nvSpPr>
          <p:spPr bwMode="hidden">
            <a:xfrm>
              <a:off x="117" y="97"/>
              <a:ext cx="3504" cy="1536"/>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10" name="Freeform 8"/>
            <p:cNvSpPr>
              <a:spLocks/>
            </p:cNvSpPr>
            <p:nvPr/>
          </p:nvSpPr>
          <p:spPr bwMode="hidden">
            <a:xfrm rot="2702961" flipH="1">
              <a:off x="810" y="766"/>
              <a:ext cx="2544" cy="1008"/>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11" name="Freeform 9"/>
            <p:cNvSpPr>
              <a:spLocks/>
            </p:cNvSpPr>
            <p:nvPr/>
          </p:nvSpPr>
          <p:spPr bwMode="hidden">
            <a:xfrm>
              <a:off x="83" y="49"/>
              <a:ext cx="3504" cy="1536"/>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12" name="Freeform 10"/>
            <p:cNvSpPr>
              <a:spLocks/>
            </p:cNvSpPr>
            <p:nvPr/>
          </p:nvSpPr>
          <p:spPr bwMode="hidden">
            <a:xfrm rot="-2895842">
              <a:off x="-984" y="1041"/>
              <a:ext cx="3504" cy="1536"/>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13" name="Freeform 11"/>
            <p:cNvSpPr>
              <a:spLocks/>
            </p:cNvSpPr>
            <p:nvPr/>
          </p:nvSpPr>
          <p:spPr bwMode="hidden">
            <a:xfrm rot="-2305141">
              <a:off x="1331" y="913"/>
              <a:ext cx="3594" cy="1735"/>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14" name="Freeform 12"/>
            <p:cNvSpPr>
              <a:spLocks/>
            </p:cNvSpPr>
            <p:nvPr/>
          </p:nvSpPr>
          <p:spPr bwMode="hidden">
            <a:xfrm rot="2084418" flipH="1">
              <a:off x="1859" y="865"/>
              <a:ext cx="3504" cy="1536"/>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15" name="Freeform 13"/>
            <p:cNvSpPr>
              <a:spLocks/>
            </p:cNvSpPr>
            <p:nvPr/>
          </p:nvSpPr>
          <p:spPr bwMode="hidden">
            <a:xfrm>
              <a:off x="4250" y="-7"/>
              <a:ext cx="1089" cy="2285"/>
            </a:xfrm>
            <a:custGeom>
              <a:avLst/>
              <a:gdLst>
                <a:gd name="T0" fmla="*/ 0 w 1089"/>
                <a:gd name="T1" fmla="*/ 2265 h 2285"/>
                <a:gd name="T2" fmla="*/ 1030 w 1089"/>
                <a:gd name="T3" fmla="*/ 0 h 2285"/>
                <a:gd name="T4" fmla="*/ 1089 w 1089"/>
                <a:gd name="T5" fmla="*/ 0 h 2285"/>
                <a:gd name="T6" fmla="*/ 37 w 1089"/>
                <a:gd name="T7" fmla="*/ 2285 h 2285"/>
                <a:gd name="T8" fmla="*/ 0 w 1089"/>
                <a:gd name="T9" fmla="*/ 2265 h 2285"/>
              </a:gdLst>
              <a:ahLst/>
              <a:cxnLst>
                <a:cxn ang="0">
                  <a:pos x="T0" y="T1"/>
                </a:cxn>
                <a:cxn ang="0">
                  <a:pos x="T2" y="T3"/>
                </a:cxn>
                <a:cxn ang="0">
                  <a:pos x="T4" y="T5"/>
                </a:cxn>
                <a:cxn ang="0">
                  <a:pos x="T6" y="T7"/>
                </a:cxn>
                <a:cxn ang="0">
                  <a:pos x="T8" y="T9"/>
                </a:cxn>
              </a:cxnLst>
              <a:rect l="0" t="0" r="r" b="b"/>
              <a:pathLst>
                <a:path w="1089" h="2285">
                  <a:moveTo>
                    <a:pt x="0" y="2265"/>
                  </a:moveTo>
                  <a:cubicBezTo>
                    <a:pt x="438" y="996"/>
                    <a:pt x="865" y="377"/>
                    <a:pt x="1030" y="0"/>
                  </a:cubicBezTo>
                  <a:cubicBezTo>
                    <a:pt x="1030" y="0"/>
                    <a:pt x="1059" y="0"/>
                    <a:pt x="1089" y="0"/>
                  </a:cubicBezTo>
                  <a:cubicBezTo>
                    <a:pt x="565" y="834"/>
                    <a:pt x="181" y="1853"/>
                    <a:pt x="37" y="2285"/>
                  </a:cubicBezTo>
                  <a:cubicBezTo>
                    <a:pt x="37" y="2285"/>
                    <a:pt x="0" y="2265"/>
                    <a:pt x="0" y="2265"/>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16" name="Rectangle 14"/>
            <p:cNvSpPr>
              <a:spLocks noChangeArrowheads="1"/>
            </p:cNvSpPr>
            <p:nvPr/>
          </p:nvSpPr>
          <p:spPr bwMode="invGray">
            <a:xfrm>
              <a:off x="0" y="2441"/>
              <a:ext cx="5760" cy="432"/>
            </a:xfrm>
            <a:prstGeom prst="rect">
              <a:avLst/>
            </a:pr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eaLnBrk="1" hangingPunct="1">
                <a:defRPr/>
              </a:pPr>
              <a:endParaRPr lang="ja-JP" altLang="en-US"/>
            </a:p>
          </p:txBody>
        </p:sp>
        <p:sp>
          <p:nvSpPr>
            <p:cNvPr id="17" name="Freeform 15"/>
            <p:cNvSpPr>
              <a:spLocks/>
            </p:cNvSpPr>
            <p:nvPr/>
          </p:nvSpPr>
          <p:spPr bwMode="invGray">
            <a:xfrm>
              <a:off x="1632" y="2487"/>
              <a:ext cx="1737" cy="382"/>
            </a:xfrm>
            <a:custGeom>
              <a:avLst/>
              <a:gdLst>
                <a:gd name="T0" fmla="*/ 494 w 1737"/>
                <a:gd name="T1" fmla="*/ 0 h 4320"/>
                <a:gd name="T2" fmla="*/ 1737 w 1737"/>
                <a:gd name="T3" fmla="*/ 0 h 4320"/>
                <a:gd name="T4" fmla="*/ 524 w 1737"/>
                <a:gd name="T5" fmla="*/ 0 h 4320"/>
                <a:gd name="T6" fmla="*/ 0 w 1737"/>
                <a:gd name="T7" fmla="*/ 0 h 4320"/>
                <a:gd name="T8" fmla="*/ 494 w 1737"/>
                <a:gd name="T9" fmla="*/ 0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8" name="Freeform 16"/>
            <p:cNvSpPr>
              <a:spLocks/>
            </p:cNvSpPr>
            <p:nvPr/>
          </p:nvSpPr>
          <p:spPr bwMode="invGray">
            <a:xfrm>
              <a:off x="0" y="2487"/>
              <a:ext cx="1737" cy="381"/>
            </a:xfrm>
            <a:custGeom>
              <a:avLst/>
              <a:gdLst>
                <a:gd name="T0" fmla="*/ 494 w 1737"/>
                <a:gd name="T1" fmla="*/ 0 h 4320"/>
                <a:gd name="T2" fmla="*/ 1737 w 1737"/>
                <a:gd name="T3" fmla="*/ 0 h 4320"/>
                <a:gd name="T4" fmla="*/ 524 w 1737"/>
                <a:gd name="T5" fmla="*/ 0 h 4320"/>
                <a:gd name="T6" fmla="*/ 0 w 1737"/>
                <a:gd name="T7" fmla="*/ 0 h 4320"/>
                <a:gd name="T8" fmla="*/ 494 w 1737"/>
                <a:gd name="T9" fmla="*/ 0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9" name="Freeform 17"/>
            <p:cNvSpPr>
              <a:spLocks/>
            </p:cNvSpPr>
            <p:nvPr/>
          </p:nvSpPr>
          <p:spPr bwMode="invGray">
            <a:xfrm>
              <a:off x="3744" y="2487"/>
              <a:ext cx="1739" cy="382"/>
            </a:xfrm>
            <a:custGeom>
              <a:avLst/>
              <a:gdLst>
                <a:gd name="T0" fmla="*/ 494 w 1739"/>
                <a:gd name="T1" fmla="*/ 0 h 4420"/>
                <a:gd name="T2" fmla="*/ 1739 w 1739"/>
                <a:gd name="T3" fmla="*/ 0 h 4420"/>
                <a:gd name="T4" fmla="*/ 524 w 1739"/>
                <a:gd name="T5" fmla="*/ 0 h 4420"/>
                <a:gd name="T6" fmla="*/ 0 w 1739"/>
                <a:gd name="T7" fmla="*/ 0 h 4420"/>
                <a:gd name="T8" fmla="*/ 494 w 1739"/>
                <a:gd name="T9" fmla="*/ 0 h 44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9" h="4420">
                  <a:moveTo>
                    <a:pt x="494" y="4415"/>
                  </a:moveTo>
                  <a:lnTo>
                    <a:pt x="1739" y="4420"/>
                  </a:lnTo>
                  <a:lnTo>
                    <a:pt x="524" y="0"/>
                  </a:lnTo>
                  <a:lnTo>
                    <a:pt x="0" y="7"/>
                  </a:lnTo>
                  <a:lnTo>
                    <a:pt x="494" y="4415"/>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0" name="Freeform 18"/>
            <p:cNvSpPr>
              <a:spLocks/>
            </p:cNvSpPr>
            <p:nvPr/>
          </p:nvSpPr>
          <p:spPr bwMode="invGray">
            <a:xfrm>
              <a:off x="1920" y="2487"/>
              <a:ext cx="2080" cy="381"/>
            </a:xfrm>
            <a:custGeom>
              <a:avLst/>
              <a:gdLst>
                <a:gd name="T0" fmla="*/ 0 w 2080"/>
                <a:gd name="T1" fmla="*/ 0 h 4338"/>
                <a:gd name="T2" fmla="*/ 1870 w 2080"/>
                <a:gd name="T3" fmla="*/ 0 h 4338"/>
                <a:gd name="T4" fmla="*/ 2080 w 2080"/>
                <a:gd name="T5" fmla="*/ 0 h 4338"/>
                <a:gd name="T6" fmla="*/ 1033 w 2080"/>
                <a:gd name="T7" fmla="*/ 0 h 4338"/>
                <a:gd name="T8" fmla="*/ 0 w 2080"/>
                <a:gd name="T9" fmla="*/ 0 h 43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80" h="4338">
                  <a:moveTo>
                    <a:pt x="0" y="7"/>
                  </a:moveTo>
                  <a:lnTo>
                    <a:pt x="1870" y="4338"/>
                  </a:lnTo>
                  <a:lnTo>
                    <a:pt x="2080" y="4338"/>
                  </a:lnTo>
                  <a:lnTo>
                    <a:pt x="1033" y="0"/>
                  </a:lnTo>
                  <a:lnTo>
                    <a:pt x="0" y="7"/>
                  </a:lnTo>
                  <a:close/>
                </a:path>
              </a:pathLst>
            </a:cu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1" name="Rectangle 19"/>
            <p:cNvSpPr>
              <a:spLocks noChangeArrowheads="1"/>
            </p:cNvSpPr>
            <p:nvPr/>
          </p:nvSpPr>
          <p:spPr bwMode="invGray">
            <a:xfrm>
              <a:off x="7" y="2456"/>
              <a:ext cx="5760" cy="432"/>
            </a:xfrm>
            <a:prstGeom prst="rect">
              <a:avLst/>
            </a:prstGeom>
            <a:solidFill>
              <a:schemeClr val="bg2">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eaLnBrk="1" hangingPunct="1">
                <a:defRPr/>
              </a:pPr>
              <a:endParaRPr lang="ja-JP" altLang="en-US"/>
            </a:p>
          </p:txBody>
        </p:sp>
        <p:sp>
          <p:nvSpPr>
            <p:cNvPr id="22" name="Freeform 20"/>
            <p:cNvSpPr>
              <a:spLocks/>
            </p:cNvSpPr>
            <p:nvPr/>
          </p:nvSpPr>
          <p:spPr bwMode="invGray">
            <a:xfrm>
              <a:off x="2583" y="2449"/>
              <a:ext cx="1036" cy="420"/>
            </a:xfrm>
            <a:custGeom>
              <a:avLst/>
              <a:gdLst>
                <a:gd name="T0" fmla="*/ 1027 w 1036"/>
                <a:gd name="T1" fmla="*/ 0 h 420"/>
                <a:gd name="T2" fmla="*/ 0 w 1036"/>
                <a:gd name="T3" fmla="*/ 417 h 420"/>
                <a:gd name="T4" fmla="*/ 24 w 1036"/>
                <a:gd name="T5" fmla="*/ 420 h 420"/>
                <a:gd name="T6" fmla="*/ 1036 w 1036"/>
                <a:gd name="T7" fmla="*/ 16 h 420"/>
                <a:gd name="T8" fmla="*/ 1027 w 1036"/>
                <a:gd name="T9" fmla="*/ 0 h 420"/>
              </a:gdLst>
              <a:ahLst/>
              <a:cxnLst>
                <a:cxn ang="0">
                  <a:pos x="T0" y="T1"/>
                </a:cxn>
                <a:cxn ang="0">
                  <a:pos x="T2" y="T3"/>
                </a:cxn>
                <a:cxn ang="0">
                  <a:pos x="T4" y="T5"/>
                </a:cxn>
                <a:cxn ang="0">
                  <a:pos x="T6" y="T7"/>
                </a:cxn>
                <a:cxn ang="0">
                  <a:pos x="T8" y="T9"/>
                </a:cxn>
              </a:cxnLst>
              <a:rect l="0" t="0" r="r" b="b"/>
              <a:pathLst>
                <a:path w="1036" h="420">
                  <a:moveTo>
                    <a:pt x="1027" y="0"/>
                  </a:moveTo>
                  <a:cubicBezTo>
                    <a:pt x="508" y="159"/>
                    <a:pt x="167" y="347"/>
                    <a:pt x="0" y="417"/>
                  </a:cubicBezTo>
                  <a:cubicBezTo>
                    <a:pt x="0" y="417"/>
                    <a:pt x="12" y="418"/>
                    <a:pt x="24" y="420"/>
                  </a:cubicBezTo>
                  <a:cubicBezTo>
                    <a:pt x="237" y="321"/>
                    <a:pt x="708" y="105"/>
                    <a:pt x="1036" y="16"/>
                  </a:cubicBezTo>
                  <a:cubicBezTo>
                    <a:pt x="1036" y="16"/>
                    <a:pt x="1027" y="0"/>
                    <a:pt x="1027" y="0"/>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23" name="Freeform 21"/>
            <p:cNvSpPr>
              <a:spLocks/>
            </p:cNvSpPr>
            <p:nvPr/>
          </p:nvSpPr>
          <p:spPr bwMode="invGray">
            <a:xfrm rot="18897039" flipH="1">
              <a:off x="1486" y="2417"/>
              <a:ext cx="1060" cy="480"/>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24" name="Freeform 22"/>
            <p:cNvSpPr>
              <a:spLocks/>
            </p:cNvSpPr>
            <p:nvPr/>
          </p:nvSpPr>
          <p:spPr bwMode="invGray">
            <a:xfrm rot="18897039" flipH="1">
              <a:off x="766" y="2417"/>
              <a:ext cx="1060" cy="480"/>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25" name="Freeform 23"/>
            <p:cNvSpPr>
              <a:spLocks/>
            </p:cNvSpPr>
            <p:nvPr/>
          </p:nvSpPr>
          <p:spPr bwMode="invGray">
            <a:xfrm rot="18897039" flipH="1">
              <a:off x="31" y="2385"/>
              <a:ext cx="1034" cy="487"/>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26" name="Freeform 24"/>
            <p:cNvSpPr>
              <a:spLocks/>
            </p:cNvSpPr>
            <p:nvPr/>
          </p:nvSpPr>
          <p:spPr bwMode="invGray">
            <a:xfrm flipH="1" flipV="1">
              <a:off x="576" y="2441"/>
              <a:ext cx="3552" cy="432"/>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27" name="Freeform 25"/>
            <p:cNvSpPr>
              <a:spLocks/>
            </p:cNvSpPr>
            <p:nvPr/>
          </p:nvSpPr>
          <p:spPr bwMode="invGray">
            <a:xfrm flipH="1" flipV="1">
              <a:off x="240" y="2441"/>
              <a:ext cx="1536" cy="432"/>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28" name="Freeform 26"/>
            <p:cNvSpPr>
              <a:spLocks/>
            </p:cNvSpPr>
            <p:nvPr/>
          </p:nvSpPr>
          <p:spPr bwMode="invGray">
            <a:xfrm flipH="1" flipV="1">
              <a:off x="3036" y="2489"/>
              <a:ext cx="1332" cy="383"/>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29" name="Freeform 27"/>
            <p:cNvSpPr>
              <a:spLocks/>
            </p:cNvSpPr>
            <p:nvPr/>
          </p:nvSpPr>
          <p:spPr bwMode="invGray">
            <a:xfrm flipH="1" flipV="1">
              <a:off x="3984" y="2441"/>
              <a:ext cx="1536" cy="432"/>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30" name="Freeform 28"/>
            <p:cNvSpPr>
              <a:spLocks/>
            </p:cNvSpPr>
            <p:nvPr/>
          </p:nvSpPr>
          <p:spPr bwMode="invGray">
            <a:xfrm flipH="1" flipV="1">
              <a:off x="3456" y="2441"/>
              <a:ext cx="2304" cy="432"/>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31" name="Rectangle 29"/>
            <p:cNvSpPr>
              <a:spLocks noChangeArrowheads="1"/>
            </p:cNvSpPr>
            <p:nvPr/>
          </p:nvSpPr>
          <p:spPr bwMode="invGray">
            <a:xfrm>
              <a:off x="0" y="2462"/>
              <a:ext cx="5760" cy="14"/>
            </a:xfrm>
            <a:prstGeom prst="rect">
              <a:avLst/>
            </a:prstGeom>
            <a:gradFill rotWithShape="0">
              <a:gsLst>
                <a:gs pos="0">
                  <a:schemeClr val="bg2"/>
                </a:gs>
                <a:gs pos="50000">
                  <a:schemeClr val="accent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32" name="Rectangle 30"/>
            <p:cNvSpPr>
              <a:spLocks noChangeArrowheads="1"/>
            </p:cNvSpPr>
            <p:nvPr/>
          </p:nvSpPr>
          <p:spPr bwMode="hidden">
            <a:xfrm>
              <a:off x="0" y="2880"/>
              <a:ext cx="5760" cy="576"/>
            </a:xfrm>
            <a:prstGeom prst="rect">
              <a:avLst/>
            </a:pr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eaLnBrk="1" hangingPunct="1">
                <a:defRPr/>
              </a:pPr>
              <a:endParaRPr lang="ja-JP" altLang="en-US"/>
            </a:p>
          </p:txBody>
        </p:sp>
        <p:sp>
          <p:nvSpPr>
            <p:cNvPr id="33" name="Rectangle 31"/>
            <p:cNvSpPr>
              <a:spLocks noChangeArrowheads="1"/>
            </p:cNvSpPr>
            <p:nvPr/>
          </p:nvSpPr>
          <p:spPr bwMode="hidden">
            <a:xfrm>
              <a:off x="0" y="3408"/>
              <a:ext cx="5760" cy="91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eaLnBrk="1" hangingPunct="1">
                <a:defRPr/>
              </a:pPr>
              <a:endParaRPr lang="ja-JP" altLang="en-US"/>
            </a:p>
          </p:txBody>
        </p:sp>
        <p:pic>
          <p:nvPicPr>
            <p:cNvPr id="34" name="Picture 32" descr="BTZBUL1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6" y="1650"/>
              <a:ext cx="204"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177" name="Rectangle 33"/>
          <p:cNvSpPr>
            <a:spLocks noGrp="1" noChangeArrowheads="1"/>
          </p:cNvSpPr>
          <p:nvPr>
            <p:ph type="ctrTitle"/>
          </p:nvPr>
        </p:nvSpPr>
        <p:spPr>
          <a:xfrm>
            <a:off x="1676400" y="1905000"/>
            <a:ext cx="7239000" cy="1905000"/>
          </a:xfrm>
        </p:spPr>
        <p:txBody>
          <a:bodyPr/>
          <a:lstStyle>
            <a:lvl1pPr algn="l">
              <a:defRPr/>
            </a:lvl1pPr>
          </a:lstStyle>
          <a:p>
            <a:pPr lvl="0"/>
            <a:r>
              <a:rPr lang="ja-JP" altLang="en-US" noProof="0"/>
              <a:t>マスタ タイトルの書式設定</a:t>
            </a:r>
          </a:p>
        </p:txBody>
      </p:sp>
      <p:sp>
        <p:nvSpPr>
          <p:cNvPr id="6178" name="Rectangle 34"/>
          <p:cNvSpPr>
            <a:spLocks noGrp="1" noChangeArrowheads="1"/>
          </p:cNvSpPr>
          <p:nvPr>
            <p:ph type="subTitle" idx="1"/>
          </p:nvPr>
        </p:nvSpPr>
        <p:spPr>
          <a:xfrm>
            <a:off x="1676400" y="4572000"/>
            <a:ext cx="6400800" cy="1679575"/>
          </a:xfrm>
        </p:spPr>
        <p:txBody>
          <a:bodyPr anchor="ctr"/>
          <a:lstStyle>
            <a:lvl1pPr marL="0" indent="0" algn="ctr">
              <a:buFontTx/>
              <a:buNone/>
              <a:defRPr/>
            </a:lvl1pPr>
          </a:lstStyle>
          <a:p>
            <a:pPr lvl="0"/>
            <a:r>
              <a:rPr lang="ja-JP" altLang="en-US" noProof="0"/>
              <a:t>マスタ サブタイトルの書式設定</a:t>
            </a:r>
          </a:p>
        </p:txBody>
      </p:sp>
      <p:sp>
        <p:nvSpPr>
          <p:cNvPr id="35" name="Rectangle 35"/>
          <p:cNvSpPr>
            <a:spLocks noGrp="1" noChangeArrowheads="1"/>
          </p:cNvSpPr>
          <p:nvPr>
            <p:ph type="dt" sz="half" idx="10"/>
          </p:nvPr>
        </p:nvSpPr>
        <p:spPr>
          <a:xfrm>
            <a:off x="685800" y="6324600"/>
            <a:ext cx="1905000" cy="457200"/>
          </a:xfrm>
        </p:spPr>
        <p:txBody>
          <a:bodyPr/>
          <a:lstStyle>
            <a:lvl1pPr>
              <a:defRPr/>
            </a:lvl1pPr>
          </a:lstStyle>
          <a:p>
            <a:pPr>
              <a:defRPr/>
            </a:pPr>
            <a:endParaRPr lang="en-US" altLang="ja-JP"/>
          </a:p>
        </p:txBody>
      </p:sp>
      <p:sp>
        <p:nvSpPr>
          <p:cNvPr id="36" name="Rectangle 36"/>
          <p:cNvSpPr>
            <a:spLocks noGrp="1" noChangeArrowheads="1"/>
          </p:cNvSpPr>
          <p:nvPr>
            <p:ph type="ftr" sz="quarter" idx="11"/>
          </p:nvPr>
        </p:nvSpPr>
        <p:spPr>
          <a:xfrm>
            <a:off x="3124200" y="6324600"/>
            <a:ext cx="2895600" cy="457200"/>
          </a:xfrm>
        </p:spPr>
        <p:txBody>
          <a:bodyPr/>
          <a:lstStyle>
            <a:lvl1pPr>
              <a:defRPr/>
            </a:lvl1pPr>
          </a:lstStyle>
          <a:p>
            <a:pPr>
              <a:defRPr/>
            </a:pPr>
            <a:endParaRPr lang="en-US" altLang="ja-JP"/>
          </a:p>
        </p:txBody>
      </p:sp>
      <p:sp>
        <p:nvSpPr>
          <p:cNvPr id="37" name="Rectangle 37"/>
          <p:cNvSpPr>
            <a:spLocks noGrp="1" noChangeArrowheads="1"/>
          </p:cNvSpPr>
          <p:nvPr>
            <p:ph type="sldNum" sz="quarter" idx="12"/>
          </p:nvPr>
        </p:nvSpPr>
        <p:spPr>
          <a:xfrm>
            <a:off x="6553200" y="6324600"/>
            <a:ext cx="1905000" cy="457200"/>
          </a:xfrm>
        </p:spPr>
        <p:txBody>
          <a:bodyPr/>
          <a:lstStyle>
            <a:lvl1pPr>
              <a:defRPr/>
            </a:lvl1pPr>
          </a:lstStyle>
          <a:p>
            <a:pPr>
              <a:defRPr/>
            </a:pPr>
            <a:fld id="{CB8005B1-222E-4406-9E32-0C170D5B9148}" type="slidenum">
              <a:rPr lang="ja-JP" altLang="en-US"/>
              <a:pPr>
                <a:defRPr/>
              </a:pPr>
              <a:t>‹#›</a:t>
            </a:fld>
            <a:endParaRPr lang="en-US" altLang="ja-JP"/>
          </a:p>
        </p:txBody>
      </p:sp>
    </p:spTree>
    <p:extLst>
      <p:ext uri="{BB962C8B-B14F-4D97-AF65-F5344CB8AC3E}">
        <p14:creationId xmlns:p14="http://schemas.microsoft.com/office/powerpoint/2010/main" val="3623159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2"/>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33"/>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34"/>
          <p:cNvSpPr>
            <a:spLocks noGrp="1" noChangeArrowheads="1"/>
          </p:cNvSpPr>
          <p:nvPr>
            <p:ph type="sldNum" sz="quarter" idx="12"/>
          </p:nvPr>
        </p:nvSpPr>
        <p:spPr>
          <a:ln/>
        </p:spPr>
        <p:txBody>
          <a:bodyPr/>
          <a:lstStyle>
            <a:lvl1pPr>
              <a:defRPr/>
            </a:lvl1pPr>
          </a:lstStyle>
          <a:p>
            <a:pPr>
              <a:defRPr/>
            </a:pPr>
            <a:fld id="{D97C0EFE-0E25-4D23-BA90-93DC33BE8FBD}" type="slidenum">
              <a:rPr lang="ja-JP" altLang="en-US"/>
              <a:pPr>
                <a:defRPr/>
              </a:pPr>
              <a:t>‹#›</a:t>
            </a:fld>
            <a:endParaRPr lang="en-US" altLang="ja-JP"/>
          </a:p>
        </p:txBody>
      </p:sp>
    </p:spTree>
    <p:extLst>
      <p:ext uri="{BB962C8B-B14F-4D97-AF65-F5344CB8AC3E}">
        <p14:creationId xmlns:p14="http://schemas.microsoft.com/office/powerpoint/2010/main" val="2915268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465138"/>
            <a:ext cx="1943100" cy="5630862"/>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85800" y="465138"/>
            <a:ext cx="5676900" cy="563086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2"/>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33"/>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34"/>
          <p:cNvSpPr>
            <a:spLocks noGrp="1" noChangeArrowheads="1"/>
          </p:cNvSpPr>
          <p:nvPr>
            <p:ph type="sldNum" sz="quarter" idx="12"/>
          </p:nvPr>
        </p:nvSpPr>
        <p:spPr>
          <a:ln/>
        </p:spPr>
        <p:txBody>
          <a:bodyPr/>
          <a:lstStyle>
            <a:lvl1pPr>
              <a:defRPr/>
            </a:lvl1pPr>
          </a:lstStyle>
          <a:p>
            <a:pPr>
              <a:defRPr/>
            </a:pPr>
            <a:fld id="{90FD8504-E8EB-4E6D-AA69-F966B09B7062}" type="slidenum">
              <a:rPr lang="ja-JP" altLang="en-US"/>
              <a:pPr>
                <a:defRPr/>
              </a:pPr>
              <a:t>‹#›</a:t>
            </a:fld>
            <a:endParaRPr lang="en-US" altLang="ja-JP"/>
          </a:p>
        </p:txBody>
      </p:sp>
    </p:spTree>
    <p:extLst>
      <p:ext uri="{BB962C8B-B14F-4D97-AF65-F5344CB8AC3E}">
        <p14:creationId xmlns:p14="http://schemas.microsoft.com/office/powerpoint/2010/main" val="3556278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2"/>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33"/>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34"/>
          <p:cNvSpPr>
            <a:spLocks noGrp="1" noChangeArrowheads="1"/>
          </p:cNvSpPr>
          <p:nvPr>
            <p:ph type="sldNum" sz="quarter" idx="12"/>
          </p:nvPr>
        </p:nvSpPr>
        <p:spPr>
          <a:ln/>
        </p:spPr>
        <p:txBody>
          <a:bodyPr/>
          <a:lstStyle>
            <a:lvl1pPr>
              <a:defRPr/>
            </a:lvl1pPr>
          </a:lstStyle>
          <a:p>
            <a:pPr>
              <a:defRPr/>
            </a:pPr>
            <a:fld id="{42352EFF-B069-42F9-A48F-3E6A8B3FF546}" type="slidenum">
              <a:rPr lang="ja-JP" altLang="en-US"/>
              <a:pPr>
                <a:defRPr/>
              </a:pPr>
              <a:t>‹#›</a:t>
            </a:fld>
            <a:endParaRPr lang="en-US" altLang="ja-JP"/>
          </a:p>
        </p:txBody>
      </p:sp>
    </p:spTree>
    <p:extLst>
      <p:ext uri="{BB962C8B-B14F-4D97-AF65-F5344CB8AC3E}">
        <p14:creationId xmlns:p14="http://schemas.microsoft.com/office/powerpoint/2010/main" val="380793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nchor="b"/>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Rectangle 32"/>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33"/>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34"/>
          <p:cNvSpPr>
            <a:spLocks noGrp="1" noChangeArrowheads="1"/>
          </p:cNvSpPr>
          <p:nvPr>
            <p:ph type="sldNum" sz="quarter" idx="12"/>
          </p:nvPr>
        </p:nvSpPr>
        <p:spPr>
          <a:ln/>
        </p:spPr>
        <p:txBody>
          <a:bodyPr/>
          <a:lstStyle>
            <a:lvl1pPr>
              <a:defRPr/>
            </a:lvl1pPr>
          </a:lstStyle>
          <a:p>
            <a:pPr>
              <a:defRPr/>
            </a:pPr>
            <a:fld id="{487E06FC-CE58-4977-977F-304992FC9A36}" type="slidenum">
              <a:rPr lang="ja-JP" altLang="en-US"/>
              <a:pPr>
                <a:defRPr/>
              </a:pPr>
              <a:t>‹#›</a:t>
            </a:fld>
            <a:endParaRPr lang="en-US" altLang="ja-JP"/>
          </a:p>
        </p:txBody>
      </p:sp>
    </p:spTree>
    <p:extLst>
      <p:ext uri="{BB962C8B-B14F-4D97-AF65-F5344CB8AC3E}">
        <p14:creationId xmlns:p14="http://schemas.microsoft.com/office/powerpoint/2010/main" val="3089887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85800" y="1981200"/>
            <a:ext cx="381000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981200"/>
            <a:ext cx="381000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32"/>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33"/>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34"/>
          <p:cNvSpPr>
            <a:spLocks noGrp="1" noChangeArrowheads="1"/>
          </p:cNvSpPr>
          <p:nvPr>
            <p:ph type="sldNum" sz="quarter" idx="12"/>
          </p:nvPr>
        </p:nvSpPr>
        <p:spPr>
          <a:ln/>
        </p:spPr>
        <p:txBody>
          <a:bodyPr/>
          <a:lstStyle>
            <a:lvl1pPr>
              <a:defRPr/>
            </a:lvl1pPr>
          </a:lstStyle>
          <a:p>
            <a:pPr>
              <a:defRPr/>
            </a:pPr>
            <a:fld id="{C9292196-BF36-4935-9CBF-889E59DA6DF8}" type="slidenum">
              <a:rPr lang="ja-JP" altLang="en-US"/>
              <a:pPr>
                <a:defRPr/>
              </a:pPr>
              <a:t>‹#›</a:t>
            </a:fld>
            <a:endParaRPr lang="en-US" altLang="ja-JP"/>
          </a:p>
        </p:txBody>
      </p:sp>
    </p:spTree>
    <p:extLst>
      <p:ext uri="{BB962C8B-B14F-4D97-AF65-F5344CB8AC3E}">
        <p14:creationId xmlns:p14="http://schemas.microsoft.com/office/powerpoint/2010/main" val="2970932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32"/>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33"/>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34"/>
          <p:cNvSpPr>
            <a:spLocks noGrp="1" noChangeArrowheads="1"/>
          </p:cNvSpPr>
          <p:nvPr>
            <p:ph type="sldNum" sz="quarter" idx="12"/>
          </p:nvPr>
        </p:nvSpPr>
        <p:spPr>
          <a:ln/>
        </p:spPr>
        <p:txBody>
          <a:bodyPr/>
          <a:lstStyle>
            <a:lvl1pPr>
              <a:defRPr/>
            </a:lvl1pPr>
          </a:lstStyle>
          <a:p>
            <a:pPr>
              <a:defRPr/>
            </a:pPr>
            <a:fld id="{1F5BDA19-C33B-48D6-97CA-37312730ED46}" type="slidenum">
              <a:rPr lang="ja-JP" altLang="en-US"/>
              <a:pPr>
                <a:defRPr/>
              </a:pPr>
              <a:t>‹#›</a:t>
            </a:fld>
            <a:endParaRPr lang="en-US" altLang="ja-JP"/>
          </a:p>
        </p:txBody>
      </p:sp>
    </p:spTree>
    <p:extLst>
      <p:ext uri="{BB962C8B-B14F-4D97-AF65-F5344CB8AC3E}">
        <p14:creationId xmlns:p14="http://schemas.microsoft.com/office/powerpoint/2010/main" val="1839545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32"/>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33"/>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34"/>
          <p:cNvSpPr>
            <a:spLocks noGrp="1" noChangeArrowheads="1"/>
          </p:cNvSpPr>
          <p:nvPr>
            <p:ph type="sldNum" sz="quarter" idx="12"/>
          </p:nvPr>
        </p:nvSpPr>
        <p:spPr>
          <a:ln/>
        </p:spPr>
        <p:txBody>
          <a:bodyPr/>
          <a:lstStyle>
            <a:lvl1pPr>
              <a:defRPr/>
            </a:lvl1pPr>
          </a:lstStyle>
          <a:p>
            <a:pPr>
              <a:defRPr/>
            </a:pPr>
            <a:fld id="{9DDA3649-000C-482B-B2B6-5D8AD1DB778D}" type="slidenum">
              <a:rPr lang="ja-JP" altLang="en-US"/>
              <a:pPr>
                <a:defRPr/>
              </a:pPr>
              <a:t>‹#›</a:t>
            </a:fld>
            <a:endParaRPr lang="en-US" altLang="ja-JP"/>
          </a:p>
        </p:txBody>
      </p:sp>
    </p:spTree>
    <p:extLst>
      <p:ext uri="{BB962C8B-B14F-4D97-AF65-F5344CB8AC3E}">
        <p14:creationId xmlns:p14="http://schemas.microsoft.com/office/powerpoint/2010/main" val="508486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32"/>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33"/>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34"/>
          <p:cNvSpPr>
            <a:spLocks noGrp="1" noChangeArrowheads="1"/>
          </p:cNvSpPr>
          <p:nvPr>
            <p:ph type="sldNum" sz="quarter" idx="12"/>
          </p:nvPr>
        </p:nvSpPr>
        <p:spPr>
          <a:ln/>
        </p:spPr>
        <p:txBody>
          <a:bodyPr/>
          <a:lstStyle>
            <a:lvl1pPr>
              <a:defRPr/>
            </a:lvl1pPr>
          </a:lstStyle>
          <a:p>
            <a:pPr>
              <a:defRPr/>
            </a:pPr>
            <a:fld id="{30221AAF-CA9D-428D-A914-71422F45A06A}" type="slidenum">
              <a:rPr lang="ja-JP" altLang="en-US"/>
              <a:pPr>
                <a:defRPr/>
              </a:pPr>
              <a:t>‹#›</a:t>
            </a:fld>
            <a:endParaRPr lang="en-US" altLang="ja-JP"/>
          </a:p>
        </p:txBody>
      </p:sp>
    </p:spTree>
    <p:extLst>
      <p:ext uri="{BB962C8B-B14F-4D97-AF65-F5344CB8AC3E}">
        <p14:creationId xmlns:p14="http://schemas.microsoft.com/office/powerpoint/2010/main" val="1515600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32"/>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33"/>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34"/>
          <p:cNvSpPr>
            <a:spLocks noGrp="1" noChangeArrowheads="1"/>
          </p:cNvSpPr>
          <p:nvPr>
            <p:ph type="sldNum" sz="quarter" idx="12"/>
          </p:nvPr>
        </p:nvSpPr>
        <p:spPr>
          <a:ln/>
        </p:spPr>
        <p:txBody>
          <a:bodyPr/>
          <a:lstStyle>
            <a:lvl1pPr>
              <a:defRPr/>
            </a:lvl1pPr>
          </a:lstStyle>
          <a:p>
            <a:pPr>
              <a:defRPr/>
            </a:pPr>
            <a:fld id="{E7629485-2152-46AC-96CC-D3A7182F74B3}" type="slidenum">
              <a:rPr lang="ja-JP" altLang="en-US"/>
              <a:pPr>
                <a:defRPr/>
              </a:pPr>
              <a:t>‹#›</a:t>
            </a:fld>
            <a:endParaRPr lang="en-US" altLang="ja-JP"/>
          </a:p>
        </p:txBody>
      </p:sp>
    </p:spTree>
    <p:extLst>
      <p:ext uri="{BB962C8B-B14F-4D97-AF65-F5344CB8AC3E}">
        <p14:creationId xmlns:p14="http://schemas.microsoft.com/office/powerpoint/2010/main" val="4665256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32"/>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33"/>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34"/>
          <p:cNvSpPr>
            <a:spLocks noGrp="1" noChangeArrowheads="1"/>
          </p:cNvSpPr>
          <p:nvPr>
            <p:ph type="sldNum" sz="quarter" idx="12"/>
          </p:nvPr>
        </p:nvSpPr>
        <p:spPr>
          <a:ln/>
        </p:spPr>
        <p:txBody>
          <a:bodyPr/>
          <a:lstStyle>
            <a:lvl1pPr>
              <a:defRPr/>
            </a:lvl1pPr>
          </a:lstStyle>
          <a:p>
            <a:pPr>
              <a:defRPr/>
            </a:pPr>
            <a:fld id="{66184E3A-F265-4899-B9BF-6E888C48CC11}" type="slidenum">
              <a:rPr lang="ja-JP" altLang="en-US"/>
              <a:pPr>
                <a:defRPr/>
              </a:pPr>
              <a:t>‹#›</a:t>
            </a:fld>
            <a:endParaRPr lang="en-US" altLang="ja-JP"/>
          </a:p>
        </p:txBody>
      </p:sp>
    </p:spTree>
    <p:extLst>
      <p:ext uri="{BB962C8B-B14F-4D97-AF65-F5344CB8AC3E}">
        <p14:creationId xmlns:p14="http://schemas.microsoft.com/office/powerpoint/2010/main" val="2207031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7405688"/>
            <a:chOff x="0" y="-9"/>
            <a:chExt cx="5760" cy="4665"/>
          </a:xfrm>
        </p:grpSpPr>
        <p:sp>
          <p:nvSpPr>
            <p:cNvPr id="1032" name="Freeform 3"/>
            <p:cNvSpPr>
              <a:spLocks/>
            </p:cNvSpPr>
            <p:nvPr/>
          </p:nvSpPr>
          <p:spPr bwMode="hidden">
            <a:xfrm>
              <a:off x="1632" y="-5"/>
              <a:ext cx="1737" cy="4333"/>
            </a:xfrm>
            <a:custGeom>
              <a:avLst/>
              <a:gdLst>
                <a:gd name="T0" fmla="*/ 494 w 1737"/>
                <a:gd name="T1" fmla="*/ 4361 h 4320"/>
                <a:gd name="T2" fmla="*/ 1737 w 1737"/>
                <a:gd name="T3" fmla="*/ 4372 h 4320"/>
                <a:gd name="T4" fmla="*/ 524 w 1737"/>
                <a:gd name="T5" fmla="*/ 0 h 4320"/>
                <a:gd name="T6" fmla="*/ 0 w 1737"/>
                <a:gd name="T7" fmla="*/ 7 h 4320"/>
                <a:gd name="T8" fmla="*/ 494 w 1737"/>
                <a:gd name="T9" fmla="*/ 4361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3" name="Freeform 4"/>
            <p:cNvSpPr>
              <a:spLocks/>
            </p:cNvSpPr>
            <p:nvPr/>
          </p:nvSpPr>
          <p:spPr bwMode="hidden">
            <a:xfrm>
              <a:off x="0" y="-7"/>
              <a:ext cx="1737" cy="4329"/>
            </a:xfrm>
            <a:custGeom>
              <a:avLst/>
              <a:gdLst>
                <a:gd name="T0" fmla="*/ 494 w 1737"/>
                <a:gd name="T1" fmla="*/ 4345 h 4320"/>
                <a:gd name="T2" fmla="*/ 1737 w 1737"/>
                <a:gd name="T3" fmla="*/ 4356 h 4320"/>
                <a:gd name="T4" fmla="*/ 524 w 1737"/>
                <a:gd name="T5" fmla="*/ 0 h 4320"/>
                <a:gd name="T6" fmla="*/ 0 w 1737"/>
                <a:gd name="T7" fmla="*/ 7 h 4320"/>
                <a:gd name="T8" fmla="*/ 494 w 1737"/>
                <a:gd name="T9" fmla="*/ 4345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4" name="Freeform 5"/>
            <p:cNvSpPr>
              <a:spLocks/>
            </p:cNvSpPr>
            <p:nvPr/>
          </p:nvSpPr>
          <p:spPr bwMode="hidden">
            <a:xfrm>
              <a:off x="3744" y="-4"/>
              <a:ext cx="1739" cy="4330"/>
            </a:xfrm>
            <a:custGeom>
              <a:avLst/>
              <a:gdLst>
                <a:gd name="T0" fmla="*/ 494 w 1739"/>
                <a:gd name="T1" fmla="*/ 4066 h 4420"/>
                <a:gd name="T2" fmla="*/ 1739 w 1739"/>
                <a:gd name="T3" fmla="*/ 4071 h 4420"/>
                <a:gd name="T4" fmla="*/ 524 w 1739"/>
                <a:gd name="T5" fmla="*/ 0 h 4420"/>
                <a:gd name="T6" fmla="*/ 0 w 1739"/>
                <a:gd name="T7" fmla="*/ 7 h 4420"/>
                <a:gd name="T8" fmla="*/ 494 w 1739"/>
                <a:gd name="T9" fmla="*/ 4066 h 44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9" h="4420">
                  <a:moveTo>
                    <a:pt x="494" y="4415"/>
                  </a:moveTo>
                  <a:lnTo>
                    <a:pt x="1739" y="4420"/>
                  </a:lnTo>
                  <a:lnTo>
                    <a:pt x="524" y="0"/>
                  </a:lnTo>
                  <a:lnTo>
                    <a:pt x="0" y="7"/>
                  </a:lnTo>
                  <a:lnTo>
                    <a:pt x="494" y="4415"/>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5" name="Freeform 6"/>
            <p:cNvSpPr>
              <a:spLocks/>
            </p:cNvSpPr>
            <p:nvPr/>
          </p:nvSpPr>
          <p:spPr bwMode="hidden">
            <a:xfrm>
              <a:off x="1920" y="-9"/>
              <a:ext cx="2080" cy="4324"/>
            </a:xfrm>
            <a:custGeom>
              <a:avLst/>
              <a:gdLst>
                <a:gd name="T0" fmla="*/ 0 w 2080"/>
                <a:gd name="T1" fmla="*/ 7 h 4338"/>
                <a:gd name="T2" fmla="*/ 1870 w 2080"/>
                <a:gd name="T3" fmla="*/ 4282 h 4338"/>
                <a:gd name="T4" fmla="*/ 2080 w 2080"/>
                <a:gd name="T5" fmla="*/ 4282 h 4338"/>
                <a:gd name="T6" fmla="*/ 1033 w 2080"/>
                <a:gd name="T7" fmla="*/ 0 h 4338"/>
                <a:gd name="T8" fmla="*/ 0 w 2080"/>
                <a:gd name="T9" fmla="*/ 7 h 43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80" h="4338">
                  <a:moveTo>
                    <a:pt x="0" y="7"/>
                  </a:moveTo>
                  <a:lnTo>
                    <a:pt x="1870" y="4338"/>
                  </a:lnTo>
                  <a:lnTo>
                    <a:pt x="2080" y="4338"/>
                  </a:lnTo>
                  <a:lnTo>
                    <a:pt x="1033" y="0"/>
                  </a:lnTo>
                  <a:lnTo>
                    <a:pt x="0" y="7"/>
                  </a:lnTo>
                  <a:close/>
                </a:path>
              </a:pathLst>
            </a:cu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127" name="Freeform 7"/>
            <p:cNvSpPr>
              <a:spLocks/>
            </p:cNvSpPr>
            <p:nvPr/>
          </p:nvSpPr>
          <p:spPr bwMode="hidden">
            <a:xfrm>
              <a:off x="117" y="97"/>
              <a:ext cx="3504" cy="1536"/>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5128" name="Freeform 8"/>
            <p:cNvSpPr>
              <a:spLocks/>
            </p:cNvSpPr>
            <p:nvPr/>
          </p:nvSpPr>
          <p:spPr bwMode="hidden">
            <a:xfrm rot="2702961" flipH="1">
              <a:off x="810" y="766"/>
              <a:ext cx="2544" cy="1008"/>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5129" name="Freeform 9"/>
            <p:cNvSpPr>
              <a:spLocks/>
            </p:cNvSpPr>
            <p:nvPr/>
          </p:nvSpPr>
          <p:spPr bwMode="hidden">
            <a:xfrm>
              <a:off x="83" y="49"/>
              <a:ext cx="3504" cy="1536"/>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5130" name="Freeform 10"/>
            <p:cNvSpPr>
              <a:spLocks/>
            </p:cNvSpPr>
            <p:nvPr userDrawn="1"/>
          </p:nvSpPr>
          <p:spPr bwMode="hidden">
            <a:xfrm rot="-2895842">
              <a:off x="-984" y="1041"/>
              <a:ext cx="3504" cy="1536"/>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5131" name="Freeform 11"/>
            <p:cNvSpPr>
              <a:spLocks/>
            </p:cNvSpPr>
            <p:nvPr/>
          </p:nvSpPr>
          <p:spPr bwMode="hidden">
            <a:xfrm rot="-2305141">
              <a:off x="1331" y="913"/>
              <a:ext cx="3594" cy="1735"/>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5132" name="Freeform 12"/>
            <p:cNvSpPr>
              <a:spLocks/>
            </p:cNvSpPr>
            <p:nvPr/>
          </p:nvSpPr>
          <p:spPr bwMode="hidden">
            <a:xfrm rot="2084418" flipH="1">
              <a:off x="1859" y="865"/>
              <a:ext cx="3504" cy="1536"/>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5133" name="Freeform 13"/>
            <p:cNvSpPr>
              <a:spLocks/>
            </p:cNvSpPr>
            <p:nvPr/>
          </p:nvSpPr>
          <p:spPr bwMode="hidden">
            <a:xfrm>
              <a:off x="4250" y="-7"/>
              <a:ext cx="1089" cy="2285"/>
            </a:xfrm>
            <a:custGeom>
              <a:avLst/>
              <a:gdLst>
                <a:gd name="T0" fmla="*/ 0 w 1089"/>
                <a:gd name="T1" fmla="*/ 2265 h 2285"/>
                <a:gd name="T2" fmla="*/ 1030 w 1089"/>
                <a:gd name="T3" fmla="*/ 0 h 2285"/>
                <a:gd name="T4" fmla="*/ 1089 w 1089"/>
                <a:gd name="T5" fmla="*/ 0 h 2285"/>
                <a:gd name="T6" fmla="*/ 37 w 1089"/>
                <a:gd name="T7" fmla="*/ 2285 h 2285"/>
                <a:gd name="T8" fmla="*/ 0 w 1089"/>
                <a:gd name="T9" fmla="*/ 2265 h 2285"/>
              </a:gdLst>
              <a:ahLst/>
              <a:cxnLst>
                <a:cxn ang="0">
                  <a:pos x="T0" y="T1"/>
                </a:cxn>
                <a:cxn ang="0">
                  <a:pos x="T2" y="T3"/>
                </a:cxn>
                <a:cxn ang="0">
                  <a:pos x="T4" y="T5"/>
                </a:cxn>
                <a:cxn ang="0">
                  <a:pos x="T6" y="T7"/>
                </a:cxn>
                <a:cxn ang="0">
                  <a:pos x="T8" y="T9"/>
                </a:cxn>
              </a:cxnLst>
              <a:rect l="0" t="0" r="r" b="b"/>
              <a:pathLst>
                <a:path w="1089" h="2285">
                  <a:moveTo>
                    <a:pt x="0" y="2265"/>
                  </a:moveTo>
                  <a:cubicBezTo>
                    <a:pt x="438" y="996"/>
                    <a:pt x="865" y="377"/>
                    <a:pt x="1030" y="0"/>
                  </a:cubicBezTo>
                  <a:cubicBezTo>
                    <a:pt x="1030" y="0"/>
                    <a:pt x="1059" y="0"/>
                    <a:pt x="1089" y="0"/>
                  </a:cubicBezTo>
                  <a:cubicBezTo>
                    <a:pt x="565" y="834"/>
                    <a:pt x="181" y="1853"/>
                    <a:pt x="37" y="2285"/>
                  </a:cubicBezTo>
                  <a:cubicBezTo>
                    <a:pt x="37" y="2285"/>
                    <a:pt x="0" y="2265"/>
                    <a:pt x="0" y="2265"/>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1043" name="Rectangle 14"/>
            <p:cNvSpPr>
              <a:spLocks noChangeArrowheads="1"/>
            </p:cNvSpPr>
            <p:nvPr/>
          </p:nvSpPr>
          <p:spPr bwMode="hidden">
            <a:xfrm>
              <a:off x="0" y="3910"/>
              <a:ext cx="5760" cy="432"/>
            </a:xfrm>
            <a:prstGeom prst="rect">
              <a:avLst/>
            </a:pr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eaLnBrk="1" hangingPunct="1">
                <a:defRPr/>
              </a:pPr>
              <a:endParaRPr lang="ja-JP" altLang="en-US"/>
            </a:p>
          </p:txBody>
        </p:sp>
        <p:sp>
          <p:nvSpPr>
            <p:cNvPr id="1044" name="Freeform 15"/>
            <p:cNvSpPr>
              <a:spLocks/>
            </p:cNvSpPr>
            <p:nvPr/>
          </p:nvSpPr>
          <p:spPr bwMode="hidden">
            <a:xfrm>
              <a:off x="1632" y="3956"/>
              <a:ext cx="1737" cy="382"/>
            </a:xfrm>
            <a:custGeom>
              <a:avLst/>
              <a:gdLst>
                <a:gd name="T0" fmla="*/ 494 w 1737"/>
                <a:gd name="T1" fmla="*/ 0 h 4320"/>
                <a:gd name="T2" fmla="*/ 1737 w 1737"/>
                <a:gd name="T3" fmla="*/ 0 h 4320"/>
                <a:gd name="T4" fmla="*/ 524 w 1737"/>
                <a:gd name="T5" fmla="*/ 0 h 4320"/>
                <a:gd name="T6" fmla="*/ 0 w 1737"/>
                <a:gd name="T7" fmla="*/ 0 h 4320"/>
                <a:gd name="T8" fmla="*/ 494 w 1737"/>
                <a:gd name="T9" fmla="*/ 0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5" name="Freeform 16"/>
            <p:cNvSpPr>
              <a:spLocks/>
            </p:cNvSpPr>
            <p:nvPr/>
          </p:nvSpPr>
          <p:spPr bwMode="hidden">
            <a:xfrm>
              <a:off x="0" y="3956"/>
              <a:ext cx="1737" cy="381"/>
            </a:xfrm>
            <a:custGeom>
              <a:avLst/>
              <a:gdLst>
                <a:gd name="T0" fmla="*/ 494 w 1737"/>
                <a:gd name="T1" fmla="*/ 0 h 4320"/>
                <a:gd name="T2" fmla="*/ 1737 w 1737"/>
                <a:gd name="T3" fmla="*/ 0 h 4320"/>
                <a:gd name="T4" fmla="*/ 524 w 1737"/>
                <a:gd name="T5" fmla="*/ 0 h 4320"/>
                <a:gd name="T6" fmla="*/ 0 w 1737"/>
                <a:gd name="T7" fmla="*/ 0 h 4320"/>
                <a:gd name="T8" fmla="*/ 494 w 1737"/>
                <a:gd name="T9" fmla="*/ 0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6" name="Freeform 17"/>
            <p:cNvSpPr>
              <a:spLocks/>
            </p:cNvSpPr>
            <p:nvPr/>
          </p:nvSpPr>
          <p:spPr bwMode="hidden">
            <a:xfrm>
              <a:off x="3744" y="3956"/>
              <a:ext cx="1739" cy="382"/>
            </a:xfrm>
            <a:custGeom>
              <a:avLst/>
              <a:gdLst>
                <a:gd name="T0" fmla="*/ 494 w 1739"/>
                <a:gd name="T1" fmla="*/ 0 h 4420"/>
                <a:gd name="T2" fmla="*/ 1739 w 1739"/>
                <a:gd name="T3" fmla="*/ 0 h 4420"/>
                <a:gd name="T4" fmla="*/ 524 w 1739"/>
                <a:gd name="T5" fmla="*/ 0 h 4420"/>
                <a:gd name="T6" fmla="*/ 0 w 1739"/>
                <a:gd name="T7" fmla="*/ 0 h 4420"/>
                <a:gd name="T8" fmla="*/ 494 w 1739"/>
                <a:gd name="T9" fmla="*/ 0 h 44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9" h="4420">
                  <a:moveTo>
                    <a:pt x="494" y="4415"/>
                  </a:moveTo>
                  <a:lnTo>
                    <a:pt x="1739" y="4420"/>
                  </a:lnTo>
                  <a:lnTo>
                    <a:pt x="524" y="0"/>
                  </a:lnTo>
                  <a:lnTo>
                    <a:pt x="0" y="7"/>
                  </a:lnTo>
                  <a:lnTo>
                    <a:pt x="494" y="4415"/>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7" name="Freeform 18"/>
            <p:cNvSpPr>
              <a:spLocks/>
            </p:cNvSpPr>
            <p:nvPr/>
          </p:nvSpPr>
          <p:spPr bwMode="hidden">
            <a:xfrm>
              <a:off x="1920" y="3956"/>
              <a:ext cx="2080" cy="381"/>
            </a:xfrm>
            <a:custGeom>
              <a:avLst/>
              <a:gdLst>
                <a:gd name="T0" fmla="*/ 0 w 2080"/>
                <a:gd name="T1" fmla="*/ 0 h 4338"/>
                <a:gd name="T2" fmla="*/ 1870 w 2080"/>
                <a:gd name="T3" fmla="*/ 0 h 4338"/>
                <a:gd name="T4" fmla="*/ 2080 w 2080"/>
                <a:gd name="T5" fmla="*/ 0 h 4338"/>
                <a:gd name="T6" fmla="*/ 1033 w 2080"/>
                <a:gd name="T7" fmla="*/ 0 h 4338"/>
                <a:gd name="T8" fmla="*/ 0 w 2080"/>
                <a:gd name="T9" fmla="*/ 0 h 43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80" h="4338">
                  <a:moveTo>
                    <a:pt x="0" y="7"/>
                  </a:moveTo>
                  <a:lnTo>
                    <a:pt x="1870" y="4338"/>
                  </a:lnTo>
                  <a:lnTo>
                    <a:pt x="2080" y="4338"/>
                  </a:lnTo>
                  <a:lnTo>
                    <a:pt x="1033" y="0"/>
                  </a:lnTo>
                  <a:lnTo>
                    <a:pt x="0" y="7"/>
                  </a:lnTo>
                  <a:close/>
                </a:path>
              </a:pathLst>
            </a:cu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8" name="Rectangle 19"/>
            <p:cNvSpPr>
              <a:spLocks noChangeArrowheads="1"/>
            </p:cNvSpPr>
            <p:nvPr/>
          </p:nvSpPr>
          <p:spPr bwMode="hidden">
            <a:xfrm>
              <a:off x="0" y="3905"/>
              <a:ext cx="5760" cy="432"/>
            </a:xfrm>
            <a:prstGeom prst="rect">
              <a:avLst/>
            </a:prstGeom>
            <a:solidFill>
              <a:schemeClr val="bg2">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eaLnBrk="1" hangingPunct="1">
                <a:defRPr/>
              </a:pPr>
              <a:endParaRPr lang="ja-JP" altLang="en-US"/>
            </a:p>
          </p:txBody>
        </p:sp>
        <p:sp>
          <p:nvSpPr>
            <p:cNvPr id="5140" name="Freeform 20"/>
            <p:cNvSpPr>
              <a:spLocks/>
            </p:cNvSpPr>
            <p:nvPr/>
          </p:nvSpPr>
          <p:spPr bwMode="hidden">
            <a:xfrm>
              <a:off x="2583" y="3918"/>
              <a:ext cx="1036" cy="420"/>
            </a:xfrm>
            <a:custGeom>
              <a:avLst/>
              <a:gdLst>
                <a:gd name="T0" fmla="*/ 1027 w 1036"/>
                <a:gd name="T1" fmla="*/ 0 h 420"/>
                <a:gd name="T2" fmla="*/ 0 w 1036"/>
                <a:gd name="T3" fmla="*/ 417 h 420"/>
                <a:gd name="T4" fmla="*/ 24 w 1036"/>
                <a:gd name="T5" fmla="*/ 420 h 420"/>
                <a:gd name="T6" fmla="*/ 1036 w 1036"/>
                <a:gd name="T7" fmla="*/ 16 h 420"/>
                <a:gd name="T8" fmla="*/ 1027 w 1036"/>
                <a:gd name="T9" fmla="*/ 0 h 420"/>
              </a:gdLst>
              <a:ahLst/>
              <a:cxnLst>
                <a:cxn ang="0">
                  <a:pos x="T0" y="T1"/>
                </a:cxn>
                <a:cxn ang="0">
                  <a:pos x="T2" y="T3"/>
                </a:cxn>
                <a:cxn ang="0">
                  <a:pos x="T4" y="T5"/>
                </a:cxn>
                <a:cxn ang="0">
                  <a:pos x="T6" y="T7"/>
                </a:cxn>
                <a:cxn ang="0">
                  <a:pos x="T8" y="T9"/>
                </a:cxn>
              </a:cxnLst>
              <a:rect l="0" t="0" r="r" b="b"/>
              <a:pathLst>
                <a:path w="1036" h="420">
                  <a:moveTo>
                    <a:pt x="1027" y="0"/>
                  </a:moveTo>
                  <a:cubicBezTo>
                    <a:pt x="508" y="159"/>
                    <a:pt x="167" y="347"/>
                    <a:pt x="0" y="417"/>
                  </a:cubicBezTo>
                  <a:cubicBezTo>
                    <a:pt x="0" y="417"/>
                    <a:pt x="12" y="418"/>
                    <a:pt x="24" y="420"/>
                  </a:cubicBezTo>
                  <a:cubicBezTo>
                    <a:pt x="237" y="321"/>
                    <a:pt x="708" y="105"/>
                    <a:pt x="1036" y="16"/>
                  </a:cubicBezTo>
                  <a:cubicBezTo>
                    <a:pt x="1036" y="16"/>
                    <a:pt x="1027" y="0"/>
                    <a:pt x="1027" y="0"/>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5141" name="Freeform 21"/>
            <p:cNvSpPr>
              <a:spLocks/>
            </p:cNvSpPr>
            <p:nvPr/>
          </p:nvSpPr>
          <p:spPr bwMode="hidden">
            <a:xfrm rot="18897039" flipH="1">
              <a:off x="1486" y="3886"/>
              <a:ext cx="1060" cy="480"/>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5142" name="Freeform 22"/>
            <p:cNvSpPr>
              <a:spLocks/>
            </p:cNvSpPr>
            <p:nvPr/>
          </p:nvSpPr>
          <p:spPr bwMode="hidden">
            <a:xfrm rot="18897039" flipH="1">
              <a:off x="766" y="3886"/>
              <a:ext cx="1060" cy="480"/>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5143" name="Freeform 23"/>
            <p:cNvSpPr>
              <a:spLocks/>
            </p:cNvSpPr>
            <p:nvPr/>
          </p:nvSpPr>
          <p:spPr bwMode="hidden">
            <a:xfrm rot="18897039" flipH="1">
              <a:off x="31" y="3854"/>
              <a:ext cx="1034" cy="487"/>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5144" name="Freeform 24"/>
            <p:cNvSpPr>
              <a:spLocks/>
            </p:cNvSpPr>
            <p:nvPr/>
          </p:nvSpPr>
          <p:spPr bwMode="hidden">
            <a:xfrm flipH="1" flipV="1">
              <a:off x="576" y="3910"/>
              <a:ext cx="3552" cy="432"/>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5145" name="Freeform 25"/>
            <p:cNvSpPr>
              <a:spLocks/>
            </p:cNvSpPr>
            <p:nvPr/>
          </p:nvSpPr>
          <p:spPr bwMode="hidden">
            <a:xfrm flipH="1" flipV="1">
              <a:off x="240" y="3910"/>
              <a:ext cx="1536" cy="432"/>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5146" name="Freeform 26"/>
            <p:cNvSpPr>
              <a:spLocks/>
            </p:cNvSpPr>
            <p:nvPr/>
          </p:nvSpPr>
          <p:spPr bwMode="hidden">
            <a:xfrm flipH="1" flipV="1">
              <a:off x="3036" y="3958"/>
              <a:ext cx="1332" cy="383"/>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5147" name="Freeform 27"/>
            <p:cNvSpPr>
              <a:spLocks/>
            </p:cNvSpPr>
            <p:nvPr/>
          </p:nvSpPr>
          <p:spPr bwMode="hidden">
            <a:xfrm flipH="1" flipV="1">
              <a:off x="3984" y="3910"/>
              <a:ext cx="1536" cy="432"/>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5148" name="Freeform 28"/>
            <p:cNvSpPr>
              <a:spLocks/>
            </p:cNvSpPr>
            <p:nvPr/>
          </p:nvSpPr>
          <p:spPr bwMode="hidden">
            <a:xfrm flipH="1" flipV="1">
              <a:off x="3456" y="3910"/>
              <a:ext cx="2304" cy="432"/>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sp>
          <p:nvSpPr>
            <p:cNvPr id="5149" name="Rectangle 29"/>
            <p:cNvSpPr>
              <a:spLocks noChangeArrowheads="1"/>
            </p:cNvSpPr>
            <p:nvPr/>
          </p:nvSpPr>
          <p:spPr bwMode="hidden">
            <a:xfrm>
              <a:off x="0" y="3931"/>
              <a:ext cx="5760" cy="14"/>
            </a:xfrm>
            <a:prstGeom prst="rect">
              <a:avLst/>
            </a:prstGeom>
            <a:gradFill rotWithShape="0">
              <a:gsLst>
                <a:gs pos="0">
                  <a:schemeClr val="bg2"/>
                </a:gs>
                <a:gs pos="50000">
                  <a:schemeClr val="accent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ja-JP" altLang="en-US"/>
            </a:p>
          </p:txBody>
        </p:sp>
      </p:grpSp>
      <p:sp>
        <p:nvSpPr>
          <p:cNvPr id="1027" name="Rectangle 30"/>
          <p:cNvSpPr>
            <a:spLocks noGrp="1" noChangeArrowheads="1"/>
          </p:cNvSpPr>
          <p:nvPr>
            <p:ph type="title"/>
          </p:nvPr>
        </p:nvSpPr>
        <p:spPr bwMode="auto">
          <a:xfrm>
            <a:off x="685800" y="465138"/>
            <a:ext cx="7772400"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r>
              <a:rPr lang="ja-JP" altLang="en-US"/>
              <a:t>マスタ タイトルの書式設定</a:t>
            </a:r>
          </a:p>
        </p:txBody>
      </p:sp>
      <p:sp>
        <p:nvSpPr>
          <p:cNvPr id="1028" name="Rectangle 31"/>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2 レベル</a:t>
            </a:r>
          </a:p>
          <a:p>
            <a:pPr lvl="2"/>
            <a:r>
              <a:rPr lang="ja-JP" altLang="en-US"/>
              <a:t>第 3 レベル</a:t>
            </a:r>
          </a:p>
          <a:p>
            <a:pPr lvl="3"/>
            <a:r>
              <a:rPr lang="ja-JP" altLang="en-US"/>
              <a:t>第 4 レベル</a:t>
            </a:r>
          </a:p>
          <a:p>
            <a:pPr lvl="4"/>
            <a:r>
              <a:rPr lang="ja-JP" altLang="en-US"/>
              <a:t>第 5 レベル</a:t>
            </a:r>
          </a:p>
        </p:txBody>
      </p:sp>
      <p:sp>
        <p:nvSpPr>
          <p:cNvPr id="5152" name="Rectangle 32"/>
          <p:cNvSpPr>
            <a:spLocks noGrp="1" noChangeArrowheads="1"/>
          </p:cNvSpPr>
          <p:nvPr>
            <p:ph type="dt" sz="half" idx="2"/>
          </p:nvPr>
        </p:nvSpPr>
        <p:spPr bwMode="auto">
          <a:xfrm>
            <a:off x="712788" y="631348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kumimoji="0" sz="1400">
                <a:latin typeface="+mn-lt"/>
              </a:defRPr>
            </a:lvl1pPr>
          </a:lstStyle>
          <a:p>
            <a:pPr>
              <a:defRPr/>
            </a:pPr>
            <a:endParaRPr lang="en-US" altLang="ja-JP"/>
          </a:p>
        </p:txBody>
      </p:sp>
      <p:sp>
        <p:nvSpPr>
          <p:cNvPr id="5153" name="Rectangle 33"/>
          <p:cNvSpPr>
            <a:spLocks noGrp="1" noChangeArrowheads="1"/>
          </p:cNvSpPr>
          <p:nvPr>
            <p:ph type="ftr" sz="quarter" idx="3"/>
          </p:nvPr>
        </p:nvSpPr>
        <p:spPr bwMode="auto">
          <a:xfrm>
            <a:off x="3151188" y="6313488"/>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kumimoji="0" sz="1400">
                <a:latin typeface="+mn-lt"/>
              </a:defRPr>
            </a:lvl1pPr>
          </a:lstStyle>
          <a:p>
            <a:pPr>
              <a:defRPr/>
            </a:pPr>
            <a:endParaRPr lang="en-US" altLang="ja-JP"/>
          </a:p>
        </p:txBody>
      </p:sp>
      <p:sp>
        <p:nvSpPr>
          <p:cNvPr id="5154" name="Rectangle 34"/>
          <p:cNvSpPr>
            <a:spLocks noGrp="1" noChangeArrowheads="1"/>
          </p:cNvSpPr>
          <p:nvPr>
            <p:ph type="sldNum" sz="quarter" idx="4"/>
          </p:nvPr>
        </p:nvSpPr>
        <p:spPr bwMode="auto">
          <a:xfrm>
            <a:off x="6580188" y="631348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kumimoji="0" sz="1400">
                <a:latin typeface="+mn-lt"/>
              </a:defRPr>
            </a:lvl1pPr>
          </a:lstStyle>
          <a:p>
            <a:pPr>
              <a:defRPr/>
            </a:pPr>
            <a:fld id="{CF0D159E-E14E-4098-BF1B-2CC39C712446}" type="slidenum">
              <a:rPr lang="ja-JP" altLang="en-US"/>
              <a:pPr>
                <a:defRPr/>
              </a:pPr>
              <a:t>‹#›</a:t>
            </a:fld>
            <a:endParaRPr lang="en-US" altLang="ja-JP"/>
          </a:p>
        </p:txBody>
      </p:sp>
    </p:spTree>
  </p:cSld>
  <p:clrMap bg1="dk2" tx1="lt1" bg2="dk1" tx2="lt2" accent1="accent1" accent2="accent2" accent3="accent3" accent4="accent4" accent5="accent5" accent6="accent6" hlink="hlink" folHlink="folHlink"/>
  <p:sldLayoutIdLst>
    <p:sldLayoutId id="2147483708"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0" fontAlgn="base" hangingPunct="0">
        <a:spcBef>
          <a:spcPct val="0"/>
        </a:spcBef>
        <a:spcAft>
          <a:spcPct val="0"/>
        </a:spcAft>
        <a:defRPr kumimoji="1" sz="4400" kern="12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Black" panose="020B0A04020102020204" pitchFamily="34"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2"/>
          </a:solidFill>
          <a:latin typeface="Arial Black" panose="020B0A04020102020204" pitchFamily="34"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2"/>
          </a:solidFill>
          <a:latin typeface="Arial Black" panose="020B0A04020102020204" pitchFamily="34"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2"/>
          </a:solidFill>
          <a:latin typeface="Arial Black" panose="020B0A040201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Black" panose="020B0A040201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Black" panose="020B0A040201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Black" panose="020B0A040201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Black" panose="020B0A04020102020204" pitchFamily="34"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SzPct val="85000"/>
        <a:buBlip>
          <a:blip r:embed="rId13"/>
        </a:buBlip>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0000"/>
        <a:buFont typeface="Wingdings" panose="05000000000000000000" pitchFamily="2" charset="2"/>
        <a:buChar char="l"/>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hlink"/>
        </a:buClr>
        <a:buSzPct val="65000"/>
        <a:buFont typeface="Wingdings" panose="05000000000000000000" pitchFamily="2" charset="2"/>
        <a:buChar char="l"/>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accent1"/>
        </a:buClr>
        <a:buSzPct val="60000"/>
        <a:buFont typeface="Wingdings" panose="05000000000000000000" pitchFamily="2" charset="2"/>
        <a:buChar char="l"/>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accent2"/>
        </a:buClr>
        <a:buSzPct val="60000"/>
        <a:buFont typeface="Wingdings" panose="05000000000000000000" pitchFamily="2" charset="2"/>
        <a:buChar char="l"/>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0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6.png"/><Relationship Id="rId2" Type="http://schemas.openxmlformats.org/officeDocument/2006/relationships/notesSlide" Target="../notesSlides/notesSlide29.xml"/><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6.png"/><Relationship Id="rId2" Type="http://schemas.openxmlformats.org/officeDocument/2006/relationships/notesSlide" Target="../notesSlides/notesSlide30.xml"/><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6.png"/><Relationship Id="rId2" Type="http://schemas.openxmlformats.org/officeDocument/2006/relationships/notesSlide" Target="../notesSlides/notesSlide31.xml"/><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1.png"/><Relationship Id="rId7" Type="http://schemas.openxmlformats.org/officeDocument/2006/relationships/image" Target="../media/image6.png"/><Relationship Id="rId2" Type="http://schemas.openxmlformats.org/officeDocument/2006/relationships/notesSlide" Target="../notesSlides/notesSlide32.xml"/><Relationship Id="rId1" Type="http://schemas.openxmlformats.org/officeDocument/2006/relationships/slideLayout" Target="../slideLayouts/slideLayout6.xml"/><Relationship Id="rId6" Type="http://schemas.openxmlformats.org/officeDocument/2006/relationships/image" Target="../media/image5.png"/><Relationship Id="rId11" Type="http://schemas.openxmlformats.org/officeDocument/2006/relationships/image" Target="../media/image11.png"/><Relationship Id="rId5" Type="http://schemas.openxmlformats.org/officeDocument/2006/relationships/image" Target="../media/image4.png"/><Relationship Id="rId10" Type="http://schemas.openxmlformats.org/officeDocument/2006/relationships/image" Target="../media/image10.png"/><Relationship Id="rId4" Type="http://schemas.openxmlformats.org/officeDocument/2006/relationships/image" Target="../media/image3.png"/><Relationship Id="rId9" Type="http://schemas.openxmlformats.org/officeDocument/2006/relationships/image" Target="../media/image9.png"/></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6.png"/><Relationship Id="rId2" Type="http://schemas.openxmlformats.org/officeDocument/2006/relationships/notesSlide" Target="../notesSlides/notesSlide33.xml"/><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6.xml"/><Relationship Id="rId6" Type="http://schemas.openxmlformats.org/officeDocument/2006/relationships/image" Target="../media/image4.png"/><Relationship Id="rId5" Type="http://schemas.openxmlformats.org/officeDocument/2006/relationships/image" Target="../media/image6.png"/><Relationship Id="rId4" Type="http://schemas.openxmlformats.org/officeDocument/2006/relationships/image" Target="../media/image3.png"/></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7.xml"/><Relationship Id="rId1" Type="http://schemas.openxmlformats.org/officeDocument/2006/relationships/slideLayout" Target="../slideLayouts/slideLayout6.xml"/><Relationship Id="rId6" Type="http://schemas.openxmlformats.org/officeDocument/2006/relationships/image" Target="../media/image4.png"/><Relationship Id="rId5" Type="http://schemas.openxmlformats.org/officeDocument/2006/relationships/image" Target="../media/image6.png"/><Relationship Id="rId4" Type="http://schemas.openxmlformats.org/officeDocument/2006/relationships/image" Target="../media/image3.png"/></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2.xml"/><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3.xml"/><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4.xml"/><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5.xml"/><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7.xml"/><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8.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9.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0.xml"/><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1.xml"/><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2.xml"/><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3.xml"/><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4.xml"/><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5.xml"/><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6.xml"/><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7.xml"/><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8.xml"/><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9.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3.png"/></Relationships>
</file>

<file path=ppt/slides/_rels/slide6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0.xml"/><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1.xml"/><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2.xml"/><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3.xml"/><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4.xml"/><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5.xml"/><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6.xml"/><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7.xml"/><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8.xml"/><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9.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7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0.xml"/><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1.xml"/><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2.xml"/><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7.xml"/><Relationship Id="rId1" Type="http://schemas.openxmlformats.org/officeDocument/2006/relationships/slideLayout" Target="../slideLayouts/slideLayout6.xml"/></Relationships>
</file>

<file path=ppt/slides/_rels/slide7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8.xml"/><Relationship Id="rId1" Type="http://schemas.openxmlformats.org/officeDocument/2006/relationships/slideLayout" Target="../slideLayouts/slideLayout6.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8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1.xml"/><Relationship Id="rId1" Type="http://schemas.openxmlformats.org/officeDocument/2006/relationships/slideLayout" Target="../slideLayouts/slideLayout6.xml"/><Relationship Id="rId4" Type="http://schemas.openxmlformats.org/officeDocument/2006/relationships/image" Target="../media/image1.png"/></Relationships>
</file>

<file path=ppt/slides/_rels/slide8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2.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8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3.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png"/></Relationships>
</file>

<file path=ppt/slides/_rels/slide8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4.xml"/><Relationship Id="rId1" Type="http://schemas.openxmlformats.org/officeDocument/2006/relationships/slideLayout" Target="../slideLayouts/slideLayout6.xml"/></Relationships>
</file>

<file path=ppt/slides/_rels/slide8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6.xml"/><Relationship Id="rId1" Type="http://schemas.openxmlformats.org/officeDocument/2006/relationships/slideLayout" Target="../slideLayouts/slideLayout6.xml"/><Relationship Id="rId4" Type="http://schemas.openxmlformats.org/officeDocument/2006/relationships/image" Target="../media/image17.png"/></Relationships>
</file>

<file path=ppt/slides/_rels/slide8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7.xml"/><Relationship Id="rId1" Type="http://schemas.openxmlformats.org/officeDocument/2006/relationships/slideLayout" Target="../slideLayouts/slideLayout6.xml"/><Relationship Id="rId5" Type="http://schemas.openxmlformats.org/officeDocument/2006/relationships/image" Target="../media/image1.png"/><Relationship Id="rId4" Type="http://schemas.openxmlformats.org/officeDocument/2006/relationships/image" Target="../media/image15.png"/></Relationships>
</file>

<file path=ppt/slides/_rels/slide8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8.xml"/><Relationship Id="rId1" Type="http://schemas.openxmlformats.org/officeDocument/2006/relationships/slideLayout" Target="../slideLayouts/slideLayout6.xml"/><Relationship Id="rId4" Type="http://schemas.openxmlformats.org/officeDocument/2006/relationships/image" Target="../media/image14.png"/></Relationships>
</file>

<file path=ppt/slides/_rels/slide8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9.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9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0.xml"/><Relationship Id="rId1" Type="http://schemas.openxmlformats.org/officeDocument/2006/relationships/slideLayout" Target="../slideLayouts/slideLayout6.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9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1.xml"/><Relationship Id="rId1" Type="http://schemas.openxmlformats.org/officeDocument/2006/relationships/slideLayout" Target="../slideLayouts/slideLayout6.xml"/></Relationships>
</file>

<file path=ppt/slides/_rels/slide9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2.xml"/><Relationship Id="rId1" Type="http://schemas.openxmlformats.org/officeDocument/2006/relationships/slideLayout" Target="../slideLayouts/slideLayout6.xml"/><Relationship Id="rId4" Type="http://schemas.openxmlformats.org/officeDocument/2006/relationships/image" Target="../media/image17.png"/></Relationships>
</file>

<file path=ppt/slides/_rels/slide9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3.xml"/><Relationship Id="rId1" Type="http://schemas.openxmlformats.org/officeDocument/2006/relationships/slideLayout" Target="../slideLayouts/slideLayout6.xml"/><Relationship Id="rId5" Type="http://schemas.openxmlformats.org/officeDocument/2006/relationships/image" Target="../media/image15.png"/><Relationship Id="rId4" Type="http://schemas.openxmlformats.org/officeDocument/2006/relationships/image" Target="../media/image14.png"/></Relationships>
</file>

<file path=ppt/slides/_rels/slide9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4.xml"/><Relationship Id="rId1" Type="http://schemas.openxmlformats.org/officeDocument/2006/relationships/slideLayout" Target="../slideLayouts/slideLayout6.xml"/></Relationships>
</file>

<file path=ppt/slides/_rels/slide9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5.xml"/><Relationship Id="rId1" Type="http://schemas.openxmlformats.org/officeDocument/2006/relationships/slideLayout" Target="../slideLayouts/slideLayout6.xml"/><Relationship Id="rId5" Type="http://schemas.openxmlformats.org/officeDocument/2006/relationships/image" Target="../media/image14.png"/><Relationship Id="rId4" Type="http://schemas.openxmlformats.org/officeDocument/2006/relationships/image" Target="../media/image1.png"/></Relationships>
</file>

<file path=ppt/slides/_rels/slide9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7.xml"/><Relationship Id="rId1" Type="http://schemas.openxmlformats.org/officeDocument/2006/relationships/slideLayout" Target="../slideLayouts/slideLayout6.xml"/></Relationships>
</file>

<file path=ppt/slides/_rels/slide9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p:txBody>
          <a:bodyPr/>
          <a:lstStyle/>
          <a:p>
            <a:pPr eaLnBrk="1" hangingPunct="1"/>
            <a:r>
              <a:rPr lang="ja-JP" altLang="en-US">
                <a:latin typeface="Times New Roman" panose="02020603050405020304" pitchFamily="18" charset="0"/>
              </a:rPr>
              <a:t>オペレーティングシステム</a:t>
            </a:r>
          </a:p>
        </p:txBody>
      </p:sp>
      <p:sp>
        <p:nvSpPr>
          <p:cNvPr id="5123" name="Rectangle 3"/>
          <p:cNvSpPr>
            <a:spLocks noGrp="1" noChangeArrowheads="1"/>
          </p:cNvSpPr>
          <p:nvPr>
            <p:ph type="subTitle" idx="1"/>
          </p:nvPr>
        </p:nvSpPr>
        <p:spPr>
          <a:xfrm>
            <a:off x="609600" y="3276600"/>
            <a:ext cx="7467600" cy="2974975"/>
          </a:xfrm>
        </p:spPr>
        <p:txBody>
          <a:bodyPr/>
          <a:lstStyle/>
          <a:p>
            <a:pPr eaLnBrk="1" hangingPunct="1"/>
            <a:r>
              <a:rPr lang="ja-JP" altLang="en-US" dirty="0">
                <a:latin typeface="Times New Roman" panose="02020603050405020304" pitchFamily="18" charset="0"/>
              </a:rPr>
              <a:t>第7回</a:t>
            </a:r>
          </a:p>
          <a:p>
            <a:pPr eaLnBrk="1" hangingPunct="1"/>
            <a:r>
              <a:rPr lang="ja-JP" altLang="en-US" dirty="0">
                <a:latin typeface="Times New Roman" panose="02020603050405020304" pitchFamily="18" charset="0"/>
              </a:rPr>
              <a:t>デッドロック</a:t>
            </a:r>
            <a:endParaRPr lang="en-US" altLang="ja-JP" dirty="0">
              <a:latin typeface="Times New Roman" panose="02020603050405020304" pitchFamily="18" charset="0"/>
            </a:endParaRPr>
          </a:p>
          <a:p>
            <a:pPr algn="r" eaLnBrk="1" hangingPunct="1"/>
            <a:r>
              <a:rPr lang="en-US" altLang="ja-JP" dirty="0">
                <a:latin typeface="Times New Roman" panose="02020603050405020304" pitchFamily="18" charset="0"/>
              </a:rPr>
              <a:t>http://www.info.kindai.ac.jp/OS</a:t>
            </a:r>
            <a:endParaRPr lang="ja-JP" altLang="en-US" dirty="0">
              <a:latin typeface="Times New Roman" panose="02020603050405020304" pitchFamily="18" charset="0"/>
            </a:endParaRPr>
          </a:p>
          <a:p>
            <a:pPr algn="r" eaLnBrk="1" hangingPunct="1"/>
            <a:r>
              <a:rPr lang="en-US" altLang="ja-JP" dirty="0">
                <a:latin typeface="Times New Roman" panose="02020603050405020304" pitchFamily="18" charset="0"/>
              </a:rPr>
              <a:t>E</a:t>
            </a:r>
            <a:r>
              <a:rPr lang="ja-JP" altLang="en-US" dirty="0">
                <a:latin typeface="Times New Roman" panose="02020603050405020304" pitchFamily="18" charset="0"/>
              </a:rPr>
              <a:t>号館</a:t>
            </a:r>
            <a:r>
              <a:rPr lang="en-US" altLang="ja-JP" dirty="0">
                <a:latin typeface="Times New Roman" panose="02020603050405020304" pitchFamily="18" charset="0"/>
              </a:rPr>
              <a:t>3</a:t>
            </a:r>
            <a:r>
              <a:rPr lang="ja-JP" altLang="en-US" dirty="0">
                <a:latin typeface="Times New Roman" panose="02020603050405020304" pitchFamily="18" charset="0"/>
              </a:rPr>
              <a:t>階</a:t>
            </a:r>
            <a:r>
              <a:rPr lang="en-US" altLang="ja-JP">
                <a:latin typeface="Times New Roman" panose="02020603050405020304" pitchFamily="18" charset="0"/>
              </a:rPr>
              <a:t>E-331 </a:t>
            </a:r>
            <a:r>
              <a:rPr lang="ja-JP" altLang="en-US" dirty="0">
                <a:latin typeface="Times New Roman" panose="02020603050405020304" pitchFamily="18" charset="0"/>
              </a:rPr>
              <a:t>内線</a:t>
            </a:r>
            <a:r>
              <a:rPr lang="en-US" altLang="ja-JP" dirty="0">
                <a:latin typeface="Times New Roman" panose="02020603050405020304" pitchFamily="18" charset="0"/>
              </a:rPr>
              <a:t>5459</a:t>
            </a:r>
          </a:p>
          <a:p>
            <a:pPr algn="r" eaLnBrk="1" hangingPunct="1"/>
            <a:r>
              <a:rPr lang="en-US" altLang="ja-JP" dirty="0">
                <a:latin typeface="Times New Roman" panose="02020603050405020304" pitchFamily="18" charset="0"/>
              </a:rPr>
              <a:t>takasi-i@info.kindai.ac.jp</a:t>
            </a:r>
            <a:endParaRPr lang="ja-JP" altLang="en-US" dirty="0">
              <a:latin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2プロセスでのデッドロック</a:t>
            </a:r>
          </a:p>
        </p:txBody>
      </p:sp>
      <p:sp>
        <p:nvSpPr>
          <p:cNvPr id="14339" name="Rectangle 3"/>
          <p:cNvSpPr>
            <a:spLocks noChangeArrowheads="1"/>
          </p:cNvSpPr>
          <p:nvPr/>
        </p:nvSpPr>
        <p:spPr bwMode="auto">
          <a:xfrm>
            <a:off x="228600" y="3048000"/>
            <a:ext cx="1371600" cy="28956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14340" name="Text Box 4"/>
          <p:cNvSpPr txBox="1">
            <a:spLocks noChangeArrowheads="1"/>
          </p:cNvSpPr>
          <p:nvPr/>
        </p:nvSpPr>
        <p:spPr bwMode="auto">
          <a:xfrm>
            <a:off x="228600" y="2590800"/>
            <a:ext cx="1423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プロセス1</a:t>
            </a:r>
          </a:p>
        </p:txBody>
      </p:sp>
      <p:sp>
        <p:nvSpPr>
          <p:cNvPr id="14341" name="Rectangle 5"/>
          <p:cNvSpPr>
            <a:spLocks noChangeArrowheads="1"/>
          </p:cNvSpPr>
          <p:nvPr/>
        </p:nvSpPr>
        <p:spPr bwMode="auto">
          <a:xfrm>
            <a:off x="1752600" y="3048000"/>
            <a:ext cx="1371600" cy="28956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14342" name="Text Box 6"/>
          <p:cNvSpPr txBox="1">
            <a:spLocks noChangeArrowheads="1"/>
          </p:cNvSpPr>
          <p:nvPr/>
        </p:nvSpPr>
        <p:spPr bwMode="auto">
          <a:xfrm>
            <a:off x="1752600" y="2590800"/>
            <a:ext cx="1423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プロセス2</a:t>
            </a:r>
          </a:p>
        </p:txBody>
      </p:sp>
      <p:grpSp>
        <p:nvGrpSpPr>
          <p:cNvPr id="14343" name="Group 7"/>
          <p:cNvGrpSpPr>
            <a:grpSpLocks/>
          </p:cNvGrpSpPr>
          <p:nvPr/>
        </p:nvGrpSpPr>
        <p:grpSpPr bwMode="auto">
          <a:xfrm>
            <a:off x="228600" y="3429000"/>
            <a:ext cx="2895600" cy="2286000"/>
            <a:chOff x="288" y="2736"/>
            <a:chExt cx="1824" cy="1440"/>
          </a:xfrm>
        </p:grpSpPr>
        <p:sp>
          <p:nvSpPr>
            <p:cNvPr id="14373" name="Rectangle 8"/>
            <p:cNvSpPr>
              <a:spLocks noChangeArrowheads="1"/>
            </p:cNvSpPr>
            <p:nvPr/>
          </p:nvSpPr>
          <p:spPr bwMode="auto">
            <a:xfrm>
              <a:off x="288" y="2736"/>
              <a:ext cx="864"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資源1要求</a:t>
              </a:r>
            </a:p>
          </p:txBody>
        </p:sp>
        <p:sp>
          <p:nvSpPr>
            <p:cNvPr id="14374" name="Rectangle 9"/>
            <p:cNvSpPr>
              <a:spLocks noChangeArrowheads="1"/>
            </p:cNvSpPr>
            <p:nvPr/>
          </p:nvSpPr>
          <p:spPr bwMode="auto">
            <a:xfrm>
              <a:off x="288" y="3120"/>
              <a:ext cx="864" cy="288"/>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資源2要求</a:t>
              </a:r>
            </a:p>
          </p:txBody>
        </p:sp>
        <p:sp>
          <p:nvSpPr>
            <p:cNvPr id="14375" name="Rectangle 10"/>
            <p:cNvSpPr>
              <a:spLocks noChangeArrowheads="1"/>
            </p:cNvSpPr>
            <p:nvPr/>
          </p:nvSpPr>
          <p:spPr bwMode="auto">
            <a:xfrm>
              <a:off x="288" y="3504"/>
              <a:ext cx="864"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資源1解放</a:t>
              </a:r>
              <a:endParaRPr lang="en-US" altLang="ja-JP" sz="2400">
                <a:solidFill>
                  <a:srgbClr val="000000"/>
                </a:solidFill>
                <a:latin typeface="Times New Roman" panose="02020603050405020304" pitchFamily="18" charset="0"/>
              </a:endParaRPr>
            </a:p>
          </p:txBody>
        </p:sp>
        <p:sp>
          <p:nvSpPr>
            <p:cNvPr id="14376" name="Rectangle 11"/>
            <p:cNvSpPr>
              <a:spLocks noChangeArrowheads="1"/>
            </p:cNvSpPr>
            <p:nvPr/>
          </p:nvSpPr>
          <p:spPr bwMode="auto">
            <a:xfrm>
              <a:off x="288" y="3888"/>
              <a:ext cx="864" cy="288"/>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資源2解放</a:t>
              </a:r>
            </a:p>
          </p:txBody>
        </p:sp>
        <p:sp>
          <p:nvSpPr>
            <p:cNvPr id="14377" name="Rectangle 12"/>
            <p:cNvSpPr>
              <a:spLocks noChangeArrowheads="1"/>
            </p:cNvSpPr>
            <p:nvPr/>
          </p:nvSpPr>
          <p:spPr bwMode="auto">
            <a:xfrm>
              <a:off x="1248" y="2736"/>
              <a:ext cx="864" cy="288"/>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資源2要求</a:t>
              </a:r>
            </a:p>
          </p:txBody>
        </p:sp>
        <p:sp>
          <p:nvSpPr>
            <p:cNvPr id="14378" name="Rectangle 13"/>
            <p:cNvSpPr>
              <a:spLocks noChangeArrowheads="1"/>
            </p:cNvSpPr>
            <p:nvPr/>
          </p:nvSpPr>
          <p:spPr bwMode="auto">
            <a:xfrm>
              <a:off x="1248" y="3120"/>
              <a:ext cx="864"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資源1要求</a:t>
              </a:r>
            </a:p>
          </p:txBody>
        </p:sp>
        <p:sp>
          <p:nvSpPr>
            <p:cNvPr id="14379" name="Rectangle 14"/>
            <p:cNvSpPr>
              <a:spLocks noChangeArrowheads="1"/>
            </p:cNvSpPr>
            <p:nvPr/>
          </p:nvSpPr>
          <p:spPr bwMode="auto">
            <a:xfrm>
              <a:off x="1248" y="3504"/>
              <a:ext cx="864"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資源1解放</a:t>
              </a:r>
              <a:endParaRPr lang="en-US" altLang="ja-JP" sz="2400">
                <a:solidFill>
                  <a:srgbClr val="000000"/>
                </a:solidFill>
                <a:latin typeface="Times New Roman" panose="02020603050405020304" pitchFamily="18" charset="0"/>
              </a:endParaRPr>
            </a:p>
          </p:txBody>
        </p:sp>
        <p:sp>
          <p:nvSpPr>
            <p:cNvPr id="14380" name="Rectangle 15"/>
            <p:cNvSpPr>
              <a:spLocks noChangeArrowheads="1"/>
            </p:cNvSpPr>
            <p:nvPr/>
          </p:nvSpPr>
          <p:spPr bwMode="auto">
            <a:xfrm>
              <a:off x="1248" y="3888"/>
              <a:ext cx="864" cy="288"/>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資源2解放</a:t>
              </a:r>
            </a:p>
          </p:txBody>
        </p:sp>
      </p:grpSp>
      <p:sp>
        <p:nvSpPr>
          <p:cNvPr id="14344" name="Line 16"/>
          <p:cNvSpPr>
            <a:spLocks noChangeShapeType="1"/>
          </p:cNvSpPr>
          <p:nvPr/>
        </p:nvSpPr>
        <p:spPr bwMode="auto">
          <a:xfrm>
            <a:off x="4114800" y="5867400"/>
            <a:ext cx="43434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4345" name="Line 17"/>
          <p:cNvSpPr>
            <a:spLocks noChangeShapeType="1"/>
          </p:cNvSpPr>
          <p:nvPr/>
        </p:nvSpPr>
        <p:spPr bwMode="auto">
          <a:xfrm flipV="1">
            <a:off x="4114800" y="2286000"/>
            <a:ext cx="0" cy="35814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4346" name="Text Box 18"/>
          <p:cNvSpPr txBox="1">
            <a:spLocks noChangeArrowheads="1"/>
          </p:cNvSpPr>
          <p:nvPr/>
        </p:nvSpPr>
        <p:spPr bwMode="auto">
          <a:xfrm>
            <a:off x="7720013" y="6400800"/>
            <a:ext cx="14239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プロセス1</a:t>
            </a:r>
          </a:p>
        </p:txBody>
      </p:sp>
      <p:sp>
        <p:nvSpPr>
          <p:cNvPr id="14347" name="Text Box 19"/>
          <p:cNvSpPr txBox="1">
            <a:spLocks noChangeArrowheads="1"/>
          </p:cNvSpPr>
          <p:nvPr/>
        </p:nvSpPr>
        <p:spPr bwMode="auto">
          <a:xfrm>
            <a:off x="2514600" y="2133600"/>
            <a:ext cx="1423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プロセス2</a:t>
            </a:r>
          </a:p>
        </p:txBody>
      </p:sp>
      <p:grpSp>
        <p:nvGrpSpPr>
          <p:cNvPr id="629780" name="Group 20"/>
          <p:cNvGrpSpPr>
            <a:grpSpLocks/>
          </p:cNvGrpSpPr>
          <p:nvPr/>
        </p:nvGrpSpPr>
        <p:grpSpPr bwMode="auto">
          <a:xfrm>
            <a:off x="3200400" y="5105400"/>
            <a:ext cx="5257800" cy="457200"/>
            <a:chOff x="2016" y="2832"/>
            <a:chExt cx="3312" cy="288"/>
          </a:xfrm>
        </p:grpSpPr>
        <p:sp>
          <p:nvSpPr>
            <p:cNvPr id="14371" name="Text Box 21"/>
            <p:cNvSpPr txBox="1">
              <a:spLocks noChangeArrowheads="1"/>
            </p:cNvSpPr>
            <p:nvPr/>
          </p:nvSpPr>
          <p:spPr bwMode="auto">
            <a:xfrm>
              <a:off x="2016" y="2832"/>
              <a:ext cx="59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2要求</a:t>
              </a:r>
            </a:p>
          </p:txBody>
        </p:sp>
        <p:sp>
          <p:nvSpPr>
            <p:cNvPr id="14372" name="Line 22"/>
            <p:cNvSpPr>
              <a:spLocks noChangeShapeType="1"/>
            </p:cNvSpPr>
            <p:nvPr/>
          </p:nvSpPr>
          <p:spPr bwMode="auto">
            <a:xfrm>
              <a:off x="2592" y="2976"/>
              <a:ext cx="2736" cy="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629783" name="Group 23"/>
          <p:cNvGrpSpPr>
            <a:grpSpLocks/>
          </p:cNvGrpSpPr>
          <p:nvPr/>
        </p:nvGrpSpPr>
        <p:grpSpPr bwMode="auto">
          <a:xfrm>
            <a:off x="3200400" y="4343400"/>
            <a:ext cx="5257800" cy="457200"/>
            <a:chOff x="2016" y="2352"/>
            <a:chExt cx="3312" cy="288"/>
          </a:xfrm>
        </p:grpSpPr>
        <p:sp>
          <p:nvSpPr>
            <p:cNvPr id="14369" name="Text Box 24"/>
            <p:cNvSpPr txBox="1">
              <a:spLocks noChangeArrowheads="1"/>
            </p:cNvSpPr>
            <p:nvPr/>
          </p:nvSpPr>
          <p:spPr bwMode="auto">
            <a:xfrm>
              <a:off x="2016" y="2352"/>
              <a:ext cx="59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1要求</a:t>
              </a:r>
            </a:p>
          </p:txBody>
        </p:sp>
        <p:sp>
          <p:nvSpPr>
            <p:cNvPr id="14370" name="Line 25"/>
            <p:cNvSpPr>
              <a:spLocks noChangeShapeType="1"/>
            </p:cNvSpPr>
            <p:nvPr/>
          </p:nvSpPr>
          <p:spPr bwMode="auto">
            <a:xfrm>
              <a:off x="2592" y="2496"/>
              <a:ext cx="2736" cy="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629786" name="Group 26"/>
          <p:cNvGrpSpPr>
            <a:grpSpLocks/>
          </p:cNvGrpSpPr>
          <p:nvPr/>
        </p:nvGrpSpPr>
        <p:grpSpPr bwMode="auto">
          <a:xfrm>
            <a:off x="3200400" y="3505200"/>
            <a:ext cx="5257800" cy="457200"/>
            <a:chOff x="2016" y="1824"/>
            <a:chExt cx="3312" cy="288"/>
          </a:xfrm>
        </p:grpSpPr>
        <p:sp>
          <p:nvSpPr>
            <p:cNvPr id="14367" name="Text Box 27"/>
            <p:cNvSpPr txBox="1">
              <a:spLocks noChangeArrowheads="1"/>
            </p:cNvSpPr>
            <p:nvPr/>
          </p:nvSpPr>
          <p:spPr bwMode="auto">
            <a:xfrm>
              <a:off x="2016" y="1824"/>
              <a:ext cx="59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1解放</a:t>
              </a:r>
            </a:p>
          </p:txBody>
        </p:sp>
        <p:sp>
          <p:nvSpPr>
            <p:cNvPr id="14368" name="Line 28"/>
            <p:cNvSpPr>
              <a:spLocks noChangeShapeType="1"/>
            </p:cNvSpPr>
            <p:nvPr/>
          </p:nvSpPr>
          <p:spPr bwMode="auto">
            <a:xfrm>
              <a:off x="2592" y="1968"/>
              <a:ext cx="2736" cy="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629789" name="Group 29"/>
          <p:cNvGrpSpPr>
            <a:grpSpLocks/>
          </p:cNvGrpSpPr>
          <p:nvPr/>
        </p:nvGrpSpPr>
        <p:grpSpPr bwMode="auto">
          <a:xfrm>
            <a:off x="3200400" y="2743200"/>
            <a:ext cx="5257800" cy="457200"/>
            <a:chOff x="2016" y="1344"/>
            <a:chExt cx="3312" cy="288"/>
          </a:xfrm>
        </p:grpSpPr>
        <p:sp>
          <p:nvSpPr>
            <p:cNvPr id="14365" name="Text Box 30"/>
            <p:cNvSpPr txBox="1">
              <a:spLocks noChangeArrowheads="1"/>
            </p:cNvSpPr>
            <p:nvPr/>
          </p:nvSpPr>
          <p:spPr bwMode="auto">
            <a:xfrm>
              <a:off x="2016" y="1344"/>
              <a:ext cx="59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2解放</a:t>
              </a:r>
            </a:p>
          </p:txBody>
        </p:sp>
        <p:sp>
          <p:nvSpPr>
            <p:cNvPr id="14366" name="Line 31"/>
            <p:cNvSpPr>
              <a:spLocks noChangeShapeType="1"/>
            </p:cNvSpPr>
            <p:nvPr/>
          </p:nvSpPr>
          <p:spPr bwMode="auto">
            <a:xfrm>
              <a:off x="2592" y="1488"/>
              <a:ext cx="2736" cy="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629792" name="Group 32"/>
          <p:cNvGrpSpPr>
            <a:grpSpLocks/>
          </p:cNvGrpSpPr>
          <p:nvPr/>
        </p:nvGrpSpPr>
        <p:grpSpPr bwMode="auto">
          <a:xfrm>
            <a:off x="4191000" y="2286000"/>
            <a:ext cx="946150" cy="4114800"/>
            <a:chOff x="2640" y="1056"/>
            <a:chExt cx="596" cy="2592"/>
          </a:xfrm>
        </p:grpSpPr>
        <p:sp>
          <p:nvSpPr>
            <p:cNvPr id="14363" name="Text Box 33"/>
            <p:cNvSpPr txBox="1">
              <a:spLocks noChangeArrowheads="1"/>
            </p:cNvSpPr>
            <p:nvPr/>
          </p:nvSpPr>
          <p:spPr bwMode="auto">
            <a:xfrm>
              <a:off x="2640" y="3360"/>
              <a:ext cx="59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1要求</a:t>
              </a:r>
            </a:p>
          </p:txBody>
        </p:sp>
        <p:sp>
          <p:nvSpPr>
            <p:cNvPr id="14364" name="Line 34"/>
            <p:cNvSpPr>
              <a:spLocks noChangeShapeType="1"/>
            </p:cNvSpPr>
            <p:nvPr/>
          </p:nvSpPr>
          <p:spPr bwMode="auto">
            <a:xfrm flipV="1">
              <a:off x="2976" y="1056"/>
              <a:ext cx="0" cy="2256"/>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629795" name="Group 35"/>
          <p:cNvGrpSpPr>
            <a:grpSpLocks/>
          </p:cNvGrpSpPr>
          <p:nvPr/>
        </p:nvGrpSpPr>
        <p:grpSpPr bwMode="auto">
          <a:xfrm>
            <a:off x="5181600" y="2286000"/>
            <a:ext cx="946150" cy="4114800"/>
            <a:chOff x="3264" y="1056"/>
            <a:chExt cx="596" cy="2592"/>
          </a:xfrm>
        </p:grpSpPr>
        <p:sp>
          <p:nvSpPr>
            <p:cNvPr id="14361" name="Text Box 36"/>
            <p:cNvSpPr txBox="1">
              <a:spLocks noChangeArrowheads="1"/>
            </p:cNvSpPr>
            <p:nvPr/>
          </p:nvSpPr>
          <p:spPr bwMode="auto">
            <a:xfrm>
              <a:off x="3264" y="3360"/>
              <a:ext cx="59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2要求</a:t>
              </a:r>
            </a:p>
          </p:txBody>
        </p:sp>
        <p:sp>
          <p:nvSpPr>
            <p:cNvPr id="14362" name="Line 37"/>
            <p:cNvSpPr>
              <a:spLocks noChangeShapeType="1"/>
            </p:cNvSpPr>
            <p:nvPr/>
          </p:nvSpPr>
          <p:spPr bwMode="auto">
            <a:xfrm flipV="1">
              <a:off x="3600" y="1056"/>
              <a:ext cx="0" cy="2256"/>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629798" name="Group 38"/>
          <p:cNvGrpSpPr>
            <a:grpSpLocks/>
          </p:cNvGrpSpPr>
          <p:nvPr/>
        </p:nvGrpSpPr>
        <p:grpSpPr bwMode="auto">
          <a:xfrm>
            <a:off x="6172200" y="2286000"/>
            <a:ext cx="946150" cy="4114800"/>
            <a:chOff x="3888" y="1056"/>
            <a:chExt cx="596" cy="2592"/>
          </a:xfrm>
        </p:grpSpPr>
        <p:sp>
          <p:nvSpPr>
            <p:cNvPr id="14359" name="Text Box 39"/>
            <p:cNvSpPr txBox="1">
              <a:spLocks noChangeArrowheads="1"/>
            </p:cNvSpPr>
            <p:nvPr/>
          </p:nvSpPr>
          <p:spPr bwMode="auto">
            <a:xfrm>
              <a:off x="3888" y="3360"/>
              <a:ext cx="59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1解放</a:t>
              </a:r>
            </a:p>
          </p:txBody>
        </p:sp>
        <p:sp>
          <p:nvSpPr>
            <p:cNvPr id="14360" name="Line 40"/>
            <p:cNvSpPr>
              <a:spLocks noChangeShapeType="1"/>
            </p:cNvSpPr>
            <p:nvPr/>
          </p:nvSpPr>
          <p:spPr bwMode="auto">
            <a:xfrm flipV="1">
              <a:off x="4224" y="1056"/>
              <a:ext cx="0" cy="2256"/>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629801" name="Group 41"/>
          <p:cNvGrpSpPr>
            <a:grpSpLocks/>
          </p:cNvGrpSpPr>
          <p:nvPr/>
        </p:nvGrpSpPr>
        <p:grpSpPr bwMode="auto">
          <a:xfrm>
            <a:off x="7239000" y="2286000"/>
            <a:ext cx="946150" cy="4114800"/>
            <a:chOff x="4560" y="1056"/>
            <a:chExt cx="596" cy="2592"/>
          </a:xfrm>
        </p:grpSpPr>
        <p:sp>
          <p:nvSpPr>
            <p:cNvPr id="14357" name="Text Box 42"/>
            <p:cNvSpPr txBox="1">
              <a:spLocks noChangeArrowheads="1"/>
            </p:cNvSpPr>
            <p:nvPr/>
          </p:nvSpPr>
          <p:spPr bwMode="auto">
            <a:xfrm>
              <a:off x="4560" y="3360"/>
              <a:ext cx="59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2解放</a:t>
              </a:r>
            </a:p>
          </p:txBody>
        </p:sp>
        <p:sp>
          <p:nvSpPr>
            <p:cNvPr id="14358" name="Line 43"/>
            <p:cNvSpPr>
              <a:spLocks noChangeShapeType="1"/>
            </p:cNvSpPr>
            <p:nvPr/>
          </p:nvSpPr>
          <p:spPr bwMode="auto">
            <a:xfrm flipV="1">
              <a:off x="4848" y="1056"/>
              <a:ext cx="0" cy="2256"/>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
        <p:nvSpPr>
          <p:cNvPr id="14356" name="Text Box 44"/>
          <p:cNvSpPr txBox="1">
            <a:spLocks noChangeArrowheads="1"/>
          </p:cNvSpPr>
          <p:nvPr/>
        </p:nvSpPr>
        <p:spPr bwMode="auto">
          <a:xfrm>
            <a:off x="152400" y="1549400"/>
            <a:ext cx="53911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プロセスの実行を2次元で表現する</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629792"/>
                                        </p:tgtEl>
                                        <p:attrNameLst>
                                          <p:attrName>style.visibility</p:attrName>
                                        </p:attrNameLst>
                                      </p:cBhvr>
                                      <p:to>
                                        <p:strVal val="visible"/>
                                      </p:to>
                                    </p:set>
                                    <p:animEffect transition="in" filter="checkerboard(across)">
                                      <p:cBhvr>
                                        <p:cTn id="7" dur="500"/>
                                        <p:tgtEl>
                                          <p:spTgt spid="62979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629795"/>
                                        </p:tgtEl>
                                        <p:attrNameLst>
                                          <p:attrName>style.visibility</p:attrName>
                                        </p:attrNameLst>
                                      </p:cBhvr>
                                      <p:to>
                                        <p:strVal val="visible"/>
                                      </p:to>
                                    </p:set>
                                    <p:animEffect transition="in" filter="checkerboard(across)">
                                      <p:cBhvr>
                                        <p:cTn id="12" dur="500"/>
                                        <p:tgtEl>
                                          <p:spTgt spid="62979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629798"/>
                                        </p:tgtEl>
                                        <p:attrNameLst>
                                          <p:attrName>style.visibility</p:attrName>
                                        </p:attrNameLst>
                                      </p:cBhvr>
                                      <p:to>
                                        <p:strVal val="visible"/>
                                      </p:to>
                                    </p:set>
                                    <p:animEffect transition="in" filter="checkerboard(across)">
                                      <p:cBhvr>
                                        <p:cTn id="17" dur="500"/>
                                        <p:tgtEl>
                                          <p:spTgt spid="62979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nodeType="clickEffect">
                                  <p:stCondLst>
                                    <p:cond delay="0"/>
                                  </p:stCondLst>
                                  <p:childTnLst>
                                    <p:set>
                                      <p:cBhvr>
                                        <p:cTn id="21" dur="1" fill="hold">
                                          <p:stCondLst>
                                            <p:cond delay="0"/>
                                          </p:stCondLst>
                                        </p:cTn>
                                        <p:tgtEl>
                                          <p:spTgt spid="629801"/>
                                        </p:tgtEl>
                                        <p:attrNameLst>
                                          <p:attrName>style.visibility</p:attrName>
                                        </p:attrNameLst>
                                      </p:cBhvr>
                                      <p:to>
                                        <p:strVal val="visible"/>
                                      </p:to>
                                    </p:set>
                                    <p:animEffect transition="in" filter="checkerboard(across)">
                                      <p:cBhvr>
                                        <p:cTn id="22" dur="500"/>
                                        <p:tgtEl>
                                          <p:spTgt spid="62980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nodeType="clickEffect">
                                  <p:stCondLst>
                                    <p:cond delay="0"/>
                                  </p:stCondLst>
                                  <p:childTnLst>
                                    <p:set>
                                      <p:cBhvr>
                                        <p:cTn id="26" dur="1" fill="hold">
                                          <p:stCondLst>
                                            <p:cond delay="0"/>
                                          </p:stCondLst>
                                        </p:cTn>
                                        <p:tgtEl>
                                          <p:spTgt spid="629780"/>
                                        </p:tgtEl>
                                        <p:attrNameLst>
                                          <p:attrName>style.visibility</p:attrName>
                                        </p:attrNameLst>
                                      </p:cBhvr>
                                      <p:to>
                                        <p:strVal val="visible"/>
                                      </p:to>
                                    </p:set>
                                    <p:animEffect transition="in" filter="checkerboard(across)">
                                      <p:cBhvr>
                                        <p:cTn id="27" dur="500"/>
                                        <p:tgtEl>
                                          <p:spTgt spid="62978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nodeType="clickEffect">
                                  <p:stCondLst>
                                    <p:cond delay="0"/>
                                  </p:stCondLst>
                                  <p:childTnLst>
                                    <p:set>
                                      <p:cBhvr>
                                        <p:cTn id="31" dur="1" fill="hold">
                                          <p:stCondLst>
                                            <p:cond delay="0"/>
                                          </p:stCondLst>
                                        </p:cTn>
                                        <p:tgtEl>
                                          <p:spTgt spid="629783"/>
                                        </p:tgtEl>
                                        <p:attrNameLst>
                                          <p:attrName>style.visibility</p:attrName>
                                        </p:attrNameLst>
                                      </p:cBhvr>
                                      <p:to>
                                        <p:strVal val="visible"/>
                                      </p:to>
                                    </p:set>
                                    <p:animEffect transition="in" filter="checkerboard(across)">
                                      <p:cBhvr>
                                        <p:cTn id="32" dur="500"/>
                                        <p:tgtEl>
                                          <p:spTgt spid="629783"/>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10" fill="hold" nodeType="clickEffect">
                                  <p:stCondLst>
                                    <p:cond delay="0"/>
                                  </p:stCondLst>
                                  <p:childTnLst>
                                    <p:set>
                                      <p:cBhvr>
                                        <p:cTn id="36" dur="1" fill="hold">
                                          <p:stCondLst>
                                            <p:cond delay="0"/>
                                          </p:stCondLst>
                                        </p:cTn>
                                        <p:tgtEl>
                                          <p:spTgt spid="629786"/>
                                        </p:tgtEl>
                                        <p:attrNameLst>
                                          <p:attrName>style.visibility</p:attrName>
                                        </p:attrNameLst>
                                      </p:cBhvr>
                                      <p:to>
                                        <p:strVal val="visible"/>
                                      </p:to>
                                    </p:set>
                                    <p:animEffect transition="in" filter="checkerboard(across)">
                                      <p:cBhvr>
                                        <p:cTn id="37" dur="500"/>
                                        <p:tgtEl>
                                          <p:spTgt spid="629786"/>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 presetClass="entr" presetSubtype="10" fill="hold" nodeType="clickEffect">
                                  <p:stCondLst>
                                    <p:cond delay="0"/>
                                  </p:stCondLst>
                                  <p:childTnLst>
                                    <p:set>
                                      <p:cBhvr>
                                        <p:cTn id="41" dur="1" fill="hold">
                                          <p:stCondLst>
                                            <p:cond delay="0"/>
                                          </p:stCondLst>
                                        </p:cTn>
                                        <p:tgtEl>
                                          <p:spTgt spid="629789"/>
                                        </p:tgtEl>
                                        <p:attrNameLst>
                                          <p:attrName>style.visibility</p:attrName>
                                        </p:attrNameLst>
                                      </p:cBhvr>
                                      <p:to>
                                        <p:strVal val="visible"/>
                                      </p:to>
                                    </p:set>
                                    <p:animEffect transition="in" filter="checkerboard(across)">
                                      <p:cBhvr>
                                        <p:cTn id="42" dur="500"/>
                                        <p:tgtEl>
                                          <p:spTgt spid="6297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pPr eaLnBrk="1" hangingPunct="1"/>
            <a:r>
              <a:rPr lang="ja-JP" altLang="en-US">
                <a:latin typeface="Times New Roman" panose="02020603050405020304" pitchFamily="18" charset="0"/>
              </a:rPr>
              <a:t>参考 : 食事をする哲学者</a:t>
            </a:r>
            <a:br>
              <a:rPr lang="ja-JP" altLang="en-US">
                <a:latin typeface="Times New Roman" panose="02020603050405020304" pitchFamily="18" charset="0"/>
              </a:rPr>
            </a:br>
            <a:r>
              <a:rPr lang="ja-JP" altLang="en-US">
                <a:latin typeface="Times New Roman" panose="02020603050405020304" pitchFamily="18" charset="0"/>
              </a:rPr>
              <a:t>プログラム</a:t>
            </a:r>
            <a:r>
              <a:rPr lang="ja-JP" altLang="en-US" sz="4000">
                <a:latin typeface="Times New Roman" panose="02020603050405020304" pitchFamily="18" charset="0"/>
              </a:rPr>
              <a:t>(</a:t>
            </a:r>
            <a:r>
              <a:rPr lang="en-US" altLang="ja-JP" sz="4000">
                <a:latin typeface="Times New Roman" panose="02020603050405020304" pitchFamily="18" charset="0"/>
              </a:rPr>
              <a:t>java)</a:t>
            </a:r>
            <a:endParaRPr lang="ja-JP" altLang="en-US" sz="4000">
              <a:latin typeface="Times New Roman" panose="02020603050405020304" pitchFamily="18" charset="0"/>
            </a:endParaRPr>
          </a:p>
        </p:txBody>
      </p:sp>
      <p:sp>
        <p:nvSpPr>
          <p:cNvPr id="103427" name="Rectangle 3"/>
          <p:cNvSpPr>
            <a:spLocks noChangeArrowheads="1"/>
          </p:cNvSpPr>
          <p:nvPr/>
        </p:nvSpPr>
        <p:spPr bwMode="auto">
          <a:xfrm>
            <a:off x="533400" y="2057400"/>
            <a:ext cx="8153400" cy="4800600"/>
          </a:xfrm>
          <a:prstGeom prst="re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 </a:t>
            </a:r>
            <a:r>
              <a:rPr lang="en-US" altLang="ja-JP" sz="2800">
                <a:latin typeface="Times New Roman" panose="02020603050405020304" pitchFamily="18" charset="0"/>
              </a:rPr>
              <a:t>javac DiningPhilosophers</a:t>
            </a:r>
            <a:r>
              <a:rPr lang="ja-JP" altLang="en-US" sz="2800">
                <a:latin typeface="Times New Roman" panose="02020603050405020304" pitchFamily="18" charset="0"/>
              </a:rPr>
              <a:t>.</a:t>
            </a:r>
            <a:r>
              <a:rPr lang="en-US" altLang="ja-JP" sz="2800">
                <a:latin typeface="Times New Roman" panose="02020603050405020304" pitchFamily="18" charset="0"/>
              </a:rPr>
              <a:t>java</a:t>
            </a:r>
          </a:p>
          <a:p>
            <a:pPr eaLnBrk="1" hangingPunct="1">
              <a:spcBef>
                <a:spcPct val="0"/>
              </a:spcBef>
              <a:buSzTx/>
              <a:buFontTx/>
              <a:buNone/>
            </a:pPr>
            <a:r>
              <a:rPr lang="en-US" altLang="ja-JP" sz="2800">
                <a:latin typeface="Times New Roman" panose="02020603050405020304" pitchFamily="18" charset="0"/>
              </a:rPr>
              <a:t>$ java DiningPhilosophers 3</a:t>
            </a:r>
          </a:p>
          <a:p>
            <a:pPr eaLnBrk="1" hangingPunct="1">
              <a:spcBef>
                <a:spcPct val="0"/>
              </a:spcBef>
              <a:buSzTx/>
              <a:buFontTx/>
              <a:buNone/>
            </a:pPr>
            <a:endParaRPr lang="ja-JP" altLang="en-US" sz="2800">
              <a:latin typeface="Times New Roman" panose="02020603050405020304" pitchFamily="18" charset="0"/>
            </a:endParaRPr>
          </a:p>
          <a:p>
            <a:pPr eaLnBrk="1" hangingPunct="1">
              <a:spcBef>
                <a:spcPct val="0"/>
              </a:spcBef>
              <a:buSzTx/>
              <a:buFontTx/>
              <a:buNone/>
            </a:pPr>
            <a:endParaRPr lang="ja-JP" altLang="en-US" sz="2800">
              <a:latin typeface="Times New Roman" panose="02020603050405020304" pitchFamily="18" charset="0"/>
            </a:endParaRPr>
          </a:p>
          <a:p>
            <a:pPr eaLnBrk="1" hangingPunct="1">
              <a:spcBef>
                <a:spcPct val="0"/>
              </a:spcBef>
              <a:buSzTx/>
              <a:buFontTx/>
              <a:buNone/>
            </a:pPr>
            <a:endParaRPr lang="ja-JP" altLang="en-US" sz="2800">
              <a:latin typeface="Times New Roman" panose="02020603050405020304" pitchFamily="18" charset="0"/>
            </a:endParaRPr>
          </a:p>
          <a:p>
            <a:pPr eaLnBrk="1" hangingPunct="1">
              <a:spcBef>
                <a:spcPct val="0"/>
              </a:spcBef>
              <a:buSzTx/>
              <a:buFontTx/>
              <a:buNone/>
            </a:pPr>
            <a:endParaRPr lang="ja-JP" altLang="en-US" sz="2800">
              <a:latin typeface="Times New Roman" panose="02020603050405020304" pitchFamily="18" charset="0"/>
            </a:endParaRPr>
          </a:p>
          <a:p>
            <a:pPr eaLnBrk="1" hangingPunct="1">
              <a:spcBef>
                <a:spcPct val="0"/>
              </a:spcBef>
              <a:buSzTx/>
              <a:buFontTx/>
              <a:buNone/>
            </a:pPr>
            <a:endParaRPr lang="ja-JP" altLang="en-US" sz="2800">
              <a:latin typeface="Times New Roman" panose="02020603050405020304" pitchFamily="18" charset="0"/>
            </a:endParaRPr>
          </a:p>
          <a:p>
            <a:pPr eaLnBrk="1" hangingPunct="1">
              <a:spcBef>
                <a:spcPct val="0"/>
              </a:spcBef>
              <a:buSzTx/>
              <a:buFontTx/>
              <a:buNone/>
            </a:pPr>
            <a:endParaRPr lang="ja-JP" altLang="en-US" sz="2800">
              <a:latin typeface="Times New Roman" panose="02020603050405020304" pitchFamily="18" charset="0"/>
            </a:endParaRPr>
          </a:p>
          <a:p>
            <a:pPr eaLnBrk="1" hangingPunct="1">
              <a:spcBef>
                <a:spcPct val="0"/>
              </a:spcBef>
              <a:buSzTx/>
              <a:buFontTx/>
              <a:buNone/>
            </a:pPr>
            <a:endParaRPr lang="ja-JP" altLang="en-US" sz="2800">
              <a:latin typeface="Times New Roman" panose="02020603050405020304" pitchFamily="18" charset="0"/>
            </a:endParaRPr>
          </a:p>
          <a:p>
            <a:pPr eaLnBrk="1" hangingPunct="1">
              <a:spcBef>
                <a:spcPct val="0"/>
              </a:spcBef>
              <a:buSzTx/>
              <a:buFontTx/>
              <a:buNone/>
            </a:pPr>
            <a:endParaRPr lang="ja-JP" altLang="en-US" sz="2400">
              <a:solidFill>
                <a:schemeClr val="tx2"/>
              </a:solidFill>
              <a:latin typeface="Times New Roman" panose="02020603050405020304" pitchFamily="18" charset="0"/>
            </a:endParaRPr>
          </a:p>
          <a:p>
            <a:pPr eaLnBrk="1" hangingPunct="1">
              <a:spcBef>
                <a:spcPct val="0"/>
              </a:spcBef>
              <a:buSzTx/>
              <a:buFontTx/>
              <a:buNone/>
            </a:pPr>
            <a:endParaRPr lang="ja-JP" altLang="en-US" sz="2400">
              <a:solidFill>
                <a:schemeClr val="tx2"/>
              </a:solidFill>
              <a:latin typeface="Times New Roman" panose="02020603050405020304" pitchFamily="18" charset="0"/>
            </a:endParaRPr>
          </a:p>
        </p:txBody>
      </p:sp>
      <p:sp>
        <p:nvSpPr>
          <p:cNvPr id="103428" name="Text Box 4"/>
          <p:cNvSpPr txBox="1">
            <a:spLocks noChangeArrowheads="1"/>
          </p:cNvSpPr>
          <p:nvPr/>
        </p:nvSpPr>
        <p:spPr bwMode="auto">
          <a:xfrm>
            <a:off x="457200" y="1524000"/>
            <a:ext cx="1098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実行例</a:t>
            </a:r>
          </a:p>
        </p:txBody>
      </p:sp>
      <p:sp>
        <p:nvSpPr>
          <p:cNvPr id="616453" name="Text Box 5"/>
          <p:cNvSpPr txBox="1">
            <a:spLocks noChangeArrowheads="1"/>
          </p:cNvSpPr>
          <p:nvPr/>
        </p:nvSpPr>
        <p:spPr bwMode="auto">
          <a:xfrm>
            <a:off x="685800" y="2971800"/>
            <a:ext cx="22272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 1 2 3 4 : get 0</a:t>
            </a:r>
            <a:endParaRPr lang="en-US" altLang="ja-JP" sz="2400">
              <a:solidFill>
                <a:schemeClr val="tx2"/>
              </a:solidFill>
              <a:latin typeface="Times New Roman" panose="02020603050405020304" pitchFamily="18" charset="0"/>
            </a:endParaRPr>
          </a:p>
        </p:txBody>
      </p:sp>
      <p:sp>
        <p:nvSpPr>
          <p:cNvPr id="616454" name="Text Box 6"/>
          <p:cNvSpPr txBox="1">
            <a:spLocks noChangeArrowheads="1"/>
          </p:cNvSpPr>
          <p:nvPr/>
        </p:nvSpPr>
        <p:spPr bwMode="auto">
          <a:xfrm>
            <a:off x="685800" y="3429000"/>
            <a:ext cx="48053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 1    3 4 :                             </a:t>
            </a:r>
            <a:r>
              <a:rPr lang="en-US" altLang="ja-JP" sz="2800">
                <a:latin typeface="Times New Roman" panose="02020603050405020304" pitchFamily="18" charset="0"/>
              </a:rPr>
              <a:t>get  2</a:t>
            </a:r>
            <a:endParaRPr lang="en-US" altLang="ja-JP" sz="2400">
              <a:solidFill>
                <a:schemeClr val="tx2"/>
              </a:solidFill>
              <a:latin typeface="Times New Roman" panose="02020603050405020304" pitchFamily="18" charset="0"/>
            </a:endParaRPr>
          </a:p>
        </p:txBody>
      </p:sp>
      <p:sp>
        <p:nvSpPr>
          <p:cNvPr id="616455" name="Text Box 7"/>
          <p:cNvSpPr txBox="1">
            <a:spLocks noChangeArrowheads="1"/>
          </p:cNvSpPr>
          <p:nvPr/>
        </p:nvSpPr>
        <p:spPr bwMode="auto">
          <a:xfrm>
            <a:off x="685800" y="3886200"/>
            <a:ext cx="61388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 1       4 :                                             get 3</a:t>
            </a:r>
          </a:p>
        </p:txBody>
      </p:sp>
      <p:sp>
        <p:nvSpPr>
          <p:cNvPr id="616456" name="Text Box 8"/>
          <p:cNvSpPr txBox="1">
            <a:spLocks noChangeArrowheads="1"/>
          </p:cNvSpPr>
          <p:nvPr/>
        </p:nvSpPr>
        <p:spPr bwMode="auto">
          <a:xfrm>
            <a:off x="685800" y="4343400"/>
            <a:ext cx="35607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          4 :                get 1</a:t>
            </a:r>
          </a:p>
        </p:txBody>
      </p:sp>
      <p:sp>
        <p:nvSpPr>
          <p:cNvPr id="616457" name="Text Box 9"/>
          <p:cNvSpPr txBox="1">
            <a:spLocks noChangeArrowheads="1"/>
          </p:cNvSpPr>
          <p:nvPr/>
        </p:nvSpPr>
        <p:spPr bwMode="auto">
          <a:xfrm>
            <a:off x="685800" y="4800600"/>
            <a:ext cx="74723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             :                                                            get 4</a:t>
            </a:r>
          </a:p>
        </p:txBody>
      </p:sp>
      <p:sp>
        <p:nvSpPr>
          <p:cNvPr id="616458" name="Text Box 10"/>
          <p:cNvSpPr txBox="1">
            <a:spLocks noChangeArrowheads="1"/>
          </p:cNvSpPr>
          <p:nvPr/>
        </p:nvSpPr>
        <p:spPr bwMode="auto">
          <a:xfrm>
            <a:off x="685800" y="5257800"/>
            <a:ext cx="277812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0           : release 0</a:t>
            </a:r>
            <a:endParaRPr lang="en-US" altLang="ja-JP" sz="2400">
              <a:solidFill>
                <a:schemeClr val="tx2"/>
              </a:solidFill>
              <a:latin typeface="Times New Roman" panose="02020603050405020304" pitchFamily="18" charset="0"/>
            </a:endParaRPr>
          </a:p>
        </p:txBody>
      </p:sp>
      <p:sp>
        <p:nvSpPr>
          <p:cNvPr id="616459" name="Text Box 11"/>
          <p:cNvSpPr txBox="1">
            <a:spLocks noChangeArrowheads="1"/>
          </p:cNvSpPr>
          <p:nvPr/>
        </p:nvSpPr>
        <p:spPr bwMode="auto">
          <a:xfrm>
            <a:off x="685800" y="5715000"/>
            <a:ext cx="74723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             :                                                            get 0</a:t>
            </a:r>
          </a:p>
        </p:txBody>
      </p:sp>
      <p:sp useBgFill="1">
        <p:nvSpPr>
          <p:cNvPr id="616460" name="AutoShape 12"/>
          <p:cNvSpPr>
            <a:spLocks noChangeArrowheads="1"/>
          </p:cNvSpPr>
          <p:nvPr/>
        </p:nvSpPr>
        <p:spPr bwMode="auto">
          <a:xfrm>
            <a:off x="5257800" y="6324600"/>
            <a:ext cx="3581400" cy="533400"/>
          </a:xfrm>
          <a:prstGeom prst="wedgeRoundRectCallout">
            <a:avLst>
              <a:gd name="adj1" fmla="val 17023"/>
              <a:gd name="adj2" fmla="val -77977"/>
              <a:gd name="adj3" fmla="val 16667"/>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両方のフォークを確保</a:t>
            </a:r>
          </a:p>
        </p:txBody>
      </p:sp>
      <p:sp useBgFill="1">
        <p:nvSpPr>
          <p:cNvPr id="616462" name="AutoShape 14"/>
          <p:cNvSpPr>
            <a:spLocks noChangeArrowheads="1"/>
          </p:cNvSpPr>
          <p:nvPr/>
        </p:nvSpPr>
        <p:spPr bwMode="auto">
          <a:xfrm>
            <a:off x="990600" y="6005513"/>
            <a:ext cx="3429000" cy="533400"/>
          </a:xfrm>
          <a:prstGeom prst="wedgeRoundRectCallout">
            <a:avLst>
              <a:gd name="adj1" fmla="val -19213"/>
              <a:gd name="adj2" fmla="val -99403"/>
              <a:gd name="adj3" fmla="val 16667"/>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一旦フォークを解放</a:t>
            </a:r>
          </a:p>
        </p:txBody>
      </p:sp>
      <p:sp useBgFill="1">
        <p:nvSpPr>
          <p:cNvPr id="616463" name="AutoShape 15"/>
          <p:cNvSpPr>
            <a:spLocks noChangeArrowheads="1"/>
          </p:cNvSpPr>
          <p:nvPr/>
        </p:nvSpPr>
        <p:spPr bwMode="auto">
          <a:xfrm>
            <a:off x="4495800" y="3352800"/>
            <a:ext cx="4419600" cy="533400"/>
          </a:xfrm>
          <a:prstGeom prst="wedgeRoundRectCallout">
            <a:avLst>
              <a:gd name="adj1" fmla="val -45222"/>
              <a:gd name="adj2" fmla="val -145537"/>
              <a:gd name="adj3" fmla="val 16667"/>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引数で哲学者の行動型を指定</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6463"/>
                                        </p:tgtEl>
                                        <p:attrNameLst>
                                          <p:attrName>style.visibility</p:attrName>
                                        </p:attrNameLst>
                                      </p:cBhvr>
                                      <p:to>
                                        <p:strVal val="visible"/>
                                      </p:to>
                                    </p:set>
                                    <p:animEffect transition="in" filter="checkerboard(across)">
                                      <p:cBhvr>
                                        <p:cTn id="7" dur="500"/>
                                        <p:tgtEl>
                                          <p:spTgt spid="61646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16453"/>
                                        </p:tgtEl>
                                        <p:attrNameLst>
                                          <p:attrName>style.visibility</p:attrName>
                                        </p:attrNameLst>
                                      </p:cBhvr>
                                      <p:to>
                                        <p:strVal val="visible"/>
                                      </p:to>
                                    </p:set>
                                    <p:animEffect transition="in" filter="wipe(left)">
                                      <p:cBhvr>
                                        <p:cTn id="12" dur="500"/>
                                        <p:tgtEl>
                                          <p:spTgt spid="61645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16454"/>
                                        </p:tgtEl>
                                        <p:attrNameLst>
                                          <p:attrName>style.visibility</p:attrName>
                                        </p:attrNameLst>
                                      </p:cBhvr>
                                      <p:to>
                                        <p:strVal val="visible"/>
                                      </p:to>
                                    </p:set>
                                    <p:animEffect transition="in" filter="wipe(left)">
                                      <p:cBhvr>
                                        <p:cTn id="17" dur="500"/>
                                        <p:tgtEl>
                                          <p:spTgt spid="61645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16455"/>
                                        </p:tgtEl>
                                        <p:attrNameLst>
                                          <p:attrName>style.visibility</p:attrName>
                                        </p:attrNameLst>
                                      </p:cBhvr>
                                      <p:to>
                                        <p:strVal val="visible"/>
                                      </p:to>
                                    </p:set>
                                    <p:animEffect transition="in" filter="wipe(left)">
                                      <p:cBhvr>
                                        <p:cTn id="22" dur="500"/>
                                        <p:tgtEl>
                                          <p:spTgt spid="61645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616456"/>
                                        </p:tgtEl>
                                        <p:attrNameLst>
                                          <p:attrName>style.visibility</p:attrName>
                                        </p:attrNameLst>
                                      </p:cBhvr>
                                      <p:to>
                                        <p:strVal val="visible"/>
                                      </p:to>
                                    </p:set>
                                    <p:animEffect transition="in" filter="wipe(left)">
                                      <p:cBhvr>
                                        <p:cTn id="27" dur="500"/>
                                        <p:tgtEl>
                                          <p:spTgt spid="61645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616457"/>
                                        </p:tgtEl>
                                        <p:attrNameLst>
                                          <p:attrName>style.visibility</p:attrName>
                                        </p:attrNameLst>
                                      </p:cBhvr>
                                      <p:to>
                                        <p:strVal val="visible"/>
                                      </p:to>
                                    </p:set>
                                    <p:animEffect transition="in" filter="wipe(left)">
                                      <p:cBhvr>
                                        <p:cTn id="32" dur="500"/>
                                        <p:tgtEl>
                                          <p:spTgt spid="61645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616458"/>
                                        </p:tgtEl>
                                        <p:attrNameLst>
                                          <p:attrName>style.visibility</p:attrName>
                                        </p:attrNameLst>
                                      </p:cBhvr>
                                      <p:to>
                                        <p:strVal val="visible"/>
                                      </p:to>
                                    </p:set>
                                    <p:animEffect transition="in" filter="wipe(left)">
                                      <p:cBhvr>
                                        <p:cTn id="37" dur="500"/>
                                        <p:tgtEl>
                                          <p:spTgt spid="616458"/>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616459"/>
                                        </p:tgtEl>
                                        <p:attrNameLst>
                                          <p:attrName>style.visibility</p:attrName>
                                        </p:attrNameLst>
                                      </p:cBhvr>
                                      <p:to>
                                        <p:strVal val="visible"/>
                                      </p:to>
                                    </p:set>
                                    <p:animEffect transition="in" filter="wipe(left)">
                                      <p:cBhvr>
                                        <p:cTn id="42" dur="500"/>
                                        <p:tgtEl>
                                          <p:spTgt spid="616459"/>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5" presetClass="entr" presetSubtype="10" fill="hold" grpId="0" nodeType="clickEffect">
                                  <p:stCondLst>
                                    <p:cond delay="0"/>
                                  </p:stCondLst>
                                  <p:childTnLst>
                                    <p:set>
                                      <p:cBhvr>
                                        <p:cTn id="46" dur="1" fill="hold">
                                          <p:stCondLst>
                                            <p:cond delay="0"/>
                                          </p:stCondLst>
                                        </p:cTn>
                                        <p:tgtEl>
                                          <p:spTgt spid="616462"/>
                                        </p:tgtEl>
                                        <p:attrNameLst>
                                          <p:attrName>style.visibility</p:attrName>
                                        </p:attrNameLst>
                                      </p:cBhvr>
                                      <p:to>
                                        <p:strVal val="visible"/>
                                      </p:to>
                                    </p:set>
                                    <p:animEffect transition="in" filter="checkerboard(across)">
                                      <p:cBhvr>
                                        <p:cTn id="47" dur="500"/>
                                        <p:tgtEl>
                                          <p:spTgt spid="616462"/>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5" presetClass="entr" presetSubtype="10" fill="hold" grpId="0" nodeType="clickEffect">
                                  <p:stCondLst>
                                    <p:cond delay="0"/>
                                  </p:stCondLst>
                                  <p:childTnLst>
                                    <p:set>
                                      <p:cBhvr>
                                        <p:cTn id="51" dur="1" fill="hold">
                                          <p:stCondLst>
                                            <p:cond delay="0"/>
                                          </p:stCondLst>
                                        </p:cTn>
                                        <p:tgtEl>
                                          <p:spTgt spid="616460"/>
                                        </p:tgtEl>
                                        <p:attrNameLst>
                                          <p:attrName>style.visibility</p:attrName>
                                        </p:attrNameLst>
                                      </p:cBhvr>
                                      <p:to>
                                        <p:strVal val="visible"/>
                                      </p:to>
                                    </p:set>
                                    <p:animEffect transition="in" filter="checkerboard(across)">
                                      <p:cBhvr>
                                        <p:cTn id="52" dur="500"/>
                                        <p:tgtEl>
                                          <p:spTgt spid="6164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6453" grpId="0" autoUpdateAnimBg="0"/>
      <p:bldP spid="616454" grpId="0" autoUpdateAnimBg="0"/>
      <p:bldP spid="616455" grpId="0" autoUpdateAnimBg="0"/>
      <p:bldP spid="616456" grpId="0" autoUpdateAnimBg="0"/>
      <p:bldP spid="616457" grpId="0" autoUpdateAnimBg="0"/>
      <p:bldP spid="616458" grpId="0" autoUpdateAnimBg="0"/>
      <p:bldP spid="616459" grpId="0" autoUpdateAnimBg="0"/>
      <p:bldP spid="616460" grpId="0" animBg="1" autoUpdateAnimBg="0"/>
      <p:bldP spid="616462" grpId="0" animBg="1" autoUpdateAnimBg="0"/>
      <p:bldP spid="616463" grpId="0" animBg="1"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762000" y="914400"/>
            <a:ext cx="7772400" cy="762000"/>
          </a:xfrm>
        </p:spPr>
        <p:txBody>
          <a:bodyPr/>
          <a:lstStyle/>
          <a:p>
            <a:pPr eaLnBrk="1" hangingPunct="1"/>
            <a:r>
              <a:rPr lang="ja-JP" altLang="en-US">
                <a:latin typeface="Times New Roman" panose="02020603050405020304" pitchFamily="18" charset="0"/>
              </a:rPr>
              <a:t>2プロセスでのデッドロック</a:t>
            </a:r>
          </a:p>
        </p:txBody>
      </p:sp>
      <p:sp>
        <p:nvSpPr>
          <p:cNvPr id="15363" name="Line 3"/>
          <p:cNvSpPr>
            <a:spLocks noChangeShapeType="1"/>
          </p:cNvSpPr>
          <p:nvPr/>
        </p:nvSpPr>
        <p:spPr bwMode="auto">
          <a:xfrm>
            <a:off x="1447800" y="6172200"/>
            <a:ext cx="6400800" cy="0"/>
          </a:xfrm>
          <a:prstGeom prst="line">
            <a:avLst/>
          </a:prstGeom>
          <a:noFill/>
          <a:ln w="28575">
            <a:solidFill>
              <a:schemeClr val="tx1"/>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5364" name="Line 4"/>
          <p:cNvSpPr>
            <a:spLocks noChangeShapeType="1"/>
          </p:cNvSpPr>
          <p:nvPr/>
        </p:nvSpPr>
        <p:spPr bwMode="auto">
          <a:xfrm flipV="1">
            <a:off x="1447800" y="1752600"/>
            <a:ext cx="0" cy="4419600"/>
          </a:xfrm>
          <a:prstGeom prst="line">
            <a:avLst/>
          </a:prstGeom>
          <a:noFill/>
          <a:ln w="28575">
            <a:solidFill>
              <a:schemeClr val="tx1"/>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5365" name="Text Box 5"/>
          <p:cNvSpPr txBox="1">
            <a:spLocks noChangeArrowheads="1"/>
          </p:cNvSpPr>
          <p:nvPr/>
        </p:nvSpPr>
        <p:spPr bwMode="auto">
          <a:xfrm>
            <a:off x="7720013" y="6248400"/>
            <a:ext cx="14239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プロセス1</a:t>
            </a:r>
          </a:p>
        </p:txBody>
      </p:sp>
      <p:sp>
        <p:nvSpPr>
          <p:cNvPr id="15366" name="Text Box 6"/>
          <p:cNvSpPr txBox="1">
            <a:spLocks noChangeArrowheads="1"/>
          </p:cNvSpPr>
          <p:nvPr/>
        </p:nvSpPr>
        <p:spPr bwMode="auto">
          <a:xfrm>
            <a:off x="304800" y="1219200"/>
            <a:ext cx="1423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プロセス2</a:t>
            </a:r>
          </a:p>
        </p:txBody>
      </p:sp>
      <p:sp>
        <p:nvSpPr>
          <p:cNvPr id="15367" name="Text Box 7"/>
          <p:cNvSpPr txBox="1">
            <a:spLocks noChangeArrowheads="1"/>
          </p:cNvSpPr>
          <p:nvPr/>
        </p:nvSpPr>
        <p:spPr bwMode="auto">
          <a:xfrm>
            <a:off x="533400" y="53340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2要求</a:t>
            </a:r>
          </a:p>
        </p:txBody>
      </p:sp>
      <p:sp>
        <p:nvSpPr>
          <p:cNvPr id="15368" name="Line 8"/>
          <p:cNvSpPr>
            <a:spLocks noChangeShapeType="1"/>
          </p:cNvSpPr>
          <p:nvPr/>
        </p:nvSpPr>
        <p:spPr bwMode="auto">
          <a:xfrm>
            <a:off x="1447800" y="5562600"/>
            <a:ext cx="6400800" cy="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5369" name="Text Box 9"/>
          <p:cNvSpPr txBox="1">
            <a:spLocks noChangeArrowheads="1"/>
          </p:cNvSpPr>
          <p:nvPr/>
        </p:nvSpPr>
        <p:spPr bwMode="auto">
          <a:xfrm>
            <a:off x="533400" y="39624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1要求</a:t>
            </a:r>
          </a:p>
        </p:txBody>
      </p:sp>
      <p:sp>
        <p:nvSpPr>
          <p:cNvPr id="15370" name="Line 10"/>
          <p:cNvSpPr>
            <a:spLocks noChangeShapeType="1"/>
          </p:cNvSpPr>
          <p:nvPr/>
        </p:nvSpPr>
        <p:spPr bwMode="auto">
          <a:xfrm>
            <a:off x="1447800" y="4191000"/>
            <a:ext cx="6400800" cy="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5371" name="Text Box 11"/>
          <p:cNvSpPr txBox="1">
            <a:spLocks noChangeArrowheads="1"/>
          </p:cNvSpPr>
          <p:nvPr/>
        </p:nvSpPr>
        <p:spPr bwMode="auto">
          <a:xfrm>
            <a:off x="533400" y="25908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1解放</a:t>
            </a:r>
          </a:p>
        </p:txBody>
      </p:sp>
      <p:sp>
        <p:nvSpPr>
          <p:cNvPr id="15372" name="Line 12"/>
          <p:cNvSpPr>
            <a:spLocks noChangeShapeType="1"/>
          </p:cNvSpPr>
          <p:nvPr/>
        </p:nvSpPr>
        <p:spPr bwMode="auto">
          <a:xfrm>
            <a:off x="1447800" y="2819400"/>
            <a:ext cx="6400800" cy="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5373" name="Text Box 13"/>
          <p:cNvSpPr txBox="1">
            <a:spLocks noChangeArrowheads="1"/>
          </p:cNvSpPr>
          <p:nvPr/>
        </p:nvSpPr>
        <p:spPr bwMode="auto">
          <a:xfrm>
            <a:off x="533400" y="19050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2解放</a:t>
            </a:r>
          </a:p>
        </p:txBody>
      </p:sp>
      <p:sp>
        <p:nvSpPr>
          <p:cNvPr id="15374" name="Line 14"/>
          <p:cNvSpPr>
            <a:spLocks noChangeShapeType="1"/>
          </p:cNvSpPr>
          <p:nvPr/>
        </p:nvSpPr>
        <p:spPr bwMode="auto">
          <a:xfrm flipV="1">
            <a:off x="1447800" y="2133600"/>
            <a:ext cx="6400800" cy="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5375" name="Text Box 15"/>
          <p:cNvSpPr txBox="1">
            <a:spLocks noChangeArrowheads="1"/>
          </p:cNvSpPr>
          <p:nvPr/>
        </p:nvSpPr>
        <p:spPr bwMode="auto">
          <a:xfrm>
            <a:off x="1905000" y="62484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1要求</a:t>
            </a:r>
          </a:p>
        </p:txBody>
      </p:sp>
      <p:sp>
        <p:nvSpPr>
          <p:cNvPr id="15376" name="Line 16"/>
          <p:cNvSpPr>
            <a:spLocks noChangeShapeType="1"/>
          </p:cNvSpPr>
          <p:nvPr/>
        </p:nvSpPr>
        <p:spPr bwMode="auto">
          <a:xfrm flipV="1">
            <a:off x="2438400" y="1752600"/>
            <a:ext cx="0" cy="441960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5377" name="Text Box 17"/>
          <p:cNvSpPr txBox="1">
            <a:spLocks noChangeArrowheads="1"/>
          </p:cNvSpPr>
          <p:nvPr/>
        </p:nvSpPr>
        <p:spPr bwMode="auto">
          <a:xfrm>
            <a:off x="3733800" y="62484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2要求</a:t>
            </a:r>
          </a:p>
        </p:txBody>
      </p:sp>
      <p:sp>
        <p:nvSpPr>
          <p:cNvPr id="15378" name="Line 18"/>
          <p:cNvSpPr>
            <a:spLocks noChangeShapeType="1"/>
          </p:cNvSpPr>
          <p:nvPr/>
        </p:nvSpPr>
        <p:spPr bwMode="auto">
          <a:xfrm flipV="1">
            <a:off x="4267200" y="1752600"/>
            <a:ext cx="0" cy="441960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5379" name="Text Box 19"/>
          <p:cNvSpPr txBox="1">
            <a:spLocks noChangeArrowheads="1"/>
          </p:cNvSpPr>
          <p:nvPr/>
        </p:nvSpPr>
        <p:spPr bwMode="auto">
          <a:xfrm>
            <a:off x="5562600" y="62484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1解放</a:t>
            </a:r>
          </a:p>
        </p:txBody>
      </p:sp>
      <p:sp>
        <p:nvSpPr>
          <p:cNvPr id="15380" name="Line 20"/>
          <p:cNvSpPr>
            <a:spLocks noChangeShapeType="1"/>
          </p:cNvSpPr>
          <p:nvPr/>
        </p:nvSpPr>
        <p:spPr bwMode="auto">
          <a:xfrm flipV="1">
            <a:off x="6096000" y="1752600"/>
            <a:ext cx="0" cy="441960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5381" name="Text Box 21"/>
          <p:cNvSpPr txBox="1">
            <a:spLocks noChangeArrowheads="1"/>
          </p:cNvSpPr>
          <p:nvPr/>
        </p:nvSpPr>
        <p:spPr bwMode="auto">
          <a:xfrm>
            <a:off x="6553200" y="62484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2解放</a:t>
            </a:r>
          </a:p>
        </p:txBody>
      </p:sp>
      <p:sp>
        <p:nvSpPr>
          <p:cNvPr id="15382" name="Line 22"/>
          <p:cNvSpPr>
            <a:spLocks noChangeShapeType="1"/>
          </p:cNvSpPr>
          <p:nvPr/>
        </p:nvSpPr>
        <p:spPr bwMode="auto">
          <a:xfrm flipV="1">
            <a:off x="7010400" y="1752600"/>
            <a:ext cx="0" cy="441960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5383" name="Text Box 23"/>
          <p:cNvSpPr txBox="1">
            <a:spLocks noChangeArrowheads="1"/>
          </p:cNvSpPr>
          <p:nvPr/>
        </p:nvSpPr>
        <p:spPr bwMode="auto">
          <a:xfrm>
            <a:off x="2819400" y="62484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1確保</a:t>
            </a:r>
          </a:p>
        </p:txBody>
      </p:sp>
      <p:sp>
        <p:nvSpPr>
          <p:cNvPr id="15384" name="Line 24"/>
          <p:cNvSpPr>
            <a:spLocks noChangeShapeType="1"/>
          </p:cNvSpPr>
          <p:nvPr/>
        </p:nvSpPr>
        <p:spPr bwMode="auto">
          <a:xfrm flipV="1">
            <a:off x="3352800" y="1752600"/>
            <a:ext cx="0" cy="441960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5385" name="Text Box 25"/>
          <p:cNvSpPr txBox="1">
            <a:spLocks noChangeArrowheads="1"/>
          </p:cNvSpPr>
          <p:nvPr/>
        </p:nvSpPr>
        <p:spPr bwMode="auto">
          <a:xfrm>
            <a:off x="4648200" y="62484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2確保</a:t>
            </a:r>
          </a:p>
        </p:txBody>
      </p:sp>
      <p:sp>
        <p:nvSpPr>
          <p:cNvPr id="15386" name="Line 26"/>
          <p:cNvSpPr>
            <a:spLocks noChangeShapeType="1"/>
          </p:cNvSpPr>
          <p:nvPr/>
        </p:nvSpPr>
        <p:spPr bwMode="auto">
          <a:xfrm flipV="1">
            <a:off x="5181600" y="1752600"/>
            <a:ext cx="0" cy="441960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5387" name="Text Box 27"/>
          <p:cNvSpPr txBox="1">
            <a:spLocks noChangeArrowheads="1"/>
          </p:cNvSpPr>
          <p:nvPr/>
        </p:nvSpPr>
        <p:spPr bwMode="auto">
          <a:xfrm>
            <a:off x="533400" y="46482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2確保</a:t>
            </a:r>
          </a:p>
        </p:txBody>
      </p:sp>
      <p:sp>
        <p:nvSpPr>
          <p:cNvPr id="15388" name="Line 28"/>
          <p:cNvSpPr>
            <a:spLocks noChangeShapeType="1"/>
          </p:cNvSpPr>
          <p:nvPr/>
        </p:nvSpPr>
        <p:spPr bwMode="auto">
          <a:xfrm>
            <a:off x="1447800" y="4876800"/>
            <a:ext cx="6400800" cy="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5389" name="Text Box 29"/>
          <p:cNvSpPr txBox="1">
            <a:spLocks noChangeArrowheads="1"/>
          </p:cNvSpPr>
          <p:nvPr/>
        </p:nvSpPr>
        <p:spPr bwMode="auto">
          <a:xfrm>
            <a:off x="533400" y="32766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1確保</a:t>
            </a:r>
          </a:p>
        </p:txBody>
      </p:sp>
      <p:sp>
        <p:nvSpPr>
          <p:cNvPr id="15390" name="Line 30"/>
          <p:cNvSpPr>
            <a:spLocks noChangeShapeType="1"/>
          </p:cNvSpPr>
          <p:nvPr/>
        </p:nvSpPr>
        <p:spPr bwMode="auto">
          <a:xfrm>
            <a:off x="1447800" y="3505200"/>
            <a:ext cx="6400800" cy="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0815" name="Line 31"/>
          <p:cNvSpPr>
            <a:spLocks noChangeShapeType="1"/>
          </p:cNvSpPr>
          <p:nvPr/>
        </p:nvSpPr>
        <p:spPr bwMode="auto">
          <a:xfrm>
            <a:off x="1447800" y="6172200"/>
            <a:ext cx="990600" cy="0"/>
          </a:xfrm>
          <a:prstGeom prst="line">
            <a:avLst/>
          </a:prstGeom>
          <a:noFill/>
          <a:ln w="38100">
            <a:solidFill>
              <a:srgbClr val="FF99CC"/>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0816" name="Line 32"/>
          <p:cNvSpPr>
            <a:spLocks noChangeShapeType="1"/>
          </p:cNvSpPr>
          <p:nvPr/>
        </p:nvSpPr>
        <p:spPr bwMode="auto">
          <a:xfrm flipV="1">
            <a:off x="2438400" y="5562600"/>
            <a:ext cx="0" cy="609600"/>
          </a:xfrm>
          <a:prstGeom prst="line">
            <a:avLst/>
          </a:prstGeom>
          <a:noFill/>
          <a:ln w="38100">
            <a:solidFill>
              <a:srgbClr val="FF99CC"/>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0817" name="Line 33"/>
          <p:cNvSpPr>
            <a:spLocks noChangeShapeType="1"/>
          </p:cNvSpPr>
          <p:nvPr/>
        </p:nvSpPr>
        <p:spPr bwMode="auto">
          <a:xfrm flipV="1">
            <a:off x="2438400" y="4876800"/>
            <a:ext cx="0" cy="685800"/>
          </a:xfrm>
          <a:prstGeom prst="line">
            <a:avLst/>
          </a:prstGeom>
          <a:noFill/>
          <a:ln w="38100">
            <a:solidFill>
              <a:srgbClr val="FF99CC"/>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0818" name="Line 34"/>
          <p:cNvSpPr>
            <a:spLocks noChangeShapeType="1"/>
          </p:cNvSpPr>
          <p:nvPr/>
        </p:nvSpPr>
        <p:spPr bwMode="auto">
          <a:xfrm flipV="1">
            <a:off x="2438400" y="4191000"/>
            <a:ext cx="0" cy="685800"/>
          </a:xfrm>
          <a:prstGeom prst="line">
            <a:avLst/>
          </a:prstGeom>
          <a:noFill/>
          <a:ln w="38100">
            <a:solidFill>
              <a:srgbClr val="FF99CC"/>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0819" name="Line 35"/>
          <p:cNvSpPr>
            <a:spLocks noChangeShapeType="1"/>
          </p:cNvSpPr>
          <p:nvPr/>
        </p:nvSpPr>
        <p:spPr bwMode="auto">
          <a:xfrm flipV="1">
            <a:off x="2438400" y="3505200"/>
            <a:ext cx="0" cy="685800"/>
          </a:xfrm>
          <a:prstGeom prst="line">
            <a:avLst/>
          </a:prstGeom>
          <a:noFill/>
          <a:ln w="38100">
            <a:solidFill>
              <a:srgbClr val="FF99CC"/>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0820" name="Line 36"/>
          <p:cNvSpPr>
            <a:spLocks noChangeShapeType="1"/>
          </p:cNvSpPr>
          <p:nvPr/>
        </p:nvSpPr>
        <p:spPr bwMode="auto">
          <a:xfrm flipV="1">
            <a:off x="2438400" y="2819400"/>
            <a:ext cx="0" cy="685800"/>
          </a:xfrm>
          <a:prstGeom prst="line">
            <a:avLst/>
          </a:prstGeom>
          <a:noFill/>
          <a:ln w="38100">
            <a:solidFill>
              <a:srgbClr val="FF99CC"/>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0821" name="Line 37"/>
          <p:cNvSpPr>
            <a:spLocks noChangeShapeType="1"/>
          </p:cNvSpPr>
          <p:nvPr/>
        </p:nvSpPr>
        <p:spPr bwMode="auto">
          <a:xfrm>
            <a:off x="2438400" y="2819400"/>
            <a:ext cx="914400" cy="0"/>
          </a:xfrm>
          <a:prstGeom prst="line">
            <a:avLst/>
          </a:prstGeom>
          <a:noFill/>
          <a:ln w="38100">
            <a:solidFill>
              <a:srgbClr val="FF99CC"/>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0822" name="Line 38"/>
          <p:cNvSpPr>
            <a:spLocks noChangeShapeType="1"/>
          </p:cNvSpPr>
          <p:nvPr/>
        </p:nvSpPr>
        <p:spPr bwMode="auto">
          <a:xfrm>
            <a:off x="3352800" y="2819400"/>
            <a:ext cx="914400" cy="0"/>
          </a:xfrm>
          <a:prstGeom prst="line">
            <a:avLst/>
          </a:prstGeom>
          <a:noFill/>
          <a:ln w="38100">
            <a:solidFill>
              <a:srgbClr val="FF99CC"/>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0823" name="Line 39"/>
          <p:cNvSpPr>
            <a:spLocks noChangeShapeType="1"/>
          </p:cNvSpPr>
          <p:nvPr/>
        </p:nvSpPr>
        <p:spPr bwMode="auto">
          <a:xfrm flipV="1">
            <a:off x="4267200" y="2133600"/>
            <a:ext cx="0" cy="685800"/>
          </a:xfrm>
          <a:prstGeom prst="line">
            <a:avLst/>
          </a:prstGeom>
          <a:noFill/>
          <a:ln w="38100">
            <a:solidFill>
              <a:srgbClr val="FF99CC"/>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0824" name="Line 40"/>
          <p:cNvSpPr>
            <a:spLocks noChangeShapeType="1"/>
          </p:cNvSpPr>
          <p:nvPr/>
        </p:nvSpPr>
        <p:spPr bwMode="auto">
          <a:xfrm>
            <a:off x="4267200" y="2133600"/>
            <a:ext cx="914400" cy="0"/>
          </a:xfrm>
          <a:prstGeom prst="line">
            <a:avLst/>
          </a:prstGeom>
          <a:noFill/>
          <a:ln w="38100">
            <a:solidFill>
              <a:srgbClr val="FF99CC"/>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0825" name="Line 41"/>
          <p:cNvSpPr>
            <a:spLocks noChangeShapeType="1"/>
          </p:cNvSpPr>
          <p:nvPr/>
        </p:nvSpPr>
        <p:spPr bwMode="auto">
          <a:xfrm flipV="1">
            <a:off x="5181600" y="1676400"/>
            <a:ext cx="0" cy="457200"/>
          </a:xfrm>
          <a:prstGeom prst="line">
            <a:avLst/>
          </a:prstGeom>
          <a:noFill/>
          <a:ln w="38100">
            <a:solidFill>
              <a:srgbClr val="FF99CC"/>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0826" name="Line 42"/>
          <p:cNvSpPr>
            <a:spLocks noChangeShapeType="1"/>
          </p:cNvSpPr>
          <p:nvPr/>
        </p:nvSpPr>
        <p:spPr bwMode="auto">
          <a:xfrm flipV="1">
            <a:off x="1447800" y="5562600"/>
            <a:ext cx="0" cy="609600"/>
          </a:xfrm>
          <a:prstGeom prst="line">
            <a:avLst/>
          </a:prstGeom>
          <a:noFill/>
          <a:ln w="38100">
            <a:solidFill>
              <a:srgbClr val="00FF00"/>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0827" name="Line 43"/>
          <p:cNvSpPr>
            <a:spLocks noChangeShapeType="1"/>
          </p:cNvSpPr>
          <p:nvPr/>
        </p:nvSpPr>
        <p:spPr bwMode="auto">
          <a:xfrm>
            <a:off x="1447800" y="5562600"/>
            <a:ext cx="990600" cy="0"/>
          </a:xfrm>
          <a:prstGeom prst="line">
            <a:avLst/>
          </a:prstGeom>
          <a:noFill/>
          <a:ln w="38100">
            <a:solidFill>
              <a:srgbClr val="00FF00"/>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0828" name="Line 44"/>
          <p:cNvSpPr>
            <a:spLocks noChangeShapeType="1"/>
          </p:cNvSpPr>
          <p:nvPr/>
        </p:nvSpPr>
        <p:spPr bwMode="auto">
          <a:xfrm>
            <a:off x="2438400" y="5562600"/>
            <a:ext cx="914400" cy="0"/>
          </a:xfrm>
          <a:prstGeom prst="line">
            <a:avLst/>
          </a:prstGeom>
          <a:noFill/>
          <a:ln w="38100">
            <a:solidFill>
              <a:srgbClr val="00FF00"/>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0829" name="Line 45"/>
          <p:cNvSpPr>
            <a:spLocks noChangeShapeType="1"/>
          </p:cNvSpPr>
          <p:nvPr/>
        </p:nvSpPr>
        <p:spPr bwMode="auto">
          <a:xfrm>
            <a:off x="3352800" y="5562600"/>
            <a:ext cx="914400" cy="0"/>
          </a:xfrm>
          <a:prstGeom prst="line">
            <a:avLst/>
          </a:prstGeom>
          <a:noFill/>
          <a:ln w="38100">
            <a:solidFill>
              <a:srgbClr val="00FF00"/>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0830" name="Line 46"/>
          <p:cNvSpPr>
            <a:spLocks noChangeShapeType="1"/>
          </p:cNvSpPr>
          <p:nvPr/>
        </p:nvSpPr>
        <p:spPr bwMode="auto">
          <a:xfrm flipV="1">
            <a:off x="7010400" y="4191000"/>
            <a:ext cx="0" cy="685800"/>
          </a:xfrm>
          <a:prstGeom prst="line">
            <a:avLst/>
          </a:prstGeom>
          <a:noFill/>
          <a:ln w="38100">
            <a:solidFill>
              <a:srgbClr val="00FF00"/>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0831" name="Line 47"/>
          <p:cNvSpPr>
            <a:spLocks noChangeShapeType="1"/>
          </p:cNvSpPr>
          <p:nvPr/>
        </p:nvSpPr>
        <p:spPr bwMode="auto">
          <a:xfrm flipV="1">
            <a:off x="7010400" y="4876800"/>
            <a:ext cx="0" cy="685800"/>
          </a:xfrm>
          <a:prstGeom prst="line">
            <a:avLst/>
          </a:prstGeom>
          <a:noFill/>
          <a:ln w="38100">
            <a:solidFill>
              <a:srgbClr val="00FF00"/>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0832" name="Line 48"/>
          <p:cNvSpPr>
            <a:spLocks noChangeShapeType="1"/>
          </p:cNvSpPr>
          <p:nvPr/>
        </p:nvSpPr>
        <p:spPr bwMode="auto">
          <a:xfrm>
            <a:off x="4267200" y="5562600"/>
            <a:ext cx="914400" cy="0"/>
          </a:xfrm>
          <a:prstGeom prst="line">
            <a:avLst/>
          </a:prstGeom>
          <a:noFill/>
          <a:ln w="38100">
            <a:solidFill>
              <a:srgbClr val="00FF00"/>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0833" name="Line 49"/>
          <p:cNvSpPr>
            <a:spLocks noChangeShapeType="1"/>
          </p:cNvSpPr>
          <p:nvPr/>
        </p:nvSpPr>
        <p:spPr bwMode="auto">
          <a:xfrm>
            <a:off x="5181600" y="5562600"/>
            <a:ext cx="914400" cy="0"/>
          </a:xfrm>
          <a:prstGeom prst="line">
            <a:avLst/>
          </a:prstGeom>
          <a:noFill/>
          <a:ln w="38100">
            <a:solidFill>
              <a:srgbClr val="00FF00"/>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0834" name="Line 50"/>
          <p:cNvSpPr>
            <a:spLocks noChangeShapeType="1"/>
          </p:cNvSpPr>
          <p:nvPr/>
        </p:nvSpPr>
        <p:spPr bwMode="auto">
          <a:xfrm>
            <a:off x="6096000" y="5562600"/>
            <a:ext cx="914400" cy="0"/>
          </a:xfrm>
          <a:prstGeom prst="line">
            <a:avLst/>
          </a:prstGeom>
          <a:noFill/>
          <a:ln w="38100">
            <a:solidFill>
              <a:srgbClr val="00FF00"/>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0835" name="Line 51"/>
          <p:cNvSpPr>
            <a:spLocks noChangeShapeType="1"/>
          </p:cNvSpPr>
          <p:nvPr/>
        </p:nvSpPr>
        <p:spPr bwMode="auto">
          <a:xfrm>
            <a:off x="7010400" y="4191000"/>
            <a:ext cx="838200" cy="0"/>
          </a:xfrm>
          <a:prstGeom prst="line">
            <a:avLst/>
          </a:prstGeom>
          <a:noFill/>
          <a:ln w="38100">
            <a:solidFill>
              <a:srgbClr val="00FF00"/>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useBgFill="1">
        <p:nvSpPr>
          <p:cNvPr id="630836" name="Text Box 52"/>
          <p:cNvSpPr txBox="1">
            <a:spLocks noChangeArrowheads="1"/>
          </p:cNvSpPr>
          <p:nvPr/>
        </p:nvSpPr>
        <p:spPr bwMode="auto">
          <a:xfrm>
            <a:off x="5334000" y="2743200"/>
            <a:ext cx="2943225" cy="946150"/>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右または上にのみ</a:t>
            </a:r>
          </a:p>
          <a:p>
            <a:pPr eaLnBrk="1" hangingPunct="1">
              <a:spcBef>
                <a:spcPct val="0"/>
              </a:spcBef>
              <a:buSzTx/>
              <a:buFontTx/>
              <a:buNone/>
            </a:pPr>
            <a:r>
              <a:rPr lang="ja-JP" altLang="en-US" sz="2800">
                <a:latin typeface="Times New Roman" panose="02020603050405020304" pitchFamily="18" charset="0"/>
              </a:rPr>
              <a:t>移動可能</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30815"/>
                                        </p:tgtEl>
                                        <p:attrNameLst>
                                          <p:attrName>style.visibility</p:attrName>
                                        </p:attrNameLst>
                                      </p:cBhvr>
                                      <p:to>
                                        <p:strVal val="visible"/>
                                      </p:to>
                                    </p:set>
                                    <p:animEffect transition="in" filter="wipe(left)">
                                      <p:cBhvr>
                                        <p:cTn id="7" dur="500"/>
                                        <p:tgtEl>
                                          <p:spTgt spid="63081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30816"/>
                                        </p:tgtEl>
                                        <p:attrNameLst>
                                          <p:attrName>style.visibility</p:attrName>
                                        </p:attrNameLst>
                                      </p:cBhvr>
                                      <p:to>
                                        <p:strVal val="visible"/>
                                      </p:to>
                                    </p:set>
                                    <p:animEffect transition="in" filter="wipe(down)">
                                      <p:cBhvr>
                                        <p:cTn id="12" dur="500"/>
                                        <p:tgtEl>
                                          <p:spTgt spid="63081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30817"/>
                                        </p:tgtEl>
                                        <p:attrNameLst>
                                          <p:attrName>style.visibility</p:attrName>
                                        </p:attrNameLst>
                                      </p:cBhvr>
                                      <p:to>
                                        <p:strVal val="visible"/>
                                      </p:to>
                                    </p:set>
                                    <p:animEffect transition="in" filter="wipe(down)">
                                      <p:cBhvr>
                                        <p:cTn id="17" dur="500"/>
                                        <p:tgtEl>
                                          <p:spTgt spid="63081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630818"/>
                                        </p:tgtEl>
                                        <p:attrNameLst>
                                          <p:attrName>style.visibility</p:attrName>
                                        </p:attrNameLst>
                                      </p:cBhvr>
                                      <p:to>
                                        <p:strVal val="visible"/>
                                      </p:to>
                                    </p:set>
                                    <p:animEffect transition="in" filter="wipe(down)">
                                      <p:cBhvr>
                                        <p:cTn id="22" dur="500"/>
                                        <p:tgtEl>
                                          <p:spTgt spid="63081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630819"/>
                                        </p:tgtEl>
                                        <p:attrNameLst>
                                          <p:attrName>style.visibility</p:attrName>
                                        </p:attrNameLst>
                                      </p:cBhvr>
                                      <p:to>
                                        <p:strVal val="visible"/>
                                      </p:to>
                                    </p:set>
                                    <p:animEffect transition="in" filter="wipe(down)">
                                      <p:cBhvr>
                                        <p:cTn id="27" dur="500"/>
                                        <p:tgtEl>
                                          <p:spTgt spid="63081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630820"/>
                                        </p:tgtEl>
                                        <p:attrNameLst>
                                          <p:attrName>style.visibility</p:attrName>
                                        </p:attrNameLst>
                                      </p:cBhvr>
                                      <p:to>
                                        <p:strVal val="visible"/>
                                      </p:to>
                                    </p:set>
                                    <p:animEffect transition="in" filter="wipe(down)">
                                      <p:cBhvr>
                                        <p:cTn id="32" dur="500"/>
                                        <p:tgtEl>
                                          <p:spTgt spid="63082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630821"/>
                                        </p:tgtEl>
                                        <p:attrNameLst>
                                          <p:attrName>style.visibility</p:attrName>
                                        </p:attrNameLst>
                                      </p:cBhvr>
                                      <p:to>
                                        <p:strVal val="visible"/>
                                      </p:to>
                                    </p:set>
                                    <p:animEffect transition="in" filter="wipe(left)">
                                      <p:cBhvr>
                                        <p:cTn id="37" dur="500"/>
                                        <p:tgtEl>
                                          <p:spTgt spid="630821"/>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630822"/>
                                        </p:tgtEl>
                                        <p:attrNameLst>
                                          <p:attrName>style.visibility</p:attrName>
                                        </p:attrNameLst>
                                      </p:cBhvr>
                                      <p:to>
                                        <p:strVal val="visible"/>
                                      </p:to>
                                    </p:set>
                                    <p:animEffect transition="in" filter="wipe(left)">
                                      <p:cBhvr>
                                        <p:cTn id="42" dur="500"/>
                                        <p:tgtEl>
                                          <p:spTgt spid="630822"/>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630823"/>
                                        </p:tgtEl>
                                        <p:attrNameLst>
                                          <p:attrName>style.visibility</p:attrName>
                                        </p:attrNameLst>
                                      </p:cBhvr>
                                      <p:to>
                                        <p:strVal val="visible"/>
                                      </p:to>
                                    </p:set>
                                    <p:animEffect transition="in" filter="wipe(down)">
                                      <p:cBhvr>
                                        <p:cTn id="47" dur="500"/>
                                        <p:tgtEl>
                                          <p:spTgt spid="630823"/>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630824"/>
                                        </p:tgtEl>
                                        <p:attrNameLst>
                                          <p:attrName>style.visibility</p:attrName>
                                        </p:attrNameLst>
                                      </p:cBhvr>
                                      <p:to>
                                        <p:strVal val="visible"/>
                                      </p:to>
                                    </p:set>
                                    <p:animEffect transition="in" filter="wipe(down)">
                                      <p:cBhvr>
                                        <p:cTn id="52" dur="500"/>
                                        <p:tgtEl>
                                          <p:spTgt spid="630824"/>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630825"/>
                                        </p:tgtEl>
                                        <p:attrNameLst>
                                          <p:attrName>style.visibility</p:attrName>
                                        </p:attrNameLst>
                                      </p:cBhvr>
                                      <p:to>
                                        <p:strVal val="visible"/>
                                      </p:to>
                                    </p:set>
                                    <p:animEffect transition="in" filter="wipe(down)">
                                      <p:cBhvr>
                                        <p:cTn id="57" dur="500"/>
                                        <p:tgtEl>
                                          <p:spTgt spid="630825"/>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630826"/>
                                        </p:tgtEl>
                                        <p:attrNameLst>
                                          <p:attrName>style.visibility</p:attrName>
                                        </p:attrNameLst>
                                      </p:cBhvr>
                                      <p:to>
                                        <p:strVal val="visible"/>
                                      </p:to>
                                    </p:set>
                                    <p:animEffect transition="in" filter="wipe(down)">
                                      <p:cBhvr>
                                        <p:cTn id="62" dur="500"/>
                                        <p:tgtEl>
                                          <p:spTgt spid="630826"/>
                                        </p:tgtEl>
                                      </p:cBhvr>
                                    </p:animEffect>
                                  </p:childTnLst>
                                </p:cTn>
                              </p:par>
                            </p:childTnLst>
                          </p:cTn>
                        </p:par>
                        <p:par>
                          <p:cTn id="63" fill="hold" nodeType="afterGroup">
                            <p:stCondLst>
                              <p:cond delay="500"/>
                            </p:stCondLst>
                            <p:childTnLst>
                              <p:par>
                                <p:cTn id="64" presetID="22" presetClass="entr" presetSubtype="8" fill="hold" grpId="0" nodeType="afterEffect">
                                  <p:stCondLst>
                                    <p:cond delay="0"/>
                                  </p:stCondLst>
                                  <p:childTnLst>
                                    <p:set>
                                      <p:cBhvr>
                                        <p:cTn id="65" dur="1" fill="hold">
                                          <p:stCondLst>
                                            <p:cond delay="0"/>
                                          </p:stCondLst>
                                        </p:cTn>
                                        <p:tgtEl>
                                          <p:spTgt spid="630827"/>
                                        </p:tgtEl>
                                        <p:attrNameLst>
                                          <p:attrName>style.visibility</p:attrName>
                                        </p:attrNameLst>
                                      </p:cBhvr>
                                      <p:to>
                                        <p:strVal val="visible"/>
                                      </p:to>
                                    </p:set>
                                    <p:animEffect transition="in" filter="wipe(left)">
                                      <p:cBhvr>
                                        <p:cTn id="66" dur="500"/>
                                        <p:tgtEl>
                                          <p:spTgt spid="630827"/>
                                        </p:tgtEl>
                                      </p:cBhvr>
                                    </p:animEffect>
                                  </p:childTnLst>
                                </p:cTn>
                              </p:par>
                            </p:childTnLst>
                          </p:cTn>
                        </p:par>
                        <p:par>
                          <p:cTn id="67" fill="hold" nodeType="afterGroup">
                            <p:stCondLst>
                              <p:cond delay="1000"/>
                            </p:stCondLst>
                            <p:childTnLst>
                              <p:par>
                                <p:cTn id="68" presetID="22" presetClass="entr" presetSubtype="8" fill="hold" grpId="0" nodeType="afterEffect">
                                  <p:stCondLst>
                                    <p:cond delay="0"/>
                                  </p:stCondLst>
                                  <p:childTnLst>
                                    <p:set>
                                      <p:cBhvr>
                                        <p:cTn id="69" dur="1" fill="hold">
                                          <p:stCondLst>
                                            <p:cond delay="0"/>
                                          </p:stCondLst>
                                        </p:cTn>
                                        <p:tgtEl>
                                          <p:spTgt spid="630828"/>
                                        </p:tgtEl>
                                        <p:attrNameLst>
                                          <p:attrName>style.visibility</p:attrName>
                                        </p:attrNameLst>
                                      </p:cBhvr>
                                      <p:to>
                                        <p:strVal val="visible"/>
                                      </p:to>
                                    </p:set>
                                    <p:animEffect transition="in" filter="wipe(left)">
                                      <p:cBhvr>
                                        <p:cTn id="70" dur="500"/>
                                        <p:tgtEl>
                                          <p:spTgt spid="630828"/>
                                        </p:tgtEl>
                                      </p:cBhvr>
                                    </p:animEffect>
                                  </p:childTnLst>
                                </p:cTn>
                              </p:par>
                            </p:childTnLst>
                          </p:cTn>
                        </p:par>
                        <p:par>
                          <p:cTn id="71" fill="hold" nodeType="afterGroup">
                            <p:stCondLst>
                              <p:cond delay="1500"/>
                            </p:stCondLst>
                            <p:childTnLst>
                              <p:par>
                                <p:cTn id="72" presetID="22" presetClass="entr" presetSubtype="8" fill="hold" grpId="0" nodeType="afterEffect">
                                  <p:stCondLst>
                                    <p:cond delay="0"/>
                                  </p:stCondLst>
                                  <p:childTnLst>
                                    <p:set>
                                      <p:cBhvr>
                                        <p:cTn id="73" dur="1" fill="hold">
                                          <p:stCondLst>
                                            <p:cond delay="0"/>
                                          </p:stCondLst>
                                        </p:cTn>
                                        <p:tgtEl>
                                          <p:spTgt spid="630829"/>
                                        </p:tgtEl>
                                        <p:attrNameLst>
                                          <p:attrName>style.visibility</p:attrName>
                                        </p:attrNameLst>
                                      </p:cBhvr>
                                      <p:to>
                                        <p:strVal val="visible"/>
                                      </p:to>
                                    </p:set>
                                    <p:animEffect transition="in" filter="wipe(left)">
                                      <p:cBhvr>
                                        <p:cTn id="74" dur="500"/>
                                        <p:tgtEl>
                                          <p:spTgt spid="630829"/>
                                        </p:tgtEl>
                                      </p:cBhvr>
                                    </p:animEffect>
                                  </p:childTnLst>
                                </p:cTn>
                              </p:par>
                            </p:childTnLst>
                          </p:cTn>
                        </p:par>
                        <p:par>
                          <p:cTn id="75" fill="hold" nodeType="afterGroup">
                            <p:stCondLst>
                              <p:cond delay="2000"/>
                            </p:stCondLst>
                            <p:childTnLst>
                              <p:par>
                                <p:cTn id="76" presetID="22" presetClass="entr" presetSubtype="8" fill="hold" grpId="0" nodeType="afterEffect">
                                  <p:stCondLst>
                                    <p:cond delay="0"/>
                                  </p:stCondLst>
                                  <p:childTnLst>
                                    <p:set>
                                      <p:cBhvr>
                                        <p:cTn id="77" dur="1" fill="hold">
                                          <p:stCondLst>
                                            <p:cond delay="0"/>
                                          </p:stCondLst>
                                        </p:cTn>
                                        <p:tgtEl>
                                          <p:spTgt spid="630832"/>
                                        </p:tgtEl>
                                        <p:attrNameLst>
                                          <p:attrName>style.visibility</p:attrName>
                                        </p:attrNameLst>
                                      </p:cBhvr>
                                      <p:to>
                                        <p:strVal val="visible"/>
                                      </p:to>
                                    </p:set>
                                    <p:animEffect transition="in" filter="wipe(left)">
                                      <p:cBhvr>
                                        <p:cTn id="78" dur="500"/>
                                        <p:tgtEl>
                                          <p:spTgt spid="630832"/>
                                        </p:tgtEl>
                                      </p:cBhvr>
                                    </p:animEffect>
                                  </p:childTnLst>
                                </p:cTn>
                              </p:par>
                            </p:childTnLst>
                          </p:cTn>
                        </p:par>
                        <p:par>
                          <p:cTn id="79" fill="hold" nodeType="afterGroup">
                            <p:stCondLst>
                              <p:cond delay="2500"/>
                            </p:stCondLst>
                            <p:childTnLst>
                              <p:par>
                                <p:cTn id="80" presetID="22" presetClass="entr" presetSubtype="8" fill="hold" grpId="0" nodeType="afterEffect">
                                  <p:stCondLst>
                                    <p:cond delay="0"/>
                                  </p:stCondLst>
                                  <p:childTnLst>
                                    <p:set>
                                      <p:cBhvr>
                                        <p:cTn id="81" dur="1" fill="hold">
                                          <p:stCondLst>
                                            <p:cond delay="0"/>
                                          </p:stCondLst>
                                        </p:cTn>
                                        <p:tgtEl>
                                          <p:spTgt spid="630833"/>
                                        </p:tgtEl>
                                        <p:attrNameLst>
                                          <p:attrName>style.visibility</p:attrName>
                                        </p:attrNameLst>
                                      </p:cBhvr>
                                      <p:to>
                                        <p:strVal val="visible"/>
                                      </p:to>
                                    </p:set>
                                    <p:animEffect transition="in" filter="wipe(left)">
                                      <p:cBhvr>
                                        <p:cTn id="82" dur="500"/>
                                        <p:tgtEl>
                                          <p:spTgt spid="630833"/>
                                        </p:tgtEl>
                                      </p:cBhvr>
                                    </p:animEffect>
                                  </p:childTnLst>
                                </p:cTn>
                              </p:par>
                            </p:childTnLst>
                          </p:cTn>
                        </p:par>
                        <p:par>
                          <p:cTn id="83" fill="hold" nodeType="afterGroup">
                            <p:stCondLst>
                              <p:cond delay="3000"/>
                            </p:stCondLst>
                            <p:childTnLst>
                              <p:par>
                                <p:cTn id="84" presetID="22" presetClass="entr" presetSubtype="8" fill="hold" grpId="0" nodeType="afterEffect">
                                  <p:stCondLst>
                                    <p:cond delay="0"/>
                                  </p:stCondLst>
                                  <p:childTnLst>
                                    <p:set>
                                      <p:cBhvr>
                                        <p:cTn id="85" dur="1" fill="hold">
                                          <p:stCondLst>
                                            <p:cond delay="0"/>
                                          </p:stCondLst>
                                        </p:cTn>
                                        <p:tgtEl>
                                          <p:spTgt spid="630834"/>
                                        </p:tgtEl>
                                        <p:attrNameLst>
                                          <p:attrName>style.visibility</p:attrName>
                                        </p:attrNameLst>
                                      </p:cBhvr>
                                      <p:to>
                                        <p:strVal val="visible"/>
                                      </p:to>
                                    </p:set>
                                    <p:animEffect transition="in" filter="wipe(left)">
                                      <p:cBhvr>
                                        <p:cTn id="86" dur="500"/>
                                        <p:tgtEl>
                                          <p:spTgt spid="630834"/>
                                        </p:tgtEl>
                                      </p:cBhvr>
                                    </p:animEffect>
                                  </p:childTnLst>
                                </p:cTn>
                              </p:par>
                            </p:childTnLst>
                          </p:cTn>
                        </p:par>
                        <p:par>
                          <p:cTn id="87" fill="hold" nodeType="afterGroup">
                            <p:stCondLst>
                              <p:cond delay="3500"/>
                            </p:stCondLst>
                            <p:childTnLst>
                              <p:par>
                                <p:cTn id="88" presetID="22" presetClass="entr" presetSubtype="4" fill="hold" grpId="0" nodeType="afterEffect">
                                  <p:stCondLst>
                                    <p:cond delay="0"/>
                                  </p:stCondLst>
                                  <p:childTnLst>
                                    <p:set>
                                      <p:cBhvr>
                                        <p:cTn id="89" dur="1" fill="hold">
                                          <p:stCondLst>
                                            <p:cond delay="0"/>
                                          </p:stCondLst>
                                        </p:cTn>
                                        <p:tgtEl>
                                          <p:spTgt spid="630831"/>
                                        </p:tgtEl>
                                        <p:attrNameLst>
                                          <p:attrName>style.visibility</p:attrName>
                                        </p:attrNameLst>
                                      </p:cBhvr>
                                      <p:to>
                                        <p:strVal val="visible"/>
                                      </p:to>
                                    </p:set>
                                    <p:animEffect transition="in" filter="wipe(down)">
                                      <p:cBhvr>
                                        <p:cTn id="90" dur="500"/>
                                        <p:tgtEl>
                                          <p:spTgt spid="630831"/>
                                        </p:tgtEl>
                                      </p:cBhvr>
                                    </p:animEffect>
                                  </p:childTnLst>
                                </p:cTn>
                              </p:par>
                            </p:childTnLst>
                          </p:cTn>
                        </p:par>
                        <p:par>
                          <p:cTn id="91" fill="hold" nodeType="afterGroup">
                            <p:stCondLst>
                              <p:cond delay="4000"/>
                            </p:stCondLst>
                            <p:childTnLst>
                              <p:par>
                                <p:cTn id="92" presetID="22" presetClass="entr" presetSubtype="4" fill="hold" grpId="0" nodeType="afterEffect">
                                  <p:stCondLst>
                                    <p:cond delay="0"/>
                                  </p:stCondLst>
                                  <p:childTnLst>
                                    <p:set>
                                      <p:cBhvr>
                                        <p:cTn id="93" dur="1" fill="hold">
                                          <p:stCondLst>
                                            <p:cond delay="0"/>
                                          </p:stCondLst>
                                        </p:cTn>
                                        <p:tgtEl>
                                          <p:spTgt spid="630830"/>
                                        </p:tgtEl>
                                        <p:attrNameLst>
                                          <p:attrName>style.visibility</p:attrName>
                                        </p:attrNameLst>
                                      </p:cBhvr>
                                      <p:to>
                                        <p:strVal val="visible"/>
                                      </p:to>
                                    </p:set>
                                    <p:animEffect transition="in" filter="wipe(down)">
                                      <p:cBhvr>
                                        <p:cTn id="94" dur="500"/>
                                        <p:tgtEl>
                                          <p:spTgt spid="630830"/>
                                        </p:tgtEl>
                                      </p:cBhvr>
                                    </p:animEffect>
                                  </p:childTnLst>
                                </p:cTn>
                              </p:par>
                            </p:childTnLst>
                          </p:cTn>
                        </p:par>
                        <p:par>
                          <p:cTn id="95" fill="hold" nodeType="afterGroup">
                            <p:stCondLst>
                              <p:cond delay="4500"/>
                            </p:stCondLst>
                            <p:childTnLst>
                              <p:par>
                                <p:cTn id="96" presetID="22" presetClass="entr" presetSubtype="8" fill="hold" grpId="0" nodeType="afterEffect">
                                  <p:stCondLst>
                                    <p:cond delay="0"/>
                                  </p:stCondLst>
                                  <p:childTnLst>
                                    <p:set>
                                      <p:cBhvr>
                                        <p:cTn id="97" dur="1" fill="hold">
                                          <p:stCondLst>
                                            <p:cond delay="0"/>
                                          </p:stCondLst>
                                        </p:cTn>
                                        <p:tgtEl>
                                          <p:spTgt spid="630835"/>
                                        </p:tgtEl>
                                        <p:attrNameLst>
                                          <p:attrName>style.visibility</p:attrName>
                                        </p:attrNameLst>
                                      </p:cBhvr>
                                      <p:to>
                                        <p:strVal val="visible"/>
                                      </p:to>
                                    </p:set>
                                    <p:animEffect transition="in" filter="wipe(left)">
                                      <p:cBhvr>
                                        <p:cTn id="98" dur="500"/>
                                        <p:tgtEl>
                                          <p:spTgt spid="630835"/>
                                        </p:tgtEl>
                                      </p:cBhvr>
                                    </p:animEffect>
                                  </p:childTnLst>
                                </p:cTn>
                              </p:par>
                            </p:childTnLst>
                          </p:cTn>
                        </p:par>
                        <p:par>
                          <p:cTn id="99" fill="hold" nodeType="afterGroup">
                            <p:stCondLst>
                              <p:cond delay="5000"/>
                            </p:stCondLst>
                            <p:childTnLst>
                              <p:par>
                                <p:cTn id="100" presetID="5" presetClass="entr" presetSubtype="10" fill="hold" grpId="0" nodeType="afterEffect">
                                  <p:stCondLst>
                                    <p:cond delay="0"/>
                                  </p:stCondLst>
                                  <p:childTnLst>
                                    <p:set>
                                      <p:cBhvr>
                                        <p:cTn id="101" dur="1" fill="hold">
                                          <p:stCondLst>
                                            <p:cond delay="0"/>
                                          </p:stCondLst>
                                        </p:cTn>
                                        <p:tgtEl>
                                          <p:spTgt spid="630836"/>
                                        </p:tgtEl>
                                        <p:attrNameLst>
                                          <p:attrName>style.visibility</p:attrName>
                                        </p:attrNameLst>
                                      </p:cBhvr>
                                      <p:to>
                                        <p:strVal val="visible"/>
                                      </p:to>
                                    </p:set>
                                    <p:animEffect transition="in" filter="checkerboard(across)">
                                      <p:cBhvr>
                                        <p:cTn id="102" dur="500"/>
                                        <p:tgtEl>
                                          <p:spTgt spid="6308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0815" grpId="0" animBg="1"/>
      <p:bldP spid="630816" grpId="0" animBg="1"/>
      <p:bldP spid="630817" grpId="0" animBg="1"/>
      <p:bldP spid="630818" grpId="0" animBg="1"/>
      <p:bldP spid="630819" grpId="0" animBg="1"/>
      <p:bldP spid="630820" grpId="0" animBg="1"/>
      <p:bldP spid="630821" grpId="0" animBg="1"/>
      <p:bldP spid="630822" grpId="0" animBg="1"/>
      <p:bldP spid="630823" grpId="0" animBg="1"/>
      <p:bldP spid="630824" grpId="0" animBg="1"/>
      <p:bldP spid="630825" grpId="0" animBg="1"/>
      <p:bldP spid="630826" grpId="0" animBg="1"/>
      <p:bldP spid="630827" grpId="0" animBg="1"/>
      <p:bldP spid="630828" grpId="0" animBg="1"/>
      <p:bldP spid="630829" grpId="0" animBg="1"/>
      <p:bldP spid="630830" grpId="0" animBg="1"/>
      <p:bldP spid="630831" grpId="0" animBg="1"/>
      <p:bldP spid="630832" grpId="0" animBg="1"/>
      <p:bldP spid="630833" grpId="0" animBg="1"/>
      <p:bldP spid="630834" grpId="0" animBg="1"/>
      <p:bldP spid="630835" grpId="0" animBg="1"/>
      <p:bldP spid="630836" grpId="0" animBg="1"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2プロセスでのデッドロック</a:t>
            </a:r>
          </a:p>
        </p:txBody>
      </p:sp>
      <p:sp>
        <p:nvSpPr>
          <p:cNvPr id="16387" name="Line 3"/>
          <p:cNvSpPr>
            <a:spLocks noChangeShapeType="1"/>
          </p:cNvSpPr>
          <p:nvPr/>
        </p:nvSpPr>
        <p:spPr bwMode="auto">
          <a:xfrm>
            <a:off x="1447800" y="6172200"/>
            <a:ext cx="6400800" cy="0"/>
          </a:xfrm>
          <a:prstGeom prst="line">
            <a:avLst/>
          </a:prstGeom>
          <a:noFill/>
          <a:ln w="28575">
            <a:solidFill>
              <a:schemeClr val="tx1"/>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6388" name="Line 4"/>
          <p:cNvSpPr>
            <a:spLocks noChangeShapeType="1"/>
          </p:cNvSpPr>
          <p:nvPr/>
        </p:nvSpPr>
        <p:spPr bwMode="auto">
          <a:xfrm flipV="1">
            <a:off x="1447800" y="1752600"/>
            <a:ext cx="0" cy="4419600"/>
          </a:xfrm>
          <a:prstGeom prst="line">
            <a:avLst/>
          </a:prstGeom>
          <a:noFill/>
          <a:ln w="28575">
            <a:solidFill>
              <a:schemeClr val="tx1"/>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6389" name="Text Box 5"/>
          <p:cNvSpPr txBox="1">
            <a:spLocks noChangeArrowheads="1"/>
          </p:cNvSpPr>
          <p:nvPr/>
        </p:nvSpPr>
        <p:spPr bwMode="auto">
          <a:xfrm>
            <a:off x="7720013" y="6248400"/>
            <a:ext cx="14239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プロセス1</a:t>
            </a:r>
          </a:p>
        </p:txBody>
      </p:sp>
      <p:sp>
        <p:nvSpPr>
          <p:cNvPr id="16390" name="Text Box 6"/>
          <p:cNvSpPr txBox="1">
            <a:spLocks noChangeArrowheads="1"/>
          </p:cNvSpPr>
          <p:nvPr/>
        </p:nvSpPr>
        <p:spPr bwMode="auto">
          <a:xfrm>
            <a:off x="304800" y="1219200"/>
            <a:ext cx="1423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プロセス2</a:t>
            </a:r>
          </a:p>
        </p:txBody>
      </p:sp>
      <p:sp>
        <p:nvSpPr>
          <p:cNvPr id="16391" name="Text Box 7"/>
          <p:cNvSpPr txBox="1">
            <a:spLocks noChangeArrowheads="1"/>
          </p:cNvSpPr>
          <p:nvPr/>
        </p:nvSpPr>
        <p:spPr bwMode="auto">
          <a:xfrm>
            <a:off x="533400" y="53340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2要求</a:t>
            </a:r>
          </a:p>
        </p:txBody>
      </p:sp>
      <p:sp>
        <p:nvSpPr>
          <p:cNvPr id="16392" name="Line 8"/>
          <p:cNvSpPr>
            <a:spLocks noChangeShapeType="1"/>
          </p:cNvSpPr>
          <p:nvPr/>
        </p:nvSpPr>
        <p:spPr bwMode="auto">
          <a:xfrm>
            <a:off x="1447800" y="5562600"/>
            <a:ext cx="6400800" cy="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6393" name="Text Box 9"/>
          <p:cNvSpPr txBox="1">
            <a:spLocks noChangeArrowheads="1"/>
          </p:cNvSpPr>
          <p:nvPr/>
        </p:nvSpPr>
        <p:spPr bwMode="auto">
          <a:xfrm>
            <a:off x="533400" y="39624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1要求</a:t>
            </a:r>
          </a:p>
        </p:txBody>
      </p:sp>
      <p:sp>
        <p:nvSpPr>
          <p:cNvPr id="16394" name="Line 10"/>
          <p:cNvSpPr>
            <a:spLocks noChangeShapeType="1"/>
          </p:cNvSpPr>
          <p:nvPr/>
        </p:nvSpPr>
        <p:spPr bwMode="auto">
          <a:xfrm>
            <a:off x="1447800" y="4191000"/>
            <a:ext cx="6400800" cy="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6395" name="Text Box 11"/>
          <p:cNvSpPr txBox="1">
            <a:spLocks noChangeArrowheads="1"/>
          </p:cNvSpPr>
          <p:nvPr/>
        </p:nvSpPr>
        <p:spPr bwMode="auto">
          <a:xfrm>
            <a:off x="533400" y="25908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1解放</a:t>
            </a:r>
          </a:p>
        </p:txBody>
      </p:sp>
      <p:sp>
        <p:nvSpPr>
          <p:cNvPr id="16396" name="Line 12"/>
          <p:cNvSpPr>
            <a:spLocks noChangeShapeType="1"/>
          </p:cNvSpPr>
          <p:nvPr/>
        </p:nvSpPr>
        <p:spPr bwMode="auto">
          <a:xfrm>
            <a:off x="1447800" y="2819400"/>
            <a:ext cx="6400800" cy="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6397" name="Text Box 13"/>
          <p:cNvSpPr txBox="1">
            <a:spLocks noChangeArrowheads="1"/>
          </p:cNvSpPr>
          <p:nvPr/>
        </p:nvSpPr>
        <p:spPr bwMode="auto">
          <a:xfrm>
            <a:off x="533400" y="19050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2解放</a:t>
            </a:r>
          </a:p>
        </p:txBody>
      </p:sp>
      <p:sp>
        <p:nvSpPr>
          <p:cNvPr id="16398" name="Line 14"/>
          <p:cNvSpPr>
            <a:spLocks noChangeShapeType="1"/>
          </p:cNvSpPr>
          <p:nvPr/>
        </p:nvSpPr>
        <p:spPr bwMode="auto">
          <a:xfrm flipV="1">
            <a:off x="1447800" y="2133600"/>
            <a:ext cx="6400800" cy="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6399" name="Text Box 15"/>
          <p:cNvSpPr txBox="1">
            <a:spLocks noChangeArrowheads="1"/>
          </p:cNvSpPr>
          <p:nvPr/>
        </p:nvSpPr>
        <p:spPr bwMode="auto">
          <a:xfrm>
            <a:off x="1905000" y="62484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1要求</a:t>
            </a:r>
          </a:p>
        </p:txBody>
      </p:sp>
      <p:sp>
        <p:nvSpPr>
          <p:cNvPr id="16400" name="Line 16"/>
          <p:cNvSpPr>
            <a:spLocks noChangeShapeType="1"/>
          </p:cNvSpPr>
          <p:nvPr/>
        </p:nvSpPr>
        <p:spPr bwMode="auto">
          <a:xfrm flipV="1">
            <a:off x="2438400" y="1752600"/>
            <a:ext cx="0" cy="441960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6401" name="Text Box 17"/>
          <p:cNvSpPr txBox="1">
            <a:spLocks noChangeArrowheads="1"/>
          </p:cNvSpPr>
          <p:nvPr/>
        </p:nvSpPr>
        <p:spPr bwMode="auto">
          <a:xfrm>
            <a:off x="3733800" y="62484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2要求</a:t>
            </a:r>
          </a:p>
        </p:txBody>
      </p:sp>
      <p:sp>
        <p:nvSpPr>
          <p:cNvPr id="16402" name="Line 18"/>
          <p:cNvSpPr>
            <a:spLocks noChangeShapeType="1"/>
          </p:cNvSpPr>
          <p:nvPr/>
        </p:nvSpPr>
        <p:spPr bwMode="auto">
          <a:xfrm flipV="1">
            <a:off x="4267200" y="1752600"/>
            <a:ext cx="0" cy="441960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6403" name="Text Box 19"/>
          <p:cNvSpPr txBox="1">
            <a:spLocks noChangeArrowheads="1"/>
          </p:cNvSpPr>
          <p:nvPr/>
        </p:nvSpPr>
        <p:spPr bwMode="auto">
          <a:xfrm>
            <a:off x="5562600" y="62484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1解放</a:t>
            </a:r>
          </a:p>
        </p:txBody>
      </p:sp>
      <p:sp>
        <p:nvSpPr>
          <p:cNvPr id="16404" name="Line 20"/>
          <p:cNvSpPr>
            <a:spLocks noChangeShapeType="1"/>
          </p:cNvSpPr>
          <p:nvPr/>
        </p:nvSpPr>
        <p:spPr bwMode="auto">
          <a:xfrm flipV="1">
            <a:off x="6096000" y="1752600"/>
            <a:ext cx="0" cy="441960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6405" name="Text Box 21"/>
          <p:cNvSpPr txBox="1">
            <a:spLocks noChangeArrowheads="1"/>
          </p:cNvSpPr>
          <p:nvPr/>
        </p:nvSpPr>
        <p:spPr bwMode="auto">
          <a:xfrm>
            <a:off x="6553200" y="62484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2解放</a:t>
            </a:r>
          </a:p>
        </p:txBody>
      </p:sp>
      <p:sp>
        <p:nvSpPr>
          <p:cNvPr id="16406" name="Line 22"/>
          <p:cNvSpPr>
            <a:spLocks noChangeShapeType="1"/>
          </p:cNvSpPr>
          <p:nvPr/>
        </p:nvSpPr>
        <p:spPr bwMode="auto">
          <a:xfrm flipV="1">
            <a:off x="7010400" y="1752600"/>
            <a:ext cx="0" cy="441960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6407" name="Text Box 23"/>
          <p:cNvSpPr txBox="1">
            <a:spLocks noChangeArrowheads="1"/>
          </p:cNvSpPr>
          <p:nvPr/>
        </p:nvSpPr>
        <p:spPr bwMode="auto">
          <a:xfrm>
            <a:off x="2819400" y="62484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1確保</a:t>
            </a:r>
          </a:p>
        </p:txBody>
      </p:sp>
      <p:sp>
        <p:nvSpPr>
          <p:cNvPr id="16408" name="Line 24"/>
          <p:cNvSpPr>
            <a:spLocks noChangeShapeType="1"/>
          </p:cNvSpPr>
          <p:nvPr/>
        </p:nvSpPr>
        <p:spPr bwMode="auto">
          <a:xfrm flipV="1">
            <a:off x="3352800" y="1752600"/>
            <a:ext cx="0" cy="441960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6409" name="Text Box 25"/>
          <p:cNvSpPr txBox="1">
            <a:spLocks noChangeArrowheads="1"/>
          </p:cNvSpPr>
          <p:nvPr/>
        </p:nvSpPr>
        <p:spPr bwMode="auto">
          <a:xfrm>
            <a:off x="4648200" y="62484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2確保</a:t>
            </a:r>
          </a:p>
        </p:txBody>
      </p:sp>
      <p:sp>
        <p:nvSpPr>
          <p:cNvPr id="16410" name="Line 26"/>
          <p:cNvSpPr>
            <a:spLocks noChangeShapeType="1"/>
          </p:cNvSpPr>
          <p:nvPr/>
        </p:nvSpPr>
        <p:spPr bwMode="auto">
          <a:xfrm flipV="1">
            <a:off x="5181600" y="1752600"/>
            <a:ext cx="0" cy="441960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6411" name="Text Box 27"/>
          <p:cNvSpPr txBox="1">
            <a:spLocks noChangeArrowheads="1"/>
          </p:cNvSpPr>
          <p:nvPr/>
        </p:nvSpPr>
        <p:spPr bwMode="auto">
          <a:xfrm>
            <a:off x="533400" y="46482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2確保</a:t>
            </a:r>
          </a:p>
        </p:txBody>
      </p:sp>
      <p:sp>
        <p:nvSpPr>
          <p:cNvPr id="16412" name="Line 28"/>
          <p:cNvSpPr>
            <a:spLocks noChangeShapeType="1"/>
          </p:cNvSpPr>
          <p:nvPr/>
        </p:nvSpPr>
        <p:spPr bwMode="auto">
          <a:xfrm>
            <a:off x="1447800" y="4876800"/>
            <a:ext cx="6400800" cy="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6413" name="Text Box 29"/>
          <p:cNvSpPr txBox="1">
            <a:spLocks noChangeArrowheads="1"/>
          </p:cNvSpPr>
          <p:nvPr/>
        </p:nvSpPr>
        <p:spPr bwMode="auto">
          <a:xfrm>
            <a:off x="533400" y="32766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1確保</a:t>
            </a:r>
          </a:p>
        </p:txBody>
      </p:sp>
      <p:sp>
        <p:nvSpPr>
          <p:cNvPr id="16414" name="Line 30"/>
          <p:cNvSpPr>
            <a:spLocks noChangeShapeType="1"/>
          </p:cNvSpPr>
          <p:nvPr/>
        </p:nvSpPr>
        <p:spPr bwMode="auto">
          <a:xfrm>
            <a:off x="1447800" y="3505200"/>
            <a:ext cx="6400800" cy="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1839" name="Line 31"/>
          <p:cNvSpPr>
            <a:spLocks noChangeShapeType="1"/>
          </p:cNvSpPr>
          <p:nvPr/>
        </p:nvSpPr>
        <p:spPr bwMode="auto">
          <a:xfrm>
            <a:off x="3352800" y="3810000"/>
            <a:ext cx="2743200" cy="0"/>
          </a:xfrm>
          <a:prstGeom prst="line">
            <a:avLst/>
          </a:prstGeom>
          <a:noFill/>
          <a:ln w="38100">
            <a:solidFill>
              <a:srgbClr val="FF0000"/>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1840" name="Line 32"/>
          <p:cNvSpPr>
            <a:spLocks noChangeShapeType="1"/>
          </p:cNvSpPr>
          <p:nvPr/>
        </p:nvSpPr>
        <p:spPr bwMode="auto">
          <a:xfrm>
            <a:off x="5181600" y="5181600"/>
            <a:ext cx="1828800" cy="0"/>
          </a:xfrm>
          <a:prstGeom prst="line">
            <a:avLst/>
          </a:prstGeom>
          <a:noFill/>
          <a:ln w="38100">
            <a:solidFill>
              <a:srgbClr val="FF0000"/>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1841" name="Line 33"/>
          <p:cNvSpPr>
            <a:spLocks noChangeShapeType="1"/>
          </p:cNvSpPr>
          <p:nvPr/>
        </p:nvSpPr>
        <p:spPr bwMode="auto">
          <a:xfrm flipV="1">
            <a:off x="4724400" y="2133600"/>
            <a:ext cx="0" cy="2743200"/>
          </a:xfrm>
          <a:prstGeom prst="line">
            <a:avLst/>
          </a:prstGeom>
          <a:noFill/>
          <a:ln w="38100">
            <a:solidFill>
              <a:srgbClr val="FF0000"/>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1842" name="Line 34"/>
          <p:cNvSpPr>
            <a:spLocks noChangeShapeType="1"/>
          </p:cNvSpPr>
          <p:nvPr/>
        </p:nvSpPr>
        <p:spPr bwMode="auto">
          <a:xfrm flipV="1">
            <a:off x="2895600" y="2819400"/>
            <a:ext cx="0" cy="685800"/>
          </a:xfrm>
          <a:prstGeom prst="line">
            <a:avLst/>
          </a:prstGeom>
          <a:noFill/>
          <a:ln w="38100">
            <a:solidFill>
              <a:srgbClr val="FF0000"/>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1843" name="Line 35"/>
          <p:cNvSpPr>
            <a:spLocks noChangeShapeType="1"/>
          </p:cNvSpPr>
          <p:nvPr/>
        </p:nvSpPr>
        <p:spPr bwMode="auto">
          <a:xfrm>
            <a:off x="1447800" y="6172200"/>
            <a:ext cx="990600" cy="0"/>
          </a:xfrm>
          <a:prstGeom prst="line">
            <a:avLst/>
          </a:prstGeom>
          <a:noFill/>
          <a:ln w="38100">
            <a:solidFill>
              <a:srgbClr val="FF99CC"/>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1844" name="Line 36"/>
          <p:cNvSpPr>
            <a:spLocks noChangeShapeType="1"/>
          </p:cNvSpPr>
          <p:nvPr/>
        </p:nvSpPr>
        <p:spPr bwMode="auto">
          <a:xfrm flipV="1">
            <a:off x="2438400" y="5562600"/>
            <a:ext cx="0" cy="609600"/>
          </a:xfrm>
          <a:prstGeom prst="line">
            <a:avLst/>
          </a:prstGeom>
          <a:noFill/>
          <a:ln w="38100">
            <a:solidFill>
              <a:srgbClr val="FF99CC"/>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1845" name="Line 37"/>
          <p:cNvSpPr>
            <a:spLocks noChangeShapeType="1"/>
          </p:cNvSpPr>
          <p:nvPr/>
        </p:nvSpPr>
        <p:spPr bwMode="auto">
          <a:xfrm>
            <a:off x="2438400" y="5562600"/>
            <a:ext cx="914400" cy="0"/>
          </a:xfrm>
          <a:prstGeom prst="line">
            <a:avLst/>
          </a:prstGeom>
          <a:noFill/>
          <a:ln w="38100">
            <a:solidFill>
              <a:srgbClr val="FF99CC"/>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1846" name="Line 38"/>
          <p:cNvSpPr>
            <a:spLocks noChangeShapeType="1"/>
          </p:cNvSpPr>
          <p:nvPr/>
        </p:nvSpPr>
        <p:spPr bwMode="auto">
          <a:xfrm>
            <a:off x="3352800" y="5562600"/>
            <a:ext cx="914400" cy="0"/>
          </a:xfrm>
          <a:prstGeom prst="line">
            <a:avLst/>
          </a:prstGeom>
          <a:noFill/>
          <a:ln w="38100">
            <a:solidFill>
              <a:srgbClr val="FF99CC"/>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1847" name="Line 39"/>
          <p:cNvSpPr>
            <a:spLocks noChangeShapeType="1"/>
          </p:cNvSpPr>
          <p:nvPr/>
        </p:nvSpPr>
        <p:spPr bwMode="auto">
          <a:xfrm>
            <a:off x="4267200" y="5562600"/>
            <a:ext cx="914400" cy="0"/>
          </a:xfrm>
          <a:prstGeom prst="line">
            <a:avLst/>
          </a:prstGeom>
          <a:noFill/>
          <a:ln w="38100">
            <a:solidFill>
              <a:srgbClr val="FF99CC"/>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1848" name="Line 40"/>
          <p:cNvSpPr>
            <a:spLocks noChangeShapeType="1"/>
          </p:cNvSpPr>
          <p:nvPr/>
        </p:nvSpPr>
        <p:spPr bwMode="auto">
          <a:xfrm flipV="1">
            <a:off x="5181600" y="5257800"/>
            <a:ext cx="0" cy="304800"/>
          </a:xfrm>
          <a:prstGeom prst="line">
            <a:avLst/>
          </a:prstGeom>
          <a:noFill/>
          <a:ln w="38100">
            <a:solidFill>
              <a:srgbClr val="FF99CC"/>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1849" name="AutoShape 41"/>
          <p:cNvSpPr>
            <a:spLocks noChangeArrowheads="1"/>
          </p:cNvSpPr>
          <p:nvPr/>
        </p:nvSpPr>
        <p:spPr bwMode="auto">
          <a:xfrm>
            <a:off x="6172200" y="5410200"/>
            <a:ext cx="2362200" cy="914400"/>
          </a:xfrm>
          <a:prstGeom prst="wedgeRoundRectCallout">
            <a:avLst>
              <a:gd name="adj1" fmla="val -91801"/>
              <a:gd name="adj2" fmla="val -72398"/>
              <a:gd name="adj3" fmla="val 16667"/>
            </a:avLst>
          </a:prstGeom>
          <a:solidFill>
            <a:schemeClr val="bg1"/>
          </a:solidFill>
          <a:ln w="19050">
            <a:solidFill>
              <a:schemeClr val="tx1"/>
            </a:solidFill>
            <a:miter lim="800000"/>
            <a:headEnd/>
            <a:tailEnd/>
          </a:ln>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壁があるので</a:t>
            </a:r>
          </a:p>
          <a:p>
            <a:pPr algn="ctr" eaLnBrk="1" hangingPunct="1">
              <a:spcBef>
                <a:spcPct val="0"/>
              </a:spcBef>
              <a:buSzTx/>
              <a:buFontTx/>
              <a:buNone/>
            </a:pPr>
            <a:r>
              <a:rPr lang="ja-JP" altLang="en-US" sz="2400">
                <a:latin typeface="Times New Roman" panose="02020603050405020304" pitchFamily="18" charset="0"/>
              </a:rPr>
              <a:t>上へ行けない</a:t>
            </a:r>
          </a:p>
        </p:txBody>
      </p:sp>
      <p:sp>
        <p:nvSpPr>
          <p:cNvPr id="631850" name="Line 42"/>
          <p:cNvSpPr>
            <a:spLocks noChangeShapeType="1"/>
          </p:cNvSpPr>
          <p:nvPr/>
        </p:nvSpPr>
        <p:spPr bwMode="auto">
          <a:xfrm>
            <a:off x="5181600" y="5257800"/>
            <a:ext cx="914400" cy="0"/>
          </a:xfrm>
          <a:prstGeom prst="line">
            <a:avLst/>
          </a:prstGeom>
          <a:noFill/>
          <a:ln w="38100">
            <a:solidFill>
              <a:srgbClr val="FF99CC"/>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1851" name="Line 43"/>
          <p:cNvSpPr>
            <a:spLocks noChangeShapeType="1"/>
          </p:cNvSpPr>
          <p:nvPr/>
        </p:nvSpPr>
        <p:spPr bwMode="auto">
          <a:xfrm>
            <a:off x="6096000" y="5257800"/>
            <a:ext cx="914400" cy="0"/>
          </a:xfrm>
          <a:prstGeom prst="line">
            <a:avLst/>
          </a:prstGeom>
          <a:noFill/>
          <a:ln w="38100">
            <a:solidFill>
              <a:srgbClr val="FF99CC"/>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1852" name="Line 44"/>
          <p:cNvSpPr>
            <a:spLocks noChangeShapeType="1"/>
          </p:cNvSpPr>
          <p:nvPr/>
        </p:nvSpPr>
        <p:spPr bwMode="auto">
          <a:xfrm flipV="1">
            <a:off x="7010400" y="4876800"/>
            <a:ext cx="0" cy="381000"/>
          </a:xfrm>
          <a:prstGeom prst="line">
            <a:avLst/>
          </a:prstGeom>
          <a:noFill/>
          <a:ln w="38100">
            <a:solidFill>
              <a:srgbClr val="FF99CC"/>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1853" name="Line 45"/>
          <p:cNvSpPr>
            <a:spLocks noChangeShapeType="1"/>
          </p:cNvSpPr>
          <p:nvPr/>
        </p:nvSpPr>
        <p:spPr bwMode="auto">
          <a:xfrm flipV="1">
            <a:off x="7010400" y="4191000"/>
            <a:ext cx="0" cy="685800"/>
          </a:xfrm>
          <a:prstGeom prst="line">
            <a:avLst/>
          </a:prstGeom>
          <a:noFill/>
          <a:ln w="38100">
            <a:solidFill>
              <a:srgbClr val="FF99CC"/>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1854" name="Line 46"/>
          <p:cNvSpPr>
            <a:spLocks noChangeShapeType="1"/>
          </p:cNvSpPr>
          <p:nvPr/>
        </p:nvSpPr>
        <p:spPr bwMode="auto">
          <a:xfrm>
            <a:off x="7010400" y="4191000"/>
            <a:ext cx="838200" cy="0"/>
          </a:xfrm>
          <a:prstGeom prst="line">
            <a:avLst/>
          </a:prstGeom>
          <a:noFill/>
          <a:ln w="38100">
            <a:solidFill>
              <a:srgbClr val="FF99CC"/>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1855" name="Line 47"/>
          <p:cNvSpPr>
            <a:spLocks noChangeShapeType="1"/>
          </p:cNvSpPr>
          <p:nvPr/>
        </p:nvSpPr>
        <p:spPr bwMode="auto">
          <a:xfrm flipV="1">
            <a:off x="1447800" y="5562600"/>
            <a:ext cx="0" cy="609600"/>
          </a:xfrm>
          <a:prstGeom prst="line">
            <a:avLst/>
          </a:prstGeom>
          <a:noFill/>
          <a:ln w="38100">
            <a:solidFill>
              <a:srgbClr val="00FF00"/>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1856" name="Line 48"/>
          <p:cNvSpPr>
            <a:spLocks noChangeShapeType="1"/>
          </p:cNvSpPr>
          <p:nvPr/>
        </p:nvSpPr>
        <p:spPr bwMode="auto">
          <a:xfrm>
            <a:off x="1447800" y="5562600"/>
            <a:ext cx="990600" cy="0"/>
          </a:xfrm>
          <a:prstGeom prst="line">
            <a:avLst/>
          </a:prstGeom>
          <a:noFill/>
          <a:ln w="38100">
            <a:solidFill>
              <a:srgbClr val="00FF00"/>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1857" name="Line 49"/>
          <p:cNvSpPr>
            <a:spLocks noChangeShapeType="1"/>
          </p:cNvSpPr>
          <p:nvPr/>
        </p:nvSpPr>
        <p:spPr bwMode="auto">
          <a:xfrm flipV="1">
            <a:off x="2438400" y="4876800"/>
            <a:ext cx="0" cy="685800"/>
          </a:xfrm>
          <a:prstGeom prst="line">
            <a:avLst/>
          </a:prstGeom>
          <a:noFill/>
          <a:ln w="38100">
            <a:solidFill>
              <a:srgbClr val="00FF00"/>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1858" name="Line 50"/>
          <p:cNvSpPr>
            <a:spLocks noChangeShapeType="1"/>
          </p:cNvSpPr>
          <p:nvPr/>
        </p:nvSpPr>
        <p:spPr bwMode="auto">
          <a:xfrm flipV="1">
            <a:off x="2438400" y="4191000"/>
            <a:ext cx="0" cy="685800"/>
          </a:xfrm>
          <a:prstGeom prst="line">
            <a:avLst/>
          </a:prstGeom>
          <a:noFill/>
          <a:ln w="38100">
            <a:solidFill>
              <a:srgbClr val="00FF00"/>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1859" name="Line 51"/>
          <p:cNvSpPr>
            <a:spLocks noChangeShapeType="1"/>
          </p:cNvSpPr>
          <p:nvPr/>
        </p:nvSpPr>
        <p:spPr bwMode="auto">
          <a:xfrm>
            <a:off x="2438400" y="4191000"/>
            <a:ext cx="914400" cy="0"/>
          </a:xfrm>
          <a:prstGeom prst="line">
            <a:avLst/>
          </a:prstGeom>
          <a:noFill/>
          <a:ln w="38100">
            <a:solidFill>
              <a:srgbClr val="00FF00"/>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1860" name="Line 52"/>
          <p:cNvSpPr>
            <a:spLocks noChangeShapeType="1"/>
          </p:cNvSpPr>
          <p:nvPr/>
        </p:nvSpPr>
        <p:spPr bwMode="auto">
          <a:xfrm flipV="1">
            <a:off x="3352800" y="3886200"/>
            <a:ext cx="0" cy="304800"/>
          </a:xfrm>
          <a:prstGeom prst="line">
            <a:avLst/>
          </a:prstGeom>
          <a:noFill/>
          <a:ln w="38100">
            <a:solidFill>
              <a:srgbClr val="00FF00"/>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1861" name="Line 53"/>
          <p:cNvSpPr>
            <a:spLocks noChangeShapeType="1"/>
          </p:cNvSpPr>
          <p:nvPr/>
        </p:nvSpPr>
        <p:spPr bwMode="auto">
          <a:xfrm>
            <a:off x="3352800" y="3886200"/>
            <a:ext cx="914400" cy="0"/>
          </a:xfrm>
          <a:prstGeom prst="line">
            <a:avLst/>
          </a:prstGeom>
          <a:noFill/>
          <a:ln w="38100">
            <a:solidFill>
              <a:srgbClr val="00FF00"/>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1862" name="Line 54"/>
          <p:cNvSpPr>
            <a:spLocks noChangeShapeType="1"/>
          </p:cNvSpPr>
          <p:nvPr/>
        </p:nvSpPr>
        <p:spPr bwMode="auto">
          <a:xfrm>
            <a:off x="4267200" y="3886200"/>
            <a:ext cx="381000" cy="0"/>
          </a:xfrm>
          <a:prstGeom prst="line">
            <a:avLst/>
          </a:prstGeom>
          <a:noFill/>
          <a:ln w="38100">
            <a:solidFill>
              <a:srgbClr val="00FF00"/>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1863" name="AutoShape 55"/>
          <p:cNvSpPr>
            <a:spLocks noChangeArrowheads="1"/>
          </p:cNvSpPr>
          <p:nvPr/>
        </p:nvSpPr>
        <p:spPr bwMode="auto">
          <a:xfrm>
            <a:off x="5029200" y="1828800"/>
            <a:ext cx="3810000" cy="762000"/>
          </a:xfrm>
          <a:prstGeom prst="wedgeRoundRectCallout">
            <a:avLst>
              <a:gd name="adj1" fmla="val -58458"/>
              <a:gd name="adj2" fmla="val 210625"/>
              <a:gd name="adj3" fmla="val 16667"/>
            </a:avLst>
          </a:prstGeom>
          <a:solidFill>
            <a:schemeClr val="bg1"/>
          </a:solidFill>
          <a:ln w="19050">
            <a:solidFill>
              <a:schemeClr val="tx1"/>
            </a:solidFill>
            <a:miter lim="800000"/>
            <a:headEnd/>
            <a:tailEnd/>
          </a:ln>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800">
                <a:latin typeface="Times New Roman" panose="02020603050405020304" pitchFamily="18" charset="0"/>
              </a:rPr>
              <a:t>上へも右へも行けない</a:t>
            </a:r>
          </a:p>
        </p:txBody>
      </p:sp>
      <p:sp>
        <p:nvSpPr>
          <p:cNvPr id="631864" name="Text Box 56"/>
          <p:cNvSpPr txBox="1">
            <a:spLocks noChangeArrowheads="1"/>
          </p:cNvSpPr>
          <p:nvPr/>
        </p:nvSpPr>
        <p:spPr bwMode="auto">
          <a:xfrm>
            <a:off x="5791200" y="2919413"/>
            <a:ext cx="2959100" cy="588962"/>
          </a:xfrm>
          <a:prstGeom prst="rect">
            <a:avLst/>
          </a:prstGeom>
          <a:solidFill>
            <a:schemeClr val="bg1"/>
          </a:solidFill>
          <a:ln w="19050">
            <a:solidFill>
              <a:schemeClr val="tx1"/>
            </a:solidFill>
            <a:miter lim="800000"/>
            <a:headEnd/>
            <a:tailEnd/>
          </a:ln>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a:latin typeface="Times New Roman" panose="02020603050405020304" pitchFamily="18" charset="0"/>
              </a:rPr>
              <a:t>デッドロック発生</a:t>
            </a:r>
          </a:p>
        </p:txBody>
      </p:sp>
      <p:sp>
        <p:nvSpPr>
          <p:cNvPr id="631865" name="AutoShape 57"/>
          <p:cNvSpPr>
            <a:spLocks noChangeArrowheads="1"/>
          </p:cNvSpPr>
          <p:nvPr/>
        </p:nvSpPr>
        <p:spPr bwMode="auto">
          <a:xfrm>
            <a:off x="3352800" y="5562600"/>
            <a:ext cx="2743200" cy="533400"/>
          </a:xfrm>
          <a:prstGeom prst="leftRightArrow">
            <a:avLst>
              <a:gd name="adj1" fmla="val 50000"/>
              <a:gd name="adj2" fmla="val 102857"/>
            </a:avLst>
          </a:prstGeom>
          <a:solidFill>
            <a:srgbClr val="CCFFCC"/>
          </a:solidFill>
          <a:ln w="19050">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000">
                <a:solidFill>
                  <a:srgbClr val="000000"/>
                </a:solidFill>
                <a:latin typeface="Times New Roman" panose="02020603050405020304" pitchFamily="18" charset="0"/>
              </a:rPr>
              <a:t>資源1占有中</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631865"/>
                                        </p:tgtEl>
                                        <p:attrNameLst>
                                          <p:attrName>style.visibility</p:attrName>
                                        </p:attrNameLst>
                                      </p:cBhvr>
                                      <p:to>
                                        <p:strVal val="visible"/>
                                      </p:to>
                                    </p:set>
                                    <p:animEffect transition="in" filter="barn(outVertical)">
                                      <p:cBhvr>
                                        <p:cTn id="7" dur="500"/>
                                        <p:tgtEl>
                                          <p:spTgt spid="63186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31839"/>
                                        </p:tgtEl>
                                        <p:attrNameLst>
                                          <p:attrName>style.visibility</p:attrName>
                                        </p:attrNameLst>
                                      </p:cBhvr>
                                      <p:to>
                                        <p:strVal val="visible"/>
                                      </p:to>
                                    </p:set>
                                    <p:animEffect transition="in" filter="checkerboard(across)">
                                      <p:cBhvr>
                                        <p:cTn id="12" dur="500"/>
                                        <p:tgtEl>
                                          <p:spTgt spid="63183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31840"/>
                                        </p:tgtEl>
                                        <p:attrNameLst>
                                          <p:attrName>style.visibility</p:attrName>
                                        </p:attrNameLst>
                                      </p:cBhvr>
                                      <p:to>
                                        <p:strVal val="visible"/>
                                      </p:to>
                                    </p:set>
                                    <p:animEffect transition="in" filter="checkerboard(across)">
                                      <p:cBhvr>
                                        <p:cTn id="17" dur="500"/>
                                        <p:tgtEl>
                                          <p:spTgt spid="63184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631841"/>
                                        </p:tgtEl>
                                        <p:attrNameLst>
                                          <p:attrName>style.visibility</p:attrName>
                                        </p:attrNameLst>
                                      </p:cBhvr>
                                      <p:to>
                                        <p:strVal val="visible"/>
                                      </p:to>
                                    </p:set>
                                    <p:animEffect transition="in" filter="checkerboard(across)">
                                      <p:cBhvr>
                                        <p:cTn id="22" dur="500"/>
                                        <p:tgtEl>
                                          <p:spTgt spid="63184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631842"/>
                                        </p:tgtEl>
                                        <p:attrNameLst>
                                          <p:attrName>style.visibility</p:attrName>
                                        </p:attrNameLst>
                                      </p:cBhvr>
                                      <p:to>
                                        <p:strVal val="visible"/>
                                      </p:to>
                                    </p:set>
                                    <p:animEffect transition="in" filter="checkerboard(across)">
                                      <p:cBhvr>
                                        <p:cTn id="27" dur="500"/>
                                        <p:tgtEl>
                                          <p:spTgt spid="63184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631843"/>
                                        </p:tgtEl>
                                        <p:attrNameLst>
                                          <p:attrName>style.visibility</p:attrName>
                                        </p:attrNameLst>
                                      </p:cBhvr>
                                      <p:to>
                                        <p:strVal val="visible"/>
                                      </p:to>
                                    </p:set>
                                    <p:animEffect transition="in" filter="wipe(left)">
                                      <p:cBhvr>
                                        <p:cTn id="32" dur="500"/>
                                        <p:tgtEl>
                                          <p:spTgt spid="631843"/>
                                        </p:tgtEl>
                                      </p:cBhvr>
                                    </p:animEffect>
                                  </p:childTnLst>
                                </p:cTn>
                              </p:par>
                            </p:childTnLst>
                          </p:cTn>
                        </p:par>
                        <p:par>
                          <p:cTn id="33" fill="hold" nodeType="afterGroup">
                            <p:stCondLst>
                              <p:cond delay="500"/>
                            </p:stCondLst>
                            <p:childTnLst>
                              <p:par>
                                <p:cTn id="34" presetID="22" presetClass="entr" presetSubtype="4" fill="hold" grpId="0" nodeType="afterEffect">
                                  <p:stCondLst>
                                    <p:cond delay="0"/>
                                  </p:stCondLst>
                                  <p:childTnLst>
                                    <p:set>
                                      <p:cBhvr>
                                        <p:cTn id="35" dur="1" fill="hold">
                                          <p:stCondLst>
                                            <p:cond delay="0"/>
                                          </p:stCondLst>
                                        </p:cTn>
                                        <p:tgtEl>
                                          <p:spTgt spid="631844"/>
                                        </p:tgtEl>
                                        <p:attrNameLst>
                                          <p:attrName>style.visibility</p:attrName>
                                        </p:attrNameLst>
                                      </p:cBhvr>
                                      <p:to>
                                        <p:strVal val="visible"/>
                                      </p:to>
                                    </p:set>
                                    <p:animEffect transition="in" filter="wipe(down)">
                                      <p:cBhvr>
                                        <p:cTn id="36" dur="500"/>
                                        <p:tgtEl>
                                          <p:spTgt spid="631844"/>
                                        </p:tgtEl>
                                      </p:cBhvr>
                                    </p:animEffect>
                                  </p:childTnLst>
                                </p:cTn>
                              </p:par>
                            </p:childTnLst>
                          </p:cTn>
                        </p:par>
                        <p:par>
                          <p:cTn id="37" fill="hold" nodeType="afterGroup">
                            <p:stCondLst>
                              <p:cond delay="1000"/>
                            </p:stCondLst>
                            <p:childTnLst>
                              <p:par>
                                <p:cTn id="38" presetID="22" presetClass="entr" presetSubtype="8" fill="hold" grpId="0" nodeType="afterEffect">
                                  <p:stCondLst>
                                    <p:cond delay="0"/>
                                  </p:stCondLst>
                                  <p:childTnLst>
                                    <p:set>
                                      <p:cBhvr>
                                        <p:cTn id="39" dur="1" fill="hold">
                                          <p:stCondLst>
                                            <p:cond delay="0"/>
                                          </p:stCondLst>
                                        </p:cTn>
                                        <p:tgtEl>
                                          <p:spTgt spid="631845"/>
                                        </p:tgtEl>
                                        <p:attrNameLst>
                                          <p:attrName>style.visibility</p:attrName>
                                        </p:attrNameLst>
                                      </p:cBhvr>
                                      <p:to>
                                        <p:strVal val="visible"/>
                                      </p:to>
                                    </p:set>
                                    <p:animEffect transition="in" filter="wipe(left)">
                                      <p:cBhvr>
                                        <p:cTn id="40" dur="500"/>
                                        <p:tgtEl>
                                          <p:spTgt spid="631845"/>
                                        </p:tgtEl>
                                      </p:cBhvr>
                                    </p:animEffect>
                                  </p:childTnLst>
                                </p:cTn>
                              </p:par>
                            </p:childTnLst>
                          </p:cTn>
                        </p:par>
                        <p:par>
                          <p:cTn id="41" fill="hold" nodeType="afterGroup">
                            <p:stCondLst>
                              <p:cond delay="1500"/>
                            </p:stCondLst>
                            <p:childTnLst>
                              <p:par>
                                <p:cTn id="42" presetID="22" presetClass="entr" presetSubtype="8" fill="hold" grpId="0" nodeType="afterEffect">
                                  <p:stCondLst>
                                    <p:cond delay="0"/>
                                  </p:stCondLst>
                                  <p:childTnLst>
                                    <p:set>
                                      <p:cBhvr>
                                        <p:cTn id="43" dur="1" fill="hold">
                                          <p:stCondLst>
                                            <p:cond delay="0"/>
                                          </p:stCondLst>
                                        </p:cTn>
                                        <p:tgtEl>
                                          <p:spTgt spid="631846"/>
                                        </p:tgtEl>
                                        <p:attrNameLst>
                                          <p:attrName>style.visibility</p:attrName>
                                        </p:attrNameLst>
                                      </p:cBhvr>
                                      <p:to>
                                        <p:strVal val="visible"/>
                                      </p:to>
                                    </p:set>
                                    <p:animEffect transition="in" filter="wipe(left)">
                                      <p:cBhvr>
                                        <p:cTn id="44" dur="500"/>
                                        <p:tgtEl>
                                          <p:spTgt spid="631846"/>
                                        </p:tgtEl>
                                      </p:cBhvr>
                                    </p:animEffect>
                                  </p:childTnLst>
                                </p:cTn>
                              </p:par>
                            </p:childTnLst>
                          </p:cTn>
                        </p:par>
                        <p:par>
                          <p:cTn id="45" fill="hold" nodeType="afterGroup">
                            <p:stCondLst>
                              <p:cond delay="2000"/>
                            </p:stCondLst>
                            <p:childTnLst>
                              <p:par>
                                <p:cTn id="46" presetID="22" presetClass="entr" presetSubtype="8" fill="hold" grpId="0" nodeType="afterEffect">
                                  <p:stCondLst>
                                    <p:cond delay="0"/>
                                  </p:stCondLst>
                                  <p:childTnLst>
                                    <p:set>
                                      <p:cBhvr>
                                        <p:cTn id="47" dur="1" fill="hold">
                                          <p:stCondLst>
                                            <p:cond delay="0"/>
                                          </p:stCondLst>
                                        </p:cTn>
                                        <p:tgtEl>
                                          <p:spTgt spid="631847"/>
                                        </p:tgtEl>
                                        <p:attrNameLst>
                                          <p:attrName>style.visibility</p:attrName>
                                        </p:attrNameLst>
                                      </p:cBhvr>
                                      <p:to>
                                        <p:strVal val="visible"/>
                                      </p:to>
                                    </p:set>
                                    <p:animEffect transition="in" filter="wipe(left)">
                                      <p:cBhvr>
                                        <p:cTn id="48" dur="500"/>
                                        <p:tgtEl>
                                          <p:spTgt spid="631847"/>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22" presetClass="entr" presetSubtype="4" fill="hold" grpId="0" nodeType="clickEffect">
                                  <p:stCondLst>
                                    <p:cond delay="0"/>
                                  </p:stCondLst>
                                  <p:childTnLst>
                                    <p:set>
                                      <p:cBhvr>
                                        <p:cTn id="52" dur="1" fill="hold">
                                          <p:stCondLst>
                                            <p:cond delay="0"/>
                                          </p:stCondLst>
                                        </p:cTn>
                                        <p:tgtEl>
                                          <p:spTgt spid="631848"/>
                                        </p:tgtEl>
                                        <p:attrNameLst>
                                          <p:attrName>style.visibility</p:attrName>
                                        </p:attrNameLst>
                                      </p:cBhvr>
                                      <p:to>
                                        <p:strVal val="visible"/>
                                      </p:to>
                                    </p:set>
                                    <p:animEffect transition="in" filter="wipe(down)">
                                      <p:cBhvr>
                                        <p:cTn id="53" dur="500"/>
                                        <p:tgtEl>
                                          <p:spTgt spid="631848"/>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5" presetClass="entr" presetSubtype="10" fill="hold" grpId="0" nodeType="clickEffect">
                                  <p:stCondLst>
                                    <p:cond delay="0"/>
                                  </p:stCondLst>
                                  <p:childTnLst>
                                    <p:set>
                                      <p:cBhvr>
                                        <p:cTn id="57" dur="1" fill="hold">
                                          <p:stCondLst>
                                            <p:cond delay="0"/>
                                          </p:stCondLst>
                                        </p:cTn>
                                        <p:tgtEl>
                                          <p:spTgt spid="631849"/>
                                        </p:tgtEl>
                                        <p:attrNameLst>
                                          <p:attrName>style.visibility</p:attrName>
                                        </p:attrNameLst>
                                      </p:cBhvr>
                                      <p:to>
                                        <p:strVal val="visible"/>
                                      </p:to>
                                    </p:set>
                                    <p:animEffect transition="in" filter="checkerboard(across)">
                                      <p:cBhvr>
                                        <p:cTn id="58" dur="500"/>
                                        <p:tgtEl>
                                          <p:spTgt spid="631849"/>
                                        </p:tgtEl>
                                      </p:cBhvr>
                                    </p:animEffect>
                                  </p:childTnLst>
                                </p:cTn>
                              </p:par>
                            </p:childTnLst>
                          </p:cTn>
                        </p:par>
                        <p:par>
                          <p:cTn id="59" fill="hold" nodeType="afterGroup">
                            <p:stCondLst>
                              <p:cond delay="500"/>
                            </p:stCondLst>
                            <p:childTnLst>
                              <p:par>
                                <p:cTn id="60" presetID="22" presetClass="entr" presetSubtype="8" fill="hold" grpId="0" nodeType="afterEffect">
                                  <p:stCondLst>
                                    <p:cond delay="0"/>
                                  </p:stCondLst>
                                  <p:childTnLst>
                                    <p:set>
                                      <p:cBhvr>
                                        <p:cTn id="61" dur="1" fill="hold">
                                          <p:stCondLst>
                                            <p:cond delay="0"/>
                                          </p:stCondLst>
                                        </p:cTn>
                                        <p:tgtEl>
                                          <p:spTgt spid="631850"/>
                                        </p:tgtEl>
                                        <p:attrNameLst>
                                          <p:attrName>style.visibility</p:attrName>
                                        </p:attrNameLst>
                                      </p:cBhvr>
                                      <p:to>
                                        <p:strVal val="visible"/>
                                      </p:to>
                                    </p:set>
                                    <p:animEffect transition="in" filter="wipe(left)">
                                      <p:cBhvr>
                                        <p:cTn id="62" dur="500"/>
                                        <p:tgtEl>
                                          <p:spTgt spid="631850"/>
                                        </p:tgtEl>
                                      </p:cBhvr>
                                    </p:animEffect>
                                  </p:childTnLst>
                                </p:cTn>
                              </p:par>
                            </p:childTnLst>
                          </p:cTn>
                        </p:par>
                        <p:par>
                          <p:cTn id="63" fill="hold" nodeType="afterGroup">
                            <p:stCondLst>
                              <p:cond delay="1000"/>
                            </p:stCondLst>
                            <p:childTnLst>
                              <p:par>
                                <p:cTn id="64" presetID="22" presetClass="entr" presetSubtype="8" fill="hold" grpId="0" nodeType="afterEffect">
                                  <p:stCondLst>
                                    <p:cond delay="0"/>
                                  </p:stCondLst>
                                  <p:childTnLst>
                                    <p:set>
                                      <p:cBhvr>
                                        <p:cTn id="65" dur="1" fill="hold">
                                          <p:stCondLst>
                                            <p:cond delay="0"/>
                                          </p:stCondLst>
                                        </p:cTn>
                                        <p:tgtEl>
                                          <p:spTgt spid="631851"/>
                                        </p:tgtEl>
                                        <p:attrNameLst>
                                          <p:attrName>style.visibility</p:attrName>
                                        </p:attrNameLst>
                                      </p:cBhvr>
                                      <p:to>
                                        <p:strVal val="visible"/>
                                      </p:to>
                                    </p:set>
                                    <p:animEffect transition="in" filter="wipe(left)">
                                      <p:cBhvr>
                                        <p:cTn id="66" dur="500"/>
                                        <p:tgtEl>
                                          <p:spTgt spid="631851"/>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22" presetClass="entr" presetSubtype="4" fill="hold" grpId="0" nodeType="clickEffect">
                                  <p:stCondLst>
                                    <p:cond delay="0"/>
                                  </p:stCondLst>
                                  <p:childTnLst>
                                    <p:set>
                                      <p:cBhvr>
                                        <p:cTn id="70" dur="1" fill="hold">
                                          <p:stCondLst>
                                            <p:cond delay="0"/>
                                          </p:stCondLst>
                                        </p:cTn>
                                        <p:tgtEl>
                                          <p:spTgt spid="631852"/>
                                        </p:tgtEl>
                                        <p:attrNameLst>
                                          <p:attrName>style.visibility</p:attrName>
                                        </p:attrNameLst>
                                      </p:cBhvr>
                                      <p:to>
                                        <p:strVal val="visible"/>
                                      </p:to>
                                    </p:set>
                                    <p:animEffect transition="in" filter="wipe(down)">
                                      <p:cBhvr>
                                        <p:cTn id="71" dur="500"/>
                                        <p:tgtEl>
                                          <p:spTgt spid="631852"/>
                                        </p:tgtEl>
                                      </p:cBhvr>
                                    </p:animEffect>
                                  </p:childTnLst>
                                </p:cTn>
                              </p:par>
                            </p:childTnLst>
                          </p:cTn>
                        </p:par>
                        <p:par>
                          <p:cTn id="72" fill="hold" nodeType="afterGroup">
                            <p:stCondLst>
                              <p:cond delay="500"/>
                            </p:stCondLst>
                            <p:childTnLst>
                              <p:par>
                                <p:cTn id="73" presetID="22" presetClass="entr" presetSubtype="4" fill="hold" grpId="0" nodeType="afterEffect">
                                  <p:stCondLst>
                                    <p:cond delay="0"/>
                                  </p:stCondLst>
                                  <p:childTnLst>
                                    <p:set>
                                      <p:cBhvr>
                                        <p:cTn id="74" dur="1" fill="hold">
                                          <p:stCondLst>
                                            <p:cond delay="0"/>
                                          </p:stCondLst>
                                        </p:cTn>
                                        <p:tgtEl>
                                          <p:spTgt spid="631853"/>
                                        </p:tgtEl>
                                        <p:attrNameLst>
                                          <p:attrName>style.visibility</p:attrName>
                                        </p:attrNameLst>
                                      </p:cBhvr>
                                      <p:to>
                                        <p:strVal val="visible"/>
                                      </p:to>
                                    </p:set>
                                    <p:animEffect transition="in" filter="wipe(down)">
                                      <p:cBhvr>
                                        <p:cTn id="75" dur="500"/>
                                        <p:tgtEl>
                                          <p:spTgt spid="631853"/>
                                        </p:tgtEl>
                                      </p:cBhvr>
                                    </p:animEffect>
                                  </p:childTnLst>
                                </p:cTn>
                              </p:par>
                            </p:childTnLst>
                          </p:cTn>
                        </p:par>
                        <p:par>
                          <p:cTn id="76" fill="hold" nodeType="afterGroup">
                            <p:stCondLst>
                              <p:cond delay="1000"/>
                            </p:stCondLst>
                            <p:childTnLst>
                              <p:par>
                                <p:cTn id="77" presetID="22" presetClass="entr" presetSubtype="8" fill="hold" grpId="0" nodeType="afterEffect">
                                  <p:stCondLst>
                                    <p:cond delay="0"/>
                                  </p:stCondLst>
                                  <p:childTnLst>
                                    <p:set>
                                      <p:cBhvr>
                                        <p:cTn id="78" dur="1" fill="hold">
                                          <p:stCondLst>
                                            <p:cond delay="0"/>
                                          </p:stCondLst>
                                        </p:cTn>
                                        <p:tgtEl>
                                          <p:spTgt spid="631854"/>
                                        </p:tgtEl>
                                        <p:attrNameLst>
                                          <p:attrName>style.visibility</p:attrName>
                                        </p:attrNameLst>
                                      </p:cBhvr>
                                      <p:to>
                                        <p:strVal val="visible"/>
                                      </p:to>
                                    </p:set>
                                    <p:animEffect transition="in" filter="wipe(left)">
                                      <p:cBhvr>
                                        <p:cTn id="79" dur="500"/>
                                        <p:tgtEl>
                                          <p:spTgt spid="631854"/>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22" presetClass="entr" presetSubtype="4" fill="hold" grpId="0" nodeType="clickEffect">
                                  <p:stCondLst>
                                    <p:cond delay="0"/>
                                  </p:stCondLst>
                                  <p:childTnLst>
                                    <p:set>
                                      <p:cBhvr>
                                        <p:cTn id="83" dur="1" fill="hold">
                                          <p:stCondLst>
                                            <p:cond delay="0"/>
                                          </p:stCondLst>
                                        </p:cTn>
                                        <p:tgtEl>
                                          <p:spTgt spid="631855"/>
                                        </p:tgtEl>
                                        <p:attrNameLst>
                                          <p:attrName>style.visibility</p:attrName>
                                        </p:attrNameLst>
                                      </p:cBhvr>
                                      <p:to>
                                        <p:strVal val="visible"/>
                                      </p:to>
                                    </p:set>
                                    <p:animEffect transition="in" filter="wipe(down)">
                                      <p:cBhvr>
                                        <p:cTn id="84" dur="500"/>
                                        <p:tgtEl>
                                          <p:spTgt spid="631855"/>
                                        </p:tgtEl>
                                      </p:cBhvr>
                                    </p:animEffect>
                                  </p:childTnLst>
                                </p:cTn>
                              </p:par>
                            </p:childTnLst>
                          </p:cTn>
                        </p:par>
                        <p:par>
                          <p:cTn id="85" fill="hold" nodeType="afterGroup">
                            <p:stCondLst>
                              <p:cond delay="500"/>
                            </p:stCondLst>
                            <p:childTnLst>
                              <p:par>
                                <p:cTn id="86" presetID="22" presetClass="entr" presetSubtype="8" fill="hold" grpId="0" nodeType="afterEffect">
                                  <p:stCondLst>
                                    <p:cond delay="0"/>
                                  </p:stCondLst>
                                  <p:childTnLst>
                                    <p:set>
                                      <p:cBhvr>
                                        <p:cTn id="87" dur="1" fill="hold">
                                          <p:stCondLst>
                                            <p:cond delay="0"/>
                                          </p:stCondLst>
                                        </p:cTn>
                                        <p:tgtEl>
                                          <p:spTgt spid="631856"/>
                                        </p:tgtEl>
                                        <p:attrNameLst>
                                          <p:attrName>style.visibility</p:attrName>
                                        </p:attrNameLst>
                                      </p:cBhvr>
                                      <p:to>
                                        <p:strVal val="visible"/>
                                      </p:to>
                                    </p:set>
                                    <p:animEffect transition="in" filter="wipe(left)">
                                      <p:cBhvr>
                                        <p:cTn id="88" dur="500"/>
                                        <p:tgtEl>
                                          <p:spTgt spid="631856"/>
                                        </p:tgtEl>
                                      </p:cBhvr>
                                    </p:animEffect>
                                  </p:childTnLst>
                                </p:cTn>
                              </p:par>
                            </p:childTnLst>
                          </p:cTn>
                        </p:par>
                        <p:par>
                          <p:cTn id="89" fill="hold" nodeType="afterGroup">
                            <p:stCondLst>
                              <p:cond delay="1000"/>
                            </p:stCondLst>
                            <p:childTnLst>
                              <p:par>
                                <p:cTn id="90" presetID="22" presetClass="entr" presetSubtype="4" fill="hold" grpId="0" nodeType="afterEffect">
                                  <p:stCondLst>
                                    <p:cond delay="0"/>
                                  </p:stCondLst>
                                  <p:childTnLst>
                                    <p:set>
                                      <p:cBhvr>
                                        <p:cTn id="91" dur="1" fill="hold">
                                          <p:stCondLst>
                                            <p:cond delay="0"/>
                                          </p:stCondLst>
                                        </p:cTn>
                                        <p:tgtEl>
                                          <p:spTgt spid="631857"/>
                                        </p:tgtEl>
                                        <p:attrNameLst>
                                          <p:attrName>style.visibility</p:attrName>
                                        </p:attrNameLst>
                                      </p:cBhvr>
                                      <p:to>
                                        <p:strVal val="visible"/>
                                      </p:to>
                                    </p:set>
                                    <p:animEffect transition="in" filter="wipe(down)">
                                      <p:cBhvr>
                                        <p:cTn id="92" dur="500"/>
                                        <p:tgtEl>
                                          <p:spTgt spid="631857"/>
                                        </p:tgtEl>
                                      </p:cBhvr>
                                    </p:animEffect>
                                  </p:childTnLst>
                                </p:cTn>
                              </p:par>
                            </p:childTnLst>
                          </p:cTn>
                        </p:par>
                        <p:par>
                          <p:cTn id="93" fill="hold" nodeType="afterGroup">
                            <p:stCondLst>
                              <p:cond delay="1500"/>
                            </p:stCondLst>
                            <p:childTnLst>
                              <p:par>
                                <p:cTn id="94" presetID="22" presetClass="entr" presetSubtype="4" fill="hold" grpId="0" nodeType="afterEffect">
                                  <p:stCondLst>
                                    <p:cond delay="0"/>
                                  </p:stCondLst>
                                  <p:childTnLst>
                                    <p:set>
                                      <p:cBhvr>
                                        <p:cTn id="95" dur="1" fill="hold">
                                          <p:stCondLst>
                                            <p:cond delay="0"/>
                                          </p:stCondLst>
                                        </p:cTn>
                                        <p:tgtEl>
                                          <p:spTgt spid="631858"/>
                                        </p:tgtEl>
                                        <p:attrNameLst>
                                          <p:attrName>style.visibility</p:attrName>
                                        </p:attrNameLst>
                                      </p:cBhvr>
                                      <p:to>
                                        <p:strVal val="visible"/>
                                      </p:to>
                                    </p:set>
                                    <p:animEffect transition="in" filter="wipe(down)">
                                      <p:cBhvr>
                                        <p:cTn id="96" dur="500"/>
                                        <p:tgtEl>
                                          <p:spTgt spid="631858"/>
                                        </p:tgtEl>
                                      </p:cBhvr>
                                    </p:animEffect>
                                  </p:childTnLst>
                                </p:cTn>
                              </p:par>
                            </p:childTnLst>
                          </p:cTn>
                        </p:par>
                        <p:par>
                          <p:cTn id="97" fill="hold" nodeType="afterGroup">
                            <p:stCondLst>
                              <p:cond delay="2000"/>
                            </p:stCondLst>
                            <p:childTnLst>
                              <p:par>
                                <p:cTn id="98" presetID="22" presetClass="entr" presetSubtype="8" fill="hold" grpId="0" nodeType="afterEffect">
                                  <p:stCondLst>
                                    <p:cond delay="0"/>
                                  </p:stCondLst>
                                  <p:childTnLst>
                                    <p:set>
                                      <p:cBhvr>
                                        <p:cTn id="99" dur="1" fill="hold">
                                          <p:stCondLst>
                                            <p:cond delay="0"/>
                                          </p:stCondLst>
                                        </p:cTn>
                                        <p:tgtEl>
                                          <p:spTgt spid="631859"/>
                                        </p:tgtEl>
                                        <p:attrNameLst>
                                          <p:attrName>style.visibility</p:attrName>
                                        </p:attrNameLst>
                                      </p:cBhvr>
                                      <p:to>
                                        <p:strVal val="visible"/>
                                      </p:to>
                                    </p:set>
                                    <p:animEffect transition="in" filter="wipe(left)">
                                      <p:cBhvr>
                                        <p:cTn id="100" dur="500"/>
                                        <p:tgtEl>
                                          <p:spTgt spid="631859"/>
                                        </p:tgtEl>
                                      </p:cBhvr>
                                    </p:animEffec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22" presetClass="entr" presetSubtype="4" fill="hold" grpId="0" nodeType="clickEffect">
                                  <p:stCondLst>
                                    <p:cond delay="0"/>
                                  </p:stCondLst>
                                  <p:childTnLst>
                                    <p:set>
                                      <p:cBhvr>
                                        <p:cTn id="104" dur="1" fill="hold">
                                          <p:stCondLst>
                                            <p:cond delay="0"/>
                                          </p:stCondLst>
                                        </p:cTn>
                                        <p:tgtEl>
                                          <p:spTgt spid="631860"/>
                                        </p:tgtEl>
                                        <p:attrNameLst>
                                          <p:attrName>style.visibility</p:attrName>
                                        </p:attrNameLst>
                                      </p:cBhvr>
                                      <p:to>
                                        <p:strVal val="visible"/>
                                      </p:to>
                                    </p:set>
                                    <p:animEffect transition="in" filter="wipe(down)">
                                      <p:cBhvr>
                                        <p:cTn id="105" dur="500"/>
                                        <p:tgtEl>
                                          <p:spTgt spid="631860"/>
                                        </p:tgtEl>
                                      </p:cBhvr>
                                    </p:animEffec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22" presetClass="entr" presetSubtype="8" fill="hold" grpId="0" nodeType="clickEffect">
                                  <p:stCondLst>
                                    <p:cond delay="0"/>
                                  </p:stCondLst>
                                  <p:childTnLst>
                                    <p:set>
                                      <p:cBhvr>
                                        <p:cTn id="109" dur="1" fill="hold">
                                          <p:stCondLst>
                                            <p:cond delay="0"/>
                                          </p:stCondLst>
                                        </p:cTn>
                                        <p:tgtEl>
                                          <p:spTgt spid="631861"/>
                                        </p:tgtEl>
                                        <p:attrNameLst>
                                          <p:attrName>style.visibility</p:attrName>
                                        </p:attrNameLst>
                                      </p:cBhvr>
                                      <p:to>
                                        <p:strVal val="visible"/>
                                      </p:to>
                                    </p:set>
                                    <p:animEffect transition="in" filter="wipe(left)">
                                      <p:cBhvr>
                                        <p:cTn id="110" dur="500"/>
                                        <p:tgtEl>
                                          <p:spTgt spid="631861"/>
                                        </p:tgtEl>
                                      </p:cBhvr>
                                    </p:animEffect>
                                  </p:childTnLst>
                                </p:cTn>
                              </p:par>
                            </p:childTnLst>
                          </p:cTn>
                        </p:par>
                        <p:par>
                          <p:cTn id="111" fill="hold" nodeType="afterGroup">
                            <p:stCondLst>
                              <p:cond delay="500"/>
                            </p:stCondLst>
                            <p:childTnLst>
                              <p:par>
                                <p:cTn id="112" presetID="22" presetClass="entr" presetSubtype="8" fill="hold" grpId="0" nodeType="afterEffect">
                                  <p:stCondLst>
                                    <p:cond delay="0"/>
                                  </p:stCondLst>
                                  <p:childTnLst>
                                    <p:set>
                                      <p:cBhvr>
                                        <p:cTn id="113" dur="1" fill="hold">
                                          <p:stCondLst>
                                            <p:cond delay="0"/>
                                          </p:stCondLst>
                                        </p:cTn>
                                        <p:tgtEl>
                                          <p:spTgt spid="631862"/>
                                        </p:tgtEl>
                                        <p:attrNameLst>
                                          <p:attrName>style.visibility</p:attrName>
                                        </p:attrNameLst>
                                      </p:cBhvr>
                                      <p:to>
                                        <p:strVal val="visible"/>
                                      </p:to>
                                    </p:set>
                                    <p:animEffect transition="in" filter="wipe(left)">
                                      <p:cBhvr>
                                        <p:cTn id="114" dur="500"/>
                                        <p:tgtEl>
                                          <p:spTgt spid="631862"/>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5" presetClass="entr" presetSubtype="10" fill="hold" grpId="0" nodeType="clickEffect">
                                  <p:stCondLst>
                                    <p:cond delay="0"/>
                                  </p:stCondLst>
                                  <p:childTnLst>
                                    <p:set>
                                      <p:cBhvr>
                                        <p:cTn id="118" dur="1" fill="hold">
                                          <p:stCondLst>
                                            <p:cond delay="0"/>
                                          </p:stCondLst>
                                        </p:cTn>
                                        <p:tgtEl>
                                          <p:spTgt spid="631863"/>
                                        </p:tgtEl>
                                        <p:attrNameLst>
                                          <p:attrName>style.visibility</p:attrName>
                                        </p:attrNameLst>
                                      </p:cBhvr>
                                      <p:to>
                                        <p:strVal val="visible"/>
                                      </p:to>
                                    </p:set>
                                    <p:animEffect transition="in" filter="checkerboard(across)">
                                      <p:cBhvr>
                                        <p:cTn id="119" dur="500"/>
                                        <p:tgtEl>
                                          <p:spTgt spid="631863"/>
                                        </p:tgtEl>
                                      </p:cBhvr>
                                    </p:animEffect>
                                  </p:childTnLst>
                                </p:cTn>
                              </p:par>
                            </p:childTnLst>
                          </p:cTn>
                        </p:par>
                      </p:childTnLst>
                    </p:cTn>
                  </p:par>
                  <p:par>
                    <p:cTn id="120" fill="hold" nodeType="clickPar">
                      <p:stCondLst>
                        <p:cond delay="indefinite"/>
                      </p:stCondLst>
                      <p:childTnLst>
                        <p:par>
                          <p:cTn id="121" fill="hold" nodeType="withGroup">
                            <p:stCondLst>
                              <p:cond delay="0"/>
                            </p:stCondLst>
                            <p:childTnLst>
                              <p:par>
                                <p:cTn id="122" presetID="5" presetClass="entr" presetSubtype="10" fill="hold" grpId="0" nodeType="clickEffect">
                                  <p:stCondLst>
                                    <p:cond delay="0"/>
                                  </p:stCondLst>
                                  <p:childTnLst>
                                    <p:set>
                                      <p:cBhvr>
                                        <p:cTn id="123" dur="1" fill="hold">
                                          <p:stCondLst>
                                            <p:cond delay="0"/>
                                          </p:stCondLst>
                                        </p:cTn>
                                        <p:tgtEl>
                                          <p:spTgt spid="631864"/>
                                        </p:tgtEl>
                                        <p:attrNameLst>
                                          <p:attrName>style.visibility</p:attrName>
                                        </p:attrNameLst>
                                      </p:cBhvr>
                                      <p:to>
                                        <p:strVal val="visible"/>
                                      </p:to>
                                    </p:set>
                                    <p:animEffect transition="in" filter="checkerboard(across)">
                                      <p:cBhvr>
                                        <p:cTn id="124" dur="500"/>
                                        <p:tgtEl>
                                          <p:spTgt spid="6318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1839" grpId="0" animBg="1"/>
      <p:bldP spid="631840" grpId="0" animBg="1"/>
      <p:bldP spid="631841" grpId="0" animBg="1"/>
      <p:bldP spid="631842" grpId="0" animBg="1"/>
      <p:bldP spid="631843" grpId="0" animBg="1"/>
      <p:bldP spid="631844" grpId="0" animBg="1"/>
      <p:bldP spid="631845" grpId="0" animBg="1"/>
      <p:bldP spid="631846" grpId="0" animBg="1"/>
      <p:bldP spid="631847" grpId="0" animBg="1"/>
      <p:bldP spid="631848" grpId="0" animBg="1"/>
      <p:bldP spid="631849" grpId="0" animBg="1" autoUpdateAnimBg="0"/>
      <p:bldP spid="631850" grpId="0" animBg="1"/>
      <p:bldP spid="631851" grpId="0" animBg="1"/>
      <p:bldP spid="631852" grpId="0" animBg="1"/>
      <p:bldP spid="631853" grpId="0" animBg="1"/>
      <p:bldP spid="631854" grpId="0" animBg="1"/>
      <p:bldP spid="631855" grpId="0" animBg="1"/>
      <p:bldP spid="631856" grpId="0" animBg="1"/>
      <p:bldP spid="631857" grpId="0" animBg="1"/>
      <p:bldP spid="631858" grpId="0" animBg="1"/>
      <p:bldP spid="631859" grpId="0" animBg="1"/>
      <p:bldP spid="631860" grpId="0" animBg="1"/>
      <p:bldP spid="631861" grpId="0" animBg="1"/>
      <p:bldP spid="631862" grpId="0" animBg="1"/>
      <p:bldP spid="631863" grpId="0" animBg="1" autoUpdateAnimBg="0"/>
      <p:bldP spid="631864" grpId="0" animBg="1" autoUpdateAnimBg="0"/>
      <p:bldP spid="631865" grpId="0" animBg="1"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2プロセスでのデッドロック</a:t>
            </a:r>
          </a:p>
        </p:txBody>
      </p:sp>
      <p:sp>
        <p:nvSpPr>
          <p:cNvPr id="17411" name="Line 3"/>
          <p:cNvSpPr>
            <a:spLocks noChangeShapeType="1"/>
          </p:cNvSpPr>
          <p:nvPr/>
        </p:nvSpPr>
        <p:spPr bwMode="auto">
          <a:xfrm>
            <a:off x="1447800" y="6172200"/>
            <a:ext cx="64008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412" name="Line 4"/>
          <p:cNvSpPr>
            <a:spLocks noChangeShapeType="1"/>
          </p:cNvSpPr>
          <p:nvPr/>
        </p:nvSpPr>
        <p:spPr bwMode="auto">
          <a:xfrm flipV="1">
            <a:off x="1447800" y="1752600"/>
            <a:ext cx="0" cy="4419600"/>
          </a:xfrm>
          <a:prstGeom prst="line">
            <a:avLst/>
          </a:prstGeom>
          <a:noFill/>
          <a:ln w="28575">
            <a:solidFill>
              <a:schemeClr val="tx1"/>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413" name="Text Box 5"/>
          <p:cNvSpPr txBox="1">
            <a:spLocks noChangeArrowheads="1"/>
          </p:cNvSpPr>
          <p:nvPr/>
        </p:nvSpPr>
        <p:spPr bwMode="auto">
          <a:xfrm>
            <a:off x="7720013" y="6248400"/>
            <a:ext cx="14239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プロセス1</a:t>
            </a:r>
          </a:p>
        </p:txBody>
      </p:sp>
      <p:sp>
        <p:nvSpPr>
          <p:cNvPr id="17414" name="Text Box 6"/>
          <p:cNvSpPr txBox="1">
            <a:spLocks noChangeArrowheads="1"/>
          </p:cNvSpPr>
          <p:nvPr/>
        </p:nvSpPr>
        <p:spPr bwMode="auto">
          <a:xfrm>
            <a:off x="304800" y="1219200"/>
            <a:ext cx="1423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プロセス2</a:t>
            </a:r>
          </a:p>
        </p:txBody>
      </p:sp>
      <p:sp>
        <p:nvSpPr>
          <p:cNvPr id="17415" name="Text Box 7"/>
          <p:cNvSpPr txBox="1">
            <a:spLocks noChangeArrowheads="1"/>
          </p:cNvSpPr>
          <p:nvPr/>
        </p:nvSpPr>
        <p:spPr bwMode="auto">
          <a:xfrm>
            <a:off x="533400" y="53340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2要求</a:t>
            </a:r>
          </a:p>
        </p:txBody>
      </p:sp>
      <p:sp>
        <p:nvSpPr>
          <p:cNvPr id="17416" name="Line 8"/>
          <p:cNvSpPr>
            <a:spLocks noChangeShapeType="1"/>
          </p:cNvSpPr>
          <p:nvPr/>
        </p:nvSpPr>
        <p:spPr bwMode="auto">
          <a:xfrm>
            <a:off x="1447800" y="5562600"/>
            <a:ext cx="6400800" cy="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417" name="Text Box 9"/>
          <p:cNvSpPr txBox="1">
            <a:spLocks noChangeArrowheads="1"/>
          </p:cNvSpPr>
          <p:nvPr/>
        </p:nvSpPr>
        <p:spPr bwMode="auto">
          <a:xfrm>
            <a:off x="533400" y="39624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1要求</a:t>
            </a:r>
          </a:p>
        </p:txBody>
      </p:sp>
      <p:sp>
        <p:nvSpPr>
          <p:cNvPr id="17418" name="Line 10"/>
          <p:cNvSpPr>
            <a:spLocks noChangeShapeType="1"/>
          </p:cNvSpPr>
          <p:nvPr/>
        </p:nvSpPr>
        <p:spPr bwMode="auto">
          <a:xfrm>
            <a:off x="1447800" y="4191000"/>
            <a:ext cx="6400800" cy="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419" name="Text Box 11"/>
          <p:cNvSpPr txBox="1">
            <a:spLocks noChangeArrowheads="1"/>
          </p:cNvSpPr>
          <p:nvPr/>
        </p:nvSpPr>
        <p:spPr bwMode="auto">
          <a:xfrm>
            <a:off x="533400" y="25908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1解放</a:t>
            </a:r>
          </a:p>
        </p:txBody>
      </p:sp>
      <p:sp>
        <p:nvSpPr>
          <p:cNvPr id="17420" name="Line 12"/>
          <p:cNvSpPr>
            <a:spLocks noChangeShapeType="1"/>
          </p:cNvSpPr>
          <p:nvPr/>
        </p:nvSpPr>
        <p:spPr bwMode="auto">
          <a:xfrm>
            <a:off x="1447800" y="2819400"/>
            <a:ext cx="6400800" cy="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421" name="Text Box 13"/>
          <p:cNvSpPr txBox="1">
            <a:spLocks noChangeArrowheads="1"/>
          </p:cNvSpPr>
          <p:nvPr/>
        </p:nvSpPr>
        <p:spPr bwMode="auto">
          <a:xfrm>
            <a:off x="533400" y="19050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2解放</a:t>
            </a:r>
          </a:p>
        </p:txBody>
      </p:sp>
      <p:sp>
        <p:nvSpPr>
          <p:cNvPr id="17422" name="Line 14"/>
          <p:cNvSpPr>
            <a:spLocks noChangeShapeType="1"/>
          </p:cNvSpPr>
          <p:nvPr/>
        </p:nvSpPr>
        <p:spPr bwMode="auto">
          <a:xfrm flipV="1">
            <a:off x="1447800" y="2133600"/>
            <a:ext cx="6400800" cy="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423" name="Text Box 15"/>
          <p:cNvSpPr txBox="1">
            <a:spLocks noChangeArrowheads="1"/>
          </p:cNvSpPr>
          <p:nvPr/>
        </p:nvSpPr>
        <p:spPr bwMode="auto">
          <a:xfrm>
            <a:off x="1905000" y="62484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1要求</a:t>
            </a:r>
          </a:p>
        </p:txBody>
      </p:sp>
      <p:sp>
        <p:nvSpPr>
          <p:cNvPr id="17424" name="Line 16"/>
          <p:cNvSpPr>
            <a:spLocks noChangeShapeType="1"/>
          </p:cNvSpPr>
          <p:nvPr/>
        </p:nvSpPr>
        <p:spPr bwMode="auto">
          <a:xfrm flipV="1">
            <a:off x="2438400" y="1752600"/>
            <a:ext cx="0" cy="441960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425" name="Text Box 17"/>
          <p:cNvSpPr txBox="1">
            <a:spLocks noChangeArrowheads="1"/>
          </p:cNvSpPr>
          <p:nvPr/>
        </p:nvSpPr>
        <p:spPr bwMode="auto">
          <a:xfrm>
            <a:off x="3733800" y="62484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2要求</a:t>
            </a:r>
          </a:p>
        </p:txBody>
      </p:sp>
      <p:sp>
        <p:nvSpPr>
          <p:cNvPr id="17426" name="Line 18"/>
          <p:cNvSpPr>
            <a:spLocks noChangeShapeType="1"/>
          </p:cNvSpPr>
          <p:nvPr/>
        </p:nvSpPr>
        <p:spPr bwMode="auto">
          <a:xfrm flipV="1">
            <a:off x="4267200" y="1752600"/>
            <a:ext cx="0" cy="441960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427" name="Text Box 19"/>
          <p:cNvSpPr txBox="1">
            <a:spLocks noChangeArrowheads="1"/>
          </p:cNvSpPr>
          <p:nvPr/>
        </p:nvSpPr>
        <p:spPr bwMode="auto">
          <a:xfrm>
            <a:off x="5562600" y="62484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1解放</a:t>
            </a:r>
          </a:p>
        </p:txBody>
      </p:sp>
      <p:sp>
        <p:nvSpPr>
          <p:cNvPr id="17428" name="Line 20"/>
          <p:cNvSpPr>
            <a:spLocks noChangeShapeType="1"/>
          </p:cNvSpPr>
          <p:nvPr/>
        </p:nvSpPr>
        <p:spPr bwMode="auto">
          <a:xfrm flipV="1">
            <a:off x="6096000" y="1752600"/>
            <a:ext cx="0" cy="441960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429" name="Text Box 21"/>
          <p:cNvSpPr txBox="1">
            <a:spLocks noChangeArrowheads="1"/>
          </p:cNvSpPr>
          <p:nvPr/>
        </p:nvSpPr>
        <p:spPr bwMode="auto">
          <a:xfrm>
            <a:off x="6553200" y="62484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2解放</a:t>
            </a:r>
          </a:p>
        </p:txBody>
      </p:sp>
      <p:sp>
        <p:nvSpPr>
          <p:cNvPr id="17430" name="Line 22"/>
          <p:cNvSpPr>
            <a:spLocks noChangeShapeType="1"/>
          </p:cNvSpPr>
          <p:nvPr/>
        </p:nvSpPr>
        <p:spPr bwMode="auto">
          <a:xfrm flipV="1">
            <a:off x="7010400" y="1752600"/>
            <a:ext cx="0" cy="441960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431" name="Text Box 23"/>
          <p:cNvSpPr txBox="1">
            <a:spLocks noChangeArrowheads="1"/>
          </p:cNvSpPr>
          <p:nvPr/>
        </p:nvSpPr>
        <p:spPr bwMode="auto">
          <a:xfrm>
            <a:off x="2819400" y="62484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1確保</a:t>
            </a:r>
          </a:p>
        </p:txBody>
      </p:sp>
      <p:sp>
        <p:nvSpPr>
          <p:cNvPr id="17432" name="Line 24"/>
          <p:cNvSpPr>
            <a:spLocks noChangeShapeType="1"/>
          </p:cNvSpPr>
          <p:nvPr/>
        </p:nvSpPr>
        <p:spPr bwMode="auto">
          <a:xfrm flipV="1">
            <a:off x="3352800" y="1752600"/>
            <a:ext cx="0" cy="441960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433" name="Text Box 25"/>
          <p:cNvSpPr txBox="1">
            <a:spLocks noChangeArrowheads="1"/>
          </p:cNvSpPr>
          <p:nvPr/>
        </p:nvSpPr>
        <p:spPr bwMode="auto">
          <a:xfrm>
            <a:off x="4648200" y="62484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2確保</a:t>
            </a:r>
          </a:p>
        </p:txBody>
      </p:sp>
      <p:sp>
        <p:nvSpPr>
          <p:cNvPr id="17434" name="Line 26"/>
          <p:cNvSpPr>
            <a:spLocks noChangeShapeType="1"/>
          </p:cNvSpPr>
          <p:nvPr/>
        </p:nvSpPr>
        <p:spPr bwMode="auto">
          <a:xfrm flipV="1">
            <a:off x="5181600" y="1752600"/>
            <a:ext cx="0" cy="441960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435" name="Text Box 27"/>
          <p:cNvSpPr txBox="1">
            <a:spLocks noChangeArrowheads="1"/>
          </p:cNvSpPr>
          <p:nvPr/>
        </p:nvSpPr>
        <p:spPr bwMode="auto">
          <a:xfrm>
            <a:off x="533400" y="46482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2確保</a:t>
            </a:r>
          </a:p>
        </p:txBody>
      </p:sp>
      <p:sp>
        <p:nvSpPr>
          <p:cNvPr id="17436" name="Line 28"/>
          <p:cNvSpPr>
            <a:spLocks noChangeShapeType="1"/>
          </p:cNvSpPr>
          <p:nvPr/>
        </p:nvSpPr>
        <p:spPr bwMode="auto">
          <a:xfrm>
            <a:off x="1447800" y="4876800"/>
            <a:ext cx="6400800" cy="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437" name="Text Box 29"/>
          <p:cNvSpPr txBox="1">
            <a:spLocks noChangeArrowheads="1"/>
          </p:cNvSpPr>
          <p:nvPr/>
        </p:nvSpPr>
        <p:spPr bwMode="auto">
          <a:xfrm>
            <a:off x="533400" y="32766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1確保</a:t>
            </a:r>
          </a:p>
        </p:txBody>
      </p:sp>
      <p:sp>
        <p:nvSpPr>
          <p:cNvPr id="17438" name="Line 30"/>
          <p:cNvSpPr>
            <a:spLocks noChangeShapeType="1"/>
          </p:cNvSpPr>
          <p:nvPr/>
        </p:nvSpPr>
        <p:spPr bwMode="auto">
          <a:xfrm>
            <a:off x="1447800" y="3505200"/>
            <a:ext cx="6400800" cy="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439" name="Line 31"/>
          <p:cNvSpPr>
            <a:spLocks noChangeShapeType="1"/>
          </p:cNvSpPr>
          <p:nvPr/>
        </p:nvSpPr>
        <p:spPr bwMode="auto">
          <a:xfrm>
            <a:off x="3352800" y="3810000"/>
            <a:ext cx="2743200" cy="0"/>
          </a:xfrm>
          <a:prstGeom prst="line">
            <a:avLst/>
          </a:prstGeom>
          <a:noFill/>
          <a:ln w="38100">
            <a:solidFill>
              <a:srgbClr val="FF0000"/>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440" name="Line 32"/>
          <p:cNvSpPr>
            <a:spLocks noChangeShapeType="1"/>
          </p:cNvSpPr>
          <p:nvPr/>
        </p:nvSpPr>
        <p:spPr bwMode="auto">
          <a:xfrm>
            <a:off x="5181600" y="5181600"/>
            <a:ext cx="1828800" cy="0"/>
          </a:xfrm>
          <a:prstGeom prst="line">
            <a:avLst/>
          </a:prstGeom>
          <a:noFill/>
          <a:ln w="38100">
            <a:solidFill>
              <a:srgbClr val="FF0000"/>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441" name="Line 33"/>
          <p:cNvSpPr>
            <a:spLocks noChangeShapeType="1"/>
          </p:cNvSpPr>
          <p:nvPr/>
        </p:nvSpPr>
        <p:spPr bwMode="auto">
          <a:xfrm flipV="1">
            <a:off x="4724400" y="2133600"/>
            <a:ext cx="0" cy="2743200"/>
          </a:xfrm>
          <a:prstGeom prst="line">
            <a:avLst/>
          </a:prstGeom>
          <a:noFill/>
          <a:ln w="38100">
            <a:solidFill>
              <a:srgbClr val="FF0000"/>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442" name="Line 34"/>
          <p:cNvSpPr>
            <a:spLocks noChangeShapeType="1"/>
          </p:cNvSpPr>
          <p:nvPr/>
        </p:nvSpPr>
        <p:spPr bwMode="auto">
          <a:xfrm flipV="1">
            <a:off x="2895600" y="2819400"/>
            <a:ext cx="0" cy="685800"/>
          </a:xfrm>
          <a:prstGeom prst="line">
            <a:avLst/>
          </a:prstGeom>
          <a:noFill/>
          <a:ln w="38100">
            <a:solidFill>
              <a:srgbClr val="FF0000"/>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2867" name="Rectangle 35"/>
          <p:cNvSpPr>
            <a:spLocks noChangeArrowheads="1"/>
          </p:cNvSpPr>
          <p:nvPr/>
        </p:nvSpPr>
        <p:spPr bwMode="auto">
          <a:xfrm>
            <a:off x="3352800" y="3886200"/>
            <a:ext cx="1295400" cy="990600"/>
          </a:xfrm>
          <a:prstGeom prst="rect">
            <a:avLst/>
          </a:prstGeom>
          <a:solidFill>
            <a:srgbClr val="FF99CC"/>
          </a:solidFill>
          <a:ln w="9525">
            <a:no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endParaRPr lang="ja-JP" altLang="en-US" sz="2400">
              <a:solidFill>
                <a:srgbClr val="000000"/>
              </a:solidFill>
              <a:latin typeface="Times New Roman" panose="02020603050405020304" pitchFamily="18" charset="0"/>
            </a:endParaRPr>
          </a:p>
        </p:txBody>
      </p:sp>
      <p:sp>
        <p:nvSpPr>
          <p:cNvPr id="632868" name="AutoShape 36"/>
          <p:cNvSpPr>
            <a:spLocks noChangeArrowheads="1"/>
          </p:cNvSpPr>
          <p:nvPr/>
        </p:nvSpPr>
        <p:spPr bwMode="auto">
          <a:xfrm>
            <a:off x="5029200" y="2362200"/>
            <a:ext cx="2743200" cy="914400"/>
          </a:xfrm>
          <a:prstGeom prst="wedgeRoundRectCallout">
            <a:avLst>
              <a:gd name="adj1" fmla="val -69213"/>
              <a:gd name="adj2" fmla="val 140625"/>
              <a:gd name="adj3" fmla="val 16667"/>
            </a:avLst>
          </a:prstGeom>
          <a:solidFill>
            <a:schemeClr val="bg1"/>
          </a:solidFill>
          <a:ln w="19050">
            <a:solidFill>
              <a:schemeClr val="tx1"/>
            </a:solidFill>
            <a:prstDash val="solid"/>
            <a:miter lim="800000"/>
            <a:headEnd/>
            <a:tailEnd/>
          </a:ln>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ここに入ると</a:t>
            </a:r>
          </a:p>
          <a:p>
            <a:pPr algn="ctr" eaLnBrk="1" hangingPunct="1">
              <a:spcBef>
                <a:spcPct val="0"/>
              </a:spcBef>
              <a:buSzTx/>
              <a:buFontTx/>
              <a:buNone/>
            </a:pPr>
            <a:r>
              <a:rPr lang="ja-JP" altLang="en-US" sz="2400">
                <a:latin typeface="Times New Roman" panose="02020603050405020304" pitchFamily="18" charset="0"/>
              </a:rPr>
              <a:t>デッドロック確定</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32867"/>
                                        </p:tgtEl>
                                        <p:attrNameLst>
                                          <p:attrName>style.visibility</p:attrName>
                                        </p:attrNameLst>
                                      </p:cBhvr>
                                      <p:to>
                                        <p:strVal val="visible"/>
                                      </p:to>
                                    </p:set>
                                    <p:animEffect transition="in" filter="checkerboard(across)">
                                      <p:cBhvr>
                                        <p:cTn id="7" dur="500"/>
                                        <p:tgtEl>
                                          <p:spTgt spid="63286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32868"/>
                                        </p:tgtEl>
                                        <p:attrNameLst>
                                          <p:attrName>style.visibility</p:attrName>
                                        </p:attrNameLst>
                                      </p:cBhvr>
                                      <p:to>
                                        <p:strVal val="visible"/>
                                      </p:to>
                                    </p:set>
                                    <p:animEffect transition="in" filter="checkerboard(across)">
                                      <p:cBhvr>
                                        <p:cTn id="12" dur="500"/>
                                        <p:tgtEl>
                                          <p:spTgt spid="6328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2867" grpId="0" animBg="1" autoUpdateAnimBg="0"/>
      <p:bldP spid="632868" grpId="0" animBg="1"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2プロセスでのデッドロック</a:t>
            </a:r>
          </a:p>
        </p:txBody>
      </p:sp>
      <p:sp>
        <p:nvSpPr>
          <p:cNvPr id="18435" name="Line 3"/>
          <p:cNvSpPr>
            <a:spLocks noChangeShapeType="1"/>
          </p:cNvSpPr>
          <p:nvPr/>
        </p:nvSpPr>
        <p:spPr bwMode="auto">
          <a:xfrm>
            <a:off x="755650" y="6524625"/>
            <a:ext cx="701675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8436" name="Line 4"/>
          <p:cNvSpPr>
            <a:spLocks noChangeShapeType="1"/>
          </p:cNvSpPr>
          <p:nvPr/>
        </p:nvSpPr>
        <p:spPr bwMode="auto">
          <a:xfrm flipV="1">
            <a:off x="755650" y="1676400"/>
            <a:ext cx="0" cy="484822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8437" name="Text Box 5"/>
          <p:cNvSpPr txBox="1">
            <a:spLocks noChangeArrowheads="1"/>
          </p:cNvSpPr>
          <p:nvPr/>
        </p:nvSpPr>
        <p:spPr bwMode="auto">
          <a:xfrm>
            <a:off x="7720013" y="6248400"/>
            <a:ext cx="14239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プロセス1</a:t>
            </a:r>
          </a:p>
        </p:txBody>
      </p:sp>
      <p:sp>
        <p:nvSpPr>
          <p:cNvPr id="18438" name="Text Box 6"/>
          <p:cNvSpPr txBox="1">
            <a:spLocks noChangeArrowheads="1"/>
          </p:cNvSpPr>
          <p:nvPr/>
        </p:nvSpPr>
        <p:spPr bwMode="auto">
          <a:xfrm>
            <a:off x="304800" y="1219200"/>
            <a:ext cx="1423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プロセス2</a:t>
            </a:r>
          </a:p>
        </p:txBody>
      </p:sp>
      <p:sp>
        <p:nvSpPr>
          <p:cNvPr id="18439" name="Line 32"/>
          <p:cNvSpPr>
            <a:spLocks noChangeShapeType="1"/>
          </p:cNvSpPr>
          <p:nvPr/>
        </p:nvSpPr>
        <p:spPr bwMode="auto">
          <a:xfrm>
            <a:off x="1968500" y="3141663"/>
            <a:ext cx="18288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8440" name="Line 34"/>
          <p:cNvSpPr>
            <a:spLocks noChangeShapeType="1"/>
          </p:cNvSpPr>
          <p:nvPr/>
        </p:nvSpPr>
        <p:spPr bwMode="auto">
          <a:xfrm flipV="1">
            <a:off x="6516688" y="4221163"/>
            <a:ext cx="0" cy="1439862"/>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8441" name="Line 32"/>
          <p:cNvSpPr>
            <a:spLocks noChangeShapeType="1"/>
          </p:cNvSpPr>
          <p:nvPr/>
        </p:nvSpPr>
        <p:spPr bwMode="auto">
          <a:xfrm>
            <a:off x="4716463" y="4508500"/>
            <a:ext cx="2255837"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8442" name="Line 34"/>
          <p:cNvSpPr>
            <a:spLocks noChangeShapeType="1"/>
          </p:cNvSpPr>
          <p:nvPr/>
        </p:nvSpPr>
        <p:spPr bwMode="auto">
          <a:xfrm flipV="1">
            <a:off x="3403600" y="2781300"/>
            <a:ext cx="0" cy="1008063"/>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8443" name="テキスト ボックス 1"/>
          <p:cNvSpPr txBox="1">
            <a:spLocks noChangeArrowheads="1"/>
          </p:cNvSpPr>
          <p:nvPr/>
        </p:nvSpPr>
        <p:spPr bwMode="auto">
          <a:xfrm>
            <a:off x="1185863" y="1958975"/>
            <a:ext cx="223361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SzTx/>
              <a:buFontTx/>
              <a:buNone/>
            </a:pPr>
            <a:r>
              <a:rPr lang="ja-JP" altLang="en-US" sz="2400">
                <a:latin typeface="Times New Roman" panose="02020603050405020304" pitchFamily="18" charset="0"/>
              </a:rPr>
              <a:t>こんな場合は？</a:t>
            </a:r>
          </a:p>
        </p:txBody>
      </p:sp>
      <p:sp>
        <p:nvSpPr>
          <p:cNvPr id="18444" name="Line 34"/>
          <p:cNvSpPr>
            <a:spLocks noChangeShapeType="1"/>
          </p:cNvSpPr>
          <p:nvPr/>
        </p:nvSpPr>
        <p:spPr bwMode="auto">
          <a:xfrm flipV="1">
            <a:off x="6011863" y="2781300"/>
            <a:ext cx="0" cy="1008063"/>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8445" name="Line 32"/>
          <p:cNvSpPr>
            <a:spLocks noChangeShapeType="1"/>
          </p:cNvSpPr>
          <p:nvPr/>
        </p:nvSpPr>
        <p:spPr bwMode="auto">
          <a:xfrm flipV="1">
            <a:off x="4014788" y="2420938"/>
            <a:ext cx="1709737" cy="1587"/>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 name="Rectangle 35"/>
          <p:cNvSpPr>
            <a:spLocks noChangeArrowheads="1"/>
          </p:cNvSpPr>
          <p:nvPr/>
        </p:nvSpPr>
        <p:spPr bwMode="auto">
          <a:xfrm>
            <a:off x="1968500" y="3224213"/>
            <a:ext cx="1387475" cy="565150"/>
          </a:xfrm>
          <a:prstGeom prst="rect">
            <a:avLst/>
          </a:prstGeom>
          <a:solidFill>
            <a:srgbClr val="FF99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endParaRPr lang="ja-JP" altLang="en-US" sz="2400">
              <a:solidFill>
                <a:srgbClr val="000000"/>
              </a:solidFill>
              <a:latin typeface="Times New Roman" panose="02020603050405020304" pitchFamily="18" charset="0"/>
            </a:endParaRPr>
          </a:p>
        </p:txBody>
      </p:sp>
      <p:sp>
        <p:nvSpPr>
          <p:cNvPr id="18" name="Rectangle 35"/>
          <p:cNvSpPr>
            <a:spLocks noChangeArrowheads="1"/>
          </p:cNvSpPr>
          <p:nvPr/>
        </p:nvSpPr>
        <p:spPr bwMode="auto">
          <a:xfrm>
            <a:off x="4716463" y="4591050"/>
            <a:ext cx="1727200" cy="1069975"/>
          </a:xfrm>
          <a:prstGeom prst="rect">
            <a:avLst/>
          </a:prstGeom>
          <a:solidFill>
            <a:srgbClr val="FF99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endParaRPr lang="ja-JP" altLang="en-US" sz="2400">
              <a:solidFill>
                <a:srgbClr val="000000"/>
              </a:solidFill>
              <a:latin typeface="Times New Roman" panose="02020603050405020304" pitchFamily="18" charset="0"/>
            </a:endParaRPr>
          </a:p>
        </p:txBody>
      </p:sp>
      <p:sp>
        <p:nvSpPr>
          <p:cNvPr id="3" name="テキスト ボックス 2"/>
          <p:cNvSpPr txBox="1">
            <a:spLocks noChangeArrowheads="1"/>
          </p:cNvSpPr>
          <p:nvPr/>
        </p:nvSpPr>
        <p:spPr bwMode="auto">
          <a:xfrm>
            <a:off x="1185863" y="4868863"/>
            <a:ext cx="2887662"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SzTx/>
              <a:buFontTx/>
              <a:buNone/>
            </a:pPr>
            <a:r>
              <a:rPr lang="ja-JP" altLang="en-US" sz="2400">
                <a:latin typeface="Times New Roman" panose="02020603050405020304" pitchFamily="18" charset="0"/>
              </a:rPr>
              <a:t>上と右に壁があれば</a:t>
            </a:r>
            <a:endParaRPr lang="en-US" altLang="ja-JP" sz="2400">
              <a:latin typeface="Times New Roman" panose="02020603050405020304" pitchFamily="18" charset="0"/>
            </a:endParaRPr>
          </a:p>
          <a:p>
            <a:pPr>
              <a:spcBef>
                <a:spcPct val="0"/>
              </a:spcBef>
              <a:buSzTx/>
              <a:buFontTx/>
              <a:buNone/>
            </a:pPr>
            <a:r>
              <a:rPr lang="ja-JP" altLang="en-US" sz="2400">
                <a:latin typeface="Times New Roman" panose="02020603050405020304" pitchFamily="18" charset="0"/>
              </a:rPr>
              <a:t>デッドロック領域</a:t>
            </a:r>
          </a:p>
        </p:txBody>
      </p:sp>
      <p:sp>
        <p:nvSpPr>
          <p:cNvPr id="20" name="AutoShape 36"/>
          <p:cNvSpPr>
            <a:spLocks noChangeArrowheads="1"/>
          </p:cNvSpPr>
          <p:nvPr/>
        </p:nvSpPr>
        <p:spPr bwMode="auto">
          <a:xfrm>
            <a:off x="6413500" y="1577975"/>
            <a:ext cx="2220913" cy="914400"/>
          </a:xfrm>
          <a:prstGeom prst="wedgeRoundRectCallout">
            <a:avLst>
              <a:gd name="adj1" fmla="val -69213"/>
              <a:gd name="adj2" fmla="val 63815"/>
              <a:gd name="adj3" fmla="val 16667"/>
            </a:avLst>
          </a:prstGeom>
          <a:solidFill>
            <a:schemeClr val="bg1"/>
          </a:solidFill>
          <a:ln w="19050">
            <a:solidFill>
              <a:schemeClr val="tx1"/>
            </a:solidFill>
            <a:miter lim="800000"/>
            <a:headEnd/>
            <a:tailEnd/>
          </a:ln>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右上に隙間が</a:t>
            </a:r>
            <a:endParaRPr lang="en-US" altLang="ja-JP" sz="2400">
              <a:latin typeface="Times New Roman" panose="02020603050405020304" pitchFamily="18" charset="0"/>
            </a:endParaRPr>
          </a:p>
          <a:p>
            <a:pPr algn="ctr" eaLnBrk="1" hangingPunct="1">
              <a:spcBef>
                <a:spcPct val="0"/>
              </a:spcBef>
              <a:buSzTx/>
              <a:buFontTx/>
              <a:buNone/>
            </a:pPr>
            <a:r>
              <a:rPr lang="ja-JP" altLang="en-US" sz="2400">
                <a:latin typeface="Times New Roman" panose="02020603050405020304" pitchFamily="18" charset="0"/>
              </a:rPr>
              <a:t>あれば大丈夫</a:t>
            </a:r>
            <a:endParaRPr lang="en-US" altLang="ja-JP" sz="2400">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checkerboard(across)">
                                      <p:cBhvr>
                                        <p:cTn id="7" dur="500"/>
                                        <p:tgtEl>
                                          <p:spTgt spid="1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checkerboard(across)">
                                      <p:cBhvr>
                                        <p:cTn id="12" dur="500"/>
                                        <p:tgtEl>
                                          <p:spTgt spid="1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checkerboard(across)">
                                      <p:cBhvr>
                                        <p:cTn id="17" dur="500"/>
                                        <p:tgtEl>
                                          <p:spTgt spid="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checkerboard(across)">
                                      <p:cBhvr>
                                        <p:cTn id="2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autoUpdateAnimBg="0"/>
      <p:bldP spid="18" grpId="0" animBg="1" autoUpdateAnimBg="0"/>
      <p:bldP spid="3" grpId="0"/>
      <p:bldP spid="20" grpId="0" animBg="1"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2プロセスでのデッドロック</a:t>
            </a:r>
          </a:p>
        </p:txBody>
      </p:sp>
      <p:sp>
        <p:nvSpPr>
          <p:cNvPr id="19459" name="Line 3"/>
          <p:cNvSpPr>
            <a:spLocks noChangeShapeType="1"/>
          </p:cNvSpPr>
          <p:nvPr/>
        </p:nvSpPr>
        <p:spPr bwMode="auto">
          <a:xfrm>
            <a:off x="755650" y="6524625"/>
            <a:ext cx="701675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9460" name="Line 4"/>
          <p:cNvSpPr>
            <a:spLocks noChangeShapeType="1"/>
          </p:cNvSpPr>
          <p:nvPr/>
        </p:nvSpPr>
        <p:spPr bwMode="auto">
          <a:xfrm flipV="1">
            <a:off x="755650" y="1676400"/>
            <a:ext cx="0" cy="484822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9461" name="Text Box 5"/>
          <p:cNvSpPr txBox="1">
            <a:spLocks noChangeArrowheads="1"/>
          </p:cNvSpPr>
          <p:nvPr/>
        </p:nvSpPr>
        <p:spPr bwMode="auto">
          <a:xfrm>
            <a:off x="7720013" y="6248400"/>
            <a:ext cx="14239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プロセス1</a:t>
            </a:r>
          </a:p>
        </p:txBody>
      </p:sp>
      <p:sp>
        <p:nvSpPr>
          <p:cNvPr id="19462" name="Text Box 6"/>
          <p:cNvSpPr txBox="1">
            <a:spLocks noChangeArrowheads="1"/>
          </p:cNvSpPr>
          <p:nvPr/>
        </p:nvSpPr>
        <p:spPr bwMode="auto">
          <a:xfrm>
            <a:off x="304800" y="1219200"/>
            <a:ext cx="1423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プロセス2</a:t>
            </a:r>
          </a:p>
        </p:txBody>
      </p:sp>
      <p:sp>
        <p:nvSpPr>
          <p:cNvPr id="19463" name="Line 31"/>
          <p:cNvSpPr>
            <a:spLocks noChangeShapeType="1"/>
          </p:cNvSpPr>
          <p:nvPr/>
        </p:nvSpPr>
        <p:spPr bwMode="auto">
          <a:xfrm>
            <a:off x="5076825" y="2492375"/>
            <a:ext cx="2238375"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9464" name="Line 32"/>
          <p:cNvSpPr>
            <a:spLocks noChangeShapeType="1"/>
          </p:cNvSpPr>
          <p:nvPr/>
        </p:nvSpPr>
        <p:spPr bwMode="auto">
          <a:xfrm>
            <a:off x="3419475" y="3284538"/>
            <a:ext cx="18288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9465" name="Line 33"/>
          <p:cNvSpPr>
            <a:spLocks noChangeShapeType="1"/>
          </p:cNvSpPr>
          <p:nvPr/>
        </p:nvSpPr>
        <p:spPr bwMode="auto">
          <a:xfrm flipV="1">
            <a:off x="6732588" y="2027238"/>
            <a:ext cx="0" cy="1906587"/>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9466" name="Line 34"/>
          <p:cNvSpPr>
            <a:spLocks noChangeShapeType="1"/>
          </p:cNvSpPr>
          <p:nvPr/>
        </p:nvSpPr>
        <p:spPr bwMode="auto">
          <a:xfrm flipV="1">
            <a:off x="5795963" y="3789363"/>
            <a:ext cx="0" cy="1008062"/>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2868" name="AutoShape 36"/>
          <p:cNvSpPr>
            <a:spLocks noChangeArrowheads="1"/>
          </p:cNvSpPr>
          <p:nvPr/>
        </p:nvSpPr>
        <p:spPr bwMode="auto">
          <a:xfrm>
            <a:off x="6659563" y="5153025"/>
            <a:ext cx="2220912" cy="914400"/>
          </a:xfrm>
          <a:prstGeom prst="wedgeRoundRectCallout">
            <a:avLst>
              <a:gd name="adj1" fmla="val -90699"/>
              <a:gd name="adj2" fmla="val -221694"/>
              <a:gd name="adj3" fmla="val 16667"/>
            </a:avLst>
          </a:prstGeom>
          <a:solidFill>
            <a:schemeClr val="bg1"/>
          </a:solidFill>
          <a:ln w="19050">
            <a:solidFill>
              <a:schemeClr val="tx1"/>
            </a:solidFill>
            <a:miter lim="800000"/>
            <a:headEnd/>
            <a:tailEnd/>
          </a:ln>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右上に隙間は</a:t>
            </a:r>
            <a:endParaRPr lang="en-US" altLang="ja-JP" sz="2400">
              <a:latin typeface="Times New Roman" panose="02020603050405020304" pitchFamily="18" charset="0"/>
            </a:endParaRPr>
          </a:p>
          <a:p>
            <a:pPr algn="ctr" eaLnBrk="1" hangingPunct="1">
              <a:spcBef>
                <a:spcPct val="0"/>
              </a:spcBef>
              <a:buSzTx/>
              <a:buFontTx/>
              <a:buNone/>
            </a:pPr>
            <a:r>
              <a:rPr lang="ja-JP" altLang="en-US" sz="2400">
                <a:latin typeface="Times New Roman" panose="02020603050405020304" pitchFamily="18" charset="0"/>
              </a:rPr>
              <a:t>あるが</a:t>
            </a:r>
            <a:r>
              <a:rPr lang="en-US" altLang="ja-JP" sz="2400">
                <a:latin typeface="Times New Roman" panose="02020603050405020304" pitchFamily="18" charset="0"/>
              </a:rPr>
              <a:t>…</a:t>
            </a:r>
            <a:endParaRPr lang="ja-JP" altLang="en-US" sz="2400">
              <a:latin typeface="Times New Roman" panose="02020603050405020304" pitchFamily="18" charset="0"/>
            </a:endParaRPr>
          </a:p>
        </p:txBody>
      </p:sp>
      <p:sp>
        <p:nvSpPr>
          <p:cNvPr id="19468" name="Line 32"/>
          <p:cNvSpPr>
            <a:spLocks noChangeShapeType="1"/>
          </p:cNvSpPr>
          <p:nvPr/>
        </p:nvSpPr>
        <p:spPr bwMode="auto">
          <a:xfrm>
            <a:off x="1755775" y="4221163"/>
            <a:ext cx="18288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9469" name="Line 34"/>
          <p:cNvSpPr>
            <a:spLocks noChangeShapeType="1"/>
          </p:cNvSpPr>
          <p:nvPr/>
        </p:nvSpPr>
        <p:spPr bwMode="auto">
          <a:xfrm flipV="1">
            <a:off x="4132263" y="4724400"/>
            <a:ext cx="0" cy="1008063"/>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9470" name="テキスト ボックス 1"/>
          <p:cNvSpPr txBox="1">
            <a:spLocks noChangeArrowheads="1"/>
          </p:cNvSpPr>
          <p:nvPr/>
        </p:nvSpPr>
        <p:spPr bwMode="auto">
          <a:xfrm>
            <a:off x="1185863" y="1958975"/>
            <a:ext cx="223361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SzTx/>
              <a:buFontTx/>
              <a:buNone/>
            </a:pPr>
            <a:r>
              <a:rPr lang="ja-JP" altLang="en-US" sz="2400">
                <a:latin typeface="Times New Roman" panose="02020603050405020304" pitchFamily="18" charset="0"/>
              </a:rPr>
              <a:t>こんな場合は？</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32868"/>
                                        </p:tgtEl>
                                        <p:attrNameLst>
                                          <p:attrName>style.visibility</p:attrName>
                                        </p:attrNameLst>
                                      </p:cBhvr>
                                      <p:to>
                                        <p:strVal val="visible"/>
                                      </p:to>
                                    </p:set>
                                    <p:animEffect transition="in" filter="checkerboard(across)">
                                      <p:cBhvr>
                                        <p:cTn id="7" dur="500"/>
                                        <p:tgtEl>
                                          <p:spTgt spid="6328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2868" grpId="0" animBg="1"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2プロセスでのデッドロック</a:t>
            </a:r>
          </a:p>
        </p:txBody>
      </p:sp>
      <p:sp>
        <p:nvSpPr>
          <p:cNvPr id="20483" name="Line 3"/>
          <p:cNvSpPr>
            <a:spLocks noChangeShapeType="1"/>
          </p:cNvSpPr>
          <p:nvPr/>
        </p:nvSpPr>
        <p:spPr bwMode="auto">
          <a:xfrm>
            <a:off x="755650" y="6524625"/>
            <a:ext cx="701675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20484" name="Line 4"/>
          <p:cNvSpPr>
            <a:spLocks noChangeShapeType="1"/>
          </p:cNvSpPr>
          <p:nvPr/>
        </p:nvSpPr>
        <p:spPr bwMode="auto">
          <a:xfrm flipV="1">
            <a:off x="755650" y="1676400"/>
            <a:ext cx="0" cy="484822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20485" name="Text Box 5"/>
          <p:cNvSpPr txBox="1">
            <a:spLocks noChangeArrowheads="1"/>
          </p:cNvSpPr>
          <p:nvPr/>
        </p:nvSpPr>
        <p:spPr bwMode="auto">
          <a:xfrm>
            <a:off x="7720013" y="6248400"/>
            <a:ext cx="14239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プロセス1</a:t>
            </a:r>
          </a:p>
        </p:txBody>
      </p:sp>
      <p:sp>
        <p:nvSpPr>
          <p:cNvPr id="20486" name="Text Box 6"/>
          <p:cNvSpPr txBox="1">
            <a:spLocks noChangeArrowheads="1"/>
          </p:cNvSpPr>
          <p:nvPr/>
        </p:nvSpPr>
        <p:spPr bwMode="auto">
          <a:xfrm>
            <a:off x="304800" y="1219200"/>
            <a:ext cx="1423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プロセス2</a:t>
            </a:r>
          </a:p>
        </p:txBody>
      </p:sp>
      <p:sp>
        <p:nvSpPr>
          <p:cNvPr id="20487" name="Line 31"/>
          <p:cNvSpPr>
            <a:spLocks noChangeShapeType="1"/>
          </p:cNvSpPr>
          <p:nvPr/>
        </p:nvSpPr>
        <p:spPr bwMode="auto">
          <a:xfrm>
            <a:off x="5076825" y="2492375"/>
            <a:ext cx="2238375"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20488" name="Line 33"/>
          <p:cNvSpPr>
            <a:spLocks noChangeShapeType="1"/>
          </p:cNvSpPr>
          <p:nvPr/>
        </p:nvSpPr>
        <p:spPr bwMode="auto">
          <a:xfrm flipV="1">
            <a:off x="6732588" y="2027238"/>
            <a:ext cx="0" cy="1906587"/>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20489" name="テキスト ボックス 1"/>
          <p:cNvSpPr txBox="1">
            <a:spLocks noChangeArrowheads="1"/>
          </p:cNvSpPr>
          <p:nvPr/>
        </p:nvSpPr>
        <p:spPr bwMode="auto">
          <a:xfrm>
            <a:off x="1185863" y="1958975"/>
            <a:ext cx="223361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SzTx/>
              <a:buFontTx/>
              <a:buNone/>
            </a:pPr>
            <a:r>
              <a:rPr lang="ja-JP" altLang="en-US" sz="2400">
                <a:latin typeface="Times New Roman" panose="02020603050405020304" pitchFamily="18" charset="0"/>
              </a:rPr>
              <a:t>こんな場合は？</a:t>
            </a:r>
          </a:p>
        </p:txBody>
      </p:sp>
      <p:sp>
        <p:nvSpPr>
          <p:cNvPr id="632867" name="Rectangle 35"/>
          <p:cNvSpPr>
            <a:spLocks noChangeArrowheads="1"/>
          </p:cNvSpPr>
          <p:nvPr/>
        </p:nvSpPr>
        <p:spPr bwMode="auto">
          <a:xfrm>
            <a:off x="5076825" y="2570163"/>
            <a:ext cx="1582738" cy="1363662"/>
          </a:xfrm>
          <a:prstGeom prst="rect">
            <a:avLst/>
          </a:prstGeom>
          <a:solidFill>
            <a:srgbClr val="FF99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endParaRPr lang="ja-JP" altLang="en-US" sz="2400">
              <a:solidFill>
                <a:srgbClr val="000000"/>
              </a:solidFill>
              <a:latin typeface="Times New Roman" panose="02020603050405020304" pitchFamily="18" charset="0"/>
            </a:endParaRPr>
          </a:p>
        </p:txBody>
      </p:sp>
      <p:sp>
        <p:nvSpPr>
          <p:cNvPr id="20491" name="Line 32"/>
          <p:cNvSpPr>
            <a:spLocks noChangeShapeType="1"/>
          </p:cNvSpPr>
          <p:nvPr/>
        </p:nvSpPr>
        <p:spPr bwMode="auto">
          <a:xfrm>
            <a:off x="3419475" y="3284538"/>
            <a:ext cx="18288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20492" name="Line 34"/>
          <p:cNvSpPr>
            <a:spLocks noChangeShapeType="1"/>
          </p:cNvSpPr>
          <p:nvPr/>
        </p:nvSpPr>
        <p:spPr bwMode="auto">
          <a:xfrm flipV="1">
            <a:off x="5795963" y="3789363"/>
            <a:ext cx="0" cy="1008062"/>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2868" name="AutoShape 36"/>
          <p:cNvSpPr>
            <a:spLocks noChangeArrowheads="1"/>
          </p:cNvSpPr>
          <p:nvPr/>
        </p:nvSpPr>
        <p:spPr bwMode="auto">
          <a:xfrm>
            <a:off x="6300788" y="5153025"/>
            <a:ext cx="2579687" cy="914400"/>
          </a:xfrm>
          <a:prstGeom prst="wedgeRoundRectCallout">
            <a:avLst>
              <a:gd name="adj1" fmla="val -73750"/>
              <a:gd name="adj2" fmla="val -226042"/>
              <a:gd name="adj3" fmla="val 16667"/>
            </a:avLst>
          </a:prstGeom>
          <a:solidFill>
            <a:schemeClr val="bg1"/>
          </a:solidFill>
          <a:ln w="19050">
            <a:solidFill>
              <a:schemeClr val="tx1"/>
            </a:solidFill>
            <a:miter lim="800000"/>
            <a:headEnd/>
            <a:tailEnd/>
          </a:ln>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隙間の先が</a:t>
            </a:r>
            <a:endParaRPr lang="en-US" altLang="ja-JP" sz="2400">
              <a:latin typeface="Times New Roman" panose="02020603050405020304" pitchFamily="18" charset="0"/>
            </a:endParaRPr>
          </a:p>
          <a:p>
            <a:pPr algn="ctr" eaLnBrk="1" hangingPunct="1">
              <a:spcBef>
                <a:spcPct val="0"/>
              </a:spcBef>
              <a:buSzTx/>
              <a:buFontTx/>
              <a:buNone/>
            </a:pPr>
            <a:r>
              <a:rPr lang="ja-JP" altLang="en-US" sz="2400">
                <a:latin typeface="Times New Roman" panose="02020603050405020304" pitchFamily="18" charset="0"/>
              </a:rPr>
              <a:t>デッドロック領域</a:t>
            </a:r>
            <a:endParaRPr lang="en-US" altLang="ja-JP" sz="2400">
              <a:latin typeface="Times New Roman" panose="02020603050405020304" pitchFamily="18" charset="0"/>
            </a:endParaRPr>
          </a:p>
        </p:txBody>
      </p:sp>
      <p:sp>
        <p:nvSpPr>
          <p:cNvPr id="16" name="Rectangle 35"/>
          <p:cNvSpPr>
            <a:spLocks noChangeArrowheads="1"/>
          </p:cNvSpPr>
          <p:nvPr/>
        </p:nvSpPr>
        <p:spPr bwMode="auto">
          <a:xfrm>
            <a:off x="3421063" y="3359150"/>
            <a:ext cx="2303462" cy="1438275"/>
          </a:xfrm>
          <a:prstGeom prst="rect">
            <a:avLst/>
          </a:prstGeom>
          <a:solidFill>
            <a:srgbClr val="FF99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endParaRPr lang="ja-JP" altLang="en-US" sz="2400">
              <a:solidFill>
                <a:srgbClr val="000000"/>
              </a:solidFill>
              <a:latin typeface="Times New Roman" panose="02020603050405020304" pitchFamily="18" charset="0"/>
            </a:endParaRPr>
          </a:p>
        </p:txBody>
      </p:sp>
      <p:sp>
        <p:nvSpPr>
          <p:cNvPr id="20495" name="Line 32"/>
          <p:cNvSpPr>
            <a:spLocks noChangeShapeType="1"/>
          </p:cNvSpPr>
          <p:nvPr/>
        </p:nvSpPr>
        <p:spPr bwMode="auto">
          <a:xfrm>
            <a:off x="1755775" y="4221163"/>
            <a:ext cx="18288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20496" name="Line 34"/>
          <p:cNvSpPr>
            <a:spLocks noChangeShapeType="1"/>
          </p:cNvSpPr>
          <p:nvPr/>
        </p:nvSpPr>
        <p:spPr bwMode="auto">
          <a:xfrm flipV="1">
            <a:off x="4132263" y="4724400"/>
            <a:ext cx="0" cy="1008063"/>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7" name="Rectangle 35"/>
          <p:cNvSpPr>
            <a:spLocks noChangeArrowheads="1"/>
          </p:cNvSpPr>
          <p:nvPr/>
        </p:nvSpPr>
        <p:spPr bwMode="auto">
          <a:xfrm>
            <a:off x="1757363" y="4292600"/>
            <a:ext cx="2303462" cy="1438275"/>
          </a:xfrm>
          <a:prstGeom prst="rect">
            <a:avLst/>
          </a:prstGeom>
          <a:solidFill>
            <a:srgbClr val="FF99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endParaRPr lang="ja-JP" altLang="en-US" sz="2400">
              <a:solidFill>
                <a:srgbClr val="000000"/>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32867"/>
                                        </p:tgtEl>
                                        <p:attrNameLst>
                                          <p:attrName>style.visibility</p:attrName>
                                        </p:attrNameLst>
                                      </p:cBhvr>
                                      <p:to>
                                        <p:strVal val="visible"/>
                                      </p:to>
                                    </p:set>
                                    <p:animEffect transition="in" filter="checkerboard(across)">
                                      <p:cBhvr>
                                        <p:cTn id="7" dur="500"/>
                                        <p:tgtEl>
                                          <p:spTgt spid="63286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32868"/>
                                        </p:tgtEl>
                                        <p:attrNameLst>
                                          <p:attrName>style.visibility</p:attrName>
                                        </p:attrNameLst>
                                      </p:cBhvr>
                                      <p:to>
                                        <p:strVal val="visible"/>
                                      </p:to>
                                    </p:set>
                                    <p:animEffect transition="in" filter="checkerboard(across)">
                                      <p:cBhvr>
                                        <p:cTn id="12" dur="500"/>
                                        <p:tgtEl>
                                          <p:spTgt spid="63286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checkerboard(across)">
                                      <p:cBhvr>
                                        <p:cTn id="17" dur="500"/>
                                        <p:tgtEl>
                                          <p:spTgt spid="1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checkerboard(across)">
                                      <p:cBhvr>
                                        <p:cTn id="2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2867" grpId="0" animBg="1" autoUpdateAnimBg="0"/>
      <p:bldP spid="632868" grpId="0" animBg="1"/>
      <p:bldP spid="16" grpId="0" animBg="1" autoUpdateAnimBg="0"/>
      <p:bldP spid="17" grpId="0" animBg="1"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800100"/>
            <a:ext cx="7772400" cy="762000"/>
          </a:xfrm>
        </p:spPr>
        <p:txBody>
          <a:bodyPr/>
          <a:lstStyle/>
          <a:p>
            <a:pPr eaLnBrk="1" hangingPunct="1"/>
            <a:r>
              <a:rPr lang="en-US" altLang="ja-JP" dirty="0">
                <a:latin typeface="Times New Roman" panose="02020603050405020304" pitchFamily="18" charset="0"/>
              </a:rPr>
              <a:t>3</a:t>
            </a:r>
            <a:r>
              <a:rPr lang="ja-JP" altLang="en-US" dirty="0">
                <a:latin typeface="Times New Roman" panose="02020603050405020304" pitchFamily="18" charset="0"/>
              </a:rPr>
              <a:t>プロセスでのデッドロック</a:t>
            </a:r>
          </a:p>
        </p:txBody>
      </p:sp>
      <p:sp>
        <p:nvSpPr>
          <p:cNvPr id="20483" name="Line 3"/>
          <p:cNvSpPr>
            <a:spLocks noChangeShapeType="1"/>
          </p:cNvSpPr>
          <p:nvPr/>
        </p:nvSpPr>
        <p:spPr bwMode="auto">
          <a:xfrm>
            <a:off x="755650" y="6524625"/>
            <a:ext cx="701675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20484" name="Line 4"/>
          <p:cNvSpPr>
            <a:spLocks noChangeShapeType="1"/>
          </p:cNvSpPr>
          <p:nvPr/>
        </p:nvSpPr>
        <p:spPr bwMode="auto">
          <a:xfrm flipV="1">
            <a:off x="755650" y="1676400"/>
            <a:ext cx="0" cy="484822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20485" name="Text Box 5"/>
          <p:cNvSpPr txBox="1">
            <a:spLocks noChangeArrowheads="1"/>
          </p:cNvSpPr>
          <p:nvPr/>
        </p:nvSpPr>
        <p:spPr bwMode="auto">
          <a:xfrm>
            <a:off x="7720013" y="6248400"/>
            <a:ext cx="14239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dirty="0">
                <a:latin typeface="Times New Roman" panose="02020603050405020304" pitchFamily="18" charset="0"/>
              </a:rPr>
              <a:t>プロセス1</a:t>
            </a:r>
          </a:p>
        </p:txBody>
      </p:sp>
      <p:sp>
        <p:nvSpPr>
          <p:cNvPr id="20486" name="Text Box 6"/>
          <p:cNvSpPr txBox="1">
            <a:spLocks noChangeArrowheads="1"/>
          </p:cNvSpPr>
          <p:nvPr/>
        </p:nvSpPr>
        <p:spPr bwMode="auto">
          <a:xfrm>
            <a:off x="304800" y="1219200"/>
            <a:ext cx="1423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プロセス2</a:t>
            </a:r>
          </a:p>
        </p:txBody>
      </p:sp>
      <p:sp>
        <p:nvSpPr>
          <p:cNvPr id="18" name="Line 4"/>
          <p:cNvSpPr>
            <a:spLocks noChangeShapeType="1"/>
          </p:cNvSpPr>
          <p:nvPr/>
        </p:nvSpPr>
        <p:spPr bwMode="auto">
          <a:xfrm flipV="1">
            <a:off x="723197" y="4157661"/>
            <a:ext cx="1184578" cy="2366959"/>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9" name="Text Box 5"/>
          <p:cNvSpPr txBox="1">
            <a:spLocks noChangeArrowheads="1"/>
          </p:cNvSpPr>
          <p:nvPr/>
        </p:nvSpPr>
        <p:spPr bwMode="auto">
          <a:xfrm>
            <a:off x="1907776" y="3695997"/>
            <a:ext cx="149271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dirty="0">
                <a:latin typeface="Times New Roman" panose="02020603050405020304" pitchFamily="18" charset="0"/>
              </a:rPr>
              <a:t>プロセス</a:t>
            </a:r>
            <a:r>
              <a:rPr lang="en-US" altLang="ja-JP" sz="2400" dirty="0">
                <a:latin typeface="Times New Roman" panose="02020603050405020304" pitchFamily="18" charset="0"/>
              </a:rPr>
              <a:t>3</a:t>
            </a:r>
            <a:endParaRPr lang="ja-JP" altLang="en-US" sz="2400" dirty="0">
              <a:latin typeface="Times New Roman" panose="02020603050405020304" pitchFamily="18" charset="0"/>
            </a:endParaRPr>
          </a:p>
        </p:txBody>
      </p:sp>
      <p:grpSp>
        <p:nvGrpSpPr>
          <p:cNvPr id="632866" name="グループ化 632865"/>
          <p:cNvGrpSpPr/>
          <p:nvPr/>
        </p:nvGrpSpPr>
        <p:grpSpPr>
          <a:xfrm>
            <a:off x="3563888" y="3055359"/>
            <a:ext cx="3312368" cy="1907585"/>
            <a:chOff x="3563888" y="3055359"/>
            <a:chExt cx="3312368" cy="1907585"/>
          </a:xfrm>
        </p:grpSpPr>
        <p:sp>
          <p:nvSpPr>
            <p:cNvPr id="5" name="正方形/長方形 4"/>
            <p:cNvSpPr/>
            <p:nvPr/>
          </p:nvSpPr>
          <p:spPr bwMode="auto">
            <a:xfrm>
              <a:off x="3563888" y="3055359"/>
              <a:ext cx="3312368" cy="1907585"/>
            </a:xfrm>
            <a:prstGeom prst="rect">
              <a:avLst/>
            </a:prstGeom>
            <a:solidFill>
              <a:srgbClr val="92D050">
                <a:alpha val="50000"/>
              </a:srgbClr>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cxnSp>
          <p:nvCxnSpPr>
            <p:cNvPr id="13" name="直線コネクタ 12"/>
            <p:cNvCxnSpPr>
              <a:stCxn id="5" idx="1"/>
              <a:endCxn id="5" idx="3"/>
            </p:cNvCxnSpPr>
            <p:nvPr/>
          </p:nvCxnSpPr>
          <p:spPr bwMode="auto">
            <a:xfrm>
              <a:off x="3563888" y="4009152"/>
              <a:ext cx="3312368"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632870" name="グループ化 632869"/>
          <p:cNvGrpSpPr/>
          <p:nvPr/>
        </p:nvGrpSpPr>
        <p:grpSpPr>
          <a:xfrm>
            <a:off x="3269316" y="4009155"/>
            <a:ext cx="1908956" cy="1614868"/>
            <a:chOff x="3269316" y="4009155"/>
            <a:chExt cx="1908956" cy="1614868"/>
          </a:xfrm>
        </p:grpSpPr>
        <p:sp>
          <p:nvSpPr>
            <p:cNvPr id="25" name="正方形/長方形 24"/>
            <p:cNvSpPr/>
            <p:nvPr/>
          </p:nvSpPr>
          <p:spPr bwMode="auto">
            <a:xfrm>
              <a:off x="3269316" y="4680189"/>
              <a:ext cx="1601774" cy="935078"/>
            </a:xfrm>
            <a:prstGeom prst="rect">
              <a:avLst/>
            </a:prstGeom>
            <a:solidFill>
              <a:srgbClr val="FF99FF"/>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26" name="平行四辺形 25"/>
            <p:cNvSpPr/>
            <p:nvPr/>
          </p:nvSpPr>
          <p:spPr bwMode="auto">
            <a:xfrm>
              <a:off x="3280612" y="4017905"/>
              <a:ext cx="1889060" cy="654737"/>
            </a:xfrm>
            <a:prstGeom prst="parallelogram">
              <a:avLst>
                <a:gd name="adj" fmla="val 43446"/>
              </a:avLst>
            </a:prstGeom>
            <a:solidFill>
              <a:srgbClr val="FFCCFF"/>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27" name="平行四辺形 26"/>
            <p:cNvSpPr/>
            <p:nvPr/>
          </p:nvSpPr>
          <p:spPr bwMode="auto">
            <a:xfrm rot="5400000" flipV="1">
              <a:off x="4213731" y="4659481"/>
              <a:ext cx="1614868" cy="314215"/>
            </a:xfrm>
            <a:prstGeom prst="parallelogram">
              <a:avLst>
                <a:gd name="adj" fmla="val 214438"/>
              </a:avLst>
            </a:prstGeom>
            <a:solidFill>
              <a:srgbClr val="FF00FF"/>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grpSp>
      <p:grpSp>
        <p:nvGrpSpPr>
          <p:cNvPr id="632869" name="グループ化 632868"/>
          <p:cNvGrpSpPr/>
          <p:nvPr/>
        </p:nvGrpSpPr>
        <p:grpSpPr>
          <a:xfrm>
            <a:off x="4864058" y="2391870"/>
            <a:ext cx="619826" cy="3234561"/>
            <a:chOff x="4864058" y="2391870"/>
            <a:chExt cx="619826" cy="3234561"/>
          </a:xfrm>
        </p:grpSpPr>
        <p:grpSp>
          <p:nvGrpSpPr>
            <p:cNvPr id="632864" name="グループ化 632863"/>
            <p:cNvGrpSpPr/>
            <p:nvPr/>
          </p:nvGrpSpPr>
          <p:grpSpPr>
            <a:xfrm>
              <a:off x="4864058" y="2391870"/>
              <a:ext cx="611228" cy="3234561"/>
              <a:chOff x="4864058" y="2391870"/>
              <a:chExt cx="611228" cy="3234561"/>
            </a:xfrm>
          </p:grpSpPr>
          <p:cxnSp>
            <p:nvCxnSpPr>
              <p:cNvPr id="15" name="直線コネクタ 14"/>
              <p:cNvCxnSpPr>
                <a:stCxn id="3" idx="5"/>
                <a:endCxn id="3" idx="2"/>
              </p:cNvCxnSpPr>
              <p:nvPr/>
            </p:nvCxnSpPr>
            <p:spPr bwMode="auto">
              <a:xfrm>
                <a:off x="5169672" y="3055359"/>
                <a:ext cx="0" cy="1907585"/>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 name="平行四辺形 2"/>
              <p:cNvSpPr/>
              <p:nvPr/>
            </p:nvSpPr>
            <p:spPr bwMode="auto">
              <a:xfrm rot="5400000" flipV="1">
                <a:off x="3552391" y="3703537"/>
                <a:ext cx="3234561" cy="611228"/>
              </a:xfrm>
              <a:prstGeom prst="parallelogram">
                <a:avLst>
                  <a:gd name="adj" fmla="val 217100"/>
                </a:avLst>
              </a:prstGeom>
              <a:solidFill>
                <a:srgbClr val="92D050">
                  <a:alpha val="50000"/>
                </a:srgbClr>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grpSp>
        <p:cxnSp>
          <p:nvCxnSpPr>
            <p:cNvPr id="7" name="直線コネクタ 6"/>
            <p:cNvCxnSpPr/>
            <p:nvPr/>
          </p:nvCxnSpPr>
          <p:spPr bwMode="auto">
            <a:xfrm flipH="1">
              <a:off x="4872656" y="3346549"/>
              <a:ext cx="611228" cy="132973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4" name="平行四辺形 3"/>
          <p:cNvSpPr/>
          <p:nvPr/>
        </p:nvSpPr>
        <p:spPr bwMode="auto">
          <a:xfrm>
            <a:off x="3269316" y="3356830"/>
            <a:ext cx="3899923" cy="1325050"/>
          </a:xfrm>
          <a:prstGeom prst="parallelogram">
            <a:avLst>
              <a:gd name="adj" fmla="val 45835"/>
            </a:avLst>
          </a:prstGeom>
          <a:solidFill>
            <a:srgbClr val="92D050">
              <a:alpha val="50000"/>
            </a:srgbClr>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43" name="AutoShape 36"/>
          <p:cNvSpPr>
            <a:spLocks noChangeArrowheads="1"/>
          </p:cNvSpPr>
          <p:nvPr/>
        </p:nvSpPr>
        <p:spPr bwMode="auto">
          <a:xfrm>
            <a:off x="5868144" y="5277795"/>
            <a:ext cx="2413774" cy="914400"/>
          </a:xfrm>
          <a:prstGeom prst="wedgeRoundRectCallout">
            <a:avLst>
              <a:gd name="adj1" fmla="val -75832"/>
              <a:gd name="adj2" fmla="val -51042"/>
              <a:gd name="adj3" fmla="val 16667"/>
            </a:avLst>
          </a:prstGeom>
          <a:solidFill>
            <a:schemeClr val="bg1"/>
          </a:solidFill>
          <a:ln w="19050">
            <a:solidFill>
              <a:schemeClr val="tx1"/>
            </a:solidFill>
            <a:prstDash val="solid"/>
            <a:miter lim="800000"/>
            <a:headEnd/>
            <a:tailEnd/>
          </a:ln>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ここに入ると</a:t>
            </a:r>
          </a:p>
          <a:p>
            <a:pPr algn="ctr" eaLnBrk="1" hangingPunct="1">
              <a:spcBef>
                <a:spcPct val="0"/>
              </a:spcBef>
              <a:buSzTx/>
              <a:buFontTx/>
              <a:buNone/>
            </a:pPr>
            <a:r>
              <a:rPr lang="ja-JP" altLang="en-US" sz="2400">
                <a:latin typeface="Times New Roman" panose="02020603050405020304" pitchFamily="18" charset="0"/>
              </a:rPr>
              <a:t>デッドロック確定</a:t>
            </a:r>
          </a:p>
        </p:txBody>
      </p:sp>
    </p:spTree>
    <p:extLst>
      <p:ext uri="{BB962C8B-B14F-4D97-AF65-F5344CB8AC3E}">
        <p14:creationId xmlns:p14="http://schemas.microsoft.com/office/powerpoint/2010/main" val="2041345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632866"/>
                                        </p:tgtEl>
                                        <p:attrNameLst>
                                          <p:attrName>style.visibility</p:attrName>
                                        </p:attrNameLst>
                                      </p:cBhvr>
                                      <p:to>
                                        <p:strVal val="visible"/>
                                      </p:to>
                                    </p:set>
                                    <p:animEffect transition="in" filter="checkerboard(across)">
                                      <p:cBhvr>
                                        <p:cTn id="12" dur="500"/>
                                        <p:tgtEl>
                                          <p:spTgt spid="63286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632869"/>
                                        </p:tgtEl>
                                        <p:attrNameLst>
                                          <p:attrName>style.visibility</p:attrName>
                                        </p:attrNameLst>
                                      </p:cBhvr>
                                      <p:to>
                                        <p:strVal val="visible"/>
                                      </p:to>
                                    </p:set>
                                    <p:animEffect transition="in" filter="checkerboard(across)">
                                      <p:cBhvr>
                                        <p:cTn id="17" dur="500"/>
                                        <p:tgtEl>
                                          <p:spTgt spid="632869"/>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632870"/>
                                        </p:tgtEl>
                                        <p:attrNameLst>
                                          <p:attrName>style.visibility</p:attrName>
                                        </p:attrNameLst>
                                      </p:cBhvr>
                                      <p:to>
                                        <p:strVal val="visible"/>
                                      </p:to>
                                    </p:set>
                                    <p:animEffect transition="in" filter="checkerboard(across)">
                                      <p:cBhvr>
                                        <p:cTn id="22" dur="500"/>
                                        <p:tgtEl>
                                          <p:spTgt spid="632870"/>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43"/>
                                        </p:tgtEl>
                                        <p:attrNameLst>
                                          <p:attrName>style.visibility</p:attrName>
                                        </p:attrNameLst>
                                      </p:cBhvr>
                                      <p:to>
                                        <p:strVal val="visible"/>
                                      </p:to>
                                    </p:set>
                                    <p:animEffect transition="in" filter="checkerboard(across)">
                                      <p:cBhvr>
                                        <p:cTn id="27"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3" grpId="0" animBg="1"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デッドロック発生の条件</a:t>
            </a:r>
          </a:p>
        </p:txBody>
      </p:sp>
      <p:sp>
        <p:nvSpPr>
          <p:cNvPr id="21507" name="Rectangle 3"/>
          <p:cNvSpPr>
            <a:spLocks noGrp="1" noChangeArrowheads="1"/>
          </p:cNvSpPr>
          <p:nvPr>
            <p:ph type="body" idx="1"/>
          </p:nvPr>
        </p:nvSpPr>
        <p:spPr/>
        <p:txBody>
          <a:bodyPr/>
          <a:lstStyle/>
          <a:p>
            <a:pPr eaLnBrk="1" hangingPunct="1">
              <a:lnSpc>
                <a:spcPct val="90000"/>
              </a:lnSpc>
            </a:pPr>
            <a:r>
              <a:rPr lang="ja-JP" altLang="en-US" sz="2800" dirty="0">
                <a:latin typeface="Times New Roman" panose="02020603050405020304" pitchFamily="18" charset="0"/>
              </a:rPr>
              <a:t>相互排除条件</a:t>
            </a:r>
            <a:r>
              <a:rPr lang="ja-JP" altLang="en-US" sz="2400" dirty="0">
                <a:latin typeface="Times New Roman" panose="02020603050405020304" pitchFamily="18" charset="0"/>
              </a:rPr>
              <a:t>(</a:t>
            </a:r>
            <a:r>
              <a:rPr lang="en-US" altLang="ja-JP" sz="2400" dirty="0">
                <a:latin typeface="Times New Roman" panose="02020603050405020304" pitchFamily="18" charset="0"/>
              </a:rPr>
              <a:t>mutual exclusion condition)</a:t>
            </a:r>
          </a:p>
          <a:p>
            <a:pPr lvl="1" eaLnBrk="1" hangingPunct="1">
              <a:lnSpc>
                <a:spcPct val="90000"/>
              </a:lnSpc>
            </a:pPr>
            <a:r>
              <a:rPr lang="ja-JP" altLang="en-US" sz="2400" dirty="0">
                <a:latin typeface="Times New Roman" panose="02020603050405020304" pitchFamily="18" charset="0"/>
              </a:rPr>
              <a:t>排他的な資源要求をしている</a:t>
            </a:r>
          </a:p>
          <a:p>
            <a:pPr eaLnBrk="1" hangingPunct="1">
              <a:lnSpc>
                <a:spcPct val="90000"/>
              </a:lnSpc>
            </a:pPr>
            <a:r>
              <a:rPr lang="ja-JP" altLang="en-US" sz="2800" dirty="0">
                <a:latin typeface="Times New Roman" panose="02020603050405020304" pitchFamily="18" charset="0"/>
              </a:rPr>
              <a:t>待機条件</a:t>
            </a:r>
            <a:r>
              <a:rPr lang="ja-JP" altLang="en-US" sz="2400" dirty="0">
                <a:latin typeface="Times New Roman" panose="02020603050405020304" pitchFamily="18" charset="0"/>
              </a:rPr>
              <a:t>(</a:t>
            </a:r>
            <a:r>
              <a:rPr lang="en-US" altLang="ja-JP" sz="2400" dirty="0">
                <a:latin typeface="Times New Roman" panose="02020603050405020304" pitchFamily="18" charset="0"/>
              </a:rPr>
              <a:t>wait for condition)</a:t>
            </a:r>
          </a:p>
          <a:p>
            <a:pPr lvl="1" eaLnBrk="1" hangingPunct="1">
              <a:lnSpc>
                <a:spcPct val="90000"/>
              </a:lnSpc>
            </a:pPr>
            <a:r>
              <a:rPr lang="ja-JP" altLang="en-US" sz="2400" dirty="0">
                <a:latin typeface="Times New Roman" panose="02020603050405020304" pitchFamily="18" charset="0"/>
              </a:rPr>
              <a:t>資源の確保が不可能な場合は待つ</a:t>
            </a:r>
            <a:r>
              <a:rPr lang="ja-JP" altLang="en-US" sz="2000" dirty="0">
                <a:latin typeface="Times New Roman" panose="02020603050405020304" pitchFamily="18" charset="0"/>
              </a:rPr>
              <a:t>(ブロック状態)</a:t>
            </a:r>
          </a:p>
          <a:p>
            <a:pPr eaLnBrk="1" hangingPunct="1">
              <a:lnSpc>
                <a:spcPct val="90000"/>
              </a:lnSpc>
            </a:pPr>
            <a:r>
              <a:rPr lang="ja-JP" altLang="en-US" sz="2800" dirty="0">
                <a:latin typeface="Times New Roman" panose="02020603050405020304" pitchFamily="18" charset="0"/>
              </a:rPr>
              <a:t>横取り不能条件</a:t>
            </a:r>
            <a:r>
              <a:rPr lang="ja-JP" altLang="en-US" sz="2400" dirty="0">
                <a:latin typeface="Times New Roman" panose="02020603050405020304" pitchFamily="18" charset="0"/>
              </a:rPr>
              <a:t>(</a:t>
            </a:r>
            <a:r>
              <a:rPr lang="en-US" altLang="ja-JP" sz="2400" dirty="0">
                <a:latin typeface="Times New Roman" panose="02020603050405020304" pitchFamily="18" charset="0"/>
              </a:rPr>
              <a:t>no preemption condition)</a:t>
            </a:r>
          </a:p>
          <a:p>
            <a:pPr lvl="1" eaLnBrk="1" hangingPunct="1">
              <a:lnSpc>
                <a:spcPct val="90000"/>
              </a:lnSpc>
            </a:pPr>
            <a:r>
              <a:rPr lang="ja-JP" altLang="en-US" sz="2400" dirty="0">
                <a:latin typeface="Times New Roman" panose="02020603050405020304" pitchFamily="18" charset="0"/>
              </a:rPr>
              <a:t>資源を確保したプロセスは強制的に資源を取られることは無い</a:t>
            </a:r>
          </a:p>
          <a:p>
            <a:pPr eaLnBrk="1" hangingPunct="1">
              <a:lnSpc>
                <a:spcPct val="90000"/>
              </a:lnSpc>
            </a:pPr>
            <a:r>
              <a:rPr lang="ja-JP" altLang="en-US" sz="2800" dirty="0">
                <a:latin typeface="Times New Roman" panose="02020603050405020304" pitchFamily="18" charset="0"/>
              </a:rPr>
              <a:t>循環待機条件</a:t>
            </a:r>
            <a:r>
              <a:rPr lang="ja-JP" altLang="en-US" sz="2400" dirty="0">
                <a:latin typeface="Times New Roman" panose="02020603050405020304" pitchFamily="18" charset="0"/>
              </a:rPr>
              <a:t>(</a:t>
            </a:r>
            <a:r>
              <a:rPr lang="en-US" altLang="ja-JP" sz="2400" dirty="0">
                <a:latin typeface="Times New Roman" panose="02020603050405020304" pitchFamily="18" charset="0"/>
              </a:rPr>
              <a:t>circular wait condition)</a:t>
            </a:r>
          </a:p>
          <a:p>
            <a:pPr lvl="1" eaLnBrk="1" hangingPunct="1">
              <a:lnSpc>
                <a:spcPct val="90000"/>
              </a:lnSpc>
            </a:pPr>
            <a:r>
              <a:rPr lang="ja-JP" altLang="en-US" sz="2400" dirty="0">
                <a:latin typeface="Times New Roman" panose="02020603050405020304" pitchFamily="18" charset="0"/>
              </a:rPr>
              <a:t>各プロセスが資源を1つ以上確保し、他のプロセスがそれを要求している</a:t>
            </a:r>
          </a:p>
        </p:txBody>
      </p:sp>
      <p:sp useBgFill="1">
        <p:nvSpPr>
          <p:cNvPr id="412676" name="Text Box 4"/>
          <p:cNvSpPr txBox="1">
            <a:spLocks noChangeArrowheads="1"/>
          </p:cNvSpPr>
          <p:nvPr/>
        </p:nvSpPr>
        <p:spPr bwMode="auto">
          <a:xfrm>
            <a:off x="1066800" y="6172200"/>
            <a:ext cx="6797675" cy="519113"/>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上記の4条件が揃うとデッドロックが発生する</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12676"/>
                                        </p:tgtEl>
                                        <p:attrNameLst>
                                          <p:attrName>style.visibility</p:attrName>
                                        </p:attrNameLst>
                                      </p:cBhvr>
                                      <p:to>
                                        <p:strVal val="visible"/>
                                      </p:to>
                                    </p:set>
                                    <p:anim calcmode="lin" valueType="num">
                                      <p:cBhvr additive="base">
                                        <p:cTn id="7" dur="500" fill="hold"/>
                                        <p:tgtEl>
                                          <p:spTgt spid="412676"/>
                                        </p:tgtEl>
                                        <p:attrNameLst>
                                          <p:attrName>ppt_x</p:attrName>
                                        </p:attrNameLst>
                                      </p:cBhvr>
                                      <p:tavLst>
                                        <p:tav tm="0">
                                          <p:val>
                                            <p:strVal val="#ppt_x"/>
                                          </p:val>
                                        </p:tav>
                                        <p:tav tm="100000">
                                          <p:val>
                                            <p:strVal val="#ppt_x"/>
                                          </p:val>
                                        </p:tav>
                                      </p:tavLst>
                                    </p:anim>
                                    <p:anim calcmode="lin" valueType="num">
                                      <p:cBhvr additive="base">
                                        <p:cTn id="8" dur="500" fill="hold"/>
                                        <p:tgtEl>
                                          <p:spTgt spid="41267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2676" grpId="0" animBg="1"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デッドロックへの対処法</a:t>
            </a:r>
          </a:p>
        </p:txBody>
      </p:sp>
      <p:sp>
        <p:nvSpPr>
          <p:cNvPr id="22531" name="Rectangle 3"/>
          <p:cNvSpPr>
            <a:spLocks noGrp="1" noChangeArrowheads="1"/>
          </p:cNvSpPr>
          <p:nvPr>
            <p:ph type="body" idx="1"/>
          </p:nvPr>
        </p:nvSpPr>
        <p:spPr>
          <a:xfrm>
            <a:off x="685800" y="1981200"/>
            <a:ext cx="7620000" cy="4114800"/>
          </a:xfrm>
        </p:spPr>
        <p:txBody>
          <a:bodyPr/>
          <a:lstStyle/>
          <a:p>
            <a:pPr eaLnBrk="1" hangingPunct="1"/>
            <a:r>
              <a:rPr lang="ja-JP" altLang="en-US">
                <a:latin typeface="Times New Roman" panose="02020603050405020304" pitchFamily="18" charset="0"/>
              </a:rPr>
              <a:t>無策</a:t>
            </a:r>
          </a:p>
          <a:p>
            <a:pPr eaLnBrk="1" hangingPunct="1"/>
            <a:r>
              <a:rPr lang="ja-JP" altLang="en-US">
                <a:latin typeface="Times New Roman" panose="02020603050405020304" pitchFamily="18" charset="0"/>
              </a:rPr>
              <a:t>デッドロックの検出</a:t>
            </a:r>
            <a:r>
              <a:rPr lang="ja-JP" altLang="en-US" sz="2800">
                <a:latin typeface="Times New Roman" panose="02020603050405020304" pitchFamily="18" charset="0"/>
              </a:rPr>
              <a:t>(</a:t>
            </a:r>
            <a:r>
              <a:rPr lang="en-US" altLang="ja-JP" sz="2800">
                <a:latin typeface="Times New Roman" panose="02020603050405020304" pitchFamily="18" charset="0"/>
              </a:rPr>
              <a:t>deadlock detection)</a:t>
            </a:r>
          </a:p>
          <a:p>
            <a:pPr lvl="1" eaLnBrk="1" hangingPunct="1"/>
            <a:r>
              <a:rPr lang="ja-JP" altLang="en-US">
                <a:latin typeface="Times New Roman" panose="02020603050405020304" pitchFamily="18" charset="0"/>
              </a:rPr>
              <a:t>デッドロックの通知(</a:t>
            </a:r>
            <a:r>
              <a:rPr lang="en-US" altLang="ja-JP">
                <a:latin typeface="Times New Roman" panose="02020603050405020304" pitchFamily="18" charset="0"/>
              </a:rPr>
              <a:t>deadlock notification)</a:t>
            </a:r>
            <a:endParaRPr lang="ja-JP" altLang="en-US">
              <a:latin typeface="Times New Roman" panose="02020603050405020304" pitchFamily="18" charset="0"/>
            </a:endParaRPr>
          </a:p>
          <a:p>
            <a:pPr lvl="1" eaLnBrk="1" hangingPunct="1"/>
            <a:r>
              <a:rPr lang="ja-JP" altLang="en-US">
                <a:latin typeface="Times New Roman" panose="02020603050405020304" pitchFamily="18" charset="0"/>
              </a:rPr>
              <a:t>デッドロックの回復(</a:t>
            </a:r>
            <a:r>
              <a:rPr lang="en-US" altLang="ja-JP">
                <a:latin typeface="Times New Roman" panose="02020603050405020304" pitchFamily="18" charset="0"/>
              </a:rPr>
              <a:t>deadlock recovery)</a:t>
            </a:r>
          </a:p>
          <a:p>
            <a:pPr eaLnBrk="1" hangingPunct="1"/>
            <a:r>
              <a:rPr lang="ja-JP" altLang="en-US">
                <a:latin typeface="Times New Roman" panose="02020603050405020304" pitchFamily="18" charset="0"/>
              </a:rPr>
              <a:t>デッドロックの回避</a:t>
            </a:r>
            <a:r>
              <a:rPr lang="ja-JP" altLang="en-US" sz="2800">
                <a:latin typeface="Times New Roman" panose="02020603050405020304" pitchFamily="18" charset="0"/>
              </a:rPr>
              <a:t>(</a:t>
            </a:r>
            <a:r>
              <a:rPr lang="en-US" altLang="ja-JP" sz="2800">
                <a:latin typeface="Times New Roman" panose="02020603050405020304" pitchFamily="18" charset="0"/>
              </a:rPr>
              <a:t>deadlock avoidance)</a:t>
            </a:r>
          </a:p>
          <a:p>
            <a:pPr eaLnBrk="1" hangingPunct="1"/>
            <a:r>
              <a:rPr lang="ja-JP" altLang="en-US">
                <a:latin typeface="Times New Roman" panose="02020603050405020304" pitchFamily="18" charset="0"/>
              </a:rPr>
              <a:t>デッドロックの防止</a:t>
            </a:r>
            <a:r>
              <a:rPr lang="ja-JP" altLang="en-US" sz="2800">
                <a:latin typeface="Times New Roman" panose="02020603050405020304" pitchFamily="18" charset="0"/>
              </a:rPr>
              <a:t>(</a:t>
            </a:r>
            <a:r>
              <a:rPr lang="en-US" altLang="ja-JP" sz="2800">
                <a:latin typeface="Times New Roman" panose="02020603050405020304" pitchFamily="18" charset="0"/>
              </a:rPr>
              <a:t>deadlock prevention)</a:t>
            </a:r>
          </a:p>
        </p:txBody>
      </p:sp>
      <p:grpSp>
        <p:nvGrpSpPr>
          <p:cNvPr id="503816" name="Group 8"/>
          <p:cNvGrpSpPr>
            <a:grpSpLocks/>
          </p:cNvGrpSpPr>
          <p:nvPr/>
        </p:nvGrpSpPr>
        <p:grpSpPr bwMode="auto">
          <a:xfrm>
            <a:off x="7543800" y="1981200"/>
            <a:ext cx="793750" cy="3429000"/>
            <a:chOff x="4704" y="1248"/>
            <a:chExt cx="500" cy="2160"/>
          </a:xfrm>
        </p:grpSpPr>
        <p:sp>
          <p:nvSpPr>
            <p:cNvPr id="22533" name="AutoShape 4"/>
            <p:cNvSpPr>
              <a:spLocks noChangeArrowheads="1"/>
            </p:cNvSpPr>
            <p:nvPr/>
          </p:nvSpPr>
          <p:spPr bwMode="auto">
            <a:xfrm>
              <a:off x="4752" y="1536"/>
              <a:ext cx="384" cy="1632"/>
            </a:xfrm>
            <a:prstGeom prst="upDownArrow">
              <a:avLst>
                <a:gd name="adj1" fmla="val 50000"/>
                <a:gd name="adj2" fmla="val 85000"/>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22534" name="Text Box 5"/>
            <p:cNvSpPr txBox="1">
              <a:spLocks noChangeArrowheads="1"/>
            </p:cNvSpPr>
            <p:nvPr/>
          </p:nvSpPr>
          <p:spPr bwMode="auto">
            <a:xfrm>
              <a:off x="4704" y="1248"/>
              <a:ext cx="50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非力</a:t>
              </a:r>
            </a:p>
          </p:txBody>
        </p:sp>
        <p:sp>
          <p:nvSpPr>
            <p:cNvPr id="22535" name="Text Box 6"/>
            <p:cNvSpPr txBox="1">
              <a:spLocks noChangeArrowheads="1"/>
            </p:cNvSpPr>
            <p:nvPr/>
          </p:nvSpPr>
          <p:spPr bwMode="auto">
            <a:xfrm>
              <a:off x="4704" y="3120"/>
              <a:ext cx="50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強力</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42" fill="hold" nodeType="clickEffect">
                                  <p:stCondLst>
                                    <p:cond delay="0"/>
                                  </p:stCondLst>
                                  <p:childTnLst>
                                    <p:set>
                                      <p:cBhvr>
                                        <p:cTn id="6" dur="1" fill="hold">
                                          <p:stCondLst>
                                            <p:cond delay="0"/>
                                          </p:stCondLst>
                                        </p:cTn>
                                        <p:tgtEl>
                                          <p:spTgt spid="503816"/>
                                        </p:tgtEl>
                                        <p:attrNameLst>
                                          <p:attrName>style.visibility</p:attrName>
                                        </p:attrNameLst>
                                      </p:cBhvr>
                                      <p:to>
                                        <p:strVal val="visible"/>
                                      </p:to>
                                    </p:set>
                                    <p:animEffect transition="in" filter="barn(outHorizontal)">
                                      <p:cBhvr>
                                        <p:cTn id="7" dur="500"/>
                                        <p:tgtEl>
                                          <p:spTgt spid="5038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525463"/>
            <a:ext cx="7772400" cy="1311275"/>
          </a:xfrm>
        </p:spPr>
        <p:txBody>
          <a:bodyPr/>
          <a:lstStyle/>
          <a:p>
            <a:pPr eaLnBrk="1" hangingPunct="1"/>
            <a:r>
              <a:rPr lang="ja-JP" altLang="en-US">
                <a:latin typeface="Times New Roman" panose="02020603050405020304" pitchFamily="18" charset="0"/>
              </a:rPr>
              <a:t>臨界領域</a:t>
            </a:r>
            <a:br>
              <a:rPr lang="ja-JP" altLang="en-US">
                <a:latin typeface="Times New Roman" panose="02020603050405020304" pitchFamily="18" charset="0"/>
              </a:rPr>
            </a:br>
            <a:r>
              <a:rPr lang="ja-JP" altLang="en-US" sz="3600">
                <a:latin typeface="Times New Roman" panose="02020603050405020304" pitchFamily="18" charset="0"/>
              </a:rPr>
              <a:t>(</a:t>
            </a:r>
            <a:r>
              <a:rPr lang="en-US" altLang="ja-JP" sz="3600">
                <a:latin typeface="Times New Roman" panose="02020603050405020304" pitchFamily="18" charset="0"/>
              </a:rPr>
              <a:t>critical section, critical region)</a:t>
            </a:r>
          </a:p>
        </p:txBody>
      </p:sp>
      <p:sp>
        <p:nvSpPr>
          <p:cNvPr id="6147" name="Rectangle 3"/>
          <p:cNvSpPr>
            <a:spLocks noGrp="1" noChangeArrowheads="1"/>
          </p:cNvSpPr>
          <p:nvPr>
            <p:ph type="body" idx="1"/>
          </p:nvPr>
        </p:nvSpPr>
        <p:spPr>
          <a:xfrm>
            <a:off x="685800" y="1981200"/>
            <a:ext cx="7772400" cy="1371600"/>
          </a:xfrm>
        </p:spPr>
        <p:txBody>
          <a:bodyPr/>
          <a:lstStyle/>
          <a:p>
            <a:pPr eaLnBrk="1" hangingPunct="1"/>
            <a:r>
              <a:rPr lang="ja-JP" altLang="en-US">
                <a:latin typeface="Times New Roman" panose="02020603050405020304" pitchFamily="18" charset="0"/>
              </a:rPr>
              <a:t>臨界領域</a:t>
            </a:r>
            <a:r>
              <a:rPr lang="ja-JP" altLang="en-US" sz="2800">
                <a:latin typeface="Times New Roman" panose="02020603050405020304" pitchFamily="18" charset="0"/>
              </a:rPr>
              <a:t>(</a:t>
            </a:r>
            <a:r>
              <a:rPr lang="en-US" altLang="ja-JP" sz="2800">
                <a:latin typeface="Times New Roman" panose="02020603050405020304" pitchFamily="18" charset="0"/>
              </a:rPr>
              <a:t>critical section, critical region)</a:t>
            </a:r>
          </a:p>
          <a:p>
            <a:pPr lvl="1" eaLnBrk="1" hangingPunct="1"/>
            <a:r>
              <a:rPr lang="ja-JP" altLang="en-US">
                <a:latin typeface="Times New Roman" panose="02020603050405020304" pitchFamily="18" charset="0"/>
              </a:rPr>
              <a:t>逐次的資源を使用しているプロセスの部分</a:t>
            </a:r>
          </a:p>
        </p:txBody>
      </p:sp>
      <p:grpSp>
        <p:nvGrpSpPr>
          <p:cNvPr id="6148" name="Group 4"/>
          <p:cNvGrpSpPr>
            <a:grpSpLocks/>
          </p:cNvGrpSpPr>
          <p:nvPr/>
        </p:nvGrpSpPr>
        <p:grpSpPr bwMode="auto">
          <a:xfrm>
            <a:off x="990600" y="3124200"/>
            <a:ext cx="4267200" cy="2057400"/>
            <a:chOff x="2112" y="2208"/>
            <a:chExt cx="2688" cy="1296"/>
          </a:xfrm>
        </p:grpSpPr>
        <p:sp>
          <p:nvSpPr>
            <p:cNvPr id="6155" name="Rectangle 5"/>
            <p:cNvSpPr>
              <a:spLocks noChangeArrowheads="1"/>
            </p:cNvSpPr>
            <p:nvPr/>
          </p:nvSpPr>
          <p:spPr bwMode="auto">
            <a:xfrm>
              <a:off x="2112" y="2496"/>
              <a:ext cx="1296" cy="1008"/>
            </a:xfrm>
            <a:prstGeom prst="rect">
              <a:avLst/>
            </a:prstGeom>
            <a:solidFill>
              <a:srgbClr val="000000"/>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i="1">
                  <a:latin typeface="Times New Roman" panose="02020603050405020304" pitchFamily="18" charset="0"/>
                </a:rPr>
                <a:t>y</a:t>
              </a:r>
              <a:r>
                <a:rPr lang="en-US" altLang="ja-JP" sz="2800">
                  <a:latin typeface="Times New Roman" panose="02020603050405020304" pitchFamily="18" charset="0"/>
                </a:rPr>
                <a:t> := input();</a:t>
              </a:r>
              <a:endParaRPr lang="en-US" altLang="ja-JP" sz="2800" i="1">
                <a:latin typeface="Times New Roman" panose="02020603050405020304" pitchFamily="18" charset="0"/>
              </a:endParaRPr>
            </a:p>
            <a:p>
              <a:pPr eaLnBrk="1" hangingPunct="1">
                <a:spcBef>
                  <a:spcPct val="0"/>
                </a:spcBef>
                <a:buSzTx/>
                <a:buFontTx/>
                <a:buNone/>
              </a:pPr>
              <a:r>
                <a:rPr lang="en-US" altLang="ja-JP" sz="2800" i="1">
                  <a:latin typeface="Times New Roman" panose="02020603050405020304" pitchFamily="18" charset="0"/>
                </a:rPr>
                <a:t>y</a:t>
              </a:r>
              <a:r>
                <a:rPr lang="en-US" altLang="ja-JP" sz="2800">
                  <a:latin typeface="Times New Roman" panose="02020603050405020304" pitchFamily="18" charset="0"/>
                </a:rPr>
                <a:t> := </a:t>
              </a:r>
              <a:r>
                <a:rPr lang="en-US" altLang="ja-JP" sz="2800" i="1">
                  <a:latin typeface="Times New Roman" panose="02020603050405020304" pitchFamily="18" charset="0"/>
                </a:rPr>
                <a:t>y </a:t>
              </a:r>
              <a:r>
                <a:rPr lang="en-US" altLang="ja-JP" sz="2800">
                  <a:latin typeface="Times New Roman" panose="02020603050405020304" pitchFamily="18" charset="0"/>
                </a:rPr>
                <a:t>+1;</a:t>
              </a:r>
            </a:p>
            <a:p>
              <a:pPr eaLnBrk="1" hangingPunct="1">
                <a:spcBef>
                  <a:spcPct val="0"/>
                </a:spcBef>
                <a:buSzTx/>
                <a:buFontTx/>
                <a:buNone/>
              </a:pPr>
              <a:r>
                <a:rPr lang="en-US" altLang="ja-JP" sz="2800" i="1">
                  <a:latin typeface="Times New Roman" panose="02020603050405020304" pitchFamily="18" charset="0"/>
                </a:rPr>
                <a:t>x</a:t>
              </a:r>
              <a:r>
                <a:rPr lang="en-US" altLang="ja-JP" sz="2800">
                  <a:latin typeface="Times New Roman" panose="02020603050405020304" pitchFamily="18" charset="0"/>
                </a:rPr>
                <a:t> := </a:t>
              </a:r>
              <a:r>
                <a:rPr lang="en-US" altLang="ja-JP" sz="2800" i="1">
                  <a:latin typeface="Times New Roman" panose="02020603050405020304" pitchFamily="18" charset="0"/>
                </a:rPr>
                <a:t>x </a:t>
              </a:r>
              <a:r>
                <a:rPr lang="en-US" altLang="ja-JP" sz="2800">
                  <a:latin typeface="Times New Roman" panose="02020603050405020304" pitchFamily="18" charset="0"/>
                </a:rPr>
                <a:t>+1;</a:t>
              </a:r>
              <a:endParaRPr lang="en-US" altLang="ja-JP" sz="2800" i="1">
                <a:latin typeface="Times New Roman" panose="02020603050405020304" pitchFamily="18" charset="0"/>
              </a:endParaRPr>
            </a:p>
          </p:txBody>
        </p:sp>
        <p:sp>
          <p:nvSpPr>
            <p:cNvPr id="6156" name="Text Box 6"/>
            <p:cNvSpPr txBox="1">
              <a:spLocks noChangeArrowheads="1"/>
            </p:cNvSpPr>
            <p:nvPr/>
          </p:nvSpPr>
          <p:spPr bwMode="auto">
            <a:xfrm>
              <a:off x="2304" y="2208"/>
              <a:ext cx="897"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プロセス1</a:t>
              </a:r>
            </a:p>
          </p:txBody>
        </p:sp>
        <p:sp>
          <p:nvSpPr>
            <p:cNvPr id="6157" name="Rectangle 7"/>
            <p:cNvSpPr>
              <a:spLocks noChangeArrowheads="1"/>
            </p:cNvSpPr>
            <p:nvPr/>
          </p:nvSpPr>
          <p:spPr bwMode="auto">
            <a:xfrm>
              <a:off x="3504" y="2496"/>
              <a:ext cx="1296" cy="1008"/>
            </a:xfrm>
            <a:prstGeom prst="rect">
              <a:avLst/>
            </a:prstGeom>
            <a:solidFill>
              <a:srgbClr val="000000"/>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if (</a:t>
              </a:r>
              <a:r>
                <a:rPr lang="en-US" altLang="ja-JP" sz="2800" i="1">
                  <a:latin typeface="Times New Roman" panose="02020603050405020304" pitchFamily="18" charset="0"/>
                </a:rPr>
                <a:t>z</a:t>
              </a:r>
              <a:r>
                <a:rPr lang="en-US" altLang="ja-JP" sz="2800">
                  <a:latin typeface="Times New Roman" panose="02020603050405020304" pitchFamily="18" charset="0"/>
                </a:rPr>
                <a:t> ≠ 0)</a:t>
              </a:r>
            </a:p>
            <a:p>
              <a:pPr eaLnBrk="1" hangingPunct="1">
                <a:spcBef>
                  <a:spcPct val="0"/>
                </a:spcBef>
                <a:buSzTx/>
                <a:buFontTx/>
                <a:buNone/>
              </a:pPr>
              <a:r>
                <a:rPr lang="en-US" altLang="ja-JP" sz="2800">
                  <a:latin typeface="Times New Roman" panose="02020603050405020304" pitchFamily="18" charset="0"/>
                </a:rPr>
                <a:t>    print (</a:t>
              </a:r>
              <a:r>
                <a:rPr lang="en-US" altLang="ja-JP" sz="2800" i="1">
                  <a:latin typeface="Times New Roman" panose="02020603050405020304" pitchFamily="18" charset="0"/>
                </a:rPr>
                <a:t>z</a:t>
              </a:r>
              <a:r>
                <a:rPr lang="en-US" altLang="ja-JP" sz="2800">
                  <a:latin typeface="Times New Roman" panose="02020603050405020304" pitchFamily="18" charset="0"/>
                </a:rPr>
                <a:t>);</a:t>
              </a:r>
            </a:p>
            <a:p>
              <a:pPr eaLnBrk="1" hangingPunct="1">
                <a:spcBef>
                  <a:spcPct val="0"/>
                </a:spcBef>
                <a:buSzTx/>
                <a:buFontTx/>
                <a:buNone/>
              </a:pPr>
              <a:r>
                <a:rPr lang="en-US" altLang="ja-JP" sz="2800" i="1">
                  <a:latin typeface="Times New Roman" panose="02020603050405020304" pitchFamily="18" charset="0"/>
                </a:rPr>
                <a:t>x</a:t>
              </a:r>
              <a:r>
                <a:rPr lang="en-US" altLang="ja-JP" sz="2800">
                  <a:latin typeface="Times New Roman" panose="02020603050405020304" pitchFamily="18" charset="0"/>
                </a:rPr>
                <a:t> := </a:t>
              </a:r>
              <a:r>
                <a:rPr lang="en-US" altLang="ja-JP" sz="2800" i="1">
                  <a:latin typeface="Times New Roman" panose="02020603050405020304" pitchFamily="18" charset="0"/>
                </a:rPr>
                <a:t>x </a:t>
              </a:r>
              <a:r>
                <a:rPr lang="en-US" altLang="ja-JP" sz="2800">
                  <a:latin typeface="Times New Roman" panose="02020603050405020304" pitchFamily="18" charset="0"/>
                </a:rPr>
                <a:t>+2;</a:t>
              </a:r>
              <a:endParaRPr lang="en-US" altLang="ja-JP" sz="2800" i="1">
                <a:latin typeface="Times New Roman" panose="02020603050405020304" pitchFamily="18" charset="0"/>
              </a:endParaRPr>
            </a:p>
          </p:txBody>
        </p:sp>
        <p:sp>
          <p:nvSpPr>
            <p:cNvPr id="6158" name="Text Box 8"/>
            <p:cNvSpPr txBox="1">
              <a:spLocks noChangeArrowheads="1"/>
            </p:cNvSpPr>
            <p:nvPr/>
          </p:nvSpPr>
          <p:spPr bwMode="auto">
            <a:xfrm>
              <a:off x="3696" y="2208"/>
              <a:ext cx="897"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プロセス2</a:t>
              </a:r>
            </a:p>
          </p:txBody>
        </p:sp>
      </p:grpSp>
      <p:grpSp>
        <p:nvGrpSpPr>
          <p:cNvPr id="585737" name="Group 9"/>
          <p:cNvGrpSpPr>
            <a:grpSpLocks/>
          </p:cNvGrpSpPr>
          <p:nvPr/>
        </p:nvGrpSpPr>
        <p:grpSpPr bwMode="auto">
          <a:xfrm>
            <a:off x="990600" y="4572000"/>
            <a:ext cx="5746750" cy="457200"/>
            <a:chOff x="624" y="3024"/>
            <a:chExt cx="3620" cy="288"/>
          </a:xfrm>
        </p:grpSpPr>
        <p:grpSp>
          <p:nvGrpSpPr>
            <p:cNvPr id="6151" name="Group 10"/>
            <p:cNvGrpSpPr>
              <a:grpSpLocks/>
            </p:cNvGrpSpPr>
            <p:nvPr/>
          </p:nvGrpSpPr>
          <p:grpSpPr bwMode="auto">
            <a:xfrm>
              <a:off x="624" y="3072"/>
              <a:ext cx="2688" cy="240"/>
              <a:chOff x="624" y="3072"/>
              <a:chExt cx="2688" cy="240"/>
            </a:xfrm>
          </p:grpSpPr>
          <p:sp>
            <p:nvSpPr>
              <p:cNvPr id="6153" name="AutoShape 11"/>
              <p:cNvSpPr>
                <a:spLocks noChangeArrowheads="1"/>
              </p:cNvSpPr>
              <p:nvPr/>
            </p:nvSpPr>
            <p:spPr bwMode="auto">
              <a:xfrm>
                <a:off x="624" y="3072"/>
                <a:ext cx="1296" cy="240"/>
              </a:xfrm>
              <a:prstGeom prst="roundRect">
                <a:avLst>
                  <a:gd name="adj" fmla="val 16667"/>
                </a:avLst>
              </a:prstGeom>
              <a:noFill/>
              <a:ln w="38100">
                <a:solidFill>
                  <a:srgbClr val="FF99CC"/>
                </a:solidFill>
                <a:prstDash val="dash"/>
                <a:round/>
                <a:headEnd/>
                <a:tailEnd/>
              </a:ln>
              <a:effectLst/>
              <a:extLst>
                <a:ext uri="{909E8E84-426E-40DD-AFC4-6F175D3DCCD1}">
                  <a14:hiddenFill xmlns:a14="http://schemas.microsoft.com/office/drawing/2010/main">
                    <a:solidFill>
                      <a:srgbClr val="FF99CC"/>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6154" name="AutoShape 12"/>
              <p:cNvSpPr>
                <a:spLocks noChangeArrowheads="1"/>
              </p:cNvSpPr>
              <p:nvPr/>
            </p:nvSpPr>
            <p:spPr bwMode="auto">
              <a:xfrm>
                <a:off x="2016" y="3072"/>
                <a:ext cx="1296" cy="240"/>
              </a:xfrm>
              <a:prstGeom prst="roundRect">
                <a:avLst>
                  <a:gd name="adj" fmla="val 16667"/>
                </a:avLst>
              </a:prstGeom>
              <a:noFill/>
              <a:ln w="38100">
                <a:solidFill>
                  <a:srgbClr val="FF99CC"/>
                </a:solidFill>
                <a:prstDash val="dash"/>
                <a:round/>
                <a:headEnd/>
                <a:tailEnd/>
              </a:ln>
              <a:effectLst/>
              <a:extLst>
                <a:ext uri="{909E8E84-426E-40DD-AFC4-6F175D3DCCD1}">
                  <a14:hiddenFill xmlns:a14="http://schemas.microsoft.com/office/drawing/2010/main">
                    <a:solidFill>
                      <a:srgbClr val="FF99CC"/>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grpSp>
        <p:sp>
          <p:nvSpPr>
            <p:cNvPr id="6152" name="Text Box 13"/>
            <p:cNvSpPr txBox="1">
              <a:spLocks noChangeArrowheads="1"/>
            </p:cNvSpPr>
            <p:nvPr/>
          </p:nvSpPr>
          <p:spPr bwMode="auto">
            <a:xfrm>
              <a:off x="3360" y="3024"/>
              <a:ext cx="88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臨界領域</a:t>
              </a:r>
            </a:p>
          </p:txBody>
        </p:sp>
      </p:grpSp>
      <p:sp>
        <p:nvSpPr>
          <p:cNvPr id="585742" name="Text Box 14"/>
          <p:cNvSpPr txBox="1">
            <a:spLocks noChangeArrowheads="1"/>
          </p:cNvSpPr>
          <p:nvPr/>
        </p:nvSpPr>
        <p:spPr bwMode="auto">
          <a:xfrm>
            <a:off x="1219200" y="5257800"/>
            <a:ext cx="6861175" cy="137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臨界領域に入るときは</a:t>
            </a:r>
          </a:p>
          <a:p>
            <a:pPr eaLnBrk="1" hangingPunct="1">
              <a:spcBef>
                <a:spcPct val="0"/>
              </a:spcBef>
              <a:buSzTx/>
              <a:buFontTx/>
              <a:buNone/>
            </a:pPr>
            <a:r>
              <a:rPr lang="ja-JP" altLang="en-US" sz="2800">
                <a:latin typeface="Times New Roman" panose="02020603050405020304" pitchFamily="18" charset="0"/>
              </a:rPr>
              <a:t>他のプロセスが逐次的資源を使わないように</a:t>
            </a:r>
          </a:p>
          <a:p>
            <a:pPr eaLnBrk="1" hangingPunct="1">
              <a:spcBef>
                <a:spcPct val="0"/>
              </a:spcBef>
              <a:buSzTx/>
              <a:buFontTx/>
              <a:buNone/>
            </a:pPr>
            <a:r>
              <a:rPr lang="ja-JP" altLang="en-US" sz="2800">
                <a:latin typeface="Times New Roman" panose="02020603050405020304" pitchFamily="18" charset="0"/>
              </a:rPr>
              <a:t>資源を占有する必要がある</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585737"/>
                                        </p:tgtEl>
                                        <p:attrNameLst>
                                          <p:attrName>style.visibility</p:attrName>
                                        </p:attrNameLst>
                                      </p:cBhvr>
                                      <p:to>
                                        <p:strVal val="visible"/>
                                      </p:to>
                                    </p:set>
                                    <p:animEffect transition="in" filter="checkerboard(across)">
                                      <p:cBhvr>
                                        <p:cTn id="7" dur="500"/>
                                        <p:tgtEl>
                                          <p:spTgt spid="58573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85742"/>
                                        </p:tgtEl>
                                        <p:attrNameLst>
                                          <p:attrName>style.visibility</p:attrName>
                                        </p:attrNameLst>
                                      </p:cBhvr>
                                      <p:to>
                                        <p:strVal val="visible"/>
                                      </p:to>
                                    </p:set>
                                    <p:anim calcmode="lin" valueType="num">
                                      <p:cBhvr additive="base">
                                        <p:cTn id="12" dur="500" fill="hold"/>
                                        <p:tgtEl>
                                          <p:spTgt spid="585742"/>
                                        </p:tgtEl>
                                        <p:attrNameLst>
                                          <p:attrName>ppt_x</p:attrName>
                                        </p:attrNameLst>
                                      </p:cBhvr>
                                      <p:tavLst>
                                        <p:tav tm="0">
                                          <p:val>
                                            <p:strVal val="#ppt_x"/>
                                          </p:val>
                                        </p:tav>
                                        <p:tav tm="100000">
                                          <p:val>
                                            <p:strVal val="#ppt_x"/>
                                          </p:val>
                                        </p:tav>
                                      </p:tavLst>
                                    </p:anim>
                                    <p:anim calcmode="lin" valueType="num">
                                      <p:cBhvr additive="base">
                                        <p:cTn id="13" dur="500" fill="hold"/>
                                        <p:tgtEl>
                                          <p:spTgt spid="58574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5742"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85800" y="457200"/>
            <a:ext cx="7772400" cy="1447800"/>
          </a:xfrm>
        </p:spPr>
        <p:txBody>
          <a:bodyPr/>
          <a:lstStyle/>
          <a:p>
            <a:pPr eaLnBrk="1" hangingPunct="1"/>
            <a:r>
              <a:rPr lang="ja-JP" altLang="en-US">
                <a:latin typeface="Times New Roman" panose="02020603050405020304" pitchFamily="18" charset="0"/>
              </a:rPr>
              <a:t>デッドロックへの対処法</a:t>
            </a:r>
            <a:br>
              <a:rPr lang="ja-JP" altLang="en-US">
                <a:latin typeface="Times New Roman" panose="02020603050405020304" pitchFamily="18" charset="0"/>
              </a:rPr>
            </a:br>
            <a:r>
              <a:rPr lang="ja-JP" altLang="en-US">
                <a:latin typeface="Times New Roman" panose="02020603050405020304" pitchFamily="18" charset="0"/>
              </a:rPr>
              <a:t>無策</a:t>
            </a:r>
          </a:p>
        </p:txBody>
      </p:sp>
      <p:sp>
        <p:nvSpPr>
          <p:cNvPr id="23555" name="Rectangle 3"/>
          <p:cNvSpPr>
            <a:spLocks noGrp="1" noChangeArrowheads="1"/>
          </p:cNvSpPr>
          <p:nvPr>
            <p:ph type="body" idx="1"/>
          </p:nvPr>
        </p:nvSpPr>
        <p:spPr>
          <a:xfrm>
            <a:off x="685800" y="1981200"/>
            <a:ext cx="7772400" cy="1143000"/>
          </a:xfrm>
        </p:spPr>
        <p:txBody>
          <a:bodyPr/>
          <a:lstStyle/>
          <a:p>
            <a:pPr eaLnBrk="1" hangingPunct="1"/>
            <a:r>
              <a:rPr lang="ja-JP" altLang="en-US"/>
              <a:t>無策</a:t>
            </a:r>
          </a:p>
          <a:p>
            <a:pPr lvl="1" eaLnBrk="1" hangingPunct="1"/>
            <a:r>
              <a:rPr lang="ja-JP" altLang="en-US"/>
              <a:t>デッドロック発生頻度と対策のトレードオフ</a:t>
            </a:r>
          </a:p>
        </p:txBody>
      </p:sp>
      <p:sp>
        <p:nvSpPr>
          <p:cNvPr id="528388" name="Text Box 4"/>
          <p:cNvSpPr txBox="1">
            <a:spLocks noChangeArrowheads="1"/>
          </p:cNvSpPr>
          <p:nvPr/>
        </p:nvSpPr>
        <p:spPr bwMode="auto">
          <a:xfrm>
            <a:off x="1125346" y="3199130"/>
            <a:ext cx="2630848"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dirty="0">
                <a:latin typeface="Times New Roman" panose="02020603050405020304" pitchFamily="18" charset="0"/>
              </a:rPr>
              <a:t>プロセス番号</a:t>
            </a:r>
          </a:p>
          <a:p>
            <a:pPr eaLnBrk="1" hangingPunct="1">
              <a:spcBef>
                <a:spcPct val="0"/>
              </a:spcBef>
              <a:buSzTx/>
              <a:buFontTx/>
              <a:buNone/>
            </a:pPr>
            <a:r>
              <a:rPr lang="en-US" altLang="ja-JP" sz="2800" i="1" dirty="0" err="1">
                <a:latin typeface="Times New Roman" panose="02020603050405020304" pitchFamily="18" charset="0"/>
              </a:rPr>
              <a:t>i</a:t>
            </a:r>
            <a:r>
              <a:rPr lang="en-US" altLang="ja-JP" sz="2800" dirty="0">
                <a:latin typeface="Times New Roman" panose="02020603050405020304" pitchFamily="18" charset="0"/>
              </a:rPr>
              <a:t> </a:t>
            </a:r>
            <a:r>
              <a:rPr lang="ja-JP" altLang="en-US" sz="2800" dirty="0">
                <a:latin typeface="Times New Roman" panose="02020603050405020304" pitchFamily="18" charset="0"/>
              </a:rPr>
              <a:t>ノードテーブル</a:t>
            </a:r>
          </a:p>
        </p:txBody>
      </p:sp>
      <p:grpSp>
        <p:nvGrpSpPr>
          <p:cNvPr id="528392" name="Group 8"/>
          <p:cNvGrpSpPr>
            <a:grpSpLocks/>
          </p:cNvGrpSpPr>
          <p:nvPr/>
        </p:nvGrpSpPr>
        <p:grpSpPr bwMode="auto">
          <a:xfrm>
            <a:off x="3635896" y="3340428"/>
            <a:ext cx="2874963" cy="762000"/>
            <a:chOff x="2304" y="2544"/>
            <a:chExt cx="1811" cy="480"/>
          </a:xfrm>
        </p:grpSpPr>
        <p:sp>
          <p:nvSpPr>
            <p:cNvPr id="23562" name="Rectangle 6"/>
            <p:cNvSpPr>
              <a:spLocks noChangeArrowheads="1"/>
            </p:cNvSpPr>
            <p:nvPr/>
          </p:nvSpPr>
          <p:spPr bwMode="auto">
            <a:xfrm>
              <a:off x="2352" y="2592"/>
              <a:ext cx="1763"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どちらも有限の値</a:t>
              </a:r>
            </a:p>
          </p:txBody>
        </p:sp>
        <p:sp>
          <p:nvSpPr>
            <p:cNvPr id="23563" name="AutoShape 7"/>
            <p:cNvSpPr>
              <a:spLocks/>
            </p:cNvSpPr>
            <p:nvPr/>
          </p:nvSpPr>
          <p:spPr bwMode="auto">
            <a:xfrm>
              <a:off x="2304" y="2544"/>
              <a:ext cx="96" cy="480"/>
            </a:xfrm>
            <a:prstGeom prst="rightBrace">
              <a:avLst>
                <a:gd name="adj1" fmla="val 41667"/>
                <a:gd name="adj2" fmla="val 50000"/>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grpSp>
      <p:grpSp>
        <p:nvGrpSpPr>
          <p:cNvPr id="528395" name="Group 11"/>
          <p:cNvGrpSpPr>
            <a:grpSpLocks/>
          </p:cNvGrpSpPr>
          <p:nvPr/>
        </p:nvGrpSpPr>
        <p:grpSpPr bwMode="auto">
          <a:xfrm>
            <a:off x="3635896" y="4102428"/>
            <a:ext cx="3270250" cy="1355725"/>
            <a:chOff x="2304" y="3024"/>
            <a:chExt cx="2060" cy="854"/>
          </a:xfrm>
        </p:grpSpPr>
        <p:sp>
          <p:nvSpPr>
            <p:cNvPr id="23560" name="AutoShape 9"/>
            <p:cNvSpPr>
              <a:spLocks noChangeArrowheads="1"/>
            </p:cNvSpPr>
            <p:nvPr/>
          </p:nvSpPr>
          <p:spPr bwMode="auto">
            <a:xfrm>
              <a:off x="3120" y="3024"/>
              <a:ext cx="432" cy="336"/>
            </a:xfrm>
            <a:prstGeom prst="downArrow">
              <a:avLst>
                <a:gd name="adj1" fmla="val 50000"/>
                <a:gd name="adj2" fmla="val 25000"/>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23561" name="Text Box 10"/>
            <p:cNvSpPr txBox="1">
              <a:spLocks noChangeArrowheads="1"/>
            </p:cNvSpPr>
            <p:nvPr/>
          </p:nvSpPr>
          <p:spPr bwMode="auto">
            <a:xfrm>
              <a:off x="2304" y="3360"/>
              <a:ext cx="2060"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値がオーバフローすると</a:t>
              </a:r>
            </a:p>
            <a:p>
              <a:pPr eaLnBrk="1" hangingPunct="1">
                <a:spcBef>
                  <a:spcPct val="0"/>
                </a:spcBef>
                <a:buSzTx/>
                <a:buFontTx/>
                <a:buNone/>
              </a:pPr>
              <a:r>
                <a:rPr lang="ja-JP" altLang="en-US" sz="2400">
                  <a:latin typeface="Times New Roman" panose="02020603050405020304" pitchFamily="18" charset="0"/>
                </a:rPr>
                <a:t>デッドロックの可能性</a:t>
              </a:r>
            </a:p>
          </p:txBody>
        </p:sp>
      </p:grpSp>
      <p:sp>
        <p:nvSpPr>
          <p:cNvPr id="528396" name="Text Box 12"/>
          <p:cNvSpPr txBox="1">
            <a:spLocks noChangeArrowheads="1"/>
          </p:cNvSpPr>
          <p:nvPr/>
        </p:nvSpPr>
        <p:spPr bwMode="auto">
          <a:xfrm>
            <a:off x="3254896" y="5550228"/>
            <a:ext cx="56245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しかしまずそんなことは起こらない、はず…</a:t>
            </a:r>
          </a:p>
        </p:txBody>
      </p:sp>
      <p:sp>
        <p:nvSpPr>
          <p:cNvPr id="12" name="Text Box 12"/>
          <p:cNvSpPr txBox="1">
            <a:spLocks noChangeArrowheads="1"/>
          </p:cNvSpPr>
          <p:nvPr/>
        </p:nvSpPr>
        <p:spPr bwMode="auto">
          <a:xfrm>
            <a:off x="1750629" y="6158240"/>
            <a:ext cx="739337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dirty="0">
                <a:latin typeface="Times New Roman" panose="02020603050405020304" pitchFamily="18" charset="0"/>
              </a:rPr>
              <a:t>計算機を</a:t>
            </a:r>
            <a:r>
              <a:rPr lang="en-US" altLang="ja-JP" sz="2400" dirty="0">
                <a:latin typeface="Times New Roman" panose="02020603050405020304" pitchFamily="18" charset="0"/>
              </a:rPr>
              <a:t>100</a:t>
            </a:r>
            <a:r>
              <a:rPr lang="ja-JP" altLang="en-US" sz="2400" dirty="0">
                <a:latin typeface="Times New Roman" panose="02020603050405020304" pitchFamily="18" charset="0"/>
              </a:rPr>
              <a:t>年くらい電源いれっぱなしなら起きるかも…</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28388"/>
                                        </p:tgtEl>
                                        <p:attrNameLst>
                                          <p:attrName>style.visibility</p:attrName>
                                        </p:attrNameLst>
                                      </p:cBhvr>
                                      <p:to>
                                        <p:strVal val="visible"/>
                                      </p:to>
                                    </p:set>
                                    <p:animEffect transition="in" filter="checkerboard(across)">
                                      <p:cBhvr>
                                        <p:cTn id="7" dur="500"/>
                                        <p:tgtEl>
                                          <p:spTgt spid="52838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528392"/>
                                        </p:tgtEl>
                                        <p:attrNameLst>
                                          <p:attrName>style.visibility</p:attrName>
                                        </p:attrNameLst>
                                      </p:cBhvr>
                                      <p:to>
                                        <p:strVal val="visible"/>
                                      </p:to>
                                    </p:set>
                                    <p:animEffect transition="in" filter="checkerboard(across)">
                                      <p:cBhvr>
                                        <p:cTn id="12" dur="500"/>
                                        <p:tgtEl>
                                          <p:spTgt spid="52839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528395"/>
                                        </p:tgtEl>
                                        <p:attrNameLst>
                                          <p:attrName>style.visibility</p:attrName>
                                        </p:attrNameLst>
                                      </p:cBhvr>
                                      <p:to>
                                        <p:strVal val="visible"/>
                                      </p:to>
                                    </p:set>
                                    <p:animEffect transition="in" filter="wipe(up)">
                                      <p:cBhvr>
                                        <p:cTn id="17" dur="500"/>
                                        <p:tgtEl>
                                          <p:spTgt spid="52839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528396"/>
                                        </p:tgtEl>
                                        <p:attrNameLst>
                                          <p:attrName>style.visibility</p:attrName>
                                        </p:attrNameLst>
                                      </p:cBhvr>
                                      <p:to>
                                        <p:strVal val="visible"/>
                                      </p:to>
                                    </p:set>
                                    <p:anim calcmode="lin" valueType="num">
                                      <p:cBhvr additive="base">
                                        <p:cTn id="22" dur="500" fill="hold"/>
                                        <p:tgtEl>
                                          <p:spTgt spid="528396"/>
                                        </p:tgtEl>
                                        <p:attrNameLst>
                                          <p:attrName>ppt_x</p:attrName>
                                        </p:attrNameLst>
                                      </p:cBhvr>
                                      <p:tavLst>
                                        <p:tav tm="0">
                                          <p:val>
                                            <p:strVal val="#ppt_x"/>
                                          </p:val>
                                        </p:tav>
                                        <p:tav tm="100000">
                                          <p:val>
                                            <p:strVal val="#ppt_x"/>
                                          </p:val>
                                        </p:tav>
                                      </p:tavLst>
                                    </p:anim>
                                    <p:anim calcmode="lin" valueType="num">
                                      <p:cBhvr additive="base">
                                        <p:cTn id="23" dur="500" fill="hold"/>
                                        <p:tgtEl>
                                          <p:spTgt spid="528396"/>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 calcmode="lin" valueType="num">
                                      <p:cBhvr additive="base">
                                        <p:cTn id="28" dur="500" fill="hold"/>
                                        <p:tgtEl>
                                          <p:spTgt spid="12"/>
                                        </p:tgtEl>
                                        <p:attrNameLst>
                                          <p:attrName>ppt_x</p:attrName>
                                        </p:attrNameLst>
                                      </p:cBhvr>
                                      <p:tavLst>
                                        <p:tav tm="0">
                                          <p:val>
                                            <p:strVal val="#ppt_x"/>
                                          </p:val>
                                        </p:tav>
                                        <p:tav tm="100000">
                                          <p:val>
                                            <p:strVal val="#ppt_x"/>
                                          </p:val>
                                        </p:tav>
                                      </p:tavLst>
                                    </p:anim>
                                    <p:anim calcmode="lin" valueType="num">
                                      <p:cBhvr additive="base">
                                        <p:cTn id="29"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8388" grpId="0" autoUpdateAnimBg="0"/>
      <p:bldP spid="528396" grpId="0" autoUpdateAnimBg="0"/>
      <p:bldP spid="12"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タイトル 1"/>
          <p:cNvSpPr>
            <a:spLocks noGrp="1"/>
          </p:cNvSpPr>
          <p:nvPr>
            <p:ph type="title"/>
          </p:nvPr>
        </p:nvSpPr>
        <p:spPr>
          <a:xfrm>
            <a:off x="685800" y="457200"/>
            <a:ext cx="7772400" cy="1447800"/>
          </a:xfrm>
        </p:spPr>
        <p:txBody>
          <a:bodyPr/>
          <a:lstStyle/>
          <a:p>
            <a:pPr eaLnBrk="1" hangingPunct="1"/>
            <a:r>
              <a:rPr lang="ja-JP" altLang="en-US">
                <a:latin typeface="Times New Roman" panose="02020603050405020304" pitchFamily="18" charset="0"/>
              </a:rPr>
              <a:t>デッドロックへの対処法</a:t>
            </a:r>
            <a:br>
              <a:rPr lang="ja-JP" altLang="en-US">
                <a:latin typeface="Times New Roman" panose="02020603050405020304" pitchFamily="18" charset="0"/>
              </a:rPr>
            </a:br>
            <a:r>
              <a:rPr lang="ja-JP" altLang="en-US">
                <a:latin typeface="Times New Roman" panose="02020603050405020304" pitchFamily="18" charset="0"/>
              </a:rPr>
              <a:t>無策</a:t>
            </a:r>
            <a:endParaRPr lang="ja-JP" altLang="en-US"/>
          </a:p>
        </p:txBody>
      </p:sp>
      <p:sp>
        <p:nvSpPr>
          <p:cNvPr id="24579" name="コンテンツ プレースホルダー 2"/>
          <p:cNvSpPr>
            <a:spLocks noGrp="1"/>
          </p:cNvSpPr>
          <p:nvPr>
            <p:ph idx="1"/>
          </p:nvPr>
        </p:nvSpPr>
        <p:spPr/>
        <p:txBody>
          <a:bodyPr/>
          <a:lstStyle/>
          <a:p>
            <a:pPr eaLnBrk="1" hangingPunct="1"/>
            <a:r>
              <a:rPr lang="ja-JP" altLang="en-US">
                <a:latin typeface="Times New Roman" panose="02020603050405020304" pitchFamily="18" charset="0"/>
              </a:rPr>
              <a:t>無策でも</a:t>
            </a:r>
            <a:r>
              <a:rPr lang="en-US" altLang="ja-JP">
                <a:latin typeface="Times New Roman" panose="02020603050405020304" pitchFamily="18" charset="0"/>
              </a:rPr>
              <a:t>OK</a:t>
            </a:r>
            <a:r>
              <a:rPr lang="ja-JP" altLang="en-US">
                <a:latin typeface="Times New Roman" panose="02020603050405020304" pitchFamily="18" charset="0"/>
              </a:rPr>
              <a:t>となる条件</a:t>
            </a:r>
            <a:endParaRPr lang="en-US" altLang="ja-JP">
              <a:latin typeface="Times New Roman" panose="02020603050405020304" pitchFamily="18" charset="0"/>
            </a:endParaRPr>
          </a:p>
          <a:p>
            <a:pPr lvl="1" eaLnBrk="1" hangingPunct="1"/>
            <a:r>
              <a:rPr lang="ja-JP" altLang="en-US">
                <a:latin typeface="Times New Roman" panose="02020603050405020304" pitchFamily="18" charset="0"/>
              </a:rPr>
              <a:t>デッドロック発生頻度が極めて低い</a:t>
            </a:r>
            <a:endParaRPr lang="en-US" altLang="ja-JP">
              <a:latin typeface="Times New Roman" panose="02020603050405020304" pitchFamily="18" charset="0"/>
            </a:endParaRPr>
          </a:p>
          <a:p>
            <a:pPr lvl="1" eaLnBrk="1" hangingPunct="1"/>
            <a:r>
              <a:rPr lang="ja-JP" altLang="en-US">
                <a:latin typeface="Times New Roman" panose="02020603050405020304" pitchFamily="18" charset="0"/>
              </a:rPr>
              <a:t>デッドロック発生時の被害が軽微</a:t>
            </a:r>
            <a:endParaRPr lang="en-US" altLang="ja-JP">
              <a:latin typeface="Times New Roman" panose="02020603050405020304" pitchFamily="18" charset="0"/>
            </a:endParaRPr>
          </a:p>
          <a:p>
            <a:pPr lvl="1" eaLnBrk="1" hangingPunct="1"/>
            <a:r>
              <a:rPr lang="ja-JP" altLang="en-US">
                <a:latin typeface="Times New Roman" panose="02020603050405020304" pitchFamily="18" charset="0"/>
              </a:rPr>
              <a:t>管理者が常に監視</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85800" y="525463"/>
            <a:ext cx="7772400" cy="1311275"/>
          </a:xfrm>
        </p:spPr>
        <p:txBody>
          <a:bodyPr/>
          <a:lstStyle/>
          <a:p>
            <a:pPr eaLnBrk="1" hangingPunct="1"/>
            <a:r>
              <a:rPr lang="ja-JP" altLang="en-US"/>
              <a:t>デッドロックの防止</a:t>
            </a:r>
            <a:br>
              <a:rPr lang="ja-JP" altLang="en-US"/>
            </a:br>
            <a:r>
              <a:rPr lang="ja-JP" altLang="en-US" sz="3600">
                <a:latin typeface="Times New Roman" panose="02020603050405020304" pitchFamily="18" charset="0"/>
              </a:rPr>
              <a:t>(</a:t>
            </a:r>
            <a:r>
              <a:rPr lang="en-US" altLang="ja-JP" sz="3600">
                <a:latin typeface="Times New Roman" panose="02020603050405020304" pitchFamily="18" charset="0"/>
              </a:rPr>
              <a:t>deadlock prevention)</a:t>
            </a:r>
            <a:endParaRPr lang="ja-JP" altLang="en-US" sz="3600"/>
          </a:p>
        </p:txBody>
      </p:sp>
      <p:sp>
        <p:nvSpPr>
          <p:cNvPr id="25603" name="Rectangle 3"/>
          <p:cNvSpPr>
            <a:spLocks noGrp="1" noChangeArrowheads="1"/>
          </p:cNvSpPr>
          <p:nvPr>
            <p:ph type="body" idx="1"/>
          </p:nvPr>
        </p:nvSpPr>
        <p:spPr>
          <a:xfrm>
            <a:off x="685800" y="1981200"/>
            <a:ext cx="7772400" cy="2743200"/>
          </a:xfrm>
        </p:spPr>
        <p:txBody>
          <a:bodyPr/>
          <a:lstStyle/>
          <a:p>
            <a:pPr eaLnBrk="1" hangingPunct="1"/>
            <a:r>
              <a:rPr lang="ja-JP" altLang="en-US"/>
              <a:t>デッドロック発生の条件</a:t>
            </a:r>
          </a:p>
          <a:p>
            <a:pPr lvl="1" eaLnBrk="1" hangingPunct="1"/>
            <a:r>
              <a:rPr lang="ja-JP" altLang="en-US">
                <a:latin typeface="Times New Roman" panose="02020603050405020304" pitchFamily="18" charset="0"/>
              </a:rPr>
              <a:t>相互排除条件</a:t>
            </a:r>
            <a:r>
              <a:rPr lang="ja-JP" altLang="en-US" sz="2400">
                <a:latin typeface="Times New Roman" panose="02020603050405020304" pitchFamily="18" charset="0"/>
              </a:rPr>
              <a:t>(</a:t>
            </a:r>
            <a:r>
              <a:rPr lang="en-US" altLang="ja-JP" sz="2400">
                <a:latin typeface="Times New Roman" panose="02020603050405020304" pitchFamily="18" charset="0"/>
              </a:rPr>
              <a:t>mutual exclusion condition)</a:t>
            </a:r>
          </a:p>
          <a:p>
            <a:pPr lvl="1" eaLnBrk="1" hangingPunct="1"/>
            <a:r>
              <a:rPr lang="ja-JP" altLang="en-US">
                <a:latin typeface="Times New Roman" panose="02020603050405020304" pitchFamily="18" charset="0"/>
              </a:rPr>
              <a:t>待機条件</a:t>
            </a:r>
            <a:r>
              <a:rPr lang="ja-JP" altLang="en-US" sz="2400">
                <a:latin typeface="Times New Roman" panose="02020603050405020304" pitchFamily="18" charset="0"/>
              </a:rPr>
              <a:t>(</a:t>
            </a:r>
            <a:r>
              <a:rPr lang="en-US" altLang="ja-JP" sz="2400">
                <a:latin typeface="Times New Roman" panose="02020603050405020304" pitchFamily="18" charset="0"/>
              </a:rPr>
              <a:t>wait for condition)</a:t>
            </a:r>
          </a:p>
          <a:p>
            <a:pPr lvl="1" eaLnBrk="1" hangingPunct="1"/>
            <a:r>
              <a:rPr lang="ja-JP" altLang="en-US">
                <a:latin typeface="Times New Roman" panose="02020603050405020304" pitchFamily="18" charset="0"/>
              </a:rPr>
              <a:t>横取り不能条件</a:t>
            </a:r>
            <a:r>
              <a:rPr lang="ja-JP" altLang="en-US" sz="2400">
                <a:latin typeface="Times New Roman" panose="02020603050405020304" pitchFamily="18" charset="0"/>
              </a:rPr>
              <a:t>(</a:t>
            </a:r>
            <a:r>
              <a:rPr lang="en-US" altLang="ja-JP" sz="2400">
                <a:latin typeface="Times New Roman" panose="02020603050405020304" pitchFamily="18" charset="0"/>
              </a:rPr>
              <a:t>no preemption condition)</a:t>
            </a:r>
          </a:p>
          <a:p>
            <a:pPr lvl="1" eaLnBrk="1" hangingPunct="1"/>
            <a:r>
              <a:rPr lang="ja-JP" altLang="en-US">
                <a:latin typeface="Times New Roman" panose="02020603050405020304" pitchFamily="18" charset="0"/>
              </a:rPr>
              <a:t>循環待機条件</a:t>
            </a:r>
            <a:r>
              <a:rPr lang="ja-JP" altLang="en-US" sz="2400">
                <a:latin typeface="Times New Roman" panose="02020603050405020304" pitchFamily="18" charset="0"/>
              </a:rPr>
              <a:t>(</a:t>
            </a:r>
            <a:r>
              <a:rPr lang="en-US" altLang="ja-JP" sz="2400">
                <a:latin typeface="Times New Roman" panose="02020603050405020304" pitchFamily="18" charset="0"/>
              </a:rPr>
              <a:t>circular wait condition)</a:t>
            </a:r>
          </a:p>
        </p:txBody>
      </p:sp>
      <p:sp>
        <p:nvSpPr>
          <p:cNvPr id="508932" name="Text Box 4"/>
          <p:cNvSpPr txBox="1">
            <a:spLocks noChangeArrowheads="1"/>
          </p:cNvSpPr>
          <p:nvPr/>
        </p:nvSpPr>
        <p:spPr bwMode="auto">
          <a:xfrm>
            <a:off x="1219200" y="4924425"/>
            <a:ext cx="6205538"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上記の4条件の1つを成り立たなくすれば</a:t>
            </a:r>
          </a:p>
          <a:p>
            <a:pPr eaLnBrk="1" hangingPunct="1">
              <a:spcBef>
                <a:spcPct val="0"/>
              </a:spcBef>
              <a:buSzTx/>
              <a:buFontTx/>
              <a:buNone/>
            </a:pPr>
            <a:r>
              <a:rPr lang="ja-JP" altLang="en-US" sz="2800">
                <a:latin typeface="Times New Roman" panose="02020603050405020304" pitchFamily="18" charset="0"/>
              </a:rPr>
              <a:t>デッドロックは発生しない</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08932"/>
                                        </p:tgtEl>
                                        <p:attrNameLst>
                                          <p:attrName>style.visibility</p:attrName>
                                        </p:attrNameLst>
                                      </p:cBhvr>
                                      <p:to>
                                        <p:strVal val="visible"/>
                                      </p:to>
                                    </p:set>
                                    <p:anim calcmode="lin" valueType="num">
                                      <p:cBhvr additive="base">
                                        <p:cTn id="7" dur="500" fill="hold"/>
                                        <p:tgtEl>
                                          <p:spTgt spid="508932"/>
                                        </p:tgtEl>
                                        <p:attrNameLst>
                                          <p:attrName>ppt_x</p:attrName>
                                        </p:attrNameLst>
                                      </p:cBhvr>
                                      <p:tavLst>
                                        <p:tav tm="0">
                                          <p:val>
                                            <p:strVal val="#ppt_x"/>
                                          </p:val>
                                        </p:tav>
                                        <p:tav tm="100000">
                                          <p:val>
                                            <p:strVal val="#ppt_x"/>
                                          </p:val>
                                        </p:tav>
                                      </p:tavLst>
                                    </p:anim>
                                    <p:anim calcmode="lin" valueType="num">
                                      <p:cBhvr additive="base">
                                        <p:cTn id="8" dur="500" fill="hold"/>
                                        <p:tgtEl>
                                          <p:spTgt spid="50893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8932"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796925"/>
            <a:ext cx="7772400" cy="768350"/>
          </a:xfrm>
        </p:spPr>
        <p:txBody>
          <a:bodyPr/>
          <a:lstStyle/>
          <a:p>
            <a:pPr eaLnBrk="1" hangingPunct="1"/>
            <a:r>
              <a:rPr lang="ja-JP" altLang="en-US"/>
              <a:t>デッドロックの防止</a:t>
            </a:r>
            <a:endParaRPr lang="ja-JP" altLang="en-US" sz="3600"/>
          </a:p>
        </p:txBody>
      </p:sp>
      <p:sp>
        <p:nvSpPr>
          <p:cNvPr id="26627" name="Rectangle 3"/>
          <p:cNvSpPr>
            <a:spLocks noGrp="1" noChangeArrowheads="1"/>
          </p:cNvSpPr>
          <p:nvPr>
            <p:ph type="body" idx="1"/>
          </p:nvPr>
        </p:nvSpPr>
        <p:spPr>
          <a:xfrm>
            <a:off x="685800" y="1981200"/>
            <a:ext cx="7772400" cy="2743200"/>
          </a:xfrm>
        </p:spPr>
        <p:txBody>
          <a:bodyPr/>
          <a:lstStyle/>
          <a:p>
            <a:pPr eaLnBrk="1" hangingPunct="1"/>
            <a:r>
              <a:rPr lang="ja-JP" altLang="en-US"/>
              <a:t>相互排除条件の回避</a:t>
            </a:r>
          </a:p>
          <a:p>
            <a:pPr lvl="1" eaLnBrk="1" hangingPunct="1"/>
            <a:r>
              <a:rPr lang="ja-JP" altLang="en-US">
                <a:latin typeface="Times New Roman" panose="02020603050405020304" pitchFamily="18" charset="0"/>
              </a:rPr>
              <a:t>これは難しい</a:t>
            </a:r>
            <a:r>
              <a:rPr lang="en-US" altLang="ja-JP">
                <a:latin typeface="Times New Roman" panose="02020603050405020304" pitchFamily="18" charset="0"/>
              </a:rPr>
              <a:t>…</a:t>
            </a:r>
            <a:endParaRPr lang="ja-JP" altLang="en-US">
              <a:latin typeface="Times New Roman" panose="02020603050405020304" pitchFamily="18" charset="0"/>
            </a:endParaRPr>
          </a:p>
        </p:txBody>
      </p:sp>
      <p:pic>
        <p:nvPicPr>
          <p:cNvPr id="26628" name="Picture 26" descr="icon-print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6950" y="3678238"/>
            <a:ext cx="1714500"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角丸四角形吹き出し 1"/>
          <p:cNvSpPr/>
          <p:nvPr/>
        </p:nvSpPr>
        <p:spPr bwMode="auto">
          <a:xfrm>
            <a:off x="4140200" y="2840038"/>
            <a:ext cx="3311525" cy="1025525"/>
          </a:xfrm>
          <a:prstGeom prst="wedgeRoundRectCallout">
            <a:avLst>
              <a:gd name="adj1" fmla="val -52440"/>
              <a:gd name="adj2" fmla="val 80577"/>
              <a:gd name="adj3" fmla="val 16667"/>
            </a:avLst>
          </a:prstGeom>
          <a:solidFill>
            <a:schemeClr val="bg1">
              <a:lumMod val="60000"/>
              <a:lumOff val="40000"/>
            </a:schemeClr>
          </a:solidFill>
          <a:ln w="19050" cap="flat" cmpd="sng" algn="ctr">
            <a:solidFill>
              <a:schemeClr val="tx1"/>
            </a:solidFill>
            <a:prstDash val="solid"/>
            <a:round/>
            <a:headEnd type="none" w="med" len="med"/>
            <a:tailEnd type="none" w="med" len="med"/>
          </a:ln>
          <a:effectLst/>
        </p:spPr>
        <p:txBody>
          <a:bodyPr wrap="none"/>
          <a:lstStyle/>
          <a:p>
            <a:pPr eaLnBrk="1" hangingPunct="1">
              <a:defRPr/>
            </a:pPr>
            <a:r>
              <a:rPr lang="ja-JP" altLang="en-US" dirty="0"/>
              <a:t>同時に印刷できるのは</a:t>
            </a:r>
            <a:endParaRPr lang="en-US" altLang="ja-JP" dirty="0"/>
          </a:p>
          <a:p>
            <a:pPr eaLnBrk="1" hangingPunct="1">
              <a:defRPr/>
            </a:pPr>
            <a:r>
              <a:rPr lang="en-US" altLang="ja-JP" dirty="0"/>
              <a:t>1</a:t>
            </a:r>
            <a:r>
              <a:rPr lang="ja-JP" altLang="en-US" dirty="0"/>
              <a:t>枚だけ</a:t>
            </a:r>
          </a:p>
        </p:txBody>
      </p:sp>
      <p:sp>
        <p:nvSpPr>
          <p:cNvPr id="26630" name="テキスト ボックス 2"/>
          <p:cNvSpPr txBox="1">
            <a:spLocks noChangeArrowheads="1"/>
          </p:cNvSpPr>
          <p:nvPr/>
        </p:nvSpPr>
        <p:spPr bwMode="auto">
          <a:xfrm>
            <a:off x="1978025" y="5200650"/>
            <a:ext cx="518795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SzPct val="85000"/>
              <a:buBlip>
                <a:blip r:embed="rId4"/>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SzTx/>
              <a:buFontTx/>
              <a:buNone/>
            </a:pPr>
            <a:r>
              <a:rPr lang="ja-JP" altLang="en-US" sz="2400">
                <a:latin typeface="Times New Roman" panose="02020603050405020304" pitchFamily="18" charset="0"/>
              </a:rPr>
              <a:t>複数のプロセスが同時に使えないのは</a:t>
            </a:r>
            <a:endParaRPr lang="en-US" altLang="ja-JP" sz="2400">
              <a:latin typeface="Times New Roman" panose="02020603050405020304" pitchFamily="18" charset="0"/>
            </a:endParaRPr>
          </a:p>
          <a:p>
            <a:pPr>
              <a:spcBef>
                <a:spcPct val="0"/>
              </a:spcBef>
              <a:buSzTx/>
              <a:buFontTx/>
              <a:buNone/>
            </a:pPr>
            <a:r>
              <a:rPr lang="ja-JP" altLang="en-US" sz="2400">
                <a:latin typeface="Times New Roman" panose="02020603050405020304" pitchFamily="18" charset="0"/>
              </a:rPr>
              <a:t>資源そのものが持つ性質</a:t>
            </a:r>
          </a:p>
        </p:txBody>
      </p:sp>
      <p:sp>
        <p:nvSpPr>
          <p:cNvPr id="26631" name="テキスト ボックス 3"/>
          <p:cNvSpPr txBox="1">
            <a:spLocks noChangeArrowheads="1"/>
          </p:cNvSpPr>
          <p:nvPr/>
        </p:nvSpPr>
        <p:spPr bwMode="auto">
          <a:xfrm>
            <a:off x="2278063" y="4570413"/>
            <a:ext cx="11890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SzPct val="85000"/>
              <a:buBlip>
                <a:blip r:embed="rId4"/>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SzTx/>
              <a:buFontTx/>
              <a:buNone/>
            </a:pPr>
            <a:r>
              <a:rPr lang="ja-JP" altLang="en-US" sz="2400">
                <a:latin typeface="Times New Roman" panose="02020603050405020304" pitchFamily="18" charset="0"/>
              </a:rPr>
              <a:t>プリンタ</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85800" y="800100"/>
            <a:ext cx="7772400" cy="762000"/>
          </a:xfrm>
        </p:spPr>
        <p:txBody>
          <a:bodyPr/>
          <a:lstStyle/>
          <a:p>
            <a:pPr eaLnBrk="1" hangingPunct="1"/>
            <a:r>
              <a:rPr lang="ja-JP" altLang="en-US"/>
              <a:t>デッドロックの防止</a:t>
            </a:r>
          </a:p>
        </p:txBody>
      </p:sp>
      <p:sp>
        <p:nvSpPr>
          <p:cNvPr id="27651" name="Rectangle 3"/>
          <p:cNvSpPr>
            <a:spLocks noGrp="1" noChangeArrowheads="1"/>
          </p:cNvSpPr>
          <p:nvPr>
            <p:ph type="body" idx="1"/>
          </p:nvPr>
        </p:nvSpPr>
        <p:spPr/>
        <p:txBody>
          <a:bodyPr/>
          <a:lstStyle/>
          <a:p>
            <a:pPr eaLnBrk="1" hangingPunct="1"/>
            <a:r>
              <a:rPr lang="ja-JP" altLang="en-US"/>
              <a:t>待機条件の回避</a:t>
            </a:r>
          </a:p>
          <a:p>
            <a:pPr lvl="1" eaLnBrk="1" hangingPunct="1"/>
            <a:r>
              <a:rPr lang="ja-JP" altLang="en-US">
                <a:solidFill>
                  <a:schemeClr val="tx2"/>
                </a:solidFill>
              </a:rPr>
              <a:t>必要な資源は全て同時に要求する</a:t>
            </a:r>
          </a:p>
          <a:p>
            <a:pPr eaLnBrk="1" hangingPunct="1"/>
            <a:r>
              <a:rPr lang="ja-JP" altLang="en-US"/>
              <a:t>横取り不能条件の回避</a:t>
            </a:r>
          </a:p>
          <a:p>
            <a:pPr lvl="1" eaLnBrk="1" hangingPunct="1"/>
            <a:r>
              <a:rPr lang="ja-JP" altLang="en-US">
                <a:solidFill>
                  <a:schemeClr val="tx2"/>
                </a:solidFill>
              </a:rPr>
              <a:t>必要な資源を全て得られない場合、保持する資源を解放する</a:t>
            </a:r>
          </a:p>
          <a:p>
            <a:pPr eaLnBrk="1" hangingPunct="1"/>
            <a:r>
              <a:rPr lang="ja-JP" altLang="en-US"/>
              <a:t>循環待機条件の回避</a:t>
            </a:r>
          </a:p>
          <a:p>
            <a:pPr lvl="1" eaLnBrk="1" hangingPunct="1"/>
            <a:r>
              <a:rPr lang="ja-JP" altLang="en-US">
                <a:solidFill>
                  <a:schemeClr val="tx2"/>
                </a:solidFill>
              </a:rPr>
              <a:t>資源を獲得する順番を決めておく</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デッドロック発生の原理</a:t>
            </a:r>
            <a:r>
              <a:rPr lang="ja-JP" altLang="en-US" sz="3600">
                <a:latin typeface="Times New Roman" panose="02020603050405020304" pitchFamily="18" charset="0"/>
              </a:rPr>
              <a:t>(再掲)</a:t>
            </a:r>
          </a:p>
        </p:txBody>
      </p:sp>
      <p:sp>
        <p:nvSpPr>
          <p:cNvPr id="28675" name="Rectangle 3"/>
          <p:cNvSpPr>
            <a:spLocks noChangeArrowheads="1"/>
          </p:cNvSpPr>
          <p:nvPr/>
        </p:nvSpPr>
        <p:spPr bwMode="auto">
          <a:xfrm>
            <a:off x="762000" y="1752600"/>
            <a:ext cx="8382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28676" name="Text Box 4"/>
          <p:cNvSpPr txBox="1">
            <a:spLocks noChangeArrowheads="1"/>
          </p:cNvSpPr>
          <p:nvPr/>
        </p:nvSpPr>
        <p:spPr bwMode="auto">
          <a:xfrm>
            <a:off x="1676400" y="1752600"/>
            <a:ext cx="12715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a:t>
            </a:r>
          </a:p>
        </p:txBody>
      </p:sp>
      <p:sp>
        <p:nvSpPr>
          <p:cNvPr id="28677" name="Oval 5"/>
          <p:cNvSpPr>
            <a:spLocks noChangeArrowheads="1"/>
          </p:cNvSpPr>
          <p:nvPr/>
        </p:nvSpPr>
        <p:spPr bwMode="auto">
          <a:xfrm>
            <a:off x="685800" y="2362200"/>
            <a:ext cx="9906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28678" name="Text Box 6"/>
          <p:cNvSpPr txBox="1">
            <a:spLocks noChangeArrowheads="1"/>
          </p:cNvSpPr>
          <p:nvPr/>
        </p:nvSpPr>
        <p:spPr bwMode="auto">
          <a:xfrm>
            <a:off x="1676400" y="2362200"/>
            <a:ext cx="793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資源</a:t>
            </a:r>
          </a:p>
        </p:txBody>
      </p:sp>
      <p:sp>
        <p:nvSpPr>
          <p:cNvPr id="28679" name="Rectangle 7"/>
          <p:cNvSpPr>
            <a:spLocks noChangeArrowheads="1"/>
          </p:cNvSpPr>
          <p:nvPr/>
        </p:nvSpPr>
        <p:spPr bwMode="auto">
          <a:xfrm>
            <a:off x="304800" y="3048000"/>
            <a:ext cx="457200" cy="3810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28680" name="Oval 8"/>
          <p:cNvSpPr>
            <a:spLocks noChangeArrowheads="1"/>
          </p:cNvSpPr>
          <p:nvPr/>
        </p:nvSpPr>
        <p:spPr bwMode="auto">
          <a:xfrm>
            <a:off x="1219200" y="3048000"/>
            <a:ext cx="4572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28681" name="Line 9"/>
          <p:cNvSpPr>
            <a:spLocks noChangeShapeType="1"/>
          </p:cNvSpPr>
          <p:nvPr/>
        </p:nvSpPr>
        <p:spPr bwMode="auto">
          <a:xfrm>
            <a:off x="762000" y="3276600"/>
            <a:ext cx="457200" cy="0"/>
          </a:xfrm>
          <a:prstGeom prst="line">
            <a:avLst/>
          </a:prstGeom>
          <a:noFill/>
          <a:ln w="38100">
            <a:solidFill>
              <a:srgbClr val="FF99CC"/>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28682" name="Text Box 10"/>
          <p:cNvSpPr txBox="1">
            <a:spLocks noChangeArrowheads="1"/>
          </p:cNvSpPr>
          <p:nvPr/>
        </p:nvSpPr>
        <p:spPr bwMode="auto">
          <a:xfrm>
            <a:off x="1676400" y="2819400"/>
            <a:ext cx="16637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プロセスが</a:t>
            </a:r>
          </a:p>
          <a:p>
            <a:pPr eaLnBrk="1" hangingPunct="1">
              <a:spcBef>
                <a:spcPct val="0"/>
              </a:spcBef>
              <a:buSzTx/>
              <a:buFontTx/>
              <a:buNone/>
            </a:pPr>
            <a:r>
              <a:rPr lang="ja-JP" altLang="en-US" sz="2400">
                <a:latin typeface="Times New Roman" panose="02020603050405020304" pitchFamily="18" charset="0"/>
              </a:rPr>
              <a:t>資源を保有</a:t>
            </a:r>
          </a:p>
        </p:txBody>
      </p:sp>
      <p:sp>
        <p:nvSpPr>
          <p:cNvPr id="28683" name="Oval 11"/>
          <p:cNvSpPr>
            <a:spLocks noChangeArrowheads="1"/>
          </p:cNvSpPr>
          <p:nvPr/>
        </p:nvSpPr>
        <p:spPr bwMode="auto">
          <a:xfrm>
            <a:off x="304800" y="3810000"/>
            <a:ext cx="4572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28684" name="Rectangle 12"/>
          <p:cNvSpPr>
            <a:spLocks noChangeArrowheads="1"/>
          </p:cNvSpPr>
          <p:nvPr/>
        </p:nvSpPr>
        <p:spPr bwMode="auto">
          <a:xfrm>
            <a:off x="1219200" y="3886200"/>
            <a:ext cx="457200" cy="3810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28685" name="Line 13"/>
          <p:cNvSpPr>
            <a:spLocks noChangeShapeType="1"/>
          </p:cNvSpPr>
          <p:nvPr/>
        </p:nvSpPr>
        <p:spPr bwMode="auto">
          <a:xfrm>
            <a:off x="762000" y="4038600"/>
            <a:ext cx="457200" cy="0"/>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28686" name="Text Box 14"/>
          <p:cNvSpPr txBox="1">
            <a:spLocks noChangeArrowheads="1"/>
          </p:cNvSpPr>
          <p:nvPr/>
        </p:nvSpPr>
        <p:spPr bwMode="auto">
          <a:xfrm>
            <a:off x="1676400" y="3657600"/>
            <a:ext cx="1649413"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プロセスが</a:t>
            </a:r>
          </a:p>
          <a:p>
            <a:pPr eaLnBrk="1" hangingPunct="1">
              <a:spcBef>
                <a:spcPct val="0"/>
              </a:spcBef>
              <a:buSzTx/>
              <a:buFontTx/>
              <a:buNone/>
            </a:pPr>
            <a:r>
              <a:rPr lang="ja-JP" altLang="en-US" sz="2400">
                <a:latin typeface="Times New Roman" panose="02020603050405020304" pitchFamily="18" charset="0"/>
              </a:rPr>
              <a:t>資源を待つ</a:t>
            </a:r>
          </a:p>
        </p:txBody>
      </p:sp>
      <p:sp>
        <p:nvSpPr>
          <p:cNvPr id="28687" name="Rectangle 15"/>
          <p:cNvSpPr>
            <a:spLocks noChangeArrowheads="1"/>
          </p:cNvSpPr>
          <p:nvPr/>
        </p:nvSpPr>
        <p:spPr bwMode="auto">
          <a:xfrm>
            <a:off x="5029200" y="2057400"/>
            <a:ext cx="15240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プロセス1</a:t>
            </a:r>
          </a:p>
        </p:txBody>
      </p:sp>
      <p:sp>
        <p:nvSpPr>
          <p:cNvPr id="28688" name="Rectangle 16"/>
          <p:cNvSpPr>
            <a:spLocks noChangeArrowheads="1"/>
          </p:cNvSpPr>
          <p:nvPr/>
        </p:nvSpPr>
        <p:spPr bwMode="auto">
          <a:xfrm>
            <a:off x="5029200" y="4191000"/>
            <a:ext cx="15240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プロセス2</a:t>
            </a:r>
          </a:p>
        </p:txBody>
      </p:sp>
      <p:sp>
        <p:nvSpPr>
          <p:cNvPr id="28689" name="Oval 17"/>
          <p:cNvSpPr>
            <a:spLocks noChangeArrowheads="1"/>
          </p:cNvSpPr>
          <p:nvPr/>
        </p:nvSpPr>
        <p:spPr bwMode="auto">
          <a:xfrm>
            <a:off x="6629400" y="3048000"/>
            <a:ext cx="1371600" cy="6096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a:t>
            </a:r>
          </a:p>
        </p:txBody>
      </p:sp>
      <p:sp>
        <p:nvSpPr>
          <p:cNvPr id="28690" name="Oval 18"/>
          <p:cNvSpPr>
            <a:spLocks noChangeArrowheads="1"/>
          </p:cNvSpPr>
          <p:nvPr/>
        </p:nvSpPr>
        <p:spPr bwMode="auto">
          <a:xfrm>
            <a:off x="3581400" y="3048000"/>
            <a:ext cx="1371600" cy="6096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資源2</a:t>
            </a:r>
          </a:p>
        </p:txBody>
      </p:sp>
      <p:sp>
        <p:nvSpPr>
          <p:cNvPr id="510995" name="Arc 19"/>
          <p:cNvSpPr>
            <a:spLocks/>
          </p:cNvSpPr>
          <p:nvPr/>
        </p:nvSpPr>
        <p:spPr bwMode="auto">
          <a:xfrm>
            <a:off x="6553200" y="2286000"/>
            <a:ext cx="762000" cy="7620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99CC"/>
            </a:solidFill>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10996" name="Arc 20"/>
          <p:cNvSpPr>
            <a:spLocks/>
          </p:cNvSpPr>
          <p:nvPr/>
        </p:nvSpPr>
        <p:spPr bwMode="auto">
          <a:xfrm rot="10800000">
            <a:off x="4267200" y="3657600"/>
            <a:ext cx="762000" cy="7620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99CC"/>
            </a:solidFill>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10997" name="Arc 21"/>
          <p:cNvSpPr>
            <a:spLocks/>
          </p:cNvSpPr>
          <p:nvPr/>
        </p:nvSpPr>
        <p:spPr bwMode="auto">
          <a:xfrm rot="-5400000">
            <a:off x="4267200" y="2286000"/>
            <a:ext cx="762000" cy="7620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FF99"/>
            </a:solidFill>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10998" name="Arc 22"/>
          <p:cNvSpPr>
            <a:spLocks/>
          </p:cNvSpPr>
          <p:nvPr/>
        </p:nvSpPr>
        <p:spPr bwMode="auto">
          <a:xfrm rot="5400000">
            <a:off x="6553200" y="3657600"/>
            <a:ext cx="762000" cy="7620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FF99"/>
            </a:solidFill>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10999" name="Text Box 23"/>
          <p:cNvSpPr txBox="1">
            <a:spLocks noChangeArrowheads="1"/>
          </p:cNvSpPr>
          <p:nvPr/>
        </p:nvSpPr>
        <p:spPr bwMode="auto">
          <a:xfrm>
            <a:off x="1752600" y="4953000"/>
            <a:ext cx="5883275"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a:latin typeface="Times New Roman" panose="02020603050405020304" pitchFamily="18" charset="0"/>
              </a:rPr>
              <a:t>プロセス-資源の間で閉じた</a:t>
            </a:r>
          </a:p>
          <a:p>
            <a:pPr eaLnBrk="1" hangingPunct="1">
              <a:spcBef>
                <a:spcPct val="0"/>
              </a:spcBef>
              <a:buSzTx/>
              <a:buFontTx/>
              <a:buNone/>
            </a:pPr>
            <a:r>
              <a:rPr lang="ja-JP" altLang="en-US">
                <a:latin typeface="Times New Roman" panose="02020603050405020304" pitchFamily="18" charset="0"/>
              </a:rPr>
              <a:t>ループができるとデッドロック発生</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10995"/>
                                        </p:tgtEl>
                                        <p:attrNameLst>
                                          <p:attrName>style.visibility</p:attrName>
                                        </p:attrNameLst>
                                      </p:cBhvr>
                                      <p:to>
                                        <p:strVal val="visible"/>
                                      </p:to>
                                    </p:set>
                                    <p:animEffect transition="in" filter="wipe(down)">
                                      <p:cBhvr>
                                        <p:cTn id="7" dur="500"/>
                                        <p:tgtEl>
                                          <p:spTgt spid="51099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10996"/>
                                        </p:tgtEl>
                                        <p:attrNameLst>
                                          <p:attrName>style.visibility</p:attrName>
                                        </p:attrNameLst>
                                      </p:cBhvr>
                                      <p:to>
                                        <p:strVal val="visible"/>
                                      </p:to>
                                    </p:set>
                                    <p:animEffect transition="in" filter="wipe(left)">
                                      <p:cBhvr>
                                        <p:cTn id="12" dur="500"/>
                                        <p:tgtEl>
                                          <p:spTgt spid="51099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510997"/>
                                        </p:tgtEl>
                                        <p:attrNameLst>
                                          <p:attrName>style.visibility</p:attrName>
                                        </p:attrNameLst>
                                      </p:cBhvr>
                                      <p:to>
                                        <p:strVal val="visible"/>
                                      </p:to>
                                    </p:set>
                                    <p:animEffect transition="in" filter="wipe(up)">
                                      <p:cBhvr>
                                        <p:cTn id="17" dur="500"/>
                                        <p:tgtEl>
                                          <p:spTgt spid="51099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10998"/>
                                        </p:tgtEl>
                                        <p:attrNameLst>
                                          <p:attrName>style.visibility</p:attrName>
                                        </p:attrNameLst>
                                      </p:cBhvr>
                                      <p:to>
                                        <p:strVal val="visible"/>
                                      </p:to>
                                    </p:set>
                                    <p:animEffect transition="in" filter="wipe(down)">
                                      <p:cBhvr>
                                        <p:cTn id="22" dur="500"/>
                                        <p:tgtEl>
                                          <p:spTgt spid="51099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510999"/>
                                        </p:tgtEl>
                                        <p:attrNameLst>
                                          <p:attrName>style.visibility</p:attrName>
                                        </p:attrNameLst>
                                      </p:cBhvr>
                                      <p:to>
                                        <p:strVal val="visible"/>
                                      </p:to>
                                    </p:set>
                                    <p:anim calcmode="lin" valueType="num">
                                      <p:cBhvr additive="base">
                                        <p:cTn id="27" dur="500" fill="hold"/>
                                        <p:tgtEl>
                                          <p:spTgt spid="510999"/>
                                        </p:tgtEl>
                                        <p:attrNameLst>
                                          <p:attrName>ppt_x</p:attrName>
                                        </p:attrNameLst>
                                      </p:cBhvr>
                                      <p:tavLst>
                                        <p:tav tm="0">
                                          <p:val>
                                            <p:strVal val="#ppt_x"/>
                                          </p:val>
                                        </p:tav>
                                        <p:tav tm="100000">
                                          <p:val>
                                            <p:strVal val="#ppt_x"/>
                                          </p:val>
                                        </p:tav>
                                      </p:tavLst>
                                    </p:anim>
                                    <p:anim calcmode="lin" valueType="num">
                                      <p:cBhvr additive="base">
                                        <p:cTn id="28" dur="500" fill="hold"/>
                                        <p:tgtEl>
                                          <p:spTgt spid="51099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0995" grpId="0" animBg="1"/>
      <p:bldP spid="510996" grpId="0" animBg="1"/>
      <p:bldP spid="510997" grpId="0" animBg="1"/>
      <p:bldP spid="510998" grpId="0" animBg="1"/>
      <p:bldP spid="510999"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85800" y="525463"/>
            <a:ext cx="7772400" cy="1311275"/>
          </a:xfrm>
        </p:spPr>
        <p:txBody>
          <a:bodyPr/>
          <a:lstStyle/>
          <a:p>
            <a:pPr eaLnBrk="1" hangingPunct="1"/>
            <a:r>
              <a:rPr lang="ja-JP" altLang="en-US" sz="3600">
                <a:latin typeface="Times New Roman" panose="02020603050405020304" pitchFamily="18" charset="0"/>
              </a:rPr>
              <a:t>デッドロックの防止</a:t>
            </a:r>
            <a:br>
              <a:rPr lang="ja-JP" altLang="en-US">
                <a:latin typeface="Times New Roman" panose="02020603050405020304" pitchFamily="18" charset="0"/>
              </a:rPr>
            </a:br>
            <a:r>
              <a:rPr lang="ja-JP" altLang="en-US"/>
              <a:t>待機条件の回避</a:t>
            </a:r>
          </a:p>
        </p:txBody>
      </p:sp>
      <p:sp>
        <p:nvSpPr>
          <p:cNvPr id="29699" name="Rectangle 3"/>
          <p:cNvSpPr>
            <a:spLocks noChangeArrowheads="1"/>
          </p:cNvSpPr>
          <p:nvPr/>
        </p:nvSpPr>
        <p:spPr bwMode="auto">
          <a:xfrm>
            <a:off x="762000" y="1752600"/>
            <a:ext cx="8382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29700" name="Text Box 4"/>
          <p:cNvSpPr txBox="1">
            <a:spLocks noChangeArrowheads="1"/>
          </p:cNvSpPr>
          <p:nvPr/>
        </p:nvSpPr>
        <p:spPr bwMode="auto">
          <a:xfrm>
            <a:off x="1676400" y="1752600"/>
            <a:ext cx="12715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a:t>
            </a:r>
          </a:p>
        </p:txBody>
      </p:sp>
      <p:sp>
        <p:nvSpPr>
          <p:cNvPr id="29701" name="Oval 5"/>
          <p:cNvSpPr>
            <a:spLocks noChangeArrowheads="1"/>
          </p:cNvSpPr>
          <p:nvPr/>
        </p:nvSpPr>
        <p:spPr bwMode="auto">
          <a:xfrm>
            <a:off x="685800" y="2362200"/>
            <a:ext cx="9906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29702" name="Text Box 6"/>
          <p:cNvSpPr txBox="1">
            <a:spLocks noChangeArrowheads="1"/>
          </p:cNvSpPr>
          <p:nvPr/>
        </p:nvSpPr>
        <p:spPr bwMode="auto">
          <a:xfrm>
            <a:off x="1676400" y="2362200"/>
            <a:ext cx="793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資源</a:t>
            </a:r>
          </a:p>
        </p:txBody>
      </p:sp>
      <p:sp>
        <p:nvSpPr>
          <p:cNvPr id="29703" name="Rectangle 7"/>
          <p:cNvSpPr>
            <a:spLocks noChangeArrowheads="1"/>
          </p:cNvSpPr>
          <p:nvPr/>
        </p:nvSpPr>
        <p:spPr bwMode="auto">
          <a:xfrm>
            <a:off x="304800" y="3048000"/>
            <a:ext cx="457200" cy="3810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29704" name="Oval 8"/>
          <p:cNvSpPr>
            <a:spLocks noChangeArrowheads="1"/>
          </p:cNvSpPr>
          <p:nvPr/>
        </p:nvSpPr>
        <p:spPr bwMode="auto">
          <a:xfrm>
            <a:off x="1219200" y="3048000"/>
            <a:ext cx="4572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29705" name="Line 9"/>
          <p:cNvSpPr>
            <a:spLocks noChangeShapeType="1"/>
          </p:cNvSpPr>
          <p:nvPr/>
        </p:nvSpPr>
        <p:spPr bwMode="auto">
          <a:xfrm>
            <a:off x="762000" y="3276600"/>
            <a:ext cx="457200" cy="0"/>
          </a:xfrm>
          <a:prstGeom prst="line">
            <a:avLst/>
          </a:prstGeom>
          <a:noFill/>
          <a:ln w="38100">
            <a:solidFill>
              <a:srgbClr val="FF99CC"/>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29706" name="Text Box 10"/>
          <p:cNvSpPr txBox="1">
            <a:spLocks noChangeArrowheads="1"/>
          </p:cNvSpPr>
          <p:nvPr/>
        </p:nvSpPr>
        <p:spPr bwMode="auto">
          <a:xfrm>
            <a:off x="1676400" y="2819400"/>
            <a:ext cx="16637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プロセスが</a:t>
            </a:r>
          </a:p>
          <a:p>
            <a:pPr eaLnBrk="1" hangingPunct="1">
              <a:spcBef>
                <a:spcPct val="0"/>
              </a:spcBef>
              <a:buSzTx/>
              <a:buFontTx/>
              <a:buNone/>
            </a:pPr>
            <a:r>
              <a:rPr lang="ja-JP" altLang="en-US" sz="2400">
                <a:latin typeface="Times New Roman" panose="02020603050405020304" pitchFamily="18" charset="0"/>
              </a:rPr>
              <a:t>資源を保有</a:t>
            </a:r>
          </a:p>
        </p:txBody>
      </p:sp>
      <p:sp>
        <p:nvSpPr>
          <p:cNvPr id="29707" name="Oval 11"/>
          <p:cNvSpPr>
            <a:spLocks noChangeArrowheads="1"/>
          </p:cNvSpPr>
          <p:nvPr/>
        </p:nvSpPr>
        <p:spPr bwMode="auto">
          <a:xfrm>
            <a:off x="304800" y="3810000"/>
            <a:ext cx="4572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29708" name="Rectangle 12"/>
          <p:cNvSpPr>
            <a:spLocks noChangeArrowheads="1"/>
          </p:cNvSpPr>
          <p:nvPr/>
        </p:nvSpPr>
        <p:spPr bwMode="auto">
          <a:xfrm>
            <a:off x="1219200" y="3886200"/>
            <a:ext cx="457200" cy="3810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29709" name="Line 13"/>
          <p:cNvSpPr>
            <a:spLocks noChangeShapeType="1"/>
          </p:cNvSpPr>
          <p:nvPr/>
        </p:nvSpPr>
        <p:spPr bwMode="auto">
          <a:xfrm>
            <a:off x="762000" y="4038600"/>
            <a:ext cx="457200" cy="0"/>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29710" name="Text Box 14"/>
          <p:cNvSpPr txBox="1">
            <a:spLocks noChangeArrowheads="1"/>
          </p:cNvSpPr>
          <p:nvPr/>
        </p:nvSpPr>
        <p:spPr bwMode="auto">
          <a:xfrm>
            <a:off x="1676400" y="3657600"/>
            <a:ext cx="1649413"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プロセスが</a:t>
            </a:r>
          </a:p>
          <a:p>
            <a:pPr eaLnBrk="1" hangingPunct="1">
              <a:spcBef>
                <a:spcPct val="0"/>
              </a:spcBef>
              <a:buSzTx/>
              <a:buFontTx/>
              <a:buNone/>
            </a:pPr>
            <a:r>
              <a:rPr lang="ja-JP" altLang="en-US" sz="2400">
                <a:latin typeface="Times New Roman" panose="02020603050405020304" pitchFamily="18" charset="0"/>
              </a:rPr>
              <a:t>資源を待つ</a:t>
            </a:r>
          </a:p>
        </p:txBody>
      </p:sp>
      <p:sp>
        <p:nvSpPr>
          <p:cNvPr id="29711" name="Rectangle 15"/>
          <p:cNvSpPr>
            <a:spLocks noChangeArrowheads="1"/>
          </p:cNvSpPr>
          <p:nvPr/>
        </p:nvSpPr>
        <p:spPr bwMode="auto">
          <a:xfrm>
            <a:off x="5029200" y="2057400"/>
            <a:ext cx="15240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プロセス1</a:t>
            </a:r>
          </a:p>
        </p:txBody>
      </p:sp>
      <p:sp>
        <p:nvSpPr>
          <p:cNvPr id="29712" name="Rectangle 16"/>
          <p:cNvSpPr>
            <a:spLocks noChangeArrowheads="1"/>
          </p:cNvSpPr>
          <p:nvPr/>
        </p:nvSpPr>
        <p:spPr bwMode="auto">
          <a:xfrm>
            <a:off x="5029200" y="4191000"/>
            <a:ext cx="15240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プロセス2</a:t>
            </a:r>
          </a:p>
        </p:txBody>
      </p:sp>
      <p:sp>
        <p:nvSpPr>
          <p:cNvPr id="29713" name="Oval 17"/>
          <p:cNvSpPr>
            <a:spLocks noChangeArrowheads="1"/>
          </p:cNvSpPr>
          <p:nvPr/>
        </p:nvSpPr>
        <p:spPr bwMode="auto">
          <a:xfrm>
            <a:off x="6629400" y="3048000"/>
            <a:ext cx="1371600" cy="6096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a:t>
            </a:r>
          </a:p>
        </p:txBody>
      </p:sp>
      <p:sp>
        <p:nvSpPr>
          <p:cNvPr id="29714" name="Oval 18"/>
          <p:cNvSpPr>
            <a:spLocks noChangeArrowheads="1"/>
          </p:cNvSpPr>
          <p:nvPr/>
        </p:nvSpPr>
        <p:spPr bwMode="auto">
          <a:xfrm>
            <a:off x="3581400" y="3048000"/>
            <a:ext cx="1371600" cy="6096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資源2</a:t>
            </a:r>
          </a:p>
        </p:txBody>
      </p:sp>
      <p:grpSp>
        <p:nvGrpSpPr>
          <p:cNvPr id="512029" name="Group 29"/>
          <p:cNvGrpSpPr>
            <a:grpSpLocks/>
          </p:cNvGrpSpPr>
          <p:nvPr/>
        </p:nvGrpSpPr>
        <p:grpSpPr bwMode="auto">
          <a:xfrm>
            <a:off x="4267200" y="2286000"/>
            <a:ext cx="3048000" cy="762000"/>
            <a:chOff x="2688" y="1440"/>
            <a:chExt cx="1920" cy="480"/>
          </a:xfrm>
        </p:grpSpPr>
        <p:sp>
          <p:nvSpPr>
            <p:cNvPr id="29723" name="Arc 19"/>
            <p:cNvSpPr>
              <a:spLocks/>
            </p:cNvSpPr>
            <p:nvPr/>
          </p:nvSpPr>
          <p:spPr bwMode="auto">
            <a:xfrm>
              <a:off x="4128" y="1440"/>
              <a:ext cx="480" cy="480"/>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FF99"/>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9724" name="Arc 20"/>
            <p:cNvSpPr>
              <a:spLocks/>
            </p:cNvSpPr>
            <p:nvPr/>
          </p:nvSpPr>
          <p:spPr bwMode="auto">
            <a:xfrm rot="10800000" flipV="1">
              <a:off x="2688" y="1440"/>
              <a:ext cx="480" cy="480"/>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FF99"/>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512022" name="Text Box 22"/>
          <p:cNvSpPr txBox="1">
            <a:spLocks noChangeArrowheads="1"/>
          </p:cNvSpPr>
          <p:nvPr/>
        </p:nvSpPr>
        <p:spPr bwMode="auto">
          <a:xfrm>
            <a:off x="457200" y="4775200"/>
            <a:ext cx="7134225"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a:latin typeface="Times New Roman" panose="02020603050405020304" pitchFamily="18" charset="0"/>
              </a:rPr>
              <a:t>資源は全て同時に要求, </a:t>
            </a:r>
          </a:p>
          <a:p>
            <a:pPr eaLnBrk="1" hangingPunct="1">
              <a:spcBef>
                <a:spcPct val="0"/>
              </a:spcBef>
              <a:buSzTx/>
              <a:buFontTx/>
              <a:buNone/>
            </a:pPr>
            <a:r>
              <a:rPr lang="ja-JP" altLang="en-US">
                <a:latin typeface="Times New Roman" panose="02020603050405020304" pitchFamily="18" charset="0"/>
              </a:rPr>
              <a:t>全ての資源が得られるまで先へ進まない</a:t>
            </a:r>
          </a:p>
        </p:txBody>
      </p:sp>
      <p:grpSp>
        <p:nvGrpSpPr>
          <p:cNvPr id="512031" name="Group 31"/>
          <p:cNvGrpSpPr>
            <a:grpSpLocks/>
          </p:cNvGrpSpPr>
          <p:nvPr/>
        </p:nvGrpSpPr>
        <p:grpSpPr bwMode="auto">
          <a:xfrm>
            <a:off x="4267200" y="3657600"/>
            <a:ext cx="3048000" cy="762000"/>
            <a:chOff x="2688" y="2304"/>
            <a:chExt cx="1920" cy="480"/>
          </a:xfrm>
        </p:grpSpPr>
        <p:sp>
          <p:nvSpPr>
            <p:cNvPr id="29721" name="Arc 21"/>
            <p:cNvSpPr>
              <a:spLocks/>
            </p:cNvSpPr>
            <p:nvPr/>
          </p:nvSpPr>
          <p:spPr bwMode="auto">
            <a:xfrm rot="5400000">
              <a:off x="4128" y="2304"/>
              <a:ext cx="480" cy="480"/>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FF99"/>
              </a:solidFill>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9722" name="Arc 23"/>
            <p:cNvSpPr>
              <a:spLocks/>
            </p:cNvSpPr>
            <p:nvPr/>
          </p:nvSpPr>
          <p:spPr bwMode="auto">
            <a:xfrm rot="10800000">
              <a:off x="2688" y="2304"/>
              <a:ext cx="480" cy="480"/>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FF99"/>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512028" name="Group 28"/>
          <p:cNvGrpSpPr>
            <a:grpSpLocks/>
          </p:cNvGrpSpPr>
          <p:nvPr/>
        </p:nvGrpSpPr>
        <p:grpSpPr bwMode="auto">
          <a:xfrm>
            <a:off x="4267200" y="2286000"/>
            <a:ext cx="3048000" cy="762000"/>
            <a:chOff x="2784" y="1536"/>
            <a:chExt cx="1920" cy="480"/>
          </a:xfrm>
        </p:grpSpPr>
        <p:sp>
          <p:nvSpPr>
            <p:cNvPr id="29719" name="Arc 26"/>
            <p:cNvSpPr>
              <a:spLocks/>
            </p:cNvSpPr>
            <p:nvPr/>
          </p:nvSpPr>
          <p:spPr bwMode="auto">
            <a:xfrm>
              <a:off x="4224" y="1536"/>
              <a:ext cx="480" cy="480"/>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99CC"/>
              </a:solidFill>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9720" name="Arc 27"/>
            <p:cNvSpPr>
              <a:spLocks/>
            </p:cNvSpPr>
            <p:nvPr/>
          </p:nvSpPr>
          <p:spPr bwMode="auto">
            <a:xfrm rot="10800000" flipV="1">
              <a:off x="2784" y="1536"/>
              <a:ext cx="480" cy="480"/>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99CC"/>
              </a:solidFill>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2" name="テキスト ボックス 1">
            <a:extLst>
              <a:ext uri="{FF2B5EF4-FFF2-40B4-BE49-F238E27FC236}">
                <a16:creationId xmlns:a16="http://schemas.microsoft.com/office/drawing/2014/main" id="{515127EF-14B7-F747-8861-C217521B8029}"/>
              </a:ext>
            </a:extLst>
          </p:cNvPr>
          <p:cNvSpPr txBox="1"/>
          <p:nvPr/>
        </p:nvSpPr>
        <p:spPr>
          <a:xfrm>
            <a:off x="588377" y="6078056"/>
            <a:ext cx="7967246" cy="461665"/>
          </a:xfrm>
          <a:prstGeom prst="rect">
            <a:avLst/>
          </a:prstGeom>
          <a:noFill/>
        </p:spPr>
        <p:txBody>
          <a:bodyPr wrap="none" rtlCol="0">
            <a:spAutoFit/>
          </a:bodyPr>
          <a:lstStyle/>
          <a:p>
            <a:r>
              <a:rPr kumimoji="1" lang="ja-JP" altLang="en-US"/>
              <a:t>全ての資源が確保できるか、全く確保できないかのいずれか</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12022"/>
                                        </p:tgtEl>
                                        <p:attrNameLst>
                                          <p:attrName>style.visibility</p:attrName>
                                        </p:attrNameLst>
                                      </p:cBhvr>
                                      <p:to>
                                        <p:strVal val="visible"/>
                                      </p:to>
                                    </p:set>
                                    <p:animEffect transition="in" filter="checkerboard(across)">
                                      <p:cBhvr>
                                        <p:cTn id="7" dur="500"/>
                                        <p:tgtEl>
                                          <p:spTgt spid="5120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512029"/>
                                        </p:tgtEl>
                                        <p:attrNameLst>
                                          <p:attrName>style.visibility</p:attrName>
                                        </p:attrNameLst>
                                      </p:cBhvr>
                                      <p:to>
                                        <p:strVal val="visible"/>
                                      </p:to>
                                    </p:set>
                                    <p:animEffect transition="in" filter="wipe(up)">
                                      <p:cBhvr>
                                        <p:cTn id="12" dur="500"/>
                                        <p:tgtEl>
                                          <p:spTgt spid="51202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nodeType="clickEffect">
                                  <p:stCondLst>
                                    <p:cond delay="0"/>
                                  </p:stCondLst>
                                  <p:childTnLst>
                                    <p:set>
                                      <p:cBhvr>
                                        <p:cTn id="16" dur="1" fill="hold">
                                          <p:stCondLst>
                                            <p:cond delay="0"/>
                                          </p:stCondLst>
                                        </p:cTn>
                                        <p:tgtEl>
                                          <p:spTgt spid="512028"/>
                                        </p:tgtEl>
                                        <p:attrNameLst>
                                          <p:attrName>style.visibility</p:attrName>
                                        </p:attrNameLst>
                                      </p:cBhvr>
                                      <p:to>
                                        <p:strVal val="visible"/>
                                      </p:to>
                                    </p:set>
                                    <p:animEffect transition="in" filter="wipe(down)">
                                      <p:cBhvr>
                                        <p:cTn id="17" dur="500"/>
                                        <p:tgtEl>
                                          <p:spTgt spid="51202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nodeType="clickEffect">
                                  <p:stCondLst>
                                    <p:cond delay="0"/>
                                  </p:stCondLst>
                                  <p:childTnLst>
                                    <p:set>
                                      <p:cBhvr>
                                        <p:cTn id="21" dur="1" fill="hold">
                                          <p:stCondLst>
                                            <p:cond delay="0"/>
                                          </p:stCondLst>
                                        </p:cTn>
                                        <p:tgtEl>
                                          <p:spTgt spid="512031"/>
                                        </p:tgtEl>
                                        <p:attrNameLst>
                                          <p:attrName>style.visibility</p:attrName>
                                        </p:attrNameLst>
                                      </p:cBhvr>
                                      <p:to>
                                        <p:strVal val="visible"/>
                                      </p:to>
                                    </p:set>
                                    <p:animEffect transition="in" filter="wipe(down)">
                                      <p:cBhvr>
                                        <p:cTn id="22" dur="500"/>
                                        <p:tgtEl>
                                          <p:spTgt spid="512031"/>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 calcmode="lin" valueType="num">
                                      <p:cBhvr additive="base">
                                        <p:cTn id="27" dur="500" fill="hold"/>
                                        <p:tgtEl>
                                          <p:spTgt spid="2"/>
                                        </p:tgtEl>
                                        <p:attrNameLst>
                                          <p:attrName>ppt_x</p:attrName>
                                        </p:attrNameLst>
                                      </p:cBhvr>
                                      <p:tavLst>
                                        <p:tav tm="0">
                                          <p:val>
                                            <p:strVal val="#ppt_x"/>
                                          </p:val>
                                        </p:tav>
                                        <p:tav tm="100000">
                                          <p:val>
                                            <p:strVal val="#ppt_x"/>
                                          </p:val>
                                        </p:tav>
                                      </p:tavLst>
                                    </p:anim>
                                    <p:anim calcmode="lin" valueType="num">
                                      <p:cBhvr additive="base">
                                        <p:cTn id="2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2" grpId="0" autoUpdateAnimBg="0"/>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85800" y="525463"/>
            <a:ext cx="7772400" cy="1311275"/>
          </a:xfrm>
        </p:spPr>
        <p:txBody>
          <a:bodyPr/>
          <a:lstStyle/>
          <a:p>
            <a:pPr eaLnBrk="1" hangingPunct="1"/>
            <a:r>
              <a:rPr lang="ja-JP" altLang="en-US" sz="3600">
                <a:latin typeface="Times New Roman" panose="02020603050405020304" pitchFamily="18" charset="0"/>
              </a:rPr>
              <a:t>デッドロックの防止</a:t>
            </a:r>
            <a:br>
              <a:rPr lang="ja-JP" altLang="en-US">
                <a:latin typeface="Times New Roman" panose="02020603050405020304" pitchFamily="18" charset="0"/>
              </a:rPr>
            </a:br>
            <a:r>
              <a:rPr lang="ja-JP" altLang="en-US"/>
              <a:t>横取り不能条件の回避</a:t>
            </a:r>
          </a:p>
        </p:txBody>
      </p:sp>
      <p:sp>
        <p:nvSpPr>
          <p:cNvPr id="30723" name="Rectangle 3"/>
          <p:cNvSpPr>
            <a:spLocks noChangeArrowheads="1"/>
          </p:cNvSpPr>
          <p:nvPr/>
        </p:nvSpPr>
        <p:spPr bwMode="auto">
          <a:xfrm>
            <a:off x="762000" y="1752600"/>
            <a:ext cx="838200" cy="457200"/>
          </a:xfrm>
          <a:prstGeom prst="rect">
            <a:avLst/>
          </a:prstGeom>
          <a:solidFill>
            <a:srgbClr val="CCFFCC"/>
          </a:solidFill>
          <a:ln w="9525">
            <a:solidFill>
              <a:schemeClr val="tx1"/>
            </a:solidFill>
            <a:miter lim="800000"/>
            <a:headEnd/>
            <a:tailEnd/>
          </a:ln>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30724" name="Text Box 4"/>
          <p:cNvSpPr txBox="1">
            <a:spLocks noChangeArrowheads="1"/>
          </p:cNvSpPr>
          <p:nvPr/>
        </p:nvSpPr>
        <p:spPr bwMode="auto">
          <a:xfrm>
            <a:off x="1676400" y="1752600"/>
            <a:ext cx="12715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a:t>
            </a:r>
          </a:p>
        </p:txBody>
      </p:sp>
      <p:sp>
        <p:nvSpPr>
          <p:cNvPr id="30725" name="Oval 5"/>
          <p:cNvSpPr>
            <a:spLocks noChangeArrowheads="1"/>
          </p:cNvSpPr>
          <p:nvPr/>
        </p:nvSpPr>
        <p:spPr bwMode="auto">
          <a:xfrm>
            <a:off x="685800" y="2362200"/>
            <a:ext cx="9906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30726" name="Text Box 6"/>
          <p:cNvSpPr txBox="1">
            <a:spLocks noChangeArrowheads="1"/>
          </p:cNvSpPr>
          <p:nvPr/>
        </p:nvSpPr>
        <p:spPr bwMode="auto">
          <a:xfrm>
            <a:off x="1676400" y="2362200"/>
            <a:ext cx="793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資源</a:t>
            </a:r>
          </a:p>
        </p:txBody>
      </p:sp>
      <p:sp>
        <p:nvSpPr>
          <p:cNvPr id="30727" name="Rectangle 7"/>
          <p:cNvSpPr>
            <a:spLocks noChangeArrowheads="1"/>
          </p:cNvSpPr>
          <p:nvPr/>
        </p:nvSpPr>
        <p:spPr bwMode="auto">
          <a:xfrm>
            <a:off x="304800" y="3048000"/>
            <a:ext cx="457200" cy="3810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30728" name="Oval 8"/>
          <p:cNvSpPr>
            <a:spLocks noChangeArrowheads="1"/>
          </p:cNvSpPr>
          <p:nvPr/>
        </p:nvSpPr>
        <p:spPr bwMode="auto">
          <a:xfrm>
            <a:off x="1219200" y="3048000"/>
            <a:ext cx="4572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30729" name="Line 9"/>
          <p:cNvSpPr>
            <a:spLocks noChangeShapeType="1"/>
          </p:cNvSpPr>
          <p:nvPr/>
        </p:nvSpPr>
        <p:spPr bwMode="auto">
          <a:xfrm>
            <a:off x="762000" y="3276600"/>
            <a:ext cx="457200" cy="0"/>
          </a:xfrm>
          <a:prstGeom prst="line">
            <a:avLst/>
          </a:prstGeom>
          <a:noFill/>
          <a:ln w="38100">
            <a:solidFill>
              <a:srgbClr val="FF99CC"/>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0730" name="Text Box 10"/>
          <p:cNvSpPr txBox="1">
            <a:spLocks noChangeArrowheads="1"/>
          </p:cNvSpPr>
          <p:nvPr/>
        </p:nvSpPr>
        <p:spPr bwMode="auto">
          <a:xfrm>
            <a:off x="1676400" y="2819400"/>
            <a:ext cx="16637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プロセスが</a:t>
            </a:r>
          </a:p>
          <a:p>
            <a:pPr eaLnBrk="1" hangingPunct="1">
              <a:spcBef>
                <a:spcPct val="0"/>
              </a:spcBef>
              <a:buSzTx/>
              <a:buFontTx/>
              <a:buNone/>
            </a:pPr>
            <a:r>
              <a:rPr lang="ja-JP" altLang="en-US" sz="2400">
                <a:latin typeface="Times New Roman" panose="02020603050405020304" pitchFamily="18" charset="0"/>
              </a:rPr>
              <a:t>資源を保有</a:t>
            </a:r>
          </a:p>
        </p:txBody>
      </p:sp>
      <p:sp>
        <p:nvSpPr>
          <p:cNvPr id="30731" name="Oval 11"/>
          <p:cNvSpPr>
            <a:spLocks noChangeArrowheads="1"/>
          </p:cNvSpPr>
          <p:nvPr/>
        </p:nvSpPr>
        <p:spPr bwMode="auto">
          <a:xfrm>
            <a:off x="304800" y="3810000"/>
            <a:ext cx="4572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30732" name="Rectangle 12"/>
          <p:cNvSpPr>
            <a:spLocks noChangeArrowheads="1"/>
          </p:cNvSpPr>
          <p:nvPr/>
        </p:nvSpPr>
        <p:spPr bwMode="auto">
          <a:xfrm>
            <a:off x="1219200" y="3886200"/>
            <a:ext cx="457200" cy="3810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30733" name="Line 13"/>
          <p:cNvSpPr>
            <a:spLocks noChangeShapeType="1"/>
          </p:cNvSpPr>
          <p:nvPr/>
        </p:nvSpPr>
        <p:spPr bwMode="auto">
          <a:xfrm>
            <a:off x="762000" y="4038600"/>
            <a:ext cx="457200" cy="0"/>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0734" name="Text Box 14"/>
          <p:cNvSpPr txBox="1">
            <a:spLocks noChangeArrowheads="1"/>
          </p:cNvSpPr>
          <p:nvPr/>
        </p:nvSpPr>
        <p:spPr bwMode="auto">
          <a:xfrm>
            <a:off x="1676400" y="3657600"/>
            <a:ext cx="1649413"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プロセスが</a:t>
            </a:r>
          </a:p>
          <a:p>
            <a:pPr eaLnBrk="1" hangingPunct="1">
              <a:spcBef>
                <a:spcPct val="0"/>
              </a:spcBef>
              <a:buSzTx/>
              <a:buFontTx/>
              <a:buNone/>
            </a:pPr>
            <a:r>
              <a:rPr lang="ja-JP" altLang="en-US" sz="2400">
                <a:latin typeface="Times New Roman" panose="02020603050405020304" pitchFamily="18" charset="0"/>
              </a:rPr>
              <a:t>資源を待つ</a:t>
            </a:r>
          </a:p>
        </p:txBody>
      </p:sp>
      <p:sp>
        <p:nvSpPr>
          <p:cNvPr id="30735" name="Rectangle 15"/>
          <p:cNvSpPr>
            <a:spLocks noChangeArrowheads="1"/>
          </p:cNvSpPr>
          <p:nvPr/>
        </p:nvSpPr>
        <p:spPr bwMode="auto">
          <a:xfrm>
            <a:off x="5029200" y="2057400"/>
            <a:ext cx="15240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プロセス1</a:t>
            </a:r>
          </a:p>
        </p:txBody>
      </p:sp>
      <p:sp>
        <p:nvSpPr>
          <p:cNvPr id="30736" name="Rectangle 16"/>
          <p:cNvSpPr>
            <a:spLocks noChangeArrowheads="1"/>
          </p:cNvSpPr>
          <p:nvPr/>
        </p:nvSpPr>
        <p:spPr bwMode="auto">
          <a:xfrm>
            <a:off x="5029200" y="4191000"/>
            <a:ext cx="15240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プロセス2</a:t>
            </a:r>
          </a:p>
        </p:txBody>
      </p:sp>
      <p:sp>
        <p:nvSpPr>
          <p:cNvPr id="30737" name="Oval 17"/>
          <p:cNvSpPr>
            <a:spLocks noChangeArrowheads="1"/>
          </p:cNvSpPr>
          <p:nvPr/>
        </p:nvSpPr>
        <p:spPr bwMode="auto">
          <a:xfrm>
            <a:off x="6629400" y="3048000"/>
            <a:ext cx="1371600" cy="6096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a:t>
            </a:r>
          </a:p>
        </p:txBody>
      </p:sp>
      <p:sp>
        <p:nvSpPr>
          <p:cNvPr id="30738" name="Oval 18"/>
          <p:cNvSpPr>
            <a:spLocks noChangeArrowheads="1"/>
          </p:cNvSpPr>
          <p:nvPr/>
        </p:nvSpPr>
        <p:spPr bwMode="auto">
          <a:xfrm>
            <a:off x="3581400" y="3048000"/>
            <a:ext cx="1371600" cy="6096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資源2</a:t>
            </a:r>
          </a:p>
        </p:txBody>
      </p:sp>
      <p:sp>
        <p:nvSpPr>
          <p:cNvPr id="513043" name="Arc 19"/>
          <p:cNvSpPr>
            <a:spLocks/>
          </p:cNvSpPr>
          <p:nvPr/>
        </p:nvSpPr>
        <p:spPr bwMode="auto">
          <a:xfrm>
            <a:off x="6553200" y="2286000"/>
            <a:ext cx="762000" cy="7620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99CC"/>
            </a:solidFill>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13044" name="Arc 20"/>
          <p:cNvSpPr>
            <a:spLocks/>
          </p:cNvSpPr>
          <p:nvPr/>
        </p:nvSpPr>
        <p:spPr bwMode="auto">
          <a:xfrm rot="10800000">
            <a:off x="4267200" y="3657600"/>
            <a:ext cx="762000" cy="7620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99CC"/>
            </a:solidFill>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13045" name="Arc 21"/>
          <p:cNvSpPr>
            <a:spLocks/>
          </p:cNvSpPr>
          <p:nvPr/>
        </p:nvSpPr>
        <p:spPr bwMode="auto">
          <a:xfrm rot="-5400000">
            <a:off x="4267200" y="2286000"/>
            <a:ext cx="762000" cy="7620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FF99"/>
            </a:solidFill>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13046" name="Arc 22"/>
          <p:cNvSpPr>
            <a:spLocks/>
          </p:cNvSpPr>
          <p:nvPr/>
        </p:nvSpPr>
        <p:spPr bwMode="auto">
          <a:xfrm rot="5400000">
            <a:off x="6553200" y="3657600"/>
            <a:ext cx="762000" cy="7620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FF99"/>
            </a:solidFill>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13048" name="AutoShape 24"/>
          <p:cNvSpPr>
            <a:spLocks noChangeArrowheads="1"/>
          </p:cNvSpPr>
          <p:nvPr/>
        </p:nvSpPr>
        <p:spPr bwMode="auto">
          <a:xfrm>
            <a:off x="4648200" y="5105400"/>
            <a:ext cx="4267200" cy="914400"/>
          </a:xfrm>
          <a:prstGeom prst="wedgeRoundRectCallout">
            <a:avLst>
              <a:gd name="adj1" fmla="val -27755"/>
              <a:gd name="adj2" fmla="val -97398"/>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800">
                <a:latin typeface="Times New Roman" panose="02020603050405020304" pitchFamily="18" charset="0"/>
              </a:rPr>
              <a:t>資源1を得られないので</a:t>
            </a:r>
          </a:p>
          <a:p>
            <a:pPr algn="ctr" eaLnBrk="1" hangingPunct="1">
              <a:spcBef>
                <a:spcPct val="0"/>
              </a:spcBef>
              <a:buSzTx/>
              <a:buFontTx/>
              <a:buNone/>
            </a:pPr>
            <a:r>
              <a:rPr lang="ja-JP" altLang="en-US" sz="2800">
                <a:latin typeface="Times New Roman" panose="02020603050405020304" pitchFamily="18" charset="0"/>
              </a:rPr>
              <a:t>一旦資源2を解放する</a:t>
            </a:r>
          </a:p>
        </p:txBody>
      </p:sp>
      <p:sp>
        <p:nvSpPr>
          <p:cNvPr id="513049" name="Text Box 25"/>
          <p:cNvSpPr txBox="1">
            <a:spLocks noChangeArrowheads="1"/>
          </p:cNvSpPr>
          <p:nvPr/>
        </p:nvSpPr>
        <p:spPr bwMode="auto">
          <a:xfrm>
            <a:off x="457200" y="4748213"/>
            <a:ext cx="3711575" cy="1554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a:latin typeface="Times New Roman" panose="02020603050405020304" pitchFamily="18" charset="0"/>
              </a:rPr>
              <a:t>必要な資源を全て</a:t>
            </a:r>
          </a:p>
          <a:p>
            <a:pPr eaLnBrk="1" hangingPunct="1">
              <a:spcBef>
                <a:spcPct val="0"/>
              </a:spcBef>
              <a:buSzTx/>
              <a:buFontTx/>
              <a:buNone/>
            </a:pPr>
            <a:r>
              <a:rPr lang="ja-JP" altLang="en-US">
                <a:latin typeface="Times New Roman" panose="02020603050405020304" pitchFamily="18" charset="0"/>
              </a:rPr>
              <a:t>得られなければ </a:t>
            </a:r>
          </a:p>
          <a:p>
            <a:pPr eaLnBrk="1" hangingPunct="1">
              <a:spcBef>
                <a:spcPct val="0"/>
              </a:spcBef>
              <a:buSzTx/>
              <a:buFontTx/>
              <a:buNone/>
            </a:pPr>
            <a:r>
              <a:rPr lang="ja-JP" altLang="en-US">
                <a:latin typeface="Times New Roman" panose="02020603050405020304" pitchFamily="18" charset="0"/>
              </a:rPr>
              <a:t>資源を一旦解放する</a:t>
            </a:r>
          </a:p>
        </p:txBody>
      </p:sp>
      <p:sp>
        <p:nvSpPr>
          <p:cNvPr id="513050" name="Arc 26"/>
          <p:cNvSpPr>
            <a:spLocks/>
          </p:cNvSpPr>
          <p:nvPr/>
        </p:nvSpPr>
        <p:spPr bwMode="auto">
          <a:xfrm rot="5400000" flipV="1">
            <a:off x="4267200" y="3657600"/>
            <a:ext cx="762000" cy="7620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FF99"/>
            </a:solidFill>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13051" name="Arc 27"/>
          <p:cNvSpPr>
            <a:spLocks/>
          </p:cNvSpPr>
          <p:nvPr/>
        </p:nvSpPr>
        <p:spPr bwMode="auto">
          <a:xfrm rot="10800000" flipV="1">
            <a:off x="4267200" y="2286000"/>
            <a:ext cx="762000" cy="7620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99CC"/>
            </a:solidFill>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13049"/>
                                        </p:tgtEl>
                                        <p:attrNameLst>
                                          <p:attrName>style.visibility</p:attrName>
                                        </p:attrNameLst>
                                      </p:cBhvr>
                                      <p:to>
                                        <p:strVal val="visible"/>
                                      </p:to>
                                    </p:set>
                                    <p:animEffect transition="in" filter="checkerboard(across)">
                                      <p:cBhvr>
                                        <p:cTn id="7" dur="500"/>
                                        <p:tgtEl>
                                          <p:spTgt spid="51304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513043"/>
                                        </p:tgtEl>
                                        <p:attrNameLst>
                                          <p:attrName>style.visibility</p:attrName>
                                        </p:attrNameLst>
                                      </p:cBhvr>
                                      <p:to>
                                        <p:strVal val="visible"/>
                                      </p:to>
                                    </p:set>
                                    <p:animEffect transition="in" filter="wipe(right)">
                                      <p:cBhvr>
                                        <p:cTn id="12" dur="500"/>
                                        <p:tgtEl>
                                          <p:spTgt spid="51304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13044"/>
                                        </p:tgtEl>
                                        <p:attrNameLst>
                                          <p:attrName>style.visibility</p:attrName>
                                        </p:attrNameLst>
                                      </p:cBhvr>
                                      <p:to>
                                        <p:strVal val="visible"/>
                                      </p:to>
                                    </p:set>
                                    <p:animEffect transition="in" filter="wipe(left)">
                                      <p:cBhvr>
                                        <p:cTn id="17" dur="500"/>
                                        <p:tgtEl>
                                          <p:spTgt spid="51304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513045"/>
                                        </p:tgtEl>
                                        <p:attrNameLst>
                                          <p:attrName>style.visibility</p:attrName>
                                        </p:attrNameLst>
                                      </p:cBhvr>
                                      <p:to>
                                        <p:strVal val="visible"/>
                                      </p:to>
                                    </p:set>
                                    <p:animEffect transition="in" filter="wipe(up)">
                                      <p:cBhvr>
                                        <p:cTn id="22" dur="500"/>
                                        <p:tgtEl>
                                          <p:spTgt spid="51304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513046"/>
                                        </p:tgtEl>
                                        <p:attrNameLst>
                                          <p:attrName>style.visibility</p:attrName>
                                        </p:attrNameLst>
                                      </p:cBhvr>
                                      <p:to>
                                        <p:strVal val="visible"/>
                                      </p:to>
                                    </p:set>
                                    <p:animEffect transition="in" filter="wipe(down)">
                                      <p:cBhvr>
                                        <p:cTn id="27" dur="500"/>
                                        <p:tgtEl>
                                          <p:spTgt spid="51304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513048"/>
                                        </p:tgtEl>
                                        <p:attrNameLst>
                                          <p:attrName>style.visibility</p:attrName>
                                        </p:attrNameLst>
                                      </p:cBhvr>
                                      <p:to>
                                        <p:strVal val="visible"/>
                                      </p:to>
                                    </p:set>
                                    <p:animEffect transition="in" filter="checkerboard(across)">
                                      <p:cBhvr>
                                        <p:cTn id="32" dur="500"/>
                                        <p:tgtEl>
                                          <p:spTgt spid="51304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513050"/>
                                        </p:tgtEl>
                                        <p:attrNameLst>
                                          <p:attrName>style.visibility</p:attrName>
                                        </p:attrNameLst>
                                      </p:cBhvr>
                                      <p:to>
                                        <p:strVal val="visible"/>
                                      </p:to>
                                    </p:set>
                                    <p:animEffect transition="in" filter="wipe(down)">
                                      <p:cBhvr>
                                        <p:cTn id="37" dur="500"/>
                                        <p:tgtEl>
                                          <p:spTgt spid="513050"/>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513051"/>
                                        </p:tgtEl>
                                        <p:attrNameLst>
                                          <p:attrName>style.visibility</p:attrName>
                                        </p:attrNameLst>
                                      </p:cBhvr>
                                      <p:to>
                                        <p:strVal val="visible"/>
                                      </p:to>
                                    </p:set>
                                    <p:animEffect transition="in" filter="wipe(left)">
                                      <p:cBhvr>
                                        <p:cTn id="42" dur="500"/>
                                        <p:tgtEl>
                                          <p:spTgt spid="5130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043" grpId="0" animBg="1"/>
      <p:bldP spid="513044" grpId="0" animBg="1"/>
      <p:bldP spid="513045" grpId="0" animBg="1"/>
      <p:bldP spid="513046" grpId="0" animBg="1"/>
      <p:bldP spid="513048" grpId="0" animBg="1" autoUpdateAnimBg="0"/>
      <p:bldP spid="513049" grpId="0" autoUpdateAnimBg="0"/>
      <p:bldP spid="513050" grpId="0" animBg="1"/>
      <p:bldP spid="513051"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85800" y="525463"/>
            <a:ext cx="7772400" cy="1311275"/>
          </a:xfrm>
        </p:spPr>
        <p:txBody>
          <a:bodyPr/>
          <a:lstStyle/>
          <a:p>
            <a:pPr eaLnBrk="1" hangingPunct="1"/>
            <a:r>
              <a:rPr lang="ja-JP" altLang="en-US" sz="3600">
                <a:latin typeface="Times New Roman" panose="02020603050405020304" pitchFamily="18" charset="0"/>
              </a:rPr>
              <a:t>デッドロックの防止</a:t>
            </a:r>
            <a:br>
              <a:rPr lang="ja-JP" altLang="en-US">
                <a:latin typeface="Times New Roman" panose="02020603050405020304" pitchFamily="18" charset="0"/>
              </a:rPr>
            </a:br>
            <a:r>
              <a:rPr lang="ja-JP" altLang="en-US"/>
              <a:t>循環待機条件の回避</a:t>
            </a:r>
          </a:p>
        </p:txBody>
      </p:sp>
      <p:sp>
        <p:nvSpPr>
          <p:cNvPr id="31747" name="Rectangle 3"/>
          <p:cNvSpPr>
            <a:spLocks noChangeArrowheads="1"/>
          </p:cNvSpPr>
          <p:nvPr/>
        </p:nvSpPr>
        <p:spPr bwMode="auto">
          <a:xfrm>
            <a:off x="762000" y="1752600"/>
            <a:ext cx="8382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31748" name="Text Box 4"/>
          <p:cNvSpPr txBox="1">
            <a:spLocks noChangeArrowheads="1"/>
          </p:cNvSpPr>
          <p:nvPr/>
        </p:nvSpPr>
        <p:spPr bwMode="auto">
          <a:xfrm>
            <a:off x="1676400" y="1752600"/>
            <a:ext cx="12715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a:t>
            </a:r>
          </a:p>
        </p:txBody>
      </p:sp>
      <p:sp>
        <p:nvSpPr>
          <p:cNvPr id="31749" name="Oval 5"/>
          <p:cNvSpPr>
            <a:spLocks noChangeArrowheads="1"/>
          </p:cNvSpPr>
          <p:nvPr/>
        </p:nvSpPr>
        <p:spPr bwMode="auto">
          <a:xfrm>
            <a:off x="685800" y="2362200"/>
            <a:ext cx="9906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31750" name="Text Box 6"/>
          <p:cNvSpPr txBox="1">
            <a:spLocks noChangeArrowheads="1"/>
          </p:cNvSpPr>
          <p:nvPr/>
        </p:nvSpPr>
        <p:spPr bwMode="auto">
          <a:xfrm>
            <a:off x="1676400" y="2362200"/>
            <a:ext cx="793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資源</a:t>
            </a:r>
          </a:p>
        </p:txBody>
      </p:sp>
      <p:sp>
        <p:nvSpPr>
          <p:cNvPr id="31751" name="Rectangle 7"/>
          <p:cNvSpPr>
            <a:spLocks noChangeArrowheads="1"/>
          </p:cNvSpPr>
          <p:nvPr/>
        </p:nvSpPr>
        <p:spPr bwMode="auto">
          <a:xfrm>
            <a:off x="304800" y="3048000"/>
            <a:ext cx="457200" cy="3810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31752" name="Oval 8"/>
          <p:cNvSpPr>
            <a:spLocks noChangeArrowheads="1"/>
          </p:cNvSpPr>
          <p:nvPr/>
        </p:nvSpPr>
        <p:spPr bwMode="auto">
          <a:xfrm>
            <a:off x="1219200" y="3048000"/>
            <a:ext cx="4572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31753" name="Line 9"/>
          <p:cNvSpPr>
            <a:spLocks noChangeShapeType="1"/>
          </p:cNvSpPr>
          <p:nvPr/>
        </p:nvSpPr>
        <p:spPr bwMode="auto">
          <a:xfrm>
            <a:off x="762000" y="3276600"/>
            <a:ext cx="457200" cy="0"/>
          </a:xfrm>
          <a:prstGeom prst="line">
            <a:avLst/>
          </a:prstGeom>
          <a:noFill/>
          <a:ln w="38100">
            <a:solidFill>
              <a:srgbClr val="FF99CC"/>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1754" name="Text Box 10"/>
          <p:cNvSpPr txBox="1">
            <a:spLocks noChangeArrowheads="1"/>
          </p:cNvSpPr>
          <p:nvPr/>
        </p:nvSpPr>
        <p:spPr bwMode="auto">
          <a:xfrm>
            <a:off x="1676400" y="2819400"/>
            <a:ext cx="16637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プロセスが</a:t>
            </a:r>
          </a:p>
          <a:p>
            <a:pPr eaLnBrk="1" hangingPunct="1">
              <a:spcBef>
                <a:spcPct val="0"/>
              </a:spcBef>
              <a:buSzTx/>
              <a:buFontTx/>
              <a:buNone/>
            </a:pPr>
            <a:r>
              <a:rPr lang="ja-JP" altLang="en-US" sz="2400">
                <a:latin typeface="Times New Roman" panose="02020603050405020304" pitchFamily="18" charset="0"/>
              </a:rPr>
              <a:t>資源を保有</a:t>
            </a:r>
          </a:p>
        </p:txBody>
      </p:sp>
      <p:sp>
        <p:nvSpPr>
          <p:cNvPr id="31755" name="Oval 11"/>
          <p:cNvSpPr>
            <a:spLocks noChangeArrowheads="1"/>
          </p:cNvSpPr>
          <p:nvPr/>
        </p:nvSpPr>
        <p:spPr bwMode="auto">
          <a:xfrm>
            <a:off x="304800" y="3810000"/>
            <a:ext cx="4572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31756" name="Rectangle 12"/>
          <p:cNvSpPr>
            <a:spLocks noChangeArrowheads="1"/>
          </p:cNvSpPr>
          <p:nvPr/>
        </p:nvSpPr>
        <p:spPr bwMode="auto">
          <a:xfrm>
            <a:off x="1219200" y="3886200"/>
            <a:ext cx="457200" cy="3810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31757" name="Line 13"/>
          <p:cNvSpPr>
            <a:spLocks noChangeShapeType="1"/>
          </p:cNvSpPr>
          <p:nvPr/>
        </p:nvSpPr>
        <p:spPr bwMode="auto">
          <a:xfrm>
            <a:off x="762000" y="4038600"/>
            <a:ext cx="457200" cy="0"/>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1758" name="Text Box 14"/>
          <p:cNvSpPr txBox="1">
            <a:spLocks noChangeArrowheads="1"/>
          </p:cNvSpPr>
          <p:nvPr/>
        </p:nvSpPr>
        <p:spPr bwMode="auto">
          <a:xfrm>
            <a:off x="1676400" y="3657600"/>
            <a:ext cx="1649413"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プロセスが</a:t>
            </a:r>
          </a:p>
          <a:p>
            <a:pPr eaLnBrk="1" hangingPunct="1">
              <a:spcBef>
                <a:spcPct val="0"/>
              </a:spcBef>
              <a:buSzTx/>
              <a:buFontTx/>
              <a:buNone/>
            </a:pPr>
            <a:r>
              <a:rPr lang="ja-JP" altLang="en-US" sz="2400">
                <a:latin typeface="Times New Roman" panose="02020603050405020304" pitchFamily="18" charset="0"/>
              </a:rPr>
              <a:t>資源を待つ</a:t>
            </a:r>
          </a:p>
        </p:txBody>
      </p:sp>
      <p:sp>
        <p:nvSpPr>
          <p:cNvPr id="31759" name="Rectangle 15"/>
          <p:cNvSpPr>
            <a:spLocks noChangeArrowheads="1"/>
          </p:cNvSpPr>
          <p:nvPr/>
        </p:nvSpPr>
        <p:spPr bwMode="auto">
          <a:xfrm>
            <a:off x="5029200" y="2057400"/>
            <a:ext cx="15240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プロセス1</a:t>
            </a:r>
          </a:p>
        </p:txBody>
      </p:sp>
      <p:sp>
        <p:nvSpPr>
          <p:cNvPr id="31760" name="Rectangle 16"/>
          <p:cNvSpPr>
            <a:spLocks noChangeArrowheads="1"/>
          </p:cNvSpPr>
          <p:nvPr/>
        </p:nvSpPr>
        <p:spPr bwMode="auto">
          <a:xfrm>
            <a:off x="5029200" y="4191000"/>
            <a:ext cx="15240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プロセス2</a:t>
            </a:r>
          </a:p>
        </p:txBody>
      </p:sp>
      <p:sp>
        <p:nvSpPr>
          <p:cNvPr id="31761" name="Oval 17"/>
          <p:cNvSpPr>
            <a:spLocks noChangeArrowheads="1"/>
          </p:cNvSpPr>
          <p:nvPr/>
        </p:nvSpPr>
        <p:spPr bwMode="auto">
          <a:xfrm>
            <a:off x="6629400" y="3048000"/>
            <a:ext cx="1371600" cy="6096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a:t>
            </a:r>
          </a:p>
        </p:txBody>
      </p:sp>
      <p:sp>
        <p:nvSpPr>
          <p:cNvPr id="31762" name="Oval 18"/>
          <p:cNvSpPr>
            <a:spLocks noChangeArrowheads="1"/>
          </p:cNvSpPr>
          <p:nvPr/>
        </p:nvSpPr>
        <p:spPr bwMode="auto">
          <a:xfrm>
            <a:off x="3581400" y="3048000"/>
            <a:ext cx="1371600" cy="6096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資源2</a:t>
            </a:r>
          </a:p>
        </p:txBody>
      </p:sp>
      <p:sp>
        <p:nvSpPr>
          <p:cNvPr id="426003" name="Arc 19"/>
          <p:cNvSpPr>
            <a:spLocks/>
          </p:cNvSpPr>
          <p:nvPr/>
        </p:nvSpPr>
        <p:spPr bwMode="auto">
          <a:xfrm>
            <a:off x="6553200" y="2286000"/>
            <a:ext cx="762000" cy="7620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99CC"/>
            </a:solidFill>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26004" name="Arc 20"/>
          <p:cNvSpPr>
            <a:spLocks/>
          </p:cNvSpPr>
          <p:nvPr/>
        </p:nvSpPr>
        <p:spPr bwMode="auto">
          <a:xfrm rot="10800000" flipV="1">
            <a:off x="4267200" y="2286000"/>
            <a:ext cx="762000" cy="7620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99CC"/>
            </a:solidFill>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26006" name="Arc 22"/>
          <p:cNvSpPr>
            <a:spLocks/>
          </p:cNvSpPr>
          <p:nvPr/>
        </p:nvSpPr>
        <p:spPr bwMode="auto">
          <a:xfrm rot="5400000">
            <a:off x="6553200" y="3657600"/>
            <a:ext cx="762000" cy="7620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FF99"/>
            </a:solidFill>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26009" name="Text Box 25"/>
          <p:cNvSpPr txBox="1">
            <a:spLocks noChangeArrowheads="1"/>
          </p:cNvSpPr>
          <p:nvPr/>
        </p:nvSpPr>
        <p:spPr bwMode="auto">
          <a:xfrm>
            <a:off x="457200" y="4800600"/>
            <a:ext cx="262255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資源獲得順</a:t>
            </a:r>
          </a:p>
          <a:p>
            <a:pPr eaLnBrk="1" hangingPunct="1">
              <a:spcBef>
                <a:spcPct val="0"/>
              </a:spcBef>
              <a:buSzTx/>
              <a:buFontTx/>
              <a:buNone/>
            </a:pPr>
            <a:r>
              <a:rPr lang="ja-JP" altLang="en-US">
                <a:latin typeface="Times New Roman" panose="02020603050405020304" pitchFamily="18" charset="0"/>
              </a:rPr>
              <a:t>資源1→資源2</a:t>
            </a:r>
          </a:p>
        </p:txBody>
      </p:sp>
      <p:sp>
        <p:nvSpPr>
          <p:cNvPr id="426011" name="Arc 27"/>
          <p:cNvSpPr>
            <a:spLocks/>
          </p:cNvSpPr>
          <p:nvPr/>
        </p:nvSpPr>
        <p:spPr bwMode="auto">
          <a:xfrm rot="10800000">
            <a:off x="4267200" y="3657600"/>
            <a:ext cx="762000" cy="7620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99CC"/>
            </a:solidFill>
            <a:prstDash val="sysDot"/>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26012" name="AutoShape 28"/>
          <p:cNvSpPr>
            <a:spLocks noChangeArrowheads="1"/>
          </p:cNvSpPr>
          <p:nvPr/>
        </p:nvSpPr>
        <p:spPr bwMode="auto">
          <a:xfrm>
            <a:off x="3429000" y="4876800"/>
            <a:ext cx="4724400" cy="914400"/>
          </a:xfrm>
          <a:prstGeom prst="wedgeRoundRectCallout">
            <a:avLst>
              <a:gd name="adj1" fmla="val -23792"/>
              <a:gd name="adj2" fmla="val -106079"/>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資源1をまだ確保していないので</a:t>
            </a:r>
            <a:endParaRPr lang="en-US" altLang="ja-JP" sz="2400" dirty="0">
              <a:latin typeface="Times New Roman" panose="02020603050405020304" pitchFamily="18" charset="0"/>
            </a:endParaRPr>
          </a:p>
          <a:p>
            <a:pPr algn="ctr" eaLnBrk="1" hangingPunct="1">
              <a:spcBef>
                <a:spcPct val="0"/>
              </a:spcBef>
              <a:buSzTx/>
              <a:buFontTx/>
              <a:buNone/>
            </a:pPr>
            <a:r>
              <a:rPr lang="ja-JP" altLang="en-US" sz="2400">
                <a:latin typeface="Times New Roman" panose="02020603050405020304" pitchFamily="18" charset="0"/>
              </a:rPr>
              <a:t>資源2を確保できない</a:t>
            </a:r>
          </a:p>
        </p:txBody>
      </p:sp>
      <p:sp useBgFill="1">
        <p:nvSpPr>
          <p:cNvPr id="426013" name="Text Box 29"/>
          <p:cNvSpPr txBox="1">
            <a:spLocks noChangeArrowheads="1"/>
          </p:cNvSpPr>
          <p:nvPr/>
        </p:nvSpPr>
        <p:spPr bwMode="auto">
          <a:xfrm>
            <a:off x="2667000" y="6121400"/>
            <a:ext cx="5705475" cy="519113"/>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プロセス1が両方の資源を獲得できる</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26009"/>
                                        </p:tgtEl>
                                        <p:attrNameLst>
                                          <p:attrName>style.visibility</p:attrName>
                                        </p:attrNameLst>
                                      </p:cBhvr>
                                      <p:to>
                                        <p:strVal val="visible"/>
                                      </p:to>
                                    </p:set>
                                    <p:animEffect transition="in" filter="checkerboard(across)">
                                      <p:cBhvr>
                                        <p:cTn id="7" dur="500"/>
                                        <p:tgtEl>
                                          <p:spTgt spid="42600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426003"/>
                                        </p:tgtEl>
                                        <p:attrNameLst>
                                          <p:attrName>style.visibility</p:attrName>
                                        </p:attrNameLst>
                                      </p:cBhvr>
                                      <p:to>
                                        <p:strVal val="visible"/>
                                      </p:to>
                                    </p:set>
                                    <p:animEffect transition="in" filter="wipe(right)">
                                      <p:cBhvr>
                                        <p:cTn id="12" dur="500"/>
                                        <p:tgtEl>
                                          <p:spTgt spid="42600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26011"/>
                                        </p:tgtEl>
                                        <p:attrNameLst>
                                          <p:attrName>style.visibility</p:attrName>
                                        </p:attrNameLst>
                                      </p:cBhvr>
                                      <p:to>
                                        <p:strVal val="visible"/>
                                      </p:to>
                                    </p:set>
                                    <p:animEffect transition="in" filter="wipe(left)">
                                      <p:cBhvr>
                                        <p:cTn id="17" dur="500"/>
                                        <p:tgtEl>
                                          <p:spTgt spid="42601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426012"/>
                                        </p:tgtEl>
                                        <p:attrNameLst>
                                          <p:attrName>style.visibility</p:attrName>
                                        </p:attrNameLst>
                                      </p:cBhvr>
                                      <p:to>
                                        <p:strVal val="visible"/>
                                      </p:to>
                                    </p:set>
                                    <p:animEffect transition="in" filter="checkerboard(across)">
                                      <p:cBhvr>
                                        <p:cTn id="22" dur="500"/>
                                        <p:tgtEl>
                                          <p:spTgt spid="42601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426006"/>
                                        </p:tgtEl>
                                        <p:attrNameLst>
                                          <p:attrName>style.visibility</p:attrName>
                                        </p:attrNameLst>
                                      </p:cBhvr>
                                      <p:to>
                                        <p:strVal val="visible"/>
                                      </p:to>
                                    </p:set>
                                    <p:animEffect transition="in" filter="wipe(down)">
                                      <p:cBhvr>
                                        <p:cTn id="27" dur="500"/>
                                        <p:tgtEl>
                                          <p:spTgt spid="42600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26004"/>
                                        </p:tgtEl>
                                        <p:attrNameLst>
                                          <p:attrName>style.visibility</p:attrName>
                                        </p:attrNameLst>
                                      </p:cBhvr>
                                      <p:to>
                                        <p:strVal val="visible"/>
                                      </p:to>
                                    </p:set>
                                    <p:animEffect transition="in" filter="wipe(left)">
                                      <p:cBhvr>
                                        <p:cTn id="32" dur="500"/>
                                        <p:tgtEl>
                                          <p:spTgt spid="42600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26013"/>
                                        </p:tgtEl>
                                        <p:attrNameLst>
                                          <p:attrName>style.visibility</p:attrName>
                                        </p:attrNameLst>
                                      </p:cBhvr>
                                      <p:to>
                                        <p:strVal val="visible"/>
                                      </p:to>
                                    </p:set>
                                    <p:anim calcmode="lin" valueType="num">
                                      <p:cBhvr additive="base">
                                        <p:cTn id="37" dur="500" fill="hold"/>
                                        <p:tgtEl>
                                          <p:spTgt spid="426013"/>
                                        </p:tgtEl>
                                        <p:attrNameLst>
                                          <p:attrName>ppt_x</p:attrName>
                                        </p:attrNameLst>
                                      </p:cBhvr>
                                      <p:tavLst>
                                        <p:tav tm="0">
                                          <p:val>
                                            <p:strVal val="#ppt_x"/>
                                          </p:val>
                                        </p:tav>
                                        <p:tav tm="100000">
                                          <p:val>
                                            <p:strVal val="#ppt_x"/>
                                          </p:val>
                                        </p:tav>
                                      </p:tavLst>
                                    </p:anim>
                                    <p:anim calcmode="lin" valueType="num">
                                      <p:cBhvr additive="base">
                                        <p:cTn id="38" dur="500" fill="hold"/>
                                        <p:tgtEl>
                                          <p:spTgt spid="4260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6003" grpId="0" animBg="1"/>
      <p:bldP spid="426004" grpId="0" animBg="1"/>
      <p:bldP spid="426006" grpId="0" animBg="1"/>
      <p:bldP spid="426009" grpId="0" autoUpdateAnimBg="0"/>
      <p:bldP spid="426011" grpId="0" animBg="1"/>
      <p:bldP spid="426012" grpId="0" animBg="1" autoUpdateAnimBg="0"/>
      <p:bldP spid="426013" grpId="0" animBg="1"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800100"/>
            <a:ext cx="7772400" cy="762000"/>
          </a:xfrm>
        </p:spPr>
        <p:txBody>
          <a:bodyPr/>
          <a:lstStyle/>
          <a:p>
            <a:pPr eaLnBrk="1" hangingPunct="1"/>
            <a:r>
              <a:rPr lang="ja-JP" altLang="en-US"/>
              <a:t>デッドロックの防止</a:t>
            </a:r>
          </a:p>
        </p:txBody>
      </p:sp>
      <p:sp>
        <p:nvSpPr>
          <p:cNvPr id="33795" name="Rectangle 3"/>
          <p:cNvSpPr>
            <a:spLocks noChangeArrowheads="1"/>
          </p:cNvSpPr>
          <p:nvPr/>
        </p:nvSpPr>
        <p:spPr bwMode="auto">
          <a:xfrm>
            <a:off x="914400" y="3581400"/>
            <a:ext cx="6553200" cy="10668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33796" name="Rectangle 4"/>
          <p:cNvSpPr>
            <a:spLocks noChangeArrowheads="1"/>
          </p:cNvSpPr>
          <p:nvPr/>
        </p:nvSpPr>
        <p:spPr bwMode="auto">
          <a:xfrm>
            <a:off x="3657600" y="1676400"/>
            <a:ext cx="1066800" cy="48768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33797" name="Line 5"/>
          <p:cNvSpPr>
            <a:spLocks noChangeShapeType="1"/>
          </p:cNvSpPr>
          <p:nvPr/>
        </p:nvSpPr>
        <p:spPr bwMode="auto">
          <a:xfrm>
            <a:off x="914400" y="4114800"/>
            <a:ext cx="2819400" cy="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3798" name="Line 6"/>
          <p:cNvSpPr>
            <a:spLocks noChangeShapeType="1"/>
          </p:cNvSpPr>
          <p:nvPr/>
        </p:nvSpPr>
        <p:spPr bwMode="auto">
          <a:xfrm>
            <a:off x="4648200" y="4114800"/>
            <a:ext cx="2819400" cy="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3799" name="Line 7"/>
          <p:cNvSpPr>
            <a:spLocks noChangeShapeType="1"/>
          </p:cNvSpPr>
          <p:nvPr/>
        </p:nvSpPr>
        <p:spPr bwMode="auto">
          <a:xfrm>
            <a:off x="4191000" y="1676400"/>
            <a:ext cx="0" cy="205740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3800" name="Line 8"/>
          <p:cNvSpPr>
            <a:spLocks noChangeShapeType="1"/>
          </p:cNvSpPr>
          <p:nvPr/>
        </p:nvSpPr>
        <p:spPr bwMode="auto">
          <a:xfrm>
            <a:off x="4191000" y="4495800"/>
            <a:ext cx="0" cy="205740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3801" name="Line 9"/>
          <p:cNvSpPr>
            <a:spLocks noChangeShapeType="1"/>
          </p:cNvSpPr>
          <p:nvPr/>
        </p:nvSpPr>
        <p:spPr bwMode="auto">
          <a:xfrm>
            <a:off x="3657600" y="4724400"/>
            <a:ext cx="533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3802" name="Line 10"/>
          <p:cNvSpPr>
            <a:spLocks noChangeShapeType="1"/>
          </p:cNvSpPr>
          <p:nvPr/>
        </p:nvSpPr>
        <p:spPr bwMode="auto">
          <a:xfrm>
            <a:off x="4191000" y="3505200"/>
            <a:ext cx="533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3803" name="Line 11"/>
          <p:cNvSpPr>
            <a:spLocks noChangeShapeType="1"/>
          </p:cNvSpPr>
          <p:nvPr/>
        </p:nvSpPr>
        <p:spPr bwMode="auto">
          <a:xfrm>
            <a:off x="3581400" y="3581400"/>
            <a:ext cx="0" cy="53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3804" name="Line 12"/>
          <p:cNvSpPr>
            <a:spLocks noChangeShapeType="1"/>
          </p:cNvSpPr>
          <p:nvPr/>
        </p:nvSpPr>
        <p:spPr bwMode="auto">
          <a:xfrm>
            <a:off x="4800600" y="4114800"/>
            <a:ext cx="0" cy="53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pic>
        <p:nvPicPr>
          <p:cNvPr id="33805" name="Picture 13" descr="ca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52600" y="3581400"/>
            <a:ext cx="849313"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6" name="Picture 14" descr="car_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657600" y="5486400"/>
            <a:ext cx="449263" cy="846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7" name="Picture 15" descr="car_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638800" y="4114800"/>
            <a:ext cx="849313"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8" name="Picture 16" descr="car_y"/>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267200" y="1828800"/>
            <a:ext cx="449263" cy="846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35921" name="Group 17"/>
          <p:cNvGrpSpPr>
            <a:grpSpLocks/>
          </p:cNvGrpSpPr>
          <p:nvPr/>
        </p:nvGrpSpPr>
        <p:grpSpPr bwMode="auto">
          <a:xfrm>
            <a:off x="3598863" y="3505200"/>
            <a:ext cx="1125537" cy="1112838"/>
            <a:chOff x="3360" y="3168"/>
            <a:chExt cx="709" cy="701"/>
          </a:xfrm>
        </p:grpSpPr>
        <p:sp>
          <p:nvSpPr>
            <p:cNvPr id="33816" name="Text Box 18"/>
            <p:cNvSpPr txBox="1">
              <a:spLocks noChangeArrowheads="1"/>
            </p:cNvSpPr>
            <p:nvPr/>
          </p:nvSpPr>
          <p:spPr bwMode="auto">
            <a:xfrm>
              <a:off x="3360" y="3168"/>
              <a:ext cx="373"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b="1">
                  <a:solidFill>
                    <a:srgbClr val="FF0066"/>
                  </a:solidFill>
                  <a:latin typeface="Times New Roman" panose="02020603050405020304" pitchFamily="18" charset="0"/>
                </a:rPr>
                <a:t>①</a:t>
              </a:r>
            </a:p>
          </p:txBody>
        </p:sp>
        <p:sp>
          <p:nvSpPr>
            <p:cNvPr id="33817" name="Text Box 19"/>
            <p:cNvSpPr txBox="1">
              <a:spLocks noChangeArrowheads="1"/>
            </p:cNvSpPr>
            <p:nvPr/>
          </p:nvSpPr>
          <p:spPr bwMode="auto">
            <a:xfrm>
              <a:off x="3696" y="3168"/>
              <a:ext cx="373"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b="1">
                  <a:solidFill>
                    <a:srgbClr val="FF0066"/>
                  </a:solidFill>
                  <a:latin typeface="Times New Roman" panose="02020603050405020304" pitchFamily="18" charset="0"/>
                </a:rPr>
                <a:t>②</a:t>
              </a:r>
            </a:p>
          </p:txBody>
        </p:sp>
        <p:sp>
          <p:nvSpPr>
            <p:cNvPr id="33818" name="Text Box 20"/>
            <p:cNvSpPr txBox="1">
              <a:spLocks noChangeArrowheads="1"/>
            </p:cNvSpPr>
            <p:nvPr/>
          </p:nvSpPr>
          <p:spPr bwMode="auto">
            <a:xfrm>
              <a:off x="3360" y="3504"/>
              <a:ext cx="373"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b="1">
                  <a:solidFill>
                    <a:srgbClr val="FF0066"/>
                  </a:solidFill>
                  <a:latin typeface="Times New Roman" panose="02020603050405020304" pitchFamily="18" charset="0"/>
                </a:rPr>
                <a:t>④</a:t>
              </a:r>
            </a:p>
          </p:txBody>
        </p:sp>
        <p:sp>
          <p:nvSpPr>
            <p:cNvPr id="33819" name="Text Box 21"/>
            <p:cNvSpPr txBox="1">
              <a:spLocks noChangeArrowheads="1"/>
            </p:cNvSpPr>
            <p:nvPr/>
          </p:nvSpPr>
          <p:spPr bwMode="auto">
            <a:xfrm>
              <a:off x="3696" y="3504"/>
              <a:ext cx="373"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b="1">
                  <a:solidFill>
                    <a:srgbClr val="FF0066"/>
                  </a:solidFill>
                  <a:latin typeface="Times New Roman" panose="02020603050405020304" pitchFamily="18" charset="0"/>
                </a:rPr>
                <a:t>③</a:t>
              </a:r>
            </a:p>
          </p:txBody>
        </p:sp>
      </p:grpSp>
      <p:sp>
        <p:nvSpPr>
          <p:cNvPr id="635926" name="Text Box 22"/>
          <p:cNvSpPr txBox="1">
            <a:spLocks noChangeArrowheads="1"/>
          </p:cNvSpPr>
          <p:nvPr/>
        </p:nvSpPr>
        <p:spPr bwMode="auto">
          <a:xfrm>
            <a:off x="0" y="1752600"/>
            <a:ext cx="366077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資源 : 交差点①②③④</a:t>
            </a:r>
          </a:p>
        </p:txBody>
      </p:sp>
      <p:sp>
        <p:nvSpPr>
          <p:cNvPr id="635927" name="Text Box 23"/>
          <p:cNvSpPr txBox="1">
            <a:spLocks noChangeArrowheads="1"/>
          </p:cNvSpPr>
          <p:nvPr/>
        </p:nvSpPr>
        <p:spPr bwMode="auto">
          <a:xfrm>
            <a:off x="5181600" y="5562600"/>
            <a:ext cx="36703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①②③④に対して</a:t>
            </a:r>
          </a:p>
          <a:p>
            <a:pPr eaLnBrk="1" hangingPunct="1">
              <a:spcBef>
                <a:spcPct val="0"/>
              </a:spcBef>
              <a:buSzTx/>
              <a:buFontTx/>
              <a:buNone/>
            </a:pPr>
            <a:r>
              <a:rPr lang="ja-JP" altLang="en-US" sz="2800">
                <a:latin typeface="Times New Roman" panose="02020603050405020304" pitchFamily="18" charset="0"/>
              </a:rPr>
              <a:t>デッドロック防止可能？</a:t>
            </a:r>
          </a:p>
        </p:txBody>
      </p:sp>
      <p:sp>
        <p:nvSpPr>
          <p:cNvPr id="635928" name="AutoShape 24"/>
          <p:cNvSpPr>
            <a:spLocks noChangeArrowheads="1"/>
          </p:cNvSpPr>
          <p:nvPr/>
        </p:nvSpPr>
        <p:spPr bwMode="auto">
          <a:xfrm>
            <a:off x="838200" y="2438400"/>
            <a:ext cx="2286000" cy="609600"/>
          </a:xfrm>
          <a:prstGeom prst="wedgeRoundRectCallout">
            <a:avLst>
              <a:gd name="adj1" fmla="val -1806"/>
              <a:gd name="adj2" fmla="val 137500"/>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800">
                <a:latin typeface="Times New Roman" panose="02020603050405020304" pitchFamily="18" charset="0"/>
              </a:rPr>
              <a:t>①②が必要</a:t>
            </a:r>
          </a:p>
        </p:txBody>
      </p:sp>
      <p:sp>
        <p:nvSpPr>
          <p:cNvPr id="635929" name="AutoShape 25"/>
          <p:cNvSpPr>
            <a:spLocks noChangeArrowheads="1"/>
          </p:cNvSpPr>
          <p:nvPr/>
        </p:nvSpPr>
        <p:spPr bwMode="auto">
          <a:xfrm>
            <a:off x="5029200" y="2057400"/>
            <a:ext cx="2286000" cy="609600"/>
          </a:xfrm>
          <a:prstGeom prst="wedgeRoundRectCallout">
            <a:avLst>
              <a:gd name="adj1" fmla="val -63819"/>
              <a:gd name="adj2" fmla="val 0"/>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800">
                <a:latin typeface="Times New Roman" panose="02020603050405020304" pitchFamily="18" charset="0"/>
              </a:rPr>
              <a:t>②③が必要</a:t>
            </a:r>
          </a:p>
        </p:txBody>
      </p:sp>
      <p:sp>
        <p:nvSpPr>
          <p:cNvPr id="635930" name="AutoShape 26"/>
          <p:cNvSpPr>
            <a:spLocks noChangeArrowheads="1"/>
          </p:cNvSpPr>
          <p:nvPr/>
        </p:nvSpPr>
        <p:spPr bwMode="auto">
          <a:xfrm>
            <a:off x="5791200" y="4876800"/>
            <a:ext cx="2286000" cy="609600"/>
          </a:xfrm>
          <a:prstGeom prst="wedgeRoundRectCallout">
            <a:avLst>
              <a:gd name="adj1" fmla="val -37153"/>
              <a:gd name="adj2" fmla="val -102606"/>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800" dirty="0">
                <a:latin typeface="Times New Roman" panose="02020603050405020304" pitchFamily="18" charset="0"/>
              </a:rPr>
              <a:t>③④が必要</a:t>
            </a:r>
          </a:p>
        </p:txBody>
      </p:sp>
      <p:sp>
        <p:nvSpPr>
          <p:cNvPr id="635931" name="AutoShape 27"/>
          <p:cNvSpPr>
            <a:spLocks noChangeArrowheads="1"/>
          </p:cNvSpPr>
          <p:nvPr/>
        </p:nvSpPr>
        <p:spPr bwMode="auto">
          <a:xfrm>
            <a:off x="914400" y="5638800"/>
            <a:ext cx="2286000" cy="609600"/>
          </a:xfrm>
          <a:prstGeom prst="wedgeRoundRectCallout">
            <a:avLst>
              <a:gd name="adj1" fmla="val 70833"/>
              <a:gd name="adj2" fmla="val -15102"/>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800">
                <a:latin typeface="Times New Roman" panose="02020603050405020304" pitchFamily="18" charset="0"/>
              </a:rPr>
              <a:t>④①が必要</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635921"/>
                                        </p:tgtEl>
                                        <p:attrNameLst>
                                          <p:attrName>style.visibility</p:attrName>
                                        </p:attrNameLst>
                                      </p:cBhvr>
                                      <p:to>
                                        <p:strVal val="visible"/>
                                      </p:to>
                                    </p:set>
                                    <p:animEffect transition="in" filter="checkerboard(across)">
                                      <p:cBhvr>
                                        <p:cTn id="7" dur="500"/>
                                        <p:tgtEl>
                                          <p:spTgt spid="63592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35926"/>
                                        </p:tgtEl>
                                        <p:attrNameLst>
                                          <p:attrName>style.visibility</p:attrName>
                                        </p:attrNameLst>
                                      </p:cBhvr>
                                      <p:to>
                                        <p:strVal val="visible"/>
                                      </p:to>
                                    </p:set>
                                    <p:animEffect transition="in" filter="checkerboard(across)">
                                      <p:cBhvr>
                                        <p:cTn id="12" dur="500"/>
                                        <p:tgtEl>
                                          <p:spTgt spid="63592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35928"/>
                                        </p:tgtEl>
                                        <p:attrNameLst>
                                          <p:attrName>style.visibility</p:attrName>
                                        </p:attrNameLst>
                                      </p:cBhvr>
                                      <p:to>
                                        <p:strVal val="visible"/>
                                      </p:to>
                                    </p:set>
                                    <p:animEffect transition="in" filter="checkerboard(across)">
                                      <p:cBhvr>
                                        <p:cTn id="17" dur="500"/>
                                        <p:tgtEl>
                                          <p:spTgt spid="635928"/>
                                        </p:tgtEl>
                                      </p:cBhvr>
                                    </p:animEffect>
                                  </p:childTnLst>
                                </p:cTn>
                              </p:par>
                            </p:childTnLst>
                          </p:cTn>
                        </p:par>
                        <p:par>
                          <p:cTn id="18" fill="hold" nodeType="afterGroup">
                            <p:stCondLst>
                              <p:cond delay="500"/>
                            </p:stCondLst>
                            <p:childTnLst>
                              <p:par>
                                <p:cTn id="19" presetID="5" presetClass="entr" presetSubtype="10" fill="hold" grpId="0" nodeType="afterEffect">
                                  <p:stCondLst>
                                    <p:cond delay="0"/>
                                  </p:stCondLst>
                                  <p:childTnLst>
                                    <p:set>
                                      <p:cBhvr>
                                        <p:cTn id="20" dur="1" fill="hold">
                                          <p:stCondLst>
                                            <p:cond delay="0"/>
                                          </p:stCondLst>
                                        </p:cTn>
                                        <p:tgtEl>
                                          <p:spTgt spid="635929"/>
                                        </p:tgtEl>
                                        <p:attrNameLst>
                                          <p:attrName>style.visibility</p:attrName>
                                        </p:attrNameLst>
                                      </p:cBhvr>
                                      <p:to>
                                        <p:strVal val="visible"/>
                                      </p:to>
                                    </p:set>
                                    <p:animEffect transition="in" filter="checkerboard(across)">
                                      <p:cBhvr>
                                        <p:cTn id="21" dur="500"/>
                                        <p:tgtEl>
                                          <p:spTgt spid="635929"/>
                                        </p:tgtEl>
                                      </p:cBhvr>
                                    </p:animEffect>
                                  </p:childTnLst>
                                </p:cTn>
                              </p:par>
                            </p:childTnLst>
                          </p:cTn>
                        </p:par>
                        <p:par>
                          <p:cTn id="22" fill="hold" nodeType="afterGroup">
                            <p:stCondLst>
                              <p:cond delay="1000"/>
                            </p:stCondLst>
                            <p:childTnLst>
                              <p:par>
                                <p:cTn id="23" presetID="5" presetClass="entr" presetSubtype="10" fill="hold" grpId="0" nodeType="afterEffect">
                                  <p:stCondLst>
                                    <p:cond delay="0"/>
                                  </p:stCondLst>
                                  <p:childTnLst>
                                    <p:set>
                                      <p:cBhvr>
                                        <p:cTn id="24" dur="1" fill="hold">
                                          <p:stCondLst>
                                            <p:cond delay="0"/>
                                          </p:stCondLst>
                                        </p:cTn>
                                        <p:tgtEl>
                                          <p:spTgt spid="635930"/>
                                        </p:tgtEl>
                                        <p:attrNameLst>
                                          <p:attrName>style.visibility</p:attrName>
                                        </p:attrNameLst>
                                      </p:cBhvr>
                                      <p:to>
                                        <p:strVal val="visible"/>
                                      </p:to>
                                    </p:set>
                                    <p:animEffect transition="in" filter="checkerboard(across)">
                                      <p:cBhvr>
                                        <p:cTn id="25" dur="500"/>
                                        <p:tgtEl>
                                          <p:spTgt spid="635930"/>
                                        </p:tgtEl>
                                      </p:cBhvr>
                                    </p:animEffect>
                                  </p:childTnLst>
                                </p:cTn>
                              </p:par>
                            </p:childTnLst>
                          </p:cTn>
                        </p:par>
                        <p:par>
                          <p:cTn id="26" fill="hold" nodeType="afterGroup">
                            <p:stCondLst>
                              <p:cond delay="1500"/>
                            </p:stCondLst>
                            <p:childTnLst>
                              <p:par>
                                <p:cTn id="27" presetID="5" presetClass="entr" presetSubtype="10" fill="hold" grpId="0" nodeType="afterEffect">
                                  <p:stCondLst>
                                    <p:cond delay="0"/>
                                  </p:stCondLst>
                                  <p:childTnLst>
                                    <p:set>
                                      <p:cBhvr>
                                        <p:cTn id="28" dur="1" fill="hold">
                                          <p:stCondLst>
                                            <p:cond delay="0"/>
                                          </p:stCondLst>
                                        </p:cTn>
                                        <p:tgtEl>
                                          <p:spTgt spid="635931"/>
                                        </p:tgtEl>
                                        <p:attrNameLst>
                                          <p:attrName>style.visibility</p:attrName>
                                        </p:attrNameLst>
                                      </p:cBhvr>
                                      <p:to>
                                        <p:strVal val="visible"/>
                                      </p:to>
                                    </p:set>
                                    <p:animEffect transition="in" filter="checkerboard(across)">
                                      <p:cBhvr>
                                        <p:cTn id="29" dur="500"/>
                                        <p:tgtEl>
                                          <p:spTgt spid="635931"/>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 presetClass="entr" presetSubtype="10" fill="hold" grpId="0" nodeType="clickEffect">
                                  <p:stCondLst>
                                    <p:cond delay="0"/>
                                  </p:stCondLst>
                                  <p:childTnLst>
                                    <p:set>
                                      <p:cBhvr>
                                        <p:cTn id="33" dur="1" fill="hold">
                                          <p:stCondLst>
                                            <p:cond delay="0"/>
                                          </p:stCondLst>
                                        </p:cTn>
                                        <p:tgtEl>
                                          <p:spTgt spid="635927"/>
                                        </p:tgtEl>
                                        <p:attrNameLst>
                                          <p:attrName>style.visibility</p:attrName>
                                        </p:attrNameLst>
                                      </p:cBhvr>
                                      <p:to>
                                        <p:strVal val="visible"/>
                                      </p:to>
                                    </p:set>
                                    <p:animEffect transition="in" filter="checkerboard(across)">
                                      <p:cBhvr>
                                        <p:cTn id="34" dur="500"/>
                                        <p:tgtEl>
                                          <p:spTgt spid="6359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5926" grpId="0" autoUpdateAnimBg="0"/>
      <p:bldP spid="635927" grpId="0" autoUpdateAnimBg="0"/>
      <p:bldP spid="635928" grpId="0" animBg="1" autoUpdateAnimBg="0"/>
      <p:bldP spid="635929" grpId="0" animBg="1" autoUpdateAnimBg="0"/>
      <p:bldP spid="635930" grpId="0" animBg="1" autoUpdateAnimBg="0"/>
      <p:bldP spid="635931" grpId="0" animBg="1"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525463"/>
            <a:ext cx="7772400" cy="1311275"/>
          </a:xfrm>
        </p:spPr>
        <p:txBody>
          <a:bodyPr/>
          <a:lstStyle/>
          <a:p>
            <a:pPr eaLnBrk="1" hangingPunct="1"/>
            <a:r>
              <a:rPr lang="ja-JP" altLang="en-US">
                <a:latin typeface="Times New Roman" panose="02020603050405020304" pitchFamily="18" charset="0"/>
              </a:rPr>
              <a:t>相互排除, 排他制御</a:t>
            </a:r>
            <a:br>
              <a:rPr lang="ja-JP" altLang="en-US">
                <a:latin typeface="Times New Roman" panose="02020603050405020304" pitchFamily="18" charset="0"/>
              </a:rPr>
            </a:br>
            <a:r>
              <a:rPr lang="ja-JP" altLang="en-US" sz="3600">
                <a:latin typeface="Times New Roman" panose="02020603050405020304" pitchFamily="18" charset="0"/>
              </a:rPr>
              <a:t>(</a:t>
            </a:r>
            <a:r>
              <a:rPr lang="en-US" altLang="ja-JP" sz="3600">
                <a:latin typeface="Times New Roman" panose="02020603050405020304" pitchFamily="18" charset="0"/>
              </a:rPr>
              <a:t>mutual exclusion, exclusive control)</a:t>
            </a:r>
          </a:p>
        </p:txBody>
      </p:sp>
      <p:sp>
        <p:nvSpPr>
          <p:cNvPr id="7171" name="Rectangle 3"/>
          <p:cNvSpPr>
            <a:spLocks noGrp="1" noChangeArrowheads="1"/>
          </p:cNvSpPr>
          <p:nvPr>
            <p:ph type="body" idx="1"/>
          </p:nvPr>
        </p:nvSpPr>
        <p:spPr>
          <a:xfrm>
            <a:off x="685800" y="1981200"/>
            <a:ext cx="7772400" cy="3276600"/>
          </a:xfrm>
        </p:spPr>
        <p:txBody>
          <a:bodyPr/>
          <a:lstStyle/>
          <a:p>
            <a:pPr eaLnBrk="1" hangingPunct="1"/>
            <a:r>
              <a:rPr lang="ja-JP" altLang="en-US">
                <a:latin typeface="Times New Roman" panose="02020603050405020304" pitchFamily="18" charset="0"/>
              </a:rPr>
              <a:t>相互排除</a:t>
            </a:r>
            <a:r>
              <a:rPr lang="ja-JP" altLang="en-US" sz="2800">
                <a:latin typeface="Times New Roman" panose="02020603050405020304" pitchFamily="18" charset="0"/>
              </a:rPr>
              <a:t>(</a:t>
            </a:r>
            <a:r>
              <a:rPr lang="en-US" altLang="ja-JP" sz="2800">
                <a:latin typeface="Times New Roman" panose="02020603050405020304" pitchFamily="18" charset="0"/>
              </a:rPr>
              <a:t>mutual exclusion)</a:t>
            </a:r>
            <a:r>
              <a:rPr lang="en-US" altLang="ja-JP">
                <a:latin typeface="Times New Roman" panose="02020603050405020304" pitchFamily="18" charset="0"/>
              </a:rPr>
              <a:t>, </a:t>
            </a:r>
          </a:p>
          <a:p>
            <a:pPr eaLnBrk="1" hangingPunct="1">
              <a:buFontTx/>
              <a:buNone/>
            </a:pPr>
            <a:r>
              <a:rPr lang="ja-JP" altLang="en-US">
                <a:latin typeface="Times New Roman" panose="02020603050405020304" pitchFamily="18" charset="0"/>
              </a:rPr>
              <a:t>   排他制御</a:t>
            </a:r>
            <a:r>
              <a:rPr lang="ja-JP" altLang="en-US" sz="2800">
                <a:latin typeface="Times New Roman" panose="02020603050405020304" pitchFamily="18" charset="0"/>
              </a:rPr>
              <a:t>(</a:t>
            </a:r>
            <a:r>
              <a:rPr lang="en-US" altLang="ja-JP" sz="2800">
                <a:latin typeface="Times New Roman" panose="02020603050405020304" pitchFamily="18" charset="0"/>
              </a:rPr>
              <a:t>exclusive control)</a:t>
            </a:r>
          </a:p>
          <a:p>
            <a:pPr lvl="1" eaLnBrk="1" hangingPunct="1"/>
            <a:r>
              <a:rPr lang="ja-JP" altLang="en-US">
                <a:latin typeface="Times New Roman" panose="02020603050405020304" pitchFamily="18" charset="0"/>
              </a:rPr>
              <a:t>ある資源を高々1つのプロセスが占有するようにする</a:t>
            </a:r>
          </a:p>
          <a:p>
            <a:pPr lvl="1" eaLnBrk="1" hangingPunct="1"/>
            <a:r>
              <a:rPr lang="ja-JP" altLang="en-US">
                <a:latin typeface="Times New Roman" panose="02020603050405020304" pitchFamily="18" charset="0"/>
              </a:rPr>
              <a:t>あるプロセスが資源を使用しているときは、他のプロセスは資源が解放されるまで待つ</a:t>
            </a:r>
          </a:p>
        </p:txBody>
      </p:sp>
      <p:sp>
        <p:nvSpPr>
          <p:cNvPr id="7172" name="Rectangle 4"/>
          <p:cNvSpPr>
            <a:spLocks noChangeArrowheads="1"/>
          </p:cNvSpPr>
          <p:nvPr/>
        </p:nvSpPr>
        <p:spPr bwMode="auto">
          <a:xfrm>
            <a:off x="3581400" y="5410200"/>
            <a:ext cx="1295400" cy="685800"/>
          </a:xfrm>
          <a:prstGeom prst="rect">
            <a:avLst/>
          </a:prstGeom>
          <a:solidFill>
            <a:srgbClr val="00B0F0"/>
          </a:solidFill>
          <a:ln w="19050">
            <a:solidFill>
              <a:schemeClr val="tx1"/>
            </a:solidFill>
            <a:miter lim="800000"/>
            <a:headEnd/>
            <a:tailEnd/>
          </a:ln>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資源</a:t>
            </a:r>
          </a:p>
        </p:txBody>
      </p:sp>
      <p:sp>
        <p:nvSpPr>
          <p:cNvPr id="7173" name="Rectangle 5"/>
          <p:cNvSpPr>
            <a:spLocks noChangeArrowheads="1"/>
          </p:cNvSpPr>
          <p:nvPr/>
        </p:nvSpPr>
        <p:spPr bwMode="auto">
          <a:xfrm>
            <a:off x="990600" y="5638800"/>
            <a:ext cx="1752600" cy="609600"/>
          </a:xfrm>
          <a:prstGeom prst="rect">
            <a:avLst/>
          </a:prstGeom>
          <a:solidFill>
            <a:srgbClr val="00B050"/>
          </a:solidFill>
          <a:ln w="19050">
            <a:solidFill>
              <a:schemeClr val="tx1"/>
            </a:solidFill>
            <a:miter lim="800000"/>
            <a:headEnd/>
            <a:tailEnd/>
          </a:ln>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プロセス1</a:t>
            </a:r>
          </a:p>
        </p:txBody>
      </p:sp>
      <p:grpSp>
        <p:nvGrpSpPr>
          <p:cNvPr id="586758" name="Group 6"/>
          <p:cNvGrpSpPr>
            <a:grpSpLocks/>
          </p:cNvGrpSpPr>
          <p:nvPr/>
        </p:nvGrpSpPr>
        <p:grpSpPr bwMode="auto">
          <a:xfrm>
            <a:off x="2743200" y="5257800"/>
            <a:ext cx="838200" cy="685800"/>
            <a:chOff x="1728" y="3312"/>
            <a:chExt cx="528" cy="432"/>
          </a:xfrm>
        </p:grpSpPr>
        <p:sp>
          <p:nvSpPr>
            <p:cNvPr id="7180" name="Line 7"/>
            <p:cNvSpPr>
              <a:spLocks noChangeShapeType="1"/>
            </p:cNvSpPr>
            <p:nvPr/>
          </p:nvSpPr>
          <p:spPr bwMode="auto">
            <a:xfrm flipH="1">
              <a:off x="1728" y="3600"/>
              <a:ext cx="528" cy="144"/>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181" name="Text Box 8"/>
            <p:cNvSpPr txBox="1">
              <a:spLocks noChangeArrowheads="1"/>
            </p:cNvSpPr>
            <p:nvPr/>
          </p:nvSpPr>
          <p:spPr bwMode="auto">
            <a:xfrm>
              <a:off x="1728" y="3312"/>
              <a:ext cx="50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使用</a:t>
              </a:r>
            </a:p>
          </p:txBody>
        </p:sp>
      </p:grpSp>
      <p:sp>
        <p:nvSpPr>
          <p:cNvPr id="7175" name="Rectangle 9"/>
          <p:cNvSpPr>
            <a:spLocks noChangeArrowheads="1"/>
          </p:cNvSpPr>
          <p:nvPr/>
        </p:nvSpPr>
        <p:spPr bwMode="auto">
          <a:xfrm>
            <a:off x="5715000" y="5638800"/>
            <a:ext cx="1752600" cy="609600"/>
          </a:xfrm>
          <a:prstGeom prst="rect">
            <a:avLst/>
          </a:prstGeom>
          <a:solidFill>
            <a:srgbClr val="00B050"/>
          </a:solidFill>
          <a:ln w="19050">
            <a:solidFill>
              <a:schemeClr val="tx1"/>
            </a:solidFill>
            <a:miter lim="800000"/>
            <a:headEnd/>
            <a:tailEnd/>
          </a:ln>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プロセス2</a:t>
            </a:r>
          </a:p>
        </p:txBody>
      </p:sp>
      <p:sp>
        <p:nvSpPr>
          <p:cNvPr id="586762" name="Line 10"/>
          <p:cNvSpPr>
            <a:spLocks noChangeShapeType="1"/>
          </p:cNvSpPr>
          <p:nvPr/>
        </p:nvSpPr>
        <p:spPr bwMode="auto">
          <a:xfrm>
            <a:off x="4876800" y="5715000"/>
            <a:ext cx="838200" cy="22860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nvGrpSpPr>
          <p:cNvPr id="586763" name="Group 11"/>
          <p:cNvGrpSpPr>
            <a:grpSpLocks/>
          </p:cNvGrpSpPr>
          <p:nvPr/>
        </p:nvGrpSpPr>
        <p:grpSpPr bwMode="auto">
          <a:xfrm>
            <a:off x="5181600" y="5638800"/>
            <a:ext cx="304800" cy="304800"/>
            <a:chOff x="3264" y="3552"/>
            <a:chExt cx="192" cy="192"/>
          </a:xfrm>
        </p:grpSpPr>
        <p:sp>
          <p:nvSpPr>
            <p:cNvPr id="7178" name="Line 12"/>
            <p:cNvSpPr>
              <a:spLocks noChangeShapeType="1"/>
            </p:cNvSpPr>
            <p:nvPr/>
          </p:nvSpPr>
          <p:spPr bwMode="auto">
            <a:xfrm flipH="1">
              <a:off x="3264" y="3552"/>
              <a:ext cx="192" cy="192"/>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179" name="Line 13"/>
            <p:cNvSpPr>
              <a:spLocks noChangeShapeType="1"/>
            </p:cNvSpPr>
            <p:nvPr/>
          </p:nvSpPr>
          <p:spPr bwMode="auto">
            <a:xfrm>
              <a:off x="3264" y="3552"/>
              <a:ext cx="192" cy="192"/>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nodeType="clickEffect">
                                  <p:stCondLst>
                                    <p:cond delay="0"/>
                                  </p:stCondLst>
                                  <p:childTnLst>
                                    <p:set>
                                      <p:cBhvr>
                                        <p:cTn id="6" dur="1" fill="hold">
                                          <p:stCondLst>
                                            <p:cond delay="0"/>
                                          </p:stCondLst>
                                        </p:cTn>
                                        <p:tgtEl>
                                          <p:spTgt spid="586758"/>
                                        </p:tgtEl>
                                        <p:attrNameLst>
                                          <p:attrName>style.visibility</p:attrName>
                                        </p:attrNameLst>
                                      </p:cBhvr>
                                      <p:to>
                                        <p:strVal val="visible"/>
                                      </p:to>
                                    </p:set>
                                    <p:animEffect transition="in" filter="wipe(right)">
                                      <p:cBhvr>
                                        <p:cTn id="7" dur="500"/>
                                        <p:tgtEl>
                                          <p:spTgt spid="58675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86762"/>
                                        </p:tgtEl>
                                        <p:attrNameLst>
                                          <p:attrName>style.visibility</p:attrName>
                                        </p:attrNameLst>
                                      </p:cBhvr>
                                      <p:to>
                                        <p:strVal val="visible"/>
                                      </p:to>
                                    </p:set>
                                    <p:animEffect transition="in" filter="wipe(left)">
                                      <p:cBhvr>
                                        <p:cTn id="12" dur="500"/>
                                        <p:tgtEl>
                                          <p:spTgt spid="58676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586763"/>
                                        </p:tgtEl>
                                        <p:attrNameLst>
                                          <p:attrName>style.visibility</p:attrName>
                                        </p:attrNameLst>
                                      </p:cBhvr>
                                      <p:to>
                                        <p:strVal val="visible"/>
                                      </p:to>
                                    </p:set>
                                    <p:animEffect transition="in" filter="checkerboard(across)">
                                      <p:cBhvr>
                                        <p:cTn id="17" dur="500"/>
                                        <p:tgtEl>
                                          <p:spTgt spid="5867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6762"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685800" y="381000"/>
            <a:ext cx="7772400" cy="1189038"/>
          </a:xfrm>
        </p:spPr>
        <p:txBody>
          <a:bodyPr/>
          <a:lstStyle/>
          <a:p>
            <a:pPr eaLnBrk="1" hangingPunct="1"/>
            <a:r>
              <a:rPr lang="ja-JP" altLang="en-US" sz="2800"/>
              <a:t>デッドロックの防止</a:t>
            </a:r>
            <a:br>
              <a:rPr lang="ja-JP" altLang="en-US"/>
            </a:br>
            <a:r>
              <a:rPr lang="ja-JP" altLang="en-US"/>
              <a:t>相互排除条件の回避</a:t>
            </a:r>
            <a:endParaRPr lang="en-US" altLang="ja-JP"/>
          </a:p>
        </p:txBody>
      </p:sp>
      <p:sp>
        <p:nvSpPr>
          <p:cNvPr id="34819" name="Rectangle 3"/>
          <p:cNvSpPr>
            <a:spLocks noChangeArrowheads="1"/>
          </p:cNvSpPr>
          <p:nvPr/>
        </p:nvSpPr>
        <p:spPr bwMode="auto">
          <a:xfrm>
            <a:off x="914400" y="3581400"/>
            <a:ext cx="6553200" cy="10668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34820" name="Rectangle 4"/>
          <p:cNvSpPr>
            <a:spLocks noChangeArrowheads="1"/>
          </p:cNvSpPr>
          <p:nvPr/>
        </p:nvSpPr>
        <p:spPr bwMode="auto">
          <a:xfrm>
            <a:off x="3657600" y="1676400"/>
            <a:ext cx="1066800" cy="48768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34821" name="Line 5"/>
          <p:cNvSpPr>
            <a:spLocks noChangeShapeType="1"/>
          </p:cNvSpPr>
          <p:nvPr/>
        </p:nvSpPr>
        <p:spPr bwMode="auto">
          <a:xfrm>
            <a:off x="914400" y="4114800"/>
            <a:ext cx="2819400" cy="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4822" name="Line 6"/>
          <p:cNvSpPr>
            <a:spLocks noChangeShapeType="1"/>
          </p:cNvSpPr>
          <p:nvPr/>
        </p:nvSpPr>
        <p:spPr bwMode="auto">
          <a:xfrm>
            <a:off x="4648200" y="4114800"/>
            <a:ext cx="2819400" cy="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4823" name="Line 7"/>
          <p:cNvSpPr>
            <a:spLocks noChangeShapeType="1"/>
          </p:cNvSpPr>
          <p:nvPr/>
        </p:nvSpPr>
        <p:spPr bwMode="auto">
          <a:xfrm>
            <a:off x="4191000" y="1676400"/>
            <a:ext cx="0" cy="205740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4824" name="Line 8"/>
          <p:cNvSpPr>
            <a:spLocks noChangeShapeType="1"/>
          </p:cNvSpPr>
          <p:nvPr/>
        </p:nvSpPr>
        <p:spPr bwMode="auto">
          <a:xfrm>
            <a:off x="4191000" y="4495800"/>
            <a:ext cx="0" cy="205740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4825" name="Line 9"/>
          <p:cNvSpPr>
            <a:spLocks noChangeShapeType="1"/>
          </p:cNvSpPr>
          <p:nvPr/>
        </p:nvSpPr>
        <p:spPr bwMode="auto">
          <a:xfrm>
            <a:off x="3657600" y="4724400"/>
            <a:ext cx="533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4826" name="Line 10"/>
          <p:cNvSpPr>
            <a:spLocks noChangeShapeType="1"/>
          </p:cNvSpPr>
          <p:nvPr/>
        </p:nvSpPr>
        <p:spPr bwMode="auto">
          <a:xfrm>
            <a:off x="4191000" y="3505200"/>
            <a:ext cx="533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4827" name="Line 11"/>
          <p:cNvSpPr>
            <a:spLocks noChangeShapeType="1"/>
          </p:cNvSpPr>
          <p:nvPr/>
        </p:nvSpPr>
        <p:spPr bwMode="auto">
          <a:xfrm>
            <a:off x="3581400" y="3581400"/>
            <a:ext cx="0" cy="53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4828" name="Line 12"/>
          <p:cNvSpPr>
            <a:spLocks noChangeShapeType="1"/>
          </p:cNvSpPr>
          <p:nvPr/>
        </p:nvSpPr>
        <p:spPr bwMode="auto">
          <a:xfrm>
            <a:off x="4800600" y="4114800"/>
            <a:ext cx="0" cy="53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pic>
        <p:nvPicPr>
          <p:cNvPr id="34829" name="Picture 13" descr="ca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52600" y="3581400"/>
            <a:ext cx="849313"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30" name="Picture 14" descr="car_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657600" y="5486400"/>
            <a:ext cx="449263" cy="846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31" name="Picture 24" descr="car_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638800" y="4114800"/>
            <a:ext cx="849313"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32" name="Picture 25" descr="car_y"/>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267200" y="1828800"/>
            <a:ext cx="449263" cy="846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4833" name="Group 34"/>
          <p:cNvGrpSpPr>
            <a:grpSpLocks/>
          </p:cNvGrpSpPr>
          <p:nvPr/>
        </p:nvGrpSpPr>
        <p:grpSpPr bwMode="auto">
          <a:xfrm>
            <a:off x="3598863" y="3505200"/>
            <a:ext cx="1125537" cy="1112838"/>
            <a:chOff x="3360" y="3168"/>
            <a:chExt cx="709" cy="701"/>
          </a:xfrm>
        </p:grpSpPr>
        <p:sp>
          <p:nvSpPr>
            <p:cNvPr id="34845" name="Text Box 26"/>
            <p:cNvSpPr txBox="1">
              <a:spLocks noChangeArrowheads="1"/>
            </p:cNvSpPr>
            <p:nvPr/>
          </p:nvSpPr>
          <p:spPr bwMode="auto">
            <a:xfrm>
              <a:off x="3360" y="3168"/>
              <a:ext cx="373"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b="1">
                  <a:solidFill>
                    <a:srgbClr val="FF0066"/>
                  </a:solidFill>
                  <a:latin typeface="Times New Roman" panose="02020603050405020304" pitchFamily="18" charset="0"/>
                </a:rPr>
                <a:t>①</a:t>
              </a:r>
            </a:p>
          </p:txBody>
        </p:sp>
        <p:sp>
          <p:nvSpPr>
            <p:cNvPr id="34846" name="Text Box 27"/>
            <p:cNvSpPr txBox="1">
              <a:spLocks noChangeArrowheads="1"/>
            </p:cNvSpPr>
            <p:nvPr/>
          </p:nvSpPr>
          <p:spPr bwMode="auto">
            <a:xfrm>
              <a:off x="3696" y="3168"/>
              <a:ext cx="373"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b="1">
                  <a:solidFill>
                    <a:srgbClr val="FF0066"/>
                  </a:solidFill>
                  <a:latin typeface="Times New Roman" panose="02020603050405020304" pitchFamily="18" charset="0"/>
                </a:rPr>
                <a:t>②</a:t>
              </a:r>
            </a:p>
          </p:txBody>
        </p:sp>
        <p:sp>
          <p:nvSpPr>
            <p:cNvPr id="34847" name="Text Box 31"/>
            <p:cNvSpPr txBox="1">
              <a:spLocks noChangeArrowheads="1"/>
            </p:cNvSpPr>
            <p:nvPr/>
          </p:nvSpPr>
          <p:spPr bwMode="auto">
            <a:xfrm>
              <a:off x="3360" y="3504"/>
              <a:ext cx="373"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b="1">
                  <a:solidFill>
                    <a:srgbClr val="FF0066"/>
                  </a:solidFill>
                  <a:latin typeface="Times New Roman" panose="02020603050405020304" pitchFamily="18" charset="0"/>
                </a:rPr>
                <a:t>④</a:t>
              </a:r>
            </a:p>
          </p:txBody>
        </p:sp>
        <p:sp>
          <p:nvSpPr>
            <p:cNvPr id="34848" name="Text Box 32"/>
            <p:cNvSpPr txBox="1">
              <a:spLocks noChangeArrowheads="1"/>
            </p:cNvSpPr>
            <p:nvPr/>
          </p:nvSpPr>
          <p:spPr bwMode="auto">
            <a:xfrm>
              <a:off x="3696" y="3504"/>
              <a:ext cx="373"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b="1">
                  <a:solidFill>
                    <a:srgbClr val="FF0066"/>
                  </a:solidFill>
                  <a:latin typeface="Times New Roman" panose="02020603050405020304" pitchFamily="18" charset="0"/>
                </a:rPr>
                <a:t>③</a:t>
              </a:r>
            </a:p>
          </p:txBody>
        </p:sp>
      </p:grpSp>
      <p:sp>
        <p:nvSpPr>
          <p:cNvPr id="634916" name="Text Box 36"/>
          <p:cNvSpPr txBox="1">
            <a:spLocks noChangeArrowheads="1"/>
          </p:cNvSpPr>
          <p:nvPr/>
        </p:nvSpPr>
        <p:spPr bwMode="auto">
          <a:xfrm>
            <a:off x="609600" y="2209800"/>
            <a:ext cx="2613025"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立体交差にする</a:t>
            </a:r>
          </a:p>
        </p:txBody>
      </p:sp>
      <p:sp>
        <p:nvSpPr>
          <p:cNvPr id="634923" name="Text Box 43"/>
          <p:cNvSpPr txBox="1">
            <a:spLocks noChangeArrowheads="1"/>
          </p:cNvSpPr>
          <p:nvPr/>
        </p:nvSpPr>
        <p:spPr bwMode="auto">
          <a:xfrm>
            <a:off x="4800600" y="4978400"/>
            <a:ext cx="3365500" cy="95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問題点 : </a:t>
            </a:r>
          </a:p>
          <a:p>
            <a:pPr eaLnBrk="1" hangingPunct="1">
              <a:spcBef>
                <a:spcPct val="0"/>
              </a:spcBef>
              <a:buSzTx/>
              <a:buFontTx/>
              <a:buNone/>
            </a:pPr>
            <a:r>
              <a:rPr lang="ja-JP" altLang="en-US" sz="2800">
                <a:latin typeface="Times New Roman" panose="02020603050405020304" pitchFamily="18" charset="0"/>
              </a:rPr>
              <a:t>コストが掛かり過ぎる</a:t>
            </a:r>
          </a:p>
        </p:txBody>
      </p:sp>
      <p:grpSp>
        <p:nvGrpSpPr>
          <p:cNvPr id="34" name="グループ化 33"/>
          <p:cNvGrpSpPr>
            <a:grpSpLocks/>
          </p:cNvGrpSpPr>
          <p:nvPr/>
        </p:nvGrpSpPr>
        <p:grpSpPr bwMode="auto">
          <a:xfrm>
            <a:off x="2904213" y="3207669"/>
            <a:ext cx="2588535" cy="1516730"/>
            <a:chOff x="6169702" y="456950"/>
            <a:chExt cx="2588049" cy="1517236"/>
          </a:xfrm>
        </p:grpSpPr>
        <p:sp useBgFill="1">
          <p:nvSpPr>
            <p:cNvPr id="34837" name="正方形/長方形 34"/>
            <p:cNvSpPr>
              <a:spLocks noChangeArrowheads="1"/>
            </p:cNvSpPr>
            <p:nvPr/>
          </p:nvSpPr>
          <p:spPr bwMode="auto">
            <a:xfrm>
              <a:off x="6172200" y="1423031"/>
              <a:ext cx="2569800" cy="497448"/>
            </a:xfrm>
            <a:prstGeom prst="rect">
              <a:avLst/>
            </a:prstGeom>
            <a:ln>
              <a:noFill/>
            </a:ln>
            <a:effectLst/>
            <a:extLs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36" name="Rectangle 3"/>
            <p:cNvSpPr>
              <a:spLocks noChangeArrowheads="1"/>
            </p:cNvSpPr>
            <p:nvPr/>
          </p:nvSpPr>
          <p:spPr bwMode="auto">
            <a:xfrm>
              <a:off x="6888301" y="459914"/>
              <a:ext cx="1139338" cy="1078272"/>
            </a:xfrm>
            <a:prstGeom prst="rect">
              <a:avLst/>
            </a:prstGeom>
            <a:solidFill>
              <a:schemeClr val="accent3">
                <a:lumMod val="40000"/>
                <a:lumOff val="6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defRPr/>
              </a:pPr>
              <a:endParaRPr lang="ja-JP" altLang="en-US" sz="2400">
                <a:latin typeface="Times New Roman" panose="02020603050405020304" pitchFamily="18" charset="0"/>
              </a:endParaRPr>
            </a:p>
          </p:txBody>
        </p:sp>
        <p:sp>
          <p:nvSpPr>
            <p:cNvPr id="37" name="平行四辺形 36"/>
            <p:cNvSpPr/>
            <p:nvPr/>
          </p:nvSpPr>
          <p:spPr bwMode="auto">
            <a:xfrm rot="5400000">
              <a:off x="7661534" y="817494"/>
              <a:ext cx="1440343" cy="720590"/>
            </a:xfrm>
            <a:prstGeom prst="parallelogram">
              <a:avLst>
                <a:gd name="adj" fmla="val 51571"/>
              </a:avLst>
            </a:prstGeom>
            <a:solidFill>
              <a:schemeClr val="accent3"/>
            </a:solidFill>
            <a:ln w="9525" cap="flat" cmpd="sng" algn="ctr">
              <a:noFill/>
              <a:prstDash val="solid"/>
              <a:round/>
              <a:headEnd type="none" w="med" len="med"/>
              <a:tailEnd type="none" w="med" len="med"/>
            </a:ln>
            <a:effectLst/>
          </p:spPr>
          <p:txBody>
            <a:bodyPr wrap="none"/>
            <a:lstStyle/>
            <a:p>
              <a:pPr eaLnBrk="1" hangingPunct="1">
                <a:defRPr/>
              </a:pPr>
              <a:endParaRPr lang="ja-JP" altLang="en-US"/>
            </a:p>
          </p:txBody>
        </p:sp>
        <p:sp>
          <p:nvSpPr>
            <p:cNvPr id="38" name="平行四辺形 37"/>
            <p:cNvSpPr/>
            <p:nvPr/>
          </p:nvSpPr>
          <p:spPr bwMode="auto">
            <a:xfrm rot="5400000" flipV="1">
              <a:off x="5809463" y="817189"/>
              <a:ext cx="1440343" cy="719865"/>
            </a:xfrm>
            <a:prstGeom prst="parallelogram">
              <a:avLst>
                <a:gd name="adj" fmla="val 50625"/>
              </a:avLst>
            </a:prstGeom>
            <a:solidFill>
              <a:schemeClr val="accent4"/>
            </a:solidFill>
            <a:ln w="9525" cap="flat" cmpd="sng" algn="ctr">
              <a:noFill/>
              <a:prstDash val="solid"/>
              <a:round/>
              <a:headEnd type="none" w="med" len="med"/>
              <a:tailEnd type="none" w="med" len="med"/>
            </a:ln>
            <a:effectLst/>
          </p:spPr>
          <p:txBody>
            <a:bodyPr wrap="none"/>
            <a:lstStyle/>
            <a:p>
              <a:pPr eaLnBrk="1" hangingPunct="1">
                <a:defRPr/>
              </a:pPr>
              <a:endParaRPr lang="ja-JP" altLang="en-US" dirty="0"/>
            </a:p>
          </p:txBody>
        </p:sp>
        <p:sp>
          <p:nvSpPr>
            <p:cNvPr id="34841" name="Line 5"/>
            <p:cNvSpPr>
              <a:spLocks noChangeShapeType="1"/>
            </p:cNvSpPr>
            <p:nvPr/>
          </p:nvSpPr>
          <p:spPr bwMode="auto">
            <a:xfrm flipV="1">
              <a:off x="6922682" y="984959"/>
              <a:ext cx="1115067" cy="7451"/>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4842" name="Line 5"/>
            <p:cNvSpPr>
              <a:spLocks noChangeShapeType="1"/>
            </p:cNvSpPr>
            <p:nvPr/>
          </p:nvSpPr>
          <p:spPr bwMode="auto">
            <a:xfrm>
              <a:off x="8070649" y="985947"/>
              <a:ext cx="687102" cy="360885"/>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4843" name="Line 5"/>
            <p:cNvSpPr>
              <a:spLocks noChangeShapeType="1"/>
            </p:cNvSpPr>
            <p:nvPr/>
          </p:nvSpPr>
          <p:spPr bwMode="auto">
            <a:xfrm flipH="1">
              <a:off x="6199240" y="1017184"/>
              <a:ext cx="671602" cy="329648"/>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2" name="Rectangle 3"/>
            <p:cNvSpPr>
              <a:spLocks noChangeArrowheads="1"/>
            </p:cNvSpPr>
            <p:nvPr/>
          </p:nvSpPr>
          <p:spPr bwMode="auto">
            <a:xfrm>
              <a:off x="6922682" y="1537478"/>
              <a:ext cx="1068451" cy="436708"/>
            </a:xfrm>
            <a:prstGeom prst="rect">
              <a:avLst/>
            </a:prstGeom>
            <a:solidFill>
              <a:schemeClr val="accent4">
                <a:lumMod val="50000"/>
              </a:schemeClr>
            </a:solidFill>
            <a:ln>
              <a:noFill/>
            </a:ln>
            <a:effec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defRPr/>
              </a:pPr>
              <a:endParaRPr lang="ja-JP" altLang="en-US" sz="2400" dirty="0">
                <a:latin typeface="Times New Roman" panose="02020603050405020304" pitchFamily="18"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checkerboard(across)">
                                      <p:cBhvr>
                                        <p:cTn id="7" dur="500"/>
                                        <p:tgtEl>
                                          <p:spTgt spid="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34916"/>
                                        </p:tgtEl>
                                        <p:attrNameLst>
                                          <p:attrName>style.visibility</p:attrName>
                                        </p:attrNameLst>
                                      </p:cBhvr>
                                      <p:to>
                                        <p:strVal val="visible"/>
                                      </p:to>
                                    </p:set>
                                    <p:animEffect transition="in" filter="checkerboard(across)">
                                      <p:cBhvr>
                                        <p:cTn id="12" dur="500"/>
                                        <p:tgtEl>
                                          <p:spTgt spid="63491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34923"/>
                                        </p:tgtEl>
                                        <p:attrNameLst>
                                          <p:attrName>style.visibility</p:attrName>
                                        </p:attrNameLst>
                                      </p:cBhvr>
                                      <p:to>
                                        <p:strVal val="visible"/>
                                      </p:to>
                                    </p:set>
                                    <p:animEffect transition="in" filter="checkerboard(across)">
                                      <p:cBhvr>
                                        <p:cTn id="17" dur="500"/>
                                        <p:tgtEl>
                                          <p:spTgt spid="6349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16" grpId="0" autoUpdateAnimBg="0"/>
      <p:bldP spid="634923" grpId="0"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85800" y="381000"/>
            <a:ext cx="7772400" cy="1189038"/>
          </a:xfrm>
        </p:spPr>
        <p:txBody>
          <a:bodyPr/>
          <a:lstStyle/>
          <a:p>
            <a:pPr eaLnBrk="1" hangingPunct="1"/>
            <a:r>
              <a:rPr lang="ja-JP" altLang="en-US" sz="2800"/>
              <a:t>デッドロックの防止</a:t>
            </a:r>
            <a:br>
              <a:rPr lang="ja-JP" altLang="en-US"/>
            </a:br>
            <a:r>
              <a:rPr lang="ja-JP" altLang="en-US"/>
              <a:t>待機条件の回避</a:t>
            </a:r>
            <a:endParaRPr lang="en-US" altLang="ja-JP"/>
          </a:p>
        </p:txBody>
      </p:sp>
      <p:sp>
        <p:nvSpPr>
          <p:cNvPr id="35843" name="Rectangle 3"/>
          <p:cNvSpPr>
            <a:spLocks noChangeArrowheads="1"/>
          </p:cNvSpPr>
          <p:nvPr/>
        </p:nvSpPr>
        <p:spPr bwMode="auto">
          <a:xfrm>
            <a:off x="914400" y="3581400"/>
            <a:ext cx="6553200" cy="10668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35844" name="Rectangle 4"/>
          <p:cNvSpPr>
            <a:spLocks noChangeArrowheads="1"/>
          </p:cNvSpPr>
          <p:nvPr/>
        </p:nvSpPr>
        <p:spPr bwMode="auto">
          <a:xfrm>
            <a:off x="3657600" y="1676400"/>
            <a:ext cx="1066800" cy="48768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35845" name="Line 5"/>
          <p:cNvSpPr>
            <a:spLocks noChangeShapeType="1"/>
          </p:cNvSpPr>
          <p:nvPr/>
        </p:nvSpPr>
        <p:spPr bwMode="auto">
          <a:xfrm>
            <a:off x="914400" y="4114800"/>
            <a:ext cx="2819400" cy="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5846" name="Line 6"/>
          <p:cNvSpPr>
            <a:spLocks noChangeShapeType="1"/>
          </p:cNvSpPr>
          <p:nvPr/>
        </p:nvSpPr>
        <p:spPr bwMode="auto">
          <a:xfrm>
            <a:off x="4648200" y="4114800"/>
            <a:ext cx="2819400" cy="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5847" name="Line 7"/>
          <p:cNvSpPr>
            <a:spLocks noChangeShapeType="1"/>
          </p:cNvSpPr>
          <p:nvPr/>
        </p:nvSpPr>
        <p:spPr bwMode="auto">
          <a:xfrm>
            <a:off x="4191000" y="1676400"/>
            <a:ext cx="0" cy="205740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5848" name="Line 8"/>
          <p:cNvSpPr>
            <a:spLocks noChangeShapeType="1"/>
          </p:cNvSpPr>
          <p:nvPr/>
        </p:nvSpPr>
        <p:spPr bwMode="auto">
          <a:xfrm>
            <a:off x="4191000" y="4495800"/>
            <a:ext cx="0" cy="205740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5849" name="Line 9"/>
          <p:cNvSpPr>
            <a:spLocks noChangeShapeType="1"/>
          </p:cNvSpPr>
          <p:nvPr/>
        </p:nvSpPr>
        <p:spPr bwMode="auto">
          <a:xfrm>
            <a:off x="3657600" y="4724400"/>
            <a:ext cx="533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5850" name="Line 10"/>
          <p:cNvSpPr>
            <a:spLocks noChangeShapeType="1"/>
          </p:cNvSpPr>
          <p:nvPr/>
        </p:nvSpPr>
        <p:spPr bwMode="auto">
          <a:xfrm>
            <a:off x="4191000" y="3505200"/>
            <a:ext cx="533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5851" name="Line 11"/>
          <p:cNvSpPr>
            <a:spLocks noChangeShapeType="1"/>
          </p:cNvSpPr>
          <p:nvPr/>
        </p:nvSpPr>
        <p:spPr bwMode="auto">
          <a:xfrm>
            <a:off x="3581400" y="3581400"/>
            <a:ext cx="0" cy="53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5852" name="Line 12"/>
          <p:cNvSpPr>
            <a:spLocks noChangeShapeType="1"/>
          </p:cNvSpPr>
          <p:nvPr/>
        </p:nvSpPr>
        <p:spPr bwMode="auto">
          <a:xfrm>
            <a:off x="4800600" y="4114800"/>
            <a:ext cx="0" cy="53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pic>
        <p:nvPicPr>
          <p:cNvPr id="35853" name="Picture 13" descr="ca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52600" y="3581400"/>
            <a:ext cx="849313"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54" name="Picture 14" descr="car_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657600" y="5486400"/>
            <a:ext cx="449263" cy="846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55" name="Picture 24" descr="car_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638800" y="4114800"/>
            <a:ext cx="849313"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56" name="Picture 25" descr="car_y"/>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267200" y="1828800"/>
            <a:ext cx="449263" cy="846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4916" name="Text Box 36"/>
          <p:cNvSpPr txBox="1">
            <a:spLocks noChangeArrowheads="1"/>
          </p:cNvSpPr>
          <p:nvPr/>
        </p:nvSpPr>
        <p:spPr bwMode="auto">
          <a:xfrm>
            <a:off x="286908" y="2124056"/>
            <a:ext cx="3294492"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dirty="0">
                <a:latin typeface="Times New Roman" panose="02020603050405020304" pitchFamily="18" charset="0"/>
              </a:rPr>
              <a:t>交差点に入れる車を</a:t>
            </a:r>
            <a:endParaRPr lang="en-US" altLang="ja-JP" sz="2800" dirty="0">
              <a:latin typeface="Times New Roman" panose="02020603050405020304" pitchFamily="18" charset="0"/>
            </a:endParaRPr>
          </a:p>
          <a:p>
            <a:pPr eaLnBrk="1" hangingPunct="1">
              <a:spcBef>
                <a:spcPct val="0"/>
              </a:spcBef>
              <a:buSzTx/>
              <a:buFontTx/>
              <a:buNone/>
            </a:pPr>
            <a:r>
              <a:rPr lang="en-US" altLang="ja-JP" sz="2800" dirty="0">
                <a:latin typeface="Times New Roman" panose="02020603050405020304" pitchFamily="18" charset="0"/>
              </a:rPr>
              <a:t>1</a:t>
            </a:r>
            <a:r>
              <a:rPr lang="ja-JP" altLang="en-US" sz="2800" dirty="0">
                <a:latin typeface="Times New Roman" panose="02020603050405020304" pitchFamily="18" charset="0"/>
              </a:rPr>
              <a:t>台に制限する</a:t>
            </a:r>
          </a:p>
        </p:txBody>
      </p:sp>
      <p:grpSp>
        <p:nvGrpSpPr>
          <p:cNvPr id="634922" name="Group 42"/>
          <p:cNvGrpSpPr>
            <a:grpSpLocks/>
          </p:cNvGrpSpPr>
          <p:nvPr/>
        </p:nvGrpSpPr>
        <p:grpSpPr bwMode="auto">
          <a:xfrm>
            <a:off x="2590800" y="3581400"/>
            <a:ext cx="1839913" cy="450850"/>
            <a:chOff x="576" y="3696"/>
            <a:chExt cx="1159" cy="284"/>
          </a:xfrm>
        </p:grpSpPr>
        <p:sp>
          <p:nvSpPr>
            <p:cNvPr id="35861" name="Line 40"/>
            <p:cNvSpPr>
              <a:spLocks noChangeShapeType="1"/>
            </p:cNvSpPr>
            <p:nvPr/>
          </p:nvSpPr>
          <p:spPr bwMode="auto">
            <a:xfrm>
              <a:off x="576" y="3840"/>
              <a:ext cx="624" cy="0"/>
            </a:xfrm>
            <a:prstGeom prst="line">
              <a:avLst/>
            </a:prstGeom>
            <a:noFill/>
            <a:ln w="38100">
              <a:solidFill>
                <a:srgbClr val="33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pic>
          <p:nvPicPr>
            <p:cNvPr id="35862" name="Picture 41" descr="ca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00" y="3696"/>
              <a:ext cx="535" cy="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34923" name="Text Box 43"/>
          <p:cNvSpPr txBox="1">
            <a:spLocks noChangeArrowheads="1"/>
          </p:cNvSpPr>
          <p:nvPr/>
        </p:nvSpPr>
        <p:spPr bwMode="auto">
          <a:xfrm>
            <a:off x="4800600" y="4978400"/>
            <a:ext cx="4057521"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dirty="0">
                <a:latin typeface="Times New Roman" panose="02020603050405020304" pitchFamily="18" charset="0"/>
              </a:rPr>
              <a:t>問題点 : </a:t>
            </a:r>
            <a:endParaRPr lang="en-US" altLang="ja-JP" sz="2800" dirty="0">
              <a:latin typeface="Times New Roman" panose="02020603050405020304" pitchFamily="18" charset="0"/>
            </a:endParaRPr>
          </a:p>
          <a:p>
            <a:pPr eaLnBrk="1" hangingPunct="1">
              <a:spcBef>
                <a:spcPct val="0"/>
              </a:spcBef>
              <a:buSzTx/>
              <a:buFontTx/>
              <a:buNone/>
            </a:pPr>
            <a:r>
              <a:rPr lang="ja-JP" altLang="en-US" sz="2800" dirty="0">
                <a:latin typeface="Times New Roman" panose="02020603050405020304" pitchFamily="18" charset="0"/>
              </a:rPr>
              <a:t>反対車線の車も入れない</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34916"/>
                                        </p:tgtEl>
                                        <p:attrNameLst>
                                          <p:attrName>style.visibility</p:attrName>
                                        </p:attrNameLst>
                                      </p:cBhvr>
                                      <p:to>
                                        <p:strVal val="visible"/>
                                      </p:to>
                                    </p:set>
                                    <p:animEffect transition="in" filter="checkerboard(across)">
                                      <p:cBhvr>
                                        <p:cTn id="7" dur="500"/>
                                        <p:tgtEl>
                                          <p:spTgt spid="6349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634922"/>
                                        </p:tgtEl>
                                        <p:attrNameLst>
                                          <p:attrName>style.visibility</p:attrName>
                                        </p:attrNameLst>
                                      </p:cBhvr>
                                      <p:to>
                                        <p:strVal val="visible"/>
                                      </p:to>
                                    </p:set>
                                    <p:animEffect transition="in" filter="wipe(left)">
                                      <p:cBhvr>
                                        <p:cTn id="12" dur="500"/>
                                        <p:tgtEl>
                                          <p:spTgt spid="63492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34923"/>
                                        </p:tgtEl>
                                        <p:attrNameLst>
                                          <p:attrName>style.visibility</p:attrName>
                                        </p:attrNameLst>
                                      </p:cBhvr>
                                      <p:to>
                                        <p:strVal val="visible"/>
                                      </p:to>
                                    </p:set>
                                    <p:animEffect transition="in" filter="checkerboard(across)">
                                      <p:cBhvr>
                                        <p:cTn id="17" dur="500"/>
                                        <p:tgtEl>
                                          <p:spTgt spid="6349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16" grpId="0" autoUpdateAnimBg="0"/>
      <p:bldP spid="634923" grpId="0"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866" name="Group 17"/>
          <p:cNvGrpSpPr>
            <a:grpSpLocks/>
          </p:cNvGrpSpPr>
          <p:nvPr/>
        </p:nvGrpSpPr>
        <p:grpSpPr bwMode="auto">
          <a:xfrm>
            <a:off x="3598863" y="3505200"/>
            <a:ext cx="1125537" cy="1112838"/>
            <a:chOff x="3360" y="3168"/>
            <a:chExt cx="709" cy="701"/>
          </a:xfrm>
        </p:grpSpPr>
        <p:sp>
          <p:nvSpPr>
            <p:cNvPr id="36888" name="Text Box 18"/>
            <p:cNvSpPr txBox="1">
              <a:spLocks noChangeArrowheads="1"/>
            </p:cNvSpPr>
            <p:nvPr/>
          </p:nvSpPr>
          <p:spPr bwMode="auto">
            <a:xfrm>
              <a:off x="3360" y="3168"/>
              <a:ext cx="373"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b="1">
                  <a:solidFill>
                    <a:srgbClr val="FF0066"/>
                  </a:solidFill>
                  <a:latin typeface="Times New Roman" panose="02020603050405020304" pitchFamily="18" charset="0"/>
                </a:rPr>
                <a:t>①</a:t>
              </a:r>
            </a:p>
          </p:txBody>
        </p:sp>
        <p:sp>
          <p:nvSpPr>
            <p:cNvPr id="36889" name="Text Box 19"/>
            <p:cNvSpPr txBox="1">
              <a:spLocks noChangeArrowheads="1"/>
            </p:cNvSpPr>
            <p:nvPr/>
          </p:nvSpPr>
          <p:spPr bwMode="auto">
            <a:xfrm>
              <a:off x="3696" y="3168"/>
              <a:ext cx="373"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b="1">
                  <a:solidFill>
                    <a:srgbClr val="FF0066"/>
                  </a:solidFill>
                  <a:latin typeface="Times New Roman" panose="02020603050405020304" pitchFamily="18" charset="0"/>
                </a:rPr>
                <a:t>②</a:t>
              </a:r>
            </a:p>
          </p:txBody>
        </p:sp>
        <p:sp>
          <p:nvSpPr>
            <p:cNvPr id="36890" name="Text Box 20"/>
            <p:cNvSpPr txBox="1">
              <a:spLocks noChangeArrowheads="1"/>
            </p:cNvSpPr>
            <p:nvPr/>
          </p:nvSpPr>
          <p:spPr bwMode="auto">
            <a:xfrm>
              <a:off x="3360" y="3504"/>
              <a:ext cx="373"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b="1">
                  <a:solidFill>
                    <a:srgbClr val="FF0066"/>
                  </a:solidFill>
                  <a:latin typeface="Times New Roman" panose="02020603050405020304" pitchFamily="18" charset="0"/>
                </a:rPr>
                <a:t>④</a:t>
              </a:r>
            </a:p>
          </p:txBody>
        </p:sp>
        <p:sp>
          <p:nvSpPr>
            <p:cNvPr id="36891" name="Text Box 21"/>
            <p:cNvSpPr txBox="1">
              <a:spLocks noChangeArrowheads="1"/>
            </p:cNvSpPr>
            <p:nvPr/>
          </p:nvSpPr>
          <p:spPr bwMode="auto">
            <a:xfrm>
              <a:off x="3696" y="3504"/>
              <a:ext cx="373"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b="1">
                  <a:solidFill>
                    <a:srgbClr val="FF0066"/>
                  </a:solidFill>
                  <a:latin typeface="Times New Roman" panose="02020603050405020304" pitchFamily="18" charset="0"/>
                </a:rPr>
                <a:t>③</a:t>
              </a:r>
            </a:p>
          </p:txBody>
        </p:sp>
      </p:grpSp>
      <p:sp>
        <p:nvSpPr>
          <p:cNvPr id="36867" name="Rectangle 2"/>
          <p:cNvSpPr>
            <a:spLocks noGrp="1" noChangeArrowheads="1"/>
          </p:cNvSpPr>
          <p:nvPr>
            <p:ph type="title"/>
          </p:nvPr>
        </p:nvSpPr>
        <p:spPr>
          <a:xfrm>
            <a:off x="685800" y="381000"/>
            <a:ext cx="7772400" cy="1189038"/>
          </a:xfrm>
        </p:spPr>
        <p:txBody>
          <a:bodyPr/>
          <a:lstStyle/>
          <a:p>
            <a:pPr eaLnBrk="1" hangingPunct="1"/>
            <a:r>
              <a:rPr lang="ja-JP" altLang="en-US" sz="2800"/>
              <a:t>デッドロックの防止</a:t>
            </a:r>
            <a:br>
              <a:rPr lang="ja-JP" altLang="en-US"/>
            </a:br>
            <a:r>
              <a:rPr lang="ja-JP" altLang="en-US"/>
              <a:t>横取り不能条件の回避</a:t>
            </a:r>
            <a:endParaRPr lang="en-US" altLang="ja-JP"/>
          </a:p>
        </p:txBody>
      </p:sp>
      <p:sp>
        <p:nvSpPr>
          <p:cNvPr id="36868" name="Rectangle 3"/>
          <p:cNvSpPr>
            <a:spLocks noChangeArrowheads="1"/>
          </p:cNvSpPr>
          <p:nvPr/>
        </p:nvSpPr>
        <p:spPr bwMode="auto">
          <a:xfrm>
            <a:off x="914400" y="3581400"/>
            <a:ext cx="6553200" cy="10668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36869" name="Rectangle 4"/>
          <p:cNvSpPr>
            <a:spLocks noChangeArrowheads="1"/>
          </p:cNvSpPr>
          <p:nvPr/>
        </p:nvSpPr>
        <p:spPr bwMode="auto">
          <a:xfrm>
            <a:off x="3657600" y="1676400"/>
            <a:ext cx="1066800" cy="48768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36870" name="Line 5"/>
          <p:cNvSpPr>
            <a:spLocks noChangeShapeType="1"/>
          </p:cNvSpPr>
          <p:nvPr/>
        </p:nvSpPr>
        <p:spPr bwMode="auto">
          <a:xfrm>
            <a:off x="914400" y="4114800"/>
            <a:ext cx="2819400" cy="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6871" name="Line 6"/>
          <p:cNvSpPr>
            <a:spLocks noChangeShapeType="1"/>
          </p:cNvSpPr>
          <p:nvPr/>
        </p:nvSpPr>
        <p:spPr bwMode="auto">
          <a:xfrm>
            <a:off x="4648200" y="4114800"/>
            <a:ext cx="2819400" cy="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6872" name="Line 7"/>
          <p:cNvSpPr>
            <a:spLocks noChangeShapeType="1"/>
          </p:cNvSpPr>
          <p:nvPr/>
        </p:nvSpPr>
        <p:spPr bwMode="auto">
          <a:xfrm>
            <a:off x="4191000" y="1676400"/>
            <a:ext cx="0" cy="205740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6873" name="Line 8"/>
          <p:cNvSpPr>
            <a:spLocks noChangeShapeType="1"/>
          </p:cNvSpPr>
          <p:nvPr/>
        </p:nvSpPr>
        <p:spPr bwMode="auto">
          <a:xfrm>
            <a:off x="4191000" y="4495800"/>
            <a:ext cx="0" cy="205740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6874" name="Line 9"/>
          <p:cNvSpPr>
            <a:spLocks noChangeShapeType="1"/>
          </p:cNvSpPr>
          <p:nvPr/>
        </p:nvSpPr>
        <p:spPr bwMode="auto">
          <a:xfrm>
            <a:off x="3657600" y="4724400"/>
            <a:ext cx="533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6875" name="Line 10"/>
          <p:cNvSpPr>
            <a:spLocks noChangeShapeType="1"/>
          </p:cNvSpPr>
          <p:nvPr/>
        </p:nvSpPr>
        <p:spPr bwMode="auto">
          <a:xfrm>
            <a:off x="4191000" y="3505200"/>
            <a:ext cx="533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6876" name="Line 11"/>
          <p:cNvSpPr>
            <a:spLocks noChangeShapeType="1"/>
          </p:cNvSpPr>
          <p:nvPr/>
        </p:nvSpPr>
        <p:spPr bwMode="auto">
          <a:xfrm>
            <a:off x="3581400" y="3581400"/>
            <a:ext cx="0" cy="53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6877" name="Line 12"/>
          <p:cNvSpPr>
            <a:spLocks noChangeShapeType="1"/>
          </p:cNvSpPr>
          <p:nvPr/>
        </p:nvSpPr>
        <p:spPr bwMode="auto">
          <a:xfrm>
            <a:off x="4800600" y="4114800"/>
            <a:ext cx="0" cy="53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pic>
        <p:nvPicPr>
          <p:cNvPr id="636941" name="Picture 13" descr="ca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76600" y="3581400"/>
            <a:ext cx="849313"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36942" name="Picture 14" descr="car_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657600" y="4191000"/>
            <a:ext cx="449263" cy="846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36943" name="Picture 15" descr="car_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267200" y="4114800"/>
            <a:ext cx="849313"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36944" name="Picture 16" descr="car_y"/>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267200" y="3124200"/>
            <a:ext cx="449263" cy="846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6950" name="Text Box 22"/>
          <p:cNvSpPr txBox="1">
            <a:spLocks noChangeArrowheads="1"/>
          </p:cNvSpPr>
          <p:nvPr/>
        </p:nvSpPr>
        <p:spPr bwMode="auto">
          <a:xfrm>
            <a:off x="609600" y="2209800"/>
            <a:ext cx="3101975"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通過できないときは</a:t>
            </a:r>
          </a:p>
          <a:p>
            <a:pPr eaLnBrk="1" hangingPunct="1">
              <a:spcBef>
                <a:spcPct val="0"/>
              </a:spcBef>
              <a:buSzTx/>
              <a:buFontTx/>
              <a:buNone/>
            </a:pPr>
            <a:r>
              <a:rPr lang="ja-JP" altLang="en-US" sz="2800">
                <a:latin typeface="Times New Roman" panose="02020603050405020304" pitchFamily="18" charset="0"/>
              </a:rPr>
              <a:t>バックする</a:t>
            </a:r>
          </a:p>
        </p:txBody>
      </p:sp>
      <p:sp>
        <p:nvSpPr>
          <p:cNvPr id="636954" name="Text Box 26"/>
          <p:cNvSpPr txBox="1">
            <a:spLocks noChangeArrowheads="1"/>
          </p:cNvSpPr>
          <p:nvPr/>
        </p:nvSpPr>
        <p:spPr bwMode="auto">
          <a:xfrm>
            <a:off x="4800600" y="4978400"/>
            <a:ext cx="3941763"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問題点 : </a:t>
            </a:r>
          </a:p>
          <a:p>
            <a:pPr eaLnBrk="1" hangingPunct="1">
              <a:spcBef>
                <a:spcPct val="0"/>
              </a:spcBef>
              <a:buSzTx/>
              <a:buFontTx/>
              <a:buNone/>
            </a:pPr>
            <a:r>
              <a:rPr lang="ja-JP" altLang="en-US" sz="2800">
                <a:latin typeface="Times New Roman" panose="02020603050405020304" pitchFamily="18" charset="0"/>
              </a:rPr>
              <a:t>バックできるとは限らない</a:t>
            </a:r>
          </a:p>
        </p:txBody>
      </p:sp>
      <p:pic>
        <p:nvPicPr>
          <p:cNvPr id="636955" name="Picture 27" descr="C:\Documents and Settings\Takashi\My Documents\OS\image\car_b2.gif"/>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267200" y="2209800"/>
            <a:ext cx="449263" cy="846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36956" name="Picture 28" descr="C:\Documents and Settings\Takashi\My Documents\OS\image\car_g2.gif"/>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657600" y="5105400"/>
            <a:ext cx="449263" cy="846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36957" name="Picture 29" descr="C:\Documents and Settings\Takashi\My Documents\OS\image\car_r2.gif"/>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362200" y="3581400"/>
            <a:ext cx="849313"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36958" name="Picture 30" descr="C:\Documents and Settings\Takashi\My Documents\OS\image\car_y2.gif"/>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181600" y="4114800"/>
            <a:ext cx="849313"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636941"/>
                                        </p:tgtEl>
                                        <p:attrNameLst>
                                          <p:attrName>style.visibility</p:attrName>
                                        </p:attrNameLst>
                                      </p:cBhvr>
                                      <p:to>
                                        <p:strVal val="visible"/>
                                      </p:to>
                                    </p:set>
                                    <p:anim calcmode="lin" valueType="num">
                                      <p:cBhvr additive="base">
                                        <p:cTn id="7" dur="500" fill="hold"/>
                                        <p:tgtEl>
                                          <p:spTgt spid="636941"/>
                                        </p:tgtEl>
                                        <p:attrNameLst>
                                          <p:attrName>ppt_x</p:attrName>
                                        </p:attrNameLst>
                                      </p:cBhvr>
                                      <p:tavLst>
                                        <p:tav tm="0">
                                          <p:val>
                                            <p:strVal val="0-#ppt_w/2"/>
                                          </p:val>
                                        </p:tav>
                                        <p:tav tm="100000">
                                          <p:val>
                                            <p:strVal val="#ppt_x"/>
                                          </p:val>
                                        </p:tav>
                                      </p:tavLst>
                                    </p:anim>
                                    <p:anim calcmode="lin" valueType="num">
                                      <p:cBhvr additive="base">
                                        <p:cTn id="8" dur="500" fill="hold"/>
                                        <p:tgtEl>
                                          <p:spTgt spid="636941"/>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4" fill="hold" nodeType="afterEffect">
                                  <p:stCondLst>
                                    <p:cond delay="0"/>
                                  </p:stCondLst>
                                  <p:childTnLst>
                                    <p:set>
                                      <p:cBhvr>
                                        <p:cTn id="11" dur="1" fill="hold">
                                          <p:stCondLst>
                                            <p:cond delay="0"/>
                                          </p:stCondLst>
                                        </p:cTn>
                                        <p:tgtEl>
                                          <p:spTgt spid="636942"/>
                                        </p:tgtEl>
                                        <p:attrNameLst>
                                          <p:attrName>style.visibility</p:attrName>
                                        </p:attrNameLst>
                                      </p:cBhvr>
                                      <p:to>
                                        <p:strVal val="visible"/>
                                      </p:to>
                                    </p:set>
                                    <p:anim calcmode="lin" valueType="num">
                                      <p:cBhvr additive="base">
                                        <p:cTn id="12" dur="500" fill="hold"/>
                                        <p:tgtEl>
                                          <p:spTgt spid="636942"/>
                                        </p:tgtEl>
                                        <p:attrNameLst>
                                          <p:attrName>ppt_x</p:attrName>
                                        </p:attrNameLst>
                                      </p:cBhvr>
                                      <p:tavLst>
                                        <p:tav tm="0">
                                          <p:val>
                                            <p:strVal val="#ppt_x"/>
                                          </p:val>
                                        </p:tav>
                                        <p:tav tm="100000">
                                          <p:val>
                                            <p:strVal val="#ppt_x"/>
                                          </p:val>
                                        </p:tav>
                                      </p:tavLst>
                                    </p:anim>
                                    <p:anim calcmode="lin" valueType="num">
                                      <p:cBhvr additive="base">
                                        <p:cTn id="13" dur="500" fill="hold"/>
                                        <p:tgtEl>
                                          <p:spTgt spid="636942"/>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1000"/>
                            </p:stCondLst>
                            <p:childTnLst>
                              <p:par>
                                <p:cTn id="15" presetID="2" presetClass="entr" presetSubtype="2" fill="hold" nodeType="afterEffect">
                                  <p:stCondLst>
                                    <p:cond delay="0"/>
                                  </p:stCondLst>
                                  <p:childTnLst>
                                    <p:set>
                                      <p:cBhvr>
                                        <p:cTn id="16" dur="1" fill="hold">
                                          <p:stCondLst>
                                            <p:cond delay="0"/>
                                          </p:stCondLst>
                                        </p:cTn>
                                        <p:tgtEl>
                                          <p:spTgt spid="636943"/>
                                        </p:tgtEl>
                                        <p:attrNameLst>
                                          <p:attrName>style.visibility</p:attrName>
                                        </p:attrNameLst>
                                      </p:cBhvr>
                                      <p:to>
                                        <p:strVal val="visible"/>
                                      </p:to>
                                    </p:set>
                                    <p:anim calcmode="lin" valueType="num">
                                      <p:cBhvr additive="base">
                                        <p:cTn id="17" dur="500" fill="hold"/>
                                        <p:tgtEl>
                                          <p:spTgt spid="636943"/>
                                        </p:tgtEl>
                                        <p:attrNameLst>
                                          <p:attrName>ppt_x</p:attrName>
                                        </p:attrNameLst>
                                      </p:cBhvr>
                                      <p:tavLst>
                                        <p:tav tm="0">
                                          <p:val>
                                            <p:strVal val="1+#ppt_w/2"/>
                                          </p:val>
                                        </p:tav>
                                        <p:tav tm="100000">
                                          <p:val>
                                            <p:strVal val="#ppt_x"/>
                                          </p:val>
                                        </p:tav>
                                      </p:tavLst>
                                    </p:anim>
                                    <p:anim calcmode="lin" valueType="num">
                                      <p:cBhvr additive="base">
                                        <p:cTn id="18" dur="500" fill="hold"/>
                                        <p:tgtEl>
                                          <p:spTgt spid="636943"/>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1500"/>
                            </p:stCondLst>
                            <p:childTnLst>
                              <p:par>
                                <p:cTn id="20" presetID="2" presetClass="entr" presetSubtype="1" fill="hold" nodeType="afterEffect">
                                  <p:stCondLst>
                                    <p:cond delay="0"/>
                                  </p:stCondLst>
                                  <p:childTnLst>
                                    <p:set>
                                      <p:cBhvr>
                                        <p:cTn id="21" dur="1" fill="hold">
                                          <p:stCondLst>
                                            <p:cond delay="0"/>
                                          </p:stCondLst>
                                        </p:cTn>
                                        <p:tgtEl>
                                          <p:spTgt spid="636944"/>
                                        </p:tgtEl>
                                        <p:attrNameLst>
                                          <p:attrName>style.visibility</p:attrName>
                                        </p:attrNameLst>
                                      </p:cBhvr>
                                      <p:to>
                                        <p:strVal val="visible"/>
                                      </p:to>
                                    </p:set>
                                    <p:anim calcmode="lin" valueType="num">
                                      <p:cBhvr additive="base">
                                        <p:cTn id="22" dur="500" fill="hold"/>
                                        <p:tgtEl>
                                          <p:spTgt spid="636944"/>
                                        </p:tgtEl>
                                        <p:attrNameLst>
                                          <p:attrName>ppt_x</p:attrName>
                                        </p:attrNameLst>
                                      </p:cBhvr>
                                      <p:tavLst>
                                        <p:tav tm="0">
                                          <p:val>
                                            <p:strVal val="#ppt_x"/>
                                          </p:val>
                                        </p:tav>
                                        <p:tav tm="100000">
                                          <p:val>
                                            <p:strVal val="#ppt_x"/>
                                          </p:val>
                                        </p:tav>
                                      </p:tavLst>
                                    </p:anim>
                                    <p:anim calcmode="lin" valueType="num">
                                      <p:cBhvr additive="base">
                                        <p:cTn id="23" dur="500" fill="hold"/>
                                        <p:tgtEl>
                                          <p:spTgt spid="636944"/>
                                        </p:tgtEl>
                                        <p:attrNameLst>
                                          <p:attrName>ppt_y</p:attrName>
                                        </p:attrNameLst>
                                      </p:cBhvr>
                                      <p:tavLst>
                                        <p:tav tm="0">
                                          <p:val>
                                            <p:strVal val="0-#ppt_h/2"/>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5" presetClass="entr" presetSubtype="10" fill="hold" grpId="0" nodeType="clickEffect">
                                  <p:stCondLst>
                                    <p:cond delay="0"/>
                                  </p:stCondLst>
                                  <p:childTnLst>
                                    <p:set>
                                      <p:cBhvr>
                                        <p:cTn id="27" dur="1" fill="hold">
                                          <p:stCondLst>
                                            <p:cond delay="0"/>
                                          </p:stCondLst>
                                        </p:cTn>
                                        <p:tgtEl>
                                          <p:spTgt spid="636950"/>
                                        </p:tgtEl>
                                        <p:attrNameLst>
                                          <p:attrName>style.visibility</p:attrName>
                                        </p:attrNameLst>
                                      </p:cBhvr>
                                      <p:to>
                                        <p:strVal val="visible"/>
                                      </p:to>
                                    </p:set>
                                    <p:animEffect transition="in" filter="checkerboard(across)">
                                      <p:cBhvr>
                                        <p:cTn id="28" dur="500"/>
                                        <p:tgtEl>
                                          <p:spTgt spid="636950"/>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8" fill="hold" nodeType="clickEffect">
                                  <p:stCondLst>
                                    <p:cond delay="0"/>
                                  </p:stCondLst>
                                  <p:childTnLst>
                                    <p:set>
                                      <p:cBhvr>
                                        <p:cTn id="32" dur="1" fill="hold">
                                          <p:stCondLst>
                                            <p:cond delay="0"/>
                                          </p:stCondLst>
                                        </p:cTn>
                                        <p:tgtEl>
                                          <p:spTgt spid="636957"/>
                                        </p:tgtEl>
                                        <p:attrNameLst>
                                          <p:attrName>style.visibility</p:attrName>
                                        </p:attrNameLst>
                                      </p:cBhvr>
                                      <p:to>
                                        <p:strVal val="visible"/>
                                      </p:to>
                                    </p:set>
                                    <p:anim calcmode="lin" valueType="num">
                                      <p:cBhvr additive="base">
                                        <p:cTn id="33" dur="500" fill="hold"/>
                                        <p:tgtEl>
                                          <p:spTgt spid="636957"/>
                                        </p:tgtEl>
                                        <p:attrNameLst>
                                          <p:attrName>ppt_x</p:attrName>
                                        </p:attrNameLst>
                                      </p:cBhvr>
                                      <p:tavLst>
                                        <p:tav tm="0">
                                          <p:val>
                                            <p:strVal val="0-#ppt_w/2"/>
                                          </p:val>
                                        </p:tav>
                                        <p:tav tm="100000">
                                          <p:val>
                                            <p:strVal val="#ppt_x"/>
                                          </p:val>
                                        </p:tav>
                                      </p:tavLst>
                                    </p:anim>
                                    <p:anim calcmode="lin" valueType="num">
                                      <p:cBhvr additive="base">
                                        <p:cTn id="34" dur="500" fill="hold"/>
                                        <p:tgtEl>
                                          <p:spTgt spid="636957"/>
                                        </p:tgtEl>
                                        <p:attrNameLst>
                                          <p:attrName>ppt_y</p:attrName>
                                        </p:attrNameLst>
                                      </p:cBhvr>
                                      <p:tavLst>
                                        <p:tav tm="0">
                                          <p:val>
                                            <p:strVal val="#ppt_y"/>
                                          </p:val>
                                        </p:tav>
                                        <p:tav tm="100000">
                                          <p:val>
                                            <p:strVal val="#ppt_y"/>
                                          </p:val>
                                        </p:tav>
                                      </p:tavLst>
                                    </p:anim>
                                  </p:childTnLst>
                                </p:cTn>
                              </p:par>
                            </p:childTnLst>
                          </p:cTn>
                        </p:par>
                        <p:par>
                          <p:cTn id="35" fill="hold" nodeType="afterGroup">
                            <p:stCondLst>
                              <p:cond delay="500"/>
                            </p:stCondLst>
                            <p:childTnLst>
                              <p:par>
                                <p:cTn id="36" presetID="2" presetClass="entr" presetSubtype="1" fill="hold" nodeType="afterEffect">
                                  <p:stCondLst>
                                    <p:cond delay="0"/>
                                  </p:stCondLst>
                                  <p:childTnLst>
                                    <p:set>
                                      <p:cBhvr>
                                        <p:cTn id="37" dur="1" fill="hold">
                                          <p:stCondLst>
                                            <p:cond delay="0"/>
                                          </p:stCondLst>
                                        </p:cTn>
                                        <p:tgtEl>
                                          <p:spTgt spid="636955"/>
                                        </p:tgtEl>
                                        <p:attrNameLst>
                                          <p:attrName>style.visibility</p:attrName>
                                        </p:attrNameLst>
                                      </p:cBhvr>
                                      <p:to>
                                        <p:strVal val="visible"/>
                                      </p:to>
                                    </p:set>
                                    <p:anim calcmode="lin" valueType="num">
                                      <p:cBhvr additive="base">
                                        <p:cTn id="38" dur="500" fill="hold"/>
                                        <p:tgtEl>
                                          <p:spTgt spid="636955"/>
                                        </p:tgtEl>
                                        <p:attrNameLst>
                                          <p:attrName>ppt_x</p:attrName>
                                        </p:attrNameLst>
                                      </p:cBhvr>
                                      <p:tavLst>
                                        <p:tav tm="0">
                                          <p:val>
                                            <p:strVal val="#ppt_x"/>
                                          </p:val>
                                        </p:tav>
                                        <p:tav tm="100000">
                                          <p:val>
                                            <p:strVal val="#ppt_x"/>
                                          </p:val>
                                        </p:tav>
                                      </p:tavLst>
                                    </p:anim>
                                    <p:anim calcmode="lin" valueType="num">
                                      <p:cBhvr additive="base">
                                        <p:cTn id="39" dur="500" fill="hold"/>
                                        <p:tgtEl>
                                          <p:spTgt spid="636955"/>
                                        </p:tgtEl>
                                        <p:attrNameLst>
                                          <p:attrName>ppt_y</p:attrName>
                                        </p:attrNameLst>
                                      </p:cBhvr>
                                      <p:tavLst>
                                        <p:tav tm="0">
                                          <p:val>
                                            <p:strVal val="0-#ppt_h/2"/>
                                          </p:val>
                                        </p:tav>
                                        <p:tav tm="100000">
                                          <p:val>
                                            <p:strVal val="#ppt_y"/>
                                          </p:val>
                                        </p:tav>
                                      </p:tavLst>
                                    </p:anim>
                                  </p:childTnLst>
                                </p:cTn>
                              </p:par>
                            </p:childTnLst>
                          </p:cTn>
                        </p:par>
                        <p:par>
                          <p:cTn id="40" fill="hold" nodeType="afterGroup">
                            <p:stCondLst>
                              <p:cond delay="1000"/>
                            </p:stCondLst>
                            <p:childTnLst>
                              <p:par>
                                <p:cTn id="41" presetID="2" presetClass="entr" presetSubtype="2" fill="hold" nodeType="afterEffect">
                                  <p:stCondLst>
                                    <p:cond delay="0"/>
                                  </p:stCondLst>
                                  <p:childTnLst>
                                    <p:set>
                                      <p:cBhvr>
                                        <p:cTn id="42" dur="1" fill="hold">
                                          <p:stCondLst>
                                            <p:cond delay="0"/>
                                          </p:stCondLst>
                                        </p:cTn>
                                        <p:tgtEl>
                                          <p:spTgt spid="636958"/>
                                        </p:tgtEl>
                                        <p:attrNameLst>
                                          <p:attrName>style.visibility</p:attrName>
                                        </p:attrNameLst>
                                      </p:cBhvr>
                                      <p:to>
                                        <p:strVal val="visible"/>
                                      </p:to>
                                    </p:set>
                                    <p:anim calcmode="lin" valueType="num">
                                      <p:cBhvr additive="base">
                                        <p:cTn id="43" dur="500" fill="hold"/>
                                        <p:tgtEl>
                                          <p:spTgt spid="636958"/>
                                        </p:tgtEl>
                                        <p:attrNameLst>
                                          <p:attrName>ppt_x</p:attrName>
                                        </p:attrNameLst>
                                      </p:cBhvr>
                                      <p:tavLst>
                                        <p:tav tm="0">
                                          <p:val>
                                            <p:strVal val="1+#ppt_w/2"/>
                                          </p:val>
                                        </p:tav>
                                        <p:tav tm="100000">
                                          <p:val>
                                            <p:strVal val="#ppt_x"/>
                                          </p:val>
                                        </p:tav>
                                      </p:tavLst>
                                    </p:anim>
                                    <p:anim calcmode="lin" valueType="num">
                                      <p:cBhvr additive="base">
                                        <p:cTn id="44" dur="500" fill="hold"/>
                                        <p:tgtEl>
                                          <p:spTgt spid="636958"/>
                                        </p:tgtEl>
                                        <p:attrNameLst>
                                          <p:attrName>ppt_y</p:attrName>
                                        </p:attrNameLst>
                                      </p:cBhvr>
                                      <p:tavLst>
                                        <p:tav tm="0">
                                          <p:val>
                                            <p:strVal val="#ppt_y"/>
                                          </p:val>
                                        </p:tav>
                                        <p:tav tm="100000">
                                          <p:val>
                                            <p:strVal val="#ppt_y"/>
                                          </p:val>
                                        </p:tav>
                                      </p:tavLst>
                                    </p:anim>
                                  </p:childTnLst>
                                </p:cTn>
                              </p:par>
                            </p:childTnLst>
                          </p:cTn>
                        </p:par>
                        <p:par>
                          <p:cTn id="45" fill="hold" nodeType="afterGroup">
                            <p:stCondLst>
                              <p:cond delay="1500"/>
                            </p:stCondLst>
                            <p:childTnLst>
                              <p:par>
                                <p:cTn id="46" presetID="2" presetClass="entr" presetSubtype="4" fill="hold" nodeType="afterEffect">
                                  <p:stCondLst>
                                    <p:cond delay="0"/>
                                  </p:stCondLst>
                                  <p:childTnLst>
                                    <p:set>
                                      <p:cBhvr>
                                        <p:cTn id="47" dur="1" fill="hold">
                                          <p:stCondLst>
                                            <p:cond delay="0"/>
                                          </p:stCondLst>
                                        </p:cTn>
                                        <p:tgtEl>
                                          <p:spTgt spid="636956"/>
                                        </p:tgtEl>
                                        <p:attrNameLst>
                                          <p:attrName>style.visibility</p:attrName>
                                        </p:attrNameLst>
                                      </p:cBhvr>
                                      <p:to>
                                        <p:strVal val="visible"/>
                                      </p:to>
                                    </p:set>
                                    <p:anim calcmode="lin" valueType="num">
                                      <p:cBhvr additive="base">
                                        <p:cTn id="48" dur="500" fill="hold"/>
                                        <p:tgtEl>
                                          <p:spTgt spid="636956"/>
                                        </p:tgtEl>
                                        <p:attrNameLst>
                                          <p:attrName>ppt_x</p:attrName>
                                        </p:attrNameLst>
                                      </p:cBhvr>
                                      <p:tavLst>
                                        <p:tav tm="0">
                                          <p:val>
                                            <p:strVal val="#ppt_x"/>
                                          </p:val>
                                        </p:tav>
                                        <p:tav tm="100000">
                                          <p:val>
                                            <p:strVal val="#ppt_x"/>
                                          </p:val>
                                        </p:tav>
                                      </p:tavLst>
                                    </p:anim>
                                    <p:anim calcmode="lin" valueType="num">
                                      <p:cBhvr additive="base">
                                        <p:cTn id="49" dur="500" fill="hold"/>
                                        <p:tgtEl>
                                          <p:spTgt spid="636956"/>
                                        </p:tgtEl>
                                        <p:attrNameLst>
                                          <p:attrName>ppt_y</p:attrName>
                                        </p:attrNameLst>
                                      </p:cBhvr>
                                      <p:tavLst>
                                        <p:tav tm="0">
                                          <p:val>
                                            <p:strVal val="1+#ppt_h/2"/>
                                          </p:val>
                                        </p:tav>
                                        <p:tav tm="100000">
                                          <p:val>
                                            <p:strVal val="#ppt_y"/>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5" presetClass="entr" presetSubtype="10" fill="hold" grpId="0" nodeType="clickEffect">
                                  <p:stCondLst>
                                    <p:cond delay="0"/>
                                  </p:stCondLst>
                                  <p:childTnLst>
                                    <p:set>
                                      <p:cBhvr>
                                        <p:cTn id="53" dur="1" fill="hold">
                                          <p:stCondLst>
                                            <p:cond delay="0"/>
                                          </p:stCondLst>
                                        </p:cTn>
                                        <p:tgtEl>
                                          <p:spTgt spid="636954"/>
                                        </p:tgtEl>
                                        <p:attrNameLst>
                                          <p:attrName>style.visibility</p:attrName>
                                        </p:attrNameLst>
                                      </p:cBhvr>
                                      <p:to>
                                        <p:strVal val="visible"/>
                                      </p:to>
                                    </p:set>
                                    <p:animEffect transition="in" filter="checkerboard(across)">
                                      <p:cBhvr>
                                        <p:cTn id="54" dur="500"/>
                                        <p:tgtEl>
                                          <p:spTgt spid="6369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6950" grpId="0" autoUpdateAnimBg="0"/>
      <p:bldP spid="636954" grpId="0"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685800" y="381000"/>
            <a:ext cx="7772400" cy="1189038"/>
          </a:xfrm>
        </p:spPr>
        <p:txBody>
          <a:bodyPr/>
          <a:lstStyle/>
          <a:p>
            <a:pPr eaLnBrk="1" hangingPunct="1"/>
            <a:r>
              <a:rPr lang="ja-JP" altLang="en-US" sz="2800"/>
              <a:t>デッドロックの防止</a:t>
            </a:r>
            <a:br>
              <a:rPr lang="ja-JP" altLang="en-US"/>
            </a:br>
            <a:r>
              <a:rPr lang="ja-JP" altLang="en-US"/>
              <a:t>循環待機条件の回避</a:t>
            </a:r>
            <a:endParaRPr lang="en-US" altLang="ja-JP"/>
          </a:p>
        </p:txBody>
      </p:sp>
      <p:sp>
        <p:nvSpPr>
          <p:cNvPr id="37891" name="Rectangle 3"/>
          <p:cNvSpPr>
            <a:spLocks noChangeArrowheads="1"/>
          </p:cNvSpPr>
          <p:nvPr/>
        </p:nvSpPr>
        <p:spPr bwMode="auto">
          <a:xfrm>
            <a:off x="914400" y="3581400"/>
            <a:ext cx="6553200" cy="10668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37892" name="Rectangle 4"/>
          <p:cNvSpPr>
            <a:spLocks noChangeArrowheads="1"/>
          </p:cNvSpPr>
          <p:nvPr/>
        </p:nvSpPr>
        <p:spPr bwMode="auto">
          <a:xfrm>
            <a:off x="3657600" y="1676400"/>
            <a:ext cx="1066800" cy="48768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37893" name="Line 5"/>
          <p:cNvSpPr>
            <a:spLocks noChangeShapeType="1"/>
          </p:cNvSpPr>
          <p:nvPr/>
        </p:nvSpPr>
        <p:spPr bwMode="auto">
          <a:xfrm>
            <a:off x="914400" y="4114800"/>
            <a:ext cx="2819400" cy="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7894" name="Line 6"/>
          <p:cNvSpPr>
            <a:spLocks noChangeShapeType="1"/>
          </p:cNvSpPr>
          <p:nvPr/>
        </p:nvSpPr>
        <p:spPr bwMode="auto">
          <a:xfrm>
            <a:off x="4648200" y="4114800"/>
            <a:ext cx="2819400" cy="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7895" name="Line 7"/>
          <p:cNvSpPr>
            <a:spLocks noChangeShapeType="1"/>
          </p:cNvSpPr>
          <p:nvPr/>
        </p:nvSpPr>
        <p:spPr bwMode="auto">
          <a:xfrm>
            <a:off x="4191000" y="1676400"/>
            <a:ext cx="0" cy="205740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7896" name="Line 8"/>
          <p:cNvSpPr>
            <a:spLocks noChangeShapeType="1"/>
          </p:cNvSpPr>
          <p:nvPr/>
        </p:nvSpPr>
        <p:spPr bwMode="auto">
          <a:xfrm>
            <a:off x="4191000" y="4495800"/>
            <a:ext cx="0" cy="205740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7897" name="Line 9"/>
          <p:cNvSpPr>
            <a:spLocks noChangeShapeType="1"/>
          </p:cNvSpPr>
          <p:nvPr/>
        </p:nvSpPr>
        <p:spPr bwMode="auto">
          <a:xfrm>
            <a:off x="3657600" y="4724400"/>
            <a:ext cx="533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7898" name="Line 10"/>
          <p:cNvSpPr>
            <a:spLocks noChangeShapeType="1"/>
          </p:cNvSpPr>
          <p:nvPr/>
        </p:nvSpPr>
        <p:spPr bwMode="auto">
          <a:xfrm>
            <a:off x="4191000" y="3505200"/>
            <a:ext cx="533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7899" name="Line 11"/>
          <p:cNvSpPr>
            <a:spLocks noChangeShapeType="1"/>
          </p:cNvSpPr>
          <p:nvPr/>
        </p:nvSpPr>
        <p:spPr bwMode="auto">
          <a:xfrm>
            <a:off x="3581400" y="3581400"/>
            <a:ext cx="0" cy="53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7900" name="Line 12"/>
          <p:cNvSpPr>
            <a:spLocks noChangeShapeType="1"/>
          </p:cNvSpPr>
          <p:nvPr/>
        </p:nvSpPr>
        <p:spPr bwMode="auto">
          <a:xfrm>
            <a:off x="4800600" y="4114800"/>
            <a:ext cx="0" cy="53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pic>
        <p:nvPicPr>
          <p:cNvPr id="37901" name="Picture 13" descr="ca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52600" y="3581400"/>
            <a:ext cx="849313"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902" name="Picture 14" descr="car_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657600" y="5486400"/>
            <a:ext cx="449263" cy="846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903" name="Picture 15" descr="car_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638800" y="4114800"/>
            <a:ext cx="849313"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904" name="Picture 16" descr="car_y"/>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267200" y="1828800"/>
            <a:ext cx="449263" cy="846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7905" name="Group 17"/>
          <p:cNvGrpSpPr>
            <a:grpSpLocks/>
          </p:cNvGrpSpPr>
          <p:nvPr/>
        </p:nvGrpSpPr>
        <p:grpSpPr bwMode="auto">
          <a:xfrm>
            <a:off x="3598863" y="3505200"/>
            <a:ext cx="1125537" cy="1112838"/>
            <a:chOff x="3360" y="3168"/>
            <a:chExt cx="709" cy="701"/>
          </a:xfrm>
        </p:grpSpPr>
        <p:sp>
          <p:nvSpPr>
            <p:cNvPr id="37911" name="Text Box 18"/>
            <p:cNvSpPr txBox="1">
              <a:spLocks noChangeArrowheads="1"/>
            </p:cNvSpPr>
            <p:nvPr/>
          </p:nvSpPr>
          <p:spPr bwMode="auto">
            <a:xfrm>
              <a:off x="3360" y="3168"/>
              <a:ext cx="373"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b="1">
                  <a:solidFill>
                    <a:srgbClr val="FF0066"/>
                  </a:solidFill>
                  <a:latin typeface="Times New Roman" panose="02020603050405020304" pitchFamily="18" charset="0"/>
                </a:rPr>
                <a:t>①</a:t>
              </a:r>
            </a:p>
          </p:txBody>
        </p:sp>
        <p:sp>
          <p:nvSpPr>
            <p:cNvPr id="37912" name="Text Box 19"/>
            <p:cNvSpPr txBox="1">
              <a:spLocks noChangeArrowheads="1"/>
            </p:cNvSpPr>
            <p:nvPr/>
          </p:nvSpPr>
          <p:spPr bwMode="auto">
            <a:xfrm>
              <a:off x="3696" y="3168"/>
              <a:ext cx="373"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b="1">
                  <a:solidFill>
                    <a:srgbClr val="FF0066"/>
                  </a:solidFill>
                  <a:latin typeface="Times New Roman" panose="02020603050405020304" pitchFamily="18" charset="0"/>
                </a:rPr>
                <a:t>②</a:t>
              </a:r>
            </a:p>
          </p:txBody>
        </p:sp>
        <p:sp>
          <p:nvSpPr>
            <p:cNvPr id="37913" name="Text Box 20"/>
            <p:cNvSpPr txBox="1">
              <a:spLocks noChangeArrowheads="1"/>
            </p:cNvSpPr>
            <p:nvPr/>
          </p:nvSpPr>
          <p:spPr bwMode="auto">
            <a:xfrm>
              <a:off x="3360" y="3504"/>
              <a:ext cx="373"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b="1">
                  <a:solidFill>
                    <a:srgbClr val="FF0066"/>
                  </a:solidFill>
                  <a:latin typeface="Times New Roman" panose="02020603050405020304" pitchFamily="18" charset="0"/>
                </a:rPr>
                <a:t>④</a:t>
              </a:r>
            </a:p>
          </p:txBody>
        </p:sp>
        <p:sp>
          <p:nvSpPr>
            <p:cNvPr id="37914" name="Text Box 21"/>
            <p:cNvSpPr txBox="1">
              <a:spLocks noChangeArrowheads="1"/>
            </p:cNvSpPr>
            <p:nvPr/>
          </p:nvSpPr>
          <p:spPr bwMode="auto">
            <a:xfrm>
              <a:off x="3696" y="3504"/>
              <a:ext cx="373"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b="1">
                  <a:solidFill>
                    <a:srgbClr val="FF0066"/>
                  </a:solidFill>
                  <a:latin typeface="Times New Roman" panose="02020603050405020304" pitchFamily="18" charset="0"/>
                </a:rPr>
                <a:t>③</a:t>
              </a:r>
            </a:p>
          </p:txBody>
        </p:sp>
      </p:grpSp>
      <p:sp>
        <p:nvSpPr>
          <p:cNvPr id="637974" name="Text Box 22"/>
          <p:cNvSpPr txBox="1">
            <a:spLocks noChangeArrowheads="1"/>
          </p:cNvSpPr>
          <p:nvPr/>
        </p:nvSpPr>
        <p:spPr bwMode="auto">
          <a:xfrm>
            <a:off x="609600" y="2209800"/>
            <a:ext cx="302895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①→②→③→④の</a:t>
            </a:r>
          </a:p>
          <a:p>
            <a:pPr eaLnBrk="1" hangingPunct="1">
              <a:spcBef>
                <a:spcPct val="0"/>
              </a:spcBef>
              <a:buSzTx/>
              <a:buFontTx/>
              <a:buNone/>
            </a:pPr>
            <a:r>
              <a:rPr lang="ja-JP" altLang="en-US" sz="2800">
                <a:latin typeface="Times New Roman" panose="02020603050405020304" pitchFamily="18" charset="0"/>
              </a:rPr>
              <a:t>順に通過する</a:t>
            </a:r>
          </a:p>
        </p:txBody>
      </p:sp>
      <p:sp>
        <p:nvSpPr>
          <p:cNvPr id="637978" name="Text Box 26"/>
          <p:cNvSpPr txBox="1">
            <a:spLocks noChangeArrowheads="1"/>
          </p:cNvSpPr>
          <p:nvPr/>
        </p:nvSpPr>
        <p:spPr bwMode="auto">
          <a:xfrm>
            <a:off x="4800600" y="4978400"/>
            <a:ext cx="4278313" cy="137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問題点 : </a:t>
            </a:r>
          </a:p>
          <a:p>
            <a:pPr eaLnBrk="1" hangingPunct="1">
              <a:spcBef>
                <a:spcPct val="0"/>
              </a:spcBef>
              <a:buSzTx/>
              <a:buFontTx/>
              <a:buNone/>
            </a:pPr>
            <a:r>
              <a:rPr lang="ja-JP" altLang="en-US" sz="2800">
                <a:latin typeface="Times New Roman" panose="02020603050405020304" pitchFamily="18" charset="0"/>
              </a:rPr>
              <a:t>北行きは④→①の順でしか</a:t>
            </a:r>
          </a:p>
          <a:p>
            <a:pPr eaLnBrk="1" hangingPunct="1">
              <a:spcBef>
                <a:spcPct val="0"/>
              </a:spcBef>
              <a:buSzTx/>
              <a:buFontTx/>
              <a:buNone/>
            </a:pPr>
            <a:r>
              <a:rPr lang="ja-JP" altLang="en-US" sz="2800">
                <a:latin typeface="Times New Roman" panose="02020603050405020304" pitchFamily="18" charset="0"/>
              </a:rPr>
              <a:t>通れない</a:t>
            </a:r>
          </a:p>
        </p:txBody>
      </p:sp>
      <p:grpSp>
        <p:nvGrpSpPr>
          <p:cNvPr id="637979" name="Group 27"/>
          <p:cNvGrpSpPr>
            <a:grpSpLocks/>
          </p:cNvGrpSpPr>
          <p:nvPr/>
        </p:nvGrpSpPr>
        <p:grpSpPr bwMode="auto">
          <a:xfrm>
            <a:off x="3657600" y="4114800"/>
            <a:ext cx="449263" cy="1371600"/>
            <a:chOff x="1248" y="3072"/>
            <a:chExt cx="283" cy="864"/>
          </a:xfrm>
        </p:grpSpPr>
        <p:sp>
          <p:nvSpPr>
            <p:cNvPr id="37909" name="Line 28"/>
            <p:cNvSpPr>
              <a:spLocks noChangeShapeType="1"/>
            </p:cNvSpPr>
            <p:nvPr/>
          </p:nvSpPr>
          <p:spPr bwMode="auto">
            <a:xfrm flipV="1">
              <a:off x="1392" y="3600"/>
              <a:ext cx="0" cy="336"/>
            </a:xfrm>
            <a:prstGeom prst="line">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pic>
          <p:nvPicPr>
            <p:cNvPr id="37910" name="Picture 29" descr="car_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48" y="3072"/>
              <a:ext cx="283" cy="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37974"/>
                                        </p:tgtEl>
                                        <p:attrNameLst>
                                          <p:attrName>style.visibility</p:attrName>
                                        </p:attrNameLst>
                                      </p:cBhvr>
                                      <p:to>
                                        <p:strVal val="visible"/>
                                      </p:to>
                                    </p:set>
                                    <p:animEffect transition="in" filter="checkerboard(across)">
                                      <p:cBhvr>
                                        <p:cTn id="7" dur="500"/>
                                        <p:tgtEl>
                                          <p:spTgt spid="6379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637979"/>
                                        </p:tgtEl>
                                        <p:attrNameLst>
                                          <p:attrName>style.visibility</p:attrName>
                                        </p:attrNameLst>
                                      </p:cBhvr>
                                      <p:to>
                                        <p:strVal val="visible"/>
                                      </p:to>
                                    </p:set>
                                    <p:animEffect transition="in" filter="wipe(down)">
                                      <p:cBhvr>
                                        <p:cTn id="12" dur="500"/>
                                        <p:tgtEl>
                                          <p:spTgt spid="63797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37978"/>
                                        </p:tgtEl>
                                        <p:attrNameLst>
                                          <p:attrName>style.visibility</p:attrName>
                                        </p:attrNameLst>
                                      </p:cBhvr>
                                      <p:to>
                                        <p:strVal val="visible"/>
                                      </p:to>
                                    </p:set>
                                    <p:animEffect transition="in" filter="checkerboard(across)">
                                      <p:cBhvr>
                                        <p:cTn id="17" dur="500"/>
                                        <p:tgtEl>
                                          <p:spTgt spid="6379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7974" grpId="0" autoUpdateAnimBg="0"/>
      <p:bldP spid="637978" grpId="0"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85800" y="800100"/>
            <a:ext cx="7772400" cy="762000"/>
          </a:xfrm>
        </p:spPr>
        <p:txBody>
          <a:bodyPr/>
          <a:lstStyle/>
          <a:p>
            <a:pPr eaLnBrk="1" hangingPunct="1"/>
            <a:r>
              <a:rPr lang="ja-JP" altLang="en-US"/>
              <a:t>デッドロックの防止</a:t>
            </a:r>
          </a:p>
        </p:txBody>
      </p:sp>
      <p:sp>
        <p:nvSpPr>
          <p:cNvPr id="32771" name="Rectangle 3"/>
          <p:cNvSpPr>
            <a:spLocks noGrp="1" noChangeArrowheads="1"/>
          </p:cNvSpPr>
          <p:nvPr>
            <p:ph type="body" idx="1"/>
          </p:nvPr>
        </p:nvSpPr>
        <p:spPr>
          <a:xfrm>
            <a:off x="685800" y="1676400"/>
            <a:ext cx="7772400" cy="4800600"/>
          </a:xfrm>
        </p:spPr>
        <p:txBody>
          <a:bodyPr/>
          <a:lstStyle/>
          <a:p>
            <a:pPr eaLnBrk="1" hangingPunct="1">
              <a:lnSpc>
                <a:spcPct val="90000"/>
              </a:lnSpc>
            </a:pPr>
            <a:r>
              <a:rPr lang="ja-JP" altLang="en-US" sz="2800"/>
              <a:t>待機条件の回避</a:t>
            </a:r>
          </a:p>
          <a:p>
            <a:pPr lvl="1" eaLnBrk="1" hangingPunct="1">
              <a:lnSpc>
                <a:spcPct val="90000"/>
              </a:lnSpc>
            </a:pPr>
            <a:r>
              <a:rPr lang="ja-JP" altLang="en-US" sz="2400"/>
              <a:t>必要な資源は全て同時に要求する</a:t>
            </a:r>
          </a:p>
          <a:p>
            <a:pPr lvl="1" eaLnBrk="1" hangingPunct="1">
              <a:lnSpc>
                <a:spcPct val="90000"/>
              </a:lnSpc>
              <a:buFont typeface="Wingdings" panose="05000000000000000000" pitchFamily="2" charset="2"/>
              <a:buChar char="ü"/>
            </a:pPr>
            <a:r>
              <a:rPr lang="ja-JP" altLang="en-US">
                <a:solidFill>
                  <a:schemeClr val="tx2"/>
                </a:solidFill>
              </a:rPr>
              <a:t>必要な資源が予めわかるとは限らない</a:t>
            </a:r>
          </a:p>
          <a:p>
            <a:pPr eaLnBrk="1" hangingPunct="1">
              <a:lnSpc>
                <a:spcPct val="90000"/>
              </a:lnSpc>
            </a:pPr>
            <a:r>
              <a:rPr lang="ja-JP" altLang="en-US" sz="2800"/>
              <a:t>横取り不能条件の回避</a:t>
            </a:r>
          </a:p>
          <a:p>
            <a:pPr lvl="1" eaLnBrk="1" hangingPunct="1">
              <a:lnSpc>
                <a:spcPct val="90000"/>
              </a:lnSpc>
            </a:pPr>
            <a:r>
              <a:rPr lang="ja-JP" altLang="en-US" sz="2400"/>
              <a:t>必要な資源を全て得られない場合、保持する資源を解放する</a:t>
            </a:r>
          </a:p>
          <a:p>
            <a:pPr lvl="1" eaLnBrk="1" hangingPunct="1">
              <a:lnSpc>
                <a:spcPct val="90000"/>
              </a:lnSpc>
              <a:buFont typeface="Wingdings" panose="05000000000000000000" pitchFamily="2" charset="2"/>
              <a:buChar char="ü"/>
            </a:pPr>
            <a:r>
              <a:rPr lang="ja-JP" altLang="en-US">
                <a:solidFill>
                  <a:schemeClr val="tx2"/>
                </a:solidFill>
              </a:rPr>
              <a:t>横取り不能資源の存在</a:t>
            </a:r>
          </a:p>
          <a:p>
            <a:pPr eaLnBrk="1" hangingPunct="1">
              <a:lnSpc>
                <a:spcPct val="90000"/>
              </a:lnSpc>
            </a:pPr>
            <a:r>
              <a:rPr lang="ja-JP" altLang="en-US" sz="2800"/>
              <a:t>循環待機条件の回避</a:t>
            </a:r>
          </a:p>
          <a:p>
            <a:pPr lvl="1" eaLnBrk="1" hangingPunct="1">
              <a:lnSpc>
                <a:spcPct val="90000"/>
              </a:lnSpc>
            </a:pPr>
            <a:r>
              <a:rPr lang="ja-JP" altLang="en-US" sz="2400"/>
              <a:t>資源を獲得する順番を決めておく</a:t>
            </a:r>
          </a:p>
          <a:p>
            <a:pPr lvl="1" eaLnBrk="1" hangingPunct="1">
              <a:lnSpc>
                <a:spcPct val="90000"/>
              </a:lnSpc>
              <a:buFont typeface="Wingdings" panose="05000000000000000000" pitchFamily="2" charset="2"/>
              <a:buChar char="ü"/>
            </a:pPr>
            <a:r>
              <a:rPr lang="ja-JP" altLang="en-US">
                <a:solidFill>
                  <a:schemeClr val="tx2"/>
                </a:solidFill>
              </a:rPr>
              <a:t>全てのプロセスに都合のいい順番が存在するとは限らない</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685800" y="525463"/>
            <a:ext cx="7772400" cy="1311275"/>
          </a:xfrm>
        </p:spPr>
        <p:txBody>
          <a:bodyPr/>
          <a:lstStyle/>
          <a:p>
            <a:pPr eaLnBrk="1" hangingPunct="1"/>
            <a:r>
              <a:rPr lang="ja-JP" altLang="en-US"/>
              <a:t>デッドロックの回避</a:t>
            </a:r>
            <a:br>
              <a:rPr lang="ja-JP" altLang="en-US"/>
            </a:br>
            <a:r>
              <a:rPr lang="ja-JP" altLang="en-US" sz="3600">
                <a:latin typeface="Times New Roman" panose="02020603050405020304" pitchFamily="18" charset="0"/>
              </a:rPr>
              <a:t>(</a:t>
            </a:r>
            <a:r>
              <a:rPr lang="en-US" altLang="ja-JP" sz="3600">
                <a:latin typeface="Times New Roman" panose="02020603050405020304" pitchFamily="18" charset="0"/>
              </a:rPr>
              <a:t>deadlock avoidance)</a:t>
            </a:r>
            <a:endParaRPr lang="ja-JP" altLang="en-US" sz="3600">
              <a:latin typeface="Times New Roman" panose="02020603050405020304" pitchFamily="18" charset="0"/>
            </a:endParaRPr>
          </a:p>
        </p:txBody>
      </p:sp>
      <p:sp>
        <p:nvSpPr>
          <p:cNvPr id="38915" name="Rectangle 3"/>
          <p:cNvSpPr>
            <a:spLocks noGrp="1" noChangeArrowheads="1"/>
          </p:cNvSpPr>
          <p:nvPr>
            <p:ph type="body" idx="1"/>
          </p:nvPr>
        </p:nvSpPr>
        <p:spPr>
          <a:xfrm>
            <a:off x="685800" y="1981200"/>
            <a:ext cx="7772400" cy="1600200"/>
          </a:xfrm>
        </p:spPr>
        <p:txBody>
          <a:bodyPr/>
          <a:lstStyle/>
          <a:p>
            <a:pPr eaLnBrk="1" hangingPunct="1"/>
            <a:r>
              <a:rPr lang="ja-JP" altLang="en-US"/>
              <a:t>デッドロックの回避</a:t>
            </a:r>
            <a:r>
              <a:rPr lang="ja-JP" altLang="en-US" sz="2800">
                <a:latin typeface="Times New Roman" panose="02020603050405020304" pitchFamily="18" charset="0"/>
              </a:rPr>
              <a:t>(</a:t>
            </a:r>
            <a:r>
              <a:rPr lang="en-US" altLang="ja-JP" sz="2800">
                <a:latin typeface="Times New Roman" panose="02020603050405020304" pitchFamily="18" charset="0"/>
              </a:rPr>
              <a:t>deadlock avoidance)</a:t>
            </a:r>
          </a:p>
          <a:p>
            <a:pPr lvl="1" eaLnBrk="1" hangingPunct="1"/>
            <a:r>
              <a:rPr lang="ja-JP" altLang="en-US" sz="2400">
                <a:latin typeface="Times New Roman" panose="02020603050405020304" pitchFamily="18" charset="0"/>
              </a:rPr>
              <a:t>資源を確保する前に、資源を確保したことによりデッドロックが起きる可能性が無いかチェックする</a:t>
            </a:r>
          </a:p>
        </p:txBody>
      </p:sp>
      <p:sp>
        <p:nvSpPr>
          <p:cNvPr id="518148" name="Text Box 4"/>
          <p:cNvSpPr txBox="1">
            <a:spLocks noChangeArrowheads="1"/>
          </p:cNvSpPr>
          <p:nvPr/>
        </p:nvSpPr>
        <p:spPr bwMode="auto">
          <a:xfrm>
            <a:off x="1524000" y="4191000"/>
            <a:ext cx="1403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資源要求</a:t>
            </a:r>
            <a:endParaRPr lang="ja-JP" altLang="en-US" sz="2800">
              <a:latin typeface="Times New Roman" panose="02020603050405020304" pitchFamily="18" charset="0"/>
            </a:endParaRPr>
          </a:p>
        </p:txBody>
      </p:sp>
      <p:grpSp>
        <p:nvGrpSpPr>
          <p:cNvPr id="518153" name="Group 9"/>
          <p:cNvGrpSpPr>
            <a:grpSpLocks/>
          </p:cNvGrpSpPr>
          <p:nvPr/>
        </p:nvGrpSpPr>
        <p:grpSpPr bwMode="auto">
          <a:xfrm>
            <a:off x="2895600" y="4191000"/>
            <a:ext cx="2089150" cy="457200"/>
            <a:chOff x="1536" y="2880"/>
            <a:chExt cx="1316" cy="288"/>
          </a:xfrm>
        </p:grpSpPr>
        <p:sp>
          <p:nvSpPr>
            <p:cNvPr id="38928" name="Line 5"/>
            <p:cNvSpPr>
              <a:spLocks noChangeShapeType="1"/>
            </p:cNvSpPr>
            <p:nvPr/>
          </p:nvSpPr>
          <p:spPr bwMode="auto">
            <a:xfrm>
              <a:off x="1536" y="3024"/>
              <a:ext cx="432" cy="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8929" name="Text Box 6"/>
            <p:cNvSpPr txBox="1">
              <a:spLocks noChangeArrowheads="1"/>
            </p:cNvSpPr>
            <p:nvPr/>
          </p:nvSpPr>
          <p:spPr bwMode="auto">
            <a:xfrm>
              <a:off x="1968" y="2880"/>
              <a:ext cx="88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資源確保</a:t>
              </a:r>
              <a:endParaRPr lang="ja-JP" altLang="en-US" sz="2800">
                <a:latin typeface="Times New Roman" panose="02020603050405020304" pitchFamily="18" charset="0"/>
              </a:endParaRPr>
            </a:p>
          </p:txBody>
        </p:sp>
      </p:grpSp>
      <p:grpSp>
        <p:nvGrpSpPr>
          <p:cNvPr id="518154" name="Group 10"/>
          <p:cNvGrpSpPr>
            <a:grpSpLocks/>
          </p:cNvGrpSpPr>
          <p:nvPr/>
        </p:nvGrpSpPr>
        <p:grpSpPr bwMode="auto">
          <a:xfrm>
            <a:off x="4953000" y="4191000"/>
            <a:ext cx="2089150" cy="457200"/>
            <a:chOff x="2832" y="2880"/>
            <a:chExt cx="1316" cy="288"/>
          </a:xfrm>
        </p:grpSpPr>
        <p:sp>
          <p:nvSpPr>
            <p:cNvPr id="38926" name="Line 7"/>
            <p:cNvSpPr>
              <a:spLocks noChangeShapeType="1"/>
            </p:cNvSpPr>
            <p:nvPr/>
          </p:nvSpPr>
          <p:spPr bwMode="auto">
            <a:xfrm>
              <a:off x="2832" y="3024"/>
              <a:ext cx="432" cy="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8927" name="Text Box 8"/>
            <p:cNvSpPr txBox="1">
              <a:spLocks noChangeArrowheads="1"/>
            </p:cNvSpPr>
            <p:nvPr/>
          </p:nvSpPr>
          <p:spPr bwMode="auto">
            <a:xfrm>
              <a:off x="3264" y="2880"/>
              <a:ext cx="88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資源解放</a:t>
              </a:r>
              <a:endParaRPr lang="ja-JP" altLang="en-US" sz="2800">
                <a:latin typeface="Times New Roman" panose="02020603050405020304" pitchFamily="18" charset="0"/>
              </a:endParaRPr>
            </a:p>
          </p:txBody>
        </p:sp>
      </p:grpSp>
      <p:grpSp>
        <p:nvGrpSpPr>
          <p:cNvPr id="518162" name="Group 18"/>
          <p:cNvGrpSpPr>
            <a:grpSpLocks/>
          </p:cNvGrpSpPr>
          <p:nvPr/>
        </p:nvGrpSpPr>
        <p:grpSpPr bwMode="auto">
          <a:xfrm>
            <a:off x="1295400" y="4648200"/>
            <a:ext cx="4105275" cy="990600"/>
            <a:chOff x="528" y="3168"/>
            <a:chExt cx="2586" cy="624"/>
          </a:xfrm>
        </p:grpSpPr>
        <p:sp>
          <p:nvSpPr>
            <p:cNvPr id="38923" name="Line 11"/>
            <p:cNvSpPr>
              <a:spLocks noChangeShapeType="1"/>
            </p:cNvSpPr>
            <p:nvPr/>
          </p:nvSpPr>
          <p:spPr bwMode="auto">
            <a:xfrm>
              <a:off x="1152" y="3168"/>
              <a:ext cx="336" cy="336"/>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8924" name="Text Box 12"/>
            <p:cNvSpPr txBox="1">
              <a:spLocks noChangeArrowheads="1"/>
            </p:cNvSpPr>
            <p:nvPr/>
          </p:nvSpPr>
          <p:spPr bwMode="auto">
            <a:xfrm>
              <a:off x="528" y="3504"/>
              <a:ext cx="25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デッドロックの可能性をチェック</a:t>
              </a:r>
            </a:p>
          </p:txBody>
        </p:sp>
        <p:sp>
          <p:nvSpPr>
            <p:cNvPr id="38925" name="Line 13"/>
            <p:cNvSpPr>
              <a:spLocks noChangeShapeType="1"/>
            </p:cNvSpPr>
            <p:nvPr/>
          </p:nvSpPr>
          <p:spPr bwMode="auto">
            <a:xfrm flipV="1">
              <a:off x="1968" y="3168"/>
              <a:ext cx="336" cy="336"/>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518161" name="Group 17"/>
          <p:cNvGrpSpPr>
            <a:grpSpLocks/>
          </p:cNvGrpSpPr>
          <p:nvPr/>
        </p:nvGrpSpPr>
        <p:grpSpPr bwMode="auto">
          <a:xfrm>
            <a:off x="2971800" y="4191000"/>
            <a:ext cx="381000" cy="381000"/>
            <a:chOff x="1584" y="2880"/>
            <a:chExt cx="240" cy="240"/>
          </a:xfrm>
        </p:grpSpPr>
        <p:sp>
          <p:nvSpPr>
            <p:cNvPr id="38921" name="Line 15"/>
            <p:cNvSpPr>
              <a:spLocks noChangeShapeType="1"/>
            </p:cNvSpPr>
            <p:nvPr/>
          </p:nvSpPr>
          <p:spPr bwMode="auto">
            <a:xfrm flipH="1">
              <a:off x="1584" y="2880"/>
              <a:ext cx="240" cy="24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8922" name="Line 16"/>
            <p:cNvSpPr>
              <a:spLocks noChangeShapeType="1"/>
            </p:cNvSpPr>
            <p:nvPr/>
          </p:nvSpPr>
          <p:spPr bwMode="auto">
            <a:xfrm>
              <a:off x="1584" y="2880"/>
              <a:ext cx="240" cy="24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18148"/>
                                        </p:tgtEl>
                                        <p:attrNameLst>
                                          <p:attrName>style.visibility</p:attrName>
                                        </p:attrNameLst>
                                      </p:cBhvr>
                                      <p:to>
                                        <p:strVal val="visible"/>
                                      </p:to>
                                    </p:set>
                                    <p:animEffect transition="in" filter="wipe(left)">
                                      <p:cBhvr>
                                        <p:cTn id="7" dur="500"/>
                                        <p:tgtEl>
                                          <p:spTgt spid="51814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518153"/>
                                        </p:tgtEl>
                                        <p:attrNameLst>
                                          <p:attrName>style.visibility</p:attrName>
                                        </p:attrNameLst>
                                      </p:cBhvr>
                                      <p:to>
                                        <p:strVal val="visible"/>
                                      </p:to>
                                    </p:set>
                                    <p:animEffect transition="in" filter="wipe(left)">
                                      <p:cBhvr>
                                        <p:cTn id="12" dur="500"/>
                                        <p:tgtEl>
                                          <p:spTgt spid="51815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518154"/>
                                        </p:tgtEl>
                                        <p:attrNameLst>
                                          <p:attrName>style.visibility</p:attrName>
                                        </p:attrNameLst>
                                      </p:cBhvr>
                                      <p:to>
                                        <p:strVal val="visible"/>
                                      </p:to>
                                    </p:set>
                                    <p:animEffect transition="in" filter="wipe(left)">
                                      <p:cBhvr>
                                        <p:cTn id="17" dur="500"/>
                                        <p:tgtEl>
                                          <p:spTgt spid="51815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nodeType="clickEffect">
                                  <p:stCondLst>
                                    <p:cond delay="0"/>
                                  </p:stCondLst>
                                  <p:childTnLst>
                                    <p:set>
                                      <p:cBhvr>
                                        <p:cTn id="21" dur="1" fill="hold">
                                          <p:stCondLst>
                                            <p:cond delay="0"/>
                                          </p:stCondLst>
                                        </p:cTn>
                                        <p:tgtEl>
                                          <p:spTgt spid="518161"/>
                                        </p:tgtEl>
                                        <p:attrNameLst>
                                          <p:attrName>style.visibility</p:attrName>
                                        </p:attrNameLst>
                                      </p:cBhvr>
                                      <p:to>
                                        <p:strVal val="visible"/>
                                      </p:to>
                                    </p:set>
                                    <p:animEffect transition="in" filter="checkerboard(across)">
                                      <p:cBhvr>
                                        <p:cTn id="22" dur="500"/>
                                        <p:tgtEl>
                                          <p:spTgt spid="51816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518162"/>
                                        </p:tgtEl>
                                        <p:attrNameLst>
                                          <p:attrName>style.visibility</p:attrName>
                                        </p:attrNameLst>
                                      </p:cBhvr>
                                      <p:to>
                                        <p:strVal val="visible"/>
                                      </p:to>
                                    </p:set>
                                    <p:animEffect transition="in" filter="wipe(left)">
                                      <p:cBhvr>
                                        <p:cTn id="27" dur="500"/>
                                        <p:tgtEl>
                                          <p:spTgt spid="5181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8148" grpId="0"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938" name="Group 2"/>
          <p:cNvGrpSpPr>
            <a:grpSpLocks/>
          </p:cNvGrpSpPr>
          <p:nvPr/>
        </p:nvGrpSpPr>
        <p:grpSpPr bwMode="auto">
          <a:xfrm>
            <a:off x="3598863" y="3505200"/>
            <a:ext cx="1125537" cy="1112838"/>
            <a:chOff x="3360" y="3168"/>
            <a:chExt cx="709" cy="701"/>
          </a:xfrm>
        </p:grpSpPr>
        <p:sp>
          <p:nvSpPr>
            <p:cNvPr id="39974" name="Text Box 3"/>
            <p:cNvSpPr txBox="1">
              <a:spLocks noChangeArrowheads="1"/>
            </p:cNvSpPr>
            <p:nvPr/>
          </p:nvSpPr>
          <p:spPr bwMode="auto">
            <a:xfrm>
              <a:off x="3360" y="3168"/>
              <a:ext cx="373"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b="1">
                  <a:solidFill>
                    <a:srgbClr val="FF0066"/>
                  </a:solidFill>
                  <a:latin typeface="Times New Roman" panose="02020603050405020304" pitchFamily="18" charset="0"/>
                </a:rPr>
                <a:t>①</a:t>
              </a:r>
            </a:p>
          </p:txBody>
        </p:sp>
        <p:sp>
          <p:nvSpPr>
            <p:cNvPr id="39975" name="Text Box 4"/>
            <p:cNvSpPr txBox="1">
              <a:spLocks noChangeArrowheads="1"/>
            </p:cNvSpPr>
            <p:nvPr/>
          </p:nvSpPr>
          <p:spPr bwMode="auto">
            <a:xfrm>
              <a:off x="3696" y="3168"/>
              <a:ext cx="373"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b="1">
                  <a:solidFill>
                    <a:srgbClr val="FF0066"/>
                  </a:solidFill>
                  <a:latin typeface="Times New Roman" panose="02020603050405020304" pitchFamily="18" charset="0"/>
                </a:rPr>
                <a:t>②</a:t>
              </a:r>
            </a:p>
          </p:txBody>
        </p:sp>
        <p:sp>
          <p:nvSpPr>
            <p:cNvPr id="39976" name="Text Box 5"/>
            <p:cNvSpPr txBox="1">
              <a:spLocks noChangeArrowheads="1"/>
            </p:cNvSpPr>
            <p:nvPr/>
          </p:nvSpPr>
          <p:spPr bwMode="auto">
            <a:xfrm>
              <a:off x="3360" y="3504"/>
              <a:ext cx="373"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b="1">
                  <a:solidFill>
                    <a:srgbClr val="FF0066"/>
                  </a:solidFill>
                  <a:latin typeface="Times New Roman" panose="02020603050405020304" pitchFamily="18" charset="0"/>
                </a:rPr>
                <a:t>④</a:t>
              </a:r>
            </a:p>
          </p:txBody>
        </p:sp>
        <p:sp>
          <p:nvSpPr>
            <p:cNvPr id="39977" name="Text Box 6"/>
            <p:cNvSpPr txBox="1">
              <a:spLocks noChangeArrowheads="1"/>
            </p:cNvSpPr>
            <p:nvPr/>
          </p:nvSpPr>
          <p:spPr bwMode="auto">
            <a:xfrm>
              <a:off x="3696" y="3504"/>
              <a:ext cx="373"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b="1">
                  <a:solidFill>
                    <a:srgbClr val="FF0066"/>
                  </a:solidFill>
                  <a:latin typeface="Times New Roman" panose="02020603050405020304" pitchFamily="18" charset="0"/>
                </a:rPr>
                <a:t>③</a:t>
              </a:r>
            </a:p>
          </p:txBody>
        </p:sp>
      </p:grpSp>
      <p:sp>
        <p:nvSpPr>
          <p:cNvPr id="39939" name="Rectangle 7"/>
          <p:cNvSpPr>
            <a:spLocks noGrp="1" noChangeArrowheads="1"/>
          </p:cNvSpPr>
          <p:nvPr>
            <p:ph type="title"/>
          </p:nvPr>
        </p:nvSpPr>
        <p:spPr>
          <a:xfrm>
            <a:off x="685800" y="595313"/>
            <a:ext cx="7772400" cy="762000"/>
          </a:xfrm>
        </p:spPr>
        <p:txBody>
          <a:bodyPr/>
          <a:lstStyle/>
          <a:p>
            <a:pPr eaLnBrk="1" hangingPunct="1"/>
            <a:r>
              <a:rPr lang="ja-JP" altLang="en-US"/>
              <a:t>デッドロックの回避</a:t>
            </a:r>
            <a:endParaRPr lang="en-US" altLang="ja-JP"/>
          </a:p>
        </p:txBody>
      </p:sp>
      <p:sp>
        <p:nvSpPr>
          <p:cNvPr id="39940" name="Rectangle 8"/>
          <p:cNvSpPr>
            <a:spLocks noChangeArrowheads="1"/>
          </p:cNvSpPr>
          <p:nvPr/>
        </p:nvSpPr>
        <p:spPr bwMode="auto">
          <a:xfrm>
            <a:off x="914400" y="3581400"/>
            <a:ext cx="6553200" cy="10668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39941" name="Rectangle 9"/>
          <p:cNvSpPr>
            <a:spLocks noChangeArrowheads="1"/>
          </p:cNvSpPr>
          <p:nvPr/>
        </p:nvSpPr>
        <p:spPr bwMode="auto">
          <a:xfrm>
            <a:off x="3657600" y="1676400"/>
            <a:ext cx="1066800" cy="48768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39942" name="Line 10"/>
          <p:cNvSpPr>
            <a:spLocks noChangeShapeType="1"/>
          </p:cNvSpPr>
          <p:nvPr/>
        </p:nvSpPr>
        <p:spPr bwMode="auto">
          <a:xfrm>
            <a:off x="914400" y="4114800"/>
            <a:ext cx="2819400" cy="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9943" name="Line 11"/>
          <p:cNvSpPr>
            <a:spLocks noChangeShapeType="1"/>
          </p:cNvSpPr>
          <p:nvPr/>
        </p:nvSpPr>
        <p:spPr bwMode="auto">
          <a:xfrm>
            <a:off x="4648200" y="4114800"/>
            <a:ext cx="2819400" cy="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9944" name="Line 12"/>
          <p:cNvSpPr>
            <a:spLocks noChangeShapeType="1"/>
          </p:cNvSpPr>
          <p:nvPr/>
        </p:nvSpPr>
        <p:spPr bwMode="auto">
          <a:xfrm>
            <a:off x="4191000" y="1676400"/>
            <a:ext cx="0" cy="205740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9945" name="Line 13"/>
          <p:cNvSpPr>
            <a:spLocks noChangeShapeType="1"/>
          </p:cNvSpPr>
          <p:nvPr/>
        </p:nvSpPr>
        <p:spPr bwMode="auto">
          <a:xfrm>
            <a:off x="4191000" y="4495800"/>
            <a:ext cx="0" cy="205740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9946" name="Line 15"/>
          <p:cNvSpPr>
            <a:spLocks noChangeShapeType="1"/>
          </p:cNvSpPr>
          <p:nvPr/>
        </p:nvSpPr>
        <p:spPr bwMode="auto">
          <a:xfrm>
            <a:off x="4191000" y="3505200"/>
            <a:ext cx="533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9947" name="Line 16"/>
          <p:cNvSpPr>
            <a:spLocks noChangeShapeType="1"/>
          </p:cNvSpPr>
          <p:nvPr/>
        </p:nvSpPr>
        <p:spPr bwMode="auto">
          <a:xfrm>
            <a:off x="3581400" y="3581400"/>
            <a:ext cx="0" cy="53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9948" name="Line 17"/>
          <p:cNvSpPr>
            <a:spLocks noChangeShapeType="1"/>
          </p:cNvSpPr>
          <p:nvPr/>
        </p:nvSpPr>
        <p:spPr bwMode="auto">
          <a:xfrm>
            <a:off x="4800600" y="4114800"/>
            <a:ext cx="0" cy="53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pic>
        <p:nvPicPr>
          <p:cNvPr id="39949" name="Picture 18" descr="ca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76600" y="3581400"/>
            <a:ext cx="849313"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50" name="Picture 21" descr="car_y"/>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267200" y="3124200"/>
            <a:ext cx="449263" cy="846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51" name="Text Box 22"/>
          <p:cNvSpPr txBox="1">
            <a:spLocks noChangeArrowheads="1"/>
          </p:cNvSpPr>
          <p:nvPr/>
        </p:nvSpPr>
        <p:spPr bwMode="auto">
          <a:xfrm>
            <a:off x="609600" y="2209800"/>
            <a:ext cx="2938463"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交差点に入る前に</a:t>
            </a:r>
          </a:p>
          <a:p>
            <a:pPr eaLnBrk="1" hangingPunct="1">
              <a:spcBef>
                <a:spcPct val="0"/>
              </a:spcBef>
              <a:buSzTx/>
              <a:buFontTx/>
              <a:buNone/>
            </a:pPr>
            <a:r>
              <a:rPr lang="ja-JP" altLang="en-US" sz="2800">
                <a:latin typeface="Times New Roman" panose="02020603050405020304" pitchFamily="18" charset="0"/>
              </a:rPr>
              <a:t>チェックする</a:t>
            </a:r>
          </a:p>
        </p:txBody>
      </p:sp>
      <p:pic>
        <p:nvPicPr>
          <p:cNvPr id="685084" name="Picture 28" descr="car_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657600" y="5638800"/>
            <a:ext cx="449263" cy="846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85087" name="AutoShape 31"/>
          <p:cNvSpPr>
            <a:spLocks noChangeArrowheads="1"/>
          </p:cNvSpPr>
          <p:nvPr/>
        </p:nvSpPr>
        <p:spPr bwMode="auto">
          <a:xfrm>
            <a:off x="685800" y="5257800"/>
            <a:ext cx="2438400" cy="838200"/>
          </a:xfrm>
          <a:prstGeom prst="wedgeRoundRectCallout">
            <a:avLst>
              <a:gd name="adj1" fmla="val 71093"/>
              <a:gd name="adj2" fmla="val 39014"/>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もし今交差点に入ったら…</a:t>
            </a:r>
          </a:p>
        </p:txBody>
      </p:sp>
      <p:grpSp>
        <p:nvGrpSpPr>
          <p:cNvPr id="685091" name="Group 35"/>
          <p:cNvGrpSpPr>
            <a:grpSpLocks/>
          </p:cNvGrpSpPr>
          <p:nvPr/>
        </p:nvGrpSpPr>
        <p:grpSpPr bwMode="auto">
          <a:xfrm>
            <a:off x="4267200" y="4038600"/>
            <a:ext cx="996950" cy="2141538"/>
            <a:chOff x="2688" y="2544"/>
            <a:chExt cx="628" cy="1349"/>
          </a:xfrm>
        </p:grpSpPr>
        <p:sp>
          <p:nvSpPr>
            <p:cNvPr id="39971" name="Line 32"/>
            <p:cNvSpPr>
              <a:spLocks noChangeShapeType="1"/>
            </p:cNvSpPr>
            <p:nvPr/>
          </p:nvSpPr>
          <p:spPr bwMode="auto">
            <a:xfrm>
              <a:off x="2832" y="2544"/>
              <a:ext cx="0" cy="816"/>
            </a:xfrm>
            <a:prstGeom prst="line">
              <a:avLst/>
            </a:prstGeom>
            <a:noFill/>
            <a:ln w="38100">
              <a:solidFill>
                <a:srgbClr val="FFCC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pic>
          <p:nvPicPr>
            <p:cNvPr id="39972" name="Picture 33" descr="car_y"/>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688" y="3360"/>
              <a:ext cx="283" cy="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73" name="Text Box 34"/>
            <p:cNvSpPr txBox="1">
              <a:spLocks noChangeArrowheads="1"/>
            </p:cNvSpPr>
            <p:nvPr/>
          </p:nvSpPr>
          <p:spPr bwMode="auto">
            <a:xfrm>
              <a:off x="2976" y="3024"/>
              <a:ext cx="340"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①</a:t>
              </a:r>
            </a:p>
          </p:txBody>
        </p:sp>
      </p:grpSp>
      <p:grpSp>
        <p:nvGrpSpPr>
          <p:cNvPr id="685095" name="Group 39"/>
          <p:cNvGrpSpPr>
            <a:grpSpLocks/>
          </p:cNvGrpSpPr>
          <p:nvPr/>
        </p:nvGrpSpPr>
        <p:grpSpPr bwMode="auto">
          <a:xfrm>
            <a:off x="4114800" y="2995613"/>
            <a:ext cx="2373313" cy="1036637"/>
            <a:chOff x="2592" y="1887"/>
            <a:chExt cx="1495" cy="653"/>
          </a:xfrm>
        </p:grpSpPr>
        <p:sp>
          <p:nvSpPr>
            <p:cNvPr id="39968" name="Text Box 36"/>
            <p:cNvSpPr txBox="1">
              <a:spLocks noChangeArrowheads="1"/>
            </p:cNvSpPr>
            <p:nvPr/>
          </p:nvSpPr>
          <p:spPr bwMode="auto">
            <a:xfrm>
              <a:off x="3168" y="1887"/>
              <a:ext cx="340"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②</a:t>
              </a:r>
            </a:p>
          </p:txBody>
        </p:sp>
        <p:pic>
          <p:nvPicPr>
            <p:cNvPr id="39969" name="Picture 37" descr="ca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52" y="2256"/>
              <a:ext cx="535" cy="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70" name="Line 38"/>
            <p:cNvSpPr>
              <a:spLocks noChangeShapeType="1"/>
            </p:cNvSpPr>
            <p:nvPr/>
          </p:nvSpPr>
          <p:spPr bwMode="auto">
            <a:xfrm>
              <a:off x="2592" y="2400"/>
              <a:ext cx="960" cy="0"/>
            </a:xfrm>
            <a:prstGeom prst="line">
              <a:avLst/>
            </a:prstGeom>
            <a:noFill/>
            <a:ln w="38100">
              <a:solidFill>
                <a:srgbClr val="33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685096" name="Group 40"/>
          <p:cNvGrpSpPr>
            <a:grpSpLocks/>
          </p:cNvGrpSpPr>
          <p:nvPr/>
        </p:nvGrpSpPr>
        <p:grpSpPr bwMode="auto">
          <a:xfrm>
            <a:off x="3657600" y="4191000"/>
            <a:ext cx="533400" cy="1447800"/>
            <a:chOff x="2304" y="2640"/>
            <a:chExt cx="336" cy="912"/>
          </a:xfrm>
        </p:grpSpPr>
        <p:sp>
          <p:nvSpPr>
            <p:cNvPr id="39965" name="Line 41"/>
            <p:cNvSpPr>
              <a:spLocks noChangeShapeType="1"/>
            </p:cNvSpPr>
            <p:nvPr/>
          </p:nvSpPr>
          <p:spPr bwMode="auto">
            <a:xfrm>
              <a:off x="2304" y="2976"/>
              <a:ext cx="336"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pic>
          <p:nvPicPr>
            <p:cNvPr id="39966" name="Picture 42" descr="car_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304" y="2640"/>
              <a:ext cx="283" cy="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67" name="Line 43"/>
            <p:cNvSpPr>
              <a:spLocks noChangeShapeType="1"/>
            </p:cNvSpPr>
            <p:nvPr/>
          </p:nvSpPr>
          <p:spPr bwMode="auto">
            <a:xfrm flipV="1">
              <a:off x="2448" y="3168"/>
              <a:ext cx="0" cy="384"/>
            </a:xfrm>
            <a:prstGeom prst="line">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685105" name="Group 49"/>
          <p:cNvGrpSpPr>
            <a:grpSpLocks/>
          </p:cNvGrpSpPr>
          <p:nvPr/>
        </p:nvGrpSpPr>
        <p:grpSpPr bwMode="auto">
          <a:xfrm>
            <a:off x="3200400" y="1981200"/>
            <a:ext cx="906463" cy="2209800"/>
            <a:chOff x="2016" y="1248"/>
            <a:chExt cx="571" cy="1392"/>
          </a:xfrm>
        </p:grpSpPr>
        <p:pic>
          <p:nvPicPr>
            <p:cNvPr id="39962" name="Picture 46" descr="car_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304" y="1248"/>
              <a:ext cx="283" cy="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63" name="Line 47"/>
            <p:cNvSpPr>
              <a:spLocks noChangeShapeType="1"/>
            </p:cNvSpPr>
            <p:nvPr/>
          </p:nvSpPr>
          <p:spPr bwMode="auto">
            <a:xfrm flipH="1" flipV="1">
              <a:off x="2448" y="1776"/>
              <a:ext cx="0" cy="864"/>
            </a:xfrm>
            <a:prstGeom prst="line">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9964" name="Text Box 48"/>
            <p:cNvSpPr txBox="1">
              <a:spLocks noChangeArrowheads="1"/>
            </p:cNvSpPr>
            <p:nvPr/>
          </p:nvSpPr>
          <p:spPr bwMode="auto">
            <a:xfrm>
              <a:off x="2016" y="1824"/>
              <a:ext cx="340"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③</a:t>
              </a:r>
            </a:p>
          </p:txBody>
        </p:sp>
      </p:grpSp>
      <p:sp>
        <p:nvSpPr>
          <p:cNvPr id="685106" name="Text Box 50"/>
          <p:cNvSpPr txBox="1">
            <a:spLocks noChangeArrowheads="1"/>
          </p:cNvSpPr>
          <p:nvPr/>
        </p:nvSpPr>
        <p:spPr bwMode="auto">
          <a:xfrm>
            <a:off x="4846638" y="5334000"/>
            <a:ext cx="4297362"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①→②→③の順なら通れる</a:t>
            </a:r>
          </a:p>
        </p:txBody>
      </p:sp>
      <p:grpSp>
        <p:nvGrpSpPr>
          <p:cNvPr id="685109" name="Group 53"/>
          <p:cNvGrpSpPr>
            <a:grpSpLocks/>
          </p:cNvGrpSpPr>
          <p:nvPr/>
        </p:nvGrpSpPr>
        <p:grpSpPr bwMode="auto">
          <a:xfrm>
            <a:off x="5410200" y="5867400"/>
            <a:ext cx="3221038" cy="823913"/>
            <a:chOff x="3408" y="3696"/>
            <a:chExt cx="2029" cy="519"/>
          </a:xfrm>
        </p:grpSpPr>
        <p:sp>
          <p:nvSpPr>
            <p:cNvPr id="39960" name="Text Box 51"/>
            <p:cNvSpPr txBox="1">
              <a:spLocks noChangeArrowheads="1"/>
            </p:cNvSpPr>
            <p:nvPr/>
          </p:nvSpPr>
          <p:spPr bwMode="auto">
            <a:xfrm>
              <a:off x="3408" y="3888"/>
              <a:ext cx="2029"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交差点に入っていい</a:t>
              </a:r>
            </a:p>
          </p:txBody>
        </p:sp>
        <p:sp>
          <p:nvSpPr>
            <p:cNvPr id="39961" name="AutoShape 52"/>
            <p:cNvSpPr>
              <a:spLocks noChangeArrowheads="1"/>
            </p:cNvSpPr>
            <p:nvPr/>
          </p:nvSpPr>
          <p:spPr bwMode="auto">
            <a:xfrm>
              <a:off x="4272" y="3696"/>
              <a:ext cx="240" cy="240"/>
            </a:xfrm>
            <a:prstGeom prst="downArrow">
              <a:avLst>
                <a:gd name="adj1" fmla="val 50000"/>
                <a:gd name="adj2" fmla="val 25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85084"/>
                                        </p:tgtEl>
                                        <p:attrNameLst>
                                          <p:attrName>style.visibility</p:attrName>
                                        </p:attrNameLst>
                                      </p:cBhvr>
                                      <p:to>
                                        <p:strVal val="visible"/>
                                      </p:to>
                                    </p:set>
                                    <p:anim calcmode="lin" valueType="num">
                                      <p:cBhvr additive="base">
                                        <p:cTn id="7" dur="500" fill="hold"/>
                                        <p:tgtEl>
                                          <p:spTgt spid="685084"/>
                                        </p:tgtEl>
                                        <p:attrNameLst>
                                          <p:attrName>ppt_x</p:attrName>
                                        </p:attrNameLst>
                                      </p:cBhvr>
                                      <p:tavLst>
                                        <p:tav tm="0">
                                          <p:val>
                                            <p:strVal val="#ppt_x"/>
                                          </p:val>
                                        </p:tav>
                                        <p:tav tm="100000">
                                          <p:val>
                                            <p:strVal val="#ppt_x"/>
                                          </p:val>
                                        </p:tav>
                                      </p:tavLst>
                                    </p:anim>
                                    <p:anim calcmode="lin" valueType="num">
                                      <p:cBhvr additive="base">
                                        <p:cTn id="8" dur="500" fill="hold"/>
                                        <p:tgtEl>
                                          <p:spTgt spid="68508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685087"/>
                                        </p:tgtEl>
                                        <p:attrNameLst>
                                          <p:attrName>style.visibility</p:attrName>
                                        </p:attrNameLst>
                                      </p:cBhvr>
                                      <p:to>
                                        <p:strVal val="visible"/>
                                      </p:to>
                                    </p:set>
                                    <p:animEffect transition="in" filter="checkerboard(across)">
                                      <p:cBhvr>
                                        <p:cTn id="13" dur="500"/>
                                        <p:tgtEl>
                                          <p:spTgt spid="685087"/>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4" fill="hold" nodeType="clickEffect">
                                  <p:stCondLst>
                                    <p:cond delay="0"/>
                                  </p:stCondLst>
                                  <p:childTnLst>
                                    <p:set>
                                      <p:cBhvr>
                                        <p:cTn id="17" dur="1" fill="hold">
                                          <p:stCondLst>
                                            <p:cond delay="0"/>
                                          </p:stCondLst>
                                        </p:cTn>
                                        <p:tgtEl>
                                          <p:spTgt spid="685096"/>
                                        </p:tgtEl>
                                        <p:attrNameLst>
                                          <p:attrName>style.visibility</p:attrName>
                                        </p:attrNameLst>
                                      </p:cBhvr>
                                      <p:to>
                                        <p:strVal val="visible"/>
                                      </p:to>
                                    </p:set>
                                    <p:animEffect transition="in" filter="wipe(down)">
                                      <p:cBhvr>
                                        <p:cTn id="18" dur="500"/>
                                        <p:tgtEl>
                                          <p:spTgt spid="685096"/>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1" fill="hold" nodeType="clickEffect">
                                  <p:stCondLst>
                                    <p:cond delay="0"/>
                                  </p:stCondLst>
                                  <p:childTnLst>
                                    <p:set>
                                      <p:cBhvr>
                                        <p:cTn id="22" dur="1" fill="hold">
                                          <p:stCondLst>
                                            <p:cond delay="0"/>
                                          </p:stCondLst>
                                        </p:cTn>
                                        <p:tgtEl>
                                          <p:spTgt spid="685091"/>
                                        </p:tgtEl>
                                        <p:attrNameLst>
                                          <p:attrName>style.visibility</p:attrName>
                                        </p:attrNameLst>
                                      </p:cBhvr>
                                      <p:to>
                                        <p:strVal val="visible"/>
                                      </p:to>
                                    </p:set>
                                    <p:animEffect transition="in" filter="wipe(up)">
                                      <p:cBhvr>
                                        <p:cTn id="23" dur="500"/>
                                        <p:tgtEl>
                                          <p:spTgt spid="685091"/>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8" fill="hold" nodeType="clickEffect">
                                  <p:stCondLst>
                                    <p:cond delay="0"/>
                                  </p:stCondLst>
                                  <p:childTnLst>
                                    <p:set>
                                      <p:cBhvr>
                                        <p:cTn id="27" dur="1" fill="hold">
                                          <p:stCondLst>
                                            <p:cond delay="0"/>
                                          </p:stCondLst>
                                        </p:cTn>
                                        <p:tgtEl>
                                          <p:spTgt spid="685095"/>
                                        </p:tgtEl>
                                        <p:attrNameLst>
                                          <p:attrName>style.visibility</p:attrName>
                                        </p:attrNameLst>
                                      </p:cBhvr>
                                      <p:to>
                                        <p:strVal val="visible"/>
                                      </p:to>
                                    </p:set>
                                    <p:animEffect transition="in" filter="wipe(left)">
                                      <p:cBhvr>
                                        <p:cTn id="28" dur="500"/>
                                        <p:tgtEl>
                                          <p:spTgt spid="685095"/>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2" presetClass="entr" presetSubtype="4" fill="hold" nodeType="clickEffect">
                                  <p:stCondLst>
                                    <p:cond delay="0"/>
                                  </p:stCondLst>
                                  <p:childTnLst>
                                    <p:set>
                                      <p:cBhvr>
                                        <p:cTn id="32" dur="1" fill="hold">
                                          <p:stCondLst>
                                            <p:cond delay="0"/>
                                          </p:stCondLst>
                                        </p:cTn>
                                        <p:tgtEl>
                                          <p:spTgt spid="685105"/>
                                        </p:tgtEl>
                                        <p:attrNameLst>
                                          <p:attrName>style.visibility</p:attrName>
                                        </p:attrNameLst>
                                      </p:cBhvr>
                                      <p:to>
                                        <p:strVal val="visible"/>
                                      </p:to>
                                    </p:set>
                                    <p:animEffect transition="in" filter="wipe(down)">
                                      <p:cBhvr>
                                        <p:cTn id="33" dur="500"/>
                                        <p:tgtEl>
                                          <p:spTgt spid="685105"/>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5" presetClass="entr" presetSubtype="10" fill="hold" grpId="0" nodeType="clickEffect">
                                  <p:stCondLst>
                                    <p:cond delay="0"/>
                                  </p:stCondLst>
                                  <p:childTnLst>
                                    <p:set>
                                      <p:cBhvr>
                                        <p:cTn id="37" dur="1" fill="hold">
                                          <p:stCondLst>
                                            <p:cond delay="0"/>
                                          </p:stCondLst>
                                        </p:cTn>
                                        <p:tgtEl>
                                          <p:spTgt spid="685106"/>
                                        </p:tgtEl>
                                        <p:attrNameLst>
                                          <p:attrName>style.visibility</p:attrName>
                                        </p:attrNameLst>
                                      </p:cBhvr>
                                      <p:to>
                                        <p:strVal val="visible"/>
                                      </p:to>
                                    </p:set>
                                    <p:animEffect transition="in" filter="checkerboard(across)">
                                      <p:cBhvr>
                                        <p:cTn id="38" dur="500"/>
                                        <p:tgtEl>
                                          <p:spTgt spid="685106"/>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2" presetClass="entr" presetSubtype="1" fill="hold" nodeType="clickEffect">
                                  <p:stCondLst>
                                    <p:cond delay="0"/>
                                  </p:stCondLst>
                                  <p:childTnLst>
                                    <p:set>
                                      <p:cBhvr>
                                        <p:cTn id="42" dur="1" fill="hold">
                                          <p:stCondLst>
                                            <p:cond delay="0"/>
                                          </p:stCondLst>
                                        </p:cTn>
                                        <p:tgtEl>
                                          <p:spTgt spid="685109"/>
                                        </p:tgtEl>
                                        <p:attrNameLst>
                                          <p:attrName>style.visibility</p:attrName>
                                        </p:attrNameLst>
                                      </p:cBhvr>
                                      <p:to>
                                        <p:strVal val="visible"/>
                                      </p:to>
                                    </p:set>
                                    <p:animEffect transition="in" filter="wipe(up)">
                                      <p:cBhvr>
                                        <p:cTn id="43" dur="500"/>
                                        <p:tgtEl>
                                          <p:spTgt spid="6851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5087" grpId="0" animBg="1" autoUpdateAnimBg="0"/>
      <p:bldP spid="685106" grpId="0"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62" name="Group 2"/>
          <p:cNvGrpSpPr>
            <a:grpSpLocks/>
          </p:cNvGrpSpPr>
          <p:nvPr/>
        </p:nvGrpSpPr>
        <p:grpSpPr bwMode="auto">
          <a:xfrm>
            <a:off x="3598863" y="3505200"/>
            <a:ext cx="1125537" cy="1112838"/>
            <a:chOff x="3360" y="3168"/>
            <a:chExt cx="709" cy="701"/>
          </a:xfrm>
        </p:grpSpPr>
        <p:sp>
          <p:nvSpPr>
            <p:cNvPr id="40987" name="Text Box 3"/>
            <p:cNvSpPr txBox="1">
              <a:spLocks noChangeArrowheads="1"/>
            </p:cNvSpPr>
            <p:nvPr/>
          </p:nvSpPr>
          <p:spPr bwMode="auto">
            <a:xfrm>
              <a:off x="3360" y="3168"/>
              <a:ext cx="373"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b="1">
                  <a:solidFill>
                    <a:srgbClr val="FF0066"/>
                  </a:solidFill>
                  <a:latin typeface="Times New Roman" panose="02020603050405020304" pitchFamily="18" charset="0"/>
                </a:rPr>
                <a:t>①</a:t>
              </a:r>
            </a:p>
          </p:txBody>
        </p:sp>
        <p:sp>
          <p:nvSpPr>
            <p:cNvPr id="40988" name="Text Box 4"/>
            <p:cNvSpPr txBox="1">
              <a:spLocks noChangeArrowheads="1"/>
            </p:cNvSpPr>
            <p:nvPr/>
          </p:nvSpPr>
          <p:spPr bwMode="auto">
            <a:xfrm>
              <a:off x="3696" y="3168"/>
              <a:ext cx="373"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b="1">
                  <a:solidFill>
                    <a:srgbClr val="FF0066"/>
                  </a:solidFill>
                  <a:latin typeface="Times New Roman" panose="02020603050405020304" pitchFamily="18" charset="0"/>
                </a:rPr>
                <a:t>②</a:t>
              </a:r>
            </a:p>
          </p:txBody>
        </p:sp>
        <p:sp>
          <p:nvSpPr>
            <p:cNvPr id="40989" name="Text Box 5"/>
            <p:cNvSpPr txBox="1">
              <a:spLocks noChangeArrowheads="1"/>
            </p:cNvSpPr>
            <p:nvPr/>
          </p:nvSpPr>
          <p:spPr bwMode="auto">
            <a:xfrm>
              <a:off x="3360" y="3504"/>
              <a:ext cx="373"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b="1">
                  <a:solidFill>
                    <a:srgbClr val="FF0066"/>
                  </a:solidFill>
                  <a:latin typeface="Times New Roman" panose="02020603050405020304" pitchFamily="18" charset="0"/>
                </a:rPr>
                <a:t>④</a:t>
              </a:r>
            </a:p>
          </p:txBody>
        </p:sp>
        <p:sp>
          <p:nvSpPr>
            <p:cNvPr id="40990" name="Text Box 6"/>
            <p:cNvSpPr txBox="1">
              <a:spLocks noChangeArrowheads="1"/>
            </p:cNvSpPr>
            <p:nvPr/>
          </p:nvSpPr>
          <p:spPr bwMode="auto">
            <a:xfrm>
              <a:off x="3696" y="3504"/>
              <a:ext cx="373"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b="1">
                  <a:solidFill>
                    <a:srgbClr val="FF0066"/>
                  </a:solidFill>
                  <a:latin typeface="Times New Roman" panose="02020603050405020304" pitchFamily="18" charset="0"/>
                </a:rPr>
                <a:t>③</a:t>
              </a:r>
            </a:p>
          </p:txBody>
        </p:sp>
      </p:grpSp>
      <p:sp>
        <p:nvSpPr>
          <p:cNvPr id="40963" name="Rectangle 7"/>
          <p:cNvSpPr>
            <a:spLocks noGrp="1" noChangeArrowheads="1"/>
          </p:cNvSpPr>
          <p:nvPr>
            <p:ph type="title"/>
          </p:nvPr>
        </p:nvSpPr>
        <p:spPr>
          <a:xfrm>
            <a:off x="685800" y="595313"/>
            <a:ext cx="7772400" cy="762000"/>
          </a:xfrm>
        </p:spPr>
        <p:txBody>
          <a:bodyPr/>
          <a:lstStyle/>
          <a:p>
            <a:pPr eaLnBrk="1" hangingPunct="1"/>
            <a:r>
              <a:rPr lang="ja-JP" altLang="en-US"/>
              <a:t>デッドロックの回避</a:t>
            </a:r>
            <a:endParaRPr lang="en-US" altLang="ja-JP"/>
          </a:p>
        </p:txBody>
      </p:sp>
      <p:sp>
        <p:nvSpPr>
          <p:cNvPr id="40964" name="Rectangle 8"/>
          <p:cNvSpPr>
            <a:spLocks noChangeArrowheads="1"/>
          </p:cNvSpPr>
          <p:nvPr/>
        </p:nvSpPr>
        <p:spPr bwMode="auto">
          <a:xfrm>
            <a:off x="914400" y="3581400"/>
            <a:ext cx="6553200" cy="10668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40965" name="Rectangle 9"/>
          <p:cNvSpPr>
            <a:spLocks noChangeArrowheads="1"/>
          </p:cNvSpPr>
          <p:nvPr/>
        </p:nvSpPr>
        <p:spPr bwMode="auto">
          <a:xfrm>
            <a:off x="3657600" y="1676400"/>
            <a:ext cx="1066800" cy="48768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40966" name="Line 10"/>
          <p:cNvSpPr>
            <a:spLocks noChangeShapeType="1"/>
          </p:cNvSpPr>
          <p:nvPr/>
        </p:nvSpPr>
        <p:spPr bwMode="auto">
          <a:xfrm>
            <a:off x="914400" y="4114800"/>
            <a:ext cx="2819400" cy="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0967" name="Line 11"/>
          <p:cNvSpPr>
            <a:spLocks noChangeShapeType="1"/>
          </p:cNvSpPr>
          <p:nvPr/>
        </p:nvSpPr>
        <p:spPr bwMode="auto">
          <a:xfrm>
            <a:off x="4648200" y="4114800"/>
            <a:ext cx="2819400" cy="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0968" name="Line 12"/>
          <p:cNvSpPr>
            <a:spLocks noChangeShapeType="1"/>
          </p:cNvSpPr>
          <p:nvPr/>
        </p:nvSpPr>
        <p:spPr bwMode="auto">
          <a:xfrm>
            <a:off x="4191000" y="1676400"/>
            <a:ext cx="0" cy="205740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0969" name="Line 13"/>
          <p:cNvSpPr>
            <a:spLocks noChangeShapeType="1"/>
          </p:cNvSpPr>
          <p:nvPr/>
        </p:nvSpPr>
        <p:spPr bwMode="auto">
          <a:xfrm>
            <a:off x="4191000" y="4495800"/>
            <a:ext cx="0" cy="205740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0970" name="Line 14"/>
          <p:cNvSpPr>
            <a:spLocks noChangeShapeType="1"/>
          </p:cNvSpPr>
          <p:nvPr/>
        </p:nvSpPr>
        <p:spPr bwMode="auto">
          <a:xfrm>
            <a:off x="4191000" y="3505200"/>
            <a:ext cx="533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0971" name="Line 15"/>
          <p:cNvSpPr>
            <a:spLocks noChangeShapeType="1"/>
          </p:cNvSpPr>
          <p:nvPr/>
        </p:nvSpPr>
        <p:spPr bwMode="auto">
          <a:xfrm>
            <a:off x="3581400" y="3581400"/>
            <a:ext cx="0" cy="53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0972" name="Line 16"/>
          <p:cNvSpPr>
            <a:spLocks noChangeShapeType="1"/>
          </p:cNvSpPr>
          <p:nvPr/>
        </p:nvSpPr>
        <p:spPr bwMode="auto">
          <a:xfrm>
            <a:off x="4876800" y="4114800"/>
            <a:ext cx="0" cy="53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pic>
        <p:nvPicPr>
          <p:cNvPr id="40973" name="Picture 17" descr="ca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76600" y="3581400"/>
            <a:ext cx="849313"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74" name="Picture 18" descr="car_y"/>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267200" y="3124200"/>
            <a:ext cx="449263" cy="846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75" name="Text Box 19"/>
          <p:cNvSpPr txBox="1">
            <a:spLocks noChangeArrowheads="1"/>
          </p:cNvSpPr>
          <p:nvPr/>
        </p:nvSpPr>
        <p:spPr bwMode="auto">
          <a:xfrm>
            <a:off x="609600" y="2209800"/>
            <a:ext cx="2938463"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交差点に入る前に</a:t>
            </a:r>
          </a:p>
          <a:p>
            <a:pPr eaLnBrk="1" hangingPunct="1">
              <a:spcBef>
                <a:spcPct val="0"/>
              </a:spcBef>
              <a:buSzTx/>
              <a:buFontTx/>
              <a:buNone/>
            </a:pPr>
            <a:r>
              <a:rPr lang="ja-JP" altLang="en-US" sz="2800">
                <a:latin typeface="Times New Roman" panose="02020603050405020304" pitchFamily="18" charset="0"/>
              </a:rPr>
              <a:t>チェックする</a:t>
            </a:r>
          </a:p>
        </p:txBody>
      </p:sp>
      <p:sp>
        <p:nvSpPr>
          <p:cNvPr id="686101" name="AutoShape 21"/>
          <p:cNvSpPr>
            <a:spLocks noChangeArrowheads="1"/>
          </p:cNvSpPr>
          <p:nvPr/>
        </p:nvSpPr>
        <p:spPr bwMode="auto">
          <a:xfrm>
            <a:off x="5181600" y="2514600"/>
            <a:ext cx="2438400" cy="838200"/>
          </a:xfrm>
          <a:prstGeom prst="wedgeRoundRectCallout">
            <a:avLst>
              <a:gd name="adj1" fmla="val 11718"/>
              <a:gd name="adj2" fmla="val 137120"/>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もし今交差点に入ったら…</a:t>
            </a:r>
          </a:p>
        </p:txBody>
      </p:sp>
      <p:sp>
        <p:nvSpPr>
          <p:cNvPr id="40977" name="Line 31"/>
          <p:cNvSpPr>
            <a:spLocks noChangeShapeType="1"/>
          </p:cNvSpPr>
          <p:nvPr/>
        </p:nvSpPr>
        <p:spPr bwMode="auto">
          <a:xfrm>
            <a:off x="3657600" y="4724400"/>
            <a:ext cx="533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pic>
        <p:nvPicPr>
          <p:cNvPr id="40978" name="Picture 32" descr="car_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657600" y="4191000"/>
            <a:ext cx="449263" cy="846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86118" name="Text Box 38"/>
          <p:cNvSpPr txBox="1">
            <a:spLocks noChangeArrowheads="1"/>
          </p:cNvSpPr>
          <p:nvPr/>
        </p:nvSpPr>
        <p:spPr bwMode="auto">
          <a:xfrm>
            <a:off x="5410200" y="5334000"/>
            <a:ext cx="289877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誰も先へ進めない</a:t>
            </a:r>
          </a:p>
        </p:txBody>
      </p:sp>
      <p:grpSp>
        <p:nvGrpSpPr>
          <p:cNvPr id="686126" name="Group 46"/>
          <p:cNvGrpSpPr>
            <a:grpSpLocks/>
          </p:cNvGrpSpPr>
          <p:nvPr/>
        </p:nvGrpSpPr>
        <p:grpSpPr bwMode="auto">
          <a:xfrm>
            <a:off x="4908550" y="5867400"/>
            <a:ext cx="4233863" cy="823913"/>
            <a:chOff x="3092" y="3696"/>
            <a:chExt cx="2667" cy="519"/>
          </a:xfrm>
        </p:grpSpPr>
        <p:sp>
          <p:nvSpPr>
            <p:cNvPr id="40985" name="Text Box 40"/>
            <p:cNvSpPr txBox="1">
              <a:spLocks noChangeArrowheads="1"/>
            </p:cNvSpPr>
            <p:nvPr/>
          </p:nvSpPr>
          <p:spPr bwMode="auto">
            <a:xfrm>
              <a:off x="3092" y="3888"/>
              <a:ext cx="2667"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交差点に入ってはいけない</a:t>
              </a:r>
            </a:p>
          </p:txBody>
        </p:sp>
        <p:sp>
          <p:nvSpPr>
            <p:cNvPr id="40986" name="AutoShape 41"/>
            <p:cNvSpPr>
              <a:spLocks noChangeArrowheads="1"/>
            </p:cNvSpPr>
            <p:nvPr/>
          </p:nvSpPr>
          <p:spPr bwMode="auto">
            <a:xfrm>
              <a:off x="4272" y="3696"/>
              <a:ext cx="240" cy="240"/>
            </a:xfrm>
            <a:prstGeom prst="downArrow">
              <a:avLst>
                <a:gd name="adj1" fmla="val 50000"/>
                <a:gd name="adj2" fmla="val 25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grpSp>
      <p:pic>
        <p:nvPicPr>
          <p:cNvPr id="686122" name="Picture 42" descr="car_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324600" y="4114800"/>
            <a:ext cx="849313"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86125" name="Group 45"/>
          <p:cNvGrpSpPr>
            <a:grpSpLocks/>
          </p:cNvGrpSpPr>
          <p:nvPr/>
        </p:nvGrpSpPr>
        <p:grpSpPr bwMode="auto">
          <a:xfrm>
            <a:off x="4267200" y="4114800"/>
            <a:ext cx="2057400" cy="450850"/>
            <a:chOff x="2688" y="2592"/>
            <a:chExt cx="1296" cy="284"/>
          </a:xfrm>
        </p:grpSpPr>
        <p:pic>
          <p:nvPicPr>
            <p:cNvPr id="40983" name="Picture 43" descr="car_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688" y="2592"/>
              <a:ext cx="535" cy="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84" name="Line 44"/>
            <p:cNvSpPr>
              <a:spLocks noChangeShapeType="1"/>
            </p:cNvSpPr>
            <p:nvPr/>
          </p:nvSpPr>
          <p:spPr bwMode="auto">
            <a:xfrm flipH="1">
              <a:off x="3216" y="2736"/>
              <a:ext cx="768" cy="0"/>
            </a:xfrm>
            <a:prstGeom prst="line">
              <a:avLst/>
            </a:prstGeom>
            <a:noFill/>
            <a:ln w="38100">
              <a:solidFill>
                <a:srgbClr val="00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nodeType="afterEffect">
                                  <p:stCondLst>
                                    <p:cond delay="0"/>
                                  </p:stCondLst>
                                  <p:childTnLst>
                                    <p:set>
                                      <p:cBhvr>
                                        <p:cTn id="6" dur="1" fill="hold">
                                          <p:stCondLst>
                                            <p:cond delay="0"/>
                                          </p:stCondLst>
                                        </p:cTn>
                                        <p:tgtEl>
                                          <p:spTgt spid="686122"/>
                                        </p:tgtEl>
                                        <p:attrNameLst>
                                          <p:attrName>style.visibility</p:attrName>
                                        </p:attrNameLst>
                                      </p:cBhvr>
                                      <p:to>
                                        <p:strVal val="visible"/>
                                      </p:to>
                                    </p:set>
                                    <p:anim calcmode="lin" valueType="num">
                                      <p:cBhvr additive="base">
                                        <p:cTn id="7" dur="500" fill="hold"/>
                                        <p:tgtEl>
                                          <p:spTgt spid="686122"/>
                                        </p:tgtEl>
                                        <p:attrNameLst>
                                          <p:attrName>ppt_x</p:attrName>
                                        </p:attrNameLst>
                                      </p:cBhvr>
                                      <p:tavLst>
                                        <p:tav tm="0">
                                          <p:val>
                                            <p:strVal val="1+#ppt_w/2"/>
                                          </p:val>
                                        </p:tav>
                                        <p:tav tm="100000">
                                          <p:val>
                                            <p:strVal val="#ppt_x"/>
                                          </p:val>
                                        </p:tav>
                                      </p:tavLst>
                                    </p:anim>
                                    <p:anim calcmode="lin" valueType="num">
                                      <p:cBhvr additive="base">
                                        <p:cTn id="8" dur="500" fill="hold"/>
                                        <p:tgtEl>
                                          <p:spTgt spid="68612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686101"/>
                                        </p:tgtEl>
                                        <p:attrNameLst>
                                          <p:attrName>style.visibility</p:attrName>
                                        </p:attrNameLst>
                                      </p:cBhvr>
                                      <p:to>
                                        <p:strVal val="visible"/>
                                      </p:to>
                                    </p:set>
                                    <p:animEffect transition="in" filter="checkerboard(across)">
                                      <p:cBhvr>
                                        <p:cTn id="13" dur="500"/>
                                        <p:tgtEl>
                                          <p:spTgt spid="686101"/>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2" fill="hold" nodeType="clickEffect">
                                  <p:stCondLst>
                                    <p:cond delay="0"/>
                                  </p:stCondLst>
                                  <p:childTnLst>
                                    <p:set>
                                      <p:cBhvr>
                                        <p:cTn id="17" dur="1" fill="hold">
                                          <p:stCondLst>
                                            <p:cond delay="0"/>
                                          </p:stCondLst>
                                        </p:cTn>
                                        <p:tgtEl>
                                          <p:spTgt spid="686125"/>
                                        </p:tgtEl>
                                        <p:attrNameLst>
                                          <p:attrName>style.visibility</p:attrName>
                                        </p:attrNameLst>
                                      </p:cBhvr>
                                      <p:to>
                                        <p:strVal val="visible"/>
                                      </p:to>
                                    </p:set>
                                    <p:animEffect transition="in" filter="wipe(right)">
                                      <p:cBhvr>
                                        <p:cTn id="18" dur="500"/>
                                        <p:tgtEl>
                                          <p:spTgt spid="686125"/>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686118"/>
                                        </p:tgtEl>
                                        <p:attrNameLst>
                                          <p:attrName>style.visibility</p:attrName>
                                        </p:attrNameLst>
                                      </p:cBhvr>
                                      <p:to>
                                        <p:strVal val="visible"/>
                                      </p:to>
                                    </p:set>
                                    <p:animEffect transition="in" filter="checkerboard(across)">
                                      <p:cBhvr>
                                        <p:cTn id="23" dur="500"/>
                                        <p:tgtEl>
                                          <p:spTgt spid="686118"/>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1" fill="hold" nodeType="clickEffect">
                                  <p:stCondLst>
                                    <p:cond delay="0"/>
                                  </p:stCondLst>
                                  <p:childTnLst>
                                    <p:set>
                                      <p:cBhvr>
                                        <p:cTn id="27" dur="1" fill="hold">
                                          <p:stCondLst>
                                            <p:cond delay="0"/>
                                          </p:stCondLst>
                                        </p:cTn>
                                        <p:tgtEl>
                                          <p:spTgt spid="686126"/>
                                        </p:tgtEl>
                                        <p:attrNameLst>
                                          <p:attrName>style.visibility</p:attrName>
                                        </p:attrNameLst>
                                      </p:cBhvr>
                                      <p:to>
                                        <p:strVal val="visible"/>
                                      </p:to>
                                    </p:set>
                                    <p:animEffect transition="in" filter="wipe(up)">
                                      <p:cBhvr>
                                        <p:cTn id="28" dur="500"/>
                                        <p:tgtEl>
                                          <p:spTgt spid="6861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01" grpId="0" animBg="1" autoUpdateAnimBg="0"/>
      <p:bldP spid="686118" grpId="0"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ja-JP" altLang="en-US"/>
              <a:t>デッドロックの防止と</a:t>
            </a:r>
            <a:br>
              <a:rPr lang="ja-JP" altLang="en-US"/>
            </a:br>
            <a:r>
              <a:rPr lang="ja-JP" altLang="en-US"/>
              <a:t>デッドロックの回避</a:t>
            </a:r>
          </a:p>
        </p:txBody>
      </p:sp>
      <p:sp>
        <p:nvSpPr>
          <p:cNvPr id="41987" name="Rectangle 3"/>
          <p:cNvSpPr>
            <a:spLocks noGrp="1" noChangeArrowheads="1"/>
          </p:cNvSpPr>
          <p:nvPr>
            <p:ph type="body" idx="1"/>
          </p:nvPr>
        </p:nvSpPr>
        <p:spPr/>
        <p:txBody>
          <a:bodyPr/>
          <a:lstStyle/>
          <a:p>
            <a:pPr eaLnBrk="1" hangingPunct="1">
              <a:buFontTx/>
              <a:buNone/>
            </a:pPr>
            <a:r>
              <a:rPr lang="ja-JP" altLang="en-US" sz="2800"/>
              <a:t>デッドロックする可能性のある資源要求に対して</a:t>
            </a:r>
          </a:p>
          <a:p>
            <a:pPr eaLnBrk="1" hangingPunct="1"/>
            <a:r>
              <a:rPr lang="ja-JP" altLang="en-US"/>
              <a:t>デッドロックの防止</a:t>
            </a:r>
          </a:p>
          <a:p>
            <a:pPr lvl="1" eaLnBrk="1" hangingPunct="1"/>
            <a:r>
              <a:rPr lang="ja-JP" altLang="en-US"/>
              <a:t>資源要求そのものを禁止する</a:t>
            </a:r>
          </a:p>
          <a:p>
            <a:pPr eaLnBrk="1" hangingPunct="1"/>
            <a:r>
              <a:rPr lang="ja-JP" altLang="en-US"/>
              <a:t>デッドロックの回避</a:t>
            </a:r>
          </a:p>
          <a:p>
            <a:pPr lvl="1" eaLnBrk="1" hangingPunct="1"/>
            <a:r>
              <a:rPr lang="ja-JP" altLang="en-US"/>
              <a:t>資源を渡す前に渡したときにデッドロックにならないかチェックをする</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2プロセスでのデッドロック</a:t>
            </a:r>
          </a:p>
        </p:txBody>
      </p:sp>
      <p:sp>
        <p:nvSpPr>
          <p:cNvPr id="43011" name="Line 3"/>
          <p:cNvSpPr>
            <a:spLocks noChangeShapeType="1"/>
          </p:cNvSpPr>
          <p:nvPr/>
        </p:nvSpPr>
        <p:spPr bwMode="auto">
          <a:xfrm>
            <a:off x="1447800" y="6172200"/>
            <a:ext cx="6400800" cy="0"/>
          </a:xfrm>
          <a:prstGeom prst="line">
            <a:avLst/>
          </a:prstGeom>
          <a:noFill/>
          <a:ln w="28575">
            <a:solidFill>
              <a:schemeClr val="tx1"/>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3012" name="Line 4"/>
          <p:cNvSpPr>
            <a:spLocks noChangeShapeType="1"/>
          </p:cNvSpPr>
          <p:nvPr/>
        </p:nvSpPr>
        <p:spPr bwMode="auto">
          <a:xfrm flipV="1">
            <a:off x="1447800" y="1752600"/>
            <a:ext cx="0" cy="4419600"/>
          </a:xfrm>
          <a:prstGeom prst="line">
            <a:avLst/>
          </a:prstGeom>
          <a:noFill/>
          <a:ln w="28575">
            <a:solidFill>
              <a:schemeClr val="tx1"/>
            </a:solidFill>
            <a:prstDash val="solid"/>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3013" name="Text Box 5"/>
          <p:cNvSpPr txBox="1">
            <a:spLocks noChangeArrowheads="1"/>
          </p:cNvSpPr>
          <p:nvPr/>
        </p:nvSpPr>
        <p:spPr bwMode="auto">
          <a:xfrm>
            <a:off x="7720013" y="6248400"/>
            <a:ext cx="14239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プロセス1</a:t>
            </a:r>
          </a:p>
        </p:txBody>
      </p:sp>
      <p:sp>
        <p:nvSpPr>
          <p:cNvPr id="43014" name="Text Box 6"/>
          <p:cNvSpPr txBox="1">
            <a:spLocks noChangeArrowheads="1"/>
          </p:cNvSpPr>
          <p:nvPr/>
        </p:nvSpPr>
        <p:spPr bwMode="auto">
          <a:xfrm>
            <a:off x="304800" y="1219200"/>
            <a:ext cx="1423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プロセス2</a:t>
            </a:r>
          </a:p>
        </p:txBody>
      </p:sp>
      <p:sp>
        <p:nvSpPr>
          <p:cNvPr id="43015" name="Text Box 7"/>
          <p:cNvSpPr txBox="1">
            <a:spLocks noChangeArrowheads="1"/>
          </p:cNvSpPr>
          <p:nvPr/>
        </p:nvSpPr>
        <p:spPr bwMode="auto">
          <a:xfrm>
            <a:off x="533400" y="53340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2要求</a:t>
            </a:r>
          </a:p>
        </p:txBody>
      </p:sp>
      <p:sp>
        <p:nvSpPr>
          <p:cNvPr id="43016" name="Line 8"/>
          <p:cNvSpPr>
            <a:spLocks noChangeShapeType="1"/>
          </p:cNvSpPr>
          <p:nvPr/>
        </p:nvSpPr>
        <p:spPr bwMode="auto">
          <a:xfrm>
            <a:off x="1447800" y="5562600"/>
            <a:ext cx="6400800" cy="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3017" name="Text Box 9"/>
          <p:cNvSpPr txBox="1">
            <a:spLocks noChangeArrowheads="1"/>
          </p:cNvSpPr>
          <p:nvPr/>
        </p:nvSpPr>
        <p:spPr bwMode="auto">
          <a:xfrm>
            <a:off x="533400" y="39624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1要求</a:t>
            </a:r>
          </a:p>
        </p:txBody>
      </p:sp>
      <p:sp>
        <p:nvSpPr>
          <p:cNvPr id="43018" name="Line 10"/>
          <p:cNvSpPr>
            <a:spLocks noChangeShapeType="1"/>
          </p:cNvSpPr>
          <p:nvPr/>
        </p:nvSpPr>
        <p:spPr bwMode="auto">
          <a:xfrm>
            <a:off x="1447800" y="4191000"/>
            <a:ext cx="6400800" cy="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3019" name="Text Box 11"/>
          <p:cNvSpPr txBox="1">
            <a:spLocks noChangeArrowheads="1"/>
          </p:cNvSpPr>
          <p:nvPr/>
        </p:nvSpPr>
        <p:spPr bwMode="auto">
          <a:xfrm>
            <a:off x="533400" y="25908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1解放</a:t>
            </a:r>
          </a:p>
        </p:txBody>
      </p:sp>
      <p:sp>
        <p:nvSpPr>
          <p:cNvPr id="43020" name="Line 12"/>
          <p:cNvSpPr>
            <a:spLocks noChangeShapeType="1"/>
          </p:cNvSpPr>
          <p:nvPr/>
        </p:nvSpPr>
        <p:spPr bwMode="auto">
          <a:xfrm>
            <a:off x="1447800" y="2819400"/>
            <a:ext cx="6400800" cy="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3021" name="Text Box 13"/>
          <p:cNvSpPr txBox="1">
            <a:spLocks noChangeArrowheads="1"/>
          </p:cNvSpPr>
          <p:nvPr/>
        </p:nvSpPr>
        <p:spPr bwMode="auto">
          <a:xfrm>
            <a:off x="533400" y="19050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2解放</a:t>
            </a:r>
          </a:p>
        </p:txBody>
      </p:sp>
      <p:sp>
        <p:nvSpPr>
          <p:cNvPr id="43022" name="Line 14"/>
          <p:cNvSpPr>
            <a:spLocks noChangeShapeType="1"/>
          </p:cNvSpPr>
          <p:nvPr/>
        </p:nvSpPr>
        <p:spPr bwMode="auto">
          <a:xfrm flipV="1">
            <a:off x="1447800" y="2133600"/>
            <a:ext cx="6400800" cy="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3023" name="Text Box 15"/>
          <p:cNvSpPr txBox="1">
            <a:spLocks noChangeArrowheads="1"/>
          </p:cNvSpPr>
          <p:nvPr/>
        </p:nvSpPr>
        <p:spPr bwMode="auto">
          <a:xfrm>
            <a:off x="1905000" y="62484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1要求</a:t>
            </a:r>
          </a:p>
        </p:txBody>
      </p:sp>
      <p:sp>
        <p:nvSpPr>
          <p:cNvPr id="43024" name="Line 16"/>
          <p:cNvSpPr>
            <a:spLocks noChangeShapeType="1"/>
          </p:cNvSpPr>
          <p:nvPr/>
        </p:nvSpPr>
        <p:spPr bwMode="auto">
          <a:xfrm flipV="1">
            <a:off x="2438400" y="1752600"/>
            <a:ext cx="0" cy="441960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3025" name="Text Box 17"/>
          <p:cNvSpPr txBox="1">
            <a:spLocks noChangeArrowheads="1"/>
          </p:cNvSpPr>
          <p:nvPr/>
        </p:nvSpPr>
        <p:spPr bwMode="auto">
          <a:xfrm>
            <a:off x="3733800" y="62484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2要求</a:t>
            </a:r>
          </a:p>
        </p:txBody>
      </p:sp>
      <p:sp>
        <p:nvSpPr>
          <p:cNvPr id="43026" name="Line 18"/>
          <p:cNvSpPr>
            <a:spLocks noChangeShapeType="1"/>
          </p:cNvSpPr>
          <p:nvPr/>
        </p:nvSpPr>
        <p:spPr bwMode="auto">
          <a:xfrm flipV="1">
            <a:off x="4267200" y="1752600"/>
            <a:ext cx="0" cy="441960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3027" name="Text Box 19"/>
          <p:cNvSpPr txBox="1">
            <a:spLocks noChangeArrowheads="1"/>
          </p:cNvSpPr>
          <p:nvPr/>
        </p:nvSpPr>
        <p:spPr bwMode="auto">
          <a:xfrm>
            <a:off x="5562600" y="62484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1解放</a:t>
            </a:r>
          </a:p>
        </p:txBody>
      </p:sp>
      <p:sp>
        <p:nvSpPr>
          <p:cNvPr id="43028" name="Line 20"/>
          <p:cNvSpPr>
            <a:spLocks noChangeShapeType="1"/>
          </p:cNvSpPr>
          <p:nvPr/>
        </p:nvSpPr>
        <p:spPr bwMode="auto">
          <a:xfrm flipV="1">
            <a:off x="6096000" y="1752600"/>
            <a:ext cx="0" cy="441960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3029" name="Text Box 21"/>
          <p:cNvSpPr txBox="1">
            <a:spLocks noChangeArrowheads="1"/>
          </p:cNvSpPr>
          <p:nvPr/>
        </p:nvSpPr>
        <p:spPr bwMode="auto">
          <a:xfrm>
            <a:off x="6553200" y="62484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2解放</a:t>
            </a:r>
          </a:p>
        </p:txBody>
      </p:sp>
      <p:sp>
        <p:nvSpPr>
          <p:cNvPr id="43030" name="Line 22"/>
          <p:cNvSpPr>
            <a:spLocks noChangeShapeType="1"/>
          </p:cNvSpPr>
          <p:nvPr/>
        </p:nvSpPr>
        <p:spPr bwMode="auto">
          <a:xfrm flipV="1">
            <a:off x="7010400" y="1752600"/>
            <a:ext cx="0" cy="441960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3031" name="Text Box 23"/>
          <p:cNvSpPr txBox="1">
            <a:spLocks noChangeArrowheads="1"/>
          </p:cNvSpPr>
          <p:nvPr/>
        </p:nvSpPr>
        <p:spPr bwMode="auto">
          <a:xfrm>
            <a:off x="2819400" y="62484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1確保</a:t>
            </a:r>
          </a:p>
        </p:txBody>
      </p:sp>
      <p:sp>
        <p:nvSpPr>
          <p:cNvPr id="43032" name="Line 24"/>
          <p:cNvSpPr>
            <a:spLocks noChangeShapeType="1"/>
          </p:cNvSpPr>
          <p:nvPr/>
        </p:nvSpPr>
        <p:spPr bwMode="auto">
          <a:xfrm flipV="1">
            <a:off x="3352800" y="1752600"/>
            <a:ext cx="0" cy="441960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3033" name="Text Box 25"/>
          <p:cNvSpPr txBox="1">
            <a:spLocks noChangeArrowheads="1"/>
          </p:cNvSpPr>
          <p:nvPr/>
        </p:nvSpPr>
        <p:spPr bwMode="auto">
          <a:xfrm>
            <a:off x="4648200" y="62484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2確保</a:t>
            </a:r>
          </a:p>
        </p:txBody>
      </p:sp>
      <p:sp>
        <p:nvSpPr>
          <p:cNvPr id="43034" name="Line 26"/>
          <p:cNvSpPr>
            <a:spLocks noChangeShapeType="1"/>
          </p:cNvSpPr>
          <p:nvPr/>
        </p:nvSpPr>
        <p:spPr bwMode="auto">
          <a:xfrm flipV="1">
            <a:off x="5181600" y="1752600"/>
            <a:ext cx="0" cy="441960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3035" name="Text Box 27"/>
          <p:cNvSpPr txBox="1">
            <a:spLocks noChangeArrowheads="1"/>
          </p:cNvSpPr>
          <p:nvPr/>
        </p:nvSpPr>
        <p:spPr bwMode="auto">
          <a:xfrm>
            <a:off x="533400" y="46482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2確保</a:t>
            </a:r>
          </a:p>
        </p:txBody>
      </p:sp>
      <p:sp>
        <p:nvSpPr>
          <p:cNvPr id="43036" name="Line 28"/>
          <p:cNvSpPr>
            <a:spLocks noChangeShapeType="1"/>
          </p:cNvSpPr>
          <p:nvPr/>
        </p:nvSpPr>
        <p:spPr bwMode="auto">
          <a:xfrm>
            <a:off x="1447800" y="4876800"/>
            <a:ext cx="6400800" cy="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3037" name="Text Box 29"/>
          <p:cNvSpPr txBox="1">
            <a:spLocks noChangeArrowheads="1"/>
          </p:cNvSpPr>
          <p:nvPr/>
        </p:nvSpPr>
        <p:spPr bwMode="auto">
          <a:xfrm>
            <a:off x="533400" y="32766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1確保</a:t>
            </a:r>
          </a:p>
        </p:txBody>
      </p:sp>
      <p:sp>
        <p:nvSpPr>
          <p:cNvPr id="43038" name="Line 30"/>
          <p:cNvSpPr>
            <a:spLocks noChangeShapeType="1"/>
          </p:cNvSpPr>
          <p:nvPr/>
        </p:nvSpPr>
        <p:spPr bwMode="auto">
          <a:xfrm>
            <a:off x="1447800" y="3505200"/>
            <a:ext cx="6400800" cy="0"/>
          </a:xfrm>
          <a:prstGeom prst="line">
            <a:avLst/>
          </a:prstGeom>
          <a:noFill/>
          <a:ln w="19050">
            <a:solidFill>
              <a:schemeClr val="tx1"/>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3039" name="Line 31"/>
          <p:cNvSpPr>
            <a:spLocks noChangeShapeType="1"/>
          </p:cNvSpPr>
          <p:nvPr/>
        </p:nvSpPr>
        <p:spPr bwMode="auto">
          <a:xfrm>
            <a:off x="3352800" y="3810000"/>
            <a:ext cx="2743200" cy="0"/>
          </a:xfrm>
          <a:prstGeom prst="line">
            <a:avLst/>
          </a:prstGeom>
          <a:noFill/>
          <a:ln w="38100">
            <a:solidFill>
              <a:srgbClr val="FF0000"/>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3040" name="Line 32"/>
          <p:cNvSpPr>
            <a:spLocks noChangeShapeType="1"/>
          </p:cNvSpPr>
          <p:nvPr/>
        </p:nvSpPr>
        <p:spPr bwMode="auto">
          <a:xfrm>
            <a:off x="4267200" y="5181600"/>
            <a:ext cx="2743200" cy="0"/>
          </a:xfrm>
          <a:prstGeom prst="line">
            <a:avLst/>
          </a:prstGeom>
          <a:noFill/>
          <a:ln w="38100">
            <a:solidFill>
              <a:srgbClr val="FF0000"/>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3041" name="Line 33"/>
          <p:cNvSpPr>
            <a:spLocks noChangeShapeType="1"/>
          </p:cNvSpPr>
          <p:nvPr/>
        </p:nvSpPr>
        <p:spPr bwMode="auto">
          <a:xfrm flipV="1">
            <a:off x="4724400" y="2133600"/>
            <a:ext cx="0" cy="2743200"/>
          </a:xfrm>
          <a:prstGeom prst="line">
            <a:avLst/>
          </a:prstGeom>
          <a:noFill/>
          <a:ln w="38100">
            <a:solidFill>
              <a:srgbClr val="FF0000"/>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3042" name="Line 34"/>
          <p:cNvSpPr>
            <a:spLocks noChangeShapeType="1"/>
          </p:cNvSpPr>
          <p:nvPr/>
        </p:nvSpPr>
        <p:spPr bwMode="auto">
          <a:xfrm flipV="1">
            <a:off x="2895600" y="2819400"/>
            <a:ext cx="0" cy="685800"/>
          </a:xfrm>
          <a:prstGeom prst="line">
            <a:avLst/>
          </a:prstGeom>
          <a:noFill/>
          <a:ln w="38100">
            <a:solidFill>
              <a:srgbClr val="FF0000"/>
            </a:solidFill>
            <a:prstDash val="solid"/>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33891" name="Rectangle 35"/>
          <p:cNvSpPr>
            <a:spLocks noChangeArrowheads="1"/>
          </p:cNvSpPr>
          <p:nvPr/>
        </p:nvSpPr>
        <p:spPr bwMode="auto">
          <a:xfrm>
            <a:off x="3352800" y="3886200"/>
            <a:ext cx="1295400" cy="990600"/>
          </a:xfrm>
          <a:prstGeom prst="rect">
            <a:avLst/>
          </a:prstGeom>
          <a:solidFill>
            <a:srgbClr val="FF99CC"/>
          </a:solidFill>
          <a:ln w="9525">
            <a:no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endParaRPr lang="ja-JP" altLang="en-US" sz="2400">
              <a:solidFill>
                <a:srgbClr val="000000"/>
              </a:solidFill>
              <a:latin typeface="Times New Roman" panose="02020603050405020304" pitchFamily="18" charset="0"/>
            </a:endParaRPr>
          </a:p>
        </p:txBody>
      </p:sp>
      <p:sp>
        <p:nvSpPr>
          <p:cNvPr id="633892" name="AutoShape 36"/>
          <p:cNvSpPr>
            <a:spLocks noChangeArrowheads="1"/>
          </p:cNvSpPr>
          <p:nvPr/>
        </p:nvSpPr>
        <p:spPr bwMode="auto">
          <a:xfrm>
            <a:off x="5029200" y="2362200"/>
            <a:ext cx="2743200" cy="914400"/>
          </a:xfrm>
          <a:prstGeom prst="wedgeRoundRectCallout">
            <a:avLst>
              <a:gd name="adj1" fmla="val -69213"/>
              <a:gd name="adj2" fmla="val 140625"/>
              <a:gd name="adj3" fmla="val 16667"/>
            </a:avLst>
          </a:prstGeom>
          <a:solidFill>
            <a:schemeClr val="bg1"/>
          </a:solidFill>
          <a:ln w="19050">
            <a:solidFill>
              <a:schemeClr val="tx1"/>
            </a:solidFill>
            <a:prstDash val="solid"/>
            <a:miter lim="800000"/>
            <a:headEnd/>
            <a:tailEnd/>
          </a:ln>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ここに入ると</a:t>
            </a:r>
          </a:p>
          <a:p>
            <a:pPr algn="ctr" eaLnBrk="1" hangingPunct="1">
              <a:spcBef>
                <a:spcPct val="0"/>
              </a:spcBef>
              <a:buSzTx/>
              <a:buFontTx/>
              <a:buNone/>
            </a:pPr>
            <a:r>
              <a:rPr lang="ja-JP" altLang="en-US" sz="2400">
                <a:latin typeface="Times New Roman" panose="02020603050405020304" pitchFamily="18" charset="0"/>
              </a:rPr>
              <a:t>デッドロック確定</a:t>
            </a:r>
          </a:p>
        </p:txBody>
      </p:sp>
      <p:sp useBgFill="1">
        <p:nvSpPr>
          <p:cNvPr id="633893" name="Text Box 37"/>
          <p:cNvSpPr txBox="1">
            <a:spLocks noChangeArrowheads="1"/>
          </p:cNvSpPr>
          <p:nvPr/>
        </p:nvSpPr>
        <p:spPr bwMode="auto">
          <a:xfrm>
            <a:off x="5181600" y="4267200"/>
            <a:ext cx="3649663" cy="1373188"/>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移動する前に</a:t>
            </a:r>
          </a:p>
          <a:p>
            <a:pPr eaLnBrk="1" hangingPunct="1">
              <a:spcBef>
                <a:spcPct val="0"/>
              </a:spcBef>
              <a:buSzTx/>
              <a:buFontTx/>
              <a:buNone/>
            </a:pPr>
            <a:r>
              <a:rPr lang="ja-JP" altLang="en-US" sz="2800">
                <a:latin typeface="Times New Roman" panose="02020603050405020304" pitchFamily="18" charset="0"/>
              </a:rPr>
              <a:t>デッドロック確定空間に</a:t>
            </a:r>
          </a:p>
          <a:p>
            <a:pPr eaLnBrk="1" hangingPunct="1">
              <a:spcBef>
                <a:spcPct val="0"/>
              </a:spcBef>
              <a:buSzTx/>
              <a:buFontTx/>
              <a:buNone/>
            </a:pPr>
            <a:r>
              <a:rPr lang="ja-JP" altLang="en-US" sz="2800">
                <a:latin typeface="Times New Roman" panose="02020603050405020304" pitchFamily="18" charset="0"/>
              </a:rPr>
              <a:t>入るかチェックする</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33891"/>
                                        </p:tgtEl>
                                        <p:attrNameLst>
                                          <p:attrName>style.visibility</p:attrName>
                                        </p:attrNameLst>
                                      </p:cBhvr>
                                      <p:to>
                                        <p:strVal val="visible"/>
                                      </p:to>
                                    </p:set>
                                    <p:animEffect transition="in" filter="checkerboard(across)">
                                      <p:cBhvr>
                                        <p:cTn id="7" dur="500"/>
                                        <p:tgtEl>
                                          <p:spTgt spid="63389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33892"/>
                                        </p:tgtEl>
                                        <p:attrNameLst>
                                          <p:attrName>style.visibility</p:attrName>
                                        </p:attrNameLst>
                                      </p:cBhvr>
                                      <p:to>
                                        <p:strVal val="visible"/>
                                      </p:to>
                                    </p:set>
                                    <p:animEffect transition="in" filter="checkerboard(across)">
                                      <p:cBhvr>
                                        <p:cTn id="12" dur="500"/>
                                        <p:tgtEl>
                                          <p:spTgt spid="63389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33893"/>
                                        </p:tgtEl>
                                        <p:attrNameLst>
                                          <p:attrName>style.visibility</p:attrName>
                                        </p:attrNameLst>
                                      </p:cBhvr>
                                      <p:to>
                                        <p:strVal val="visible"/>
                                      </p:to>
                                    </p:set>
                                    <p:animEffect transition="in" filter="checkerboard(across)">
                                      <p:cBhvr>
                                        <p:cTn id="17" dur="500"/>
                                        <p:tgtEl>
                                          <p:spTgt spid="6338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3891" grpId="0" animBg="1" autoUpdateAnimBg="0"/>
      <p:bldP spid="633892" grpId="0" animBg="1" autoUpdateAnimBg="0"/>
      <p:bldP spid="633893" grpId="0" animBg="1"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800100"/>
            <a:ext cx="7772400" cy="762000"/>
          </a:xfrm>
        </p:spPr>
        <p:txBody>
          <a:bodyPr/>
          <a:lstStyle/>
          <a:p>
            <a:pPr eaLnBrk="1" hangingPunct="1"/>
            <a:r>
              <a:rPr lang="ja-JP" altLang="en-US"/>
              <a:t>資源確保の競合</a:t>
            </a:r>
          </a:p>
        </p:txBody>
      </p:sp>
      <p:sp>
        <p:nvSpPr>
          <p:cNvPr id="8195" name="Rectangle 5"/>
          <p:cNvSpPr>
            <a:spLocks noChangeArrowheads="1"/>
          </p:cNvSpPr>
          <p:nvPr/>
        </p:nvSpPr>
        <p:spPr bwMode="auto">
          <a:xfrm>
            <a:off x="914400" y="3098800"/>
            <a:ext cx="1676400" cy="685800"/>
          </a:xfrm>
          <a:prstGeom prst="rect">
            <a:avLst/>
          </a:prstGeom>
          <a:solidFill>
            <a:srgbClr val="00B050"/>
          </a:solidFill>
          <a:ln w="19050">
            <a:solidFill>
              <a:schemeClr val="tx1"/>
            </a:solidFill>
            <a:miter lim="800000"/>
            <a:headEnd/>
            <a:tailEnd/>
          </a:ln>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800">
                <a:latin typeface="Times New Roman" panose="02020603050405020304" pitchFamily="18" charset="0"/>
              </a:rPr>
              <a:t>プロセス1</a:t>
            </a:r>
          </a:p>
        </p:txBody>
      </p:sp>
      <p:sp>
        <p:nvSpPr>
          <p:cNvPr id="8196" name="Rectangle 7"/>
          <p:cNvSpPr>
            <a:spLocks noChangeArrowheads="1"/>
          </p:cNvSpPr>
          <p:nvPr/>
        </p:nvSpPr>
        <p:spPr bwMode="auto">
          <a:xfrm>
            <a:off x="5943600" y="3098800"/>
            <a:ext cx="1676400" cy="685800"/>
          </a:xfrm>
          <a:prstGeom prst="rect">
            <a:avLst/>
          </a:prstGeom>
          <a:solidFill>
            <a:srgbClr val="00B050"/>
          </a:solidFill>
          <a:ln w="19050">
            <a:solidFill>
              <a:schemeClr val="tx1"/>
            </a:solidFill>
            <a:miter lim="800000"/>
            <a:headEnd/>
            <a:tailEnd/>
          </a:ln>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800">
                <a:latin typeface="Times New Roman" panose="02020603050405020304" pitchFamily="18" charset="0"/>
              </a:rPr>
              <a:t>プロセス2</a:t>
            </a:r>
          </a:p>
        </p:txBody>
      </p:sp>
      <p:sp>
        <p:nvSpPr>
          <p:cNvPr id="8197" name="Rectangle 8"/>
          <p:cNvSpPr>
            <a:spLocks noChangeArrowheads="1"/>
          </p:cNvSpPr>
          <p:nvPr/>
        </p:nvSpPr>
        <p:spPr bwMode="auto">
          <a:xfrm>
            <a:off x="3505200" y="2565400"/>
            <a:ext cx="1524000" cy="685800"/>
          </a:xfrm>
          <a:prstGeom prst="rect">
            <a:avLst/>
          </a:prstGeom>
          <a:solidFill>
            <a:srgbClr val="00B0F0"/>
          </a:solidFill>
          <a:ln w="19050">
            <a:solidFill>
              <a:schemeClr val="tx1"/>
            </a:solidFill>
            <a:miter lim="800000"/>
            <a:headEnd/>
            <a:tailEnd/>
          </a:ln>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800">
                <a:latin typeface="Times New Roman" panose="02020603050405020304" pitchFamily="18" charset="0"/>
              </a:rPr>
              <a:t>資源1</a:t>
            </a:r>
          </a:p>
        </p:txBody>
      </p:sp>
      <p:sp>
        <p:nvSpPr>
          <p:cNvPr id="8198" name="Rectangle 9"/>
          <p:cNvSpPr>
            <a:spLocks noChangeArrowheads="1"/>
          </p:cNvSpPr>
          <p:nvPr/>
        </p:nvSpPr>
        <p:spPr bwMode="auto">
          <a:xfrm>
            <a:off x="3505200" y="3708400"/>
            <a:ext cx="1524000" cy="685800"/>
          </a:xfrm>
          <a:prstGeom prst="rect">
            <a:avLst/>
          </a:prstGeom>
          <a:solidFill>
            <a:srgbClr val="00B0F0"/>
          </a:solidFill>
          <a:ln w="19050">
            <a:solidFill>
              <a:schemeClr val="tx1"/>
            </a:solidFill>
            <a:miter lim="800000"/>
            <a:headEnd/>
            <a:tailEnd/>
          </a:ln>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800">
                <a:latin typeface="Times New Roman" panose="02020603050405020304" pitchFamily="18" charset="0"/>
              </a:rPr>
              <a:t>資源2</a:t>
            </a:r>
          </a:p>
        </p:txBody>
      </p:sp>
      <p:sp>
        <p:nvSpPr>
          <p:cNvPr id="8199" name="Text Box 10"/>
          <p:cNvSpPr txBox="1">
            <a:spLocks noChangeArrowheads="1"/>
          </p:cNvSpPr>
          <p:nvPr/>
        </p:nvSpPr>
        <p:spPr bwMode="auto">
          <a:xfrm>
            <a:off x="533400" y="1676400"/>
            <a:ext cx="480853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プロセス1,2共に資源1,2が必要</a:t>
            </a:r>
          </a:p>
        </p:txBody>
      </p:sp>
      <p:sp>
        <p:nvSpPr>
          <p:cNvPr id="584716" name="Line 12"/>
          <p:cNvSpPr>
            <a:spLocks noChangeShapeType="1"/>
          </p:cNvSpPr>
          <p:nvPr/>
        </p:nvSpPr>
        <p:spPr bwMode="auto">
          <a:xfrm flipH="1">
            <a:off x="5029200" y="3479800"/>
            <a:ext cx="914400" cy="609600"/>
          </a:xfrm>
          <a:prstGeom prst="line">
            <a:avLst/>
          </a:prstGeom>
          <a:noFill/>
          <a:ln w="38100">
            <a:solidFill>
              <a:srgbClr val="FF99CC"/>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nvGrpSpPr>
          <p:cNvPr id="584727" name="Group 23"/>
          <p:cNvGrpSpPr>
            <a:grpSpLocks/>
          </p:cNvGrpSpPr>
          <p:nvPr/>
        </p:nvGrpSpPr>
        <p:grpSpPr bwMode="auto">
          <a:xfrm>
            <a:off x="2590800" y="2589213"/>
            <a:ext cx="914400" cy="890587"/>
            <a:chOff x="1632" y="1631"/>
            <a:chExt cx="576" cy="561"/>
          </a:xfrm>
        </p:grpSpPr>
        <p:sp>
          <p:nvSpPr>
            <p:cNvPr id="8210" name="Line 11"/>
            <p:cNvSpPr>
              <a:spLocks noChangeShapeType="1"/>
            </p:cNvSpPr>
            <p:nvPr/>
          </p:nvSpPr>
          <p:spPr bwMode="auto">
            <a:xfrm flipV="1">
              <a:off x="1632" y="1808"/>
              <a:ext cx="576" cy="384"/>
            </a:xfrm>
            <a:prstGeom prst="line">
              <a:avLst/>
            </a:prstGeom>
            <a:noFill/>
            <a:ln w="38100">
              <a:solidFill>
                <a:srgbClr val="FF99CC"/>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8211" name="Text Box 13"/>
            <p:cNvSpPr txBox="1">
              <a:spLocks noChangeArrowheads="1"/>
            </p:cNvSpPr>
            <p:nvPr/>
          </p:nvSpPr>
          <p:spPr bwMode="auto">
            <a:xfrm>
              <a:off x="1632" y="1631"/>
              <a:ext cx="56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確保</a:t>
              </a:r>
            </a:p>
          </p:txBody>
        </p:sp>
      </p:grpSp>
      <p:grpSp>
        <p:nvGrpSpPr>
          <p:cNvPr id="584721" name="Group 17"/>
          <p:cNvGrpSpPr>
            <a:grpSpLocks/>
          </p:cNvGrpSpPr>
          <p:nvPr/>
        </p:nvGrpSpPr>
        <p:grpSpPr bwMode="auto">
          <a:xfrm>
            <a:off x="2590800" y="3479800"/>
            <a:ext cx="914400" cy="847725"/>
            <a:chOff x="1680" y="2880"/>
            <a:chExt cx="576" cy="534"/>
          </a:xfrm>
        </p:grpSpPr>
        <p:sp>
          <p:nvSpPr>
            <p:cNvPr id="8208" name="Line 15"/>
            <p:cNvSpPr>
              <a:spLocks noChangeShapeType="1"/>
            </p:cNvSpPr>
            <p:nvPr/>
          </p:nvSpPr>
          <p:spPr bwMode="auto">
            <a:xfrm>
              <a:off x="1680" y="2880"/>
              <a:ext cx="576" cy="384"/>
            </a:xfrm>
            <a:prstGeom prst="line">
              <a:avLst/>
            </a:prstGeom>
            <a:noFill/>
            <a:ln w="381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8209" name="Text Box 16"/>
            <p:cNvSpPr txBox="1">
              <a:spLocks noChangeArrowheads="1"/>
            </p:cNvSpPr>
            <p:nvPr/>
          </p:nvSpPr>
          <p:spPr bwMode="auto">
            <a:xfrm>
              <a:off x="1680" y="3087"/>
              <a:ext cx="56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要求</a:t>
              </a:r>
            </a:p>
          </p:txBody>
        </p:sp>
      </p:grpSp>
      <p:sp>
        <p:nvSpPr>
          <p:cNvPr id="584722" name="Text Box 18"/>
          <p:cNvSpPr txBox="1">
            <a:spLocks noChangeArrowheads="1"/>
          </p:cNvSpPr>
          <p:nvPr/>
        </p:nvSpPr>
        <p:spPr bwMode="auto">
          <a:xfrm>
            <a:off x="304800" y="4419600"/>
            <a:ext cx="3713163"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資源2が確保されるまで</a:t>
            </a:r>
          </a:p>
          <a:p>
            <a:pPr eaLnBrk="1" hangingPunct="1">
              <a:spcBef>
                <a:spcPct val="0"/>
              </a:spcBef>
              <a:buSzTx/>
              <a:buFontTx/>
              <a:buNone/>
            </a:pPr>
            <a:r>
              <a:rPr lang="ja-JP" altLang="en-US" sz="2800">
                <a:latin typeface="Times New Roman" panose="02020603050405020304" pitchFamily="18" charset="0"/>
              </a:rPr>
              <a:t>ブロック状態</a:t>
            </a:r>
          </a:p>
        </p:txBody>
      </p:sp>
      <p:sp>
        <p:nvSpPr>
          <p:cNvPr id="584723" name="Line 19"/>
          <p:cNvSpPr>
            <a:spLocks noChangeShapeType="1"/>
          </p:cNvSpPr>
          <p:nvPr/>
        </p:nvSpPr>
        <p:spPr bwMode="auto">
          <a:xfrm flipH="1" flipV="1">
            <a:off x="5029200" y="2870200"/>
            <a:ext cx="914400" cy="609600"/>
          </a:xfrm>
          <a:prstGeom prst="line">
            <a:avLst/>
          </a:prstGeom>
          <a:noFill/>
          <a:ln w="381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84724" name="Text Box 20"/>
          <p:cNvSpPr txBox="1">
            <a:spLocks noChangeArrowheads="1"/>
          </p:cNvSpPr>
          <p:nvPr/>
        </p:nvSpPr>
        <p:spPr bwMode="auto">
          <a:xfrm>
            <a:off x="5176838" y="4419600"/>
            <a:ext cx="3713162"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資源1が確保されるまで</a:t>
            </a:r>
          </a:p>
          <a:p>
            <a:pPr eaLnBrk="1" hangingPunct="1">
              <a:spcBef>
                <a:spcPct val="0"/>
              </a:spcBef>
              <a:buSzTx/>
              <a:buFontTx/>
              <a:buNone/>
            </a:pPr>
            <a:r>
              <a:rPr lang="ja-JP" altLang="en-US" sz="2800">
                <a:latin typeface="Times New Roman" panose="02020603050405020304" pitchFamily="18" charset="0"/>
              </a:rPr>
              <a:t>ブロック状態</a:t>
            </a:r>
          </a:p>
        </p:txBody>
      </p:sp>
      <p:sp>
        <p:nvSpPr>
          <p:cNvPr id="584725" name="Text Box 21"/>
          <p:cNvSpPr txBox="1">
            <a:spLocks noChangeArrowheads="1"/>
          </p:cNvSpPr>
          <p:nvPr/>
        </p:nvSpPr>
        <p:spPr bwMode="auto">
          <a:xfrm>
            <a:off x="990600" y="5486400"/>
            <a:ext cx="70500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どちらのプロセスも永久に資源を確保できない</a:t>
            </a:r>
          </a:p>
        </p:txBody>
      </p:sp>
      <p:sp>
        <p:nvSpPr>
          <p:cNvPr id="584726" name="Text Box 22"/>
          <p:cNvSpPr txBox="1">
            <a:spLocks noChangeArrowheads="1"/>
          </p:cNvSpPr>
          <p:nvPr/>
        </p:nvSpPr>
        <p:spPr bwMode="auto">
          <a:xfrm>
            <a:off x="3419475" y="6096000"/>
            <a:ext cx="343852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a:latin typeface="Times New Roman" panose="02020603050405020304" pitchFamily="18" charset="0"/>
              </a:rPr>
              <a:t>デッドロック</a:t>
            </a:r>
            <a:r>
              <a:rPr lang="ja-JP" altLang="en-US" sz="2400">
                <a:latin typeface="Times New Roman" panose="02020603050405020304" pitchFamily="18" charset="0"/>
              </a:rPr>
              <a:t>(</a:t>
            </a:r>
            <a:r>
              <a:rPr lang="en-US" altLang="ja-JP" sz="2400">
                <a:latin typeface="Times New Roman" panose="02020603050405020304" pitchFamily="18" charset="0"/>
              </a:rPr>
              <a:t>deadlock)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nodeType="clickEffect">
                                  <p:stCondLst>
                                    <p:cond delay="0"/>
                                  </p:stCondLst>
                                  <p:childTnLst>
                                    <p:set>
                                      <p:cBhvr>
                                        <p:cTn id="6" dur="1" fill="hold">
                                          <p:stCondLst>
                                            <p:cond delay="0"/>
                                          </p:stCondLst>
                                        </p:cTn>
                                        <p:tgtEl>
                                          <p:spTgt spid="584727"/>
                                        </p:tgtEl>
                                        <p:attrNameLst>
                                          <p:attrName>style.visibility</p:attrName>
                                        </p:attrNameLst>
                                      </p:cBhvr>
                                      <p:to>
                                        <p:strVal val="visible"/>
                                      </p:to>
                                    </p:set>
                                    <p:animEffect transition="in" filter="wipe(right)">
                                      <p:cBhvr>
                                        <p:cTn id="7" dur="500"/>
                                        <p:tgtEl>
                                          <p:spTgt spid="58472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84716"/>
                                        </p:tgtEl>
                                        <p:attrNameLst>
                                          <p:attrName>style.visibility</p:attrName>
                                        </p:attrNameLst>
                                      </p:cBhvr>
                                      <p:to>
                                        <p:strVal val="visible"/>
                                      </p:to>
                                    </p:set>
                                    <p:animEffect transition="in" filter="wipe(left)">
                                      <p:cBhvr>
                                        <p:cTn id="12" dur="500"/>
                                        <p:tgtEl>
                                          <p:spTgt spid="58471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584721"/>
                                        </p:tgtEl>
                                        <p:attrNameLst>
                                          <p:attrName>style.visibility</p:attrName>
                                        </p:attrNameLst>
                                      </p:cBhvr>
                                      <p:to>
                                        <p:strVal val="visible"/>
                                      </p:to>
                                    </p:set>
                                    <p:animEffect transition="in" filter="wipe(left)">
                                      <p:cBhvr>
                                        <p:cTn id="17" dur="500"/>
                                        <p:tgtEl>
                                          <p:spTgt spid="58472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584722"/>
                                        </p:tgtEl>
                                        <p:attrNameLst>
                                          <p:attrName>style.visibility</p:attrName>
                                        </p:attrNameLst>
                                      </p:cBhvr>
                                      <p:to>
                                        <p:strVal val="visible"/>
                                      </p:to>
                                    </p:set>
                                    <p:animEffect transition="in" filter="checkerboard(across)">
                                      <p:cBhvr>
                                        <p:cTn id="22" dur="500"/>
                                        <p:tgtEl>
                                          <p:spTgt spid="58472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584723"/>
                                        </p:tgtEl>
                                        <p:attrNameLst>
                                          <p:attrName>style.visibility</p:attrName>
                                        </p:attrNameLst>
                                      </p:cBhvr>
                                      <p:to>
                                        <p:strVal val="visible"/>
                                      </p:to>
                                    </p:set>
                                    <p:animEffect transition="in" filter="wipe(right)">
                                      <p:cBhvr>
                                        <p:cTn id="27" dur="500"/>
                                        <p:tgtEl>
                                          <p:spTgt spid="58472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584724"/>
                                        </p:tgtEl>
                                        <p:attrNameLst>
                                          <p:attrName>style.visibility</p:attrName>
                                        </p:attrNameLst>
                                      </p:cBhvr>
                                      <p:to>
                                        <p:strVal val="visible"/>
                                      </p:to>
                                    </p:set>
                                    <p:animEffect transition="in" filter="checkerboard(across)">
                                      <p:cBhvr>
                                        <p:cTn id="32" dur="500"/>
                                        <p:tgtEl>
                                          <p:spTgt spid="58472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84725"/>
                                        </p:tgtEl>
                                        <p:attrNameLst>
                                          <p:attrName>style.visibility</p:attrName>
                                        </p:attrNameLst>
                                      </p:cBhvr>
                                      <p:to>
                                        <p:strVal val="visible"/>
                                      </p:to>
                                    </p:set>
                                    <p:anim calcmode="lin" valueType="num">
                                      <p:cBhvr additive="base">
                                        <p:cTn id="37" dur="500" fill="hold"/>
                                        <p:tgtEl>
                                          <p:spTgt spid="584725"/>
                                        </p:tgtEl>
                                        <p:attrNameLst>
                                          <p:attrName>ppt_x</p:attrName>
                                        </p:attrNameLst>
                                      </p:cBhvr>
                                      <p:tavLst>
                                        <p:tav tm="0">
                                          <p:val>
                                            <p:strVal val="#ppt_x"/>
                                          </p:val>
                                        </p:tav>
                                        <p:tav tm="100000">
                                          <p:val>
                                            <p:strVal val="#ppt_x"/>
                                          </p:val>
                                        </p:tav>
                                      </p:tavLst>
                                    </p:anim>
                                    <p:anim calcmode="lin" valueType="num">
                                      <p:cBhvr additive="base">
                                        <p:cTn id="38" dur="500" fill="hold"/>
                                        <p:tgtEl>
                                          <p:spTgt spid="584725"/>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84726"/>
                                        </p:tgtEl>
                                        <p:attrNameLst>
                                          <p:attrName>style.visibility</p:attrName>
                                        </p:attrNameLst>
                                      </p:cBhvr>
                                      <p:to>
                                        <p:strVal val="visible"/>
                                      </p:to>
                                    </p:set>
                                    <p:anim calcmode="lin" valueType="num">
                                      <p:cBhvr additive="base">
                                        <p:cTn id="43" dur="500" fill="hold"/>
                                        <p:tgtEl>
                                          <p:spTgt spid="584726"/>
                                        </p:tgtEl>
                                        <p:attrNameLst>
                                          <p:attrName>ppt_x</p:attrName>
                                        </p:attrNameLst>
                                      </p:cBhvr>
                                      <p:tavLst>
                                        <p:tav tm="0">
                                          <p:val>
                                            <p:strVal val="#ppt_x"/>
                                          </p:val>
                                        </p:tav>
                                        <p:tav tm="100000">
                                          <p:val>
                                            <p:strVal val="#ppt_x"/>
                                          </p:val>
                                        </p:tav>
                                      </p:tavLst>
                                    </p:anim>
                                    <p:anim calcmode="lin" valueType="num">
                                      <p:cBhvr additive="base">
                                        <p:cTn id="44" dur="500" fill="hold"/>
                                        <p:tgtEl>
                                          <p:spTgt spid="5847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4716" grpId="0" animBg="1"/>
      <p:bldP spid="584722" grpId="0" autoUpdateAnimBg="0"/>
      <p:bldP spid="584723" grpId="0" animBg="1"/>
      <p:bldP spid="584724" grpId="0" autoUpdateAnimBg="0"/>
      <p:bldP spid="584725" grpId="0" autoUpdateAnimBg="0"/>
      <p:bldP spid="584726" grpId="0"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安全</a:t>
            </a:r>
            <a:r>
              <a:rPr lang="ja-JP" altLang="en-US" sz="3600">
                <a:latin typeface="Times New Roman" panose="02020603050405020304" pitchFamily="18" charset="0"/>
              </a:rPr>
              <a:t>(</a:t>
            </a:r>
            <a:r>
              <a:rPr lang="en-US" altLang="ja-JP" sz="3600">
                <a:latin typeface="Times New Roman" panose="02020603050405020304" pitchFamily="18" charset="0"/>
              </a:rPr>
              <a:t>safe)</a:t>
            </a:r>
            <a:r>
              <a:rPr lang="ja-JP" altLang="en-US">
                <a:latin typeface="Times New Roman" panose="02020603050405020304" pitchFamily="18" charset="0"/>
              </a:rPr>
              <a:t>な状態</a:t>
            </a:r>
          </a:p>
        </p:txBody>
      </p:sp>
      <p:sp>
        <p:nvSpPr>
          <p:cNvPr id="44035" name="Rectangle 3"/>
          <p:cNvSpPr>
            <a:spLocks noGrp="1" noChangeArrowheads="1"/>
          </p:cNvSpPr>
          <p:nvPr>
            <p:ph type="body" idx="1"/>
          </p:nvPr>
        </p:nvSpPr>
        <p:spPr>
          <a:xfrm>
            <a:off x="685800" y="1981200"/>
            <a:ext cx="7772400" cy="1447800"/>
          </a:xfrm>
        </p:spPr>
        <p:txBody>
          <a:bodyPr/>
          <a:lstStyle/>
          <a:p>
            <a:pPr eaLnBrk="1" hangingPunct="1">
              <a:lnSpc>
                <a:spcPct val="90000"/>
              </a:lnSpc>
            </a:pPr>
            <a:r>
              <a:rPr lang="ja-JP" altLang="en-US">
                <a:latin typeface="Times New Roman" panose="02020603050405020304" pitchFamily="18" charset="0"/>
              </a:rPr>
              <a:t>安全(</a:t>
            </a:r>
            <a:r>
              <a:rPr lang="en-US" altLang="ja-JP">
                <a:latin typeface="Times New Roman" panose="02020603050405020304" pitchFamily="18" charset="0"/>
              </a:rPr>
              <a:t>safe)</a:t>
            </a:r>
            <a:r>
              <a:rPr lang="ja-JP" altLang="en-US">
                <a:latin typeface="Times New Roman" panose="02020603050405020304" pitchFamily="18" charset="0"/>
              </a:rPr>
              <a:t>な状態</a:t>
            </a:r>
          </a:p>
          <a:p>
            <a:pPr lvl="1" eaLnBrk="1" hangingPunct="1">
              <a:lnSpc>
                <a:spcPct val="90000"/>
              </a:lnSpc>
            </a:pPr>
            <a:r>
              <a:rPr lang="ja-JP" altLang="en-US">
                <a:latin typeface="Times New Roman" panose="02020603050405020304" pitchFamily="18" charset="0"/>
              </a:rPr>
              <a:t>ある順序で資源を割り付け可能, かつデッドロック回避可能な状態</a:t>
            </a:r>
          </a:p>
        </p:txBody>
      </p:sp>
      <p:sp>
        <p:nvSpPr>
          <p:cNvPr id="44036" name="Line 64"/>
          <p:cNvSpPr>
            <a:spLocks noChangeShapeType="1"/>
          </p:cNvSpPr>
          <p:nvPr/>
        </p:nvSpPr>
        <p:spPr bwMode="auto">
          <a:xfrm flipV="1">
            <a:off x="914400" y="3429000"/>
            <a:ext cx="0" cy="30480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4037" name="Line 65"/>
          <p:cNvSpPr>
            <a:spLocks noChangeShapeType="1"/>
          </p:cNvSpPr>
          <p:nvPr/>
        </p:nvSpPr>
        <p:spPr bwMode="auto">
          <a:xfrm>
            <a:off x="914400" y="6477000"/>
            <a:ext cx="48006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nvGrpSpPr>
          <p:cNvPr id="539717" name="Group 69"/>
          <p:cNvGrpSpPr>
            <a:grpSpLocks/>
          </p:cNvGrpSpPr>
          <p:nvPr/>
        </p:nvGrpSpPr>
        <p:grpSpPr bwMode="auto">
          <a:xfrm>
            <a:off x="1630364" y="4267200"/>
            <a:ext cx="2570163" cy="1600200"/>
            <a:chOff x="2227" y="2784"/>
            <a:chExt cx="1619" cy="1008"/>
          </a:xfrm>
        </p:grpSpPr>
        <p:sp>
          <p:nvSpPr>
            <p:cNvPr id="44041" name="Rectangle 67"/>
            <p:cNvSpPr>
              <a:spLocks noChangeArrowheads="1"/>
            </p:cNvSpPr>
            <p:nvPr/>
          </p:nvSpPr>
          <p:spPr bwMode="auto">
            <a:xfrm>
              <a:off x="2256" y="2784"/>
              <a:ext cx="1536" cy="100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44042" name="Text Box 68"/>
            <p:cNvSpPr txBox="1">
              <a:spLocks noChangeArrowheads="1"/>
            </p:cNvSpPr>
            <p:nvPr/>
          </p:nvSpPr>
          <p:spPr bwMode="auto">
            <a:xfrm>
              <a:off x="2227" y="3468"/>
              <a:ext cx="1619"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solidFill>
                    <a:srgbClr val="000000"/>
                  </a:solidFill>
                  <a:latin typeface="Times New Roman" panose="02020603050405020304" pitchFamily="18" charset="0"/>
                </a:rPr>
                <a:t>安全ではない状態</a:t>
              </a:r>
            </a:p>
          </p:txBody>
        </p:sp>
      </p:grpSp>
      <p:sp>
        <p:nvSpPr>
          <p:cNvPr id="539714" name="Rectangle 66"/>
          <p:cNvSpPr>
            <a:spLocks noChangeArrowheads="1"/>
          </p:cNvSpPr>
          <p:nvPr/>
        </p:nvSpPr>
        <p:spPr bwMode="auto">
          <a:xfrm>
            <a:off x="2514600" y="4267200"/>
            <a:ext cx="1600200" cy="914400"/>
          </a:xfrm>
          <a:prstGeom prst="rect">
            <a:avLst/>
          </a:prstGeom>
          <a:solidFill>
            <a:srgbClr val="FF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デッドロック</a:t>
            </a:r>
          </a:p>
          <a:p>
            <a:pPr algn="ctr" eaLnBrk="1" hangingPunct="1">
              <a:spcBef>
                <a:spcPct val="0"/>
              </a:spcBef>
              <a:buSzTx/>
              <a:buFontTx/>
              <a:buNone/>
            </a:pPr>
            <a:r>
              <a:rPr lang="ja-JP" altLang="en-US" sz="2400">
                <a:solidFill>
                  <a:srgbClr val="000000"/>
                </a:solidFill>
                <a:latin typeface="Times New Roman" panose="02020603050405020304" pitchFamily="18" charset="0"/>
              </a:rPr>
              <a:t>確定</a:t>
            </a:r>
          </a:p>
        </p:txBody>
      </p:sp>
      <p:sp>
        <p:nvSpPr>
          <p:cNvPr id="539718" name="Text Box 70"/>
          <p:cNvSpPr txBox="1">
            <a:spLocks noChangeArrowheads="1"/>
          </p:cNvSpPr>
          <p:nvPr/>
        </p:nvSpPr>
        <p:spPr bwMode="auto">
          <a:xfrm>
            <a:off x="4800600" y="4800600"/>
            <a:ext cx="3760966"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安全ではない状態になると</a:t>
            </a:r>
          </a:p>
          <a:p>
            <a:pPr eaLnBrk="1" hangingPunct="1">
              <a:spcBef>
                <a:spcPct val="0"/>
              </a:spcBef>
              <a:buSzTx/>
              <a:buFontTx/>
              <a:buNone/>
            </a:pPr>
            <a:r>
              <a:rPr lang="ja-JP" altLang="en-US" sz="2400">
                <a:latin typeface="Times New Roman" panose="02020603050405020304" pitchFamily="18" charset="0"/>
              </a:rPr>
              <a:t>デッドロックの可能性がある</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39714"/>
                                        </p:tgtEl>
                                        <p:attrNameLst>
                                          <p:attrName>style.visibility</p:attrName>
                                        </p:attrNameLst>
                                      </p:cBhvr>
                                      <p:to>
                                        <p:strVal val="visible"/>
                                      </p:to>
                                    </p:set>
                                    <p:animEffect transition="in" filter="checkerboard(across)">
                                      <p:cBhvr>
                                        <p:cTn id="7" dur="500"/>
                                        <p:tgtEl>
                                          <p:spTgt spid="5397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539717"/>
                                        </p:tgtEl>
                                        <p:attrNameLst>
                                          <p:attrName>style.visibility</p:attrName>
                                        </p:attrNameLst>
                                      </p:cBhvr>
                                      <p:to>
                                        <p:strVal val="visible"/>
                                      </p:to>
                                    </p:set>
                                    <p:animEffect transition="in" filter="checkerboard(across)">
                                      <p:cBhvr>
                                        <p:cTn id="12" dur="500"/>
                                        <p:tgtEl>
                                          <p:spTgt spid="53971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539718"/>
                                        </p:tgtEl>
                                        <p:attrNameLst>
                                          <p:attrName>style.visibility</p:attrName>
                                        </p:attrNameLst>
                                      </p:cBhvr>
                                      <p:to>
                                        <p:strVal val="visible"/>
                                      </p:to>
                                    </p:set>
                                    <p:animEffect transition="in" filter="checkerboard(across)">
                                      <p:cBhvr>
                                        <p:cTn id="17" dur="500"/>
                                        <p:tgtEl>
                                          <p:spTgt spid="5397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9714" grpId="0" animBg="1" autoUpdateAnimBg="0"/>
      <p:bldP spid="539718" grpId="0"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685800" y="800100"/>
            <a:ext cx="7772400" cy="762000"/>
          </a:xfrm>
        </p:spPr>
        <p:txBody>
          <a:bodyPr/>
          <a:lstStyle/>
          <a:p>
            <a:pPr eaLnBrk="1" hangingPunct="1"/>
            <a:r>
              <a:rPr lang="ja-JP" altLang="en-US"/>
              <a:t>安全な状態と資源割り当て</a:t>
            </a:r>
          </a:p>
        </p:txBody>
      </p:sp>
      <p:sp>
        <p:nvSpPr>
          <p:cNvPr id="45059" name="Rectangle 3"/>
          <p:cNvSpPr>
            <a:spLocks noGrp="1" noChangeArrowheads="1"/>
          </p:cNvSpPr>
          <p:nvPr>
            <p:ph type="body" idx="1"/>
          </p:nvPr>
        </p:nvSpPr>
        <p:spPr>
          <a:xfrm>
            <a:off x="685800" y="1981200"/>
            <a:ext cx="8350696" cy="1981200"/>
          </a:xfrm>
        </p:spPr>
        <p:txBody>
          <a:bodyPr/>
          <a:lstStyle/>
          <a:p>
            <a:pPr eaLnBrk="1" hangingPunct="1"/>
            <a:r>
              <a:rPr lang="ja-JP" altLang="en-US" sz="2800"/>
              <a:t>資源を要求された場合</a:t>
            </a:r>
          </a:p>
          <a:p>
            <a:pPr lvl="1" eaLnBrk="1" hangingPunct="1"/>
            <a:r>
              <a:rPr lang="ja-JP" altLang="en-US" sz="2400"/>
              <a:t>割り当て後も安全な状態であれば資源を割り当てる</a:t>
            </a:r>
          </a:p>
          <a:p>
            <a:pPr lvl="1" eaLnBrk="1" hangingPunct="1"/>
            <a:r>
              <a:rPr lang="ja-JP" altLang="en-US" sz="2400"/>
              <a:t>割り当て後に安全な状態で無くなるならば要求を拒絶する</a:t>
            </a:r>
          </a:p>
        </p:txBody>
      </p:sp>
      <p:sp>
        <p:nvSpPr>
          <p:cNvPr id="45060" name="Oval 4"/>
          <p:cNvSpPr>
            <a:spLocks noChangeArrowheads="1"/>
          </p:cNvSpPr>
          <p:nvPr/>
        </p:nvSpPr>
        <p:spPr bwMode="auto">
          <a:xfrm>
            <a:off x="1447800" y="4495800"/>
            <a:ext cx="2057400" cy="9906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安全な状態</a:t>
            </a:r>
          </a:p>
        </p:txBody>
      </p:sp>
      <p:grpSp>
        <p:nvGrpSpPr>
          <p:cNvPr id="541704" name="Group 8"/>
          <p:cNvGrpSpPr>
            <a:grpSpLocks/>
          </p:cNvGrpSpPr>
          <p:nvPr/>
        </p:nvGrpSpPr>
        <p:grpSpPr bwMode="auto">
          <a:xfrm>
            <a:off x="3429000" y="4191000"/>
            <a:ext cx="2209800" cy="609600"/>
            <a:chOff x="2160" y="2640"/>
            <a:chExt cx="1392" cy="384"/>
          </a:xfrm>
        </p:grpSpPr>
        <p:sp>
          <p:nvSpPr>
            <p:cNvPr id="45068" name="Line 5"/>
            <p:cNvSpPr>
              <a:spLocks noChangeShapeType="1"/>
            </p:cNvSpPr>
            <p:nvPr/>
          </p:nvSpPr>
          <p:spPr bwMode="auto">
            <a:xfrm flipV="1">
              <a:off x="2160" y="2640"/>
              <a:ext cx="1392" cy="384"/>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5069" name="Text Box 6"/>
            <p:cNvSpPr txBox="1">
              <a:spLocks noChangeArrowheads="1"/>
            </p:cNvSpPr>
            <p:nvPr/>
          </p:nvSpPr>
          <p:spPr bwMode="auto">
            <a:xfrm>
              <a:off x="2256" y="2688"/>
              <a:ext cx="120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資源割り当て</a:t>
              </a:r>
            </a:p>
          </p:txBody>
        </p:sp>
      </p:grpSp>
      <p:sp>
        <p:nvSpPr>
          <p:cNvPr id="541703" name="Line 7"/>
          <p:cNvSpPr>
            <a:spLocks noChangeShapeType="1"/>
          </p:cNvSpPr>
          <p:nvPr/>
        </p:nvSpPr>
        <p:spPr bwMode="auto">
          <a:xfrm>
            <a:off x="3429000" y="5105400"/>
            <a:ext cx="2209800" cy="60960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41705" name="Oval 9"/>
          <p:cNvSpPr>
            <a:spLocks noChangeArrowheads="1"/>
          </p:cNvSpPr>
          <p:nvPr/>
        </p:nvSpPr>
        <p:spPr bwMode="auto">
          <a:xfrm>
            <a:off x="5638800" y="3733800"/>
            <a:ext cx="2057400" cy="9906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安全な状態</a:t>
            </a:r>
          </a:p>
        </p:txBody>
      </p:sp>
      <p:sp>
        <p:nvSpPr>
          <p:cNvPr id="541706" name="Oval 10"/>
          <p:cNvSpPr>
            <a:spLocks noChangeArrowheads="1"/>
          </p:cNvSpPr>
          <p:nvPr/>
        </p:nvSpPr>
        <p:spPr bwMode="auto">
          <a:xfrm>
            <a:off x="5638800" y="5257800"/>
            <a:ext cx="2057400" cy="990600"/>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安全ではない</a:t>
            </a:r>
          </a:p>
          <a:p>
            <a:pPr algn="ctr" eaLnBrk="1" hangingPunct="1">
              <a:spcBef>
                <a:spcPct val="0"/>
              </a:spcBef>
              <a:buSzTx/>
              <a:buFontTx/>
              <a:buNone/>
            </a:pPr>
            <a:r>
              <a:rPr lang="ja-JP" altLang="en-US" sz="2400">
                <a:solidFill>
                  <a:srgbClr val="000000"/>
                </a:solidFill>
                <a:latin typeface="Times New Roman" panose="02020603050405020304" pitchFamily="18" charset="0"/>
              </a:rPr>
              <a:t>状態</a:t>
            </a:r>
          </a:p>
        </p:txBody>
      </p:sp>
      <p:grpSp>
        <p:nvGrpSpPr>
          <p:cNvPr id="541709" name="Group 13"/>
          <p:cNvGrpSpPr>
            <a:grpSpLocks/>
          </p:cNvGrpSpPr>
          <p:nvPr/>
        </p:nvGrpSpPr>
        <p:grpSpPr bwMode="auto">
          <a:xfrm>
            <a:off x="4648200" y="5334000"/>
            <a:ext cx="304800" cy="304800"/>
            <a:chOff x="2928" y="3360"/>
            <a:chExt cx="192" cy="192"/>
          </a:xfrm>
        </p:grpSpPr>
        <p:sp>
          <p:nvSpPr>
            <p:cNvPr id="45066" name="Line 11"/>
            <p:cNvSpPr>
              <a:spLocks noChangeShapeType="1"/>
            </p:cNvSpPr>
            <p:nvPr/>
          </p:nvSpPr>
          <p:spPr bwMode="auto">
            <a:xfrm flipH="1">
              <a:off x="2928" y="3360"/>
              <a:ext cx="192" cy="192"/>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5067" name="Line 12"/>
            <p:cNvSpPr>
              <a:spLocks noChangeShapeType="1"/>
            </p:cNvSpPr>
            <p:nvPr/>
          </p:nvSpPr>
          <p:spPr bwMode="auto">
            <a:xfrm>
              <a:off x="2928" y="3360"/>
              <a:ext cx="192" cy="192"/>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541704"/>
                                        </p:tgtEl>
                                        <p:attrNameLst>
                                          <p:attrName>style.visibility</p:attrName>
                                        </p:attrNameLst>
                                      </p:cBhvr>
                                      <p:to>
                                        <p:strVal val="visible"/>
                                      </p:to>
                                    </p:set>
                                    <p:animEffect transition="in" filter="wipe(left)">
                                      <p:cBhvr>
                                        <p:cTn id="7" dur="500"/>
                                        <p:tgtEl>
                                          <p:spTgt spid="54170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41705"/>
                                        </p:tgtEl>
                                        <p:attrNameLst>
                                          <p:attrName>style.visibility</p:attrName>
                                        </p:attrNameLst>
                                      </p:cBhvr>
                                      <p:to>
                                        <p:strVal val="visible"/>
                                      </p:to>
                                    </p:set>
                                    <p:animEffect transition="in" filter="checkerboard(across)">
                                      <p:cBhvr>
                                        <p:cTn id="12" dur="500"/>
                                        <p:tgtEl>
                                          <p:spTgt spid="54170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41703"/>
                                        </p:tgtEl>
                                        <p:attrNameLst>
                                          <p:attrName>style.visibility</p:attrName>
                                        </p:attrNameLst>
                                      </p:cBhvr>
                                      <p:to>
                                        <p:strVal val="visible"/>
                                      </p:to>
                                    </p:set>
                                    <p:animEffect transition="in" filter="wipe(left)">
                                      <p:cBhvr>
                                        <p:cTn id="17" dur="500"/>
                                        <p:tgtEl>
                                          <p:spTgt spid="54170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541706"/>
                                        </p:tgtEl>
                                        <p:attrNameLst>
                                          <p:attrName>style.visibility</p:attrName>
                                        </p:attrNameLst>
                                      </p:cBhvr>
                                      <p:to>
                                        <p:strVal val="visible"/>
                                      </p:to>
                                    </p:set>
                                    <p:animEffect transition="in" filter="checkerboard(across)">
                                      <p:cBhvr>
                                        <p:cTn id="22" dur="500"/>
                                        <p:tgtEl>
                                          <p:spTgt spid="54170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nodeType="clickEffect">
                                  <p:stCondLst>
                                    <p:cond delay="0"/>
                                  </p:stCondLst>
                                  <p:childTnLst>
                                    <p:set>
                                      <p:cBhvr>
                                        <p:cTn id="26" dur="1" fill="hold">
                                          <p:stCondLst>
                                            <p:cond delay="0"/>
                                          </p:stCondLst>
                                        </p:cTn>
                                        <p:tgtEl>
                                          <p:spTgt spid="541709"/>
                                        </p:tgtEl>
                                        <p:attrNameLst>
                                          <p:attrName>style.visibility</p:attrName>
                                        </p:attrNameLst>
                                      </p:cBhvr>
                                      <p:to>
                                        <p:strVal val="visible"/>
                                      </p:to>
                                    </p:set>
                                    <p:animEffect transition="in" filter="checkerboard(across)">
                                      <p:cBhvr>
                                        <p:cTn id="27" dur="500"/>
                                        <p:tgtEl>
                                          <p:spTgt spid="5417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1703" grpId="0" animBg="1"/>
      <p:bldP spid="541705" grpId="0" animBg="1" autoUpdateAnimBg="0"/>
      <p:bldP spid="541706" grpId="0" animBg="1"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685800" y="525463"/>
            <a:ext cx="7772400" cy="1311275"/>
          </a:xfrm>
        </p:spPr>
        <p:txBody>
          <a:bodyPr/>
          <a:lstStyle/>
          <a:p>
            <a:pPr eaLnBrk="1" hangingPunct="1"/>
            <a:r>
              <a:rPr lang="ja-JP" altLang="en-US">
                <a:latin typeface="Times New Roman" panose="02020603050405020304" pitchFamily="18" charset="0"/>
              </a:rPr>
              <a:t>銀行家のアルゴリズム</a:t>
            </a:r>
            <a:br>
              <a:rPr lang="ja-JP" altLang="en-US">
                <a:latin typeface="Times New Roman" panose="02020603050405020304" pitchFamily="18" charset="0"/>
              </a:rPr>
            </a:br>
            <a:r>
              <a:rPr lang="ja-JP" altLang="en-US" sz="3600">
                <a:latin typeface="Times New Roman" panose="02020603050405020304" pitchFamily="18" charset="0"/>
              </a:rPr>
              <a:t>(</a:t>
            </a:r>
            <a:r>
              <a:rPr lang="en-US" altLang="ja-JP" sz="3600">
                <a:latin typeface="Times New Roman" panose="02020603050405020304" pitchFamily="18" charset="0"/>
              </a:rPr>
              <a:t>banker’s algorithm)</a:t>
            </a:r>
          </a:p>
        </p:txBody>
      </p:sp>
      <p:sp>
        <p:nvSpPr>
          <p:cNvPr id="46083" name="Rectangle 3"/>
          <p:cNvSpPr>
            <a:spLocks noGrp="1" noChangeArrowheads="1"/>
          </p:cNvSpPr>
          <p:nvPr>
            <p:ph type="body" idx="1"/>
          </p:nvPr>
        </p:nvSpPr>
        <p:spPr>
          <a:xfrm>
            <a:off x="685800" y="1981200"/>
            <a:ext cx="7772400" cy="1600200"/>
          </a:xfrm>
        </p:spPr>
        <p:txBody>
          <a:bodyPr/>
          <a:lstStyle/>
          <a:p>
            <a:pPr eaLnBrk="1" hangingPunct="1"/>
            <a:r>
              <a:rPr lang="ja-JP" altLang="en-US">
                <a:latin typeface="Times New Roman" panose="02020603050405020304" pitchFamily="18" charset="0"/>
              </a:rPr>
              <a:t>銀行家のアルゴリズム</a:t>
            </a:r>
            <a:r>
              <a:rPr lang="ja-JP" altLang="en-US" sz="2800">
                <a:latin typeface="Times New Roman" panose="02020603050405020304" pitchFamily="18" charset="0"/>
              </a:rPr>
              <a:t>(</a:t>
            </a:r>
            <a:r>
              <a:rPr lang="en-US" altLang="ja-JP" sz="2800">
                <a:latin typeface="Times New Roman" panose="02020603050405020304" pitchFamily="18" charset="0"/>
              </a:rPr>
              <a:t>banker’s algorithm)</a:t>
            </a:r>
          </a:p>
          <a:p>
            <a:pPr lvl="1" eaLnBrk="1" hangingPunct="1"/>
            <a:r>
              <a:rPr lang="ja-JP" altLang="en-US">
                <a:latin typeface="Times New Roman" panose="02020603050405020304" pitchFamily="18" charset="0"/>
              </a:rPr>
              <a:t>資源の割付を動的に調べることにより循環待機条件が成立しないことを保証する</a:t>
            </a:r>
          </a:p>
        </p:txBody>
      </p:sp>
      <p:grpSp>
        <p:nvGrpSpPr>
          <p:cNvPr id="516122" name="Group 26"/>
          <p:cNvGrpSpPr>
            <a:grpSpLocks/>
          </p:cNvGrpSpPr>
          <p:nvPr/>
        </p:nvGrpSpPr>
        <p:grpSpPr bwMode="auto">
          <a:xfrm>
            <a:off x="990600" y="4572000"/>
            <a:ext cx="2667000" cy="2057400"/>
            <a:chOff x="624" y="2880"/>
            <a:chExt cx="1680" cy="1296"/>
          </a:xfrm>
        </p:grpSpPr>
        <p:sp>
          <p:nvSpPr>
            <p:cNvPr id="46105" name="Rectangle 8"/>
            <p:cNvSpPr>
              <a:spLocks noChangeArrowheads="1"/>
            </p:cNvSpPr>
            <p:nvPr/>
          </p:nvSpPr>
          <p:spPr bwMode="auto">
            <a:xfrm>
              <a:off x="624" y="3888"/>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a:t>
              </a:r>
            </a:p>
          </p:txBody>
        </p:sp>
        <p:sp>
          <p:nvSpPr>
            <p:cNvPr id="46106" name="Rectangle 9"/>
            <p:cNvSpPr>
              <a:spLocks noChangeArrowheads="1"/>
            </p:cNvSpPr>
            <p:nvPr/>
          </p:nvSpPr>
          <p:spPr bwMode="auto">
            <a:xfrm>
              <a:off x="624" y="3552"/>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a:t>
              </a:r>
            </a:p>
          </p:txBody>
        </p:sp>
        <p:sp>
          <p:nvSpPr>
            <p:cNvPr id="46107" name="Rectangle 10"/>
            <p:cNvSpPr>
              <a:spLocks noChangeArrowheads="1"/>
            </p:cNvSpPr>
            <p:nvPr/>
          </p:nvSpPr>
          <p:spPr bwMode="auto">
            <a:xfrm>
              <a:off x="624" y="3216"/>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a:t>
              </a:r>
            </a:p>
          </p:txBody>
        </p:sp>
        <p:sp>
          <p:nvSpPr>
            <p:cNvPr id="46108" name="Rectangle 11"/>
            <p:cNvSpPr>
              <a:spLocks noChangeArrowheads="1"/>
            </p:cNvSpPr>
            <p:nvPr/>
          </p:nvSpPr>
          <p:spPr bwMode="auto">
            <a:xfrm>
              <a:off x="1200" y="3888"/>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資源2</a:t>
              </a:r>
            </a:p>
          </p:txBody>
        </p:sp>
        <p:sp>
          <p:nvSpPr>
            <p:cNvPr id="46109" name="Rectangle 12"/>
            <p:cNvSpPr>
              <a:spLocks noChangeArrowheads="1"/>
            </p:cNvSpPr>
            <p:nvPr/>
          </p:nvSpPr>
          <p:spPr bwMode="auto">
            <a:xfrm>
              <a:off x="1776" y="3888"/>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資源3</a:t>
              </a:r>
            </a:p>
          </p:txBody>
        </p:sp>
        <p:sp>
          <p:nvSpPr>
            <p:cNvPr id="46110" name="Rectangle 13"/>
            <p:cNvSpPr>
              <a:spLocks noChangeArrowheads="1"/>
            </p:cNvSpPr>
            <p:nvPr/>
          </p:nvSpPr>
          <p:spPr bwMode="auto">
            <a:xfrm>
              <a:off x="1776" y="3552"/>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資源3</a:t>
              </a:r>
            </a:p>
          </p:txBody>
        </p:sp>
        <p:sp>
          <p:nvSpPr>
            <p:cNvPr id="46111" name="Rectangle 14"/>
            <p:cNvSpPr>
              <a:spLocks noChangeArrowheads="1"/>
            </p:cNvSpPr>
            <p:nvPr/>
          </p:nvSpPr>
          <p:spPr bwMode="auto">
            <a:xfrm>
              <a:off x="624" y="2880"/>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a:t>
              </a:r>
            </a:p>
          </p:txBody>
        </p:sp>
        <p:sp>
          <p:nvSpPr>
            <p:cNvPr id="46112" name="Rectangle 15"/>
            <p:cNvSpPr>
              <a:spLocks noChangeArrowheads="1"/>
            </p:cNvSpPr>
            <p:nvPr/>
          </p:nvSpPr>
          <p:spPr bwMode="auto">
            <a:xfrm>
              <a:off x="1200" y="3552"/>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資源2</a:t>
              </a:r>
            </a:p>
          </p:txBody>
        </p:sp>
        <p:sp>
          <p:nvSpPr>
            <p:cNvPr id="46113" name="Rectangle 16"/>
            <p:cNvSpPr>
              <a:spLocks noChangeArrowheads="1"/>
            </p:cNvSpPr>
            <p:nvPr/>
          </p:nvSpPr>
          <p:spPr bwMode="auto">
            <a:xfrm>
              <a:off x="1776" y="3216"/>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資源3</a:t>
              </a:r>
            </a:p>
          </p:txBody>
        </p:sp>
      </p:grpSp>
      <p:grpSp>
        <p:nvGrpSpPr>
          <p:cNvPr id="46085" name="Group 27"/>
          <p:cNvGrpSpPr>
            <a:grpSpLocks/>
          </p:cNvGrpSpPr>
          <p:nvPr/>
        </p:nvGrpSpPr>
        <p:grpSpPr bwMode="auto">
          <a:xfrm>
            <a:off x="914400" y="3733800"/>
            <a:ext cx="2819400" cy="2971800"/>
            <a:chOff x="576" y="2352"/>
            <a:chExt cx="1776" cy="1872"/>
          </a:xfrm>
        </p:grpSpPr>
        <p:sp>
          <p:nvSpPr>
            <p:cNvPr id="46102" name="Rectangle 6"/>
            <p:cNvSpPr>
              <a:spLocks noChangeArrowheads="1"/>
            </p:cNvSpPr>
            <p:nvPr/>
          </p:nvSpPr>
          <p:spPr bwMode="auto">
            <a:xfrm>
              <a:off x="576" y="2640"/>
              <a:ext cx="1776" cy="1584"/>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46103" name="Text Box 7"/>
            <p:cNvSpPr txBox="1">
              <a:spLocks noChangeArrowheads="1"/>
            </p:cNvSpPr>
            <p:nvPr/>
          </p:nvSpPr>
          <p:spPr bwMode="auto">
            <a:xfrm>
              <a:off x="1296" y="2352"/>
              <a:ext cx="50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銀行</a:t>
              </a:r>
            </a:p>
          </p:txBody>
        </p:sp>
        <p:pic>
          <p:nvPicPr>
            <p:cNvPr id="46104" name="Picture 17" descr="bank"/>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2" y="2400"/>
              <a:ext cx="187"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46086" name="Group 25"/>
          <p:cNvGrpSpPr>
            <a:grpSpLocks/>
          </p:cNvGrpSpPr>
          <p:nvPr/>
        </p:nvGrpSpPr>
        <p:grpSpPr bwMode="auto">
          <a:xfrm>
            <a:off x="6172200" y="3429000"/>
            <a:ext cx="946150" cy="3429000"/>
            <a:chOff x="3168" y="2160"/>
            <a:chExt cx="596" cy="2160"/>
          </a:xfrm>
        </p:grpSpPr>
        <p:pic>
          <p:nvPicPr>
            <p:cNvPr id="46096" name="Picture 18" descr="人"/>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64" y="2448"/>
              <a:ext cx="403"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097" name="Text Box 19"/>
            <p:cNvSpPr txBox="1">
              <a:spLocks noChangeArrowheads="1"/>
            </p:cNvSpPr>
            <p:nvPr/>
          </p:nvSpPr>
          <p:spPr bwMode="auto">
            <a:xfrm>
              <a:off x="3168" y="2160"/>
              <a:ext cx="59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顧客1</a:t>
              </a:r>
            </a:p>
          </p:txBody>
        </p:sp>
        <p:pic>
          <p:nvPicPr>
            <p:cNvPr id="46098" name="Picture 20" descr="人"/>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64" y="3216"/>
              <a:ext cx="403"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099" name="Text Box 21"/>
            <p:cNvSpPr txBox="1">
              <a:spLocks noChangeArrowheads="1"/>
            </p:cNvSpPr>
            <p:nvPr/>
          </p:nvSpPr>
          <p:spPr bwMode="auto">
            <a:xfrm>
              <a:off x="3168" y="2928"/>
              <a:ext cx="59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顧客2</a:t>
              </a:r>
            </a:p>
          </p:txBody>
        </p:sp>
        <p:pic>
          <p:nvPicPr>
            <p:cNvPr id="46100" name="Picture 23" descr="人"/>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64" y="3924"/>
              <a:ext cx="403"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101" name="Text Box 24"/>
            <p:cNvSpPr txBox="1">
              <a:spLocks noChangeArrowheads="1"/>
            </p:cNvSpPr>
            <p:nvPr/>
          </p:nvSpPr>
          <p:spPr bwMode="auto">
            <a:xfrm>
              <a:off x="3168" y="3636"/>
              <a:ext cx="59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顧客3</a:t>
              </a:r>
            </a:p>
          </p:txBody>
        </p:sp>
      </p:grpSp>
      <p:grpSp>
        <p:nvGrpSpPr>
          <p:cNvPr id="516138" name="Group 42"/>
          <p:cNvGrpSpPr>
            <a:grpSpLocks/>
          </p:cNvGrpSpPr>
          <p:nvPr/>
        </p:nvGrpSpPr>
        <p:grpSpPr bwMode="auto">
          <a:xfrm>
            <a:off x="7239000" y="3429000"/>
            <a:ext cx="1752600" cy="3276600"/>
            <a:chOff x="4560" y="2160"/>
            <a:chExt cx="1104" cy="2064"/>
          </a:xfrm>
        </p:grpSpPr>
        <p:sp>
          <p:nvSpPr>
            <p:cNvPr id="46088" name="Rectangle 32"/>
            <p:cNvSpPr>
              <a:spLocks noChangeArrowheads="1"/>
            </p:cNvSpPr>
            <p:nvPr/>
          </p:nvSpPr>
          <p:spPr bwMode="auto">
            <a:xfrm>
              <a:off x="4560" y="3936"/>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a:t>
              </a:r>
            </a:p>
          </p:txBody>
        </p:sp>
        <p:sp>
          <p:nvSpPr>
            <p:cNvPr id="46089" name="Rectangle 33"/>
            <p:cNvSpPr>
              <a:spLocks noChangeArrowheads="1"/>
            </p:cNvSpPr>
            <p:nvPr/>
          </p:nvSpPr>
          <p:spPr bwMode="auto">
            <a:xfrm>
              <a:off x="4560" y="2160"/>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a:t>
              </a:r>
            </a:p>
          </p:txBody>
        </p:sp>
        <p:sp>
          <p:nvSpPr>
            <p:cNvPr id="46090" name="Rectangle 34"/>
            <p:cNvSpPr>
              <a:spLocks noChangeArrowheads="1"/>
            </p:cNvSpPr>
            <p:nvPr/>
          </p:nvSpPr>
          <p:spPr bwMode="auto">
            <a:xfrm>
              <a:off x="5136" y="3936"/>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資源2</a:t>
              </a:r>
            </a:p>
          </p:txBody>
        </p:sp>
        <p:sp>
          <p:nvSpPr>
            <p:cNvPr id="46091" name="Rectangle 35"/>
            <p:cNvSpPr>
              <a:spLocks noChangeArrowheads="1"/>
            </p:cNvSpPr>
            <p:nvPr/>
          </p:nvSpPr>
          <p:spPr bwMode="auto">
            <a:xfrm>
              <a:off x="5136" y="3216"/>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資源3</a:t>
              </a:r>
            </a:p>
          </p:txBody>
        </p:sp>
        <p:sp>
          <p:nvSpPr>
            <p:cNvPr id="46092" name="Rectangle 37"/>
            <p:cNvSpPr>
              <a:spLocks noChangeArrowheads="1"/>
            </p:cNvSpPr>
            <p:nvPr/>
          </p:nvSpPr>
          <p:spPr bwMode="auto">
            <a:xfrm>
              <a:off x="4560" y="2496"/>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a:t>
              </a:r>
            </a:p>
          </p:txBody>
        </p:sp>
        <p:sp>
          <p:nvSpPr>
            <p:cNvPr id="46093" name="Rectangle 38"/>
            <p:cNvSpPr>
              <a:spLocks noChangeArrowheads="1"/>
            </p:cNvSpPr>
            <p:nvPr/>
          </p:nvSpPr>
          <p:spPr bwMode="auto">
            <a:xfrm>
              <a:off x="4560" y="3216"/>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資源2</a:t>
              </a:r>
            </a:p>
          </p:txBody>
        </p:sp>
        <p:sp>
          <p:nvSpPr>
            <p:cNvPr id="46094" name="Rectangle 39"/>
            <p:cNvSpPr>
              <a:spLocks noChangeArrowheads="1"/>
            </p:cNvSpPr>
            <p:nvPr/>
          </p:nvSpPr>
          <p:spPr bwMode="auto">
            <a:xfrm>
              <a:off x="5136" y="2496"/>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資源3</a:t>
              </a:r>
            </a:p>
          </p:txBody>
        </p:sp>
        <p:sp>
          <p:nvSpPr>
            <p:cNvPr id="46095" name="Rectangle 40"/>
            <p:cNvSpPr>
              <a:spLocks noChangeArrowheads="1"/>
            </p:cNvSpPr>
            <p:nvPr/>
          </p:nvSpPr>
          <p:spPr bwMode="auto">
            <a:xfrm>
              <a:off x="5136" y="3600"/>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資源2</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516122"/>
                                        </p:tgtEl>
                                        <p:attrNameLst>
                                          <p:attrName>style.visibility</p:attrName>
                                        </p:attrNameLst>
                                      </p:cBhvr>
                                      <p:to>
                                        <p:strVal val="visible"/>
                                      </p:to>
                                    </p:set>
                                    <p:animEffect transition="in" filter="checkerboard(across)">
                                      <p:cBhvr>
                                        <p:cTn id="7" dur="500"/>
                                        <p:tgtEl>
                                          <p:spTgt spid="5161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516138"/>
                                        </p:tgtEl>
                                        <p:attrNameLst>
                                          <p:attrName>style.visibility</p:attrName>
                                        </p:attrNameLst>
                                      </p:cBhvr>
                                      <p:to>
                                        <p:strVal val="visible"/>
                                      </p:to>
                                    </p:set>
                                    <p:animEffect transition="in" filter="checkerboard(across)">
                                      <p:cBhvr>
                                        <p:cTn id="12" dur="500"/>
                                        <p:tgtEl>
                                          <p:spTgt spid="5161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685800" y="800100"/>
            <a:ext cx="7772400" cy="762000"/>
          </a:xfrm>
        </p:spPr>
        <p:txBody>
          <a:bodyPr/>
          <a:lstStyle/>
          <a:p>
            <a:pPr eaLnBrk="1" hangingPunct="1"/>
            <a:r>
              <a:rPr lang="ja-JP" altLang="en-US"/>
              <a:t>銀行家のアルゴリズム</a:t>
            </a:r>
          </a:p>
        </p:txBody>
      </p:sp>
      <p:sp>
        <p:nvSpPr>
          <p:cNvPr id="47107" name="Rectangle 3"/>
          <p:cNvSpPr>
            <a:spLocks noGrp="1" noChangeArrowheads="1"/>
          </p:cNvSpPr>
          <p:nvPr>
            <p:ph type="body" idx="1"/>
          </p:nvPr>
        </p:nvSpPr>
        <p:spPr>
          <a:xfrm>
            <a:off x="685800" y="1981200"/>
            <a:ext cx="7772400" cy="1676400"/>
          </a:xfrm>
        </p:spPr>
        <p:txBody>
          <a:bodyPr/>
          <a:lstStyle/>
          <a:p>
            <a:pPr eaLnBrk="1" hangingPunct="1"/>
            <a:r>
              <a:rPr lang="ja-JP" altLang="en-US"/>
              <a:t>資源を渡す前に安全性を確認する</a:t>
            </a:r>
          </a:p>
          <a:p>
            <a:pPr lvl="1" eaLnBrk="1" hangingPunct="1"/>
            <a:r>
              <a:rPr lang="ja-JP" altLang="en-US"/>
              <a:t>資源を要求されたときに、要求通りに資源を渡した場合に安全かどうか確認する</a:t>
            </a:r>
          </a:p>
        </p:txBody>
      </p:sp>
      <p:grpSp>
        <p:nvGrpSpPr>
          <p:cNvPr id="47108" name="Group 4"/>
          <p:cNvGrpSpPr>
            <a:grpSpLocks/>
          </p:cNvGrpSpPr>
          <p:nvPr/>
        </p:nvGrpSpPr>
        <p:grpSpPr bwMode="auto">
          <a:xfrm>
            <a:off x="990600" y="4572000"/>
            <a:ext cx="2667000" cy="2057400"/>
            <a:chOff x="624" y="2880"/>
            <a:chExt cx="1680" cy="1296"/>
          </a:xfrm>
        </p:grpSpPr>
        <p:sp>
          <p:nvSpPr>
            <p:cNvPr id="47133" name="Rectangle 5"/>
            <p:cNvSpPr>
              <a:spLocks noChangeArrowheads="1"/>
            </p:cNvSpPr>
            <p:nvPr/>
          </p:nvSpPr>
          <p:spPr bwMode="auto">
            <a:xfrm>
              <a:off x="624" y="3888"/>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a:t>
              </a:r>
            </a:p>
          </p:txBody>
        </p:sp>
        <p:sp>
          <p:nvSpPr>
            <p:cNvPr id="47134" name="Rectangle 6"/>
            <p:cNvSpPr>
              <a:spLocks noChangeArrowheads="1"/>
            </p:cNvSpPr>
            <p:nvPr/>
          </p:nvSpPr>
          <p:spPr bwMode="auto">
            <a:xfrm>
              <a:off x="624" y="3552"/>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a:t>
              </a:r>
            </a:p>
          </p:txBody>
        </p:sp>
        <p:sp>
          <p:nvSpPr>
            <p:cNvPr id="47135" name="Rectangle 7"/>
            <p:cNvSpPr>
              <a:spLocks noChangeArrowheads="1"/>
            </p:cNvSpPr>
            <p:nvPr/>
          </p:nvSpPr>
          <p:spPr bwMode="auto">
            <a:xfrm>
              <a:off x="624" y="3216"/>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a:t>
              </a:r>
            </a:p>
          </p:txBody>
        </p:sp>
        <p:sp>
          <p:nvSpPr>
            <p:cNvPr id="47136" name="Rectangle 8"/>
            <p:cNvSpPr>
              <a:spLocks noChangeArrowheads="1"/>
            </p:cNvSpPr>
            <p:nvPr/>
          </p:nvSpPr>
          <p:spPr bwMode="auto">
            <a:xfrm>
              <a:off x="1200" y="3888"/>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資源2</a:t>
              </a:r>
            </a:p>
          </p:txBody>
        </p:sp>
        <p:sp>
          <p:nvSpPr>
            <p:cNvPr id="47137" name="Rectangle 9"/>
            <p:cNvSpPr>
              <a:spLocks noChangeArrowheads="1"/>
            </p:cNvSpPr>
            <p:nvPr/>
          </p:nvSpPr>
          <p:spPr bwMode="auto">
            <a:xfrm>
              <a:off x="1776" y="3888"/>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資源3</a:t>
              </a:r>
            </a:p>
          </p:txBody>
        </p:sp>
        <p:sp>
          <p:nvSpPr>
            <p:cNvPr id="47138" name="Rectangle 10"/>
            <p:cNvSpPr>
              <a:spLocks noChangeArrowheads="1"/>
            </p:cNvSpPr>
            <p:nvPr/>
          </p:nvSpPr>
          <p:spPr bwMode="auto">
            <a:xfrm>
              <a:off x="1776" y="3552"/>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資源3</a:t>
              </a:r>
            </a:p>
          </p:txBody>
        </p:sp>
        <p:sp>
          <p:nvSpPr>
            <p:cNvPr id="47139" name="Rectangle 11"/>
            <p:cNvSpPr>
              <a:spLocks noChangeArrowheads="1"/>
            </p:cNvSpPr>
            <p:nvPr/>
          </p:nvSpPr>
          <p:spPr bwMode="auto">
            <a:xfrm>
              <a:off x="624" y="2880"/>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a:t>
              </a:r>
            </a:p>
          </p:txBody>
        </p:sp>
        <p:sp>
          <p:nvSpPr>
            <p:cNvPr id="47140" name="Rectangle 12"/>
            <p:cNvSpPr>
              <a:spLocks noChangeArrowheads="1"/>
            </p:cNvSpPr>
            <p:nvPr/>
          </p:nvSpPr>
          <p:spPr bwMode="auto">
            <a:xfrm>
              <a:off x="1200" y="3552"/>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資源2</a:t>
              </a:r>
            </a:p>
          </p:txBody>
        </p:sp>
        <p:sp>
          <p:nvSpPr>
            <p:cNvPr id="47141" name="Rectangle 13"/>
            <p:cNvSpPr>
              <a:spLocks noChangeArrowheads="1"/>
            </p:cNvSpPr>
            <p:nvPr/>
          </p:nvSpPr>
          <p:spPr bwMode="auto">
            <a:xfrm>
              <a:off x="1776" y="3216"/>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資源3</a:t>
              </a:r>
            </a:p>
          </p:txBody>
        </p:sp>
      </p:grpSp>
      <p:grpSp>
        <p:nvGrpSpPr>
          <p:cNvPr id="47109" name="Group 14"/>
          <p:cNvGrpSpPr>
            <a:grpSpLocks/>
          </p:cNvGrpSpPr>
          <p:nvPr/>
        </p:nvGrpSpPr>
        <p:grpSpPr bwMode="auto">
          <a:xfrm>
            <a:off x="914400" y="3733800"/>
            <a:ext cx="2819400" cy="2971800"/>
            <a:chOff x="576" y="2352"/>
            <a:chExt cx="1776" cy="1872"/>
          </a:xfrm>
        </p:grpSpPr>
        <p:sp>
          <p:nvSpPr>
            <p:cNvPr id="47130" name="Rectangle 15"/>
            <p:cNvSpPr>
              <a:spLocks noChangeArrowheads="1"/>
            </p:cNvSpPr>
            <p:nvPr/>
          </p:nvSpPr>
          <p:spPr bwMode="auto">
            <a:xfrm>
              <a:off x="576" y="2640"/>
              <a:ext cx="1776" cy="1584"/>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47131" name="Text Box 16"/>
            <p:cNvSpPr txBox="1">
              <a:spLocks noChangeArrowheads="1"/>
            </p:cNvSpPr>
            <p:nvPr/>
          </p:nvSpPr>
          <p:spPr bwMode="auto">
            <a:xfrm>
              <a:off x="1296" y="2352"/>
              <a:ext cx="50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銀行</a:t>
              </a:r>
            </a:p>
          </p:txBody>
        </p:sp>
        <p:pic>
          <p:nvPicPr>
            <p:cNvPr id="47132" name="Picture 17" descr="bank"/>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2" y="2400"/>
              <a:ext cx="187"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47110" name="Group 18"/>
          <p:cNvGrpSpPr>
            <a:grpSpLocks/>
          </p:cNvGrpSpPr>
          <p:nvPr/>
        </p:nvGrpSpPr>
        <p:grpSpPr bwMode="auto">
          <a:xfrm>
            <a:off x="6172200" y="3429000"/>
            <a:ext cx="946150" cy="3429000"/>
            <a:chOff x="3168" y="2160"/>
            <a:chExt cx="596" cy="2160"/>
          </a:xfrm>
        </p:grpSpPr>
        <p:pic>
          <p:nvPicPr>
            <p:cNvPr id="47124" name="Picture 19" descr="人"/>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64" y="2448"/>
              <a:ext cx="403"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125" name="Text Box 20"/>
            <p:cNvSpPr txBox="1">
              <a:spLocks noChangeArrowheads="1"/>
            </p:cNvSpPr>
            <p:nvPr/>
          </p:nvSpPr>
          <p:spPr bwMode="auto">
            <a:xfrm>
              <a:off x="3168" y="2160"/>
              <a:ext cx="59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顧客1</a:t>
              </a:r>
            </a:p>
          </p:txBody>
        </p:sp>
        <p:pic>
          <p:nvPicPr>
            <p:cNvPr id="47126" name="Picture 21" descr="人"/>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64" y="3216"/>
              <a:ext cx="403"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127" name="Text Box 22"/>
            <p:cNvSpPr txBox="1">
              <a:spLocks noChangeArrowheads="1"/>
            </p:cNvSpPr>
            <p:nvPr/>
          </p:nvSpPr>
          <p:spPr bwMode="auto">
            <a:xfrm>
              <a:off x="3168" y="2928"/>
              <a:ext cx="59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顧客2</a:t>
              </a:r>
            </a:p>
          </p:txBody>
        </p:sp>
        <p:pic>
          <p:nvPicPr>
            <p:cNvPr id="47128" name="Picture 23" descr="人"/>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64" y="3924"/>
              <a:ext cx="403"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129" name="Text Box 24"/>
            <p:cNvSpPr txBox="1">
              <a:spLocks noChangeArrowheads="1"/>
            </p:cNvSpPr>
            <p:nvPr/>
          </p:nvSpPr>
          <p:spPr bwMode="auto">
            <a:xfrm>
              <a:off x="3168" y="3636"/>
              <a:ext cx="59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顧客3</a:t>
              </a:r>
            </a:p>
          </p:txBody>
        </p:sp>
      </p:grpSp>
      <p:grpSp>
        <p:nvGrpSpPr>
          <p:cNvPr id="47111" name="Group 25"/>
          <p:cNvGrpSpPr>
            <a:grpSpLocks/>
          </p:cNvGrpSpPr>
          <p:nvPr/>
        </p:nvGrpSpPr>
        <p:grpSpPr bwMode="auto">
          <a:xfrm>
            <a:off x="7239000" y="3429000"/>
            <a:ext cx="1752600" cy="3276600"/>
            <a:chOff x="4560" y="2160"/>
            <a:chExt cx="1104" cy="2064"/>
          </a:xfrm>
        </p:grpSpPr>
        <p:sp>
          <p:nvSpPr>
            <p:cNvPr id="47116" name="Rectangle 26"/>
            <p:cNvSpPr>
              <a:spLocks noChangeArrowheads="1"/>
            </p:cNvSpPr>
            <p:nvPr/>
          </p:nvSpPr>
          <p:spPr bwMode="auto">
            <a:xfrm>
              <a:off x="4560" y="3936"/>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a:t>
              </a:r>
            </a:p>
          </p:txBody>
        </p:sp>
        <p:sp>
          <p:nvSpPr>
            <p:cNvPr id="47117" name="Rectangle 27"/>
            <p:cNvSpPr>
              <a:spLocks noChangeArrowheads="1"/>
            </p:cNvSpPr>
            <p:nvPr/>
          </p:nvSpPr>
          <p:spPr bwMode="auto">
            <a:xfrm>
              <a:off x="4560" y="2160"/>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a:t>
              </a:r>
            </a:p>
          </p:txBody>
        </p:sp>
        <p:sp>
          <p:nvSpPr>
            <p:cNvPr id="47118" name="Rectangle 28"/>
            <p:cNvSpPr>
              <a:spLocks noChangeArrowheads="1"/>
            </p:cNvSpPr>
            <p:nvPr/>
          </p:nvSpPr>
          <p:spPr bwMode="auto">
            <a:xfrm>
              <a:off x="5136" y="3936"/>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資源2</a:t>
              </a:r>
            </a:p>
          </p:txBody>
        </p:sp>
        <p:sp>
          <p:nvSpPr>
            <p:cNvPr id="47119" name="Rectangle 29"/>
            <p:cNvSpPr>
              <a:spLocks noChangeArrowheads="1"/>
            </p:cNvSpPr>
            <p:nvPr/>
          </p:nvSpPr>
          <p:spPr bwMode="auto">
            <a:xfrm>
              <a:off x="5136" y="3216"/>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資源3</a:t>
              </a:r>
            </a:p>
          </p:txBody>
        </p:sp>
        <p:sp>
          <p:nvSpPr>
            <p:cNvPr id="47120" name="Rectangle 30"/>
            <p:cNvSpPr>
              <a:spLocks noChangeArrowheads="1"/>
            </p:cNvSpPr>
            <p:nvPr/>
          </p:nvSpPr>
          <p:spPr bwMode="auto">
            <a:xfrm>
              <a:off x="4560" y="2496"/>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a:t>
              </a:r>
            </a:p>
          </p:txBody>
        </p:sp>
        <p:sp>
          <p:nvSpPr>
            <p:cNvPr id="47121" name="Rectangle 31"/>
            <p:cNvSpPr>
              <a:spLocks noChangeArrowheads="1"/>
            </p:cNvSpPr>
            <p:nvPr/>
          </p:nvSpPr>
          <p:spPr bwMode="auto">
            <a:xfrm>
              <a:off x="4560" y="3216"/>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資源2</a:t>
              </a:r>
            </a:p>
          </p:txBody>
        </p:sp>
        <p:sp>
          <p:nvSpPr>
            <p:cNvPr id="47122" name="Rectangle 32"/>
            <p:cNvSpPr>
              <a:spLocks noChangeArrowheads="1"/>
            </p:cNvSpPr>
            <p:nvPr/>
          </p:nvSpPr>
          <p:spPr bwMode="auto">
            <a:xfrm>
              <a:off x="5136" y="2496"/>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資源3</a:t>
              </a:r>
            </a:p>
          </p:txBody>
        </p:sp>
        <p:sp>
          <p:nvSpPr>
            <p:cNvPr id="47123" name="Rectangle 33"/>
            <p:cNvSpPr>
              <a:spLocks noChangeArrowheads="1"/>
            </p:cNvSpPr>
            <p:nvPr/>
          </p:nvSpPr>
          <p:spPr bwMode="auto">
            <a:xfrm>
              <a:off x="5136" y="3600"/>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資源2</a:t>
              </a:r>
            </a:p>
          </p:txBody>
        </p:sp>
      </p:grpSp>
      <p:sp>
        <p:nvSpPr>
          <p:cNvPr id="588834" name="AutoShape 34"/>
          <p:cNvSpPr>
            <a:spLocks noChangeArrowheads="1"/>
          </p:cNvSpPr>
          <p:nvPr/>
        </p:nvSpPr>
        <p:spPr bwMode="auto">
          <a:xfrm>
            <a:off x="3962400" y="3581400"/>
            <a:ext cx="1981200" cy="914400"/>
          </a:xfrm>
          <a:prstGeom prst="wedgeRoundRectCallout">
            <a:avLst>
              <a:gd name="adj1" fmla="val 66907"/>
              <a:gd name="adj2" fmla="val 19968"/>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資源2を</a:t>
            </a:r>
          </a:p>
          <a:p>
            <a:pPr algn="ctr" eaLnBrk="1" hangingPunct="1">
              <a:spcBef>
                <a:spcPct val="0"/>
              </a:spcBef>
              <a:buSzTx/>
              <a:buFontTx/>
              <a:buNone/>
            </a:pPr>
            <a:r>
              <a:rPr lang="ja-JP" altLang="en-US" sz="2400">
                <a:latin typeface="Times New Roman" panose="02020603050405020304" pitchFamily="18" charset="0"/>
              </a:rPr>
              <a:t>1個ください</a:t>
            </a:r>
          </a:p>
        </p:txBody>
      </p:sp>
      <p:sp useBgFill="1">
        <p:nvSpPr>
          <p:cNvPr id="588835" name="Rectangle 35"/>
          <p:cNvSpPr>
            <a:spLocks noChangeArrowheads="1"/>
          </p:cNvSpPr>
          <p:nvPr/>
        </p:nvSpPr>
        <p:spPr bwMode="auto">
          <a:xfrm>
            <a:off x="1905000" y="5638800"/>
            <a:ext cx="838200" cy="457200"/>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588836" name="Rectangle 36"/>
          <p:cNvSpPr>
            <a:spLocks noChangeArrowheads="1"/>
          </p:cNvSpPr>
          <p:nvPr/>
        </p:nvSpPr>
        <p:spPr bwMode="auto">
          <a:xfrm>
            <a:off x="8153400" y="3429000"/>
            <a:ext cx="838200" cy="4572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資源2</a:t>
            </a:r>
          </a:p>
        </p:txBody>
      </p:sp>
      <p:sp>
        <p:nvSpPr>
          <p:cNvPr id="588837" name="AutoShape 37"/>
          <p:cNvSpPr>
            <a:spLocks noChangeArrowheads="1"/>
          </p:cNvSpPr>
          <p:nvPr/>
        </p:nvSpPr>
        <p:spPr bwMode="auto">
          <a:xfrm>
            <a:off x="4038600" y="4953000"/>
            <a:ext cx="1981200" cy="1143000"/>
          </a:xfrm>
          <a:prstGeom prst="wedgeRoundRectCallout">
            <a:avLst>
              <a:gd name="adj1" fmla="val -62338"/>
              <a:gd name="adj2" fmla="val 13333"/>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800">
                <a:latin typeface="Times New Roman" panose="02020603050405020304" pitchFamily="18" charset="0"/>
              </a:rPr>
              <a:t>渡しても</a:t>
            </a:r>
          </a:p>
          <a:p>
            <a:pPr algn="ctr" eaLnBrk="1" hangingPunct="1">
              <a:spcBef>
                <a:spcPct val="0"/>
              </a:spcBef>
              <a:buSzTx/>
              <a:buFontTx/>
              <a:buNone/>
            </a:pPr>
            <a:r>
              <a:rPr lang="ja-JP" altLang="en-US" sz="2800">
                <a:latin typeface="Times New Roman" panose="02020603050405020304" pitchFamily="18" charset="0"/>
              </a:rPr>
              <a:t>安全か？</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88834"/>
                                        </p:tgtEl>
                                        <p:attrNameLst>
                                          <p:attrName>style.visibility</p:attrName>
                                        </p:attrNameLst>
                                      </p:cBhvr>
                                      <p:to>
                                        <p:strVal val="visible"/>
                                      </p:to>
                                    </p:set>
                                    <p:animEffect transition="in" filter="checkerboard(across)">
                                      <p:cBhvr>
                                        <p:cTn id="7" dur="500"/>
                                        <p:tgtEl>
                                          <p:spTgt spid="5888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88835"/>
                                        </p:tgtEl>
                                        <p:attrNameLst>
                                          <p:attrName>style.visibility</p:attrName>
                                        </p:attrNameLst>
                                      </p:cBhvr>
                                      <p:to>
                                        <p:strVal val="visible"/>
                                      </p:to>
                                    </p:set>
                                    <p:animEffect transition="in" filter="checkerboard(across)">
                                      <p:cBhvr>
                                        <p:cTn id="12" dur="500"/>
                                        <p:tgtEl>
                                          <p:spTgt spid="58883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588836"/>
                                        </p:tgtEl>
                                        <p:attrNameLst>
                                          <p:attrName>style.visibility</p:attrName>
                                        </p:attrNameLst>
                                      </p:cBhvr>
                                      <p:to>
                                        <p:strVal val="visible"/>
                                      </p:to>
                                    </p:set>
                                    <p:animEffect transition="in" filter="checkerboard(across)">
                                      <p:cBhvr>
                                        <p:cTn id="17" dur="500"/>
                                        <p:tgtEl>
                                          <p:spTgt spid="58883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588837"/>
                                        </p:tgtEl>
                                        <p:attrNameLst>
                                          <p:attrName>style.visibility</p:attrName>
                                        </p:attrNameLst>
                                      </p:cBhvr>
                                      <p:to>
                                        <p:strVal val="visible"/>
                                      </p:to>
                                    </p:set>
                                    <p:animEffect transition="in" filter="checkerboard(across)">
                                      <p:cBhvr>
                                        <p:cTn id="22" dur="500"/>
                                        <p:tgtEl>
                                          <p:spTgt spid="5888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8834" grpId="0" animBg="1" autoUpdateAnimBg="0"/>
      <p:bldP spid="588835" grpId="0" animBg="1"/>
      <p:bldP spid="588836" grpId="0" animBg="1" autoUpdateAnimBg="0"/>
      <p:bldP spid="588837" grpId="0" animBg="1"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685800" y="800100"/>
            <a:ext cx="7772400" cy="762000"/>
          </a:xfrm>
        </p:spPr>
        <p:txBody>
          <a:bodyPr/>
          <a:lstStyle/>
          <a:p>
            <a:pPr eaLnBrk="1" hangingPunct="1"/>
            <a:r>
              <a:rPr lang="ja-JP" altLang="en-US"/>
              <a:t>銀行家のアルゴリズム</a:t>
            </a:r>
          </a:p>
        </p:txBody>
      </p:sp>
      <p:sp>
        <p:nvSpPr>
          <p:cNvPr id="48131" name="AutoShape 3"/>
          <p:cNvSpPr>
            <a:spLocks noChangeArrowheads="1"/>
          </p:cNvSpPr>
          <p:nvPr/>
        </p:nvSpPr>
        <p:spPr bwMode="auto">
          <a:xfrm>
            <a:off x="3124200" y="1752600"/>
            <a:ext cx="2209800" cy="685800"/>
          </a:xfrm>
          <a:prstGeom prst="flowChartProcess">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資源要求</a:t>
            </a:r>
          </a:p>
        </p:txBody>
      </p:sp>
      <p:sp>
        <p:nvSpPr>
          <p:cNvPr id="48132" name="AutoShape 4"/>
          <p:cNvSpPr>
            <a:spLocks noChangeArrowheads="1"/>
          </p:cNvSpPr>
          <p:nvPr/>
        </p:nvSpPr>
        <p:spPr bwMode="auto">
          <a:xfrm>
            <a:off x="3124200" y="2819400"/>
            <a:ext cx="2209800" cy="838200"/>
          </a:xfrm>
          <a:prstGeom prst="flowChartProcess">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資源を渡したと</a:t>
            </a:r>
          </a:p>
          <a:p>
            <a:pPr algn="ctr" eaLnBrk="1" hangingPunct="1">
              <a:spcBef>
                <a:spcPct val="0"/>
              </a:spcBef>
              <a:buSzTx/>
              <a:buFontTx/>
              <a:buNone/>
            </a:pPr>
            <a:r>
              <a:rPr lang="ja-JP" altLang="en-US" sz="2400">
                <a:latin typeface="Times New Roman" panose="02020603050405020304" pitchFamily="18" charset="0"/>
              </a:rPr>
              <a:t>仮定</a:t>
            </a:r>
          </a:p>
        </p:txBody>
      </p:sp>
      <p:sp>
        <p:nvSpPr>
          <p:cNvPr id="48133" name="AutoShape 5"/>
          <p:cNvSpPr>
            <a:spLocks noChangeArrowheads="1"/>
          </p:cNvSpPr>
          <p:nvPr/>
        </p:nvSpPr>
        <p:spPr bwMode="auto">
          <a:xfrm>
            <a:off x="2743200" y="3886200"/>
            <a:ext cx="2895600" cy="1524000"/>
          </a:xfrm>
          <a:prstGeom prst="flowChartDecision">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全てのプロセスを</a:t>
            </a:r>
          </a:p>
          <a:p>
            <a:pPr algn="ctr" eaLnBrk="1" hangingPunct="1">
              <a:spcBef>
                <a:spcPct val="0"/>
              </a:spcBef>
              <a:buSzTx/>
              <a:buFontTx/>
              <a:buNone/>
            </a:pPr>
            <a:r>
              <a:rPr lang="ja-JP" altLang="en-US" sz="2400">
                <a:latin typeface="Times New Roman" panose="02020603050405020304" pitchFamily="18" charset="0"/>
              </a:rPr>
              <a:t>実行できる？</a:t>
            </a:r>
          </a:p>
        </p:txBody>
      </p:sp>
      <p:sp>
        <p:nvSpPr>
          <p:cNvPr id="48134" name="Line 6"/>
          <p:cNvSpPr>
            <a:spLocks noChangeShapeType="1"/>
          </p:cNvSpPr>
          <p:nvPr/>
        </p:nvSpPr>
        <p:spPr bwMode="auto">
          <a:xfrm>
            <a:off x="4191000" y="2438400"/>
            <a:ext cx="0" cy="3810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8135" name="Line 7"/>
          <p:cNvSpPr>
            <a:spLocks noChangeShapeType="1"/>
          </p:cNvSpPr>
          <p:nvPr/>
        </p:nvSpPr>
        <p:spPr bwMode="auto">
          <a:xfrm>
            <a:off x="4191000" y="3657600"/>
            <a:ext cx="0" cy="2286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8136" name="Line 8"/>
          <p:cNvSpPr>
            <a:spLocks noChangeShapeType="1"/>
          </p:cNvSpPr>
          <p:nvPr/>
        </p:nvSpPr>
        <p:spPr bwMode="auto">
          <a:xfrm flipH="1">
            <a:off x="2133600" y="4648200"/>
            <a:ext cx="60960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8137" name="Line 9"/>
          <p:cNvSpPr>
            <a:spLocks noChangeShapeType="1"/>
          </p:cNvSpPr>
          <p:nvPr/>
        </p:nvSpPr>
        <p:spPr bwMode="auto">
          <a:xfrm>
            <a:off x="2133600" y="4648200"/>
            <a:ext cx="0" cy="762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8138" name="Rectangle 10"/>
          <p:cNvSpPr>
            <a:spLocks noChangeArrowheads="1"/>
          </p:cNvSpPr>
          <p:nvPr/>
        </p:nvSpPr>
        <p:spPr bwMode="auto">
          <a:xfrm>
            <a:off x="1143000" y="5410200"/>
            <a:ext cx="1981200" cy="6858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資源を渡す</a:t>
            </a:r>
          </a:p>
        </p:txBody>
      </p:sp>
      <p:sp>
        <p:nvSpPr>
          <p:cNvPr id="48139" name="Line 11"/>
          <p:cNvSpPr>
            <a:spLocks noChangeShapeType="1"/>
          </p:cNvSpPr>
          <p:nvPr/>
        </p:nvSpPr>
        <p:spPr bwMode="auto">
          <a:xfrm flipH="1">
            <a:off x="5638800" y="4648200"/>
            <a:ext cx="60960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8140" name="Line 12"/>
          <p:cNvSpPr>
            <a:spLocks noChangeShapeType="1"/>
          </p:cNvSpPr>
          <p:nvPr/>
        </p:nvSpPr>
        <p:spPr bwMode="auto">
          <a:xfrm>
            <a:off x="6248400" y="4648200"/>
            <a:ext cx="0" cy="762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8141" name="Rectangle 13"/>
          <p:cNvSpPr>
            <a:spLocks noChangeArrowheads="1"/>
          </p:cNvSpPr>
          <p:nvPr/>
        </p:nvSpPr>
        <p:spPr bwMode="auto">
          <a:xfrm>
            <a:off x="5257800" y="5410200"/>
            <a:ext cx="1981200" cy="6858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資源を渡さない</a:t>
            </a:r>
          </a:p>
        </p:txBody>
      </p:sp>
      <p:sp>
        <p:nvSpPr>
          <p:cNvPr id="48142" name="Text Box 14"/>
          <p:cNvSpPr txBox="1">
            <a:spLocks noChangeArrowheads="1"/>
          </p:cNvSpPr>
          <p:nvPr/>
        </p:nvSpPr>
        <p:spPr bwMode="auto">
          <a:xfrm>
            <a:off x="2209800" y="4191000"/>
            <a:ext cx="590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400">
                <a:latin typeface="Times New Roman" panose="02020603050405020304" pitchFamily="18" charset="0"/>
              </a:rPr>
              <a:t>yes</a:t>
            </a:r>
          </a:p>
        </p:txBody>
      </p:sp>
      <p:sp>
        <p:nvSpPr>
          <p:cNvPr id="48143" name="Text Box 15"/>
          <p:cNvSpPr txBox="1">
            <a:spLocks noChangeArrowheads="1"/>
          </p:cNvSpPr>
          <p:nvPr/>
        </p:nvSpPr>
        <p:spPr bwMode="auto">
          <a:xfrm>
            <a:off x="5562600" y="4267200"/>
            <a:ext cx="488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400">
                <a:latin typeface="Times New Roman" panose="02020603050405020304" pitchFamily="18" charset="0"/>
              </a:rPr>
              <a:t>no</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685800" y="800100"/>
            <a:ext cx="7772400" cy="762000"/>
          </a:xfrm>
        </p:spPr>
        <p:txBody>
          <a:bodyPr/>
          <a:lstStyle/>
          <a:p>
            <a:pPr eaLnBrk="1" hangingPunct="1"/>
            <a:r>
              <a:rPr lang="ja-JP" altLang="en-US"/>
              <a:t>銀行家のアルゴリズム</a:t>
            </a:r>
          </a:p>
        </p:txBody>
      </p:sp>
      <p:sp>
        <p:nvSpPr>
          <p:cNvPr id="49155" name="Rectangle 3"/>
          <p:cNvSpPr>
            <a:spLocks noGrp="1" noChangeArrowheads="1"/>
          </p:cNvSpPr>
          <p:nvPr>
            <p:ph type="body" idx="1"/>
          </p:nvPr>
        </p:nvSpPr>
        <p:spPr>
          <a:xfrm>
            <a:off x="685800" y="1447800"/>
            <a:ext cx="7772400" cy="2362200"/>
          </a:xfrm>
        </p:spPr>
        <p:txBody>
          <a:bodyPr/>
          <a:lstStyle/>
          <a:p>
            <a:pPr eaLnBrk="1" hangingPunct="1"/>
            <a:r>
              <a:rPr lang="ja-JP" altLang="en-US"/>
              <a:t>資源割付の状況を管理</a:t>
            </a:r>
          </a:p>
          <a:p>
            <a:pPr lvl="1" eaLnBrk="1" hangingPunct="1"/>
            <a:r>
              <a:rPr lang="ja-JP" altLang="en-US"/>
              <a:t>空き資源の数</a:t>
            </a:r>
          </a:p>
          <a:p>
            <a:pPr lvl="1" eaLnBrk="1" hangingPunct="1"/>
            <a:r>
              <a:rPr lang="ja-JP" altLang="en-US"/>
              <a:t>プロセスに割り付けられている資源の数</a:t>
            </a:r>
          </a:p>
          <a:p>
            <a:pPr lvl="1" eaLnBrk="1" hangingPunct="1"/>
            <a:r>
              <a:rPr lang="ja-JP" altLang="en-US"/>
              <a:t>プロセスの残り資源必要数</a:t>
            </a:r>
          </a:p>
        </p:txBody>
      </p:sp>
      <p:grpSp>
        <p:nvGrpSpPr>
          <p:cNvPr id="606212" name="Group 4"/>
          <p:cNvGrpSpPr>
            <a:grpSpLocks/>
          </p:cNvGrpSpPr>
          <p:nvPr/>
        </p:nvGrpSpPr>
        <p:grpSpPr bwMode="auto">
          <a:xfrm>
            <a:off x="990600" y="4572000"/>
            <a:ext cx="2667000" cy="2057400"/>
            <a:chOff x="624" y="2880"/>
            <a:chExt cx="1680" cy="1296"/>
          </a:xfrm>
        </p:grpSpPr>
        <p:sp>
          <p:nvSpPr>
            <p:cNvPr id="49180" name="Rectangle 5"/>
            <p:cNvSpPr>
              <a:spLocks noChangeArrowheads="1"/>
            </p:cNvSpPr>
            <p:nvPr/>
          </p:nvSpPr>
          <p:spPr bwMode="auto">
            <a:xfrm>
              <a:off x="624" y="3888"/>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a:t>
              </a:r>
            </a:p>
          </p:txBody>
        </p:sp>
        <p:sp>
          <p:nvSpPr>
            <p:cNvPr id="49181" name="Rectangle 6"/>
            <p:cNvSpPr>
              <a:spLocks noChangeArrowheads="1"/>
            </p:cNvSpPr>
            <p:nvPr/>
          </p:nvSpPr>
          <p:spPr bwMode="auto">
            <a:xfrm>
              <a:off x="624" y="3552"/>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a:t>
              </a:r>
            </a:p>
          </p:txBody>
        </p:sp>
        <p:sp>
          <p:nvSpPr>
            <p:cNvPr id="49182" name="Rectangle 7"/>
            <p:cNvSpPr>
              <a:spLocks noChangeArrowheads="1"/>
            </p:cNvSpPr>
            <p:nvPr/>
          </p:nvSpPr>
          <p:spPr bwMode="auto">
            <a:xfrm>
              <a:off x="624" y="3216"/>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a:t>
              </a:r>
            </a:p>
          </p:txBody>
        </p:sp>
        <p:sp>
          <p:nvSpPr>
            <p:cNvPr id="49183" name="Rectangle 8"/>
            <p:cNvSpPr>
              <a:spLocks noChangeArrowheads="1"/>
            </p:cNvSpPr>
            <p:nvPr/>
          </p:nvSpPr>
          <p:spPr bwMode="auto">
            <a:xfrm>
              <a:off x="1200" y="3888"/>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資源2</a:t>
              </a:r>
            </a:p>
          </p:txBody>
        </p:sp>
        <p:sp>
          <p:nvSpPr>
            <p:cNvPr id="49184" name="Rectangle 9"/>
            <p:cNvSpPr>
              <a:spLocks noChangeArrowheads="1"/>
            </p:cNvSpPr>
            <p:nvPr/>
          </p:nvSpPr>
          <p:spPr bwMode="auto">
            <a:xfrm>
              <a:off x="1776" y="3888"/>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資源3</a:t>
              </a:r>
            </a:p>
          </p:txBody>
        </p:sp>
        <p:sp>
          <p:nvSpPr>
            <p:cNvPr id="49185" name="Rectangle 10"/>
            <p:cNvSpPr>
              <a:spLocks noChangeArrowheads="1"/>
            </p:cNvSpPr>
            <p:nvPr/>
          </p:nvSpPr>
          <p:spPr bwMode="auto">
            <a:xfrm>
              <a:off x="1776" y="3552"/>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資源3</a:t>
              </a:r>
            </a:p>
          </p:txBody>
        </p:sp>
        <p:sp>
          <p:nvSpPr>
            <p:cNvPr id="49186" name="Rectangle 11"/>
            <p:cNvSpPr>
              <a:spLocks noChangeArrowheads="1"/>
            </p:cNvSpPr>
            <p:nvPr/>
          </p:nvSpPr>
          <p:spPr bwMode="auto">
            <a:xfrm>
              <a:off x="624" y="2880"/>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a:t>
              </a:r>
            </a:p>
          </p:txBody>
        </p:sp>
        <p:sp>
          <p:nvSpPr>
            <p:cNvPr id="49187" name="Rectangle 12"/>
            <p:cNvSpPr>
              <a:spLocks noChangeArrowheads="1"/>
            </p:cNvSpPr>
            <p:nvPr/>
          </p:nvSpPr>
          <p:spPr bwMode="auto">
            <a:xfrm>
              <a:off x="1200" y="3552"/>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資源2</a:t>
              </a:r>
            </a:p>
          </p:txBody>
        </p:sp>
        <p:sp>
          <p:nvSpPr>
            <p:cNvPr id="49188" name="Rectangle 13"/>
            <p:cNvSpPr>
              <a:spLocks noChangeArrowheads="1"/>
            </p:cNvSpPr>
            <p:nvPr/>
          </p:nvSpPr>
          <p:spPr bwMode="auto">
            <a:xfrm>
              <a:off x="1776" y="3216"/>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資源3</a:t>
              </a:r>
            </a:p>
          </p:txBody>
        </p:sp>
      </p:grpSp>
      <p:grpSp>
        <p:nvGrpSpPr>
          <p:cNvPr id="49157" name="Group 14"/>
          <p:cNvGrpSpPr>
            <a:grpSpLocks/>
          </p:cNvGrpSpPr>
          <p:nvPr/>
        </p:nvGrpSpPr>
        <p:grpSpPr bwMode="auto">
          <a:xfrm>
            <a:off x="914400" y="3733800"/>
            <a:ext cx="2819400" cy="2971800"/>
            <a:chOff x="576" y="2352"/>
            <a:chExt cx="1776" cy="1872"/>
          </a:xfrm>
        </p:grpSpPr>
        <p:sp>
          <p:nvSpPr>
            <p:cNvPr id="49177" name="Rectangle 15"/>
            <p:cNvSpPr>
              <a:spLocks noChangeArrowheads="1"/>
            </p:cNvSpPr>
            <p:nvPr/>
          </p:nvSpPr>
          <p:spPr bwMode="auto">
            <a:xfrm>
              <a:off x="576" y="2640"/>
              <a:ext cx="1776" cy="1584"/>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49178" name="Text Box 16"/>
            <p:cNvSpPr txBox="1">
              <a:spLocks noChangeArrowheads="1"/>
            </p:cNvSpPr>
            <p:nvPr/>
          </p:nvSpPr>
          <p:spPr bwMode="auto">
            <a:xfrm>
              <a:off x="1296" y="2352"/>
              <a:ext cx="50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銀行</a:t>
              </a:r>
            </a:p>
          </p:txBody>
        </p:sp>
        <p:pic>
          <p:nvPicPr>
            <p:cNvPr id="49179" name="Picture 17" descr="bank"/>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2" y="2400"/>
              <a:ext cx="187"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49158" name="Group 18"/>
          <p:cNvGrpSpPr>
            <a:grpSpLocks/>
          </p:cNvGrpSpPr>
          <p:nvPr/>
        </p:nvGrpSpPr>
        <p:grpSpPr bwMode="auto">
          <a:xfrm>
            <a:off x="6172200" y="3429000"/>
            <a:ext cx="946150" cy="3429000"/>
            <a:chOff x="3168" y="2160"/>
            <a:chExt cx="596" cy="2160"/>
          </a:xfrm>
        </p:grpSpPr>
        <p:pic>
          <p:nvPicPr>
            <p:cNvPr id="49171" name="Picture 19" descr="人"/>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64" y="2448"/>
              <a:ext cx="403"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172" name="Text Box 20"/>
            <p:cNvSpPr txBox="1">
              <a:spLocks noChangeArrowheads="1"/>
            </p:cNvSpPr>
            <p:nvPr/>
          </p:nvSpPr>
          <p:spPr bwMode="auto">
            <a:xfrm>
              <a:off x="3168" y="2160"/>
              <a:ext cx="59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顧客1</a:t>
              </a:r>
            </a:p>
          </p:txBody>
        </p:sp>
        <p:pic>
          <p:nvPicPr>
            <p:cNvPr id="49173" name="Picture 21" descr="人"/>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64" y="3216"/>
              <a:ext cx="403"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174" name="Text Box 22"/>
            <p:cNvSpPr txBox="1">
              <a:spLocks noChangeArrowheads="1"/>
            </p:cNvSpPr>
            <p:nvPr/>
          </p:nvSpPr>
          <p:spPr bwMode="auto">
            <a:xfrm>
              <a:off x="3168" y="2928"/>
              <a:ext cx="59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顧客2</a:t>
              </a:r>
            </a:p>
          </p:txBody>
        </p:sp>
        <p:pic>
          <p:nvPicPr>
            <p:cNvPr id="49175" name="Picture 23" descr="人"/>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64" y="3924"/>
              <a:ext cx="403"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176" name="Text Box 24"/>
            <p:cNvSpPr txBox="1">
              <a:spLocks noChangeArrowheads="1"/>
            </p:cNvSpPr>
            <p:nvPr/>
          </p:nvSpPr>
          <p:spPr bwMode="auto">
            <a:xfrm>
              <a:off x="3168" y="3636"/>
              <a:ext cx="59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顧客3</a:t>
              </a:r>
            </a:p>
          </p:txBody>
        </p:sp>
      </p:grpSp>
      <p:grpSp>
        <p:nvGrpSpPr>
          <p:cNvPr id="606233" name="Group 25"/>
          <p:cNvGrpSpPr>
            <a:grpSpLocks/>
          </p:cNvGrpSpPr>
          <p:nvPr/>
        </p:nvGrpSpPr>
        <p:grpSpPr bwMode="auto">
          <a:xfrm>
            <a:off x="7239000" y="3429000"/>
            <a:ext cx="1752600" cy="3276600"/>
            <a:chOff x="4560" y="2160"/>
            <a:chExt cx="1104" cy="2064"/>
          </a:xfrm>
        </p:grpSpPr>
        <p:sp>
          <p:nvSpPr>
            <p:cNvPr id="49163" name="Rectangle 26"/>
            <p:cNvSpPr>
              <a:spLocks noChangeArrowheads="1"/>
            </p:cNvSpPr>
            <p:nvPr/>
          </p:nvSpPr>
          <p:spPr bwMode="auto">
            <a:xfrm>
              <a:off x="4560" y="3936"/>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a:t>
              </a:r>
            </a:p>
          </p:txBody>
        </p:sp>
        <p:sp>
          <p:nvSpPr>
            <p:cNvPr id="49164" name="Rectangle 27"/>
            <p:cNvSpPr>
              <a:spLocks noChangeArrowheads="1"/>
            </p:cNvSpPr>
            <p:nvPr/>
          </p:nvSpPr>
          <p:spPr bwMode="auto">
            <a:xfrm>
              <a:off x="4560" y="2160"/>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a:t>
              </a:r>
            </a:p>
          </p:txBody>
        </p:sp>
        <p:sp>
          <p:nvSpPr>
            <p:cNvPr id="49165" name="Rectangle 28"/>
            <p:cNvSpPr>
              <a:spLocks noChangeArrowheads="1"/>
            </p:cNvSpPr>
            <p:nvPr/>
          </p:nvSpPr>
          <p:spPr bwMode="auto">
            <a:xfrm>
              <a:off x="5136" y="3936"/>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資源2</a:t>
              </a:r>
            </a:p>
          </p:txBody>
        </p:sp>
        <p:sp>
          <p:nvSpPr>
            <p:cNvPr id="49166" name="Rectangle 29"/>
            <p:cNvSpPr>
              <a:spLocks noChangeArrowheads="1"/>
            </p:cNvSpPr>
            <p:nvPr/>
          </p:nvSpPr>
          <p:spPr bwMode="auto">
            <a:xfrm>
              <a:off x="5136" y="3216"/>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資源3</a:t>
              </a:r>
            </a:p>
          </p:txBody>
        </p:sp>
        <p:sp>
          <p:nvSpPr>
            <p:cNvPr id="49167" name="Rectangle 30"/>
            <p:cNvSpPr>
              <a:spLocks noChangeArrowheads="1"/>
            </p:cNvSpPr>
            <p:nvPr/>
          </p:nvSpPr>
          <p:spPr bwMode="auto">
            <a:xfrm>
              <a:off x="4560" y="2496"/>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a:t>
              </a:r>
            </a:p>
          </p:txBody>
        </p:sp>
        <p:sp>
          <p:nvSpPr>
            <p:cNvPr id="49168" name="Rectangle 31"/>
            <p:cNvSpPr>
              <a:spLocks noChangeArrowheads="1"/>
            </p:cNvSpPr>
            <p:nvPr/>
          </p:nvSpPr>
          <p:spPr bwMode="auto">
            <a:xfrm>
              <a:off x="4560" y="3216"/>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資源2</a:t>
              </a:r>
            </a:p>
          </p:txBody>
        </p:sp>
        <p:sp>
          <p:nvSpPr>
            <p:cNvPr id="49169" name="Rectangle 32"/>
            <p:cNvSpPr>
              <a:spLocks noChangeArrowheads="1"/>
            </p:cNvSpPr>
            <p:nvPr/>
          </p:nvSpPr>
          <p:spPr bwMode="auto">
            <a:xfrm>
              <a:off x="5136" y="2496"/>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資源3</a:t>
              </a:r>
            </a:p>
          </p:txBody>
        </p:sp>
        <p:sp>
          <p:nvSpPr>
            <p:cNvPr id="49170" name="Rectangle 33"/>
            <p:cNvSpPr>
              <a:spLocks noChangeArrowheads="1"/>
            </p:cNvSpPr>
            <p:nvPr/>
          </p:nvSpPr>
          <p:spPr bwMode="auto">
            <a:xfrm>
              <a:off x="5136" y="3600"/>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資源2</a:t>
              </a:r>
            </a:p>
          </p:txBody>
        </p:sp>
      </p:grpSp>
      <p:sp>
        <p:nvSpPr>
          <p:cNvPr id="606242" name="AutoShape 34"/>
          <p:cNvSpPr>
            <a:spLocks noChangeArrowheads="1"/>
          </p:cNvSpPr>
          <p:nvPr/>
        </p:nvSpPr>
        <p:spPr bwMode="auto">
          <a:xfrm>
            <a:off x="3962400" y="3581400"/>
            <a:ext cx="1981200" cy="1219200"/>
          </a:xfrm>
          <a:prstGeom prst="wedgeRoundRectCallout">
            <a:avLst>
              <a:gd name="adj1" fmla="val 66907"/>
              <a:gd name="adj2" fmla="val 2472"/>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資源1を2個</a:t>
            </a:r>
          </a:p>
          <a:p>
            <a:pPr algn="ctr" eaLnBrk="1" hangingPunct="1">
              <a:spcBef>
                <a:spcPct val="0"/>
              </a:spcBef>
              <a:buSzTx/>
              <a:buFontTx/>
              <a:buNone/>
            </a:pPr>
            <a:r>
              <a:rPr lang="ja-JP" altLang="en-US" sz="2400">
                <a:latin typeface="Times New Roman" panose="02020603050405020304" pitchFamily="18" charset="0"/>
              </a:rPr>
              <a:t>資源2を2個</a:t>
            </a:r>
          </a:p>
          <a:p>
            <a:pPr algn="ctr" eaLnBrk="1" hangingPunct="1">
              <a:spcBef>
                <a:spcPct val="0"/>
              </a:spcBef>
              <a:buSzTx/>
              <a:buFontTx/>
              <a:buNone/>
            </a:pPr>
            <a:r>
              <a:rPr lang="ja-JP" altLang="en-US" sz="2400">
                <a:latin typeface="Times New Roman" panose="02020603050405020304" pitchFamily="18" charset="0"/>
              </a:rPr>
              <a:t>資源3を1個</a:t>
            </a:r>
          </a:p>
        </p:txBody>
      </p:sp>
      <p:sp>
        <p:nvSpPr>
          <p:cNvPr id="606243" name="AutoShape 35"/>
          <p:cNvSpPr>
            <a:spLocks noChangeArrowheads="1"/>
          </p:cNvSpPr>
          <p:nvPr/>
        </p:nvSpPr>
        <p:spPr bwMode="auto">
          <a:xfrm>
            <a:off x="3810000" y="4876800"/>
            <a:ext cx="2209800" cy="533400"/>
          </a:xfrm>
          <a:prstGeom prst="wedgeRoundRectCallout">
            <a:avLst>
              <a:gd name="adj1" fmla="val 65231"/>
              <a:gd name="adj2" fmla="val 25296"/>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1を2個,3を2個</a:t>
            </a:r>
          </a:p>
        </p:txBody>
      </p:sp>
      <p:sp>
        <p:nvSpPr>
          <p:cNvPr id="606244" name="AutoShape 36"/>
          <p:cNvSpPr>
            <a:spLocks noChangeArrowheads="1"/>
          </p:cNvSpPr>
          <p:nvPr/>
        </p:nvSpPr>
        <p:spPr bwMode="auto">
          <a:xfrm>
            <a:off x="3810000" y="5943600"/>
            <a:ext cx="2209800" cy="533400"/>
          </a:xfrm>
          <a:prstGeom prst="wedgeRoundRectCallout">
            <a:avLst>
              <a:gd name="adj1" fmla="val 61782"/>
              <a:gd name="adj2" fmla="val 20236"/>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2を2個,3を4個</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606212"/>
                                        </p:tgtEl>
                                        <p:attrNameLst>
                                          <p:attrName>style.visibility</p:attrName>
                                        </p:attrNameLst>
                                      </p:cBhvr>
                                      <p:to>
                                        <p:strVal val="visible"/>
                                      </p:to>
                                    </p:set>
                                    <p:animEffect transition="in" filter="checkerboard(across)">
                                      <p:cBhvr>
                                        <p:cTn id="7" dur="500"/>
                                        <p:tgtEl>
                                          <p:spTgt spid="6062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606233"/>
                                        </p:tgtEl>
                                        <p:attrNameLst>
                                          <p:attrName>style.visibility</p:attrName>
                                        </p:attrNameLst>
                                      </p:cBhvr>
                                      <p:to>
                                        <p:strVal val="visible"/>
                                      </p:to>
                                    </p:set>
                                    <p:animEffect transition="in" filter="checkerboard(across)">
                                      <p:cBhvr>
                                        <p:cTn id="12" dur="500"/>
                                        <p:tgtEl>
                                          <p:spTgt spid="60623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06242"/>
                                        </p:tgtEl>
                                        <p:attrNameLst>
                                          <p:attrName>style.visibility</p:attrName>
                                        </p:attrNameLst>
                                      </p:cBhvr>
                                      <p:to>
                                        <p:strVal val="visible"/>
                                      </p:to>
                                    </p:set>
                                    <p:animEffect transition="in" filter="checkerboard(across)">
                                      <p:cBhvr>
                                        <p:cTn id="17" dur="500"/>
                                        <p:tgtEl>
                                          <p:spTgt spid="60624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606243"/>
                                        </p:tgtEl>
                                        <p:attrNameLst>
                                          <p:attrName>style.visibility</p:attrName>
                                        </p:attrNameLst>
                                      </p:cBhvr>
                                      <p:to>
                                        <p:strVal val="visible"/>
                                      </p:to>
                                    </p:set>
                                    <p:animEffect transition="in" filter="checkerboard(across)">
                                      <p:cBhvr>
                                        <p:cTn id="22" dur="500"/>
                                        <p:tgtEl>
                                          <p:spTgt spid="606243"/>
                                        </p:tgtEl>
                                      </p:cBhvr>
                                    </p:animEffect>
                                  </p:childTnLst>
                                </p:cTn>
                              </p:par>
                            </p:childTnLst>
                          </p:cTn>
                        </p:par>
                        <p:par>
                          <p:cTn id="23" fill="hold" nodeType="afterGroup">
                            <p:stCondLst>
                              <p:cond delay="500"/>
                            </p:stCondLst>
                            <p:childTnLst>
                              <p:par>
                                <p:cTn id="24" presetID="5" presetClass="entr" presetSubtype="10" fill="hold" grpId="0" nodeType="afterEffect">
                                  <p:stCondLst>
                                    <p:cond delay="0"/>
                                  </p:stCondLst>
                                  <p:childTnLst>
                                    <p:set>
                                      <p:cBhvr>
                                        <p:cTn id="25" dur="1" fill="hold">
                                          <p:stCondLst>
                                            <p:cond delay="0"/>
                                          </p:stCondLst>
                                        </p:cTn>
                                        <p:tgtEl>
                                          <p:spTgt spid="606244"/>
                                        </p:tgtEl>
                                        <p:attrNameLst>
                                          <p:attrName>style.visibility</p:attrName>
                                        </p:attrNameLst>
                                      </p:cBhvr>
                                      <p:to>
                                        <p:strVal val="visible"/>
                                      </p:to>
                                    </p:set>
                                    <p:animEffect transition="in" filter="checkerboard(across)">
                                      <p:cBhvr>
                                        <p:cTn id="26" dur="500"/>
                                        <p:tgtEl>
                                          <p:spTgt spid="6062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6242" grpId="0" animBg="1" autoUpdateAnimBg="0"/>
      <p:bldP spid="606243" grpId="0" animBg="1" autoUpdateAnimBg="0"/>
      <p:bldP spid="606244" grpId="0" animBg="1"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銀行家のアルゴリズム</a:t>
            </a:r>
          </a:p>
        </p:txBody>
      </p:sp>
      <p:sp>
        <p:nvSpPr>
          <p:cNvPr id="50179" name="Rectangle 3"/>
          <p:cNvSpPr>
            <a:spLocks noGrp="1" noChangeArrowheads="1"/>
          </p:cNvSpPr>
          <p:nvPr>
            <p:ph type="body" idx="1"/>
          </p:nvPr>
        </p:nvSpPr>
        <p:spPr>
          <a:xfrm>
            <a:off x="685800" y="1981200"/>
            <a:ext cx="7772400" cy="4876800"/>
          </a:xfrm>
        </p:spPr>
        <p:txBody>
          <a:bodyPr/>
          <a:lstStyle/>
          <a:p>
            <a:pPr eaLnBrk="1" hangingPunct="1"/>
            <a:r>
              <a:rPr lang="ja-JP" altLang="en-US">
                <a:latin typeface="Times New Roman" panose="02020603050405020304" pitchFamily="18" charset="0"/>
              </a:rPr>
              <a:t>プロセス1～</a:t>
            </a:r>
            <a:r>
              <a:rPr lang="en-US" altLang="ja-JP" i="1">
                <a:latin typeface="Times New Roman" panose="02020603050405020304" pitchFamily="18" charset="0"/>
              </a:rPr>
              <a:t>n</a:t>
            </a:r>
            <a:r>
              <a:rPr lang="en-US" altLang="ja-JP">
                <a:latin typeface="Times New Roman" panose="02020603050405020304" pitchFamily="18" charset="0"/>
              </a:rPr>
              <a:t>, </a:t>
            </a:r>
            <a:r>
              <a:rPr lang="ja-JP" altLang="en-US">
                <a:latin typeface="Times New Roman" panose="02020603050405020304" pitchFamily="18" charset="0"/>
              </a:rPr>
              <a:t>資源1～</a:t>
            </a:r>
            <a:r>
              <a:rPr lang="en-US" altLang="ja-JP" i="1">
                <a:latin typeface="Times New Roman" panose="02020603050405020304" pitchFamily="18" charset="0"/>
              </a:rPr>
              <a:t>m</a:t>
            </a:r>
          </a:p>
          <a:p>
            <a:pPr lvl="1" eaLnBrk="1" hangingPunct="1"/>
            <a:r>
              <a:rPr lang="en-US" altLang="ja-JP" sz="3200">
                <a:latin typeface="Times New Roman" panose="02020603050405020304" pitchFamily="18" charset="0"/>
              </a:rPr>
              <a:t>F</a:t>
            </a:r>
            <a:r>
              <a:rPr lang="en-US" altLang="ja-JP" sz="3200" i="1" baseline="-25000">
                <a:latin typeface="Times New Roman" panose="02020603050405020304" pitchFamily="18" charset="0"/>
              </a:rPr>
              <a:t>j</a:t>
            </a:r>
            <a:r>
              <a:rPr lang="en-US" altLang="ja-JP" sz="3200">
                <a:latin typeface="Times New Roman" panose="02020603050405020304" pitchFamily="18" charset="0"/>
              </a:rPr>
              <a:t> (1≦</a:t>
            </a:r>
            <a:r>
              <a:rPr lang="en-US" altLang="ja-JP" sz="3200" i="1">
                <a:latin typeface="Times New Roman" panose="02020603050405020304" pitchFamily="18" charset="0"/>
              </a:rPr>
              <a:t>j</a:t>
            </a:r>
            <a:r>
              <a:rPr lang="en-US" altLang="ja-JP" sz="3200">
                <a:latin typeface="Times New Roman" panose="02020603050405020304" pitchFamily="18" charset="0"/>
              </a:rPr>
              <a:t>≦</a:t>
            </a:r>
            <a:r>
              <a:rPr lang="en-US" altLang="ja-JP" sz="3200" i="1">
                <a:latin typeface="Times New Roman" panose="02020603050405020304" pitchFamily="18" charset="0"/>
              </a:rPr>
              <a:t>m</a:t>
            </a:r>
            <a:r>
              <a:rPr lang="en-US" altLang="ja-JP" sz="3200">
                <a:latin typeface="Times New Roman" panose="02020603050405020304" pitchFamily="18" charset="0"/>
              </a:rPr>
              <a:t>)</a:t>
            </a:r>
          </a:p>
          <a:p>
            <a:pPr lvl="2" eaLnBrk="1" hangingPunct="1"/>
            <a:r>
              <a:rPr lang="ja-JP" altLang="en-US">
                <a:latin typeface="Times New Roman" panose="02020603050405020304" pitchFamily="18" charset="0"/>
              </a:rPr>
              <a:t>空き資源の数</a:t>
            </a:r>
          </a:p>
          <a:p>
            <a:pPr lvl="1" eaLnBrk="1" hangingPunct="1"/>
            <a:r>
              <a:rPr lang="en-US" altLang="ja-JP" sz="3200">
                <a:latin typeface="Times New Roman" panose="02020603050405020304" pitchFamily="18" charset="0"/>
              </a:rPr>
              <a:t>U</a:t>
            </a:r>
            <a:r>
              <a:rPr lang="en-US" altLang="ja-JP" sz="3200" i="1" baseline="-25000">
                <a:latin typeface="Times New Roman" panose="02020603050405020304" pitchFamily="18" charset="0"/>
              </a:rPr>
              <a:t>ij</a:t>
            </a:r>
            <a:r>
              <a:rPr lang="en-US" altLang="ja-JP" sz="3200">
                <a:latin typeface="Times New Roman" panose="02020603050405020304" pitchFamily="18" charset="0"/>
              </a:rPr>
              <a:t> (1≦</a:t>
            </a:r>
            <a:r>
              <a:rPr lang="en-US" altLang="ja-JP" sz="3200" i="1">
                <a:latin typeface="Times New Roman" panose="02020603050405020304" pitchFamily="18" charset="0"/>
              </a:rPr>
              <a:t>i</a:t>
            </a:r>
            <a:r>
              <a:rPr lang="en-US" altLang="ja-JP" sz="3200">
                <a:latin typeface="Times New Roman" panose="02020603050405020304" pitchFamily="18" charset="0"/>
              </a:rPr>
              <a:t>≦</a:t>
            </a:r>
            <a:r>
              <a:rPr lang="en-US" altLang="ja-JP" sz="3200" i="1">
                <a:latin typeface="Times New Roman" panose="02020603050405020304" pitchFamily="18" charset="0"/>
              </a:rPr>
              <a:t>n</a:t>
            </a:r>
            <a:r>
              <a:rPr lang="en-US" altLang="ja-JP" sz="3200">
                <a:latin typeface="Times New Roman" panose="02020603050405020304" pitchFamily="18" charset="0"/>
              </a:rPr>
              <a:t>, 1≦</a:t>
            </a:r>
            <a:r>
              <a:rPr lang="en-US" altLang="ja-JP" sz="3200" i="1">
                <a:latin typeface="Times New Roman" panose="02020603050405020304" pitchFamily="18" charset="0"/>
              </a:rPr>
              <a:t>j</a:t>
            </a:r>
            <a:r>
              <a:rPr lang="en-US" altLang="ja-JP" sz="3200">
                <a:latin typeface="Times New Roman" panose="02020603050405020304" pitchFamily="18" charset="0"/>
              </a:rPr>
              <a:t>≦</a:t>
            </a:r>
            <a:r>
              <a:rPr lang="en-US" altLang="ja-JP" sz="3200" i="1">
                <a:latin typeface="Times New Roman" panose="02020603050405020304" pitchFamily="18" charset="0"/>
              </a:rPr>
              <a:t>m</a:t>
            </a:r>
            <a:r>
              <a:rPr lang="en-US" altLang="ja-JP" sz="3200">
                <a:latin typeface="Times New Roman" panose="02020603050405020304" pitchFamily="18" charset="0"/>
              </a:rPr>
              <a:t>)</a:t>
            </a:r>
          </a:p>
          <a:p>
            <a:pPr lvl="2" eaLnBrk="1" hangingPunct="1"/>
            <a:r>
              <a:rPr lang="ja-JP" altLang="en-US">
                <a:latin typeface="Times New Roman" panose="02020603050405020304" pitchFamily="18" charset="0"/>
              </a:rPr>
              <a:t>プロセスに割り付けられている資源の数</a:t>
            </a:r>
          </a:p>
          <a:p>
            <a:pPr lvl="1" eaLnBrk="1" hangingPunct="1"/>
            <a:r>
              <a:rPr lang="en-US" altLang="ja-JP" sz="3200">
                <a:latin typeface="Times New Roman" panose="02020603050405020304" pitchFamily="18" charset="0"/>
              </a:rPr>
              <a:t>R</a:t>
            </a:r>
            <a:r>
              <a:rPr lang="en-US" altLang="ja-JP" sz="3200" i="1" baseline="-25000">
                <a:latin typeface="Times New Roman" panose="02020603050405020304" pitchFamily="18" charset="0"/>
              </a:rPr>
              <a:t>ij</a:t>
            </a:r>
            <a:r>
              <a:rPr lang="en-US" altLang="ja-JP" sz="3200">
                <a:latin typeface="Times New Roman" panose="02020603050405020304" pitchFamily="18" charset="0"/>
              </a:rPr>
              <a:t> (1≦</a:t>
            </a:r>
            <a:r>
              <a:rPr lang="en-US" altLang="ja-JP" sz="3200" i="1">
                <a:latin typeface="Times New Roman" panose="02020603050405020304" pitchFamily="18" charset="0"/>
              </a:rPr>
              <a:t>i</a:t>
            </a:r>
            <a:r>
              <a:rPr lang="en-US" altLang="ja-JP" sz="3200">
                <a:latin typeface="Times New Roman" panose="02020603050405020304" pitchFamily="18" charset="0"/>
              </a:rPr>
              <a:t>≦</a:t>
            </a:r>
            <a:r>
              <a:rPr lang="en-US" altLang="ja-JP" sz="3200" i="1">
                <a:latin typeface="Times New Roman" panose="02020603050405020304" pitchFamily="18" charset="0"/>
              </a:rPr>
              <a:t>n</a:t>
            </a:r>
            <a:r>
              <a:rPr lang="en-US" altLang="ja-JP" sz="3200">
                <a:latin typeface="Times New Roman" panose="02020603050405020304" pitchFamily="18" charset="0"/>
              </a:rPr>
              <a:t>, 1≦</a:t>
            </a:r>
            <a:r>
              <a:rPr lang="en-US" altLang="ja-JP" sz="3200" i="1">
                <a:latin typeface="Times New Roman" panose="02020603050405020304" pitchFamily="18" charset="0"/>
              </a:rPr>
              <a:t>j</a:t>
            </a:r>
            <a:r>
              <a:rPr lang="en-US" altLang="ja-JP" sz="3200">
                <a:latin typeface="Times New Roman" panose="02020603050405020304" pitchFamily="18" charset="0"/>
              </a:rPr>
              <a:t>≦</a:t>
            </a:r>
            <a:r>
              <a:rPr lang="en-US" altLang="ja-JP" sz="3200" i="1">
                <a:latin typeface="Times New Roman" panose="02020603050405020304" pitchFamily="18" charset="0"/>
              </a:rPr>
              <a:t>m</a:t>
            </a:r>
            <a:r>
              <a:rPr lang="en-US" altLang="ja-JP" sz="3200">
                <a:latin typeface="Times New Roman" panose="02020603050405020304" pitchFamily="18" charset="0"/>
              </a:rPr>
              <a:t>)</a:t>
            </a:r>
          </a:p>
          <a:p>
            <a:pPr lvl="2" eaLnBrk="1" hangingPunct="1"/>
            <a:r>
              <a:rPr lang="ja-JP" altLang="en-US">
                <a:latin typeface="Times New Roman" panose="02020603050405020304" pitchFamily="18" charset="0"/>
              </a:rPr>
              <a:t>プロセスの残りの資源の必要数</a:t>
            </a:r>
          </a:p>
          <a:p>
            <a:pPr lvl="1" eaLnBrk="1" hangingPunct="1"/>
            <a:r>
              <a:rPr lang="en-US" altLang="ja-JP" sz="3200">
                <a:latin typeface="Times New Roman" panose="02020603050405020304" pitchFamily="18" charset="0"/>
              </a:rPr>
              <a:t>N</a:t>
            </a:r>
            <a:r>
              <a:rPr lang="en-US" altLang="ja-JP" sz="3200" i="1" baseline="-25000">
                <a:latin typeface="Times New Roman" panose="02020603050405020304" pitchFamily="18" charset="0"/>
              </a:rPr>
              <a:t>ij</a:t>
            </a:r>
            <a:r>
              <a:rPr lang="en-US" altLang="ja-JP" sz="3200">
                <a:latin typeface="Times New Roman" panose="02020603050405020304" pitchFamily="18" charset="0"/>
              </a:rPr>
              <a:t> (1≦</a:t>
            </a:r>
            <a:r>
              <a:rPr lang="en-US" altLang="ja-JP" sz="3200" i="1">
                <a:latin typeface="Times New Roman" panose="02020603050405020304" pitchFamily="18" charset="0"/>
              </a:rPr>
              <a:t>i</a:t>
            </a:r>
            <a:r>
              <a:rPr lang="en-US" altLang="ja-JP" sz="3200">
                <a:latin typeface="Times New Roman" panose="02020603050405020304" pitchFamily="18" charset="0"/>
              </a:rPr>
              <a:t>≦</a:t>
            </a:r>
            <a:r>
              <a:rPr lang="en-US" altLang="ja-JP" sz="3200" i="1">
                <a:latin typeface="Times New Roman" panose="02020603050405020304" pitchFamily="18" charset="0"/>
              </a:rPr>
              <a:t>n</a:t>
            </a:r>
            <a:r>
              <a:rPr lang="en-US" altLang="ja-JP" sz="3200">
                <a:latin typeface="Times New Roman" panose="02020603050405020304" pitchFamily="18" charset="0"/>
              </a:rPr>
              <a:t>, 1≦</a:t>
            </a:r>
            <a:r>
              <a:rPr lang="en-US" altLang="ja-JP" sz="3200" i="1">
                <a:latin typeface="Times New Roman" panose="02020603050405020304" pitchFamily="18" charset="0"/>
              </a:rPr>
              <a:t>j</a:t>
            </a:r>
            <a:r>
              <a:rPr lang="en-US" altLang="ja-JP" sz="3200">
                <a:latin typeface="Times New Roman" panose="02020603050405020304" pitchFamily="18" charset="0"/>
              </a:rPr>
              <a:t>≦</a:t>
            </a:r>
            <a:r>
              <a:rPr lang="en-US" altLang="ja-JP" sz="3200" i="1">
                <a:latin typeface="Times New Roman" panose="02020603050405020304" pitchFamily="18" charset="0"/>
              </a:rPr>
              <a:t>m</a:t>
            </a:r>
            <a:r>
              <a:rPr lang="en-US" altLang="ja-JP" sz="3200">
                <a:latin typeface="Times New Roman" panose="02020603050405020304" pitchFamily="18" charset="0"/>
              </a:rPr>
              <a:t>)</a:t>
            </a:r>
          </a:p>
          <a:p>
            <a:pPr lvl="2" eaLnBrk="1" hangingPunct="1"/>
            <a:r>
              <a:rPr lang="ja-JP" altLang="en-US">
                <a:latin typeface="Times New Roman" panose="02020603050405020304" pitchFamily="18" charset="0"/>
              </a:rPr>
              <a:t>プロセスが要求する資源の数</a:t>
            </a:r>
            <a:endParaRPr lang="en-US" altLang="ja-JP">
              <a:latin typeface="Times New Roman" panose="02020603050405020304" pitchFamily="18"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銀行家のアルゴリズム</a:t>
            </a:r>
          </a:p>
        </p:txBody>
      </p:sp>
      <p:sp>
        <p:nvSpPr>
          <p:cNvPr id="51203" name="Text Box 3"/>
          <p:cNvSpPr txBox="1">
            <a:spLocks noChangeArrowheads="1"/>
          </p:cNvSpPr>
          <p:nvPr/>
        </p:nvSpPr>
        <p:spPr bwMode="auto">
          <a:xfrm>
            <a:off x="457200" y="1524000"/>
            <a:ext cx="3717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例 : 3プロセス 4資源の場合</a:t>
            </a:r>
          </a:p>
        </p:txBody>
      </p:sp>
      <p:sp>
        <p:nvSpPr>
          <p:cNvPr id="51204" name="Text Box 4"/>
          <p:cNvSpPr txBox="1">
            <a:spLocks noChangeArrowheads="1"/>
          </p:cNvSpPr>
          <p:nvPr/>
        </p:nvSpPr>
        <p:spPr bwMode="auto">
          <a:xfrm>
            <a:off x="1219200" y="2133600"/>
            <a:ext cx="3825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F</a:t>
            </a:r>
          </a:p>
        </p:txBody>
      </p:sp>
      <p:graphicFrame>
        <p:nvGraphicFramePr>
          <p:cNvPr id="545797" name="Group 5"/>
          <p:cNvGraphicFramePr>
            <a:graphicFrameLocks noGrp="1"/>
          </p:cNvGraphicFramePr>
          <p:nvPr/>
        </p:nvGraphicFramePr>
        <p:xfrm>
          <a:off x="1752600" y="3733800"/>
          <a:ext cx="6477000" cy="2316320"/>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76190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プロセス</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3,2</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1,4</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1237" name="Text Box 37"/>
          <p:cNvSpPr txBox="1">
            <a:spLocks noChangeArrowheads="1"/>
          </p:cNvSpPr>
          <p:nvPr/>
        </p:nvSpPr>
        <p:spPr bwMode="auto">
          <a:xfrm>
            <a:off x="914400" y="3657600"/>
            <a:ext cx="7667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U,R</a:t>
            </a:r>
          </a:p>
        </p:txBody>
      </p:sp>
      <p:sp>
        <p:nvSpPr>
          <p:cNvPr id="51238" name="Text Box 38"/>
          <p:cNvSpPr txBox="1">
            <a:spLocks noChangeArrowheads="1"/>
          </p:cNvSpPr>
          <p:nvPr/>
        </p:nvSpPr>
        <p:spPr bwMode="auto">
          <a:xfrm>
            <a:off x="4343400" y="6172200"/>
            <a:ext cx="4119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(保有資源数, 残り必要資源数)</a:t>
            </a:r>
          </a:p>
        </p:txBody>
      </p:sp>
      <p:sp>
        <p:nvSpPr>
          <p:cNvPr id="51239" name="Text Box 39"/>
          <p:cNvSpPr txBox="1">
            <a:spLocks noChangeArrowheads="1"/>
          </p:cNvSpPr>
          <p:nvPr/>
        </p:nvSpPr>
        <p:spPr bwMode="auto">
          <a:xfrm>
            <a:off x="6400800" y="3124200"/>
            <a:ext cx="1863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(空き資源数)</a:t>
            </a:r>
          </a:p>
        </p:txBody>
      </p:sp>
      <p:graphicFrame>
        <p:nvGraphicFramePr>
          <p:cNvPr id="545832" name="Group 40"/>
          <p:cNvGraphicFramePr>
            <a:graphicFrameLocks noGrp="1"/>
          </p:cNvGraphicFramePr>
          <p:nvPr/>
        </p:nvGraphicFramePr>
        <p:xfrm>
          <a:off x="1752600" y="2133600"/>
          <a:ext cx="6477000" cy="1036638"/>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518319">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34" marB="4573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319">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数</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34" marB="4573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545852" name="Text Box 60"/>
          <p:cNvSpPr txBox="1">
            <a:spLocks noChangeArrowheads="1"/>
          </p:cNvSpPr>
          <p:nvPr/>
        </p:nvSpPr>
        <p:spPr bwMode="auto">
          <a:xfrm>
            <a:off x="762000" y="6142038"/>
            <a:ext cx="3114675"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この状態は安全か?</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45852"/>
                                        </p:tgtEl>
                                        <p:attrNameLst>
                                          <p:attrName>style.visibility</p:attrName>
                                        </p:attrNameLst>
                                      </p:cBhvr>
                                      <p:to>
                                        <p:strVal val="visible"/>
                                      </p:to>
                                    </p:set>
                                    <p:animEffect transition="in" filter="checkerboard(across)">
                                      <p:cBhvr>
                                        <p:cTn id="7" dur="500"/>
                                        <p:tgtEl>
                                          <p:spTgt spid="5458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5852" grpId="0" autoUpdateAnimBg="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銀行家のアルゴリズム</a:t>
            </a:r>
          </a:p>
        </p:txBody>
      </p:sp>
      <p:sp>
        <p:nvSpPr>
          <p:cNvPr id="52227" name="Text Box 3"/>
          <p:cNvSpPr txBox="1">
            <a:spLocks noChangeArrowheads="1"/>
          </p:cNvSpPr>
          <p:nvPr/>
        </p:nvSpPr>
        <p:spPr bwMode="auto">
          <a:xfrm>
            <a:off x="457200" y="1524000"/>
            <a:ext cx="3717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例 : 3プロセス 4資源の場合</a:t>
            </a:r>
          </a:p>
        </p:txBody>
      </p:sp>
      <p:sp>
        <p:nvSpPr>
          <p:cNvPr id="52228" name="Text Box 4"/>
          <p:cNvSpPr txBox="1">
            <a:spLocks noChangeArrowheads="1"/>
          </p:cNvSpPr>
          <p:nvPr/>
        </p:nvSpPr>
        <p:spPr bwMode="auto">
          <a:xfrm>
            <a:off x="1219200" y="2133600"/>
            <a:ext cx="3825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F</a:t>
            </a:r>
          </a:p>
        </p:txBody>
      </p:sp>
      <p:graphicFrame>
        <p:nvGraphicFramePr>
          <p:cNvPr id="645125" name="Group 5"/>
          <p:cNvGraphicFramePr>
            <a:graphicFrameLocks noGrp="1"/>
          </p:cNvGraphicFramePr>
          <p:nvPr/>
        </p:nvGraphicFramePr>
        <p:xfrm>
          <a:off x="1752600" y="3733800"/>
          <a:ext cx="6477000" cy="2316320"/>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76190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プロセス</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3,2</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1,4</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2261" name="Text Box 37"/>
          <p:cNvSpPr txBox="1">
            <a:spLocks noChangeArrowheads="1"/>
          </p:cNvSpPr>
          <p:nvPr/>
        </p:nvSpPr>
        <p:spPr bwMode="auto">
          <a:xfrm>
            <a:off x="914400" y="3657600"/>
            <a:ext cx="7667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U,R</a:t>
            </a:r>
          </a:p>
        </p:txBody>
      </p:sp>
      <p:sp>
        <p:nvSpPr>
          <p:cNvPr id="52262" name="Text Box 38"/>
          <p:cNvSpPr txBox="1">
            <a:spLocks noChangeArrowheads="1"/>
          </p:cNvSpPr>
          <p:nvPr/>
        </p:nvSpPr>
        <p:spPr bwMode="auto">
          <a:xfrm>
            <a:off x="4343400" y="6172200"/>
            <a:ext cx="4119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(保有資源数, 残り必要資源数)</a:t>
            </a:r>
          </a:p>
        </p:txBody>
      </p:sp>
      <p:sp>
        <p:nvSpPr>
          <p:cNvPr id="52263" name="Text Box 39"/>
          <p:cNvSpPr txBox="1">
            <a:spLocks noChangeArrowheads="1"/>
          </p:cNvSpPr>
          <p:nvPr/>
        </p:nvSpPr>
        <p:spPr bwMode="auto">
          <a:xfrm>
            <a:off x="6400800" y="3124200"/>
            <a:ext cx="1863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(空き資源数)</a:t>
            </a:r>
          </a:p>
        </p:txBody>
      </p:sp>
      <p:graphicFrame>
        <p:nvGraphicFramePr>
          <p:cNvPr id="645160" name="Group 40"/>
          <p:cNvGraphicFramePr>
            <a:graphicFrameLocks noGrp="1"/>
          </p:cNvGraphicFramePr>
          <p:nvPr/>
        </p:nvGraphicFramePr>
        <p:xfrm>
          <a:off x="1752600" y="2133600"/>
          <a:ext cx="6477000" cy="1036638"/>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518319">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34" marB="4573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319">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数</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34" marB="4573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grpSp>
        <p:nvGrpSpPr>
          <p:cNvPr id="645181" name="Group 61"/>
          <p:cNvGrpSpPr>
            <a:grpSpLocks/>
          </p:cNvGrpSpPr>
          <p:nvPr/>
        </p:nvGrpSpPr>
        <p:grpSpPr bwMode="auto">
          <a:xfrm>
            <a:off x="4376738" y="5011738"/>
            <a:ext cx="2622550" cy="1035050"/>
            <a:chOff x="2757" y="3157"/>
            <a:chExt cx="1652" cy="652"/>
          </a:xfrm>
        </p:grpSpPr>
        <p:sp>
          <p:nvSpPr>
            <p:cNvPr id="52287" name="Rectangle 62"/>
            <p:cNvSpPr>
              <a:spLocks noChangeArrowheads="1"/>
            </p:cNvSpPr>
            <p:nvPr/>
          </p:nvSpPr>
          <p:spPr bwMode="auto">
            <a:xfrm>
              <a:off x="3583" y="3483"/>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1,</a:t>
              </a:r>
              <a:r>
                <a:rPr lang="ja-JP" altLang="en-US" sz="2800" b="1">
                  <a:solidFill>
                    <a:schemeClr val="folHlink"/>
                  </a:solidFill>
                  <a:latin typeface="Times New Roman" panose="02020603050405020304" pitchFamily="18" charset="0"/>
                </a:rPr>
                <a:t>4</a:t>
              </a:r>
            </a:p>
          </p:txBody>
        </p:sp>
        <p:sp>
          <p:nvSpPr>
            <p:cNvPr id="52288" name="Rectangle 63"/>
            <p:cNvSpPr>
              <a:spLocks noChangeArrowheads="1"/>
            </p:cNvSpPr>
            <p:nvPr/>
          </p:nvSpPr>
          <p:spPr bwMode="auto">
            <a:xfrm>
              <a:off x="2757" y="3157"/>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a:t>
              </a:r>
              <a:r>
                <a:rPr lang="ja-JP" altLang="en-US" sz="2800" b="1">
                  <a:solidFill>
                    <a:schemeClr val="folHlink"/>
                  </a:solidFill>
                  <a:latin typeface="Times New Roman" panose="02020603050405020304" pitchFamily="18" charset="0"/>
                </a:rPr>
                <a:t>3</a:t>
              </a:r>
            </a:p>
          </p:txBody>
        </p:sp>
        <p:sp>
          <p:nvSpPr>
            <p:cNvPr id="52289" name="Line 64"/>
            <p:cNvSpPr>
              <a:spLocks noChangeShapeType="1"/>
            </p:cNvSpPr>
            <p:nvPr/>
          </p:nvSpPr>
          <p:spPr bwMode="auto">
            <a:xfrm>
              <a:off x="2757" y="3157"/>
              <a:ext cx="82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2290" name="Line 65"/>
            <p:cNvSpPr>
              <a:spLocks noChangeShapeType="1"/>
            </p:cNvSpPr>
            <p:nvPr/>
          </p:nvSpPr>
          <p:spPr bwMode="auto">
            <a:xfrm>
              <a:off x="3583" y="3809"/>
              <a:ext cx="826"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2291" name="Line 66"/>
            <p:cNvSpPr>
              <a:spLocks noChangeShapeType="1"/>
            </p:cNvSpPr>
            <p:nvPr/>
          </p:nvSpPr>
          <p:spPr bwMode="auto">
            <a:xfrm>
              <a:off x="2757" y="3483"/>
              <a:ext cx="1652"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2292" name="Line 67"/>
            <p:cNvSpPr>
              <a:spLocks noChangeShapeType="1"/>
            </p:cNvSpPr>
            <p:nvPr/>
          </p:nvSpPr>
          <p:spPr bwMode="auto">
            <a:xfrm>
              <a:off x="2757" y="3157"/>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2293" name="Line 68"/>
            <p:cNvSpPr>
              <a:spLocks noChangeShapeType="1"/>
            </p:cNvSpPr>
            <p:nvPr/>
          </p:nvSpPr>
          <p:spPr bwMode="auto">
            <a:xfrm>
              <a:off x="3583" y="3157"/>
              <a:ext cx="0" cy="65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2294" name="Line 69"/>
            <p:cNvSpPr>
              <a:spLocks noChangeShapeType="1"/>
            </p:cNvSpPr>
            <p:nvPr/>
          </p:nvSpPr>
          <p:spPr bwMode="auto">
            <a:xfrm>
              <a:off x="4409" y="3483"/>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
        <p:nvSpPr>
          <p:cNvPr id="645190" name="AutoShape 70"/>
          <p:cNvSpPr>
            <a:spLocks noChangeArrowheads="1"/>
          </p:cNvSpPr>
          <p:nvPr/>
        </p:nvSpPr>
        <p:spPr bwMode="auto">
          <a:xfrm>
            <a:off x="152400" y="5105400"/>
            <a:ext cx="2057400" cy="457200"/>
          </a:xfrm>
          <a:prstGeom prst="wedgeRoundRectCallout">
            <a:avLst>
              <a:gd name="adj1" fmla="val 89273"/>
              <a:gd name="adj2" fmla="val 6597"/>
              <a:gd name="adj3" fmla="val 16667"/>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資源2が不足</a:t>
            </a:r>
          </a:p>
        </p:txBody>
      </p:sp>
      <p:sp>
        <p:nvSpPr>
          <p:cNvPr id="645191" name="AutoShape 71"/>
          <p:cNvSpPr>
            <a:spLocks noChangeArrowheads="1"/>
          </p:cNvSpPr>
          <p:nvPr/>
        </p:nvSpPr>
        <p:spPr bwMode="auto">
          <a:xfrm>
            <a:off x="152400" y="5715000"/>
            <a:ext cx="2057400" cy="457200"/>
          </a:xfrm>
          <a:prstGeom prst="wedgeRoundRectCallout">
            <a:avLst>
              <a:gd name="adj1" fmla="val 91514"/>
              <a:gd name="adj2" fmla="val -10069"/>
              <a:gd name="adj3" fmla="val 16667"/>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資源3が不足</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645181"/>
                                        </p:tgtEl>
                                        <p:attrNameLst>
                                          <p:attrName>style.visibility</p:attrName>
                                        </p:attrNameLst>
                                      </p:cBhvr>
                                      <p:to>
                                        <p:strVal val="visible"/>
                                      </p:to>
                                    </p:set>
                                    <p:animEffect transition="in" filter="checkerboard(across)">
                                      <p:cBhvr>
                                        <p:cTn id="7" dur="500"/>
                                        <p:tgtEl>
                                          <p:spTgt spid="64518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45190"/>
                                        </p:tgtEl>
                                        <p:attrNameLst>
                                          <p:attrName>style.visibility</p:attrName>
                                        </p:attrNameLst>
                                      </p:cBhvr>
                                      <p:to>
                                        <p:strVal val="visible"/>
                                      </p:to>
                                    </p:set>
                                    <p:animEffect transition="in" filter="checkerboard(across)">
                                      <p:cBhvr>
                                        <p:cTn id="12" dur="500"/>
                                        <p:tgtEl>
                                          <p:spTgt spid="64519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45191"/>
                                        </p:tgtEl>
                                        <p:attrNameLst>
                                          <p:attrName>style.visibility</p:attrName>
                                        </p:attrNameLst>
                                      </p:cBhvr>
                                      <p:to>
                                        <p:strVal val="visible"/>
                                      </p:to>
                                    </p:set>
                                    <p:animEffect transition="in" filter="checkerboard(across)">
                                      <p:cBhvr>
                                        <p:cTn id="17" dur="500"/>
                                        <p:tgtEl>
                                          <p:spTgt spid="6451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90" grpId="0" animBg="1" autoUpdateAnimBg="0"/>
      <p:bldP spid="645191" grpId="0" animBg="1" autoUpdateAnimBg="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銀行家のアルゴリズム</a:t>
            </a:r>
          </a:p>
        </p:txBody>
      </p:sp>
      <p:sp>
        <p:nvSpPr>
          <p:cNvPr id="53251" name="Text Box 3"/>
          <p:cNvSpPr txBox="1">
            <a:spLocks noChangeArrowheads="1"/>
          </p:cNvSpPr>
          <p:nvPr/>
        </p:nvSpPr>
        <p:spPr bwMode="auto">
          <a:xfrm>
            <a:off x="457200" y="1524000"/>
            <a:ext cx="3717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例 : 3プロセス 4資源の場合</a:t>
            </a:r>
          </a:p>
        </p:txBody>
      </p:sp>
      <p:sp>
        <p:nvSpPr>
          <p:cNvPr id="53252" name="Text Box 53"/>
          <p:cNvSpPr txBox="1">
            <a:spLocks noChangeArrowheads="1"/>
          </p:cNvSpPr>
          <p:nvPr/>
        </p:nvSpPr>
        <p:spPr bwMode="auto">
          <a:xfrm>
            <a:off x="1219200" y="2133600"/>
            <a:ext cx="3825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F</a:t>
            </a:r>
          </a:p>
        </p:txBody>
      </p:sp>
      <p:graphicFrame>
        <p:nvGraphicFramePr>
          <p:cNvPr id="530563" name="Group 131"/>
          <p:cNvGraphicFramePr>
            <a:graphicFrameLocks noGrp="1"/>
          </p:cNvGraphicFramePr>
          <p:nvPr/>
        </p:nvGraphicFramePr>
        <p:xfrm>
          <a:off x="1752600" y="3733800"/>
          <a:ext cx="6477000" cy="2316320"/>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76190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プロセス</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a:t>
                      </a:r>
                      <a:r>
                        <a:rPr kumimoji="1" lang="ja-JP" altLang="en-US" sz="2800" b="1" i="0" u="none" strike="noStrike" cap="none" normalizeH="0" baseline="0">
                          <a:ln>
                            <a:noFill/>
                          </a:ln>
                          <a:solidFill>
                            <a:schemeClr val="folHlink"/>
                          </a:solidFill>
                          <a:effectLst/>
                          <a:latin typeface="Times New Roman" panose="02020603050405020304" pitchFamily="18" charset="0"/>
                          <a:ea typeface="ＭＳ Ｐゴシック" panose="020B0600070205080204" pitchFamily="50" charset="-128"/>
                        </a:rPr>
                        <a:t>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3,2</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r>
                        <a:rPr kumimoji="1" lang="ja-JP" altLang="en-US" sz="2800" b="1" i="0" u="none" strike="noStrike" cap="none" normalizeH="0" baseline="0">
                          <a:ln>
                            <a:noFill/>
                          </a:ln>
                          <a:solidFill>
                            <a:schemeClr val="folHlink"/>
                          </a:solidFill>
                          <a:effectLst/>
                          <a:latin typeface="Times New Roman" panose="02020603050405020304" pitchFamily="18" charset="0"/>
                          <a:ea typeface="ＭＳ Ｐゴシック" panose="020B0600070205080204" pitchFamily="50" charset="-128"/>
                        </a:rPr>
                        <a:t>4</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3285" name="Text Box 90"/>
          <p:cNvSpPr txBox="1">
            <a:spLocks noChangeArrowheads="1"/>
          </p:cNvSpPr>
          <p:nvPr/>
        </p:nvSpPr>
        <p:spPr bwMode="auto">
          <a:xfrm>
            <a:off x="914400" y="3657600"/>
            <a:ext cx="7667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U,R</a:t>
            </a:r>
          </a:p>
        </p:txBody>
      </p:sp>
      <p:sp>
        <p:nvSpPr>
          <p:cNvPr id="53286" name="Text Box 133"/>
          <p:cNvSpPr txBox="1">
            <a:spLocks noChangeArrowheads="1"/>
          </p:cNvSpPr>
          <p:nvPr/>
        </p:nvSpPr>
        <p:spPr bwMode="auto">
          <a:xfrm>
            <a:off x="4343400" y="6172200"/>
            <a:ext cx="4119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(保有資源数, 残り必要資源数)</a:t>
            </a:r>
          </a:p>
        </p:txBody>
      </p:sp>
      <p:sp>
        <p:nvSpPr>
          <p:cNvPr id="53287" name="Text Box 134"/>
          <p:cNvSpPr txBox="1">
            <a:spLocks noChangeArrowheads="1"/>
          </p:cNvSpPr>
          <p:nvPr/>
        </p:nvSpPr>
        <p:spPr bwMode="auto">
          <a:xfrm>
            <a:off x="6400800" y="3124200"/>
            <a:ext cx="1863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(空き資源数)</a:t>
            </a:r>
          </a:p>
        </p:txBody>
      </p:sp>
      <p:graphicFrame>
        <p:nvGraphicFramePr>
          <p:cNvPr id="530600" name="Group 168"/>
          <p:cNvGraphicFramePr>
            <a:graphicFrameLocks noGrp="1"/>
          </p:cNvGraphicFramePr>
          <p:nvPr/>
        </p:nvGraphicFramePr>
        <p:xfrm>
          <a:off x="1752600" y="2133600"/>
          <a:ext cx="6477000" cy="1036638"/>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518319">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34" marB="4573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319">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数</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34" marB="4573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useBgFill="1">
        <p:nvSpPr>
          <p:cNvPr id="530603" name="Text Box 171"/>
          <p:cNvSpPr txBox="1">
            <a:spLocks noChangeArrowheads="1"/>
          </p:cNvSpPr>
          <p:nvPr/>
        </p:nvSpPr>
        <p:spPr bwMode="auto">
          <a:xfrm>
            <a:off x="2743200" y="6172200"/>
            <a:ext cx="6051550" cy="519113"/>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まずプロセス1に必要な資源を全て渡す</a:t>
            </a:r>
          </a:p>
        </p:txBody>
      </p:sp>
      <p:sp useBgFill="1">
        <p:nvSpPr>
          <p:cNvPr id="530602" name="AutoShape 170"/>
          <p:cNvSpPr>
            <a:spLocks noChangeArrowheads="1"/>
          </p:cNvSpPr>
          <p:nvPr/>
        </p:nvSpPr>
        <p:spPr bwMode="auto">
          <a:xfrm>
            <a:off x="3733800" y="3276600"/>
            <a:ext cx="5257800" cy="914400"/>
          </a:xfrm>
          <a:prstGeom prst="wedgeRoundRectCallout">
            <a:avLst>
              <a:gd name="adj1" fmla="val -38648"/>
              <a:gd name="adj2" fmla="val 82639"/>
              <a:gd name="adj3" fmla="val 16667"/>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プロセス1の全ての資源が</a:t>
            </a:r>
          </a:p>
          <a:p>
            <a:pPr algn="ctr" eaLnBrk="1" hangingPunct="1">
              <a:spcBef>
                <a:spcPct val="0"/>
              </a:spcBef>
              <a:buSzTx/>
              <a:buFontTx/>
              <a:buNone/>
            </a:pPr>
            <a:r>
              <a:rPr lang="ja-JP" altLang="en-US" sz="2400">
                <a:latin typeface="Times New Roman" panose="02020603050405020304" pitchFamily="18" charset="0"/>
              </a:rPr>
              <a:t>必要資源数 ≦ 空き資源数</a:t>
            </a:r>
          </a:p>
        </p:txBody>
      </p:sp>
      <p:sp>
        <p:nvSpPr>
          <p:cNvPr id="53310" name="AutoShape 175"/>
          <p:cNvSpPr>
            <a:spLocks noChangeArrowheads="1"/>
          </p:cNvSpPr>
          <p:nvPr/>
        </p:nvSpPr>
        <p:spPr bwMode="auto">
          <a:xfrm>
            <a:off x="152400" y="5105400"/>
            <a:ext cx="2057400" cy="457200"/>
          </a:xfrm>
          <a:prstGeom prst="wedgeRoundRectCallout">
            <a:avLst>
              <a:gd name="adj1" fmla="val 89273"/>
              <a:gd name="adj2" fmla="val 6597"/>
              <a:gd name="adj3" fmla="val 16667"/>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資源2が不足</a:t>
            </a:r>
          </a:p>
        </p:txBody>
      </p:sp>
      <p:sp>
        <p:nvSpPr>
          <p:cNvPr id="53311" name="AutoShape 176"/>
          <p:cNvSpPr>
            <a:spLocks noChangeArrowheads="1"/>
          </p:cNvSpPr>
          <p:nvPr/>
        </p:nvSpPr>
        <p:spPr bwMode="auto">
          <a:xfrm>
            <a:off x="152400" y="5715000"/>
            <a:ext cx="2057400" cy="457200"/>
          </a:xfrm>
          <a:prstGeom prst="wedgeRoundRectCallout">
            <a:avLst>
              <a:gd name="adj1" fmla="val 91514"/>
              <a:gd name="adj2" fmla="val -10069"/>
              <a:gd name="adj3" fmla="val 16667"/>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資源3が不足</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30602"/>
                                        </p:tgtEl>
                                        <p:attrNameLst>
                                          <p:attrName>style.visibility</p:attrName>
                                        </p:attrNameLst>
                                      </p:cBhvr>
                                      <p:to>
                                        <p:strVal val="visible"/>
                                      </p:to>
                                    </p:set>
                                    <p:animEffect transition="in" filter="checkerboard(across)">
                                      <p:cBhvr>
                                        <p:cTn id="7" dur="500"/>
                                        <p:tgtEl>
                                          <p:spTgt spid="5306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30603"/>
                                        </p:tgtEl>
                                        <p:attrNameLst>
                                          <p:attrName>style.visibility</p:attrName>
                                        </p:attrNameLst>
                                      </p:cBhvr>
                                      <p:to>
                                        <p:strVal val="visible"/>
                                      </p:to>
                                    </p:set>
                                    <p:anim calcmode="lin" valueType="num">
                                      <p:cBhvr additive="base">
                                        <p:cTn id="12" dur="500" fill="hold"/>
                                        <p:tgtEl>
                                          <p:spTgt spid="530603"/>
                                        </p:tgtEl>
                                        <p:attrNameLst>
                                          <p:attrName>ppt_x</p:attrName>
                                        </p:attrNameLst>
                                      </p:cBhvr>
                                      <p:tavLst>
                                        <p:tav tm="0">
                                          <p:val>
                                            <p:strVal val="#ppt_x"/>
                                          </p:val>
                                        </p:tav>
                                        <p:tav tm="100000">
                                          <p:val>
                                            <p:strVal val="#ppt_x"/>
                                          </p:val>
                                        </p:tav>
                                      </p:tavLst>
                                    </p:anim>
                                    <p:anim calcmode="lin" valueType="num">
                                      <p:cBhvr additive="base">
                                        <p:cTn id="13" dur="500" fill="hold"/>
                                        <p:tgtEl>
                                          <p:spTgt spid="53060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0603" grpId="0" animBg="1" autoUpdateAnimBg="0"/>
      <p:bldP spid="530602" grpId="0" animBg="1"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85800" y="525463"/>
            <a:ext cx="7772400" cy="1311275"/>
          </a:xfrm>
        </p:spPr>
        <p:txBody>
          <a:bodyPr/>
          <a:lstStyle/>
          <a:p>
            <a:pPr eaLnBrk="1" hangingPunct="1"/>
            <a:r>
              <a:rPr lang="ja-JP" altLang="en-US">
                <a:latin typeface="Times New Roman" panose="02020603050405020304" pitchFamily="18" charset="0"/>
              </a:rPr>
              <a:t>デッドロック, 死の抱擁</a:t>
            </a:r>
            <a:br>
              <a:rPr lang="ja-JP" altLang="en-US">
                <a:latin typeface="Times New Roman" panose="02020603050405020304" pitchFamily="18" charset="0"/>
              </a:rPr>
            </a:br>
            <a:r>
              <a:rPr lang="ja-JP" altLang="en-US" sz="3600">
                <a:latin typeface="Times New Roman" panose="02020603050405020304" pitchFamily="18" charset="0"/>
              </a:rPr>
              <a:t>(</a:t>
            </a:r>
            <a:r>
              <a:rPr lang="en-US" altLang="ja-JP" sz="3600">
                <a:latin typeface="Times New Roman" panose="02020603050405020304" pitchFamily="18" charset="0"/>
              </a:rPr>
              <a:t>deadlock, deadly embrace)</a:t>
            </a:r>
          </a:p>
        </p:txBody>
      </p:sp>
      <p:sp>
        <p:nvSpPr>
          <p:cNvPr id="9219" name="Rectangle 3"/>
          <p:cNvSpPr>
            <a:spLocks noGrp="1" noChangeArrowheads="1"/>
          </p:cNvSpPr>
          <p:nvPr>
            <p:ph type="body" idx="1"/>
          </p:nvPr>
        </p:nvSpPr>
        <p:spPr>
          <a:xfrm>
            <a:off x="685800" y="1981200"/>
            <a:ext cx="7772400" cy="2514600"/>
          </a:xfrm>
        </p:spPr>
        <p:txBody>
          <a:bodyPr/>
          <a:lstStyle/>
          <a:p>
            <a:pPr eaLnBrk="1" hangingPunct="1"/>
            <a:r>
              <a:rPr lang="ja-JP" altLang="en-US">
                <a:latin typeface="Times New Roman" panose="02020603050405020304" pitchFamily="18" charset="0"/>
              </a:rPr>
              <a:t>デッドロック</a:t>
            </a:r>
            <a:r>
              <a:rPr lang="ja-JP" altLang="en-US" sz="2800">
                <a:latin typeface="Times New Roman" panose="02020603050405020304" pitchFamily="18" charset="0"/>
              </a:rPr>
              <a:t>(</a:t>
            </a:r>
            <a:r>
              <a:rPr lang="en-US" altLang="ja-JP" sz="2800">
                <a:latin typeface="Times New Roman" panose="02020603050405020304" pitchFamily="18" charset="0"/>
              </a:rPr>
              <a:t>deadlock)</a:t>
            </a:r>
            <a:r>
              <a:rPr lang="en-US" altLang="ja-JP">
                <a:latin typeface="Times New Roman" panose="02020603050405020304" pitchFamily="18" charset="0"/>
              </a:rPr>
              <a:t>, </a:t>
            </a:r>
            <a:r>
              <a:rPr lang="ja-JP" altLang="en-US" sz="2800">
                <a:latin typeface="Times New Roman" panose="02020603050405020304" pitchFamily="18" charset="0"/>
              </a:rPr>
              <a:t>死の抱擁</a:t>
            </a:r>
            <a:r>
              <a:rPr lang="ja-JP" altLang="en-US" sz="2400">
                <a:latin typeface="Times New Roman" panose="02020603050405020304" pitchFamily="18" charset="0"/>
              </a:rPr>
              <a:t>(</a:t>
            </a:r>
            <a:r>
              <a:rPr lang="en-US" altLang="ja-JP" sz="2400">
                <a:latin typeface="Times New Roman" panose="02020603050405020304" pitchFamily="18" charset="0"/>
              </a:rPr>
              <a:t>deadly embrace)</a:t>
            </a:r>
          </a:p>
          <a:p>
            <a:pPr lvl="1" eaLnBrk="1" hangingPunct="1"/>
            <a:r>
              <a:rPr lang="ja-JP" altLang="en-US">
                <a:latin typeface="Times New Roman" panose="02020603050405020304" pitchFamily="18" charset="0"/>
              </a:rPr>
              <a:t>複数のプロセスが資源を占有しているために互いにブロックされてしまう状態</a:t>
            </a:r>
          </a:p>
        </p:txBody>
      </p:sp>
      <p:sp>
        <p:nvSpPr>
          <p:cNvPr id="9220" name="Rectangle 4"/>
          <p:cNvSpPr>
            <a:spLocks noChangeArrowheads="1"/>
          </p:cNvSpPr>
          <p:nvPr/>
        </p:nvSpPr>
        <p:spPr bwMode="auto">
          <a:xfrm>
            <a:off x="457200" y="3962400"/>
            <a:ext cx="1371600" cy="28956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9221" name="Text Box 6"/>
          <p:cNvSpPr txBox="1">
            <a:spLocks noChangeArrowheads="1"/>
          </p:cNvSpPr>
          <p:nvPr/>
        </p:nvSpPr>
        <p:spPr bwMode="auto">
          <a:xfrm>
            <a:off x="457200" y="3505200"/>
            <a:ext cx="1423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プロセス1</a:t>
            </a:r>
          </a:p>
        </p:txBody>
      </p:sp>
      <p:sp>
        <p:nvSpPr>
          <p:cNvPr id="9222" name="Rectangle 11"/>
          <p:cNvSpPr>
            <a:spLocks noChangeArrowheads="1"/>
          </p:cNvSpPr>
          <p:nvPr/>
        </p:nvSpPr>
        <p:spPr bwMode="auto">
          <a:xfrm>
            <a:off x="1981200" y="3962400"/>
            <a:ext cx="1371600" cy="28956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9223" name="Text Box 12"/>
          <p:cNvSpPr txBox="1">
            <a:spLocks noChangeArrowheads="1"/>
          </p:cNvSpPr>
          <p:nvPr/>
        </p:nvSpPr>
        <p:spPr bwMode="auto">
          <a:xfrm>
            <a:off x="1981200" y="3505200"/>
            <a:ext cx="1423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プロセス2</a:t>
            </a:r>
          </a:p>
        </p:txBody>
      </p:sp>
      <p:grpSp>
        <p:nvGrpSpPr>
          <p:cNvPr id="408620" name="Group 44"/>
          <p:cNvGrpSpPr>
            <a:grpSpLocks/>
          </p:cNvGrpSpPr>
          <p:nvPr/>
        </p:nvGrpSpPr>
        <p:grpSpPr bwMode="auto">
          <a:xfrm>
            <a:off x="457200" y="4343400"/>
            <a:ext cx="2895600" cy="2286000"/>
            <a:chOff x="288" y="2736"/>
            <a:chExt cx="1824" cy="1440"/>
          </a:xfrm>
        </p:grpSpPr>
        <p:sp>
          <p:nvSpPr>
            <p:cNvPr id="9248" name="Rectangle 7"/>
            <p:cNvSpPr>
              <a:spLocks noChangeArrowheads="1"/>
            </p:cNvSpPr>
            <p:nvPr/>
          </p:nvSpPr>
          <p:spPr bwMode="auto">
            <a:xfrm>
              <a:off x="288" y="2736"/>
              <a:ext cx="864"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資源1要求</a:t>
              </a:r>
            </a:p>
          </p:txBody>
        </p:sp>
        <p:sp>
          <p:nvSpPr>
            <p:cNvPr id="9249" name="Rectangle 8"/>
            <p:cNvSpPr>
              <a:spLocks noChangeArrowheads="1"/>
            </p:cNvSpPr>
            <p:nvPr/>
          </p:nvSpPr>
          <p:spPr bwMode="auto">
            <a:xfrm>
              <a:off x="288" y="3120"/>
              <a:ext cx="864" cy="288"/>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資源2要求</a:t>
              </a:r>
            </a:p>
          </p:txBody>
        </p:sp>
        <p:sp>
          <p:nvSpPr>
            <p:cNvPr id="9250" name="Rectangle 9"/>
            <p:cNvSpPr>
              <a:spLocks noChangeArrowheads="1"/>
            </p:cNvSpPr>
            <p:nvPr/>
          </p:nvSpPr>
          <p:spPr bwMode="auto">
            <a:xfrm>
              <a:off x="288" y="3504"/>
              <a:ext cx="864"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資源1解放</a:t>
              </a:r>
              <a:endParaRPr lang="en-US" altLang="ja-JP" sz="2400">
                <a:solidFill>
                  <a:srgbClr val="000000"/>
                </a:solidFill>
                <a:latin typeface="Times New Roman" panose="02020603050405020304" pitchFamily="18" charset="0"/>
              </a:endParaRPr>
            </a:p>
          </p:txBody>
        </p:sp>
        <p:sp>
          <p:nvSpPr>
            <p:cNvPr id="9251" name="Rectangle 10"/>
            <p:cNvSpPr>
              <a:spLocks noChangeArrowheads="1"/>
            </p:cNvSpPr>
            <p:nvPr/>
          </p:nvSpPr>
          <p:spPr bwMode="auto">
            <a:xfrm>
              <a:off x="288" y="3888"/>
              <a:ext cx="864" cy="288"/>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資源2解放</a:t>
              </a:r>
            </a:p>
          </p:txBody>
        </p:sp>
        <p:sp>
          <p:nvSpPr>
            <p:cNvPr id="9252" name="Rectangle 13"/>
            <p:cNvSpPr>
              <a:spLocks noChangeArrowheads="1"/>
            </p:cNvSpPr>
            <p:nvPr/>
          </p:nvSpPr>
          <p:spPr bwMode="auto">
            <a:xfrm>
              <a:off x="1248" y="2736"/>
              <a:ext cx="864" cy="288"/>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資源2要求</a:t>
              </a:r>
            </a:p>
          </p:txBody>
        </p:sp>
        <p:sp>
          <p:nvSpPr>
            <p:cNvPr id="9253" name="Rectangle 14"/>
            <p:cNvSpPr>
              <a:spLocks noChangeArrowheads="1"/>
            </p:cNvSpPr>
            <p:nvPr/>
          </p:nvSpPr>
          <p:spPr bwMode="auto">
            <a:xfrm>
              <a:off x="1248" y="3120"/>
              <a:ext cx="864"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資源1要求</a:t>
              </a:r>
            </a:p>
          </p:txBody>
        </p:sp>
        <p:sp>
          <p:nvSpPr>
            <p:cNvPr id="9254" name="Rectangle 15"/>
            <p:cNvSpPr>
              <a:spLocks noChangeArrowheads="1"/>
            </p:cNvSpPr>
            <p:nvPr/>
          </p:nvSpPr>
          <p:spPr bwMode="auto">
            <a:xfrm>
              <a:off x="1248" y="3504"/>
              <a:ext cx="864"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資源1解放</a:t>
              </a:r>
              <a:endParaRPr lang="en-US" altLang="ja-JP" sz="2400">
                <a:solidFill>
                  <a:srgbClr val="000000"/>
                </a:solidFill>
                <a:latin typeface="Times New Roman" panose="02020603050405020304" pitchFamily="18" charset="0"/>
              </a:endParaRPr>
            </a:p>
          </p:txBody>
        </p:sp>
        <p:sp>
          <p:nvSpPr>
            <p:cNvPr id="9255" name="Rectangle 16"/>
            <p:cNvSpPr>
              <a:spLocks noChangeArrowheads="1"/>
            </p:cNvSpPr>
            <p:nvPr/>
          </p:nvSpPr>
          <p:spPr bwMode="auto">
            <a:xfrm>
              <a:off x="1248" y="3888"/>
              <a:ext cx="864" cy="288"/>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資源2解放</a:t>
              </a:r>
            </a:p>
          </p:txBody>
        </p:sp>
      </p:grpSp>
      <p:sp>
        <p:nvSpPr>
          <p:cNvPr id="9225" name="Text Box 18"/>
          <p:cNvSpPr txBox="1">
            <a:spLocks noChangeArrowheads="1"/>
          </p:cNvSpPr>
          <p:nvPr/>
        </p:nvSpPr>
        <p:spPr bwMode="auto">
          <a:xfrm>
            <a:off x="3657600" y="37338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資源1</a:t>
            </a:r>
          </a:p>
        </p:txBody>
      </p:sp>
      <p:sp>
        <p:nvSpPr>
          <p:cNvPr id="9226" name="Text Box 19"/>
          <p:cNvSpPr txBox="1">
            <a:spLocks noChangeArrowheads="1"/>
          </p:cNvSpPr>
          <p:nvPr/>
        </p:nvSpPr>
        <p:spPr bwMode="auto">
          <a:xfrm>
            <a:off x="3657600" y="4267200"/>
            <a:ext cx="946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資源2</a:t>
            </a:r>
          </a:p>
        </p:txBody>
      </p:sp>
      <p:sp>
        <p:nvSpPr>
          <p:cNvPr id="9227" name="Text Box 20"/>
          <p:cNvSpPr txBox="1">
            <a:spLocks noChangeArrowheads="1"/>
          </p:cNvSpPr>
          <p:nvPr/>
        </p:nvSpPr>
        <p:spPr bwMode="auto">
          <a:xfrm>
            <a:off x="3505200" y="4876800"/>
            <a:ext cx="1423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プロセス1</a:t>
            </a:r>
          </a:p>
        </p:txBody>
      </p:sp>
      <p:sp>
        <p:nvSpPr>
          <p:cNvPr id="9228" name="Text Box 21"/>
          <p:cNvSpPr txBox="1">
            <a:spLocks noChangeArrowheads="1"/>
          </p:cNvSpPr>
          <p:nvPr/>
        </p:nvSpPr>
        <p:spPr bwMode="auto">
          <a:xfrm>
            <a:off x="3505200" y="5410200"/>
            <a:ext cx="14239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プロセス2</a:t>
            </a:r>
          </a:p>
        </p:txBody>
      </p:sp>
      <p:sp>
        <p:nvSpPr>
          <p:cNvPr id="408598" name="Line 22"/>
          <p:cNvSpPr>
            <a:spLocks noChangeShapeType="1"/>
          </p:cNvSpPr>
          <p:nvPr/>
        </p:nvSpPr>
        <p:spPr bwMode="auto">
          <a:xfrm>
            <a:off x="4953000" y="5105400"/>
            <a:ext cx="533400" cy="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08599" name="Line 23"/>
          <p:cNvSpPr>
            <a:spLocks noChangeShapeType="1"/>
          </p:cNvSpPr>
          <p:nvPr/>
        </p:nvSpPr>
        <p:spPr bwMode="auto">
          <a:xfrm flipV="1">
            <a:off x="5486400" y="3886200"/>
            <a:ext cx="0" cy="1219200"/>
          </a:xfrm>
          <a:prstGeom prst="line">
            <a:avLst/>
          </a:prstGeom>
          <a:noFill/>
          <a:ln w="28575">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08601" name="Line 25"/>
          <p:cNvSpPr>
            <a:spLocks noChangeShapeType="1"/>
          </p:cNvSpPr>
          <p:nvPr/>
        </p:nvSpPr>
        <p:spPr bwMode="auto">
          <a:xfrm>
            <a:off x="5410200" y="5638800"/>
            <a:ext cx="609600" cy="0"/>
          </a:xfrm>
          <a:prstGeom prst="line">
            <a:avLst/>
          </a:prstGeom>
          <a:noFill/>
          <a:ln w="38100">
            <a:solidFill>
              <a:srgbClr val="FFFF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08602" name="Line 26"/>
          <p:cNvSpPr>
            <a:spLocks noChangeShapeType="1"/>
          </p:cNvSpPr>
          <p:nvPr/>
        </p:nvSpPr>
        <p:spPr bwMode="auto">
          <a:xfrm flipV="1">
            <a:off x="6019800" y="4495800"/>
            <a:ext cx="0" cy="1143000"/>
          </a:xfrm>
          <a:prstGeom prst="line">
            <a:avLst/>
          </a:prstGeom>
          <a:noFill/>
          <a:ln w="28575">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nvGrpSpPr>
          <p:cNvPr id="408613" name="Group 37"/>
          <p:cNvGrpSpPr>
            <a:grpSpLocks/>
          </p:cNvGrpSpPr>
          <p:nvPr/>
        </p:nvGrpSpPr>
        <p:grpSpPr bwMode="auto">
          <a:xfrm>
            <a:off x="5486400" y="3429000"/>
            <a:ext cx="3048000" cy="457200"/>
            <a:chOff x="3456" y="2256"/>
            <a:chExt cx="1920" cy="288"/>
          </a:xfrm>
        </p:grpSpPr>
        <p:sp>
          <p:nvSpPr>
            <p:cNvPr id="9246" name="Line 24"/>
            <p:cNvSpPr>
              <a:spLocks noChangeShapeType="1"/>
            </p:cNvSpPr>
            <p:nvPr/>
          </p:nvSpPr>
          <p:spPr bwMode="auto">
            <a:xfrm>
              <a:off x="3456" y="2544"/>
              <a:ext cx="1920" cy="0"/>
            </a:xfrm>
            <a:prstGeom prst="line">
              <a:avLst/>
            </a:prstGeom>
            <a:noFill/>
            <a:ln w="38100">
              <a:solidFill>
                <a:srgbClr val="FF99CC"/>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9247" name="Text Box 28"/>
            <p:cNvSpPr txBox="1">
              <a:spLocks noChangeArrowheads="1"/>
            </p:cNvSpPr>
            <p:nvPr/>
          </p:nvSpPr>
          <p:spPr bwMode="auto">
            <a:xfrm>
              <a:off x="3456" y="2256"/>
              <a:ext cx="147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プロセス1が占有</a:t>
              </a:r>
            </a:p>
          </p:txBody>
        </p:sp>
      </p:grpSp>
      <p:grpSp>
        <p:nvGrpSpPr>
          <p:cNvPr id="408614" name="Group 38"/>
          <p:cNvGrpSpPr>
            <a:grpSpLocks/>
          </p:cNvGrpSpPr>
          <p:nvPr/>
        </p:nvGrpSpPr>
        <p:grpSpPr bwMode="auto">
          <a:xfrm>
            <a:off x="5867400" y="4038600"/>
            <a:ext cx="2590800" cy="457200"/>
            <a:chOff x="3696" y="2640"/>
            <a:chExt cx="1632" cy="288"/>
          </a:xfrm>
        </p:grpSpPr>
        <p:sp>
          <p:nvSpPr>
            <p:cNvPr id="9244" name="Line 27"/>
            <p:cNvSpPr>
              <a:spLocks noChangeShapeType="1"/>
            </p:cNvSpPr>
            <p:nvPr/>
          </p:nvSpPr>
          <p:spPr bwMode="auto">
            <a:xfrm>
              <a:off x="3792" y="2928"/>
              <a:ext cx="1536" cy="0"/>
            </a:xfrm>
            <a:prstGeom prst="line">
              <a:avLst/>
            </a:prstGeom>
            <a:noFill/>
            <a:ln w="38100">
              <a:solidFill>
                <a:srgbClr val="FFFF99"/>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9245" name="Text Box 29"/>
            <p:cNvSpPr txBox="1">
              <a:spLocks noChangeArrowheads="1"/>
            </p:cNvSpPr>
            <p:nvPr/>
          </p:nvSpPr>
          <p:spPr bwMode="auto">
            <a:xfrm>
              <a:off x="3696" y="2640"/>
              <a:ext cx="147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プロセス2が占有</a:t>
              </a:r>
            </a:p>
          </p:txBody>
        </p:sp>
      </p:grpSp>
      <p:sp>
        <p:nvSpPr>
          <p:cNvPr id="408608" name="Line 32"/>
          <p:cNvSpPr>
            <a:spLocks noChangeShapeType="1"/>
          </p:cNvSpPr>
          <p:nvPr/>
        </p:nvSpPr>
        <p:spPr bwMode="auto">
          <a:xfrm>
            <a:off x="5486400" y="5105400"/>
            <a:ext cx="1143000" cy="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08609" name="Line 33"/>
          <p:cNvSpPr>
            <a:spLocks noChangeShapeType="1"/>
          </p:cNvSpPr>
          <p:nvPr/>
        </p:nvSpPr>
        <p:spPr bwMode="auto">
          <a:xfrm flipV="1">
            <a:off x="6629400" y="4495800"/>
            <a:ext cx="0" cy="609600"/>
          </a:xfrm>
          <a:prstGeom prst="line">
            <a:avLst/>
          </a:prstGeom>
          <a:noFill/>
          <a:ln w="28575">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08611" name="Line 35"/>
          <p:cNvSpPr>
            <a:spLocks noChangeShapeType="1"/>
          </p:cNvSpPr>
          <p:nvPr/>
        </p:nvSpPr>
        <p:spPr bwMode="auto">
          <a:xfrm>
            <a:off x="6019800" y="5638800"/>
            <a:ext cx="1143000" cy="0"/>
          </a:xfrm>
          <a:prstGeom prst="line">
            <a:avLst/>
          </a:prstGeom>
          <a:noFill/>
          <a:ln w="38100">
            <a:solidFill>
              <a:srgbClr val="FFFF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08612" name="Line 36"/>
          <p:cNvSpPr>
            <a:spLocks noChangeShapeType="1"/>
          </p:cNvSpPr>
          <p:nvPr/>
        </p:nvSpPr>
        <p:spPr bwMode="auto">
          <a:xfrm flipV="1">
            <a:off x="7162800" y="3886200"/>
            <a:ext cx="0" cy="1752600"/>
          </a:xfrm>
          <a:prstGeom prst="line">
            <a:avLst/>
          </a:prstGeom>
          <a:noFill/>
          <a:ln w="28575">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08615" name="Line 39"/>
          <p:cNvSpPr>
            <a:spLocks noChangeShapeType="1"/>
          </p:cNvSpPr>
          <p:nvPr/>
        </p:nvSpPr>
        <p:spPr bwMode="auto">
          <a:xfrm>
            <a:off x="7162800" y="5638800"/>
            <a:ext cx="1295400" cy="0"/>
          </a:xfrm>
          <a:prstGeom prst="line">
            <a:avLst/>
          </a:prstGeom>
          <a:noFill/>
          <a:ln w="38100">
            <a:solidFill>
              <a:srgbClr val="FFFF99"/>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useBgFill="1">
        <p:nvSpPr>
          <p:cNvPr id="408616" name="Text Box 40"/>
          <p:cNvSpPr txBox="1">
            <a:spLocks noChangeArrowheads="1"/>
          </p:cNvSpPr>
          <p:nvPr/>
        </p:nvSpPr>
        <p:spPr bwMode="auto">
          <a:xfrm>
            <a:off x="3657600" y="5791200"/>
            <a:ext cx="5127625" cy="946150"/>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プロセス1,プロセス2共に</a:t>
            </a:r>
          </a:p>
          <a:p>
            <a:pPr eaLnBrk="1" hangingPunct="1">
              <a:spcBef>
                <a:spcPct val="0"/>
              </a:spcBef>
              <a:buSzTx/>
              <a:buFontTx/>
              <a:buNone/>
            </a:pPr>
            <a:r>
              <a:rPr lang="ja-JP" altLang="en-US" sz="2800">
                <a:latin typeface="Times New Roman" panose="02020603050405020304" pitchFamily="18" charset="0"/>
              </a:rPr>
              <a:t>ブロック状態のまま先へ進めない</a:t>
            </a:r>
          </a:p>
        </p:txBody>
      </p:sp>
      <p:grpSp>
        <p:nvGrpSpPr>
          <p:cNvPr id="408618" name="Group 42"/>
          <p:cNvGrpSpPr>
            <a:grpSpLocks/>
          </p:cNvGrpSpPr>
          <p:nvPr/>
        </p:nvGrpSpPr>
        <p:grpSpPr bwMode="auto">
          <a:xfrm>
            <a:off x="6629400" y="4648200"/>
            <a:ext cx="2254250" cy="457200"/>
            <a:chOff x="4176" y="2928"/>
            <a:chExt cx="1420" cy="288"/>
          </a:xfrm>
        </p:grpSpPr>
        <p:sp>
          <p:nvSpPr>
            <p:cNvPr id="9242" name="Line 34"/>
            <p:cNvSpPr>
              <a:spLocks noChangeShapeType="1"/>
            </p:cNvSpPr>
            <p:nvPr/>
          </p:nvSpPr>
          <p:spPr bwMode="auto">
            <a:xfrm>
              <a:off x="4176" y="3216"/>
              <a:ext cx="1152" cy="0"/>
            </a:xfrm>
            <a:prstGeom prst="line">
              <a:avLst/>
            </a:prstGeom>
            <a:noFill/>
            <a:ln w="38100">
              <a:solidFill>
                <a:srgbClr val="FF99CC"/>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9243" name="Text Box 41"/>
            <p:cNvSpPr txBox="1">
              <a:spLocks noChangeArrowheads="1"/>
            </p:cNvSpPr>
            <p:nvPr/>
          </p:nvSpPr>
          <p:spPr bwMode="auto">
            <a:xfrm>
              <a:off x="4464" y="2928"/>
              <a:ext cx="113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ブロック状態</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408620"/>
                                        </p:tgtEl>
                                        <p:attrNameLst>
                                          <p:attrName>style.visibility</p:attrName>
                                        </p:attrNameLst>
                                      </p:cBhvr>
                                      <p:to>
                                        <p:strVal val="visible"/>
                                      </p:to>
                                    </p:set>
                                    <p:animEffect transition="in" filter="checkerboard(across)">
                                      <p:cBhvr>
                                        <p:cTn id="7" dur="500"/>
                                        <p:tgtEl>
                                          <p:spTgt spid="4086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08598"/>
                                        </p:tgtEl>
                                        <p:attrNameLst>
                                          <p:attrName>style.visibility</p:attrName>
                                        </p:attrNameLst>
                                      </p:cBhvr>
                                      <p:to>
                                        <p:strVal val="visible"/>
                                      </p:to>
                                    </p:set>
                                    <p:animEffect transition="in" filter="wipe(left)">
                                      <p:cBhvr>
                                        <p:cTn id="12" dur="500"/>
                                        <p:tgtEl>
                                          <p:spTgt spid="40859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08599"/>
                                        </p:tgtEl>
                                        <p:attrNameLst>
                                          <p:attrName>style.visibility</p:attrName>
                                        </p:attrNameLst>
                                      </p:cBhvr>
                                      <p:to>
                                        <p:strVal val="visible"/>
                                      </p:to>
                                    </p:set>
                                    <p:animEffect transition="in" filter="wipe(down)">
                                      <p:cBhvr>
                                        <p:cTn id="17" dur="500"/>
                                        <p:tgtEl>
                                          <p:spTgt spid="40859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408613"/>
                                        </p:tgtEl>
                                        <p:attrNameLst>
                                          <p:attrName>style.visibility</p:attrName>
                                        </p:attrNameLst>
                                      </p:cBhvr>
                                      <p:to>
                                        <p:strVal val="visible"/>
                                      </p:to>
                                    </p:set>
                                    <p:animEffect transition="in" filter="wipe(left)">
                                      <p:cBhvr>
                                        <p:cTn id="22" dur="500"/>
                                        <p:tgtEl>
                                          <p:spTgt spid="40861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08601"/>
                                        </p:tgtEl>
                                        <p:attrNameLst>
                                          <p:attrName>style.visibility</p:attrName>
                                        </p:attrNameLst>
                                      </p:cBhvr>
                                      <p:to>
                                        <p:strVal val="visible"/>
                                      </p:to>
                                    </p:set>
                                    <p:animEffect transition="in" filter="wipe(left)">
                                      <p:cBhvr>
                                        <p:cTn id="27" dur="500"/>
                                        <p:tgtEl>
                                          <p:spTgt spid="40860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408602"/>
                                        </p:tgtEl>
                                        <p:attrNameLst>
                                          <p:attrName>style.visibility</p:attrName>
                                        </p:attrNameLst>
                                      </p:cBhvr>
                                      <p:to>
                                        <p:strVal val="visible"/>
                                      </p:to>
                                    </p:set>
                                    <p:animEffect transition="in" filter="wipe(down)">
                                      <p:cBhvr>
                                        <p:cTn id="32" dur="500"/>
                                        <p:tgtEl>
                                          <p:spTgt spid="408602"/>
                                        </p:tgtEl>
                                      </p:cBhvr>
                                    </p:animEffect>
                                  </p:childTnLst>
                                </p:cTn>
                              </p:par>
                            </p:childTnLst>
                          </p:cTn>
                        </p:par>
                        <p:par>
                          <p:cTn id="33" fill="hold" nodeType="afterGroup">
                            <p:stCondLst>
                              <p:cond delay="500"/>
                            </p:stCondLst>
                            <p:childTnLst>
                              <p:par>
                                <p:cTn id="34" presetID="22" presetClass="entr" presetSubtype="8" fill="hold" nodeType="afterEffect">
                                  <p:stCondLst>
                                    <p:cond delay="0"/>
                                  </p:stCondLst>
                                  <p:childTnLst>
                                    <p:set>
                                      <p:cBhvr>
                                        <p:cTn id="35" dur="1" fill="hold">
                                          <p:stCondLst>
                                            <p:cond delay="0"/>
                                          </p:stCondLst>
                                        </p:cTn>
                                        <p:tgtEl>
                                          <p:spTgt spid="408614"/>
                                        </p:tgtEl>
                                        <p:attrNameLst>
                                          <p:attrName>style.visibility</p:attrName>
                                        </p:attrNameLst>
                                      </p:cBhvr>
                                      <p:to>
                                        <p:strVal val="visible"/>
                                      </p:to>
                                    </p:set>
                                    <p:animEffect transition="in" filter="wipe(left)">
                                      <p:cBhvr>
                                        <p:cTn id="36" dur="500"/>
                                        <p:tgtEl>
                                          <p:spTgt spid="408614"/>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408608"/>
                                        </p:tgtEl>
                                        <p:attrNameLst>
                                          <p:attrName>style.visibility</p:attrName>
                                        </p:attrNameLst>
                                      </p:cBhvr>
                                      <p:to>
                                        <p:strVal val="visible"/>
                                      </p:to>
                                    </p:set>
                                    <p:animEffect transition="in" filter="wipe(left)">
                                      <p:cBhvr>
                                        <p:cTn id="41" dur="500"/>
                                        <p:tgtEl>
                                          <p:spTgt spid="408608"/>
                                        </p:tgtEl>
                                      </p:cBhvr>
                                    </p:animEffect>
                                  </p:childTnLst>
                                </p:cTn>
                              </p:par>
                            </p:childTnLst>
                          </p:cTn>
                        </p:par>
                        <p:par>
                          <p:cTn id="42" fill="hold" nodeType="afterGroup">
                            <p:stCondLst>
                              <p:cond delay="500"/>
                            </p:stCondLst>
                            <p:childTnLst>
                              <p:par>
                                <p:cTn id="43" presetID="22" presetClass="entr" presetSubtype="4" fill="hold" grpId="0" nodeType="afterEffect">
                                  <p:stCondLst>
                                    <p:cond delay="0"/>
                                  </p:stCondLst>
                                  <p:childTnLst>
                                    <p:set>
                                      <p:cBhvr>
                                        <p:cTn id="44" dur="1" fill="hold">
                                          <p:stCondLst>
                                            <p:cond delay="0"/>
                                          </p:stCondLst>
                                        </p:cTn>
                                        <p:tgtEl>
                                          <p:spTgt spid="408609"/>
                                        </p:tgtEl>
                                        <p:attrNameLst>
                                          <p:attrName>style.visibility</p:attrName>
                                        </p:attrNameLst>
                                      </p:cBhvr>
                                      <p:to>
                                        <p:strVal val="visible"/>
                                      </p:to>
                                    </p:set>
                                    <p:animEffect transition="in" filter="wipe(down)">
                                      <p:cBhvr>
                                        <p:cTn id="45" dur="500"/>
                                        <p:tgtEl>
                                          <p:spTgt spid="408609"/>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22" presetClass="entr" presetSubtype="8" fill="hold" nodeType="clickEffect">
                                  <p:stCondLst>
                                    <p:cond delay="0"/>
                                  </p:stCondLst>
                                  <p:childTnLst>
                                    <p:set>
                                      <p:cBhvr>
                                        <p:cTn id="49" dur="1" fill="hold">
                                          <p:stCondLst>
                                            <p:cond delay="0"/>
                                          </p:stCondLst>
                                        </p:cTn>
                                        <p:tgtEl>
                                          <p:spTgt spid="408618"/>
                                        </p:tgtEl>
                                        <p:attrNameLst>
                                          <p:attrName>style.visibility</p:attrName>
                                        </p:attrNameLst>
                                      </p:cBhvr>
                                      <p:to>
                                        <p:strVal val="visible"/>
                                      </p:to>
                                    </p:set>
                                    <p:animEffect transition="in" filter="wipe(left)">
                                      <p:cBhvr>
                                        <p:cTn id="50" dur="500"/>
                                        <p:tgtEl>
                                          <p:spTgt spid="408618"/>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22" presetClass="entr" presetSubtype="8" fill="hold" grpId="0" nodeType="clickEffect">
                                  <p:stCondLst>
                                    <p:cond delay="0"/>
                                  </p:stCondLst>
                                  <p:childTnLst>
                                    <p:set>
                                      <p:cBhvr>
                                        <p:cTn id="54" dur="1" fill="hold">
                                          <p:stCondLst>
                                            <p:cond delay="0"/>
                                          </p:stCondLst>
                                        </p:cTn>
                                        <p:tgtEl>
                                          <p:spTgt spid="408611"/>
                                        </p:tgtEl>
                                        <p:attrNameLst>
                                          <p:attrName>style.visibility</p:attrName>
                                        </p:attrNameLst>
                                      </p:cBhvr>
                                      <p:to>
                                        <p:strVal val="visible"/>
                                      </p:to>
                                    </p:set>
                                    <p:animEffect transition="in" filter="wipe(left)">
                                      <p:cBhvr>
                                        <p:cTn id="55" dur="500"/>
                                        <p:tgtEl>
                                          <p:spTgt spid="408611"/>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22" presetClass="entr" presetSubtype="4" fill="hold" grpId="0" nodeType="clickEffect">
                                  <p:stCondLst>
                                    <p:cond delay="0"/>
                                  </p:stCondLst>
                                  <p:childTnLst>
                                    <p:set>
                                      <p:cBhvr>
                                        <p:cTn id="59" dur="1" fill="hold">
                                          <p:stCondLst>
                                            <p:cond delay="0"/>
                                          </p:stCondLst>
                                        </p:cTn>
                                        <p:tgtEl>
                                          <p:spTgt spid="408612"/>
                                        </p:tgtEl>
                                        <p:attrNameLst>
                                          <p:attrName>style.visibility</p:attrName>
                                        </p:attrNameLst>
                                      </p:cBhvr>
                                      <p:to>
                                        <p:strVal val="visible"/>
                                      </p:to>
                                    </p:set>
                                    <p:animEffect transition="in" filter="wipe(down)">
                                      <p:cBhvr>
                                        <p:cTn id="60" dur="500"/>
                                        <p:tgtEl>
                                          <p:spTgt spid="408612"/>
                                        </p:tgtEl>
                                      </p:cBhvr>
                                    </p:animEffect>
                                  </p:childTnLst>
                                </p:cTn>
                              </p:par>
                            </p:childTnLst>
                          </p:cTn>
                        </p:par>
                        <p:par>
                          <p:cTn id="61" fill="hold" nodeType="afterGroup">
                            <p:stCondLst>
                              <p:cond delay="500"/>
                            </p:stCondLst>
                            <p:childTnLst>
                              <p:par>
                                <p:cTn id="62" presetID="22" presetClass="entr" presetSubtype="8" fill="hold" grpId="0" nodeType="afterEffect">
                                  <p:stCondLst>
                                    <p:cond delay="0"/>
                                  </p:stCondLst>
                                  <p:childTnLst>
                                    <p:set>
                                      <p:cBhvr>
                                        <p:cTn id="63" dur="1" fill="hold">
                                          <p:stCondLst>
                                            <p:cond delay="0"/>
                                          </p:stCondLst>
                                        </p:cTn>
                                        <p:tgtEl>
                                          <p:spTgt spid="408615"/>
                                        </p:tgtEl>
                                        <p:attrNameLst>
                                          <p:attrName>style.visibility</p:attrName>
                                        </p:attrNameLst>
                                      </p:cBhvr>
                                      <p:to>
                                        <p:strVal val="visible"/>
                                      </p:to>
                                    </p:set>
                                    <p:animEffect transition="in" filter="wipe(left)">
                                      <p:cBhvr>
                                        <p:cTn id="64" dur="500"/>
                                        <p:tgtEl>
                                          <p:spTgt spid="408615"/>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408616"/>
                                        </p:tgtEl>
                                        <p:attrNameLst>
                                          <p:attrName>style.visibility</p:attrName>
                                        </p:attrNameLst>
                                      </p:cBhvr>
                                      <p:to>
                                        <p:strVal val="visible"/>
                                      </p:to>
                                    </p:set>
                                    <p:anim calcmode="lin" valueType="num">
                                      <p:cBhvr additive="base">
                                        <p:cTn id="69" dur="500" fill="hold"/>
                                        <p:tgtEl>
                                          <p:spTgt spid="408616"/>
                                        </p:tgtEl>
                                        <p:attrNameLst>
                                          <p:attrName>ppt_x</p:attrName>
                                        </p:attrNameLst>
                                      </p:cBhvr>
                                      <p:tavLst>
                                        <p:tav tm="0">
                                          <p:val>
                                            <p:strVal val="#ppt_x"/>
                                          </p:val>
                                        </p:tav>
                                        <p:tav tm="100000">
                                          <p:val>
                                            <p:strVal val="#ppt_x"/>
                                          </p:val>
                                        </p:tav>
                                      </p:tavLst>
                                    </p:anim>
                                    <p:anim calcmode="lin" valueType="num">
                                      <p:cBhvr additive="base">
                                        <p:cTn id="70" dur="500" fill="hold"/>
                                        <p:tgtEl>
                                          <p:spTgt spid="4086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8598" grpId="0" animBg="1"/>
      <p:bldP spid="408599" grpId="0" animBg="1"/>
      <p:bldP spid="408601" grpId="0" animBg="1"/>
      <p:bldP spid="408602" grpId="0" animBg="1"/>
      <p:bldP spid="408608" grpId="0" animBg="1"/>
      <p:bldP spid="408609" grpId="0" animBg="1"/>
      <p:bldP spid="408611" grpId="0" animBg="1"/>
      <p:bldP spid="408612" grpId="0" animBg="1"/>
      <p:bldP spid="408615" grpId="0" animBg="1"/>
      <p:bldP spid="408616" grpId="0" animBg="1"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銀行家のアルゴリズム</a:t>
            </a:r>
          </a:p>
        </p:txBody>
      </p:sp>
      <p:sp>
        <p:nvSpPr>
          <p:cNvPr id="54275" name="Text Box 3"/>
          <p:cNvSpPr txBox="1">
            <a:spLocks noChangeArrowheads="1"/>
          </p:cNvSpPr>
          <p:nvPr/>
        </p:nvSpPr>
        <p:spPr bwMode="auto">
          <a:xfrm>
            <a:off x="457200" y="1524000"/>
            <a:ext cx="3717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例 : 3プロセス 4資源の場合</a:t>
            </a:r>
          </a:p>
        </p:txBody>
      </p:sp>
      <p:sp>
        <p:nvSpPr>
          <p:cNvPr id="54276" name="Text Box 4"/>
          <p:cNvSpPr txBox="1">
            <a:spLocks noChangeArrowheads="1"/>
          </p:cNvSpPr>
          <p:nvPr/>
        </p:nvSpPr>
        <p:spPr bwMode="auto">
          <a:xfrm>
            <a:off x="1219200" y="2133600"/>
            <a:ext cx="3825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F</a:t>
            </a:r>
          </a:p>
        </p:txBody>
      </p:sp>
      <p:graphicFrame>
        <p:nvGraphicFramePr>
          <p:cNvPr id="535557" name="Group 5"/>
          <p:cNvGraphicFramePr>
            <a:graphicFrameLocks noGrp="1"/>
          </p:cNvGraphicFramePr>
          <p:nvPr/>
        </p:nvGraphicFramePr>
        <p:xfrm>
          <a:off x="1752600" y="3733800"/>
          <a:ext cx="6477000" cy="2316320"/>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76190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プロセス</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3,2</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1,4</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4309" name="Text Box 37"/>
          <p:cNvSpPr txBox="1">
            <a:spLocks noChangeArrowheads="1"/>
          </p:cNvSpPr>
          <p:nvPr/>
        </p:nvSpPr>
        <p:spPr bwMode="auto">
          <a:xfrm>
            <a:off x="914400" y="3657600"/>
            <a:ext cx="7667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U,R</a:t>
            </a:r>
          </a:p>
        </p:txBody>
      </p:sp>
      <p:sp>
        <p:nvSpPr>
          <p:cNvPr id="54310" name="Text Box 38"/>
          <p:cNvSpPr txBox="1">
            <a:spLocks noChangeArrowheads="1"/>
          </p:cNvSpPr>
          <p:nvPr/>
        </p:nvSpPr>
        <p:spPr bwMode="auto">
          <a:xfrm>
            <a:off x="4343400" y="6172200"/>
            <a:ext cx="4119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(保有資源数, 残り必要資源数)</a:t>
            </a:r>
          </a:p>
        </p:txBody>
      </p:sp>
      <p:sp>
        <p:nvSpPr>
          <p:cNvPr id="54311" name="Text Box 39"/>
          <p:cNvSpPr txBox="1">
            <a:spLocks noChangeArrowheads="1"/>
          </p:cNvSpPr>
          <p:nvPr/>
        </p:nvSpPr>
        <p:spPr bwMode="auto">
          <a:xfrm>
            <a:off x="6400800" y="3124200"/>
            <a:ext cx="1863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(空き資源数)</a:t>
            </a:r>
          </a:p>
        </p:txBody>
      </p:sp>
      <p:graphicFrame>
        <p:nvGraphicFramePr>
          <p:cNvPr id="535592" name="Group 40"/>
          <p:cNvGraphicFramePr>
            <a:graphicFrameLocks noGrp="1"/>
          </p:cNvGraphicFramePr>
          <p:nvPr/>
        </p:nvGraphicFramePr>
        <p:xfrm>
          <a:off x="1752600" y="2133600"/>
          <a:ext cx="6477000" cy="1036638"/>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518319">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34" marB="4573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319">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数</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34" marB="4573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useBgFill="1">
        <p:nvSpPr>
          <p:cNvPr id="535612" name="Text Box 60"/>
          <p:cNvSpPr txBox="1">
            <a:spLocks noChangeArrowheads="1"/>
          </p:cNvSpPr>
          <p:nvPr/>
        </p:nvSpPr>
        <p:spPr bwMode="auto">
          <a:xfrm>
            <a:off x="3048000" y="6172200"/>
            <a:ext cx="5748338" cy="519113"/>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プロセス1は資源を全て得たので実行</a:t>
            </a:r>
          </a:p>
        </p:txBody>
      </p:sp>
      <p:grpSp>
        <p:nvGrpSpPr>
          <p:cNvPr id="535644" name="Group 92"/>
          <p:cNvGrpSpPr>
            <a:grpSpLocks/>
          </p:cNvGrpSpPr>
          <p:nvPr/>
        </p:nvGrpSpPr>
        <p:grpSpPr bwMode="auto">
          <a:xfrm>
            <a:off x="3063875" y="2651125"/>
            <a:ext cx="5165725" cy="2360613"/>
            <a:chOff x="1930" y="1670"/>
            <a:chExt cx="3254" cy="1487"/>
          </a:xfrm>
        </p:grpSpPr>
        <p:grpSp>
          <p:nvGrpSpPr>
            <p:cNvPr id="54334" name="Group 93"/>
            <p:cNvGrpSpPr>
              <a:grpSpLocks/>
            </p:cNvGrpSpPr>
            <p:nvPr/>
          </p:nvGrpSpPr>
          <p:grpSpPr bwMode="auto">
            <a:xfrm>
              <a:off x="1930" y="2831"/>
              <a:ext cx="3254" cy="326"/>
              <a:chOff x="1930" y="2831"/>
              <a:chExt cx="3254" cy="326"/>
            </a:xfrm>
          </p:grpSpPr>
          <p:sp>
            <p:nvSpPr>
              <p:cNvPr id="54350" name="Rectangle 94"/>
              <p:cNvSpPr>
                <a:spLocks noChangeArrowheads="1"/>
              </p:cNvSpPr>
              <p:nvPr/>
            </p:nvSpPr>
            <p:spPr bwMode="auto">
              <a:xfrm>
                <a:off x="4409" y="2831"/>
                <a:ext cx="775"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1,0</a:t>
                </a:r>
              </a:p>
            </p:txBody>
          </p:sp>
          <p:sp>
            <p:nvSpPr>
              <p:cNvPr id="54351" name="Rectangle 95"/>
              <p:cNvSpPr>
                <a:spLocks noChangeArrowheads="1"/>
              </p:cNvSpPr>
              <p:nvPr/>
            </p:nvSpPr>
            <p:spPr bwMode="auto">
              <a:xfrm>
                <a:off x="3583" y="2831"/>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2,0</a:t>
                </a:r>
              </a:p>
            </p:txBody>
          </p:sp>
          <p:sp>
            <p:nvSpPr>
              <p:cNvPr id="54352" name="Rectangle 96"/>
              <p:cNvSpPr>
                <a:spLocks noChangeArrowheads="1"/>
              </p:cNvSpPr>
              <p:nvPr/>
            </p:nvSpPr>
            <p:spPr bwMode="auto">
              <a:xfrm>
                <a:off x="2757" y="2831"/>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3,0</a:t>
                </a:r>
              </a:p>
            </p:txBody>
          </p:sp>
          <p:sp>
            <p:nvSpPr>
              <p:cNvPr id="54353" name="Rectangle 97"/>
              <p:cNvSpPr>
                <a:spLocks noChangeArrowheads="1"/>
              </p:cNvSpPr>
              <p:nvPr/>
            </p:nvSpPr>
            <p:spPr bwMode="auto">
              <a:xfrm>
                <a:off x="1930" y="2831"/>
                <a:ext cx="827"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3,0</a:t>
                </a:r>
              </a:p>
            </p:txBody>
          </p:sp>
          <p:sp>
            <p:nvSpPr>
              <p:cNvPr id="54354" name="Line 98"/>
              <p:cNvSpPr>
                <a:spLocks noChangeShapeType="1"/>
              </p:cNvSpPr>
              <p:nvPr/>
            </p:nvSpPr>
            <p:spPr bwMode="auto">
              <a:xfrm>
                <a:off x="1930" y="2831"/>
                <a:ext cx="325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4355" name="Line 99"/>
              <p:cNvSpPr>
                <a:spLocks noChangeShapeType="1"/>
              </p:cNvSpPr>
              <p:nvPr/>
            </p:nvSpPr>
            <p:spPr bwMode="auto">
              <a:xfrm>
                <a:off x="1930" y="3157"/>
                <a:ext cx="325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4356" name="Line 100"/>
              <p:cNvSpPr>
                <a:spLocks noChangeShapeType="1"/>
              </p:cNvSpPr>
              <p:nvPr/>
            </p:nvSpPr>
            <p:spPr bwMode="auto">
              <a:xfrm>
                <a:off x="1930" y="2831"/>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4357" name="Line 101"/>
              <p:cNvSpPr>
                <a:spLocks noChangeShapeType="1"/>
              </p:cNvSpPr>
              <p:nvPr/>
            </p:nvSpPr>
            <p:spPr bwMode="auto">
              <a:xfrm>
                <a:off x="2757" y="2831"/>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4358" name="Line 102"/>
              <p:cNvSpPr>
                <a:spLocks noChangeShapeType="1"/>
              </p:cNvSpPr>
              <p:nvPr/>
            </p:nvSpPr>
            <p:spPr bwMode="auto">
              <a:xfrm>
                <a:off x="3583" y="2831"/>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4359" name="Line 103"/>
              <p:cNvSpPr>
                <a:spLocks noChangeShapeType="1"/>
              </p:cNvSpPr>
              <p:nvPr/>
            </p:nvSpPr>
            <p:spPr bwMode="auto">
              <a:xfrm>
                <a:off x="4409" y="2831"/>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4360" name="Line 104"/>
              <p:cNvSpPr>
                <a:spLocks noChangeShapeType="1"/>
              </p:cNvSpPr>
              <p:nvPr/>
            </p:nvSpPr>
            <p:spPr bwMode="auto">
              <a:xfrm>
                <a:off x="5184" y="2831"/>
                <a:ext cx="0" cy="326"/>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54335" name="Group 105"/>
            <p:cNvGrpSpPr>
              <a:grpSpLocks/>
            </p:cNvGrpSpPr>
            <p:nvPr/>
          </p:nvGrpSpPr>
          <p:grpSpPr bwMode="auto">
            <a:xfrm>
              <a:off x="1930" y="1670"/>
              <a:ext cx="3254" cy="326"/>
              <a:chOff x="1930" y="1670"/>
              <a:chExt cx="3254" cy="326"/>
            </a:xfrm>
          </p:grpSpPr>
          <p:sp>
            <p:nvSpPr>
              <p:cNvPr id="54339" name="Rectangle 106"/>
              <p:cNvSpPr>
                <a:spLocks noChangeArrowheads="1"/>
              </p:cNvSpPr>
              <p:nvPr/>
            </p:nvSpPr>
            <p:spPr bwMode="auto">
              <a:xfrm>
                <a:off x="4409" y="1670"/>
                <a:ext cx="775"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1</a:t>
                </a:r>
              </a:p>
            </p:txBody>
          </p:sp>
          <p:sp>
            <p:nvSpPr>
              <p:cNvPr id="54340" name="Rectangle 107"/>
              <p:cNvSpPr>
                <a:spLocks noChangeArrowheads="1"/>
              </p:cNvSpPr>
              <p:nvPr/>
            </p:nvSpPr>
            <p:spPr bwMode="auto">
              <a:xfrm>
                <a:off x="3583" y="1670"/>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1</a:t>
                </a:r>
              </a:p>
            </p:txBody>
          </p:sp>
          <p:sp>
            <p:nvSpPr>
              <p:cNvPr id="54341" name="Rectangle 108"/>
              <p:cNvSpPr>
                <a:spLocks noChangeArrowheads="1"/>
              </p:cNvSpPr>
              <p:nvPr/>
            </p:nvSpPr>
            <p:spPr bwMode="auto">
              <a:xfrm>
                <a:off x="2757" y="1670"/>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a:t>
                </a:r>
              </a:p>
            </p:txBody>
          </p:sp>
          <p:sp>
            <p:nvSpPr>
              <p:cNvPr id="54342" name="Rectangle 109"/>
              <p:cNvSpPr>
                <a:spLocks noChangeArrowheads="1"/>
              </p:cNvSpPr>
              <p:nvPr/>
            </p:nvSpPr>
            <p:spPr bwMode="auto">
              <a:xfrm>
                <a:off x="1930" y="1670"/>
                <a:ext cx="827"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1</a:t>
                </a:r>
              </a:p>
            </p:txBody>
          </p:sp>
          <p:sp>
            <p:nvSpPr>
              <p:cNvPr id="54343" name="Line 110"/>
              <p:cNvSpPr>
                <a:spLocks noChangeShapeType="1"/>
              </p:cNvSpPr>
              <p:nvPr/>
            </p:nvSpPr>
            <p:spPr bwMode="auto">
              <a:xfrm>
                <a:off x="1930" y="167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4344" name="Line 111"/>
              <p:cNvSpPr>
                <a:spLocks noChangeShapeType="1"/>
              </p:cNvSpPr>
              <p:nvPr/>
            </p:nvSpPr>
            <p:spPr bwMode="auto">
              <a:xfrm>
                <a:off x="2757" y="167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4345" name="Line 112"/>
              <p:cNvSpPr>
                <a:spLocks noChangeShapeType="1"/>
              </p:cNvSpPr>
              <p:nvPr/>
            </p:nvSpPr>
            <p:spPr bwMode="auto">
              <a:xfrm>
                <a:off x="3583" y="167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4346" name="Line 113"/>
              <p:cNvSpPr>
                <a:spLocks noChangeShapeType="1"/>
              </p:cNvSpPr>
              <p:nvPr/>
            </p:nvSpPr>
            <p:spPr bwMode="auto">
              <a:xfrm>
                <a:off x="4409" y="167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4347" name="Line 114"/>
              <p:cNvSpPr>
                <a:spLocks noChangeShapeType="1"/>
              </p:cNvSpPr>
              <p:nvPr/>
            </p:nvSpPr>
            <p:spPr bwMode="auto">
              <a:xfrm>
                <a:off x="5184" y="1670"/>
                <a:ext cx="0" cy="326"/>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4348" name="Line 115"/>
              <p:cNvSpPr>
                <a:spLocks noChangeShapeType="1"/>
              </p:cNvSpPr>
              <p:nvPr/>
            </p:nvSpPr>
            <p:spPr bwMode="auto">
              <a:xfrm>
                <a:off x="1930" y="1670"/>
                <a:ext cx="325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4349" name="Line 116"/>
              <p:cNvSpPr>
                <a:spLocks noChangeShapeType="1"/>
              </p:cNvSpPr>
              <p:nvPr/>
            </p:nvSpPr>
            <p:spPr bwMode="auto">
              <a:xfrm>
                <a:off x="1930" y="1996"/>
                <a:ext cx="3254"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54336" name="Group 117"/>
            <p:cNvGrpSpPr>
              <a:grpSpLocks/>
            </p:cNvGrpSpPr>
            <p:nvPr/>
          </p:nvGrpSpPr>
          <p:grpSpPr bwMode="auto">
            <a:xfrm>
              <a:off x="2064" y="1824"/>
              <a:ext cx="884" cy="1104"/>
              <a:chOff x="2064" y="1824"/>
              <a:chExt cx="884" cy="1104"/>
            </a:xfrm>
          </p:grpSpPr>
          <p:sp>
            <p:nvSpPr>
              <p:cNvPr id="54337" name="Line 118"/>
              <p:cNvSpPr>
                <a:spLocks noChangeShapeType="1"/>
              </p:cNvSpPr>
              <p:nvPr/>
            </p:nvSpPr>
            <p:spPr bwMode="auto">
              <a:xfrm flipV="1">
                <a:off x="2064" y="1824"/>
                <a:ext cx="0" cy="1104"/>
              </a:xfrm>
              <a:prstGeom prst="line">
                <a:avLst/>
              </a:prstGeom>
              <a:noFill/>
              <a:ln w="38100">
                <a:solidFill>
                  <a:srgbClr val="FF99CC"/>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4338" name="Text Box 119"/>
              <p:cNvSpPr txBox="1">
                <a:spLocks noChangeArrowheads="1"/>
              </p:cNvSpPr>
              <p:nvPr/>
            </p:nvSpPr>
            <p:spPr bwMode="auto">
              <a:xfrm>
                <a:off x="2064" y="2016"/>
                <a:ext cx="88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資源確保</a:t>
                </a:r>
                <a:endParaRPr lang="en-US" altLang="ja-JP" sz="2400">
                  <a:latin typeface="Times New Roman" panose="02020603050405020304" pitchFamily="18" charset="0"/>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535644"/>
                                        </p:tgtEl>
                                        <p:attrNameLst>
                                          <p:attrName>style.visibility</p:attrName>
                                        </p:attrNameLst>
                                      </p:cBhvr>
                                      <p:to>
                                        <p:strVal val="visible"/>
                                      </p:to>
                                    </p:set>
                                    <p:animEffect transition="in" filter="wipe(up)">
                                      <p:cBhvr>
                                        <p:cTn id="7" dur="500"/>
                                        <p:tgtEl>
                                          <p:spTgt spid="53564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35612"/>
                                        </p:tgtEl>
                                        <p:attrNameLst>
                                          <p:attrName>style.visibility</p:attrName>
                                        </p:attrNameLst>
                                      </p:cBhvr>
                                      <p:to>
                                        <p:strVal val="visible"/>
                                      </p:to>
                                    </p:set>
                                    <p:anim calcmode="lin" valueType="num">
                                      <p:cBhvr additive="base">
                                        <p:cTn id="12" dur="500" fill="hold"/>
                                        <p:tgtEl>
                                          <p:spTgt spid="535612"/>
                                        </p:tgtEl>
                                        <p:attrNameLst>
                                          <p:attrName>ppt_x</p:attrName>
                                        </p:attrNameLst>
                                      </p:cBhvr>
                                      <p:tavLst>
                                        <p:tav tm="0">
                                          <p:val>
                                            <p:strVal val="#ppt_x"/>
                                          </p:val>
                                        </p:tav>
                                        <p:tav tm="100000">
                                          <p:val>
                                            <p:strVal val="#ppt_x"/>
                                          </p:val>
                                        </p:tav>
                                      </p:tavLst>
                                    </p:anim>
                                    <p:anim calcmode="lin" valueType="num">
                                      <p:cBhvr additive="base">
                                        <p:cTn id="13" dur="500" fill="hold"/>
                                        <p:tgtEl>
                                          <p:spTgt spid="5356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5612" grpId="0" animBg="1" autoUpdateAnimBg="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銀行家のアルゴリズム</a:t>
            </a:r>
          </a:p>
        </p:txBody>
      </p:sp>
      <p:sp>
        <p:nvSpPr>
          <p:cNvPr id="55299" name="Text Box 3"/>
          <p:cNvSpPr txBox="1">
            <a:spLocks noChangeArrowheads="1"/>
          </p:cNvSpPr>
          <p:nvPr/>
        </p:nvSpPr>
        <p:spPr bwMode="auto">
          <a:xfrm>
            <a:off x="457200" y="1524000"/>
            <a:ext cx="3717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例 : 3プロセス 4資源の場合</a:t>
            </a:r>
          </a:p>
        </p:txBody>
      </p:sp>
      <p:sp>
        <p:nvSpPr>
          <p:cNvPr id="55300" name="Text Box 4"/>
          <p:cNvSpPr txBox="1">
            <a:spLocks noChangeArrowheads="1"/>
          </p:cNvSpPr>
          <p:nvPr/>
        </p:nvSpPr>
        <p:spPr bwMode="auto">
          <a:xfrm>
            <a:off x="1219200" y="2133600"/>
            <a:ext cx="3825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F</a:t>
            </a:r>
          </a:p>
        </p:txBody>
      </p:sp>
      <p:graphicFrame>
        <p:nvGraphicFramePr>
          <p:cNvPr id="648197" name="Group 5"/>
          <p:cNvGraphicFramePr>
            <a:graphicFrameLocks noGrp="1"/>
          </p:cNvGraphicFramePr>
          <p:nvPr/>
        </p:nvGraphicFramePr>
        <p:xfrm>
          <a:off x="1752600" y="3733800"/>
          <a:ext cx="6477000" cy="2316320"/>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76190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プロセス</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2,0</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3,2</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1,4</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5333" name="Text Box 37"/>
          <p:cNvSpPr txBox="1">
            <a:spLocks noChangeArrowheads="1"/>
          </p:cNvSpPr>
          <p:nvPr/>
        </p:nvSpPr>
        <p:spPr bwMode="auto">
          <a:xfrm>
            <a:off x="914400" y="3657600"/>
            <a:ext cx="7667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U,R</a:t>
            </a:r>
          </a:p>
        </p:txBody>
      </p:sp>
      <p:sp>
        <p:nvSpPr>
          <p:cNvPr id="55334" name="Text Box 38"/>
          <p:cNvSpPr txBox="1">
            <a:spLocks noChangeArrowheads="1"/>
          </p:cNvSpPr>
          <p:nvPr/>
        </p:nvSpPr>
        <p:spPr bwMode="auto">
          <a:xfrm>
            <a:off x="4343400" y="6172200"/>
            <a:ext cx="4119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(保有資源数, 残り必要資源数)</a:t>
            </a:r>
          </a:p>
        </p:txBody>
      </p:sp>
      <p:sp>
        <p:nvSpPr>
          <p:cNvPr id="55335" name="Text Box 39"/>
          <p:cNvSpPr txBox="1">
            <a:spLocks noChangeArrowheads="1"/>
          </p:cNvSpPr>
          <p:nvPr/>
        </p:nvSpPr>
        <p:spPr bwMode="auto">
          <a:xfrm>
            <a:off x="6400800" y="3124200"/>
            <a:ext cx="1863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(空き資源数)</a:t>
            </a:r>
          </a:p>
        </p:txBody>
      </p:sp>
      <p:graphicFrame>
        <p:nvGraphicFramePr>
          <p:cNvPr id="648232" name="Group 40"/>
          <p:cNvGraphicFramePr>
            <a:graphicFrameLocks noGrp="1"/>
          </p:cNvGraphicFramePr>
          <p:nvPr/>
        </p:nvGraphicFramePr>
        <p:xfrm>
          <a:off x="1752600" y="2133600"/>
          <a:ext cx="6477000" cy="1036638"/>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518319">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34" marB="4573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319">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数</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34" marB="4573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useBgFill="1">
        <p:nvSpPr>
          <p:cNvPr id="648252" name="Text Box 60"/>
          <p:cNvSpPr txBox="1">
            <a:spLocks noChangeArrowheads="1"/>
          </p:cNvSpPr>
          <p:nvPr/>
        </p:nvSpPr>
        <p:spPr bwMode="auto">
          <a:xfrm>
            <a:off x="2743200" y="6172200"/>
            <a:ext cx="6137275" cy="519113"/>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プロセス1は実行終了後資源を解放する</a:t>
            </a:r>
          </a:p>
        </p:txBody>
      </p:sp>
      <p:grpSp>
        <p:nvGrpSpPr>
          <p:cNvPr id="648255" name="Group 63"/>
          <p:cNvGrpSpPr>
            <a:grpSpLocks/>
          </p:cNvGrpSpPr>
          <p:nvPr/>
        </p:nvGrpSpPr>
        <p:grpSpPr bwMode="auto">
          <a:xfrm>
            <a:off x="3063875" y="2651125"/>
            <a:ext cx="5165725" cy="2360613"/>
            <a:chOff x="1930" y="1670"/>
            <a:chExt cx="3254" cy="1487"/>
          </a:xfrm>
        </p:grpSpPr>
        <p:grpSp>
          <p:nvGrpSpPr>
            <p:cNvPr id="55359" name="Group 64"/>
            <p:cNvGrpSpPr>
              <a:grpSpLocks/>
            </p:cNvGrpSpPr>
            <p:nvPr/>
          </p:nvGrpSpPr>
          <p:grpSpPr bwMode="auto">
            <a:xfrm>
              <a:off x="1930" y="2831"/>
              <a:ext cx="3254" cy="326"/>
              <a:chOff x="1930" y="2831"/>
              <a:chExt cx="3254" cy="326"/>
            </a:xfrm>
          </p:grpSpPr>
          <p:sp>
            <p:nvSpPr>
              <p:cNvPr id="55375" name="Rectangle 65"/>
              <p:cNvSpPr>
                <a:spLocks noChangeArrowheads="1"/>
              </p:cNvSpPr>
              <p:nvPr/>
            </p:nvSpPr>
            <p:spPr bwMode="auto">
              <a:xfrm>
                <a:off x="4409" y="2831"/>
                <a:ext cx="775"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0,0</a:t>
                </a:r>
              </a:p>
            </p:txBody>
          </p:sp>
          <p:sp>
            <p:nvSpPr>
              <p:cNvPr id="55376" name="Rectangle 66"/>
              <p:cNvSpPr>
                <a:spLocks noChangeArrowheads="1"/>
              </p:cNvSpPr>
              <p:nvPr/>
            </p:nvSpPr>
            <p:spPr bwMode="auto">
              <a:xfrm>
                <a:off x="3583" y="2831"/>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0,0</a:t>
                </a:r>
              </a:p>
            </p:txBody>
          </p:sp>
          <p:sp>
            <p:nvSpPr>
              <p:cNvPr id="55377" name="Rectangle 67"/>
              <p:cNvSpPr>
                <a:spLocks noChangeArrowheads="1"/>
              </p:cNvSpPr>
              <p:nvPr/>
            </p:nvSpPr>
            <p:spPr bwMode="auto">
              <a:xfrm>
                <a:off x="2757" y="2831"/>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0,0</a:t>
                </a:r>
              </a:p>
            </p:txBody>
          </p:sp>
          <p:sp>
            <p:nvSpPr>
              <p:cNvPr id="55378" name="Rectangle 68"/>
              <p:cNvSpPr>
                <a:spLocks noChangeArrowheads="1"/>
              </p:cNvSpPr>
              <p:nvPr/>
            </p:nvSpPr>
            <p:spPr bwMode="auto">
              <a:xfrm>
                <a:off x="1930" y="2831"/>
                <a:ext cx="827"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0,0</a:t>
                </a:r>
              </a:p>
            </p:txBody>
          </p:sp>
          <p:sp>
            <p:nvSpPr>
              <p:cNvPr id="55379" name="Line 69"/>
              <p:cNvSpPr>
                <a:spLocks noChangeShapeType="1"/>
              </p:cNvSpPr>
              <p:nvPr/>
            </p:nvSpPr>
            <p:spPr bwMode="auto">
              <a:xfrm>
                <a:off x="1930" y="2831"/>
                <a:ext cx="325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5380" name="Line 70"/>
              <p:cNvSpPr>
                <a:spLocks noChangeShapeType="1"/>
              </p:cNvSpPr>
              <p:nvPr/>
            </p:nvSpPr>
            <p:spPr bwMode="auto">
              <a:xfrm>
                <a:off x="1930" y="3157"/>
                <a:ext cx="325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5381" name="Line 71"/>
              <p:cNvSpPr>
                <a:spLocks noChangeShapeType="1"/>
              </p:cNvSpPr>
              <p:nvPr/>
            </p:nvSpPr>
            <p:spPr bwMode="auto">
              <a:xfrm>
                <a:off x="1930" y="2831"/>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5382" name="Line 72"/>
              <p:cNvSpPr>
                <a:spLocks noChangeShapeType="1"/>
              </p:cNvSpPr>
              <p:nvPr/>
            </p:nvSpPr>
            <p:spPr bwMode="auto">
              <a:xfrm>
                <a:off x="2757" y="2831"/>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5383" name="Line 73"/>
              <p:cNvSpPr>
                <a:spLocks noChangeShapeType="1"/>
              </p:cNvSpPr>
              <p:nvPr/>
            </p:nvSpPr>
            <p:spPr bwMode="auto">
              <a:xfrm>
                <a:off x="3583" y="2831"/>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5384" name="Line 74"/>
              <p:cNvSpPr>
                <a:spLocks noChangeShapeType="1"/>
              </p:cNvSpPr>
              <p:nvPr/>
            </p:nvSpPr>
            <p:spPr bwMode="auto">
              <a:xfrm>
                <a:off x="4409" y="2831"/>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5385" name="Line 75"/>
              <p:cNvSpPr>
                <a:spLocks noChangeShapeType="1"/>
              </p:cNvSpPr>
              <p:nvPr/>
            </p:nvSpPr>
            <p:spPr bwMode="auto">
              <a:xfrm>
                <a:off x="5184" y="2831"/>
                <a:ext cx="0" cy="326"/>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55360" name="Group 76"/>
            <p:cNvGrpSpPr>
              <a:grpSpLocks/>
            </p:cNvGrpSpPr>
            <p:nvPr/>
          </p:nvGrpSpPr>
          <p:grpSpPr bwMode="auto">
            <a:xfrm>
              <a:off x="1930" y="1670"/>
              <a:ext cx="3254" cy="326"/>
              <a:chOff x="1930" y="1670"/>
              <a:chExt cx="3254" cy="326"/>
            </a:xfrm>
          </p:grpSpPr>
          <p:sp>
            <p:nvSpPr>
              <p:cNvPr id="55364" name="Rectangle 77"/>
              <p:cNvSpPr>
                <a:spLocks noChangeArrowheads="1"/>
              </p:cNvSpPr>
              <p:nvPr/>
            </p:nvSpPr>
            <p:spPr bwMode="auto">
              <a:xfrm>
                <a:off x="4409" y="1670"/>
                <a:ext cx="775"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2</a:t>
                </a:r>
              </a:p>
            </p:txBody>
          </p:sp>
          <p:sp>
            <p:nvSpPr>
              <p:cNvPr id="55365" name="Rectangle 78"/>
              <p:cNvSpPr>
                <a:spLocks noChangeArrowheads="1"/>
              </p:cNvSpPr>
              <p:nvPr/>
            </p:nvSpPr>
            <p:spPr bwMode="auto">
              <a:xfrm>
                <a:off x="3583" y="1670"/>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3</a:t>
                </a:r>
              </a:p>
            </p:txBody>
          </p:sp>
          <p:sp>
            <p:nvSpPr>
              <p:cNvPr id="55366" name="Rectangle 79"/>
              <p:cNvSpPr>
                <a:spLocks noChangeArrowheads="1"/>
              </p:cNvSpPr>
              <p:nvPr/>
            </p:nvSpPr>
            <p:spPr bwMode="auto">
              <a:xfrm>
                <a:off x="2757" y="1670"/>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3</a:t>
                </a:r>
              </a:p>
            </p:txBody>
          </p:sp>
          <p:sp>
            <p:nvSpPr>
              <p:cNvPr id="55367" name="Rectangle 80"/>
              <p:cNvSpPr>
                <a:spLocks noChangeArrowheads="1"/>
              </p:cNvSpPr>
              <p:nvPr/>
            </p:nvSpPr>
            <p:spPr bwMode="auto">
              <a:xfrm>
                <a:off x="1930" y="1670"/>
                <a:ext cx="827"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4</a:t>
                </a:r>
              </a:p>
            </p:txBody>
          </p:sp>
          <p:sp>
            <p:nvSpPr>
              <p:cNvPr id="55368" name="Line 81"/>
              <p:cNvSpPr>
                <a:spLocks noChangeShapeType="1"/>
              </p:cNvSpPr>
              <p:nvPr/>
            </p:nvSpPr>
            <p:spPr bwMode="auto">
              <a:xfrm>
                <a:off x="1930" y="167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5369" name="Line 82"/>
              <p:cNvSpPr>
                <a:spLocks noChangeShapeType="1"/>
              </p:cNvSpPr>
              <p:nvPr/>
            </p:nvSpPr>
            <p:spPr bwMode="auto">
              <a:xfrm>
                <a:off x="2757" y="167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5370" name="Line 83"/>
              <p:cNvSpPr>
                <a:spLocks noChangeShapeType="1"/>
              </p:cNvSpPr>
              <p:nvPr/>
            </p:nvSpPr>
            <p:spPr bwMode="auto">
              <a:xfrm>
                <a:off x="3583" y="167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5371" name="Line 84"/>
              <p:cNvSpPr>
                <a:spLocks noChangeShapeType="1"/>
              </p:cNvSpPr>
              <p:nvPr/>
            </p:nvSpPr>
            <p:spPr bwMode="auto">
              <a:xfrm>
                <a:off x="4409" y="167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5372" name="Line 85"/>
              <p:cNvSpPr>
                <a:spLocks noChangeShapeType="1"/>
              </p:cNvSpPr>
              <p:nvPr/>
            </p:nvSpPr>
            <p:spPr bwMode="auto">
              <a:xfrm>
                <a:off x="5184" y="1670"/>
                <a:ext cx="0" cy="326"/>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5373" name="Line 86"/>
              <p:cNvSpPr>
                <a:spLocks noChangeShapeType="1"/>
              </p:cNvSpPr>
              <p:nvPr/>
            </p:nvSpPr>
            <p:spPr bwMode="auto">
              <a:xfrm>
                <a:off x="1930" y="1670"/>
                <a:ext cx="325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5374" name="Line 87"/>
              <p:cNvSpPr>
                <a:spLocks noChangeShapeType="1"/>
              </p:cNvSpPr>
              <p:nvPr/>
            </p:nvSpPr>
            <p:spPr bwMode="auto">
              <a:xfrm>
                <a:off x="1930" y="1996"/>
                <a:ext cx="3254"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55361" name="Group 88"/>
            <p:cNvGrpSpPr>
              <a:grpSpLocks/>
            </p:cNvGrpSpPr>
            <p:nvPr/>
          </p:nvGrpSpPr>
          <p:grpSpPr bwMode="auto">
            <a:xfrm>
              <a:off x="2064" y="1824"/>
              <a:ext cx="884" cy="1104"/>
              <a:chOff x="2064" y="1824"/>
              <a:chExt cx="884" cy="1104"/>
            </a:xfrm>
          </p:grpSpPr>
          <p:sp>
            <p:nvSpPr>
              <p:cNvPr id="55362" name="Line 89"/>
              <p:cNvSpPr>
                <a:spLocks noChangeShapeType="1"/>
              </p:cNvSpPr>
              <p:nvPr/>
            </p:nvSpPr>
            <p:spPr bwMode="auto">
              <a:xfrm flipV="1">
                <a:off x="2064" y="1824"/>
                <a:ext cx="0" cy="1104"/>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5363" name="Text Box 90"/>
              <p:cNvSpPr txBox="1">
                <a:spLocks noChangeArrowheads="1"/>
              </p:cNvSpPr>
              <p:nvPr/>
            </p:nvSpPr>
            <p:spPr bwMode="auto">
              <a:xfrm>
                <a:off x="2064" y="2016"/>
                <a:ext cx="88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資源解放</a:t>
                </a:r>
                <a:endParaRPr lang="en-US" altLang="ja-JP" sz="2400">
                  <a:latin typeface="Times New Roman" panose="02020603050405020304" pitchFamily="18" charset="0"/>
                </a:endParaRPr>
              </a:p>
            </p:txBody>
          </p:sp>
        </p:grpSp>
      </p:grpSp>
      <p:sp>
        <p:nvSpPr>
          <p:cNvPr id="648283" name="AutoShape 91"/>
          <p:cNvSpPr>
            <a:spLocks noChangeArrowheads="1"/>
          </p:cNvSpPr>
          <p:nvPr/>
        </p:nvSpPr>
        <p:spPr bwMode="auto">
          <a:xfrm>
            <a:off x="228600" y="4572000"/>
            <a:ext cx="1295400" cy="457200"/>
          </a:xfrm>
          <a:prstGeom prst="wedgeRoundRectCallout">
            <a:avLst>
              <a:gd name="adj1" fmla="val 69241"/>
              <a:gd name="adj2" fmla="val -10069"/>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終了</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48283"/>
                                        </p:tgtEl>
                                        <p:attrNameLst>
                                          <p:attrName>style.visibility</p:attrName>
                                        </p:attrNameLst>
                                      </p:cBhvr>
                                      <p:to>
                                        <p:strVal val="visible"/>
                                      </p:to>
                                    </p:set>
                                    <p:animEffect transition="in" filter="checkerboard(across)">
                                      <p:cBhvr>
                                        <p:cTn id="7" dur="500"/>
                                        <p:tgtEl>
                                          <p:spTgt spid="64828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648255"/>
                                        </p:tgtEl>
                                        <p:attrNameLst>
                                          <p:attrName>style.visibility</p:attrName>
                                        </p:attrNameLst>
                                      </p:cBhvr>
                                      <p:to>
                                        <p:strVal val="visible"/>
                                      </p:to>
                                    </p:set>
                                    <p:animEffect transition="in" filter="wipe(down)">
                                      <p:cBhvr>
                                        <p:cTn id="12" dur="500"/>
                                        <p:tgtEl>
                                          <p:spTgt spid="64825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48252"/>
                                        </p:tgtEl>
                                        <p:attrNameLst>
                                          <p:attrName>style.visibility</p:attrName>
                                        </p:attrNameLst>
                                      </p:cBhvr>
                                      <p:to>
                                        <p:strVal val="visible"/>
                                      </p:to>
                                    </p:set>
                                    <p:anim calcmode="lin" valueType="num">
                                      <p:cBhvr additive="base">
                                        <p:cTn id="17" dur="500" fill="hold"/>
                                        <p:tgtEl>
                                          <p:spTgt spid="648252"/>
                                        </p:tgtEl>
                                        <p:attrNameLst>
                                          <p:attrName>ppt_x</p:attrName>
                                        </p:attrNameLst>
                                      </p:cBhvr>
                                      <p:tavLst>
                                        <p:tav tm="0">
                                          <p:val>
                                            <p:strVal val="#ppt_x"/>
                                          </p:val>
                                        </p:tav>
                                        <p:tav tm="100000">
                                          <p:val>
                                            <p:strVal val="#ppt_x"/>
                                          </p:val>
                                        </p:tav>
                                      </p:tavLst>
                                    </p:anim>
                                    <p:anim calcmode="lin" valueType="num">
                                      <p:cBhvr additive="base">
                                        <p:cTn id="18" dur="500" fill="hold"/>
                                        <p:tgtEl>
                                          <p:spTgt spid="64825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8252" grpId="0" animBg="1" autoUpdateAnimBg="0"/>
      <p:bldP spid="648283" grpId="0" animBg="1"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銀行家のアルゴリズム</a:t>
            </a:r>
          </a:p>
        </p:txBody>
      </p:sp>
      <p:sp>
        <p:nvSpPr>
          <p:cNvPr id="56323" name="Text Box 3"/>
          <p:cNvSpPr txBox="1">
            <a:spLocks noChangeArrowheads="1"/>
          </p:cNvSpPr>
          <p:nvPr/>
        </p:nvSpPr>
        <p:spPr bwMode="auto">
          <a:xfrm>
            <a:off x="457200" y="1524000"/>
            <a:ext cx="3717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例 : 3プロセス 4資源の場合</a:t>
            </a:r>
          </a:p>
        </p:txBody>
      </p:sp>
      <p:sp>
        <p:nvSpPr>
          <p:cNvPr id="56324" name="Text Box 4"/>
          <p:cNvSpPr txBox="1">
            <a:spLocks noChangeArrowheads="1"/>
          </p:cNvSpPr>
          <p:nvPr/>
        </p:nvSpPr>
        <p:spPr bwMode="auto">
          <a:xfrm>
            <a:off x="1219200" y="2133600"/>
            <a:ext cx="3825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F</a:t>
            </a:r>
          </a:p>
        </p:txBody>
      </p:sp>
      <p:graphicFrame>
        <p:nvGraphicFramePr>
          <p:cNvPr id="647173" name="Group 5"/>
          <p:cNvGraphicFramePr>
            <a:graphicFrameLocks noGrp="1"/>
          </p:cNvGraphicFramePr>
          <p:nvPr/>
        </p:nvGraphicFramePr>
        <p:xfrm>
          <a:off x="1752600" y="3733800"/>
          <a:ext cx="6477000" cy="2316320"/>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76190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プロセス</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3,2</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1,4</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6357" name="Text Box 37"/>
          <p:cNvSpPr txBox="1">
            <a:spLocks noChangeArrowheads="1"/>
          </p:cNvSpPr>
          <p:nvPr/>
        </p:nvSpPr>
        <p:spPr bwMode="auto">
          <a:xfrm>
            <a:off x="914400" y="3657600"/>
            <a:ext cx="7667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U,R</a:t>
            </a:r>
          </a:p>
        </p:txBody>
      </p:sp>
      <p:sp>
        <p:nvSpPr>
          <p:cNvPr id="56358" name="Text Box 38"/>
          <p:cNvSpPr txBox="1">
            <a:spLocks noChangeArrowheads="1"/>
          </p:cNvSpPr>
          <p:nvPr/>
        </p:nvSpPr>
        <p:spPr bwMode="auto">
          <a:xfrm>
            <a:off x="4343400" y="6172200"/>
            <a:ext cx="4119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(保有資源数, 残り必要資源数)</a:t>
            </a:r>
          </a:p>
        </p:txBody>
      </p:sp>
      <p:sp>
        <p:nvSpPr>
          <p:cNvPr id="56359" name="Text Box 39"/>
          <p:cNvSpPr txBox="1">
            <a:spLocks noChangeArrowheads="1"/>
          </p:cNvSpPr>
          <p:nvPr/>
        </p:nvSpPr>
        <p:spPr bwMode="auto">
          <a:xfrm>
            <a:off x="6400800" y="3124200"/>
            <a:ext cx="1863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(空き資源数)</a:t>
            </a:r>
          </a:p>
        </p:txBody>
      </p:sp>
      <p:graphicFrame>
        <p:nvGraphicFramePr>
          <p:cNvPr id="647256" name="Group 88"/>
          <p:cNvGraphicFramePr>
            <a:graphicFrameLocks noGrp="1"/>
          </p:cNvGraphicFramePr>
          <p:nvPr/>
        </p:nvGraphicFramePr>
        <p:xfrm>
          <a:off x="1752600" y="2133600"/>
          <a:ext cx="6477000" cy="1036638"/>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518319">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34" marB="4573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319">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数</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34" marB="4573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56380" name="AutoShape 77"/>
          <p:cNvSpPr>
            <a:spLocks noChangeArrowheads="1"/>
          </p:cNvSpPr>
          <p:nvPr/>
        </p:nvSpPr>
        <p:spPr bwMode="auto">
          <a:xfrm>
            <a:off x="228600" y="4572000"/>
            <a:ext cx="1295400" cy="457200"/>
          </a:xfrm>
          <a:prstGeom prst="wedgeRoundRectCallout">
            <a:avLst>
              <a:gd name="adj1" fmla="val 69241"/>
              <a:gd name="adj2" fmla="val -10069"/>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終了</a:t>
            </a:r>
          </a:p>
        </p:txBody>
      </p:sp>
      <p:sp>
        <p:nvSpPr>
          <p:cNvPr id="647257" name="AutoShape 89"/>
          <p:cNvSpPr>
            <a:spLocks noChangeArrowheads="1"/>
          </p:cNvSpPr>
          <p:nvPr/>
        </p:nvSpPr>
        <p:spPr bwMode="auto">
          <a:xfrm>
            <a:off x="152400" y="5715000"/>
            <a:ext cx="2057400" cy="457200"/>
          </a:xfrm>
          <a:prstGeom prst="wedgeRoundRectCallout">
            <a:avLst>
              <a:gd name="adj1" fmla="val 91514"/>
              <a:gd name="adj2" fmla="val -10069"/>
              <a:gd name="adj3" fmla="val 16667"/>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資源3が不足</a:t>
            </a:r>
          </a:p>
        </p:txBody>
      </p:sp>
      <p:grpSp>
        <p:nvGrpSpPr>
          <p:cNvPr id="647258" name="Group 90"/>
          <p:cNvGrpSpPr>
            <a:grpSpLocks/>
          </p:cNvGrpSpPr>
          <p:nvPr/>
        </p:nvGrpSpPr>
        <p:grpSpPr bwMode="auto">
          <a:xfrm>
            <a:off x="5688013" y="5529263"/>
            <a:ext cx="1311275" cy="517525"/>
            <a:chOff x="3583" y="3483"/>
            <a:chExt cx="826" cy="326"/>
          </a:xfrm>
        </p:grpSpPr>
        <p:sp>
          <p:nvSpPr>
            <p:cNvPr id="56383" name="Rectangle 91"/>
            <p:cNvSpPr>
              <a:spLocks noChangeArrowheads="1"/>
            </p:cNvSpPr>
            <p:nvPr/>
          </p:nvSpPr>
          <p:spPr bwMode="auto">
            <a:xfrm>
              <a:off x="3583" y="3483"/>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1,</a:t>
              </a:r>
              <a:r>
                <a:rPr lang="ja-JP" altLang="en-US" sz="2800" b="1">
                  <a:solidFill>
                    <a:schemeClr val="folHlink"/>
                  </a:solidFill>
                  <a:latin typeface="Times New Roman" panose="02020603050405020304" pitchFamily="18" charset="0"/>
                </a:rPr>
                <a:t>4</a:t>
              </a:r>
            </a:p>
          </p:txBody>
        </p:sp>
        <p:sp>
          <p:nvSpPr>
            <p:cNvPr id="56384" name="Line 92"/>
            <p:cNvSpPr>
              <a:spLocks noChangeShapeType="1"/>
            </p:cNvSpPr>
            <p:nvPr/>
          </p:nvSpPr>
          <p:spPr bwMode="auto">
            <a:xfrm>
              <a:off x="3583" y="3483"/>
              <a:ext cx="82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6385" name="Line 93"/>
            <p:cNvSpPr>
              <a:spLocks noChangeShapeType="1"/>
            </p:cNvSpPr>
            <p:nvPr/>
          </p:nvSpPr>
          <p:spPr bwMode="auto">
            <a:xfrm>
              <a:off x="3583" y="3809"/>
              <a:ext cx="826"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6386" name="Line 94"/>
            <p:cNvSpPr>
              <a:spLocks noChangeShapeType="1"/>
            </p:cNvSpPr>
            <p:nvPr/>
          </p:nvSpPr>
          <p:spPr bwMode="auto">
            <a:xfrm>
              <a:off x="3583" y="3483"/>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6387" name="Line 95"/>
            <p:cNvSpPr>
              <a:spLocks noChangeShapeType="1"/>
            </p:cNvSpPr>
            <p:nvPr/>
          </p:nvSpPr>
          <p:spPr bwMode="auto">
            <a:xfrm>
              <a:off x="4409" y="3483"/>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647258"/>
                                        </p:tgtEl>
                                        <p:attrNameLst>
                                          <p:attrName>style.visibility</p:attrName>
                                        </p:attrNameLst>
                                      </p:cBhvr>
                                      <p:to>
                                        <p:strVal val="visible"/>
                                      </p:to>
                                    </p:set>
                                    <p:animEffect transition="in" filter="checkerboard(across)">
                                      <p:cBhvr>
                                        <p:cTn id="7" dur="500"/>
                                        <p:tgtEl>
                                          <p:spTgt spid="64725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47257"/>
                                        </p:tgtEl>
                                        <p:attrNameLst>
                                          <p:attrName>style.visibility</p:attrName>
                                        </p:attrNameLst>
                                      </p:cBhvr>
                                      <p:to>
                                        <p:strVal val="visible"/>
                                      </p:to>
                                    </p:set>
                                    <p:animEffect transition="in" filter="checkerboard(across)">
                                      <p:cBhvr>
                                        <p:cTn id="12" dur="500"/>
                                        <p:tgtEl>
                                          <p:spTgt spid="6472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7257" grpId="0" animBg="1" autoUpdateAnimBg="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銀行家のアルゴリズム</a:t>
            </a:r>
          </a:p>
        </p:txBody>
      </p:sp>
      <p:sp>
        <p:nvSpPr>
          <p:cNvPr id="57347" name="Text Box 3"/>
          <p:cNvSpPr txBox="1">
            <a:spLocks noChangeArrowheads="1"/>
          </p:cNvSpPr>
          <p:nvPr/>
        </p:nvSpPr>
        <p:spPr bwMode="auto">
          <a:xfrm>
            <a:off x="457200" y="1524000"/>
            <a:ext cx="3717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例 : 3プロセス 4資源の場合</a:t>
            </a:r>
          </a:p>
        </p:txBody>
      </p:sp>
      <p:sp>
        <p:nvSpPr>
          <p:cNvPr id="57348" name="Text Box 4"/>
          <p:cNvSpPr txBox="1">
            <a:spLocks noChangeArrowheads="1"/>
          </p:cNvSpPr>
          <p:nvPr/>
        </p:nvSpPr>
        <p:spPr bwMode="auto">
          <a:xfrm>
            <a:off x="1219200" y="2133600"/>
            <a:ext cx="3825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F</a:t>
            </a:r>
          </a:p>
        </p:txBody>
      </p:sp>
      <p:graphicFrame>
        <p:nvGraphicFramePr>
          <p:cNvPr id="649221" name="Group 5"/>
          <p:cNvGraphicFramePr>
            <a:graphicFrameLocks noGrp="1"/>
          </p:cNvGraphicFramePr>
          <p:nvPr/>
        </p:nvGraphicFramePr>
        <p:xfrm>
          <a:off x="1752600" y="3733800"/>
          <a:ext cx="6477000" cy="2316320"/>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76190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プロセス</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3,2</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r>
                        <a:rPr kumimoji="1" lang="ja-JP" altLang="en-US" sz="2800" b="1" i="0" u="none" strike="noStrike" cap="none" normalizeH="0" baseline="0">
                          <a:ln>
                            <a:noFill/>
                          </a:ln>
                          <a:solidFill>
                            <a:schemeClr val="folHlink"/>
                          </a:solidFill>
                          <a:effectLst/>
                          <a:latin typeface="Times New Roman" panose="02020603050405020304" pitchFamily="18" charset="0"/>
                          <a:ea typeface="ＭＳ Ｐゴシック" panose="020B0600070205080204" pitchFamily="50" charset="-128"/>
                        </a:rPr>
                        <a:t>4</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7381" name="Text Box 37"/>
          <p:cNvSpPr txBox="1">
            <a:spLocks noChangeArrowheads="1"/>
          </p:cNvSpPr>
          <p:nvPr/>
        </p:nvSpPr>
        <p:spPr bwMode="auto">
          <a:xfrm>
            <a:off x="914400" y="3657600"/>
            <a:ext cx="7667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U,R</a:t>
            </a:r>
          </a:p>
        </p:txBody>
      </p:sp>
      <p:sp>
        <p:nvSpPr>
          <p:cNvPr id="57382" name="Text Box 38"/>
          <p:cNvSpPr txBox="1">
            <a:spLocks noChangeArrowheads="1"/>
          </p:cNvSpPr>
          <p:nvPr/>
        </p:nvSpPr>
        <p:spPr bwMode="auto">
          <a:xfrm>
            <a:off x="4343400" y="6172200"/>
            <a:ext cx="4119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(保有資源数, 残り必要資源数)</a:t>
            </a:r>
          </a:p>
        </p:txBody>
      </p:sp>
      <p:sp>
        <p:nvSpPr>
          <p:cNvPr id="57383" name="Text Box 39"/>
          <p:cNvSpPr txBox="1">
            <a:spLocks noChangeArrowheads="1"/>
          </p:cNvSpPr>
          <p:nvPr/>
        </p:nvSpPr>
        <p:spPr bwMode="auto">
          <a:xfrm>
            <a:off x="6400800" y="3124200"/>
            <a:ext cx="1863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(空き資源数)</a:t>
            </a:r>
          </a:p>
        </p:txBody>
      </p:sp>
      <p:graphicFrame>
        <p:nvGraphicFramePr>
          <p:cNvPr id="649256" name="Group 40"/>
          <p:cNvGraphicFramePr>
            <a:graphicFrameLocks noGrp="1"/>
          </p:cNvGraphicFramePr>
          <p:nvPr/>
        </p:nvGraphicFramePr>
        <p:xfrm>
          <a:off x="1752600" y="2133600"/>
          <a:ext cx="6477000" cy="1036638"/>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518319">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34" marB="4573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319">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数</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34" marB="4573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useBgFill="1">
        <p:nvSpPr>
          <p:cNvPr id="649276" name="Text Box 60"/>
          <p:cNvSpPr txBox="1">
            <a:spLocks noChangeArrowheads="1"/>
          </p:cNvSpPr>
          <p:nvPr/>
        </p:nvSpPr>
        <p:spPr bwMode="auto">
          <a:xfrm>
            <a:off x="2743200" y="6172200"/>
            <a:ext cx="6096000" cy="519113"/>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次はプロセス2に必要な資源を全て渡す</a:t>
            </a:r>
          </a:p>
        </p:txBody>
      </p:sp>
      <p:sp useBgFill="1">
        <p:nvSpPr>
          <p:cNvPr id="649277" name="AutoShape 61"/>
          <p:cNvSpPr>
            <a:spLocks noChangeArrowheads="1"/>
          </p:cNvSpPr>
          <p:nvPr/>
        </p:nvSpPr>
        <p:spPr bwMode="auto">
          <a:xfrm>
            <a:off x="3886200" y="3886200"/>
            <a:ext cx="5029200" cy="914400"/>
          </a:xfrm>
          <a:prstGeom prst="wedgeRoundRectCallout">
            <a:avLst>
              <a:gd name="adj1" fmla="val -45139"/>
              <a:gd name="adj2" fmla="val 82468"/>
              <a:gd name="adj3" fmla="val 16667"/>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今後はプロセス2の全ての資源が</a:t>
            </a:r>
          </a:p>
          <a:p>
            <a:pPr algn="ctr" eaLnBrk="1" hangingPunct="1">
              <a:spcBef>
                <a:spcPct val="0"/>
              </a:spcBef>
              <a:buSzTx/>
              <a:buFontTx/>
              <a:buNone/>
            </a:pPr>
            <a:r>
              <a:rPr lang="ja-JP" altLang="en-US" sz="2400">
                <a:latin typeface="Times New Roman" panose="02020603050405020304" pitchFamily="18" charset="0"/>
              </a:rPr>
              <a:t>必要資源数 ≦ 空き資源数</a:t>
            </a:r>
          </a:p>
        </p:txBody>
      </p:sp>
      <p:sp>
        <p:nvSpPr>
          <p:cNvPr id="57406" name="AutoShape 62"/>
          <p:cNvSpPr>
            <a:spLocks noChangeArrowheads="1"/>
          </p:cNvSpPr>
          <p:nvPr/>
        </p:nvSpPr>
        <p:spPr bwMode="auto">
          <a:xfrm>
            <a:off x="228600" y="4572000"/>
            <a:ext cx="1295400" cy="457200"/>
          </a:xfrm>
          <a:prstGeom prst="wedgeRoundRectCallout">
            <a:avLst>
              <a:gd name="adj1" fmla="val 69241"/>
              <a:gd name="adj2" fmla="val -10069"/>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終了</a:t>
            </a:r>
          </a:p>
        </p:txBody>
      </p:sp>
      <p:sp>
        <p:nvSpPr>
          <p:cNvPr id="57407" name="AutoShape 70"/>
          <p:cNvSpPr>
            <a:spLocks noChangeArrowheads="1"/>
          </p:cNvSpPr>
          <p:nvPr/>
        </p:nvSpPr>
        <p:spPr bwMode="auto">
          <a:xfrm>
            <a:off x="152400" y="5715000"/>
            <a:ext cx="2057400" cy="457200"/>
          </a:xfrm>
          <a:prstGeom prst="wedgeRoundRectCallout">
            <a:avLst>
              <a:gd name="adj1" fmla="val 91514"/>
              <a:gd name="adj2" fmla="val -10069"/>
              <a:gd name="adj3" fmla="val 16667"/>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資源3が不足</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49277"/>
                                        </p:tgtEl>
                                        <p:attrNameLst>
                                          <p:attrName>style.visibility</p:attrName>
                                        </p:attrNameLst>
                                      </p:cBhvr>
                                      <p:to>
                                        <p:strVal val="visible"/>
                                      </p:to>
                                    </p:set>
                                    <p:animEffect transition="in" filter="checkerboard(across)">
                                      <p:cBhvr>
                                        <p:cTn id="7" dur="500"/>
                                        <p:tgtEl>
                                          <p:spTgt spid="64927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49276"/>
                                        </p:tgtEl>
                                        <p:attrNameLst>
                                          <p:attrName>style.visibility</p:attrName>
                                        </p:attrNameLst>
                                      </p:cBhvr>
                                      <p:to>
                                        <p:strVal val="visible"/>
                                      </p:to>
                                    </p:set>
                                    <p:anim calcmode="lin" valueType="num">
                                      <p:cBhvr additive="base">
                                        <p:cTn id="12" dur="500" fill="hold"/>
                                        <p:tgtEl>
                                          <p:spTgt spid="649276"/>
                                        </p:tgtEl>
                                        <p:attrNameLst>
                                          <p:attrName>ppt_x</p:attrName>
                                        </p:attrNameLst>
                                      </p:cBhvr>
                                      <p:tavLst>
                                        <p:tav tm="0">
                                          <p:val>
                                            <p:strVal val="#ppt_x"/>
                                          </p:val>
                                        </p:tav>
                                        <p:tav tm="100000">
                                          <p:val>
                                            <p:strVal val="#ppt_x"/>
                                          </p:val>
                                        </p:tav>
                                      </p:tavLst>
                                    </p:anim>
                                    <p:anim calcmode="lin" valueType="num">
                                      <p:cBhvr additive="base">
                                        <p:cTn id="13" dur="500" fill="hold"/>
                                        <p:tgtEl>
                                          <p:spTgt spid="64927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9276" grpId="0" animBg="1" autoUpdateAnimBg="0"/>
      <p:bldP spid="649277" grpId="0" animBg="1"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銀行家のアルゴリズム</a:t>
            </a:r>
          </a:p>
        </p:txBody>
      </p:sp>
      <p:sp>
        <p:nvSpPr>
          <p:cNvPr id="58371" name="Text Box 3"/>
          <p:cNvSpPr txBox="1">
            <a:spLocks noChangeArrowheads="1"/>
          </p:cNvSpPr>
          <p:nvPr/>
        </p:nvSpPr>
        <p:spPr bwMode="auto">
          <a:xfrm>
            <a:off x="457200" y="1524000"/>
            <a:ext cx="3717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例 : 3プロセス 4資源の場合</a:t>
            </a:r>
          </a:p>
        </p:txBody>
      </p:sp>
      <p:sp>
        <p:nvSpPr>
          <p:cNvPr id="58372" name="Text Box 4"/>
          <p:cNvSpPr txBox="1">
            <a:spLocks noChangeArrowheads="1"/>
          </p:cNvSpPr>
          <p:nvPr/>
        </p:nvSpPr>
        <p:spPr bwMode="auto">
          <a:xfrm>
            <a:off x="1219200" y="2133600"/>
            <a:ext cx="3825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F</a:t>
            </a:r>
          </a:p>
        </p:txBody>
      </p:sp>
      <p:graphicFrame>
        <p:nvGraphicFramePr>
          <p:cNvPr id="548869" name="Group 5"/>
          <p:cNvGraphicFramePr>
            <a:graphicFrameLocks noGrp="1"/>
          </p:cNvGraphicFramePr>
          <p:nvPr/>
        </p:nvGraphicFramePr>
        <p:xfrm>
          <a:off x="1752600" y="3733800"/>
          <a:ext cx="6477000" cy="2316320"/>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76190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プロセス</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3,2</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1,4</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8405" name="Text Box 37"/>
          <p:cNvSpPr txBox="1">
            <a:spLocks noChangeArrowheads="1"/>
          </p:cNvSpPr>
          <p:nvPr/>
        </p:nvSpPr>
        <p:spPr bwMode="auto">
          <a:xfrm>
            <a:off x="914400" y="3657600"/>
            <a:ext cx="7667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U,R</a:t>
            </a:r>
          </a:p>
        </p:txBody>
      </p:sp>
      <p:sp>
        <p:nvSpPr>
          <p:cNvPr id="58406" name="Text Box 38"/>
          <p:cNvSpPr txBox="1">
            <a:spLocks noChangeArrowheads="1"/>
          </p:cNvSpPr>
          <p:nvPr/>
        </p:nvSpPr>
        <p:spPr bwMode="auto">
          <a:xfrm>
            <a:off x="4343400" y="6172200"/>
            <a:ext cx="4119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(保有資源数, 残り必要資源数)</a:t>
            </a:r>
          </a:p>
        </p:txBody>
      </p:sp>
      <p:sp>
        <p:nvSpPr>
          <p:cNvPr id="58407" name="Text Box 39"/>
          <p:cNvSpPr txBox="1">
            <a:spLocks noChangeArrowheads="1"/>
          </p:cNvSpPr>
          <p:nvPr/>
        </p:nvSpPr>
        <p:spPr bwMode="auto">
          <a:xfrm>
            <a:off x="6400800" y="3124200"/>
            <a:ext cx="1863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(空き資源数)</a:t>
            </a:r>
          </a:p>
        </p:txBody>
      </p:sp>
      <p:graphicFrame>
        <p:nvGraphicFramePr>
          <p:cNvPr id="548904" name="Group 40"/>
          <p:cNvGraphicFramePr>
            <a:graphicFrameLocks noGrp="1"/>
          </p:cNvGraphicFramePr>
          <p:nvPr/>
        </p:nvGraphicFramePr>
        <p:xfrm>
          <a:off x="1752600" y="2133600"/>
          <a:ext cx="6477000" cy="1036638"/>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518319">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34" marB="4573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319">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数</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34" marB="4573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useBgFill="1">
        <p:nvSpPr>
          <p:cNvPr id="548954" name="Text Box 90"/>
          <p:cNvSpPr txBox="1">
            <a:spLocks noChangeArrowheads="1"/>
          </p:cNvSpPr>
          <p:nvPr/>
        </p:nvSpPr>
        <p:spPr bwMode="auto">
          <a:xfrm>
            <a:off x="3048000" y="6172200"/>
            <a:ext cx="5748338" cy="519113"/>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プロセス2は資源を全て得たので実行</a:t>
            </a:r>
          </a:p>
        </p:txBody>
      </p:sp>
      <p:grpSp>
        <p:nvGrpSpPr>
          <p:cNvPr id="548955" name="Group 91"/>
          <p:cNvGrpSpPr>
            <a:grpSpLocks/>
          </p:cNvGrpSpPr>
          <p:nvPr/>
        </p:nvGrpSpPr>
        <p:grpSpPr bwMode="auto">
          <a:xfrm>
            <a:off x="3063875" y="2651125"/>
            <a:ext cx="5165725" cy="2878138"/>
            <a:chOff x="1930" y="1670"/>
            <a:chExt cx="3254" cy="1813"/>
          </a:xfrm>
        </p:grpSpPr>
        <p:grpSp>
          <p:nvGrpSpPr>
            <p:cNvPr id="58431" name="Group 92"/>
            <p:cNvGrpSpPr>
              <a:grpSpLocks/>
            </p:cNvGrpSpPr>
            <p:nvPr/>
          </p:nvGrpSpPr>
          <p:grpSpPr bwMode="auto">
            <a:xfrm>
              <a:off x="1930" y="3157"/>
              <a:ext cx="3254" cy="326"/>
              <a:chOff x="1930" y="3157"/>
              <a:chExt cx="3254" cy="326"/>
            </a:xfrm>
          </p:grpSpPr>
          <p:sp>
            <p:nvSpPr>
              <p:cNvPr id="58447" name="Rectangle 93"/>
              <p:cNvSpPr>
                <a:spLocks noChangeArrowheads="1"/>
              </p:cNvSpPr>
              <p:nvPr/>
            </p:nvSpPr>
            <p:spPr bwMode="auto">
              <a:xfrm>
                <a:off x="4409" y="3157"/>
                <a:ext cx="775"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5,0</a:t>
                </a:r>
              </a:p>
            </p:txBody>
          </p:sp>
          <p:sp>
            <p:nvSpPr>
              <p:cNvPr id="58448" name="Rectangle 94"/>
              <p:cNvSpPr>
                <a:spLocks noChangeArrowheads="1"/>
              </p:cNvSpPr>
              <p:nvPr/>
            </p:nvSpPr>
            <p:spPr bwMode="auto">
              <a:xfrm>
                <a:off x="3583" y="3157"/>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3,0</a:t>
                </a:r>
              </a:p>
            </p:txBody>
          </p:sp>
          <p:sp>
            <p:nvSpPr>
              <p:cNvPr id="58449" name="Rectangle 95"/>
              <p:cNvSpPr>
                <a:spLocks noChangeArrowheads="1"/>
              </p:cNvSpPr>
              <p:nvPr/>
            </p:nvSpPr>
            <p:spPr bwMode="auto">
              <a:xfrm>
                <a:off x="2757" y="3157"/>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3,0</a:t>
                </a:r>
              </a:p>
            </p:txBody>
          </p:sp>
          <p:sp>
            <p:nvSpPr>
              <p:cNvPr id="58450" name="Rectangle 96"/>
              <p:cNvSpPr>
                <a:spLocks noChangeArrowheads="1"/>
              </p:cNvSpPr>
              <p:nvPr/>
            </p:nvSpPr>
            <p:spPr bwMode="auto">
              <a:xfrm>
                <a:off x="1930" y="3157"/>
                <a:ext cx="827"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1,0</a:t>
                </a:r>
              </a:p>
            </p:txBody>
          </p:sp>
          <p:sp>
            <p:nvSpPr>
              <p:cNvPr id="58451" name="Line 97"/>
              <p:cNvSpPr>
                <a:spLocks noChangeShapeType="1"/>
              </p:cNvSpPr>
              <p:nvPr/>
            </p:nvSpPr>
            <p:spPr bwMode="auto">
              <a:xfrm>
                <a:off x="1930" y="3157"/>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8452" name="Line 98"/>
              <p:cNvSpPr>
                <a:spLocks noChangeShapeType="1"/>
              </p:cNvSpPr>
              <p:nvPr/>
            </p:nvSpPr>
            <p:spPr bwMode="auto">
              <a:xfrm>
                <a:off x="2757" y="3157"/>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8453" name="Line 99"/>
              <p:cNvSpPr>
                <a:spLocks noChangeShapeType="1"/>
              </p:cNvSpPr>
              <p:nvPr/>
            </p:nvSpPr>
            <p:spPr bwMode="auto">
              <a:xfrm>
                <a:off x="3583" y="3157"/>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8454" name="Line 100"/>
              <p:cNvSpPr>
                <a:spLocks noChangeShapeType="1"/>
              </p:cNvSpPr>
              <p:nvPr/>
            </p:nvSpPr>
            <p:spPr bwMode="auto">
              <a:xfrm>
                <a:off x="4409" y="3157"/>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8455" name="Line 101"/>
              <p:cNvSpPr>
                <a:spLocks noChangeShapeType="1"/>
              </p:cNvSpPr>
              <p:nvPr/>
            </p:nvSpPr>
            <p:spPr bwMode="auto">
              <a:xfrm>
                <a:off x="5184" y="3157"/>
                <a:ext cx="0" cy="326"/>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8456" name="Line 102"/>
              <p:cNvSpPr>
                <a:spLocks noChangeShapeType="1"/>
              </p:cNvSpPr>
              <p:nvPr/>
            </p:nvSpPr>
            <p:spPr bwMode="auto">
              <a:xfrm>
                <a:off x="1930" y="3157"/>
                <a:ext cx="325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8457" name="Line 103"/>
              <p:cNvSpPr>
                <a:spLocks noChangeShapeType="1"/>
              </p:cNvSpPr>
              <p:nvPr/>
            </p:nvSpPr>
            <p:spPr bwMode="auto">
              <a:xfrm>
                <a:off x="1930" y="3483"/>
                <a:ext cx="325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58432" name="Group 104"/>
            <p:cNvGrpSpPr>
              <a:grpSpLocks/>
            </p:cNvGrpSpPr>
            <p:nvPr/>
          </p:nvGrpSpPr>
          <p:grpSpPr bwMode="auto">
            <a:xfrm>
              <a:off x="1930" y="1670"/>
              <a:ext cx="3254" cy="326"/>
              <a:chOff x="1930" y="1670"/>
              <a:chExt cx="3254" cy="326"/>
            </a:xfrm>
          </p:grpSpPr>
          <p:sp>
            <p:nvSpPr>
              <p:cNvPr id="58436" name="Rectangle 105"/>
              <p:cNvSpPr>
                <a:spLocks noChangeArrowheads="1"/>
              </p:cNvSpPr>
              <p:nvPr/>
            </p:nvSpPr>
            <p:spPr bwMode="auto">
              <a:xfrm>
                <a:off x="4409" y="1670"/>
                <a:ext cx="775"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a:t>
                </a:r>
              </a:p>
            </p:txBody>
          </p:sp>
          <p:sp>
            <p:nvSpPr>
              <p:cNvPr id="58437" name="Rectangle 106"/>
              <p:cNvSpPr>
                <a:spLocks noChangeArrowheads="1"/>
              </p:cNvSpPr>
              <p:nvPr/>
            </p:nvSpPr>
            <p:spPr bwMode="auto">
              <a:xfrm>
                <a:off x="3583" y="1670"/>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3</a:t>
                </a:r>
              </a:p>
            </p:txBody>
          </p:sp>
          <p:sp>
            <p:nvSpPr>
              <p:cNvPr id="58438" name="Rectangle 107"/>
              <p:cNvSpPr>
                <a:spLocks noChangeArrowheads="1"/>
              </p:cNvSpPr>
              <p:nvPr/>
            </p:nvSpPr>
            <p:spPr bwMode="auto">
              <a:xfrm>
                <a:off x="2757" y="1670"/>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a:t>
                </a:r>
              </a:p>
            </p:txBody>
          </p:sp>
          <p:sp>
            <p:nvSpPr>
              <p:cNvPr id="58439" name="Rectangle 108"/>
              <p:cNvSpPr>
                <a:spLocks noChangeArrowheads="1"/>
              </p:cNvSpPr>
              <p:nvPr/>
            </p:nvSpPr>
            <p:spPr bwMode="auto">
              <a:xfrm>
                <a:off x="1930" y="1670"/>
                <a:ext cx="827"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4</a:t>
                </a:r>
              </a:p>
            </p:txBody>
          </p:sp>
          <p:sp>
            <p:nvSpPr>
              <p:cNvPr id="58440" name="Line 109"/>
              <p:cNvSpPr>
                <a:spLocks noChangeShapeType="1"/>
              </p:cNvSpPr>
              <p:nvPr/>
            </p:nvSpPr>
            <p:spPr bwMode="auto">
              <a:xfrm>
                <a:off x="1930" y="167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8441" name="Line 110"/>
              <p:cNvSpPr>
                <a:spLocks noChangeShapeType="1"/>
              </p:cNvSpPr>
              <p:nvPr/>
            </p:nvSpPr>
            <p:spPr bwMode="auto">
              <a:xfrm>
                <a:off x="2757" y="167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8442" name="Line 111"/>
              <p:cNvSpPr>
                <a:spLocks noChangeShapeType="1"/>
              </p:cNvSpPr>
              <p:nvPr/>
            </p:nvSpPr>
            <p:spPr bwMode="auto">
              <a:xfrm>
                <a:off x="3583" y="167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8443" name="Line 112"/>
              <p:cNvSpPr>
                <a:spLocks noChangeShapeType="1"/>
              </p:cNvSpPr>
              <p:nvPr/>
            </p:nvSpPr>
            <p:spPr bwMode="auto">
              <a:xfrm>
                <a:off x="4409" y="167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8444" name="Line 113"/>
              <p:cNvSpPr>
                <a:spLocks noChangeShapeType="1"/>
              </p:cNvSpPr>
              <p:nvPr/>
            </p:nvSpPr>
            <p:spPr bwMode="auto">
              <a:xfrm>
                <a:off x="5184" y="1670"/>
                <a:ext cx="0" cy="326"/>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8445" name="Line 114"/>
              <p:cNvSpPr>
                <a:spLocks noChangeShapeType="1"/>
              </p:cNvSpPr>
              <p:nvPr/>
            </p:nvSpPr>
            <p:spPr bwMode="auto">
              <a:xfrm>
                <a:off x="1930" y="1670"/>
                <a:ext cx="325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8446" name="Line 115"/>
              <p:cNvSpPr>
                <a:spLocks noChangeShapeType="1"/>
              </p:cNvSpPr>
              <p:nvPr/>
            </p:nvSpPr>
            <p:spPr bwMode="auto">
              <a:xfrm>
                <a:off x="1930" y="1996"/>
                <a:ext cx="3254"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58433" name="Group 116"/>
            <p:cNvGrpSpPr>
              <a:grpSpLocks/>
            </p:cNvGrpSpPr>
            <p:nvPr/>
          </p:nvGrpSpPr>
          <p:grpSpPr bwMode="auto">
            <a:xfrm>
              <a:off x="2064" y="1824"/>
              <a:ext cx="884" cy="1488"/>
              <a:chOff x="2064" y="1824"/>
              <a:chExt cx="884" cy="1488"/>
            </a:xfrm>
          </p:grpSpPr>
          <p:sp>
            <p:nvSpPr>
              <p:cNvPr id="58434" name="Line 117"/>
              <p:cNvSpPr>
                <a:spLocks noChangeShapeType="1"/>
              </p:cNvSpPr>
              <p:nvPr/>
            </p:nvSpPr>
            <p:spPr bwMode="auto">
              <a:xfrm flipV="1">
                <a:off x="2064" y="1824"/>
                <a:ext cx="0" cy="1488"/>
              </a:xfrm>
              <a:prstGeom prst="line">
                <a:avLst/>
              </a:prstGeom>
              <a:noFill/>
              <a:ln w="38100">
                <a:solidFill>
                  <a:srgbClr val="FF99CC"/>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8435" name="Text Box 118"/>
              <p:cNvSpPr txBox="1">
                <a:spLocks noChangeArrowheads="1"/>
              </p:cNvSpPr>
              <p:nvPr/>
            </p:nvSpPr>
            <p:spPr bwMode="auto">
              <a:xfrm>
                <a:off x="2064" y="2016"/>
                <a:ext cx="88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資源確保</a:t>
                </a:r>
                <a:endParaRPr lang="en-US" altLang="ja-JP" sz="2400">
                  <a:latin typeface="Times New Roman" panose="02020603050405020304" pitchFamily="18" charset="0"/>
                </a:endParaRPr>
              </a:p>
            </p:txBody>
          </p:sp>
        </p:grpSp>
      </p:grpSp>
      <p:sp>
        <p:nvSpPr>
          <p:cNvPr id="58430" name="AutoShape 119"/>
          <p:cNvSpPr>
            <a:spLocks noChangeArrowheads="1"/>
          </p:cNvSpPr>
          <p:nvPr/>
        </p:nvSpPr>
        <p:spPr bwMode="auto">
          <a:xfrm>
            <a:off x="228600" y="4572000"/>
            <a:ext cx="1295400" cy="457200"/>
          </a:xfrm>
          <a:prstGeom prst="wedgeRoundRectCallout">
            <a:avLst>
              <a:gd name="adj1" fmla="val 69241"/>
              <a:gd name="adj2" fmla="val -10069"/>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終了</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548955"/>
                                        </p:tgtEl>
                                        <p:attrNameLst>
                                          <p:attrName>style.visibility</p:attrName>
                                        </p:attrNameLst>
                                      </p:cBhvr>
                                      <p:to>
                                        <p:strVal val="visible"/>
                                      </p:to>
                                    </p:set>
                                    <p:animEffect transition="in" filter="wipe(up)">
                                      <p:cBhvr>
                                        <p:cTn id="7" dur="500"/>
                                        <p:tgtEl>
                                          <p:spTgt spid="54895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48954"/>
                                        </p:tgtEl>
                                        <p:attrNameLst>
                                          <p:attrName>style.visibility</p:attrName>
                                        </p:attrNameLst>
                                      </p:cBhvr>
                                      <p:to>
                                        <p:strVal val="visible"/>
                                      </p:to>
                                    </p:set>
                                    <p:anim calcmode="lin" valueType="num">
                                      <p:cBhvr additive="base">
                                        <p:cTn id="12" dur="500" fill="hold"/>
                                        <p:tgtEl>
                                          <p:spTgt spid="548954"/>
                                        </p:tgtEl>
                                        <p:attrNameLst>
                                          <p:attrName>ppt_x</p:attrName>
                                        </p:attrNameLst>
                                      </p:cBhvr>
                                      <p:tavLst>
                                        <p:tav tm="0">
                                          <p:val>
                                            <p:strVal val="#ppt_x"/>
                                          </p:val>
                                        </p:tav>
                                        <p:tav tm="100000">
                                          <p:val>
                                            <p:strVal val="#ppt_x"/>
                                          </p:val>
                                        </p:tav>
                                      </p:tavLst>
                                    </p:anim>
                                    <p:anim calcmode="lin" valueType="num">
                                      <p:cBhvr additive="base">
                                        <p:cTn id="13" dur="500" fill="hold"/>
                                        <p:tgtEl>
                                          <p:spTgt spid="54895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8954" grpId="0" animBg="1" autoUpdateAnimBg="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銀行家のアルゴリズム</a:t>
            </a:r>
          </a:p>
        </p:txBody>
      </p:sp>
      <p:sp>
        <p:nvSpPr>
          <p:cNvPr id="59395" name="Text Box 3"/>
          <p:cNvSpPr txBox="1">
            <a:spLocks noChangeArrowheads="1"/>
          </p:cNvSpPr>
          <p:nvPr/>
        </p:nvSpPr>
        <p:spPr bwMode="auto">
          <a:xfrm>
            <a:off x="457200" y="1524000"/>
            <a:ext cx="3717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例 : 3プロセス 4資源の場合</a:t>
            </a:r>
          </a:p>
        </p:txBody>
      </p:sp>
      <p:sp>
        <p:nvSpPr>
          <p:cNvPr id="59396" name="Text Box 4"/>
          <p:cNvSpPr txBox="1">
            <a:spLocks noChangeArrowheads="1"/>
          </p:cNvSpPr>
          <p:nvPr/>
        </p:nvSpPr>
        <p:spPr bwMode="auto">
          <a:xfrm>
            <a:off x="1219200" y="2133600"/>
            <a:ext cx="3825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F</a:t>
            </a:r>
          </a:p>
        </p:txBody>
      </p:sp>
      <p:graphicFrame>
        <p:nvGraphicFramePr>
          <p:cNvPr id="652293" name="Group 5"/>
          <p:cNvGraphicFramePr>
            <a:graphicFrameLocks noGrp="1"/>
          </p:cNvGraphicFramePr>
          <p:nvPr/>
        </p:nvGraphicFramePr>
        <p:xfrm>
          <a:off x="1752600" y="3733800"/>
          <a:ext cx="6477000" cy="2316320"/>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76190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プロセス</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5,0</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1,4</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9429" name="Text Box 37"/>
          <p:cNvSpPr txBox="1">
            <a:spLocks noChangeArrowheads="1"/>
          </p:cNvSpPr>
          <p:nvPr/>
        </p:nvSpPr>
        <p:spPr bwMode="auto">
          <a:xfrm>
            <a:off x="914400" y="3657600"/>
            <a:ext cx="7667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U,R</a:t>
            </a:r>
          </a:p>
        </p:txBody>
      </p:sp>
      <p:sp>
        <p:nvSpPr>
          <p:cNvPr id="59430" name="Text Box 38"/>
          <p:cNvSpPr txBox="1">
            <a:spLocks noChangeArrowheads="1"/>
          </p:cNvSpPr>
          <p:nvPr/>
        </p:nvSpPr>
        <p:spPr bwMode="auto">
          <a:xfrm>
            <a:off x="4343400" y="6172200"/>
            <a:ext cx="4119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(保有資源数, 残り必要資源数)</a:t>
            </a:r>
          </a:p>
        </p:txBody>
      </p:sp>
      <p:sp>
        <p:nvSpPr>
          <p:cNvPr id="59431" name="Text Box 39"/>
          <p:cNvSpPr txBox="1">
            <a:spLocks noChangeArrowheads="1"/>
          </p:cNvSpPr>
          <p:nvPr/>
        </p:nvSpPr>
        <p:spPr bwMode="auto">
          <a:xfrm>
            <a:off x="6400800" y="3124200"/>
            <a:ext cx="1863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(空き資源数)</a:t>
            </a:r>
          </a:p>
        </p:txBody>
      </p:sp>
      <p:graphicFrame>
        <p:nvGraphicFramePr>
          <p:cNvPr id="652328" name="Group 40"/>
          <p:cNvGraphicFramePr>
            <a:graphicFrameLocks noGrp="1"/>
          </p:cNvGraphicFramePr>
          <p:nvPr/>
        </p:nvGraphicFramePr>
        <p:xfrm>
          <a:off x="1752600" y="2133600"/>
          <a:ext cx="6477000" cy="1036638"/>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518319">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34" marB="4573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319">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数</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a:t>
                      </a:r>
                    </a:p>
                  </a:txBody>
                  <a:tcPr marT="45734" marB="4573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useBgFill="1">
        <p:nvSpPr>
          <p:cNvPr id="652348" name="Text Box 60"/>
          <p:cNvSpPr txBox="1">
            <a:spLocks noChangeArrowheads="1"/>
          </p:cNvSpPr>
          <p:nvPr/>
        </p:nvSpPr>
        <p:spPr bwMode="auto">
          <a:xfrm>
            <a:off x="3048000" y="6172200"/>
            <a:ext cx="5426075" cy="519113"/>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プロセス2は実行後資源を返却する</a:t>
            </a:r>
          </a:p>
        </p:txBody>
      </p:sp>
      <p:grpSp>
        <p:nvGrpSpPr>
          <p:cNvPr id="652378" name="Group 90"/>
          <p:cNvGrpSpPr>
            <a:grpSpLocks/>
          </p:cNvGrpSpPr>
          <p:nvPr/>
        </p:nvGrpSpPr>
        <p:grpSpPr bwMode="auto">
          <a:xfrm>
            <a:off x="3063875" y="2651125"/>
            <a:ext cx="5165725" cy="2878138"/>
            <a:chOff x="1930" y="1670"/>
            <a:chExt cx="3254" cy="1813"/>
          </a:xfrm>
        </p:grpSpPr>
        <p:grpSp>
          <p:nvGrpSpPr>
            <p:cNvPr id="59456" name="Group 62"/>
            <p:cNvGrpSpPr>
              <a:grpSpLocks/>
            </p:cNvGrpSpPr>
            <p:nvPr/>
          </p:nvGrpSpPr>
          <p:grpSpPr bwMode="auto">
            <a:xfrm>
              <a:off x="1930" y="3157"/>
              <a:ext cx="3254" cy="326"/>
              <a:chOff x="1930" y="3157"/>
              <a:chExt cx="3254" cy="326"/>
            </a:xfrm>
          </p:grpSpPr>
          <p:sp>
            <p:nvSpPr>
              <p:cNvPr id="59472" name="Rectangle 63"/>
              <p:cNvSpPr>
                <a:spLocks noChangeArrowheads="1"/>
              </p:cNvSpPr>
              <p:nvPr/>
            </p:nvSpPr>
            <p:spPr bwMode="auto">
              <a:xfrm>
                <a:off x="4409" y="3157"/>
                <a:ext cx="775"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0,0</a:t>
                </a:r>
              </a:p>
            </p:txBody>
          </p:sp>
          <p:sp>
            <p:nvSpPr>
              <p:cNvPr id="59473" name="Rectangle 64"/>
              <p:cNvSpPr>
                <a:spLocks noChangeArrowheads="1"/>
              </p:cNvSpPr>
              <p:nvPr/>
            </p:nvSpPr>
            <p:spPr bwMode="auto">
              <a:xfrm>
                <a:off x="3583" y="3157"/>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0,0</a:t>
                </a:r>
              </a:p>
            </p:txBody>
          </p:sp>
          <p:sp>
            <p:nvSpPr>
              <p:cNvPr id="59474" name="Rectangle 65"/>
              <p:cNvSpPr>
                <a:spLocks noChangeArrowheads="1"/>
              </p:cNvSpPr>
              <p:nvPr/>
            </p:nvSpPr>
            <p:spPr bwMode="auto">
              <a:xfrm>
                <a:off x="2757" y="3157"/>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0,0</a:t>
                </a:r>
              </a:p>
            </p:txBody>
          </p:sp>
          <p:sp>
            <p:nvSpPr>
              <p:cNvPr id="59475" name="Rectangle 66"/>
              <p:cNvSpPr>
                <a:spLocks noChangeArrowheads="1"/>
              </p:cNvSpPr>
              <p:nvPr/>
            </p:nvSpPr>
            <p:spPr bwMode="auto">
              <a:xfrm>
                <a:off x="1930" y="3157"/>
                <a:ext cx="827"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0,0</a:t>
                </a:r>
              </a:p>
            </p:txBody>
          </p:sp>
          <p:sp>
            <p:nvSpPr>
              <p:cNvPr id="59476" name="Line 67"/>
              <p:cNvSpPr>
                <a:spLocks noChangeShapeType="1"/>
              </p:cNvSpPr>
              <p:nvPr/>
            </p:nvSpPr>
            <p:spPr bwMode="auto">
              <a:xfrm>
                <a:off x="1930" y="3157"/>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9477" name="Line 68"/>
              <p:cNvSpPr>
                <a:spLocks noChangeShapeType="1"/>
              </p:cNvSpPr>
              <p:nvPr/>
            </p:nvSpPr>
            <p:spPr bwMode="auto">
              <a:xfrm>
                <a:off x="2757" y="3157"/>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9478" name="Line 69"/>
              <p:cNvSpPr>
                <a:spLocks noChangeShapeType="1"/>
              </p:cNvSpPr>
              <p:nvPr/>
            </p:nvSpPr>
            <p:spPr bwMode="auto">
              <a:xfrm>
                <a:off x="3583" y="3157"/>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9479" name="Line 70"/>
              <p:cNvSpPr>
                <a:spLocks noChangeShapeType="1"/>
              </p:cNvSpPr>
              <p:nvPr/>
            </p:nvSpPr>
            <p:spPr bwMode="auto">
              <a:xfrm>
                <a:off x="4409" y="3157"/>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9480" name="Line 71"/>
              <p:cNvSpPr>
                <a:spLocks noChangeShapeType="1"/>
              </p:cNvSpPr>
              <p:nvPr/>
            </p:nvSpPr>
            <p:spPr bwMode="auto">
              <a:xfrm>
                <a:off x="5184" y="3157"/>
                <a:ext cx="0" cy="326"/>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9481" name="Line 72"/>
              <p:cNvSpPr>
                <a:spLocks noChangeShapeType="1"/>
              </p:cNvSpPr>
              <p:nvPr/>
            </p:nvSpPr>
            <p:spPr bwMode="auto">
              <a:xfrm>
                <a:off x="1930" y="3157"/>
                <a:ext cx="325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9482" name="Line 73"/>
              <p:cNvSpPr>
                <a:spLocks noChangeShapeType="1"/>
              </p:cNvSpPr>
              <p:nvPr/>
            </p:nvSpPr>
            <p:spPr bwMode="auto">
              <a:xfrm>
                <a:off x="1930" y="3483"/>
                <a:ext cx="325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59457" name="Group 74"/>
            <p:cNvGrpSpPr>
              <a:grpSpLocks/>
            </p:cNvGrpSpPr>
            <p:nvPr/>
          </p:nvGrpSpPr>
          <p:grpSpPr bwMode="auto">
            <a:xfrm>
              <a:off x="1930" y="1670"/>
              <a:ext cx="3254" cy="326"/>
              <a:chOff x="1930" y="1670"/>
              <a:chExt cx="3254" cy="326"/>
            </a:xfrm>
          </p:grpSpPr>
          <p:sp>
            <p:nvSpPr>
              <p:cNvPr id="59461" name="Rectangle 75"/>
              <p:cNvSpPr>
                <a:spLocks noChangeArrowheads="1"/>
              </p:cNvSpPr>
              <p:nvPr/>
            </p:nvSpPr>
            <p:spPr bwMode="auto">
              <a:xfrm>
                <a:off x="4409" y="1670"/>
                <a:ext cx="775"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5</a:t>
                </a:r>
              </a:p>
            </p:txBody>
          </p:sp>
          <p:sp>
            <p:nvSpPr>
              <p:cNvPr id="59462" name="Rectangle 76"/>
              <p:cNvSpPr>
                <a:spLocks noChangeArrowheads="1"/>
              </p:cNvSpPr>
              <p:nvPr/>
            </p:nvSpPr>
            <p:spPr bwMode="auto">
              <a:xfrm>
                <a:off x="3583" y="1670"/>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6</a:t>
                </a:r>
              </a:p>
            </p:txBody>
          </p:sp>
          <p:sp>
            <p:nvSpPr>
              <p:cNvPr id="59463" name="Rectangle 77"/>
              <p:cNvSpPr>
                <a:spLocks noChangeArrowheads="1"/>
              </p:cNvSpPr>
              <p:nvPr/>
            </p:nvSpPr>
            <p:spPr bwMode="auto">
              <a:xfrm>
                <a:off x="2757" y="1670"/>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3</a:t>
                </a:r>
              </a:p>
            </p:txBody>
          </p:sp>
          <p:sp>
            <p:nvSpPr>
              <p:cNvPr id="59464" name="Rectangle 78"/>
              <p:cNvSpPr>
                <a:spLocks noChangeArrowheads="1"/>
              </p:cNvSpPr>
              <p:nvPr/>
            </p:nvSpPr>
            <p:spPr bwMode="auto">
              <a:xfrm>
                <a:off x="1930" y="1670"/>
                <a:ext cx="827"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5</a:t>
                </a:r>
              </a:p>
            </p:txBody>
          </p:sp>
          <p:sp>
            <p:nvSpPr>
              <p:cNvPr id="59465" name="Line 79"/>
              <p:cNvSpPr>
                <a:spLocks noChangeShapeType="1"/>
              </p:cNvSpPr>
              <p:nvPr/>
            </p:nvSpPr>
            <p:spPr bwMode="auto">
              <a:xfrm>
                <a:off x="1930" y="167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9466" name="Line 80"/>
              <p:cNvSpPr>
                <a:spLocks noChangeShapeType="1"/>
              </p:cNvSpPr>
              <p:nvPr/>
            </p:nvSpPr>
            <p:spPr bwMode="auto">
              <a:xfrm>
                <a:off x="2757" y="167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9467" name="Line 81"/>
              <p:cNvSpPr>
                <a:spLocks noChangeShapeType="1"/>
              </p:cNvSpPr>
              <p:nvPr/>
            </p:nvSpPr>
            <p:spPr bwMode="auto">
              <a:xfrm>
                <a:off x="3583" y="167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9468" name="Line 82"/>
              <p:cNvSpPr>
                <a:spLocks noChangeShapeType="1"/>
              </p:cNvSpPr>
              <p:nvPr/>
            </p:nvSpPr>
            <p:spPr bwMode="auto">
              <a:xfrm>
                <a:off x="4409" y="167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9469" name="Line 83"/>
              <p:cNvSpPr>
                <a:spLocks noChangeShapeType="1"/>
              </p:cNvSpPr>
              <p:nvPr/>
            </p:nvSpPr>
            <p:spPr bwMode="auto">
              <a:xfrm>
                <a:off x="5184" y="1670"/>
                <a:ext cx="0" cy="326"/>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9470" name="Line 84"/>
              <p:cNvSpPr>
                <a:spLocks noChangeShapeType="1"/>
              </p:cNvSpPr>
              <p:nvPr/>
            </p:nvSpPr>
            <p:spPr bwMode="auto">
              <a:xfrm>
                <a:off x="1930" y="1670"/>
                <a:ext cx="325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9471" name="Line 85"/>
              <p:cNvSpPr>
                <a:spLocks noChangeShapeType="1"/>
              </p:cNvSpPr>
              <p:nvPr/>
            </p:nvSpPr>
            <p:spPr bwMode="auto">
              <a:xfrm>
                <a:off x="1930" y="1996"/>
                <a:ext cx="3254"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59458" name="Group 89"/>
            <p:cNvGrpSpPr>
              <a:grpSpLocks/>
            </p:cNvGrpSpPr>
            <p:nvPr/>
          </p:nvGrpSpPr>
          <p:grpSpPr bwMode="auto">
            <a:xfrm>
              <a:off x="2064" y="1824"/>
              <a:ext cx="884" cy="1488"/>
              <a:chOff x="2064" y="1824"/>
              <a:chExt cx="884" cy="1488"/>
            </a:xfrm>
          </p:grpSpPr>
          <p:sp>
            <p:nvSpPr>
              <p:cNvPr id="59459" name="Line 87"/>
              <p:cNvSpPr>
                <a:spLocks noChangeShapeType="1"/>
              </p:cNvSpPr>
              <p:nvPr/>
            </p:nvSpPr>
            <p:spPr bwMode="auto">
              <a:xfrm flipV="1">
                <a:off x="2064" y="1824"/>
                <a:ext cx="0" cy="1488"/>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59460" name="Text Box 88"/>
              <p:cNvSpPr txBox="1">
                <a:spLocks noChangeArrowheads="1"/>
              </p:cNvSpPr>
              <p:nvPr/>
            </p:nvSpPr>
            <p:spPr bwMode="auto">
              <a:xfrm>
                <a:off x="2064" y="2016"/>
                <a:ext cx="88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資源解放</a:t>
                </a:r>
                <a:endParaRPr lang="en-US" altLang="ja-JP" sz="2400">
                  <a:latin typeface="Times New Roman" panose="02020603050405020304" pitchFamily="18" charset="0"/>
                </a:endParaRPr>
              </a:p>
            </p:txBody>
          </p:sp>
        </p:grpSp>
      </p:grpSp>
      <p:sp>
        <p:nvSpPr>
          <p:cNvPr id="59454" name="AutoShape 91"/>
          <p:cNvSpPr>
            <a:spLocks noChangeArrowheads="1"/>
          </p:cNvSpPr>
          <p:nvPr/>
        </p:nvSpPr>
        <p:spPr bwMode="auto">
          <a:xfrm>
            <a:off x="228600" y="4572000"/>
            <a:ext cx="1295400" cy="457200"/>
          </a:xfrm>
          <a:prstGeom prst="wedgeRoundRectCallout">
            <a:avLst>
              <a:gd name="adj1" fmla="val 69241"/>
              <a:gd name="adj2" fmla="val -10069"/>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終了</a:t>
            </a:r>
          </a:p>
        </p:txBody>
      </p:sp>
      <p:sp>
        <p:nvSpPr>
          <p:cNvPr id="652380" name="AutoShape 92"/>
          <p:cNvSpPr>
            <a:spLocks noChangeArrowheads="1"/>
          </p:cNvSpPr>
          <p:nvPr/>
        </p:nvSpPr>
        <p:spPr bwMode="auto">
          <a:xfrm>
            <a:off x="228600" y="5105400"/>
            <a:ext cx="1295400" cy="457200"/>
          </a:xfrm>
          <a:prstGeom prst="wedgeRoundRectCallout">
            <a:avLst>
              <a:gd name="adj1" fmla="val 66912"/>
              <a:gd name="adj2" fmla="val -13194"/>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終了</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52380"/>
                                        </p:tgtEl>
                                        <p:attrNameLst>
                                          <p:attrName>style.visibility</p:attrName>
                                        </p:attrNameLst>
                                      </p:cBhvr>
                                      <p:to>
                                        <p:strVal val="visible"/>
                                      </p:to>
                                    </p:set>
                                    <p:animEffect transition="in" filter="checkerboard(across)">
                                      <p:cBhvr>
                                        <p:cTn id="7" dur="500"/>
                                        <p:tgtEl>
                                          <p:spTgt spid="65238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652378"/>
                                        </p:tgtEl>
                                        <p:attrNameLst>
                                          <p:attrName>style.visibility</p:attrName>
                                        </p:attrNameLst>
                                      </p:cBhvr>
                                      <p:to>
                                        <p:strVal val="visible"/>
                                      </p:to>
                                    </p:set>
                                    <p:animEffect transition="in" filter="wipe(down)">
                                      <p:cBhvr>
                                        <p:cTn id="12" dur="500"/>
                                        <p:tgtEl>
                                          <p:spTgt spid="65237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52348"/>
                                        </p:tgtEl>
                                        <p:attrNameLst>
                                          <p:attrName>style.visibility</p:attrName>
                                        </p:attrNameLst>
                                      </p:cBhvr>
                                      <p:to>
                                        <p:strVal val="visible"/>
                                      </p:to>
                                    </p:set>
                                    <p:anim calcmode="lin" valueType="num">
                                      <p:cBhvr additive="base">
                                        <p:cTn id="17" dur="500" fill="hold"/>
                                        <p:tgtEl>
                                          <p:spTgt spid="652348"/>
                                        </p:tgtEl>
                                        <p:attrNameLst>
                                          <p:attrName>ppt_x</p:attrName>
                                        </p:attrNameLst>
                                      </p:cBhvr>
                                      <p:tavLst>
                                        <p:tav tm="0">
                                          <p:val>
                                            <p:strVal val="#ppt_x"/>
                                          </p:val>
                                        </p:tav>
                                        <p:tav tm="100000">
                                          <p:val>
                                            <p:strVal val="#ppt_x"/>
                                          </p:val>
                                        </p:tav>
                                      </p:tavLst>
                                    </p:anim>
                                    <p:anim calcmode="lin" valueType="num">
                                      <p:cBhvr additive="base">
                                        <p:cTn id="18" dur="500" fill="hold"/>
                                        <p:tgtEl>
                                          <p:spTgt spid="65234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2348" grpId="0" animBg="1" autoUpdateAnimBg="0"/>
      <p:bldP spid="652380" grpId="0" animBg="1" autoUpdateAnimBg="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銀行家のアルゴリズム</a:t>
            </a:r>
          </a:p>
        </p:txBody>
      </p:sp>
      <p:sp>
        <p:nvSpPr>
          <p:cNvPr id="60419" name="Text Box 3"/>
          <p:cNvSpPr txBox="1">
            <a:spLocks noChangeArrowheads="1"/>
          </p:cNvSpPr>
          <p:nvPr/>
        </p:nvSpPr>
        <p:spPr bwMode="auto">
          <a:xfrm>
            <a:off x="457200" y="1524000"/>
            <a:ext cx="3717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例 : 3プロセス 4資源の場合</a:t>
            </a:r>
          </a:p>
        </p:txBody>
      </p:sp>
      <p:sp>
        <p:nvSpPr>
          <p:cNvPr id="60420" name="Text Box 4"/>
          <p:cNvSpPr txBox="1">
            <a:spLocks noChangeArrowheads="1"/>
          </p:cNvSpPr>
          <p:nvPr/>
        </p:nvSpPr>
        <p:spPr bwMode="auto">
          <a:xfrm>
            <a:off x="1219200" y="2133600"/>
            <a:ext cx="3825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F</a:t>
            </a:r>
          </a:p>
        </p:txBody>
      </p:sp>
      <p:graphicFrame>
        <p:nvGraphicFramePr>
          <p:cNvPr id="537605" name="Group 5"/>
          <p:cNvGraphicFramePr>
            <a:graphicFrameLocks noGrp="1"/>
          </p:cNvGraphicFramePr>
          <p:nvPr/>
        </p:nvGraphicFramePr>
        <p:xfrm>
          <a:off x="1752600" y="3733800"/>
          <a:ext cx="6477000" cy="2316320"/>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76190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プロセス</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1,4</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0453" name="Text Box 37"/>
          <p:cNvSpPr txBox="1">
            <a:spLocks noChangeArrowheads="1"/>
          </p:cNvSpPr>
          <p:nvPr/>
        </p:nvSpPr>
        <p:spPr bwMode="auto">
          <a:xfrm>
            <a:off x="914400" y="3657600"/>
            <a:ext cx="7667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U,R</a:t>
            </a:r>
          </a:p>
        </p:txBody>
      </p:sp>
      <p:sp>
        <p:nvSpPr>
          <p:cNvPr id="60454" name="Text Box 38"/>
          <p:cNvSpPr txBox="1">
            <a:spLocks noChangeArrowheads="1"/>
          </p:cNvSpPr>
          <p:nvPr/>
        </p:nvSpPr>
        <p:spPr bwMode="auto">
          <a:xfrm>
            <a:off x="4343400" y="6172200"/>
            <a:ext cx="4119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(保有資源数, 残り必要資源数)</a:t>
            </a:r>
          </a:p>
        </p:txBody>
      </p:sp>
      <p:sp>
        <p:nvSpPr>
          <p:cNvPr id="60455" name="Text Box 39"/>
          <p:cNvSpPr txBox="1">
            <a:spLocks noChangeArrowheads="1"/>
          </p:cNvSpPr>
          <p:nvPr/>
        </p:nvSpPr>
        <p:spPr bwMode="auto">
          <a:xfrm>
            <a:off x="6400800" y="3124200"/>
            <a:ext cx="1863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(空き資源数)</a:t>
            </a:r>
          </a:p>
        </p:txBody>
      </p:sp>
      <p:graphicFrame>
        <p:nvGraphicFramePr>
          <p:cNvPr id="537640" name="Group 40"/>
          <p:cNvGraphicFramePr>
            <a:graphicFrameLocks noGrp="1"/>
          </p:cNvGraphicFramePr>
          <p:nvPr/>
        </p:nvGraphicFramePr>
        <p:xfrm>
          <a:off x="1752600" y="2133600"/>
          <a:ext cx="6477000" cy="1036638"/>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518319">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34" marB="4573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319">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数</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5</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6</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5</a:t>
                      </a:r>
                    </a:p>
                  </a:txBody>
                  <a:tcPr marT="45734" marB="4573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useBgFill="1">
        <p:nvSpPr>
          <p:cNvPr id="537660" name="Text Box 60"/>
          <p:cNvSpPr txBox="1">
            <a:spLocks noChangeArrowheads="1"/>
          </p:cNvSpPr>
          <p:nvPr/>
        </p:nvSpPr>
        <p:spPr bwMode="auto">
          <a:xfrm>
            <a:off x="2514600" y="6172200"/>
            <a:ext cx="6430963" cy="519113"/>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最後にプロセス3に必要な資源を全て渡す</a:t>
            </a:r>
          </a:p>
        </p:txBody>
      </p:sp>
      <p:sp useBgFill="1">
        <p:nvSpPr>
          <p:cNvPr id="537664" name="AutoShape 64"/>
          <p:cNvSpPr>
            <a:spLocks noChangeArrowheads="1"/>
          </p:cNvSpPr>
          <p:nvPr/>
        </p:nvSpPr>
        <p:spPr bwMode="auto">
          <a:xfrm>
            <a:off x="3886200" y="4267200"/>
            <a:ext cx="5029200" cy="914400"/>
          </a:xfrm>
          <a:prstGeom prst="wedgeRoundRectCallout">
            <a:avLst>
              <a:gd name="adj1" fmla="val -45676"/>
              <a:gd name="adj2" fmla="val 96704"/>
              <a:gd name="adj3" fmla="val 16667"/>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プロセス3も全ての資源が</a:t>
            </a:r>
          </a:p>
          <a:p>
            <a:pPr algn="ctr" eaLnBrk="1" hangingPunct="1">
              <a:spcBef>
                <a:spcPct val="0"/>
              </a:spcBef>
              <a:buSzTx/>
              <a:buFontTx/>
              <a:buNone/>
            </a:pPr>
            <a:r>
              <a:rPr lang="ja-JP" altLang="en-US" sz="2400">
                <a:latin typeface="Times New Roman" panose="02020603050405020304" pitchFamily="18" charset="0"/>
              </a:rPr>
              <a:t>必要資源数 ≦ 空き資源数</a:t>
            </a:r>
          </a:p>
        </p:txBody>
      </p:sp>
      <p:sp>
        <p:nvSpPr>
          <p:cNvPr id="60478" name="AutoShape 79"/>
          <p:cNvSpPr>
            <a:spLocks noChangeArrowheads="1"/>
          </p:cNvSpPr>
          <p:nvPr/>
        </p:nvSpPr>
        <p:spPr bwMode="auto">
          <a:xfrm>
            <a:off x="228600" y="4572000"/>
            <a:ext cx="1295400" cy="457200"/>
          </a:xfrm>
          <a:prstGeom prst="wedgeRoundRectCallout">
            <a:avLst>
              <a:gd name="adj1" fmla="val 69241"/>
              <a:gd name="adj2" fmla="val -10069"/>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終了</a:t>
            </a:r>
          </a:p>
        </p:txBody>
      </p:sp>
      <p:sp>
        <p:nvSpPr>
          <p:cNvPr id="60479" name="AutoShape 80"/>
          <p:cNvSpPr>
            <a:spLocks noChangeArrowheads="1"/>
          </p:cNvSpPr>
          <p:nvPr/>
        </p:nvSpPr>
        <p:spPr bwMode="auto">
          <a:xfrm>
            <a:off x="228600" y="5105400"/>
            <a:ext cx="1295400" cy="457200"/>
          </a:xfrm>
          <a:prstGeom prst="wedgeRoundRectCallout">
            <a:avLst>
              <a:gd name="adj1" fmla="val 66912"/>
              <a:gd name="adj2" fmla="val -13194"/>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終了</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37664"/>
                                        </p:tgtEl>
                                        <p:attrNameLst>
                                          <p:attrName>style.visibility</p:attrName>
                                        </p:attrNameLst>
                                      </p:cBhvr>
                                      <p:to>
                                        <p:strVal val="visible"/>
                                      </p:to>
                                    </p:set>
                                    <p:animEffect transition="in" filter="checkerboard(across)">
                                      <p:cBhvr>
                                        <p:cTn id="7" dur="500"/>
                                        <p:tgtEl>
                                          <p:spTgt spid="53766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37660"/>
                                        </p:tgtEl>
                                        <p:attrNameLst>
                                          <p:attrName>style.visibility</p:attrName>
                                        </p:attrNameLst>
                                      </p:cBhvr>
                                      <p:to>
                                        <p:strVal val="visible"/>
                                      </p:to>
                                    </p:set>
                                    <p:anim calcmode="lin" valueType="num">
                                      <p:cBhvr additive="base">
                                        <p:cTn id="12" dur="500" fill="hold"/>
                                        <p:tgtEl>
                                          <p:spTgt spid="537660"/>
                                        </p:tgtEl>
                                        <p:attrNameLst>
                                          <p:attrName>ppt_x</p:attrName>
                                        </p:attrNameLst>
                                      </p:cBhvr>
                                      <p:tavLst>
                                        <p:tav tm="0">
                                          <p:val>
                                            <p:strVal val="#ppt_x"/>
                                          </p:val>
                                        </p:tav>
                                        <p:tav tm="100000">
                                          <p:val>
                                            <p:strVal val="#ppt_x"/>
                                          </p:val>
                                        </p:tav>
                                      </p:tavLst>
                                    </p:anim>
                                    <p:anim calcmode="lin" valueType="num">
                                      <p:cBhvr additive="base">
                                        <p:cTn id="13" dur="500" fill="hold"/>
                                        <p:tgtEl>
                                          <p:spTgt spid="53766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7660" grpId="0" animBg="1" autoUpdateAnimBg="0"/>
      <p:bldP spid="537664" grpId="0" animBg="1" autoUpdateAnimBg="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銀行家のアルゴリズム</a:t>
            </a:r>
          </a:p>
        </p:txBody>
      </p:sp>
      <p:sp>
        <p:nvSpPr>
          <p:cNvPr id="61443" name="Text Box 3"/>
          <p:cNvSpPr txBox="1">
            <a:spLocks noChangeArrowheads="1"/>
          </p:cNvSpPr>
          <p:nvPr/>
        </p:nvSpPr>
        <p:spPr bwMode="auto">
          <a:xfrm>
            <a:off x="457200" y="1524000"/>
            <a:ext cx="3717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例 : 3プロセス 4資源の場合</a:t>
            </a:r>
          </a:p>
        </p:txBody>
      </p:sp>
      <p:sp>
        <p:nvSpPr>
          <p:cNvPr id="61444" name="Text Box 4"/>
          <p:cNvSpPr txBox="1">
            <a:spLocks noChangeArrowheads="1"/>
          </p:cNvSpPr>
          <p:nvPr/>
        </p:nvSpPr>
        <p:spPr bwMode="auto">
          <a:xfrm>
            <a:off x="1219200" y="2133600"/>
            <a:ext cx="3825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F</a:t>
            </a:r>
          </a:p>
        </p:txBody>
      </p:sp>
      <p:graphicFrame>
        <p:nvGraphicFramePr>
          <p:cNvPr id="653317" name="Group 5"/>
          <p:cNvGraphicFramePr>
            <a:graphicFrameLocks noGrp="1"/>
          </p:cNvGraphicFramePr>
          <p:nvPr/>
        </p:nvGraphicFramePr>
        <p:xfrm>
          <a:off x="1752600" y="3733800"/>
          <a:ext cx="6477000" cy="2316320"/>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76190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プロセス</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1,4</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1477" name="Text Box 37"/>
          <p:cNvSpPr txBox="1">
            <a:spLocks noChangeArrowheads="1"/>
          </p:cNvSpPr>
          <p:nvPr/>
        </p:nvSpPr>
        <p:spPr bwMode="auto">
          <a:xfrm>
            <a:off x="914400" y="3657600"/>
            <a:ext cx="7667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U,R</a:t>
            </a:r>
          </a:p>
        </p:txBody>
      </p:sp>
      <p:sp>
        <p:nvSpPr>
          <p:cNvPr id="61478" name="Text Box 38"/>
          <p:cNvSpPr txBox="1">
            <a:spLocks noChangeArrowheads="1"/>
          </p:cNvSpPr>
          <p:nvPr/>
        </p:nvSpPr>
        <p:spPr bwMode="auto">
          <a:xfrm>
            <a:off x="4343400" y="6172200"/>
            <a:ext cx="4119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(保有資源数, 残り必要資源数)</a:t>
            </a:r>
          </a:p>
        </p:txBody>
      </p:sp>
      <p:sp>
        <p:nvSpPr>
          <p:cNvPr id="61479" name="Text Box 39"/>
          <p:cNvSpPr txBox="1">
            <a:spLocks noChangeArrowheads="1"/>
          </p:cNvSpPr>
          <p:nvPr/>
        </p:nvSpPr>
        <p:spPr bwMode="auto">
          <a:xfrm>
            <a:off x="6400800" y="3124200"/>
            <a:ext cx="1863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(空き資源数)</a:t>
            </a:r>
          </a:p>
        </p:txBody>
      </p:sp>
      <p:graphicFrame>
        <p:nvGraphicFramePr>
          <p:cNvPr id="653352" name="Group 40"/>
          <p:cNvGraphicFramePr>
            <a:graphicFrameLocks noGrp="1"/>
          </p:cNvGraphicFramePr>
          <p:nvPr/>
        </p:nvGraphicFramePr>
        <p:xfrm>
          <a:off x="1752600" y="2133600"/>
          <a:ext cx="6477000" cy="1036638"/>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518319">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34" marB="4573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319">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数</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5</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6</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5</a:t>
                      </a:r>
                    </a:p>
                  </a:txBody>
                  <a:tcPr marT="45734" marB="4573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61500" name="AutoShape 62"/>
          <p:cNvSpPr>
            <a:spLocks noChangeArrowheads="1"/>
          </p:cNvSpPr>
          <p:nvPr/>
        </p:nvSpPr>
        <p:spPr bwMode="auto">
          <a:xfrm>
            <a:off x="228600" y="4572000"/>
            <a:ext cx="1295400" cy="457200"/>
          </a:xfrm>
          <a:prstGeom prst="wedgeRoundRectCallout">
            <a:avLst>
              <a:gd name="adj1" fmla="val 69241"/>
              <a:gd name="adj2" fmla="val -10069"/>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終了</a:t>
            </a:r>
          </a:p>
        </p:txBody>
      </p:sp>
      <p:sp>
        <p:nvSpPr>
          <p:cNvPr id="61501" name="AutoShape 63"/>
          <p:cNvSpPr>
            <a:spLocks noChangeArrowheads="1"/>
          </p:cNvSpPr>
          <p:nvPr/>
        </p:nvSpPr>
        <p:spPr bwMode="auto">
          <a:xfrm>
            <a:off x="228600" y="5105400"/>
            <a:ext cx="1295400" cy="457200"/>
          </a:xfrm>
          <a:prstGeom prst="wedgeRoundRectCallout">
            <a:avLst>
              <a:gd name="adj1" fmla="val 66912"/>
              <a:gd name="adj2" fmla="val -13194"/>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終了</a:t>
            </a:r>
          </a:p>
        </p:txBody>
      </p:sp>
      <p:grpSp>
        <p:nvGrpSpPr>
          <p:cNvPr id="653376" name="Group 64"/>
          <p:cNvGrpSpPr>
            <a:grpSpLocks/>
          </p:cNvGrpSpPr>
          <p:nvPr/>
        </p:nvGrpSpPr>
        <p:grpSpPr bwMode="auto">
          <a:xfrm>
            <a:off x="3063875" y="2651125"/>
            <a:ext cx="5165725" cy="3395663"/>
            <a:chOff x="1930" y="1670"/>
            <a:chExt cx="3254" cy="2139"/>
          </a:xfrm>
        </p:grpSpPr>
        <p:grpSp>
          <p:nvGrpSpPr>
            <p:cNvPr id="61504" name="Group 65"/>
            <p:cNvGrpSpPr>
              <a:grpSpLocks/>
            </p:cNvGrpSpPr>
            <p:nvPr/>
          </p:nvGrpSpPr>
          <p:grpSpPr bwMode="auto">
            <a:xfrm>
              <a:off x="1930" y="3483"/>
              <a:ext cx="3254" cy="326"/>
              <a:chOff x="1930" y="3483"/>
              <a:chExt cx="3254" cy="326"/>
            </a:xfrm>
          </p:grpSpPr>
          <p:sp>
            <p:nvSpPr>
              <p:cNvPr id="61520" name="Rectangle 66"/>
              <p:cNvSpPr>
                <a:spLocks noChangeArrowheads="1"/>
              </p:cNvSpPr>
              <p:nvPr/>
            </p:nvSpPr>
            <p:spPr bwMode="auto">
              <a:xfrm>
                <a:off x="4409" y="3483"/>
                <a:ext cx="775"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1,0</a:t>
                </a:r>
              </a:p>
            </p:txBody>
          </p:sp>
          <p:sp>
            <p:nvSpPr>
              <p:cNvPr id="61521" name="Rectangle 67"/>
              <p:cNvSpPr>
                <a:spLocks noChangeArrowheads="1"/>
              </p:cNvSpPr>
              <p:nvPr/>
            </p:nvSpPr>
            <p:spPr bwMode="auto">
              <a:xfrm>
                <a:off x="3583" y="3483"/>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5,0</a:t>
                </a:r>
              </a:p>
            </p:txBody>
          </p:sp>
          <p:sp>
            <p:nvSpPr>
              <p:cNvPr id="61522" name="Rectangle 68"/>
              <p:cNvSpPr>
                <a:spLocks noChangeArrowheads="1"/>
              </p:cNvSpPr>
              <p:nvPr/>
            </p:nvSpPr>
            <p:spPr bwMode="auto">
              <a:xfrm>
                <a:off x="2757" y="3483"/>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2,0</a:t>
                </a:r>
              </a:p>
            </p:txBody>
          </p:sp>
          <p:sp>
            <p:nvSpPr>
              <p:cNvPr id="61523" name="Rectangle 69"/>
              <p:cNvSpPr>
                <a:spLocks noChangeArrowheads="1"/>
              </p:cNvSpPr>
              <p:nvPr/>
            </p:nvSpPr>
            <p:spPr bwMode="auto">
              <a:xfrm>
                <a:off x="1930" y="3483"/>
                <a:ext cx="827"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1,0</a:t>
                </a:r>
              </a:p>
            </p:txBody>
          </p:sp>
          <p:sp>
            <p:nvSpPr>
              <p:cNvPr id="61524" name="Line 70"/>
              <p:cNvSpPr>
                <a:spLocks noChangeShapeType="1"/>
              </p:cNvSpPr>
              <p:nvPr/>
            </p:nvSpPr>
            <p:spPr bwMode="auto">
              <a:xfrm>
                <a:off x="1930" y="3483"/>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1525" name="Line 71"/>
              <p:cNvSpPr>
                <a:spLocks noChangeShapeType="1"/>
              </p:cNvSpPr>
              <p:nvPr/>
            </p:nvSpPr>
            <p:spPr bwMode="auto">
              <a:xfrm>
                <a:off x="2757" y="3483"/>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1526" name="Line 72"/>
              <p:cNvSpPr>
                <a:spLocks noChangeShapeType="1"/>
              </p:cNvSpPr>
              <p:nvPr/>
            </p:nvSpPr>
            <p:spPr bwMode="auto">
              <a:xfrm>
                <a:off x="3583" y="3483"/>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1527" name="Line 73"/>
              <p:cNvSpPr>
                <a:spLocks noChangeShapeType="1"/>
              </p:cNvSpPr>
              <p:nvPr/>
            </p:nvSpPr>
            <p:spPr bwMode="auto">
              <a:xfrm>
                <a:off x="4409" y="3483"/>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1528" name="Line 74"/>
              <p:cNvSpPr>
                <a:spLocks noChangeShapeType="1"/>
              </p:cNvSpPr>
              <p:nvPr/>
            </p:nvSpPr>
            <p:spPr bwMode="auto">
              <a:xfrm>
                <a:off x="5184" y="3483"/>
                <a:ext cx="0" cy="326"/>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1529" name="Line 75"/>
              <p:cNvSpPr>
                <a:spLocks noChangeShapeType="1"/>
              </p:cNvSpPr>
              <p:nvPr/>
            </p:nvSpPr>
            <p:spPr bwMode="auto">
              <a:xfrm>
                <a:off x="1930" y="3483"/>
                <a:ext cx="325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1530" name="Line 76"/>
              <p:cNvSpPr>
                <a:spLocks noChangeShapeType="1"/>
              </p:cNvSpPr>
              <p:nvPr/>
            </p:nvSpPr>
            <p:spPr bwMode="auto">
              <a:xfrm>
                <a:off x="1930" y="3809"/>
                <a:ext cx="3254"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61505" name="Group 77"/>
            <p:cNvGrpSpPr>
              <a:grpSpLocks/>
            </p:cNvGrpSpPr>
            <p:nvPr/>
          </p:nvGrpSpPr>
          <p:grpSpPr bwMode="auto">
            <a:xfrm>
              <a:off x="1930" y="1670"/>
              <a:ext cx="3254" cy="326"/>
              <a:chOff x="1930" y="1670"/>
              <a:chExt cx="3254" cy="326"/>
            </a:xfrm>
          </p:grpSpPr>
          <p:sp>
            <p:nvSpPr>
              <p:cNvPr id="61509" name="Rectangle 78"/>
              <p:cNvSpPr>
                <a:spLocks noChangeArrowheads="1"/>
              </p:cNvSpPr>
              <p:nvPr/>
            </p:nvSpPr>
            <p:spPr bwMode="auto">
              <a:xfrm>
                <a:off x="4409" y="1670"/>
                <a:ext cx="775"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4</a:t>
                </a:r>
              </a:p>
            </p:txBody>
          </p:sp>
          <p:sp>
            <p:nvSpPr>
              <p:cNvPr id="61510" name="Rectangle 79"/>
              <p:cNvSpPr>
                <a:spLocks noChangeArrowheads="1"/>
              </p:cNvSpPr>
              <p:nvPr/>
            </p:nvSpPr>
            <p:spPr bwMode="auto">
              <a:xfrm>
                <a:off x="3583" y="1670"/>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2</a:t>
                </a:r>
              </a:p>
            </p:txBody>
          </p:sp>
          <p:sp>
            <p:nvSpPr>
              <p:cNvPr id="61511" name="Rectangle 80"/>
              <p:cNvSpPr>
                <a:spLocks noChangeArrowheads="1"/>
              </p:cNvSpPr>
              <p:nvPr/>
            </p:nvSpPr>
            <p:spPr bwMode="auto">
              <a:xfrm>
                <a:off x="2757" y="1670"/>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2</a:t>
                </a:r>
              </a:p>
            </p:txBody>
          </p:sp>
          <p:sp>
            <p:nvSpPr>
              <p:cNvPr id="61512" name="Rectangle 81"/>
              <p:cNvSpPr>
                <a:spLocks noChangeArrowheads="1"/>
              </p:cNvSpPr>
              <p:nvPr/>
            </p:nvSpPr>
            <p:spPr bwMode="auto">
              <a:xfrm>
                <a:off x="1930" y="1670"/>
                <a:ext cx="827"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5</a:t>
                </a:r>
              </a:p>
            </p:txBody>
          </p:sp>
          <p:sp>
            <p:nvSpPr>
              <p:cNvPr id="61513" name="Line 82"/>
              <p:cNvSpPr>
                <a:spLocks noChangeShapeType="1"/>
              </p:cNvSpPr>
              <p:nvPr/>
            </p:nvSpPr>
            <p:spPr bwMode="auto">
              <a:xfrm>
                <a:off x="1930" y="167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1514" name="Line 83"/>
              <p:cNvSpPr>
                <a:spLocks noChangeShapeType="1"/>
              </p:cNvSpPr>
              <p:nvPr/>
            </p:nvSpPr>
            <p:spPr bwMode="auto">
              <a:xfrm>
                <a:off x="2757" y="167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1515" name="Line 84"/>
              <p:cNvSpPr>
                <a:spLocks noChangeShapeType="1"/>
              </p:cNvSpPr>
              <p:nvPr/>
            </p:nvSpPr>
            <p:spPr bwMode="auto">
              <a:xfrm>
                <a:off x="3583" y="167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1516" name="Line 85"/>
              <p:cNvSpPr>
                <a:spLocks noChangeShapeType="1"/>
              </p:cNvSpPr>
              <p:nvPr/>
            </p:nvSpPr>
            <p:spPr bwMode="auto">
              <a:xfrm>
                <a:off x="4409" y="167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1517" name="Line 86"/>
              <p:cNvSpPr>
                <a:spLocks noChangeShapeType="1"/>
              </p:cNvSpPr>
              <p:nvPr/>
            </p:nvSpPr>
            <p:spPr bwMode="auto">
              <a:xfrm>
                <a:off x="5184" y="1670"/>
                <a:ext cx="0" cy="326"/>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1518" name="Line 87"/>
              <p:cNvSpPr>
                <a:spLocks noChangeShapeType="1"/>
              </p:cNvSpPr>
              <p:nvPr/>
            </p:nvSpPr>
            <p:spPr bwMode="auto">
              <a:xfrm>
                <a:off x="1930" y="1670"/>
                <a:ext cx="325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1519" name="Line 88"/>
              <p:cNvSpPr>
                <a:spLocks noChangeShapeType="1"/>
              </p:cNvSpPr>
              <p:nvPr/>
            </p:nvSpPr>
            <p:spPr bwMode="auto">
              <a:xfrm>
                <a:off x="1930" y="1996"/>
                <a:ext cx="3254"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61506" name="Group 89"/>
            <p:cNvGrpSpPr>
              <a:grpSpLocks/>
            </p:cNvGrpSpPr>
            <p:nvPr/>
          </p:nvGrpSpPr>
          <p:grpSpPr bwMode="auto">
            <a:xfrm>
              <a:off x="2064" y="1824"/>
              <a:ext cx="884" cy="1728"/>
              <a:chOff x="2064" y="1824"/>
              <a:chExt cx="884" cy="1728"/>
            </a:xfrm>
          </p:grpSpPr>
          <p:sp>
            <p:nvSpPr>
              <p:cNvPr id="61507" name="Line 90"/>
              <p:cNvSpPr>
                <a:spLocks noChangeShapeType="1"/>
              </p:cNvSpPr>
              <p:nvPr/>
            </p:nvSpPr>
            <p:spPr bwMode="auto">
              <a:xfrm flipV="1">
                <a:off x="2064" y="1824"/>
                <a:ext cx="0" cy="1728"/>
              </a:xfrm>
              <a:prstGeom prst="line">
                <a:avLst/>
              </a:prstGeom>
              <a:noFill/>
              <a:ln w="38100">
                <a:solidFill>
                  <a:srgbClr val="FF99CC"/>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1508" name="Text Box 91"/>
              <p:cNvSpPr txBox="1">
                <a:spLocks noChangeArrowheads="1"/>
              </p:cNvSpPr>
              <p:nvPr/>
            </p:nvSpPr>
            <p:spPr bwMode="auto">
              <a:xfrm>
                <a:off x="2064" y="2016"/>
                <a:ext cx="88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資源確保</a:t>
                </a:r>
                <a:endParaRPr lang="en-US" altLang="ja-JP" sz="2400">
                  <a:latin typeface="Times New Roman" panose="02020603050405020304" pitchFamily="18" charset="0"/>
                </a:endParaRPr>
              </a:p>
            </p:txBody>
          </p:sp>
        </p:grpSp>
      </p:grpSp>
      <p:sp useBgFill="1">
        <p:nvSpPr>
          <p:cNvPr id="653404" name="Text Box 92"/>
          <p:cNvSpPr txBox="1">
            <a:spLocks noChangeArrowheads="1"/>
          </p:cNvSpPr>
          <p:nvPr/>
        </p:nvSpPr>
        <p:spPr bwMode="auto">
          <a:xfrm>
            <a:off x="3048000" y="6172200"/>
            <a:ext cx="5748338" cy="519113"/>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プロセス3は資源を全て得たので実行</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653376"/>
                                        </p:tgtEl>
                                        <p:attrNameLst>
                                          <p:attrName>style.visibility</p:attrName>
                                        </p:attrNameLst>
                                      </p:cBhvr>
                                      <p:to>
                                        <p:strVal val="visible"/>
                                      </p:to>
                                    </p:set>
                                    <p:animEffect transition="in" filter="wipe(up)">
                                      <p:cBhvr>
                                        <p:cTn id="7" dur="500"/>
                                        <p:tgtEl>
                                          <p:spTgt spid="65337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53404"/>
                                        </p:tgtEl>
                                        <p:attrNameLst>
                                          <p:attrName>style.visibility</p:attrName>
                                        </p:attrNameLst>
                                      </p:cBhvr>
                                      <p:to>
                                        <p:strVal val="visible"/>
                                      </p:to>
                                    </p:set>
                                    <p:anim calcmode="lin" valueType="num">
                                      <p:cBhvr additive="base">
                                        <p:cTn id="12" dur="500" fill="hold"/>
                                        <p:tgtEl>
                                          <p:spTgt spid="653404"/>
                                        </p:tgtEl>
                                        <p:attrNameLst>
                                          <p:attrName>ppt_x</p:attrName>
                                        </p:attrNameLst>
                                      </p:cBhvr>
                                      <p:tavLst>
                                        <p:tav tm="0">
                                          <p:val>
                                            <p:strVal val="#ppt_x"/>
                                          </p:val>
                                        </p:tav>
                                        <p:tav tm="100000">
                                          <p:val>
                                            <p:strVal val="#ppt_x"/>
                                          </p:val>
                                        </p:tav>
                                      </p:tavLst>
                                    </p:anim>
                                    <p:anim calcmode="lin" valueType="num">
                                      <p:cBhvr additive="base">
                                        <p:cTn id="13" dur="500" fill="hold"/>
                                        <p:tgtEl>
                                          <p:spTgt spid="65340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3404" grpId="0" animBg="1" autoUpdateAnimBg="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銀行家のアルゴリズム</a:t>
            </a:r>
          </a:p>
        </p:txBody>
      </p:sp>
      <p:sp>
        <p:nvSpPr>
          <p:cNvPr id="62467" name="Text Box 3"/>
          <p:cNvSpPr txBox="1">
            <a:spLocks noChangeArrowheads="1"/>
          </p:cNvSpPr>
          <p:nvPr/>
        </p:nvSpPr>
        <p:spPr bwMode="auto">
          <a:xfrm>
            <a:off x="457200" y="1524000"/>
            <a:ext cx="3717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例 : 3プロセス 4資源の場合</a:t>
            </a:r>
          </a:p>
        </p:txBody>
      </p:sp>
      <p:sp>
        <p:nvSpPr>
          <p:cNvPr id="62468" name="Text Box 4"/>
          <p:cNvSpPr txBox="1">
            <a:spLocks noChangeArrowheads="1"/>
          </p:cNvSpPr>
          <p:nvPr/>
        </p:nvSpPr>
        <p:spPr bwMode="auto">
          <a:xfrm>
            <a:off x="1219200" y="2133600"/>
            <a:ext cx="3825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F</a:t>
            </a:r>
          </a:p>
        </p:txBody>
      </p:sp>
      <p:graphicFrame>
        <p:nvGraphicFramePr>
          <p:cNvPr id="655365" name="Group 5"/>
          <p:cNvGraphicFramePr>
            <a:graphicFrameLocks noGrp="1"/>
          </p:cNvGraphicFramePr>
          <p:nvPr/>
        </p:nvGraphicFramePr>
        <p:xfrm>
          <a:off x="1752600" y="3733800"/>
          <a:ext cx="6477000" cy="2316320"/>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76190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プロセス</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5,0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2501" name="Text Box 37"/>
          <p:cNvSpPr txBox="1">
            <a:spLocks noChangeArrowheads="1"/>
          </p:cNvSpPr>
          <p:nvPr/>
        </p:nvSpPr>
        <p:spPr bwMode="auto">
          <a:xfrm>
            <a:off x="914400" y="3657600"/>
            <a:ext cx="7667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U,R</a:t>
            </a:r>
          </a:p>
        </p:txBody>
      </p:sp>
      <p:sp>
        <p:nvSpPr>
          <p:cNvPr id="62502" name="Text Box 38"/>
          <p:cNvSpPr txBox="1">
            <a:spLocks noChangeArrowheads="1"/>
          </p:cNvSpPr>
          <p:nvPr/>
        </p:nvSpPr>
        <p:spPr bwMode="auto">
          <a:xfrm>
            <a:off x="4343400" y="6172200"/>
            <a:ext cx="4119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(保有資源数, 残り必要資源数)</a:t>
            </a:r>
          </a:p>
        </p:txBody>
      </p:sp>
      <p:sp>
        <p:nvSpPr>
          <p:cNvPr id="62503" name="Text Box 39"/>
          <p:cNvSpPr txBox="1">
            <a:spLocks noChangeArrowheads="1"/>
          </p:cNvSpPr>
          <p:nvPr/>
        </p:nvSpPr>
        <p:spPr bwMode="auto">
          <a:xfrm>
            <a:off x="6400800" y="3124200"/>
            <a:ext cx="1863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(空き資源数)</a:t>
            </a:r>
          </a:p>
        </p:txBody>
      </p:sp>
      <p:graphicFrame>
        <p:nvGraphicFramePr>
          <p:cNvPr id="655400" name="Group 40"/>
          <p:cNvGraphicFramePr>
            <a:graphicFrameLocks noGrp="1"/>
          </p:cNvGraphicFramePr>
          <p:nvPr/>
        </p:nvGraphicFramePr>
        <p:xfrm>
          <a:off x="1752600" y="2133600"/>
          <a:ext cx="6477000" cy="1036638"/>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518319">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34" marB="4573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319">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数</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5</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34" marB="4573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62524" name="AutoShape 60"/>
          <p:cNvSpPr>
            <a:spLocks noChangeArrowheads="1"/>
          </p:cNvSpPr>
          <p:nvPr/>
        </p:nvSpPr>
        <p:spPr bwMode="auto">
          <a:xfrm>
            <a:off x="228600" y="4572000"/>
            <a:ext cx="1295400" cy="457200"/>
          </a:xfrm>
          <a:prstGeom prst="wedgeRoundRectCallout">
            <a:avLst>
              <a:gd name="adj1" fmla="val 69241"/>
              <a:gd name="adj2" fmla="val -10069"/>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終了</a:t>
            </a:r>
          </a:p>
        </p:txBody>
      </p:sp>
      <p:sp>
        <p:nvSpPr>
          <p:cNvPr id="62525" name="AutoShape 61"/>
          <p:cNvSpPr>
            <a:spLocks noChangeArrowheads="1"/>
          </p:cNvSpPr>
          <p:nvPr/>
        </p:nvSpPr>
        <p:spPr bwMode="auto">
          <a:xfrm>
            <a:off x="228600" y="5105400"/>
            <a:ext cx="1295400" cy="457200"/>
          </a:xfrm>
          <a:prstGeom prst="wedgeRoundRectCallout">
            <a:avLst>
              <a:gd name="adj1" fmla="val 66912"/>
              <a:gd name="adj2" fmla="val -13194"/>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終了</a:t>
            </a:r>
          </a:p>
        </p:txBody>
      </p:sp>
      <p:sp>
        <p:nvSpPr>
          <p:cNvPr id="655507" name="AutoShape 147"/>
          <p:cNvSpPr>
            <a:spLocks noChangeArrowheads="1"/>
          </p:cNvSpPr>
          <p:nvPr/>
        </p:nvSpPr>
        <p:spPr bwMode="auto">
          <a:xfrm>
            <a:off x="228600" y="5638800"/>
            <a:ext cx="1295400" cy="457200"/>
          </a:xfrm>
          <a:prstGeom prst="wedgeRoundRectCallout">
            <a:avLst>
              <a:gd name="adj1" fmla="val 66912"/>
              <a:gd name="adj2" fmla="val -16667"/>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終了</a:t>
            </a:r>
          </a:p>
        </p:txBody>
      </p:sp>
      <p:sp useBgFill="1">
        <p:nvSpPr>
          <p:cNvPr id="655508" name="Text Box 148"/>
          <p:cNvSpPr txBox="1">
            <a:spLocks noChangeArrowheads="1"/>
          </p:cNvSpPr>
          <p:nvPr/>
        </p:nvSpPr>
        <p:spPr bwMode="auto">
          <a:xfrm>
            <a:off x="3048000" y="6172200"/>
            <a:ext cx="5426075" cy="519113"/>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プロセス3は実行後資源を返却する</a:t>
            </a:r>
          </a:p>
        </p:txBody>
      </p:sp>
      <p:grpSp>
        <p:nvGrpSpPr>
          <p:cNvPr id="655509" name="Group 149"/>
          <p:cNvGrpSpPr>
            <a:grpSpLocks/>
          </p:cNvGrpSpPr>
          <p:nvPr/>
        </p:nvGrpSpPr>
        <p:grpSpPr bwMode="auto">
          <a:xfrm>
            <a:off x="3063875" y="2651125"/>
            <a:ext cx="5165725" cy="3395663"/>
            <a:chOff x="1930" y="1670"/>
            <a:chExt cx="3254" cy="2139"/>
          </a:xfrm>
        </p:grpSpPr>
        <p:grpSp>
          <p:nvGrpSpPr>
            <p:cNvPr id="62529" name="Group 150"/>
            <p:cNvGrpSpPr>
              <a:grpSpLocks/>
            </p:cNvGrpSpPr>
            <p:nvPr/>
          </p:nvGrpSpPr>
          <p:grpSpPr bwMode="auto">
            <a:xfrm>
              <a:off x="1930" y="3483"/>
              <a:ext cx="3254" cy="326"/>
              <a:chOff x="1930" y="3483"/>
              <a:chExt cx="3254" cy="326"/>
            </a:xfrm>
          </p:grpSpPr>
          <p:sp>
            <p:nvSpPr>
              <p:cNvPr id="62545" name="Rectangle 151"/>
              <p:cNvSpPr>
                <a:spLocks noChangeArrowheads="1"/>
              </p:cNvSpPr>
              <p:nvPr/>
            </p:nvSpPr>
            <p:spPr bwMode="auto">
              <a:xfrm>
                <a:off x="4409" y="3483"/>
                <a:ext cx="775"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0,0</a:t>
                </a:r>
              </a:p>
            </p:txBody>
          </p:sp>
          <p:sp>
            <p:nvSpPr>
              <p:cNvPr id="62546" name="Rectangle 152"/>
              <p:cNvSpPr>
                <a:spLocks noChangeArrowheads="1"/>
              </p:cNvSpPr>
              <p:nvPr/>
            </p:nvSpPr>
            <p:spPr bwMode="auto">
              <a:xfrm>
                <a:off x="3583" y="3483"/>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0,0</a:t>
                </a:r>
              </a:p>
            </p:txBody>
          </p:sp>
          <p:sp>
            <p:nvSpPr>
              <p:cNvPr id="62547" name="Rectangle 153"/>
              <p:cNvSpPr>
                <a:spLocks noChangeArrowheads="1"/>
              </p:cNvSpPr>
              <p:nvPr/>
            </p:nvSpPr>
            <p:spPr bwMode="auto">
              <a:xfrm>
                <a:off x="2757" y="3483"/>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0,0</a:t>
                </a:r>
              </a:p>
            </p:txBody>
          </p:sp>
          <p:sp>
            <p:nvSpPr>
              <p:cNvPr id="62548" name="Rectangle 154"/>
              <p:cNvSpPr>
                <a:spLocks noChangeArrowheads="1"/>
              </p:cNvSpPr>
              <p:nvPr/>
            </p:nvSpPr>
            <p:spPr bwMode="auto">
              <a:xfrm>
                <a:off x="1930" y="3483"/>
                <a:ext cx="827"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0,0</a:t>
                </a:r>
              </a:p>
            </p:txBody>
          </p:sp>
          <p:sp>
            <p:nvSpPr>
              <p:cNvPr id="62549" name="Line 155"/>
              <p:cNvSpPr>
                <a:spLocks noChangeShapeType="1"/>
              </p:cNvSpPr>
              <p:nvPr/>
            </p:nvSpPr>
            <p:spPr bwMode="auto">
              <a:xfrm>
                <a:off x="1930" y="3483"/>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2550" name="Line 156"/>
              <p:cNvSpPr>
                <a:spLocks noChangeShapeType="1"/>
              </p:cNvSpPr>
              <p:nvPr/>
            </p:nvSpPr>
            <p:spPr bwMode="auto">
              <a:xfrm>
                <a:off x="2757" y="3483"/>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2551" name="Line 157"/>
              <p:cNvSpPr>
                <a:spLocks noChangeShapeType="1"/>
              </p:cNvSpPr>
              <p:nvPr/>
            </p:nvSpPr>
            <p:spPr bwMode="auto">
              <a:xfrm>
                <a:off x="3583" y="3483"/>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2552" name="Line 158"/>
              <p:cNvSpPr>
                <a:spLocks noChangeShapeType="1"/>
              </p:cNvSpPr>
              <p:nvPr/>
            </p:nvSpPr>
            <p:spPr bwMode="auto">
              <a:xfrm>
                <a:off x="4409" y="3483"/>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2553" name="Line 159"/>
              <p:cNvSpPr>
                <a:spLocks noChangeShapeType="1"/>
              </p:cNvSpPr>
              <p:nvPr/>
            </p:nvSpPr>
            <p:spPr bwMode="auto">
              <a:xfrm>
                <a:off x="5184" y="3483"/>
                <a:ext cx="0" cy="326"/>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2554" name="Line 160"/>
              <p:cNvSpPr>
                <a:spLocks noChangeShapeType="1"/>
              </p:cNvSpPr>
              <p:nvPr/>
            </p:nvSpPr>
            <p:spPr bwMode="auto">
              <a:xfrm>
                <a:off x="1930" y="3483"/>
                <a:ext cx="325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2555" name="Line 161"/>
              <p:cNvSpPr>
                <a:spLocks noChangeShapeType="1"/>
              </p:cNvSpPr>
              <p:nvPr/>
            </p:nvSpPr>
            <p:spPr bwMode="auto">
              <a:xfrm>
                <a:off x="1930" y="3809"/>
                <a:ext cx="3254"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62530" name="Group 162"/>
            <p:cNvGrpSpPr>
              <a:grpSpLocks/>
            </p:cNvGrpSpPr>
            <p:nvPr/>
          </p:nvGrpSpPr>
          <p:grpSpPr bwMode="auto">
            <a:xfrm>
              <a:off x="1930" y="1670"/>
              <a:ext cx="3254" cy="326"/>
              <a:chOff x="1930" y="1670"/>
              <a:chExt cx="3254" cy="326"/>
            </a:xfrm>
          </p:grpSpPr>
          <p:sp>
            <p:nvSpPr>
              <p:cNvPr id="62534" name="Rectangle 163"/>
              <p:cNvSpPr>
                <a:spLocks noChangeArrowheads="1"/>
              </p:cNvSpPr>
              <p:nvPr/>
            </p:nvSpPr>
            <p:spPr bwMode="auto">
              <a:xfrm>
                <a:off x="4409" y="1670"/>
                <a:ext cx="775"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5</a:t>
                </a:r>
              </a:p>
            </p:txBody>
          </p:sp>
          <p:sp>
            <p:nvSpPr>
              <p:cNvPr id="62535" name="Rectangle 164"/>
              <p:cNvSpPr>
                <a:spLocks noChangeArrowheads="1"/>
              </p:cNvSpPr>
              <p:nvPr/>
            </p:nvSpPr>
            <p:spPr bwMode="auto">
              <a:xfrm>
                <a:off x="3583" y="1670"/>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7</a:t>
                </a:r>
              </a:p>
            </p:txBody>
          </p:sp>
          <p:sp>
            <p:nvSpPr>
              <p:cNvPr id="62536" name="Rectangle 165"/>
              <p:cNvSpPr>
                <a:spLocks noChangeArrowheads="1"/>
              </p:cNvSpPr>
              <p:nvPr/>
            </p:nvSpPr>
            <p:spPr bwMode="auto">
              <a:xfrm>
                <a:off x="2757" y="1670"/>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4</a:t>
                </a:r>
              </a:p>
            </p:txBody>
          </p:sp>
          <p:sp>
            <p:nvSpPr>
              <p:cNvPr id="62537" name="Rectangle 166"/>
              <p:cNvSpPr>
                <a:spLocks noChangeArrowheads="1"/>
              </p:cNvSpPr>
              <p:nvPr/>
            </p:nvSpPr>
            <p:spPr bwMode="auto">
              <a:xfrm>
                <a:off x="1930" y="1670"/>
                <a:ext cx="827"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6</a:t>
                </a:r>
              </a:p>
            </p:txBody>
          </p:sp>
          <p:sp>
            <p:nvSpPr>
              <p:cNvPr id="62538" name="Line 167"/>
              <p:cNvSpPr>
                <a:spLocks noChangeShapeType="1"/>
              </p:cNvSpPr>
              <p:nvPr/>
            </p:nvSpPr>
            <p:spPr bwMode="auto">
              <a:xfrm>
                <a:off x="1930" y="167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2539" name="Line 168"/>
              <p:cNvSpPr>
                <a:spLocks noChangeShapeType="1"/>
              </p:cNvSpPr>
              <p:nvPr/>
            </p:nvSpPr>
            <p:spPr bwMode="auto">
              <a:xfrm>
                <a:off x="2757" y="167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2540" name="Line 169"/>
              <p:cNvSpPr>
                <a:spLocks noChangeShapeType="1"/>
              </p:cNvSpPr>
              <p:nvPr/>
            </p:nvSpPr>
            <p:spPr bwMode="auto">
              <a:xfrm>
                <a:off x="3583" y="167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2541" name="Line 170"/>
              <p:cNvSpPr>
                <a:spLocks noChangeShapeType="1"/>
              </p:cNvSpPr>
              <p:nvPr/>
            </p:nvSpPr>
            <p:spPr bwMode="auto">
              <a:xfrm>
                <a:off x="4409" y="167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2542" name="Line 171"/>
              <p:cNvSpPr>
                <a:spLocks noChangeShapeType="1"/>
              </p:cNvSpPr>
              <p:nvPr/>
            </p:nvSpPr>
            <p:spPr bwMode="auto">
              <a:xfrm>
                <a:off x="5184" y="1670"/>
                <a:ext cx="0" cy="326"/>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2543" name="Line 172"/>
              <p:cNvSpPr>
                <a:spLocks noChangeShapeType="1"/>
              </p:cNvSpPr>
              <p:nvPr/>
            </p:nvSpPr>
            <p:spPr bwMode="auto">
              <a:xfrm>
                <a:off x="1930" y="1670"/>
                <a:ext cx="325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2544" name="Line 173"/>
              <p:cNvSpPr>
                <a:spLocks noChangeShapeType="1"/>
              </p:cNvSpPr>
              <p:nvPr/>
            </p:nvSpPr>
            <p:spPr bwMode="auto">
              <a:xfrm>
                <a:off x="1930" y="1996"/>
                <a:ext cx="3254"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62531" name="Group 174"/>
            <p:cNvGrpSpPr>
              <a:grpSpLocks/>
            </p:cNvGrpSpPr>
            <p:nvPr/>
          </p:nvGrpSpPr>
          <p:grpSpPr bwMode="auto">
            <a:xfrm>
              <a:off x="2064" y="1824"/>
              <a:ext cx="884" cy="1728"/>
              <a:chOff x="2064" y="1824"/>
              <a:chExt cx="884" cy="1728"/>
            </a:xfrm>
          </p:grpSpPr>
          <p:sp>
            <p:nvSpPr>
              <p:cNvPr id="62532" name="Line 175"/>
              <p:cNvSpPr>
                <a:spLocks noChangeShapeType="1"/>
              </p:cNvSpPr>
              <p:nvPr/>
            </p:nvSpPr>
            <p:spPr bwMode="auto">
              <a:xfrm flipV="1">
                <a:off x="2064" y="1824"/>
                <a:ext cx="0" cy="1728"/>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2533" name="Text Box 176"/>
              <p:cNvSpPr txBox="1">
                <a:spLocks noChangeArrowheads="1"/>
              </p:cNvSpPr>
              <p:nvPr/>
            </p:nvSpPr>
            <p:spPr bwMode="auto">
              <a:xfrm>
                <a:off x="2064" y="2016"/>
                <a:ext cx="88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資源解放</a:t>
                </a:r>
                <a:endParaRPr lang="en-US" altLang="ja-JP" sz="2400">
                  <a:latin typeface="Times New Roman" panose="02020603050405020304" pitchFamily="18" charset="0"/>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55507"/>
                                        </p:tgtEl>
                                        <p:attrNameLst>
                                          <p:attrName>style.visibility</p:attrName>
                                        </p:attrNameLst>
                                      </p:cBhvr>
                                      <p:to>
                                        <p:strVal val="visible"/>
                                      </p:to>
                                    </p:set>
                                    <p:animEffect transition="in" filter="checkerboard(across)">
                                      <p:cBhvr>
                                        <p:cTn id="7" dur="500"/>
                                        <p:tgtEl>
                                          <p:spTgt spid="65550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655509"/>
                                        </p:tgtEl>
                                        <p:attrNameLst>
                                          <p:attrName>style.visibility</p:attrName>
                                        </p:attrNameLst>
                                      </p:cBhvr>
                                      <p:to>
                                        <p:strVal val="visible"/>
                                      </p:to>
                                    </p:set>
                                    <p:animEffect transition="in" filter="wipe(down)">
                                      <p:cBhvr>
                                        <p:cTn id="12" dur="500"/>
                                        <p:tgtEl>
                                          <p:spTgt spid="65550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55508"/>
                                        </p:tgtEl>
                                        <p:attrNameLst>
                                          <p:attrName>style.visibility</p:attrName>
                                        </p:attrNameLst>
                                      </p:cBhvr>
                                      <p:to>
                                        <p:strVal val="visible"/>
                                      </p:to>
                                    </p:set>
                                    <p:anim calcmode="lin" valueType="num">
                                      <p:cBhvr additive="base">
                                        <p:cTn id="17" dur="500" fill="hold"/>
                                        <p:tgtEl>
                                          <p:spTgt spid="655508"/>
                                        </p:tgtEl>
                                        <p:attrNameLst>
                                          <p:attrName>ppt_x</p:attrName>
                                        </p:attrNameLst>
                                      </p:cBhvr>
                                      <p:tavLst>
                                        <p:tav tm="0">
                                          <p:val>
                                            <p:strVal val="#ppt_x"/>
                                          </p:val>
                                        </p:tav>
                                        <p:tav tm="100000">
                                          <p:val>
                                            <p:strVal val="#ppt_x"/>
                                          </p:val>
                                        </p:tav>
                                      </p:tavLst>
                                    </p:anim>
                                    <p:anim calcmode="lin" valueType="num">
                                      <p:cBhvr additive="base">
                                        <p:cTn id="18" dur="500" fill="hold"/>
                                        <p:tgtEl>
                                          <p:spTgt spid="65550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507" grpId="0" animBg="1" autoUpdateAnimBg="0"/>
      <p:bldP spid="655508" grpId="0" animBg="1" autoUpdateAnimBg="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銀行家のアルゴリズム</a:t>
            </a:r>
          </a:p>
        </p:txBody>
      </p:sp>
      <p:sp>
        <p:nvSpPr>
          <p:cNvPr id="63491" name="Text Box 3"/>
          <p:cNvSpPr txBox="1">
            <a:spLocks noChangeArrowheads="1"/>
          </p:cNvSpPr>
          <p:nvPr/>
        </p:nvSpPr>
        <p:spPr bwMode="auto">
          <a:xfrm>
            <a:off x="457200" y="1524000"/>
            <a:ext cx="3717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例 : 3プロセス 4資源の場合</a:t>
            </a:r>
          </a:p>
        </p:txBody>
      </p:sp>
      <p:sp>
        <p:nvSpPr>
          <p:cNvPr id="63492" name="Text Box 4"/>
          <p:cNvSpPr txBox="1">
            <a:spLocks noChangeArrowheads="1"/>
          </p:cNvSpPr>
          <p:nvPr/>
        </p:nvSpPr>
        <p:spPr bwMode="auto">
          <a:xfrm>
            <a:off x="1219200" y="2133600"/>
            <a:ext cx="3825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F</a:t>
            </a:r>
          </a:p>
        </p:txBody>
      </p:sp>
      <p:graphicFrame>
        <p:nvGraphicFramePr>
          <p:cNvPr id="542725" name="Group 5"/>
          <p:cNvGraphicFramePr>
            <a:graphicFrameLocks noGrp="1"/>
          </p:cNvGraphicFramePr>
          <p:nvPr/>
        </p:nvGraphicFramePr>
        <p:xfrm>
          <a:off x="1752600" y="3733800"/>
          <a:ext cx="6477000" cy="2316320"/>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76190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プロセス</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3,2</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1,4</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3525" name="Text Box 37"/>
          <p:cNvSpPr txBox="1">
            <a:spLocks noChangeArrowheads="1"/>
          </p:cNvSpPr>
          <p:nvPr/>
        </p:nvSpPr>
        <p:spPr bwMode="auto">
          <a:xfrm>
            <a:off x="914400" y="3657600"/>
            <a:ext cx="7667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U,R</a:t>
            </a:r>
          </a:p>
        </p:txBody>
      </p:sp>
      <p:sp>
        <p:nvSpPr>
          <p:cNvPr id="63526" name="Text Box 38"/>
          <p:cNvSpPr txBox="1">
            <a:spLocks noChangeArrowheads="1"/>
          </p:cNvSpPr>
          <p:nvPr/>
        </p:nvSpPr>
        <p:spPr bwMode="auto">
          <a:xfrm>
            <a:off x="4343400" y="6172200"/>
            <a:ext cx="4119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(保有資源数, 残り必要資源数)</a:t>
            </a:r>
          </a:p>
        </p:txBody>
      </p:sp>
      <p:sp>
        <p:nvSpPr>
          <p:cNvPr id="63527" name="Text Box 39"/>
          <p:cNvSpPr txBox="1">
            <a:spLocks noChangeArrowheads="1"/>
          </p:cNvSpPr>
          <p:nvPr/>
        </p:nvSpPr>
        <p:spPr bwMode="auto">
          <a:xfrm>
            <a:off x="6400800" y="3124200"/>
            <a:ext cx="1863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(空き資源数)</a:t>
            </a:r>
          </a:p>
        </p:txBody>
      </p:sp>
      <p:graphicFrame>
        <p:nvGraphicFramePr>
          <p:cNvPr id="542760" name="Group 40"/>
          <p:cNvGraphicFramePr>
            <a:graphicFrameLocks noGrp="1"/>
          </p:cNvGraphicFramePr>
          <p:nvPr/>
        </p:nvGraphicFramePr>
        <p:xfrm>
          <a:off x="1752600" y="2133600"/>
          <a:ext cx="6477000" cy="1036638"/>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518319">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34" marB="4573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319">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数</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34" marB="4573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34" marB="4573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useBgFill="1">
        <p:nvSpPr>
          <p:cNvPr id="542780" name="Text Box 60"/>
          <p:cNvSpPr txBox="1">
            <a:spLocks noChangeArrowheads="1"/>
          </p:cNvSpPr>
          <p:nvPr/>
        </p:nvSpPr>
        <p:spPr bwMode="auto">
          <a:xfrm>
            <a:off x="1905000" y="2473325"/>
            <a:ext cx="5945188" cy="955675"/>
          </a:xfrm>
          <a:prstGeom prst="rect">
            <a:avLst/>
          </a:prstGeom>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プロセス1→2→3 の順序で実行すれば</a:t>
            </a:r>
          </a:p>
          <a:p>
            <a:pPr eaLnBrk="1" hangingPunct="1">
              <a:spcBef>
                <a:spcPct val="0"/>
              </a:spcBef>
              <a:buSzTx/>
              <a:buFontTx/>
              <a:buNone/>
            </a:pPr>
            <a:r>
              <a:rPr lang="ja-JP" altLang="en-US" sz="2800">
                <a:latin typeface="Times New Roman" panose="02020603050405020304" pitchFamily="18" charset="0"/>
              </a:rPr>
              <a:t>全て実行できる</a:t>
            </a:r>
          </a:p>
        </p:txBody>
      </p:sp>
      <p:sp useBgFill="1">
        <p:nvSpPr>
          <p:cNvPr id="542781" name="Text Box 61"/>
          <p:cNvSpPr txBox="1">
            <a:spLocks noChangeArrowheads="1"/>
          </p:cNvSpPr>
          <p:nvPr/>
        </p:nvSpPr>
        <p:spPr bwMode="auto">
          <a:xfrm>
            <a:off x="1905000" y="3657600"/>
            <a:ext cx="3735388" cy="588963"/>
          </a:xfrm>
          <a:prstGeom prst="rect">
            <a:avLst/>
          </a:prstGeom>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a:latin typeface="Times New Roman" panose="02020603050405020304" pitchFamily="18" charset="0"/>
              </a:rPr>
              <a:t>= 現在は安全な状態</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42780"/>
                                        </p:tgtEl>
                                        <p:attrNameLst>
                                          <p:attrName>style.visibility</p:attrName>
                                        </p:attrNameLst>
                                      </p:cBhvr>
                                      <p:to>
                                        <p:strVal val="visible"/>
                                      </p:to>
                                    </p:set>
                                    <p:animEffect transition="in" filter="checkerboard(across)">
                                      <p:cBhvr>
                                        <p:cTn id="7" dur="500"/>
                                        <p:tgtEl>
                                          <p:spTgt spid="54278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42781"/>
                                        </p:tgtEl>
                                        <p:attrNameLst>
                                          <p:attrName>style.visibility</p:attrName>
                                        </p:attrNameLst>
                                      </p:cBhvr>
                                      <p:to>
                                        <p:strVal val="visible"/>
                                      </p:to>
                                    </p:set>
                                    <p:animEffect transition="in" filter="checkerboard(across)">
                                      <p:cBhvr>
                                        <p:cTn id="12" dur="500"/>
                                        <p:tgtEl>
                                          <p:spTgt spid="5427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80" grpId="0" animBg="1" autoUpdateAnimBg="0"/>
      <p:bldP spid="542781" grpId="0" animBg="1"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800100"/>
            <a:ext cx="7772400" cy="762000"/>
          </a:xfrm>
        </p:spPr>
        <p:txBody>
          <a:bodyPr/>
          <a:lstStyle/>
          <a:p>
            <a:pPr eaLnBrk="1" hangingPunct="1"/>
            <a:r>
              <a:rPr lang="ja-JP" altLang="en-US"/>
              <a:t>デッドロック</a:t>
            </a:r>
          </a:p>
        </p:txBody>
      </p:sp>
      <p:sp>
        <p:nvSpPr>
          <p:cNvPr id="10243" name="Rectangle 3"/>
          <p:cNvSpPr>
            <a:spLocks noChangeArrowheads="1"/>
          </p:cNvSpPr>
          <p:nvPr/>
        </p:nvSpPr>
        <p:spPr bwMode="auto">
          <a:xfrm>
            <a:off x="914400" y="3581400"/>
            <a:ext cx="6553200" cy="10668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10244" name="Rectangle 4"/>
          <p:cNvSpPr>
            <a:spLocks noChangeArrowheads="1"/>
          </p:cNvSpPr>
          <p:nvPr/>
        </p:nvSpPr>
        <p:spPr bwMode="auto">
          <a:xfrm>
            <a:off x="3657600" y="1676400"/>
            <a:ext cx="1066800" cy="48768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10245" name="Line 5"/>
          <p:cNvSpPr>
            <a:spLocks noChangeShapeType="1"/>
          </p:cNvSpPr>
          <p:nvPr/>
        </p:nvSpPr>
        <p:spPr bwMode="auto">
          <a:xfrm>
            <a:off x="914400" y="4114800"/>
            <a:ext cx="2819400" cy="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0246" name="Line 6"/>
          <p:cNvSpPr>
            <a:spLocks noChangeShapeType="1"/>
          </p:cNvSpPr>
          <p:nvPr/>
        </p:nvSpPr>
        <p:spPr bwMode="auto">
          <a:xfrm>
            <a:off x="4648200" y="4114800"/>
            <a:ext cx="2819400" cy="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0247" name="Line 7"/>
          <p:cNvSpPr>
            <a:spLocks noChangeShapeType="1"/>
          </p:cNvSpPr>
          <p:nvPr/>
        </p:nvSpPr>
        <p:spPr bwMode="auto">
          <a:xfrm>
            <a:off x="4191000" y="1676400"/>
            <a:ext cx="0" cy="205740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0248" name="Line 8"/>
          <p:cNvSpPr>
            <a:spLocks noChangeShapeType="1"/>
          </p:cNvSpPr>
          <p:nvPr/>
        </p:nvSpPr>
        <p:spPr bwMode="auto">
          <a:xfrm>
            <a:off x="4191000" y="4495800"/>
            <a:ext cx="0" cy="205740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0249" name="Line 12"/>
          <p:cNvSpPr>
            <a:spLocks noChangeShapeType="1"/>
          </p:cNvSpPr>
          <p:nvPr/>
        </p:nvSpPr>
        <p:spPr bwMode="auto">
          <a:xfrm>
            <a:off x="3657600" y="4724400"/>
            <a:ext cx="533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0250" name="Line 13"/>
          <p:cNvSpPr>
            <a:spLocks noChangeShapeType="1"/>
          </p:cNvSpPr>
          <p:nvPr/>
        </p:nvSpPr>
        <p:spPr bwMode="auto">
          <a:xfrm>
            <a:off x="4191000" y="3505200"/>
            <a:ext cx="533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0251" name="Line 14"/>
          <p:cNvSpPr>
            <a:spLocks noChangeShapeType="1"/>
          </p:cNvSpPr>
          <p:nvPr/>
        </p:nvSpPr>
        <p:spPr bwMode="auto">
          <a:xfrm>
            <a:off x="3581400" y="3581400"/>
            <a:ext cx="0" cy="53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0252" name="Line 15"/>
          <p:cNvSpPr>
            <a:spLocks noChangeShapeType="1"/>
          </p:cNvSpPr>
          <p:nvPr/>
        </p:nvSpPr>
        <p:spPr bwMode="auto">
          <a:xfrm>
            <a:off x="4800600" y="4114800"/>
            <a:ext cx="0" cy="53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pic>
        <p:nvPicPr>
          <p:cNvPr id="514057" name="Picture 9" descr="ca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52600" y="3581400"/>
            <a:ext cx="849313"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065" name="Picture 17" descr="car_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657600" y="5486400"/>
            <a:ext cx="449263" cy="846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4071" name="Group 23"/>
          <p:cNvGrpSpPr>
            <a:grpSpLocks/>
          </p:cNvGrpSpPr>
          <p:nvPr/>
        </p:nvGrpSpPr>
        <p:grpSpPr bwMode="auto">
          <a:xfrm>
            <a:off x="2667000" y="3581400"/>
            <a:ext cx="1535113" cy="450850"/>
            <a:chOff x="1296" y="1488"/>
            <a:chExt cx="967" cy="284"/>
          </a:xfrm>
        </p:grpSpPr>
        <p:sp>
          <p:nvSpPr>
            <p:cNvPr id="10260" name="Line 18"/>
            <p:cNvSpPr>
              <a:spLocks noChangeShapeType="1"/>
            </p:cNvSpPr>
            <p:nvPr/>
          </p:nvSpPr>
          <p:spPr bwMode="auto">
            <a:xfrm>
              <a:off x="1296" y="1632"/>
              <a:ext cx="432" cy="0"/>
            </a:xfrm>
            <a:prstGeom prst="line">
              <a:avLst/>
            </a:prstGeom>
            <a:noFill/>
            <a:ln w="38100">
              <a:solidFill>
                <a:srgbClr val="33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pic>
          <p:nvPicPr>
            <p:cNvPr id="10261" name="Picture 19" descr="ca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28" y="1488"/>
              <a:ext cx="535" cy="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14070" name="Group 22"/>
          <p:cNvGrpSpPr>
            <a:grpSpLocks/>
          </p:cNvGrpSpPr>
          <p:nvPr/>
        </p:nvGrpSpPr>
        <p:grpSpPr bwMode="auto">
          <a:xfrm>
            <a:off x="3657600" y="4114800"/>
            <a:ext cx="449263" cy="1371600"/>
            <a:chOff x="1248" y="3072"/>
            <a:chExt cx="283" cy="864"/>
          </a:xfrm>
        </p:grpSpPr>
        <p:sp>
          <p:nvSpPr>
            <p:cNvPr id="10258" name="Line 20"/>
            <p:cNvSpPr>
              <a:spLocks noChangeShapeType="1"/>
            </p:cNvSpPr>
            <p:nvPr/>
          </p:nvSpPr>
          <p:spPr bwMode="auto">
            <a:xfrm flipV="1">
              <a:off x="1392" y="3600"/>
              <a:ext cx="0" cy="336"/>
            </a:xfrm>
            <a:prstGeom prst="line">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pic>
          <p:nvPicPr>
            <p:cNvPr id="10259" name="Picture 21" descr="car_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48" y="3072"/>
              <a:ext cx="283" cy="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14072" name="Text Box 24"/>
          <p:cNvSpPr txBox="1">
            <a:spLocks noChangeArrowheads="1"/>
          </p:cNvSpPr>
          <p:nvPr/>
        </p:nvSpPr>
        <p:spPr bwMode="auto">
          <a:xfrm>
            <a:off x="5089525" y="5149850"/>
            <a:ext cx="3614738"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dirty="0">
                <a:latin typeface="Times New Roman" panose="02020603050405020304" pitchFamily="18" charset="0"/>
              </a:rPr>
              <a:t>赤は青が通り過ぎれば</a:t>
            </a:r>
          </a:p>
          <a:p>
            <a:pPr eaLnBrk="1" hangingPunct="1">
              <a:spcBef>
                <a:spcPct val="0"/>
              </a:spcBef>
              <a:buSzTx/>
              <a:buFontTx/>
              <a:buNone/>
            </a:pPr>
            <a:r>
              <a:rPr lang="ja-JP" altLang="en-US" sz="2800" dirty="0">
                <a:latin typeface="Times New Roman" panose="02020603050405020304" pitchFamily="18" charset="0"/>
              </a:rPr>
              <a:t>先へ進める</a:t>
            </a:r>
          </a:p>
        </p:txBody>
      </p:sp>
      <p:grpSp>
        <p:nvGrpSpPr>
          <p:cNvPr id="22" name="Group 23">
            <a:extLst>
              <a:ext uri="{FF2B5EF4-FFF2-40B4-BE49-F238E27FC236}">
                <a16:creationId xmlns:a16="http://schemas.microsoft.com/office/drawing/2014/main" id="{A49B0A41-9D08-4C00-93C2-7912BDD11508}"/>
              </a:ext>
            </a:extLst>
          </p:cNvPr>
          <p:cNvGrpSpPr>
            <a:grpSpLocks/>
          </p:cNvGrpSpPr>
          <p:nvPr/>
        </p:nvGrpSpPr>
        <p:grpSpPr bwMode="auto">
          <a:xfrm>
            <a:off x="4278947" y="3594895"/>
            <a:ext cx="3038476" cy="450850"/>
            <a:chOff x="349" y="1488"/>
            <a:chExt cx="1914" cy="284"/>
          </a:xfrm>
        </p:grpSpPr>
        <p:sp>
          <p:nvSpPr>
            <p:cNvPr id="23" name="Line 18">
              <a:extLst>
                <a:ext uri="{FF2B5EF4-FFF2-40B4-BE49-F238E27FC236}">
                  <a16:creationId xmlns:a16="http://schemas.microsoft.com/office/drawing/2014/main" id="{8E4E5C7A-E8F6-4552-B9D2-5A831A4686D1}"/>
                </a:ext>
              </a:extLst>
            </p:cNvPr>
            <p:cNvSpPr>
              <a:spLocks noChangeShapeType="1"/>
            </p:cNvSpPr>
            <p:nvPr/>
          </p:nvSpPr>
          <p:spPr bwMode="auto">
            <a:xfrm>
              <a:off x="349" y="1632"/>
              <a:ext cx="1379" cy="0"/>
            </a:xfrm>
            <a:prstGeom prst="line">
              <a:avLst/>
            </a:prstGeom>
            <a:noFill/>
            <a:ln w="38100">
              <a:solidFill>
                <a:srgbClr val="33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dirty="0"/>
            </a:p>
          </p:txBody>
        </p:sp>
        <p:pic>
          <p:nvPicPr>
            <p:cNvPr id="24" name="Picture 19" descr="car">
              <a:extLst>
                <a:ext uri="{FF2B5EF4-FFF2-40B4-BE49-F238E27FC236}">
                  <a16:creationId xmlns:a16="http://schemas.microsoft.com/office/drawing/2014/main" id="{B5FB87B6-D04B-42E1-B34C-6986BE2B6780}"/>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28" y="1488"/>
              <a:ext cx="535" cy="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5" name="Group 22">
            <a:extLst>
              <a:ext uri="{FF2B5EF4-FFF2-40B4-BE49-F238E27FC236}">
                <a16:creationId xmlns:a16="http://schemas.microsoft.com/office/drawing/2014/main" id="{11C33F50-B5C1-4FCA-9EC6-CD7285AE1D19}"/>
              </a:ext>
            </a:extLst>
          </p:cNvPr>
          <p:cNvGrpSpPr>
            <a:grpSpLocks/>
          </p:cNvGrpSpPr>
          <p:nvPr/>
        </p:nvGrpSpPr>
        <p:grpSpPr bwMode="auto">
          <a:xfrm>
            <a:off x="3683318" y="1790699"/>
            <a:ext cx="449263" cy="2171700"/>
            <a:chOff x="1248" y="3072"/>
            <a:chExt cx="283" cy="1368"/>
          </a:xfrm>
        </p:grpSpPr>
        <p:sp>
          <p:nvSpPr>
            <p:cNvPr id="26" name="Line 20">
              <a:extLst>
                <a:ext uri="{FF2B5EF4-FFF2-40B4-BE49-F238E27FC236}">
                  <a16:creationId xmlns:a16="http://schemas.microsoft.com/office/drawing/2014/main" id="{7619C846-716D-413E-A7C3-FA554B994E29}"/>
                </a:ext>
              </a:extLst>
            </p:cNvPr>
            <p:cNvSpPr>
              <a:spLocks noChangeShapeType="1"/>
            </p:cNvSpPr>
            <p:nvPr/>
          </p:nvSpPr>
          <p:spPr bwMode="auto">
            <a:xfrm flipV="1">
              <a:off x="1392" y="3600"/>
              <a:ext cx="0" cy="840"/>
            </a:xfrm>
            <a:prstGeom prst="line">
              <a:avLst/>
            </a:prstGeom>
            <a:noFill/>
            <a:ln w="381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pic>
          <p:nvPicPr>
            <p:cNvPr id="27" name="Picture 21" descr="car_r">
              <a:extLst>
                <a:ext uri="{FF2B5EF4-FFF2-40B4-BE49-F238E27FC236}">
                  <a16:creationId xmlns:a16="http://schemas.microsoft.com/office/drawing/2014/main" id="{7D91824C-EC57-449A-AF87-5080BC8AF9E1}"/>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48" y="3072"/>
              <a:ext cx="283" cy="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514057"/>
                                        </p:tgtEl>
                                        <p:attrNameLst>
                                          <p:attrName>style.visibility</p:attrName>
                                        </p:attrNameLst>
                                      </p:cBhvr>
                                      <p:to>
                                        <p:strVal val="visible"/>
                                      </p:to>
                                    </p:set>
                                    <p:anim calcmode="lin" valueType="num">
                                      <p:cBhvr additive="base">
                                        <p:cTn id="7" dur="500" fill="hold"/>
                                        <p:tgtEl>
                                          <p:spTgt spid="514057"/>
                                        </p:tgtEl>
                                        <p:attrNameLst>
                                          <p:attrName>ppt_x</p:attrName>
                                        </p:attrNameLst>
                                      </p:cBhvr>
                                      <p:tavLst>
                                        <p:tav tm="0">
                                          <p:val>
                                            <p:strVal val="0-#ppt_w/2"/>
                                          </p:val>
                                        </p:tav>
                                        <p:tav tm="100000">
                                          <p:val>
                                            <p:strVal val="#ppt_x"/>
                                          </p:val>
                                        </p:tav>
                                      </p:tavLst>
                                    </p:anim>
                                    <p:anim calcmode="lin" valueType="num">
                                      <p:cBhvr additive="base">
                                        <p:cTn id="8" dur="500" fill="hold"/>
                                        <p:tgtEl>
                                          <p:spTgt spid="51405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14065"/>
                                        </p:tgtEl>
                                        <p:attrNameLst>
                                          <p:attrName>style.visibility</p:attrName>
                                        </p:attrNameLst>
                                      </p:cBhvr>
                                      <p:to>
                                        <p:strVal val="visible"/>
                                      </p:to>
                                    </p:set>
                                    <p:anim calcmode="lin" valueType="num">
                                      <p:cBhvr additive="base">
                                        <p:cTn id="13" dur="500" fill="hold"/>
                                        <p:tgtEl>
                                          <p:spTgt spid="514065"/>
                                        </p:tgtEl>
                                        <p:attrNameLst>
                                          <p:attrName>ppt_x</p:attrName>
                                        </p:attrNameLst>
                                      </p:cBhvr>
                                      <p:tavLst>
                                        <p:tav tm="0">
                                          <p:val>
                                            <p:strVal val="#ppt_x"/>
                                          </p:val>
                                        </p:tav>
                                        <p:tav tm="100000">
                                          <p:val>
                                            <p:strVal val="#ppt_x"/>
                                          </p:val>
                                        </p:tav>
                                      </p:tavLst>
                                    </p:anim>
                                    <p:anim calcmode="lin" valueType="num">
                                      <p:cBhvr additive="base">
                                        <p:cTn id="14" dur="500" fill="hold"/>
                                        <p:tgtEl>
                                          <p:spTgt spid="514065"/>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8" fill="hold" nodeType="clickEffect">
                                  <p:stCondLst>
                                    <p:cond delay="0"/>
                                  </p:stCondLst>
                                  <p:childTnLst>
                                    <p:set>
                                      <p:cBhvr>
                                        <p:cTn id="18" dur="1" fill="hold">
                                          <p:stCondLst>
                                            <p:cond delay="0"/>
                                          </p:stCondLst>
                                        </p:cTn>
                                        <p:tgtEl>
                                          <p:spTgt spid="514071"/>
                                        </p:tgtEl>
                                        <p:attrNameLst>
                                          <p:attrName>style.visibility</p:attrName>
                                        </p:attrNameLst>
                                      </p:cBhvr>
                                      <p:to>
                                        <p:strVal val="visible"/>
                                      </p:to>
                                    </p:set>
                                    <p:animEffect transition="in" filter="wipe(left)">
                                      <p:cBhvr>
                                        <p:cTn id="19" dur="500"/>
                                        <p:tgtEl>
                                          <p:spTgt spid="514071"/>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4" fill="hold" nodeType="clickEffect">
                                  <p:stCondLst>
                                    <p:cond delay="0"/>
                                  </p:stCondLst>
                                  <p:childTnLst>
                                    <p:set>
                                      <p:cBhvr>
                                        <p:cTn id="23" dur="1" fill="hold">
                                          <p:stCondLst>
                                            <p:cond delay="0"/>
                                          </p:stCondLst>
                                        </p:cTn>
                                        <p:tgtEl>
                                          <p:spTgt spid="514070"/>
                                        </p:tgtEl>
                                        <p:attrNameLst>
                                          <p:attrName>style.visibility</p:attrName>
                                        </p:attrNameLst>
                                      </p:cBhvr>
                                      <p:to>
                                        <p:strVal val="visible"/>
                                      </p:to>
                                    </p:set>
                                    <p:animEffect transition="in" filter="wipe(down)">
                                      <p:cBhvr>
                                        <p:cTn id="24" dur="500"/>
                                        <p:tgtEl>
                                          <p:spTgt spid="514070"/>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nodeType="clickEffect">
                                  <p:stCondLst>
                                    <p:cond delay="0"/>
                                  </p:stCondLst>
                                  <p:childTnLst>
                                    <p:set>
                                      <p:cBhvr>
                                        <p:cTn id="28" dur="1" fill="hold">
                                          <p:stCondLst>
                                            <p:cond delay="0"/>
                                          </p:stCondLst>
                                        </p:cTn>
                                        <p:tgtEl>
                                          <p:spTgt spid="22"/>
                                        </p:tgtEl>
                                        <p:attrNameLst>
                                          <p:attrName>style.visibility</p:attrName>
                                        </p:attrNameLst>
                                      </p:cBhvr>
                                      <p:to>
                                        <p:strVal val="visible"/>
                                      </p:to>
                                    </p:set>
                                    <p:animEffect transition="in" filter="wipe(left)">
                                      <p:cBhvr>
                                        <p:cTn id="29" dur="500"/>
                                        <p:tgtEl>
                                          <p:spTgt spid="22"/>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25"/>
                                        </p:tgtEl>
                                        <p:attrNameLst>
                                          <p:attrName>style.visibility</p:attrName>
                                        </p:attrNameLst>
                                      </p:cBhvr>
                                      <p:to>
                                        <p:strVal val="visible"/>
                                      </p:to>
                                    </p:set>
                                    <p:animEffect transition="in" filter="wipe(down)">
                                      <p:cBhvr>
                                        <p:cTn id="34" dur="500"/>
                                        <p:tgtEl>
                                          <p:spTgt spid="25"/>
                                        </p:tgtEl>
                                      </p:cBhvr>
                                    </p:animEffect>
                                  </p:childTnLst>
                                </p:cTn>
                              </p:par>
                            </p:childTnLst>
                          </p:cTn>
                        </p:par>
                      </p:childTnLst>
                    </p:cTn>
                  </p:par>
                  <p:par>
                    <p:cTn id="35" fill="hold">
                      <p:stCondLst>
                        <p:cond delay="indefinite"/>
                      </p:stCondLst>
                      <p:childTnLst>
                        <p:par>
                          <p:cTn id="36" fill="hold">
                            <p:stCondLst>
                              <p:cond delay="0"/>
                            </p:stCondLst>
                            <p:childTnLst>
                              <p:par>
                                <p:cTn id="37" presetID="5" presetClass="entr" presetSubtype="10" fill="hold" grpId="0" nodeType="clickEffect">
                                  <p:stCondLst>
                                    <p:cond delay="0"/>
                                  </p:stCondLst>
                                  <p:childTnLst>
                                    <p:set>
                                      <p:cBhvr>
                                        <p:cTn id="38" dur="1" fill="hold">
                                          <p:stCondLst>
                                            <p:cond delay="0"/>
                                          </p:stCondLst>
                                        </p:cTn>
                                        <p:tgtEl>
                                          <p:spTgt spid="514072"/>
                                        </p:tgtEl>
                                        <p:attrNameLst>
                                          <p:attrName>style.visibility</p:attrName>
                                        </p:attrNameLst>
                                      </p:cBhvr>
                                      <p:to>
                                        <p:strVal val="visible"/>
                                      </p:to>
                                    </p:set>
                                    <p:animEffect transition="in" filter="checkerboard(across)">
                                      <p:cBhvr>
                                        <p:cTn id="39" dur="500"/>
                                        <p:tgtEl>
                                          <p:spTgt spid="5140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4072" grpId="0" autoUpdateAnimBg="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銀行家のアルゴリズム</a:t>
            </a:r>
          </a:p>
        </p:txBody>
      </p:sp>
      <p:sp>
        <p:nvSpPr>
          <p:cNvPr id="64515" name="Text Box 101"/>
          <p:cNvSpPr txBox="1">
            <a:spLocks noChangeArrowheads="1"/>
          </p:cNvSpPr>
          <p:nvPr/>
        </p:nvSpPr>
        <p:spPr bwMode="auto">
          <a:xfrm>
            <a:off x="6400800" y="3124200"/>
            <a:ext cx="1863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(空き資源数)</a:t>
            </a:r>
          </a:p>
        </p:txBody>
      </p:sp>
      <p:sp>
        <p:nvSpPr>
          <p:cNvPr id="64516" name="Text Box 3"/>
          <p:cNvSpPr txBox="1">
            <a:spLocks noChangeArrowheads="1"/>
          </p:cNvSpPr>
          <p:nvPr/>
        </p:nvSpPr>
        <p:spPr bwMode="auto">
          <a:xfrm>
            <a:off x="457200" y="1524000"/>
            <a:ext cx="3717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例 : 3プロセス 4資源の場合</a:t>
            </a:r>
          </a:p>
        </p:txBody>
      </p:sp>
      <p:sp>
        <p:nvSpPr>
          <p:cNvPr id="64517" name="Text Box 4"/>
          <p:cNvSpPr txBox="1">
            <a:spLocks noChangeArrowheads="1"/>
          </p:cNvSpPr>
          <p:nvPr/>
        </p:nvSpPr>
        <p:spPr bwMode="auto">
          <a:xfrm>
            <a:off x="1219200" y="2133600"/>
            <a:ext cx="3825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F</a:t>
            </a:r>
          </a:p>
        </p:txBody>
      </p:sp>
      <p:graphicFrame>
        <p:nvGraphicFramePr>
          <p:cNvPr id="540677" name="Group 5"/>
          <p:cNvGraphicFramePr>
            <a:graphicFrameLocks noGrp="1"/>
          </p:cNvGraphicFramePr>
          <p:nvPr/>
        </p:nvGraphicFramePr>
        <p:xfrm>
          <a:off x="1752600" y="3733800"/>
          <a:ext cx="6477000" cy="2316320"/>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76190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プロセス</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3,2</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1,4</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4550" name="Text Box 37"/>
          <p:cNvSpPr txBox="1">
            <a:spLocks noChangeArrowheads="1"/>
          </p:cNvSpPr>
          <p:nvPr/>
        </p:nvSpPr>
        <p:spPr bwMode="auto">
          <a:xfrm>
            <a:off x="914400" y="3657600"/>
            <a:ext cx="7667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U,R</a:t>
            </a:r>
          </a:p>
        </p:txBody>
      </p:sp>
      <p:graphicFrame>
        <p:nvGraphicFramePr>
          <p:cNvPr id="540734" name="Group 62"/>
          <p:cNvGraphicFramePr>
            <a:graphicFrameLocks noGrp="1"/>
          </p:cNvGraphicFramePr>
          <p:nvPr/>
        </p:nvGraphicFramePr>
        <p:xfrm>
          <a:off x="1752600" y="2133600"/>
          <a:ext cx="6477000" cy="1050942"/>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532874">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txBody>
                  <a:tcPr marT="45674" marB="456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674" marB="4567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51">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数</a:t>
                      </a:r>
                    </a:p>
                  </a:txBody>
                  <a:tcPr marT="45674" marB="456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674" marB="4567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grpSp>
        <p:nvGrpSpPr>
          <p:cNvPr id="540774" name="Group 102"/>
          <p:cNvGrpSpPr>
            <a:grpSpLocks/>
          </p:cNvGrpSpPr>
          <p:nvPr/>
        </p:nvGrpSpPr>
        <p:grpSpPr bwMode="auto">
          <a:xfrm>
            <a:off x="5688013" y="2667000"/>
            <a:ext cx="2122487" cy="3379788"/>
            <a:chOff x="3583" y="1680"/>
            <a:chExt cx="1337" cy="2129"/>
          </a:xfrm>
        </p:grpSpPr>
        <p:grpSp>
          <p:nvGrpSpPr>
            <p:cNvPr id="64574" name="Group 86"/>
            <p:cNvGrpSpPr>
              <a:grpSpLocks/>
            </p:cNvGrpSpPr>
            <p:nvPr/>
          </p:nvGrpSpPr>
          <p:grpSpPr bwMode="auto">
            <a:xfrm>
              <a:off x="3583" y="3483"/>
              <a:ext cx="826" cy="326"/>
              <a:chOff x="3583" y="3483"/>
              <a:chExt cx="826" cy="326"/>
            </a:xfrm>
          </p:grpSpPr>
          <p:sp>
            <p:nvSpPr>
              <p:cNvPr id="64583" name="Rectangle 87"/>
              <p:cNvSpPr>
                <a:spLocks noChangeArrowheads="1"/>
              </p:cNvSpPr>
              <p:nvPr/>
            </p:nvSpPr>
            <p:spPr bwMode="auto">
              <a:xfrm>
                <a:off x="3583" y="3483"/>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b="1">
                    <a:solidFill>
                      <a:schemeClr val="tx2"/>
                    </a:solidFill>
                    <a:latin typeface="Times New Roman" panose="02020603050405020304" pitchFamily="18" charset="0"/>
                  </a:rPr>
                  <a:t>2,3</a:t>
                </a:r>
              </a:p>
            </p:txBody>
          </p:sp>
          <p:sp>
            <p:nvSpPr>
              <p:cNvPr id="64584" name="Line 88"/>
              <p:cNvSpPr>
                <a:spLocks noChangeShapeType="1"/>
              </p:cNvSpPr>
              <p:nvPr/>
            </p:nvSpPr>
            <p:spPr bwMode="auto">
              <a:xfrm>
                <a:off x="3583" y="3483"/>
                <a:ext cx="82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4585" name="Line 89"/>
              <p:cNvSpPr>
                <a:spLocks noChangeShapeType="1"/>
              </p:cNvSpPr>
              <p:nvPr/>
            </p:nvSpPr>
            <p:spPr bwMode="auto">
              <a:xfrm>
                <a:off x="3583" y="3809"/>
                <a:ext cx="826"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4586" name="Line 90"/>
              <p:cNvSpPr>
                <a:spLocks noChangeShapeType="1"/>
              </p:cNvSpPr>
              <p:nvPr/>
            </p:nvSpPr>
            <p:spPr bwMode="auto">
              <a:xfrm>
                <a:off x="3583" y="3483"/>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4587" name="Line 91"/>
              <p:cNvSpPr>
                <a:spLocks noChangeShapeType="1"/>
              </p:cNvSpPr>
              <p:nvPr/>
            </p:nvSpPr>
            <p:spPr bwMode="auto">
              <a:xfrm>
                <a:off x="4409" y="3483"/>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64575" name="Group 92"/>
            <p:cNvGrpSpPr>
              <a:grpSpLocks/>
            </p:cNvGrpSpPr>
            <p:nvPr/>
          </p:nvGrpSpPr>
          <p:grpSpPr bwMode="auto">
            <a:xfrm>
              <a:off x="3583" y="1680"/>
              <a:ext cx="826" cy="326"/>
              <a:chOff x="3583" y="1680"/>
              <a:chExt cx="826" cy="326"/>
            </a:xfrm>
          </p:grpSpPr>
          <p:sp>
            <p:nvSpPr>
              <p:cNvPr id="64578" name="Rectangle 93"/>
              <p:cNvSpPr>
                <a:spLocks noChangeArrowheads="1"/>
              </p:cNvSpPr>
              <p:nvPr/>
            </p:nvSpPr>
            <p:spPr bwMode="auto">
              <a:xfrm>
                <a:off x="3583" y="1680"/>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b="1">
                    <a:solidFill>
                      <a:schemeClr val="tx2"/>
                    </a:solidFill>
                    <a:latin typeface="Times New Roman" panose="02020603050405020304" pitchFamily="18" charset="0"/>
                  </a:rPr>
                  <a:t>0</a:t>
                </a:r>
              </a:p>
            </p:txBody>
          </p:sp>
          <p:sp>
            <p:nvSpPr>
              <p:cNvPr id="64579" name="Line 94"/>
              <p:cNvSpPr>
                <a:spLocks noChangeShapeType="1"/>
              </p:cNvSpPr>
              <p:nvPr/>
            </p:nvSpPr>
            <p:spPr bwMode="auto">
              <a:xfrm>
                <a:off x="3583" y="168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4580" name="Line 95"/>
              <p:cNvSpPr>
                <a:spLocks noChangeShapeType="1"/>
              </p:cNvSpPr>
              <p:nvPr/>
            </p:nvSpPr>
            <p:spPr bwMode="auto">
              <a:xfrm>
                <a:off x="4409" y="168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4581" name="Line 96"/>
              <p:cNvSpPr>
                <a:spLocks noChangeShapeType="1"/>
              </p:cNvSpPr>
              <p:nvPr/>
            </p:nvSpPr>
            <p:spPr bwMode="auto">
              <a:xfrm>
                <a:off x="3583" y="1680"/>
                <a:ext cx="82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4582" name="Line 97"/>
              <p:cNvSpPr>
                <a:spLocks noChangeShapeType="1"/>
              </p:cNvSpPr>
              <p:nvPr/>
            </p:nvSpPr>
            <p:spPr bwMode="auto">
              <a:xfrm>
                <a:off x="3583" y="2006"/>
                <a:ext cx="826"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
          <p:nvSpPr>
            <p:cNvPr id="64576" name="Line 98"/>
            <p:cNvSpPr>
              <a:spLocks noChangeShapeType="1"/>
            </p:cNvSpPr>
            <p:nvPr/>
          </p:nvSpPr>
          <p:spPr bwMode="auto">
            <a:xfrm flipH="1">
              <a:off x="3696" y="2016"/>
              <a:ext cx="0" cy="1488"/>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4577" name="Text Box 99"/>
            <p:cNvSpPr txBox="1">
              <a:spLocks noChangeArrowheads="1"/>
            </p:cNvSpPr>
            <p:nvPr/>
          </p:nvSpPr>
          <p:spPr bwMode="auto">
            <a:xfrm>
              <a:off x="3720" y="2016"/>
              <a:ext cx="1200" cy="28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資源割り当て</a:t>
              </a:r>
            </a:p>
          </p:txBody>
        </p:sp>
      </p:grpSp>
      <p:sp>
        <p:nvSpPr>
          <p:cNvPr id="64572" name="Text Box 100"/>
          <p:cNvSpPr txBox="1">
            <a:spLocks noChangeArrowheads="1"/>
          </p:cNvSpPr>
          <p:nvPr/>
        </p:nvSpPr>
        <p:spPr bwMode="auto">
          <a:xfrm>
            <a:off x="4343400" y="6172200"/>
            <a:ext cx="4119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(保有資源数, 残り必要資源数)</a:t>
            </a:r>
          </a:p>
        </p:txBody>
      </p:sp>
      <p:sp useBgFill="1">
        <p:nvSpPr>
          <p:cNvPr id="540732" name="Text Box 60"/>
          <p:cNvSpPr txBox="1">
            <a:spLocks noChangeArrowheads="1"/>
          </p:cNvSpPr>
          <p:nvPr/>
        </p:nvSpPr>
        <p:spPr bwMode="auto">
          <a:xfrm>
            <a:off x="2362200" y="6172200"/>
            <a:ext cx="6588125" cy="519113"/>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ここでプロセス3が資源3を1個要求すると？</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40732"/>
                                        </p:tgtEl>
                                        <p:attrNameLst>
                                          <p:attrName>style.visibility</p:attrName>
                                        </p:attrNameLst>
                                      </p:cBhvr>
                                      <p:to>
                                        <p:strVal val="visible"/>
                                      </p:to>
                                    </p:set>
                                    <p:animEffect transition="in" filter="checkerboard(across)">
                                      <p:cBhvr>
                                        <p:cTn id="7" dur="500"/>
                                        <p:tgtEl>
                                          <p:spTgt spid="54073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540774"/>
                                        </p:tgtEl>
                                        <p:attrNameLst>
                                          <p:attrName>style.visibility</p:attrName>
                                        </p:attrNameLst>
                                      </p:cBhvr>
                                      <p:to>
                                        <p:strVal val="visible"/>
                                      </p:to>
                                    </p:set>
                                    <p:animEffect transition="in" filter="wipe(up)">
                                      <p:cBhvr>
                                        <p:cTn id="12" dur="500"/>
                                        <p:tgtEl>
                                          <p:spTgt spid="5407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0732" grpId="0" animBg="1" autoUpdateAnimBg="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銀行家のアルゴリズム</a:t>
            </a:r>
          </a:p>
        </p:txBody>
      </p:sp>
      <p:sp>
        <p:nvSpPr>
          <p:cNvPr id="65539" name="Text Box 3"/>
          <p:cNvSpPr txBox="1">
            <a:spLocks noChangeArrowheads="1"/>
          </p:cNvSpPr>
          <p:nvPr/>
        </p:nvSpPr>
        <p:spPr bwMode="auto">
          <a:xfrm>
            <a:off x="457200" y="1524000"/>
            <a:ext cx="3717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例 : 3プロセス 4資源の場合</a:t>
            </a:r>
          </a:p>
        </p:txBody>
      </p:sp>
      <p:sp>
        <p:nvSpPr>
          <p:cNvPr id="65540" name="Text Box 4"/>
          <p:cNvSpPr txBox="1">
            <a:spLocks noChangeArrowheads="1"/>
          </p:cNvSpPr>
          <p:nvPr/>
        </p:nvSpPr>
        <p:spPr bwMode="auto">
          <a:xfrm>
            <a:off x="1219200" y="2133600"/>
            <a:ext cx="3825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F</a:t>
            </a:r>
          </a:p>
        </p:txBody>
      </p:sp>
      <p:graphicFrame>
        <p:nvGraphicFramePr>
          <p:cNvPr id="657413" name="Group 5"/>
          <p:cNvGraphicFramePr>
            <a:graphicFrameLocks noGrp="1"/>
          </p:cNvGraphicFramePr>
          <p:nvPr/>
        </p:nvGraphicFramePr>
        <p:xfrm>
          <a:off x="1752600" y="3733800"/>
          <a:ext cx="6477000" cy="2316320"/>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76190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プロセス</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3,2</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1" i="0" u="none" strike="noStrike" cap="none" normalizeH="0" baseline="0">
                          <a:ln>
                            <a:noFill/>
                          </a:ln>
                          <a:solidFill>
                            <a:schemeClr val="tx2"/>
                          </a:solidFill>
                          <a:effectLst/>
                          <a:latin typeface="Times New Roman" panose="02020603050405020304" pitchFamily="18" charset="0"/>
                          <a:ea typeface="ＭＳ Ｐゴシック" panose="020B0600070205080204" pitchFamily="50" charset="-128"/>
                        </a:rPr>
                        <a:t>2,3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5573" name="Text Box 37"/>
          <p:cNvSpPr txBox="1">
            <a:spLocks noChangeArrowheads="1"/>
          </p:cNvSpPr>
          <p:nvPr/>
        </p:nvSpPr>
        <p:spPr bwMode="auto">
          <a:xfrm>
            <a:off x="914400" y="3657600"/>
            <a:ext cx="7667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U,R</a:t>
            </a:r>
          </a:p>
        </p:txBody>
      </p:sp>
      <p:graphicFrame>
        <p:nvGraphicFramePr>
          <p:cNvPr id="657446" name="Group 38"/>
          <p:cNvGraphicFramePr>
            <a:graphicFrameLocks noGrp="1"/>
          </p:cNvGraphicFramePr>
          <p:nvPr/>
        </p:nvGraphicFramePr>
        <p:xfrm>
          <a:off x="1752600" y="2133600"/>
          <a:ext cx="6477000" cy="1050942"/>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532874">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txBody>
                  <a:tcPr marT="45674" marB="456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674" marB="4567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51">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数</a:t>
                      </a:r>
                    </a:p>
                  </a:txBody>
                  <a:tcPr marT="45674" marB="456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1" i="0" u="none" strike="noStrike" cap="none" normalizeH="0" baseline="0">
                          <a:ln>
                            <a:noFill/>
                          </a:ln>
                          <a:solidFill>
                            <a:schemeClr val="tx2"/>
                          </a:solidFill>
                          <a:effectLst/>
                          <a:latin typeface="Times New Roman" panose="02020603050405020304" pitchFamily="18" charset="0"/>
                          <a:ea typeface="ＭＳ Ｐゴシック" panose="020B0600070205080204" pitchFamily="50" charset="-128"/>
                        </a:rPr>
                        <a:t>0</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674" marB="4567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65594" name="Text Box 74"/>
          <p:cNvSpPr txBox="1">
            <a:spLocks noChangeArrowheads="1"/>
          </p:cNvSpPr>
          <p:nvPr/>
        </p:nvSpPr>
        <p:spPr bwMode="auto">
          <a:xfrm>
            <a:off x="4343400" y="6172200"/>
            <a:ext cx="4119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(保有資源数, 残り必要資源数)</a:t>
            </a:r>
          </a:p>
        </p:txBody>
      </p:sp>
      <p:grpSp>
        <p:nvGrpSpPr>
          <p:cNvPr id="657483" name="Group 75"/>
          <p:cNvGrpSpPr>
            <a:grpSpLocks/>
          </p:cNvGrpSpPr>
          <p:nvPr/>
        </p:nvGrpSpPr>
        <p:grpSpPr bwMode="auto">
          <a:xfrm>
            <a:off x="4376738" y="5011738"/>
            <a:ext cx="2622550" cy="1035050"/>
            <a:chOff x="2757" y="3157"/>
            <a:chExt cx="1652" cy="652"/>
          </a:xfrm>
        </p:grpSpPr>
        <p:sp>
          <p:nvSpPr>
            <p:cNvPr id="65601" name="Rectangle 76"/>
            <p:cNvSpPr>
              <a:spLocks noChangeArrowheads="1"/>
            </p:cNvSpPr>
            <p:nvPr/>
          </p:nvSpPr>
          <p:spPr bwMode="auto">
            <a:xfrm>
              <a:off x="3583" y="3483"/>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b="1">
                  <a:solidFill>
                    <a:schemeClr val="tx2"/>
                  </a:solidFill>
                  <a:latin typeface="Times New Roman" panose="02020603050405020304" pitchFamily="18" charset="0"/>
                </a:rPr>
                <a:t>2,</a:t>
              </a:r>
              <a:r>
                <a:rPr lang="ja-JP" altLang="en-US" sz="2800" b="1">
                  <a:solidFill>
                    <a:schemeClr val="folHlink"/>
                  </a:solidFill>
                  <a:latin typeface="Times New Roman" panose="02020603050405020304" pitchFamily="18" charset="0"/>
                </a:rPr>
                <a:t>3</a:t>
              </a:r>
            </a:p>
          </p:txBody>
        </p:sp>
        <p:sp>
          <p:nvSpPr>
            <p:cNvPr id="65602" name="Rectangle 77"/>
            <p:cNvSpPr>
              <a:spLocks noChangeArrowheads="1"/>
            </p:cNvSpPr>
            <p:nvPr/>
          </p:nvSpPr>
          <p:spPr bwMode="auto">
            <a:xfrm>
              <a:off x="2757" y="3157"/>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a:t>
              </a:r>
              <a:r>
                <a:rPr lang="ja-JP" altLang="en-US" sz="2800" b="1">
                  <a:solidFill>
                    <a:schemeClr val="folHlink"/>
                  </a:solidFill>
                  <a:latin typeface="Times New Roman" panose="02020603050405020304" pitchFamily="18" charset="0"/>
                </a:rPr>
                <a:t>3</a:t>
              </a:r>
            </a:p>
          </p:txBody>
        </p:sp>
        <p:sp>
          <p:nvSpPr>
            <p:cNvPr id="65603" name="Line 78"/>
            <p:cNvSpPr>
              <a:spLocks noChangeShapeType="1"/>
            </p:cNvSpPr>
            <p:nvPr/>
          </p:nvSpPr>
          <p:spPr bwMode="auto">
            <a:xfrm>
              <a:off x="2757" y="3157"/>
              <a:ext cx="82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5604" name="Line 79"/>
            <p:cNvSpPr>
              <a:spLocks noChangeShapeType="1"/>
            </p:cNvSpPr>
            <p:nvPr/>
          </p:nvSpPr>
          <p:spPr bwMode="auto">
            <a:xfrm>
              <a:off x="3583" y="3809"/>
              <a:ext cx="826"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5605" name="Line 80"/>
            <p:cNvSpPr>
              <a:spLocks noChangeShapeType="1"/>
            </p:cNvSpPr>
            <p:nvPr/>
          </p:nvSpPr>
          <p:spPr bwMode="auto">
            <a:xfrm>
              <a:off x="2757" y="3483"/>
              <a:ext cx="1652"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5606" name="Line 81"/>
            <p:cNvSpPr>
              <a:spLocks noChangeShapeType="1"/>
            </p:cNvSpPr>
            <p:nvPr/>
          </p:nvSpPr>
          <p:spPr bwMode="auto">
            <a:xfrm>
              <a:off x="2757" y="3157"/>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5607" name="Line 82"/>
            <p:cNvSpPr>
              <a:spLocks noChangeShapeType="1"/>
            </p:cNvSpPr>
            <p:nvPr/>
          </p:nvSpPr>
          <p:spPr bwMode="auto">
            <a:xfrm>
              <a:off x="3583" y="3157"/>
              <a:ext cx="0" cy="65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5608" name="Line 83"/>
            <p:cNvSpPr>
              <a:spLocks noChangeShapeType="1"/>
            </p:cNvSpPr>
            <p:nvPr/>
          </p:nvSpPr>
          <p:spPr bwMode="auto">
            <a:xfrm>
              <a:off x="4409" y="3483"/>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657494" name="Group 86"/>
          <p:cNvGrpSpPr>
            <a:grpSpLocks/>
          </p:cNvGrpSpPr>
          <p:nvPr/>
        </p:nvGrpSpPr>
        <p:grpSpPr bwMode="auto">
          <a:xfrm>
            <a:off x="152400" y="5105400"/>
            <a:ext cx="2057400" cy="1066800"/>
            <a:chOff x="96" y="3216"/>
            <a:chExt cx="1296" cy="672"/>
          </a:xfrm>
        </p:grpSpPr>
        <p:sp>
          <p:nvSpPr>
            <p:cNvPr id="65599" name="AutoShape 84"/>
            <p:cNvSpPr>
              <a:spLocks noChangeArrowheads="1"/>
            </p:cNvSpPr>
            <p:nvPr/>
          </p:nvSpPr>
          <p:spPr bwMode="auto">
            <a:xfrm>
              <a:off x="96" y="3216"/>
              <a:ext cx="1296" cy="288"/>
            </a:xfrm>
            <a:prstGeom prst="wedgeRoundRectCallout">
              <a:avLst>
                <a:gd name="adj1" fmla="val 89273"/>
                <a:gd name="adj2" fmla="val 6597"/>
                <a:gd name="adj3" fmla="val 16667"/>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資源2が不足</a:t>
              </a:r>
            </a:p>
          </p:txBody>
        </p:sp>
        <p:sp>
          <p:nvSpPr>
            <p:cNvPr id="65600" name="AutoShape 85"/>
            <p:cNvSpPr>
              <a:spLocks noChangeArrowheads="1"/>
            </p:cNvSpPr>
            <p:nvPr/>
          </p:nvSpPr>
          <p:spPr bwMode="auto">
            <a:xfrm>
              <a:off x="96" y="3600"/>
              <a:ext cx="1296" cy="288"/>
            </a:xfrm>
            <a:prstGeom prst="wedgeRoundRectCallout">
              <a:avLst>
                <a:gd name="adj1" fmla="val 91514"/>
                <a:gd name="adj2" fmla="val -10069"/>
                <a:gd name="adj3" fmla="val 16667"/>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資源3が不足</a:t>
              </a:r>
            </a:p>
          </p:txBody>
        </p:sp>
      </p:grpSp>
      <p:sp>
        <p:nvSpPr>
          <p:cNvPr id="657495" name="AutoShape 87"/>
          <p:cNvSpPr>
            <a:spLocks noChangeArrowheads="1"/>
          </p:cNvSpPr>
          <p:nvPr/>
        </p:nvSpPr>
        <p:spPr bwMode="auto">
          <a:xfrm>
            <a:off x="152400" y="4572000"/>
            <a:ext cx="1524000" cy="457200"/>
          </a:xfrm>
          <a:prstGeom prst="wedgeRoundRectCallout">
            <a:avLst>
              <a:gd name="adj1" fmla="val 70315"/>
              <a:gd name="adj2" fmla="val -10069"/>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実行可能</a:t>
            </a:r>
          </a:p>
        </p:txBody>
      </p:sp>
      <p:sp>
        <p:nvSpPr>
          <p:cNvPr id="65598" name="Text Box 88"/>
          <p:cNvSpPr txBox="1">
            <a:spLocks noChangeArrowheads="1"/>
          </p:cNvSpPr>
          <p:nvPr/>
        </p:nvSpPr>
        <p:spPr bwMode="auto">
          <a:xfrm>
            <a:off x="6400800" y="3124200"/>
            <a:ext cx="1863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(空き資源数)</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657483"/>
                                        </p:tgtEl>
                                        <p:attrNameLst>
                                          <p:attrName>style.visibility</p:attrName>
                                        </p:attrNameLst>
                                      </p:cBhvr>
                                      <p:to>
                                        <p:strVal val="visible"/>
                                      </p:to>
                                    </p:set>
                                    <p:animEffect transition="in" filter="checkerboard(across)">
                                      <p:cBhvr>
                                        <p:cTn id="7" dur="500"/>
                                        <p:tgtEl>
                                          <p:spTgt spid="65748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657494"/>
                                        </p:tgtEl>
                                        <p:attrNameLst>
                                          <p:attrName>style.visibility</p:attrName>
                                        </p:attrNameLst>
                                      </p:cBhvr>
                                      <p:to>
                                        <p:strVal val="visible"/>
                                      </p:to>
                                    </p:set>
                                    <p:animEffect transition="in" filter="checkerboard(across)">
                                      <p:cBhvr>
                                        <p:cTn id="12" dur="500"/>
                                        <p:tgtEl>
                                          <p:spTgt spid="65749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57495"/>
                                        </p:tgtEl>
                                        <p:attrNameLst>
                                          <p:attrName>style.visibility</p:attrName>
                                        </p:attrNameLst>
                                      </p:cBhvr>
                                      <p:to>
                                        <p:strVal val="visible"/>
                                      </p:to>
                                    </p:set>
                                    <p:animEffect transition="in" filter="checkerboard(across)">
                                      <p:cBhvr>
                                        <p:cTn id="17" dur="500"/>
                                        <p:tgtEl>
                                          <p:spTgt spid="6574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7495" grpId="0" animBg="1" autoUpdateAnimBg="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銀行家のアルゴリズム</a:t>
            </a:r>
          </a:p>
        </p:txBody>
      </p:sp>
      <p:sp>
        <p:nvSpPr>
          <p:cNvPr id="66563" name="Text Box 3"/>
          <p:cNvSpPr txBox="1">
            <a:spLocks noChangeArrowheads="1"/>
          </p:cNvSpPr>
          <p:nvPr/>
        </p:nvSpPr>
        <p:spPr bwMode="auto">
          <a:xfrm>
            <a:off x="457200" y="1524000"/>
            <a:ext cx="3717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例 : 3プロセス 4資源の場合</a:t>
            </a:r>
          </a:p>
        </p:txBody>
      </p:sp>
      <p:sp>
        <p:nvSpPr>
          <p:cNvPr id="66564" name="Text Box 4"/>
          <p:cNvSpPr txBox="1">
            <a:spLocks noChangeArrowheads="1"/>
          </p:cNvSpPr>
          <p:nvPr/>
        </p:nvSpPr>
        <p:spPr bwMode="auto">
          <a:xfrm>
            <a:off x="1219200" y="2133600"/>
            <a:ext cx="3825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F</a:t>
            </a:r>
          </a:p>
        </p:txBody>
      </p:sp>
      <p:graphicFrame>
        <p:nvGraphicFramePr>
          <p:cNvPr id="658437" name="Group 5"/>
          <p:cNvGraphicFramePr>
            <a:graphicFrameLocks noGrp="1"/>
          </p:cNvGraphicFramePr>
          <p:nvPr/>
        </p:nvGraphicFramePr>
        <p:xfrm>
          <a:off x="1752600" y="3733800"/>
          <a:ext cx="6477000" cy="2316320"/>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76190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プロセス</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3,2</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1" i="0" u="none" strike="noStrike" cap="none" normalizeH="0" baseline="0">
                          <a:ln>
                            <a:noFill/>
                          </a:ln>
                          <a:solidFill>
                            <a:schemeClr val="tx2"/>
                          </a:solidFill>
                          <a:effectLst/>
                          <a:latin typeface="Times New Roman" panose="02020603050405020304" pitchFamily="18" charset="0"/>
                          <a:ea typeface="ＭＳ Ｐゴシック" panose="020B0600070205080204" pitchFamily="50" charset="-128"/>
                        </a:rPr>
                        <a:t>2,3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6597" name="Text Box 37"/>
          <p:cNvSpPr txBox="1">
            <a:spLocks noChangeArrowheads="1"/>
          </p:cNvSpPr>
          <p:nvPr/>
        </p:nvSpPr>
        <p:spPr bwMode="auto">
          <a:xfrm>
            <a:off x="914400" y="3657600"/>
            <a:ext cx="7667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U,R</a:t>
            </a:r>
          </a:p>
        </p:txBody>
      </p:sp>
      <p:graphicFrame>
        <p:nvGraphicFramePr>
          <p:cNvPr id="658470" name="Group 38"/>
          <p:cNvGraphicFramePr>
            <a:graphicFrameLocks noGrp="1"/>
          </p:cNvGraphicFramePr>
          <p:nvPr/>
        </p:nvGraphicFramePr>
        <p:xfrm>
          <a:off x="1752600" y="2133600"/>
          <a:ext cx="6477000" cy="1050942"/>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532874">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txBody>
                  <a:tcPr marT="45674" marB="456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674" marB="4567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51">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数</a:t>
                      </a:r>
                    </a:p>
                  </a:txBody>
                  <a:tcPr marT="45674" marB="456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674" marB="4567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66618" name="Text Box 58"/>
          <p:cNvSpPr txBox="1">
            <a:spLocks noChangeArrowheads="1"/>
          </p:cNvSpPr>
          <p:nvPr/>
        </p:nvSpPr>
        <p:spPr bwMode="auto">
          <a:xfrm>
            <a:off x="4343400" y="6172200"/>
            <a:ext cx="4119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(保有資源数, 残り必要資源数)</a:t>
            </a:r>
          </a:p>
        </p:txBody>
      </p:sp>
      <p:sp>
        <p:nvSpPr>
          <p:cNvPr id="66619" name="AutoShape 71"/>
          <p:cNvSpPr>
            <a:spLocks noChangeArrowheads="1"/>
          </p:cNvSpPr>
          <p:nvPr/>
        </p:nvSpPr>
        <p:spPr bwMode="auto">
          <a:xfrm>
            <a:off x="152400" y="4572000"/>
            <a:ext cx="1524000" cy="457200"/>
          </a:xfrm>
          <a:prstGeom prst="wedgeRoundRectCallout">
            <a:avLst>
              <a:gd name="adj1" fmla="val 70315"/>
              <a:gd name="adj2" fmla="val -10069"/>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実行可能</a:t>
            </a:r>
          </a:p>
        </p:txBody>
      </p:sp>
      <p:sp>
        <p:nvSpPr>
          <p:cNvPr id="658504" name="AutoShape 72"/>
          <p:cNvSpPr>
            <a:spLocks noChangeArrowheads="1"/>
          </p:cNvSpPr>
          <p:nvPr/>
        </p:nvSpPr>
        <p:spPr bwMode="auto">
          <a:xfrm>
            <a:off x="152400" y="4572000"/>
            <a:ext cx="1524000" cy="457200"/>
          </a:xfrm>
          <a:prstGeom prst="wedgeRoundRectCallout">
            <a:avLst>
              <a:gd name="adj1" fmla="val 71356"/>
              <a:gd name="adj2" fmla="val -10069"/>
              <a:gd name="adj3" fmla="val 16667"/>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終了</a:t>
            </a:r>
            <a:endParaRPr lang="en-US" altLang="ja-JP" sz="2400">
              <a:latin typeface="Times New Roman" panose="02020603050405020304" pitchFamily="18" charset="0"/>
            </a:endParaRPr>
          </a:p>
        </p:txBody>
      </p:sp>
      <p:grpSp>
        <p:nvGrpSpPr>
          <p:cNvPr id="658505" name="Group 73"/>
          <p:cNvGrpSpPr>
            <a:grpSpLocks/>
          </p:cNvGrpSpPr>
          <p:nvPr/>
        </p:nvGrpSpPr>
        <p:grpSpPr bwMode="auto">
          <a:xfrm>
            <a:off x="3063875" y="2667000"/>
            <a:ext cx="5165725" cy="2344738"/>
            <a:chOff x="1930" y="1680"/>
            <a:chExt cx="3254" cy="1477"/>
          </a:xfrm>
        </p:grpSpPr>
        <p:grpSp>
          <p:nvGrpSpPr>
            <p:cNvPr id="66623" name="Group 74"/>
            <p:cNvGrpSpPr>
              <a:grpSpLocks/>
            </p:cNvGrpSpPr>
            <p:nvPr/>
          </p:nvGrpSpPr>
          <p:grpSpPr bwMode="auto">
            <a:xfrm>
              <a:off x="1930" y="2831"/>
              <a:ext cx="3254" cy="326"/>
              <a:chOff x="1930" y="2831"/>
              <a:chExt cx="3254" cy="326"/>
            </a:xfrm>
          </p:grpSpPr>
          <p:sp>
            <p:nvSpPr>
              <p:cNvPr id="66639" name="Rectangle 75"/>
              <p:cNvSpPr>
                <a:spLocks noChangeArrowheads="1"/>
              </p:cNvSpPr>
              <p:nvPr/>
            </p:nvSpPr>
            <p:spPr bwMode="auto">
              <a:xfrm>
                <a:off x="4409" y="2831"/>
                <a:ext cx="775"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0,0</a:t>
                </a:r>
              </a:p>
            </p:txBody>
          </p:sp>
          <p:sp>
            <p:nvSpPr>
              <p:cNvPr id="66640" name="Rectangle 76"/>
              <p:cNvSpPr>
                <a:spLocks noChangeArrowheads="1"/>
              </p:cNvSpPr>
              <p:nvPr/>
            </p:nvSpPr>
            <p:spPr bwMode="auto">
              <a:xfrm>
                <a:off x="3583" y="2831"/>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0,0</a:t>
                </a:r>
              </a:p>
            </p:txBody>
          </p:sp>
          <p:sp>
            <p:nvSpPr>
              <p:cNvPr id="66641" name="Rectangle 77"/>
              <p:cNvSpPr>
                <a:spLocks noChangeArrowheads="1"/>
              </p:cNvSpPr>
              <p:nvPr/>
            </p:nvSpPr>
            <p:spPr bwMode="auto">
              <a:xfrm>
                <a:off x="2757" y="2831"/>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0,0</a:t>
                </a:r>
              </a:p>
            </p:txBody>
          </p:sp>
          <p:sp>
            <p:nvSpPr>
              <p:cNvPr id="66642" name="Rectangle 78"/>
              <p:cNvSpPr>
                <a:spLocks noChangeArrowheads="1"/>
              </p:cNvSpPr>
              <p:nvPr/>
            </p:nvSpPr>
            <p:spPr bwMode="auto">
              <a:xfrm>
                <a:off x="1930" y="2831"/>
                <a:ext cx="827"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0,0</a:t>
                </a:r>
              </a:p>
            </p:txBody>
          </p:sp>
          <p:sp>
            <p:nvSpPr>
              <p:cNvPr id="66643" name="Line 79"/>
              <p:cNvSpPr>
                <a:spLocks noChangeShapeType="1"/>
              </p:cNvSpPr>
              <p:nvPr/>
            </p:nvSpPr>
            <p:spPr bwMode="auto">
              <a:xfrm>
                <a:off x="1930" y="2831"/>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6644" name="Line 80"/>
              <p:cNvSpPr>
                <a:spLocks noChangeShapeType="1"/>
              </p:cNvSpPr>
              <p:nvPr/>
            </p:nvSpPr>
            <p:spPr bwMode="auto">
              <a:xfrm>
                <a:off x="2757" y="2831"/>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6645" name="Line 81"/>
              <p:cNvSpPr>
                <a:spLocks noChangeShapeType="1"/>
              </p:cNvSpPr>
              <p:nvPr/>
            </p:nvSpPr>
            <p:spPr bwMode="auto">
              <a:xfrm>
                <a:off x="3583" y="2831"/>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6646" name="Line 82"/>
              <p:cNvSpPr>
                <a:spLocks noChangeShapeType="1"/>
              </p:cNvSpPr>
              <p:nvPr/>
            </p:nvSpPr>
            <p:spPr bwMode="auto">
              <a:xfrm>
                <a:off x="4409" y="2831"/>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6647" name="Line 83"/>
              <p:cNvSpPr>
                <a:spLocks noChangeShapeType="1"/>
              </p:cNvSpPr>
              <p:nvPr/>
            </p:nvSpPr>
            <p:spPr bwMode="auto">
              <a:xfrm>
                <a:off x="5184" y="2831"/>
                <a:ext cx="0" cy="326"/>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6648" name="Line 84"/>
              <p:cNvSpPr>
                <a:spLocks noChangeShapeType="1"/>
              </p:cNvSpPr>
              <p:nvPr/>
            </p:nvSpPr>
            <p:spPr bwMode="auto">
              <a:xfrm>
                <a:off x="1930" y="2831"/>
                <a:ext cx="325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6649" name="Line 85"/>
              <p:cNvSpPr>
                <a:spLocks noChangeShapeType="1"/>
              </p:cNvSpPr>
              <p:nvPr/>
            </p:nvSpPr>
            <p:spPr bwMode="auto">
              <a:xfrm>
                <a:off x="1930" y="3157"/>
                <a:ext cx="325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66624" name="Group 86"/>
            <p:cNvGrpSpPr>
              <a:grpSpLocks/>
            </p:cNvGrpSpPr>
            <p:nvPr/>
          </p:nvGrpSpPr>
          <p:grpSpPr bwMode="auto">
            <a:xfrm>
              <a:off x="1930" y="1680"/>
              <a:ext cx="3254" cy="326"/>
              <a:chOff x="1930" y="1680"/>
              <a:chExt cx="3254" cy="326"/>
            </a:xfrm>
          </p:grpSpPr>
          <p:sp>
            <p:nvSpPr>
              <p:cNvPr id="66628" name="Rectangle 87"/>
              <p:cNvSpPr>
                <a:spLocks noChangeArrowheads="1"/>
              </p:cNvSpPr>
              <p:nvPr/>
            </p:nvSpPr>
            <p:spPr bwMode="auto">
              <a:xfrm>
                <a:off x="4409" y="1680"/>
                <a:ext cx="775"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2</a:t>
                </a:r>
              </a:p>
            </p:txBody>
          </p:sp>
          <p:sp>
            <p:nvSpPr>
              <p:cNvPr id="66629" name="Rectangle 88"/>
              <p:cNvSpPr>
                <a:spLocks noChangeArrowheads="1"/>
              </p:cNvSpPr>
              <p:nvPr/>
            </p:nvSpPr>
            <p:spPr bwMode="auto">
              <a:xfrm>
                <a:off x="3583" y="1680"/>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2</a:t>
                </a:r>
              </a:p>
            </p:txBody>
          </p:sp>
          <p:sp>
            <p:nvSpPr>
              <p:cNvPr id="66630" name="Rectangle 89"/>
              <p:cNvSpPr>
                <a:spLocks noChangeArrowheads="1"/>
              </p:cNvSpPr>
              <p:nvPr/>
            </p:nvSpPr>
            <p:spPr bwMode="auto">
              <a:xfrm>
                <a:off x="2757" y="1680"/>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3</a:t>
                </a:r>
              </a:p>
            </p:txBody>
          </p:sp>
          <p:sp>
            <p:nvSpPr>
              <p:cNvPr id="66631" name="Rectangle 90"/>
              <p:cNvSpPr>
                <a:spLocks noChangeArrowheads="1"/>
              </p:cNvSpPr>
              <p:nvPr/>
            </p:nvSpPr>
            <p:spPr bwMode="auto">
              <a:xfrm>
                <a:off x="1930" y="1680"/>
                <a:ext cx="827"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4</a:t>
                </a:r>
              </a:p>
            </p:txBody>
          </p:sp>
          <p:sp>
            <p:nvSpPr>
              <p:cNvPr id="66632" name="Line 91"/>
              <p:cNvSpPr>
                <a:spLocks noChangeShapeType="1"/>
              </p:cNvSpPr>
              <p:nvPr/>
            </p:nvSpPr>
            <p:spPr bwMode="auto">
              <a:xfrm>
                <a:off x="1930" y="168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6633" name="Line 92"/>
              <p:cNvSpPr>
                <a:spLocks noChangeShapeType="1"/>
              </p:cNvSpPr>
              <p:nvPr/>
            </p:nvSpPr>
            <p:spPr bwMode="auto">
              <a:xfrm>
                <a:off x="2757" y="168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6634" name="Line 93"/>
              <p:cNvSpPr>
                <a:spLocks noChangeShapeType="1"/>
              </p:cNvSpPr>
              <p:nvPr/>
            </p:nvSpPr>
            <p:spPr bwMode="auto">
              <a:xfrm>
                <a:off x="3583" y="168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6635" name="Line 94"/>
              <p:cNvSpPr>
                <a:spLocks noChangeShapeType="1"/>
              </p:cNvSpPr>
              <p:nvPr/>
            </p:nvSpPr>
            <p:spPr bwMode="auto">
              <a:xfrm>
                <a:off x="4409" y="168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6636" name="Line 95"/>
              <p:cNvSpPr>
                <a:spLocks noChangeShapeType="1"/>
              </p:cNvSpPr>
              <p:nvPr/>
            </p:nvSpPr>
            <p:spPr bwMode="auto">
              <a:xfrm>
                <a:off x="5184" y="1680"/>
                <a:ext cx="0" cy="326"/>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6637" name="Line 96"/>
              <p:cNvSpPr>
                <a:spLocks noChangeShapeType="1"/>
              </p:cNvSpPr>
              <p:nvPr/>
            </p:nvSpPr>
            <p:spPr bwMode="auto">
              <a:xfrm>
                <a:off x="1930" y="1680"/>
                <a:ext cx="325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6638" name="Line 97"/>
              <p:cNvSpPr>
                <a:spLocks noChangeShapeType="1"/>
              </p:cNvSpPr>
              <p:nvPr/>
            </p:nvSpPr>
            <p:spPr bwMode="auto">
              <a:xfrm>
                <a:off x="1930" y="2006"/>
                <a:ext cx="3254"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66625" name="Group 98"/>
            <p:cNvGrpSpPr>
              <a:grpSpLocks/>
            </p:cNvGrpSpPr>
            <p:nvPr/>
          </p:nvGrpSpPr>
          <p:grpSpPr bwMode="auto">
            <a:xfrm>
              <a:off x="2064" y="1824"/>
              <a:ext cx="884" cy="1104"/>
              <a:chOff x="2064" y="1824"/>
              <a:chExt cx="884" cy="1104"/>
            </a:xfrm>
          </p:grpSpPr>
          <p:sp>
            <p:nvSpPr>
              <p:cNvPr id="66626" name="Line 99"/>
              <p:cNvSpPr>
                <a:spLocks noChangeShapeType="1"/>
              </p:cNvSpPr>
              <p:nvPr/>
            </p:nvSpPr>
            <p:spPr bwMode="auto">
              <a:xfrm flipV="1">
                <a:off x="2064" y="1824"/>
                <a:ext cx="0" cy="1104"/>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6627" name="Text Box 100"/>
              <p:cNvSpPr txBox="1">
                <a:spLocks noChangeArrowheads="1"/>
              </p:cNvSpPr>
              <p:nvPr/>
            </p:nvSpPr>
            <p:spPr bwMode="auto">
              <a:xfrm>
                <a:off x="2064" y="2016"/>
                <a:ext cx="88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資源解放</a:t>
                </a:r>
              </a:p>
            </p:txBody>
          </p:sp>
        </p:grpSp>
      </p:grpSp>
      <p:sp useBgFill="1">
        <p:nvSpPr>
          <p:cNvPr id="66622" name="Text Box 101"/>
          <p:cNvSpPr txBox="1">
            <a:spLocks noChangeArrowheads="1"/>
          </p:cNvSpPr>
          <p:nvPr/>
        </p:nvSpPr>
        <p:spPr bwMode="auto">
          <a:xfrm>
            <a:off x="2743200" y="6172200"/>
            <a:ext cx="6029325" cy="519113"/>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まずプロセス1が実行, 実行後資源解放</a:t>
            </a:r>
            <a:endParaRPr lang="en-US" altLang="ja-JP" sz="2800">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58504"/>
                                        </p:tgtEl>
                                        <p:attrNameLst>
                                          <p:attrName>style.visibility</p:attrName>
                                        </p:attrNameLst>
                                      </p:cBhvr>
                                      <p:to>
                                        <p:strVal val="visible"/>
                                      </p:to>
                                    </p:set>
                                    <p:animEffect transition="in" filter="checkerboard(across)">
                                      <p:cBhvr>
                                        <p:cTn id="7" dur="500"/>
                                        <p:tgtEl>
                                          <p:spTgt spid="65850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658505"/>
                                        </p:tgtEl>
                                        <p:attrNameLst>
                                          <p:attrName>style.visibility</p:attrName>
                                        </p:attrNameLst>
                                      </p:cBhvr>
                                      <p:to>
                                        <p:strVal val="visible"/>
                                      </p:to>
                                    </p:set>
                                    <p:animEffect transition="in" filter="wipe(down)">
                                      <p:cBhvr>
                                        <p:cTn id="12" dur="500"/>
                                        <p:tgtEl>
                                          <p:spTgt spid="6585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8504" grpId="0" animBg="1" autoUpdateAnimBg="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銀行家のアルゴリズム</a:t>
            </a:r>
          </a:p>
        </p:txBody>
      </p:sp>
      <p:sp>
        <p:nvSpPr>
          <p:cNvPr id="67587" name="Text Box 3"/>
          <p:cNvSpPr txBox="1">
            <a:spLocks noChangeArrowheads="1"/>
          </p:cNvSpPr>
          <p:nvPr/>
        </p:nvSpPr>
        <p:spPr bwMode="auto">
          <a:xfrm>
            <a:off x="457200" y="1524000"/>
            <a:ext cx="3717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例 : 3プロセス 4資源の場合</a:t>
            </a:r>
          </a:p>
        </p:txBody>
      </p:sp>
      <p:sp>
        <p:nvSpPr>
          <p:cNvPr id="67588" name="Text Box 4"/>
          <p:cNvSpPr txBox="1">
            <a:spLocks noChangeArrowheads="1"/>
          </p:cNvSpPr>
          <p:nvPr/>
        </p:nvSpPr>
        <p:spPr bwMode="auto">
          <a:xfrm>
            <a:off x="1219200" y="2133600"/>
            <a:ext cx="3825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F</a:t>
            </a:r>
          </a:p>
        </p:txBody>
      </p:sp>
      <p:graphicFrame>
        <p:nvGraphicFramePr>
          <p:cNvPr id="660485" name="Group 5"/>
          <p:cNvGraphicFramePr>
            <a:graphicFrameLocks noGrp="1"/>
          </p:cNvGraphicFramePr>
          <p:nvPr/>
        </p:nvGraphicFramePr>
        <p:xfrm>
          <a:off x="1752600" y="3733800"/>
          <a:ext cx="6477000" cy="2316320"/>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76190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プロセス</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3,2</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1" i="0" u="none" strike="noStrike" cap="none" normalizeH="0" baseline="0">
                          <a:ln>
                            <a:noFill/>
                          </a:ln>
                          <a:solidFill>
                            <a:schemeClr val="tx2"/>
                          </a:solidFill>
                          <a:effectLst/>
                          <a:latin typeface="Times New Roman" panose="02020603050405020304" pitchFamily="18" charset="0"/>
                          <a:ea typeface="ＭＳ Ｐゴシック" panose="020B0600070205080204" pitchFamily="50" charset="-128"/>
                        </a:rPr>
                        <a:t>2,3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7621" name="Text Box 37"/>
          <p:cNvSpPr txBox="1">
            <a:spLocks noChangeArrowheads="1"/>
          </p:cNvSpPr>
          <p:nvPr/>
        </p:nvSpPr>
        <p:spPr bwMode="auto">
          <a:xfrm>
            <a:off x="914400" y="3657600"/>
            <a:ext cx="7667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U,R</a:t>
            </a:r>
          </a:p>
        </p:txBody>
      </p:sp>
      <p:graphicFrame>
        <p:nvGraphicFramePr>
          <p:cNvPr id="660518" name="Group 38"/>
          <p:cNvGraphicFramePr>
            <a:graphicFrameLocks noGrp="1"/>
          </p:cNvGraphicFramePr>
          <p:nvPr/>
        </p:nvGraphicFramePr>
        <p:xfrm>
          <a:off x="1752600" y="2133600"/>
          <a:ext cx="6477000" cy="1050942"/>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532874">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txBody>
                  <a:tcPr marT="45674" marB="456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674" marB="4567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51">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数</a:t>
                      </a:r>
                    </a:p>
                  </a:txBody>
                  <a:tcPr marT="45674" marB="456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674" marB="4567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67642" name="Text Box 58"/>
          <p:cNvSpPr txBox="1">
            <a:spLocks noChangeArrowheads="1"/>
          </p:cNvSpPr>
          <p:nvPr/>
        </p:nvSpPr>
        <p:spPr bwMode="auto">
          <a:xfrm>
            <a:off x="4343400" y="6172200"/>
            <a:ext cx="4119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(保有資源数, 残り必要資源数)</a:t>
            </a:r>
          </a:p>
        </p:txBody>
      </p:sp>
      <p:sp>
        <p:nvSpPr>
          <p:cNvPr id="67643" name="AutoShape 59"/>
          <p:cNvSpPr>
            <a:spLocks noChangeArrowheads="1"/>
          </p:cNvSpPr>
          <p:nvPr/>
        </p:nvSpPr>
        <p:spPr bwMode="auto">
          <a:xfrm>
            <a:off x="152400" y="4572000"/>
            <a:ext cx="1524000" cy="457200"/>
          </a:xfrm>
          <a:prstGeom prst="wedgeRoundRectCallout">
            <a:avLst>
              <a:gd name="adj1" fmla="val 70315"/>
              <a:gd name="adj2" fmla="val -10069"/>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終了</a:t>
            </a:r>
          </a:p>
        </p:txBody>
      </p:sp>
      <p:grpSp>
        <p:nvGrpSpPr>
          <p:cNvPr id="660570" name="Group 90"/>
          <p:cNvGrpSpPr>
            <a:grpSpLocks/>
          </p:cNvGrpSpPr>
          <p:nvPr/>
        </p:nvGrpSpPr>
        <p:grpSpPr bwMode="auto">
          <a:xfrm>
            <a:off x="5688013" y="5529263"/>
            <a:ext cx="1311275" cy="517525"/>
            <a:chOff x="3583" y="3483"/>
            <a:chExt cx="826" cy="326"/>
          </a:xfrm>
        </p:grpSpPr>
        <p:sp>
          <p:nvSpPr>
            <p:cNvPr id="67647" name="Rectangle 91"/>
            <p:cNvSpPr>
              <a:spLocks noChangeArrowheads="1"/>
            </p:cNvSpPr>
            <p:nvPr/>
          </p:nvSpPr>
          <p:spPr bwMode="auto">
            <a:xfrm>
              <a:off x="3583" y="3483"/>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b="1">
                  <a:solidFill>
                    <a:schemeClr val="tx2"/>
                  </a:solidFill>
                  <a:latin typeface="Times New Roman" panose="02020603050405020304" pitchFamily="18" charset="0"/>
                </a:rPr>
                <a:t>2,</a:t>
              </a:r>
              <a:r>
                <a:rPr lang="ja-JP" altLang="en-US" sz="2800" b="1">
                  <a:solidFill>
                    <a:schemeClr val="folHlink"/>
                  </a:solidFill>
                  <a:latin typeface="Times New Roman" panose="02020603050405020304" pitchFamily="18" charset="0"/>
                </a:rPr>
                <a:t>3</a:t>
              </a:r>
            </a:p>
          </p:txBody>
        </p:sp>
        <p:sp>
          <p:nvSpPr>
            <p:cNvPr id="67648" name="Line 92"/>
            <p:cNvSpPr>
              <a:spLocks noChangeShapeType="1"/>
            </p:cNvSpPr>
            <p:nvPr/>
          </p:nvSpPr>
          <p:spPr bwMode="auto">
            <a:xfrm>
              <a:off x="3583" y="3483"/>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7649" name="Line 93"/>
            <p:cNvSpPr>
              <a:spLocks noChangeShapeType="1"/>
            </p:cNvSpPr>
            <p:nvPr/>
          </p:nvSpPr>
          <p:spPr bwMode="auto">
            <a:xfrm>
              <a:off x="4409" y="3483"/>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7650" name="Line 94"/>
            <p:cNvSpPr>
              <a:spLocks noChangeShapeType="1"/>
            </p:cNvSpPr>
            <p:nvPr/>
          </p:nvSpPr>
          <p:spPr bwMode="auto">
            <a:xfrm>
              <a:off x="3583" y="3483"/>
              <a:ext cx="82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7651" name="Line 95"/>
            <p:cNvSpPr>
              <a:spLocks noChangeShapeType="1"/>
            </p:cNvSpPr>
            <p:nvPr/>
          </p:nvSpPr>
          <p:spPr bwMode="auto">
            <a:xfrm>
              <a:off x="3583" y="3809"/>
              <a:ext cx="826"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
        <p:nvSpPr>
          <p:cNvPr id="660576" name="AutoShape 96"/>
          <p:cNvSpPr>
            <a:spLocks noChangeArrowheads="1"/>
          </p:cNvSpPr>
          <p:nvPr/>
        </p:nvSpPr>
        <p:spPr bwMode="auto">
          <a:xfrm>
            <a:off x="152400" y="5105400"/>
            <a:ext cx="1524000" cy="457200"/>
          </a:xfrm>
          <a:prstGeom prst="wedgeRoundRectCallout">
            <a:avLst>
              <a:gd name="adj1" fmla="val 70315"/>
              <a:gd name="adj2" fmla="val -10069"/>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実行可能</a:t>
            </a:r>
          </a:p>
        </p:txBody>
      </p:sp>
      <p:sp>
        <p:nvSpPr>
          <p:cNvPr id="660577" name="AutoShape 97"/>
          <p:cNvSpPr>
            <a:spLocks noChangeArrowheads="1"/>
          </p:cNvSpPr>
          <p:nvPr/>
        </p:nvSpPr>
        <p:spPr bwMode="auto">
          <a:xfrm>
            <a:off x="152400" y="5715000"/>
            <a:ext cx="2057400" cy="457200"/>
          </a:xfrm>
          <a:prstGeom prst="wedgeRoundRectCallout">
            <a:avLst>
              <a:gd name="adj1" fmla="val 91514"/>
              <a:gd name="adj2" fmla="val -10069"/>
              <a:gd name="adj3" fmla="val 16667"/>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資源3が不足</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660570"/>
                                        </p:tgtEl>
                                        <p:attrNameLst>
                                          <p:attrName>style.visibility</p:attrName>
                                        </p:attrNameLst>
                                      </p:cBhvr>
                                      <p:to>
                                        <p:strVal val="visible"/>
                                      </p:to>
                                    </p:set>
                                    <p:animEffect transition="in" filter="checkerboard(across)">
                                      <p:cBhvr>
                                        <p:cTn id="7" dur="500"/>
                                        <p:tgtEl>
                                          <p:spTgt spid="6605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60577"/>
                                        </p:tgtEl>
                                        <p:attrNameLst>
                                          <p:attrName>style.visibility</p:attrName>
                                        </p:attrNameLst>
                                      </p:cBhvr>
                                      <p:to>
                                        <p:strVal val="visible"/>
                                      </p:to>
                                    </p:set>
                                    <p:animEffect transition="in" filter="checkerboard(across)">
                                      <p:cBhvr>
                                        <p:cTn id="12" dur="500"/>
                                        <p:tgtEl>
                                          <p:spTgt spid="66057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60576"/>
                                        </p:tgtEl>
                                        <p:attrNameLst>
                                          <p:attrName>style.visibility</p:attrName>
                                        </p:attrNameLst>
                                      </p:cBhvr>
                                      <p:to>
                                        <p:strVal val="visible"/>
                                      </p:to>
                                    </p:set>
                                    <p:animEffect transition="in" filter="checkerboard(across)">
                                      <p:cBhvr>
                                        <p:cTn id="17" dur="500"/>
                                        <p:tgtEl>
                                          <p:spTgt spid="6605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0576" grpId="0" animBg="1" autoUpdateAnimBg="0"/>
      <p:bldP spid="660577" grpId="0" animBg="1" autoUpdateAnimBg="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銀行家のアルゴリズム</a:t>
            </a:r>
          </a:p>
        </p:txBody>
      </p:sp>
      <p:sp>
        <p:nvSpPr>
          <p:cNvPr id="68611" name="Text Box 3"/>
          <p:cNvSpPr txBox="1">
            <a:spLocks noChangeArrowheads="1"/>
          </p:cNvSpPr>
          <p:nvPr/>
        </p:nvSpPr>
        <p:spPr bwMode="auto">
          <a:xfrm>
            <a:off x="457200" y="1524000"/>
            <a:ext cx="3717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例 : 3プロセス 4資源の場合</a:t>
            </a:r>
          </a:p>
        </p:txBody>
      </p:sp>
      <p:sp>
        <p:nvSpPr>
          <p:cNvPr id="68612" name="Text Box 4"/>
          <p:cNvSpPr txBox="1">
            <a:spLocks noChangeArrowheads="1"/>
          </p:cNvSpPr>
          <p:nvPr/>
        </p:nvSpPr>
        <p:spPr bwMode="auto">
          <a:xfrm>
            <a:off x="1219200" y="2133600"/>
            <a:ext cx="3825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F</a:t>
            </a:r>
          </a:p>
        </p:txBody>
      </p:sp>
      <p:graphicFrame>
        <p:nvGraphicFramePr>
          <p:cNvPr id="662533" name="Group 5"/>
          <p:cNvGraphicFramePr>
            <a:graphicFrameLocks noGrp="1"/>
          </p:cNvGraphicFramePr>
          <p:nvPr/>
        </p:nvGraphicFramePr>
        <p:xfrm>
          <a:off x="1752600" y="3733800"/>
          <a:ext cx="6477000" cy="2316320"/>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76190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プロセス</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3,2</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1" i="0" u="none" strike="noStrike" cap="none" normalizeH="0" baseline="0">
                          <a:ln>
                            <a:noFill/>
                          </a:ln>
                          <a:solidFill>
                            <a:schemeClr val="tx2"/>
                          </a:solidFill>
                          <a:effectLst/>
                          <a:latin typeface="Times New Roman" panose="02020603050405020304" pitchFamily="18" charset="0"/>
                          <a:ea typeface="ＭＳ Ｐゴシック" panose="020B0600070205080204" pitchFamily="50" charset="-128"/>
                        </a:rPr>
                        <a:t>2,3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8645" name="Text Box 37"/>
          <p:cNvSpPr txBox="1">
            <a:spLocks noChangeArrowheads="1"/>
          </p:cNvSpPr>
          <p:nvPr/>
        </p:nvSpPr>
        <p:spPr bwMode="auto">
          <a:xfrm>
            <a:off x="914400" y="3657600"/>
            <a:ext cx="7667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U,R</a:t>
            </a:r>
          </a:p>
        </p:txBody>
      </p:sp>
      <p:graphicFrame>
        <p:nvGraphicFramePr>
          <p:cNvPr id="662566" name="Group 38"/>
          <p:cNvGraphicFramePr>
            <a:graphicFrameLocks noGrp="1"/>
          </p:cNvGraphicFramePr>
          <p:nvPr/>
        </p:nvGraphicFramePr>
        <p:xfrm>
          <a:off x="1752600" y="2133600"/>
          <a:ext cx="6477000" cy="1050942"/>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532874">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txBody>
                  <a:tcPr marT="45674" marB="456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674" marB="4567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51">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数</a:t>
                      </a:r>
                    </a:p>
                  </a:txBody>
                  <a:tcPr marT="45674" marB="456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674" marB="4567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68666" name="Text Box 58"/>
          <p:cNvSpPr txBox="1">
            <a:spLocks noChangeArrowheads="1"/>
          </p:cNvSpPr>
          <p:nvPr/>
        </p:nvSpPr>
        <p:spPr bwMode="auto">
          <a:xfrm>
            <a:off x="4343400" y="6172200"/>
            <a:ext cx="4119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(保有資源数, 残り必要資源数)</a:t>
            </a:r>
          </a:p>
        </p:txBody>
      </p:sp>
      <p:sp>
        <p:nvSpPr>
          <p:cNvPr id="68667" name="AutoShape 59"/>
          <p:cNvSpPr>
            <a:spLocks noChangeArrowheads="1"/>
          </p:cNvSpPr>
          <p:nvPr/>
        </p:nvSpPr>
        <p:spPr bwMode="auto">
          <a:xfrm>
            <a:off x="152400" y="4572000"/>
            <a:ext cx="1524000" cy="457200"/>
          </a:xfrm>
          <a:prstGeom prst="wedgeRoundRectCallout">
            <a:avLst>
              <a:gd name="adj1" fmla="val 70315"/>
              <a:gd name="adj2" fmla="val -10069"/>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終了</a:t>
            </a:r>
          </a:p>
        </p:txBody>
      </p:sp>
      <p:sp>
        <p:nvSpPr>
          <p:cNvPr id="68668" name="AutoShape 66"/>
          <p:cNvSpPr>
            <a:spLocks noChangeArrowheads="1"/>
          </p:cNvSpPr>
          <p:nvPr/>
        </p:nvSpPr>
        <p:spPr bwMode="auto">
          <a:xfrm>
            <a:off x="152400" y="5105400"/>
            <a:ext cx="1524000" cy="457200"/>
          </a:xfrm>
          <a:prstGeom prst="wedgeRoundRectCallout">
            <a:avLst>
              <a:gd name="adj1" fmla="val 70315"/>
              <a:gd name="adj2" fmla="val -10069"/>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実行可能</a:t>
            </a:r>
          </a:p>
        </p:txBody>
      </p:sp>
      <p:sp>
        <p:nvSpPr>
          <p:cNvPr id="662596" name="AutoShape 68"/>
          <p:cNvSpPr>
            <a:spLocks noChangeArrowheads="1"/>
          </p:cNvSpPr>
          <p:nvPr/>
        </p:nvSpPr>
        <p:spPr bwMode="auto">
          <a:xfrm>
            <a:off x="152400" y="5105400"/>
            <a:ext cx="1524000" cy="457200"/>
          </a:xfrm>
          <a:prstGeom prst="wedgeRoundRectCallout">
            <a:avLst>
              <a:gd name="adj1" fmla="val 68333"/>
              <a:gd name="adj2" fmla="val -10069"/>
              <a:gd name="adj3" fmla="val 16667"/>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終了</a:t>
            </a:r>
          </a:p>
        </p:txBody>
      </p:sp>
      <p:grpSp>
        <p:nvGrpSpPr>
          <p:cNvPr id="662597" name="Group 69"/>
          <p:cNvGrpSpPr>
            <a:grpSpLocks/>
          </p:cNvGrpSpPr>
          <p:nvPr/>
        </p:nvGrpSpPr>
        <p:grpSpPr bwMode="auto">
          <a:xfrm>
            <a:off x="3063875" y="2667000"/>
            <a:ext cx="5165725" cy="2862263"/>
            <a:chOff x="1930" y="1680"/>
            <a:chExt cx="3254" cy="1803"/>
          </a:xfrm>
        </p:grpSpPr>
        <p:grpSp>
          <p:nvGrpSpPr>
            <p:cNvPr id="68673" name="Group 70"/>
            <p:cNvGrpSpPr>
              <a:grpSpLocks/>
            </p:cNvGrpSpPr>
            <p:nvPr/>
          </p:nvGrpSpPr>
          <p:grpSpPr bwMode="auto">
            <a:xfrm>
              <a:off x="1930" y="3157"/>
              <a:ext cx="3254" cy="326"/>
              <a:chOff x="1930" y="3157"/>
              <a:chExt cx="3254" cy="326"/>
            </a:xfrm>
          </p:grpSpPr>
          <p:sp>
            <p:nvSpPr>
              <p:cNvPr id="68689" name="Rectangle 71"/>
              <p:cNvSpPr>
                <a:spLocks noChangeArrowheads="1"/>
              </p:cNvSpPr>
              <p:nvPr/>
            </p:nvSpPr>
            <p:spPr bwMode="auto">
              <a:xfrm>
                <a:off x="4409" y="3157"/>
                <a:ext cx="775"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0,0</a:t>
                </a:r>
              </a:p>
            </p:txBody>
          </p:sp>
          <p:sp>
            <p:nvSpPr>
              <p:cNvPr id="68690" name="Rectangle 72"/>
              <p:cNvSpPr>
                <a:spLocks noChangeArrowheads="1"/>
              </p:cNvSpPr>
              <p:nvPr/>
            </p:nvSpPr>
            <p:spPr bwMode="auto">
              <a:xfrm>
                <a:off x="3583" y="3157"/>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0,0</a:t>
                </a:r>
              </a:p>
            </p:txBody>
          </p:sp>
          <p:sp>
            <p:nvSpPr>
              <p:cNvPr id="68691" name="Rectangle 73"/>
              <p:cNvSpPr>
                <a:spLocks noChangeArrowheads="1"/>
              </p:cNvSpPr>
              <p:nvPr/>
            </p:nvSpPr>
            <p:spPr bwMode="auto">
              <a:xfrm>
                <a:off x="2757" y="3157"/>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0,0</a:t>
                </a:r>
              </a:p>
            </p:txBody>
          </p:sp>
          <p:sp>
            <p:nvSpPr>
              <p:cNvPr id="68692" name="Rectangle 74"/>
              <p:cNvSpPr>
                <a:spLocks noChangeArrowheads="1"/>
              </p:cNvSpPr>
              <p:nvPr/>
            </p:nvSpPr>
            <p:spPr bwMode="auto">
              <a:xfrm>
                <a:off x="1930" y="3157"/>
                <a:ext cx="827"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0,0</a:t>
                </a:r>
              </a:p>
            </p:txBody>
          </p:sp>
          <p:sp>
            <p:nvSpPr>
              <p:cNvPr id="68693" name="Line 75"/>
              <p:cNvSpPr>
                <a:spLocks noChangeShapeType="1"/>
              </p:cNvSpPr>
              <p:nvPr/>
            </p:nvSpPr>
            <p:spPr bwMode="auto">
              <a:xfrm>
                <a:off x="1930" y="3157"/>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8694" name="Line 76"/>
              <p:cNvSpPr>
                <a:spLocks noChangeShapeType="1"/>
              </p:cNvSpPr>
              <p:nvPr/>
            </p:nvSpPr>
            <p:spPr bwMode="auto">
              <a:xfrm>
                <a:off x="2757" y="3157"/>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8695" name="Line 77"/>
              <p:cNvSpPr>
                <a:spLocks noChangeShapeType="1"/>
              </p:cNvSpPr>
              <p:nvPr/>
            </p:nvSpPr>
            <p:spPr bwMode="auto">
              <a:xfrm>
                <a:off x="3583" y="3157"/>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8696" name="Line 78"/>
              <p:cNvSpPr>
                <a:spLocks noChangeShapeType="1"/>
              </p:cNvSpPr>
              <p:nvPr/>
            </p:nvSpPr>
            <p:spPr bwMode="auto">
              <a:xfrm>
                <a:off x="4409" y="3157"/>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8697" name="Line 79"/>
              <p:cNvSpPr>
                <a:spLocks noChangeShapeType="1"/>
              </p:cNvSpPr>
              <p:nvPr/>
            </p:nvSpPr>
            <p:spPr bwMode="auto">
              <a:xfrm>
                <a:off x="5184" y="3157"/>
                <a:ext cx="0" cy="326"/>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8698" name="Line 80"/>
              <p:cNvSpPr>
                <a:spLocks noChangeShapeType="1"/>
              </p:cNvSpPr>
              <p:nvPr/>
            </p:nvSpPr>
            <p:spPr bwMode="auto">
              <a:xfrm>
                <a:off x="1930" y="3157"/>
                <a:ext cx="325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8699" name="Line 81"/>
              <p:cNvSpPr>
                <a:spLocks noChangeShapeType="1"/>
              </p:cNvSpPr>
              <p:nvPr/>
            </p:nvSpPr>
            <p:spPr bwMode="auto">
              <a:xfrm>
                <a:off x="1930" y="3483"/>
                <a:ext cx="325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68674" name="Group 82"/>
            <p:cNvGrpSpPr>
              <a:grpSpLocks/>
            </p:cNvGrpSpPr>
            <p:nvPr/>
          </p:nvGrpSpPr>
          <p:grpSpPr bwMode="auto">
            <a:xfrm>
              <a:off x="1930" y="1680"/>
              <a:ext cx="3254" cy="326"/>
              <a:chOff x="1930" y="1680"/>
              <a:chExt cx="3254" cy="326"/>
            </a:xfrm>
          </p:grpSpPr>
          <p:sp>
            <p:nvSpPr>
              <p:cNvPr id="68678" name="Rectangle 83"/>
              <p:cNvSpPr>
                <a:spLocks noChangeArrowheads="1"/>
              </p:cNvSpPr>
              <p:nvPr/>
            </p:nvSpPr>
            <p:spPr bwMode="auto">
              <a:xfrm>
                <a:off x="4409" y="1680"/>
                <a:ext cx="775"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5</a:t>
                </a:r>
              </a:p>
            </p:txBody>
          </p:sp>
          <p:sp>
            <p:nvSpPr>
              <p:cNvPr id="68679" name="Rectangle 84"/>
              <p:cNvSpPr>
                <a:spLocks noChangeArrowheads="1"/>
              </p:cNvSpPr>
              <p:nvPr/>
            </p:nvSpPr>
            <p:spPr bwMode="auto">
              <a:xfrm>
                <a:off x="3583" y="1680"/>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5</a:t>
                </a:r>
              </a:p>
            </p:txBody>
          </p:sp>
          <p:sp>
            <p:nvSpPr>
              <p:cNvPr id="68680" name="Rectangle 85"/>
              <p:cNvSpPr>
                <a:spLocks noChangeArrowheads="1"/>
              </p:cNvSpPr>
              <p:nvPr/>
            </p:nvSpPr>
            <p:spPr bwMode="auto">
              <a:xfrm>
                <a:off x="2757" y="1680"/>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3</a:t>
                </a:r>
              </a:p>
            </p:txBody>
          </p:sp>
          <p:sp>
            <p:nvSpPr>
              <p:cNvPr id="68681" name="Rectangle 86"/>
              <p:cNvSpPr>
                <a:spLocks noChangeArrowheads="1"/>
              </p:cNvSpPr>
              <p:nvPr/>
            </p:nvSpPr>
            <p:spPr bwMode="auto">
              <a:xfrm>
                <a:off x="1930" y="1680"/>
                <a:ext cx="827"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5</a:t>
                </a:r>
              </a:p>
            </p:txBody>
          </p:sp>
          <p:sp>
            <p:nvSpPr>
              <p:cNvPr id="68682" name="Line 87"/>
              <p:cNvSpPr>
                <a:spLocks noChangeShapeType="1"/>
              </p:cNvSpPr>
              <p:nvPr/>
            </p:nvSpPr>
            <p:spPr bwMode="auto">
              <a:xfrm>
                <a:off x="1930" y="168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8683" name="Line 88"/>
              <p:cNvSpPr>
                <a:spLocks noChangeShapeType="1"/>
              </p:cNvSpPr>
              <p:nvPr/>
            </p:nvSpPr>
            <p:spPr bwMode="auto">
              <a:xfrm>
                <a:off x="2757" y="168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8684" name="Line 89"/>
              <p:cNvSpPr>
                <a:spLocks noChangeShapeType="1"/>
              </p:cNvSpPr>
              <p:nvPr/>
            </p:nvSpPr>
            <p:spPr bwMode="auto">
              <a:xfrm>
                <a:off x="3583" y="168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8685" name="Line 90"/>
              <p:cNvSpPr>
                <a:spLocks noChangeShapeType="1"/>
              </p:cNvSpPr>
              <p:nvPr/>
            </p:nvSpPr>
            <p:spPr bwMode="auto">
              <a:xfrm>
                <a:off x="4409" y="168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8686" name="Line 91"/>
              <p:cNvSpPr>
                <a:spLocks noChangeShapeType="1"/>
              </p:cNvSpPr>
              <p:nvPr/>
            </p:nvSpPr>
            <p:spPr bwMode="auto">
              <a:xfrm>
                <a:off x="5184" y="1680"/>
                <a:ext cx="0" cy="326"/>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8687" name="Line 92"/>
              <p:cNvSpPr>
                <a:spLocks noChangeShapeType="1"/>
              </p:cNvSpPr>
              <p:nvPr/>
            </p:nvSpPr>
            <p:spPr bwMode="auto">
              <a:xfrm>
                <a:off x="1930" y="1680"/>
                <a:ext cx="325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8688" name="Line 93"/>
              <p:cNvSpPr>
                <a:spLocks noChangeShapeType="1"/>
              </p:cNvSpPr>
              <p:nvPr/>
            </p:nvSpPr>
            <p:spPr bwMode="auto">
              <a:xfrm>
                <a:off x="1930" y="2006"/>
                <a:ext cx="3254"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68675" name="Group 94"/>
            <p:cNvGrpSpPr>
              <a:grpSpLocks/>
            </p:cNvGrpSpPr>
            <p:nvPr/>
          </p:nvGrpSpPr>
          <p:grpSpPr bwMode="auto">
            <a:xfrm>
              <a:off x="2064" y="1824"/>
              <a:ext cx="884" cy="1488"/>
              <a:chOff x="2064" y="1824"/>
              <a:chExt cx="884" cy="1488"/>
            </a:xfrm>
          </p:grpSpPr>
          <p:sp>
            <p:nvSpPr>
              <p:cNvPr id="68676" name="Line 95"/>
              <p:cNvSpPr>
                <a:spLocks noChangeShapeType="1"/>
              </p:cNvSpPr>
              <p:nvPr/>
            </p:nvSpPr>
            <p:spPr bwMode="auto">
              <a:xfrm flipV="1">
                <a:off x="2064" y="1824"/>
                <a:ext cx="0" cy="1488"/>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8677" name="Text Box 96"/>
              <p:cNvSpPr txBox="1">
                <a:spLocks noChangeArrowheads="1"/>
              </p:cNvSpPr>
              <p:nvPr/>
            </p:nvSpPr>
            <p:spPr bwMode="auto">
              <a:xfrm>
                <a:off x="2064" y="2016"/>
                <a:ext cx="88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資源解放</a:t>
                </a:r>
              </a:p>
            </p:txBody>
          </p:sp>
        </p:grpSp>
      </p:grpSp>
      <p:sp useBgFill="1">
        <p:nvSpPr>
          <p:cNvPr id="68671" name="Text Box 97"/>
          <p:cNvSpPr txBox="1">
            <a:spLocks noChangeArrowheads="1"/>
          </p:cNvSpPr>
          <p:nvPr/>
        </p:nvSpPr>
        <p:spPr bwMode="auto">
          <a:xfrm>
            <a:off x="2743200" y="6172200"/>
            <a:ext cx="6053138" cy="519113"/>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次にプロセス2が実行, 実行後資源解放</a:t>
            </a:r>
            <a:endParaRPr lang="en-US" altLang="ja-JP" sz="2800">
              <a:latin typeface="Times New Roman" panose="02020603050405020304" pitchFamily="18" charset="0"/>
            </a:endParaRPr>
          </a:p>
        </p:txBody>
      </p:sp>
      <p:sp>
        <p:nvSpPr>
          <p:cNvPr id="68672" name="Text Box 99"/>
          <p:cNvSpPr txBox="1">
            <a:spLocks noChangeArrowheads="1"/>
          </p:cNvSpPr>
          <p:nvPr/>
        </p:nvSpPr>
        <p:spPr bwMode="auto">
          <a:xfrm>
            <a:off x="6400800" y="3124200"/>
            <a:ext cx="1863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(空き資源数)</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62596"/>
                                        </p:tgtEl>
                                        <p:attrNameLst>
                                          <p:attrName>style.visibility</p:attrName>
                                        </p:attrNameLst>
                                      </p:cBhvr>
                                      <p:to>
                                        <p:strVal val="visible"/>
                                      </p:to>
                                    </p:set>
                                    <p:animEffect transition="in" filter="checkerboard(across)">
                                      <p:cBhvr>
                                        <p:cTn id="7" dur="500"/>
                                        <p:tgtEl>
                                          <p:spTgt spid="66259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662597"/>
                                        </p:tgtEl>
                                        <p:attrNameLst>
                                          <p:attrName>style.visibility</p:attrName>
                                        </p:attrNameLst>
                                      </p:cBhvr>
                                      <p:to>
                                        <p:strVal val="visible"/>
                                      </p:to>
                                    </p:set>
                                    <p:animEffect transition="in" filter="wipe(down)">
                                      <p:cBhvr>
                                        <p:cTn id="12" dur="500"/>
                                        <p:tgtEl>
                                          <p:spTgt spid="6625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2596" grpId="0" animBg="1" autoUpdateAnimBg="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銀行家のアルゴリズム</a:t>
            </a:r>
          </a:p>
        </p:txBody>
      </p:sp>
      <p:sp>
        <p:nvSpPr>
          <p:cNvPr id="69635" name="Text Box 3"/>
          <p:cNvSpPr txBox="1">
            <a:spLocks noChangeArrowheads="1"/>
          </p:cNvSpPr>
          <p:nvPr/>
        </p:nvSpPr>
        <p:spPr bwMode="auto">
          <a:xfrm>
            <a:off x="457200" y="1524000"/>
            <a:ext cx="3717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例 : 3プロセス 4資源の場合</a:t>
            </a:r>
          </a:p>
        </p:txBody>
      </p:sp>
      <p:sp>
        <p:nvSpPr>
          <p:cNvPr id="69636" name="Text Box 4"/>
          <p:cNvSpPr txBox="1">
            <a:spLocks noChangeArrowheads="1"/>
          </p:cNvSpPr>
          <p:nvPr/>
        </p:nvSpPr>
        <p:spPr bwMode="auto">
          <a:xfrm>
            <a:off x="1219200" y="2133600"/>
            <a:ext cx="3825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F</a:t>
            </a:r>
          </a:p>
        </p:txBody>
      </p:sp>
      <p:graphicFrame>
        <p:nvGraphicFramePr>
          <p:cNvPr id="676869" name="Group 5"/>
          <p:cNvGraphicFramePr>
            <a:graphicFrameLocks noGrp="1"/>
          </p:cNvGraphicFramePr>
          <p:nvPr/>
        </p:nvGraphicFramePr>
        <p:xfrm>
          <a:off x="1752600" y="3733800"/>
          <a:ext cx="6477000" cy="2316320"/>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76190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プロセス</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1" i="0" u="none" strike="noStrike" cap="none" normalizeH="0" baseline="0">
                          <a:ln>
                            <a:noFill/>
                          </a:ln>
                          <a:solidFill>
                            <a:schemeClr val="tx2"/>
                          </a:solidFill>
                          <a:effectLst/>
                          <a:latin typeface="Times New Roman" panose="02020603050405020304" pitchFamily="18" charset="0"/>
                          <a:ea typeface="ＭＳ Ｐゴシック" panose="020B0600070205080204" pitchFamily="50" charset="-128"/>
                        </a:rPr>
                        <a:t>2,3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9669" name="Text Box 37"/>
          <p:cNvSpPr txBox="1">
            <a:spLocks noChangeArrowheads="1"/>
          </p:cNvSpPr>
          <p:nvPr/>
        </p:nvSpPr>
        <p:spPr bwMode="auto">
          <a:xfrm>
            <a:off x="914400" y="3657600"/>
            <a:ext cx="7667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U,R</a:t>
            </a:r>
          </a:p>
        </p:txBody>
      </p:sp>
      <p:graphicFrame>
        <p:nvGraphicFramePr>
          <p:cNvPr id="676902" name="Group 38"/>
          <p:cNvGraphicFramePr>
            <a:graphicFrameLocks noGrp="1"/>
          </p:cNvGraphicFramePr>
          <p:nvPr/>
        </p:nvGraphicFramePr>
        <p:xfrm>
          <a:off x="1752600" y="2133600"/>
          <a:ext cx="6477000" cy="1050942"/>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532874">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txBody>
                  <a:tcPr marT="45674" marB="456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674" marB="4567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51">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数</a:t>
                      </a:r>
                    </a:p>
                  </a:txBody>
                  <a:tcPr marT="45674" marB="456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5</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5</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5</a:t>
                      </a:r>
                    </a:p>
                  </a:txBody>
                  <a:tcPr marT="45674" marB="4567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69690" name="Text Box 58"/>
          <p:cNvSpPr txBox="1">
            <a:spLocks noChangeArrowheads="1"/>
          </p:cNvSpPr>
          <p:nvPr/>
        </p:nvSpPr>
        <p:spPr bwMode="auto">
          <a:xfrm>
            <a:off x="4343400" y="6172200"/>
            <a:ext cx="4119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(保有資源数, 残り必要資源数)</a:t>
            </a:r>
          </a:p>
        </p:txBody>
      </p:sp>
      <p:sp>
        <p:nvSpPr>
          <p:cNvPr id="69691" name="AutoShape 59"/>
          <p:cNvSpPr>
            <a:spLocks noChangeArrowheads="1"/>
          </p:cNvSpPr>
          <p:nvPr/>
        </p:nvSpPr>
        <p:spPr bwMode="auto">
          <a:xfrm>
            <a:off x="152400" y="4572000"/>
            <a:ext cx="1524000" cy="457200"/>
          </a:xfrm>
          <a:prstGeom prst="wedgeRoundRectCallout">
            <a:avLst>
              <a:gd name="adj1" fmla="val 70315"/>
              <a:gd name="adj2" fmla="val -10069"/>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終了</a:t>
            </a:r>
          </a:p>
        </p:txBody>
      </p:sp>
      <p:sp>
        <p:nvSpPr>
          <p:cNvPr id="69692" name="AutoShape 60"/>
          <p:cNvSpPr>
            <a:spLocks noChangeArrowheads="1"/>
          </p:cNvSpPr>
          <p:nvPr/>
        </p:nvSpPr>
        <p:spPr bwMode="auto">
          <a:xfrm>
            <a:off x="152400" y="5105400"/>
            <a:ext cx="1524000" cy="457200"/>
          </a:xfrm>
          <a:prstGeom prst="wedgeRoundRectCallout">
            <a:avLst>
              <a:gd name="adj1" fmla="val 70315"/>
              <a:gd name="adj2" fmla="val -10069"/>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終了</a:t>
            </a:r>
          </a:p>
        </p:txBody>
      </p:sp>
      <p:sp>
        <p:nvSpPr>
          <p:cNvPr id="676955" name="AutoShape 91"/>
          <p:cNvSpPr>
            <a:spLocks noChangeArrowheads="1"/>
          </p:cNvSpPr>
          <p:nvPr/>
        </p:nvSpPr>
        <p:spPr bwMode="auto">
          <a:xfrm>
            <a:off x="152400" y="5638800"/>
            <a:ext cx="1524000" cy="457200"/>
          </a:xfrm>
          <a:prstGeom prst="wedgeRoundRectCallout">
            <a:avLst>
              <a:gd name="adj1" fmla="val 70315"/>
              <a:gd name="adj2" fmla="val -16667"/>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実行可能</a:t>
            </a:r>
          </a:p>
        </p:txBody>
      </p:sp>
      <p:sp>
        <p:nvSpPr>
          <p:cNvPr id="69694" name="Text Box 92"/>
          <p:cNvSpPr txBox="1">
            <a:spLocks noChangeArrowheads="1"/>
          </p:cNvSpPr>
          <p:nvPr/>
        </p:nvSpPr>
        <p:spPr bwMode="auto">
          <a:xfrm>
            <a:off x="6400800" y="3124200"/>
            <a:ext cx="1863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(空き資源数)</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76955"/>
                                        </p:tgtEl>
                                        <p:attrNameLst>
                                          <p:attrName>style.visibility</p:attrName>
                                        </p:attrNameLst>
                                      </p:cBhvr>
                                      <p:to>
                                        <p:strVal val="visible"/>
                                      </p:to>
                                    </p:set>
                                    <p:animEffect transition="in" filter="checkerboard(across)">
                                      <p:cBhvr>
                                        <p:cTn id="7" dur="500"/>
                                        <p:tgtEl>
                                          <p:spTgt spid="6769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6955" grpId="0" animBg="1" autoUpdateAnimBg="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銀行家のアルゴリズム</a:t>
            </a:r>
          </a:p>
        </p:txBody>
      </p:sp>
      <p:sp>
        <p:nvSpPr>
          <p:cNvPr id="70659" name="Text Box 3"/>
          <p:cNvSpPr txBox="1">
            <a:spLocks noChangeArrowheads="1"/>
          </p:cNvSpPr>
          <p:nvPr/>
        </p:nvSpPr>
        <p:spPr bwMode="auto">
          <a:xfrm>
            <a:off x="457200" y="1524000"/>
            <a:ext cx="3717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例 : 3プロセス 4資源の場合</a:t>
            </a:r>
          </a:p>
        </p:txBody>
      </p:sp>
      <p:sp>
        <p:nvSpPr>
          <p:cNvPr id="70660" name="Text Box 4"/>
          <p:cNvSpPr txBox="1">
            <a:spLocks noChangeArrowheads="1"/>
          </p:cNvSpPr>
          <p:nvPr/>
        </p:nvSpPr>
        <p:spPr bwMode="auto">
          <a:xfrm>
            <a:off x="1219200" y="2133600"/>
            <a:ext cx="3825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F</a:t>
            </a:r>
          </a:p>
        </p:txBody>
      </p:sp>
      <p:graphicFrame>
        <p:nvGraphicFramePr>
          <p:cNvPr id="677893" name="Group 5"/>
          <p:cNvGraphicFramePr>
            <a:graphicFrameLocks noGrp="1"/>
          </p:cNvGraphicFramePr>
          <p:nvPr/>
        </p:nvGraphicFramePr>
        <p:xfrm>
          <a:off x="1752600" y="3733800"/>
          <a:ext cx="6477000" cy="2316320"/>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76190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プロセス</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1" i="0" u="none" strike="noStrike" cap="none" normalizeH="0" baseline="0">
                          <a:ln>
                            <a:noFill/>
                          </a:ln>
                          <a:solidFill>
                            <a:schemeClr val="tx2"/>
                          </a:solidFill>
                          <a:effectLst/>
                          <a:latin typeface="Times New Roman" panose="02020603050405020304" pitchFamily="18" charset="0"/>
                          <a:ea typeface="ＭＳ Ｐゴシック" panose="020B0600070205080204" pitchFamily="50" charset="-128"/>
                        </a:rPr>
                        <a:t>2,3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0693" name="Text Box 37"/>
          <p:cNvSpPr txBox="1">
            <a:spLocks noChangeArrowheads="1"/>
          </p:cNvSpPr>
          <p:nvPr/>
        </p:nvSpPr>
        <p:spPr bwMode="auto">
          <a:xfrm>
            <a:off x="914400" y="3657600"/>
            <a:ext cx="7667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U,R</a:t>
            </a:r>
          </a:p>
        </p:txBody>
      </p:sp>
      <p:graphicFrame>
        <p:nvGraphicFramePr>
          <p:cNvPr id="677926" name="Group 38"/>
          <p:cNvGraphicFramePr>
            <a:graphicFrameLocks noGrp="1"/>
          </p:cNvGraphicFramePr>
          <p:nvPr/>
        </p:nvGraphicFramePr>
        <p:xfrm>
          <a:off x="1752600" y="2133600"/>
          <a:ext cx="6477000" cy="1050942"/>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532874">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txBody>
                  <a:tcPr marT="45674" marB="456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674" marB="4567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51">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数</a:t>
                      </a:r>
                    </a:p>
                  </a:txBody>
                  <a:tcPr marT="45674" marB="456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5</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5</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5</a:t>
                      </a:r>
                    </a:p>
                  </a:txBody>
                  <a:tcPr marT="45674" marB="4567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70714" name="Text Box 58"/>
          <p:cNvSpPr txBox="1">
            <a:spLocks noChangeArrowheads="1"/>
          </p:cNvSpPr>
          <p:nvPr/>
        </p:nvSpPr>
        <p:spPr bwMode="auto">
          <a:xfrm>
            <a:off x="4343400" y="6172200"/>
            <a:ext cx="4119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(保有資源数, 残り必要資源数)</a:t>
            </a:r>
          </a:p>
        </p:txBody>
      </p:sp>
      <p:sp>
        <p:nvSpPr>
          <p:cNvPr id="70715" name="AutoShape 59"/>
          <p:cNvSpPr>
            <a:spLocks noChangeArrowheads="1"/>
          </p:cNvSpPr>
          <p:nvPr/>
        </p:nvSpPr>
        <p:spPr bwMode="auto">
          <a:xfrm>
            <a:off x="152400" y="4572000"/>
            <a:ext cx="1524000" cy="457200"/>
          </a:xfrm>
          <a:prstGeom prst="wedgeRoundRectCallout">
            <a:avLst>
              <a:gd name="adj1" fmla="val 70315"/>
              <a:gd name="adj2" fmla="val -10069"/>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終了</a:t>
            </a:r>
          </a:p>
        </p:txBody>
      </p:sp>
      <p:sp>
        <p:nvSpPr>
          <p:cNvPr id="70716" name="AutoShape 60"/>
          <p:cNvSpPr>
            <a:spLocks noChangeArrowheads="1"/>
          </p:cNvSpPr>
          <p:nvPr/>
        </p:nvSpPr>
        <p:spPr bwMode="auto">
          <a:xfrm>
            <a:off x="152400" y="5105400"/>
            <a:ext cx="1524000" cy="457200"/>
          </a:xfrm>
          <a:prstGeom prst="wedgeRoundRectCallout">
            <a:avLst>
              <a:gd name="adj1" fmla="val 70315"/>
              <a:gd name="adj2" fmla="val -10069"/>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終了</a:t>
            </a:r>
          </a:p>
        </p:txBody>
      </p:sp>
      <p:sp>
        <p:nvSpPr>
          <p:cNvPr id="70717" name="AutoShape 61"/>
          <p:cNvSpPr>
            <a:spLocks noChangeArrowheads="1"/>
          </p:cNvSpPr>
          <p:nvPr/>
        </p:nvSpPr>
        <p:spPr bwMode="auto">
          <a:xfrm>
            <a:off x="152400" y="5638800"/>
            <a:ext cx="1524000" cy="457200"/>
          </a:xfrm>
          <a:prstGeom prst="wedgeRoundRectCallout">
            <a:avLst>
              <a:gd name="adj1" fmla="val 70315"/>
              <a:gd name="adj2" fmla="val -16667"/>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実行可能</a:t>
            </a:r>
          </a:p>
        </p:txBody>
      </p:sp>
      <p:sp>
        <p:nvSpPr>
          <p:cNvPr id="70718" name="Text Box 62"/>
          <p:cNvSpPr txBox="1">
            <a:spLocks noChangeArrowheads="1"/>
          </p:cNvSpPr>
          <p:nvPr/>
        </p:nvSpPr>
        <p:spPr bwMode="auto">
          <a:xfrm>
            <a:off x="6400800" y="3124200"/>
            <a:ext cx="1863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(空き資源数)</a:t>
            </a:r>
          </a:p>
        </p:txBody>
      </p:sp>
      <p:grpSp>
        <p:nvGrpSpPr>
          <p:cNvPr id="677991" name="Group 103"/>
          <p:cNvGrpSpPr>
            <a:grpSpLocks/>
          </p:cNvGrpSpPr>
          <p:nvPr/>
        </p:nvGrpSpPr>
        <p:grpSpPr bwMode="auto">
          <a:xfrm>
            <a:off x="3063875" y="2667000"/>
            <a:ext cx="5165725" cy="3379788"/>
            <a:chOff x="1930" y="1680"/>
            <a:chExt cx="3254" cy="2129"/>
          </a:xfrm>
        </p:grpSpPr>
        <p:grpSp>
          <p:nvGrpSpPr>
            <p:cNvPr id="70722" name="Group 64"/>
            <p:cNvGrpSpPr>
              <a:grpSpLocks/>
            </p:cNvGrpSpPr>
            <p:nvPr/>
          </p:nvGrpSpPr>
          <p:grpSpPr bwMode="auto">
            <a:xfrm>
              <a:off x="1930" y="3483"/>
              <a:ext cx="3254" cy="326"/>
              <a:chOff x="1930" y="3483"/>
              <a:chExt cx="3254" cy="326"/>
            </a:xfrm>
          </p:grpSpPr>
          <p:sp>
            <p:nvSpPr>
              <p:cNvPr id="70738" name="Rectangle 65"/>
              <p:cNvSpPr>
                <a:spLocks noChangeArrowheads="1"/>
              </p:cNvSpPr>
              <p:nvPr/>
            </p:nvSpPr>
            <p:spPr bwMode="auto">
              <a:xfrm>
                <a:off x="4409" y="3483"/>
                <a:ext cx="775"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0,0</a:t>
                </a:r>
              </a:p>
            </p:txBody>
          </p:sp>
          <p:sp>
            <p:nvSpPr>
              <p:cNvPr id="70739" name="Rectangle 66"/>
              <p:cNvSpPr>
                <a:spLocks noChangeArrowheads="1"/>
              </p:cNvSpPr>
              <p:nvPr/>
            </p:nvSpPr>
            <p:spPr bwMode="auto">
              <a:xfrm>
                <a:off x="3583" y="3483"/>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0,0</a:t>
                </a:r>
              </a:p>
            </p:txBody>
          </p:sp>
          <p:sp>
            <p:nvSpPr>
              <p:cNvPr id="70740" name="Rectangle 67"/>
              <p:cNvSpPr>
                <a:spLocks noChangeArrowheads="1"/>
              </p:cNvSpPr>
              <p:nvPr/>
            </p:nvSpPr>
            <p:spPr bwMode="auto">
              <a:xfrm>
                <a:off x="2757" y="3483"/>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0,0</a:t>
                </a:r>
              </a:p>
            </p:txBody>
          </p:sp>
          <p:sp>
            <p:nvSpPr>
              <p:cNvPr id="70741" name="Rectangle 68"/>
              <p:cNvSpPr>
                <a:spLocks noChangeArrowheads="1"/>
              </p:cNvSpPr>
              <p:nvPr/>
            </p:nvSpPr>
            <p:spPr bwMode="auto">
              <a:xfrm>
                <a:off x="1930" y="3483"/>
                <a:ext cx="827"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0,0</a:t>
                </a:r>
              </a:p>
            </p:txBody>
          </p:sp>
          <p:sp>
            <p:nvSpPr>
              <p:cNvPr id="70742" name="Line 69"/>
              <p:cNvSpPr>
                <a:spLocks noChangeShapeType="1"/>
              </p:cNvSpPr>
              <p:nvPr/>
            </p:nvSpPr>
            <p:spPr bwMode="auto">
              <a:xfrm>
                <a:off x="1930" y="3483"/>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0743" name="Line 70"/>
              <p:cNvSpPr>
                <a:spLocks noChangeShapeType="1"/>
              </p:cNvSpPr>
              <p:nvPr/>
            </p:nvSpPr>
            <p:spPr bwMode="auto">
              <a:xfrm>
                <a:off x="2757" y="3483"/>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0744" name="Line 71"/>
              <p:cNvSpPr>
                <a:spLocks noChangeShapeType="1"/>
              </p:cNvSpPr>
              <p:nvPr/>
            </p:nvSpPr>
            <p:spPr bwMode="auto">
              <a:xfrm>
                <a:off x="3583" y="3483"/>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0745" name="Line 72"/>
              <p:cNvSpPr>
                <a:spLocks noChangeShapeType="1"/>
              </p:cNvSpPr>
              <p:nvPr/>
            </p:nvSpPr>
            <p:spPr bwMode="auto">
              <a:xfrm>
                <a:off x="4409" y="3483"/>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0746" name="Line 73"/>
              <p:cNvSpPr>
                <a:spLocks noChangeShapeType="1"/>
              </p:cNvSpPr>
              <p:nvPr/>
            </p:nvSpPr>
            <p:spPr bwMode="auto">
              <a:xfrm>
                <a:off x="5184" y="3483"/>
                <a:ext cx="0" cy="326"/>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0747" name="Line 74"/>
              <p:cNvSpPr>
                <a:spLocks noChangeShapeType="1"/>
              </p:cNvSpPr>
              <p:nvPr/>
            </p:nvSpPr>
            <p:spPr bwMode="auto">
              <a:xfrm>
                <a:off x="1930" y="3483"/>
                <a:ext cx="325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0748" name="Line 75"/>
              <p:cNvSpPr>
                <a:spLocks noChangeShapeType="1"/>
              </p:cNvSpPr>
              <p:nvPr/>
            </p:nvSpPr>
            <p:spPr bwMode="auto">
              <a:xfrm>
                <a:off x="1930" y="3809"/>
                <a:ext cx="3254"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70723" name="Group 88"/>
            <p:cNvGrpSpPr>
              <a:grpSpLocks/>
            </p:cNvGrpSpPr>
            <p:nvPr/>
          </p:nvGrpSpPr>
          <p:grpSpPr bwMode="auto">
            <a:xfrm>
              <a:off x="2064" y="1824"/>
              <a:ext cx="884" cy="1728"/>
              <a:chOff x="2064" y="1824"/>
              <a:chExt cx="884" cy="1728"/>
            </a:xfrm>
          </p:grpSpPr>
          <p:sp>
            <p:nvSpPr>
              <p:cNvPr id="70736" name="Line 89"/>
              <p:cNvSpPr>
                <a:spLocks noChangeShapeType="1"/>
              </p:cNvSpPr>
              <p:nvPr/>
            </p:nvSpPr>
            <p:spPr bwMode="auto">
              <a:xfrm flipV="1">
                <a:off x="2064" y="1824"/>
                <a:ext cx="0" cy="1728"/>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0737" name="Text Box 90"/>
              <p:cNvSpPr txBox="1">
                <a:spLocks noChangeArrowheads="1"/>
              </p:cNvSpPr>
              <p:nvPr/>
            </p:nvSpPr>
            <p:spPr bwMode="auto">
              <a:xfrm>
                <a:off x="2064" y="2016"/>
                <a:ext cx="88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資源解放</a:t>
                </a:r>
                <a:endParaRPr lang="en-US" altLang="ja-JP" sz="2400">
                  <a:latin typeface="Times New Roman" panose="02020603050405020304" pitchFamily="18" charset="0"/>
                </a:endParaRPr>
              </a:p>
            </p:txBody>
          </p:sp>
        </p:grpSp>
        <p:grpSp>
          <p:nvGrpSpPr>
            <p:cNvPr id="70724" name="Group 91"/>
            <p:cNvGrpSpPr>
              <a:grpSpLocks/>
            </p:cNvGrpSpPr>
            <p:nvPr/>
          </p:nvGrpSpPr>
          <p:grpSpPr bwMode="auto">
            <a:xfrm>
              <a:off x="1930" y="1680"/>
              <a:ext cx="3254" cy="326"/>
              <a:chOff x="1930" y="1680"/>
              <a:chExt cx="3254" cy="326"/>
            </a:xfrm>
          </p:grpSpPr>
          <p:sp>
            <p:nvSpPr>
              <p:cNvPr id="70725" name="Rectangle 92"/>
              <p:cNvSpPr>
                <a:spLocks noChangeArrowheads="1"/>
              </p:cNvSpPr>
              <p:nvPr/>
            </p:nvSpPr>
            <p:spPr bwMode="auto">
              <a:xfrm>
                <a:off x="4409" y="1680"/>
                <a:ext cx="775"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5</a:t>
                </a:r>
              </a:p>
            </p:txBody>
          </p:sp>
          <p:sp>
            <p:nvSpPr>
              <p:cNvPr id="70726" name="Rectangle 93"/>
              <p:cNvSpPr>
                <a:spLocks noChangeArrowheads="1"/>
              </p:cNvSpPr>
              <p:nvPr/>
            </p:nvSpPr>
            <p:spPr bwMode="auto">
              <a:xfrm>
                <a:off x="3583" y="1680"/>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7</a:t>
                </a:r>
              </a:p>
            </p:txBody>
          </p:sp>
          <p:sp>
            <p:nvSpPr>
              <p:cNvPr id="70727" name="Rectangle 94"/>
              <p:cNvSpPr>
                <a:spLocks noChangeArrowheads="1"/>
              </p:cNvSpPr>
              <p:nvPr/>
            </p:nvSpPr>
            <p:spPr bwMode="auto">
              <a:xfrm>
                <a:off x="2757" y="1680"/>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4</a:t>
                </a:r>
              </a:p>
            </p:txBody>
          </p:sp>
          <p:sp>
            <p:nvSpPr>
              <p:cNvPr id="70728" name="Rectangle 95"/>
              <p:cNvSpPr>
                <a:spLocks noChangeArrowheads="1"/>
              </p:cNvSpPr>
              <p:nvPr/>
            </p:nvSpPr>
            <p:spPr bwMode="auto">
              <a:xfrm>
                <a:off x="1930" y="1680"/>
                <a:ext cx="827"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6</a:t>
                </a:r>
              </a:p>
            </p:txBody>
          </p:sp>
          <p:sp>
            <p:nvSpPr>
              <p:cNvPr id="70729" name="Line 96"/>
              <p:cNvSpPr>
                <a:spLocks noChangeShapeType="1"/>
              </p:cNvSpPr>
              <p:nvPr/>
            </p:nvSpPr>
            <p:spPr bwMode="auto">
              <a:xfrm>
                <a:off x="1930" y="168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0730" name="Line 97"/>
              <p:cNvSpPr>
                <a:spLocks noChangeShapeType="1"/>
              </p:cNvSpPr>
              <p:nvPr/>
            </p:nvSpPr>
            <p:spPr bwMode="auto">
              <a:xfrm>
                <a:off x="2757" y="168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0731" name="Line 98"/>
              <p:cNvSpPr>
                <a:spLocks noChangeShapeType="1"/>
              </p:cNvSpPr>
              <p:nvPr/>
            </p:nvSpPr>
            <p:spPr bwMode="auto">
              <a:xfrm>
                <a:off x="3583" y="168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0732" name="Line 99"/>
              <p:cNvSpPr>
                <a:spLocks noChangeShapeType="1"/>
              </p:cNvSpPr>
              <p:nvPr/>
            </p:nvSpPr>
            <p:spPr bwMode="auto">
              <a:xfrm>
                <a:off x="4409" y="168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0733" name="Line 100"/>
              <p:cNvSpPr>
                <a:spLocks noChangeShapeType="1"/>
              </p:cNvSpPr>
              <p:nvPr/>
            </p:nvSpPr>
            <p:spPr bwMode="auto">
              <a:xfrm>
                <a:off x="5184" y="1680"/>
                <a:ext cx="0" cy="326"/>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0734" name="Line 101"/>
              <p:cNvSpPr>
                <a:spLocks noChangeShapeType="1"/>
              </p:cNvSpPr>
              <p:nvPr/>
            </p:nvSpPr>
            <p:spPr bwMode="auto">
              <a:xfrm>
                <a:off x="1930" y="1680"/>
                <a:ext cx="325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0735" name="Line 102"/>
              <p:cNvSpPr>
                <a:spLocks noChangeShapeType="1"/>
              </p:cNvSpPr>
              <p:nvPr/>
            </p:nvSpPr>
            <p:spPr bwMode="auto">
              <a:xfrm>
                <a:off x="1930" y="2006"/>
                <a:ext cx="3254"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sp>
        <p:nvSpPr>
          <p:cNvPr id="677992" name="AutoShape 104"/>
          <p:cNvSpPr>
            <a:spLocks noChangeArrowheads="1"/>
          </p:cNvSpPr>
          <p:nvPr/>
        </p:nvSpPr>
        <p:spPr bwMode="auto">
          <a:xfrm>
            <a:off x="152400" y="5638800"/>
            <a:ext cx="1524000" cy="457200"/>
          </a:xfrm>
          <a:prstGeom prst="wedgeRoundRectCallout">
            <a:avLst>
              <a:gd name="adj1" fmla="val 71356"/>
              <a:gd name="adj2" fmla="val -19792"/>
              <a:gd name="adj3" fmla="val 16667"/>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終了</a:t>
            </a:r>
          </a:p>
        </p:txBody>
      </p:sp>
      <p:sp useBgFill="1">
        <p:nvSpPr>
          <p:cNvPr id="70721" name="Text Box 105"/>
          <p:cNvSpPr txBox="1">
            <a:spLocks noChangeArrowheads="1"/>
          </p:cNvSpPr>
          <p:nvPr/>
        </p:nvSpPr>
        <p:spPr bwMode="auto">
          <a:xfrm>
            <a:off x="2735263" y="6172200"/>
            <a:ext cx="6408737" cy="519113"/>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最後にプロセス3が実行, 実行後資源解放</a:t>
            </a:r>
            <a:endParaRPr lang="en-US" altLang="ja-JP" sz="2800">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77992"/>
                                        </p:tgtEl>
                                        <p:attrNameLst>
                                          <p:attrName>style.visibility</p:attrName>
                                        </p:attrNameLst>
                                      </p:cBhvr>
                                      <p:to>
                                        <p:strVal val="visible"/>
                                      </p:to>
                                    </p:set>
                                    <p:animEffect transition="in" filter="checkerboard(across)">
                                      <p:cBhvr>
                                        <p:cTn id="7" dur="500"/>
                                        <p:tgtEl>
                                          <p:spTgt spid="67799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677991"/>
                                        </p:tgtEl>
                                        <p:attrNameLst>
                                          <p:attrName>style.visibility</p:attrName>
                                        </p:attrNameLst>
                                      </p:cBhvr>
                                      <p:to>
                                        <p:strVal val="visible"/>
                                      </p:to>
                                    </p:set>
                                    <p:animEffect transition="in" filter="wipe(down)">
                                      <p:cBhvr>
                                        <p:cTn id="12" dur="500"/>
                                        <p:tgtEl>
                                          <p:spTgt spid="6779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7992" grpId="0" animBg="1" autoUpdateAnimBg="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銀行家のアルゴリズム</a:t>
            </a:r>
          </a:p>
        </p:txBody>
      </p:sp>
      <p:sp>
        <p:nvSpPr>
          <p:cNvPr id="71683" name="Text Box 3"/>
          <p:cNvSpPr txBox="1">
            <a:spLocks noChangeArrowheads="1"/>
          </p:cNvSpPr>
          <p:nvPr/>
        </p:nvSpPr>
        <p:spPr bwMode="auto">
          <a:xfrm>
            <a:off x="6400800" y="3124200"/>
            <a:ext cx="1863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(空き資源数)</a:t>
            </a:r>
          </a:p>
        </p:txBody>
      </p:sp>
      <p:sp>
        <p:nvSpPr>
          <p:cNvPr id="71684" name="Text Box 4"/>
          <p:cNvSpPr txBox="1">
            <a:spLocks noChangeArrowheads="1"/>
          </p:cNvSpPr>
          <p:nvPr/>
        </p:nvSpPr>
        <p:spPr bwMode="auto">
          <a:xfrm>
            <a:off x="457200" y="1524000"/>
            <a:ext cx="3717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例 : 3プロセス 4資源の場合</a:t>
            </a:r>
          </a:p>
        </p:txBody>
      </p:sp>
      <p:sp>
        <p:nvSpPr>
          <p:cNvPr id="71685" name="Text Box 5"/>
          <p:cNvSpPr txBox="1">
            <a:spLocks noChangeArrowheads="1"/>
          </p:cNvSpPr>
          <p:nvPr/>
        </p:nvSpPr>
        <p:spPr bwMode="auto">
          <a:xfrm>
            <a:off x="1219200" y="2133600"/>
            <a:ext cx="3825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F</a:t>
            </a:r>
          </a:p>
        </p:txBody>
      </p:sp>
      <p:graphicFrame>
        <p:nvGraphicFramePr>
          <p:cNvPr id="679942" name="Group 6"/>
          <p:cNvGraphicFramePr>
            <a:graphicFrameLocks noGrp="1"/>
          </p:cNvGraphicFramePr>
          <p:nvPr/>
        </p:nvGraphicFramePr>
        <p:xfrm>
          <a:off x="1752600" y="3733800"/>
          <a:ext cx="6477000" cy="2316320"/>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76190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50" charset="-128"/>
                        </a:rPr>
                        <a:t>資源</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50" charset="-128"/>
                        </a:rPr>
                        <a:t>プロセス</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50" charset="-128"/>
                        </a:rPr>
                        <a:t>3,0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3,2</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1,4</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1718" name="Text Box 38"/>
          <p:cNvSpPr txBox="1">
            <a:spLocks noChangeArrowheads="1"/>
          </p:cNvSpPr>
          <p:nvPr/>
        </p:nvSpPr>
        <p:spPr bwMode="auto">
          <a:xfrm>
            <a:off x="914400" y="3657600"/>
            <a:ext cx="7667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U,R</a:t>
            </a:r>
          </a:p>
        </p:txBody>
      </p:sp>
      <p:graphicFrame>
        <p:nvGraphicFramePr>
          <p:cNvPr id="679975" name="Group 39"/>
          <p:cNvGraphicFramePr>
            <a:graphicFrameLocks noGrp="1"/>
          </p:cNvGraphicFramePr>
          <p:nvPr/>
        </p:nvGraphicFramePr>
        <p:xfrm>
          <a:off x="1752600" y="2133600"/>
          <a:ext cx="6477000" cy="1050942"/>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532874">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txBody>
                  <a:tcPr marT="45674" marB="456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674" marB="4567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51">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数</a:t>
                      </a:r>
                    </a:p>
                  </a:txBody>
                  <a:tcPr marT="45674" marB="456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674" marB="4567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grpSp>
        <p:nvGrpSpPr>
          <p:cNvPr id="679995" name="Group 59"/>
          <p:cNvGrpSpPr>
            <a:grpSpLocks/>
          </p:cNvGrpSpPr>
          <p:nvPr/>
        </p:nvGrpSpPr>
        <p:grpSpPr bwMode="auto">
          <a:xfrm>
            <a:off x="5688013" y="2667000"/>
            <a:ext cx="2122487" cy="3379788"/>
            <a:chOff x="3583" y="1680"/>
            <a:chExt cx="1337" cy="2129"/>
          </a:xfrm>
        </p:grpSpPr>
        <p:grpSp>
          <p:nvGrpSpPr>
            <p:cNvPr id="71745" name="Group 60"/>
            <p:cNvGrpSpPr>
              <a:grpSpLocks/>
            </p:cNvGrpSpPr>
            <p:nvPr/>
          </p:nvGrpSpPr>
          <p:grpSpPr bwMode="auto">
            <a:xfrm>
              <a:off x="3583" y="3483"/>
              <a:ext cx="826" cy="326"/>
              <a:chOff x="3583" y="3483"/>
              <a:chExt cx="826" cy="326"/>
            </a:xfrm>
          </p:grpSpPr>
          <p:sp>
            <p:nvSpPr>
              <p:cNvPr id="71754" name="Rectangle 61"/>
              <p:cNvSpPr>
                <a:spLocks noChangeArrowheads="1"/>
              </p:cNvSpPr>
              <p:nvPr/>
            </p:nvSpPr>
            <p:spPr bwMode="auto">
              <a:xfrm>
                <a:off x="3583" y="3483"/>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b="1">
                    <a:solidFill>
                      <a:schemeClr val="tx2"/>
                    </a:solidFill>
                    <a:latin typeface="Times New Roman" panose="02020603050405020304" pitchFamily="18" charset="0"/>
                  </a:rPr>
                  <a:t>2,3</a:t>
                </a:r>
              </a:p>
            </p:txBody>
          </p:sp>
          <p:sp>
            <p:nvSpPr>
              <p:cNvPr id="71755" name="Line 62"/>
              <p:cNvSpPr>
                <a:spLocks noChangeShapeType="1"/>
              </p:cNvSpPr>
              <p:nvPr/>
            </p:nvSpPr>
            <p:spPr bwMode="auto">
              <a:xfrm>
                <a:off x="3583" y="3483"/>
                <a:ext cx="82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1756" name="Line 63"/>
              <p:cNvSpPr>
                <a:spLocks noChangeShapeType="1"/>
              </p:cNvSpPr>
              <p:nvPr/>
            </p:nvSpPr>
            <p:spPr bwMode="auto">
              <a:xfrm>
                <a:off x="3583" y="3809"/>
                <a:ext cx="826"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1757" name="Line 64"/>
              <p:cNvSpPr>
                <a:spLocks noChangeShapeType="1"/>
              </p:cNvSpPr>
              <p:nvPr/>
            </p:nvSpPr>
            <p:spPr bwMode="auto">
              <a:xfrm>
                <a:off x="3583" y="3483"/>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1758" name="Line 65"/>
              <p:cNvSpPr>
                <a:spLocks noChangeShapeType="1"/>
              </p:cNvSpPr>
              <p:nvPr/>
            </p:nvSpPr>
            <p:spPr bwMode="auto">
              <a:xfrm>
                <a:off x="4409" y="3483"/>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71746" name="Group 66"/>
            <p:cNvGrpSpPr>
              <a:grpSpLocks/>
            </p:cNvGrpSpPr>
            <p:nvPr/>
          </p:nvGrpSpPr>
          <p:grpSpPr bwMode="auto">
            <a:xfrm>
              <a:off x="3583" y="1680"/>
              <a:ext cx="826" cy="326"/>
              <a:chOff x="3583" y="1680"/>
              <a:chExt cx="826" cy="326"/>
            </a:xfrm>
          </p:grpSpPr>
          <p:sp>
            <p:nvSpPr>
              <p:cNvPr id="71749" name="Rectangle 67"/>
              <p:cNvSpPr>
                <a:spLocks noChangeArrowheads="1"/>
              </p:cNvSpPr>
              <p:nvPr/>
            </p:nvSpPr>
            <p:spPr bwMode="auto">
              <a:xfrm>
                <a:off x="3583" y="1680"/>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b="1">
                    <a:solidFill>
                      <a:schemeClr val="tx2"/>
                    </a:solidFill>
                    <a:latin typeface="Times New Roman" panose="02020603050405020304" pitchFamily="18" charset="0"/>
                  </a:rPr>
                  <a:t>0</a:t>
                </a:r>
              </a:p>
            </p:txBody>
          </p:sp>
          <p:sp>
            <p:nvSpPr>
              <p:cNvPr id="71750" name="Line 68"/>
              <p:cNvSpPr>
                <a:spLocks noChangeShapeType="1"/>
              </p:cNvSpPr>
              <p:nvPr/>
            </p:nvSpPr>
            <p:spPr bwMode="auto">
              <a:xfrm>
                <a:off x="3583" y="168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1751" name="Line 69"/>
              <p:cNvSpPr>
                <a:spLocks noChangeShapeType="1"/>
              </p:cNvSpPr>
              <p:nvPr/>
            </p:nvSpPr>
            <p:spPr bwMode="auto">
              <a:xfrm>
                <a:off x="4409" y="168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1752" name="Line 70"/>
              <p:cNvSpPr>
                <a:spLocks noChangeShapeType="1"/>
              </p:cNvSpPr>
              <p:nvPr/>
            </p:nvSpPr>
            <p:spPr bwMode="auto">
              <a:xfrm>
                <a:off x="3583" y="1680"/>
                <a:ext cx="82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1753" name="Line 71"/>
              <p:cNvSpPr>
                <a:spLocks noChangeShapeType="1"/>
              </p:cNvSpPr>
              <p:nvPr/>
            </p:nvSpPr>
            <p:spPr bwMode="auto">
              <a:xfrm>
                <a:off x="3583" y="2006"/>
                <a:ext cx="826"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
          <p:nvSpPr>
            <p:cNvPr id="71747" name="Line 72"/>
            <p:cNvSpPr>
              <a:spLocks noChangeShapeType="1"/>
            </p:cNvSpPr>
            <p:nvPr/>
          </p:nvSpPr>
          <p:spPr bwMode="auto">
            <a:xfrm flipH="1">
              <a:off x="3696" y="2016"/>
              <a:ext cx="0" cy="1488"/>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1748" name="Text Box 73"/>
            <p:cNvSpPr txBox="1">
              <a:spLocks noChangeArrowheads="1"/>
            </p:cNvSpPr>
            <p:nvPr/>
          </p:nvSpPr>
          <p:spPr bwMode="auto">
            <a:xfrm>
              <a:off x="3720" y="2016"/>
              <a:ext cx="1200" cy="28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資源割り当て</a:t>
              </a:r>
            </a:p>
          </p:txBody>
        </p:sp>
      </p:grpSp>
      <p:sp>
        <p:nvSpPr>
          <p:cNvPr id="71740" name="Text Box 74"/>
          <p:cNvSpPr txBox="1">
            <a:spLocks noChangeArrowheads="1"/>
          </p:cNvSpPr>
          <p:nvPr/>
        </p:nvSpPr>
        <p:spPr bwMode="auto">
          <a:xfrm>
            <a:off x="4343400" y="6172200"/>
            <a:ext cx="4119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(保有資源数, 残り必要資源数)</a:t>
            </a:r>
          </a:p>
        </p:txBody>
      </p:sp>
      <p:sp useBgFill="1">
        <p:nvSpPr>
          <p:cNvPr id="71741" name="Text Box 76"/>
          <p:cNvSpPr txBox="1">
            <a:spLocks noChangeArrowheads="1"/>
          </p:cNvSpPr>
          <p:nvPr/>
        </p:nvSpPr>
        <p:spPr bwMode="auto">
          <a:xfrm>
            <a:off x="3962400" y="6172200"/>
            <a:ext cx="4422775" cy="519113"/>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プロセス3が資源3を1個要求</a:t>
            </a:r>
          </a:p>
        </p:txBody>
      </p:sp>
      <p:sp useBgFill="1">
        <p:nvSpPr>
          <p:cNvPr id="680013" name="Text Box 77"/>
          <p:cNvSpPr txBox="1">
            <a:spLocks noChangeArrowheads="1"/>
          </p:cNvSpPr>
          <p:nvPr/>
        </p:nvSpPr>
        <p:spPr bwMode="auto">
          <a:xfrm>
            <a:off x="1905000" y="2473325"/>
            <a:ext cx="5945188" cy="955675"/>
          </a:xfrm>
          <a:prstGeom prst="rect">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プロセス1→2→3 の順序で実行すれば</a:t>
            </a:r>
          </a:p>
          <a:p>
            <a:pPr eaLnBrk="1" hangingPunct="1">
              <a:spcBef>
                <a:spcPct val="0"/>
              </a:spcBef>
              <a:buSzTx/>
              <a:buFontTx/>
              <a:buNone/>
            </a:pPr>
            <a:r>
              <a:rPr lang="ja-JP" altLang="en-US" sz="2800">
                <a:latin typeface="Times New Roman" panose="02020603050405020304" pitchFamily="18" charset="0"/>
              </a:rPr>
              <a:t>全て実行できる</a:t>
            </a:r>
          </a:p>
        </p:txBody>
      </p:sp>
      <p:sp useBgFill="1">
        <p:nvSpPr>
          <p:cNvPr id="680014" name="Text Box 78"/>
          <p:cNvSpPr txBox="1">
            <a:spLocks noChangeArrowheads="1"/>
          </p:cNvSpPr>
          <p:nvPr/>
        </p:nvSpPr>
        <p:spPr bwMode="auto">
          <a:xfrm>
            <a:off x="1905000" y="3657600"/>
            <a:ext cx="4732338" cy="588963"/>
          </a:xfrm>
          <a:prstGeom prst="rect">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a:latin typeface="Times New Roman" panose="02020603050405020304" pitchFamily="18" charset="0"/>
              </a:rPr>
              <a:t>= 割り当て後も安全な状態</a:t>
            </a:r>
          </a:p>
        </p:txBody>
      </p:sp>
      <p:sp useBgFill="1">
        <p:nvSpPr>
          <p:cNvPr id="680015" name="Text Box 79"/>
          <p:cNvSpPr txBox="1">
            <a:spLocks noChangeArrowheads="1"/>
          </p:cNvSpPr>
          <p:nvPr/>
        </p:nvSpPr>
        <p:spPr bwMode="auto">
          <a:xfrm>
            <a:off x="1905000" y="4648200"/>
            <a:ext cx="6319838" cy="588963"/>
          </a:xfrm>
          <a:prstGeom prst="rect">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a:latin typeface="Times New Roman" panose="02020603050405020304" pitchFamily="18" charset="0"/>
              </a:rPr>
              <a:t>プロセス3への資源3割り当てを</a:t>
            </a:r>
            <a:r>
              <a:rPr lang="ja-JP" altLang="en-US" b="1">
                <a:solidFill>
                  <a:schemeClr val="tx2"/>
                </a:solidFill>
                <a:latin typeface="Times New Roman" panose="02020603050405020304" pitchFamily="18" charset="0"/>
              </a:rPr>
              <a:t>許可</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679995"/>
                                        </p:tgtEl>
                                        <p:attrNameLst>
                                          <p:attrName>style.visibility</p:attrName>
                                        </p:attrNameLst>
                                      </p:cBhvr>
                                      <p:to>
                                        <p:strVal val="visible"/>
                                      </p:to>
                                    </p:set>
                                    <p:animEffect transition="in" filter="wipe(up)">
                                      <p:cBhvr>
                                        <p:cTn id="7" dur="500"/>
                                        <p:tgtEl>
                                          <p:spTgt spid="67999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80013"/>
                                        </p:tgtEl>
                                        <p:attrNameLst>
                                          <p:attrName>style.visibility</p:attrName>
                                        </p:attrNameLst>
                                      </p:cBhvr>
                                      <p:to>
                                        <p:strVal val="visible"/>
                                      </p:to>
                                    </p:set>
                                    <p:animEffect transition="in" filter="checkerboard(across)">
                                      <p:cBhvr>
                                        <p:cTn id="12" dur="500"/>
                                        <p:tgtEl>
                                          <p:spTgt spid="68001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80014"/>
                                        </p:tgtEl>
                                        <p:attrNameLst>
                                          <p:attrName>style.visibility</p:attrName>
                                        </p:attrNameLst>
                                      </p:cBhvr>
                                      <p:to>
                                        <p:strVal val="visible"/>
                                      </p:to>
                                    </p:set>
                                    <p:animEffect transition="in" filter="checkerboard(across)">
                                      <p:cBhvr>
                                        <p:cTn id="17" dur="500"/>
                                        <p:tgtEl>
                                          <p:spTgt spid="68001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680015"/>
                                        </p:tgtEl>
                                        <p:attrNameLst>
                                          <p:attrName>style.visibility</p:attrName>
                                        </p:attrNameLst>
                                      </p:cBhvr>
                                      <p:to>
                                        <p:strVal val="visible"/>
                                      </p:to>
                                    </p:set>
                                    <p:animEffect transition="in" filter="checkerboard(across)">
                                      <p:cBhvr>
                                        <p:cTn id="22" dur="500"/>
                                        <p:tgtEl>
                                          <p:spTgt spid="6800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0013" grpId="0" animBg="1" autoUpdateAnimBg="0"/>
      <p:bldP spid="680014" grpId="0" animBg="1" autoUpdateAnimBg="0"/>
      <p:bldP spid="680015" grpId="0" animBg="1" autoUpdateAnimBg="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銀行家のアルゴリズム</a:t>
            </a:r>
          </a:p>
        </p:txBody>
      </p:sp>
      <p:sp>
        <p:nvSpPr>
          <p:cNvPr id="72707" name="Text Box 3"/>
          <p:cNvSpPr txBox="1">
            <a:spLocks noChangeArrowheads="1"/>
          </p:cNvSpPr>
          <p:nvPr/>
        </p:nvSpPr>
        <p:spPr bwMode="auto">
          <a:xfrm>
            <a:off x="457200" y="1524000"/>
            <a:ext cx="3717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例 : 3プロセス 4資源の場合</a:t>
            </a:r>
          </a:p>
        </p:txBody>
      </p:sp>
      <p:sp>
        <p:nvSpPr>
          <p:cNvPr id="72708" name="Text Box 4"/>
          <p:cNvSpPr txBox="1">
            <a:spLocks noChangeArrowheads="1"/>
          </p:cNvSpPr>
          <p:nvPr/>
        </p:nvSpPr>
        <p:spPr bwMode="auto">
          <a:xfrm>
            <a:off x="1219200" y="2133600"/>
            <a:ext cx="3825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F</a:t>
            </a:r>
          </a:p>
        </p:txBody>
      </p:sp>
      <p:graphicFrame>
        <p:nvGraphicFramePr>
          <p:cNvPr id="668677" name="Group 5"/>
          <p:cNvGraphicFramePr>
            <a:graphicFrameLocks noGrp="1"/>
          </p:cNvGraphicFramePr>
          <p:nvPr/>
        </p:nvGraphicFramePr>
        <p:xfrm>
          <a:off x="1752600" y="3733800"/>
          <a:ext cx="6477000" cy="2316320"/>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76190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プロセス</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3,2</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1,4</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2741" name="Text Box 37"/>
          <p:cNvSpPr txBox="1">
            <a:spLocks noChangeArrowheads="1"/>
          </p:cNvSpPr>
          <p:nvPr/>
        </p:nvSpPr>
        <p:spPr bwMode="auto">
          <a:xfrm>
            <a:off x="914400" y="3657600"/>
            <a:ext cx="7667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U,R</a:t>
            </a:r>
          </a:p>
        </p:txBody>
      </p:sp>
      <p:graphicFrame>
        <p:nvGraphicFramePr>
          <p:cNvPr id="668710" name="Group 38"/>
          <p:cNvGraphicFramePr>
            <a:graphicFrameLocks noGrp="1"/>
          </p:cNvGraphicFramePr>
          <p:nvPr/>
        </p:nvGraphicFramePr>
        <p:xfrm>
          <a:off x="1752600" y="2133600"/>
          <a:ext cx="6477000" cy="1050942"/>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532874">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txBody>
                  <a:tcPr marT="45674" marB="456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674" marB="4567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51">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数</a:t>
                      </a:r>
                    </a:p>
                  </a:txBody>
                  <a:tcPr marT="45674" marB="456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674" marB="4567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72762" name="Text Box 73"/>
          <p:cNvSpPr txBox="1">
            <a:spLocks noChangeArrowheads="1"/>
          </p:cNvSpPr>
          <p:nvPr/>
        </p:nvSpPr>
        <p:spPr bwMode="auto">
          <a:xfrm>
            <a:off x="4343400" y="6172200"/>
            <a:ext cx="4119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(保有資源数, 残り必要資源数)</a:t>
            </a:r>
          </a:p>
        </p:txBody>
      </p:sp>
      <p:sp useBgFill="1">
        <p:nvSpPr>
          <p:cNvPr id="668746" name="Text Box 74"/>
          <p:cNvSpPr txBox="1">
            <a:spLocks noChangeArrowheads="1"/>
          </p:cNvSpPr>
          <p:nvPr/>
        </p:nvSpPr>
        <p:spPr bwMode="auto">
          <a:xfrm>
            <a:off x="2362200" y="6172200"/>
            <a:ext cx="6588125" cy="519113"/>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ここでプロセス3が資源4を1個要求すると？</a:t>
            </a:r>
          </a:p>
        </p:txBody>
      </p:sp>
      <p:grpSp>
        <p:nvGrpSpPr>
          <p:cNvPr id="668776" name="Group 104"/>
          <p:cNvGrpSpPr>
            <a:grpSpLocks/>
          </p:cNvGrpSpPr>
          <p:nvPr/>
        </p:nvGrpSpPr>
        <p:grpSpPr bwMode="auto">
          <a:xfrm>
            <a:off x="6999288" y="2667000"/>
            <a:ext cx="2143125" cy="3379788"/>
            <a:chOff x="4409" y="1680"/>
            <a:chExt cx="1350" cy="2129"/>
          </a:xfrm>
        </p:grpSpPr>
        <p:grpSp>
          <p:nvGrpSpPr>
            <p:cNvPr id="72765" name="Group 91"/>
            <p:cNvGrpSpPr>
              <a:grpSpLocks/>
            </p:cNvGrpSpPr>
            <p:nvPr/>
          </p:nvGrpSpPr>
          <p:grpSpPr bwMode="auto">
            <a:xfrm>
              <a:off x="4512" y="2016"/>
              <a:ext cx="1247" cy="1488"/>
              <a:chOff x="4512" y="2016"/>
              <a:chExt cx="1247" cy="1488"/>
            </a:xfrm>
          </p:grpSpPr>
          <p:sp>
            <p:nvSpPr>
              <p:cNvPr id="72778" name="Line 88"/>
              <p:cNvSpPr>
                <a:spLocks noChangeShapeType="1"/>
              </p:cNvSpPr>
              <p:nvPr/>
            </p:nvSpPr>
            <p:spPr bwMode="auto">
              <a:xfrm flipH="1">
                <a:off x="4512" y="2016"/>
                <a:ext cx="0" cy="1488"/>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2779" name="Text Box 89"/>
              <p:cNvSpPr txBox="1">
                <a:spLocks noChangeArrowheads="1"/>
              </p:cNvSpPr>
              <p:nvPr/>
            </p:nvSpPr>
            <p:spPr bwMode="auto">
              <a:xfrm>
                <a:off x="4559" y="2016"/>
                <a:ext cx="120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資源割り当て</a:t>
                </a:r>
              </a:p>
            </p:txBody>
          </p:sp>
        </p:grpSp>
        <p:grpSp>
          <p:nvGrpSpPr>
            <p:cNvPr id="72766" name="Group 92"/>
            <p:cNvGrpSpPr>
              <a:grpSpLocks/>
            </p:cNvGrpSpPr>
            <p:nvPr/>
          </p:nvGrpSpPr>
          <p:grpSpPr bwMode="auto">
            <a:xfrm>
              <a:off x="4409" y="3483"/>
              <a:ext cx="775" cy="326"/>
              <a:chOff x="4409" y="3483"/>
              <a:chExt cx="775" cy="326"/>
            </a:xfrm>
          </p:grpSpPr>
          <p:sp>
            <p:nvSpPr>
              <p:cNvPr id="72773" name="Rectangle 93"/>
              <p:cNvSpPr>
                <a:spLocks noChangeArrowheads="1"/>
              </p:cNvSpPr>
              <p:nvPr/>
            </p:nvSpPr>
            <p:spPr bwMode="auto">
              <a:xfrm>
                <a:off x="4409" y="3483"/>
                <a:ext cx="775"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b="1">
                    <a:solidFill>
                      <a:schemeClr val="tx2"/>
                    </a:solidFill>
                    <a:latin typeface="Times New Roman" panose="02020603050405020304" pitchFamily="18" charset="0"/>
                  </a:rPr>
                  <a:t>1,0</a:t>
                </a:r>
              </a:p>
            </p:txBody>
          </p:sp>
          <p:sp>
            <p:nvSpPr>
              <p:cNvPr id="72774" name="Line 94"/>
              <p:cNvSpPr>
                <a:spLocks noChangeShapeType="1"/>
              </p:cNvSpPr>
              <p:nvPr/>
            </p:nvSpPr>
            <p:spPr bwMode="auto">
              <a:xfrm>
                <a:off x="4409" y="3483"/>
                <a:ext cx="775"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2775" name="Line 95"/>
              <p:cNvSpPr>
                <a:spLocks noChangeShapeType="1"/>
              </p:cNvSpPr>
              <p:nvPr/>
            </p:nvSpPr>
            <p:spPr bwMode="auto">
              <a:xfrm>
                <a:off x="4409" y="3809"/>
                <a:ext cx="775"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2776" name="Line 96"/>
              <p:cNvSpPr>
                <a:spLocks noChangeShapeType="1"/>
              </p:cNvSpPr>
              <p:nvPr/>
            </p:nvSpPr>
            <p:spPr bwMode="auto">
              <a:xfrm>
                <a:off x="4409" y="3483"/>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2777" name="Line 97"/>
              <p:cNvSpPr>
                <a:spLocks noChangeShapeType="1"/>
              </p:cNvSpPr>
              <p:nvPr/>
            </p:nvSpPr>
            <p:spPr bwMode="auto">
              <a:xfrm>
                <a:off x="5184" y="3483"/>
                <a:ext cx="0" cy="326"/>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72767" name="Group 98"/>
            <p:cNvGrpSpPr>
              <a:grpSpLocks/>
            </p:cNvGrpSpPr>
            <p:nvPr/>
          </p:nvGrpSpPr>
          <p:grpSpPr bwMode="auto">
            <a:xfrm>
              <a:off x="4409" y="1680"/>
              <a:ext cx="775" cy="326"/>
              <a:chOff x="4409" y="1680"/>
              <a:chExt cx="775" cy="326"/>
            </a:xfrm>
          </p:grpSpPr>
          <p:sp>
            <p:nvSpPr>
              <p:cNvPr id="72768" name="Rectangle 99"/>
              <p:cNvSpPr>
                <a:spLocks noChangeArrowheads="1"/>
              </p:cNvSpPr>
              <p:nvPr/>
            </p:nvSpPr>
            <p:spPr bwMode="auto">
              <a:xfrm>
                <a:off x="4409" y="1680"/>
                <a:ext cx="775"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b="1">
                    <a:solidFill>
                      <a:schemeClr val="tx2"/>
                    </a:solidFill>
                    <a:latin typeface="Times New Roman" panose="02020603050405020304" pitchFamily="18" charset="0"/>
                  </a:rPr>
                  <a:t>1</a:t>
                </a:r>
              </a:p>
            </p:txBody>
          </p:sp>
          <p:sp>
            <p:nvSpPr>
              <p:cNvPr id="72769" name="Line 100"/>
              <p:cNvSpPr>
                <a:spLocks noChangeShapeType="1"/>
              </p:cNvSpPr>
              <p:nvPr/>
            </p:nvSpPr>
            <p:spPr bwMode="auto">
              <a:xfrm>
                <a:off x="4409" y="1680"/>
                <a:ext cx="775"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2770" name="Line 101"/>
              <p:cNvSpPr>
                <a:spLocks noChangeShapeType="1"/>
              </p:cNvSpPr>
              <p:nvPr/>
            </p:nvSpPr>
            <p:spPr bwMode="auto">
              <a:xfrm>
                <a:off x="4409" y="2006"/>
                <a:ext cx="775"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2771" name="Line 102"/>
              <p:cNvSpPr>
                <a:spLocks noChangeShapeType="1"/>
              </p:cNvSpPr>
              <p:nvPr/>
            </p:nvSpPr>
            <p:spPr bwMode="auto">
              <a:xfrm>
                <a:off x="4409" y="168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2772" name="Line 103"/>
              <p:cNvSpPr>
                <a:spLocks noChangeShapeType="1"/>
              </p:cNvSpPr>
              <p:nvPr/>
            </p:nvSpPr>
            <p:spPr bwMode="auto">
              <a:xfrm>
                <a:off x="5184" y="1680"/>
                <a:ext cx="0" cy="326"/>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68746"/>
                                        </p:tgtEl>
                                        <p:attrNameLst>
                                          <p:attrName>style.visibility</p:attrName>
                                        </p:attrNameLst>
                                      </p:cBhvr>
                                      <p:to>
                                        <p:strVal val="visible"/>
                                      </p:to>
                                    </p:set>
                                    <p:animEffect transition="in" filter="checkerboard(across)">
                                      <p:cBhvr>
                                        <p:cTn id="7" dur="500"/>
                                        <p:tgtEl>
                                          <p:spTgt spid="6687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668776"/>
                                        </p:tgtEl>
                                        <p:attrNameLst>
                                          <p:attrName>style.visibility</p:attrName>
                                        </p:attrNameLst>
                                      </p:cBhvr>
                                      <p:to>
                                        <p:strVal val="visible"/>
                                      </p:to>
                                    </p:set>
                                    <p:animEffect transition="in" filter="wipe(up)">
                                      <p:cBhvr>
                                        <p:cTn id="12" dur="500"/>
                                        <p:tgtEl>
                                          <p:spTgt spid="6687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8746" grpId="0" animBg="1" autoUpdateAnimBg="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銀行家のアルゴリズム</a:t>
            </a:r>
          </a:p>
        </p:txBody>
      </p:sp>
      <p:sp>
        <p:nvSpPr>
          <p:cNvPr id="73731" name="Text Box 3"/>
          <p:cNvSpPr txBox="1">
            <a:spLocks noChangeArrowheads="1"/>
          </p:cNvSpPr>
          <p:nvPr/>
        </p:nvSpPr>
        <p:spPr bwMode="auto">
          <a:xfrm>
            <a:off x="457200" y="1524000"/>
            <a:ext cx="3717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例 : 3プロセス 4資源の場合</a:t>
            </a:r>
          </a:p>
        </p:txBody>
      </p:sp>
      <p:sp>
        <p:nvSpPr>
          <p:cNvPr id="73732" name="Text Box 4"/>
          <p:cNvSpPr txBox="1">
            <a:spLocks noChangeArrowheads="1"/>
          </p:cNvSpPr>
          <p:nvPr/>
        </p:nvSpPr>
        <p:spPr bwMode="auto">
          <a:xfrm>
            <a:off x="1219200" y="2133600"/>
            <a:ext cx="3825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F</a:t>
            </a:r>
          </a:p>
        </p:txBody>
      </p:sp>
      <p:graphicFrame>
        <p:nvGraphicFramePr>
          <p:cNvPr id="670725" name="Group 5"/>
          <p:cNvGraphicFramePr>
            <a:graphicFrameLocks noGrp="1"/>
          </p:cNvGraphicFramePr>
          <p:nvPr/>
        </p:nvGraphicFramePr>
        <p:xfrm>
          <a:off x="1752600" y="3733800"/>
          <a:ext cx="6477000" cy="2316320"/>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76190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プロセス</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3,2</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1,4</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1" i="0" u="none" strike="noStrike" cap="none" normalizeH="0" baseline="0">
                          <a:ln>
                            <a:noFill/>
                          </a:ln>
                          <a:solidFill>
                            <a:schemeClr val="tx2"/>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3765" name="Text Box 37"/>
          <p:cNvSpPr txBox="1">
            <a:spLocks noChangeArrowheads="1"/>
          </p:cNvSpPr>
          <p:nvPr/>
        </p:nvSpPr>
        <p:spPr bwMode="auto">
          <a:xfrm>
            <a:off x="914400" y="3657600"/>
            <a:ext cx="7667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U,R</a:t>
            </a:r>
          </a:p>
        </p:txBody>
      </p:sp>
      <p:graphicFrame>
        <p:nvGraphicFramePr>
          <p:cNvPr id="670758" name="Group 38"/>
          <p:cNvGraphicFramePr>
            <a:graphicFrameLocks noGrp="1"/>
          </p:cNvGraphicFramePr>
          <p:nvPr/>
        </p:nvGraphicFramePr>
        <p:xfrm>
          <a:off x="1752600" y="2133600"/>
          <a:ext cx="6477000" cy="1050942"/>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532874">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txBody>
                  <a:tcPr marT="45674" marB="456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674" marB="4567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51">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数</a:t>
                      </a:r>
                    </a:p>
                  </a:txBody>
                  <a:tcPr marT="45674" marB="456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1" i="0" u="none" strike="noStrike" cap="none" normalizeH="0" baseline="0">
                          <a:ln>
                            <a:noFill/>
                          </a:ln>
                          <a:solidFill>
                            <a:schemeClr val="tx2"/>
                          </a:solidFill>
                          <a:effectLst/>
                          <a:latin typeface="Times New Roman" panose="02020603050405020304" pitchFamily="18" charset="0"/>
                          <a:ea typeface="ＭＳ Ｐゴシック" panose="020B0600070205080204" pitchFamily="50" charset="-128"/>
                        </a:rPr>
                        <a:t>1</a:t>
                      </a:r>
                    </a:p>
                  </a:txBody>
                  <a:tcPr marT="45674" marB="4567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73786" name="Text Box 58"/>
          <p:cNvSpPr txBox="1">
            <a:spLocks noChangeArrowheads="1"/>
          </p:cNvSpPr>
          <p:nvPr/>
        </p:nvSpPr>
        <p:spPr bwMode="auto">
          <a:xfrm>
            <a:off x="4343400" y="6172200"/>
            <a:ext cx="4119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(保有資源数, 残り必要資源数)</a:t>
            </a:r>
          </a:p>
        </p:txBody>
      </p:sp>
      <p:grpSp>
        <p:nvGrpSpPr>
          <p:cNvPr id="670796" name="Group 76"/>
          <p:cNvGrpSpPr>
            <a:grpSpLocks/>
          </p:cNvGrpSpPr>
          <p:nvPr/>
        </p:nvGrpSpPr>
        <p:grpSpPr bwMode="auto">
          <a:xfrm>
            <a:off x="4376738" y="5011738"/>
            <a:ext cx="3852862" cy="1035050"/>
            <a:chOff x="2757" y="3157"/>
            <a:chExt cx="2427" cy="652"/>
          </a:xfrm>
        </p:grpSpPr>
        <p:sp>
          <p:nvSpPr>
            <p:cNvPr id="73792" name="Rectangle 77"/>
            <p:cNvSpPr>
              <a:spLocks noChangeArrowheads="1"/>
            </p:cNvSpPr>
            <p:nvPr/>
          </p:nvSpPr>
          <p:spPr bwMode="auto">
            <a:xfrm>
              <a:off x="3583" y="3483"/>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1,</a:t>
              </a:r>
              <a:r>
                <a:rPr lang="ja-JP" altLang="en-US" sz="2800" b="1">
                  <a:solidFill>
                    <a:schemeClr val="folHlink"/>
                  </a:solidFill>
                  <a:latin typeface="Times New Roman" panose="02020603050405020304" pitchFamily="18" charset="0"/>
                </a:rPr>
                <a:t>4</a:t>
              </a:r>
            </a:p>
          </p:txBody>
        </p:sp>
        <p:sp>
          <p:nvSpPr>
            <p:cNvPr id="73793" name="Rectangle 78"/>
            <p:cNvSpPr>
              <a:spLocks noChangeArrowheads="1"/>
            </p:cNvSpPr>
            <p:nvPr/>
          </p:nvSpPr>
          <p:spPr bwMode="auto">
            <a:xfrm>
              <a:off x="4409" y="3157"/>
              <a:ext cx="775"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3,</a:t>
              </a:r>
              <a:r>
                <a:rPr lang="ja-JP" altLang="en-US" sz="2800" b="1">
                  <a:solidFill>
                    <a:schemeClr val="folHlink"/>
                  </a:solidFill>
                  <a:latin typeface="Times New Roman" panose="02020603050405020304" pitchFamily="18" charset="0"/>
                </a:rPr>
                <a:t>2</a:t>
              </a:r>
            </a:p>
          </p:txBody>
        </p:sp>
        <p:sp>
          <p:nvSpPr>
            <p:cNvPr id="73794" name="Rectangle 79"/>
            <p:cNvSpPr>
              <a:spLocks noChangeArrowheads="1"/>
            </p:cNvSpPr>
            <p:nvPr/>
          </p:nvSpPr>
          <p:spPr bwMode="auto">
            <a:xfrm>
              <a:off x="2757" y="3157"/>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a:t>
              </a:r>
              <a:r>
                <a:rPr lang="ja-JP" altLang="en-US" sz="2800" b="1">
                  <a:solidFill>
                    <a:schemeClr val="folHlink"/>
                  </a:solidFill>
                  <a:latin typeface="Times New Roman" panose="02020603050405020304" pitchFamily="18" charset="0"/>
                </a:rPr>
                <a:t>3</a:t>
              </a:r>
            </a:p>
          </p:txBody>
        </p:sp>
        <p:sp>
          <p:nvSpPr>
            <p:cNvPr id="73795" name="Line 80"/>
            <p:cNvSpPr>
              <a:spLocks noChangeShapeType="1"/>
            </p:cNvSpPr>
            <p:nvPr/>
          </p:nvSpPr>
          <p:spPr bwMode="auto">
            <a:xfrm>
              <a:off x="4409" y="3157"/>
              <a:ext cx="775"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3796" name="Line 81"/>
            <p:cNvSpPr>
              <a:spLocks noChangeShapeType="1"/>
            </p:cNvSpPr>
            <p:nvPr/>
          </p:nvSpPr>
          <p:spPr bwMode="auto">
            <a:xfrm>
              <a:off x="3583" y="3809"/>
              <a:ext cx="826"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3797" name="Line 82"/>
            <p:cNvSpPr>
              <a:spLocks noChangeShapeType="1"/>
            </p:cNvSpPr>
            <p:nvPr/>
          </p:nvSpPr>
          <p:spPr bwMode="auto">
            <a:xfrm>
              <a:off x="2757" y="3157"/>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3798" name="Line 83"/>
            <p:cNvSpPr>
              <a:spLocks noChangeShapeType="1"/>
            </p:cNvSpPr>
            <p:nvPr/>
          </p:nvSpPr>
          <p:spPr bwMode="auto">
            <a:xfrm>
              <a:off x="3583" y="3157"/>
              <a:ext cx="0" cy="65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3799" name="Line 84"/>
            <p:cNvSpPr>
              <a:spLocks noChangeShapeType="1"/>
            </p:cNvSpPr>
            <p:nvPr/>
          </p:nvSpPr>
          <p:spPr bwMode="auto">
            <a:xfrm>
              <a:off x="4409" y="3157"/>
              <a:ext cx="0" cy="65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3800" name="Line 85"/>
            <p:cNvSpPr>
              <a:spLocks noChangeShapeType="1"/>
            </p:cNvSpPr>
            <p:nvPr/>
          </p:nvSpPr>
          <p:spPr bwMode="auto">
            <a:xfrm>
              <a:off x="5184" y="3157"/>
              <a:ext cx="0" cy="326"/>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3801" name="Line 86"/>
            <p:cNvSpPr>
              <a:spLocks noChangeShapeType="1"/>
            </p:cNvSpPr>
            <p:nvPr/>
          </p:nvSpPr>
          <p:spPr bwMode="auto">
            <a:xfrm>
              <a:off x="2757" y="3157"/>
              <a:ext cx="82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3802" name="Line 87"/>
            <p:cNvSpPr>
              <a:spLocks noChangeShapeType="1"/>
            </p:cNvSpPr>
            <p:nvPr/>
          </p:nvSpPr>
          <p:spPr bwMode="auto">
            <a:xfrm>
              <a:off x="2757" y="3483"/>
              <a:ext cx="2427"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670812" name="Group 92"/>
          <p:cNvGrpSpPr>
            <a:grpSpLocks/>
          </p:cNvGrpSpPr>
          <p:nvPr/>
        </p:nvGrpSpPr>
        <p:grpSpPr bwMode="auto">
          <a:xfrm>
            <a:off x="152400" y="5105400"/>
            <a:ext cx="2286000" cy="1066800"/>
            <a:chOff x="96" y="3216"/>
            <a:chExt cx="1440" cy="672"/>
          </a:xfrm>
        </p:grpSpPr>
        <p:sp>
          <p:nvSpPr>
            <p:cNvPr id="73790" name="AutoShape 89"/>
            <p:cNvSpPr>
              <a:spLocks noChangeArrowheads="1"/>
            </p:cNvSpPr>
            <p:nvPr/>
          </p:nvSpPr>
          <p:spPr bwMode="auto">
            <a:xfrm>
              <a:off x="96" y="3216"/>
              <a:ext cx="1440" cy="288"/>
            </a:xfrm>
            <a:prstGeom prst="wedgeRoundRectCallout">
              <a:avLst>
                <a:gd name="adj1" fmla="val 75347"/>
                <a:gd name="adj2" fmla="val 6597"/>
                <a:gd name="adj3" fmla="val 16667"/>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資源2,4が不足</a:t>
              </a:r>
            </a:p>
          </p:txBody>
        </p:sp>
        <p:sp>
          <p:nvSpPr>
            <p:cNvPr id="73791" name="AutoShape 90"/>
            <p:cNvSpPr>
              <a:spLocks noChangeArrowheads="1"/>
            </p:cNvSpPr>
            <p:nvPr/>
          </p:nvSpPr>
          <p:spPr bwMode="auto">
            <a:xfrm>
              <a:off x="96" y="3600"/>
              <a:ext cx="1296" cy="288"/>
            </a:xfrm>
            <a:prstGeom prst="wedgeRoundRectCallout">
              <a:avLst>
                <a:gd name="adj1" fmla="val 91514"/>
                <a:gd name="adj2" fmla="val -10069"/>
                <a:gd name="adj3" fmla="val 16667"/>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資源3が不足</a:t>
              </a:r>
            </a:p>
          </p:txBody>
        </p:sp>
      </p:grpSp>
      <p:sp>
        <p:nvSpPr>
          <p:cNvPr id="670811" name="AutoShape 91"/>
          <p:cNvSpPr>
            <a:spLocks noChangeArrowheads="1"/>
          </p:cNvSpPr>
          <p:nvPr/>
        </p:nvSpPr>
        <p:spPr bwMode="auto">
          <a:xfrm>
            <a:off x="152400" y="4572000"/>
            <a:ext cx="1524000" cy="457200"/>
          </a:xfrm>
          <a:prstGeom prst="wedgeRoundRectCallout">
            <a:avLst>
              <a:gd name="adj1" fmla="val 70315"/>
              <a:gd name="adj2" fmla="val -10069"/>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実行可能</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670796"/>
                                        </p:tgtEl>
                                        <p:attrNameLst>
                                          <p:attrName>style.visibility</p:attrName>
                                        </p:attrNameLst>
                                      </p:cBhvr>
                                      <p:to>
                                        <p:strVal val="visible"/>
                                      </p:to>
                                    </p:set>
                                    <p:animEffect transition="in" filter="checkerboard(across)">
                                      <p:cBhvr>
                                        <p:cTn id="7" dur="500"/>
                                        <p:tgtEl>
                                          <p:spTgt spid="67079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670812"/>
                                        </p:tgtEl>
                                        <p:attrNameLst>
                                          <p:attrName>style.visibility</p:attrName>
                                        </p:attrNameLst>
                                      </p:cBhvr>
                                      <p:to>
                                        <p:strVal val="visible"/>
                                      </p:to>
                                    </p:set>
                                    <p:animEffect transition="in" filter="checkerboard(across)">
                                      <p:cBhvr>
                                        <p:cTn id="12" dur="500"/>
                                        <p:tgtEl>
                                          <p:spTgt spid="67081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70811"/>
                                        </p:tgtEl>
                                        <p:attrNameLst>
                                          <p:attrName>style.visibility</p:attrName>
                                        </p:attrNameLst>
                                      </p:cBhvr>
                                      <p:to>
                                        <p:strVal val="visible"/>
                                      </p:to>
                                    </p:set>
                                    <p:animEffect transition="in" filter="checkerboard(across)">
                                      <p:cBhvr>
                                        <p:cTn id="17" dur="500"/>
                                        <p:tgtEl>
                                          <p:spTgt spid="6708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0811" grpId="0" animBg="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800100"/>
            <a:ext cx="7772400" cy="762000"/>
          </a:xfrm>
        </p:spPr>
        <p:txBody>
          <a:bodyPr/>
          <a:lstStyle/>
          <a:p>
            <a:pPr eaLnBrk="1" hangingPunct="1"/>
            <a:r>
              <a:rPr lang="ja-JP" altLang="en-US"/>
              <a:t>デッドロック</a:t>
            </a:r>
          </a:p>
        </p:txBody>
      </p:sp>
      <p:sp>
        <p:nvSpPr>
          <p:cNvPr id="11267" name="Rectangle 3"/>
          <p:cNvSpPr>
            <a:spLocks noChangeArrowheads="1"/>
          </p:cNvSpPr>
          <p:nvPr/>
        </p:nvSpPr>
        <p:spPr bwMode="auto">
          <a:xfrm>
            <a:off x="914400" y="3581400"/>
            <a:ext cx="6553200" cy="10668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11268" name="Rectangle 4"/>
          <p:cNvSpPr>
            <a:spLocks noChangeArrowheads="1"/>
          </p:cNvSpPr>
          <p:nvPr/>
        </p:nvSpPr>
        <p:spPr bwMode="auto">
          <a:xfrm>
            <a:off x="3657600" y="1676400"/>
            <a:ext cx="1066800" cy="48768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11269" name="Line 5"/>
          <p:cNvSpPr>
            <a:spLocks noChangeShapeType="1"/>
          </p:cNvSpPr>
          <p:nvPr/>
        </p:nvSpPr>
        <p:spPr bwMode="auto">
          <a:xfrm>
            <a:off x="914400" y="4114800"/>
            <a:ext cx="2819400" cy="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1270" name="Line 6"/>
          <p:cNvSpPr>
            <a:spLocks noChangeShapeType="1"/>
          </p:cNvSpPr>
          <p:nvPr/>
        </p:nvSpPr>
        <p:spPr bwMode="auto">
          <a:xfrm>
            <a:off x="4648200" y="4114800"/>
            <a:ext cx="2819400" cy="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1271" name="Line 7"/>
          <p:cNvSpPr>
            <a:spLocks noChangeShapeType="1"/>
          </p:cNvSpPr>
          <p:nvPr/>
        </p:nvSpPr>
        <p:spPr bwMode="auto">
          <a:xfrm>
            <a:off x="4191000" y="1676400"/>
            <a:ext cx="0" cy="205740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1272" name="Line 8"/>
          <p:cNvSpPr>
            <a:spLocks noChangeShapeType="1"/>
          </p:cNvSpPr>
          <p:nvPr/>
        </p:nvSpPr>
        <p:spPr bwMode="auto">
          <a:xfrm>
            <a:off x="4191000" y="4495800"/>
            <a:ext cx="0" cy="205740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1273" name="Line 9"/>
          <p:cNvSpPr>
            <a:spLocks noChangeShapeType="1"/>
          </p:cNvSpPr>
          <p:nvPr/>
        </p:nvSpPr>
        <p:spPr bwMode="auto">
          <a:xfrm>
            <a:off x="3657600" y="4724400"/>
            <a:ext cx="533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1274" name="Line 10"/>
          <p:cNvSpPr>
            <a:spLocks noChangeShapeType="1"/>
          </p:cNvSpPr>
          <p:nvPr/>
        </p:nvSpPr>
        <p:spPr bwMode="auto">
          <a:xfrm>
            <a:off x="4191000" y="3505200"/>
            <a:ext cx="533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1275" name="Line 11"/>
          <p:cNvSpPr>
            <a:spLocks noChangeShapeType="1"/>
          </p:cNvSpPr>
          <p:nvPr/>
        </p:nvSpPr>
        <p:spPr bwMode="auto">
          <a:xfrm>
            <a:off x="3581400" y="3581400"/>
            <a:ext cx="0" cy="53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1276" name="Line 12"/>
          <p:cNvSpPr>
            <a:spLocks noChangeShapeType="1"/>
          </p:cNvSpPr>
          <p:nvPr/>
        </p:nvSpPr>
        <p:spPr bwMode="auto">
          <a:xfrm>
            <a:off x="4800600" y="4114800"/>
            <a:ext cx="0" cy="53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pic>
        <p:nvPicPr>
          <p:cNvPr id="515085" name="Picture 13" descr="ca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52800" y="3581400"/>
            <a:ext cx="849313"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5086" name="Picture 14" descr="car_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657600" y="4114800"/>
            <a:ext cx="449263" cy="846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5093" name="Text Box 21"/>
          <p:cNvSpPr txBox="1">
            <a:spLocks noChangeArrowheads="1"/>
          </p:cNvSpPr>
          <p:nvPr/>
        </p:nvSpPr>
        <p:spPr bwMode="auto">
          <a:xfrm>
            <a:off x="5089525" y="5149850"/>
            <a:ext cx="2898775"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このままでは</a:t>
            </a:r>
          </a:p>
          <a:p>
            <a:pPr eaLnBrk="1" hangingPunct="1">
              <a:spcBef>
                <a:spcPct val="0"/>
              </a:spcBef>
              <a:buSzTx/>
              <a:buFontTx/>
              <a:buNone/>
            </a:pPr>
            <a:r>
              <a:rPr lang="ja-JP" altLang="en-US" sz="2800">
                <a:latin typeface="Times New Roman" panose="02020603050405020304" pitchFamily="18" charset="0"/>
              </a:rPr>
              <a:t>誰も先へ進めない</a:t>
            </a:r>
          </a:p>
        </p:txBody>
      </p:sp>
      <p:pic>
        <p:nvPicPr>
          <p:cNvPr id="515094" name="Picture 22" descr="car_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191000" y="4191000"/>
            <a:ext cx="849313"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5095" name="Picture 23" descr="car_y"/>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267200" y="3276600"/>
            <a:ext cx="449263" cy="846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515085"/>
                                        </p:tgtEl>
                                        <p:attrNameLst>
                                          <p:attrName>style.visibility</p:attrName>
                                        </p:attrNameLst>
                                      </p:cBhvr>
                                      <p:to>
                                        <p:strVal val="visible"/>
                                      </p:to>
                                    </p:set>
                                    <p:anim calcmode="lin" valueType="num">
                                      <p:cBhvr additive="base">
                                        <p:cTn id="7" dur="500" fill="hold"/>
                                        <p:tgtEl>
                                          <p:spTgt spid="515085"/>
                                        </p:tgtEl>
                                        <p:attrNameLst>
                                          <p:attrName>ppt_x</p:attrName>
                                        </p:attrNameLst>
                                      </p:cBhvr>
                                      <p:tavLst>
                                        <p:tav tm="0">
                                          <p:val>
                                            <p:strVal val="0-#ppt_w/2"/>
                                          </p:val>
                                        </p:tav>
                                        <p:tav tm="100000">
                                          <p:val>
                                            <p:strVal val="#ppt_x"/>
                                          </p:val>
                                        </p:tav>
                                      </p:tavLst>
                                    </p:anim>
                                    <p:anim calcmode="lin" valueType="num">
                                      <p:cBhvr additive="base">
                                        <p:cTn id="8" dur="500" fill="hold"/>
                                        <p:tgtEl>
                                          <p:spTgt spid="51508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15086"/>
                                        </p:tgtEl>
                                        <p:attrNameLst>
                                          <p:attrName>style.visibility</p:attrName>
                                        </p:attrNameLst>
                                      </p:cBhvr>
                                      <p:to>
                                        <p:strVal val="visible"/>
                                      </p:to>
                                    </p:set>
                                    <p:anim calcmode="lin" valueType="num">
                                      <p:cBhvr additive="base">
                                        <p:cTn id="13" dur="500" fill="hold"/>
                                        <p:tgtEl>
                                          <p:spTgt spid="515086"/>
                                        </p:tgtEl>
                                        <p:attrNameLst>
                                          <p:attrName>ppt_x</p:attrName>
                                        </p:attrNameLst>
                                      </p:cBhvr>
                                      <p:tavLst>
                                        <p:tav tm="0">
                                          <p:val>
                                            <p:strVal val="#ppt_x"/>
                                          </p:val>
                                        </p:tav>
                                        <p:tav tm="100000">
                                          <p:val>
                                            <p:strVal val="#ppt_x"/>
                                          </p:val>
                                        </p:tav>
                                      </p:tavLst>
                                    </p:anim>
                                    <p:anim calcmode="lin" valueType="num">
                                      <p:cBhvr additive="base">
                                        <p:cTn id="14" dur="500" fill="hold"/>
                                        <p:tgtEl>
                                          <p:spTgt spid="515086"/>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nodeType="clickEffect">
                                  <p:stCondLst>
                                    <p:cond delay="0"/>
                                  </p:stCondLst>
                                  <p:childTnLst>
                                    <p:set>
                                      <p:cBhvr>
                                        <p:cTn id="18" dur="1" fill="hold">
                                          <p:stCondLst>
                                            <p:cond delay="0"/>
                                          </p:stCondLst>
                                        </p:cTn>
                                        <p:tgtEl>
                                          <p:spTgt spid="515094"/>
                                        </p:tgtEl>
                                        <p:attrNameLst>
                                          <p:attrName>style.visibility</p:attrName>
                                        </p:attrNameLst>
                                      </p:cBhvr>
                                      <p:to>
                                        <p:strVal val="visible"/>
                                      </p:to>
                                    </p:set>
                                    <p:anim calcmode="lin" valueType="num">
                                      <p:cBhvr additive="base">
                                        <p:cTn id="19" dur="500" fill="hold"/>
                                        <p:tgtEl>
                                          <p:spTgt spid="515094"/>
                                        </p:tgtEl>
                                        <p:attrNameLst>
                                          <p:attrName>ppt_x</p:attrName>
                                        </p:attrNameLst>
                                      </p:cBhvr>
                                      <p:tavLst>
                                        <p:tav tm="0">
                                          <p:val>
                                            <p:strVal val="1+#ppt_w/2"/>
                                          </p:val>
                                        </p:tav>
                                        <p:tav tm="100000">
                                          <p:val>
                                            <p:strVal val="#ppt_x"/>
                                          </p:val>
                                        </p:tav>
                                      </p:tavLst>
                                    </p:anim>
                                    <p:anim calcmode="lin" valueType="num">
                                      <p:cBhvr additive="base">
                                        <p:cTn id="20" dur="500" fill="hold"/>
                                        <p:tgtEl>
                                          <p:spTgt spid="515094"/>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1" fill="hold" nodeType="clickEffect">
                                  <p:stCondLst>
                                    <p:cond delay="0"/>
                                  </p:stCondLst>
                                  <p:childTnLst>
                                    <p:set>
                                      <p:cBhvr>
                                        <p:cTn id="24" dur="1" fill="hold">
                                          <p:stCondLst>
                                            <p:cond delay="0"/>
                                          </p:stCondLst>
                                        </p:cTn>
                                        <p:tgtEl>
                                          <p:spTgt spid="515095"/>
                                        </p:tgtEl>
                                        <p:attrNameLst>
                                          <p:attrName>style.visibility</p:attrName>
                                        </p:attrNameLst>
                                      </p:cBhvr>
                                      <p:to>
                                        <p:strVal val="visible"/>
                                      </p:to>
                                    </p:set>
                                    <p:anim calcmode="lin" valueType="num">
                                      <p:cBhvr additive="base">
                                        <p:cTn id="25" dur="500" fill="hold"/>
                                        <p:tgtEl>
                                          <p:spTgt spid="515095"/>
                                        </p:tgtEl>
                                        <p:attrNameLst>
                                          <p:attrName>ppt_x</p:attrName>
                                        </p:attrNameLst>
                                      </p:cBhvr>
                                      <p:tavLst>
                                        <p:tav tm="0">
                                          <p:val>
                                            <p:strVal val="#ppt_x"/>
                                          </p:val>
                                        </p:tav>
                                        <p:tav tm="100000">
                                          <p:val>
                                            <p:strVal val="#ppt_x"/>
                                          </p:val>
                                        </p:tav>
                                      </p:tavLst>
                                    </p:anim>
                                    <p:anim calcmode="lin" valueType="num">
                                      <p:cBhvr additive="base">
                                        <p:cTn id="26" dur="500" fill="hold"/>
                                        <p:tgtEl>
                                          <p:spTgt spid="515095"/>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5" presetClass="entr" presetSubtype="10" fill="hold" grpId="0" nodeType="clickEffect">
                                  <p:stCondLst>
                                    <p:cond delay="0"/>
                                  </p:stCondLst>
                                  <p:childTnLst>
                                    <p:set>
                                      <p:cBhvr>
                                        <p:cTn id="30" dur="1" fill="hold">
                                          <p:stCondLst>
                                            <p:cond delay="0"/>
                                          </p:stCondLst>
                                        </p:cTn>
                                        <p:tgtEl>
                                          <p:spTgt spid="515093"/>
                                        </p:tgtEl>
                                        <p:attrNameLst>
                                          <p:attrName>style.visibility</p:attrName>
                                        </p:attrNameLst>
                                      </p:cBhvr>
                                      <p:to>
                                        <p:strVal val="visible"/>
                                      </p:to>
                                    </p:set>
                                    <p:animEffect transition="in" filter="checkerboard(across)">
                                      <p:cBhvr>
                                        <p:cTn id="31" dur="500"/>
                                        <p:tgtEl>
                                          <p:spTgt spid="5150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5093" grpId="0" autoUpdateAnimBg="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銀行家のアルゴリズム</a:t>
            </a:r>
          </a:p>
        </p:txBody>
      </p:sp>
      <p:sp>
        <p:nvSpPr>
          <p:cNvPr id="74755" name="Text Box 3"/>
          <p:cNvSpPr txBox="1">
            <a:spLocks noChangeArrowheads="1"/>
          </p:cNvSpPr>
          <p:nvPr/>
        </p:nvSpPr>
        <p:spPr bwMode="auto">
          <a:xfrm>
            <a:off x="457200" y="1524000"/>
            <a:ext cx="3717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例 : 3プロセス 4資源の場合</a:t>
            </a:r>
          </a:p>
        </p:txBody>
      </p:sp>
      <p:sp>
        <p:nvSpPr>
          <p:cNvPr id="74756" name="Text Box 4"/>
          <p:cNvSpPr txBox="1">
            <a:spLocks noChangeArrowheads="1"/>
          </p:cNvSpPr>
          <p:nvPr/>
        </p:nvSpPr>
        <p:spPr bwMode="auto">
          <a:xfrm>
            <a:off x="1219200" y="2133600"/>
            <a:ext cx="3825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F</a:t>
            </a:r>
          </a:p>
        </p:txBody>
      </p:sp>
      <p:graphicFrame>
        <p:nvGraphicFramePr>
          <p:cNvPr id="672773" name="Group 5"/>
          <p:cNvGraphicFramePr>
            <a:graphicFrameLocks noGrp="1"/>
          </p:cNvGraphicFramePr>
          <p:nvPr/>
        </p:nvGraphicFramePr>
        <p:xfrm>
          <a:off x="1752600" y="3733800"/>
          <a:ext cx="6477000" cy="2316320"/>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76190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プロセス</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3,2</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1,4</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1" i="0" u="none" strike="noStrike" cap="none" normalizeH="0" baseline="0">
                          <a:ln>
                            <a:noFill/>
                          </a:ln>
                          <a:solidFill>
                            <a:schemeClr val="tx2"/>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4789" name="Text Box 37"/>
          <p:cNvSpPr txBox="1">
            <a:spLocks noChangeArrowheads="1"/>
          </p:cNvSpPr>
          <p:nvPr/>
        </p:nvSpPr>
        <p:spPr bwMode="auto">
          <a:xfrm>
            <a:off x="914400" y="3657600"/>
            <a:ext cx="7667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U,R</a:t>
            </a:r>
          </a:p>
        </p:txBody>
      </p:sp>
      <p:graphicFrame>
        <p:nvGraphicFramePr>
          <p:cNvPr id="672806" name="Group 38"/>
          <p:cNvGraphicFramePr>
            <a:graphicFrameLocks noGrp="1"/>
          </p:cNvGraphicFramePr>
          <p:nvPr/>
        </p:nvGraphicFramePr>
        <p:xfrm>
          <a:off x="1752600" y="2133600"/>
          <a:ext cx="6477000" cy="1050942"/>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532874">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txBody>
                  <a:tcPr marT="45674" marB="456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674" marB="4567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51">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数</a:t>
                      </a:r>
                    </a:p>
                  </a:txBody>
                  <a:tcPr marT="45674" marB="456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674" marB="4567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74810" name="Text Box 58"/>
          <p:cNvSpPr txBox="1">
            <a:spLocks noChangeArrowheads="1"/>
          </p:cNvSpPr>
          <p:nvPr/>
        </p:nvSpPr>
        <p:spPr bwMode="auto">
          <a:xfrm>
            <a:off x="4343400" y="6172200"/>
            <a:ext cx="4119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(保有資源数, 残り必要資源数)</a:t>
            </a:r>
          </a:p>
        </p:txBody>
      </p:sp>
      <p:sp>
        <p:nvSpPr>
          <p:cNvPr id="74811" name="AutoShape 59"/>
          <p:cNvSpPr>
            <a:spLocks noChangeArrowheads="1"/>
          </p:cNvSpPr>
          <p:nvPr/>
        </p:nvSpPr>
        <p:spPr bwMode="auto">
          <a:xfrm>
            <a:off x="152400" y="4572000"/>
            <a:ext cx="1524000" cy="457200"/>
          </a:xfrm>
          <a:prstGeom prst="wedgeRoundRectCallout">
            <a:avLst>
              <a:gd name="adj1" fmla="val 70315"/>
              <a:gd name="adj2" fmla="val -10069"/>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実行可能</a:t>
            </a:r>
          </a:p>
        </p:txBody>
      </p:sp>
      <p:sp>
        <p:nvSpPr>
          <p:cNvPr id="672828" name="AutoShape 60"/>
          <p:cNvSpPr>
            <a:spLocks noChangeArrowheads="1"/>
          </p:cNvSpPr>
          <p:nvPr/>
        </p:nvSpPr>
        <p:spPr bwMode="auto">
          <a:xfrm>
            <a:off x="152400" y="4572000"/>
            <a:ext cx="1524000" cy="457200"/>
          </a:xfrm>
          <a:prstGeom prst="wedgeRoundRectCallout">
            <a:avLst>
              <a:gd name="adj1" fmla="val 71356"/>
              <a:gd name="adj2" fmla="val -10069"/>
              <a:gd name="adj3" fmla="val 16667"/>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終了</a:t>
            </a:r>
            <a:endParaRPr lang="en-US" altLang="ja-JP" sz="2400">
              <a:latin typeface="Times New Roman" panose="02020603050405020304" pitchFamily="18" charset="0"/>
            </a:endParaRPr>
          </a:p>
        </p:txBody>
      </p:sp>
      <p:grpSp>
        <p:nvGrpSpPr>
          <p:cNvPr id="672829" name="Group 61"/>
          <p:cNvGrpSpPr>
            <a:grpSpLocks/>
          </p:cNvGrpSpPr>
          <p:nvPr/>
        </p:nvGrpSpPr>
        <p:grpSpPr bwMode="auto">
          <a:xfrm>
            <a:off x="3063875" y="2667000"/>
            <a:ext cx="5165725" cy="2344738"/>
            <a:chOff x="1930" y="1680"/>
            <a:chExt cx="3254" cy="1477"/>
          </a:xfrm>
        </p:grpSpPr>
        <p:grpSp>
          <p:nvGrpSpPr>
            <p:cNvPr id="74815" name="Group 62"/>
            <p:cNvGrpSpPr>
              <a:grpSpLocks/>
            </p:cNvGrpSpPr>
            <p:nvPr/>
          </p:nvGrpSpPr>
          <p:grpSpPr bwMode="auto">
            <a:xfrm>
              <a:off x="1930" y="2831"/>
              <a:ext cx="3254" cy="326"/>
              <a:chOff x="1930" y="2831"/>
              <a:chExt cx="3254" cy="326"/>
            </a:xfrm>
          </p:grpSpPr>
          <p:sp>
            <p:nvSpPr>
              <p:cNvPr id="74831" name="Rectangle 63"/>
              <p:cNvSpPr>
                <a:spLocks noChangeArrowheads="1"/>
              </p:cNvSpPr>
              <p:nvPr/>
            </p:nvSpPr>
            <p:spPr bwMode="auto">
              <a:xfrm>
                <a:off x="4409" y="2831"/>
                <a:ext cx="775"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0,0</a:t>
                </a:r>
              </a:p>
            </p:txBody>
          </p:sp>
          <p:sp>
            <p:nvSpPr>
              <p:cNvPr id="74832" name="Rectangle 64"/>
              <p:cNvSpPr>
                <a:spLocks noChangeArrowheads="1"/>
              </p:cNvSpPr>
              <p:nvPr/>
            </p:nvSpPr>
            <p:spPr bwMode="auto">
              <a:xfrm>
                <a:off x="3583" y="2831"/>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0,0</a:t>
                </a:r>
              </a:p>
            </p:txBody>
          </p:sp>
          <p:sp>
            <p:nvSpPr>
              <p:cNvPr id="74833" name="Rectangle 65"/>
              <p:cNvSpPr>
                <a:spLocks noChangeArrowheads="1"/>
              </p:cNvSpPr>
              <p:nvPr/>
            </p:nvSpPr>
            <p:spPr bwMode="auto">
              <a:xfrm>
                <a:off x="2757" y="2831"/>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0,0</a:t>
                </a:r>
              </a:p>
            </p:txBody>
          </p:sp>
          <p:sp>
            <p:nvSpPr>
              <p:cNvPr id="74834" name="Rectangle 66"/>
              <p:cNvSpPr>
                <a:spLocks noChangeArrowheads="1"/>
              </p:cNvSpPr>
              <p:nvPr/>
            </p:nvSpPr>
            <p:spPr bwMode="auto">
              <a:xfrm>
                <a:off x="1930" y="2831"/>
                <a:ext cx="827"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0,0</a:t>
                </a:r>
              </a:p>
            </p:txBody>
          </p:sp>
          <p:sp>
            <p:nvSpPr>
              <p:cNvPr id="74835" name="Line 67"/>
              <p:cNvSpPr>
                <a:spLocks noChangeShapeType="1"/>
              </p:cNvSpPr>
              <p:nvPr/>
            </p:nvSpPr>
            <p:spPr bwMode="auto">
              <a:xfrm>
                <a:off x="1930" y="2831"/>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4836" name="Line 68"/>
              <p:cNvSpPr>
                <a:spLocks noChangeShapeType="1"/>
              </p:cNvSpPr>
              <p:nvPr/>
            </p:nvSpPr>
            <p:spPr bwMode="auto">
              <a:xfrm>
                <a:off x="2757" y="2831"/>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4837" name="Line 69"/>
              <p:cNvSpPr>
                <a:spLocks noChangeShapeType="1"/>
              </p:cNvSpPr>
              <p:nvPr/>
            </p:nvSpPr>
            <p:spPr bwMode="auto">
              <a:xfrm>
                <a:off x="3583" y="2831"/>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4838" name="Line 70"/>
              <p:cNvSpPr>
                <a:spLocks noChangeShapeType="1"/>
              </p:cNvSpPr>
              <p:nvPr/>
            </p:nvSpPr>
            <p:spPr bwMode="auto">
              <a:xfrm>
                <a:off x="4409" y="2831"/>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4839" name="Line 71"/>
              <p:cNvSpPr>
                <a:spLocks noChangeShapeType="1"/>
              </p:cNvSpPr>
              <p:nvPr/>
            </p:nvSpPr>
            <p:spPr bwMode="auto">
              <a:xfrm>
                <a:off x="5184" y="2831"/>
                <a:ext cx="0" cy="326"/>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4840" name="Line 72"/>
              <p:cNvSpPr>
                <a:spLocks noChangeShapeType="1"/>
              </p:cNvSpPr>
              <p:nvPr/>
            </p:nvSpPr>
            <p:spPr bwMode="auto">
              <a:xfrm>
                <a:off x="1930" y="2831"/>
                <a:ext cx="325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4841" name="Line 73"/>
              <p:cNvSpPr>
                <a:spLocks noChangeShapeType="1"/>
              </p:cNvSpPr>
              <p:nvPr/>
            </p:nvSpPr>
            <p:spPr bwMode="auto">
              <a:xfrm>
                <a:off x="1930" y="3157"/>
                <a:ext cx="325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74816" name="Group 74"/>
            <p:cNvGrpSpPr>
              <a:grpSpLocks/>
            </p:cNvGrpSpPr>
            <p:nvPr/>
          </p:nvGrpSpPr>
          <p:grpSpPr bwMode="auto">
            <a:xfrm>
              <a:off x="1930" y="1680"/>
              <a:ext cx="3254" cy="326"/>
              <a:chOff x="1930" y="1680"/>
              <a:chExt cx="3254" cy="326"/>
            </a:xfrm>
          </p:grpSpPr>
          <p:sp>
            <p:nvSpPr>
              <p:cNvPr id="74820" name="Rectangle 75"/>
              <p:cNvSpPr>
                <a:spLocks noChangeArrowheads="1"/>
              </p:cNvSpPr>
              <p:nvPr/>
            </p:nvSpPr>
            <p:spPr bwMode="auto">
              <a:xfrm>
                <a:off x="4409" y="1680"/>
                <a:ext cx="775"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1</a:t>
                </a:r>
              </a:p>
            </p:txBody>
          </p:sp>
          <p:sp>
            <p:nvSpPr>
              <p:cNvPr id="74821" name="Rectangle 76"/>
              <p:cNvSpPr>
                <a:spLocks noChangeArrowheads="1"/>
              </p:cNvSpPr>
              <p:nvPr/>
            </p:nvSpPr>
            <p:spPr bwMode="auto">
              <a:xfrm>
                <a:off x="3583" y="1680"/>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3</a:t>
                </a:r>
              </a:p>
            </p:txBody>
          </p:sp>
          <p:sp>
            <p:nvSpPr>
              <p:cNvPr id="74822" name="Rectangle 77"/>
              <p:cNvSpPr>
                <a:spLocks noChangeArrowheads="1"/>
              </p:cNvSpPr>
              <p:nvPr/>
            </p:nvSpPr>
            <p:spPr bwMode="auto">
              <a:xfrm>
                <a:off x="2757" y="1680"/>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3</a:t>
                </a:r>
              </a:p>
            </p:txBody>
          </p:sp>
          <p:sp>
            <p:nvSpPr>
              <p:cNvPr id="74823" name="Rectangle 78"/>
              <p:cNvSpPr>
                <a:spLocks noChangeArrowheads="1"/>
              </p:cNvSpPr>
              <p:nvPr/>
            </p:nvSpPr>
            <p:spPr bwMode="auto">
              <a:xfrm>
                <a:off x="1930" y="1680"/>
                <a:ext cx="827"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4</a:t>
                </a:r>
              </a:p>
            </p:txBody>
          </p:sp>
          <p:sp>
            <p:nvSpPr>
              <p:cNvPr id="74824" name="Line 79"/>
              <p:cNvSpPr>
                <a:spLocks noChangeShapeType="1"/>
              </p:cNvSpPr>
              <p:nvPr/>
            </p:nvSpPr>
            <p:spPr bwMode="auto">
              <a:xfrm>
                <a:off x="1930" y="168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4825" name="Line 80"/>
              <p:cNvSpPr>
                <a:spLocks noChangeShapeType="1"/>
              </p:cNvSpPr>
              <p:nvPr/>
            </p:nvSpPr>
            <p:spPr bwMode="auto">
              <a:xfrm>
                <a:off x="2757" y="168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4826" name="Line 81"/>
              <p:cNvSpPr>
                <a:spLocks noChangeShapeType="1"/>
              </p:cNvSpPr>
              <p:nvPr/>
            </p:nvSpPr>
            <p:spPr bwMode="auto">
              <a:xfrm>
                <a:off x="3583" y="168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4827" name="Line 82"/>
              <p:cNvSpPr>
                <a:spLocks noChangeShapeType="1"/>
              </p:cNvSpPr>
              <p:nvPr/>
            </p:nvSpPr>
            <p:spPr bwMode="auto">
              <a:xfrm>
                <a:off x="4409" y="168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4828" name="Line 83"/>
              <p:cNvSpPr>
                <a:spLocks noChangeShapeType="1"/>
              </p:cNvSpPr>
              <p:nvPr/>
            </p:nvSpPr>
            <p:spPr bwMode="auto">
              <a:xfrm>
                <a:off x="5184" y="1680"/>
                <a:ext cx="0" cy="326"/>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4829" name="Line 84"/>
              <p:cNvSpPr>
                <a:spLocks noChangeShapeType="1"/>
              </p:cNvSpPr>
              <p:nvPr/>
            </p:nvSpPr>
            <p:spPr bwMode="auto">
              <a:xfrm>
                <a:off x="1930" y="1680"/>
                <a:ext cx="325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4830" name="Line 85"/>
              <p:cNvSpPr>
                <a:spLocks noChangeShapeType="1"/>
              </p:cNvSpPr>
              <p:nvPr/>
            </p:nvSpPr>
            <p:spPr bwMode="auto">
              <a:xfrm>
                <a:off x="1930" y="2006"/>
                <a:ext cx="3254"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74817" name="Group 86"/>
            <p:cNvGrpSpPr>
              <a:grpSpLocks/>
            </p:cNvGrpSpPr>
            <p:nvPr/>
          </p:nvGrpSpPr>
          <p:grpSpPr bwMode="auto">
            <a:xfrm>
              <a:off x="2064" y="1824"/>
              <a:ext cx="884" cy="1104"/>
              <a:chOff x="2064" y="1824"/>
              <a:chExt cx="884" cy="1104"/>
            </a:xfrm>
          </p:grpSpPr>
          <p:sp>
            <p:nvSpPr>
              <p:cNvPr id="74818" name="Line 87"/>
              <p:cNvSpPr>
                <a:spLocks noChangeShapeType="1"/>
              </p:cNvSpPr>
              <p:nvPr/>
            </p:nvSpPr>
            <p:spPr bwMode="auto">
              <a:xfrm flipV="1">
                <a:off x="2064" y="1824"/>
                <a:ext cx="0" cy="1104"/>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4819" name="Text Box 88"/>
              <p:cNvSpPr txBox="1">
                <a:spLocks noChangeArrowheads="1"/>
              </p:cNvSpPr>
              <p:nvPr/>
            </p:nvSpPr>
            <p:spPr bwMode="auto">
              <a:xfrm>
                <a:off x="2064" y="2016"/>
                <a:ext cx="88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資源解放</a:t>
                </a:r>
              </a:p>
            </p:txBody>
          </p:sp>
        </p:grpSp>
      </p:grpSp>
      <p:sp useBgFill="1">
        <p:nvSpPr>
          <p:cNvPr id="74814" name="Text Box 89"/>
          <p:cNvSpPr txBox="1">
            <a:spLocks noChangeArrowheads="1"/>
          </p:cNvSpPr>
          <p:nvPr/>
        </p:nvSpPr>
        <p:spPr bwMode="auto">
          <a:xfrm>
            <a:off x="2743200" y="6172200"/>
            <a:ext cx="6029325" cy="519113"/>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まずプロセス1が実行, 実行後資源解放</a:t>
            </a:r>
            <a:endParaRPr lang="en-US" altLang="ja-JP" sz="2800">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72828"/>
                                        </p:tgtEl>
                                        <p:attrNameLst>
                                          <p:attrName>style.visibility</p:attrName>
                                        </p:attrNameLst>
                                      </p:cBhvr>
                                      <p:to>
                                        <p:strVal val="visible"/>
                                      </p:to>
                                    </p:set>
                                    <p:animEffect transition="in" filter="checkerboard(across)">
                                      <p:cBhvr>
                                        <p:cTn id="7" dur="500"/>
                                        <p:tgtEl>
                                          <p:spTgt spid="67282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672829"/>
                                        </p:tgtEl>
                                        <p:attrNameLst>
                                          <p:attrName>style.visibility</p:attrName>
                                        </p:attrNameLst>
                                      </p:cBhvr>
                                      <p:to>
                                        <p:strVal val="visible"/>
                                      </p:to>
                                    </p:set>
                                    <p:animEffect transition="in" filter="wipe(down)">
                                      <p:cBhvr>
                                        <p:cTn id="12" dur="500"/>
                                        <p:tgtEl>
                                          <p:spTgt spid="6728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2828" grpId="0" animBg="1" autoUpdateAnimBg="0"/>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銀行家のアルゴリズム</a:t>
            </a:r>
          </a:p>
        </p:txBody>
      </p:sp>
      <p:sp>
        <p:nvSpPr>
          <p:cNvPr id="75779" name="Text Box 3"/>
          <p:cNvSpPr txBox="1">
            <a:spLocks noChangeArrowheads="1"/>
          </p:cNvSpPr>
          <p:nvPr/>
        </p:nvSpPr>
        <p:spPr bwMode="auto">
          <a:xfrm>
            <a:off x="457200" y="1524000"/>
            <a:ext cx="3717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例 : 3プロセス 4資源の場合</a:t>
            </a:r>
          </a:p>
        </p:txBody>
      </p:sp>
      <p:sp>
        <p:nvSpPr>
          <p:cNvPr id="75780" name="Text Box 4"/>
          <p:cNvSpPr txBox="1">
            <a:spLocks noChangeArrowheads="1"/>
          </p:cNvSpPr>
          <p:nvPr/>
        </p:nvSpPr>
        <p:spPr bwMode="auto">
          <a:xfrm>
            <a:off x="1219200" y="2133600"/>
            <a:ext cx="3825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F</a:t>
            </a:r>
          </a:p>
        </p:txBody>
      </p:sp>
      <p:graphicFrame>
        <p:nvGraphicFramePr>
          <p:cNvPr id="673797" name="Group 5"/>
          <p:cNvGraphicFramePr>
            <a:graphicFrameLocks noGrp="1"/>
          </p:cNvGraphicFramePr>
          <p:nvPr/>
        </p:nvGraphicFramePr>
        <p:xfrm>
          <a:off x="1752600" y="3733800"/>
          <a:ext cx="6477000" cy="2316320"/>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76190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プロセス</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0,0</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3,2</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1,4</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1" i="0" u="none" strike="noStrike" cap="none" normalizeH="0" baseline="0">
                          <a:ln>
                            <a:noFill/>
                          </a:ln>
                          <a:solidFill>
                            <a:schemeClr val="tx2"/>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5813" name="Text Box 37"/>
          <p:cNvSpPr txBox="1">
            <a:spLocks noChangeArrowheads="1"/>
          </p:cNvSpPr>
          <p:nvPr/>
        </p:nvSpPr>
        <p:spPr bwMode="auto">
          <a:xfrm>
            <a:off x="914400" y="3657600"/>
            <a:ext cx="7667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U,R</a:t>
            </a:r>
          </a:p>
        </p:txBody>
      </p:sp>
      <p:graphicFrame>
        <p:nvGraphicFramePr>
          <p:cNvPr id="673830" name="Group 38"/>
          <p:cNvGraphicFramePr>
            <a:graphicFrameLocks noGrp="1"/>
          </p:cNvGraphicFramePr>
          <p:nvPr/>
        </p:nvGraphicFramePr>
        <p:xfrm>
          <a:off x="1752600" y="2133600"/>
          <a:ext cx="6477000" cy="1050942"/>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532874">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txBody>
                  <a:tcPr marT="45674" marB="456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674" marB="4567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51">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数</a:t>
                      </a:r>
                    </a:p>
                  </a:txBody>
                  <a:tcPr marT="45674" marB="456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674" marB="4567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75834" name="Text Box 58"/>
          <p:cNvSpPr txBox="1">
            <a:spLocks noChangeArrowheads="1"/>
          </p:cNvSpPr>
          <p:nvPr/>
        </p:nvSpPr>
        <p:spPr bwMode="auto">
          <a:xfrm>
            <a:off x="4343400" y="6172200"/>
            <a:ext cx="4119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(保有資源数, 残り必要資源数)</a:t>
            </a:r>
          </a:p>
        </p:txBody>
      </p:sp>
      <p:sp>
        <p:nvSpPr>
          <p:cNvPr id="75835" name="AutoShape 59"/>
          <p:cNvSpPr>
            <a:spLocks noChangeArrowheads="1"/>
          </p:cNvSpPr>
          <p:nvPr/>
        </p:nvSpPr>
        <p:spPr bwMode="auto">
          <a:xfrm>
            <a:off x="152400" y="4572000"/>
            <a:ext cx="1524000" cy="457200"/>
          </a:xfrm>
          <a:prstGeom prst="wedgeRoundRectCallout">
            <a:avLst>
              <a:gd name="adj1" fmla="val 70315"/>
              <a:gd name="adj2" fmla="val -10069"/>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終了</a:t>
            </a:r>
          </a:p>
        </p:txBody>
      </p:sp>
      <p:grpSp>
        <p:nvGrpSpPr>
          <p:cNvPr id="673884" name="Group 92"/>
          <p:cNvGrpSpPr>
            <a:grpSpLocks/>
          </p:cNvGrpSpPr>
          <p:nvPr/>
        </p:nvGrpSpPr>
        <p:grpSpPr bwMode="auto">
          <a:xfrm>
            <a:off x="152400" y="5105400"/>
            <a:ext cx="2057400" cy="1066800"/>
            <a:chOff x="96" y="3216"/>
            <a:chExt cx="1296" cy="672"/>
          </a:xfrm>
        </p:grpSpPr>
        <p:sp>
          <p:nvSpPr>
            <p:cNvPr id="75847" name="AutoShape 81"/>
            <p:cNvSpPr>
              <a:spLocks noChangeArrowheads="1"/>
            </p:cNvSpPr>
            <p:nvPr/>
          </p:nvSpPr>
          <p:spPr bwMode="auto">
            <a:xfrm>
              <a:off x="96" y="3216"/>
              <a:ext cx="1296" cy="288"/>
            </a:xfrm>
            <a:prstGeom prst="wedgeRoundRectCallout">
              <a:avLst>
                <a:gd name="adj1" fmla="val 89273"/>
                <a:gd name="adj2" fmla="val 6597"/>
                <a:gd name="adj3" fmla="val 16667"/>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資源4が不足</a:t>
              </a:r>
            </a:p>
          </p:txBody>
        </p:sp>
        <p:sp>
          <p:nvSpPr>
            <p:cNvPr id="75848" name="AutoShape 82"/>
            <p:cNvSpPr>
              <a:spLocks noChangeArrowheads="1"/>
            </p:cNvSpPr>
            <p:nvPr/>
          </p:nvSpPr>
          <p:spPr bwMode="auto">
            <a:xfrm>
              <a:off x="96" y="3600"/>
              <a:ext cx="1296" cy="288"/>
            </a:xfrm>
            <a:prstGeom prst="wedgeRoundRectCallout">
              <a:avLst>
                <a:gd name="adj1" fmla="val 91514"/>
                <a:gd name="adj2" fmla="val -10069"/>
                <a:gd name="adj3" fmla="val 16667"/>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資源3が不足</a:t>
              </a:r>
            </a:p>
          </p:txBody>
        </p:sp>
      </p:grpSp>
      <p:grpSp>
        <p:nvGrpSpPr>
          <p:cNvPr id="673875" name="Group 83"/>
          <p:cNvGrpSpPr>
            <a:grpSpLocks/>
          </p:cNvGrpSpPr>
          <p:nvPr/>
        </p:nvGrpSpPr>
        <p:grpSpPr bwMode="auto">
          <a:xfrm>
            <a:off x="5688013" y="5011738"/>
            <a:ext cx="2541587" cy="1035050"/>
            <a:chOff x="3583" y="3157"/>
            <a:chExt cx="1601" cy="652"/>
          </a:xfrm>
        </p:grpSpPr>
        <p:sp>
          <p:nvSpPr>
            <p:cNvPr id="75839" name="Rectangle 84"/>
            <p:cNvSpPr>
              <a:spLocks noChangeArrowheads="1"/>
            </p:cNvSpPr>
            <p:nvPr/>
          </p:nvSpPr>
          <p:spPr bwMode="auto">
            <a:xfrm>
              <a:off x="3583" y="3483"/>
              <a:ext cx="826"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1,</a:t>
              </a:r>
              <a:r>
                <a:rPr lang="ja-JP" altLang="en-US" sz="2800" b="1">
                  <a:solidFill>
                    <a:schemeClr val="folHlink"/>
                  </a:solidFill>
                  <a:latin typeface="Times New Roman" panose="02020603050405020304" pitchFamily="18" charset="0"/>
                </a:rPr>
                <a:t>4</a:t>
              </a:r>
            </a:p>
          </p:txBody>
        </p:sp>
        <p:sp>
          <p:nvSpPr>
            <p:cNvPr id="75840" name="Rectangle 85"/>
            <p:cNvSpPr>
              <a:spLocks noChangeArrowheads="1"/>
            </p:cNvSpPr>
            <p:nvPr/>
          </p:nvSpPr>
          <p:spPr bwMode="auto">
            <a:xfrm>
              <a:off x="4409" y="3157"/>
              <a:ext cx="775"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a:latin typeface="Times New Roman" panose="02020603050405020304" pitchFamily="18" charset="0"/>
                </a:rPr>
                <a:t>3,</a:t>
              </a:r>
              <a:r>
                <a:rPr lang="ja-JP" altLang="en-US" sz="2800" b="1">
                  <a:solidFill>
                    <a:schemeClr val="folHlink"/>
                  </a:solidFill>
                  <a:latin typeface="Times New Roman" panose="02020603050405020304" pitchFamily="18" charset="0"/>
                </a:rPr>
                <a:t>2</a:t>
              </a:r>
            </a:p>
          </p:txBody>
        </p:sp>
        <p:sp>
          <p:nvSpPr>
            <p:cNvPr id="75841" name="Line 86"/>
            <p:cNvSpPr>
              <a:spLocks noChangeShapeType="1"/>
            </p:cNvSpPr>
            <p:nvPr/>
          </p:nvSpPr>
          <p:spPr bwMode="auto">
            <a:xfrm>
              <a:off x="3583" y="3483"/>
              <a:ext cx="1601"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5842" name="Line 87"/>
            <p:cNvSpPr>
              <a:spLocks noChangeShapeType="1"/>
            </p:cNvSpPr>
            <p:nvPr/>
          </p:nvSpPr>
          <p:spPr bwMode="auto">
            <a:xfrm>
              <a:off x="3583" y="3809"/>
              <a:ext cx="826"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5843" name="Line 88"/>
            <p:cNvSpPr>
              <a:spLocks noChangeShapeType="1"/>
            </p:cNvSpPr>
            <p:nvPr/>
          </p:nvSpPr>
          <p:spPr bwMode="auto">
            <a:xfrm>
              <a:off x="4409" y="3157"/>
              <a:ext cx="775"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5844" name="Line 89"/>
            <p:cNvSpPr>
              <a:spLocks noChangeShapeType="1"/>
            </p:cNvSpPr>
            <p:nvPr/>
          </p:nvSpPr>
          <p:spPr bwMode="auto">
            <a:xfrm>
              <a:off x="3583" y="3483"/>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5845" name="Line 90"/>
            <p:cNvSpPr>
              <a:spLocks noChangeShapeType="1"/>
            </p:cNvSpPr>
            <p:nvPr/>
          </p:nvSpPr>
          <p:spPr bwMode="auto">
            <a:xfrm>
              <a:off x="4409" y="3157"/>
              <a:ext cx="0" cy="65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5846" name="Line 91"/>
            <p:cNvSpPr>
              <a:spLocks noChangeShapeType="1"/>
            </p:cNvSpPr>
            <p:nvPr/>
          </p:nvSpPr>
          <p:spPr bwMode="auto">
            <a:xfrm>
              <a:off x="5184" y="3157"/>
              <a:ext cx="0" cy="326"/>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 useBgFill="1">
        <p:nvSpPr>
          <p:cNvPr id="673885" name="Text Box 93"/>
          <p:cNvSpPr txBox="1">
            <a:spLocks noChangeArrowheads="1"/>
          </p:cNvSpPr>
          <p:nvPr/>
        </p:nvSpPr>
        <p:spPr bwMode="auto">
          <a:xfrm>
            <a:off x="4267200" y="6172200"/>
            <a:ext cx="4364038" cy="519113"/>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プロセス2,3共に実行不可能</a:t>
            </a:r>
            <a:endParaRPr lang="en-US" altLang="ja-JP" sz="2800">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673875"/>
                                        </p:tgtEl>
                                        <p:attrNameLst>
                                          <p:attrName>style.visibility</p:attrName>
                                        </p:attrNameLst>
                                      </p:cBhvr>
                                      <p:to>
                                        <p:strVal val="visible"/>
                                      </p:to>
                                    </p:set>
                                    <p:animEffect transition="in" filter="checkerboard(across)">
                                      <p:cBhvr>
                                        <p:cTn id="7" dur="500"/>
                                        <p:tgtEl>
                                          <p:spTgt spid="67387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673884"/>
                                        </p:tgtEl>
                                        <p:attrNameLst>
                                          <p:attrName>style.visibility</p:attrName>
                                        </p:attrNameLst>
                                      </p:cBhvr>
                                      <p:to>
                                        <p:strVal val="visible"/>
                                      </p:to>
                                    </p:set>
                                    <p:animEffect transition="in" filter="checkerboard(across)">
                                      <p:cBhvr>
                                        <p:cTn id="12" dur="500"/>
                                        <p:tgtEl>
                                          <p:spTgt spid="67388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73885"/>
                                        </p:tgtEl>
                                        <p:attrNameLst>
                                          <p:attrName>style.visibility</p:attrName>
                                        </p:attrNameLst>
                                      </p:cBhvr>
                                      <p:to>
                                        <p:strVal val="visible"/>
                                      </p:to>
                                    </p:set>
                                    <p:animEffect transition="in" filter="checkerboard(across)">
                                      <p:cBhvr>
                                        <p:cTn id="17" dur="500"/>
                                        <p:tgtEl>
                                          <p:spTgt spid="6738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3885" grpId="0" animBg="1" autoUpdateAnimBg="0"/>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銀行家のアルゴリズム</a:t>
            </a:r>
          </a:p>
        </p:txBody>
      </p:sp>
      <p:sp>
        <p:nvSpPr>
          <p:cNvPr id="76803" name="Text Box 3"/>
          <p:cNvSpPr txBox="1">
            <a:spLocks noChangeArrowheads="1"/>
          </p:cNvSpPr>
          <p:nvPr/>
        </p:nvSpPr>
        <p:spPr bwMode="auto">
          <a:xfrm>
            <a:off x="457200" y="1524000"/>
            <a:ext cx="3717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例 : 3プロセス 4資源の場合</a:t>
            </a:r>
          </a:p>
        </p:txBody>
      </p:sp>
      <p:sp>
        <p:nvSpPr>
          <p:cNvPr id="76804" name="Text Box 4"/>
          <p:cNvSpPr txBox="1">
            <a:spLocks noChangeArrowheads="1"/>
          </p:cNvSpPr>
          <p:nvPr/>
        </p:nvSpPr>
        <p:spPr bwMode="auto">
          <a:xfrm>
            <a:off x="1219200" y="2133600"/>
            <a:ext cx="3825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F</a:t>
            </a:r>
          </a:p>
        </p:txBody>
      </p:sp>
      <p:graphicFrame>
        <p:nvGraphicFramePr>
          <p:cNvPr id="675845" name="Group 5"/>
          <p:cNvGraphicFramePr>
            <a:graphicFrameLocks noGrp="1"/>
          </p:cNvGraphicFramePr>
          <p:nvPr/>
        </p:nvGraphicFramePr>
        <p:xfrm>
          <a:off x="1752600" y="3733800"/>
          <a:ext cx="6477000" cy="2316320"/>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76190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p>
                      <a:pPr marL="0" marR="0" lvl="0" indent="0" algn="l" defTabSz="914400" rtl="0" eaLnBrk="1" fontAlgn="base" latinLnBrk="0" hangingPunct="1">
                        <a:lnSpc>
                          <a:spcPct val="100000"/>
                        </a:lnSpc>
                        <a:spcBef>
                          <a:spcPct val="20000"/>
                        </a:spcBef>
                        <a:spcAft>
                          <a:spcPct val="0"/>
                        </a:spcAft>
                        <a:buClrTx/>
                        <a:buSzPct val="85000"/>
                        <a:buFontTx/>
                        <a:buNone/>
                        <a:tabLst/>
                      </a:pPr>
                      <a:r>
                        <a:rPr kumimoji="1" lang="ja-JP" altLang="en-US" sz="20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プロセス</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1,2</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0,3</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3,2</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086">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700" marB="457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1,0</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1,1</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1,4</a:t>
                      </a:r>
                    </a:p>
                  </a:txBody>
                  <a:tcPr marT="45700" marB="457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0,1</a:t>
                      </a:r>
                    </a:p>
                  </a:txBody>
                  <a:tcPr marT="45700" marB="457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6837" name="Text Box 37"/>
          <p:cNvSpPr txBox="1">
            <a:spLocks noChangeArrowheads="1"/>
          </p:cNvSpPr>
          <p:nvPr/>
        </p:nvSpPr>
        <p:spPr bwMode="auto">
          <a:xfrm>
            <a:off x="914400" y="3657600"/>
            <a:ext cx="7667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U,R</a:t>
            </a:r>
          </a:p>
        </p:txBody>
      </p:sp>
      <p:graphicFrame>
        <p:nvGraphicFramePr>
          <p:cNvPr id="675878" name="Group 38"/>
          <p:cNvGraphicFramePr>
            <a:graphicFrameLocks noGrp="1"/>
          </p:cNvGraphicFramePr>
          <p:nvPr/>
        </p:nvGraphicFramePr>
        <p:xfrm>
          <a:off x="1752600" y="2133600"/>
          <a:ext cx="6477000" cy="1050942"/>
        </p:xfrm>
        <a:graphic>
          <a:graphicData uri="http://schemas.openxmlformats.org/drawingml/2006/table">
            <a:tbl>
              <a:tblPr/>
              <a:tblGrid>
                <a:gridCol w="1311275">
                  <a:extLst>
                    <a:ext uri="{9D8B030D-6E8A-4147-A177-3AD203B41FA5}">
                      <a16:colId xmlns:a16="http://schemas.microsoft.com/office/drawing/2014/main" val="20000"/>
                    </a:ext>
                  </a:extLst>
                </a:gridCol>
                <a:gridCol w="1312863">
                  <a:extLst>
                    <a:ext uri="{9D8B030D-6E8A-4147-A177-3AD203B41FA5}">
                      <a16:colId xmlns:a16="http://schemas.microsoft.com/office/drawing/2014/main" val="20001"/>
                    </a:ext>
                  </a:extLst>
                </a:gridCol>
                <a:gridCol w="1311275">
                  <a:extLst>
                    <a:ext uri="{9D8B030D-6E8A-4147-A177-3AD203B41FA5}">
                      <a16:colId xmlns:a16="http://schemas.microsoft.com/office/drawing/2014/main" val="20002"/>
                    </a:ext>
                  </a:extLst>
                </a:gridCol>
                <a:gridCol w="1311275">
                  <a:extLst>
                    <a:ext uri="{9D8B030D-6E8A-4147-A177-3AD203B41FA5}">
                      <a16:colId xmlns:a16="http://schemas.microsoft.com/office/drawing/2014/main" val="20003"/>
                    </a:ext>
                  </a:extLst>
                </a:gridCol>
                <a:gridCol w="1230312">
                  <a:extLst>
                    <a:ext uri="{9D8B030D-6E8A-4147-A177-3AD203B41FA5}">
                      <a16:colId xmlns:a16="http://schemas.microsoft.com/office/drawing/2014/main" val="20004"/>
                    </a:ext>
                  </a:extLst>
                </a:gridCol>
              </a:tblGrid>
              <a:tr h="532874">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資源</a:t>
                      </a:r>
                    </a:p>
                  </a:txBody>
                  <a:tcPr marT="45674" marB="456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4</a:t>
                      </a:r>
                    </a:p>
                  </a:txBody>
                  <a:tcPr marT="45674" marB="4567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51">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数</a:t>
                      </a:r>
                    </a:p>
                  </a:txBody>
                  <a:tcPr marT="45674" marB="456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3</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1</a:t>
                      </a:r>
                    </a:p>
                  </a:txBody>
                  <a:tcPr marT="45674" marB="4567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SzPct val="85000"/>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buClr>
                          <a:schemeClr val="tx2"/>
                        </a:buClr>
                        <a:buSzPct val="70000"/>
                        <a:buFont typeface="Wingdings" panose="05000000000000000000" pitchFamily="2" charset="2"/>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buClr>
                          <a:schemeClr val="hlink"/>
                        </a:buClr>
                        <a:buSzPct val="65000"/>
                        <a:buFont typeface="Wingdings" panose="05000000000000000000" pitchFamily="2" charset="2"/>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buClr>
                          <a:schemeClr val="accent1"/>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4pPr>
                      <a:lvl5pPr>
                        <a:spcBef>
                          <a:spcPct val="20000"/>
                        </a:spcBef>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buClr>
                          <a:schemeClr val="accent2"/>
                        </a:buClr>
                        <a:buSzPct val="60000"/>
                        <a:buFont typeface="Wingdings" panose="05000000000000000000" pitchFamily="2" charset="2"/>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Pct val="85000"/>
                        <a:buFontTx/>
                        <a:buNone/>
                        <a:tabLst/>
                      </a:pPr>
                      <a:r>
                        <a:rPr kumimoji="1" lang="ja-JP" altLang="en-US" sz="2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rPr>
                        <a:t>2</a:t>
                      </a:r>
                    </a:p>
                  </a:txBody>
                  <a:tcPr marT="45674" marB="4567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76858" name="Text Box 58"/>
          <p:cNvSpPr txBox="1">
            <a:spLocks noChangeArrowheads="1"/>
          </p:cNvSpPr>
          <p:nvPr/>
        </p:nvSpPr>
        <p:spPr bwMode="auto">
          <a:xfrm>
            <a:off x="4343400" y="6172200"/>
            <a:ext cx="4119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(保有資源数, 残り必要資源数)</a:t>
            </a:r>
          </a:p>
        </p:txBody>
      </p:sp>
      <p:grpSp>
        <p:nvGrpSpPr>
          <p:cNvPr id="675900" name="Group 60"/>
          <p:cNvGrpSpPr>
            <a:grpSpLocks/>
          </p:cNvGrpSpPr>
          <p:nvPr/>
        </p:nvGrpSpPr>
        <p:grpSpPr bwMode="auto">
          <a:xfrm>
            <a:off x="6999288" y="2667000"/>
            <a:ext cx="2143125" cy="3379788"/>
            <a:chOff x="4409" y="1680"/>
            <a:chExt cx="1350" cy="2129"/>
          </a:xfrm>
        </p:grpSpPr>
        <p:grpSp>
          <p:nvGrpSpPr>
            <p:cNvPr id="76864" name="Group 61"/>
            <p:cNvGrpSpPr>
              <a:grpSpLocks/>
            </p:cNvGrpSpPr>
            <p:nvPr/>
          </p:nvGrpSpPr>
          <p:grpSpPr bwMode="auto">
            <a:xfrm>
              <a:off x="4512" y="2016"/>
              <a:ext cx="1247" cy="1488"/>
              <a:chOff x="4512" y="2016"/>
              <a:chExt cx="1247" cy="1488"/>
            </a:xfrm>
          </p:grpSpPr>
          <p:sp>
            <p:nvSpPr>
              <p:cNvPr id="76877" name="Line 62"/>
              <p:cNvSpPr>
                <a:spLocks noChangeShapeType="1"/>
              </p:cNvSpPr>
              <p:nvPr/>
            </p:nvSpPr>
            <p:spPr bwMode="auto">
              <a:xfrm flipH="1">
                <a:off x="4512" y="2016"/>
                <a:ext cx="0" cy="1488"/>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6878" name="Text Box 63"/>
              <p:cNvSpPr txBox="1">
                <a:spLocks noChangeArrowheads="1"/>
              </p:cNvSpPr>
              <p:nvPr/>
            </p:nvSpPr>
            <p:spPr bwMode="auto">
              <a:xfrm>
                <a:off x="4559" y="2016"/>
                <a:ext cx="120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資源割り当て</a:t>
                </a:r>
              </a:p>
            </p:txBody>
          </p:sp>
        </p:grpSp>
        <p:grpSp>
          <p:nvGrpSpPr>
            <p:cNvPr id="76865" name="Group 64"/>
            <p:cNvGrpSpPr>
              <a:grpSpLocks/>
            </p:cNvGrpSpPr>
            <p:nvPr/>
          </p:nvGrpSpPr>
          <p:grpSpPr bwMode="auto">
            <a:xfrm>
              <a:off x="4409" y="3483"/>
              <a:ext cx="775" cy="326"/>
              <a:chOff x="4409" y="3483"/>
              <a:chExt cx="775" cy="326"/>
            </a:xfrm>
          </p:grpSpPr>
          <p:sp>
            <p:nvSpPr>
              <p:cNvPr id="76872" name="Rectangle 65"/>
              <p:cNvSpPr>
                <a:spLocks noChangeArrowheads="1"/>
              </p:cNvSpPr>
              <p:nvPr/>
            </p:nvSpPr>
            <p:spPr bwMode="auto">
              <a:xfrm>
                <a:off x="4409" y="3483"/>
                <a:ext cx="775"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b="1">
                    <a:solidFill>
                      <a:schemeClr val="tx2"/>
                    </a:solidFill>
                    <a:latin typeface="Times New Roman" panose="02020603050405020304" pitchFamily="18" charset="0"/>
                  </a:rPr>
                  <a:t>1,0</a:t>
                </a:r>
              </a:p>
            </p:txBody>
          </p:sp>
          <p:sp>
            <p:nvSpPr>
              <p:cNvPr id="76873" name="Line 66"/>
              <p:cNvSpPr>
                <a:spLocks noChangeShapeType="1"/>
              </p:cNvSpPr>
              <p:nvPr/>
            </p:nvSpPr>
            <p:spPr bwMode="auto">
              <a:xfrm>
                <a:off x="4409" y="3483"/>
                <a:ext cx="775"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6874" name="Line 67"/>
              <p:cNvSpPr>
                <a:spLocks noChangeShapeType="1"/>
              </p:cNvSpPr>
              <p:nvPr/>
            </p:nvSpPr>
            <p:spPr bwMode="auto">
              <a:xfrm>
                <a:off x="4409" y="3809"/>
                <a:ext cx="775"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6875" name="Line 68"/>
              <p:cNvSpPr>
                <a:spLocks noChangeShapeType="1"/>
              </p:cNvSpPr>
              <p:nvPr/>
            </p:nvSpPr>
            <p:spPr bwMode="auto">
              <a:xfrm>
                <a:off x="4409" y="3483"/>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6876" name="Line 69"/>
              <p:cNvSpPr>
                <a:spLocks noChangeShapeType="1"/>
              </p:cNvSpPr>
              <p:nvPr/>
            </p:nvSpPr>
            <p:spPr bwMode="auto">
              <a:xfrm>
                <a:off x="5184" y="3483"/>
                <a:ext cx="0" cy="326"/>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nvGrpSpPr>
            <p:cNvPr id="76866" name="Group 70"/>
            <p:cNvGrpSpPr>
              <a:grpSpLocks/>
            </p:cNvGrpSpPr>
            <p:nvPr/>
          </p:nvGrpSpPr>
          <p:grpSpPr bwMode="auto">
            <a:xfrm>
              <a:off x="4409" y="1680"/>
              <a:ext cx="775" cy="326"/>
              <a:chOff x="4409" y="1680"/>
              <a:chExt cx="775" cy="326"/>
            </a:xfrm>
          </p:grpSpPr>
          <p:sp>
            <p:nvSpPr>
              <p:cNvPr id="76867" name="Rectangle 71"/>
              <p:cNvSpPr>
                <a:spLocks noChangeArrowheads="1"/>
              </p:cNvSpPr>
              <p:nvPr/>
            </p:nvSpPr>
            <p:spPr bwMode="auto">
              <a:xfrm>
                <a:off x="4409" y="1680"/>
                <a:ext cx="775" cy="32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buFontTx/>
                  <a:buNone/>
                </a:pPr>
                <a:r>
                  <a:rPr lang="ja-JP" altLang="en-US" sz="2800" b="1">
                    <a:solidFill>
                      <a:schemeClr val="tx2"/>
                    </a:solidFill>
                    <a:latin typeface="Times New Roman" panose="02020603050405020304" pitchFamily="18" charset="0"/>
                  </a:rPr>
                  <a:t>1</a:t>
                </a:r>
              </a:p>
            </p:txBody>
          </p:sp>
          <p:sp>
            <p:nvSpPr>
              <p:cNvPr id="76868" name="Line 72"/>
              <p:cNvSpPr>
                <a:spLocks noChangeShapeType="1"/>
              </p:cNvSpPr>
              <p:nvPr/>
            </p:nvSpPr>
            <p:spPr bwMode="auto">
              <a:xfrm>
                <a:off x="4409" y="1680"/>
                <a:ext cx="775"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6869" name="Line 73"/>
              <p:cNvSpPr>
                <a:spLocks noChangeShapeType="1"/>
              </p:cNvSpPr>
              <p:nvPr/>
            </p:nvSpPr>
            <p:spPr bwMode="auto">
              <a:xfrm>
                <a:off x="4409" y="2006"/>
                <a:ext cx="775"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6870" name="Line 74"/>
              <p:cNvSpPr>
                <a:spLocks noChangeShapeType="1"/>
              </p:cNvSpPr>
              <p:nvPr/>
            </p:nvSpPr>
            <p:spPr bwMode="auto">
              <a:xfrm>
                <a:off x="4409" y="1680"/>
                <a:ext cx="0" cy="32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6871" name="Line 75"/>
              <p:cNvSpPr>
                <a:spLocks noChangeShapeType="1"/>
              </p:cNvSpPr>
              <p:nvPr/>
            </p:nvSpPr>
            <p:spPr bwMode="auto">
              <a:xfrm>
                <a:off x="5184" y="1680"/>
                <a:ext cx="0" cy="326"/>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grpSp>
      <p:sp useBgFill="1">
        <p:nvSpPr>
          <p:cNvPr id="76860" name="Text Box 76"/>
          <p:cNvSpPr txBox="1">
            <a:spLocks noChangeArrowheads="1"/>
          </p:cNvSpPr>
          <p:nvPr/>
        </p:nvSpPr>
        <p:spPr bwMode="auto">
          <a:xfrm>
            <a:off x="3962400" y="6172200"/>
            <a:ext cx="4422775" cy="519113"/>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プロセス3が資源4を1個要求</a:t>
            </a:r>
          </a:p>
        </p:txBody>
      </p:sp>
      <p:sp useBgFill="1">
        <p:nvSpPr>
          <p:cNvPr id="675917" name="Text Box 77"/>
          <p:cNvSpPr txBox="1">
            <a:spLocks noChangeArrowheads="1"/>
          </p:cNvSpPr>
          <p:nvPr/>
        </p:nvSpPr>
        <p:spPr bwMode="auto">
          <a:xfrm>
            <a:off x="1905000" y="2473325"/>
            <a:ext cx="5000625" cy="528638"/>
          </a:xfrm>
          <a:prstGeom prst="rect">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プロセス2,3が実行不可能になる</a:t>
            </a:r>
          </a:p>
        </p:txBody>
      </p:sp>
      <p:sp useBgFill="1">
        <p:nvSpPr>
          <p:cNvPr id="675918" name="Text Box 78"/>
          <p:cNvSpPr txBox="1">
            <a:spLocks noChangeArrowheads="1"/>
          </p:cNvSpPr>
          <p:nvPr/>
        </p:nvSpPr>
        <p:spPr bwMode="auto">
          <a:xfrm>
            <a:off x="1905000" y="3657600"/>
            <a:ext cx="6386685" cy="584775"/>
          </a:xfrm>
          <a:prstGeom prst="rect">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a:latin typeface="Times New Roman" panose="02020603050405020304" pitchFamily="18" charset="0"/>
              </a:rPr>
              <a:t>= 割り当て後は安全な状態ではない</a:t>
            </a:r>
          </a:p>
        </p:txBody>
      </p:sp>
      <p:sp useBgFill="1">
        <p:nvSpPr>
          <p:cNvPr id="675919" name="Text Box 79"/>
          <p:cNvSpPr txBox="1">
            <a:spLocks noChangeArrowheads="1"/>
          </p:cNvSpPr>
          <p:nvPr/>
        </p:nvSpPr>
        <p:spPr bwMode="auto">
          <a:xfrm>
            <a:off x="1905000" y="4648200"/>
            <a:ext cx="6319838" cy="588963"/>
          </a:xfrm>
          <a:prstGeom prst="rect">
            <a:avLst/>
          </a:prstGeom>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a:latin typeface="Times New Roman" panose="02020603050405020304" pitchFamily="18" charset="0"/>
              </a:rPr>
              <a:t>プロセス3への資源4割り当てを</a:t>
            </a:r>
            <a:r>
              <a:rPr lang="ja-JP" altLang="en-US" b="1">
                <a:solidFill>
                  <a:schemeClr val="tx2"/>
                </a:solidFill>
                <a:latin typeface="Times New Roman" panose="02020603050405020304" pitchFamily="18" charset="0"/>
              </a:rPr>
              <a:t>拒絶</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675900"/>
                                        </p:tgtEl>
                                        <p:attrNameLst>
                                          <p:attrName>style.visibility</p:attrName>
                                        </p:attrNameLst>
                                      </p:cBhvr>
                                      <p:to>
                                        <p:strVal val="visible"/>
                                      </p:to>
                                    </p:set>
                                    <p:animEffect transition="in" filter="wipe(up)">
                                      <p:cBhvr>
                                        <p:cTn id="7" dur="500"/>
                                        <p:tgtEl>
                                          <p:spTgt spid="67590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75917"/>
                                        </p:tgtEl>
                                        <p:attrNameLst>
                                          <p:attrName>style.visibility</p:attrName>
                                        </p:attrNameLst>
                                      </p:cBhvr>
                                      <p:to>
                                        <p:strVal val="visible"/>
                                      </p:to>
                                    </p:set>
                                    <p:animEffect transition="in" filter="checkerboard(across)">
                                      <p:cBhvr>
                                        <p:cTn id="12" dur="500"/>
                                        <p:tgtEl>
                                          <p:spTgt spid="67591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75918"/>
                                        </p:tgtEl>
                                        <p:attrNameLst>
                                          <p:attrName>style.visibility</p:attrName>
                                        </p:attrNameLst>
                                      </p:cBhvr>
                                      <p:to>
                                        <p:strVal val="visible"/>
                                      </p:to>
                                    </p:set>
                                    <p:animEffect transition="in" filter="checkerboard(across)">
                                      <p:cBhvr>
                                        <p:cTn id="17" dur="500"/>
                                        <p:tgtEl>
                                          <p:spTgt spid="67591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675919"/>
                                        </p:tgtEl>
                                        <p:attrNameLst>
                                          <p:attrName>style.visibility</p:attrName>
                                        </p:attrNameLst>
                                      </p:cBhvr>
                                      <p:to>
                                        <p:strVal val="visible"/>
                                      </p:to>
                                    </p:set>
                                    <p:animEffect transition="in" filter="checkerboard(across)">
                                      <p:cBhvr>
                                        <p:cTn id="22" dur="500"/>
                                        <p:tgtEl>
                                          <p:spTgt spid="6759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917" grpId="0" animBg="1" autoUpdateAnimBg="0"/>
      <p:bldP spid="675918" grpId="0" animBg="1" autoUpdateAnimBg="0"/>
      <p:bldP spid="675919" grpId="0" animBg="1" autoUpdateAnimBg="0"/>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685800" y="800100"/>
            <a:ext cx="7772400" cy="762000"/>
          </a:xfrm>
        </p:spPr>
        <p:txBody>
          <a:bodyPr/>
          <a:lstStyle/>
          <a:p>
            <a:pPr eaLnBrk="1" hangingPunct="1"/>
            <a:r>
              <a:rPr lang="ja-JP" altLang="en-US"/>
              <a:t>銀行家のアルゴリズム</a:t>
            </a:r>
          </a:p>
        </p:txBody>
      </p:sp>
      <p:sp>
        <p:nvSpPr>
          <p:cNvPr id="77827" name="Rectangle 3"/>
          <p:cNvSpPr>
            <a:spLocks noGrp="1" noChangeArrowheads="1"/>
          </p:cNvSpPr>
          <p:nvPr>
            <p:ph type="body" idx="1"/>
          </p:nvPr>
        </p:nvSpPr>
        <p:spPr/>
        <p:txBody>
          <a:bodyPr/>
          <a:lstStyle/>
          <a:p>
            <a:pPr eaLnBrk="1" hangingPunct="1"/>
            <a:r>
              <a:rPr lang="ja-JP" altLang="en-US"/>
              <a:t>デットロックの回避アルゴリズム</a:t>
            </a:r>
          </a:p>
          <a:p>
            <a:pPr lvl="1" eaLnBrk="1" hangingPunct="1"/>
            <a:r>
              <a:rPr lang="ja-JP" altLang="en-US"/>
              <a:t>長所</a:t>
            </a:r>
          </a:p>
          <a:p>
            <a:pPr lvl="2" eaLnBrk="1" hangingPunct="1"/>
            <a:r>
              <a:rPr lang="ja-JP" altLang="en-US"/>
              <a:t>デッドロックの防止よりも柔軟</a:t>
            </a:r>
          </a:p>
          <a:p>
            <a:pPr lvl="1" eaLnBrk="1" hangingPunct="1"/>
            <a:r>
              <a:rPr lang="ja-JP" altLang="en-US"/>
              <a:t>短所</a:t>
            </a:r>
          </a:p>
          <a:p>
            <a:pPr lvl="2" eaLnBrk="1" hangingPunct="1"/>
            <a:r>
              <a:rPr lang="ja-JP" altLang="en-US"/>
              <a:t>資源を得る前にチェックが必要</a:t>
            </a:r>
          </a:p>
          <a:p>
            <a:pPr lvl="3" eaLnBrk="1" hangingPunct="1"/>
            <a:r>
              <a:rPr lang="ja-JP" altLang="en-US" sz="2400"/>
              <a:t>プロセス数, 資源数が多いと計算が増える</a:t>
            </a:r>
          </a:p>
          <a:p>
            <a:pPr lvl="2" eaLnBrk="1" hangingPunct="1"/>
            <a:r>
              <a:rPr lang="ja-JP" altLang="en-US"/>
              <a:t>必要な資源の最大数の予測が必要</a:t>
            </a:r>
          </a:p>
          <a:p>
            <a:pPr lvl="3" eaLnBrk="1" hangingPunct="1"/>
            <a:r>
              <a:rPr lang="ja-JP" altLang="en-US" sz="2400"/>
              <a:t>必要資源数が予測できないと使えない</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457826"/>
            <a:ext cx="7772400" cy="1446550"/>
          </a:xfrm>
        </p:spPr>
        <p:txBody>
          <a:bodyPr/>
          <a:lstStyle/>
          <a:p>
            <a:r>
              <a:rPr kumimoji="1" lang="ja-JP" altLang="en-US"/>
              <a:t>デッドロックの防止・回避の</a:t>
            </a:r>
            <a:br>
              <a:rPr kumimoji="1" lang="en-US" altLang="ja-JP" dirty="0"/>
            </a:br>
            <a:r>
              <a:rPr kumimoji="1" lang="ja-JP" altLang="en-US"/>
              <a:t>長所と短所</a:t>
            </a:r>
          </a:p>
        </p:txBody>
      </p:sp>
      <p:graphicFrame>
        <p:nvGraphicFramePr>
          <p:cNvPr id="4" name="表 3"/>
          <p:cNvGraphicFramePr>
            <a:graphicFrameLocks noGrp="1"/>
          </p:cNvGraphicFramePr>
          <p:nvPr>
            <p:extLst>
              <p:ext uri="{D42A27DB-BD31-4B8C-83A1-F6EECF244321}">
                <p14:modId xmlns:p14="http://schemas.microsoft.com/office/powerpoint/2010/main" val="343478655"/>
              </p:ext>
            </p:extLst>
          </p:nvPr>
        </p:nvGraphicFramePr>
        <p:xfrm>
          <a:off x="179512" y="2060848"/>
          <a:ext cx="8784976" cy="2468880"/>
        </p:xfrm>
        <a:graphic>
          <a:graphicData uri="http://schemas.openxmlformats.org/drawingml/2006/table">
            <a:tbl>
              <a:tblPr firstRow="1" bandRow="1">
                <a:tableStyleId>{5C22544A-7EE6-4342-B048-85BDC9FD1C3A}</a:tableStyleId>
              </a:tblPr>
              <a:tblGrid>
                <a:gridCol w="1224136">
                  <a:extLst>
                    <a:ext uri="{9D8B030D-6E8A-4147-A177-3AD203B41FA5}">
                      <a16:colId xmlns:a16="http://schemas.microsoft.com/office/drawing/2014/main" val="20000"/>
                    </a:ext>
                  </a:extLst>
                </a:gridCol>
                <a:gridCol w="3816424">
                  <a:extLst>
                    <a:ext uri="{9D8B030D-6E8A-4147-A177-3AD203B41FA5}">
                      <a16:colId xmlns:a16="http://schemas.microsoft.com/office/drawing/2014/main" val="20001"/>
                    </a:ext>
                  </a:extLst>
                </a:gridCol>
                <a:gridCol w="3744416">
                  <a:extLst>
                    <a:ext uri="{9D8B030D-6E8A-4147-A177-3AD203B41FA5}">
                      <a16:colId xmlns:a16="http://schemas.microsoft.com/office/drawing/2014/main" val="20002"/>
                    </a:ext>
                  </a:extLst>
                </a:gridCol>
              </a:tblGrid>
              <a:tr h="370840">
                <a:tc>
                  <a:txBody>
                    <a:bodyPr/>
                    <a:lstStyle/>
                    <a:p>
                      <a:endParaRPr kumimoji="1" lang="ja-JP" altLang="en-US" sz="2400"/>
                    </a:p>
                  </a:txBody>
                  <a:tcPr>
                    <a:solidFill>
                      <a:srgbClr val="003300"/>
                    </a:solidFill>
                  </a:tcPr>
                </a:tc>
                <a:tc>
                  <a:txBody>
                    <a:bodyPr/>
                    <a:lstStyle/>
                    <a:p>
                      <a:pPr algn="ctr"/>
                      <a:r>
                        <a:rPr kumimoji="1" lang="ja-JP" altLang="en-US" sz="2400"/>
                        <a:t>長所</a:t>
                      </a:r>
                    </a:p>
                  </a:txBody>
                  <a:tcPr>
                    <a:solidFill>
                      <a:srgbClr val="003300"/>
                    </a:solidFill>
                  </a:tcPr>
                </a:tc>
                <a:tc>
                  <a:txBody>
                    <a:bodyPr/>
                    <a:lstStyle/>
                    <a:p>
                      <a:pPr algn="ctr"/>
                      <a:r>
                        <a:rPr kumimoji="1" lang="ja-JP" altLang="en-US" sz="2400"/>
                        <a:t>短所</a:t>
                      </a:r>
                    </a:p>
                  </a:txBody>
                  <a:tcPr>
                    <a:solidFill>
                      <a:srgbClr val="003300"/>
                    </a:solidFill>
                  </a:tcPr>
                </a:tc>
                <a:extLst>
                  <a:ext uri="{0D108BD9-81ED-4DB2-BD59-A6C34878D82A}">
                    <a16:rowId xmlns:a16="http://schemas.microsoft.com/office/drawing/2014/main" val="10000"/>
                  </a:ext>
                </a:extLst>
              </a:tr>
              <a:tr h="370840">
                <a:tc>
                  <a:txBody>
                    <a:bodyPr/>
                    <a:lstStyle/>
                    <a:p>
                      <a:r>
                        <a:rPr kumimoji="1" lang="ja-JP" altLang="en-US" sz="2400"/>
                        <a:t>防止</a:t>
                      </a:r>
                      <a:endParaRPr kumimoji="1" lang="en-US" altLang="ja-JP" sz="2400" dirty="0"/>
                    </a:p>
                  </a:txBody>
                  <a:tcPr anchor="ctr"/>
                </a:tc>
                <a:tc>
                  <a:txBody>
                    <a:bodyPr/>
                    <a:lstStyle/>
                    <a:p>
                      <a:pPr marL="342900" indent="-342900">
                        <a:buFont typeface="Arial" panose="020B0604020202020204" pitchFamily="34" charset="0"/>
                        <a:buChar char="•"/>
                      </a:pPr>
                      <a:r>
                        <a:rPr kumimoji="1" lang="ja-JP" altLang="en-US" sz="2400"/>
                        <a:t>判定が簡単</a:t>
                      </a:r>
                    </a:p>
                  </a:txBody>
                  <a:tcPr anchor="ctr"/>
                </a:tc>
                <a:tc>
                  <a:txBody>
                    <a:bodyPr/>
                    <a:lstStyle/>
                    <a:p>
                      <a:pPr marL="342900" indent="-342900">
                        <a:buFont typeface="Arial" panose="020B0604020202020204" pitchFamily="34" charset="0"/>
                        <a:buChar char="•"/>
                      </a:pPr>
                      <a:r>
                        <a:rPr kumimoji="1" lang="ja-JP" altLang="en-US" sz="2400"/>
                        <a:t>資源割り当てが許可される条件が厳しい</a:t>
                      </a:r>
                      <a:endParaRPr kumimoji="1" lang="en-US" altLang="ja-JP" sz="2400" dirty="0"/>
                    </a:p>
                  </a:txBody>
                  <a:tcPr anchor="ctr"/>
                </a:tc>
                <a:extLst>
                  <a:ext uri="{0D108BD9-81ED-4DB2-BD59-A6C34878D82A}">
                    <a16:rowId xmlns:a16="http://schemas.microsoft.com/office/drawing/2014/main" val="10001"/>
                  </a:ext>
                </a:extLst>
              </a:tr>
              <a:tr h="370840">
                <a:tc>
                  <a:txBody>
                    <a:bodyPr/>
                    <a:lstStyle/>
                    <a:p>
                      <a:r>
                        <a:rPr kumimoji="1" lang="ja-JP" altLang="en-US" sz="2400"/>
                        <a:t>回避</a:t>
                      </a:r>
                      <a:endParaRPr kumimoji="1" lang="en-US" altLang="ja-JP" sz="2400" dirty="0"/>
                    </a:p>
                  </a:txBody>
                  <a:tcPr anchor="ctr"/>
                </a:tc>
                <a:tc>
                  <a:txBody>
                    <a:bodyPr/>
                    <a:lstStyle/>
                    <a:p>
                      <a:pPr marL="342900" indent="-342900">
                        <a:buFont typeface="Arial" panose="020B0604020202020204" pitchFamily="34" charset="0"/>
                        <a:buChar char="•"/>
                      </a:pPr>
                      <a:r>
                        <a:rPr kumimoji="1" lang="ja-JP" altLang="en-US" sz="2400"/>
                        <a:t>デッドロックの防止よりも柔軟に対応可能</a:t>
                      </a:r>
                      <a:endParaRPr kumimoji="1" lang="en-US" altLang="ja-JP" sz="2400" dirty="0"/>
                    </a:p>
                  </a:txBody>
                  <a:tcPr anchor="ctr"/>
                </a:tc>
                <a:tc>
                  <a:txBody>
                    <a:bodyPr/>
                    <a:lstStyle/>
                    <a:p>
                      <a:pPr marL="342900" indent="-342900">
                        <a:buFont typeface="Arial" panose="020B0604020202020204" pitchFamily="34" charset="0"/>
                        <a:buChar char="•"/>
                      </a:pPr>
                      <a:r>
                        <a:rPr kumimoji="1" lang="ja-JP" altLang="en-US" sz="2400"/>
                        <a:t>判定に時間がかかる</a:t>
                      </a:r>
                      <a:endParaRPr kumimoji="1" lang="en-US" altLang="ja-JP" sz="2400" dirty="0"/>
                    </a:p>
                    <a:p>
                      <a:pPr marL="342900" indent="-342900">
                        <a:buFont typeface="Arial" panose="020B0604020202020204" pitchFamily="34" charset="0"/>
                        <a:buChar char="•"/>
                      </a:pPr>
                      <a:r>
                        <a:rPr kumimoji="1" lang="ja-JP" altLang="en-US" sz="2400"/>
                        <a:t>必要な資源の最大数の予測が必要</a:t>
                      </a:r>
                      <a:endParaRPr kumimoji="1" lang="en-US" altLang="ja-JP" sz="2400" dirty="0"/>
                    </a:p>
                  </a:txBody>
                  <a:tcPr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94720619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685800" y="525463"/>
            <a:ext cx="7772400" cy="1311275"/>
          </a:xfrm>
        </p:spPr>
        <p:txBody>
          <a:bodyPr/>
          <a:lstStyle/>
          <a:p>
            <a:pPr eaLnBrk="1" hangingPunct="1"/>
            <a:r>
              <a:rPr lang="ja-JP" altLang="en-US"/>
              <a:t>デッドロックの検出</a:t>
            </a:r>
            <a:br>
              <a:rPr lang="ja-JP" altLang="en-US"/>
            </a:br>
            <a:r>
              <a:rPr lang="ja-JP" altLang="en-US" sz="3600">
                <a:latin typeface="Times New Roman" panose="02020603050405020304" pitchFamily="18" charset="0"/>
              </a:rPr>
              <a:t>(</a:t>
            </a:r>
            <a:r>
              <a:rPr lang="en-US" altLang="ja-JP" sz="3600">
                <a:latin typeface="Times New Roman" panose="02020603050405020304" pitchFamily="18" charset="0"/>
              </a:rPr>
              <a:t>deadlock detection)</a:t>
            </a:r>
          </a:p>
        </p:txBody>
      </p:sp>
      <p:sp>
        <p:nvSpPr>
          <p:cNvPr id="78851" name="Rectangle 3"/>
          <p:cNvSpPr>
            <a:spLocks noGrp="1" noChangeArrowheads="1"/>
          </p:cNvSpPr>
          <p:nvPr>
            <p:ph type="body" idx="1"/>
          </p:nvPr>
        </p:nvSpPr>
        <p:spPr>
          <a:xfrm>
            <a:off x="685800" y="1828800"/>
            <a:ext cx="7772400" cy="2286000"/>
          </a:xfrm>
        </p:spPr>
        <p:txBody>
          <a:bodyPr/>
          <a:lstStyle/>
          <a:p>
            <a:pPr eaLnBrk="1" hangingPunct="1"/>
            <a:r>
              <a:rPr lang="ja-JP" altLang="en-US"/>
              <a:t>デッドロック検出</a:t>
            </a:r>
            <a:r>
              <a:rPr lang="ja-JP" altLang="en-US" sz="2800">
                <a:latin typeface="Times New Roman" panose="02020603050405020304" pitchFamily="18" charset="0"/>
              </a:rPr>
              <a:t>(</a:t>
            </a:r>
            <a:r>
              <a:rPr lang="en-US" altLang="ja-JP" sz="2800">
                <a:latin typeface="Times New Roman" panose="02020603050405020304" pitchFamily="18" charset="0"/>
              </a:rPr>
              <a:t>deadlock detection)</a:t>
            </a:r>
          </a:p>
          <a:p>
            <a:pPr lvl="1" eaLnBrk="1" hangingPunct="1"/>
            <a:r>
              <a:rPr lang="ja-JP" altLang="en-US"/>
              <a:t>デッドロックの発生を検知</a:t>
            </a:r>
          </a:p>
          <a:p>
            <a:pPr lvl="1" eaLnBrk="1" hangingPunct="1"/>
            <a:r>
              <a:rPr lang="ja-JP" altLang="en-US"/>
              <a:t>デッドロックに関係するプロセス, 資源を特定</a:t>
            </a:r>
          </a:p>
          <a:p>
            <a:pPr eaLnBrk="1" hangingPunct="1">
              <a:buFontTx/>
              <a:buNone/>
            </a:pPr>
            <a:r>
              <a:rPr lang="ja-JP" altLang="en-US"/>
              <a:t>資源割り付けグラフのループを探す</a:t>
            </a:r>
          </a:p>
        </p:txBody>
      </p:sp>
      <p:sp>
        <p:nvSpPr>
          <p:cNvPr id="78852" name="Rectangle 4"/>
          <p:cNvSpPr>
            <a:spLocks noChangeArrowheads="1"/>
          </p:cNvSpPr>
          <p:nvPr/>
        </p:nvSpPr>
        <p:spPr bwMode="auto">
          <a:xfrm>
            <a:off x="2743200" y="5043488"/>
            <a:ext cx="8382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78853" name="Rectangle 5"/>
          <p:cNvSpPr>
            <a:spLocks noChangeArrowheads="1"/>
          </p:cNvSpPr>
          <p:nvPr/>
        </p:nvSpPr>
        <p:spPr bwMode="auto">
          <a:xfrm>
            <a:off x="4724400" y="5043488"/>
            <a:ext cx="8382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78854" name="Rectangle 6"/>
          <p:cNvSpPr>
            <a:spLocks noChangeArrowheads="1"/>
          </p:cNvSpPr>
          <p:nvPr/>
        </p:nvSpPr>
        <p:spPr bwMode="auto">
          <a:xfrm>
            <a:off x="3733800" y="5043488"/>
            <a:ext cx="8382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78855" name="Oval 7"/>
          <p:cNvSpPr>
            <a:spLocks noChangeArrowheads="1"/>
          </p:cNvSpPr>
          <p:nvPr/>
        </p:nvSpPr>
        <p:spPr bwMode="auto">
          <a:xfrm>
            <a:off x="3352800" y="4129088"/>
            <a:ext cx="4572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78856" name="Oval 8"/>
          <p:cNvSpPr>
            <a:spLocks noChangeArrowheads="1"/>
          </p:cNvSpPr>
          <p:nvPr/>
        </p:nvSpPr>
        <p:spPr bwMode="auto">
          <a:xfrm>
            <a:off x="4572000" y="4129088"/>
            <a:ext cx="4572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78857" name="Oval 9"/>
          <p:cNvSpPr>
            <a:spLocks noChangeArrowheads="1"/>
          </p:cNvSpPr>
          <p:nvPr/>
        </p:nvSpPr>
        <p:spPr bwMode="auto">
          <a:xfrm>
            <a:off x="3962400" y="5881688"/>
            <a:ext cx="4572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78858" name="Line 10"/>
          <p:cNvSpPr>
            <a:spLocks noChangeShapeType="1"/>
          </p:cNvSpPr>
          <p:nvPr/>
        </p:nvSpPr>
        <p:spPr bwMode="auto">
          <a:xfrm flipV="1">
            <a:off x="3352800" y="4586288"/>
            <a:ext cx="152400" cy="457200"/>
          </a:xfrm>
          <a:prstGeom prst="line">
            <a:avLst/>
          </a:prstGeom>
          <a:noFill/>
          <a:ln w="38100">
            <a:solidFill>
              <a:srgbClr val="FF99CC"/>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8859" name="Line 11"/>
          <p:cNvSpPr>
            <a:spLocks noChangeShapeType="1"/>
          </p:cNvSpPr>
          <p:nvPr/>
        </p:nvSpPr>
        <p:spPr bwMode="auto">
          <a:xfrm>
            <a:off x="3733800" y="4586288"/>
            <a:ext cx="304800" cy="457200"/>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8860" name="Line 12"/>
          <p:cNvSpPr>
            <a:spLocks noChangeShapeType="1"/>
          </p:cNvSpPr>
          <p:nvPr/>
        </p:nvSpPr>
        <p:spPr bwMode="auto">
          <a:xfrm flipV="1">
            <a:off x="4343400" y="4510088"/>
            <a:ext cx="304800" cy="533400"/>
          </a:xfrm>
          <a:prstGeom prst="line">
            <a:avLst/>
          </a:prstGeom>
          <a:noFill/>
          <a:ln w="38100">
            <a:solidFill>
              <a:srgbClr val="FF99CC"/>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8861" name="Line 13"/>
          <p:cNvSpPr>
            <a:spLocks noChangeShapeType="1"/>
          </p:cNvSpPr>
          <p:nvPr/>
        </p:nvSpPr>
        <p:spPr bwMode="auto">
          <a:xfrm>
            <a:off x="4876800" y="4586288"/>
            <a:ext cx="228600" cy="457200"/>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8862" name="Line 14"/>
          <p:cNvSpPr>
            <a:spLocks noChangeShapeType="1"/>
          </p:cNvSpPr>
          <p:nvPr/>
        </p:nvSpPr>
        <p:spPr bwMode="auto">
          <a:xfrm flipH="1" flipV="1">
            <a:off x="3429000" y="5500688"/>
            <a:ext cx="533400" cy="457200"/>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8863" name="Line 15"/>
          <p:cNvSpPr>
            <a:spLocks noChangeShapeType="1"/>
          </p:cNvSpPr>
          <p:nvPr/>
        </p:nvSpPr>
        <p:spPr bwMode="auto">
          <a:xfrm flipV="1">
            <a:off x="4191000" y="5500688"/>
            <a:ext cx="0" cy="381000"/>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8864" name="Line 16"/>
          <p:cNvSpPr>
            <a:spLocks noChangeShapeType="1"/>
          </p:cNvSpPr>
          <p:nvPr/>
        </p:nvSpPr>
        <p:spPr bwMode="auto">
          <a:xfrm flipV="1">
            <a:off x="4419600" y="5500688"/>
            <a:ext cx="609600" cy="457200"/>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8865" name="Text Box 17"/>
          <p:cNvSpPr txBox="1">
            <a:spLocks noChangeArrowheads="1"/>
          </p:cNvSpPr>
          <p:nvPr/>
        </p:nvSpPr>
        <p:spPr bwMode="auto">
          <a:xfrm>
            <a:off x="2895600" y="6338888"/>
            <a:ext cx="252095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デッドロック無し</a:t>
            </a:r>
          </a:p>
        </p:txBody>
      </p:sp>
      <p:sp>
        <p:nvSpPr>
          <p:cNvPr id="78866" name="Rectangle 18"/>
          <p:cNvSpPr>
            <a:spLocks noChangeArrowheads="1"/>
          </p:cNvSpPr>
          <p:nvPr/>
        </p:nvSpPr>
        <p:spPr bwMode="auto">
          <a:xfrm>
            <a:off x="5943600" y="5043488"/>
            <a:ext cx="8382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78867" name="Rectangle 19"/>
          <p:cNvSpPr>
            <a:spLocks noChangeArrowheads="1"/>
          </p:cNvSpPr>
          <p:nvPr/>
        </p:nvSpPr>
        <p:spPr bwMode="auto">
          <a:xfrm>
            <a:off x="7924800" y="5043488"/>
            <a:ext cx="8382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78868" name="Rectangle 20"/>
          <p:cNvSpPr>
            <a:spLocks noChangeArrowheads="1"/>
          </p:cNvSpPr>
          <p:nvPr/>
        </p:nvSpPr>
        <p:spPr bwMode="auto">
          <a:xfrm>
            <a:off x="6934200" y="5043488"/>
            <a:ext cx="8382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78869" name="Oval 21"/>
          <p:cNvSpPr>
            <a:spLocks noChangeArrowheads="1"/>
          </p:cNvSpPr>
          <p:nvPr/>
        </p:nvSpPr>
        <p:spPr bwMode="auto">
          <a:xfrm>
            <a:off x="6553200" y="4129088"/>
            <a:ext cx="4572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78870" name="Oval 22"/>
          <p:cNvSpPr>
            <a:spLocks noChangeArrowheads="1"/>
          </p:cNvSpPr>
          <p:nvPr/>
        </p:nvSpPr>
        <p:spPr bwMode="auto">
          <a:xfrm>
            <a:off x="7772400" y="4129088"/>
            <a:ext cx="4572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78871" name="Oval 23"/>
          <p:cNvSpPr>
            <a:spLocks noChangeArrowheads="1"/>
          </p:cNvSpPr>
          <p:nvPr/>
        </p:nvSpPr>
        <p:spPr bwMode="auto">
          <a:xfrm>
            <a:off x="7162800" y="5881688"/>
            <a:ext cx="4572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78872" name="Line 24"/>
          <p:cNvSpPr>
            <a:spLocks noChangeShapeType="1"/>
          </p:cNvSpPr>
          <p:nvPr/>
        </p:nvSpPr>
        <p:spPr bwMode="auto">
          <a:xfrm flipV="1">
            <a:off x="6553200" y="4586288"/>
            <a:ext cx="152400" cy="457200"/>
          </a:xfrm>
          <a:prstGeom prst="line">
            <a:avLst/>
          </a:prstGeom>
          <a:noFill/>
          <a:ln w="38100">
            <a:solidFill>
              <a:srgbClr val="FF99CC"/>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8873" name="Line 25"/>
          <p:cNvSpPr>
            <a:spLocks noChangeShapeType="1"/>
          </p:cNvSpPr>
          <p:nvPr/>
        </p:nvSpPr>
        <p:spPr bwMode="auto">
          <a:xfrm>
            <a:off x="6934200" y="4586288"/>
            <a:ext cx="304800" cy="457200"/>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8874" name="Line 26"/>
          <p:cNvSpPr>
            <a:spLocks noChangeShapeType="1"/>
          </p:cNvSpPr>
          <p:nvPr/>
        </p:nvSpPr>
        <p:spPr bwMode="auto">
          <a:xfrm flipV="1">
            <a:off x="7543800" y="4510088"/>
            <a:ext cx="304800" cy="533400"/>
          </a:xfrm>
          <a:prstGeom prst="line">
            <a:avLst/>
          </a:prstGeom>
          <a:noFill/>
          <a:ln w="38100">
            <a:solidFill>
              <a:srgbClr val="FF99CC"/>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8875" name="Line 27"/>
          <p:cNvSpPr>
            <a:spLocks noChangeShapeType="1"/>
          </p:cNvSpPr>
          <p:nvPr/>
        </p:nvSpPr>
        <p:spPr bwMode="auto">
          <a:xfrm>
            <a:off x="8077200" y="4586288"/>
            <a:ext cx="228600" cy="457200"/>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8876" name="Line 28"/>
          <p:cNvSpPr>
            <a:spLocks noChangeShapeType="1"/>
          </p:cNvSpPr>
          <p:nvPr/>
        </p:nvSpPr>
        <p:spPr bwMode="auto">
          <a:xfrm flipH="1" flipV="1">
            <a:off x="6629400" y="5500688"/>
            <a:ext cx="533400" cy="457200"/>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8877" name="Line 29"/>
          <p:cNvSpPr>
            <a:spLocks noChangeShapeType="1"/>
          </p:cNvSpPr>
          <p:nvPr/>
        </p:nvSpPr>
        <p:spPr bwMode="auto">
          <a:xfrm flipV="1">
            <a:off x="7391400" y="5500688"/>
            <a:ext cx="0" cy="381000"/>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8878" name="Line 30"/>
          <p:cNvSpPr>
            <a:spLocks noChangeShapeType="1"/>
          </p:cNvSpPr>
          <p:nvPr/>
        </p:nvSpPr>
        <p:spPr bwMode="auto">
          <a:xfrm flipV="1">
            <a:off x="7620000" y="5500688"/>
            <a:ext cx="609600" cy="45720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8879" name="Text Box 31"/>
          <p:cNvSpPr txBox="1">
            <a:spLocks noChangeArrowheads="1"/>
          </p:cNvSpPr>
          <p:nvPr/>
        </p:nvSpPr>
        <p:spPr bwMode="auto">
          <a:xfrm>
            <a:off x="6096000" y="6338888"/>
            <a:ext cx="2492375"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デッドロックあり</a:t>
            </a:r>
          </a:p>
        </p:txBody>
      </p:sp>
      <p:grpSp>
        <p:nvGrpSpPr>
          <p:cNvPr id="607264" name="Group 32"/>
          <p:cNvGrpSpPr>
            <a:grpSpLocks/>
          </p:cNvGrpSpPr>
          <p:nvPr/>
        </p:nvGrpSpPr>
        <p:grpSpPr bwMode="auto">
          <a:xfrm flipH="1">
            <a:off x="7239000" y="4357688"/>
            <a:ext cx="1181100" cy="1828800"/>
            <a:chOff x="4752" y="1296"/>
            <a:chExt cx="744" cy="1152"/>
          </a:xfrm>
        </p:grpSpPr>
        <p:sp>
          <p:nvSpPr>
            <p:cNvPr id="78893" name="Arc 33"/>
            <p:cNvSpPr>
              <a:spLocks/>
            </p:cNvSpPr>
            <p:nvPr/>
          </p:nvSpPr>
          <p:spPr bwMode="auto">
            <a:xfrm>
              <a:off x="5136" y="1296"/>
              <a:ext cx="360" cy="57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00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78894" name="Arc 34"/>
            <p:cNvSpPr>
              <a:spLocks/>
            </p:cNvSpPr>
            <p:nvPr/>
          </p:nvSpPr>
          <p:spPr bwMode="auto">
            <a:xfrm flipV="1">
              <a:off x="5136" y="1872"/>
              <a:ext cx="360" cy="57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00FF00"/>
              </a:solidFill>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78895" name="Arc 35"/>
            <p:cNvSpPr>
              <a:spLocks/>
            </p:cNvSpPr>
            <p:nvPr/>
          </p:nvSpPr>
          <p:spPr bwMode="auto">
            <a:xfrm flipH="1">
              <a:off x="4752" y="1296"/>
              <a:ext cx="360" cy="57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00FF00"/>
              </a:solidFill>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78896" name="Arc 36"/>
            <p:cNvSpPr>
              <a:spLocks/>
            </p:cNvSpPr>
            <p:nvPr/>
          </p:nvSpPr>
          <p:spPr bwMode="auto">
            <a:xfrm flipH="1" flipV="1">
              <a:off x="4752" y="1872"/>
              <a:ext cx="360" cy="57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00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78881" name="Rectangle 37"/>
          <p:cNvSpPr>
            <a:spLocks noChangeArrowheads="1"/>
          </p:cNvSpPr>
          <p:nvPr/>
        </p:nvSpPr>
        <p:spPr bwMode="auto">
          <a:xfrm>
            <a:off x="609600" y="4130675"/>
            <a:ext cx="8382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78882" name="Text Box 38"/>
          <p:cNvSpPr txBox="1">
            <a:spLocks noChangeArrowheads="1"/>
          </p:cNvSpPr>
          <p:nvPr/>
        </p:nvSpPr>
        <p:spPr bwMode="auto">
          <a:xfrm>
            <a:off x="1524000" y="4130675"/>
            <a:ext cx="12715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a:t>
            </a:r>
          </a:p>
        </p:txBody>
      </p:sp>
      <p:sp>
        <p:nvSpPr>
          <p:cNvPr id="78883" name="Oval 39"/>
          <p:cNvSpPr>
            <a:spLocks noChangeArrowheads="1"/>
          </p:cNvSpPr>
          <p:nvPr/>
        </p:nvSpPr>
        <p:spPr bwMode="auto">
          <a:xfrm>
            <a:off x="533400" y="4740275"/>
            <a:ext cx="9906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78884" name="Text Box 40"/>
          <p:cNvSpPr txBox="1">
            <a:spLocks noChangeArrowheads="1"/>
          </p:cNvSpPr>
          <p:nvPr/>
        </p:nvSpPr>
        <p:spPr bwMode="auto">
          <a:xfrm>
            <a:off x="1524000" y="4740275"/>
            <a:ext cx="793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資源</a:t>
            </a:r>
          </a:p>
        </p:txBody>
      </p:sp>
      <p:sp>
        <p:nvSpPr>
          <p:cNvPr id="78885" name="Rectangle 41"/>
          <p:cNvSpPr>
            <a:spLocks noChangeArrowheads="1"/>
          </p:cNvSpPr>
          <p:nvPr/>
        </p:nvSpPr>
        <p:spPr bwMode="auto">
          <a:xfrm>
            <a:off x="152400" y="5410200"/>
            <a:ext cx="457200" cy="3810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78886" name="Oval 42"/>
          <p:cNvSpPr>
            <a:spLocks noChangeArrowheads="1"/>
          </p:cNvSpPr>
          <p:nvPr/>
        </p:nvSpPr>
        <p:spPr bwMode="auto">
          <a:xfrm>
            <a:off x="1066800" y="5426075"/>
            <a:ext cx="4572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78887" name="Line 43"/>
          <p:cNvSpPr>
            <a:spLocks noChangeShapeType="1"/>
          </p:cNvSpPr>
          <p:nvPr/>
        </p:nvSpPr>
        <p:spPr bwMode="auto">
          <a:xfrm>
            <a:off x="609600" y="5654675"/>
            <a:ext cx="457200" cy="0"/>
          </a:xfrm>
          <a:prstGeom prst="line">
            <a:avLst/>
          </a:prstGeom>
          <a:noFill/>
          <a:ln w="38100">
            <a:solidFill>
              <a:srgbClr val="FF99CC"/>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8888" name="Text Box 44"/>
          <p:cNvSpPr txBox="1">
            <a:spLocks noChangeArrowheads="1"/>
          </p:cNvSpPr>
          <p:nvPr/>
        </p:nvSpPr>
        <p:spPr bwMode="auto">
          <a:xfrm>
            <a:off x="1524000" y="5197475"/>
            <a:ext cx="79375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資源</a:t>
            </a:r>
          </a:p>
          <a:p>
            <a:pPr eaLnBrk="1" hangingPunct="1">
              <a:spcBef>
                <a:spcPct val="0"/>
              </a:spcBef>
              <a:buSzTx/>
              <a:buFontTx/>
              <a:buNone/>
            </a:pPr>
            <a:r>
              <a:rPr lang="ja-JP" altLang="en-US" sz="2400">
                <a:latin typeface="Times New Roman" panose="02020603050405020304" pitchFamily="18" charset="0"/>
              </a:rPr>
              <a:t>保有</a:t>
            </a:r>
          </a:p>
        </p:txBody>
      </p:sp>
      <p:sp>
        <p:nvSpPr>
          <p:cNvPr id="78889" name="Oval 45"/>
          <p:cNvSpPr>
            <a:spLocks noChangeArrowheads="1"/>
          </p:cNvSpPr>
          <p:nvPr/>
        </p:nvSpPr>
        <p:spPr bwMode="auto">
          <a:xfrm>
            <a:off x="152400" y="6172200"/>
            <a:ext cx="4572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78890" name="Rectangle 46"/>
          <p:cNvSpPr>
            <a:spLocks noChangeArrowheads="1"/>
          </p:cNvSpPr>
          <p:nvPr/>
        </p:nvSpPr>
        <p:spPr bwMode="auto">
          <a:xfrm>
            <a:off x="1066800" y="6264275"/>
            <a:ext cx="457200" cy="3810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78891" name="Line 47"/>
          <p:cNvSpPr>
            <a:spLocks noChangeShapeType="1"/>
          </p:cNvSpPr>
          <p:nvPr/>
        </p:nvSpPr>
        <p:spPr bwMode="auto">
          <a:xfrm>
            <a:off x="609600" y="6416675"/>
            <a:ext cx="457200" cy="0"/>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8892" name="Text Box 48"/>
          <p:cNvSpPr txBox="1">
            <a:spLocks noChangeArrowheads="1"/>
          </p:cNvSpPr>
          <p:nvPr/>
        </p:nvSpPr>
        <p:spPr bwMode="auto">
          <a:xfrm>
            <a:off x="1524000" y="6035675"/>
            <a:ext cx="79375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資源</a:t>
            </a:r>
          </a:p>
          <a:p>
            <a:pPr eaLnBrk="1" hangingPunct="1">
              <a:spcBef>
                <a:spcPct val="0"/>
              </a:spcBef>
              <a:buSzTx/>
              <a:buFontTx/>
              <a:buNone/>
            </a:pPr>
            <a:r>
              <a:rPr lang="ja-JP" altLang="en-US" sz="2400">
                <a:latin typeface="Times New Roman" panose="02020603050405020304" pitchFamily="18" charset="0"/>
              </a:rPr>
              <a:t>要求</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607264"/>
                                        </p:tgtEl>
                                        <p:attrNameLst>
                                          <p:attrName>style.visibility</p:attrName>
                                        </p:attrNameLst>
                                      </p:cBhvr>
                                      <p:to>
                                        <p:strVal val="visible"/>
                                      </p:to>
                                    </p:set>
                                    <p:animEffect transition="in" filter="checkerboard(across)">
                                      <p:cBhvr>
                                        <p:cTn id="7" dur="500"/>
                                        <p:tgtEl>
                                          <p:spTgt spid="6072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685800" y="800100"/>
            <a:ext cx="7772400" cy="762000"/>
          </a:xfrm>
        </p:spPr>
        <p:txBody>
          <a:bodyPr/>
          <a:lstStyle/>
          <a:p>
            <a:pPr eaLnBrk="1" hangingPunct="1"/>
            <a:r>
              <a:rPr lang="ja-JP" altLang="en-US"/>
              <a:t>デッドロックの検出</a:t>
            </a:r>
          </a:p>
        </p:txBody>
      </p:sp>
      <p:sp>
        <p:nvSpPr>
          <p:cNvPr id="79875" name="Rectangle 3"/>
          <p:cNvSpPr>
            <a:spLocks noGrp="1" noChangeArrowheads="1"/>
          </p:cNvSpPr>
          <p:nvPr>
            <p:ph type="body" idx="1"/>
          </p:nvPr>
        </p:nvSpPr>
        <p:spPr>
          <a:xfrm>
            <a:off x="685800" y="1981200"/>
            <a:ext cx="7772400" cy="1828800"/>
          </a:xfrm>
        </p:spPr>
        <p:txBody>
          <a:bodyPr/>
          <a:lstStyle/>
          <a:p>
            <a:pPr eaLnBrk="1" hangingPunct="1"/>
            <a:r>
              <a:rPr lang="ja-JP" altLang="en-US"/>
              <a:t>簡約可能</a:t>
            </a:r>
            <a:r>
              <a:rPr lang="ja-JP" altLang="en-US">
                <a:latin typeface="Times New Roman" panose="02020603050405020304" pitchFamily="18" charset="0"/>
              </a:rPr>
              <a:t>(</a:t>
            </a:r>
            <a:r>
              <a:rPr lang="en-US" altLang="ja-JP" dirty="0">
                <a:latin typeface="Times New Roman" panose="02020603050405020304" pitchFamily="18" charset="0"/>
              </a:rPr>
              <a:t>reducible)</a:t>
            </a:r>
          </a:p>
          <a:p>
            <a:pPr lvl="1" eaLnBrk="1" hangingPunct="1"/>
            <a:r>
              <a:rPr lang="ja-JP" altLang="en-US"/>
              <a:t>あるプロセスが必要な資源を全て得ている</a:t>
            </a:r>
          </a:p>
          <a:p>
            <a:pPr lvl="1" eaLnBrk="1" hangingPunct="1">
              <a:buFont typeface="Wingdings" panose="05000000000000000000" pitchFamily="2" charset="2"/>
              <a:buNone/>
            </a:pPr>
            <a:r>
              <a:rPr lang="ja-JP" altLang="en-US"/>
              <a:t>⇒そのプロセスは資源割り付けグラフから除去</a:t>
            </a:r>
          </a:p>
        </p:txBody>
      </p:sp>
      <p:sp>
        <p:nvSpPr>
          <p:cNvPr id="79876" name="Rectangle 4"/>
          <p:cNvSpPr>
            <a:spLocks noChangeArrowheads="1"/>
          </p:cNvSpPr>
          <p:nvPr/>
        </p:nvSpPr>
        <p:spPr bwMode="auto">
          <a:xfrm>
            <a:off x="762000" y="5105400"/>
            <a:ext cx="8382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79877" name="Rectangle 5"/>
          <p:cNvSpPr>
            <a:spLocks noChangeArrowheads="1"/>
          </p:cNvSpPr>
          <p:nvPr/>
        </p:nvSpPr>
        <p:spPr bwMode="auto">
          <a:xfrm>
            <a:off x="2743200" y="5105400"/>
            <a:ext cx="8382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79878" name="Rectangle 6"/>
          <p:cNvSpPr>
            <a:spLocks noChangeArrowheads="1"/>
          </p:cNvSpPr>
          <p:nvPr/>
        </p:nvSpPr>
        <p:spPr bwMode="auto">
          <a:xfrm>
            <a:off x="1752600" y="5105400"/>
            <a:ext cx="8382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79879" name="Oval 7"/>
          <p:cNvSpPr>
            <a:spLocks noChangeArrowheads="1"/>
          </p:cNvSpPr>
          <p:nvPr/>
        </p:nvSpPr>
        <p:spPr bwMode="auto">
          <a:xfrm>
            <a:off x="1371600" y="4191000"/>
            <a:ext cx="4572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79880" name="Oval 8"/>
          <p:cNvSpPr>
            <a:spLocks noChangeArrowheads="1"/>
          </p:cNvSpPr>
          <p:nvPr/>
        </p:nvSpPr>
        <p:spPr bwMode="auto">
          <a:xfrm>
            <a:off x="2590800" y="4191000"/>
            <a:ext cx="4572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79881" name="Oval 9"/>
          <p:cNvSpPr>
            <a:spLocks noChangeArrowheads="1"/>
          </p:cNvSpPr>
          <p:nvPr/>
        </p:nvSpPr>
        <p:spPr bwMode="auto">
          <a:xfrm>
            <a:off x="1981200" y="5943600"/>
            <a:ext cx="4572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79882" name="Line 10"/>
          <p:cNvSpPr>
            <a:spLocks noChangeShapeType="1"/>
          </p:cNvSpPr>
          <p:nvPr/>
        </p:nvSpPr>
        <p:spPr bwMode="auto">
          <a:xfrm flipV="1">
            <a:off x="1371600" y="4648200"/>
            <a:ext cx="152400" cy="457200"/>
          </a:xfrm>
          <a:prstGeom prst="line">
            <a:avLst/>
          </a:prstGeom>
          <a:noFill/>
          <a:ln w="38100">
            <a:solidFill>
              <a:srgbClr val="FFFF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9883" name="Line 11"/>
          <p:cNvSpPr>
            <a:spLocks noChangeShapeType="1"/>
          </p:cNvSpPr>
          <p:nvPr/>
        </p:nvSpPr>
        <p:spPr bwMode="auto">
          <a:xfrm>
            <a:off x="1752600" y="4648200"/>
            <a:ext cx="304800" cy="45720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9884" name="Line 12"/>
          <p:cNvSpPr>
            <a:spLocks noChangeShapeType="1"/>
          </p:cNvSpPr>
          <p:nvPr/>
        </p:nvSpPr>
        <p:spPr bwMode="auto">
          <a:xfrm flipV="1">
            <a:off x="2362200" y="4572000"/>
            <a:ext cx="304800" cy="533400"/>
          </a:xfrm>
          <a:prstGeom prst="line">
            <a:avLst/>
          </a:prstGeom>
          <a:noFill/>
          <a:ln w="38100">
            <a:solidFill>
              <a:srgbClr val="FFFF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9885" name="Line 13"/>
          <p:cNvSpPr>
            <a:spLocks noChangeShapeType="1"/>
          </p:cNvSpPr>
          <p:nvPr/>
        </p:nvSpPr>
        <p:spPr bwMode="auto">
          <a:xfrm>
            <a:off x="2895600" y="4648200"/>
            <a:ext cx="228600" cy="45720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9886" name="Line 14"/>
          <p:cNvSpPr>
            <a:spLocks noChangeShapeType="1"/>
          </p:cNvSpPr>
          <p:nvPr/>
        </p:nvSpPr>
        <p:spPr bwMode="auto">
          <a:xfrm flipH="1" flipV="1">
            <a:off x="1447800" y="5562600"/>
            <a:ext cx="533400" cy="457200"/>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9887" name="Line 15"/>
          <p:cNvSpPr>
            <a:spLocks noChangeShapeType="1"/>
          </p:cNvSpPr>
          <p:nvPr/>
        </p:nvSpPr>
        <p:spPr bwMode="auto">
          <a:xfrm flipV="1">
            <a:off x="2209800" y="5562600"/>
            <a:ext cx="0" cy="381000"/>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9888" name="Line 16"/>
          <p:cNvSpPr>
            <a:spLocks noChangeShapeType="1"/>
          </p:cNvSpPr>
          <p:nvPr/>
        </p:nvSpPr>
        <p:spPr bwMode="auto">
          <a:xfrm flipV="1">
            <a:off x="2438400" y="5562600"/>
            <a:ext cx="609600" cy="45720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08273" name="AutoShape 17"/>
          <p:cNvSpPr>
            <a:spLocks noChangeArrowheads="1"/>
          </p:cNvSpPr>
          <p:nvPr/>
        </p:nvSpPr>
        <p:spPr bwMode="auto">
          <a:xfrm>
            <a:off x="2590800" y="4938713"/>
            <a:ext cx="1143000" cy="762000"/>
          </a:xfrm>
          <a:prstGeom prst="roundRect">
            <a:avLst>
              <a:gd name="adj" fmla="val 16667"/>
            </a:avLst>
          </a:prstGeom>
          <a:noFill/>
          <a:ln w="38100">
            <a:solidFill>
              <a:srgbClr val="FF00FF"/>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grpSp>
        <p:nvGrpSpPr>
          <p:cNvPr id="608293" name="Group 37"/>
          <p:cNvGrpSpPr>
            <a:grpSpLocks/>
          </p:cNvGrpSpPr>
          <p:nvPr/>
        </p:nvGrpSpPr>
        <p:grpSpPr bwMode="auto">
          <a:xfrm>
            <a:off x="4114800" y="4191000"/>
            <a:ext cx="3429000" cy="2209800"/>
            <a:chOff x="2592" y="2640"/>
            <a:chExt cx="2160" cy="1392"/>
          </a:xfrm>
        </p:grpSpPr>
        <p:sp>
          <p:nvSpPr>
            <p:cNvPr id="79892" name="Rectangle 19"/>
            <p:cNvSpPr>
              <a:spLocks noChangeArrowheads="1"/>
            </p:cNvSpPr>
            <p:nvPr/>
          </p:nvSpPr>
          <p:spPr bwMode="auto">
            <a:xfrm>
              <a:off x="3312" y="3216"/>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79893" name="Rectangle 21"/>
            <p:cNvSpPr>
              <a:spLocks noChangeArrowheads="1"/>
            </p:cNvSpPr>
            <p:nvPr/>
          </p:nvSpPr>
          <p:spPr bwMode="auto">
            <a:xfrm>
              <a:off x="3936" y="3216"/>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79894" name="Oval 22"/>
            <p:cNvSpPr>
              <a:spLocks noChangeArrowheads="1"/>
            </p:cNvSpPr>
            <p:nvPr/>
          </p:nvSpPr>
          <p:spPr bwMode="auto">
            <a:xfrm>
              <a:off x="3696" y="2640"/>
              <a:ext cx="288" cy="288"/>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79895" name="Oval 23"/>
            <p:cNvSpPr>
              <a:spLocks noChangeArrowheads="1"/>
            </p:cNvSpPr>
            <p:nvPr/>
          </p:nvSpPr>
          <p:spPr bwMode="auto">
            <a:xfrm>
              <a:off x="4464" y="2640"/>
              <a:ext cx="288" cy="288"/>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79896" name="Oval 24"/>
            <p:cNvSpPr>
              <a:spLocks noChangeArrowheads="1"/>
            </p:cNvSpPr>
            <p:nvPr/>
          </p:nvSpPr>
          <p:spPr bwMode="auto">
            <a:xfrm>
              <a:off x="4080" y="3744"/>
              <a:ext cx="288" cy="288"/>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79897" name="Line 25"/>
            <p:cNvSpPr>
              <a:spLocks noChangeShapeType="1"/>
            </p:cNvSpPr>
            <p:nvPr/>
          </p:nvSpPr>
          <p:spPr bwMode="auto">
            <a:xfrm flipV="1">
              <a:off x="3696" y="2928"/>
              <a:ext cx="96" cy="288"/>
            </a:xfrm>
            <a:prstGeom prst="line">
              <a:avLst/>
            </a:prstGeom>
            <a:noFill/>
            <a:ln w="38100">
              <a:solidFill>
                <a:srgbClr val="FFFF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9898" name="Line 26"/>
            <p:cNvSpPr>
              <a:spLocks noChangeShapeType="1"/>
            </p:cNvSpPr>
            <p:nvPr/>
          </p:nvSpPr>
          <p:spPr bwMode="auto">
            <a:xfrm>
              <a:off x="3936" y="2928"/>
              <a:ext cx="192" cy="288"/>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9899" name="Line 27"/>
            <p:cNvSpPr>
              <a:spLocks noChangeShapeType="1"/>
            </p:cNvSpPr>
            <p:nvPr/>
          </p:nvSpPr>
          <p:spPr bwMode="auto">
            <a:xfrm flipV="1">
              <a:off x="4320" y="2880"/>
              <a:ext cx="192" cy="336"/>
            </a:xfrm>
            <a:prstGeom prst="line">
              <a:avLst/>
            </a:prstGeom>
            <a:noFill/>
            <a:ln w="38100">
              <a:solidFill>
                <a:srgbClr val="FFFF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9900" name="Line 29"/>
            <p:cNvSpPr>
              <a:spLocks noChangeShapeType="1"/>
            </p:cNvSpPr>
            <p:nvPr/>
          </p:nvSpPr>
          <p:spPr bwMode="auto">
            <a:xfrm flipH="1" flipV="1">
              <a:off x="3744" y="3504"/>
              <a:ext cx="336" cy="288"/>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9901" name="Line 30"/>
            <p:cNvSpPr>
              <a:spLocks noChangeShapeType="1"/>
            </p:cNvSpPr>
            <p:nvPr/>
          </p:nvSpPr>
          <p:spPr bwMode="auto">
            <a:xfrm flipV="1">
              <a:off x="4224" y="3504"/>
              <a:ext cx="0" cy="240"/>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79902" name="AutoShape 33"/>
            <p:cNvSpPr>
              <a:spLocks noChangeArrowheads="1"/>
            </p:cNvSpPr>
            <p:nvPr/>
          </p:nvSpPr>
          <p:spPr bwMode="auto">
            <a:xfrm>
              <a:off x="2592" y="3120"/>
              <a:ext cx="576" cy="480"/>
            </a:xfrm>
            <a:prstGeom prst="rightArrow">
              <a:avLst>
                <a:gd name="adj1" fmla="val 50000"/>
                <a:gd name="adj2" fmla="val 3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除去</a:t>
              </a:r>
            </a:p>
          </p:txBody>
        </p:sp>
      </p:grpSp>
      <p:sp>
        <p:nvSpPr>
          <p:cNvPr id="608291" name="AutoShape 35"/>
          <p:cNvSpPr>
            <a:spLocks noChangeArrowheads="1"/>
          </p:cNvSpPr>
          <p:nvPr/>
        </p:nvSpPr>
        <p:spPr bwMode="auto">
          <a:xfrm>
            <a:off x="3200400" y="3657600"/>
            <a:ext cx="2438400" cy="914400"/>
          </a:xfrm>
          <a:prstGeom prst="wedgeRoundRectCallout">
            <a:avLst>
              <a:gd name="adj1" fmla="val -38995"/>
              <a:gd name="adj2" fmla="val 86981"/>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必要な資源を</a:t>
            </a:r>
          </a:p>
          <a:p>
            <a:pPr algn="ctr" eaLnBrk="1" hangingPunct="1">
              <a:spcBef>
                <a:spcPct val="0"/>
              </a:spcBef>
              <a:buSzTx/>
              <a:buFontTx/>
              <a:buNone/>
            </a:pPr>
            <a:r>
              <a:rPr lang="ja-JP" altLang="en-US" sz="2400">
                <a:latin typeface="Times New Roman" panose="02020603050405020304" pitchFamily="18" charset="0"/>
              </a:rPr>
              <a:t>全て確保</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08273"/>
                                        </p:tgtEl>
                                        <p:attrNameLst>
                                          <p:attrName>style.visibility</p:attrName>
                                        </p:attrNameLst>
                                      </p:cBhvr>
                                      <p:to>
                                        <p:strVal val="visible"/>
                                      </p:to>
                                    </p:set>
                                    <p:animEffect transition="in" filter="checkerboard(across)">
                                      <p:cBhvr>
                                        <p:cTn id="7" dur="500"/>
                                        <p:tgtEl>
                                          <p:spTgt spid="60827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08291"/>
                                        </p:tgtEl>
                                        <p:attrNameLst>
                                          <p:attrName>style.visibility</p:attrName>
                                        </p:attrNameLst>
                                      </p:cBhvr>
                                      <p:to>
                                        <p:strVal val="visible"/>
                                      </p:to>
                                    </p:set>
                                    <p:animEffect transition="in" filter="checkerboard(across)">
                                      <p:cBhvr>
                                        <p:cTn id="12" dur="500"/>
                                        <p:tgtEl>
                                          <p:spTgt spid="60829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608293"/>
                                        </p:tgtEl>
                                        <p:attrNameLst>
                                          <p:attrName>style.visibility</p:attrName>
                                        </p:attrNameLst>
                                      </p:cBhvr>
                                      <p:to>
                                        <p:strVal val="visible"/>
                                      </p:to>
                                    </p:set>
                                    <p:animEffect transition="in" filter="wipe(left)">
                                      <p:cBhvr>
                                        <p:cTn id="17" dur="500"/>
                                        <p:tgtEl>
                                          <p:spTgt spid="6082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8273" grpId="0" animBg="1"/>
      <p:bldP spid="608291" grpId="0" animBg="1" autoUpdateAnimBg="0"/>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685800" y="800100"/>
            <a:ext cx="7772400" cy="762000"/>
          </a:xfrm>
        </p:spPr>
        <p:txBody>
          <a:bodyPr/>
          <a:lstStyle/>
          <a:p>
            <a:pPr eaLnBrk="1" hangingPunct="1"/>
            <a:r>
              <a:rPr lang="ja-JP" altLang="en-US"/>
              <a:t>デッドロックの検出</a:t>
            </a:r>
          </a:p>
        </p:txBody>
      </p:sp>
      <p:sp>
        <p:nvSpPr>
          <p:cNvPr id="80899" name="Rectangle 18"/>
          <p:cNvSpPr>
            <a:spLocks noChangeArrowheads="1"/>
          </p:cNvSpPr>
          <p:nvPr/>
        </p:nvSpPr>
        <p:spPr bwMode="auto">
          <a:xfrm>
            <a:off x="1066800" y="2667000"/>
            <a:ext cx="8382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80900" name="Rectangle 19"/>
          <p:cNvSpPr>
            <a:spLocks noChangeArrowheads="1"/>
          </p:cNvSpPr>
          <p:nvPr/>
        </p:nvSpPr>
        <p:spPr bwMode="auto">
          <a:xfrm>
            <a:off x="2057400" y="2667000"/>
            <a:ext cx="8382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80901" name="Oval 20"/>
          <p:cNvSpPr>
            <a:spLocks noChangeArrowheads="1"/>
          </p:cNvSpPr>
          <p:nvPr/>
        </p:nvSpPr>
        <p:spPr bwMode="auto">
          <a:xfrm>
            <a:off x="1676400" y="1752600"/>
            <a:ext cx="4572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80902" name="Oval 21"/>
          <p:cNvSpPr>
            <a:spLocks noChangeArrowheads="1"/>
          </p:cNvSpPr>
          <p:nvPr/>
        </p:nvSpPr>
        <p:spPr bwMode="auto">
          <a:xfrm>
            <a:off x="2895600" y="1752600"/>
            <a:ext cx="4572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80903" name="Oval 22"/>
          <p:cNvSpPr>
            <a:spLocks noChangeArrowheads="1"/>
          </p:cNvSpPr>
          <p:nvPr/>
        </p:nvSpPr>
        <p:spPr bwMode="auto">
          <a:xfrm>
            <a:off x="2286000" y="3505200"/>
            <a:ext cx="4572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80904" name="Line 23"/>
          <p:cNvSpPr>
            <a:spLocks noChangeShapeType="1"/>
          </p:cNvSpPr>
          <p:nvPr/>
        </p:nvSpPr>
        <p:spPr bwMode="auto">
          <a:xfrm flipV="1">
            <a:off x="1676400" y="2209800"/>
            <a:ext cx="152400" cy="457200"/>
          </a:xfrm>
          <a:prstGeom prst="line">
            <a:avLst/>
          </a:prstGeom>
          <a:noFill/>
          <a:ln w="38100">
            <a:solidFill>
              <a:srgbClr val="FFFF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80905" name="Line 24"/>
          <p:cNvSpPr>
            <a:spLocks noChangeShapeType="1"/>
          </p:cNvSpPr>
          <p:nvPr/>
        </p:nvSpPr>
        <p:spPr bwMode="auto">
          <a:xfrm>
            <a:off x="2057400" y="2209800"/>
            <a:ext cx="304800" cy="45720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80906" name="Line 25"/>
          <p:cNvSpPr>
            <a:spLocks noChangeShapeType="1"/>
          </p:cNvSpPr>
          <p:nvPr/>
        </p:nvSpPr>
        <p:spPr bwMode="auto">
          <a:xfrm flipV="1">
            <a:off x="2667000" y="2133600"/>
            <a:ext cx="304800" cy="533400"/>
          </a:xfrm>
          <a:prstGeom prst="line">
            <a:avLst/>
          </a:prstGeom>
          <a:noFill/>
          <a:ln w="38100">
            <a:solidFill>
              <a:srgbClr val="FFFF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80907" name="Line 26"/>
          <p:cNvSpPr>
            <a:spLocks noChangeShapeType="1"/>
          </p:cNvSpPr>
          <p:nvPr/>
        </p:nvSpPr>
        <p:spPr bwMode="auto">
          <a:xfrm flipH="1" flipV="1">
            <a:off x="1752600" y="3124200"/>
            <a:ext cx="533400" cy="457200"/>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80908" name="Line 27"/>
          <p:cNvSpPr>
            <a:spLocks noChangeShapeType="1"/>
          </p:cNvSpPr>
          <p:nvPr/>
        </p:nvSpPr>
        <p:spPr bwMode="auto">
          <a:xfrm flipV="1">
            <a:off x="2514600" y="3124200"/>
            <a:ext cx="0" cy="381000"/>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09309" name="AutoShape 29"/>
          <p:cNvSpPr>
            <a:spLocks noChangeArrowheads="1"/>
          </p:cNvSpPr>
          <p:nvPr/>
        </p:nvSpPr>
        <p:spPr bwMode="auto">
          <a:xfrm>
            <a:off x="2514600" y="2057400"/>
            <a:ext cx="609600" cy="762000"/>
          </a:xfrm>
          <a:prstGeom prst="roundRect">
            <a:avLst>
              <a:gd name="adj" fmla="val 16667"/>
            </a:avLst>
          </a:prstGeom>
          <a:noFill/>
          <a:ln w="38100">
            <a:solidFill>
              <a:srgbClr val="FF00FF"/>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609323" name="AutoShape 43"/>
          <p:cNvSpPr>
            <a:spLocks noChangeArrowheads="1"/>
          </p:cNvSpPr>
          <p:nvPr/>
        </p:nvSpPr>
        <p:spPr bwMode="auto">
          <a:xfrm>
            <a:off x="3581400" y="1676400"/>
            <a:ext cx="2209800" cy="533400"/>
          </a:xfrm>
          <a:prstGeom prst="wedgeRoundRectCallout">
            <a:avLst>
              <a:gd name="adj1" fmla="val -82759"/>
              <a:gd name="adj2" fmla="val 110417"/>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割り当て可能</a:t>
            </a:r>
          </a:p>
        </p:txBody>
      </p:sp>
      <p:grpSp>
        <p:nvGrpSpPr>
          <p:cNvPr id="609355" name="Group 75"/>
          <p:cNvGrpSpPr>
            <a:grpSpLocks/>
          </p:cNvGrpSpPr>
          <p:nvPr/>
        </p:nvGrpSpPr>
        <p:grpSpPr bwMode="auto">
          <a:xfrm>
            <a:off x="4038600" y="1752600"/>
            <a:ext cx="3810000" cy="2209800"/>
            <a:chOff x="2544" y="1104"/>
            <a:chExt cx="2400" cy="1392"/>
          </a:xfrm>
        </p:grpSpPr>
        <p:sp>
          <p:nvSpPr>
            <p:cNvPr id="80932" name="Rectangle 30"/>
            <p:cNvSpPr>
              <a:spLocks noChangeArrowheads="1"/>
            </p:cNvSpPr>
            <p:nvPr/>
          </p:nvSpPr>
          <p:spPr bwMode="auto">
            <a:xfrm>
              <a:off x="3504" y="1680"/>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80933" name="Rectangle 31"/>
            <p:cNvSpPr>
              <a:spLocks noChangeArrowheads="1"/>
            </p:cNvSpPr>
            <p:nvPr/>
          </p:nvSpPr>
          <p:spPr bwMode="auto">
            <a:xfrm>
              <a:off x="4128" y="1680"/>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80934" name="Oval 32"/>
            <p:cNvSpPr>
              <a:spLocks noChangeArrowheads="1"/>
            </p:cNvSpPr>
            <p:nvPr/>
          </p:nvSpPr>
          <p:spPr bwMode="auto">
            <a:xfrm>
              <a:off x="3888" y="1104"/>
              <a:ext cx="288" cy="288"/>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80935" name="Oval 33"/>
            <p:cNvSpPr>
              <a:spLocks noChangeArrowheads="1"/>
            </p:cNvSpPr>
            <p:nvPr/>
          </p:nvSpPr>
          <p:spPr bwMode="auto">
            <a:xfrm>
              <a:off x="4656" y="1104"/>
              <a:ext cx="288" cy="288"/>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80936" name="Oval 34"/>
            <p:cNvSpPr>
              <a:spLocks noChangeArrowheads="1"/>
            </p:cNvSpPr>
            <p:nvPr/>
          </p:nvSpPr>
          <p:spPr bwMode="auto">
            <a:xfrm>
              <a:off x="4272" y="2208"/>
              <a:ext cx="288" cy="288"/>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80937" name="Line 35"/>
            <p:cNvSpPr>
              <a:spLocks noChangeShapeType="1"/>
            </p:cNvSpPr>
            <p:nvPr/>
          </p:nvSpPr>
          <p:spPr bwMode="auto">
            <a:xfrm flipV="1">
              <a:off x="3888" y="1392"/>
              <a:ext cx="96" cy="288"/>
            </a:xfrm>
            <a:prstGeom prst="line">
              <a:avLst/>
            </a:prstGeom>
            <a:noFill/>
            <a:ln w="38100">
              <a:solidFill>
                <a:srgbClr val="FFFF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80938" name="Line 36"/>
            <p:cNvSpPr>
              <a:spLocks noChangeShapeType="1"/>
            </p:cNvSpPr>
            <p:nvPr/>
          </p:nvSpPr>
          <p:spPr bwMode="auto">
            <a:xfrm>
              <a:off x="4128" y="1392"/>
              <a:ext cx="192" cy="288"/>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80939" name="Line 37"/>
            <p:cNvSpPr>
              <a:spLocks noChangeShapeType="1"/>
            </p:cNvSpPr>
            <p:nvPr/>
          </p:nvSpPr>
          <p:spPr bwMode="auto">
            <a:xfrm flipV="1">
              <a:off x="4512" y="1344"/>
              <a:ext cx="192" cy="336"/>
            </a:xfrm>
            <a:prstGeom prst="line">
              <a:avLst/>
            </a:prstGeom>
            <a:noFill/>
            <a:ln w="38100">
              <a:solidFill>
                <a:srgbClr val="FF99CC"/>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80940" name="Line 38"/>
            <p:cNvSpPr>
              <a:spLocks noChangeShapeType="1"/>
            </p:cNvSpPr>
            <p:nvPr/>
          </p:nvSpPr>
          <p:spPr bwMode="auto">
            <a:xfrm flipH="1" flipV="1">
              <a:off x="3936" y="1968"/>
              <a:ext cx="336" cy="288"/>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80941" name="Line 39"/>
            <p:cNvSpPr>
              <a:spLocks noChangeShapeType="1"/>
            </p:cNvSpPr>
            <p:nvPr/>
          </p:nvSpPr>
          <p:spPr bwMode="auto">
            <a:xfrm flipV="1">
              <a:off x="4416" y="1968"/>
              <a:ext cx="0" cy="24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80942" name="AutoShape 41"/>
            <p:cNvSpPr>
              <a:spLocks noChangeArrowheads="1"/>
            </p:cNvSpPr>
            <p:nvPr/>
          </p:nvSpPr>
          <p:spPr bwMode="auto">
            <a:xfrm>
              <a:off x="2544" y="1584"/>
              <a:ext cx="864" cy="432"/>
            </a:xfrm>
            <a:prstGeom prst="rightArrow">
              <a:avLst>
                <a:gd name="adj1" fmla="val 50000"/>
                <a:gd name="adj2" fmla="val 50000"/>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割り当て</a:t>
              </a:r>
            </a:p>
          </p:txBody>
        </p:sp>
      </p:grpSp>
      <p:sp>
        <p:nvSpPr>
          <p:cNvPr id="609324" name="AutoShape 44"/>
          <p:cNvSpPr>
            <a:spLocks noChangeArrowheads="1"/>
          </p:cNvSpPr>
          <p:nvPr/>
        </p:nvSpPr>
        <p:spPr bwMode="auto">
          <a:xfrm>
            <a:off x="6477000" y="2590800"/>
            <a:ext cx="990600" cy="609600"/>
          </a:xfrm>
          <a:prstGeom prst="roundRect">
            <a:avLst>
              <a:gd name="adj" fmla="val 16667"/>
            </a:avLst>
          </a:prstGeom>
          <a:noFill/>
          <a:ln w="38100">
            <a:solidFill>
              <a:srgbClr val="FF00FF"/>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grpSp>
        <p:nvGrpSpPr>
          <p:cNvPr id="609354" name="Group 74"/>
          <p:cNvGrpSpPr>
            <a:grpSpLocks/>
          </p:cNvGrpSpPr>
          <p:nvPr/>
        </p:nvGrpSpPr>
        <p:grpSpPr bwMode="auto">
          <a:xfrm>
            <a:off x="5638800" y="4038600"/>
            <a:ext cx="2286000" cy="2667000"/>
            <a:chOff x="3552" y="2544"/>
            <a:chExt cx="1440" cy="1680"/>
          </a:xfrm>
        </p:grpSpPr>
        <p:sp>
          <p:nvSpPr>
            <p:cNvPr id="80925" name="Rectangle 46"/>
            <p:cNvSpPr>
              <a:spLocks noChangeArrowheads="1"/>
            </p:cNvSpPr>
            <p:nvPr/>
          </p:nvSpPr>
          <p:spPr bwMode="auto">
            <a:xfrm>
              <a:off x="3552" y="3408"/>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80926" name="Oval 48"/>
            <p:cNvSpPr>
              <a:spLocks noChangeArrowheads="1"/>
            </p:cNvSpPr>
            <p:nvPr/>
          </p:nvSpPr>
          <p:spPr bwMode="auto">
            <a:xfrm>
              <a:off x="3936" y="2832"/>
              <a:ext cx="288" cy="288"/>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80927" name="Oval 49"/>
            <p:cNvSpPr>
              <a:spLocks noChangeArrowheads="1"/>
            </p:cNvSpPr>
            <p:nvPr/>
          </p:nvSpPr>
          <p:spPr bwMode="auto">
            <a:xfrm>
              <a:off x="4704" y="2832"/>
              <a:ext cx="288" cy="288"/>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80928" name="Oval 50"/>
            <p:cNvSpPr>
              <a:spLocks noChangeArrowheads="1"/>
            </p:cNvSpPr>
            <p:nvPr/>
          </p:nvSpPr>
          <p:spPr bwMode="auto">
            <a:xfrm>
              <a:off x="4320" y="3936"/>
              <a:ext cx="288" cy="288"/>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80929" name="Line 51"/>
            <p:cNvSpPr>
              <a:spLocks noChangeShapeType="1"/>
            </p:cNvSpPr>
            <p:nvPr/>
          </p:nvSpPr>
          <p:spPr bwMode="auto">
            <a:xfrm flipV="1">
              <a:off x="3936" y="3120"/>
              <a:ext cx="96" cy="288"/>
            </a:xfrm>
            <a:prstGeom prst="line">
              <a:avLst/>
            </a:prstGeom>
            <a:noFill/>
            <a:ln w="38100">
              <a:solidFill>
                <a:srgbClr val="FFFF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80930" name="Line 54"/>
            <p:cNvSpPr>
              <a:spLocks noChangeShapeType="1"/>
            </p:cNvSpPr>
            <p:nvPr/>
          </p:nvSpPr>
          <p:spPr bwMode="auto">
            <a:xfrm flipH="1" flipV="1">
              <a:off x="3984" y="3696"/>
              <a:ext cx="336" cy="288"/>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80931" name="AutoShape 57"/>
            <p:cNvSpPr>
              <a:spLocks noChangeArrowheads="1"/>
            </p:cNvSpPr>
            <p:nvPr/>
          </p:nvSpPr>
          <p:spPr bwMode="auto">
            <a:xfrm>
              <a:off x="4176" y="2544"/>
              <a:ext cx="480" cy="384"/>
            </a:xfrm>
            <a:prstGeom prst="downArrow">
              <a:avLst>
                <a:gd name="adj1" fmla="val 50000"/>
                <a:gd name="adj2" fmla="val 25000"/>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除去</a:t>
              </a:r>
            </a:p>
          </p:txBody>
        </p:sp>
      </p:grpSp>
      <p:grpSp>
        <p:nvGrpSpPr>
          <p:cNvPr id="609356" name="Group 76"/>
          <p:cNvGrpSpPr>
            <a:grpSpLocks/>
          </p:cNvGrpSpPr>
          <p:nvPr/>
        </p:nvGrpSpPr>
        <p:grpSpPr bwMode="auto">
          <a:xfrm>
            <a:off x="1295400" y="4495800"/>
            <a:ext cx="3886200" cy="2209800"/>
            <a:chOff x="816" y="2832"/>
            <a:chExt cx="2448" cy="1392"/>
          </a:xfrm>
        </p:grpSpPr>
        <p:sp>
          <p:nvSpPr>
            <p:cNvPr id="80918" name="Rectangle 61"/>
            <p:cNvSpPr>
              <a:spLocks noChangeArrowheads="1"/>
            </p:cNvSpPr>
            <p:nvPr/>
          </p:nvSpPr>
          <p:spPr bwMode="auto">
            <a:xfrm>
              <a:off x="816" y="3408"/>
              <a:ext cx="528" cy="288"/>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80919" name="Oval 62"/>
            <p:cNvSpPr>
              <a:spLocks noChangeArrowheads="1"/>
            </p:cNvSpPr>
            <p:nvPr/>
          </p:nvSpPr>
          <p:spPr bwMode="auto">
            <a:xfrm>
              <a:off x="1200" y="2832"/>
              <a:ext cx="288" cy="288"/>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80920" name="Oval 63"/>
            <p:cNvSpPr>
              <a:spLocks noChangeArrowheads="1"/>
            </p:cNvSpPr>
            <p:nvPr/>
          </p:nvSpPr>
          <p:spPr bwMode="auto">
            <a:xfrm>
              <a:off x="1968" y="2832"/>
              <a:ext cx="288" cy="288"/>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80921" name="Oval 64"/>
            <p:cNvSpPr>
              <a:spLocks noChangeArrowheads="1"/>
            </p:cNvSpPr>
            <p:nvPr/>
          </p:nvSpPr>
          <p:spPr bwMode="auto">
            <a:xfrm>
              <a:off x="1584" y="3936"/>
              <a:ext cx="288" cy="288"/>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80922" name="Line 65"/>
            <p:cNvSpPr>
              <a:spLocks noChangeShapeType="1"/>
            </p:cNvSpPr>
            <p:nvPr/>
          </p:nvSpPr>
          <p:spPr bwMode="auto">
            <a:xfrm flipV="1">
              <a:off x="1200" y="3120"/>
              <a:ext cx="96" cy="288"/>
            </a:xfrm>
            <a:prstGeom prst="line">
              <a:avLst/>
            </a:prstGeom>
            <a:noFill/>
            <a:ln w="38100">
              <a:solidFill>
                <a:srgbClr val="FF99CC"/>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80923" name="Line 66"/>
            <p:cNvSpPr>
              <a:spLocks noChangeShapeType="1"/>
            </p:cNvSpPr>
            <p:nvPr/>
          </p:nvSpPr>
          <p:spPr bwMode="auto">
            <a:xfrm flipH="1" flipV="1">
              <a:off x="1248" y="3696"/>
              <a:ext cx="336" cy="288"/>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80924" name="AutoShape 68"/>
            <p:cNvSpPr>
              <a:spLocks noChangeArrowheads="1"/>
            </p:cNvSpPr>
            <p:nvPr/>
          </p:nvSpPr>
          <p:spPr bwMode="auto">
            <a:xfrm>
              <a:off x="2352" y="3312"/>
              <a:ext cx="912" cy="432"/>
            </a:xfrm>
            <a:prstGeom prst="leftArrow">
              <a:avLst>
                <a:gd name="adj1" fmla="val 50000"/>
                <a:gd name="adj2" fmla="val 52778"/>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割り当て</a:t>
              </a:r>
            </a:p>
          </p:txBody>
        </p:sp>
      </p:grpSp>
      <p:sp>
        <p:nvSpPr>
          <p:cNvPr id="609350" name="AutoShape 70"/>
          <p:cNvSpPr>
            <a:spLocks noChangeArrowheads="1"/>
          </p:cNvSpPr>
          <p:nvPr/>
        </p:nvSpPr>
        <p:spPr bwMode="auto">
          <a:xfrm>
            <a:off x="6019800" y="4724400"/>
            <a:ext cx="609600" cy="762000"/>
          </a:xfrm>
          <a:prstGeom prst="roundRect">
            <a:avLst>
              <a:gd name="adj" fmla="val 16667"/>
            </a:avLst>
          </a:prstGeom>
          <a:noFill/>
          <a:ln w="38100">
            <a:solidFill>
              <a:srgbClr val="FF00FF"/>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609351" name="AutoShape 71"/>
          <p:cNvSpPr>
            <a:spLocks noChangeArrowheads="1"/>
          </p:cNvSpPr>
          <p:nvPr/>
        </p:nvSpPr>
        <p:spPr bwMode="auto">
          <a:xfrm>
            <a:off x="2286000" y="3048000"/>
            <a:ext cx="457200" cy="609600"/>
          </a:xfrm>
          <a:prstGeom prst="roundRect">
            <a:avLst>
              <a:gd name="adj" fmla="val 16667"/>
            </a:avLst>
          </a:prstGeom>
          <a:noFill/>
          <a:ln w="38100">
            <a:solidFill>
              <a:srgbClr val="FF00FF"/>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609353" name="AutoShape 73"/>
          <p:cNvSpPr>
            <a:spLocks noChangeArrowheads="1"/>
          </p:cNvSpPr>
          <p:nvPr/>
        </p:nvSpPr>
        <p:spPr bwMode="auto">
          <a:xfrm>
            <a:off x="6248400" y="5715000"/>
            <a:ext cx="609600" cy="685800"/>
          </a:xfrm>
          <a:prstGeom prst="roundRect">
            <a:avLst>
              <a:gd name="adj" fmla="val 16667"/>
            </a:avLst>
          </a:prstGeom>
          <a:noFill/>
          <a:ln w="38100">
            <a:solidFill>
              <a:srgbClr val="FF00FF"/>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09309"/>
                                        </p:tgtEl>
                                        <p:attrNameLst>
                                          <p:attrName>style.visibility</p:attrName>
                                        </p:attrNameLst>
                                      </p:cBhvr>
                                      <p:to>
                                        <p:strVal val="visible"/>
                                      </p:to>
                                    </p:set>
                                    <p:animEffect transition="in" filter="checkerboard(across)">
                                      <p:cBhvr>
                                        <p:cTn id="7" dur="500"/>
                                        <p:tgtEl>
                                          <p:spTgt spid="60930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09351"/>
                                        </p:tgtEl>
                                        <p:attrNameLst>
                                          <p:attrName>style.visibility</p:attrName>
                                        </p:attrNameLst>
                                      </p:cBhvr>
                                      <p:to>
                                        <p:strVal val="visible"/>
                                      </p:to>
                                    </p:set>
                                    <p:animEffect transition="in" filter="checkerboard(across)">
                                      <p:cBhvr>
                                        <p:cTn id="12" dur="500"/>
                                        <p:tgtEl>
                                          <p:spTgt spid="60935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09323"/>
                                        </p:tgtEl>
                                        <p:attrNameLst>
                                          <p:attrName>style.visibility</p:attrName>
                                        </p:attrNameLst>
                                      </p:cBhvr>
                                      <p:to>
                                        <p:strVal val="visible"/>
                                      </p:to>
                                    </p:set>
                                    <p:animEffect transition="in" filter="checkerboard(across)">
                                      <p:cBhvr>
                                        <p:cTn id="17" dur="500"/>
                                        <p:tgtEl>
                                          <p:spTgt spid="60932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609355"/>
                                        </p:tgtEl>
                                        <p:attrNameLst>
                                          <p:attrName>style.visibility</p:attrName>
                                        </p:attrNameLst>
                                      </p:cBhvr>
                                      <p:to>
                                        <p:strVal val="visible"/>
                                      </p:to>
                                    </p:set>
                                    <p:animEffect transition="in" filter="wipe(left)">
                                      <p:cBhvr>
                                        <p:cTn id="22" dur="500"/>
                                        <p:tgtEl>
                                          <p:spTgt spid="60935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609324"/>
                                        </p:tgtEl>
                                        <p:attrNameLst>
                                          <p:attrName>style.visibility</p:attrName>
                                        </p:attrNameLst>
                                      </p:cBhvr>
                                      <p:to>
                                        <p:strVal val="visible"/>
                                      </p:to>
                                    </p:set>
                                    <p:animEffect transition="in" filter="checkerboard(across)">
                                      <p:cBhvr>
                                        <p:cTn id="27" dur="500"/>
                                        <p:tgtEl>
                                          <p:spTgt spid="60932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1" fill="hold" nodeType="clickEffect">
                                  <p:stCondLst>
                                    <p:cond delay="0"/>
                                  </p:stCondLst>
                                  <p:childTnLst>
                                    <p:set>
                                      <p:cBhvr>
                                        <p:cTn id="31" dur="1" fill="hold">
                                          <p:stCondLst>
                                            <p:cond delay="0"/>
                                          </p:stCondLst>
                                        </p:cTn>
                                        <p:tgtEl>
                                          <p:spTgt spid="609354"/>
                                        </p:tgtEl>
                                        <p:attrNameLst>
                                          <p:attrName>style.visibility</p:attrName>
                                        </p:attrNameLst>
                                      </p:cBhvr>
                                      <p:to>
                                        <p:strVal val="visible"/>
                                      </p:to>
                                    </p:set>
                                    <p:animEffect transition="in" filter="wipe(up)">
                                      <p:cBhvr>
                                        <p:cTn id="32" dur="500"/>
                                        <p:tgtEl>
                                          <p:spTgt spid="60935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609350"/>
                                        </p:tgtEl>
                                        <p:attrNameLst>
                                          <p:attrName>style.visibility</p:attrName>
                                        </p:attrNameLst>
                                      </p:cBhvr>
                                      <p:to>
                                        <p:strVal val="visible"/>
                                      </p:to>
                                    </p:set>
                                    <p:animEffect transition="in" filter="checkerboard(across)">
                                      <p:cBhvr>
                                        <p:cTn id="37" dur="500"/>
                                        <p:tgtEl>
                                          <p:spTgt spid="609350"/>
                                        </p:tgtEl>
                                      </p:cBhvr>
                                    </p:animEffect>
                                  </p:childTnLst>
                                </p:cTn>
                              </p:par>
                            </p:childTnLst>
                          </p:cTn>
                        </p:par>
                        <p:par>
                          <p:cTn id="38" fill="hold" nodeType="afterGroup">
                            <p:stCondLst>
                              <p:cond delay="500"/>
                            </p:stCondLst>
                            <p:childTnLst>
                              <p:par>
                                <p:cTn id="39" presetID="5" presetClass="entr" presetSubtype="10" fill="hold" grpId="0" nodeType="afterEffect">
                                  <p:stCondLst>
                                    <p:cond delay="0"/>
                                  </p:stCondLst>
                                  <p:childTnLst>
                                    <p:set>
                                      <p:cBhvr>
                                        <p:cTn id="40" dur="1" fill="hold">
                                          <p:stCondLst>
                                            <p:cond delay="0"/>
                                          </p:stCondLst>
                                        </p:cTn>
                                        <p:tgtEl>
                                          <p:spTgt spid="609353"/>
                                        </p:tgtEl>
                                        <p:attrNameLst>
                                          <p:attrName>style.visibility</p:attrName>
                                        </p:attrNameLst>
                                      </p:cBhvr>
                                      <p:to>
                                        <p:strVal val="visible"/>
                                      </p:to>
                                    </p:set>
                                    <p:animEffect transition="in" filter="checkerboard(across)">
                                      <p:cBhvr>
                                        <p:cTn id="41" dur="500"/>
                                        <p:tgtEl>
                                          <p:spTgt spid="609353"/>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2" presetClass="entr" presetSubtype="2" fill="hold" nodeType="clickEffect">
                                  <p:stCondLst>
                                    <p:cond delay="0"/>
                                  </p:stCondLst>
                                  <p:childTnLst>
                                    <p:set>
                                      <p:cBhvr>
                                        <p:cTn id="45" dur="1" fill="hold">
                                          <p:stCondLst>
                                            <p:cond delay="0"/>
                                          </p:stCondLst>
                                        </p:cTn>
                                        <p:tgtEl>
                                          <p:spTgt spid="609356"/>
                                        </p:tgtEl>
                                        <p:attrNameLst>
                                          <p:attrName>style.visibility</p:attrName>
                                        </p:attrNameLst>
                                      </p:cBhvr>
                                      <p:to>
                                        <p:strVal val="visible"/>
                                      </p:to>
                                    </p:set>
                                    <p:animEffect transition="in" filter="wipe(right)">
                                      <p:cBhvr>
                                        <p:cTn id="46" dur="500"/>
                                        <p:tgtEl>
                                          <p:spTgt spid="6093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9309" grpId="0" animBg="1"/>
      <p:bldP spid="609323" grpId="0" animBg="1" autoUpdateAnimBg="0"/>
      <p:bldP spid="609324" grpId="0" animBg="1"/>
      <p:bldP spid="609350" grpId="0" animBg="1"/>
      <p:bldP spid="609351" grpId="0" animBg="1"/>
      <p:bldP spid="609353" grpId="0" animBg="1"/>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685800" y="800100"/>
            <a:ext cx="7772400" cy="762000"/>
          </a:xfrm>
        </p:spPr>
        <p:txBody>
          <a:bodyPr/>
          <a:lstStyle/>
          <a:p>
            <a:pPr eaLnBrk="1" hangingPunct="1"/>
            <a:r>
              <a:rPr lang="ja-JP" altLang="en-US"/>
              <a:t>デッドロックの検出</a:t>
            </a:r>
          </a:p>
        </p:txBody>
      </p:sp>
      <p:sp>
        <p:nvSpPr>
          <p:cNvPr id="81923" name="AutoShape 5"/>
          <p:cNvSpPr>
            <a:spLocks noChangeArrowheads="1"/>
          </p:cNvSpPr>
          <p:nvPr/>
        </p:nvSpPr>
        <p:spPr bwMode="auto">
          <a:xfrm>
            <a:off x="1905000" y="3048000"/>
            <a:ext cx="2895600" cy="1447800"/>
          </a:xfrm>
          <a:prstGeom prst="flowChartDecision">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000">
                <a:latin typeface="Times New Roman" panose="02020603050405020304" pitchFamily="18" charset="0"/>
              </a:rPr>
              <a:t>必要な資源を</a:t>
            </a:r>
          </a:p>
          <a:p>
            <a:pPr algn="ctr" eaLnBrk="1" hangingPunct="1">
              <a:spcBef>
                <a:spcPct val="0"/>
              </a:spcBef>
              <a:buSzTx/>
              <a:buFontTx/>
              <a:buNone/>
            </a:pPr>
            <a:r>
              <a:rPr lang="ja-JP" altLang="en-US" sz="2000">
                <a:latin typeface="Times New Roman" panose="02020603050405020304" pitchFamily="18" charset="0"/>
              </a:rPr>
              <a:t>全て得た</a:t>
            </a:r>
          </a:p>
          <a:p>
            <a:pPr algn="ctr" eaLnBrk="1" hangingPunct="1">
              <a:spcBef>
                <a:spcPct val="0"/>
              </a:spcBef>
              <a:buSzTx/>
              <a:buFontTx/>
              <a:buNone/>
            </a:pPr>
            <a:r>
              <a:rPr lang="ja-JP" altLang="en-US" sz="2000">
                <a:latin typeface="Times New Roman" panose="02020603050405020304" pitchFamily="18" charset="0"/>
              </a:rPr>
              <a:t>プロセスがある</a:t>
            </a:r>
          </a:p>
        </p:txBody>
      </p:sp>
      <p:sp>
        <p:nvSpPr>
          <p:cNvPr id="81924" name="AutoShape 6"/>
          <p:cNvSpPr>
            <a:spLocks noChangeArrowheads="1"/>
          </p:cNvSpPr>
          <p:nvPr/>
        </p:nvSpPr>
        <p:spPr bwMode="auto">
          <a:xfrm>
            <a:off x="5257800" y="3505200"/>
            <a:ext cx="1981200" cy="533400"/>
          </a:xfrm>
          <a:prstGeom prst="flowChartProcess">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000">
                <a:latin typeface="Times New Roman" panose="02020603050405020304" pitchFamily="18" charset="0"/>
              </a:rPr>
              <a:t>プロセスを除去</a:t>
            </a:r>
          </a:p>
        </p:txBody>
      </p:sp>
      <p:sp>
        <p:nvSpPr>
          <p:cNvPr id="81925" name="AutoShape 7"/>
          <p:cNvSpPr>
            <a:spLocks noChangeArrowheads="1"/>
          </p:cNvSpPr>
          <p:nvPr/>
        </p:nvSpPr>
        <p:spPr bwMode="auto">
          <a:xfrm>
            <a:off x="2362200" y="2209800"/>
            <a:ext cx="1981200" cy="533400"/>
          </a:xfrm>
          <a:prstGeom prst="flowChartProcess">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000">
                <a:latin typeface="Times New Roman" panose="02020603050405020304" pitchFamily="18" charset="0"/>
              </a:rPr>
              <a:t>資源割り当て</a:t>
            </a:r>
          </a:p>
        </p:txBody>
      </p:sp>
      <p:sp>
        <p:nvSpPr>
          <p:cNvPr id="81926" name="AutoShape 8"/>
          <p:cNvSpPr>
            <a:spLocks noChangeArrowheads="1"/>
          </p:cNvSpPr>
          <p:nvPr/>
        </p:nvSpPr>
        <p:spPr bwMode="auto">
          <a:xfrm>
            <a:off x="4724400" y="4267200"/>
            <a:ext cx="2895600" cy="1447800"/>
          </a:xfrm>
          <a:prstGeom prst="flowChartDecision">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000">
                <a:latin typeface="Times New Roman" panose="02020603050405020304" pitchFamily="18" charset="0"/>
              </a:rPr>
              <a:t>全てのプロセスが</a:t>
            </a:r>
          </a:p>
          <a:p>
            <a:pPr algn="ctr" eaLnBrk="1" hangingPunct="1">
              <a:spcBef>
                <a:spcPct val="0"/>
              </a:spcBef>
              <a:buSzTx/>
              <a:buFontTx/>
              <a:buNone/>
            </a:pPr>
            <a:r>
              <a:rPr lang="ja-JP" altLang="en-US" sz="2000">
                <a:latin typeface="Times New Roman" panose="02020603050405020304" pitchFamily="18" charset="0"/>
              </a:rPr>
              <a:t>除去された</a:t>
            </a:r>
          </a:p>
        </p:txBody>
      </p:sp>
      <p:sp>
        <p:nvSpPr>
          <p:cNvPr id="81927" name="AutoShape 9"/>
          <p:cNvSpPr>
            <a:spLocks noChangeArrowheads="1"/>
          </p:cNvSpPr>
          <p:nvPr/>
        </p:nvSpPr>
        <p:spPr bwMode="auto">
          <a:xfrm>
            <a:off x="5029200" y="6096000"/>
            <a:ext cx="2286000" cy="457200"/>
          </a:xfrm>
          <a:prstGeom prst="flowChartTerminator">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000">
                <a:latin typeface="Times New Roman" panose="02020603050405020304" pitchFamily="18" charset="0"/>
              </a:rPr>
              <a:t>デッドロック無し</a:t>
            </a:r>
          </a:p>
        </p:txBody>
      </p:sp>
      <p:sp>
        <p:nvSpPr>
          <p:cNvPr id="81928" name="AutoShape 10"/>
          <p:cNvSpPr>
            <a:spLocks noChangeArrowheads="1"/>
          </p:cNvSpPr>
          <p:nvPr/>
        </p:nvSpPr>
        <p:spPr bwMode="auto">
          <a:xfrm>
            <a:off x="381000" y="5105400"/>
            <a:ext cx="2286000" cy="457200"/>
          </a:xfrm>
          <a:prstGeom prst="flowChartTerminator">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000">
                <a:latin typeface="Times New Roman" panose="02020603050405020304" pitchFamily="18" charset="0"/>
              </a:rPr>
              <a:t>デッドロック有り</a:t>
            </a:r>
          </a:p>
        </p:txBody>
      </p:sp>
      <p:sp>
        <p:nvSpPr>
          <p:cNvPr id="81929" name="Line 11"/>
          <p:cNvSpPr>
            <a:spLocks noChangeShapeType="1"/>
          </p:cNvSpPr>
          <p:nvPr/>
        </p:nvSpPr>
        <p:spPr bwMode="auto">
          <a:xfrm flipH="1">
            <a:off x="1524000" y="3810000"/>
            <a:ext cx="38100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81930" name="Line 12"/>
          <p:cNvSpPr>
            <a:spLocks noChangeShapeType="1"/>
          </p:cNvSpPr>
          <p:nvPr/>
        </p:nvSpPr>
        <p:spPr bwMode="auto">
          <a:xfrm>
            <a:off x="1524000" y="3810000"/>
            <a:ext cx="0" cy="12954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81931" name="Line 13"/>
          <p:cNvSpPr>
            <a:spLocks noChangeShapeType="1"/>
          </p:cNvSpPr>
          <p:nvPr/>
        </p:nvSpPr>
        <p:spPr bwMode="auto">
          <a:xfrm>
            <a:off x="3352800" y="2743200"/>
            <a:ext cx="0" cy="3048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81932" name="Line 14"/>
          <p:cNvSpPr>
            <a:spLocks noChangeShapeType="1"/>
          </p:cNvSpPr>
          <p:nvPr/>
        </p:nvSpPr>
        <p:spPr bwMode="auto">
          <a:xfrm>
            <a:off x="4800600" y="3810000"/>
            <a:ext cx="457200" cy="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81933" name="Line 15"/>
          <p:cNvSpPr>
            <a:spLocks noChangeShapeType="1"/>
          </p:cNvSpPr>
          <p:nvPr/>
        </p:nvSpPr>
        <p:spPr bwMode="auto">
          <a:xfrm>
            <a:off x="6172200" y="4038600"/>
            <a:ext cx="0" cy="2286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81934" name="Line 16"/>
          <p:cNvSpPr>
            <a:spLocks noChangeShapeType="1"/>
          </p:cNvSpPr>
          <p:nvPr/>
        </p:nvSpPr>
        <p:spPr bwMode="auto">
          <a:xfrm>
            <a:off x="6172200" y="5715000"/>
            <a:ext cx="0" cy="3810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81935" name="Line 17"/>
          <p:cNvSpPr>
            <a:spLocks noChangeShapeType="1"/>
          </p:cNvSpPr>
          <p:nvPr/>
        </p:nvSpPr>
        <p:spPr bwMode="auto">
          <a:xfrm>
            <a:off x="7620000" y="4953000"/>
            <a:ext cx="60960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81936" name="Line 18"/>
          <p:cNvSpPr>
            <a:spLocks noChangeShapeType="1"/>
          </p:cNvSpPr>
          <p:nvPr/>
        </p:nvSpPr>
        <p:spPr bwMode="auto">
          <a:xfrm flipV="1">
            <a:off x="8229600" y="1676400"/>
            <a:ext cx="0" cy="327660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81937" name="Line 19"/>
          <p:cNvSpPr>
            <a:spLocks noChangeShapeType="1"/>
          </p:cNvSpPr>
          <p:nvPr/>
        </p:nvSpPr>
        <p:spPr bwMode="auto">
          <a:xfrm>
            <a:off x="3352800" y="1676400"/>
            <a:ext cx="487680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81938" name="Line 20"/>
          <p:cNvSpPr>
            <a:spLocks noChangeShapeType="1"/>
          </p:cNvSpPr>
          <p:nvPr/>
        </p:nvSpPr>
        <p:spPr bwMode="auto">
          <a:xfrm>
            <a:off x="3352800" y="1676400"/>
            <a:ext cx="0" cy="5334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81939" name="Text Box 21"/>
          <p:cNvSpPr txBox="1">
            <a:spLocks noChangeArrowheads="1"/>
          </p:cNvSpPr>
          <p:nvPr/>
        </p:nvSpPr>
        <p:spPr bwMode="auto">
          <a:xfrm>
            <a:off x="4648200" y="3352800"/>
            <a:ext cx="590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400">
                <a:latin typeface="Times New Roman" panose="02020603050405020304" pitchFamily="18" charset="0"/>
              </a:rPr>
              <a:t>yes</a:t>
            </a:r>
          </a:p>
        </p:txBody>
      </p:sp>
      <p:sp>
        <p:nvSpPr>
          <p:cNvPr id="81940" name="Text Box 22"/>
          <p:cNvSpPr txBox="1">
            <a:spLocks noChangeArrowheads="1"/>
          </p:cNvSpPr>
          <p:nvPr/>
        </p:nvSpPr>
        <p:spPr bwMode="auto">
          <a:xfrm>
            <a:off x="5638800" y="5638800"/>
            <a:ext cx="590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400">
                <a:latin typeface="Times New Roman" panose="02020603050405020304" pitchFamily="18" charset="0"/>
              </a:rPr>
              <a:t>yes</a:t>
            </a:r>
          </a:p>
        </p:txBody>
      </p:sp>
      <p:sp>
        <p:nvSpPr>
          <p:cNvPr id="81941" name="Text Box 23"/>
          <p:cNvSpPr txBox="1">
            <a:spLocks noChangeArrowheads="1"/>
          </p:cNvSpPr>
          <p:nvPr/>
        </p:nvSpPr>
        <p:spPr bwMode="auto">
          <a:xfrm>
            <a:off x="7543800" y="4495800"/>
            <a:ext cx="488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400">
                <a:latin typeface="Times New Roman" panose="02020603050405020304" pitchFamily="18" charset="0"/>
              </a:rPr>
              <a:t>no</a:t>
            </a:r>
          </a:p>
        </p:txBody>
      </p:sp>
      <p:sp>
        <p:nvSpPr>
          <p:cNvPr id="81942" name="Text Box 24"/>
          <p:cNvSpPr txBox="1">
            <a:spLocks noChangeArrowheads="1"/>
          </p:cNvSpPr>
          <p:nvPr/>
        </p:nvSpPr>
        <p:spPr bwMode="auto">
          <a:xfrm>
            <a:off x="1447800" y="3352800"/>
            <a:ext cx="488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400">
                <a:latin typeface="Times New Roman" panose="02020603050405020304" pitchFamily="18" charset="0"/>
              </a:rPr>
              <a:t>no</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685800" y="800100"/>
            <a:ext cx="7772400" cy="762000"/>
          </a:xfrm>
        </p:spPr>
        <p:txBody>
          <a:bodyPr/>
          <a:lstStyle/>
          <a:p>
            <a:pPr eaLnBrk="1" hangingPunct="1"/>
            <a:r>
              <a:rPr lang="ja-JP" altLang="en-US"/>
              <a:t>デッドロックの検出</a:t>
            </a:r>
          </a:p>
        </p:txBody>
      </p:sp>
      <p:sp>
        <p:nvSpPr>
          <p:cNvPr id="82947" name="Rectangle 3"/>
          <p:cNvSpPr>
            <a:spLocks noGrp="1" noChangeArrowheads="1"/>
          </p:cNvSpPr>
          <p:nvPr>
            <p:ph type="body" idx="1"/>
          </p:nvPr>
        </p:nvSpPr>
        <p:spPr/>
        <p:txBody>
          <a:bodyPr/>
          <a:lstStyle/>
          <a:p>
            <a:pPr eaLnBrk="1" hangingPunct="1"/>
            <a:r>
              <a:rPr lang="ja-JP" altLang="en-US"/>
              <a:t>デッドロック検出した場合</a:t>
            </a:r>
          </a:p>
          <a:p>
            <a:pPr lvl="1" eaLnBrk="1" hangingPunct="1"/>
            <a:r>
              <a:rPr lang="ja-JP" altLang="en-US">
                <a:latin typeface="Times New Roman" panose="02020603050405020304" pitchFamily="18" charset="0"/>
              </a:rPr>
              <a:t>デッドロックの通知(</a:t>
            </a:r>
            <a:r>
              <a:rPr lang="en-US" altLang="ja-JP">
                <a:latin typeface="Times New Roman" panose="02020603050405020304" pitchFamily="18" charset="0"/>
              </a:rPr>
              <a:t>deadlock notification)</a:t>
            </a:r>
          </a:p>
          <a:p>
            <a:pPr lvl="2" eaLnBrk="1" hangingPunct="1"/>
            <a:r>
              <a:rPr lang="ja-JP" altLang="en-US">
                <a:latin typeface="Times New Roman" panose="02020603050405020304" pitchFamily="18" charset="0"/>
              </a:rPr>
              <a:t>管理者にデッドロック発生を通知</a:t>
            </a:r>
          </a:p>
          <a:p>
            <a:pPr lvl="1" eaLnBrk="1" hangingPunct="1"/>
            <a:r>
              <a:rPr lang="ja-JP" altLang="en-US">
                <a:latin typeface="Times New Roman" panose="02020603050405020304" pitchFamily="18" charset="0"/>
              </a:rPr>
              <a:t>デッドロックの回復(</a:t>
            </a:r>
            <a:r>
              <a:rPr lang="en-US" altLang="ja-JP">
                <a:latin typeface="Times New Roman" panose="02020603050405020304" pitchFamily="18" charset="0"/>
              </a:rPr>
              <a:t>deadlock recovery)</a:t>
            </a:r>
          </a:p>
          <a:p>
            <a:pPr lvl="2" eaLnBrk="1" hangingPunct="1"/>
            <a:r>
              <a:rPr lang="ja-JP" altLang="en-US">
                <a:latin typeface="Times New Roman" panose="02020603050405020304" pitchFamily="18" charset="0"/>
              </a:rPr>
              <a:t>デッドロック状態にあるプロセスの1つを終了(異常終了)させる</a:t>
            </a:r>
          </a:p>
          <a:p>
            <a:pPr lvl="2" eaLnBrk="1" hangingPunct="1"/>
            <a:r>
              <a:rPr lang="ja-JP" altLang="en-US">
                <a:latin typeface="Times New Roman" panose="02020603050405020304" pitchFamily="18" charset="0"/>
              </a:rPr>
              <a:t>デッドロック状態にあるプロセスの1つを資源獲得前の状態に戻す</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デッドロック発生の原理</a:t>
            </a:r>
            <a:endParaRPr lang="ja-JP" altLang="en-US" sz="3600">
              <a:latin typeface="Times New Roman" panose="02020603050405020304" pitchFamily="18" charset="0"/>
            </a:endParaRPr>
          </a:p>
        </p:txBody>
      </p:sp>
      <p:sp>
        <p:nvSpPr>
          <p:cNvPr id="12291" name="Rectangle 3"/>
          <p:cNvSpPr>
            <a:spLocks noChangeArrowheads="1"/>
          </p:cNvSpPr>
          <p:nvPr/>
        </p:nvSpPr>
        <p:spPr bwMode="auto">
          <a:xfrm>
            <a:off x="762000" y="1752600"/>
            <a:ext cx="8382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12292" name="Text Box 4"/>
          <p:cNvSpPr txBox="1">
            <a:spLocks noChangeArrowheads="1"/>
          </p:cNvSpPr>
          <p:nvPr/>
        </p:nvSpPr>
        <p:spPr bwMode="auto">
          <a:xfrm>
            <a:off x="1676400" y="1752600"/>
            <a:ext cx="12715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a:t>
            </a:r>
          </a:p>
        </p:txBody>
      </p:sp>
      <p:sp>
        <p:nvSpPr>
          <p:cNvPr id="12293" name="Oval 5"/>
          <p:cNvSpPr>
            <a:spLocks noChangeArrowheads="1"/>
          </p:cNvSpPr>
          <p:nvPr/>
        </p:nvSpPr>
        <p:spPr bwMode="auto">
          <a:xfrm>
            <a:off x="685800" y="2362200"/>
            <a:ext cx="9906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12294" name="Text Box 6"/>
          <p:cNvSpPr txBox="1">
            <a:spLocks noChangeArrowheads="1"/>
          </p:cNvSpPr>
          <p:nvPr/>
        </p:nvSpPr>
        <p:spPr bwMode="auto">
          <a:xfrm>
            <a:off x="1676400" y="2362200"/>
            <a:ext cx="793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資源</a:t>
            </a:r>
          </a:p>
        </p:txBody>
      </p:sp>
      <p:sp>
        <p:nvSpPr>
          <p:cNvPr id="12295" name="Rectangle 7"/>
          <p:cNvSpPr>
            <a:spLocks noChangeArrowheads="1"/>
          </p:cNvSpPr>
          <p:nvPr/>
        </p:nvSpPr>
        <p:spPr bwMode="auto">
          <a:xfrm>
            <a:off x="304800" y="3048000"/>
            <a:ext cx="457200" cy="3810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12296" name="Oval 8"/>
          <p:cNvSpPr>
            <a:spLocks noChangeArrowheads="1"/>
          </p:cNvSpPr>
          <p:nvPr/>
        </p:nvSpPr>
        <p:spPr bwMode="auto">
          <a:xfrm>
            <a:off x="1219200" y="3048000"/>
            <a:ext cx="4572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12297" name="Line 9"/>
          <p:cNvSpPr>
            <a:spLocks noChangeShapeType="1"/>
          </p:cNvSpPr>
          <p:nvPr/>
        </p:nvSpPr>
        <p:spPr bwMode="auto">
          <a:xfrm>
            <a:off x="762000" y="3276600"/>
            <a:ext cx="457200" cy="0"/>
          </a:xfrm>
          <a:prstGeom prst="line">
            <a:avLst/>
          </a:prstGeom>
          <a:noFill/>
          <a:ln w="38100">
            <a:solidFill>
              <a:srgbClr val="FF99CC"/>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8" name="Text Box 10"/>
          <p:cNvSpPr txBox="1">
            <a:spLocks noChangeArrowheads="1"/>
          </p:cNvSpPr>
          <p:nvPr/>
        </p:nvSpPr>
        <p:spPr bwMode="auto">
          <a:xfrm>
            <a:off x="1676400" y="2819400"/>
            <a:ext cx="16637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プロセスが</a:t>
            </a:r>
          </a:p>
          <a:p>
            <a:pPr eaLnBrk="1" hangingPunct="1">
              <a:spcBef>
                <a:spcPct val="0"/>
              </a:spcBef>
              <a:buSzTx/>
              <a:buFontTx/>
              <a:buNone/>
            </a:pPr>
            <a:r>
              <a:rPr lang="ja-JP" altLang="en-US" sz="2400">
                <a:latin typeface="Times New Roman" panose="02020603050405020304" pitchFamily="18" charset="0"/>
              </a:rPr>
              <a:t>資源を保有</a:t>
            </a:r>
          </a:p>
        </p:txBody>
      </p:sp>
      <p:sp>
        <p:nvSpPr>
          <p:cNvPr id="12299" name="Oval 11"/>
          <p:cNvSpPr>
            <a:spLocks noChangeArrowheads="1"/>
          </p:cNvSpPr>
          <p:nvPr/>
        </p:nvSpPr>
        <p:spPr bwMode="auto">
          <a:xfrm>
            <a:off x="304800" y="3810000"/>
            <a:ext cx="4572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12300" name="Rectangle 12"/>
          <p:cNvSpPr>
            <a:spLocks noChangeArrowheads="1"/>
          </p:cNvSpPr>
          <p:nvPr/>
        </p:nvSpPr>
        <p:spPr bwMode="auto">
          <a:xfrm>
            <a:off x="1219200" y="3886200"/>
            <a:ext cx="457200" cy="3810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12301" name="Line 13"/>
          <p:cNvSpPr>
            <a:spLocks noChangeShapeType="1"/>
          </p:cNvSpPr>
          <p:nvPr/>
        </p:nvSpPr>
        <p:spPr bwMode="auto">
          <a:xfrm>
            <a:off x="762000" y="4038600"/>
            <a:ext cx="457200" cy="0"/>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302" name="Text Box 14"/>
          <p:cNvSpPr txBox="1">
            <a:spLocks noChangeArrowheads="1"/>
          </p:cNvSpPr>
          <p:nvPr/>
        </p:nvSpPr>
        <p:spPr bwMode="auto">
          <a:xfrm>
            <a:off x="1676400" y="3657600"/>
            <a:ext cx="1649413"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プロセスが</a:t>
            </a:r>
          </a:p>
          <a:p>
            <a:pPr eaLnBrk="1" hangingPunct="1">
              <a:spcBef>
                <a:spcPct val="0"/>
              </a:spcBef>
              <a:buSzTx/>
              <a:buFontTx/>
              <a:buNone/>
            </a:pPr>
            <a:r>
              <a:rPr lang="ja-JP" altLang="en-US" sz="2400">
                <a:latin typeface="Times New Roman" panose="02020603050405020304" pitchFamily="18" charset="0"/>
              </a:rPr>
              <a:t>資源を待つ</a:t>
            </a:r>
          </a:p>
        </p:txBody>
      </p:sp>
      <p:sp>
        <p:nvSpPr>
          <p:cNvPr id="12303" name="Rectangle 15"/>
          <p:cNvSpPr>
            <a:spLocks noChangeArrowheads="1"/>
          </p:cNvSpPr>
          <p:nvPr/>
        </p:nvSpPr>
        <p:spPr bwMode="auto">
          <a:xfrm>
            <a:off x="5029200" y="2057400"/>
            <a:ext cx="15240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プロセス1</a:t>
            </a:r>
          </a:p>
        </p:txBody>
      </p:sp>
      <p:sp>
        <p:nvSpPr>
          <p:cNvPr id="12304" name="Rectangle 16"/>
          <p:cNvSpPr>
            <a:spLocks noChangeArrowheads="1"/>
          </p:cNvSpPr>
          <p:nvPr/>
        </p:nvSpPr>
        <p:spPr bwMode="auto">
          <a:xfrm>
            <a:off x="5029200" y="4191000"/>
            <a:ext cx="15240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プロセス2</a:t>
            </a:r>
          </a:p>
        </p:txBody>
      </p:sp>
      <p:sp>
        <p:nvSpPr>
          <p:cNvPr id="12305" name="Oval 17"/>
          <p:cNvSpPr>
            <a:spLocks noChangeArrowheads="1"/>
          </p:cNvSpPr>
          <p:nvPr/>
        </p:nvSpPr>
        <p:spPr bwMode="auto">
          <a:xfrm>
            <a:off x="6629400" y="3048000"/>
            <a:ext cx="1371600" cy="6096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資源1</a:t>
            </a:r>
          </a:p>
        </p:txBody>
      </p:sp>
      <p:sp>
        <p:nvSpPr>
          <p:cNvPr id="12306" name="Oval 18"/>
          <p:cNvSpPr>
            <a:spLocks noChangeArrowheads="1"/>
          </p:cNvSpPr>
          <p:nvPr/>
        </p:nvSpPr>
        <p:spPr bwMode="auto">
          <a:xfrm>
            <a:off x="3581400" y="3048000"/>
            <a:ext cx="1371600" cy="6096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solidFill>
                  <a:srgbClr val="000000"/>
                </a:solidFill>
                <a:latin typeface="Times New Roman" panose="02020603050405020304" pitchFamily="18" charset="0"/>
              </a:rPr>
              <a:t>資源2</a:t>
            </a:r>
          </a:p>
        </p:txBody>
      </p:sp>
      <p:sp>
        <p:nvSpPr>
          <p:cNvPr id="618515" name="Arc 19"/>
          <p:cNvSpPr>
            <a:spLocks/>
          </p:cNvSpPr>
          <p:nvPr/>
        </p:nvSpPr>
        <p:spPr bwMode="auto">
          <a:xfrm>
            <a:off x="6553200" y="2286000"/>
            <a:ext cx="762000" cy="7620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99CC"/>
            </a:solidFill>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618516" name="Arc 20"/>
          <p:cNvSpPr>
            <a:spLocks/>
          </p:cNvSpPr>
          <p:nvPr/>
        </p:nvSpPr>
        <p:spPr bwMode="auto">
          <a:xfrm rot="10800000">
            <a:off x="4267200" y="3657600"/>
            <a:ext cx="762000" cy="7620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99CC"/>
            </a:solidFill>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618517" name="Arc 21"/>
          <p:cNvSpPr>
            <a:spLocks/>
          </p:cNvSpPr>
          <p:nvPr/>
        </p:nvSpPr>
        <p:spPr bwMode="auto">
          <a:xfrm rot="-5400000">
            <a:off x="4267200" y="2286000"/>
            <a:ext cx="762000" cy="7620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FF99"/>
            </a:solidFill>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618518" name="Arc 22"/>
          <p:cNvSpPr>
            <a:spLocks/>
          </p:cNvSpPr>
          <p:nvPr/>
        </p:nvSpPr>
        <p:spPr bwMode="auto">
          <a:xfrm rot="5400000">
            <a:off x="6553200" y="3657600"/>
            <a:ext cx="762000" cy="7620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FF99"/>
            </a:solidFill>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618519" name="Text Box 23"/>
          <p:cNvSpPr txBox="1">
            <a:spLocks noChangeArrowheads="1"/>
          </p:cNvSpPr>
          <p:nvPr/>
        </p:nvSpPr>
        <p:spPr bwMode="auto">
          <a:xfrm>
            <a:off x="1752600" y="4953000"/>
            <a:ext cx="5883275"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a:latin typeface="Times New Roman" panose="02020603050405020304" pitchFamily="18" charset="0"/>
              </a:rPr>
              <a:t>プロセス-資源の間で閉じた</a:t>
            </a:r>
          </a:p>
          <a:p>
            <a:pPr eaLnBrk="1" hangingPunct="1">
              <a:spcBef>
                <a:spcPct val="0"/>
              </a:spcBef>
              <a:buSzTx/>
              <a:buFontTx/>
              <a:buNone/>
            </a:pPr>
            <a:r>
              <a:rPr lang="ja-JP" altLang="en-US">
                <a:latin typeface="Times New Roman" panose="02020603050405020304" pitchFamily="18" charset="0"/>
              </a:rPr>
              <a:t>ループができるとデッドロック発生</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18515"/>
                                        </p:tgtEl>
                                        <p:attrNameLst>
                                          <p:attrName>style.visibility</p:attrName>
                                        </p:attrNameLst>
                                      </p:cBhvr>
                                      <p:to>
                                        <p:strVal val="visible"/>
                                      </p:to>
                                    </p:set>
                                    <p:animEffect transition="in" filter="wipe(down)">
                                      <p:cBhvr>
                                        <p:cTn id="7" dur="500"/>
                                        <p:tgtEl>
                                          <p:spTgt spid="61851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18516"/>
                                        </p:tgtEl>
                                        <p:attrNameLst>
                                          <p:attrName>style.visibility</p:attrName>
                                        </p:attrNameLst>
                                      </p:cBhvr>
                                      <p:to>
                                        <p:strVal val="visible"/>
                                      </p:to>
                                    </p:set>
                                    <p:animEffect transition="in" filter="wipe(left)">
                                      <p:cBhvr>
                                        <p:cTn id="12" dur="500"/>
                                        <p:tgtEl>
                                          <p:spTgt spid="61851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618517"/>
                                        </p:tgtEl>
                                        <p:attrNameLst>
                                          <p:attrName>style.visibility</p:attrName>
                                        </p:attrNameLst>
                                      </p:cBhvr>
                                      <p:to>
                                        <p:strVal val="visible"/>
                                      </p:to>
                                    </p:set>
                                    <p:animEffect transition="in" filter="wipe(up)">
                                      <p:cBhvr>
                                        <p:cTn id="17" dur="500"/>
                                        <p:tgtEl>
                                          <p:spTgt spid="61851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618518"/>
                                        </p:tgtEl>
                                        <p:attrNameLst>
                                          <p:attrName>style.visibility</p:attrName>
                                        </p:attrNameLst>
                                      </p:cBhvr>
                                      <p:to>
                                        <p:strVal val="visible"/>
                                      </p:to>
                                    </p:set>
                                    <p:animEffect transition="in" filter="wipe(down)">
                                      <p:cBhvr>
                                        <p:cTn id="22" dur="500"/>
                                        <p:tgtEl>
                                          <p:spTgt spid="61851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618519"/>
                                        </p:tgtEl>
                                        <p:attrNameLst>
                                          <p:attrName>style.visibility</p:attrName>
                                        </p:attrNameLst>
                                      </p:cBhvr>
                                      <p:to>
                                        <p:strVal val="visible"/>
                                      </p:to>
                                    </p:set>
                                    <p:anim calcmode="lin" valueType="num">
                                      <p:cBhvr additive="base">
                                        <p:cTn id="27" dur="500" fill="hold"/>
                                        <p:tgtEl>
                                          <p:spTgt spid="618519"/>
                                        </p:tgtEl>
                                        <p:attrNameLst>
                                          <p:attrName>ppt_x</p:attrName>
                                        </p:attrNameLst>
                                      </p:cBhvr>
                                      <p:tavLst>
                                        <p:tav tm="0">
                                          <p:val>
                                            <p:strVal val="#ppt_x"/>
                                          </p:val>
                                        </p:tav>
                                        <p:tav tm="100000">
                                          <p:val>
                                            <p:strVal val="#ppt_x"/>
                                          </p:val>
                                        </p:tav>
                                      </p:tavLst>
                                    </p:anim>
                                    <p:anim calcmode="lin" valueType="num">
                                      <p:cBhvr additive="base">
                                        <p:cTn id="28" dur="500" fill="hold"/>
                                        <p:tgtEl>
                                          <p:spTgt spid="6185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8515" grpId="0" animBg="1"/>
      <p:bldP spid="618516" grpId="0" animBg="1"/>
      <p:bldP spid="618517" grpId="0" animBg="1"/>
      <p:bldP spid="618518" grpId="0" animBg="1"/>
      <p:bldP spid="618519" grpId="0" autoUpdateAnimBg="0"/>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685800" y="800100"/>
            <a:ext cx="7772400" cy="762000"/>
          </a:xfrm>
        </p:spPr>
        <p:txBody>
          <a:bodyPr/>
          <a:lstStyle/>
          <a:p>
            <a:pPr eaLnBrk="1" hangingPunct="1"/>
            <a:r>
              <a:rPr lang="ja-JP" altLang="en-US">
                <a:latin typeface="Times New Roman" panose="02020603050405020304" pitchFamily="18" charset="0"/>
              </a:rPr>
              <a:t>デッドロックへの対処法(再掲)</a:t>
            </a:r>
          </a:p>
        </p:txBody>
      </p:sp>
      <p:sp>
        <p:nvSpPr>
          <p:cNvPr id="83971" name="Rectangle 3"/>
          <p:cNvSpPr>
            <a:spLocks noGrp="1" noChangeArrowheads="1"/>
          </p:cNvSpPr>
          <p:nvPr>
            <p:ph type="body" idx="1"/>
          </p:nvPr>
        </p:nvSpPr>
        <p:spPr>
          <a:xfrm>
            <a:off x="685800" y="1981200"/>
            <a:ext cx="7620000" cy="4114800"/>
          </a:xfrm>
        </p:spPr>
        <p:txBody>
          <a:bodyPr/>
          <a:lstStyle/>
          <a:p>
            <a:pPr eaLnBrk="1" hangingPunct="1"/>
            <a:r>
              <a:rPr lang="ja-JP" altLang="en-US">
                <a:latin typeface="Times New Roman" panose="02020603050405020304" pitchFamily="18" charset="0"/>
              </a:rPr>
              <a:t>無策</a:t>
            </a:r>
          </a:p>
          <a:p>
            <a:pPr eaLnBrk="1" hangingPunct="1"/>
            <a:r>
              <a:rPr lang="ja-JP" altLang="en-US">
                <a:latin typeface="Times New Roman" panose="02020603050405020304" pitchFamily="18" charset="0"/>
              </a:rPr>
              <a:t>デッドロックの検出</a:t>
            </a:r>
            <a:r>
              <a:rPr lang="ja-JP" altLang="en-US" sz="2800">
                <a:latin typeface="Times New Roman" panose="02020603050405020304" pitchFamily="18" charset="0"/>
              </a:rPr>
              <a:t>(</a:t>
            </a:r>
            <a:r>
              <a:rPr lang="en-US" altLang="ja-JP" sz="2800">
                <a:latin typeface="Times New Roman" panose="02020603050405020304" pitchFamily="18" charset="0"/>
              </a:rPr>
              <a:t>deadlock detection)</a:t>
            </a:r>
          </a:p>
          <a:p>
            <a:pPr lvl="1" eaLnBrk="1" hangingPunct="1"/>
            <a:r>
              <a:rPr lang="ja-JP" altLang="en-US">
                <a:latin typeface="Times New Roman" panose="02020603050405020304" pitchFamily="18" charset="0"/>
              </a:rPr>
              <a:t>デッドロックの通知(</a:t>
            </a:r>
            <a:r>
              <a:rPr lang="en-US" altLang="ja-JP">
                <a:latin typeface="Times New Roman" panose="02020603050405020304" pitchFamily="18" charset="0"/>
              </a:rPr>
              <a:t>deadlock notification)</a:t>
            </a:r>
            <a:endParaRPr lang="ja-JP" altLang="en-US">
              <a:latin typeface="Times New Roman" panose="02020603050405020304" pitchFamily="18" charset="0"/>
            </a:endParaRPr>
          </a:p>
          <a:p>
            <a:pPr lvl="1" eaLnBrk="1" hangingPunct="1"/>
            <a:r>
              <a:rPr lang="ja-JP" altLang="en-US">
                <a:latin typeface="Times New Roman" panose="02020603050405020304" pitchFamily="18" charset="0"/>
              </a:rPr>
              <a:t>デッドロックの回復(</a:t>
            </a:r>
            <a:r>
              <a:rPr lang="en-US" altLang="ja-JP">
                <a:latin typeface="Times New Roman" panose="02020603050405020304" pitchFamily="18" charset="0"/>
              </a:rPr>
              <a:t>deadlock recovery)</a:t>
            </a:r>
          </a:p>
          <a:p>
            <a:pPr eaLnBrk="1" hangingPunct="1"/>
            <a:r>
              <a:rPr lang="ja-JP" altLang="en-US">
                <a:latin typeface="Times New Roman" panose="02020603050405020304" pitchFamily="18" charset="0"/>
              </a:rPr>
              <a:t>デッドロックの回避</a:t>
            </a:r>
            <a:r>
              <a:rPr lang="ja-JP" altLang="en-US" sz="2800">
                <a:latin typeface="Times New Roman" panose="02020603050405020304" pitchFamily="18" charset="0"/>
              </a:rPr>
              <a:t>(</a:t>
            </a:r>
            <a:r>
              <a:rPr lang="en-US" altLang="ja-JP" sz="2800">
                <a:latin typeface="Times New Roman" panose="02020603050405020304" pitchFamily="18" charset="0"/>
              </a:rPr>
              <a:t>deadlock avoidance)</a:t>
            </a:r>
          </a:p>
          <a:p>
            <a:pPr eaLnBrk="1" hangingPunct="1"/>
            <a:r>
              <a:rPr lang="ja-JP" altLang="en-US">
                <a:latin typeface="Times New Roman" panose="02020603050405020304" pitchFamily="18" charset="0"/>
              </a:rPr>
              <a:t>デッドロックの防止</a:t>
            </a:r>
            <a:r>
              <a:rPr lang="ja-JP" altLang="en-US" sz="2800">
                <a:latin typeface="Times New Roman" panose="02020603050405020304" pitchFamily="18" charset="0"/>
              </a:rPr>
              <a:t>(</a:t>
            </a:r>
            <a:r>
              <a:rPr lang="en-US" altLang="ja-JP" sz="2800">
                <a:latin typeface="Times New Roman" panose="02020603050405020304" pitchFamily="18" charset="0"/>
              </a:rPr>
              <a:t>deadlock prevention)</a:t>
            </a:r>
          </a:p>
        </p:txBody>
      </p:sp>
      <p:grpSp>
        <p:nvGrpSpPr>
          <p:cNvPr id="83972" name="Group 4"/>
          <p:cNvGrpSpPr>
            <a:grpSpLocks/>
          </p:cNvGrpSpPr>
          <p:nvPr/>
        </p:nvGrpSpPr>
        <p:grpSpPr bwMode="auto">
          <a:xfrm>
            <a:off x="7543800" y="1981200"/>
            <a:ext cx="793750" cy="3429000"/>
            <a:chOff x="4704" y="1248"/>
            <a:chExt cx="500" cy="2160"/>
          </a:xfrm>
        </p:grpSpPr>
        <p:sp>
          <p:nvSpPr>
            <p:cNvPr id="83973" name="AutoShape 5"/>
            <p:cNvSpPr>
              <a:spLocks noChangeArrowheads="1"/>
            </p:cNvSpPr>
            <p:nvPr/>
          </p:nvSpPr>
          <p:spPr bwMode="auto">
            <a:xfrm>
              <a:off x="4752" y="1536"/>
              <a:ext cx="384" cy="1632"/>
            </a:xfrm>
            <a:prstGeom prst="upDownArrow">
              <a:avLst>
                <a:gd name="adj1" fmla="val 50000"/>
                <a:gd name="adj2" fmla="val 85000"/>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83974" name="Text Box 6"/>
            <p:cNvSpPr txBox="1">
              <a:spLocks noChangeArrowheads="1"/>
            </p:cNvSpPr>
            <p:nvPr/>
          </p:nvSpPr>
          <p:spPr bwMode="auto">
            <a:xfrm>
              <a:off x="4704" y="1248"/>
              <a:ext cx="50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非力</a:t>
              </a:r>
            </a:p>
          </p:txBody>
        </p:sp>
        <p:sp>
          <p:nvSpPr>
            <p:cNvPr id="83975" name="Text Box 7"/>
            <p:cNvSpPr txBox="1">
              <a:spLocks noChangeArrowheads="1"/>
            </p:cNvSpPr>
            <p:nvPr/>
          </p:nvSpPr>
          <p:spPr bwMode="auto">
            <a:xfrm>
              <a:off x="4704" y="3120"/>
              <a:ext cx="50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強力</a:t>
              </a:r>
            </a:p>
          </p:txBody>
        </p:sp>
      </p:gr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pPr eaLnBrk="1" hangingPunct="1"/>
            <a:r>
              <a:rPr lang="ja-JP" altLang="en-US">
                <a:latin typeface="Times New Roman" panose="02020603050405020304" pitchFamily="18" charset="0"/>
              </a:rPr>
              <a:t>食事をする哲学者問題</a:t>
            </a:r>
            <a:br>
              <a:rPr lang="ja-JP" altLang="en-US">
                <a:latin typeface="Times New Roman" panose="02020603050405020304" pitchFamily="18" charset="0"/>
              </a:rPr>
            </a:br>
            <a:r>
              <a:rPr lang="en-US" altLang="ja-JP">
                <a:latin typeface="Times New Roman" panose="02020603050405020304" pitchFamily="18" charset="0"/>
              </a:rPr>
              <a:t>Dining Philosophers Problem</a:t>
            </a:r>
          </a:p>
        </p:txBody>
      </p:sp>
      <p:pic>
        <p:nvPicPr>
          <p:cNvPr id="84995" name="Picture 3" descr="diningPhilosoph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2950" y="2133600"/>
            <a:ext cx="611505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4996" name="Text Box 5"/>
          <p:cNvSpPr txBox="1">
            <a:spLocks noChangeArrowheads="1"/>
          </p:cNvSpPr>
          <p:nvPr/>
        </p:nvSpPr>
        <p:spPr bwMode="auto">
          <a:xfrm>
            <a:off x="6553200" y="4419600"/>
            <a:ext cx="2273300" cy="137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4"/>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5人の哲学者</a:t>
            </a:r>
          </a:p>
          <a:p>
            <a:pPr eaLnBrk="1" hangingPunct="1">
              <a:spcBef>
                <a:spcPct val="0"/>
              </a:spcBef>
              <a:buSzTx/>
              <a:buFontTx/>
              <a:buNone/>
            </a:pPr>
            <a:r>
              <a:rPr lang="ja-JP" altLang="en-US" sz="2800">
                <a:latin typeface="Times New Roman" panose="02020603050405020304" pitchFamily="18" charset="0"/>
              </a:rPr>
              <a:t>5人分の料理</a:t>
            </a:r>
          </a:p>
          <a:p>
            <a:pPr eaLnBrk="1" hangingPunct="1">
              <a:spcBef>
                <a:spcPct val="0"/>
              </a:spcBef>
              <a:buSzTx/>
              <a:buFontTx/>
              <a:buNone/>
            </a:pPr>
            <a:r>
              <a:rPr lang="ja-JP" altLang="en-US" sz="2800">
                <a:latin typeface="Times New Roman" panose="02020603050405020304" pitchFamily="18" charset="0"/>
              </a:rPr>
              <a:t>5本のフォーク</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685800" y="800100"/>
            <a:ext cx="7772400" cy="762000"/>
          </a:xfrm>
        </p:spPr>
        <p:txBody>
          <a:bodyPr/>
          <a:lstStyle/>
          <a:p>
            <a:pPr eaLnBrk="1" hangingPunct="1"/>
            <a:r>
              <a:rPr lang="ja-JP" altLang="en-US"/>
              <a:t>食事をする哲学者問題</a:t>
            </a:r>
          </a:p>
        </p:txBody>
      </p:sp>
      <p:sp>
        <p:nvSpPr>
          <p:cNvPr id="86019" name="Rectangle 3"/>
          <p:cNvSpPr>
            <a:spLocks noGrp="1" noChangeArrowheads="1"/>
          </p:cNvSpPr>
          <p:nvPr>
            <p:ph type="body" idx="1"/>
          </p:nvPr>
        </p:nvSpPr>
        <p:spPr>
          <a:xfrm>
            <a:off x="684213" y="1628775"/>
            <a:ext cx="7772400" cy="2209800"/>
          </a:xfrm>
        </p:spPr>
        <p:txBody>
          <a:bodyPr/>
          <a:lstStyle/>
          <a:p>
            <a:pPr eaLnBrk="1" hangingPunct="1"/>
            <a:r>
              <a:rPr lang="ja-JP" altLang="en-US"/>
              <a:t>食事をする哲学者の問題</a:t>
            </a:r>
          </a:p>
          <a:p>
            <a:pPr lvl="1" eaLnBrk="1" hangingPunct="1"/>
            <a:r>
              <a:rPr lang="ja-JP" altLang="en-US"/>
              <a:t>哲学者の状態は 思索→空腹→食事→思索</a:t>
            </a:r>
          </a:p>
          <a:p>
            <a:pPr lvl="1" eaLnBrk="1" hangingPunct="1"/>
            <a:r>
              <a:rPr lang="ja-JP" altLang="en-US"/>
              <a:t>空腹時に両手にフォークがあれば食事可能</a:t>
            </a:r>
          </a:p>
          <a:p>
            <a:pPr lvl="1" eaLnBrk="1" hangingPunct="1"/>
            <a:r>
              <a:rPr lang="ja-JP" altLang="en-US"/>
              <a:t>空腹のまま長時間待たされると餓死</a:t>
            </a:r>
          </a:p>
        </p:txBody>
      </p:sp>
      <p:sp>
        <p:nvSpPr>
          <p:cNvPr id="555012" name="Text Box 4"/>
          <p:cNvSpPr txBox="1">
            <a:spLocks noChangeArrowheads="1"/>
          </p:cNvSpPr>
          <p:nvPr/>
        </p:nvSpPr>
        <p:spPr bwMode="auto">
          <a:xfrm>
            <a:off x="1692275" y="6338888"/>
            <a:ext cx="6308725"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全ての哲学者を餓死させないためには？</a:t>
            </a:r>
          </a:p>
        </p:txBody>
      </p:sp>
      <p:pic>
        <p:nvPicPr>
          <p:cNvPr id="86021" name="Picture 5" descr="diningPhilosophre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650" y="3860800"/>
            <a:ext cx="3573463" cy="2405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6022" name="Oval 6"/>
          <p:cNvSpPr>
            <a:spLocks noChangeArrowheads="1"/>
          </p:cNvSpPr>
          <p:nvPr/>
        </p:nvSpPr>
        <p:spPr bwMode="auto">
          <a:xfrm>
            <a:off x="5943600" y="3886200"/>
            <a:ext cx="1219200" cy="6096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800">
                <a:latin typeface="Times New Roman" panose="02020603050405020304" pitchFamily="18" charset="0"/>
              </a:rPr>
              <a:t>思索</a:t>
            </a:r>
          </a:p>
        </p:txBody>
      </p:sp>
      <p:sp>
        <p:nvSpPr>
          <p:cNvPr id="555015" name="Line 7"/>
          <p:cNvSpPr>
            <a:spLocks noChangeShapeType="1"/>
          </p:cNvSpPr>
          <p:nvPr/>
        </p:nvSpPr>
        <p:spPr bwMode="auto">
          <a:xfrm>
            <a:off x="6934200" y="4495800"/>
            <a:ext cx="911225" cy="796925"/>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86024" name="Oval 8"/>
          <p:cNvSpPr>
            <a:spLocks noChangeArrowheads="1"/>
          </p:cNvSpPr>
          <p:nvPr/>
        </p:nvSpPr>
        <p:spPr bwMode="auto">
          <a:xfrm>
            <a:off x="7693025" y="5216525"/>
            <a:ext cx="1219200" cy="6096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800">
                <a:latin typeface="Times New Roman" panose="02020603050405020304" pitchFamily="18" charset="0"/>
              </a:rPr>
              <a:t>空腹</a:t>
            </a:r>
          </a:p>
        </p:txBody>
      </p:sp>
      <p:sp>
        <p:nvSpPr>
          <p:cNvPr id="86025" name="Oval 10"/>
          <p:cNvSpPr>
            <a:spLocks noChangeArrowheads="1"/>
          </p:cNvSpPr>
          <p:nvPr/>
        </p:nvSpPr>
        <p:spPr bwMode="auto">
          <a:xfrm>
            <a:off x="4264025" y="5216525"/>
            <a:ext cx="1219200" cy="60960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800">
                <a:latin typeface="Times New Roman" panose="02020603050405020304" pitchFamily="18" charset="0"/>
              </a:rPr>
              <a:t>食事</a:t>
            </a:r>
          </a:p>
        </p:txBody>
      </p:sp>
      <p:grpSp>
        <p:nvGrpSpPr>
          <p:cNvPr id="555028" name="Group 20"/>
          <p:cNvGrpSpPr>
            <a:grpSpLocks/>
          </p:cNvGrpSpPr>
          <p:nvPr/>
        </p:nvGrpSpPr>
        <p:grpSpPr bwMode="auto">
          <a:xfrm>
            <a:off x="5483225" y="5105400"/>
            <a:ext cx="2209800" cy="822325"/>
            <a:chOff x="3454" y="3216"/>
            <a:chExt cx="1392" cy="518"/>
          </a:xfrm>
        </p:grpSpPr>
        <p:sp>
          <p:nvSpPr>
            <p:cNvPr id="86030" name="Line 11"/>
            <p:cNvSpPr>
              <a:spLocks noChangeShapeType="1"/>
            </p:cNvSpPr>
            <p:nvPr/>
          </p:nvSpPr>
          <p:spPr bwMode="auto">
            <a:xfrm flipH="1">
              <a:off x="3454" y="3478"/>
              <a:ext cx="1392" cy="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86031" name="Text Box 18"/>
            <p:cNvSpPr txBox="1">
              <a:spLocks noChangeArrowheads="1"/>
            </p:cNvSpPr>
            <p:nvPr/>
          </p:nvSpPr>
          <p:spPr bwMode="auto">
            <a:xfrm>
              <a:off x="3792" y="3216"/>
              <a:ext cx="78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フォーク</a:t>
              </a:r>
            </a:p>
            <a:p>
              <a:pPr eaLnBrk="1" hangingPunct="1">
                <a:spcBef>
                  <a:spcPct val="0"/>
                </a:spcBef>
                <a:buSzTx/>
                <a:buFontTx/>
                <a:buNone/>
              </a:pPr>
              <a:r>
                <a:rPr lang="en-US" altLang="ja-JP" sz="2400">
                  <a:latin typeface="Times New Roman" panose="02020603050405020304" pitchFamily="18" charset="0"/>
                </a:rPr>
                <a:t>2</a:t>
              </a:r>
              <a:r>
                <a:rPr lang="ja-JP" altLang="en-US" sz="2400">
                  <a:latin typeface="Times New Roman" panose="02020603050405020304" pitchFamily="18" charset="0"/>
                </a:rPr>
                <a:t>本確保</a:t>
              </a:r>
            </a:p>
          </p:txBody>
        </p:sp>
      </p:grpSp>
      <p:grpSp>
        <p:nvGrpSpPr>
          <p:cNvPr id="555030" name="Group 22"/>
          <p:cNvGrpSpPr>
            <a:grpSpLocks/>
          </p:cNvGrpSpPr>
          <p:nvPr/>
        </p:nvGrpSpPr>
        <p:grpSpPr bwMode="auto">
          <a:xfrm>
            <a:off x="4648200" y="4267200"/>
            <a:ext cx="1524000" cy="1025525"/>
            <a:chOff x="2928" y="2688"/>
            <a:chExt cx="960" cy="646"/>
          </a:xfrm>
        </p:grpSpPr>
        <p:sp>
          <p:nvSpPr>
            <p:cNvPr id="86028" name="Line 9"/>
            <p:cNvSpPr>
              <a:spLocks noChangeShapeType="1"/>
            </p:cNvSpPr>
            <p:nvPr/>
          </p:nvSpPr>
          <p:spPr bwMode="auto">
            <a:xfrm flipV="1">
              <a:off x="3310" y="2832"/>
              <a:ext cx="578" cy="502"/>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86029" name="Text Box 21"/>
            <p:cNvSpPr txBox="1">
              <a:spLocks noChangeArrowheads="1"/>
            </p:cNvSpPr>
            <p:nvPr/>
          </p:nvSpPr>
          <p:spPr bwMode="auto">
            <a:xfrm>
              <a:off x="2928" y="2688"/>
              <a:ext cx="766"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SzTx/>
                <a:buFontTx/>
                <a:buNone/>
              </a:pPr>
              <a:r>
                <a:rPr lang="ja-JP" altLang="en-US" sz="2400">
                  <a:latin typeface="Times New Roman" panose="02020603050405020304" pitchFamily="18" charset="0"/>
                </a:rPr>
                <a:t>フォーク</a:t>
              </a:r>
            </a:p>
            <a:p>
              <a:pPr algn="ctr" eaLnBrk="1" hangingPunct="1">
                <a:spcBef>
                  <a:spcPct val="0"/>
                </a:spcBef>
                <a:buSzTx/>
                <a:buFontTx/>
                <a:buNone/>
              </a:pPr>
              <a:r>
                <a:rPr lang="ja-JP" altLang="en-US" sz="2400">
                  <a:latin typeface="Times New Roman" panose="02020603050405020304" pitchFamily="18" charset="0"/>
                </a:rPr>
                <a:t>解放</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55015"/>
                                        </p:tgtEl>
                                        <p:attrNameLst>
                                          <p:attrName>style.visibility</p:attrName>
                                        </p:attrNameLst>
                                      </p:cBhvr>
                                      <p:to>
                                        <p:strVal val="visible"/>
                                      </p:to>
                                    </p:set>
                                    <p:animEffect transition="in" filter="wipe(left)">
                                      <p:cBhvr>
                                        <p:cTn id="7" dur="500"/>
                                        <p:tgtEl>
                                          <p:spTgt spid="55501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2" fill="hold" nodeType="clickEffect">
                                  <p:stCondLst>
                                    <p:cond delay="0"/>
                                  </p:stCondLst>
                                  <p:childTnLst>
                                    <p:set>
                                      <p:cBhvr>
                                        <p:cTn id="11" dur="1" fill="hold">
                                          <p:stCondLst>
                                            <p:cond delay="0"/>
                                          </p:stCondLst>
                                        </p:cTn>
                                        <p:tgtEl>
                                          <p:spTgt spid="555028"/>
                                        </p:tgtEl>
                                        <p:attrNameLst>
                                          <p:attrName>style.visibility</p:attrName>
                                        </p:attrNameLst>
                                      </p:cBhvr>
                                      <p:to>
                                        <p:strVal val="visible"/>
                                      </p:to>
                                    </p:set>
                                    <p:animEffect transition="in" filter="wipe(right)">
                                      <p:cBhvr>
                                        <p:cTn id="12" dur="500"/>
                                        <p:tgtEl>
                                          <p:spTgt spid="55502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nodeType="clickEffect">
                                  <p:stCondLst>
                                    <p:cond delay="0"/>
                                  </p:stCondLst>
                                  <p:childTnLst>
                                    <p:set>
                                      <p:cBhvr>
                                        <p:cTn id="16" dur="1" fill="hold">
                                          <p:stCondLst>
                                            <p:cond delay="0"/>
                                          </p:stCondLst>
                                        </p:cTn>
                                        <p:tgtEl>
                                          <p:spTgt spid="555030"/>
                                        </p:tgtEl>
                                        <p:attrNameLst>
                                          <p:attrName>style.visibility</p:attrName>
                                        </p:attrNameLst>
                                      </p:cBhvr>
                                      <p:to>
                                        <p:strVal val="visible"/>
                                      </p:to>
                                    </p:set>
                                    <p:animEffect transition="in" filter="wipe(down)">
                                      <p:cBhvr>
                                        <p:cTn id="17" dur="500"/>
                                        <p:tgtEl>
                                          <p:spTgt spid="55503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555012"/>
                                        </p:tgtEl>
                                        <p:attrNameLst>
                                          <p:attrName>style.visibility</p:attrName>
                                        </p:attrNameLst>
                                      </p:cBhvr>
                                      <p:to>
                                        <p:strVal val="visible"/>
                                      </p:to>
                                    </p:set>
                                    <p:animEffect transition="in" filter="checkerboard(across)">
                                      <p:cBhvr>
                                        <p:cTn id="22" dur="500"/>
                                        <p:tgtEl>
                                          <p:spTgt spid="5550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5012" grpId="0" autoUpdateAnimBg="0"/>
      <p:bldP spid="555015" grpId="0" animBg="1"/>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685800" y="800100"/>
            <a:ext cx="7772400" cy="762000"/>
          </a:xfrm>
        </p:spPr>
        <p:txBody>
          <a:bodyPr/>
          <a:lstStyle/>
          <a:p>
            <a:pPr eaLnBrk="1" hangingPunct="1"/>
            <a:r>
              <a:rPr lang="ja-JP" altLang="en-US"/>
              <a:t>食事をする哲学者問題</a:t>
            </a:r>
          </a:p>
        </p:txBody>
      </p:sp>
      <p:sp>
        <p:nvSpPr>
          <p:cNvPr id="87043" name="Rectangle 3"/>
          <p:cNvSpPr>
            <a:spLocks noGrp="1" noChangeArrowheads="1"/>
          </p:cNvSpPr>
          <p:nvPr>
            <p:ph type="body" idx="1"/>
          </p:nvPr>
        </p:nvSpPr>
        <p:spPr>
          <a:xfrm>
            <a:off x="684213" y="1628775"/>
            <a:ext cx="7772400" cy="1879600"/>
          </a:xfrm>
        </p:spPr>
        <p:txBody>
          <a:bodyPr/>
          <a:lstStyle/>
          <a:p>
            <a:pPr eaLnBrk="1" hangingPunct="1"/>
            <a:r>
              <a:rPr lang="ja-JP" altLang="en-US"/>
              <a:t>各フォークをセマフォで管理する</a:t>
            </a:r>
          </a:p>
          <a:p>
            <a:pPr lvl="1" eaLnBrk="1" hangingPunct="1"/>
            <a:r>
              <a:rPr lang="ja-JP" altLang="en-US"/>
              <a:t>空腹時はフォークを 右→左 の順に確保</a:t>
            </a:r>
          </a:p>
          <a:p>
            <a:pPr lvl="1" eaLnBrk="1" hangingPunct="1"/>
            <a:r>
              <a:rPr lang="ja-JP" altLang="en-US"/>
              <a:t>食後はフォークを 左→右 の順に解放</a:t>
            </a:r>
          </a:p>
        </p:txBody>
      </p:sp>
      <p:pic>
        <p:nvPicPr>
          <p:cNvPr id="87044" name="Picture 8" descr="diningPhilosoph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4075" y="3432175"/>
            <a:ext cx="5092700" cy="342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57074" name="Group 18"/>
          <p:cNvGrpSpPr>
            <a:grpSpLocks/>
          </p:cNvGrpSpPr>
          <p:nvPr/>
        </p:nvGrpSpPr>
        <p:grpSpPr bwMode="auto">
          <a:xfrm>
            <a:off x="3059113" y="3500438"/>
            <a:ext cx="1125537" cy="731837"/>
            <a:chOff x="1973" y="2160"/>
            <a:chExt cx="709" cy="461"/>
          </a:xfrm>
        </p:grpSpPr>
        <p:sp>
          <p:nvSpPr>
            <p:cNvPr id="87049" name="Text Box 10"/>
            <p:cNvSpPr txBox="1">
              <a:spLocks noChangeArrowheads="1"/>
            </p:cNvSpPr>
            <p:nvPr/>
          </p:nvSpPr>
          <p:spPr bwMode="auto">
            <a:xfrm>
              <a:off x="1973" y="2160"/>
              <a:ext cx="30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4"/>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①</a:t>
              </a:r>
            </a:p>
          </p:txBody>
        </p:sp>
        <p:pic>
          <p:nvPicPr>
            <p:cNvPr id="87050" name="Picture 16" descr="diningPhilosophres_hand_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4" y="2387"/>
              <a:ext cx="528"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57075" name="Group 19"/>
          <p:cNvGrpSpPr>
            <a:grpSpLocks/>
          </p:cNvGrpSpPr>
          <p:nvPr/>
        </p:nvGrpSpPr>
        <p:grpSpPr bwMode="auto">
          <a:xfrm>
            <a:off x="5076825" y="3500438"/>
            <a:ext cx="1063625" cy="731837"/>
            <a:chOff x="3198" y="2160"/>
            <a:chExt cx="670" cy="461"/>
          </a:xfrm>
        </p:grpSpPr>
        <p:sp>
          <p:nvSpPr>
            <p:cNvPr id="87047" name="Text Box 11"/>
            <p:cNvSpPr txBox="1">
              <a:spLocks noChangeArrowheads="1"/>
            </p:cNvSpPr>
            <p:nvPr/>
          </p:nvSpPr>
          <p:spPr bwMode="auto">
            <a:xfrm>
              <a:off x="3560" y="2160"/>
              <a:ext cx="30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4"/>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②</a:t>
              </a:r>
            </a:p>
          </p:txBody>
        </p:sp>
        <p:pic>
          <p:nvPicPr>
            <p:cNvPr id="87048" name="Picture 17" descr="diningPhilosophres_hand_l"/>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98" y="2387"/>
              <a:ext cx="528"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557074"/>
                                        </p:tgtEl>
                                        <p:attrNameLst>
                                          <p:attrName>style.visibility</p:attrName>
                                        </p:attrNameLst>
                                      </p:cBhvr>
                                      <p:to>
                                        <p:strVal val="visible"/>
                                      </p:to>
                                    </p:set>
                                    <p:animEffect transition="in" filter="checkerboard(across)">
                                      <p:cBhvr>
                                        <p:cTn id="7" dur="500"/>
                                        <p:tgtEl>
                                          <p:spTgt spid="5570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557075"/>
                                        </p:tgtEl>
                                        <p:attrNameLst>
                                          <p:attrName>style.visibility</p:attrName>
                                        </p:attrNameLst>
                                      </p:cBhvr>
                                      <p:to>
                                        <p:strVal val="visible"/>
                                      </p:to>
                                    </p:set>
                                    <p:animEffect transition="in" filter="checkerboard(across)">
                                      <p:cBhvr>
                                        <p:cTn id="12" dur="500"/>
                                        <p:tgtEl>
                                          <p:spTgt spid="557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685800" y="800100"/>
            <a:ext cx="7772400" cy="762000"/>
          </a:xfrm>
        </p:spPr>
        <p:txBody>
          <a:bodyPr/>
          <a:lstStyle/>
          <a:p>
            <a:pPr eaLnBrk="1" hangingPunct="1"/>
            <a:r>
              <a:rPr lang="ja-JP" altLang="en-US"/>
              <a:t>食事をする哲学者問題</a:t>
            </a:r>
          </a:p>
        </p:txBody>
      </p:sp>
      <p:sp>
        <p:nvSpPr>
          <p:cNvPr id="88067" name="Rectangle 3"/>
          <p:cNvSpPr>
            <a:spLocks noChangeArrowheads="1"/>
          </p:cNvSpPr>
          <p:nvPr/>
        </p:nvSpPr>
        <p:spPr bwMode="auto">
          <a:xfrm>
            <a:off x="827088" y="3276600"/>
            <a:ext cx="7993062" cy="2816225"/>
          </a:xfrm>
          <a:prstGeom prst="re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wait ( </a:t>
            </a:r>
            <a:r>
              <a:rPr lang="en-US" altLang="ja-JP" sz="2800" i="1">
                <a:latin typeface="Times New Roman" panose="02020603050405020304" pitchFamily="18" charset="0"/>
              </a:rPr>
              <a:t>fork</a:t>
            </a:r>
            <a:r>
              <a:rPr lang="en-US" altLang="ja-JP" sz="2800">
                <a:latin typeface="Times New Roman" panose="02020603050405020304" pitchFamily="18" charset="0"/>
              </a:rPr>
              <a:t> [</a:t>
            </a:r>
            <a:r>
              <a:rPr lang="en-US" altLang="ja-JP" sz="2800" i="1">
                <a:latin typeface="Times New Roman" panose="02020603050405020304" pitchFamily="18" charset="0"/>
              </a:rPr>
              <a:t>i</a:t>
            </a:r>
            <a:r>
              <a:rPr lang="en-US" altLang="ja-JP" sz="2800">
                <a:latin typeface="Times New Roman" panose="02020603050405020304" pitchFamily="18" charset="0"/>
              </a:rPr>
              <a:t>]);                        </a:t>
            </a:r>
            <a:r>
              <a:rPr lang="ja-JP" altLang="en-US" sz="2800">
                <a:latin typeface="Times New Roman" panose="02020603050405020304" pitchFamily="18" charset="0"/>
              </a:rPr>
              <a:t> </a:t>
            </a:r>
            <a:r>
              <a:rPr lang="en-US" altLang="ja-JP" sz="2400">
                <a:solidFill>
                  <a:schemeClr val="tx2"/>
                </a:solidFill>
                <a:latin typeface="Times New Roman" panose="02020603050405020304" pitchFamily="18" charset="0"/>
              </a:rPr>
              <a:t>/* </a:t>
            </a:r>
            <a:r>
              <a:rPr lang="ja-JP" altLang="en-US" sz="2400">
                <a:solidFill>
                  <a:schemeClr val="tx2"/>
                </a:solidFill>
                <a:latin typeface="Times New Roman" panose="02020603050405020304" pitchFamily="18" charset="0"/>
              </a:rPr>
              <a:t>右のフォークを確保 */</a:t>
            </a:r>
          </a:p>
          <a:p>
            <a:pPr eaLnBrk="1" hangingPunct="1">
              <a:spcBef>
                <a:spcPct val="0"/>
              </a:spcBef>
              <a:buSzTx/>
              <a:buFontTx/>
              <a:buNone/>
            </a:pPr>
            <a:r>
              <a:rPr lang="en-US" altLang="ja-JP" sz="2800">
                <a:latin typeface="Times New Roman" panose="02020603050405020304" pitchFamily="18" charset="0"/>
              </a:rPr>
              <a:t>wait ( </a:t>
            </a:r>
            <a:r>
              <a:rPr lang="en-US" altLang="ja-JP" sz="2800" i="1">
                <a:latin typeface="Times New Roman" panose="02020603050405020304" pitchFamily="18" charset="0"/>
              </a:rPr>
              <a:t>fork</a:t>
            </a:r>
            <a:r>
              <a:rPr lang="en-US" altLang="ja-JP" sz="2800">
                <a:latin typeface="Times New Roman" panose="02020603050405020304" pitchFamily="18" charset="0"/>
              </a:rPr>
              <a:t> [(</a:t>
            </a:r>
            <a:r>
              <a:rPr lang="en-US" altLang="ja-JP" sz="2800" i="1">
                <a:latin typeface="Times New Roman" panose="02020603050405020304" pitchFamily="18" charset="0"/>
              </a:rPr>
              <a:t>i</a:t>
            </a:r>
            <a:r>
              <a:rPr lang="en-US" altLang="ja-JP" sz="2800">
                <a:latin typeface="Times New Roman" panose="02020603050405020304" pitchFamily="18" charset="0"/>
              </a:rPr>
              <a:t>+1)  mod  5]);     </a:t>
            </a:r>
            <a:r>
              <a:rPr lang="en-US" altLang="ja-JP" sz="2400">
                <a:solidFill>
                  <a:schemeClr val="tx2"/>
                </a:solidFill>
                <a:latin typeface="Times New Roman" panose="02020603050405020304" pitchFamily="18" charset="0"/>
              </a:rPr>
              <a:t>/* </a:t>
            </a:r>
            <a:r>
              <a:rPr lang="ja-JP" altLang="en-US" sz="2400">
                <a:solidFill>
                  <a:schemeClr val="tx2"/>
                </a:solidFill>
                <a:latin typeface="Times New Roman" panose="02020603050405020304" pitchFamily="18" charset="0"/>
              </a:rPr>
              <a:t>左のフォークを確保 */</a:t>
            </a:r>
            <a:endParaRPr lang="en-US" altLang="ja-JP" sz="2800">
              <a:latin typeface="Times New Roman" panose="02020603050405020304" pitchFamily="18" charset="0"/>
            </a:endParaRPr>
          </a:p>
          <a:p>
            <a:pPr eaLnBrk="1" hangingPunct="1">
              <a:spcBef>
                <a:spcPct val="0"/>
              </a:spcBef>
              <a:buSzTx/>
              <a:buFontTx/>
              <a:buNone/>
            </a:pPr>
            <a:r>
              <a:rPr lang="ja-JP" altLang="en-US" sz="2800">
                <a:latin typeface="Times New Roman" panose="02020603050405020304" pitchFamily="18" charset="0"/>
              </a:rPr>
              <a:t>食事;</a:t>
            </a:r>
          </a:p>
          <a:p>
            <a:pPr eaLnBrk="1" hangingPunct="1">
              <a:spcBef>
                <a:spcPct val="0"/>
              </a:spcBef>
              <a:buSzTx/>
              <a:buFontTx/>
              <a:buNone/>
            </a:pPr>
            <a:r>
              <a:rPr lang="en-US" altLang="ja-JP" sz="2800">
                <a:latin typeface="Times New Roman" panose="02020603050405020304" pitchFamily="18" charset="0"/>
              </a:rPr>
              <a:t>signal ( </a:t>
            </a:r>
            <a:r>
              <a:rPr lang="en-US" altLang="ja-JP" sz="2800" i="1">
                <a:latin typeface="Times New Roman" panose="02020603050405020304" pitchFamily="18" charset="0"/>
              </a:rPr>
              <a:t>fork</a:t>
            </a:r>
            <a:r>
              <a:rPr lang="en-US" altLang="ja-JP" sz="2800">
                <a:latin typeface="Times New Roman" panose="02020603050405020304" pitchFamily="18" charset="0"/>
              </a:rPr>
              <a:t> [(</a:t>
            </a:r>
            <a:r>
              <a:rPr lang="en-US" altLang="ja-JP" sz="2800" i="1">
                <a:latin typeface="Times New Roman" panose="02020603050405020304" pitchFamily="18" charset="0"/>
              </a:rPr>
              <a:t>i</a:t>
            </a:r>
            <a:r>
              <a:rPr lang="en-US" altLang="ja-JP" sz="2800">
                <a:latin typeface="Times New Roman" panose="02020603050405020304" pitchFamily="18" charset="0"/>
              </a:rPr>
              <a:t>+1)  mod  5]);  </a:t>
            </a:r>
            <a:r>
              <a:rPr lang="en-US" altLang="ja-JP" sz="2400">
                <a:solidFill>
                  <a:schemeClr val="tx2"/>
                </a:solidFill>
                <a:latin typeface="Times New Roman" panose="02020603050405020304" pitchFamily="18" charset="0"/>
              </a:rPr>
              <a:t>/* </a:t>
            </a:r>
            <a:r>
              <a:rPr lang="ja-JP" altLang="en-US" sz="2400">
                <a:solidFill>
                  <a:schemeClr val="tx2"/>
                </a:solidFill>
                <a:latin typeface="Times New Roman" panose="02020603050405020304" pitchFamily="18" charset="0"/>
              </a:rPr>
              <a:t>左のフォークを解放 */</a:t>
            </a:r>
            <a:endParaRPr lang="en-US" altLang="ja-JP" sz="2800">
              <a:latin typeface="Times New Roman" panose="02020603050405020304" pitchFamily="18" charset="0"/>
            </a:endParaRPr>
          </a:p>
          <a:p>
            <a:pPr eaLnBrk="1" hangingPunct="1">
              <a:spcBef>
                <a:spcPct val="0"/>
              </a:spcBef>
              <a:buSzTx/>
              <a:buFontTx/>
              <a:buNone/>
            </a:pPr>
            <a:r>
              <a:rPr lang="en-US" altLang="ja-JP" sz="2800">
                <a:latin typeface="Times New Roman" panose="02020603050405020304" pitchFamily="18" charset="0"/>
              </a:rPr>
              <a:t>signal ( </a:t>
            </a:r>
            <a:r>
              <a:rPr lang="en-US" altLang="ja-JP" sz="2800" i="1">
                <a:latin typeface="Times New Roman" panose="02020603050405020304" pitchFamily="18" charset="0"/>
              </a:rPr>
              <a:t>fork</a:t>
            </a:r>
            <a:r>
              <a:rPr lang="en-US" altLang="ja-JP" sz="2800">
                <a:latin typeface="Times New Roman" panose="02020603050405020304" pitchFamily="18" charset="0"/>
              </a:rPr>
              <a:t> [</a:t>
            </a:r>
            <a:r>
              <a:rPr lang="en-US" altLang="ja-JP" sz="2800" i="1">
                <a:latin typeface="Times New Roman" panose="02020603050405020304" pitchFamily="18" charset="0"/>
              </a:rPr>
              <a:t>i</a:t>
            </a:r>
            <a:r>
              <a:rPr lang="en-US" altLang="ja-JP" sz="2800">
                <a:latin typeface="Times New Roman" panose="02020603050405020304" pitchFamily="18" charset="0"/>
              </a:rPr>
              <a:t>]);                      </a:t>
            </a:r>
            <a:r>
              <a:rPr lang="en-US" altLang="ja-JP" sz="2400">
                <a:solidFill>
                  <a:schemeClr val="tx2"/>
                </a:solidFill>
                <a:latin typeface="Times New Roman" panose="02020603050405020304" pitchFamily="18" charset="0"/>
              </a:rPr>
              <a:t>/* </a:t>
            </a:r>
            <a:r>
              <a:rPr lang="ja-JP" altLang="en-US" sz="2400">
                <a:solidFill>
                  <a:schemeClr val="tx2"/>
                </a:solidFill>
                <a:latin typeface="Times New Roman" panose="02020603050405020304" pitchFamily="18" charset="0"/>
              </a:rPr>
              <a:t>右のフォークを解放 */</a:t>
            </a:r>
            <a:endParaRPr lang="en-US" altLang="ja-JP" sz="2800">
              <a:latin typeface="Times New Roman" panose="02020603050405020304" pitchFamily="18" charset="0"/>
            </a:endParaRPr>
          </a:p>
          <a:p>
            <a:pPr eaLnBrk="1" hangingPunct="1">
              <a:spcBef>
                <a:spcPct val="0"/>
              </a:spcBef>
              <a:buSzTx/>
              <a:buFontTx/>
              <a:buNone/>
            </a:pPr>
            <a:r>
              <a:rPr lang="ja-JP" altLang="en-US" sz="2800">
                <a:latin typeface="Times New Roman" panose="02020603050405020304" pitchFamily="18" charset="0"/>
              </a:rPr>
              <a:t>思索;</a:t>
            </a:r>
          </a:p>
        </p:txBody>
      </p:sp>
      <p:sp>
        <p:nvSpPr>
          <p:cNvPr id="88068" name="Rectangle 4"/>
          <p:cNvSpPr>
            <a:spLocks noChangeArrowheads="1"/>
          </p:cNvSpPr>
          <p:nvPr/>
        </p:nvSpPr>
        <p:spPr bwMode="auto">
          <a:xfrm>
            <a:off x="827088" y="2057400"/>
            <a:ext cx="7993062" cy="609600"/>
          </a:xfrm>
          <a:prstGeom prst="re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semaphore </a:t>
            </a:r>
            <a:r>
              <a:rPr lang="en-US" altLang="ja-JP" sz="2800" i="1">
                <a:latin typeface="Times New Roman" panose="02020603050405020304" pitchFamily="18" charset="0"/>
              </a:rPr>
              <a:t>fork</a:t>
            </a:r>
            <a:r>
              <a:rPr lang="en-US" altLang="ja-JP" sz="2800">
                <a:latin typeface="Times New Roman" panose="02020603050405020304" pitchFamily="18" charset="0"/>
              </a:rPr>
              <a:t>[] := {1, 1, 1, 1, 1};</a:t>
            </a:r>
          </a:p>
        </p:txBody>
      </p:sp>
      <p:sp>
        <p:nvSpPr>
          <p:cNvPr id="88069" name="Text Box 5"/>
          <p:cNvSpPr txBox="1">
            <a:spLocks noChangeArrowheads="1"/>
          </p:cNvSpPr>
          <p:nvPr/>
        </p:nvSpPr>
        <p:spPr bwMode="auto">
          <a:xfrm>
            <a:off x="684213" y="2708275"/>
            <a:ext cx="3830637"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哲学者 </a:t>
            </a:r>
            <a:r>
              <a:rPr lang="en-US" altLang="ja-JP" sz="2800" i="1">
                <a:latin typeface="Times New Roman" panose="02020603050405020304" pitchFamily="18" charset="0"/>
              </a:rPr>
              <a:t>i</a:t>
            </a:r>
            <a:r>
              <a:rPr lang="en-US" altLang="ja-JP" sz="2800">
                <a:latin typeface="Times New Roman" panose="02020603050405020304" pitchFamily="18" charset="0"/>
              </a:rPr>
              <a:t> </a:t>
            </a:r>
            <a:r>
              <a:rPr lang="ja-JP" altLang="en-US" sz="2800">
                <a:latin typeface="Times New Roman" panose="02020603050405020304" pitchFamily="18" charset="0"/>
              </a:rPr>
              <a:t>のアルゴリズム</a:t>
            </a:r>
          </a:p>
        </p:txBody>
      </p:sp>
      <p:sp>
        <p:nvSpPr>
          <p:cNvPr id="88070" name="Text Box 6"/>
          <p:cNvSpPr txBox="1">
            <a:spLocks noChangeArrowheads="1"/>
          </p:cNvSpPr>
          <p:nvPr/>
        </p:nvSpPr>
        <p:spPr bwMode="auto">
          <a:xfrm>
            <a:off x="684213" y="1484313"/>
            <a:ext cx="29464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広域変数と初期値</a:t>
            </a:r>
          </a:p>
        </p:txBody>
      </p:sp>
      <p:sp useBgFill="1">
        <p:nvSpPr>
          <p:cNvPr id="88071" name="Text Box 7"/>
          <p:cNvSpPr txBox="1">
            <a:spLocks noChangeArrowheads="1"/>
          </p:cNvSpPr>
          <p:nvPr/>
        </p:nvSpPr>
        <p:spPr bwMode="auto">
          <a:xfrm>
            <a:off x="6011863" y="6361113"/>
            <a:ext cx="2625725" cy="519112"/>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これでうまくいく</a:t>
            </a:r>
            <a:r>
              <a:rPr lang="en-US" altLang="ja-JP" sz="2800">
                <a:latin typeface="Times New Roman" panose="02020603050405020304" pitchFamily="18" charset="0"/>
              </a:rPr>
              <a:t>?</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685800" y="800100"/>
            <a:ext cx="7772400" cy="762000"/>
          </a:xfrm>
        </p:spPr>
        <p:txBody>
          <a:bodyPr/>
          <a:lstStyle/>
          <a:p>
            <a:pPr eaLnBrk="1" hangingPunct="1"/>
            <a:r>
              <a:rPr lang="ja-JP" altLang="en-US"/>
              <a:t>食事をする哲学者問題</a:t>
            </a:r>
          </a:p>
        </p:txBody>
      </p:sp>
      <p:sp>
        <p:nvSpPr>
          <p:cNvPr id="89091" name="Rectangle 3"/>
          <p:cNvSpPr>
            <a:spLocks noGrp="1" noChangeArrowheads="1"/>
          </p:cNvSpPr>
          <p:nvPr>
            <p:ph type="body" idx="1"/>
          </p:nvPr>
        </p:nvSpPr>
        <p:spPr/>
        <p:txBody>
          <a:bodyPr/>
          <a:lstStyle/>
          <a:p>
            <a:pPr eaLnBrk="1" hangingPunct="1"/>
            <a:r>
              <a:rPr lang="ja-JP" altLang="en-US" sz="2800">
                <a:latin typeface="Times New Roman" panose="02020603050405020304" pitchFamily="18" charset="0"/>
              </a:rPr>
              <a:t>相互排除条件</a:t>
            </a:r>
          </a:p>
          <a:p>
            <a:pPr eaLnBrk="1" hangingPunct="1"/>
            <a:endParaRPr lang="ja-JP" altLang="en-US" sz="2400">
              <a:latin typeface="Times New Roman" panose="02020603050405020304" pitchFamily="18" charset="0"/>
            </a:endParaRPr>
          </a:p>
          <a:p>
            <a:pPr eaLnBrk="1" hangingPunct="1"/>
            <a:endParaRPr lang="ja-JP" altLang="en-US" sz="2400">
              <a:latin typeface="Times New Roman" panose="02020603050405020304" pitchFamily="18" charset="0"/>
            </a:endParaRPr>
          </a:p>
          <a:p>
            <a:pPr eaLnBrk="1" hangingPunct="1"/>
            <a:r>
              <a:rPr lang="ja-JP" altLang="en-US" sz="2800">
                <a:latin typeface="Times New Roman" panose="02020603050405020304" pitchFamily="18" charset="0"/>
              </a:rPr>
              <a:t>待機条件</a:t>
            </a:r>
          </a:p>
          <a:p>
            <a:pPr eaLnBrk="1" hangingPunct="1"/>
            <a:endParaRPr lang="ja-JP" altLang="en-US" sz="2400">
              <a:latin typeface="Times New Roman" panose="02020603050405020304" pitchFamily="18" charset="0"/>
            </a:endParaRPr>
          </a:p>
          <a:p>
            <a:pPr eaLnBrk="1" hangingPunct="1"/>
            <a:endParaRPr lang="ja-JP" altLang="en-US" sz="2400">
              <a:latin typeface="Times New Roman" panose="02020603050405020304" pitchFamily="18" charset="0"/>
            </a:endParaRPr>
          </a:p>
          <a:p>
            <a:pPr eaLnBrk="1" hangingPunct="1"/>
            <a:r>
              <a:rPr lang="ja-JP" altLang="en-US" sz="2800">
                <a:latin typeface="Times New Roman" panose="02020603050405020304" pitchFamily="18" charset="0"/>
              </a:rPr>
              <a:t>横取り不能条件</a:t>
            </a:r>
            <a:endParaRPr lang="ja-JP" altLang="en-US" sz="2800"/>
          </a:p>
        </p:txBody>
      </p:sp>
      <p:sp>
        <p:nvSpPr>
          <p:cNvPr id="623620" name="Text Box 4"/>
          <p:cNvSpPr txBox="1">
            <a:spLocks noChangeArrowheads="1"/>
          </p:cNvSpPr>
          <p:nvPr/>
        </p:nvSpPr>
        <p:spPr bwMode="auto">
          <a:xfrm>
            <a:off x="1447800" y="2514600"/>
            <a:ext cx="30448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フォークは排他的資源</a:t>
            </a:r>
          </a:p>
        </p:txBody>
      </p:sp>
      <p:sp>
        <p:nvSpPr>
          <p:cNvPr id="623621" name="Text Box 5"/>
          <p:cNvSpPr txBox="1">
            <a:spLocks noChangeArrowheads="1"/>
          </p:cNvSpPr>
          <p:nvPr/>
        </p:nvSpPr>
        <p:spPr bwMode="auto">
          <a:xfrm>
            <a:off x="1752600" y="2971800"/>
            <a:ext cx="3003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 相互排除条件成立</a:t>
            </a:r>
          </a:p>
        </p:txBody>
      </p:sp>
      <p:sp>
        <p:nvSpPr>
          <p:cNvPr id="623622" name="Text Box 6"/>
          <p:cNvSpPr txBox="1">
            <a:spLocks noChangeArrowheads="1"/>
          </p:cNvSpPr>
          <p:nvPr/>
        </p:nvSpPr>
        <p:spPr bwMode="auto">
          <a:xfrm>
            <a:off x="1371600" y="3962400"/>
            <a:ext cx="43513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哲学者はフォークを1本ずつ確保</a:t>
            </a:r>
          </a:p>
        </p:txBody>
      </p:sp>
      <p:sp>
        <p:nvSpPr>
          <p:cNvPr id="623623" name="Text Box 7"/>
          <p:cNvSpPr txBox="1">
            <a:spLocks noChangeArrowheads="1"/>
          </p:cNvSpPr>
          <p:nvPr/>
        </p:nvSpPr>
        <p:spPr bwMode="auto">
          <a:xfrm>
            <a:off x="1752600" y="4343400"/>
            <a:ext cx="2393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 待機条件成立</a:t>
            </a:r>
          </a:p>
        </p:txBody>
      </p:sp>
      <p:sp>
        <p:nvSpPr>
          <p:cNvPr id="623624" name="Text Box 8"/>
          <p:cNvSpPr txBox="1">
            <a:spLocks noChangeArrowheads="1"/>
          </p:cNvSpPr>
          <p:nvPr/>
        </p:nvSpPr>
        <p:spPr bwMode="auto">
          <a:xfrm>
            <a:off x="1371600" y="5334000"/>
            <a:ext cx="60753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哲学者は食事をするまでフォークを手放さない</a:t>
            </a:r>
          </a:p>
        </p:txBody>
      </p:sp>
      <p:sp>
        <p:nvSpPr>
          <p:cNvPr id="623625" name="Text Box 9"/>
          <p:cNvSpPr txBox="1">
            <a:spLocks noChangeArrowheads="1"/>
          </p:cNvSpPr>
          <p:nvPr/>
        </p:nvSpPr>
        <p:spPr bwMode="auto">
          <a:xfrm>
            <a:off x="1752600" y="5791200"/>
            <a:ext cx="3230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 横取り不能条件成立</a:t>
            </a:r>
          </a:p>
        </p:txBody>
      </p:sp>
      <p:sp useBgFill="1">
        <p:nvSpPr>
          <p:cNvPr id="623626" name="Text Box 10"/>
          <p:cNvSpPr txBox="1">
            <a:spLocks noChangeArrowheads="1"/>
          </p:cNvSpPr>
          <p:nvPr/>
        </p:nvSpPr>
        <p:spPr bwMode="auto">
          <a:xfrm>
            <a:off x="5638800" y="6019800"/>
            <a:ext cx="2830513" cy="519113"/>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循環待機条件は?</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23620"/>
                                        </p:tgtEl>
                                        <p:attrNameLst>
                                          <p:attrName>style.visibility</p:attrName>
                                        </p:attrNameLst>
                                      </p:cBhvr>
                                      <p:to>
                                        <p:strVal val="visible"/>
                                      </p:to>
                                    </p:set>
                                    <p:animEffect transition="in" filter="checkerboard(across)">
                                      <p:cBhvr>
                                        <p:cTn id="7" dur="500"/>
                                        <p:tgtEl>
                                          <p:spTgt spid="6236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23621"/>
                                        </p:tgtEl>
                                        <p:attrNameLst>
                                          <p:attrName>style.visibility</p:attrName>
                                        </p:attrNameLst>
                                      </p:cBhvr>
                                      <p:to>
                                        <p:strVal val="visible"/>
                                      </p:to>
                                    </p:set>
                                    <p:animEffect transition="in" filter="checkerboard(across)">
                                      <p:cBhvr>
                                        <p:cTn id="12" dur="500"/>
                                        <p:tgtEl>
                                          <p:spTgt spid="62362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23622"/>
                                        </p:tgtEl>
                                        <p:attrNameLst>
                                          <p:attrName>style.visibility</p:attrName>
                                        </p:attrNameLst>
                                      </p:cBhvr>
                                      <p:to>
                                        <p:strVal val="visible"/>
                                      </p:to>
                                    </p:set>
                                    <p:animEffect transition="in" filter="checkerboard(across)">
                                      <p:cBhvr>
                                        <p:cTn id="17" dur="500"/>
                                        <p:tgtEl>
                                          <p:spTgt spid="62362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623623"/>
                                        </p:tgtEl>
                                        <p:attrNameLst>
                                          <p:attrName>style.visibility</p:attrName>
                                        </p:attrNameLst>
                                      </p:cBhvr>
                                      <p:to>
                                        <p:strVal val="visible"/>
                                      </p:to>
                                    </p:set>
                                    <p:animEffect transition="in" filter="checkerboard(across)">
                                      <p:cBhvr>
                                        <p:cTn id="22" dur="500"/>
                                        <p:tgtEl>
                                          <p:spTgt spid="62362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623624"/>
                                        </p:tgtEl>
                                        <p:attrNameLst>
                                          <p:attrName>style.visibility</p:attrName>
                                        </p:attrNameLst>
                                      </p:cBhvr>
                                      <p:to>
                                        <p:strVal val="visible"/>
                                      </p:to>
                                    </p:set>
                                    <p:animEffect transition="in" filter="checkerboard(across)">
                                      <p:cBhvr>
                                        <p:cTn id="27" dur="500"/>
                                        <p:tgtEl>
                                          <p:spTgt spid="62362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623625"/>
                                        </p:tgtEl>
                                        <p:attrNameLst>
                                          <p:attrName>style.visibility</p:attrName>
                                        </p:attrNameLst>
                                      </p:cBhvr>
                                      <p:to>
                                        <p:strVal val="visible"/>
                                      </p:to>
                                    </p:set>
                                    <p:animEffect transition="in" filter="checkerboard(across)">
                                      <p:cBhvr>
                                        <p:cTn id="32" dur="500"/>
                                        <p:tgtEl>
                                          <p:spTgt spid="62362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23626"/>
                                        </p:tgtEl>
                                        <p:attrNameLst>
                                          <p:attrName>style.visibility</p:attrName>
                                        </p:attrNameLst>
                                      </p:cBhvr>
                                      <p:to>
                                        <p:strVal val="visible"/>
                                      </p:to>
                                    </p:set>
                                    <p:anim calcmode="lin" valueType="num">
                                      <p:cBhvr additive="base">
                                        <p:cTn id="37" dur="500" fill="hold"/>
                                        <p:tgtEl>
                                          <p:spTgt spid="623626"/>
                                        </p:tgtEl>
                                        <p:attrNameLst>
                                          <p:attrName>ppt_x</p:attrName>
                                        </p:attrNameLst>
                                      </p:cBhvr>
                                      <p:tavLst>
                                        <p:tav tm="0">
                                          <p:val>
                                            <p:strVal val="#ppt_x"/>
                                          </p:val>
                                        </p:tav>
                                        <p:tav tm="100000">
                                          <p:val>
                                            <p:strVal val="#ppt_x"/>
                                          </p:val>
                                        </p:tav>
                                      </p:tavLst>
                                    </p:anim>
                                    <p:anim calcmode="lin" valueType="num">
                                      <p:cBhvr additive="base">
                                        <p:cTn id="38" dur="500" fill="hold"/>
                                        <p:tgtEl>
                                          <p:spTgt spid="6236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3620" grpId="0" autoUpdateAnimBg="0"/>
      <p:bldP spid="623621" grpId="0" autoUpdateAnimBg="0"/>
      <p:bldP spid="623622" grpId="0" autoUpdateAnimBg="0"/>
      <p:bldP spid="623623" grpId="0" autoUpdateAnimBg="0"/>
      <p:bldP spid="623624" grpId="0" autoUpdateAnimBg="0"/>
      <p:bldP spid="623625" grpId="0" autoUpdateAnimBg="0"/>
      <p:bldP spid="623626" grpId="0" animBg="1" autoUpdateAnimBg="0"/>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685800" y="800100"/>
            <a:ext cx="7772400" cy="762000"/>
          </a:xfrm>
        </p:spPr>
        <p:txBody>
          <a:bodyPr/>
          <a:lstStyle/>
          <a:p>
            <a:pPr eaLnBrk="1" hangingPunct="1"/>
            <a:r>
              <a:rPr lang="ja-JP" altLang="en-US"/>
              <a:t>食事をする哲学者問題</a:t>
            </a:r>
          </a:p>
        </p:txBody>
      </p:sp>
      <p:sp>
        <p:nvSpPr>
          <p:cNvPr id="90115" name="Text Box 4"/>
          <p:cNvSpPr txBox="1">
            <a:spLocks noChangeArrowheads="1"/>
          </p:cNvSpPr>
          <p:nvPr/>
        </p:nvSpPr>
        <p:spPr bwMode="auto">
          <a:xfrm>
            <a:off x="457200" y="1600200"/>
            <a:ext cx="370522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フォーク :①,②,③,④,⑤</a:t>
            </a:r>
            <a:endParaRPr lang="en-US" altLang="ja-JP" sz="2800" baseline="-25000">
              <a:latin typeface="Times New Roman" panose="02020603050405020304" pitchFamily="18" charset="0"/>
            </a:endParaRPr>
          </a:p>
        </p:txBody>
      </p:sp>
      <p:sp>
        <p:nvSpPr>
          <p:cNvPr id="90116" name="Text Box 5"/>
          <p:cNvSpPr txBox="1">
            <a:spLocks noChangeArrowheads="1"/>
          </p:cNvSpPr>
          <p:nvPr/>
        </p:nvSpPr>
        <p:spPr bwMode="auto">
          <a:xfrm>
            <a:off x="822325" y="2916238"/>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pic>
        <p:nvPicPr>
          <p:cNvPr id="90117" name="Picture 6" descr="C:\Documents and Settings\takasi-i\My Documents\OS\image\diningPhilosophres2.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2057400"/>
            <a:ext cx="823913" cy="448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0118" name="Text Box 7"/>
          <p:cNvSpPr txBox="1">
            <a:spLocks noChangeArrowheads="1"/>
          </p:cNvSpPr>
          <p:nvPr/>
        </p:nvSpPr>
        <p:spPr bwMode="auto">
          <a:xfrm>
            <a:off x="457200" y="2362200"/>
            <a:ext cx="1981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⑤           ①</a:t>
            </a:r>
          </a:p>
        </p:txBody>
      </p:sp>
      <p:sp>
        <p:nvSpPr>
          <p:cNvPr id="90119" name="Text Box 8"/>
          <p:cNvSpPr txBox="1">
            <a:spLocks noChangeArrowheads="1"/>
          </p:cNvSpPr>
          <p:nvPr/>
        </p:nvSpPr>
        <p:spPr bwMode="auto">
          <a:xfrm>
            <a:off x="457200" y="3276600"/>
            <a:ext cx="1981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①           ②</a:t>
            </a:r>
          </a:p>
        </p:txBody>
      </p:sp>
      <p:sp>
        <p:nvSpPr>
          <p:cNvPr id="90120" name="Text Box 9"/>
          <p:cNvSpPr txBox="1">
            <a:spLocks noChangeArrowheads="1"/>
          </p:cNvSpPr>
          <p:nvPr/>
        </p:nvSpPr>
        <p:spPr bwMode="auto">
          <a:xfrm>
            <a:off x="457200" y="4191000"/>
            <a:ext cx="1905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②           ③</a:t>
            </a:r>
          </a:p>
        </p:txBody>
      </p:sp>
      <p:sp>
        <p:nvSpPr>
          <p:cNvPr id="90121" name="Text Box 10"/>
          <p:cNvSpPr txBox="1">
            <a:spLocks noChangeArrowheads="1"/>
          </p:cNvSpPr>
          <p:nvPr/>
        </p:nvSpPr>
        <p:spPr bwMode="auto">
          <a:xfrm>
            <a:off x="457200" y="5105400"/>
            <a:ext cx="1981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③           ④</a:t>
            </a:r>
          </a:p>
        </p:txBody>
      </p:sp>
      <p:sp>
        <p:nvSpPr>
          <p:cNvPr id="90122" name="Text Box 11"/>
          <p:cNvSpPr txBox="1">
            <a:spLocks noChangeArrowheads="1"/>
          </p:cNvSpPr>
          <p:nvPr/>
        </p:nvSpPr>
        <p:spPr bwMode="auto">
          <a:xfrm>
            <a:off x="457200" y="6019800"/>
            <a:ext cx="1905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④           ⑤</a:t>
            </a:r>
          </a:p>
        </p:txBody>
      </p:sp>
      <p:grpSp>
        <p:nvGrpSpPr>
          <p:cNvPr id="625683" name="Group 19"/>
          <p:cNvGrpSpPr>
            <a:grpSpLocks/>
          </p:cNvGrpSpPr>
          <p:nvPr/>
        </p:nvGrpSpPr>
        <p:grpSpPr bwMode="auto">
          <a:xfrm>
            <a:off x="2971800" y="2314575"/>
            <a:ext cx="1606550" cy="4237038"/>
            <a:chOff x="1872" y="1458"/>
            <a:chExt cx="1012" cy="2669"/>
          </a:xfrm>
        </p:grpSpPr>
        <p:sp>
          <p:nvSpPr>
            <p:cNvPr id="90137" name="Text Box 12"/>
            <p:cNvSpPr txBox="1">
              <a:spLocks noChangeArrowheads="1"/>
            </p:cNvSpPr>
            <p:nvPr/>
          </p:nvSpPr>
          <p:spPr bwMode="auto">
            <a:xfrm>
              <a:off x="1872" y="1458"/>
              <a:ext cx="1012"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a:latin typeface="Times New Roman" panose="02020603050405020304" pitchFamily="18" charset="0"/>
                </a:rPr>
                <a:t>⑤ →</a:t>
              </a:r>
              <a:r>
                <a:rPr lang="en-US" altLang="ja-JP">
                  <a:latin typeface="Times New Roman" panose="02020603050405020304" pitchFamily="18" charset="0"/>
                </a:rPr>
                <a:t> ①</a:t>
              </a:r>
            </a:p>
          </p:txBody>
        </p:sp>
        <p:sp>
          <p:nvSpPr>
            <p:cNvPr id="90138" name="Text Box 14"/>
            <p:cNvSpPr txBox="1">
              <a:spLocks noChangeArrowheads="1"/>
            </p:cNvSpPr>
            <p:nvPr/>
          </p:nvSpPr>
          <p:spPr bwMode="auto">
            <a:xfrm>
              <a:off x="1872" y="2034"/>
              <a:ext cx="1012"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a:latin typeface="Times New Roman" panose="02020603050405020304" pitchFamily="18" charset="0"/>
                </a:rPr>
                <a:t>① → ②</a:t>
              </a:r>
            </a:p>
          </p:txBody>
        </p:sp>
        <p:sp>
          <p:nvSpPr>
            <p:cNvPr id="90139" name="Text Box 15"/>
            <p:cNvSpPr txBox="1">
              <a:spLocks noChangeArrowheads="1"/>
            </p:cNvSpPr>
            <p:nvPr/>
          </p:nvSpPr>
          <p:spPr bwMode="auto">
            <a:xfrm>
              <a:off x="1872" y="2610"/>
              <a:ext cx="1012"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a:latin typeface="Times New Roman" panose="02020603050405020304" pitchFamily="18" charset="0"/>
                </a:rPr>
                <a:t>② → ③</a:t>
              </a:r>
            </a:p>
          </p:txBody>
        </p:sp>
        <p:sp>
          <p:nvSpPr>
            <p:cNvPr id="90140" name="Text Box 16"/>
            <p:cNvSpPr txBox="1">
              <a:spLocks noChangeArrowheads="1"/>
            </p:cNvSpPr>
            <p:nvPr/>
          </p:nvSpPr>
          <p:spPr bwMode="auto">
            <a:xfrm>
              <a:off x="1872" y="3186"/>
              <a:ext cx="1012"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a:latin typeface="Times New Roman" panose="02020603050405020304" pitchFamily="18" charset="0"/>
                </a:rPr>
                <a:t>③ → ④</a:t>
              </a:r>
            </a:p>
          </p:txBody>
        </p:sp>
        <p:sp>
          <p:nvSpPr>
            <p:cNvPr id="90141" name="Text Box 17"/>
            <p:cNvSpPr txBox="1">
              <a:spLocks noChangeArrowheads="1"/>
            </p:cNvSpPr>
            <p:nvPr/>
          </p:nvSpPr>
          <p:spPr bwMode="auto">
            <a:xfrm>
              <a:off x="1872" y="3762"/>
              <a:ext cx="1012"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a:latin typeface="Times New Roman" panose="02020603050405020304" pitchFamily="18" charset="0"/>
                </a:rPr>
                <a:t>④ → ⑤</a:t>
              </a:r>
            </a:p>
          </p:txBody>
        </p:sp>
      </p:grpSp>
      <p:grpSp>
        <p:nvGrpSpPr>
          <p:cNvPr id="625699" name="Group 35"/>
          <p:cNvGrpSpPr>
            <a:grpSpLocks/>
          </p:cNvGrpSpPr>
          <p:nvPr/>
        </p:nvGrpSpPr>
        <p:grpSpPr bwMode="auto">
          <a:xfrm>
            <a:off x="5029200" y="2209800"/>
            <a:ext cx="2216150" cy="2043113"/>
            <a:chOff x="3168" y="1392"/>
            <a:chExt cx="1396" cy="1287"/>
          </a:xfrm>
        </p:grpSpPr>
        <p:sp>
          <p:nvSpPr>
            <p:cNvPr id="90132" name="Text Box 21"/>
            <p:cNvSpPr txBox="1">
              <a:spLocks noChangeArrowheads="1"/>
            </p:cNvSpPr>
            <p:nvPr/>
          </p:nvSpPr>
          <p:spPr bwMode="auto">
            <a:xfrm>
              <a:off x="3696" y="1392"/>
              <a:ext cx="340"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①</a:t>
              </a:r>
            </a:p>
          </p:txBody>
        </p:sp>
        <p:sp>
          <p:nvSpPr>
            <p:cNvPr id="90133" name="Text Box 22"/>
            <p:cNvSpPr txBox="1">
              <a:spLocks noChangeArrowheads="1"/>
            </p:cNvSpPr>
            <p:nvPr/>
          </p:nvSpPr>
          <p:spPr bwMode="auto">
            <a:xfrm>
              <a:off x="4224" y="1776"/>
              <a:ext cx="340"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②</a:t>
              </a:r>
            </a:p>
          </p:txBody>
        </p:sp>
        <p:sp>
          <p:nvSpPr>
            <p:cNvPr id="90134" name="Text Box 23"/>
            <p:cNvSpPr txBox="1">
              <a:spLocks noChangeArrowheads="1"/>
            </p:cNvSpPr>
            <p:nvPr/>
          </p:nvSpPr>
          <p:spPr bwMode="auto">
            <a:xfrm>
              <a:off x="4032" y="2352"/>
              <a:ext cx="340"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③</a:t>
              </a:r>
            </a:p>
          </p:txBody>
        </p:sp>
        <p:sp>
          <p:nvSpPr>
            <p:cNvPr id="90135" name="Text Box 24"/>
            <p:cNvSpPr txBox="1">
              <a:spLocks noChangeArrowheads="1"/>
            </p:cNvSpPr>
            <p:nvPr/>
          </p:nvSpPr>
          <p:spPr bwMode="auto">
            <a:xfrm>
              <a:off x="3360" y="2352"/>
              <a:ext cx="340"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④</a:t>
              </a:r>
            </a:p>
          </p:txBody>
        </p:sp>
        <p:sp>
          <p:nvSpPr>
            <p:cNvPr id="90136" name="Text Box 25"/>
            <p:cNvSpPr txBox="1">
              <a:spLocks noChangeArrowheads="1"/>
            </p:cNvSpPr>
            <p:nvPr/>
          </p:nvSpPr>
          <p:spPr bwMode="auto">
            <a:xfrm>
              <a:off x="3168" y="1776"/>
              <a:ext cx="340"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⑤</a:t>
              </a:r>
            </a:p>
          </p:txBody>
        </p:sp>
      </p:grpSp>
      <p:sp>
        <p:nvSpPr>
          <p:cNvPr id="625697" name="Text Box 33"/>
          <p:cNvSpPr txBox="1">
            <a:spLocks noChangeArrowheads="1"/>
          </p:cNvSpPr>
          <p:nvPr/>
        </p:nvSpPr>
        <p:spPr bwMode="auto">
          <a:xfrm>
            <a:off x="4876800" y="4519613"/>
            <a:ext cx="3817938"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フォーク獲得順がループ</a:t>
            </a:r>
          </a:p>
        </p:txBody>
      </p:sp>
      <p:sp>
        <p:nvSpPr>
          <p:cNvPr id="625698" name="Text Box 34"/>
          <p:cNvSpPr txBox="1">
            <a:spLocks noChangeArrowheads="1"/>
          </p:cNvSpPr>
          <p:nvPr/>
        </p:nvSpPr>
        <p:spPr bwMode="auto">
          <a:xfrm>
            <a:off x="5181600" y="5053013"/>
            <a:ext cx="338455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⇒循環待機条件成立</a:t>
            </a:r>
          </a:p>
        </p:txBody>
      </p:sp>
      <p:sp>
        <p:nvSpPr>
          <p:cNvPr id="625700" name="Line 36"/>
          <p:cNvSpPr>
            <a:spLocks noChangeShapeType="1"/>
          </p:cNvSpPr>
          <p:nvPr/>
        </p:nvSpPr>
        <p:spPr bwMode="auto">
          <a:xfrm>
            <a:off x="6324600" y="2514600"/>
            <a:ext cx="533400" cy="4572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25701" name="Line 37"/>
          <p:cNvSpPr>
            <a:spLocks noChangeShapeType="1"/>
          </p:cNvSpPr>
          <p:nvPr/>
        </p:nvSpPr>
        <p:spPr bwMode="auto">
          <a:xfrm flipH="1">
            <a:off x="6705600" y="3276600"/>
            <a:ext cx="228600" cy="5334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25702" name="Line 38"/>
          <p:cNvSpPr>
            <a:spLocks noChangeShapeType="1"/>
          </p:cNvSpPr>
          <p:nvPr/>
        </p:nvSpPr>
        <p:spPr bwMode="auto">
          <a:xfrm flipH="1">
            <a:off x="5791200" y="4038600"/>
            <a:ext cx="685800" cy="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25703" name="Line 39"/>
          <p:cNvSpPr>
            <a:spLocks noChangeShapeType="1"/>
          </p:cNvSpPr>
          <p:nvPr/>
        </p:nvSpPr>
        <p:spPr bwMode="auto">
          <a:xfrm flipH="1" flipV="1">
            <a:off x="5334000" y="3276600"/>
            <a:ext cx="228600" cy="5334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25704" name="Line 40"/>
          <p:cNvSpPr>
            <a:spLocks noChangeShapeType="1"/>
          </p:cNvSpPr>
          <p:nvPr/>
        </p:nvSpPr>
        <p:spPr bwMode="auto">
          <a:xfrm flipV="1">
            <a:off x="5410200" y="2514600"/>
            <a:ext cx="533400" cy="45720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625683"/>
                                        </p:tgtEl>
                                        <p:attrNameLst>
                                          <p:attrName>style.visibility</p:attrName>
                                        </p:attrNameLst>
                                      </p:cBhvr>
                                      <p:to>
                                        <p:strVal val="visible"/>
                                      </p:to>
                                    </p:set>
                                    <p:animEffect transition="in" filter="checkerboard(across)">
                                      <p:cBhvr>
                                        <p:cTn id="7" dur="500"/>
                                        <p:tgtEl>
                                          <p:spTgt spid="62568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625699"/>
                                        </p:tgtEl>
                                        <p:attrNameLst>
                                          <p:attrName>style.visibility</p:attrName>
                                        </p:attrNameLst>
                                      </p:cBhvr>
                                      <p:to>
                                        <p:strVal val="visible"/>
                                      </p:to>
                                    </p:set>
                                    <p:animEffect transition="in" filter="checkerboard(across)">
                                      <p:cBhvr>
                                        <p:cTn id="12" dur="500"/>
                                        <p:tgtEl>
                                          <p:spTgt spid="62569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25700"/>
                                        </p:tgtEl>
                                        <p:attrNameLst>
                                          <p:attrName>style.visibility</p:attrName>
                                        </p:attrNameLst>
                                      </p:cBhvr>
                                      <p:to>
                                        <p:strVal val="visible"/>
                                      </p:to>
                                    </p:set>
                                    <p:animEffect transition="in" filter="wipe(left)">
                                      <p:cBhvr>
                                        <p:cTn id="17" dur="500"/>
                                        <p:tgtEl>
                                          <p:spTgt spid="625700"/>
                                        </p:tgtEl>
                                      </p:cBhvr>
                                    </p:animEffect>
                                  </p:childTnLst>
                                </p:cTn>
                              </p:par>
                            </p:childTnLst>
                          </p:cTn>
                        </p:par>
                        <p:par>
                          <p:cTn id="18" fill="hold" nodeType="afterGroup">
                            <p:stCondLst>
                              <p:cond delay="500"/>
                            </p:stCondLst>
                            <p:childTnLst>
                              <p:par>
                                <p:cTn id="19" presetID="22" presetClass="entr" presetSubtype="1" fill="hold" grpId="0" nodeType="afterEffect">
                                  <p:stCondLst>
                                    <p:cond delay="0"/>
                                  </p:stCondLst>
                                  <p:childTnLst>
                                    <p:set>
                                      <p:cBhvr>
                                        <p:cTn id="20" dur="1" fill="hold">
                                          <p:stCondLst>
                                            <p:cond delay="0"/>
                                          </p:stCondLst>
                                        </p:cTn>
                                        <p:tgtEl>
                                          <p:spTgt spid="625701"/>
                                        </p:tgtEl>
                                        <p:attrNameLst>
                                          <p:attrName>style.visibility</p:attrName>
                                        </p:attrNameLst>
                                      </p:cBhvr>
                                      <p:to>
                                        <p:strVal val="visible"/>
                                      </p:to>
                                    </p:set>
                                    <p:animEffect transition="in" filter="wipe(up)">
                                      <p:cBhvr>
                                        <p:cTn id="21" dur="500"/>
                                        <p:tgtEl>
                                          <p:spTgt spid="625701"/>
                                        </p:tgtEl>
                                      </p:cBhvr>
                                    </p:animEffect>
                                  </p:childTnLst>
                                </p:cTn>
                              </p:par>
                            </p:childTnLst>
                          </p:cTn>
                        </p:par>
                        <p:par>
                          <p:cTn id="22" fill="hold" nodeType="afterGroup">
                            <p:stCondLst>
                              <p:cond delay="1000"/>
                            </p:stCondLst>
                            <p:childTnLst>
                              <p:par>
                                <p:cTn id="23" presetID="22" presetClass="entr" presetSubtype="2" fill="hold" grpId="0" nodeType="afterEffect">
                                  <p:stCondLst>
                                    <p:cond delay="0"/>
                                  </p:stCondLst>
                                  <p:childTnLst>
                                    <p:set>
                                      <p:cBhvr>
                                        <p:cTn id="24" dur="1" fill="hold">
                                          <p:stCondLst>
                                            <p:cond delay="0"/>
                                          </p:stCondLst>
                                        </p:cTn>
                                        <p:tgtEl>
                                          <p:spTgt spid="625702"/>
                                        </p:tgtEl>
                                        <p:attrNameLst>
                                          <p:attrName>style.visibility</p:attrName>
                                        </p:attrNameLst>
                                      </p:cBhvr>
                                      <p:to>
                                        <p:strVal val="visible"/>
                                      </p:to>
                                    </p:set>
                                    <p:animEffect transition="in" filter="wipe(right)">
                                      <p:cBhvr>
                                        <p:cTn id="25" dur="500"/>
                                        <p:tgtEl>
                                          <p:spTgt spid="625702"/>
                                        </p:tgtEl>
                                      </p:cBhvr>
                                    </p:animEffect>
                                  </p:childTnLst>
                                </p:cTn>
                              </p:par>
                            </p:childTnLst>
                          </p:cTn>
                        </p:par>
                        <p:par>
                          <p:cTn id="26" fill="hold" nodeType="afterGroup">
                            <p:stCondLst>
                              <p:cond delay="1500"/>
                            </p:stCondLst>
                            <p:childTnLst>
                              <p:par>
                                <p:cTn id="27" presetID="22" presetClass="entr" presetSubtype="4" fill="hold" grpId="0" nodeType="afterEffect">
                                  <p:stCondLst>
                                    <p:cond delay="0"/>
                                  </p:stCondLst>
                                  <p:childTnLst>
                                    <p:set>
                                      <p:cBhvr>
                                        <p:cTn id="28" dur="1" fill="hold">
                                          <p:stCondLst>
                                            <p:cond delay="0"/>
                                          </p:stCondLst>
                                        </p:cTn>
                                        <p:tgtEl>
                                          <p:spTgt spid="625703"/>
                                        </p:tgtEl>
                                        <p:attrNameLst>
                                          <p:attrName>style.visibility</p:attrName>
                                        </p:attrNameLst>
                                      </p:cBhvr>
                                      <p:to>
                                        <p:strVal val="visible"/>
                                      </p:to>
                                    </p:set>
                                    <p:animEffect transition="in" filter="wipe(down)">
                                      <p:cBhvr>
                                        <p:cTn id="29" dur="500"/>
                                        <p:tgtEl>
                                          <p:spTgt spid="625703"/>
                                        </p:tgtEl>
                                      </p:cBhvr>
                                    </p:animEffect>
                                  </p:childTnLst>
                                </p:cTn>
                              </p:par>
                            </p:childTnLst>
                          </p:cTn>
                        </p:par>
                        <p:par>
                          <p:cTn id="30" fill="hold" nodeType="afterGroup">
                            <p:stCondLst>
                              <p:cond delay="2000"/>
                            </p:stCondLst>
                            <p:childTnLst>
                              <p:par>
                                <p:cTn id="31" presetID="22" presetClass="entr" presetSubtype="8" fill="hold" grpId="0" nodeType="afterEffect">
                                  <p:stCondLst>
                                    <p:cond delay="0"/>
                                  </p:stCondLst>
                                  <p:childTnLst>
                                    <p:set>
                                      <p:cBhvr>
                                        <p:cTn id="32" dur="1" fill="hold">
                                          <p:stCondLst>
                                            <p:cond delay="0"/>
                                          </p:stCondLst>
                                        </p:cTn>
                                        <p:tgtEl>
                                          <p:spTgt spid="625704"/>
                                        </p:tgtEl>
                                        <p:attrNameLst>
                                          <p:attrName>style.visibility</p:attrName>
                                        </p:attrNameLst>
                                      </p:cBhvr>
                                      <p:to>
                                        <p:strVal val="visible"/>
                                      </p:to>
                                    </p:set>
                                    <p:animEffect transition="in" filter="wipe(left)">
                                      <p:cBhvr>
                                        <p:cTn id="33" dur="500"/>
                                        <p:tgtEl>
                                          <p:spTgt spid="625704"/>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5" presetClass="entr" presetSubtype="10" fill="hold" grpId="0" nodeType="clickEffect">
                                  <p:stCondLst>
                                    <p:cond delay="0"/>
                                  </p:stCondLst>
                                  <p:childTnLst>
                                    <p:set>
                                      <p:cBhvr>
                                        <p:cTn id="37" dur="1" fill="hold">
                                          <p:stCondLst>
                                            <p:cond delay="0"/>
                                          </p:stCondLst>
                                        </p:cTn>
                                        <p:tgtEl>
                                          <p:spTgt spid="625697"/>
                                        </p:tgtEl>
                                        <p:attrNameLst>
                                          <p:attrName>style.visibility</p:attrName>
                                        </p:attrNameLst>
                                      </p:cBhvr>
                                      <p:to>
                                        <p:strVal val="visible"/>
                                      </p:to>
                                    </p:set>
                                    <p:animEffect transition="in" filter="checkerboard(across)">
                                      <p:cBhvr>
                                        <p:cTn id="38" dur="500"/>
                                        <p:tgtEl>
                                          <p:spTgt spid="625697"/>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 presetClass="entr" presetSubtype="10" fill="hold" grpId="0" nodeType="clickEffect">
                                  <p:stCondLst>
                                    <p:cond delay="0"/>
                                  </p:stCondLst>
                                  <p:childTnLst>
                                    <p:set>
                                      <p:cBhvr>
                                        <p:cTn id="42" dur="1" fill="hold">
                                          <p:stCondLst>
                                            <p:cond delay="0"/>
                                          </p:stCondLst>
                                        </p:cTn>
                                        <p:tgtEl>
                                          <p:spTgt spid="625698"/>
                                        </p:tgtEl>
                                        <p:attrNameLst>
                                          <p:attrName>style.visibility</p:attrName>
                                        </p:attrNameLst>
                                      </p:cBhvr>
                                      <p:to>
                                        <p:strVal val="visible"/>
                                      </p:to>
                                    </p:set>
                                    <p:animEffect transition="in" filter="checkerboard(across)">
                                      <p:cBhvr>
                                        <p:cTn id="43" dur="500"/>
                                        <p:tgtEl>
                                          <p:spTgt spid="6256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5697" grpId="0" autoUpdateAnimBg="0"/>
      <p:bldP spid="625698" grpId="0" autoUpdateAnimBg="0"/>
      <p:bldP spid="625700" grpId="0" animBg="1"/>
      <p:bldP spid="625701" grpId="0" animBg="1"/>
      <p:bldP spid="625702" grpId="0" animBg="1"/>
      <p:bldP spid="625703" grpId="0" animBg="1"/>
      <p:bldP spid="625704" grpId="0" animBg="1"/>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685800" y="800100"/>
            <a:ext cx="7772400" cy="762000"/>
          </a:xfrm>
        </p:spPr>
        <p:txBody>
          <a:bodyPr/>
          <a:lstStyle/>
          <a:p>
            <a:pPr eaLnBrk="1" hangingPunct="1"/>
            <a:r>
              <a:rPr lang="ja-JP" altLang="en-US"/>
              <a:t>食事をする哲学者問題</a:t>
            </a:r>
          </a:p>
        </p:txBody>
      </p:sp>
      <p:pic>
        <p:nvPicPr>
          <p:cNvPr id="91139" name="Picture 13" descr="diningPhilosophr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8538" y="2276475"/>
            <a:ext cx="5095875"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60147" name="Group 19"/>
          <p:cNvGrpSpPr>
            <a:grpSpLocks/>
          </p:cNvGrpSpPr>
          <p:nvPr/>
        </p:nvGrpSpPr>
        <p:grpSpPr bwMode="auto">
          <a:xfrm>
            <a:off x="1403350" y="2708275"/>
            <a:ext cx="5302250" cy="3036888"/>
            <a:chOff x="884" y="1706"/>
            <a:chExt cx="3340" cy="1913"/>
          </a:xfrm>
        </p:grpSpPr>
        <p:pic>
          <p:nvPicPr>
            <p:cNvPr id="91142" name="Picture 14" descr="diningPhilosophres_hand_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0" y="1706"/>
              <a:ext cx="528"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1143" name="Picture 15" descr="diningPhilosophres_hand_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4" y="2069"/>
              <a:ext cx="528"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1144" name="Picture 16" descr="diningPhilosophres_hand_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83" y="3339"/>
              <a:ext cx="528"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1145" name="Picture 17" descr="diningPhilosophres_hand_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52" y="3385"/>
              <a:ext cx="528"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1146" name="Picture 18" descr="diningPhilosophres_hand_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96" y="1842"/>
              <a:ext cx="528"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60148" name="Text Box 20"/>
          <p:cNvSpPr txBox="1">
            <a:spLocks noChangeArrowheads="1"/>
          </p:cNvSpPr>
          <p:nvPr/>
        </p:nvSpPr>
        <p:spPr bwMode="auto">
          <a:xfrm>
            <a:off x="395288" y="5949950"/>
            <a:ext cx="8558212"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5"/>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全員が片方のフォークを持ったままデッドロックの可能性</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560147"/>
                                        </p:tgtEl>
                                        <p:attrNameLst>
                                          <p:attrName>style.visibility</p:attrName>
                                        </p:attrNameLst>
                                      </p:cBhvr>
                                      <p:to>
                                        <p:strVal val="visible"/>
                                      </p:to>
                                    </p:set>
                                    <p:animEffect transition="in" filter="checkerboard(across)">
                                      <p:cBhvr>
                                        <p:cTn id="7" dur="500"/>
                                        <p:tgtEl>
                                          <p:spTgt spid="56014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60148"/>
                                        </p:tgtEl>
                                        <p:attrNameLst>
                                          <p:attrName>style.visibility</p:attrName>
                                        </p:attrNameLst>
                                      </p:cBhvr>
                                      <p:to>
                                        <p:strVal val="visible"/>
                                      </p:to>
                                    </p:set>
                                    <p:anim calcmode="lin" valueType="num">
                                      <p:cBhvr additive="base">
                                        <p:cTn id="12" dur="500" fill="hold"/>
                                        <p:tgtEl>
                                          <p:spTgt spid="560148"/>
                                        </p:tgtEl>
                                        <p:attrNameLst>
                                          <p:attrName>ppt_x</p:attrName>
                                        </p:attrNameLst>
                                      </p:cBhvr>
                                      <p:tavLst>
                                        <p:tav tm="0">
                                          <p:val>
                                            <p:strVal val="#ppt_x"/>
                                          </p:val>
                                        </p:tav>
                                        <p:tav tm="100000">
                                          <p:val>
                                            <p:strVal val="#ppt_x"/>
                                          </p:val>
                                        </p:tav>
                                      </p:tavLst>
                                    </p:anim>
                                    <p:anim calcmode="lin" valueType="num">
                                      <p:cBhvr additive="base">
                                        <p:cTn id="13" dur="500" fill="hold"/>
                                        <p:tgtEl>
                                          <p:spTgt spid="56014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0148" grpId="0"/>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4"/>
          <p:cNvSpPr>
            <a:spLocks noGrp="1" noChangeArrowheads="1"/>
          </p:cNvSpPr>
          <p:nvPr>
            <p:ph type="title"/>
          </p:nvPr>
        </p:nvSpPr>
        <p:spPr>
          <a:xfrm>
            <a:off x="685800" y="800100"/>
            <a:ext cx="7772400" cy="762000"/>
          </a:xfrm>
        </p:spPr>
        <p:txBody>
          <a:bodyPr/>
          <a:lstStyle/>
          <a:p>
            <a:pPr eaLnBrk="1" hangingPunct="1"/>
            <a:r>
              <a:rPr lang="ja-JP" altLang="en-US" dirty="0"/>
              <a:t>食事をする哲学者問題</a:t>
            </a:r>
          </a:p>
        </p:txBody>
      </p:sp>
      <p:sp>
        <p:nvSpPr>
          <p:cNvPr id="93187" name="Text Box 6"/>
          <p:cNvSpPr txBox="1">
            <a:spLocks noChangeArrowheads="1"/>
          </p:cNvSpPr>
          <p:nvPr/>
        </p:nvSpPr>
        <p:spPr bwMode="auto">
          <a:xfrm>
            <a:off x="539750" y="1700213"/>
            <a:ext cx="4700326"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dirty="0">
                <a:latin typeface="Times New Roman" panose="02020603050405020304" pitchFamily="18" charset="0"/>
              </a:rPr>
              <a:t>解法その</a:t>
            </a:r>
            <a:r>
              <a:rPr lang="en-US" altLang="ja-JP" sz="2800" dirty="0">
                <a:latin typeface="Times New Roman" panose="02020603050405020304" pitchFamily="18" charset="0"/>
              </a:rPr>
              <a:t>1 : </a:t>
            </a:r>
            <a:r>
              <a:rPr lang="ja-JP" altLang="en-US" sz="2800" dirty="0">
                <a:latin typeface="Times New Roman" panose="02020603050405020304" pitchFamily="18" charset="0"/>
              </a:rPr>
              <a:t>繋がったフォーク</a:t>
            </a:r>
          </a:p>
          <a:p>
            <a:pPr eaLnBrk="1" hangingPunct="1">
              <a:spcBef>
                <a:spcPct val="0"/>
              </a:spcBef>
              <a:buSzTx/>
              <a:buFontTx/>
              <a:buNone/>
            </a:pPr>
            <a:r>
              <a:rPr lang="en-US" altLang="ja-JP" sz="2800" dirty="0">
                <a:latin typeface="Times New Roman" panose="02020603050405020304" pitchFamily="18" charset="0"/>
              </a:rPr>
              <a:t>  </a:t>
            </a:r>
            <a:r>
              <a:rPr lang="ja-JP" altLang="en-US" sz="2800" dirty="0">
                <a:latin typeface="Times New Roman" panose="02020603050405020304" pitchFamily="18" charset="0"/>
              </a:rPr>
              <a:t>同時に全てのフォークを確保</a:t>
            </a:r>
          </a:p>
        </p:txBody>
      </p:sp>
      <p:pic>
        <p:nvPicPr>
          <p:cNvPr id="93188" name="Picture 7" descr="diningPhilosophre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8022" y="2924175"/>
            <a:ext cx="5095875"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94987" name="グループ化 594986">
            <a:extLst>
              <a:ext uri="{FF2B5EF4-FFF2-40B4-BE49-F238E27FC236}">
                <a16:creationId xmlns:a16="http://schemas.microsoft.com/office/drawing/2014/main" id="{63DEC6B7-0093-4390-9F7C-8E7787C05C29}"/>
              </a:ext>
            </a:extLst>
          </p:cNvPr>
          <p:cNvGrpSpPr/>
          <p:nvPr/>
        </p:nvGrpSpPr>
        <p:grpSpPr>
          <a:xfrm>
            <a:off x="3024225" y="4128234"/>
            <a:ext cx="3043823" cy="1031906"/>
            <a:chOff x="3024225" y="4128234"/>
            <a:chExt cx="3043823" cy="1031906"/>
          </a:xfrm>
        </p:grpSpPr>
        <p:sp>
          <p:nvSpPr>
            <p:cNvPr id="2" name="楕円 1">
              <a:extLst>
                <a:ext uri="{FF2B5EF4-FFF2-40B4-BE49-F238E27FC236}">
                  <a16:creationId xmlns:a16="http://schemas.microsoft.com/office/drawing/2014/main" id="{7F9C2CE6-463A-4969-9B8D-8EFEBBE628F2}"/>
                </a:ext>
              </a:extLst>
            </p:cNvPr>
            <p:cNvSpPr/>
            <p:nvPr/>
          </p:nvSpPr>
          <p:spPr bwMode="auto">
            <a:xfrm>
              <a:off x="4716016" y="4581128"/>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3" name="楕円 2">
              <a:extLst>
                <a:ext uri="{FF2B5EF4-FFF2-40B4-BE49-F238E27FC236}">
                  <a16:creationId xmlns:a16="http://schemas.microsoft.com/office/drawing/2014/main" id="{4673C183-26CC-400F-AF7E-8B73ADED7E57}"/>
                </a:ext>
              </a:extLst>
            </p:cNvPr>
            <p:cNvSpPr/>
            <p:nvPr/>
          </p:nvSpPr>
          <p:spPr bwMode="auto">
            <a:xfrm>
              <a:off x="4544356" y="4653136"/>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4" name="楕円 3">
              <a:extLst>
                <a:ext uri="{FF2B5EF4-FFF2-40B4-BE49-F238E27FC236}">
                  <a16:creationId xmlns:a16="http://schemas.microsoft.com/office/drawing/2014/main" id="{879265A9-86D9-4C84-86BD-84B59FFEC9A6}"/>
                </a:ext>
              </a:extLst>
            </p:cNvPr>
            <p:cNvSpPr/>
            <p:nvPr/>
          </p:nvSpPr>
          <p:spPr bwMode="auto">
            <a:xfrm>
              <a:off x="3300652" y="4496544"/>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 name="楕円 4">
              <a:extLst>
                <a:ext uri="{FF2B5EF4-FFF2-40B4-BE49-F238E27FC236}">
                  <a16:creationId xmlns:a16="http://schemas.microsoft.com/office/drawing/2014/main" id="{176B6CDB-A256-422E-84A2-DD586DED5FF6}"/>
                </a:ext>
              </a:extLst>
            </p:cNvPr>
            <p:cNvSpPr/>
            <p:nvPr/>
          </p:nvSpPr>
          <p:spPr bwMode="auto">
            <a:xfrm>
              <a:off x="3024225" y="4623569"/>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6" name="楕円 5">
              <a:extLst>
                <a:ext uri="{FF2B5EF4-FFF2-40B4-BE49-F238E27FC236}">
                  <a16:creationId xmlns:a16="http://schemas.microsoft.com/office/drawing/2014/main" id="{E55A74FC-2385-4BD0-8799-63FB1A1E1C2B}"/>
                </a:ext>
              </a:extLst>
            </p:cNvPr>
            <p:cNvSpPr/>
            <p:nvPr/>
          </p:nvSpPr>
          <p:spPr bwMode="auto">
            <a:xfrm>
              <a:off x="4887676" y="4653136"/>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7" name="楕円 6">
              <a:extLst>
                <a:ext uri="{FF2B5EF4-FFF2-40B4-BE49-F238E27FC236}">
                  <a16:creationId xmlns:a16="http://schemas.microsoft.com/office/drawing/2014/main" id="{0FBC4217-8F5C-4F26-A458-52C9D600850D}"/>
                </a:ext>
              </a:extLst>
            </p:cNvPr>
            <p:cNvSpPr/>
            <p:nvPr/>
          </p:nvSpPr>
          <p:spPr bwMode="auto">
            <a:xfrm>
              <a:off x="4617092" y="4556322"/>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8" name="楕円 7">
              <a:extLst>
                <a:ext uri="{FF2B5EF4-FFF2-40B4-BE49-F238E27FC236}">
                  <a16:creationId xmlns:a16="http://schemas.microsoft.com/office/drawing/2014/main" id="{BF235286-E3C1-40B9-807B-FF1CA87EF098}"/>
                </a:ext>
              </a:extLst>
            </p:cNvPr>
            <p:cNvSpPr/>
            <p:nvPr/>
          </p:nvSpPr>
          <p:spPr bwMode="auto">
            <a:xfrm>
              <a:off x="4843313" y="4556322"/>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9" name="楕円 8">
              <a:extLst>
                <a:ext uri="{FF2B5EF4-FFF2-40B4-BE49-F238E27FC236}">
                  <a16:creationId xmlns:a16="http://schemas.microsoft.com/office/drawing/2014/main" id="{35F8B835-10D5-4752-A2CA-794ABADA64DC}"/>
                </a:ext>
              </a:extLst>
            </p:cNvPr>
            <p:cNvSpPr/>
            <p:nvPr/>
          </p:nvSpPr>
          <p:spPr bwMode="auto">
            <a:xfrm>
              <a:off x="4691944" y="4700338"/>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10" name="楕円 9">
              <a:extLst>
                <a:ext uri="{FF2B5EF4-FFF2-40B4-BE49-F238E27FC236}">
                  <a16:creationId xmlns:a16="http://schemas.microsoft.com/office/drawing/2014/main" id="{DD00BA1F-AE03-49A7-8D2E-C10C483C291C}"/>
                </a:ext>
              </a:extLst>
            </p:cNvPr>
            <p:cNvSpPr/>
            <p:nvPr/>
          </p:nvSpPr>
          <p:spPr bwMode="auto">
            <a:xfrm>
              <a:off x="4640897" y="4795295"/>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11" name="楕円 10">
              <a:extLst>
                <a:ext uri="{FF2B5EF4-FFF2-40B4-BE49-F238E27FC236}">
                  <a16:creationId xmlns:a16="http://schemas.microsoft.com/office/drawing/2014/main" id="{98A3B9FE-482D-429E-B3E3-96201D6A224B}"/>
                </a:ext>
              </a:extLst>
            </p:cNvPr>
            <p:cNvSpPr/>
            <p:nvPr/>
          </p:nvSpPr>
          <p:spPr bwMode="auto">
            <a:xfrm>
              <a:off x="4569519" y="4914505"/>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13" name="楕円 12">
              <a:extLst>
                <a:ext uri="{FF2B5EF4-FFF2-40B4-BE49-F238E27FC236}">
                  <a16:creationId xmlns:a16="http://schemas.microsoft.com/office/drawing/2014/main" id="{8C249275-B937-477E-82C0-910F6E0857B5}"/>
                </a:ext>
              </a:extLst>
            </p:cNvPr>
            <p:cNvSpPr/>
            <p:nvPr/>
          </p:nvSpPr>
          <p:spPr bwMode="auto">
            <a:xfrm>
              <a:off x="4519981" y="5016124"/>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15" name="楕円 14">
              <a:extLst>
                <a:ext uri="{FF2B5EF4-FFF2-40B4-BE49-F238E27FC236}">
                  <a16:creationId xmlns:a16="http://schemas.microsoft.com/office/drawing/2014/main" id="{BB707FB1-3177-45B1-8A83-BCA87ACDEA99}"/>
                </a:ext>
              </a:extLst>
            </p:cNvPr>
            <p:cNvSpPr/>
            <p:nvPr/>
          </p:nvSpPr>
          <p:spPr bwMode="auto">
            <a:xfrm>
              <a:off x="4940424" y="4469981"/>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17" name="楕円 16">
              <a:extLst>
                <a:ext uri="{FF2B5EF4-FFF2-40B4-BE49-F238E27FC236}">
                  <a16:creationId xmlns:a16="http://schemas.microsoft.com/office/drawing/2014/main" id="{B5B1EEFB-1BB6-4307-A67D-80D08B14B686}"/>
                </a:ext>
              </a:extLst>
            </p:cNvPr>
            <p:cNvSpPr/>
            <p:nvPr/>
          </p:nvSpPr>
          <p:spPr bwMode="auto">
            <a:xfrm>
              <a:off x="5162264" y="4745335"/>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19" name="楕円 18">
              <a:extLst>
                <a:ext uri="{FF2B5EF4-FFF2-40B4-BE49-F238E27FC236}">
                  <a16:creationId xmlns:a16="http://schemas.microsoft.com/office/drawing/2014/main" id="{93C6E215-7E42-4F04-9865-F03EE540FCDF}"/>
                </a:ext>
              </a:extLst>
            </p:cNvPr>
            <p:cNvSpPr/>
            <p:nvPr/>
          </p:nvSpPr>
          <p:spPr bwMode="auto">
            <a:xfrm>
              <a:off x="5314876" y="4757741"/>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21" name="楕円 20">
              <a:extLst>
                <a:ext uri="{FF2B5EF4-FFF2-40B4-BE49-F238E27FC236}">
                  <a16:creationId xmlns:a16="http://schemas.microsoft.com/office/drawing/2014/main" id="{780256A6-DA79-419D-94AA-ED50CC519A19}"/>
                </a:ext>
              </a:extLst>
            </p:cNvPr>
            <p:cNvSpPr/>
            <p:nvPr/>
          </p:nvSpPr>
          <p:spPr bwMode="auto">
            <a:xfrm>
              <a:off x="5479704" y="4762502"/>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23" name="楕円 22">
              <a:extLst>
                <a:ext uri="{FF2B5EF4-FFF2-40B4-BE49-F238E27FC236}">
                  <a16:creationId xmlns:a16="http://schemas.microsoft.com/office/drawing/2014/main" id="{5914678D-79D3-474D-9896-8BCFF35065DE}"/>
                </a:ext>
              </a:extLst>
            </p:cNvPr>
            <p:cNvSpPr/>
            <p:nvPr/>
          </p:nvSpPr>
          <p:spPr bwMode="auto">
            <a:xfrm>
              <a:off x="5659000" y="4745335"/>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25" name="楕円 24">
              <a:extLst>
                <a:ext uri="{FF2B5EF4-FFF2-40B4-BE49-F238E27FC236}">
                  <a16:creationId xmlns:a16="http://schemas.microsoft.com/office/drawing/2014/main" id="{DFC13549-7D4F-4AC6-97DE-1F99F1A686CB}"/>
                </a:ext>
              </a:extLst>
            </p:cNvPr>
            <p:cNvSpPr/>
            <p:nvPr/>
          </p:nvSpPr>
          <p:spPr bwMode="auto">
            <a:xfrm>
              <a:off x="5782724" y="4725144"/>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27" name="楕円 26">
              <a:extLst>
                <a:ext uri="{FF2B5EF4-FFF2-40B4-BE49-F238E27FC236}">
                  <a16:creationId xmlns:a16="http://schemas.microsoft.com/office/drawing/2014/main" id="{30C59286-BB71-4B51-859C-B630735CDCE8}"/>
                </a:ext>
              </a:extLst>
            </p:cNvPr>
            <p:cNvSpPr/>
            <p:nvPr/>
          </p:nvSpPr>
          <p:spPr bwMode="auto">
            <a:xfrm>
              <a:off x="5924032" y="4695577"/>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29" name="楕円 28">
              <a:extLst>
                <a:ext uri="{FF2B5EF4-FFF2-40B4-BE49-F238E27FC236}">
                  <a16:creationId xmlns:a16="http://schemas.microsoft.com/office/drawing/2014/main" id="{A7F1C502-FD47-4891-92E8-FB446E1FE5A1}"/>
                </a:ext>
              </a:extLst>
            </p:cNvPr>
            <p:cNvSpPr/>
            <p:nvPr/>
          </p:nvSpPr>
          <p:spPr bwMode="auto">
            <a:xfrm>
              <a:off x="5295215" y="4128234"/>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31" name="楕円 30">
              <a:extLst>
                <a:ext uri="{FF2B5EF4-FFF2-40B4-BE49-F238E27FC236}">
                  <a16:creationId xmlns:a16="http://schemas.microsoft.com/office/drawing/2014/main" id="{A4FD36D3-39ED-4EAF-9DA2-F8D489DA034E}"/>
                </a:ext>
              </a:extLst>
            </p:cNvPr>
            <p:cNvSpPr/>
            <p:nvPr/>
          </p:nvSpPr>
          <p:spPr bwMode="auto">
            <a:xfrm>
              <a:off x="5010446" y="4747118"/>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33" name="楕円 32">
              <a:extLst>
                <a:ext uri="{FF2B5EF4-FFF2-40B4-BE49-F238E27FC236}">
                  <a16:creationId xmlns:a16="http://schemas.microsoft.com/office/drawing/2014/main" id="{E0DC7B5F-3B4C-46CB-97A8-3B081042734E}"/>
                </a:ext>
              </a:extLst>
            </p:cNvPr>
            <p:cNvSpPr/>
            <p:nvPr/>
          </p:nvSpPr>
          <p:spPr bwMode="auto">
            <a:xfrm>
              <a:off x="5037535" y="4374193"/>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35" name="楕円 34">
              <a:extLst>
                <a:ext uri="{FF2B5EF4-FFF2-40B4-BE49-F238E27FC236}">
                  <a16:creationId xmlns:a16="http://schemas.microsoft.com/office/drawing/2014/main" id="{69C6710B-8F86-4DAF-948E-D77BB0E1BC04}"/>
                </a:ext>
              </a:extLst>
            </p:cNvPr>
            <p:cNvSpPr/>
            <p:nvPr/>
          </p:nvSpPr>
          <p:spPr bwMode="auto">
            <a:xfrm>
              <a:off x="5109257" y="4278405"/>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37" name="楕円 36">
              <a:extLst>
                <a:ext uri="{FF2B5EF4-FFF2-40B4-BE49-F238E27FC236}">
                  <a16:creationId xmlns:a16="http://schemas.microsoft.com/office/drawing/2014/main" id="{E1E5BEB5-D8D7-4CCB-9B83-4FB299433D91}"/>
                </a:ext>
              </a:extLst>
            </p:cNvPr>
            <p:cNvSpPr/>
            <p:nvPr/>
          </p:nvSpPr>
          <p:spPr bwMode="auto">
            <a:xfrm>
              <a:off x="5181265" y="4179637"/>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39" name="楕円 38">
              <a:extLst>
                <a:ext uri="{FF2B5EF4-FFF2-40B4-BE49-F238E27FC236}">
                  <a16:creationId xmlns:a16="http://schemas.microsoft.com/office/drawing/2014/main" id="{59A4EA48-5989-40F3-961D-CB759212539A}"/>
                </a:ext>
              </a:extLst>
            </p:cNvPr>
            <p:cNvSpPr/>
            <p:nvPr/>
          </p:nvSpPr>
          <p:spPr bwMode="auto">
            <a:xfrm>
              <a:off x="4519981" y="4494659"/>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41" name="楕円 40">
              <a:extLst>
                <a:ext uri="{FF2B5EF4-FFF2-40B4-BE49-F238E27FC236}">
                  <a16:creationId xmlns:a16="http://schemas.microsoft.com/office/drawing/2014/main" id="{D273A5A0-EA98-4A38-AB8B-F1000894389B}"/>
                </a:ext>
              </a:extLst>
            </p:cNvPr>
            <p:cNvSpPr/>
            <p:nvPr/>
          </p:nvSpPr>
          <p:spPr bwMode="auto">
            <a:xfrm>
              <a:off x="4350518" y="4446201"/>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43" name="楕円 42">
              <a:extLst>
                <a:ext uri="{FF2B5EF4-FFF2-40B4-BE49-F238E27FC236}">
                  <a16:creationId xmlns:a16="http://schemas.microsoft.com/office/drawing/2014/main" id="{1940EA03-179B-4D9C-BB08-DD3BE7293536}"/>
                </a:ext>
              </a:extLst>
            </p:cNvPr>
            <p:cNvSpPr/>
            <p:nvPr/>
          </p:nvSpPr>
          <p:spPr bwMode="auto">
            <a:xfrm>
              <a:off x="4238314" y="4397973"/>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45" name="楕円 44">
              <a:extLst>
                <a:ext uri="{FF2B5EF4-FFF2-40B4-BE49-F238E27FC236}">
                  <a16:creationId xmlns:a16="http://schemas.microsoft.com/office/drawing/2014/main" id="{E7847DC5-8540-4D16-A5E0-D9AF2C1DC969}"/>
                </a:ext>
              </a:extLst>
            </p:cNvPr>
            <p:cNvSpPr/>
            <p:nvPr/>
          </p:nvSpPr>
          <p:spPr bwMode="auto">
            <a:xfrm>
              <a:off x="4099560" y="4340298"/>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47" name="楕円 46">
              <a:extLst>
                <a:ext uri="{FF2B5EF4-FFF2-40B4-BE49-F238E27FC236}">
                  <a16:creationId xmlns:a16="http://schemas.microsoft.com/office/drawing/2014/main" id="{3717C8F9-2D6F-4BD0-A97F-77E3CC944DFC}"/>
                </a:ext>
              </a:extLst>
            </p:cNvPr>
            <p:cNvSpPr/>
            <p:nvPr/>
          </p:nvSpPr>
          <p:spPr bwMode="auto">
            <a:xfrm>
              <a:off x="3950908" y="4297128"/>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49" name="楕円 48">
              <a:extLst>
                <a:ext uri="{FF2B5EF4-FFF2-40B4-BE49-F238E27FC236}">
                  <a16:creationId xmlns:a16="http://schemas.microsoft.com/office/drawing/2014/main" id="{17FAACC0-B7B0-49A1-9E6E-3ECE27C36A62}"/>
                </a:ext>
              </a:extLst>
            </p:cNvPr>
            <p:cNvSpPr/>
            <p:nvPr/>
          </p:nvSpPr>
          <p:spPr bwMode="auto">
            <a:xfrm>
              <a:off x="3800027" y="4225120"/>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3" name="楕円 52">
              <a:extLst>
                <a:ext uri="{FF2B5EF4-FFF2-40B4-BE49-F238E27FC236}">
                  <a16:creationId xmlns:a16="http://schemas.microsoft.com/office/drawing/2014/main" id="{32DCC059-4B94-4A8A-81C0-0DD1F92F89AD}"/>
                </a:ext>
              </a:extLst>
            </p:cNvPr>
            <p:cNvSpPr/>
            <p:nvPr/>
          </p:nvSpPr>
          <p:spPr bwMode="auto">
            <a:xfrm>
              <a:off x="3668661" y="4155343"/>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5" name="楕円 54">
              <a:extLst>
                <a:ext uri="{FF2B5EF4-FFF2-40B4-BE49-F238E27FC236}">
                  <a16:creationId xmlns:a16="http://schemas.microsoft.com/office/drawing/2014/main" id="{49C78C16-E66A-4C94-AC0D-1CC4619B9BAC}"/>
                </a:ext>
              </a:extLst>
            </p:cNvPr>
            <p:cNvSpPr/>
            <p:nvPr/>
          </p:nvSpPr>
          <p:spPr bwMode="auto">
            <a:xfrm>
              <a:off x="3176625" y="4541989"/>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7" name="楕円 56">
              <a:extLst>
                <a:ext uri="{FF2B5EF4-FFF2-40B4-BE49-F238E27FC236}">
                  <a16:creationId xmlns:a16="http://schemas.microsoft.com/office/drawing/2014/main" id="{5E5A6E81-2273-4719-ACA1-6B9C45700E09}"/>
                </a:ext>
              </a:extLst>
            </p:cNvPr>
            <p:cNvSpPr/>
            <p:nvPr/>
          </p:nvSpPr>
          <p:spPr bwMode="auto">
            <a:xfrm>
              <a:off x="3471049" y="4494659"/>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 name="楕円 58">
              <a:extLst>
                <a:ext uri="{FF2B5EF4-FFF2-40B4-BE49-F238E27FC236}">
                  <a16:creationId xmlns:a16="http://schemas.microsoft.com/office/drawing/2014/main" id="{CEA5E064-CD66-491C-B85B-14804D187581}"/>
                </a:ext>
              </a:extLst>
            </p:cNvPr>
            <p:cNvSpPr/>
            <p:nvPr/>
          </p:nvSpPr>
          <p:spPr bwMode="auto">
            <a:xfrm>
              <a:off x="3633481" y="4516113"/>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61" name="楕円 60">
              <a:extLst>
                <a:ext uri="{FF2B5EF4-FFF2-40B4-BE49-F238E27FC236}">
                  <a16:creationId xmlns:a16="http://schemas.microsoft.com/office/drawing/2014/main" id="{331B79FE-44F2-4409-9739-0568A10BC0E8}"/>
                </a:ext>
              </a:extLst>
            </p:cNvPr>
            <p:cNvSpPr/>
            <p:nvPr/>
          </p:nvSpPr>
          <p:spPr bwMode="auto">
            <a:xfrm>
              <a:off x="3781458" y="4541989"/>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63" name="楕円 62">
              <a:extLst>
                <a:ext uri="{FF2B5EF4-FFF2-40B4-BE49-F238E27FC236}">
                  <a16:creationId xmlns:a16="http://schemas.microsoft.com/office/drawing/2014/main" id="{9DC77319-2CF4-4E95-B525-DEA698EDB038}"/>
                </a:ext>
              </a:extLst>
            </p:cNvPr>
            <p:cNvSpPr/>
            <p:nvPr/>
          </p:nvSpPr>
          <p:spPr bwMode="auto">
            <a:xfrm>
              <a:off x="3909908" y="4566983"/>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44" name="楕円 594943">
              <a:extLst>
                <a:ext uri="{FF2B5EF4-FFF2-40B4-BE49-F238E27FC236}">
                  <a16:creationId xmlns:a16="http://schemas.microsoft.com/office/drawing/2014/main" id="{C1F4D121-4A21-4412-A636-BCB25B112F6B}"/>
                </a:ext>
              </a:extLst>
            </p:cNvPr>
            <p:cNvSpPr/>
            <p:nvPr/>
          </p:nvSpPr>
          <p:spPr bwMode="auto">
            <a:xfrm>
              <a:off x="4033294" y="4589512"/>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45" name="楕円 594944">
              <a:extLst>
                <a:ext uri="{FF2B5EF4-FFF2-40B4-BE49-F238E27FC236}">
                  <a16:creationId xmlns:a16="http://schemas.microsoft.com/office/drawing/2014/main" id="{B5019E3F-B418-4EFE-8461-FF56F16892C6}"/>
                </a:ext>
              </a:extLst>
            </p:cNvPr>
            <p:cNvSpPr/>
            <p:nvPr/>
          </p:nvSpPr>
          <p:spPr bwMode="auto">
            <a:xfrm>
              <a:off x="4161388" y="4628330"/>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46" name="楕円 594945">
              <a:extLst>
                <a:ext uri="{FF2B5EF4-FFF2-40B4-BE49-F238E27FC236}">
                  <a16:creationId xmlns:a16="http://schemas.microsoft.com/office/drawing/2014/main" id="{1B6F9388-2EA0-4B76-8A7C-08975DE3332B}"/>
                </a:ext>
              </a:extLst>
            </p:cNvPr>
            <p:cNvSpPr/>
            <p:nvPr/>
          </p:nvSpPr>
          <p:spPr bwMode="auto">
            <a:xfrm>
              <a:off x="4289886" y="4658272"/>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47" name="楕円 594946">
              <a:extLst>
                <a:ext uri="{FF2B5EF4-FFF2-40B4-BE49-F238E27FC236}">
                  <a16:creationId xmlns:a16="http://schemas.microsoft.com/office/drawing/2014/main" id="{C7F55C00-E798-4A2F-B952-E8CFF42C4E5E}"/>
                </a:ext>
              </a:extLst>
            </p:cNvPr>
            <p:cNvSpPr/>
            <p:nvPr/>
          </p:nvSpPr>
          <p:spPr bwMode="auto">
            <a:xfrm>
              <a:off x="4404440" y="4673327"/>
              <a:ext cx="144016" cy="144016"/>
            </a:xfrm>
            <a:prstGeom prst="ellipse">
              <a:avLst/>
            </a:prstGeom>
            <a:noFill/>
            <a:ln w="50800" cap="flat" cmpd="sng" algn="ct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50" name="フローチャート: 端子 594949">
              <a:extLst>
                <a:ext uri="{FF2B5EF4-FFF2-40B4-BE49-F238E27FC236}">
                  <a16:creationId xmlns:a16="http://schemas.microsoft.com/office/drawing/2014/main" id="{6ABB16C9-7AF2-4D90-9462-D8985AB2C601}"/>
                </a:ext>
              </a:extLst>
            </p:cNvPr>
            <p:cNvSpPr/>
            <p:nvPr/>
          </p:nvSpPr>
          <p:spPr bwMode="auto">
            <a:xfrm>
              <a:off x="4367317" y="4721785"/>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51" name="フローチャート: 端子 594950">
              <a:extLst>
                <a:ext uri="{FF2B5EF4-FFF2-40B4-BE49-F238E27FC236}">
                  <a16:creationId xmlns:a16="http://schemas.microsoft.com/office/drawing/2014/main" id="{81DE4687-0B91-41A0-A442-C063B80C38FE}"/>
                </a:ext>
              </a:extLst>
            </p:cNvPr>
            <p:cNvSpPr/>
            <p:nvPr/>
          </p:nvSpPr>
          <p:spPr bwMode="auto">
            <a:xfrm>
              <a:off x="5862697" y="4765720"/>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52" name="フローチャート: 端子 594951">
              <a:extLst>
                <a:ext uri="{FF2B5EF4-FFF2-40B4-BE49-F238E27FC236}">
                  <a16:creationId xmlns:a16="http://schemas.microsoft.com/office/drawing/2014/main" id="{0D4599E0-1861-429B-8A32-C5E9A516272A}"/>
                </a:ext>
              </a:extLst>
            </p:cNvPr>
            <p:cNvSpPr/>
            <p:nvPr/>
          </p:nvSpPr>
          <p:spPr bwMode="auto">
            <a:xfrm>
              <a:off x="4225696" y="4694599"/>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53" name="フローチャート: 端子 594952">
              <a:extLst>
                <a:ext uri="{FF2B5EF4-FFF2-40B4-BE49-F238E27FC236}">
                  <a16:creationId xmlns:a16="http://schemas.microsoft.com/office/drawing/2014/main" id="{52B871B2-8DAF-4CD0-9A54-877791475252}"/>
                </a:ext>
              </a:extLst>
            </p:cNvPr>
            <p:cNvSpPr/>
            <p:nvPr/>
          </p:nvSpPr>
          <p:spPr bwMode="auto">
            <a:xfrm>
              <a:off x="4086645" y="4658123"/>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54" name="フローチャート: 端子 594953">
              <a:extLst>
                <a:ext uri="{FF2B5EF4-FFF2-40B4-BE49-F238E27FC236}">
                  <a16:creationId xmlns:a16="http://schemas.microsoft.com/office/drawing/2014/main" id="{215A91A2-96AB-4809-BBFF-774A3DAE2C15}"/>
                </a:ext>
              </a:extLst>
            </p:cNvPr>
            <p:cNvSpPr/>
            <p:nvPr/>
          </p:nvSpPr>
          <p:spPr bwMode="auto">
            <a:xfrm>
              <a:off x="3981552" y="4628330"/>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55" name="フローチャート: 端子 594954">
              <a:extLst>
                <a:ext uri="{FF2B5EF4-FFF2-40B4-BE49-F238E27FC236}">
                  <a16:creationId xmlns:a16="http://schemas.microsoft.com/office/drawing/2014/main" id="{960885F2-41F5-4DC1-B53F-7E2B662A1218}"/>
                </a:ext>
              </a:extLst>
            </p:cNvPr>
            <p:cNvSpPr/>
            <p:nvPr/>
          </p:nvSpPr>
          <p:spPr bwMode="auto">
            <a:xfrm>
              <a:off x="3839530" y="4605470"/>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56" name="フローチャート: 端子 594955">
              <a:extLst>
                <a:ext uri="{FF2B5EF4-FFF2-40B4-BE49-F238E27FC236}">
                  <a16:creationId xmlns:a16="http://schemas.microsoft.com/office/drawing/2014/main" id="{EB2AE7F6-3946-4FE2-8CF1-D26C589417A5}"/>
                </a:ext>
              </a:extLst>
            </p:cNvPr>
            <p:cNvSpPr/>
            <p:nvPr/>
          </p:nvSpPr>
          <p:spPr bwMode="auto">
            <a:xfrm>
              <a:off x="3700913" y="4580606"/>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57" name="フローチャート: 端子 594956">
              <a:extLst>
                <a:ext uri="{FF2B5EF4-FFF2-40B4-BE49-F238E27FC236}">
                  <a16:creationId xmlns:a16="http://schemas.microsoft.com/office/drawing/2014/main" id="{64E10AEE-FE5B-4F05-BB11-F053FF676803}"/>
                </a:ext>
              </a:extLst>
            </p:cNvPr>
            <p:cNvSpPr/>
            <p:nvPr/>
          </p:nvSpPr>
          <p:spPr bwMode="auto">
            <a:xfrm>
              <a:off x="3543419" y="4552724"/>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60" name="フローチャート: 端子 594959">
              <a:extLst>
                <a:ext uri="{FF2B5EF4-FFF2-40B4-BE49-F238E27FC236}">
                  <a16:creationId xmlns:a16="http://schemas.microsoft.com/office/drawing/2014/main" id="{A803E126-6758-4684-9E54-96C7F664CC09}"/>
                </a:ext>
              </a:extLst>
            </p:cNvPr>
            <p:cNvSpPr/>
            <p:nvPr/>
          </p:nvSpPr>
          <p:spPr bwMode="auto">
            <a:xfrm>
              <a:off x="3373946" y="4541989"/>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61" name="フローチャート: 端子 594960">
              <a:extLst>
                <a:ext uri="{FF2B5EF4-FFF2-40B4-BE49-F238E27FC236}">
                  <a16:creationId xmlns:a16="http://schemas.microsoft.com/office/drawing/2014/main" id="{167CCDEB-0A36-45AF-B391-99C2381599BF}"/>
                </a:ext>
              </a:extLst>
            </p:cNvPr>
            <p:cNvSpPr/>
            <p:nvPr/>
          </p:nvSpPr>
          <p:spPr bwMode="auto">
            <a:xfrm rot="1800000">
              <a:off x="3729101" y="4248507"/>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62" name="フローチャート: 端子 594961">
              <a:extLst>
                <a:ext uri="{FF2B5EF4-FFF2-40B4-BE49-F238E27FC236}">
                  <a16:creationId xmlns:a16="http://schemas.microsoft.com/office/drawing/2014/main" id="{09973AE7-B57E-4222-A19B-46CB91916A74}"/>
                </a:ext>
              </a:extLst>
            </p:cNvPr>
            <p:cNvSpPr/>
            <p:nvPr/>
          </p:nvSpPr>
          <p:spPr bwMode="auto">
            <a:xfrm rot="1800000">
              <a:off x="3870288" y="4310782"/>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63" name="フローチャート: 端子 594962">
              <a:extLst>
                <a:ext uri="{FF2B5EF4-FFF2-40B4-BE49-F238E27FC236}">
                  <a16:creationId xmlns:a16="http://schemas.microsoft.com/office/drawing/2014/main" id="{26CDEF68-6749-44F9-A55D-F7E6A0E57FD3}"/>
                </a:ext>
              </a:extLst>
            </p:cNvPr>
            <p:cNvSpPr/>
            <p:nvPr/>
          </p:nvSpPr>
          <p:spPr bwMode="auto">
            <a:xfrm rot="1200000">
              <a:off x="4018851" y="4371128"/>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64" name="フローチャート: 端子 594963">
              <a:extLst>
                <a:ext uri="{FF2B5EF4-FFF2-40B4-BE49-F238E27FC236}">
                  <a16:creationId xmlns:a16="http://schemas.microsoft.com/office/drawing/2014/main" id="{A1E97AEA-849D-41AF-B2A0-6AB3A4A604E9}"/>
                </a:ext>
              </a:extLst>
            </p:cNvPr>
            <p:cNvSpPr/>
            <p:nvPr/>
          </p:nvSpPr>
          <p:spPr bwMode="auto">
            <a:xfrm rot="1200000">
              <a:off x="4157606" y="4422613"/>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65" name="フローチャート: 端子 594964">
              <a:extLst>
                <a:ext uri="{FF2B5EF4-FFF2-40B4-BE49-F238E27FC236}">
                  <a16:creationId xmlns:a16="http://schemas.microsoft.com/office/drawing/2014/main" id="{4BA06152-0A3B-46CC-AB63-E8F3687D2E88}"/>
                </a:ext>
              </a:extLst>
            </p:cNvPr>
            <p:cNvSpPr/>
            <p:nvPr/>
          </p:nvSpPr>
          <p:spPr bwMode="auto">
            <a:xfrm rot="1200000">
              <a:off x="4291244" y="4477641"/>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66" name="フローチャート: 端子 594965">
              <a:extLst>
                <a:ext uri="{FF2B5EF4-FFF2-40B4-BE49-F238E27FC236}">
                  <a16:creationId xmlns:a16="http://schemas.microsoft.com/office/drawing/2014/main" id="{88516789-379A-4073-ACF3-5D8CA109FE8D}"/>
                </a:ext>
              </a:extLst>
            </p:cNvPr>
            <p:cNvSpPr/>
            <p:nvPr/>
          </p:nvSpPr>
          <p:spPr bwMode="auto">
            <a:xfrm rot="1200000">
              <a:off x="4439349" y="4527670"/>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67" name="フローチャート: 端子 594966">
              <a:extLst>
                <a:ext uri="{FF2B5EF4-FFF2-40B4-BE49-F238E27FC236}">
                  <a16:creationId xmlns:a16="http://schemas.microsoft.com/office/drawing/2014/main" id="{4D465280-770E-4128-9BB2-D3FE6091F546}"/>
                </a:ext>
              </a:extLst>
            </p:cNvPr>
            <p:cNvSpPr/>
            <p:nvPr/>
          </p:nvSpPr>
          <p:spPr bwMode="auto">
            <a:xfrm rot="1200000">
              <a:off x="4575537" y="4581851"/>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68" name="フローチャート: 端子 594967">
              <a:extLst>
                <a:ext uri="{FF2B5EF4-FFF2-40B4-BE49-F238E27FC236}">
                  <a16:creationId xmlns:a16="http://schemas.microsoft.com/office/drawing/2014/main" id="{2432CCC2-9812-4C5E-ABE8-CA8153E82BE5}"/>
                </a:ext>
              </a:extLst>
            </p:cNvPr>
            <p:cNvSpPr/>
            <p:nvPr/>
          </p:nvSpPr>
          <p:spPr bwMode="auto">
            <a:xfrm>
              <a:off x="4477129" y="4707570"/>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69" name="フローチャート: 端子 594968">
              <a:extLst>
                <a:ext uri="{FF2B5EF4-FFF2-40B4-BE49-F238E27FC236}">
                  <a16:creationId xmlns:a16="http://schemas.microsoft.com/office/drawing/2014/main" id="{B3DB6891-0A6A-4AE0-84FD-FACCFE4EEC16}"/>
                </a:ext>
              </a:extLst>
            </p:cNvPr>
            <p:cNvSpPr/>
            <p:nvPr/>
          </p:nvSpPr>
          <p:spPr bwMode="auto">
            <a:xfrm rot="19800000">
              <a:off x="3238616" y="4575169"/>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70" name="フローチャート: 端子 594969">
              <a:extLst>
                <a:ext uri="{FF2B5EF4-FFF2-40B4-BE49-F238E27FC236}">
                  <a16:creationId xmlns:a16="http://schemas.microsoft.com/office/drawing/2014/main" id="{7B60BF07-778D-429F-8AD7-5A0933F5D640}"/>
                </a:ext>
              </a:extLst>
            </p:cNvPr>
            <p:cNvSpPr/>
            <p:nvPr/>
          </p:nvSpPr>
          <p:spPr bwMode="auto">
            <a:xfrm rot="19800000">
              <a:off x="3099826" y="4641320"/>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71" name="フローチャート: 端子 594970">
              <a:extLst>
                <a:ext uri="{FF2B5EF4-FFF2-40B4-BE49-F238E27FC236}">
                  <a16:creationId xmlns:a16="http://schemas.microsoft.com/office/drawing/2014/main" id="{E5BED55C-FD66-4DC9-A59E-BDE7CB501E25}"/>
                </a:ext>
              </a:extLst>
            </p:cNvPr>
            <p:cNvSpPr/>
            <p:nvPr/>
          </p:nvSpPr>
          <p:spPr bwMode="auto">
            <a:xfrm rot="18000000">
              <a:off x="4660572" y="4803790"/>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72" name="フローチャート: 端子 594971">
              <a:extLst>
                <a:ext uri="{FF2B5EF4-FFF2-40B4-BE49-F238E27FC236}">
                  <a16:creationId xmlns:a16="http://schemas.microsoft.com/office/drawing/2014/main" id="{19E1BD12-9859-4C6D-A26F-4E74AF6402A2}"/>
                </a:ext>
              </a:extLst>
            </p:cNvPr>
            <p:cNvSpPr/>
            <p:nvPr/>
          </p:nvSpPr>
          <p:spPr bwMode="auto">
            <a:xfrm rot="18000000">
              <a:off x="4616803" y="4917034"/>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73" name="フローチャート: 端子 594972">
              <a:extLst>
                <a:ext uri="{FF2B5EF4-FFF2-40B4-BE49-F238E27FC236}">
                  <a16:creationId xmlns:a16="http://schemas.microsoft.com/office/drawing/2014/main" id="{05B65473-FA2F-4AA9-9E01-F1B3DA988C4A}"/>
                </a:ext>
              </a:extLst>
            </p:cNvPr>
            <p:cNvSpPr/>
            <p:nvPr/>
          </p:nvSpPr>
          <p:spPr bwMode="auto">
            <a:xfrm rot="18000000">
              <a:off x="4538410" y="5024817"/>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74" name="フローチャート: 端子 594973">
              <a:extLst>
                <a:ext uri="{FF2B5EF4-FFF2-40B4-BE49-F238E27FC236}">
                  <a16:creationId xmlns:a16="http://schemas.microsoft.com/office/drawing/2014/main" id="{F552642D-0AF5-4C2A-8584-E647F92D80D8}"/>
                </a:ext>
              </a:extLst>
            </p:cNvPr>
            <p:cNvSpPr/>
            <p:nvPr/>
          </p:nvSpPr>
          <p:spPr bwMode="auto">
            <a:xfrm rot="16800000">
              <a:off x="4707870" y="4684579"/>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75" name="フローチャート: 端子 594974">
              <a:extLst>
                <a:ext uri="{FF2B5EF4-FFF2-40B4-BE49-F238E27FC236}">
                  <a16:creationId xmlns:a16="http://schemas.microsoft.com/office/drawing/2014/main" id="{E4E99148-BADE-4A06-A93F-73774033DC5F}"/>
                </a:ext>
              </a:extLst>
            </p:cNvPr>
            <p:cNvSpPr/>
            <p:nvPr/>
          </p:nvSpPr>
          <p:spPr bwMode="auto">
            <a:xfrm>
              <a:off x="5082291" y="4785716"/>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76" name="フローチャート: 端子 594975">
              <a:extLst>
                <a:ext uri="{FF2B5EF4-FFF2-40B4-BE49-F238E27FC236}">
                  <a16:creationId xmlns:a16="http://schemas.microsoft.com/office/drawing/2014/main" id="{9F8BDC24-B9BE-4637-B1C3-C4F15A0645C6}"/>
                </a:ext>
              </a:extLst>
            </p:cNvPr>
            <p:cNvSpPr/>
            <p:nvPr/>
          </p:nvSpPr>
          <p:spPr bwMode="auto">
            <a:xfrm rot="2700000">
              <a:off x="4938900" y="4751328"/>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77" name="フローチャート: 端子 594976">
              <a:extLst>
                <a:ext uri="{FF2B5EF4-FFF2-40B4-BE49-F238E27FC236}">
                  <a16:creationId xmlns:a16="http://schemas.microsoft.com/office/drawing/2014/main" id="{65D79217-D62C-4962-BD9B-921ACDFD85AE}"/>
                </a:ext>
              </a:extLst>
            </p:cNvPr>
            <p:cNvSpPr/>
            <p:nvPr/>
          </p:nvSpPr>
          <p:spPr bwMode="auto">
            <a:xfrm>
              <a:off x="4774569" y="4613997"/>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78" name="フローチャート: 端子 594977">
              <a:extLst>
                <a:ext uri="{FF2B5EF4-FFF2-40B4-BE49-F238E27FC236}">
                  <a16:creationId xmlns:a16="http://schemas.microsoft.com/office/drawing/2014/main" id="{80753578-BE52-4D62-A07B-1232AF53F99C}"/>
                </a:ext>
              </a:extLst>
            </p:cNvPr>
            <p:cNvSpPr/>
            <p:nvPr/>
          </p:nvSpPr>
          <p:spPr bwMode="auto">
            <a:xfrm rot="19800000">
              <a:off x="4892020" y="4564849"/>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79" name="フローチャート: 端子 594978">
              <a:extLst>
                <a:ext uri="{FF2B5EF4-FFF2-40B4-BE49-F238E27FC236}">
                  <a16:creationId xmlns:a16="http://schemas.microsoft.com/office/drawing/2014/main" id="{DA6A8EED-0939-4722-A4E2-CE92E60998A9}"/>
                </a:ext>
              </a:extLst>
            </p:cNvPr>
            <p:cNvSpPr/>
            <p:nvPr/>
          </p:nvSpPr>
          <p:spPr bwMode="auto">
            <a:xfrm rot="18900000">
              <a:off x="4980114" y="4476880"/>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80" name="フローチャート: 端子 594979">
              <a:extLst>
                <a:ext uri="{FF2B5EF4-FFF2-40B4-BE49-F238E27FC236}">
                  <a16:creationId xmlns:a16="http://schemas.microsoft.com/office/drawing/2014/main" id="{D9430C88-279E-4BC3-BBD5-C0DECBAE86CE}"/>
                </a:ext>
              </a:extLst>
            </p:cNvPr>
            <p:cNvSpPr/>
            <p:nvPr/>
          </p:nvSpPr>
          <p:spPr bwMode="auto">
            <a:xfrm rot="18900000">
              <a:off x="5055940" y="4387423"/>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81" name="フローチャート: 端子 594980">
              <a:extLst>
                <a:ext uri="{FF2B5EF4-FFF2-40B4-BE49-F238E27FC236}">
                  <a16:creationId xmlns:a16="http://schemas.microsoft.com/office/drawing/2014/main" id="{4279EAC1-C36B-4B07-87D2-EAD09EAFE8A0}"/>
                </a:ext>
              </a:extLst>
            </p:cNvPr>
            <p:cNvSpPr/>
            <p:nvPr/>
          </p:nvSpPr>
          <p:spPr bwMode="auto">
            <a:xfrm rot="18900000">
              <a:off x="5127950" y="4285393"/>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82" name="フローチャート: 端子 594981">
              <a:extLst>
                <a:ext uri="{FF2B5EF4-FFF2-40B4-BE49-F238E27FC236}">
                  <a16:creationId xmlns:a16="http://schemas.microsoft.com/office/drawing/2014/main" id="{038ADC62-859F-44C3-9FDE-F3AA81447E0B}"/>
                </a:ext>
              </a:extLst>
            </p:cNvPr>
            <p:cNvSpPr/>
            <p:nvPr/>
          </p:nvSpPr>
          <p:spPr bwMode="auto">
            <a:xfrm rot="19800000">
              <a:off x="5240322" y="4207235"/>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83" name="フローチャート: 端子 594982">
              <a:extLst>
                <a:ext uri="{FF2B5EF4-FFF2-40B4-BE49-F238E27FC236}">
                  <a16:creationId xmlns:a16="http://schemas.microsoft.com/office/drawing/2014/main" id="{56546CA2-E74B-4FE2-95F9-91856A20E231}"/>
                </a:ext>
              </a:extLst>
            </p:cNvPr>
            <p:cNvSpPr/>
            <p:nvPr/>
          </p:nvSpPr>
          <p:spPr bwMode="auto">
            <a:xfrm>
              <a:off x="5243113" y="4799890"/>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84" name="フローチャート: 端子 594983">
              <a:extLst>
                <a:ext uri="{FF2B5EF4-FFF2-40B4-BE49-F238E27FC236}">
                  <a16:creationId xmlns:a16="http://schemas.microsoft.com/office/drawing/2014/main" id="{5F29B065-6F43-489C-A829-8C8CC8AC886A}"/>
                </a:ext>
              </a:extLst>
            </p:cNvPr>
            <p:cNvSpPr/>
            <p:nvPr/>
          </p:nvSpPr>
          <p:spPr bwMode="auto">
            <a:xfrm>
              <a:off x="5392521" y="4805104"/>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85" name="フローチャート: 端子 594984">
              <a:extLst>
                <a:ext uri="{FF2B5EF4-FFF2-40B4-BE49-F238E27FC236}">
                  <a16:creationId xmlns:a16="http://schemas.microsoft.com/office/drawing/2014/main" id="{868FAA47-87C9-4677-9DB3-E5F8E66FD7AC}"/>
                </a:ext>
              </a:extLst>
            </p:cNvPr>
            <p:cNvSpPr/>
            <p:nvPr/>
          </p:nvSpPr>
          <p:spPr bwMode="auto">
            <a:xfrm>
              <a:off x="5551712" y="4810651"/>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sp>
          <p:nvSpPr>
            <p:cNvPr id="594986" name="フローチャート: 端子 594985">
              <a:extLst>
                <a:ext uri="{FF2B5EF4-FFF2-40B4-BE49-F238E27FC236}">
                  <a16:creationId xmlns:a16="http://schemas.microsoft.com/office/drawing/2014/main" id="{584483E1-24AE-49CA-8421-059C7DDF8060}"/>
                </a:ext>
              </a:extLst>
            </p:cNvPr>
            <p:cNvSpPr/>
            <p:nvPr/>
          </p:nvSpPr>
          <p:spPr bwMode="auto">
            <a:xfrm>
              <a:off x="5695804" y="4791103"/>
              <a:ext cx="152144" cy="45719"/>
            </a:xfrm>
            <a:prstGeom prst="flowChartTerminator">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a:ln w="9525" cap="flat" cmpd="sng" algn="ctr">
              <a:solidFill>
                <a:srgbClr val="969696"/>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50" charset="-128"/>
              </a:endParaRPr>
            </a:p>
          </p:txBody>
        </p:sp>
      </p:grpSp>
      <p:sp useBgFill="1">
        <p:nvSpPr>
          <p:cNvPr id="164" name="Text Box 24">
            <a:extLst>
              <a:ext uri="{FF2B5EF4-FFF2-40B4-BE49-F238E27FC236}">
                <a16:creationId xmlns:a16="http://schemas.microsoft.com/office/drawing/2014/main" id="{D28D7BB7-9624-4ADD-A5F7-2AF32F77D8DB}"/>
              </a:ext>
            </a:extLst>
          </p:cNvPr>
          <p:cNvSpPr txBox="1">
            <a:spLocks noChangeArrowheads="1"/>
          </p:cNvSpPr>
          <p:nvPr/>
        </p:nvSpPr>
        <p:spPr bwMode="auto">
          <a:xfrm>
            <a:off x="4835525" y="6337300"/>
            <a:ext cx="3095719" cy="523220"/>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dirty="0">
                <a:latin typeface="Times New Roman" panose="02020603050405020304" pitchFamily="18" charset="0"/>
              </a:rPr>
              <a:t>⇒ 待機条件を回避</a:t>
            </a:r>
          </a:p>
        </p:txBody>
      </p:sp>
    </p:spTree>
    <p:extLst>
      <p:ext uri="{BB962C8B-B14F-4D97-AF65-F5344CB8AC3E}">
        <p14:creationId xmlns:p14="http://schemas.microsoft.com/office/powerpoint/2010/main" val="2977716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594987"/>
                                        </p:tgtEl>
                                        <p:attrNameLst>
                                          <p:attrName>style.visibility</p:attrName>
                                        </p:attrNameLst>
                                      </p:cBhvr>
                                      <p:to>
                                        <p:strVal val="visible"/>
                                      </p:to>
                                    </p:set>
                                    <p:animEffect transition="in" filter="checkerboard(across)">
                                      <p:cBhvr>
                                        <p:cTn id="7" dur="500"/>
                                        <p:tgtEl>
                                          <p:spTgt spid="59498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64"/>
                                        </p:tgtEl>
                                        <p:attrNameLst>
                                          <p:attrName>style.visibility</p:attrName>
                                        </p:attrNameLst>
                                      </p:cBhvr>
                                      <p:to>
                                        <p:strVal val="visible"/>
                                      </p:to>
                                    </p:set>
                                    <p:animEffect transition="in" filter="checkerboard(across)">
                                      <p:cBhvr>
                                        <p:cTn id="12" dur="500"/>
                                        <p:tgtEl>
                                          <p:spTgt spid="1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 grpId="0" animBg="1" autoUpdateAnimBg="0"/>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685800" y="800100"/>
            <a:ext cx="7772400" cy="762000"/>
          </a:xfrm>
        </p:spPr>
        <p:txBody>
          <a:bodyPr/>
          <a:lstStyle/>
          <a:p>
            <a:pPr eaLnBrk="1" hangingPunct="1"/>
            <a:r>
              <a:rPr lang="ja-JP" altLang="en-US"/>
              <a:t>食事をする哲学者問題</a:t>
            </a:r>
          </a:p>
        </p:txBody>
      </p:sp>
      <p:sp>
        <p:nvSpPr>
          <p:cNvPr id="92163" name="Rectangle 3"/>
          <p:cNvSpPr>
            <a:spLocks noChangeArrowheads="1"/>
          </p:cNvSpPr>
          <p:nvPr/>
        </p:nvSpPr>
        <p:spPr bwMode="auto">
          <a:xfrm>
            <a:off x="838200" y="4249738"/>
            <a:ext cx="7993063" cy="2017712"/>
          </a:xfrm>
          <a:prstGeom prst="re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wait ( </a:t>
            </a:r>
            <a:r>
              <a:rPr lang="en-US" altLang="ja-JP" sz="2800" i="1">
                <a:latin typeface="Times New Roman" panose="02020603050405020304" pitchFamily="18" charset="0"/>
              </a:rPr>
              <a:t>fork</a:t>
            </a:r>
            <a:r>
              <a:rPr lang="en-US" altLang="ja-JP" sz="2800">
                <a:latin typeface="Times New Roman" panose="02020603050405020304" pitchFamily="18" charset="0"/>
              </a:rPr>
              <a:t> );                        </a:t>
            </a:r>
            <a:r>
              <a:rPr lang="en-US" altLang="ja-JP" sz="2400">
                <a:solidFill>
                  <a:schemeClr val="tx2"/>
                </a:solidFill>
                <a:latin typeface="Times New Roman" panose="02020603050405020304" pitchFamily="18" charset="0"/>
              </a:rPr>
              <a:t>/* </a:t>
            </a:r>
            <a:r>
              <a:rPr lang="ja-JP" altLang="en-US" sz="2400">
                <a:solidFill>
                  <a:schemeClr val="tx2"/>
                </a:solidFill>
                <a:latin typeface="Times New Roman" panose="02020603050405020304" pitchFamily="18" charset="0"/>
              </a:rPr>
              <a:t>フォークを全て確保 */</a:t>
            </a:r>
            <a:endParaRPr lang="en-US" altLang="ja-JP" sz="2800">
              <a:latin typeface="Times New Roman" panose="02020603050405020304" pitchFamily="18" charset="0"/>
            </a:endParaRPr>
          </a:p>
          <a:p>
            <a:pPr eaLnBrk="1" hangingPunct="1">
              <a:spcBef>
                <a:spcPct val="0"/>
              </a:spcBef>
              <a:buSzTx/>
              <a:buFontTx/>
              <a:buNone/>
            </a:pPr>
            <a:r>
              <a:rPr lang="ja-JP" altLang="en-US" sz="2800">
                <a:latin typeface="Times New Roman" panose="02020603050405020304" pitchFamily="18" charset="0"/>
              </a:rPr>
              <a:t>食事;</a:t>
            </a:r>
            <a:endParaRPr lang="en-US" altLang="ja-JP" sz="2800">
              <a:latin typeface="Times New Roman" panose="02020603050405020304" pitchFamily="18" charset="0"/>
            </a:endParaRPr>
          </a:p>
          <a:p>
            <a:pPr eaLnBrk="1" hangingPunct="1">
              <a:spcBef>
                <a:spcPct val="0"/>
              </a:spcBef>
              <a:buSzTx/>
              <a:buFontTx/>
              <a:buNone/>
            </a:pPr>
            <a:r>
              <a:rPr lang="en-US" altLang="ja-JP" sz="2800">
                <a:latin typeface="Times New Roman" panose="02020603050405020304" pitchFamily="18" charset="0"/>
              </a:rPr>
              <a:t>signal ( </a:t>
            </a:r>
            <a:r>
              <a:rPr lang="en-US" altLang="ja-JP" sz="2800" i="1">
                <a:latin typeface="Times New Roman" panose="02020603050405020304" pitchFamily="18" charset="0"/>
              </a:rPr>
              <a:t>fork</a:t>
            </a:r>
            <a:r>
              <a:rPr lang="en-US" altLang="ja-JP" sz="2800">
                <a:latin typeface="Times New Roman" panose="02020603050405020304" pitchFamily="18" charset="0"/>
              </a:rPr>
              <a:t> );                      </a:t>
            </a:r>
            <a:r>
              <a:rPr lang="en-US" altLang="ja-JP" sz="2400">
                <a:solidFill>
                  <a:schemeClr val="tx2"/>
                </a:solidFill>
                <a:latin typeface="Times New Roman" panose="02020603050405020304" pitchFamily="18" charset="0"/>
              </a:rPr>
              <a:t>/* </a:t>
            </a:r>
            <a:r>
              <a:rPr lang="ja-JP" altLang="en-US" sz="2400">
                <a:solidFill>
                  <a:schemeClr val="tx2"/>
                </a:solidFill>
                <a:latin typeface="Times New Roman" panose="02020603050405020304" pitchFamily="18" charset="0"/>
              </a:rPr>
              <a:t>フォークを全て解放 */</a:t>
            </a:r>
            <a:endParaRPr lang="en-US" altLang="ja-JP" sz="2800">
              <a:latin typeface="Times New Roman" panose="02020603050405020304" pitchFamily="18" charset="0"/>
            </a:endParaRPr>
          </a:p>
          <a:p>
            <a:pPr eaLnBrk="1" hangingPunct="1">
              <a:spcBef>
                <a:spcPct val="0"/>
              </a:spcBef>
              <a:buSzTx/>
              <a:buFontTx/>
              <a:buNone/>
            </a:pPr>
            <a:r>
              <a:rPr lang="ja-JP" altLang="en-US" sz="2800">
                <a:latin typeface="Times New Roman" panose="02020603050405020304" pitchFamily="18" charset="0"/>
              </a:rPr>
              <a:t>思索;</a:t>
            </a:r>
          </a:p>
        </p:txBody>
      </p:sp>
      <p:sp>
        <p:nvSpPr>
          <p:cNvPr id="92164" name="Rectangle 4"/>
          <p:cNvSpPr>
            <a:spLocks noChangeArrowheads="1"/>
          </p:cNvSpPr>
          <p:nvPr/>
        </p:nvSpPr>
        <p:spPr bwMode="auto">
          <a:xfrm>
            <a:off x="838200" y="3097213"/>
            <a:ext cx="7993063" cy="609600"/>
          </a:xfrm>
          <a:prstGeom prst="re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semaphore </a:t>
            </a:r>
            <a:r>
              <a:rPr lang="en-US" altLang="ja-JP" sz="2800" i="1">
                <a:latin typeface="Times New Roman" panose="02020603050405020304" pitchFamily="18" charset="0"/>
              </a:rPr>
              <a:t>fork</a:t>
            </a:r>
            <a:r>
              <a:rPr lang="en-US" altLang="ja-JP" sz="2800">
                <a:latin typeface="Times New Roman" panose="02020603050405020304" pitchFamily="18" charset="0"/>
              </a:rPr>
              <a:t> := 1;</a:t>
            </a:r>
          </a:p>
        </p:txBody>
      </p:sp>
      <p:sp>
        <p:nvSpPr>
          <p:cNvPr id="92165" name="Text Box 5"/>
          <p:cNvSpPr txBox="1">
            <a:spLocks noChangeArrowheads="1"/>
          </p:cNvSpPr>
          <p:nvPr/>
        </p:nvSpPr>
        <p:spPr bwMode="auto">
          <a:xfrm>
            <a:off x="622300" y="3746500"/>
            <a:ext cx="383063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哲学者 </a:t>
            </a:r>
            <a:r>
              <a:rPr lang="en-US" altLang="ja-JP" sz="2800" i="1">
                <a:latin typeface="Times New Roman" panose="02020603050405020304" pitchFamily="18" charset="0"/>
              </a:rPr>
              <a:t>i</a:t>
            </a:r>
            <a:r>
              <a:rPr lang="en-US" altLang="ja-JP" sz="2800">
                <a:latin typeface="Times New Roman" panose="02020603050405020304" pitchFamily="18" charset="0"/>
              </a:rPr>
              <a:t> </a:t>
            </a:r>
            <a:r>
              <a:rPr lang="ja-JP" altLang="en-US" sz="2800">
                <a:latin typeface="Times New Roman" panose="02020603050405020304" pitchFamily="18" charset="0"/>
              </a:rPr>
              <a:t>のアルゴリズム</a:t>
            </a:r>
          </a:p>
        </p:txBody>
      </p:sp>
      <p:sp>
        <p:nvSpPr>
          <p:cNvPr id="92166" name="Text Box 6"/>
          <p:cNvSpPr txBox="1">
            <a:spLocks noChangeArrowheads="1"/>
          </p:cNvSpPr>
          <p:nvPr/>
        </p:nvSpPr>
        <p:spPr bwMode="auto">
          <a:xfrm>
            <a:off x="609600" y="2590800"/>
            <a:ext cx="2946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広域変数と初期値</a:t>
            </a:r>
          </a:p>
        </p:txBody>
      </p:sp>
      <p:sp>
        <p:nvSpPr>
          <p:cNvPr id="92167" name="Text Box 8"/>
          <p:cNvSpPr txBox="1">
            <a:spLocks noChangeArrowheads="1"/>
          </p:cNvSpPr>
          <p:nvPr/>
        </p:nvSpPr>
        <p:spPr bwMode="auto">
          <a:xfrm>
            <a:off x="539750" y="1700213"/>
            <a:ext cx="57023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解法その</a:t>
            </a:r>
            <a:r>
              <a:rPr lang="en-US" altLang="ja-JP" sz="2800">
                <a:latin typeface="Times New Roman" panose="02020603050405020304" pitchFamily="18" charset="0"/>
              </a:rPr>
              <a:t>1 : </a:t>
            </a:r>
            <a:r>
              <a:rPr lang="ja-JP" altLang="en-US" sz="2800">
                <a:latin typeface="Times New Roman" panose="02020603050405020304" pitchFamily="18" charset="0"/>
              </a:rPr>
              <a:t>繋がったフォーク</a:t>
            </a:r>
          </a:p>
          <a:p>
            <a:pPr eaLnBrk="1" hangingPunct="1">
              <a:spcBef>
                <a:spcPct val="0"/>
              </a:spcBef>
              <a:buSzTx/>
              <a:buFontTx/>
              <a:buNone/>
            </a:pPr>
            <a:r>
              <a:rPr lang="ja-JP" altLang="en-US" sz="2800">
                <a:latin typeface="Times New Roman" panose="02020603050405020304" pitchFamily="18" charset="0"/>
              </a:rPr>
              <a:t>  フォーク全体を</a:t>
            </a:r>
            <a:r>
              <a:rPr lang="en-US" altLang="ja-JP" sz="2800">
                <a:latin typeface="Times New Roman" panose="02020603050405020304" pitchFamily="18" charset="0"/>
              </a:rPr>
              <a:t>1</a:t>
            </a:r>
            <a:r>
              <a:rPr lang="ja-JP" altLang="en-US" sz="2800">
                <a:latin typeface="Times New Roman" panose="02020603050405020304" pitchFamily="18" charset="0"/>
              </a:rPr>
              <a:t>つのセマフォで管理</a:t>
            </a:r>
          </a:p>
        </p:txBody>
      </p:sp>
      <p:sp useBgFill="1">
        <p:nvSpPr>
          <p:cNvPr id="593929" name="Text Box 9"/>
          <p:cNvSpPr txBox="1">
            <a:spLocks noChangeArrowheads="1"/>
          </p:cNvSpPr>
          <p:nvPr/>
        </p:nvSpPr>
        <p:spPr bwMode="auto">
          <a:xfrm>
            <a:off x="982663" y="6338888"/>
            <a:ext cx="7731125" cy="519112"/>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デッドロックはしないが同時に</a:t>
            </a:r>
            <a:r>
              <a:rPr lang="en-US" altLang="ja-JP" sz="2800">
                <a:latin typeface="Times New Roman" panose="02020603050405020304" pitchFamily="18" charset="0"/>
              </a:rPr>
              <a:t>1</a:t>
            </a:r>
            <a:r>
              <a:rPr lang="ja-JP" altLang="en-US" sz="2800">
                <a:latin typeface="Times New Roman" panose="02020603050405020304" pitchFamily="18" charset="0"/>
              </a:rPr>
              <a:t>人しか食事できない</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93929"/>
                                        </p:tgtEl>
                                        <p:attrNameLst>
                                          <p:attrName>style.visibility</p:attrName>
                                        </p:attrNameLst>
                                      </p:cBhvr>
                                      <p:to>
                                        <p:strVal val="visible"/>
                                      </p:to>
                                    </p:set>
                                    <p:anim calcmode="lin" valueType="num">
                                      <p:cBhvr additive="base">
                                        <p:cTn id="7" dur="500" fill="hold"/>
                                        <p:tgtEl>
                                          <p:spTgt spid="593929"/>
                                        </p:tgtEl>
                                        <p:attrNameLst>
                                          <p:attrName>ppt_x</p:attrName>
                                        </p:attrNameLst>
                                      </p:cBhvr>
                                      <p:tavLst>
                                        <p:tav tm="0">
                                          <p:val>
                                            <p:strVal val="#ppt_x"/>
                                          </p:val>
                                        </p:tav>
                                        <p:tav tm="100000">
                                          <p:val>
                                            <p:strVal val="#ppt_x"/>
                                          </p:val>
                                        </p:tav>
                                      </p:tavLst>
                                    </p:anim>
                                    <p:anim calcmode="lin" valueType="num">
                                      <p:cBhvr additive="base">
                                        <p:cTn id="8" dur="500" fill="hold"/>
                                        <p:tgtEl>
                                          <p:spTgt spid="5939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2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85800" y="800100"/>
            <a:ext cx="7772400" cy="762000"/>
          </a:xfrm>
        </p:spPr>
        <p:txBody>
          <a:bodyPr/>
          <a:lstStyle/>
          <a:p>
            <a:pPr eaLnBrk="1" hangingPunct="1"/>
            <a:r>
              <a:rPr lang="ja-JP" altLang="en-US"/>
              <a:t>デッドロック発生の原理</a:t>
            </a:r>
          </a:p>
        </p:txBody>
      </p:sp>
      <p:sp>
        <p:nvSpPr>
          <p:cNvPr id="13315" name="Rectangle 3"/>
          <p:cNvSpPr>
            <a:spLocks noChangeArrowheads="1"/>
          </p:cNvSpPr>
          <p:nvPr/>
        </p:nvSpPr>
        <p:spPr bwMode="auto">
          <a:xfrm>
            <a:off x="762000" y="1752600"/>
            <a:ext cx="8382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13316" name="Text Box 4"/>
          <p:cNvSpPr txBox="1">
            <a:spLocks noChangeArrowheads="1"/>
          </p:cNvSpPr>
          <p:nvPr/>
        </p:nvSpPr>
        <p:spPr bwMode="auto">
          <a:xfrm>
            <a:off x="1676400" y="1752600"/>
            <a:ext cx="12715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a:t>
            </a:r>
          </a:p>
        </p:txBody>
      </p:sp>
      <p:sp>
        <p:nvSpPr>
          <p:cNvPr id="13317" name="Oval 5"/>
          <p:cNvSpPr>
            <a:spLocks noChangeArrowheads="1"/>
          </p:cNvSpPr>
          <p:nvPr/>
        </p:nvSpPr>
        <p:spPr bwMode="auto">
          <a:xfrm>
            <a:off x="685800" y="2362200"/>
            <a:ext cx="9906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13318" name="Text Box 6"/>
          <p:cNvSpPr txBox="1">
            <a:spLocks noChangeArrowheads="1"/>
          </p:cNvSpPr>
          <p:nvPr/>
        </p:nvSpPr>
        <p:spPr bwMode="auto">
          <a:xfrm>
            <a:off x="1676400" y="2362200"/>
            <a:ext cx="793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資源</a:t>
            </a:r>
          </a:p>
        </p:txBody>
      </p:sp>
      <p:sp>
        <p:nvSpPr>
          <p:cNvPr id="13319" name="Rectangle 7"/>
          <p:cNvSpPr>
            <a:spLocks noChangeArrowheads="1"/>
          </p:cNvSpPr>
          <p:nvPr/>
        </p:nvSpPr>
        <p:spPr bwMode="auto">
          <a:xfrm>
            <a:off x="3352800" y="1828800"/>
            <a:ext cx="457200" cy="3810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13320" name="Oval 8"/>
          <p:cNvSpPr>
            <a:spLocks noChangeArrowheads="1"/>
          </p:cNvSpPr>
          <p:nvPr/>
        </p:nvSpPr>
        <p:spPr bwMode="auto">
          <a:xfrm>
            <a:off x="4267200" y="1828800"/>
            <a:ext cx="4572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13321" name="Line 9"/>
          <p:cNvSpPr>
            <a:spLocks noChangeShapeType="1"/>
          </p:cNvSpPr>
          <p:nvPr/>
        </p:nvSpPr>
        <p:spPr bwMode="auto">
          <a:xfrm>
            <a:off x="3810000" y="2057400"/>
            <a:ext cx="457200" cy="0"/>
          </a:xfrm>
          <a:prstGeom prst="line">
            <a:avLst/>
          </a:prstGeom>
          <a:noFill/>
          <a:ln w="38100">
            <a:solidFill>
              <a:srgbClr val="FF99CC"/>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3322" name="Text Box 10"/>
          <p:cNvSpPr txBox="1">
            <a:spLocks noChangeArrowheads="1"/>
          </p:cNvSpPr>
          <p:nvPr/>
        </p:nvSpPr>
        <p:spPr bwMode="auto">
          <a:xfrm>
            <a:off x="4724400" y="1600200"/>
            <a:ext cx="16637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プロセスが</a:t>
            </a:r>
          </a:p>
          <a:p>
            <a:pPr eaLnBrk="1" hangingPunct="1">
              <a:spcBef>
                <a:spcPct val="0"/>
              </a:spcBef>
              <a:buSzTx/>
              <a:buFontTx/>
              <a:buNone/>
            </a:pPr>
            <a:r>
              <a:rPr lang="ja-JP" altLang="en-US" sz="2400">
                <a:latin typeface="Times New Roman" panose="02020603050405020304" pitchFamily="18" charset="0"/>
              </a:rPr>
              <a:t>資源を保有</a:t>
            </a:r>
          </a:p>
        </p:txBody>
      </p:sp>
      <p:sp>
        <p:nvSpPr>
          <p:cNvPr id="13323" name="Oval 11"/>
          <p:cNvSpPr>
            <a:spLocks noChangeArrowheads="1"/>
          </p:cNvSpPr>
          <p:nvPr/>
        </p:nvSpPr>
        <p:spPr bwMode="auto">
          <a:xfrm>
            <a:off x="3352800" y="2590800"/>
            <a:ext cx="4572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13324" name="Rectangle 12"/>
          <p:cNvSpPr>
            <a:spLocks noChangeArrowheads="1"/>
          </p:cNvSpPr>
          <p:nvPr/>
        </p:nvSpPr>
        <p:spPr bwMode="auto">
          <a:xfrm>
            <a:off x="4267200" y="2667000"/>
            <a:ext cx="457200" cy="3810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13325" name="Line 13"/>
          <p:cNvSpPr>
            <a:spLocks noChangeShapeType="1"/>
          </p:cNvSpPr>
          <p:nvPr/>
        </p:nvSpPr>
        <p:spPr bwMode="auto">
          <a:xfrm>
            <a:off x="3810000" y="2819400"/>
            <a:ext cx="457200" cy="0"/>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3326" name="Text Box 14"/>
          <p:cNvSpPr txBox="1">
            <a:spLocks noChangeArrowheads="1"/>
          </p:cNvSpPr>
          <p:nvPr/>
        </p:nvSpPr>
        <p:spPr bwMode="auto">
          <a:xfrm>
            <a:off x="4724400" y="2438400"/>
            <a:ext cx="1649413"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プロセスが</a:t>
            </a:r>
          </a:p>
          <a:p>
            <a:pPr eaLnBrk="1" hangingPunct="1">
              <a:spcBef>
                <a:spcPct val="0"/>
              </a:spcBef>
              <a:buSzTx/>
              <a:buFontTx/>
              <a:buNone/>
            </a:pPr>
            <a:r>
              <a:rPr lang="ja-JP" altLang="en-US" sz="2400">
                <a:latin typeface="Times New Roman" panose="02020603050405020304" pitchFamily="18" charset="0"/>
              </a:rPr>
              <a:t>資源を待つ</a:t>
            </a:r>
          </a:p>
        </p:txBody>
      </p:sp>
      <p:sp>
        <p:nvSpPr>
          <p:cNvPr id="13327" name="Rectangle 15"/>
          <p:cNvSpPr>
            <a:spLocks noChangeArrowheads="1"/>
          </p:cNvSpPr>
          <p:nvPr/>
        </p:nvSpPr>
        <p:spPr bwMode="auto">
          <a:xfrm>
            <a:off x="1219200" y="4495800"/>
            <a:ext cx="8382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13328" name="Rectangle 16"/>
          <p:cNvSpPr>
            <a:spLocks noChangeArrowheads="1"/>
          </p:cNvSpPr>
          <p:nvPr/>
        </p:nvSpPr>
        <p:spPr bwMode="auto">
          <a:xfrm>
            <a:off x="3200400" y="4495800"/>
            <a:ext cx="8382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13329" name="Rectangle 17"/>
          <p:cNvSpPr>
            <a:spLocks noChangeArrowheads="1"/>
          </p:cNvSpPr>
          <p:nvPr/>
        </p:nvSpPr>
        <p:spPr bwMode="auto">
          <a:xfrm>
            <a:off x="2209800" y="4495800"/>
            <a:ext cx="8382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13330" name="Oval 18"/>
          <p:cNvSpPr>
            <a:spLocks noChangeArrowheads="1"/>
          </p:cNvSpPr>
          <p:nvPr/>
        </p:nvSpPr>
        <p:spPr bwMode="auto">
          <a:xfrm>
            <a:off x="1828800" y="3581400"/>
            <a:ext cx="4572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13331" name="Oval 19"/>
          <p:cNvSpPr>
            <a:spLocks noChangeArrowheads="1"/>
          </p:cNvSpPr>
          <p:nvPr/>
        </p:nvSpPr>
        <p:spPr bwMode="auto">
          <a:xfrm>
            <a:off x="3048000" y="3581400"/>
            <a:ext cx="4572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13332" name="Oval 20"/>
          <p:cNvSpPr>
            <a:spLocks noChangeArrowheads="1"/>
          </p:cNvSpPr>
          <p:nvPr/>
        </p:nvSpPr>
        <p:spPr bwMode="auto">
          <a:xfrm>
            <a:off x="2438400" y="5334000"/>
            <a:ext cx="4572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13333" name="Line 21"/>
          <p:cNvSpPr>
            <a:spLocks noChangeShapeType="1"/>
          </p:cNvSpPr>
          <p:nvPr/>
        </p:nvSpPr>
        <p:spPr bwMode="auto">
          <a:xfrm flipV="1">
            <a:off x="1828800" y="4038600"/>
            <a:ext cx="152400" cy="457200"/>
          </a:xfrm>
          <a:prstGeom prst="line">
            <a:avLst/>
          </a:prstGeom>
          <a:noFill/>
          <a:ln w="38100">
            <a:solidFill>
              <a:srgbClr val="FF99CC"/>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3334" name="Line 22"/>
          <p:cNvSpPr>
            <a:spLocks noChangeShapeType="1"/>
          </p:cNvSpPr>
          <p:nvPr/>
        </p:nvSpPr>
        <p:spPr bwMode="auto">
          <a:xfrm>
            <a:off x="2209800" y="4038600"/>
            <a:ext cx="304800" cy="457200"/>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3335" name="Line 23"/>
          <p:cNvSpPr>
            <a:spLocks noChangeShapeType="1"/>
          </p:cNvSpPr>
          <p:nvPr/>
        </p:nvSpPr>
        <p:spPr bwMode="auto">
          <a:xfrm flipV="1">
            <a:off x="2819400" y="3962400"/>
            <a:ext cx="304800" cy="533400"/>
          </a:xfrm>
          <a:prstGeom prst="line">
            <a:avLst/>
          </a:prstGeom>
          <a:noFill/>
          <a:ln w="38100">
            <a:solidFill>
              <a:srgbClr val="FF99CC"/>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3336" name="Line 24"/>
          <p:cNvSpPr>
            <a:spLocks noChangeShapeType="1"/>
          </p:cNvSpPr>
          <p:nvPr/>
        </p:nvSpPr>
        <p:spPr bwMode="auto">
          <a:xfrm>
            <a:off x="3352800" y="4038600"/>
            <a:ext cx="228600" cy="457200"/>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3337" name="Line 25"/>
          <p:cNvSpPr>
            <a:spLocks noChangeShapeType="1"/>
          </p:cNvSpPr>
          <p:nvPr/>
        </p:nvSpPr>
        <p:spPr bwMode="auto">
          <a:xfrm flipH="1" flipV="1">
            <a:off x="1905000" y="4953000"/>
            <a:ext cx="533400" cy="457200"/>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3338" name="Line 26"/>
          <p:cNvSpPr>
            <a:spLocks noChangeShapeType="1"/>
          </p:cNvSpPr>
          <p:nvPr/>
        </p:nvSpPr>
        <p:spPr bwMode="auto">
          <a:xfrm flipV="1">
            <a:off x="2667000" y="4953000"/>
            <a:ext cx="0" cy="381000"/>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3339" name="Line 28"/>
          <p:cNvSpPr>
            <a:spLocks noChangeShapeType="1"/>
          </p:cNvSpPr>
          <p:nvPr/>
        </p:nvSpPr>
        <p:spPr bwMode="auto">
          <a:xfrm flipV="1">
            <a:off x="2895600" y="4953000"/>
            <a:ext cx="609600" cy="457200"/>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3340" name="Text Box 29"/>
          <p:cNvSpPr txBox="1">
            <a:spLocks noChangeArrowheads="1"/>
          </p:cNvSpPr>
          <p:nvPr/>
        </p:nvSpPr>
        <p:spPr bwMode="auto">
          <a:xfrm>
            <a:off x="1371600" y="5791200"/>
            <a:ext cx="25209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デッドロック無し</a:t>
            </a:r>
          </a:p>
        </p:txBody>
      </p:sp>
      <p:sp>
        <p:nvSpPr>
          <p:cNvPr id="13341" name="Rectangle 30"/>
          <p:cNvSpPr>
            <a:spLocks noChangeArrowheads="1"/>
          </p:cNvSpPr>
          <p:nvPr/>
        </p:nvSpPr>
        <p:spPr bwMode="auto">
          <a:xfrm>
            <a:off x="5029200" y="4495800"/>
            <a:ext cx="8382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13342" name="Rectangle 31"/>
          <p:cNvSpPr>
            <a:spLocks noChangeArrowheads="1"/>
          </p:cNvSpPr>
          <p:nvPr/>
        </p:nvSpPr>
        <p:spPr bwMode="auto">
          <a:xfrm>
            <a:off x="7010400" y="4495800"/>
            <a:ext cx="8382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13343" name="Rectangle 32"/>
          <p:cNvSpPr>
            <a:spLocks noChangeArrowheads="1"/>
          </p:cNvSpPr>
          <p:nvPr/>
        </p:nvSpPr>
        <p:spPr bwMode="auto">
          <a:xfrm>
            <a:off x="6019800" y="4495800"/>
            <a:ext cx="838200" cy="457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13344" name="Oval 33"/>
          <p:cNvSpPr>
            <a:spLocks noChangeArrowheads="1"/>
          </p:cNvSpPr>
          <p:nvPr/>
        </p:nvSpPr>
        <p:spPr bwMode="auto">
          <a:xfrm>
            <a:off x="5638800" y="3581400"/>
            <a:ext cx="4572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13345" name="Oval 34"/>
          <p:cNvSpPr>
            <a:spLocks noChangeArrowheads="1"/>
          </p:cNvSpPr>
          <p:nvPr/>
        </p:nvSpPr>
        <p:spPr bwMode="auto">
          <a:xfrm>
            <a:off x="6858000" y="3581400"/>
            <a:ext cx="4572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13346" name="Oval 35"/>
          <p:cNvSpPr>
            <a:spLocks noChangeArrowheads="1"/>
          </p:cNvSpPr>
          <p:nvPr/>
        </p:nvSpPr>
        <p:spPr bwMode="auto">
          <a:xfrm>
            <a:off x="6248400" y="5334000"/>
            <a:ext cx="457200" cy="457200"/>
          </a:xfrm>
          <a:prstGeom prst="ellipse">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13347" name="Line 36"/>
          <p:cNvSpPr>
            <a:spLocks noChangeShapeType="1"/>
          </p:cNvSpPr>
          <p:nvPr/>
        </p:nvSpPr>
        <p:spPr bwMode="auto">
          <a:xfrm flipV="1">
            <a:off x="5638800" y="4038600"/>
            <a:ext cx="152400" cy="457200"/>
          </a:xfrm>
          <a:prstGeom prst="line">
            <a:avLst/>
          </a:prstGeom>
          <a:noFill/>
          <a:ln w="38100">
            <a:solidFill>
              <a:srgbClr val="FF99CC"/>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3348" name="Line 37"/>
          <p:cNvSpPr>
            <a:spLocks noChangeShapeType="1"/>
          </p:cNvSpPr>
          <p:nvPr/>
        </p:nvSpPr>
        <p:spPr bwMode="auto">
          <a:xfrm>
            <a:off x="6019800" y="4038600"/>
            <a:ext cx="304800" cy="457200"/>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3349" name="Line 38"/>
          <p:cNvSpPr>
            <a:spLocks noChangeShapeType="1"/>
          </p:cNvSpPr>
          <p:nvPr/>
        </p:nvSpPr>
        <p:spPr bwMode="auto">
          <a:xfrm flipV="1">
            <a:off x="6629400" y="3962400"/>
            <a:ext cx="304800" cy="533400"/>
          </a:xfrm>
          <a:prstGeom prst="line">
            <a:avLst/>
          </a:prstGeom>
          <a:noFill/>
          <a:ln w="38100">
            <a:solidFill>
              <a:srgbClr val="FF99CC"/>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3350" name="Line 39"/>
          <p:cNvSpPr>
            <a:spLocks noChangeShapeType="1"/>
          </p:cNvSpPr>
          <p:nvPr/>
        </p:nvSpPr>
        <p:spPr bwMode="auto">
          <a:xfrm>
            <a:off x="7162800" y="4038600"/>
            <a:ext cx="228600" cy="457200"/>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3351" name="Line 40"/>
          <p:cNvSpPr>
            <a:spLocks noChangeShapeType="1"/>
          </p:cNvSpPr>
          <p:nvPr/>
        </p:nvSpPr>
        <p:spPr bwMode="auto">
          <a:xfrm flipH="1" flipV="1">
            <a:off x="5715000" y="4953000"/>
            <a:ext cx="533400" cy="457200"/>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3352" name="Line 41"/>
          <p:cNvSpPr>
            <a:spLocks noChangeShapeType="1"/>
          </p:cNvSpPr>
          <p:nvPr/>
        </p:nvSpPr>
        <p:spPr bwMode="auto">
          <a:xfrm flipV="1">
            <a:off x="6477000" y="4953000"/>
            <a:ext cx="0" cy="381000"/>
          </a:xfrm>
          <a:prstGeom prst="line">
            <a:avLst/>
          </a:prstGeom>
          <a:noFill/>
          <a:ln w="38100">
            <a:solidFill>
              <a:srgbClr val="FFFF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3353" name="Line 42"/>
          <p:cNvSpPr>
            <a:spLocks noChangeShapeType="1"/>
          </p:cNvSpPr>
          <p:nvPr/>
        </p:nvSpPr>
        <p:spPr bwMode="auto">
          <a:xfrm flipV="1">
            <a:off x="6705600" y="4953000"/>
            <a:ext cx="609600" cy="457200"/>
          </a:xfrm>
          <a:prstGeom prst="line">
            <a:avLst/>
          </a:prstGeom>
          <a:noFill/>
          <a:ln w="38100">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3354" name="Text Box 43"/>
          <p:cNvSpPr txBox="1">
            <a:spLocks noChangeArrowheads="1"/>
          </p:cNvSpPr>
          <p:nvPr/>
        </p:nvSpPr>
        <p:spPr bwMode="auto">
          <a:xfrm>
            <a:off x="5181600" y="5791200"/>
            <a:ext cx="249237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デッドロックあり</a:t>
            </a:r>
          </a:p>
        </p:txBody>
      </p:sp>
      <p:grpSp>
        <p:nvGrpSpPr>
          <p:cNvPr id="519217" name="Group 49"/>
          <p:cNvGrpSpPr>
            <a:grpSpLocks/>
          </p:cNvGrpSpPr>
          <p:nvPr/>
        </p:nvGrpSpPr>
        <p:grpSpPr bwMode="auto">
          <a:xfrm flipH="1">
            <a:off x="6324600" y="3810000"/>
            <a:ext cx="1181100" cy="1828800"/>
            <a:chOff x="4752" y="1296"/>
            <a:chExt cx="744" cy="1152"/>
          </a:xfrm>
        </p:grpSpPr>
        <p:sp>
          <p:nvSpPr>
            <p:cNvPr id="13356" name="Arc 44"/>
            <p:cNvSpPr>
              <a:spLocks/>
            </p:cNvSpPr>
            <p:nvPr/>
          </p:nvSpPr>
          <p:spPr bwMode="auto">
            <a:xfrm>
              <a:off x="5136" y="1296"/>
              <a:ext cx="360" cy="57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00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3357" name="Arc 45"/>
            <p:cNvSpPr>
              <a:spLocks/>
            </p:cNvSpPr>
            <p:nvPr/>
          </p:nvSpPr>
          <p:spPr bwMode="auto">
            <a:xfrm flipV="1">
              <a:off x="5136" y="1872"/>
              <a:ext cx="360" cy="57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00FF00"/>
              </a:solidFill>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3358" name="Arc 46"/>
            <p:cNvSpPr>
              <a:spLocks/>
            </p:cNvSpPr>
            <p:nvPr/>
          </p:nvSpPr>
          <p:spPr bwMode="auto">
            <a:xfrm flipH="1">
              <a:off x="4752" y="1296"/>
              <a:ext cx="360" cy="57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00FF00"/>
              </a:solidFill>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3359" name="Arc 47"/>
            <p:cNvSpPr>
              <a:spLocks/>
            </p:cNvSpPr>
            <p:nvPr/>
          </p:nvSpPr>
          <p:spPr bwMode="auto">
            <a:xfrm flipH="1" flipV="1">
              <a:off x="4752" y="1872"/>
              <a:ext cx="360" cy="57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00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519217"/>
                                        </p:tgtEl>
                                        <p:attrNameLst>
                                          <p:attrName>style.visibility</p:attrName>
                                        </p:attrNameLst>
                                      </p:cBhvr>
                                      <p:to>
                                        <p:strVal val="visible"/>
                                      </p:to>
                                    </p:set>
                                    <p:animEffect transition="in" filter="checkerboard(across)">
                                      <p:cBhvr>
                                        <p:cTn id="7" dur="500"/>
                                        <p:tgtEl>
                                          <p:spTgt spid="5192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4"/>
          <p:cNvSpPr>
            <a:spLocks noGrp="1" noChangeArrowheads="1"/>
          </p:cNvSpPr>
          <p:nvPr>
            <p:ph type="title"/>
          </p:nvPr>
        </p:nvSpPr>
        <p:spPr>
          <a:xfrm>
            <a:off x="685800" y="800100"/>
            <a:ext cx="7772400" cy="762000"/>
          </a:xfrm>
        </p:spPr>
        <p:txBody>
          <a:bodyPr/>
          <a:lstStyle/>
          <a:p>
            <a:pPr eaLnBrk="1" hangingPunct="1"/>
            <a:r>
              <a:rPr lang="ja-JP" altLang="en-US"/>
              <a:t>食事をする哲学者問題</a:t>
            </a:r>
          </a:p>
        </p:txBody>
      </p:sp>
      <p:sp>
        <p:nvSpPr>
          <p:cNvPr id="93187" name="Text Box 6"/>
          <p:cNvSpPr txBox="1">
            <a:spLocks noChangeArrowheads="1"/>
          </p:cNvSpPr>
          <p:nvPr/>
        </p:nvSpPr>
        <p:spPr bwMode="auto">
          <a:xfrm>
            <a:off x="539750" y="1700213"/>
            <a:ext cx="482536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dirty="0">
                <a:latin typeface="Times New Roman" panose="02020603050405020304" pitchFamily="18" charset="0"/>
              </a:rPr>
              <a:t>解法その</a:t>
            </a:r>
            <a:r>
              <a:rPr lang="en-US" altLang="ja-JP" sz="2800" dirty="0">
                <a:latin typeface="Times New Roman" panose="02020603050405020304" pitchFamily="18" charset="0"/>
              </a:rPr>
              <a:t>2 : </a:t>
            </a:r>
            <a:r>
              <a:rPr lang="ja-JP" altLang="en-US" sz="2800" dirty="0">
                <a:latin typeface="Times New Roman" panose="02020603050405020304" pitchFamily="18" charset="0"/>
              </a:rPr>
              <a:t>左利きの哲学者</a:t>
            </a:r>
          </a:p>
          <a:p>
            <a:pPr eaLnBrk="1" hangingPunct="1">
              <a:spcBef>
                <a:spcPct val="0"/>
              </a:spcBef>
              <a:buSzTx/>
              <a:buFontTx/>
              <a:buNone/>
            </a:pPr>
            <a:r>
              <a:rPr lang="en-US" altLang="ja-JP" sz="2800" dirty="0">
                <a:latin typeface="Times New Roman" panose="02020603050405020304" pitchFamily="18" charset="0"/>
              </a:rPr>
              <a:t>  1</a:t>
            </a:r>
            <a:r>
              <a:rPr lang="ja-JP" altLang="en-US" sz="2800" dirty="0">
                <a:latin typeface="Times New Roman" panose="02020603050405020304" pitchFamily="18" charset="0"/>
              </a:rPr>
              <a:t>人だけフォークを逆順で確保</a:t>
            </a:r>
          </a:p>
        </p:txBody>
      </p:sp>
      <p:pic>
        <p:nvPicPr>
          <p:cNvPr id="93188" name="Picture 7" descr="diningPhilosophre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68538" y="2924175"/>
            <a:ext cx="5095875"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94959" name="Group 15"/>
          <p:cNvGrpSpPr>
            <a:grpSpLocks/>
          </p:cNvGrpSpPr>
          <p:nvPr/>
        </p:nvGrpSpPr>
        <p:grpSpPr bwMode="auto">
          <a:xfrm>
            <a:off x="1403350" y="3571875"/>
            <a:ext cx="5302250" cy="2820988"/>
            <a:chOff x="884" y="1842"/>
            <a:chExt cx="3340" cy="1777"/>
          </a:xfrm>
        </p:grpSpPr>
        <p:pic>
          <p:nvPicPr>
            <p:cNvPr id="93191" name="Picture 10" descr="diningPhilosophres_hand_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84" y="2069"/>
              <a:ext cx="528"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3192" name="Picture 11" descr="diningPhilosophres_hand_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83" y="3339"/>
              <a:ext cx="528"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3193" name="Picture 12" descr="diningPhilosophres_hand_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52" y="3385"/>
              <a:ext cx="528"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3194" name="Picture 13" descr="diningPhilosophres_hand_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96" y="1842"/>
              <a:ext cx="528"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594958" name="Picture 14" descr="diningPhilosophres_hand_l"/>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19700" y="3140075"/>
            <a:ext cx="838200"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594959"/>
                                        </p:tgtEl>
                                        <p:attrNameLst>
                                          <p:attrName>style.visibility</p:attrName>
                                        </p:attrNameLst>
                                      </p:cBhvr>
                                      <p:to>
                                        <p:strVal val="visible"/>
                                      </p:to>
                                    </p:set>
                                    <p:animEffect transition="in" filter="checkerboard(across)">
                                      <p:cBhvr>
                                        <p:cTn id="7" dur="500"/>
                                        <p:tgtEl>
                                          <p:spTgt spid="59495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594958"/>
                                        </p:tgtEl>
                                        <p:attrNameLst>
                                          <p:attrName>style.visibility</p:attrName>
                                        </p:attrNameLst>
                                      </p:cBhvr>
                                      <p:to>
                                        <p:strVal val="visible"/>
                                      </p:to>
                                    </p:set>
                                    <p:animEffect transition="in" filter="checkerboard(across)">
                                      <p:cBhvr>
                                        <p:cTn id="12" dur="500"/>
                                        <p:tgtEl>
                                          <p:spTgt spid="5949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685800" y="800100"/>
            <a:ext cx="7772400" cy="762000"/>
          </a:xfrm>
        </p:spPr>
        <p:txBody>
          <a:bodyPr/>
          <a:lstStyle/>
          <a:p>
            <a:pPr eaLnBrk="1" hangingPunct="1"/>
            <a:r>
              <a:rPr lang="ja-JP" altLang="en-US"/>
              <a:t>食事をする哲学者問題</a:t>
            </a:r>
          </a:p>
        </p:txBody>
      </p:sp>
      <p:sp>
        <p:nvSpPr>
          <p:cNvPr id="94211" name="Rectangle 3"/>
          <p:cNvSpPr>
            <a:spLocks noChangeArrowheads="1"/>
          </p:cNvSpPr>
          <p:nvPr/>
        </p:nvSpPr>
        <p:spPr bwMode="auto">
          <a:xfrm>
            <a:off x="827088" y="1628775"/>
            <a:ext cx="7993062" cy="4895850"/>
          </a:xfrm>
          <a:prstGeom prst="re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if (</a:t>
            </a:r>
            <a:r>
              <a:rPr lang="en-US" altLang="ja-JP" sz="2800" i="1">
                <a:latin typeface="Times New Roman" panose="02020603050405020304" pitchFamily="18" charset="0"/>
              </a:rPr>
              <a:t>i</a:t>
            </a:r>
            <a:r>
              <a:rPr lang="en-US" altLang="ja-JP" sz="2800">
                <a:latin typeface="Times New Roman" panose="02020603050405020304" pitchFamily="18" charset="0"/>
              </a:rPr>
              <a:t> = 0) {</a:t>
            </a:r>
          </a:p>
          <a:p>
            <a:pPr eaLnBrk="1" hangingPunct="1">
              <a:spcBef>
                <a:spcPct val="0"/>
              </a:spcBef>
              <a:buSzTx/>
              <a:buFontTx/>
              <a:buNone/>
            </a:pPr>
            <a:r>
              <a:rPr lang="en-US" altLang="ja-JP" sz="2800">
                <a:latin typeface="Times New Roman" panose="02020603050405020304" pitchFamily="18" charset="0"/>
              </a:rPr>
              <a:t>   wait ( </a:t>
            </a:r>
            <a:r>
              <a:rPr lang="en-US" altLang="ja-JP" sz="2800" i="1">
                <a:latin typeface="Times New Roman" panose="02020603050405020304" pitchFamily="18" charset="0"/>
              </a:rPr>
              <a:t>fork</a:t>
            </a:r>
            <a:r>
              <a:rPr lang="en-US" altLang="ja-JP" sz="2800">
                <a:latin typeface="Times New Roman" panose="02020603050405020304" pitchFamily="18" charset="0"/>
              </a:rPr>
              <a:t> [(</a:t>
            </a:r>
            <a:r>
              <a:rPr lang="en-US" altLang="ja-JP" sz="2800" i="1">
                <a:latin typeface="Times New Roman" panose="02020603050405020304" pitchFamily="18" charset="0"/>
              </a:rPr>
              <a:t>i</a:t>
            </a:r>
            <a:r>
              <a:rPr lang="en-US" altLang="ja-JP" sz="2800">
                <a:latin typeface="Times New Roman" panose="02020603050405020304" pitchFamily="18" charset="0"/>
              </a:rPr>
              <a:t>+1)  mod  5]);   </a:t>
            </a:r>
            <a:r>
              <a:rPr lang="en-US" altLang="ja-JP" sz="2400">
                <a:solidFill>
                  <a:schemeClr val="tx2"/>
                </a:solidFill>
                <a:latin typeface="Times New Roman" panose="02020603050405020304" pitchFamily="18" charset="0"/>
              </a:rPr>
              <a:t>/* </a:t>
            </a:r>
            <a:r>
              <a:rPr lang="ja-JP" altLang="en-US" sz="2400">
                <a:solidFill>
                  <a:schemeClr val="tx2"/>
                </a:solidFill>
                <a:latin typeface="Times New Roman" panose="02020603050405020304" pitchFamily="18" charset="0"/>
              </a:rPr>
              <a:t>左のフォークを確保 */</a:t>
            </a:r>
          </a:p>
          <a:p>
            <a:pPr eaLnBrk="1" hangingPunct="1">
              <a:spcBef>
                <a:spcPct val="0"/>
              </a:spcBef>
              <a:buSzTx/>
              <a:buFontTx/>
              <a:buNone/>
            </a:pPr>
            <a:r>
              <a:rPr lang="en-US" altLang="ja-JP" sz="2800">
                <a:latin typeface="Times New Roman" panose="02020603050405020304" pitchFamily="18" charset="0"/>
              </a:rPr>
              <a:t>   wait ( </a:t>
            </a:r>
            <a:r>
              <a:rPr lang="en-US" altLang="ja-JP" sz="2800" i="1">
                <a:latin typeface="Times New Roman" panose="02020603050405020304" pitchFamily="18" charset="0"/>
              </a:rPr>
              <a:t>fork</a:t>
            </a:r>
            <a:r>
              <a:rPr lang="en-US" altLang="ja-JP" sz="2800">
                <a:latin typeface="Times New Roman" panose="02020603050405020304" pitchFamily="18" charset="0"/>
              </a:rPr>
              <a:t> [</a:t>
            </a:r>
            <a:r>
              <a:rPr lang="en-US" altLang="ja-JP" sz="2800" i="1">
                <a:latin typeface="Times New Roman" panose="02020603050405020304" pitchFamily="18" charset="0"/>
              </a:rPr>
              <a:t>i</a:t>
            </a:r>
            <a:r>
              <a:rPr lang="en-US" altLang="ja-JP" sz="2800">
                <a:latin typeface="Times New Roman" panose="02020603050405020304" pitchFamily="18" charset="0"/>
              </a:rPr>
              <a:t>]);                      </a:t>
            </a:r>
            <a:r>
              <a:rPr lang="ja-JP" altLang="en-US" sz="2800">
                <a:latin typeface="Times New Roman" panose="02020603050405020304" pitchFamily="18" charset="0"/>
              </a:rPr>
              <a:t> </a:t>
            </a:r>
            <a:r>
              <a:rPr lang="en-US" altLang="ja-JP" sz="2400">
                <a:solidFill>
                  <a:schemeClr val="tx2"/>
                </a:solidFill>
                <a:latin typeface="Times New Roman" panose="02020603050405020304" pitchFamily="18" charset="0"/>
              </a:rPr>
              <a:t>/* </a:t>
            </a:r>
            <a:r>
              <a:rPr lang="ja-JP" altLang="en-US" sz="2400">
                <a:solidFill>
                  <a:schemeClr val="tx2"/>
                </a:solidFill>
                <a:latin typeface="Times New Roman" panose="02020603050405020304" pitchFamily="18" charset="0"/>
              </a:rPr>
              <a:t>右のフォークを確保 */</a:t>
            </a:r>
          </a:p>
          <a:p>
            <a:pPr eaLnBrk="1" hangingPunct="1">
              <a:spcBef>
                <a:spcPct val="0"/>
              </a:spcBef>
              <a:buSzTx/>
              <a:buFontTx/>
              <a:buNone/>
            </a:pPr>
            <a:r>
              <a:rPr lang="en-US" altLang="ja-JP" sz="2800">
                <a:latin typeface="Times New Roman" panose="02020603050405020304" pitchFamily="18" charset="0"/>
              </a:rPr>
              <a:t>}  else {</a:t>
            </a:r>
          </a:p>
          <a:p>
            <a:pPr eaLnBrk="1" hangingPunct="1">
              <a:spcBef>
                <a:spcPct val="0"/>
              </a:spcBef>
              <a:buSzTx/>
              <a:buFontTx/>
              <a:buNone/>
            </a:pPr>
            <a:r>
              <a:rPr lang="en-US" altLang="ja-JP" sz="2800">
                <a:latin typeface="Times New Roman" panose="02020603050405020304" pitchFamily="18" charset="0"/>
              </a:rPr>
              <a:t>   wait ( </a:t>
            </a:r>
            <a:r>
              <a:rPr lang="en-US" altLang="ja-JP" sz="2800" i="1">
                <a:latin typeface="Times New Roman" panose="02020603050405020304" pitchFamily="18" charset="0"/>
              </a:rPr>
              <a:t>fork</a:t>
            </a:r>
            <a:r>
              <a:rPr lang="en-US" altLang="ja-JP" sz="2800">
                <a:latin typeface="Times New Roman" panose="02020603050405020304" pitchFamily="18" charset="0"/>
              </a:rPr>
              <a:t> [</a:t>
            </a:r>
            <a:r>
              <a:rPr lang="en-US" altLang="ja-JP" sz="2800" i="1">
                <a:latin typeface="Times New Roman" panose="02020603050405020304" pitchFamily="18" charset="0"/>
              </a:rPr>
              <a:t>i</a:t>
            </a:r>
            <a:r>
              <a:rPr lang="en-US" altLang="ja-JP" sz="2800">
                <a:latin typeface="Times New Roman" panose="02020603050405020304" pitchFamily="18" charset="0"/>
              </a:rPr>
              <a:t>]);                      </a:t>
            </a:r>
            <a:r>
              <a:rPr lang="ja-JP" altLang="en-US" sz="2800">
                <a:latin typeface="Times New Roman" panose="02020603050405020304" pitchFamily="18" charset="0"/>
              </a:rPr>
              <a:t> </a:t>
            </a:r>
            <a:r>
              <a:rPr lang="en-US" altLang="ja-JP" sz="2400">
                <a:solidFill>
                  <a:schemeClr val="tx2"/>
                </a:solidFill>
                <a:latin typeface="Times New Roman" panose="02020603050405020304" pitchFamily="18" charset="0"/>
              </a:rPr>
              <a:t>/* </a:t>
            </a:r>
            <a:r>
              <a:rPr lang="ja-JP" altLang="en-US" sz="2400">
                <a:solidFill>
                  <a:schemeClr val="tx2"/>
                </a:solidFill>
                <a:latin typeface="Times New Roman" panose="02020603050405020304" pitchFamily="18" charset="0"/>
              </a:rPr>
              <a:t>右のフォークを確保 */</a:t>
            </a:r>
          </a:p>
          <a:p>
            <a:pPr eaLnBrk="1" hangingPunct="1">
              <a:spcBef>
                <a:spcPct val="0"/>
              </a:spcBef>
              <a:buSzTx/>
              <a:buFontTx/>
              <a:buNone/>
            </a:pPr>
            <a:r>
              <a:rPr lang="en-US" altLang="ja-JP" sz="2800">
                <a:latin typeface="Times New Roman" panose="02020603050405020304" pitchFamily="18" charset="0"/>
              </a:rPr>
              <a:t>   wait ( </a:t>
            </a:r>
            <a:r>
              <a:rPr lang="en-US" altLang="ja-JP" sz="2800" i="1">
                <a:latin typeface="Times New Roman" panose="02020603050405020304" pitchFamily="18" charset="0"/>
              </a:rPr>
              <a:t>fork</a:t>
            </a:r>
            <a:r>
              <a:rPr lang="en-US" altLang="ja-JP" sz="2800">
                <a:latin typeface="Times New Roman" panose="02020603050405020304" pitchFamily="18" charset="0"/>
              </a:rPr>
              <a:t> [(</a:t>
            </a:r>
            <a:r>
              <a:rPr lang="en-US" altLang="ja-JP" sz="2800" i="1">
                <a:latin typeface="Times New Roman" panose="02020603050405020304" pitchFamily="18" charset="0"/>
              </a:rPr>
              <a:t>i</a:t>
            </a:r>
            <a:r>
              <a:rPr lang="en-US" altLang="ja-JP" sz="2800">
                <a:latin typeface="Times New Roman" panose="02020603050405020304" pitchFamily="18" charset="0"/>
              </a:rPr>
              <a:t>+1)  mod  5]);   </a:t>
            </a:r>
            <a:r>
              <a:rPr lang="en-US" altLang="ja-JP" sz="2400">
                <a:solidFill>
                  <a:schemeClr val="tx2"/>
                </a:solidFill>
                <a:latin typeface="Times New Roman" panose="02020603050405020304" pitchFamily="18" charset="0"/>
              </a:rPr>
              <a:t>/* </a:t>
            </a:r>
            <a:r>
              <a:rPr lang="ja-JP" altLang="en-US" sz="2400">
                <a:solidFill>
                  <a:schemeClr val="tx2"/>
                </a:solidFill>
                <a:latin typeface="Times New Roman" panose="02020603050405020304" pitchFamily="18" charset="0"/>
              </a:rPr>
              <a:t>左のフォークを確保 *</a:t>
            </a:r>
            <a:r>
              <a:rPr lang="en-US" altLang="ja-JP" sz="2400">
                <a:solidFill>
                  <a:schemeClr val="tx2"/>
                </a:solidFill>
                <a:latin typeface="Times New Roman" panose="02020603050405020304" pitchFamily="18" charset="0"/>
              </a:rPr>
              <a:t>/</a:t>
            </a:r>
          </a:p>
          <a:p>
            <a:pPr eaLnBrk="1" hangingPunct="1">
              <a:spcBef>
                <a:spcPct val="0"/>
              </a:spcBef>
              <a:buSzTx/>
              <a:buFontTx/>
              <a:buNone/>
            </a:pPr>
            <a:r>
              <a:rPr lang="en-US" altLang="ja-JP" sz="2800">
                <a:latin typeface="Times New Roman" panose="02020603050405020304" pitchFamily="18" charset="0"/>
              </a:rPr>
              <a:t>}</a:t>
            </a:r>
          </a:p>
          <a:p>
            <a:pPr eaLnBrk="1" hangingPunct="1">
              <a:spcBef>
                <a:spcPct val="0"/>
              </a:spcBef>
              <a:buSzTx/>
              <a:buFontTx/>
              <a:buNone/>
            </a:pPr>
            <a:r>
              <a:rPr lang="ja-JP" altLang="en-US" sz="2800">
                <a:latin typeface="Times New Roman" panose="02020603050405020304" pitchFamily="18" charset="0"/>
              </a:rPr>
              <a:t>食事;</a:t>
            </a:r>
          </a:p>
          <a:p>
            <a:pPr eaLnBrk="1" hangingPunct="1">
              <a:spcBef>
                <a:spcPct val="0"/>
              </a:spcBef>
              <a:buSzTx/>
              <a:buFontTx/>
              <a:buNone/>
            </a:pPr>
            <a:r>
              <a:rPr lang="en-US" altLang="ja-JP" sz="2800">
                <a:latin typeface="Times New Roman" panose="02020603050405020304" pitchFamily="18" charset="0"/>
              </a:rPr>
              <a:t>signal ( </a:t>
            </a:r>
            <a:r>
              <a:rPr lang="en-US" altLang="ja-JP" sz="2800" i="1">
                <a:latin typeface="Times New Roman" panose="02020603050405020304" pitchFamily="18" charset="0"/>
              </a:rPr>
              <a:t>fork</a:t>
            </a:r>
            <a:r>
              <a:rPr lang="en-US" altLang="ja-JP" sz="2800">
                <a:latin typeface="Times New Roman" panose="02020603050405020304" pitchFamily="18" charset="0"/>
              </a:rPr>
              <a:t> [(</a:t>
            </a:r>
            <a:r>
              <a:rPr lang="en-US" altLang="ja-JP" sz="2800" i="1">
                <a:latin typeface="Times New Roman" panose="02020603050405020304" pitchFamily="18" charset="0"/>
              </a:rPr>
              <a:t>i</a:t>
            </a:r>
            <a:r>
              <a:rPr lang="en-US" altLang="ja-JP" sz="2800">
                <a:latin typeface="Times New Roman" panose="02020603050405020304" pitchFamily="18" charset="0"/>
              </a:rPr>
              <a:t>+1)  mod  5]);  </a:t>
            </a:r>
            <a:r>
              <a:rPr lang="en-US" altLang="ja-JP" sz="2400">
                <a:solidFill>
                  <a:schemeClr val="tx2"/>
                </a:solidFill>
                <a:latin typeface="Times New Roman" panose="02020603050405020304" pitchFamily="18" charset="0"/>
              </a:rPr>
              <a:t>/* </a:t>
            </a:r>
            <a:r>
              <a:rPr lang="ja-JP" altLang="en-US" sz="2400">
                <a:solidFill>
                  <a:schemeClr val="tx2"/>
                </a:solidFill>
                <a:latin typeface="Times New Roman" panose="02020603050405020304" pitchFamily="18" charset="0"/>
              </a:rPr>
              <a:t>左のフォークを解放 */</a:t>
            </a:r>
            <a:endParaRPr lang="en-US" altLang="ja-JP" sz="2800">
              <a:latin typeface="Times New Roman" panose="02020603050405020304" pitchFamily="18" charset="0"/>
            </a:endParaRPr>
          </a:p>
          <a:p>
            <a:pPr eaLnBrk="1" hangingPunct="1">
              <a:spcBef>
                <a:spcPct val="0"/>
              </a:spcBef>
              <a:buSzTx/>
              <a:buFontTx/>
              <a:buNone/>
            </a:pPr>
            <a:r>
              <a:rPr lang="en-US" altLang="ja-JP" sz="2800">
                <a:latin typeface="Times New Roman" panose="02020603050405020304" pitchFamily="18" charset="0"/>
              </a:rPr>
              <a:t>signal ( </a:t>
            </a:r>
            <a:r>
              <a:rPr lang="en-US" altLang="ja-JP" sz="2800" i="1">
                <a:latin typeface="Times New Roman" panose="02020603050405020304" pitchFamily="18" charset="0"/>
              </a:rPr>
              <a:t>fork</a:t>
            </a:r>
            <a:r>
              <a:rPr lang="en-US" altLang="ja-JP" sz="2800">
                <a:latin typeface="Times New Roman" panose="02020603050405020304" pitchFamily="18" charset="0"/>
              </a:rPr>
              <a:t> [</a:t>
            </a:r>
            <a:r>
              <a:rPr lang="en-US" altLang="ja-JP" sz="2800" i="1">
                <a:latin typeface="Times New Roman" panose="02020603050405020304" pitchFamily="18" charset="0"/>
              </a:rPr>
              <a:t>i</a:t>
            </a:r>
            <a:r>
              <a:rPr lang="en-US" altLang="ja-JP" sz="2800">
                <a:latin typeface="Times New Roman" panose="02020603050405020304" pitchFamily="18" charset="0"/>
              </a:rPr>
              <a:t>]);                      </a:t>
            </a:r>
            <a:r>
              <a:rPr lang="en-US" altLang="ja-JP" sz="2400">
                <a:solidFill>
                  <a:schemeClr val="tx2"/>
                </a:solidFill>
                <a:latin typeface="Times New Roman" panose="02020603050405020304" pitchFamily="18" charset="0"/>
              </a:rPr>
              <a:t>/* </a:t>
            </a:r>
            <a:r>
              <a:rPr lang="ja-JP" altLang="en-US" sz="2400">
                <a:solidFill>
                  <a:schemeClr val="tx2"/>
                </a:solidFill>
                <a:latin typeface="Times New Roman" panose="02020603050405020304" pitchFamily="18" charset="0"/>
              </a:rPr>
              <a:t>右のフォークを解放 */</a:t>
            </a:r>
            <a:endParaRPr lang="en-US" altLang="ja-JP" sz="2800">
              <a:latin typeface="Times New Roman" panose="02020603050405020304" pitchFamily="18" charset="0"/>
            </a:endParaRPr>
          </a:p>
          <a:p>
            <a:pPr eaLnBrk="1" hangingPunct="1">
              <a:spcBef>
                <a:spcPct val="0"/>
              </a:spcBef>
              <a:buSzTx/>
              <a:buFontTx/>
              <a:buNone/>
            </a:pPr>
            <a:r>
              <a:rPr lang="ja-JP" altLang="en-US" sz="2800">
                <a:latin typeface="Times New Roman" panose="02020603050405020304" pitchFamily="18" charset="0"/>
              </a:rPr>
              <a:t>思索;</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685800" y="800100"/>
            <a:ext cx="7772400" cy="762000"/>
          </a:xfrm>
        </p:spPr>
        <p:txBody>
          <a:bodyPr/>
          <a:lstStyle/>
          <a:p>
            <a:pPr eaLnBrk="1" hangingPunct="1"/>
            <a:r>
              <a:rPr lang="ja-JP" altLang="en-US"/>
              <a:t>食事をする哲学者問題</a:t>
            </a:r>
          </a:p>
        </p:txBody>
      </p:sp>
      <p:sp>
        <p:nvSpPr>
          <p:cNvPr id="95235" name="Text Box 3"/>
          <p:cNvSpPr txBox="1">
            <a:spLocks noChangeArrowheads="1"/>
          </p:cNvSpPr>
          <p:nvPr/>
        </p:nvSpPr>
        <p:spPr bwMode="auto">
          <a:xfrm>
            <a:off x="457200" y="1600200"/>
            <a:ext cx="370522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フォーク :①,②,③,④,⑤</a:t>
            </a:r>
            <a:endParaRPr lang="en-US" altLang="ja-JP" sz="2800" baseline="-25000">
              <a:latin typeface="Times New Roman" panose="02020603050405020304" pitchFamily="18" charset="0"/>
            </a:endParaRPr>
          </a:p>
        </p:txBody>
      </p:sp>
      <p:sp>
        <p:nvSpPr>
          <p:cNvPr id="95236" name="Text Box 4"/>
          <p:cNvSpPr txBox="1">
            <a:spLocks noChangeArrowheads="1"/>
          </p:cNvSpPr>
          <p:nvPr/>
        </p:nvSpPr>
        <p:spPr bwMode="auto">
          <a:xfrm>
            <a:off x="822325" y="2916238"/>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pic>
        <p:nvPicPr>
          <p:cNvPr id="95237" name="Picture 5" descr="C:\Documents and Settings\takasi-i\My Documents\OS\image\diningPhilosophres2.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2057400"/>
            <a:ext cx="823913" cy="448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5238" name="Text Box 6"/>
          <p:cNvSpPr txBox="1">
            <a:spLocks noChangeArrowheads="1"/>
          </p:cNvSpPr>
          <p:nvPr/>
        </p:nvSpPr>
        <p:spPr bwMode="auto">
          <a:xfrm>
            <a:off x="457200" y="2362200"/>
            <a:ext cx="1981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⑤           ①</a:t>
            </a:r>
          </a:p>
        </p:txBody>
      </p:sp>
      <p:sp>
        <p:nvSpPr>
          <p:cNvPr id="95239" name="Text Box 7"/>
          <p:cNvSpPr txBox="1">
            <a:spLocks noChangeArrowheads="1"/>
          </p:cNvSpPr>
          <p:nvPr/>
        </p:nvSpPr>
        <p:spPr bwMode="auto">
          <a:xfrm>
            <a:off x="457200" y="3276600"/>
            <a:ext cx="1981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①           ②</a:t>
            </a:r>
          </a:p>
        </p:txBody>
      </p:sp>
      <p:sp>
        <p:nvSpPr>
          <p:cNvPr id="95240" name="Text Box 8"/>
          <p:cNvSpPr txBox="1">
            <a:spLocks noChangeArrowheads="1"/>
          </p:cNvSpPr>
          <p:nvPr/>
        </p:nvSpPr>
        <p:spPr bwMode="auto">
          <a:xfrm>
            <a:off x="457200" y="4191000"/>
            <a:ext cx="1905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②           ③</a:t>
            </a:r>
          </a:p>
        </p:txBody>
      </p:sp>
      <p:sp>
        <p:nvSpPr>
          <p:cNvPr id="95241" name="Text Box 9"/>
          <p:cNvSpPr txBox="1">
            <a:spLocks noChangeArrowheads="1"/>
          </p:cNvSpPr>
          <p:nvPr/>
        </p:nvSpPr>
        <p:spPr bwMode="auto">
          <a:xfrm>
            <a:off x="457200" y="5105400"/>
            <a:ext cx="1981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③           ④</a:t>
            </a:r>
          </a:p>
        </p:txBody>
      </p:sp>
      <p:sp>
        <p:nvSpPr>
          <p:cNvPr id="95242" name="Text Box 10"/>
          <p:cNvSpPr txBox="1">
            <a:spLocks noChangeArrowheads="1"/>
          </p:cNvSpPr>
          <p:nvPr/>
        </p:nvSpPr>
        <p:spPr bwMode="auto">
          <a:xfrm>
            <a:off x="457200" y="6019800"/>
            <a:ext cx="1905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④           ⑤</a:t>
            </a:r>
          </a:p>
        </p:txBody>
      </p:sp>
      <p:sp>
        <p:nvSpPr>
          <p:cNvPr id="621579" name="Text Box 11"/>
          <p:cNvSpPr txBox="1">
            <a:spLocks noChangeArrowheads="1"/>
          </p:cNvSpPr>
          <p:nvPr/>
        </p:nvSpPr>
        <p:spPr bwMode="auto">
          <a:xfrm>
            <a:off x="2667000" y="2286000"/>
            <a:ext cx="160655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a:latin typeface="Times New Roman" panose="02020603050405020304" pitchFamily="18" charset="0"/>
              </a:rPr>
              <a:t>⑤ ← ①</a:t>
            </a:r>
          </a:p>
        </p:txBody>
      </p:sp>
      <p:grpSp>
        <p:nvGrpSpPr>
          <p:cNvPr id="621586" name="Group 18"/>
          <p:cNvGrpSpPr>
            <a:grpSpLocks/>
          </p:cNvGrpSpPr>
          <p:nvPr/>
        </p:nvGrpSpPr>
        <p:grpSpPr bwMode="auto">
          <a:xfrm>
            <a:off x="2667000" y="3200400"/>
            <a:ext cx="1606550" cy="3322638"/>
            <a:chOff x="1872" y="2034"/>
            <a:chExt cx="1012" cy="2093"/>
          </a:xfrm>
        </p:grpSpPr>
        <p:sp>
          <p:nvSpPr>
            <p:cNvPr id="95261" name="Text Box 13"/>
            <p:cNvSpPr txBox="1">
              <a:spLocks noChangeArrowheads="1"/>
            </p:cNvSpPr>
            <p:nvPr/>
          </p:nvSpPr>
          <p:spPr bwMode="auto">
            <a:xfrm>
              <a:off x="1872" y="2034"/>
              <a:ext cx="1012"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a:latin typeface="Times New Roman" panose="02020603050405020304" pitchFamily="18" charset="0"/>
                </a:rPr>
                <a:t>① → ②</a:t>
              </a:r>
            </a:p>
          </p:txBody>
        </p:sp>
        <p:sp>
          <p:nvSpPr>
            <p:cNvPr id="95262" name="Text Box 14"/>
            <p:cNvSpPr txBox="1">
              <a:spLocks noChangeArrowheads="1"/>
            </p:cNvSpPr>
            <p:nvPr/>
          </p:nvSpPr>
          <p:spPr bwMode="auto">
            <a:xfrm>
              <a:off x="1872" y="2610"/>
              <a:ext cx="1012"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a:latin typeface="Times New Roman" panose="02020603050405020304" pitchFamily="18" charset="0"/>
                </a:rPr>
                <a:t>② → ③</a:t>
              </a:r>
            </a:p>
          </p:txBody>
        </p:sp>
        <p:sp>
          <p:nvSpPr>
            <p:cNvPr id="95263" name="Text Box 15"/>
            <p:cNvSpPr txBox="1">
              <a:spLocks noChangeArrowheads="1"/>
            </p:cNvSpPr>
            <p:nvPr/>
          </p:nvSpPr>
          <p:spPr bwMode="auto">
            <a:xfrm>
              <a:off x="1872" y="3186"/>
              <a:ext cx="1012"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a:latin typeface="Times New Roman" panose="02020603050405020304" pitchFamily="18" charset="0"/>
                </a:rPr>
                <a:t>③ → ④</a:t>
              </a:r>
            </a:p>
          </p:txBody>
        </p:sp>
        <p:sp>
          <p:nvSpPr>
            <p:cNvPr id="95264" name="Text Box 16"/>
            <p:cNvSpPr txBox="1">
              <a:spLocks noChangeArrowheads="1"/>
            </p:cNvSpPr>
            <p:nvPr/>
          </p:nvSpPr>
          <p:spPr bwMode="auto">
            <a:xfrm>
              <a:off x="1872" y="3762"/>
              <a:ext cx="1012"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a:latin typeface="Times New Roman" panose="02020603050405020304" pitchFamily="18" charset="0"/>
                </a:rPr>
                <a:t>④ → ⑤</a:t>
              </a:r>
            </a:p>
          </p:txBody>
        </p:sp>
      </p:grpSp>
      <p:sp>
        <p:nvSpPr>
          <p:cNvPr id="621588" name="Text Box 20"/>
          <p:cNvSpPr txBox="1">
            <a:spLocks noChangeArrowheads="1"/>
          </p:cNvSpPr>
          <p:nvPr/>
        </p:nvSpPr>
        <p:spPr bwMode="auto">
          <a:xfrm>
            <a:off x="4968875" y="4800600"/>
            <a:ext cx="37782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 循環待機条件を回避</a:t>
            </a:r>
          </a:p>
        </p:txBody>
      </p:sp>
      <p:sp useBgFill="1">
        <p:nvSpPr>
          <p:cNvPr id="621589" name="Text Box 21"/>
          <p:cNvSpPr txBox="1">
            <a:spLocks noChangeArrowheads="1"/>
          </p:cNvSpPr>
          <p:nvPr/>
        </p:nvSpPr>
        <p:spPr bwMode="auto">
          <a:xfrm>
            <a:off x="4906963" y="5715000"/>
            <a:ext cx="3900487" cy="885825"/>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600">
                <a:latin typeface="Times New Roman" panose="02020603050405020304" pitchFamily="18" charset="0"/>
              </a:rPr>
              <a:t>デッドロックはしないが</a:t>
            </a:r>
          </a:p>
          <a:p>
            <a:pPr eaLnBrk="1" hangingPunct="1">
              <a:spcBef>
                <a:spcPct val="0"/>
              </a:spcBef>
              <a:buSzTx/>
              <a:buFontTx/>
              <a:buNone/>
            </a:pPr>
            <a:r>
              <a:rPr lang="ja-JP" altLang="en-US" sz="2600">
                <a:latin typeface="Times New Roman" panose="02020603050405020304" pitchFamily="18" charset="0"/>
              </a:rPr>
              <a:t>公平性を欠く可能性がある</a:t>
            </a:r>
          </a:p>
        </p:txBody>
      </p:sp>
      <p:sp>
        <p:nvSpPr>
          <p:cNvPr id="621590" name="Line 22"/>
          <p:cNvSpPr>
            <a:spLocks noChangeShapeType="1"/>
          </p:cNvSpPr>
          <p:nvPr/>
        </p:nvSpPr>
        <p:spPr bwMode="auto">
          <a:xfrm>
            <a:off x="5334000" y="2895600"/>
            <a:ext cx="381000" cy="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21591" name="Line 23"/>
          <p:cNvSpPr>
            <a:spLocks noChangeShapeType="1"/>
          </p:cNvSpPr>
          <p:nvPr/>
        </p:nvSpPr>
        <p:spPr bwMode="auto">
          <a:xfrm>
            <a:off x="6172200" y="2895600"/>
            <a:ext cx="381000" cy="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621592" name="Line 24"/>
          <p:cNvSpPr>
            <a:spLocks noChangeShapeType="1"/>
          </p:cNvSpPr>
          <p:nvPr/>
        </p:nvSpPr>
        <p:spPr bwMode="auto">
          <a:xfrm>
            <a:off x="7010400" y="2895600"/>
            <a:ext cx="381000" cy="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nvGrpSpPr>
          <p:cNvPr id="621597" name="Group 29"/>
          <p:cNvGrpSpPr>
            <a:grpSpLocks/>
          </p:cNvGrpSpPr>
          <p:nvPr/>
        </p:nvGrpSpPr>
        <p:grpSpPr bwMode="auto">
          <a:xfrm>
            <a:off x="4800600" y="2590800"/>
            <a:ext cx="3886200" cy="579438"/>
            <a:chOff x="3024" y="1632"/>
            <a:chExt cx="2448" cy="365"/>
          </a:xfrm>
        </p:grpSpPr>
        <p:sp>
          <p:nvSpPr>
            <p:cNvPr id="95256" name="Text Box 19"/>
            <p:cNvSpPr txBox="1">
              <a:spLocks noChangeArrowheads="1"/>
            </p:cNvSpPr>
            <p:nvPr/>
          </p:nvSpPr>
          <p:spPr bwMode="auto">
            <a:xfrm>
              <a:off x="3024" y="1632"/>
              <a:ext cx="336"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a:latin typeface="Times New Roman" panose="02020603050405020304" pitchFamily="18" charset="0"/>
                </a:rPr>
                <a:t>①</a:t>
              </a:r>
            </a:p>
          </p:txBody>
        </p:sp>
        <p:sp>
          <p:nvSpPr>
            <p:cNvPr id="95257" name="Text Box 25"/>
            <p:cNvSpPr txBox="1">
              <a:spLocks noChangeArrowheads="1"/>
            </p:cNvSpPr>
            <p:nvPr/>
          </p:nvSpPr>
          <p:spPr bwMode="auto">
            <a:xfrm>
              <a:off x="3552" y="1632"/>
              <a:ext cx="336"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a:latin typeface="Times New Roman" panose="02020603050405020304" pitchFamily="18" charset="0"/>
                </a:rPr>
                <a:t>②</a:t>
              </a:r>
            </a:p>
          </p:txBody>
        </p:sp>
        <p:sp>
          <p:nvSpPr>
            <p:cNvPr id="95258" name="Text Box 26"/>
            <p:cNvSpPr txBox="1">
              <a:spLocks noChangeArrowheads="1"/>
            </p:cNvSpPr>
            <p:nvPr/>
          </p:nvSpPr>
          <p:spPr bwMode="auto">
            <a:xfrm>
              <a:off x="4080" y="1632"/>
              <a:ext cx="336"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a:latin typeface="Times New Roman" panose="02020603050405020304" pitchFamily="18" charset="0"/>
                </a:rPr>
                <a:t>③</a:t>
              </a:r>
            </a:p>
          </p:txBody>
        </p:sp>
        <p:sp>
          <p:nvSpPr>
            <p:cNvPr id="95259" name="Text Box 27"/>
            <p:cNvSpPr txBox="1">
              <a:spLocks noChangeArrowheads="1"/>
            </p:cNvSpPr>
            <p:nvPr/>
          </p:nvSpPr>
          <p:spPr bwMode="auto">
            <a:xfrm>
              <a:off x="5136" y="1632"/>
              <a:ext cx="336"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a:latin typeface="Times New Roman" panose="02020603050405020304" pitchFamily="18" charset="0"/>
                </a:rPr>
                <a:t>⑤</a:t>
              </a:r>
            </a:p>
          </p:txBody>
        </p:sp>
        <p:sp>
          <p:nvSpPr>
            <p:cNvPr id="95260" name="Text Box 28"/>
            <p:cNvSpPr txBox="1">
              <a:spLocks noChangeArrowheads="1"/>
            </p:cNvSpPr>
            <p:nvPr/>
          </p:nvSpPr>
          <p:spPr bwMode="auto">
            <a:xfrm>
              <a:off x="4608" y="1632"/>
              <a:ext cx="336"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a:latin typeface="Times New Roman" panose="02020603050405020304" pitchFamily="18" charset="0"/>
                </a:rPr>
                <a:t>④</a:t>
              </a:r>
            </a:p>
          </p:txBody>
        </p:sp>
      </p:grpSp>
      <p:sp>
        <p:nvSpPr>
          <p:cNvPr id="621598" name="Line 30"/>
          <p:cNvSpPr>
            <a:spLocks noChangeShapeType="1"/>
          </p:cNvSpPr>
          <p:nvPr/>
        </p:nvSpPr>
        <p:spPr bwMode="auto">
          <a:xfrm>
            <a:off x="7848600" y="2895600"/>
            <a:ext cx="381000" cy="0"/>
          </a:xfrm>
          <a:prstGeom prst="line">
            <a:avLst/>
          </a:prstGeom>
          <a:noFill/>
          <a:ln w="28575">
            <a:solidFill>
              <a:srgbClr val="FF99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nvGrpSpPr>
          <p:cNvPr id="621601" name="Group 33"/>
          <p:cNvGrpSpPr>
            <a:grpSpLocks/>
          </p:cNvGrpSpPr>
          <p:nvPr/>
        </p:nvGrpSpPr>
        <p:grpSpPr bwMode="auto">
          <a:xfrm>
            <a:off x="5257800" y="2438400"/>
            <a:ext cx="3048000" cy="304800"/>
            <a:chOff x="3360" y="1536"/>
            <a:chExt cx="1920" cy="192"/>
          </a:xfrm>
        </p:grpSpPr>
        <p:sp>
          <p:nvSpPr>
            <p:cNvPr id="95254" name="Arc 31"/>
            <p:cNvSpPr>
              <a:spLocks/>
            </p:cNvSpPr>
            <p:nvPr/>
          </p:nvSpPr>
          <p:spPr bwMode="auto">
            <a:xfrm>
              <a:off x="4320" y="1536"/>
              <a:ext cx="960" cy="19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99CC"/>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5255" name="Arc 32"/>
            <p:cNvSpPr>
              <a:spLocks/>
            </p:cNvSpPr>
            <p:nvPr/>
          </p:nvSpPr>
          <p:spPr bwMode="auto">
            <a:xfrm flipH="1">
              <a:off x="3360" y="1536"/>
              <a:ext cx="960" cy="19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99CC"/>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621602" name="Text Box 34"/>
          <p:cNvSpPr txBox="1">
            <a:spLocks noChangeArrowheads="1"/>
          </p:cNvSpPr>
          <p:nvPr/>
        </p:nvSpPr>
        <p:spPr bwMode="auto">
          <a:xfrm>
            <a:off x="4953000" y="3657600"/>
            <a:ext cx="2786063"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フォーク獲得順に</a:t>
            </a:r>
          </a:p>
          <a:p>
            <a:pPr eaLnBrk="1" hangingPunct="1">
              <a:spcBef>
                <a:spcPct val="0"/>
              </a:spcBef>
              <a:buSzTx/>
              <a:buFontTx/>
              <a:buNone/>
            </a:pPr>
            <a:r>
              <a:rPr lang="ja-JP" altLang="en-US" sz="2800">
                <a:latin typeface="Times New Roman" panose="02020603050405020304" pitchFamily="18" charset="0"/>
              </a:rPr>
              <a:t>ループが無い</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621586"/>
                                        </p:tgtEl>
                                        <p:attrNameLst>
                                          <p:attrName>style.visibility</p:attrName>
                                        </p:attrNameLst>
                                      </p:cBhvr>
                                      <p:to>
                                        <p:strVal val="visible"/>
                                      </p:to>
                                    </p:set>
                                    <p:animEffect transition="in" filter="checkerboard(across)">
                                      <p:cBhvr>
                                        <p:cTn id="7" dur="500"/>
                                        <p:tgtEl>
                                          <p:spTgt spid="6215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21579"/>
                                        </p:tgtEl>
                                        <p:attrNameLst>
                                          <p:attrName>style.visibility</p:attrName>
                                        </p:attrNameLst>
                                      </p:cBhvr>
                                      <p:to>
                                        <p:strVal val="visible"/>
                                      </p:to>
                                    </p:set>
                                    <p:animEffect transition="in" filter="checkerboard(across)">
                                      <p:cBhvr>
                                        <p:cTn id="12" dur="500"/>
                                        <p:tgtEl>
                                          <p:spTgt spid="62157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621597"/>
                                        </p:tgtEl>
                                        <p:attrNameLst>
                                          <p:attrName>style.visibility</p:attrName>
                                        </p:attrNameLst>
                                      </p:cBhvr>
                                      <p:to>
                                        <p:strVal val="visible"/>
                                      </p:to>
                                    </p:set>
                                    <p:animEffect transition="in" filter="checkerboard(across)">
                                      <p:cBhvr>
                                        <p:cTn id="17" dur="500"/>
                                        <p:tgtEl>
                                          <p:spTgt spid="62159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21590"/>
                                        </p:tgtEl>
                                        <p:attrNameLst>
                                          <p:attrName>style.visibility</p:attrName>
                                        </p:attrNameLst>
                                      </p:cBhvr>
                                      <p:to>
                                        <p:strVal val="visible"/>
                                      </p:to>
                                    </p:set>
                                    <p:animEffect transition="in" filter="wipe(left)">
                                      <p:cBhvr>
                                        <p:cTn id="22" dur="500"/>
                                        <p:tgtEl>
                                          <p:spTgt spid="621590"/>
                                        </p:tgtEl>
                                      </p:cBhvr>
                                    </p:animEffect>
                                  </p:childTnLst>
                                </p:cTn>
                              </p:par>
                            </p:childTnLst>
                          </p:cTn>
                        </p:par>
                        <p:par>
                          <p:cTn id="23" fill="hold" nodeType="afterGroup">
                            <p:stCondLst>
                              <p:cond delay="500"/>
                            </p:stCondLst>
                            <p:childTnLst>
                              <p:par>
                                <p:cTn id="24" presetID="22" presetClass="entr" presetSubtype="8" fill="hold" grpId="0" nodeType="afterEffect">
                                  <p:stCondLst>
                                    <p:cond delay="0"/>
                                  </p:stCondLst>
                                  <p:childTnLst>
                                    <p:set>
                                      <p:cBhvr>
                                        <p:cTn id="25" dur="1" fill="hold">
                                          <p:stCondLst>
                                            <p:cond delay="0"/>
                                          </p:stCondLst>
                                        </p:cTn>
                                        <p:tgtEl>
                                          <p:spTgt spid="621591"/>
                                        </p:tgtEl>
                                        <p:attrNameLst>
                                          <p:attrName>style.visibility</p:attrName>
                                        </p:attrNameLst>
                                      </p:cBhvr>
                                      <p:to>
                                        <p:strVal val="visible"/>
                                      </p:to>
                                    </p:set>
                                    <p:animEffect transition="in" filter="wipe(left)">
                                      <p:cBhvr>
                                        <p:cTn id="26" dur="500"/>
                                        <p:tgtEl>
                                          <p:spTgt spid="621591"/>
                                        </p:tgtEl>
                                      </p:cBhvr>
                                    </p:animEffect>
                                  </p:childTnLst>
                                </p:cTn>
                              </p:par>
                            </p:childTnLst>
                          </p:cTn>
                        </p:par>
                        <p:par>
                          <p:cTn id="27" fill="hold" nodeType="afterGroup">
                            <p:stCondLst>
                              <p:cond delay="1000"/>
                            </p:stCondLst>
                            <p:childTnLst>
                              <p:par>
                                <p:cTn id="28" presetID="22" presetClass="entr" presetSubtype="8" fill="hold" grpId="0" nodeType="afterEffect">
                                  <p:stCondLst>
                                    <p:cond delay="0"/>
                                  </p:stCondLst>
                                  <p:childTnLst>
                                    <p:set>
                                      <p:cBhvr>
                                        <p:cTn id="29" dur="1" fill="hold">
                                          <p:stCondLst>
                                            <p:cond delay="0"/>
                                          </p:stCondLst>
                                        </p:cTn>
                                        <p:tgtEl>
                                          <p:spTgt spid="621592"/>
                                        </p:tgtEl>
                                        <p:attrNameLst>
                                          <p:attrName>style.visibility</p:attrName>
                                        </p:attrNameLst>
                                      </p:cBhvr>
                                      <p:to>
                                        <p:strVal val="visible"/>
                                      </p:to>
                                    </p:set>
                                    <p:animEffect transition="in" filter="wipe(left)">
                                      <p:cBhvr>
                                        <p:cTn id="30" dur="500"/>
                                        <p:tgtEl>
                                          <p:spTgt spid="621592"/>
                                        </p:tgtEl>
                                      </p:cBhvr>
                                    </p:animEffect>
                                  </p:childTnLst>
                                </p:cTn>
                              </p:par>
                            </p:childTnLst>
                          </p:cTn>
                        </p:par>
                        <p:par>
                          <p:cTn id="31" fill="hold" nodeType="afterGroup">
                            <p:stCondLst>
                              <p:cond delay="1500"/>
                            </p:stCondLst>
                            <p:childTnLst>
                              <p:par>
                                <p:cTn id="32" presetID="22" presetClass="entr" presetSubtype="8" fill="hold" grpId="0" nodeType="afterEffect">
                                  <p:stCondLst>
                                    <p:cond delay="0"/>
                                  </p:stCondLst>
                                  <p:childTnLst>
                                    <p:set>
                                      <p:cBhvr>
                                        <p:cTn id="33" dur="1" fill="hold">
                                          <p:stCondLst>
                                            <p:cond delay="0"/>
                                          </p:stCondLst>
                                        </p:cTn>
                                        <p:tgtEl>
                                          <p:spTgt spid="621598"/>
                                        </p:tgtEl>
                                        <p:attrNameLst>
                                          <p:attrName>style.visibility</p:attrName>
                                        </p:attrNameLst>
                                      </p:cBhvr>
                                      <p:to>
                                        <p:strVal val="visible"/>
                                      </p:to>
                                    </p:set>
                                    <p:animEffect transition="in" filter="wipe(left)">
                                      <p:cBhvr>
                                        <p:cTn id="34" dur="500"/>
                                        <p:tgtEl>
                                          <p:spTgt spid="621598"/>
                                        </p:tgtEl>
                                      </p:cBhvr>
                                    </p:animEffect>
                                  </p:childTnLst>
                                </p:cTn>
                              </p:par>
                            </p:childTnLst>
                          </p:cTn>
                        </p:par>
                        <p:par>
                          <p:cTn id="35" fill="hold" nodeType="afterGroup">
                            <p:stCondLst>
                              <p:cond delay="2000"/>
                            </p:stCondLst>
                            <p:childTnLst>
                              <p:par>
                                <p:cTn id="36" presetID="22" presetClass="entr" presetSubtype="8" fill="hold" nodeType="afterEffect">
                                  <p:stCondLst>
                                    <p:cond delay="0"/>
                                  </p:stCondLst>
                                  <p:childTnLst>
                                    <p:set>
                                      <p:cBhvr>
                                        <p:cTn id="37" dur="1" fill="hold">
                                          <p:stCondLst>
                                            <p:cond delay="0"/>
                                          </p:stCondLst>
                                        </p:cTn>
                                        <p:tgtEl>
                                          <p:spTgt spid="621601"/>
                                        </p:tgtEl>
                                        <p:attrNameLst>
                                          <p:attrName>style.visibility</p:attrName>
                                        </p:attrNameLst>
                                      </p:cBhvr>
                                      <p:to>
                                        <p:strVal val="visible"/>
                                      </p:to>
                                    </p:set>
                                    <p:animEffect transition="in" filter="wipe(left)">
                                      <p:cBhvr>
                                        <p:cTn id="38" dur="500"/>
                                        <p:tgtEl>
                                          <p:spTgt spid="621601"/>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 presetClass="entr" presetSubtype="10" fill="hold" grpId="0" nodeType="clickEffect">
                                  <p:stCondLst>
                                    <p:cond delay="0"/>
                                  </p:stCondLst>
                                  <p:childTnLst>
                                    <p:set>
                                      <p:cBhvr>
                                        <p:cTn id="42" dur="1" fill="hold">
                                          <p:stCondLst>
                                            <p:cond delay="0"/>
                                          </p:stCondLst>
                                        </p:cTn>
                                        <p:tgtEl>
                                          <p:spTgt spid="621602"/>
                                        </p:tgtEl>
                                        <p:attrNameLst>
                                          <p:attrName>style.visibility</p:attrName>
                                        </p:attrNameLst>
                                      </p:cBhvr>
                                      <p:to>
                                        <p:strVal val="visible"/>
                                      </p:to>
                                    </p:set>
                                    <p:animEffect transition="in" filter="checkerboard(across)">
                                      <p:cBhvr>
                                        <p:cTn id="43" dur="500"/>
                                        <p:tgtEl>
                                          <p:spTgt spid="621602"/>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5" presetClass="entr" presetSubtype="10" fill="hold" grpId="0" nodeType="clickEffect">
                                  <p:stCondLst>
                                    <p:cond delay="0"/>
                                  </p:stCondLst>
                                  <p:childTnLst>
                                    <p:set>
                                      <p:cBhvr>
                                        <p:cTn id="47" dur="1" fill="hold">
                                          <p:stCondLst>
                                            <p:cond delay="0"/>
                                          </p:stCondLst>
                                        </p:cTn>
                                        <p:tgtEl>
                                          <p:spTgt spid="621588"/>
                                        </p:tgtEl>
                                        <p:attrNameLst>
                                          <p:attrName>style.visibility</p:attrName>
                                        </p:attrNameLst>
                                      </p:cBhvr>
                                      <p:to>
                                        <p:strVal val="visible"/>
                                      </p:to>
                                    </p:set>
                                    <p:animEffect transition="in" filter="checkerboard(across)">
                                      <p:cBhvr>
                                        <p:cTn id="48" dur="500"/>
                                        <p:tgtEl>
                                          <p:spTgt spid="621588"/>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621589"/>
                                        </p:tgtEl>
                                        <p:attrNameLst>
                                          <p:attrName>style.visibility</p:attrName>
                                        </p:attrNameLst>
                                      </p:cBhvr>
                                      <p:to>
                                        <p:strVal val="visible"/>
                                      </p:to>
                                    </p:set>
                                    <p:anim calcmode="lin" valueType="num">
                                      <p:cBhvr additive="base">
                                        <p:cTn id="53" dur="500" fill="hold"/>
                                        <p:tgtEl>
                                          <p:spTgt spid="621589"/>
                                        </p:tgtEl>
                                        <p:attrNameLst>
                                          <p:attrName>ppt_x</p:attrName>
                                        </p:attrNameLst>
                                      </p:cBhvr>
                                      <p:tavLst>
                                        <p:tav tm="0">
                                          <p:val>
                                            <p:strVal val="#ppt_x"/>
                                          </p:val>
                                        </p:tav>
                                        <p:tav tm="100000">
                                          <p:val>
                                            <p:strVal val="#ppt_x"/>
                                          </p:val>
                                        </p:tav>
                                      </p:tavLst>
                                    </p:anim>
                                    <p:anim calcmode="lin" valueType="num">
                                      <p:cBhvr additive="base">
                                        <p:cTn id="54" dur="500" fill="hold"/>
                                        <p:tgtEl>
                                          <p:spTgt spid="62158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1579" grpId="0" autoUpdateAnimBg="0"/>
      <p:bldP spid="621588" grpId="0" autoUpdateAnimBg="0"/>
      <p:bldP spid="621589" grpId="0" animBg="1" autoUpdateAnimBg="0"/>
      <p:bldP spid="621590" grpId="0" animBg="1"/>
      <p:bldP spid="621591" grpId="0" animBg="1"/>
      <p:bldP spid="621592" grpId="0" animBg="1"/>
      <p:bldP spid="621598" grpId="0" animBg="1"/>
      <p:bldP spid="621602" grpId="0" autoUpdateAnimBg="0"/>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685800" y="800100"/>
            <a:ext cx="7772400" cy="762000"/>
          </a:xfrm>
        </p:spPr>
        <p:txBody>
          <a:bodyPr/>
          <a:lstStyle/>
          <a:p>
            <a:pPr eaLnBrk="1" hangingPunct="1"/>
            <a:r>
              <a:rPr lang="ja-JP" altLang="en-US"/>
              <a:t>食事をする哲学者問題</a:t>
            </a:r>
          </a:p>
        </p:txBody>
      </p:sp>
      <p:sp>
        <p:nvSpPr>
          <p:cNvPr id="96259" name="Text Box 14"/>
          <p:cNvSpPr txBox="1">
            <a:spLocks noChangeArrowheads="1"/>
          </p:cNvSpPr>
          <p:nvPr/>
        </p:nvSpPr>
        <p:spPr bwMode="auto">
          <a:xfrm>
            <a:off x="539750" y="1700213"/>
            <a:ext cx="7200900" cy="1373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解法その</a:t>
            </a:r>
            <a:r>
              <a:rPr lang="en-US" altLang="ja-JP" sz="2800">
                <a:latin typeface="Times New Roman" panose="02020603050405020304" pitchFamily="18" charset="0"/>
              </a:rPr>
              <a:t>3 : </a:t>
            </a:r>
            <a:r>
              <a:rPr lang="ja-JP" altLang="en-US" sz="2800">
                <a:latin typeface="Times New Roman" panose="02020603050405020304" pitchFamily="18" charset="0"/>
              </a:rPr>
              <a:t>我慢する哲学者</a:t>
            </a:r>
          </a:p>
          <a:p>
            <a:pPr eaLnBrk="1" hangingPunct="1">
              <a:spcBef>
                <a:spcPct val="0"/>
              </a:spcBef>
              <a:buSzTx/>
              <a:buFontTx/>
              <a:buNone/>
            </a:pPr>
            <a:r>
              <a:rPr lang="en-US" altLang="ja-JP" sz="2800">
                <a:latin typeface="Times New Roman" panose="02020603050405020304" pitchFamily="18" charset="0"/>
              </a:rPr>
              <a:t>  </a:t>
            </a:r>
            <a:r>
              <a:rPr lang="ja-JP" altLang="en-US" sz="2800">
                <a:latin typeface="Times New Roman" panose="02020603050405020304" pitchFamily="18" charset="0"/>
              </a:rPr>
              <a:t>右のフォークを確保後、左をフォークを確保できなければ一旦右のフォークを放し、少し待つ</a:t>
            </a:r>
          </a:p>
        </p:txBody>
      </p:sp>
      <p:sp>
        <p:nvSpPr>
          <p:cNvPr id="559119" name="Text Box 15"/>
          <p:cNvSpPr txBox="1">
            <a:spLocks noChangeArrowheads="1"/>
          </p:cNvSpPr>
          <p:nvPr/>
        </p:nvSpPr>
        <p:spPr bwMode="auto">
          <a:xfrm>
            <a:off x="1087438" y="5715000"/>
            <a:ext cx="5770562"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「全員が右フォークを確保したまま」の</a:t>
            </a:r>
          </a:p>
          <a:p>
            <a:pPr eaLnBrk="1" hangingPunct="1">
              <a:spcBef>
                <a:spcPct val="0"/>
              </a:spcBef>
              <a:buSzTx/>
              <a:buFontTx/>
              <a:buNone/>
            </a:pPr>
            <a:r>
              <a:rPr lang="ja-JP" altLang="en-US" sz="2800">
                <a:latin typeface="Times New Roman" panose="02020603050405020304" pitchFamily="18" charset="0"/>
              </a:rPr>
              <a:t>状態からは抜け出せる</a:t>
            </a:r>
          </a:p>
        </p:txBody>
      </p:sp>
      <p:pic>
        <p:nvPicPr>
          <p:cNvPr id="96261" name="Picture 16" descr="diningPhilosophres"/>
          <p:cNvPicPr preferRelativeResize="0">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3575" y="3141663"/>
            <a:ext cx="3822700"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59129" name="Group 25"/>
          <p:cNvGrpSpPr>
            <a:grpSpLocks/>
          </p:cNvGrpSpPr>
          <p:nvPr/>
        </p:nvGrpSpPr>
        <p:grpSpPr bwMode="auto">
          <a:xfrm>
            <a:off x="2484438" y="3500438"/>
            <a:ext cx="3976687" cy="2278062"/>
            <a:chOff x="1565" y="2205"/>
            <a:chExt cx="2505" cy="1435"/>
          </a:xfrm>
        </p:grpSpPr>
        <p:pic>
          <p:nvPicPr>
            <p:cNvPr id="96264" name="Picture 18" descr="diningPhilosophres_hand_r"/>
            <p:cNvPicPr preferRelativeResize="0">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52" y="2205"/>
              <a:ext cx="396"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6265" name="Picture 19" descr="diningPhilosophres_hand_r"/>
            <p:cNvPicPr preferRelativeResize="0">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65" y="2477"/>
              <a:ext cx="396"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6266" name="Picture 20" descr="diningPhilosophres_hand_r"/>
            <p:cNvPicPr preferRelativeResize="0">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39" y="3430"/>
              <a:ext cx="396" cy="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6267" name="Picture 21" descr="diningPhilosophres_hand_r"/>
            <p:cNvPicPr preferRelativeResize="0">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66" y="3464"/>
              <a:ext cx="396"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6268" name="Picture 22" descr="diningPhilosophres_hand_r"/>
            <p:cNvPicPr preferRelativeResize="0">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74" y="2307"/>
              <a:ext cx="396"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useBgFill="1">
        <p:nvSpPr>
          <p:cNvPr id="559128" name="Text Box 24"/>
          <p:cNvSpPr txBox="1">
            <a:spLocks noChangeArrowheads="1"/>
          </p:cNvSpPr>
          <p:nvPr/>
        </p:nvSpPr>
        <p:spPr bwMode="auto">
          <a:xfrm>
            <a:off x="4835525" y="6337300"/>
            <a:ext cx="4043363" cy="519113"/>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dirty="0">
                <a:latin typeface="Times New Roman" panose="02020603050405020304" pitchFamily="18" charset="0"/>
              </a:rPr>
              <a:t>⇒ 横取り不能条件を回避</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559129"/>
                                        </p:tgtEl>
                                        <p:attrNameLst>
                                          <p:attrName>style.visibility</p:attrName>
                                        </p:attrNameLst>
                                      </p:cBhvr>
                                      <p:to>
                                        <p:strVal val="visible"/>
                                      </p:to>
                                    </p:set>
                                    <p:animEffect transition="in" filter="checkerboard(across)">
                                      <p:cBhvr>
                                        <p:cTn id="7" dur="500"/>
                                        <p:tgtEl>
                                          <p:spTgt spid="55912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59119"/>
                                        </p:tgtEl>
                                        <p:attrNameLst>
                                          <p:attrName>style.visibility</p:attrName>
                                        </p:attrNameLst>
                                      </p:cBhvr>
                                      <p:to>
                                        <p:strVal val="visible"/>
                                      </p:to>
                                    </p:set>
                                    <p:animEffect transition="in" filter="checkerboard(across)">
                                      <p:cBhvr>
                                        <p:cTn id="12" dur="500"/>
                                        <p:tgtEl>
                                          <p:spTgt spid="55911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559128"/>
                                        </p:tgtEl>
                                        <p:attrNameLst>
                                          <p:attrName>style.visibility</p:attrName>
                                        </p:attrNameLst>
                                      </p:cBhvr>
                                      <p:to>
                                        <p:strVal val="visible"/>
                                      </p:to>
                                    </p:set>
                                    <p:animEffect transition="in" filter="checkerboard(across)">
                                      <p:cBhvr>
                                        <p:cTn id="17" dur="500"/>
                                        <p:tgtEl>
                                          <p:spTgt spid="5591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9119" grpId="0" autoUpdateAnimBg="0"/>
      <p:bldP spid="559128" grpId="0" animBg="1" autoUpdateAnimBg="0"/>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4"/>
          <p:cNvSpPr>
            <a:spLocks noGrp="1" noChangeArrowheads="1"/>
          </p:cNvSpPr>
          <p:nvPr>
            <p:ph type="title"/>
          </p:nvPr>
        </p:nvSpPr>
        <p:spPr>
          <a:xfrm>
            <a:off x="685800" y="800100"/>
            <a:ext cx="7772400" cy="762000"/>
          </a:xfrm>
        </p:spPr>
        <p:txBody>
          <a:bodyPr/>
          <a:lstStyle/>
          <a:p>
            <a:pPr eaLnBrk="1" hangingPunct="1"/>
            <a:r>
              <a:rPr lang="ja-JP" altLang="en-US"/>
              <a:t>食事をする哲学者問題</a:t>
            </a:r>
          </a:p>
        </p:txBody>
      </p:sp>
      <p:sp>
        <p:nvSpPr>
          <p:cNvPr id="97283" name="Text Box 5"/>
          <p:cNvSpPr txBox="1">
            <a:spLocks noChangeArrowheads="1"/>
          </p:cNvSpPr>
          <p:nvPr/>
        </p:nvSpPr>
        <p:spPr bwMode="auto">
          <a:xfrm>
            <a:off x="539750" y="1700213"/>
            <a:ext cx="7200900" cy="1373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解法その</a:t>
            </a:r>
            <a:r>
              <a:rPr lang="en-US" altLang="ja-JP" sz="2800">
                <a:latin typeface="Times New Roman" panose="02020603050405020304" pitchFamily="18" charset="0"/>
              </a:rPr>
              <a:t>3 : </a:t>
            </a:r>
            <a:r>
              <a:rPr lang="ja-JP" altLang="en-US" sz="2800">
                <a:latin typeface="Times New Roman" panose="02020603050405020304" pitchFamily="18" charset="0"/>
              </a:rPr>
              <a:t>我慢する哲学者</a:t>
            </a:r>
          </a:p>
          <a:p>
            <a:pPr eaLnBrk="1" hangingPunct="1">
              <a:spcBef>
                <a:spcPct val="0"/>
              </a:spcBef>
              <a:buSzTx/>
              <a:buFontTx/>
              <a:buNone/>
            </a:pPr>
            <a:r>
              <a:rPr lang="en-US" altLang="ja-JP" sz="2800">
                <a:latin typeface="Times New Roman" panose="02020603050405020304" pitchFamily="18" charset="0"/>
              </a:rPr>
              <a:t>  </a:t>
            </a:r>
            <a:r>
              <a:rPr lang="ja-JP" altLang="en-US" sz="2800">
                <a:latin typeface="Times New Roman" panose="02020603050405020304" pitchFamily="18" charset="0"/>
              </a:rPr>
              <a:t>右のフォークを確保後、左をフォークを確保できなければ一旦右のフォークを放し、少し待つ</a:t>
            </a:r>
          </a:p>
        </p:txBody>
      </p:sp>
      <p:sp>
        <p:nvSpPr>
          <p:cNvPr id="599053" name="Text Box 13"/>
          <p:cNvSpPr txBox="1">
            <a:spLocks noChangeArrowheads="1"/>
          </p:cNvSpPr>
          <p:nvPr/>
        </p:nvSpPr>
        <p:spPr bwMode="auto">
          <a:xfrm>
            <a:off x="1042988" y="3213100"/>
            <a:ext cx="7156450" cy="137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全員の待ち時間が同じだとが</a:t>
            </a:r>
          </a:p>
          <a:p>
            <a:pPr eaLnBrk="1" hangingPunct="1">
              <a:spcBef>
                <a:spcPct val="0"/>
              </a:spcBef>
              <a:buSzTx/>
              <a:buFontTx/>
              <a:buNone/>
            </a:pPr>
            <a:r>
              <a:rPr lang="ja-JP" altLang="en-US" sz="2800">
                <a:latin typeface="Times New Roman" panose="02020603050405020304" pitchFamily="18" charset="0"/>
              </a:rPr>
              <a:t>全員が「右フォーク確保」</a:t>
            </a:r>
            <a:r>
              <a:rPr lang="en-US" altLang="ja-JP" sz="2800">
                <a:latin typeface="Times New Roman" panose="02020603050405020304" pitchFamily="18" charset="0"/>
              </a:rPr>
              <a:t>→</a:t>
            </a:r>
            <a:r>
              <a:rPr lang="ja-JP" altLang="en-US" sz="2800">
                <a:latin typeface="Times New Roman" panose="02020603050405020304" pitchFamily="18" charset="0"/>
              </a:rPr>
              <a:t>「右フォーク解放」を</a:t>
            </a:r>
          </a:p>
          <a:p>
            <a:pPr eaLnBrk="1" hangingPunct="1">
              <a:spcBef>
                <a:spcPct val="0"/>
              </a:spcBef>
              <a:buSzTx/>
              <a:buFontTx/>
              <a:buNone/>
            </a:pPr>
            <a:r>
              <a:rPr lang="ja-JP" altLang="en-US" sz="2800">
                <a:latin typeface="Times New Roman" panose="02020603050405020304" pitchFamily="18" charset="0"/>
              </a:rPr>
              <a:t>繰り返す可能性がある</a:t>
            </a:r>
          </a:p>
        </p:txBody>
      </p:sp>
      <p:grpSp>
        <p:nvGrpSpPr>
          <p:cNvPr id="599057" name="Group 17"/>
          <p:cNvGrpSpPr>
            <a:grpSpLocks/>
          </p:cNvGrpSpPr>
          <p:nvPr/>
        </p:nvGrpSpPr>
        <p:grpSpPr bwMode="auto">
          <a:xfrm>
            <a:off x="1476375" y="4724400"/>
            <a:ext cx="4826000" cy="1095375"/>
            <a:chOff x="793" y="2931"/>
            <a:chExt cx="3040" cy="690"/>
          </a:xfrm>
        </p:grpSpPr>
        <p:sp>
          <p:nvSpPr>
            <p:cNvPr id="97287" name="Text Box 14"/>
            <p:cNvSpPr txBox="1">
              <a:spLocks noChangeArrowheads="1"/>
            </p:cNvSpPr>
            <p:nvPr/>
          </p:nvSpPr>
          <p:spPr bwMode="auto">
            <a:xfrm>
              <a:off x="793" y="3294"/>
              <a:ext cx="3040"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800">
                  <a:latin typeface="Times New Roman" panose="02020603050405020304" pitchFamily="18" charset="0"/>
                </a:rPr>
                <a:t>待ち時間をランダムに設定する</a:t>
              </a:r>
            </a:p>
          </p:txBody>
        </p:sp>
        <p:sp>
          <p:nvSpPr>
            <p:cNvPr id="97288" name="AutoShape 15"/>
            <p:cNvSpPr>
              <a:spLocks noChangeArrowheads="1"/>
            </p:cNvSpPr>
            <p:nvPr/>
          </p:nvSpPr>
          <p:spPr bwMode="auto">
            <a:xfrm>
              <a:off x="2154" y="2931"/>
              <a:ext cx="362" cy="318"/>
            </a:xfrm>
            <a:prstGeom prst="downArrow">
              <a:avLst>
                <a:gd name="adj1" fmla="val 50000"/>
                <a:gd name="adj2" fmla="val 25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grpSp>
      <p:sp>
        <p:nvSpPr>
          <p:cNvPr id="599058" name="Text Box 18"/>
          <p:cNvSpPr txBox="1">
            <a:spLocks noChangeArrowheads="1"/>
          </p:cNvSpPr>
          <p:nvPr/>
        </p:nvSpPr>
        <p:spPr bwMode="auto">
          <a:xfrm>
            <a:off x="3924300" y="5876925"/>
            <a:ext cx="42640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400">
                <a:latin typeface="Times New Roman" panose="02020603050405020304" pitchFamily="18" charset="0"/>
              </a:rPr>
              <a:t>c.f. </a:t>
            </a:r>
            <a:r>
              <a:rPr lang="ja-JP" altLang="en-US" sz="2400">
                <a:latin typeface="Times New Roman" panose="02020603050405020304" pitchFamily="18" charset="0"/>
              </a:rPr>
              <a:t>イーサネット技術 </a:t>
            </a:r>
            <a:r>
              <a:rPr lang="en-US" altLang="ja-JP" sz="2400">
                <a:latin typeface="Times New Roman" panose="02020603050405020304" pitchFamily="18" charset="0"/>
              </a:rPr>
              <a:t>CSMA/CD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99053"/>
                                        </p:tgtEl>
                                        <p:attrNameLst>
                                          <p:attrName>style.visibility</p:attrName>
                                        </p:attrNameLst>
                                      </p:cBhvr>
                                      <p:to>
                                        <p:strVal val="visible"/>
                                      </p:to>
                                    </p:set>
                                    <p:anim calcmode="lin" valueType="num">
                                      <p:cBhvr additive="base">
                                        <p:cTn id="7" dur="500" fill="hold"/>
                                        <p:tgtEl>
                                          <p:spTgt spid="599053"/>
                                        </p:tgtEl>
                                        <p:attrNameLst>
                                          <p:attrName>ppt_x</p:attrName>
                                        </p:attrNameLst>
                                      </p:cBhvr>
                                      <p:tavLst>
                                        <p:tav tm="0">
                                          <p:val>
                                            <p:strVal val="#ppt_x"/>
                                          </p:val>
                                        </p:tav>
                                        <p:tav tm="100000">
                                          <p:val>
                                            <p:strVal val="#ppt_x"/>
                                          </p:val>
                                        </p:tav>
                                      </p:tavLst>
                                    </p:anim>
                                    <p:anim calcmode="lin" valueType="num">
                                      <p:cBhvr additive="base">
                                        <p:cTn id="8" dur="500" fill="hold"/>
                                        <p:tgtEl>
                                          <p:spTgt spid="59905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1" fill="hold" nodeType="clickEffect">
                                  <p:stCondLst>
                                    <p:cond delay="0"/>
                                  </p:stCondLst>
                                  <p:childTnLst>
                                    <p:set>
                                      <p:cBhvr>
                                        <p:cTn id="12" dur="1" fill="hold">
                                          <p:stCondLst>
                                            <p:cond delay="0"/>
                                          </p:stCondLst>
                                        </p:cTn>
                                        <p:tgtEl>
                                          <p:spTgt spid="599057"/>
                                        </p:tgtEl>
                                        <p:attrNameLst>
                                          <p:attrName>style.visibility</p:attrName>
                                        </p:attrNameLst>
                                      </p:cBhvr>
                                      <p:to>
                                        <p:strVal val="visible"/>
                                      </p:to>
                                    </p:set>
                                    <p:animEffect transition="in" filter="wipe(up)">
                                      <p:cBhvr>
                                        <p:cTn id="13" dur="500"/>
                                        <p:tgtEl>
                                          <p:spTgt spid="599057"/>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99058"/>
                                        </p:tgtEl>
                                        <p:attrNameLst>
                                          <p:attrName>style.visibility</p:attrName>
                                        </p:attrNameLst>
                                      </p:cBhvr>
                                      <p:to>
                                        <p:strVal val="visible"/>
                                      </p:to>
                                    </p:set>
                                    <p:anim calcmode="lin" valueType="num">
                                      <p:cBhvr additive="base">
                                        <p:cTn id="18" dur="500" fill="hold"/>
                                        <p:tgtEl>
                                          <p:spTgt spid="599058"/>
                                        </p:tgtEl>
                                        <p:attrNameLst>
                                          <p:attrName>ppt_x</p:attrName>
                                        </p:attrNameLst>
                                      </p:cBhvr>
                                      <p:tavLst>
                                        <p:tav tm="0">
                                          <p:val>
                                            <p:strVal val="#ppt_x"/>
                                          </p:val>
                                        </p:tav>
                                        <p:tav tm="100000">
                                          <p:val>
                                            <p:strVal val="#ppt_x"/>
                                          </p:val>
                                        </p:tav>
                                      </p:tavLst>
                                    </p:anim>
                                    <p:anim calcmode="lin" valueType="num">
                                      <p:cBhvr additive="base">
                                        <p:cTn id="19" dur="500" fill="hold"/>
                                        <p:tgtEl>
                                          <p:spTgt spid="59905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9053" grpId="0"/>
      <p:bldP spid="599058" grpId="0"/>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685800" y="800100"/>
            <a:ext cx="7772400" cy="762000"/>
          </a:xfrm>
        </p:spPr>
        <p:txBody>
          <a:bodyPr/>
          <a:lstStyle/>
          <a:p>
            <a:pPr eaLnBrk="1" hangingPunct="1"/>
            <a:r>
              <a:rPr lang="ja-JP" altLang="en-US"/>
              <a:t>食事をする哲学者問題</a:t>
            </a:r>
          </a:p>
        </p:txBody>
      </p:sp>
      <p:grpSp>
        <p:nvGrpSpPr>
          <p:cNvPr id="602116" name="Group 4"/>
          <p:cNvGrpSpPr>
            <a:grpSpLocks/>
          </p:cNvGrpSpPr>
          <p:nvPr/>
        </p:nvGrpSpPr>
        <p:grpSpPr bwMode="auto">
          <a:xfrm>
            <a:off x="1403350" y="2708275"/>
            <a:ext cx="5302250" cy="3036888"/>
            <a:chOff x="884" y="1706"/>
            <a:chExt cx="3340" cy="1913"/>
          </a:xfrm>
        </p:grpSpPr>
        <p:pic>
          <p:nvPicPr>
            <p:cNvPr id="98342" name="Picture 5" descr="diningPhilosophres_hand_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0" y="1706"/>
              <a:ext cx="528"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8343" name="Picture 6" descr="diningPhilosophres_hand_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4" y="2069"/>
              <a:ext cx="528"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8344" name="Picture 7" descr="diningPhilosophres_hand_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83" y="3339"/>
              <a:ext cx="528"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8345" name="Picture 8" descr="diningPhilosophres_hand_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52" y="3385"/>
              <a:ext cx="528"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8346" name="Picture 9" descr="diningPhilosophres_hand_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96" y="1842"/>
              <a:ext cx="528"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02151" name="Group 39"/>
          <p:cNvGrpSpPr>
            <a:grpSpLocks/>
          </p:cNvGrpSpPr>
          <p:nvPr/>
        </p:nvGrpSpPr>
        <p:grpSpPr bwMode="auto">
          <a:xfrm>
            <a:off x="1476375" y="1557338"/>
            <a:ext cx="5518150" cy="5091112"/>
            <a:chOff x="930" y="981"/>
            <a:chExt cx="3476" cy="3207"/>
          </a:xfrm>
        </p:grpSpPr>
        <p:grpSp>
          <p:nvGrpSpPr>
            <p:cNvPr id="98322" name="Group 40"/>
            <p:cNvGrpSpPr>
              <a:grpSpLocks/>
            </p:cNvGrpSpPr>
            <p:nvPr/>
          </p:nvGrpSpPr>
          <p:grpSpPr bwMode="auto">
            <a:xfrm>
              <a:off x="930" y="1253"/>
              <a:ext cx="528" cy="576"/>
              <a:chOff x="528" y="2688"/>
              <a:chExt cx="528" cy="576"/>
            </a:xfrm>
          </p:grpSpPr>
          <p:sp>
            <p:nvSpPr>
              <p:cNvPr id="98339" name="Oval 41"/>
              <p:cNvSpPr>
                <a:spLocks noChangeArrowheads="1"/>
              </p:cNvSpPr>
              <p:nvPr/>
            </p:nvSpPr>
            <p:spPr bwMode="auto">
              <a:xfrm>
                <a:off x="528" y="2736"/>
                <a:ext cx="528" cy="528"/>
              </a:xfrm>
              <a:prstGeom prst="ellipse">
                <a:avLst/>
              </a:prstGeom>
              <a:solidFill>
                <a:schemeClr val="tx1"/>
              </a:solidFill>
              <a:ln w="38100">
                <a:solidFill>
                  <a:srgbClr val="96969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4"/>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98340" name="Line 42"/>
              <p:cNvSpPr>
                <a:spLocks noChangeShapeType="1"/>
              </p:cNvSpPr>
              <p:nvPr/>
            </p:nvSpPr>
            <p:spPr bwMode="auto">
              <a:xfrm flipH="1" flipV="1">
                <a:off x="672" y="2784"/>
                <a:ext cx="144" cy="240"/>
              </a:xfrm>
              <a:prstGeom prst="line">
                <a:avLst/>
              </a:prstGeom>
              <a:noFill/>
              <a:ln w="381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98341" name="Rectangle 43"/>
              <p:cNvSpPr>
                <a:spLocks noChangeArrowheads="1"/>
              </p:cNvSpPr>
              <p:nvPr/>
            </p:nvSpPr>
            <p:spPr bwMode="auto">
              <a:xfrm>
                <a:off x="720" y="2688"/>
                <a:ext cx="144" cy="48"/>
              </a:xfrm>
              <a:prstGeom prst="rect">
                <a:avLst/>
              </a:prstGeom>
              <a:solidFill>
                <a:srgbClr val="96969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4"/>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grpSp>
        <p:grpSp>
          <p:nvGrpSpPr>
            <p:cNvPr id="98323" name="Group 44"/>
            <p:cNvGrpSpPr>
              <a:grpSpLocks/>
            </p:cNvGrpSpPr>
            <p:nvPr/>
          </p:nvGrpSpPr>
          <p:grpSpPr bwMode="auto">
            <a:xfrm>
              <a:off x="2381" y="981"/>
              <a:ext cx="528" cy="576"/>
              <a:chOff x="2290" y="1071"/>
              <a:chExt cx="528" cy="576"/>
            </a:xfrm>
          </p:grpSpPr>
          <p:sp>
            <p:nvSpPr>
              <p:cNvPr id="98336" name="Oval 45"/>
              <p:cNvSpPr>
                <a:spLocks noChangeArrowheads="1"/>
              </p:cNvSpPr>
              <p:nvPr/>
            </p:nvSpPr>
            <p:spPr bwMode="auto">
              <a:xfrm>
                <a:off x="2290" y="1119"/>
                <a:ext cx="528" cy="528"/>
              </a:xfrm>
              <a:prstGeom prst="ellipse">
                <a:avLst/>
              </a:prstGeom>
              <a:solidFill>
                <a:schemeClr val="tx1"/>
              </a:solidFill>
              <a:ln w="38100">
                <a:solidFill>
                  <a:srgbClr val="96969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4"/>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98337" name="Line 46"/>
              <p:cNvSpPr>
                <a:spLocks noChangeShapeType="1"/>
              </p:cNvSpPr>
              <p:nvPr/>
            </p:nvSpPr>
            <p:spPr bwMode="auto">
              <a:xfrm flipH="1">
                <a:off x="2336" y="1359"/>
                <a:ext cx="194" cy="166"/>
              </a:xfrm>
              <a:prstGeom prst="line">
                <a:avLst/>
              </a:prstGeom>
              <a:noFill/>
              <a:ln w="381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98338" name="Rectangle 47"/>
              <p:cNvSpPr>
                <a:spLocks noChangeArrowheads="1"/>
              </p:cNvSpPr>
              <p:nvPr/>
            </p:nvSpPr>
            <p:spPr bwMode="auto">
              <a:xfrm>
                <a:off x="2482" y="1071"/>
                <a:ext cx="144" cy="48"/>
              </a:xfrm>
              <a:prstGeom prst="rect">
                <a:avLst/>
              </a:prstGeom>
              <a:solidFill>
                <a:srgbClr val="96969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4"/>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grpSp>
        <p:grpSp>
          <p:nvGrpSpPr>
            <p:cNvPr id="98324" name="Group 48"/>
            <p:cNvGrpSpPr>
              <a:grpSpLocks/>
            </p:cNvGrpSpPr>
            <p:nvPr/>
          </p:nvGrpSpPr>
          <p:grpSpPr bwMode="auto">
            <a:xfrm>
              <a:off x="3878" y="1117"/>
              <a:ext cx="528" cy="576"/>
              <a:chOff x="4608" y="2688"/>
              <a:chExt cx="528" cy="576"/>
            </a:xfrm>
          </p:grpSpPr>
          <p:sp>
            <p:nvSpPr>
              <p:cNvPr id="98333" name="Oval 49"/>
              <p:cNvSpPr>
                <a:spLocks noChangeArrowheads="1"/>
              </p:cNvSpPr>
              <p:nvPr/>
            </p:nvSpPr>
            <p:spPr bwMode="auto">
              <a:xfrm>
                <a:off x="4608" y="2736"/>
                <a:ext cx="528" cy="528"/>
              </a:xfrm>
              <a:prstGeom prst="ellipse">
                <a:avLst/>
              </a:prstGeom>
              <a:solidFill>
                <a:schemeClr val="tx1"/>
              </a:solidFill>
              <a:ln w="38100">
                <a:solidFill>
                  <a:srgbClr val="96969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4"/>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98334" name="Line 50"/>
              <p:cNvSpPr>
                <a:spLocks noChangeShapeType="1"/>
              </p:cNvSpPr>
              <p:nvPr/>
            </p:nvSpPr>
            <p:spPr bwMode="auto">
              <a:xfrm>
                <a:off x="4848" y="2976"/>
                <a:ext cx="192" cy="192"/>
              </a:xfrm>
              <a:prstGeom prst="line">
                <a:avLst/>
              </a:prstGeom>
              <a:noFill/>
              <a:ln w="381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98335" name="Rectangle 51"/>
              <p:cNvSpPr>
                <a:spLocks noChangeArrowheads="1"/>
              </p:cNvSpPr>
              <p:nvPr/>
            </p:nvSpPr>
            <p:spPr bwMode="auto">
              <a:xfrm>
                <a:off x="4800" y="2688"/>
                <a:ext cx="144" cy="48"/>
              </a:xfrm>
              <a:prstGeom prst="rect">
                <a:avLst/>
              </a:prstGeom>
              <a:solidFill>
                <a:srgbClr val="96969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4"/>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grpSp>
        <p:grpSp>
          <p:nvGrpSpPr>
            <p:cNvPr id="98325" name="Group 52"/>
            <p:cNvGrpSpPr>
              <a:grpSpLocks/>
            </p:cNvGrpSpPr>
            <p:nvPr/>
          </p:nvGrpSpPr>
          <p:grpSpPr bwMode="auto">
            <a:xfrm>
              <a:off x="1565" y="3612"/>
              <a:ext cx="528" cy="576"/>
              <a:chOff x="1565" y="3612"/>
              <a:chExt cx="528" cy="576"/>
            </a:xfrm>
          </p:grpSpPr>
          <p:sp>
            <p:nvSpPr>
              <p:cNvPr id="98330" name="Oval 53"/>
              <p:cNvSpPr>
                <a:spLocks noChangeArrowheads="1"/>
              </p:cNvSpPr>
              <p:nvPr/>
            </p:nvSpPr>
            <p:spPr bwMode="auto">
              <a:xfrm>
                <a:off x="1565" y="3660"/>
                <a:ext cx="528" cy="528"/>
              </a:xfrm>
              <a:prstGeom prst="ellipse">
                <a:avLst/>
              </a:prstGeom>
              <a:solidFill>
                <a:schemeClr val="tx1"/>
              </a:solidFill>
              <a:ln w="38100">
                <a:solidFill>
                  <a:srgbClr val="96969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4"/>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98331" name="Line 54"/>
              <p:cNvSpPr>
                <a:spLocks noChangeShapeType="1"/>
              </p:cNvSpPr>
              <p:nvPr/>
            </p:nvSpPr>
            <p:spPr bwMode="auto">
              <a:xfrm flipH="1" flipV="1">
                <a:off x="1610" y="3884"/>
                <a:ext cx="227" cy="45"/>
              </a:xfrm>
              <a:prstGeom prst="line">
                <a:avLst/>
              </a:prstGeom>
              <a:noFill/>
              <a:ln w="381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98332" name="Rectangle 55"/>
              <p:cNvSpPr>
                <a:spLocks noChangeArrowheads="1"/>
              </p:cNvSpPr>
              <p:nvPr/>
            </p:nvSpPr>
            <p:spPr bwMode="auto">
              <a:xfrm>
                <a:off x="1757" y="3612"/>
                <a:ext cx="144" cy="48"/>
              </a:xfrm>
              <a:prstGeom prst="rect">
                <a:avLst/>
              </a:prstGeom>
              <a:solidFill>
                <a:srgbClr val="96969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4"/>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grpSp>
        <p:grpSp>
          <p:nvGrpSpPr>
            <p:cNvPr id="98326" name="Group 56"/>
            <p:cNvGrpSpPr>
              <a:grpSpLocks/>
            </p:cNvGrpSpPr>
            <p:nvPr/>
          </p:nvGrpSpPr>
          <p:grpSpPr bwMode="auto">
            <a:xfrm>
              <a:off x="3424" y="3612"/>
              <a:ext cx="528" cy="576"/>
              <a:chOff x="3424" y="3612"/>
              <a:chExt cx="528" cy="576"/>
            </a:xfrm>
          </p:grpSpPr>
          <p:sp>
            <p:nvSpPr>
              <p:cNvPr id="98327" name="Oval 57"/>
              <p:cNvSpPr>
                <a:spLocks noChangeArrowheads="1"/>
              </p:cNvSpPr>
              <p:nvPr/>
            </p:nvSpPr>
            <p:spPr bwMode="auto">
              <a:xfrm>
                <a:off x="3424" y="3660"/>
                <a:ext cx="528" cy="528"/>
              </a:xfrm>
              <a:prstGeom prst="ellipse">
                <a:avLst/>
              </a:prstGeom>
              <a:solidFill>
                <a:schemeClr val="tx1"/>
              </a:solidFill>
              <a:ln w="38100">
                <a:solidFill>
                  <a:srgbClr val="96969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4"/>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98328" name="Line 58"/>
              <p:cNvSpPr>
                <a:spLocks noChangeShapeType="1"/>
              </p:cNvSpPr>
              <p:nvPr/>
            </p:nvSpPr>
            <p:spPr bwMode="auto">
              <a:xfrm>
                <a:off x="3664" y="3900"/>
                <a:ext cx="259" cy="120"/>
              </a:xfrm>
              <a:prstGeom prst="line">
                <a:avLst/>
              </a:prstGeom>
              <a:noFill/>
              <a:ln w="381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98329" name="Rectangle 59"/>
              <p:cNvSpPr>
                <a:spLocks noChangeArrowheads="1"/>
              </p:cNvSpPr>
              <p:nvPr/>
            </p:nvSpPr>
            <p:spPr bwMode="auto">
              <a:xfrm>
                <a:off x="3616" y="3612"/>
                <a:ext cx="144" cy="48"/>
              </a:xfrm>
              <a:prstGeom prst="rect">
                <a:avLst/>
              </a:prstGeom>
              <a:solidFill>
                <a:srgbClr val="96969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4"/>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grpSp>
      </p:grpSp>
      <p:grpSp>
        <p:nvGrpSpPr>
          <p:cNvPr id="602172" name="Group 60"/>
          <p:cNvGrpSpPr>
            <a:grpSpLocks/>
          </p:cNvGrpSpPr>
          <p:nvPr/>
        </p:nvGrpSpPr>
        <p:grpSpPr bwMode="auto">
          <a:xfrm>
            <a:off x="1476375" y="1989138"/>
            <a:ext cx="838200" cy="914400"/>
            <a:chOff x="930" y="1253"/>
            <a:chExt cx="528" cy="576"/>
          </a:xfrm>
        </p:grpSpPr>
        <p:sp>
          <p:nvSpPr>
            <p:cNvPr id="98319" name="Oval 36"/>
            <p:cNvSpPr>
              <a:spLocks noChangeArrowheads="1"/>
            </p:cNvSpPr>
            <p:nvPr/>
          </p:nvSpPr>
          <p:spPr bwMode="auto">
            <a:xfrm>
              <a:off x="930" y="1301"/>
              <a:ext cx="528" cy="528"/>
            </a:xfrm>
            <a:prstGeom prst="ellipse">
              <a:avLst/>
            </a:prstGeom>
            <a:solidFill>
              <a:schemeClr val="tx1"/>
            </a:solidFill>
            <a:ln w="38100">
              <a:solidFill>
                <a:srgbClr val="96969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4"/>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p:nvSpPr>
            <p:cNvPr id="98320" name="Line 37"/>
            <p:cNvSpPr>
              <a:spLocks noChangeShapeType="1"/>
            </p:cNvSpPr>
            <p:nvPr/>
          </p:nvSpPr>
          <p:spPr bwMode="auto">
            <a:xfrm flipH="1" flipV="1">
              <a:off x="1202" y="1344"/>
              <a:ext cx="0" cy="226"/>
            </a:xfrm>
            <a:prstGeom prst="line">
              <a:avLst/>
            </a:prstGeom>
            <a:noFill/>
            <a:ln w="381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98321" name="Rectangle 38"/>
            <p:cNvSpPr>
              <a:spLocks noChangeArrowheads="1"/>
            </p:cNvSpPr>
            <p:nvPr/>
          </p:nvSpPr>
          <p:spPr bwMode="auto">
            <a:xfrm>
              <a:off x="1122" y="1253"/>
              <a:ext cx="144" cy="48"/>
            </a:xfrm>
            <a:prstGeom prst="rect">
              <a:avLst/>
            </a:prstGeom>
            <a:solidFill>
              <a:srgbClr val="96969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4"/>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grpSp>
      <p:pic>
        <p:nvPicPr>
          <p:cNvPr id="602173" name="Picture 61" descr="diningPhilosophres_hand_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3350" y="3284538"/>
            <a:ext cx="838200"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02175" name="Group 63"/>
          <p:cNvGrpSpPr>
            <a:grpSpLocks/>
          </p:cNvGrpSpPr>
          <p:nvPr/>
        </p:nvGrpSpPr>
        <p:grpSpPr bwMode="auto">
          <a:xfrm>
            <a:off x="1295400" y="2590800"/>
            <a:ext cx="5562600" cy="3200400"/>
            <a:chOff x="816" y="1632"/>
            <a:chExt cx="3504" cy="2016"/>
          </a:xfrm>
        </p:grpSpPr>
        <p:sp useBgFill="1">
          <p:nvSpPr>
            <p:cNvPr id="98314" name="Rectangle 64"/>
            <p:cNvSpPr>
              <a:spLocks noChangeArrowheads="1"/>
            </p:cNvSpPr>
            <p:nvPr/>
          </p:nvSpPr>
          <p:spPr bwMode="auto">
            <a:xfrm>
              <a:off x="2112" y="1632"/>
              <a:ext cx="672" cy="336"/>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4"/>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useBgFill="1">
          <p:nvSpPr>
            <p:cNvPr id="98315" name="Rectangle 65"/>
            <p:cNvSpPr>
              <a:spLocks noChangeArrowheads="1"/>
            </p:cNvSpPr>
            <p:nvPr/>
          </p:nvSpPr>
          <p:spPr bwMode="auto">
            <a:xfrm>
              <a:off x="816" y="1992"/>
              <a:ext cx="672" cy="336"/>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4"/>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useBgFill="1">
          <p:nvSpPr>
            <p:cNvPr id="98316" name="Rectangle 66"/>
            <p:cNvSpPr>
              <a:spLocks noChangeArrowheads="1"/>
            </p:cNvSpPr>
            <p:nvPr/>
          </p:nvSpPr>
          <p:spPr bwMode="auto">
            <a:xfrm>
              <a:off x="1296" y="3264"/>
              <a:ext cx="672" cy="336"/>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4"/>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useBgFill="1">
          <p:nvSpPr>
            <p:cNvPr id="98317" name="Rectangle 67"/>
            <p:cNvSpPr>
              <a:spLocks noChangeArrowheads="1"/>
            </p:cNvSpPr>
            <p:nvPr/>
          </p:nvSpPr>
          <p:spPr bwMode="auto">
            <a:xfrm>
              <a:off x="3072" y="3312"/>
              <a:ext cx="672" cy="336"/>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4"/>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sp useBgFill="1">
          <p:nvSpPr>
            <p:cNvPr id="98318" name="Rectangle 68"/>
            <p:cNvSpPr>
              <a:spLocks noChangeArrowheads="1"/>
            </p:cNvSpPr>
            <p:nvPr/>
          </p:nvSpPr>
          <p:spPr bwMode="auto">
            <a:xfrm>
              <a:off x="3648" y="1824"/>
              <a:ext cx="672" cy="336"/>
            </a:xfrm>
            <a:prstGeom prst="rect">
              <a:avLst/>
            </a:prstGeom>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4"/>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endParaRPr lang="ja-JP" altLang="en-US" sz="2400">
                <a:latin typeface="Times New Roman" panose="02020603050405020304" pitchFamily="18" charset="0"/>
              </a:endParaRPr>
            </a:p>
          </p:txBody>
        </p:sp>
      </p:grpSp>
      <p:pic>
        <p:nvPicPr>
          <p:cNvPr id="98313" name="Picture 3" descr="diningPhilosophre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68538" y="2276475"/>
            <a:ext cx="5095875"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 name="Picture 61" descr="diningPhilosophres_hand_r">
            <a:extLst>
              <a:ext uri="{FF2B5EF4-FFF2-40B4-BE49-F238E27FC236}">
                <a16:creationId xmlns:a16="http://schemas.microsoft.com/office/drawing/2014/main" id="{59553780-87FF-EF40-B85D-FDE8B5246D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4000" y="3283200"/>
            <a:ext cx="838200"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602116"/>
                                        </p:tgtEl>
                                        <p:attrNameLst>
                                          <p:attrName>style.visibility</p:attrName>
                                        </p:attrNameLst>
                                      </p:cBhvr>
                                      <p:to>
                                        <p:strVal val="visible"/>
                                      </p:to>
                                    </p:set>
                                    <p:animEffect transition="in" filter="checkerboard(across)">
                                      <p:cBhvr>
                                        <p:cTn id="7" dur="500"/>
                                        <p:tgtEl>
                                          <p:spTgt spid="6021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602175"/>
                                        </p:tgtEl>
                                        <p:attrNameLst>
                                          <p:attrName>style.visibility</p:attrName>
                                        </p:attrNameLst>
                                      </p:cBhvr>
                                      <p:to>
                                        <p:strVal val="visible"/>
                                      </p:to>
                                    </p:set>
                                    <p:animEffect transition="in" filter="checkerboard(across)">
                                      <p:cBhvr>
                                        <p:cTn id="12" dur="500"/>
                                        <p:tgtEl>
                                          <p:spTgt spid="60217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602151"/>
                                        </p:tgtEl>
                                        <p:attrNameLst>
                                          <p:attrName>style.visibility</p:attrName>
                                        </p:attrNameLst>
                                      </p:cBhvr>
                                      <p:to>
                                        <p:strVal val="visible"/>
                                      </p:to>
                                    </p:set>
                                    <p:animEffect transition="in" filter="checkerboard(across)">
                                      <p:cBhvr>
                                        <p:cTn id="17" dur="500"/>
                                        <p:tgtEl>
                                          <p:spTgt spid="60215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nodeType="clickEffect">
                                  <p:stCondLst>
                                    <p:cond delay="0"/>
                                  </p:stCondLst>
                                  <p:childTnLst>
                                    <p:set>
                                      <p:cBhvr>
                                        <p:cTn id="21" dur="1" fill="hold">
                                          <p:stCondLst>
                                            <p:cond delay="0"/>
                                          </p:stCondLst>
                                        </p:cTn>
                                        <p:tgtEl>
                                          <p:spTgt spid="602172"/>
                                        </p:tgtEl>
                                        <p:attrNameLst>
                                          <p:attrName>style.visibility</p:attrName>
                                        </p:attrNameLst>
                                      </p:cBhvr>
                                      <p:to>
                                        <p:strVal val="visible"/>
                                      </p:to>
                                    </p:set>
                                    <p:animEffect transition="in" filter="checkerboard(across)">
                                      <p:cBhvr>
                                        <p:cTn id="22" dur="500"/>
                                        <p:tgtEl>
                                          <p:spTgt spid="60217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nodeType="clickEffect">
                                  <p:stCondLst>
                                    <p:cond delay="0"/>
                                  </p:stCondLst>
                                  <p:childTnLst>
                                    <p:set>
                                      <p:cBhvr>
                                        <p:cTn id="26" dur="1" fill="hold">
                                          <p:stCondLst>
                                            <p:cond delay="0"/>
                                          </p:stCondLst>
                                        </p:cTn>
                                        <p:tgtEl>
                                          <p:spTgt spid="602173"/>
                                        </p:tgtEl>
                                        <p:attrNameLst>
                                          <p:attrName>style.visibility</p:attrName>
                                        </p:attrNameLst>
                                      </p:cBhvr>
                                      <p:to>
                                        <p:strVal val="visible"/>
                                      </p:to>
                                    </p:set>
                                    <p:animEffect transition="in" filter="checkerboard(across)">
                                      <p:cBhvr>
                                        <p:cTn id="27" dur="500"/>
                                        <p:tgtEl>
                                          <p:spTgt spid="602173"/>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44"/>
                                        </p:tgtEl>
                                        <p:attrNameLst>
                                          <p:attrName>style.visibility</p:attrName>
                                        </p:attrNameLst>
                                      </p:cBhvr>
                                      <p:to>
                                        <p:strVal val="visible"/>
                                      </p:to>
                                    </p:set>
                                    <p:animEffect transition="in" filter="checkerboard(across)">
                                      <p:cBhvr>
                                        <p:cTn id="32" dur="500"/>
                                        <p:tgtEl>
                                          <p:spTgt spid="44"/>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44"/>
                                        </p:tgtEl>
                                        <p:attrNameLst>
                                          <p:attrName>style.visibility</p:attrName>
                                        </p:attrNameLst>
                                      </p:cBhvr>
                                      <p:to>
                                        <p:strVal val="visible"/>
                                      </p:to>
                                    </p:set>
                                    <p:animEffect transition="in" filter="checkerboard(across)">
                                      <p:cBhvr>
                                        <p:cTn id="37"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a:xfrm>
            <a:off x="685800" y="800100"/>
            <a:ext cx="7772400" cy="762000"/>
          </a:xfrm>
        </p:spPr>
        <p:txBody>
          <a:bodyPr/>
          <a:lstStyle/>
          <a:p>
            <a:pPr eaLnBrk="1" hangingPunct="1"/>
            <a:r>
              <a:rPr lang="en-US" altLang="ja-JP">
                <a:latin typeface="Times New Roman" panose="02020603050405020304" pitchFamily="18" charset="0"/>
              </a:rPr>
              <a:t>try&amp;wait </a:t>
            </a:r>
            <a:r>
              <a:rPr lang="ja-JP" altLang="en-US">
                <a:latin typeface="Times New Roman" panose="02020603050405020304" pitchFamily="18" charset="0"/>
              </a:rPr>
              <a:t>命令</a:t>
            </a:r>
            <a:endParaRPr lang="en-US" altLang="ja-JP">
              <a:latin typeface="Times New Roman" panose="02020603050405020304" pitchFamily="18" charset="0"/>
            </a:endParaRPr>
          </a:p>
        </p:txBody>
      </p:sp>
      <p:sp>
        <p:nvSpPr>
          <p:cNvPr id="99331" name="Rectangle 3"/>
          <p:cNvSpPr>
            <a:spLocks noGrp="1" noChangeArrowheads="1"/>
          </p:cNvSpPr>
          <p:nvPr>
            <p:ph type="body" idx="1"/>
          </p:nvPr>
        </p:nvSpPr>
        <p:spPr>
          <a:xfrm>
            <a:off x="685800" y="1981200"/>
            <a:ext cx="7772400" cy="1828800"/>
          </a:xfrm>
        </p:spPr>
        <p:txBody>
          <a:bodyPr/>
          <a:lstStyle/>
          <a:p>
            <a:pPr eaLnBrk="1" hangingPunct="1"/>
            <a:r>
              <a:rPr lang="en-US" altLang="ja-JP">
                <a:latin typeface="Times New Roman" panose="02020603050405020304" pitchFamily="18" charset="0"/>
              </a:rPr>
              <a:t>wait </a:t>
            </a:r>
            <a:r>
              <a:rPr lang="ja-JP" altLang="en-US">
                <a:latin typeface="Times New Roman" panose="02020603050405020304" pitchFamily="18" charset="0"/>
              </a:rPr>
              <a:t>命令</a:t>
            </a:r>
          </a:p>
          <a:p>
            <a:pPr lvl="1" eaLnBrk="1" hangingPunct="1"/>
            <a:r>
              <a:rPr lang="ja-JP" altLang="en-US">
                <a:latin typeface="Times New Roman" panose="02020603050405020304" pitchFamily="18" charset="0"/>
              </a:rPr>
              <a:t>資源を獲得できないときは待ち状態に</a:t>
            </a:r>
          </a:p>
          <a:p>
            <a:pPr lvl="1" eaLnBrk="1" hangingPunct="1"/>
            <a:r>
              <a:rPr lang="ja-JP" altLang="en-US">
                <a:latin typeface="Times New Roman" panose="02020603050405020304" pitchFamily="18" charset="0"/>
              </a:rPr>
              <a:t>資源の有無の確認ができない</a:t>
            </a:r>
          </a:p>
        </p:txBody>
      </p:sp>
      <p:sp>
        <p:nvSpPr>
          <p:cNvPr id="617476" name="Rectangle 4"/>
          <p:cNvSpPr>
            <a:spLocks noChangeArrowheads="1"/>
          </p:cNvSpPr>
          <p:nvPr/>
        </p:nvSpPr>
        <p:spPr bwMode="auto">
          <a:xfrm>
            <a:off x="685800" y="3733800"/>
            <a:ext cx="4114800" cy="243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latin typeface="Times New Roman" panose="02020603050405020304" pitchFamily="18" charset="0"/>
              </a:rPr>
              <a:t>try&amp;wait </a:t>
            </a:r>
            <a:r>
              <a:rPr lang="ja-JP" altLang="en-US">
                <a:latin typeface="Times New Roman" panose="02020603050405020304" pitchFamily="18" charset="0"/>
              </a:rPr>
              <a:t>命令</a:t>
            </a:r>
          </a:p>
          <a:p>
            <a:pPr lvl="1" eaLnBrk="1" hangingPunct="1"/>
            <a:r>
              <a:rPr lang="ja-JP" altLang="en-US">
                <a:latin typeface="Times New Roman" panose="02020603050405020304" pitchFamily="18" charset="0"/>
              </a:rPr>
              <a:t>資源を獲得できれば </a:t>
            </a:r>
            <a:r>
              <a:rPr lang="en-US" altLang="ja-JP">
                <a:latin typeface="Times New Roman" panose="02020603050405020304" pitchFamily="18" charset="0"/>
              </a:rPr>
              <a:t>true </a:t>
            </a:r>
            <a:r>
              <a:rPr lang="ja-JP" altLang="en-US">
                <a:latin typeface="Times New Roman" panose="02020603050405020304" pitchFamily="18" charset="0"/>
              </a:rPr>
              <a:t>を、できなければ </a:t>
            </a:r>
            <a:r>
              <a:rPr lang="en-US" altLang="ja-JP">
                <a:latin typeface="Times New Roman" panose="02020603050405020304" pitchFamily="18" charset="0"/>
              </a:rPr>
              <a:t>false </a:t>
            </a:r>
            <a:r>
              <a:rPr lang="ja-JP" altLang="en-US">
                <a:latin typeface="Times New Roman" panose="02020603050405020304" pitchFamily="18" charset="0"/>
              </a:rPr>
              <a:t>を返す</a:t>
            </a:r>
          </a:p>
        </p:txBody>
      </p:sp>
      <p:sp>
        <p:nvSpPr>
          <p:cNvPr id="617477" name="Rectangle 5"/>
          <p:cNvSpPr>
            <a:spLocks noChangeArrowheads="1"/>
          </p:cNvSpPr>
          <p:nvPr/>
        </p:nvSpPr>
        <p:spPr bwMode="auto">
          <a:xfrm>
            <a:off x="5029200" y="3657600"/>
            <a:ext cx="3581400" cy="2743200"/>
          </a:xfrm>
          <a:prstGeom prst="re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if ( </a:t>
            </a:r>
            <a:r>
              <a:rPr lang="en-US" altLang="ja-JP" sz="2800" i="1">
                <a:latin typeface="Times New Roman" panose="02020603050405020304" pitchFamily="18" charset="0"/>
              </a:rPr>
              <a:t>s</a:t>
            </a:r>
            <a:r>
              <a:rPr lang="en-US" altLang="ja-JP" sz="2800">
                <a:latin typeface="Times New Roman" panose="02020603050405020304" pitchFamily="18" charset="0"/>
              </a:rPr>
              <a:t> &gt; 0 ) {</a:t>
            </a:r>
            <a:endParaRPr lang="ja-JP" altLang="en-US" sz="2800">
              <a:latin typeface="Times New Roman" panose="02020603050405020304" pitchFamily="18" charset="0"/>
            </a:endParaRPr>
          </a:p>
          <a:p>
            <a:pPr eaLnBrk="1" hangingPunct="1">
              <a:spcBef>
                <a:spcPct val="0"/>
              </a:spcBef>
              <a:buSzTx/>
              <a:buFontTx/>
              <a:buNone/>
            </a:pPr>
            <a:r>
              <a:rPr lang="en-US" altLang="ja-JP" sz="2800">
                <a:latin typeface="Times New Roman" panose="02020603050405020304" pitchFamily="18" charset="0"/>
              </a:rPr>
              <a:t>   </a:t>
            </a:r>
            <a:r>
              <a:rPr lang="en-US" altLang="ja-JP" sz="2800" i="1">
                <a:latin typeface="Times New Roman" panose="02020603050405020304" pitchFamily="18" charset="0"/>
              </a:rPr>
              <a:t> s</a:t>
            </a:r>
            <a:r>
              <a:rPr lang="en-US" altLang="ja-JP" sz="2800">
                <a:latin typeface="Times New Roman" panose="02020603050405020304" pitchFamily="18" charset="0"/>
              </a:rPr>
              <a:t> := </a:t>
            </a:r>
            <a:r>
              <a:rPr lang="en-US" altLang="ja-JP" sz="2800" i="1">
                <a:latin typeface="Times New Roman" panose="02020603050405020304" pitchFamily="18" charset="0"/>
              </a:rPr>
              <a:t>s</a:t>
            </a:r>
            <a:r>
              <a:rPr lang="en-US" altLang="ja-JP" sz="2800">
                <a:latin typeface="Times New Roman" panose="02020603050405020304" pitchFamily="18" charset="0"/>
              </a:rPr>
              <a:t> - 1;</a:t>
            </a:r>
          </a:p>
          <a:p>
            <a:pPr eaLnBrk="1" hangingPunct="1">
              <a:spcBef>
                <a:spcPct val="0"/>
              </a:spcBef>
              <a:buSzTx/>
              <a:buFontTx/>
              <a:buNone/>
            </a:pPr>
            <a:r>
              <a:rPr lang="en-US" altLang="ja-JP" sz="2800">
                <a:latin typeface="Times New Roman" panose="02020603050405020304" pitchFamily="18" charset="0"/>
              </a:rPr>
              <a:t>    return true;</a:t>
            </a:r>
          </a:p>
          <a:p>
            <a:pPr eaLnBrk="1" hangingPunct="1">
              <a:spcBef>
                <a:spcPct val="0"/>
              </a:spcBef>
              <a:buSzTx/>
              <a:buFontTx/>
              <a:buNone/>
            </a:pPr>
            <a:r>
              <a:rPr lang="en-US" altLang="ja-JP" sz="2800">
                <a:latin typeface="Times New Roman" panose="02020603050405020304" pitchFamily="18" charset="0"/>
              </a:rPr>
              <a:t>} else {</a:t>
            </a:r>
          </a:p>
          <a:p>
            <a:pPr eaLnBrk="1" hangingPunct="1">
              <a:spcBef>
                <a:spcPct val="0"/>
              </a:spcBef>
              <a:buSzTx/>
              <a:buFontTx/>
              <a:buNone/>
            </a:pPr>
            <a:r>
              <a:rPr lang="en-US" altLang="ja-JP" sz="2800">
                <a:latin typeface="Times New Roman" panose="02020603050405020304" pitchFamily="18" charset="0"/>
              </a:rPr>
              <a:t>    return false</a:t>
            </a:r>
            <a:r>
              <a:rPr lang="ja-JP" altLang="en-US" sz="2800">
                <a:latin typeface="Times New Roman" panose="02020603050405020304" pitchFamily="18" charset="0"/>
              </a:rPr>
              <a:t>;</a:t>
            </a:r>
          </a:p>
          <a:p>
            <a:pPr eaLnBrk="1" hangingPunct="1">
              <a:spcBef>
                <a:spcPct val="0"/>
              </a:spcBef>
              <a:buSzTx/>
              <a:buFontTx/>
              <a:buNone/>
            </a:pPr>
            <a:r>
              <a:rPr lang="en-US" altLang="ja-JP" sz="2800">
                <a:latin typeface="Times New Roman" panose="02020603050405020304" pitchFamily="18" charset="0"/>
              </a:rPr>
              <a:t>}</a:t>
            </a:r>
          </a:p>
        </p:txBody>
      </p:sp>
      <p:sp>
        <p:nvSpPr>
          <p:cNvPr id="617478" name="Text Box 6"/>
          <p:cNvSpPr txBox="1">
            <a:spLocks noChangeArrowheads="1"/>
          </p:cNvSpPr>
          <p:nvPr/>
        </p:nvSpPr>
        <p:spPr bwMode="auto">
          <a:xfrm>
            <a:off x="1524000" y="5791200"/>
            <a:ext cx="19351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Java </a:t>
            </a:r>
            <a:r>
              <a:rPr lang="ja-JP" altLang="en-US" sz="2800">
                <a:latin typeface="Times New Roman" panose="02020603050405020304" pitchFamily="18" charset="0"/>
              </a:rPr>
              <a:t>で実装</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7476"/>
                                        </p:tgtEl>
                                        <p:attrNameLst>
                                          <p:attrName>style.visibility</p:attrName>
                                        </p:attrNameLst>
                                      </p:cBhvr>
                                      <p:to>
                                        <p:strVal val="visible"/>
                                      </p:to>
                                    </p:set>
                                    <p:animEffect transition="in" filter="checkerboard(across)">
                                      <p:cBhvr>
                                        <p:cTn id="7" dur="500"/>
                                        <p:tgtEl>
                                          <p:spTgt spid="61747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17477"/>
                                        </p:tgtEl>
                                        <p:attrNameLst>
                                          <p:attrName>style.visibility</p:attrName>
                                        </p:attrNameLst>
                                      </p:cBhvr>
                                      <p:to>
                                        <p:strVal val="visible"/>
                                      </p:to>
                                    </p:set>
                                    <p:animEffect transition="in" filter="checkerboard(across)">
                                      <p:cBhvr>
                                        <p:cTn id="12" dur="500"/>
                                        <p:tgtEl>
                                          <p:spTgt spid="61747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17478"/>
                                        </p:tgtEl>
                                        <p:attrNameLst>
                                          <p:attrName>style.visibility</p:attrName>
                                        </p:attrNameLst>
                                      </p:cBhvr>
                                      <p:to>
                                        <p:strVal val="visible"/>
                                      </p:to>
                                    </p:set>
                                    <p:anim calcmode="lin" valueType="num">
                                      <p:cBhvr additive="base">
                                        <p:cTn id="17" dur="500" fill="hold"/>
                                        <p:tgtEl>
                                          <p:spTgt spid="617478"/>
                                        </p:tgtEl>
                                        <p:attrNameLst>
                                          <p:attrName>ppt_x</p:attrName>
                                        </p:attrNameLst>
                                      </p:cBhvr>
                                      <p:tavLst>
                                        <p:tav tm="0">
                                          <p:val>
                                            <p:strVal val="#ppt_x"/>
                                          </p:val>
                                        </p:tav>
                                        <p:tav tm="100000">
                                          <p:val>
                                            <p:strVal val="#ppt_x"/>
                                          </p:val>
                                        </p:tav>
                                      </p:tavLst>
                                    </p:anim>
                                    <p:anim calcmode="lin" valueType="num">
                                      <p:cBhvr additive="base">
                                        <p:cTn id="18" dur="500" fill="hold"/>
                                        <p:tgtEl>
                                          <p:spTgt spid="61747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7476" grpId="0" autoUpdateAnimBg="0"/>
      <p:bldP spid="617477" grpId="0" animBg="1" autoUpdateAnimBg="0"/>
      <p:bldP spid="617478" grpId="0" autoUpdateAnimBg="0"/>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685800" y="800100"/>
            <a:ext cx="7772400" cy="762000"/>
          </a:xfrm>
        </p:spPr>
        <p:txBody>
          <a:bodyPr/>
          <a:lstStyle/>
          <a:p>
            <a:pPr eaLnBrk="1" hangingPunct="1"/>
            <a:r>
              <a:rPr lang="ja-JP" altLang="en-US"/>
              <a:t>食事をする哲学者問題</a:t>
            </a:r>
          </a:p>
        </p:txBody>
      </p:sp>
      <p:sp>
        <p:nvSpPr>
          <p:cNvPr id="101379" name="Rectangle 3"/>
          <p:cNvSpPr>
            <a:spLocks noChangeArrowheads="1"/>
          </p:cNvSpPr>
          <p:nvPr/>
        </p:nvSpPr>
        <p:spPr bwMode="auto">
          <a:xfrm>
            <a:off x="827088" y="1676400"/>
            <a:ext cx="7993062" cy="5029200"/>
          </a:xfrm>
          <a:prstGeom prst="re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wait ( </a:t>
            </a:r>
            <a:r>
              <a:rPr lang="en-US" altLang="ja-JP" sz="2800" i="1">
                <a:latin typeface="Times New Roman" panose="02020603050405020304" pitchFamily="18" charset="0"/>
              </a:rPr>
              <a:t>fork</a:t>
            </a:r>
            <a:r>
              <a:rPr lang="en-US" altLang="ja-JP" sz="2800">
                <a:latin typeface="Times New Roman" panose="02020603050405020304" pitchFamily="18" charset="0"/>
              </a:rPr>
              <a:t> [</a:t>
            </a:r>
            <a:r>
              <a:rPr lang="en-US" altLang="ja-JP" sz="2800" i="1">
                <a:latin typeface="Times New Roman" panose="02020603050405020304" pitchFamily="18" charset="0"/>
              </a:rPr>
              <a:t>i</a:t>
            </a:r>
            <a:r>
              <a:rPr lang="en-US" altLang="ja-JP" sz="2800">
                <a:latin typeface="Times New Roman" panose="02020603050405020304" pitchFamily="18" charset="0"/>
              </a:rPr>
              <a:t>]);                        </a:t>
            </a:r>
            <a:r>
              <a:rPr lang="ja-JP" altLang="en-US" sz="2800">
                <a:latin typeface="Times New Roman" panose="02020603050405020304" pitchFamily="18" charset="0"/>
              </a:rPr>
              <a:t> </a:t>
            </a:r>
            <a:r>
              <a:rPr lang="en-US" altLang="ja-JP" sz="2400">
                <a:solidFill>
                  <a:schemeClr val="tx2"/>
                </a:solidFill>
                <a:latin typeface="Times New Roman" panose="02020603050405020304" pitchFamily="18" charset="0"/>
              </a:rPr>
              <a:t>/* </a:t>
            </a:r>
            <a:r>
              <a:rPr lang="ja-JP" altLang="en-US" sz="2400">
                <a:solidFill>
                  <a:schemeClr val="tx2"/>
                </a:solidFill>
                <a:latin typeface="Times New Roman" panose="02020603050405020304" pitchFamily="18" charset="0"/>
              </a:rPr>
              <a:t>右のフォークを確保 */</a:t>
            </a:r>
          </a:p>
          <a:p>
            <a:pPr eaLnBrk="1" hangingPunct="1">
              <a:spcBef>
                <a:spcPct val="0"/>
              </a:spcBef>
              <a:buSzTx/>
              <a:buFontTx/>
              <a:buNone/>
            </a:pPr>
            <a:r>
              <a:rPr lang="en-US" altLang="ja-JP" sz="2800">
                <a:latin typeface="Times New Roman" panose="02020603050405020304" pitchFamily="18" charset="0"/>
              </a:rPr>
              <a:t>while (try&amp;wait ( </a:t>
            </a:r>
            <a:r>
              <a:rPr lang="en-US" altLang="ja-JP" sz="2800" i="1">
                <a:latin typeface="Times New Roman" panose="02020603050405020304" pitchFamily="18" charset="0"/>
              </a:rPr>
              <a:t>fork</a:t>
            </a:r>
            <a:r>
              <a:rPr lang="en-US" altLang="ja-JP" sz="2800">
                <a:latin typeface="Times New Roman" panose="02020603050405020304" pitchFamily="18" charset="0"/>
              </a:rPr>
              <a:t> [(</a:t>
            </a:r>
            <a:r>
              <a:rPr lang="en-US" altLang="ja-JP" sz="2800" i="1">
                <a:latin typeface="Times New Roman" panose="02020603050405020304" pitchFamily="18" charset="0"/>
              </a:rPr>
              <a:t>i</a:t>
            </a:r>
            <a:r>
              <a:rPr lang="en-US" altLang="ja-JP" sz="2800">
                <a:latin typeface="Times New Roman" panose="02020603050405020304" pitchFamily="18" charset="0"/>
              </a:rPr>
              <a:t>+1)  mod  5]) = false) {</a:t>
            </a:r>
          </a:p>
          <a:p>
            <a:pPr eaLnBrk="1" hangingPunct="1">
              <a:spcBef>
                <a:spcPct val="0"/>
              </a:spcBef>
              <a:buSzTx/>
              <a:buFontTx/>
              <a:buNone/>
            </a:pPr>
            <a:r>
              <a:rPr lang="en-US" altLang="ja-JP" sz="2800">
                <a:latin typeface="Times New Roman" panose="02020603050405020304" pitchFamily="18" charset="0"/>
              </a:rPr>
              <a:t>                        </a:t>
            </a:r>
            <a:r>
              <a:rPr lang="en-US" altLang="ja-JP" sz="2400">
                <a:solidFill>
                  <a:schemeClr val="tx2"/>
                </a:solidFill>
                <a:latin typeface="Times New Roman" panose="02020603050405020304" pitchFamily="18" charset="0"/>
              </a:rPr>
              <a:t>/* </a:t>
            </a:r>
            <a:r>
              <a:rPr lang="ja-JP" altLang="en-US" sz="2400">
                <a:solidFill>
                  <a:schemeClr val="tx2"/>
                </a:solidFill>
                <a:latin typeface="Times New Roman" panose="02020603050405020304" pitchFamily="18" charset="0"/>
              </a:rPr>
              <a:t>左のフォークを確保できるまで繰り返す</a:t>
            </a:r>
            <a:r>
              <a:rPr lang="en-US" altLang="ja-JP" sz="2400">
                <a:solidFill>
                  <a:schemeClr val="tx2"/>
                </a:solidFill>
                <a:latin typeface="Times New Roman" panose="02020603050405020304" pitchFamily="18" charset="0"/>
              </a:rPr>
              <a:t> */</a:t>
            </a:r>
            <a:endParaRPr lang="en-US" altLang="ja-JP" sz="2800">
              <a:latin typeface="Times New Roman" panose="02020603050405020304" pitchFamily="18" charset="0"/>
            </a:endParaRPr>
          </a:p>
          <a:p>
            <a:pPr eaLnBrk="1" hangingPunct="1">
              <a:spcBef>
                <a:spcPct val="0"/>
              </a:spcBef>
              <a:buSzTx/>
              <a:buFontTx/>
              <a:buNone/>
            </a:pPr>
            <a:r>
              <a:rPr lang="ja-JP" altLang="en-US" sz="2800">
                <a:latin typeface="Times New Roman" panose="02020603050405020304" pitchFamily="18" charset="0"/>
              </a:rPr>
              <a:t>   </a:t>
            </a:r>
            <a:r>
              <a:rPr lang="en-US" altLang="ja-JP" sz="2800">
                <a:latin typeface="Times New Roman" panose="02020603050405020304" pitchFamily="18" charset="0"/>
              </a:rPr>
              <a:t>signal (</a:t>
            </a:r>
            <a:r>
              <a:rPr lang="en-US" altLang="ja-JP" sz="2800" i="1">
                <a:latin typeface="Times New Roman" panose="02020603050405020304" pitchFamily="18" charset="0"/>
              </a:rPr>
              <a:t>fork </a:t>
            </a:r>
            <a:r>
              <a:rPr lang="en-US" altLang="ja-JP" sz="2800">
                <a:latin typeface="Times New Roman" panose="02020603050405020304" pitchFamily="18" charset="0"/>
              </a:rPr>
              <a:t>[</a:t>
            </a:r>
            <a:r>
              <a:rPr lang="en-US" altLang="ja-JP" sz="2800" i="1">
                <a:latin typeface="Times New Roman" panose="02020603050405020304" pitchFamily="18" charset="0"/>
              </a:rPr>
              <a:t>i</a:t>
            </a:r>
            <a:r>
              <a:rPr lang="en-US" altLang="ja-JP" sz="2800">
                <a:latin typeface="Times New Roman" panose="02020603050405020304" pitchFamily="18" charset="0"/>
              </a:rPr>
              <a:t>]);                </a:t>
            </a:r>
            <a:r>
              <a:rPr lang="en-US" altLang="ja-JP" sz="2400">
                <a:solidFill>
                  <a:schemeClr val="tx2"/>
                </a:solidFill>
                <a:latin typeface="Times New Roman" panose="02020603050405020304" pitchFamily="18" charset="0"/>
              </a:rPr>
              <a:t>/* </a:t>
            </a:r>
            <a:r>
              <a:rPr lang="ja-JP" altLang="en-US" sz="2400">
                <a:solidFill>
                  <a:schemeClr val="tx2"/>
                </a:solidFill>
                <a:latin typeface="Times New Roman" panose="02020603050405020304" pitchFamily="18" charset="0"/>
              </a:rPr>
              <a:t>右のフォークを一旦解放 */</a:t>
            </a:r>
          </a:p>
          <a:p>
            <a:pPr eaLnBrk="1" hangingPunct="1">
              <a:spcBef>
                <a:spcPct val="0"/>
              </a:spcBef>
              <a:buSzTx/>
              <a:buFontTx/>
              <a:buNone/>
            </a:pPr>
            <a:r>
              <a:rPr lang="en-US" altLang="ja-JP" sz="2800">
                <a:latin typeface="Times New Roman" panose="02020603050405020304" pitchFamily="18" charset="0"/>
              </a:rPr>
              <a:t>   </a:t>
            </a:r>
            <a:r>
              <a:rPr lang="ja-JP" altLang="en-US" sz="2800">
                <a:latin typeface="Times New Roman" panose="02020603050405020304" pitchFamily="18" charset="0"/>
              </a:rPr>
              <a:t>少し待つ;</a:t>
            </a:r>
          </a:p>
          <a:p>
            <a:pPr eaLnBrk="1" hangingPunct="1">
              <a:spcBef>
                <a:spcPct val="0"/>
              </a:spcBef>
              <a:buSzTx/>
              <a:buFontTx/>
              <a:buNone/>
            </a:pPr>
            <a:r>
              <a:rPr lang="en-US" altLang="ja-JP" sz="2800">
                <a:latin typeface="Times New Roman" panose="02020603050405020304" pitchFamily="18" charset="0"/>
              </a:rPr>
              <a:t>   wait ( </a:t>
            </a:r>
            <a:r>
              <a:rPr lang="en-US" altLang="ja-JP" sz="2800" i="1">
                <a:latin typeface="Times New Roman" panose="02020603050405020304" pitchFamily="18" charset="0"/>
              </a:rPr>
              <a:t>fork</a:t>
            </a:r>
            <a:r>
              <a:rPr lang="en-US" altLang="ja-JP" sz="2800">
                <a:latin typeface="Times New Roman" panose="02020603050405020304" pitchFamily="18" charset="0"/>
              </a:rPr>
              <a:t> [</a:t>
            </a:r>
            <a:r>
              <a:rPr lang="en-US" altLang="ja-JP" sz="2800" i="1">
                <a:latin typeface="Times New Roman" panose="02020603050405020304" pitchFamily="18" charset="0"/>
              </a:rPr>
              <a:t>i</a:t>
            </a:r>
            <a:r>
              <a:rPr lang="en-US" altLang="ja-JP" sz="2800">
                <a:latin typeface="Times New Roman" panose="02020603050405020304" pitchFamily="18" charset="0"/>
              </a:rPr>
              <a:t>]);                  </a:t>
            </a:r>
            <a:r>
              <a:rPr lang="en-US" altLang="ja-JP" sz="2400">
                <a:solidFill>
                  <a:schemeClr val="tx2"/>
                </a:solidFill>
                <a:latin typeface="Times New Roman" panose="02020603050405020304" pitchFamily="18" charset="0"/>
              </a:rPr>
              <a:t>/* </a:t>
            </a:r>
            <a:r>
              <a:rPr lang="ja-JP" altLang="en-US" sz="2400">
                <a:solidFill>
                  <a:schemeClr val="tx2"/>
                </a:solidFill>
                <a:latin typeface="Times New Roman" panose="02020603050405020304" pitchFamily="18" charset="0"/>
              </a:rPr>
              <a:t>右のフォークを再確保</a:t>
            </a:r>
            <a:r>
              <a:rPr lang="en-US" altLang="ja-JP" sz="2400">
                <a:solidFill>
                  <a:schemeClr val="tx2"/>
                </a:solidFill>
                <a:latin typeface="Times New Roman" panose="02020603050405020304" pitchFamily="18" charset="0"/>
              </a:rPr>
              <a:t> */</a:t>
            </a:r>
            <a:endParaRPr lang="en-US" altLang="ja-JP" sz="2800">
              <a:latin typeface="Times New Roman" panose="02020603050405020304" pitchFamily="18" charset="0"/>
            </a:endParaRPr>
          </a:p>
          <a:p>
            <a:pPr eaLnBrk="1" hangingPunct="1">
              <a:spcBef>
                <a:spcPct val="0"/>
              </a:spcBef>
              <a:buSzTx/>
              <a:buFontTx/>
              <a:buNone/>
            </a:pPr>
            <a:r>
              <a:rPr lang="en-US" altLang="ja-JP" sz="2800">
                <a:latin typeface="Times New Roman" panose="02020603050405020304" pitchFamily="18" charset="0"/>
              </a:rPr>
              <a:t>}</a:t>
            </a:r>
          </a:p>
          <a:p>
            <a:pPr eaLnBrk="1" hangingPunct="1">
              <a:spcBef>
                <a:spcPct val="0"/>
              </a:spcBef>
              <a:buSzTx/>
              <a:buFontTx/>
              <a:buNone/>
            </a:pPr>
            <a:r>
              <a:rPr lang="ja-JP" altLang="en-US" sz="2800">
                <a:latin typeface="Times New Roman" panose="02020603050405020304" pitchFamily="18" charset="0"/>
              </a:rPr>
              <a:t>食事;</a:t>
            </a:r>
          </a:p>
          <a:p>
            <a:pPr eaLnBrk="1" hangingPunct="1">
              <a:spcBef>
                <a:spcPct val="0"/>
              </a:spcBef>
              <a:buSzTx/>
              <a:buFontTx/>
              <a:buNone/>
            </a:pPr>
            <a:r>
              <a:rPr lang="en-US" altLang="ja-JP" sz="2800">
                <a:latin typeface="Times New Roman" panose="02020603050405020304" pitchFamily="18" charset="0"/>
              </a:rPr>
              <a:t>signal ( </a:t>
            </a:r>
            <a:r>
              <a:rPr lang="en-US" altLang="ja-JP" sz="2800" i="1">
                <a:latin typeface="Times New Roman" panose="02020603050405020304" pitchFamily="18" charset="0"/>
              </a:rPr>
              <a:t>fork</a:t>
            </a:r>
            <a:r>
              <a:rPr lang="en-US" altLang="ja-JP" sz="2800">
                <a:latin typeface="Times New Roman" panose="02020603050405020304" pitchFamily="18" charset="0"/>
              </a:rPr>
              <a:t> [(</a:t>
            </a:r>
            <a:r>
              <a:rPr lang="en-US" altLang="ja-JP" sz="2800" i="1">
                <a:latin typeface="Times New Roman" panose="02020603050405020304" pitchFamily="18" charset="0"/>
              </a:rPr>
              <a:t>i</a:t>
            </a:r>
            <a:r>
              <a:rPr lang="en-US" altLang="ja-JP" sz="2800">
                <a:latin typeface="Times New Roman" panose="02020603050405020304" pitchFamily="18" charset="0"/>
              </a:rPr>
              <a:t>+1)  mod  5]);  </a:t>
            </a:r>
            <a:r>
              <a:rPr lang="en-US" altLang="ja-JP" sz="2400">
                <a:solidFill>
                  <a:schemeClr val="tx2"/>
                </a:solidFill>
                <a:latin typeface="Times New Roman" panose="02020603050405020304" pitchFamily="18" charset="0"/>
              </a:rPr>
              <a:t>/* </a:t>
            </a:r>
            <a:r>
              <a:rPr lang="ja-JP" altLang="en-US" sz="2400">
                <a:solidFill>
                  <a:schemeClr val="tx2"/>
                </a:solidFill>
                <a:latin typeface="Times New Roman" panose="02020603050405020304" pitchFamily="18" charset="0"/>
              </a:rPr>
              <a:t>左のフォークを解放 */</a:t>
            </a:r>
            <a:endParaRPr lang="en-US" altLang="ja-JP" sz="2800">
              <a:latin typeface="Times New Roman" panose="02020603050405020304" pitchFamily="18" charset="0"/>
            </a:endParaRPr>
          </a:p>
          <a:p>
            <a:pPr eaLnBrk="1" hangingPunct="1">
              <a:spcBef>
                <a:spcPct val="0"/>
              </a:spcBef>
              <a:buSzTx/>
              <a:buFontTx/>
              <a:buNone/>
            </a:pPr>
            <a:r>
              <a:rPr lang="en-US" altLang="ja-JP" sz="2800">
                <a:latin typeface="Times New Roman" panose="02020603050405020304" pitchFamily="18" charset="0"/>
              </a:rPr>
              <a:t>signal ( </a:t>
            </a:r>
            <a:r>
              <a:rPr lang="en-US" altLang="ja-JP" sz="2800" i="1">
                <a:latin typeface="Times New Roman" panose="02020603050405020304" pitchFamily="18" charset="0"/>
              </a:rPr>
              <a:t>fork</a:t>
            </a:r>
            <a:r>
              <a:rPr lang="en-US" altLang="ja-JP" sz="2800">
                <a:latin typeface="Times New Roman" panose="02020603050405020304" pitchFamily="18" charset="0"/>
              </a:rPr>
              <a:t> [</a:t>
            </a:r>
            <a:r>
              <a:rPr lang="en-US" altLang="ja-JP" sz="2800" i="1">
                <a:latin typeface="Times New Roman" panose="02020603050405020304" pitchFamily="18" charset="0"/>
              </a:rPr>
              <a:t>i</a:t>
            </a:r>
            <a:r>
              <a:rPr lang="en-US" altLang="ja-JP" sz="2800">
                <a:latin typeface="Times New Roman" panose="02020603050405020304" pitchFamily="18" charset="0"/>
              </a:rPr>
              <a:t>]);                      </a:t>
            </a:r>
            <a:r>
              <a:rPr lang="en-US" altLang="ja-JP" sz="2400">
                <a:solidFill>
                  <a:schemeClr val="tx2"/>
                </a:solidFill>
                <a:latin typeface="Times New Roman" panose="02020603050405020304" pitchFamily="18" charset="0"/>
              </a:rPr>
              <a:t>/* </a:t>
            </a:r>
            <a:r>
              <a:rPr lang="ja-JP" altLang="en-US" sz="2400">
                <a:solidFill>
                  <a:schemeClr val="tx2"/>
                </a:solidFill>
                <a:latin typeface="Times New Roman" panose="02020603050405020304" pitchFamily="18" charset="0"/>
              </a:rPr>
              <a:t>右のフォークを解放 */</a:t>
            </a:r>
            <a:endParaRPr lang="en-US" altLang="ja-JP" sz="2800">
              <a:latin typeface="Times New Roman" panose="02020603050405020304" pitchFamily="18" charset="0"/>
            </a:endParaRPr>
          </a:p>
          <a:p>
            <a:pPr eaLnBrk="1" hangingPunct="1">
              <a:spcBef>
                <a:spcPct val="0"/>
              </a:spcBef>
              <a:buSzTx/>
              <a:buFontTx/>
              <a:buNone/>
            </a:pPr>
            <a:r>
              <a:rPr lang="ja-JP" altLang="en-US" sz="2800">
                <a:latin typeface="Times New Roman" panose="02020603050405020304" pitchFamily="18" charset="0"/>
              </a:rPr>
              <a:t>思索;</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a:xfrm>
            <a:off x="685800" y="228600"/>
            <a:ext cx="7772400" cy="762000"/>
          </a:xfrm>
        </p:spPr>
        <p:txBody>
          <a:bodyPr/>
          <a:lstStyle/>
          <a:p>
            <a:pPr eaLnBrk="1" hangingPunct="1"/>
            <a:r>
              <a:rPr lang="en-US" altLang="ja-JP">
                <a:latin typeface="Times New Roman" panose="02020603050405020304" pitchFamily="18" charset="0"/>
              </a:rPr>
              <a:t>Java </a:t>
            </a:r>
            <a:r>
              <a:rPr lang="ja-JP" altLang="en-US">
                <a:latin typeface="Times New Roman" panose="02020603050405020304" pitchFamily="18" charset="0"/>
              </a:rPr>
              <a:t>で</a:t>
            </a:r>
            <a:r>
              <a:rPr lang="ja-JP" altLang="en-US"/>
              <a:t>のセマフォ使用</a:t>
            </a:r>
          </a:p>
        </p:txBody>
      </p:sp>
      <p:sp>
        <p:nvSpPr>
          <p:cNvPr id="100355" name="Rectangle 3"/>
          <p:cNvSpPr>
            <a:spLocks noGrp="1" noChangeArrowheads="1"/>
          </p:cNvSpPr>
          <p:nvPr>
            <p:ph type="body" idx="1"/>
          </p:nvPr>
        </p:nvSpPr>
        <p:spPr>
          <a:xfrm>
            <a:off x="685800" y="990600"/>
            <a:ext cx="7772400" cy="5334000"/>
          </a:xfrm>
        </p:spPr>
        <p:txBody>
          <a:bodyPr/>
          <a:lstStyle/>
          <a:p>
            <a:pPr eaLnBrk="1" hangingPunct="1"/>
            <a:r>
              <a:rPr lang="en-US" altLang="ja-JP">
                <a:latin typeface="Times New Roman" panose="02020603050405020304" pitchFamily="18" charset="0"/>
              </a:rPr>
              <a:t>Semaphore </a:t>
            </a:r>
            <a:r>
              <a:rPr lang="ja-JP" altLang="en-US">
                <a:latin typeface="Times New Roman" panose="02020603050405020304" pitchFamily="18" charset="0"/>
              </a:rPr>
              <a:t>クラスを使用</a:t>
            </a:r>
          </a:p>
          <a:p>
            <a:pPr lvl="1" eaLnBrk="1" hangingPunct="1"/>
            <a:r>
              <a:rPr lang="en-US" altLang="ja-JP">
                <a:latin typeface="Times New Roman" panose="02020603050405020304" pitchFamily="18" charset="0"/>
              </a:rPr>
              <a:t>java.util.concurrent.Semaphore</a:t>
            </a:r>
          </a:p>
          <a:p>
            <a:pPr lvl="1" eaLnBrk="1" hangingPunct="1">
              <a:buFont typeface="Wingdings" panose="05000000000000000000" pitchFamily="2" charset="2"/>
              <a:buNone/>
            </a:pPr>
            <a:r>
              <a:rPr lang="ja-JP" altLang="en-US">
                <a:latin typeface="Times New Roman" panose="02020603050405020304" pitchFamily="18" charset="0"/>
              </a:rPr>
              <a:t>コンストラクタ</a:t>
            </a:r>
          </a:p>
          <a:p>
            <a:pPr lvl="1" eaLnBrk="1" hangingPunct="1"/>
            <a:endParaRPr lang="en-US" altLang="ja-JP">
              <a:latin typeface="Times New Roman" panose="02020603050405020304" pitchFamily="18" charset="0"/>
            </a:endParaRPr>
          </a:p>
          <a:p>
            <a:pPr lvl="1" eaLnBrk="1" hangingPunct="1">
              <a:buFont typeface="Wingdings" panose="05000000000000000000" pitchFamily="2" charset="2"/>
              <a:buNone/>
            </a:pPr>
            <a:r>
              <a:rPr lang="en-US" altLang="ja-JP">
                <a:latin typeface="Times New Roman" panose="02020603050405020304" pitchFamily="18" charset="0"/>
              </a:rPr>
              <a:t>wait </a:t>
            </a:r>
            <a:r>
              <a:rPr lang="ja-JP" altLang="en-US">
                <a:latin typeface="Times New Roman" panose="02020603050405020304" pitchFamily="18" charset="0"/>
              </a:rPr>
              <a:t>命令</a:t>
            </a:r>
          </a:p>
          <a:p>
            <a:pPr lvl="1" eaLnBrk="1" hangingPunct="1"/>
            <a:endParaRPr lang="ja-JP" altLang="en-US">
              <a:latin typeface="Times New Roman" panose="02020603050405020304" pitchFamily="18" charset="0"/>
            </a:endParaRPr>
          </a:p>
          <a:p>
            <a:pPr lvl="1" eaLnBrk="1" hangingPunct="1">
              <a:buFont typeface="Wingdings" panose="05000000000000000000" pitchFamily="2" charset="2"/>
              <a:buNone/>
            </a:pPr>
            <a:endParaRPr lang="ja-JP" altLang="en-US">
              <a:latin typeface="Times New Roman" panose="02020603050405020304" pitchFamily="18" charset="0"/>
            </a:endParaRPr>
          </a:p>
          <a:p>
            <a:pPr lvl="1" eaLnBrk="1" hangingPunct="1">
              <a:buFont typeface="Wingdings" panose="05000000000000000000" pitchFamily="2" charset="2"/>
              <a:buNone/>
            </a:pPr>
            <a:r>
              <a:rPr lang="en-US" altLang="ja-JP">
                <a:latin typeface="Times New Roman" panose="02020603050405020304" pitchFamily="18" charset="0"/>
              </a:rPr>
              <a:t>signal </a:t>
            </a:r>
            <a:r>
              <a:rPr lang="ja-JP" altLang="en-US">
                <a:latin typeface="Times New Roman" panose="02020603050405020304" pitchFamily="18" charset="0"/>
              </a:rPr>
              <a:t>命令</a:t>
            </a:r>
          </a:p>
          <a:p>
            <a:pPr lvl="1" eaLnBrk="1" hangingPunct="1">
              <a:buFont typeface="Wingdings" panose="05000000000000000000" pitchFamily="2" charset="2"/>
              <a:buNone/>
            </a:pPr>
            <a:endParaRPr lang="ja-JP" altLang="en-US">
              <a:latin typeface="Times New Roman" panose="02020603050405020304" pitchFamily="18" charset="0"/>
            </a:endParaRPr>
          </a:p>
          <a:p>
            <a:pPr lvl="1" eaLnBrk="1" hangingPunct="1">
              <a:buFont typeface="Wingdings" panose="05000000000000000000" pitchFamily="2" charset="2"/>
              <a:buNone/>
            </a:pPr>
            <a:r>
              <a:rPr lang="en-US" altLang="ja-JP">
                <a:latin typeface="Times New Roman" panose="02020603050405020304" pitchFamily="18" charset="0"/>
              </a:rPr>
              <a:t>try&amp;wait </a:t>
            </a:r>
            <a:r>
              <a:rPr lang="ja-JP" altLang="en-US">
                <a:latin typeface="Times New Roman" panose="02020603050405020304" pitchFamily="18" charset="0"/>
              </a:rPr>
              <a:t>命令</a:t>
            </a:r>
          </a:p>
        </p:txBody>
      </p:sp>
      <p:sp>
        <p:nvSpPr>
          <p:cNvPr id="100356" name="Rectangle 4"/>
          <p:cNvSpPr>
            <a:spLocks noChangeArrowheads="1"/>
          </p:cNvSpPr>
          <p:nvPr/>
        </p:nvSpPr>
        <p:spPr bwMode="auto">
          <a:xfrm>
            <a:off x="1447800" y="2667000"/>
            <a:ext cx="7391400" cy="533400"/>
          </a:xfrm>
          <a:prstGeom prst="re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public Semaphore (int permit)   </a:t>
            </a:r>
            <a:r>
              <a:rPr lang="en-US" altLang="ja-JP" sz="2400">
                <a:solidFill>
                  <a:schemeClr val="tx2"/>
                </a:solidFill>
                <a:latin typeface="Times New Roman" panose="02020603050405020304" pitchFamily="18" charset="0"/>
              </a:rPr>
              <a:t>/* permit</a:t>
            </a:r>
            <a:r>
              <a:rPr lang="ja-JP" altLang="en-US" sz="2400">
                <a:solidFill>
                  <a:schemeClr val="tx2"/>
                </a:solidFill>
                <a:latin typeface="Times New Roman" panose="02020603050405020304" pitchFamily="18" charset="0"/>
              </a:rPr>
              <a:t> : 資源数 */</a:t>
            </a:r>
          </a:p>
        </p:txBody>
      </p:sp>
      <p:sp>
        <p:nvSpPr>
          <p:cNvPr id="100357" name="Rectangle 5"/>
          <p:cNvSpPr>
            <a:spLocks noChangeArrowheads="1"/>
          </p:cNvSpPr>
          <p:nvPr/>
        </p:nvSpPr>
        <p:spPr bwMode="auto">
          <a:xfrm>
            <a:off x="1447800" y="3657600"/>
            <a:ext cx="7391400" cy="990600"/>
          </a:xfrm>
          <a:prstGeom prst="re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public void acquire ()</a:t>
            </a:r>
          </a:p>
          <a:p>
            <a:pPr eaLnBrk="1" hangingPunct="1">
              <a:spcBef>
                <a:spcPct val="0"/>
              </a:spcBef>
              <a:buSzTx/>
              <a:buFontTx/>
              <a:buNone/>
            </a:pPr>
            <a:r>
              <a:rPr lang="en-US" altLang="ja-JP" sz="2800">
                <a:latin typeface="Times New Roman" panose="02020603050405020304" pitchFamily="18" charset="0"/>
              </a:rPr>
              <a:t>	throws InterruptedExeption</a:t>
            </a:r>
            <a:endParaRPr lang="en-US" altLang="ja-JP" sz="2400">
              <a:solidFill>
                <a:schemeClr val="tx2"/>
              </a:solidFill>
              <a:latin typeface="Times New Roman" panose="02020603050405020304" pitchFamily="18" charset="0"/>
            </a:endParaRPr>
          </a:p>
        </p:txBody>
      </p:sp>
      <p:sp>
        <p:nvSpPr>
          <p:cNvPr id="100358" name="Rectangle 6"/>
          <p:cNvSpPr>
            <a:spLocks noChangeArrowheads="1"/>
          </p:cNvSpPr>
          <p:nvPr/>
        </p:nvSpPr>
        <p:spPr bwMode="auto">
          <a:xfrm>
            <a:off x="1447800" y="5181600"/>
            <a:ext cx="7391400" cy="457200"/>
          </a:xfrm>
          <a:prstGeom prst="re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public void release ()</a:t>
            </a:r>
            <a:endParaRPr lang="en-US" altLang="ja-JP" sz="2400">
              <a:solidFill>
                <a:schemeClr val="tx2"/>
              </a:solidFill>
              <a:latin typeface="Times New Roman" panose="02020603050405020304" pitchFamily="18" charset="0"/>
            </a:endParaRPr>
          </a:p>
        </p:txBody>
      </p:sp>
      <p:sp>
        <p:nvSpPr>
          <p:cNvPr id="100359" name="Rectangle 7"/>
          <p:cNvSpPr>
            <a:spLocks noChangeArrowheads="1"/>
          </p:cNvSpPr>
          <p:nvPr/>
        </p:nvSpPr>
        <p:spPr bwMode="auto">
          <a:xfrm>
            <a:off x="1447800" y="6248400"/>
            <a:ext cx="7391400" cy="457200"/>
          </a:xfrm>
          <a:prstGeom prst="re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sz="2800">
                <a:latin typeface="Times New Roman" panose="02020603050405020304" pitchFamily="18" charset="0"/>
              </a:rPr>
              <a:t>public boolean</a:t>
            </a:r>
            <a:r>
              <a:rPr lang="ja-JP" altLang="en-US" sz="2800">
                <a:latin typeface="Times New Roman" panose="02020603050405020304" pitchFamily="18" charset="0"/>
              </a:rPr>
              <a:t> </a:t>
            </a:r>
            <a:r>
              <a:rPr lang="en-US" altLang="ja-JP" sz="2800">
                <a:latin typeface="Times New Roman" panose="02020603050405020304" pitchFamily="18" charset="0"/>
              </a:rPr>
              <a:t>tryAcquire ()</a:t>
            </a:r>
            <a:endParaRPr lang="en-US" altLang="ja-JP" sz="2400">
              <a:solidFill>
                <a:schemeClr val="tx2"/>
              </a:solidFill>
              <a:latin typeface="Times New Roman" panose="02020603050405020304" pitchFamily="18" charset="0"/>
            </a:endParaRP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pPr eaLnBrk="1" hangingPunct="1"/>
            <a:r>
              <a:rPr lang="ja-JP" altLang="en-US">
                <a:latin typeface="Times New Roman" panose="02020603050405020304" pitchFamily="18" charset="0"/>
              </a:rPr>
              <a:t>参考 : 食事をする哲学者</a:t>
            </a:r>
            <a:br>
              <a:rPr lang="ja-JP" altLang="en-US">
                <a:latin typeface="Times New Roman" panose="02020603050405020304" pitchFamily="18" charset="0"/>
              </a:rPr>
            </a:br>
            <a:r>
              <a:rPr lang="ja-JP" altLang="en-US">
                <a:latin typeface="Times New Roman" panose="02020603050405020304" pitchFamily="18" charset="0"/>
              </a:rPr>
              <a:t>プログラム</a:t>
            </a:r>
            <a:r>
              <a:rPr lang="ja-JP" altLang="en-US" sz="4000">
                <a:latin typeface="Times New Roman" panose="02020603050405020304" pitchFamily="18" charset="0"/>
              </a:rPr>
              <a:t>(</a:t>
            </a:r>
            <a:r>
              <a:rPr lang="en-US" altLang="ja-JP" sz="4000">
                <a:latin typeface="Times New Roman" panose="02020603050405020304" pitchFamily="18" charset="0"/>
              </a:rPr>
              <a:t>java)</a:t>
            </a:r>
            <a:endParaRPr lang="ja-JP" altLang="en-US" sz="4000">
              <a:latin typeface="Times New Roman" panose="02020603050405020304" pitchFamily="18" charset="0"/>
            </a:endParaRPr>
          </a:p>
        </p:txBody>
      </p:sp>
      <p:sp>
        <p:nvSpPr>
          <p:cNvPr id="102403" name="Rectangle 3"/>
          <p:cNvSpPr>
            <a:spLocks noGrp="1" noChangeArrowheads="1"/>
          </p:cNvSpPr>
          <p:nvPr>
            <p:ph type="body" idx="1"/>
          </p:nvPr>
        </p:nvSpPr>
        <p:spPr/>
        <p:txBody>
          <a:bodyPr/>
          <a:lstStyle/>
          <a:p>
            <a:pPr eaLnBrk="1" hangingPunct="1"/>
            <a:r>
              <a:rPr lang="en-US" altLang="ja-JP">
                <a:latin typeface="Times New Roman" panose="02020603050405020304" pitchFamily="18" charset="0"/>
              </a:rPr>
              <a:t>DiningPhilosophers.java</a:t>
            </a:r>
          </a:p>
          <a:p>
            <a:pPr lvl="1" eaLnBrk="1" hangingPunct="1"/>
            <a:r>
              <a:rPr lang="ja-JP" altLang="en-US">
                <a:latin typeface="Times New Roman" panose="02020603050405020304" pitchFamily="18" charset="0"/>
              </a:rPr>
              <a:t>食事をする哲学者の行動をシミュレート</a:t>
            </a:r>
          </a:p>
          <a:p>
            <a:pPr lvl="1" eaLnBrk="1" hangingPunct="1"/>
            <a:r>
              <a:rPr lang="ja-JP" altLang="en-US">
                <a:latin typeface="Times New Roman" panose="02020603050405020304" pitchFamily="18" charset="0"/>
              </a:rPr>
              <a:t>引数により哲学者の行動型を指定</a:t>
            </a:r>
          </a:p>
        </p:txBody>
      </p:sp>
      <p:sp>
        <p:nvSpPr>
          <p:cNvPr id="102404" name="Text Box 4"/>
          <p:cNvSpPr txBox="1">
            <a:spLocks noChangeArrowheads="1"/>
          </p:cNvSpPr>
          <p:nvPr/>
        </p:nvSpPr>
        <p:spPr bwMode="auto">
          <a:xfrm>
            <a:off x="838200" y="5105400"/>
            <a:ext cx="70866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en-US" altLang="ja-JP">
                <a:latin typeface="Times New Roman" panose="02020603050405020304" pitchFamily="18" charset="0"/>
              </a:rPr>
              <a:t>http://www.info.kindai.ac.jp/OS </a:t>
            </a:r>
          </a:p>
          <a:p>
            <a:pPr eaLnBrk="1" hangingPunct="1">
              <a:spcBef>
                <a:spcPct val="0"/>
              </a:spcBef>
              <a:buSzTx/>
              <a:buFontTx/>
              <a:buNone/>
            </a:pPr>
            <a:r>
              <a:rPr lang="ja-JP" altLang="en-US" sz="2800">
                <a:latin typeface="Times New Roman" panose="02020603050405020304" pitchFamily="18" charset="0"/>
              </a:rPr>
              <a:t>からダウンロードし、各自実行してみること</a:t>
            </a:r>
          </a:p>
        </p:txBody>
      </p:sp>
      <p:sp>
        <p:nvSpPr>
          <p:cNvPr id="102405" name="Text Box 5"/>
          <p:cNvSpPr txBox="1">
            <a:spLocks noChangeArrowheads="1"/>
          </p:cNvSpPr>
          <p:nvPr/>
        </p:nvSpPr>
        <p:spPr bwMode="auto">
          <a:xfrm>
            <a:off x="685800" y="3962400"/>
            <a:ext cx="804545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SzPct val="85000"/>
              <a:buBlip>
                <a:blip r:embed="rId3"/>
              </a:buBlip>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tx2"/>
              </a:buClr>
              <a:buSzPct val="70000"/>
              <a:buFont typeface="Wingdings" panose="05000000000000000000" pitchFamily="2" charset="2"/>
              <a:buChar char="l"/>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hlink"/>
              </a:buClr>
              <a:buSzPct val="65000"/>
              <a:buFont typeface="Wingdings" panose="05000000000000000000" pitchFamily="2" charset="2"/>
              <a:buChar char="l"/>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1"/>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2"/>
              </a:buClr>
              <a:buSzPct val="60000"/>
              <a:buFont typeface="Wingdings" panose="05000000000000000000" pitchFamily="2" charset="2"/>
              <a:buChar char="l"/>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SzTx/>
              <a:buFontTx/>
              <a:buNone/>
            </a:pPr>
            <a:r>
              <a:rPr lang="ja-JP" altLang="en-US" sz="2400">
                <a:latin typeface="Times New Roman" panose="02020603050405020304" pitchFamily="18" charset="0"/>
              </a:rPr>
              <a:t>1: 繋がったフォーク        2: 左利きの哲学者</a:t>
            </a:r>
          </a:p>
          <a:p>
            <a:pPr eaLnBrk="1" hangingPunct="1">
              <a:spcBef>
                <a:spcPct val="0"/>
              </a:spcBef>
              <a:buSzTx/>
              <a:buFontTx/>
              <a:buNone/>
            </a:pPr>
            <a:r>
              <a:rPr lang="ja-JP" altLang="en-US" sz="2400">
                <a:latin typeface="Times New Roman" panose="02020603050405020304" pitchFamily="18" charset="0"/>
              </a:rPr>
              <a:t>3: 我慢する哲学者 　　 それ以外: デッドロックに無策な哲学者</a:t>
            </a:r>
          </a:p>
        </p:txBody>
      </p:sp>
    </p:spTree>
  </p:cSld>
  <p:clrMapOvr>
    <a:masterClrMapping/>
  </p:clrMapOvr>
</p:sld>
</file>

<file path=ppt/theme/theme1.xml><?xml version="1.0" encoding="utf-8"?>
<a:theme xmlns:a="http://schemas.openxmlformats.org/drawingml/2006/main" name="Network Blitz">
  <a:themeElements>
    <a:clrScheme name="Network Blitz 1">
      <a:dk1>
        <a:srgbClr val="000044"/>
      </a:dk1>
      <a:lt1>
        <a:srgbClr val="FFFFFF"/>
      </a:lt1>
      <a:dk2>
        <a:srgbClr val="000066"/>
      </a:dk2>
      <a:lt2>
        <a:srgbClr val="FFCC00"/>
      </a:lt2>
      <a:accent1>
        <a:srgbClr val="9CE157"/>
      </a:accent1>
      <a:accent2>
        <a:srgbClr val="2663A0"/>
      </a:accent2>
      <a:accent3>
        <a:srgbClr val="AAAAB8"/>
      </a:accent3>
      <a:accent4>
        <a:srgbClr val="DADADA"/>
      </a:accent4>
      <a:accent5>
        <a:srgbClr val="CBEEB4"/>
      </a:accent5>
      <a:accent6>
        <a:srgbClr val="215991"/>
      </a:accent6>
      <a:hlink>
        <a:srgbClr val="F98D43"/>
      </a:hlink>
      <a:folHlink>
        <a:srgbClr val="CC3300"/>
      </a:folHlink>
    </a:clrScheme>
    <a:fontScheme name="Network Blitz">
      <a:majorFont>
        <a:latin typeface="Arial Black"/>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US" altLang="ja-JP" sz="24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US" altLang="ja-JP" sz="2400" b="0" i="0" u="none" strike="noStrike" cap="none" normalizeH="0" baseline="0" smtClean="0">
            <a:ln>
              <a:noFill/>
            </a:ln>
            <a:solidFill>
              <a:schemeClr val="tx1"/>
            </a:solidFill>
            <a:effectLst/>
            <a:latin typeface="Times New Roman" panose="02020603050405020304" pitchFamily="18" charset="0"/>
            <a:ea typeface="ＭＳ Ｐゴシック" panose="020B0600070205080204" pitchFamily="50" charset="-128"/>
          </a:defRPr>
        </a:defPPr>
      </a:lstStyle>
    </a:lnDef>
  </a:objectDefaults>
  <a:extraClrSchemeLst>
    <a:extraClrScheme>
      <a:clrScheme name="Network Blitz 1">
        <a:dk1>
          <a:srgbClr val="000044"/>
        </a:dk1>
        <a:lt1>
          <a:srgbClr val="FFFFFF"/>
        </a:lt1>
        <a:dk2>
          <a:srgbClr val="000066"/>
        </a:dk2>
        <a:lt2>
          <a:srgbClr val="FFCC00"/>
        </a:lt2>
        <a:accent1>
          <a:srgbClr val="9CE157"/>
        </a:accent1>
        <a:accent2>
          <a:srgbClr val="2663A0"/>
        </a:accent2>
        <a:accent3>
          <a:srgbClr val="AAAAB8"/>
        </a:accent3>
        <a:accent4>
          <a:srgbClr val="DADADA"/>
        </a:accent4>
        <a:accent5>
          <a:srgbClr val="CBEEB4"/>
        </a:accent5>
        <a:accent6>
          <a:srgbClr val="215991"/>
        </a:accent6>
        <a:hlink>
          <a:srgbClr val="F98D43"/>
        </a:hlink>
        <a:folHlink>
          <a:srgbClr val="CC3300"/>
        </a:folHlink>
      </a:clrScheme>
      <a:clrMap bg1="dk2" tx1="lt1" bg2="dk1" tx2="lt2" accent1="accent1" accent2="accent2" accent3="accent3" accent4="accent4" accent5="accent5" accent6="accent6" hlink="hlink" folHlink="folHlink"/>
    </a:extraClrScheme>
    <a:extraClrScheme>
      <a:clrScheme name="Network Blitz 2">
        <a:dk1>
          <a:srgbClr val="000066"/>
        </a:dk1>
        <a:lt1>
          <a:srgbClr val="9CC2E8"/>
        </a:lt1>
        <a:dk2>
          <a:srgbClr val="4D4D4D"/>
        </a:dk2>
        <a:lt2>
          <a:srgbClr val="7DAFE1"/>
        </a:lt2>
        <a:accent1>
          <a:srgbClr val="26D2E4"/>
        </a:accent1>
        <a:accent2>
          <a:srgbClr val="D0E2F4"/>
        </a:accent2>
        <a:accent3>
          <a:srgbClr val="CBDDF2"/>
        </a:accent3>
        <a:accent4>
          <a:srgbClr val="000056"/>
        </a:accent4>
        <a:accent5>
          <a:srgbClr val="ACE5EF"/>
        </a:accent5>
        <a:accent6>
          <a:srgbClr val="BCCDDD"/>
        </a:accent6>
        <a:hlink>
          <a:srgbClr val="003366"/>
        </a:hlink>
        <a:folHlink>
          <a:srgbClr val="666699"/>
        </a:folHlink>
      </a:clrScheme>
      <a:clrMap bg1="lt1" tx1="dk1" bg2="lt2" tx2="dk2" accent1="accent1" accent2="accent2" accent3="accent3" accent4="accent4" accent5="accent5" accent6="accent6" hlink="hlink" folHlink="folHlink"/>
    </a:extraClrScheme>
    <a:extraClrScheme>
      <a:clrScheme name="Network Blitz 3">
        <a:dk1>
          <a:srgbClr val="000000"/>
        </a:dk1>
        <a:lt1>
          <a:srgbClr val="EAEAEA"/>
        </a:lt1>
        <a:dk2>
          <a:srgbClr val="333333"/>
        </a:dk2>
        <a:lt2>
          <a:srgbClr val="DDDDDD"/>
        </a:lt2>
        <a:accent1>
          <a:srgbClr val="C0C0C0"/>
        </a:accent1>
        <a:accent2>
          <a:srgbClr val="FFFFFF"/>
        </a:accent2>
        <a:accent3>
          <a:srgbClr val="F3F3F3"/>
        </a:accent3>
        <a:accent4>
          <a:srgbClr val="000000"/>
        </a:accent4>
        <a:accent5>
          <a:srgbClr val="DCDCDC"/>
        </a:accent5>
        <a:accent6>
          <a:srgbClr val="E7E7E7"/>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Network Blitz 4">
        <a:dk1>
          <a:srgbClr val="002E2D"/>
        </a:dk1>
        <a:lt1>
          <a:srgbClr val="FFFFFF"/>
        </a:lt1>
        <a:dk2>
          <a:srgbClr val="005250"/>
        </a:dk2>
        <a:lt2>
          <a:srgbClr val="FFCC00"/>
        </a:lt2>
        <a:accent1>
          <a:srgbClr val="9CE157"/>
        </a:accent1>
        <a:accent2>
          <a:srgbClr val="00817E"/>
        </a:accent2>
        <a:accent3>
          <a:srgbClr val="AAB3B3"/>
        </a:accent3>
        <a:accent4>
          <a:srgbClr val="DADADA"/>
        </a:accent4>
        <a:accent5>
          <a:srgbClr val="CBEEB4"/>
        </a:accent5>
        <a:accent6>
          <a:srgbClr val="007472"/>
        </a:accent6>
        <a:hlink>
          <a:srgbClr val="FFFF99"/>
        </a:hlink>
        <a:folHlink>
          <a:srgbClr val="CCCC00"/>
        </a:folHlink>
      </a:clrScheme>
      <a:clrMap bg1="dk2" tx1="lt1" bg2="dk1" tx2="lt2" accent1="accent1" accent2="accent2" accent3="accent3" accent4="accent4" accent5="accent5" accent6="accent6" hlink="hlink" folHlink="folHlink"/>
    </a:extraClrScheme>
    <a:extraClrScheme>
      <a:clrScheme name="Network Blitz 5">
        <a:dk1>
          <a:srgbClr val="291A4C"/>
        </a:dk1>
        <a:lt1>
          <a:srgbClr val="FFFFFF"/>
        </a:lt1>
        <a:dk2>
          <a:srgbClr val="3B256B"/>
        </a:dk2>
        <a:lt2>
          <a:srgbClr val="FFCC00"/>
        </a:lt2>
        <a:accent1>
          <a:srgbClr val="6EBFCA"/>
        </a:accent1>
        <a:accent2>
          <a:srgbClr val="56369C"/>
        </a:accent2>
        <a:accent3>
          <a:srgbClr val="AFACBA"/>
        </a:accent3>
        <a:accent4>
          <a:srgbClr val="DADADA"/>
        </a:accent4>
        <a:accent5>
          <a:srgbClr val="BADCE1"/>
        </a:accent5>
        <a:accent6>
          <a:srgbClr val="4D308D"/>
        </a:accent6>
        <a:hlink>
          <a:srgbClr val="CCCCFF"/>
        </a:hlink>
        <a:folHlink>
          <a:srgbClr val="666699"/>
        </a:folHlink>
      </a:clrScheme>
      <a:clrMap bg1="dk2" tx1="lt1" bg2="dk1" tx2="lt2" accent1="accent1" accent2="accent2" accent3="accent3" accent4="accent4" accent5="accent5" accent6="accent6" hlink="hlink" folHlink="folHlink"/>
    </a:extraClrScheme>
    <a:extraClrScheme>
      <a:clrScheme name="Network Blitz 6">
        <a:dk1>
          <a:srgbClr val="511D30"/>
        </a:dk1>
        <a:lt1>
          <a:srgbClr val="FFFFFF"/>
        </a:lt1>
        <a:dk2>
          <a:srgbClr val="6D2740"/>
        </a:dk2>
        <a:lt2>
          <a:srgbClr val="FDD409"/>
        </a:lt2>
        <a:accent1>
          <a:srgbClr val="FDB83B"/>
        </a:accent1>
        <a:accent2>
          <a:srgbClr val="9D395D"/>
        </a:accent2>
        <a:accent3>
          <a:srgbClr val="BAACAF"/>
        </a:accent3>
        <a:accent4>
          <a:srgbClr val="DADADA"/>
        </a:accent4>
        <a:accent5>
          <a:srgbClr val="FED8AF"/>
        </a:accent5>
        <a:accent6>
          <a:srgbClr val="8E3353"/>
        </a:accent6>
        <a:hlink>
          <a:srgbClr val="FF99CC"/>
        </a:hlink>
        <a:folHlink>
          <a:srgbClr val="D60093"/>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Designs\Network Blitz.pot</Template>
  <TotalTime>17555</TotalTime>
  <Words>15130</Words>
  <Application>Microsoft Office PowerPoint</Application>
  <PresentationFormat>画面に合わせる (4:3)</PresentationFormat>
  <Paragraphs>2740</Paragraphs>
  <Slides>100</Slides>
  <Notes>100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100</vt:i4>
      </vt:variant>
    </vt:vector>
  </HeadingPairs>
  <TitlesOfParts>
    <vt:vector size="105" baseType="lpstr">
      <vt:lpstr>Arial</vt:lpstr>
      <vt:lpstr>Arial Black</vt:lpstr>
      <vt:lpstr>Times New Roman</vt:lpstr>
      <vt:lpstr>Wingdings</vt:lpstr>
      <vt:lpstr>Network Blitz</vt:lpstr>
      <vt:lpstr>オペレーティングシステム</vt:lpstr>
      <vt:lpstr>臨界領域 (critical section, critical region)</vt:lpstr>
      <vt:lpstr>相互排除, 排他制御 (mutual exclusion, exclusive control)</vt:lpstr>
      <vt:lpstr>資源確保の競合</vt:lpstr>
      <vt:lpstr>デッドロック, 死の抱擁 (deadlock, deadly embrace)</vt:lpstr>
      <vt:lpstr>デッドロック</vt:lpstr>
      <vt:lpstr>デッドロック</vt:lpstr>
      <vt:lpstr>デッドロック発生の原理</vt:lpstr>
      <vt:lpstr>デッドロック発生の原理</vt:lpstr>
      <vt:lpstr>2プロセスでのデッドロック</vt:lpstr>
      <vt:lpstr>2プロセスでのデッドロック</vt:lpstr>
      <vt:lpstr>2プロセスでのデッドロック</vt:lpstr>
      <vt:lpstr>2プロセスでのデッドロック</vt:lpstr>
      <vt:lpstr>2プロセスでのデッドロック</vt:lpstr>
      <vt:lpstr>2プロセスでのデッドロック</vt:lpstr>
      <vt:lpstr>2プロセスでのデッドロック</vt:lpstr>
      <vt:lpstr>3プロセスでのデッドロック</vt:lpstr>
      <vt:lpstr>デッドロック発生の条件</vt:lpstr>
      <vt:lpstr>デッドロックへの対処法</vt:lpstr>
      <vt:lpstr>デッドロックへの対処法 無策</vt:lpstr>
      <vt:lpstr>デッドロックへの対処法 無策</vt:lpstr>
      <vt:lpstr>デッドロックの防止 (deadlock prevention)</vt:lpstr>
      <vt:lpstr>デッドロックの防止</vt:lpstr>
      <vt:lpstr>デッドロックの防止</vt:lpstr>
      <vt:lpstr>デッドロック発生の原理(再掲)</vt:lpstr>
      <vt:lpstr>デッドロックの防止 待機条件の回避</vt:lpstr>
      <vt:lpstr>デッドロックの防止 横取り不能条件の回避</vt:lpstr>
      <vt:lpstr>デッドロックの防止 循環待機条件の回避</vt:lpstr>
      <vt:lpstr>デッドロックの防止</vt:lpstr>
      <vt:lpstr>デッドロックの防止 相互排除条件の回避</vt:lpstr>
      <vt:lpstr>デッドロックの防止 待機条件の回避</vt:lpstr>
      <vt:lpstr>デッドロックの防止 横取り不能条件の回避</vt:lpstr>
      <vt:lpstr>デッドロックの防止 循環待機条件の回避</vt:lpstr>
      <vt:lpstr>デッドロックの防止</vt:lpstr>
      <vt:lpstr>デッドロックの回避 (deadlock avoidance)</vt:lpstr>
      <vt:lpstr>デッドロックの回避</vt:lpstr>
      <vt:lpstr>デッドロックの回避</vt:lpstr>
      <vt:lpstr>デッドロックの防止と デッドロックの回避</vt:lpstr>
      <vt:lpstr>2プロセスでのデッドロック</vt:lpstr>
      <vt:lpstr>安全(safe)な状態</vt:lpstr>
      <vt:lpstr>安全な状態と資源割り当て</vt:lpstr>
      <vt:lpstr>銀行家のアルゴリズム (banker’s algorithm)</vt:lpstr>
      <vt:lpstr>銀行家のアルゴリズム</vt:lpstr>
      <vt:lpstr>銀行家のアルゴリズム</vt:lpstr>
      <vt:lpstr>銀行家のアルゴリズム</vt:lpstr>
      <vt:lpstr>銀行家のアルゴリズム</vt:lpstr>
      <vt:lpstr>銀行家のアルゴリズム</vt:lpstr>
      <vt:lpstr>銀行家のアルゴリズム</vt:lpstr>
      <vt:lpstr>銀行家のアルゴリズム</vt:lpstr>
      <vt:lpstr>銀行家のアルゴリズム</vt:lpstr>
      <vt:lpstr>銀行家のアルゴリズム</vt:lpstr>
      <vt:lpstr>銀行家のアルゴリズム</vt:lpstr>
      <vt:lpstr>銀行家のアルゴリズム</vt:lpstr>
      <vt:lpstr>銀行家のアルゴリズム</vt:lpstr>
      <vt:lpstr>銀行家のアルゴリズム</vt:lpstr>
      <vt:lpstr>銀行家のアルゴリズム</vt:lpstr>
      <vt:lpstr>銀行家のアルゴリズム</vt:lpstr>
      <vt:lpstr>銀行家のアルゴリズム</vt:lpstr>
      <vt:lpstr>銀行家のアルゴリズム</vt:lpstr>
      <vt:lpstr>銀行家のアルゴリズム</vt:lpstr>
      <vt:lpstr>銀行家のアルゴリズム</vt:lpstr>
      <vt:lpstr>銀行家のアルゴリズム</vt:lpstr>
      <vt:lpstr>銀行家のアルゴリズム</vt:lpstr>
      <vt:lpstr>銀行家のアルゴリズム</vt:lpstr>
      <vt:lpstr>銀行家のアルゴリズム</vt:lpstr>
      <vt:lpstr>銀行家のアルゴリズム</vt:lpstr>
      <vt:lpstr>銀行家のアルゴリズム</vt:lpstr>
      <vt:lpstr>銀行家のアルゴリズム</vt:lpstr>
      <vt:lpstr>銀行家のアルゴリズム</vt:lpstr>
      <vt:lpstr>銀行家のアルゴリズム</vt:lpstr>
      <vt:lpstr>銀行家のアルゴリズム</vt:lpstr>
      <vt:lpstr>銀行家のアルゴリズム</vt:lpstr>
      <vt:lpstr>銀行家のアルゴリズム</vt:lpstr>
      <vt:lpstr>デッドロックの防止・回避の 長所と短所</vt:lpstr>
      <vt:lpstr>デッドロックの検出 (deadlock detection)</vt:lpstr>
      <vt:lpstr>デッドロックの検出</vt:lpstr>
      <vt:lpstr>デッドロックの検出</vt:lpstr>
      <vt:lpstr>デッドロックの検出</vt:lpstr>
      <vt:lpstr>デッドロックの検出</vt:lpstr>
      <vt:lpstr>デッドロックへの対処法(再掲)</vt:lpstr>
      <vt:lpstr>食事をする哲学者問題 Dining Philosophers Problem</vt:lpstr>
      <vt:lpstr>食事をする哲学者問題</vt:lpstr>
      <vt:lpstr>食事をする哲学者問題</vt:lpstr>
      <vt:lpstr>食事をする哲学者問題</vt:lpstr>
      <vt:lpstr>食事をする哲学者問題</vt:lpstr>
      <vt:lpstr>食事をする哲学者問題</vt:lpstr>
      <vt:lpstr>食事をする哲学者問題</vt:lpstr>
      <vt:lpstr>食事をする哲学者問題</vt:lpstr>
      <vt:lpstr>食事をする哲学者問題</vt:lpstr>
      <vt:lpstr>食事をする哲学者問題</vt:lpstr>
      <vt:lpstr>食事をする哲学者問題</vt:lpstr>
      <vt:lpstr>食事をする哲学者問題</vt:lpstr>
      <vt:lpstr>食事をする哲学者問題</vt:lpstr>
      <vt:lpstr>食事をする哲学者問題</vt:lpstr>
      <vt:lpstr>食事をする哲学者問題</vt:lpstr>
      <vt:lpstr>try&amp;wait 命令</vt:lpstr>
      <vt:lpstr>食事をする哲学者問題</vt:lpstr>
      <vt:lpstr>Java でのセマフォ使用</vt:lpstr>
      <vt:lpstr>参考 : 食事をする哲学者 プログラム(java)</vt:lpstr>
      <vt:lpstr>参考 : 食事をする哲学者 プログラム(java)</vt:lpstr>
    </vt:vector>
  </TitlesOfParts>
  <Manager>T.Ishimizu</Manager>
  <Company>KINKI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Operating System</dc:title>
  <dc:subject>7th</dc:subject>
  <dc:creator>T.Ishimizu</dc:creator>
  <cp:lastModifiedBy>石水隆</cp:lastModifiedBy>
  <cp:revision>513</cp:revision>
  <cp:lastPrinted>2022-10-09T09:46:16Z</cp:lastPrinted>
  <dcterms:created xsi:type="dcterms:W3CDTF">1601-01-01T00:00:00Z</dcterms:created>
  <dcterms:modified xsi:type="dcterms:W3CDTF">2022-10-10T00:56:53Z</dcterms:modified>
</cp:coreProperties>
</file>