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2"/>
  </p:notesMasterIdLst>
  <p:handoutMasterIdLst>
    <p:handoutMasterId r:id="rId73"/>
  </p:handoutMasterIdLst>
  <p:sldIdLst>
    <p:sldId id="256" r:id="rId2"/>
    <p:sldId id="506" r:id="rId3"/>
    <p:sldId id="541" r:id="rId4"/>
    <p:sldId id="539" r:id="rId5"/>
    <p:sldId id="570" r:id="rId6"/>
    <p:sldId id="573" r:id="rId7"/>
    <p:sldId id="574" r:id="rId8"/>
    <p:sldId id="571" r:id="rId9"/>
    <p:sldId id="576" r:id="rId10"/>
    <p:sldId id="685" r:id="rId11"/>
    <p:sldId id="686" r:id="rId12"/>
    <p:sldId id="577" r:id="rId13"/>
    <p:sldId id="575" r:id="rId14"/>
    <p:sldId id="579" r:id="rId15"/>
    <p:sldId id="644" r:id="rId16"/>
    <p:sldId id="669" r:id="rId17"/>
    <p:sldId id="590" r:id="rId18"/>
    <p:sldId id="591" r:id="rId19"/>
    <p:sldId id="586" r:id="rId20"/>
    <p:sldId id="585" r:id="rId21"/>
    <p:sldId id="687" r:id="rId22"/>
    <p:sldId id="587" r:id="rId23"/>
    <p:sldId id="647" r:id="rId24"/>
    <p:sldId id="683" r:id="rId25"/>
    <p:sldId id="557" r:id="rId26"/>
    <p:sldId id="558" r:id="rId27"/>
    <p:sldId id="559" r:id="rId28"/>
    <p:sldId id="560" r:id="rId29"/>
    <p:sldId id="561" r:id="rId30"/>
    <p:sldId id="562" r:id="rId31"/>
    <p:sldId id="563" r:id="rId32"/>
    <p:sldId id="564" r:id="rId33"/>
    <p:sldId id="565" r:id="rId34"/>
    <p:sldId id="688" r:id="rId35"/>
    <p:sldId id="649" r:id="rId36"/>
    <p:sldId id="652" r:id="rId37"/>
    <p:sldId id="653" r:id="rId38"/>
    <p:sldId id="654" r:id="rId39"/>
    <p:sldId id="648" r:id="rId40"/>
    <p:sldId id="689" r:id="rId41"/>
    <p:sldId id="690" r:id="rId42"/>
    <p:sldId id="655" r:id="rId43"/>
    <p:sldId id="656" r:id="rId44"/>
    <p:sldId id="657" r:id="rId45"/>
    <p:sldId id="660" r:id="rId46"/>
    <p:sldId id="661" r:id="rId47"/>
    <p:sldId id="664" r:id="rId48"/>
    <p:sldId id="665" r:id="rId49"/>
    <p:sldId id="666" r:id="rId50"/>
    <p:sldId id="670" r:id="rId51"/>
    <p:sldId id="693" r:id="rId52"/>
    <p:sldId id="673" r:id="rId53"/>
    <p:sldId id="691" r:id="rId54"/>
    <p:sldId id="692" r:id="rId55"/>
    <p:sldId id="667" r:id="rId56"/>
    <p:sldId id="671" r:id="rId57"/>
    <p:sldId id="672" r:id="rId58"/>
    <p:sldId id="674" r:id="rId59"/>
    <p:sldId id="668" r:id="rId60"/>
    <p:sldId id="684" r:id="rId61"/>
    <p:sldId id="679" r:id="rId62"/>
    <p:sldId id="680" r:id="rId63"/>
    <p:sldId id="681" r:id="rId64"/>
    <p:sldId id="682" r:id="rId65"/>
    <p:sldId id="658" r:id="rId66"/>
    <p:sldId id="659" r:id="rId67"/>
    <p:sldId id="662" r:id="rId68"/>
    <p:sldId id="663" r:id="rId69"/>
    <p:sldId id="677" r:id="rId70"/>
    <p:sldId id="678" r:id="rId71"/>
  </p:sldIdLst>
  <p:sldSz cx="9144000" cy="6858000" type="screen4x3"/>
  <p:notesSz cx="7099300" cy="10234613"/>
  <p:defaultTextStyle>
    <a:defPPr>
      <a:defRPr lang="en-US"/>
    </a:defPPr>
    <a:lvl1pPr algn="l" rtl="0" eaLnBrk="0" fontAlgn="base" hangingPunct="0">
      <a:spcBef>
        <a:spcPct val="0"/>
      </a:spcBef>
      <a:spcAft>
        <a:spcPct val="0"/>
      </a:spcAft>
      <a:defRPr kumimoji="1" sz="2400" kern="1200">
        <a:solidFill>
          <a:schemeClr val="tx1"/>
        </a:solidFill>
        <a:latin typeface="Times New Roman" charset="0"/>
        <a:ea typeface="ＭＳ Ｐゴシック" charset="-128"/>
        <a:cs typeface="+mn-cs"/>
      </a:defRPr>
    </a:lvl1pPr>
    <a:lvl2pPr marL="457200" algn="l" rtl="0" eaLnBrk="0" fontAlgn="base" hangingPunct="0">
      <a:spcBef>
        <a:spcPct val="0"/>
      </a:spcBef>
      <a:spcAft>
        <a:spcPct val="0"/>
      </a:spcAft>
      <a:defRPr kumimoji="1" sz="2400" kern="1200">
        <a:solidFill>
          <a:schemeClr val="tx1"/>
        </a:solidFill>
        <a:latin typeface="Times New Roman" charset="0"/>
        <a:ea typeface="ＭＳ Ｐゴシック" charset="-128"/>
        <a:cs typeface="+mn-cs"/>
      </a:defRPr>
    </a:lvl2pPr>
    <a:lvl3pPr marL="914400" algn="l" rtl="0" eaLnBrk="0" fontAlgn="base" hangingPunct="0">
      <a:spcBef>
        <a:spcPct val="0"/>
      </a:spcBef>
      <a:spcAft>
        <a:spcPct val="0"/>
      </a:spcAft>
      <a:defRPr kumimoji="1" sz="2400" kern="1200">
        <a:solidFill>
          <a:schemeClr val="tx1"/>
        </a:solidFill>
        <a:latin typeface="Times New Roman" charset="0"/>
        <a:ea typeface="ＭＳ Ｐゴシック" charset="-128"/>
        <a:cs typeface="+mn-cs"/>
      </a:defRPr>
    </a:lvl3pPr>
    <a:lvl4pPr marL="1371600" algn="l" rtl="0" eaLnBrk="0" fontAlgn="base" hangingPunct="0">
      <a:spcBef>
        <a:spcPct val="0"/>
      </a:spcBef>
      <a:spcAft>
        <a:spcPct val="0"/>
      </a:spcAft>
      <a:defRPr kumimoji="1" sz="2400" kern="1200">
        <a:solidFill>
          <a:schemeClr val="tx1"/>
        </a:solidFill>
        <a:latin typeface="Times New Roman" charset="0"/>
        <a:ea typeface="ＭＳ Ｐゴシック" charset="-128"/>
        <a:cs typeface="+mn-cs"/>
      </a:defRPr>
    </a:lvl4pPr>
    <a:lvl5pPr marL="1828800" algn="l" rtl="0" eaLnBrk="0" fontAlgn="base" hangingPunct="0">
      <a:spcBef>
        <a:spcPct val="0"/>
      </a:spcBef>
      <a:spcAft>
        <a:spcPct val="0"/>
      </a:spcAft>
      <a:defRPr kumimoji="1" sz="2400" kern="1200">
        <a:solidFill>
          <a:schemeClr val="tx1"/>
        </a:solidFill>
        <a:latin typeface="Times New Roman" charset="0"/>
        <a:ea typeface="ＭＳ Ｐゴシック" charset="-128"/>
        <a:cs typeface="+mn-cs"/>
      </a:defRPr>
    </a:lvl5pPr>
    <a:lvl6pPr marL="2286000" algn="l" defTabSz="914400" rtl="0" eaLnBrk="1" latinLnBrk="0" hangingPunct="1">
      <a:defRPr kumimoji="1" sz="2400" kern="1200">
        <a:solidFill>
          <a:schemeClr val="tx1"/>
        </a:solidFill>
        <a:latin typeface="Times New Roman" charset="0"/>
        <a:ea typeface="ＭＳ Ｐゴシック" charset="-128"/>
        <a:cs typeface="+mn-cs"/>
      </a:defRPr>
    </a:lvl6pPr>
    <a:lvl7pPr marL="2743200" algn="l" defTabSz="914400" rtl="0" eaLnBrk="1" latinLnBrk="0" hangingPunct="1">
      <a:defRPr kumimoji="1" sz="2400" kern="1200">
        <a:solidFill>
          <a:schemeClr val="tx1"/>
        </a:solidFill>
        <a:latin typeface="Times New Roman" charset="0"/>
        <a:ea typeface="ＭＳ Ｐゴシック" charset="-128"/>
        <a:cs typeface="+mn-cs"/>
      </a:defRPr>
    </a:lvl7pPr>
    <a:lvl8pPr marL="3200400" algn="l" defTabSz="914400" rtl="0" eaLnBrk="1" latinLnBrk="0" hangingPunct="1">
      <a:defRPr kumimoji="1" sz="2400" kern="1200">
        <a:solidFill>
          <a:schemeClr val="tx1"/>
        </a:solidFill>
        <a:latin typeface="Times New Roman" charset="0"/>
        <a:ea typeface="ＭＳ Ｐゴシック" charset="-128"/>
        <a:cs typeface="+mn-cs"/>
      </a:defRPr>
    </a:lvl8pPr>
    <a:lvl9pPr marL="3657600" algn="l" defTabSz="914400" rtl="0" eaLnBrk="1" latinLnBrk="0" hangingPunct="1">
      <a:defRPr kumimoji="1" sz="2400" kern="1200">
        <a:solidFill>
          <a:schemeClr val="tx1"/>
        </a:solidFill>
        <a:latin typeface="Times New Roman" charset="0"/>
        <a:ea typeface="ＭＳ Ｐゴシック" charset="-128"/>
        <a:cs typeface="+mn-cs"/>
      </a:defRPr>
    </a:lvl9pPr>
  </p:defaultTextStyle>
  <p:extLst>
    <p:ext uri="{EFAFB233-063F-42B5-8137-9DF3F51BA10A}">
      <p15:sldGuideLst xmlns:p15="http://schemas.microsoft.com/office/powerpoint/2012/main">
        <p15:guide id="1" orient="horz" pos="4319">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00000"/>
    <a:srgbClr val="003300"/>
    <a:srgbClr val="00FF00"/>
    <a:srgbClr val="800000"/>
    <a:srgbClr val="CCFFFF"/>
    <a:srgbClr val="FF99CC"/>
    <a:srgbClr val="FF99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46" autoAdjust="0"/>
    <p:restoredTop sz="72508" autoAdjust="0"/>
  </p:normalViewPr>
  <p:slideViewPr>
    <p:cSldViewPr>
      <p:cViewPr varScale="1">
        <p:scale>
          <a:sx n="56" d="100"/>
          <a:sy n="56" d="100"/>
        </p:scale>
        <p:origin x="2046" y="60"/>
      </p:cViewPr>
      <p:guideLst>
        <p:guide orient="horz" pos="4319"/>
        <p:guide pos="5759"/>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482" name="Rectangle 2"/>
          <p:cNvSpPr>
            <a:spLocks noGrp="1" noChangeArrowheads="1"/>
          </p:cNvSpPr>
          <p:nvPr>
            <p:ph type="hdr" sz="quarter"/>
          </p:nvPr>
        </p:nvSpPr>
        <p:spPr bwMode="auto">
          <a:xfrm>
            <a:off x="0" y="0"/>
            <a:ext cx="3048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Times New Roman" panose="02020603050405020304" pitchFamily="18" charset="0"/>
                <a:ea typeface="ＭＳ Ｐゴシック" panose="020B0600070205080204" pitchFamily="50" charset="-128"/>
              </a:defRPr>
            </a:lvl1pPr>
          </a:lstStyle>
          <a:p>
            <a:pPr>
              <a:defRPr/>
            </a:pPr>
            <a:endParaRPr lang="en-US" altLang="ja-JP"/>
          </a:p>
        </p:txBody>
      </p:sp>
      <p:sp>
        <p:nvSpPr>
          <p:cNvPr id="276483" name="Rectangle 3"/>
          <p:cNvSpPr>
            <a:spLocks noGrp="1" noChangeArrowheads="1"/>
          </p:cNvSpPr>
          <p:nvPr>
            <p:ph type="dt" sz="quarter" idx="1"/>
          </p:nvPr>
        </p:nvSpPr>
        <p:spPr bwMode="auto">
          <a:xfrm>
            <a:off x="4038600" y="0"/>
            <a:ext cx="3048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Times New Roman" panose="02020603050405020304" pitchFamily="18" charset="0"/>
                <a:ea typeface="ＭＳ Ｐゴシック" panose="020B0600070205080204" pitchFamily="50" charset="-128"/>
              </a:defRPr>
            </a:lvl1pPr>
          </a:lstStyle>
          <a:p>
            <a:pPr>
              <a:defRPr/>
            </a:pPr>
            <a:endParaRPr lang="en-US" altLang="ja-JP"/>
          </a:p>
        </p:txBody>
      </p:sp>
      <p:sp>
        <p:nvSpPr>
          <p:cNvPr id="276484" name="Rectangle 4"/>
          <p:cNvSpPr>
            <a:spLocks noGrp="1" noChangeArrowheads="1"/>
          </p:cNvSpPr>
          <p:nvPr>
            <p:ph type="ftr" sz="quarter" idx="2"/>
          </p:nvPr>
        </p:nvSpPr>
        <p:spPr bwMode="auto">
          <a:xfrm>
            <a:off x="0" y="9753600"/>
            <a:ext cx="304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Times New Roman" panose="02020603050405020304" pitchFamily="18" charset="0"/>
                <a:ea typeface="ＭＳ Ｐゴシック" panose="020B0600070205080204" pitchFamily="50" charset="-128"/>
              </a:defRPr>
            </a:lvl1pPr>
          </a:lstStyle>
          <a:p>
            <a:pPr>
              <a:defRPr/>
            </a:pPr>
            <a:endParaRPr lang="en-US" altLang="ja-JP"/>
          </a:p>
        </p:txBody>
      </p:sp>
      <p:sp>
        <p:nvSpPr>
          <p:cNvPr id="276485" name="Rectangle 5"/>
          <p:cNvSpPr>
            <a:spLocks noGrp="1" noChangeArrowheads="1"/>
          </p:cNvSpPr>
          <p:nvPr>
            <p:ph type="sldNum" sz="quarter" idx="3"/>
          </p:nvPr>
        </p:nvSpPr>
        <p:spPr bwMode="auto">
          <a:xfrm>
            <a:off x="4038600" y="9753600"/>
            <a:ext cx="304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794F7039-6CFC-4476-8409-923B311A7D11}" type="slidenum">
              <a:rPr lang="ja-JP" altLang="en-US"/>
              <a:pPr/>
              <a:t>‹#›</a:t>
            </a:fld>
            <a:endParaRPr lang="en-US" altLang="ja-JP"/>
          </a:p>
        </p:txBody>
      </p:sp>
    </p:spTree>
    <p:extLst>
      <p:ext uri="{BB962C8B-B14F-4D97-AF65-F5344CB8AC3E}">
        <p14:creationId xmlns:p14="http://schemas.microsoft.com/office/powerpoint/2010/main" val="34441789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defTabSz="990600" eaLnBrk="1" hangingPunct="1">
              <a:defRPr sz="1300">
                <a:latin typeface="Times New Roman" panose="02020603050405020304" pitchFamily="18" charset="0"/>
                <a:ea typeface="ＭＳ Ｐゴシック" panose="020B0600070205080204" pitchFamily="50" charset="-128"/>
              </a:defRPr>
            </a:lvl1pPr>
          </a:lstStyle>
          <a:p>
            <a:pPr>
              <a:defRPr/>
            </a:pPr>
            <a:endParaRPr lang="en-US" altLang="ja-JP"/>
          </a:p>
        </p:txBody>
      </p:sp>
      <p:sp>
        <p:nvSpPr>
          <p:cNvPr id="27651" name="Rectangle 3"/>
          <p:cNvSpPr>
            <a:spLocks noGrp="1" noChangeArrowheads="1"/>
          </p:cNvSpPr>
          <p:nvPr>
            <p:ph type="dt" idx="1"/>
          </p:nvPr>
        </p:nvSpPr>
        <p:spPr bwMode="auto">
          <a:xfrm>
            <a:off x="4022725"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eaLnBrk="1" hangingPunct="1">
              <a:defRPr sz="1300">
                <a:latin typeface="Times New Roman" panose="02020603050405020304" pitchFamily="18" charset="0"/>
                <a:ea typeface="ＭＳ Ｐゴシック" panose="020B0600070205080204" pitchFamily="50" charset="-128"/>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6150" y="4860925"/>
            <a:ext cx="5207000"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ja-JP" altLang="en-US" noProof="0"/>
              <a:t>マスタ テキストの書式設定</a:t>
            </a:r>
          </a:p>
          <a:p>
            <a:pPr lvl="1"/>
            <a:r>
              <a:rPr lang="ja-JP" altLang="en-US" noProof="0"/>
              <a:t>第 2 レベル</a:t>
            </a:r>
          </a:p>
          <a:p>
            <a:pPr lvl="2"/>
            <a:r>
              <a:rPr lang="ja-JP" altLang="en-US" noProof="0"/>
              <a:t>第 3 レベル</a:t>
            </a:r>
          </a:p>
          <a:p>
            <a:pPr lvl="3"/>
            <a:r>
              <a:rPr lang="ja-JP" altLang="en-US" noProof="0"/>
              <a:t>第 4 レベル</a:t>
            </a:r>
          </a:p>
          <a:p>
            <a:pPr lvl="4"/>
            <a:r>
              <a:rPr lang="ja-JP" altLang="en-US" noProof="0"/>
              <a:t>第 5 レベル</a:t>
            </a:r>
          </a:p>
        </p:txBody>
      </p:sp>
      <p:sp>
        <p:nvSpPr>
          <p:cNvPr id="27654" name="Rectangle 6"/>
          <p:cNvSpPr>
            <a:spLocks noGrp="1" noChangeArrowheads="1"/>
          </p:cNvSpPr>
          <p:nvPr>
            <p:ph type="ftr" sz="quarter" idx="4"/>
          </p:nvPr>
        </p:nvSpPr>
        <p:spPr bwMode="auto">
          <a:xfrm>
            <a:off x="0"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defTabSz="990600" eaLnBrk="1" hangingPunct="1">
              <a:defRPr sz="1300">
                <a:latin typeface="Times New Roman" panose="02020603050405020304" pitchFamily="18" charset="0"/>
                <a:ea typeface="ＭＳ Ｐゴシック" panose="020B0600070205080204" pitchFamily="50" charset="-128"/>
              </a:defRPr>
            </a:lvl1pPr>
          </a:lstStyle>
          <a:p>
            <a:pPr>
              <a:defRPr/>
            </a:pPr>
            <a:endParaRPr lang="en-US" altLang="ja-JP"/>
          </a:p>
        </p:txBody>
      </p:sp>
      <p:sp>
        <p:nvSpPr>
          <p:cNvPr id="27655" name="Rectangle 7"/>
          <p:cNvSpPr>
            <a:spLocks noGrp="1" noChangeArrowheads="1"/>
          </p:cNvSpPr>
          <p:nvPr>
            <p:ph type="sldNum" sz="quarter" idx="5"/>
          </p:nvPr>
        </p:nvSpPr>
        <p:spPr bwMode="auto">
          <a:xfrm>
            <a:off x="4022725"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eaLnBrk="1" hangingPunct="1">
              <a:defRPr sz="1300"/>
            </a:lvl1pPr>
          </a:lstStyle>
          <a:p>
            <a:fld id="{2D00635F-1AE9-4423-A7EA-332B334A1E77}" type="slidenum">
              <a:rPr lang="ja-JP" altLang="en-US"/>
              <a:pPr/>
              <a:t>‹#›</a:t>
            </a:fld>
            <a:endParaRPr lang="en-US" altLang="ja-JP"/>
          </a:p>
        </p:txBody>
      </p:sp>
    </p:spTree>
    <p:extLst>
      <p:ext uri="{BB962C8B-B14F-4D97-AF65-F5344CB8AC3E}">
        <p14:creationId xmlns:p14="http://schemas.microsoft.com/office/powerpoint/2010/main" val="22619879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こんにちは。</a:t>
            </a:r>
            <a:endParaRPr kumimoji="1" lang="en-US" altLang="ja-JP"/>
          </a:p>
          <a:p>
            <a:r>
              <a:rPr kumimoji="1" lang="ja-JP" altLang="en-US"/>
              <a:t>これからオペレーティングシステムの第</a:t>
            </a:r>
            <a:r>
              <a:rPr kumimoji="1" lang="en-US" altLang="ja-JP"/>
              <a:t>6</a:t>
            </a:r>
            <a:r>
              <a:rPr kumimoji="1" lang="ja-JP" altLang="en-US"/>
              <a:t>回の授業を始めます。</a:t>
            </a:r>
            <a:endParaRPr kumimoji="1" lang="en-US" altLang="ja-JP"/>
          </a:p>
          <a:p>
            <a:r>
              <a:rPr kumimoji="1" lang="ja-JP" altLang="en-US"/>
              <a:t>よろしくお願いします。</a:t>
            </a:r>
            <a:endParaRPr kumimoji="1" lang="en-US" altLang="ja-JP"/>
          </a:p>
          <a:p>
            <a:r>
              <a:rPr kumimoji="1" lang="ja-JP" altLang="en-US"/>
              <a:t>まずいつものように </a:t>
            </a:r>
            <a:r>
              <a:rPr kumimoji="1" lang="en-US" altLang="ja-JP" err="1"/>
              <a:t>GoogleClassroom</a:t>
            </a:r>
            <a:r>
              <a:rPr kumimoji="1" lang="en-US" altLang="ja-JP"/>
              <a:t> </a:t>
            </a:r>
            <a:r>
              <a:rPr kumimoji="1" lang="ja-JP" altLang="en-US"/>
              <a:t>から出席カードを提出してください。</a:t>
            </a:r>
            <a:endParaRPr kumimoji="1" lang="en-US" altLang="ja-JP"/>
          </a:p>
          <a:p>
            <a:endParaRPr kumimoji="1" lang="ja-JP" altLang="en-US"/>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1</a:t>
            </a:fld>
            <a:endParaRPr lang="en-US" altLang="ja-JP"/>
          </a:p>
        </p:txBody>
      </p:sp>
    </p:spTree>
    <p:extLst>
      <p:ext uri="{BB962C8B-B14F-4D97-AF65-F5344CB8AC3E}">
        <p14:creationId xmlns:p14="http://schemas.microsoft.com/office/powerpoint/2010/main" val="603280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資源を使いたいプロセスは、セマフォに対して</a:t>
            </a:r>
            <a:r>
              <a:rPr kumimoji="1" lang="en-US" altLang="ja-JP"/>
              <a:t> wait </a:t>
            </a:r>
            <a:r>
              <a:rPr kumimoji="1" lang="ja-JP" altLang="en-US"/>
              <a:t>命令を出します。</a:t>
            </a:r>
            <a:endParaRPr kumimoji="1" lang="en-US" altLang="ja-JP"/>
          </a:p>
          <a:p>
            <a:r>
              <a:rPr kumimoji="1" lang="ja-JP" altLang="en-US"/>
              <a:t>この時、セマフォ変数の値が</a:t>
            </a:r>
            <a:r>
              <a:rPr kumimoji="1" lang="en-US" altLang="ja-JP"/>
              <a:t>1</a:t>
            </a:r>
            <a:r>
              <a:rPr kumimoji="1" lang="ja-JP" altLang="en-US"/>
              <a:t>以上であれば、</a:t>
            </a:r>
            <a:endParaRPr kumimoji="1" lang="en-US" altLang="ja-JP"/>
          </a:p>
          <a:p>
            <a:r>
              <a:rPr kumimoji="1" lang="ja-JP" altLang="en-US"/>
              <a:t>資源を得ることができます。</a:t>
            </a:r>
            <a:endParaRPr kumimoji="1" lang="en-US" altLang="ja-JP"/>
          </a:p>
          <a:p>
            <a:r>
              <a:rPr kumimoji="1" lang="ja-JP" altLang="en-US"/>
              <a:t>今、プロセス</a:t>
            </a:r>
            <a:r>
              <a:rPr kumimoji="1" lang="en-US" altLang="ja-JP"/>
              <a:t>1</a:t>
            </a:r>
            <a:r>
              <a:rPr kumimoji="1" lang="ja-JP" altLang="en-US"/>
              <a:t>が</a:t>
            </a:r>
            <a:r>
              <a:rPr kumimoji="1" lang="en-US" altLang="ja-JP"/>
              <a:t>wait</a:t>
            </a:r>
            <a:r>
              <a:rPr kumimoji="1" lang="ja-JP" altLang="en-US"/>
              <a:t>命令を出しました。</a:t>
            </a:r>
            <a:endParaRPr kumimoji="1" lang="en-US" altLang="ja-JP"/>
          </a:p>
          <a:p>
            <a:r>
              <a:rPr kumimoji="1" lang="ja-JP" altLang="en-US"/>
              <a:t>セマフォ変数の値は</a:t>
            </a:r>
            <a:r>
              <a:rPr kumimoji="1" lang="en-US" altLang="ja-JP"/>
              <a:t>1</a:t>
            </a:r>
            <a:r>
              <a:rPr kumimoji="1" lang="ja-JP" altLang="en-US"/>
              <a:t>以上です。</a:t>
            </a:r>
            <a:endParaRPr kumimoji="1" lang="en-US" altLang="ja-JP"/>
          </a:p>
          <a:p>
            <a:r>
              <a:rPr kumimoji="1" lang="ja-JP" altLang="en-US"/>
              <a:t>この場合は、セマフォ変数の値を１減らし、</a:t>
            </a:r>
            <a:endParaRPr kumimoji="1" lang="en-US" altLang="ja-JP"/>
          </a:p>
          <a:p>
            <a:r>
              <a:rPr kumimoji="1" lang="ja-JP" altLang="en-US"/>
              <a:t>資源をプロセスに割り当てます。</a:t>
            </a:r>
            <a:endParaRPr kumimoji="1" lang="en-US" altLang="ja-JP"/>
          </a:p>
          <a:p>
            <a:r>
              <a:rPr kumimoji="1" lang="ja-JP" altLang="en-US"/>
              <a:t>次はプロセス２が</a:t>
            </a:r>
            <a:r>
              <a:rPr kumimoji="1" lang="en-US" altLang="ja-JP"/>
              <a:t>wait</a:t>
            </a:r>
            <a:r>
              <a:rPr kumimoji="1" lang="ja-JP" altLang="en-US"/>
              <a:t>命令を出しましたので、</a:t>
            </a:r>
            <a:endParaRPr kumimoji="1" lang="en-US" altLang="ja-JP"/>
          </a:p>
          <a:p>
            <a:r>
              <a:rPr kumimoji="1" lang="ja-JP" altLang="en-US"/>
              <a:t>セマフォ変数の値を</a:t>
            </a:r>
            <a:r>
              <a:rPr kumimoji="1" lang="en-US" altLang="ja-JP"/>
              <a:t>1</a:t>
            </a:r>
            <a:r>
              <a:rPr kumimoji="1" lang="ja-JP" altLang="en-US"/>
              <a:t>減らし、資源をプロセスに割り当てます。</a:t>
            </a:r>
            <a:endParaRPr kumimoji="1" lang="en-US" altLang="ja-JP"/>
          </a:p>
          <a:p>
            <a:r>
              <a:rPr kumimoji="1" lang="ja-JP" altLang="en-US"/>
              <a:t>セマフォ変数の値は現時点では０です。</a:t>
            </a:r>
            <a:endParaRPr kumimoji="1" lang="en-US" altLang="ja-JP"/>
          </a:p>
          <a:p>
            <a:r>
              <a:rPr kumimoji="1" lang="ja-JP" altLang="en-US"/>
              <a:t>これは空いている資源が無いことを表します。</a:t>
            </a:r>
            <a:endParaRPr kumimoji="1" lang="en-US" altLang="ja-JP"/>
          </a:p>
          <a:p>
            <a:r>
              <a:rPr kumimoji="1" lang="ja-JP" altLang="en-US"/>
              <a:t>セマフォ変数が</a:t>
            </a:r>
            <a:r>
              <a:rPr kumimoji="1" lang="en-US" altLang="ja-JP"/>
              <a:t>0</a:t>
            </a:r>
            <a:r>
              <a:rPr kumimoji="1" lang="ja-JP" altLang="en-US"/>
              <a:t>のときに、</a:t>
            </a:r>
            <a:r>
              <a:rPr kumimoji="1" lang="en-US" altLang="ja-JP"/>
              <a:t>wait</a:t>
            </a:r>
            <a:r>
              <a:rPr kumimoji="1" lang="ja-JP" altLang="en-US"/>
              <a:t>命令を出すと、</a:t>
            </a:r>
            <a:endParaRPr kumimoji="1" lang="en-US" altLang="ja-JP"/>
          </a:p>
          <a:p>
            <a:r>
              <a:rPr kumimoji="1" lang="ja-JP" altLang="en-US"/>
              <a:t>そのプロセスはブロック状態になり、</a:t>
            </a:r>
            <a:endParaRPr kumimoji="1" lang="en-US" altLang="ja-JP"/>
          </a:p>
          <a:p>
            <a:r>
              <a:rPr kumimoji="1" lang="ja-JP" altLang="en-US"/>
              <a:t>待ちキューに加えられます。</a:t>
            </a:r>
            <a:endParaRPr kumimoji="1" lang="en-US" altLang="ja-JP"/>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10</a:t>
            </a:fld>
            <a:endParaRPr lang="en-US" altLang="ja-JP"/>
          </a:p>
        </p:txBody>
      </p:sp>
    </p:spTree>
    <p:extLst>
      <p:ext uri="{BB962C8B-B14F-4D97-AF65-F5344CB8AC3E}">
        <p14:creationId xmlns:p14="http://schemas.microsoft.com/office/powerpoint/2010/main" val="284217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資源を使い終わったプロセスは、</a:t>
            </a:r>
            <a:endParaRPr kumimoji="1" lang="en-US" altLang="ja-JP" dirty="0"/>
          </a:p>
          <a:p>
            <a:r>
              <a:rPr kumimoji="1" lang="en-US" altLang="ja-JP" dirty="0"/>
              <a:t>signal </a:t>
            </a:r>
            <a:r>
              <a:rPr kumimoji="1" lang="ja-JP" altLang="en-US"/>
              <a:t>命令を出すと資源が解放されます。</a:t>
            </a:r>
            <a:endParaRPr kumimoji="1" lang="en-US" altLang="ja-JP" dirty="0"/>
          </a:p>
          <a:p>
            <a:r>
              <a:rPr kumimoji="1" lang="en-US" altLang="ja-JP" dirty="0"/>
              <a:t>signal </a:t>
            </a:r>
            <a:r>
              <a:rPr kumimoji="1" lang="ja-JP" altLang="en-US"/>
              <a:t>命令を出したときに、</a:t>
            </a:r>
            <a:endParaRPr kumimoji="1" lang="en-US" altLang="ja-JP" dirty="0"/>
          </a:p>
          <a:p>
            <a:r>
              <a:rPr kumimoji="1" lang="ja-JP" altLang="en-US"/>
              <a:t>待ちキューの中にブロック状態のプロセスがあれば、</a:t>
            </a:r>
            <a:endParaRPr kumimoji="1" lang="en-US" altLang="ja-JP" dirty="0"/>
          </a:p>
          <a:p>
            <a:r>
              <a:rPr kumimoji="1" lang="ja-JP" altLang="en-US"/>
              <a:t>そのうちの一つに資源が渡されます。</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11</a:t>
            </a:fld>
            <a:endParaRPr lang="en-US" altLang="ja-JP"/>
          </a:p>
        </p:txBody>
      </p:sp>
    </p:spTree>
    <p:extLst>
      <p:ext uri="{BB962C8B-B14F-4D97-AF65-F5344CB8AC3E}">
        <p14:creationId xmlns:p14="http://schemas.microsoft.com/office/powerpoint/2010/main" val="23852182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signal </a:t>
            </a:r>
            <a:r>
              <a:rPr kumimoji="1" lang="ja-JP" altLang="en-US"/>
              <a:t>命令を出したときに、</a:t>
            </a:r>
            <a:endParaRPr kumimoji="1" lang="en-US" altLang="ja-JP" dirty="0"/>
          </a:p>
          <a:p>
            <a:r>
              <a:rPr kumimoji="1" lang="ja-JP" altLang="en-US"/>
              <a:t>待ちキューの中にブロック状態のプロセスがなければ、</a:t>
            </a:r>
            <a:endParaRPr kumimoji="1" lang="en-US" altLang="ja-JP" dirty="0"/>
          </a:p>
          <a:p>
            <a:r>
              <a:rPr kumimoji="1" lang="ja-JP" altLang="en-US"/>
              <a:t>資源は空き状態になり、</a:t>
            </a:r>
            <a:endParaRPr kumimoji="1" lang="en-US" altLang="ja-JP" dirty="0"/>
          </a:p>
          <a:p>
            <a:r>
              <a:rPr kumimoji="1" lang="ja-JP" altLang="en-US"/>
              <a:t>セマフォ変数の値が</a:t>
            </a:r>
            <a:r>
              <a:rPr kumimoji="1" lang="en-US" altLang="ja-JP" dirty="0"/>
              <a:t>1</a:t>
            </a:r>
            <a:r>
              <a:rPr kumimoji="1" lang="ja-JP" altLang="en-US"/>
              <a:t>増えます。</a:t>
            </a:r>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12</a:t>
            </a:fld>
            <a:endParaRPr lang="en-US" altLang="ja-JP"/>
          </a:p>
        </p:txBody>
      </p:sp>
    </p:spTree>
    <p:extLst>
      <p:ext uri="{BB962C8B-B14F-4D97-AF65-F5344CB8AC3E}">
        <p14:creationId xmlns:p14="http://schemas.microsoft.com/office/powerpoint/2010/main" val="32939125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それでは、</a:t>
            </a:r>
            <a:r>
              <a:rPr kumimoji="1" lang="en-US" altLang="ja-JP" dirty="0"/>
              <a:t>wait </a:t>
            </a:r>
            <a:r>
              <a:rPr kumimoji="1" lang="ja-JP" altLang="en-US"/>
              <a:t>命令、</a:t>
            </a:r>
            <a:r>
              <a:rPr kumimoji="1" lang="en-US" altLang="ja-JP" dirty="0"/>
              <a:t>signal </a:t>
            </a:r>
            <a:r>
              <a:rPr kumimoji="1" lang="ja-JP" altLang="en-US"/>
              <a:t>命令の中身を見てみましょう。</a:t>
            </a:r>
            <a:endParaRPr kumimoji="1" lang="en-US" altLang="ja-JP" dirty="0"/>
          </a:p>
          <a:p>
            <a:r>
              <a:rPr kumimoji="1" lang="en-US" altLang="ja-JP" dirty="0"/>
              <a:t>wait </a:t>
            </a:r>
            <a:r>
              <a:rPr kumimoji="1" lang="ja-JP" altLang="en-US"/>
              <a:t>命令を実行したときに、</a:t>
            </a:r>
            <a:endParaRPr kumimoji="1" lang="en-US" altLang="ja-JP" dirty="0"/>
          </a:p>
          <a:p>
            <a:r>
              <a:rPr kumimoji="1" lang="ja-JP" altLang="en-US"/>
              <a:t>セマフォ変数</a:t>
            </a:r>
            <a:r>
              <a:rPr kumimoji="1" lang="en-US" altLang="ja-JP" dirty="0"/>
              <a:t> s </a:t>
            </a:r>
            <a:r>
              <a:rPr kumimoji="1" lang="ja-JP" altLang="en-US"/>
              <a:t>の値が</a:t>
            </a:r>
            <a:r>
              <a:rPr kumimoji="1" lang="en-US" altLang="ja-JP" dirty="0"/>
              <a:t>1</a:t>
            </a:r>
            <a:r>
              <a:rPr kumimoji="1" lang="ja-JP" altLang="en-US"/>
              <a:t>以上であれば、</a:t>
            </a:r>
            <a:endParaRPr kumimoji="1" lang="en-US" altLang="ja-JP" dirty="0"/>
          </a:p>
          <a:p>
            <a:r>
              <a:rPr kumimoji="1" lang="en-US" altLang="ja-JP" dirty="0"/>
              <a:t>s </a:t>
            </a:r>
            <a:r>
              <a:rPr kumimoji="1" lang="ja-JP" altLang="en-US"/>
              <a:t>を１減らします。</a:t>
            </a:r>
            <a:endParaRPr kumimoji="1" lang="en-US" altLang="ja-JP" dirty="0"/>
          </a:p>
          <a:p>
            <a:r>
              <a:rPr kumimoji="1" lang="ja-JP" altLang="en-US"/>
              <a:t>セマフォ変数の値が</a:t>
            </a:r>
            <a:r>
              <a:rPr kumimoji="1" lang="en-US" altLang="ja-JP" dirty="0"/>
              <a:t> 0 </a:t>
            </a:r>
            <a:r>
              <a:rPr kumimoji="1" lang="ja-JP" altLang="en-US"/>
              <a:t>であれば、</a:t>
            </a:r>
            <a:endParaRPr kumimoji="1" lang="en-US" altLang="ja-JP" dirty="0"/>
          </a:p>
          <a:p>
            <a:r>
              <a:rPr kumimoji="1" lang="en-US" altLang="ja-JP" dirty="0"/>
              <a:t>wait</a:t>
            </a:r>
            <a:r>
              <a:rPr kumimoji="1" lang="ja-JP" altLang="en-US"/>
              <a:t> 命令を出したプロセスは</a:t>
            </a:r>
            <a:endParaRPr kumimoji="1" lang="en-US" altLang="ja-JP" dirty="0"/>
          </a:p>
          <a:p>
            <a:r>
              <a:rPr kumimoji="1" lang="ja-JP" altLang="en-US"/>
              <a:t>ブロック状態に移行し、</a:t>
            </a:r>
            <a:endParaRPr kumimoji="1" lang="en-US" altLang="ja-JP" dirty="0"/>
          </a:p>
          <a:p>
            <a:r>
              <a:rPr kumimoji="1" lang="ja-JP" altLang="en-US"/>
              <a:t>待ちキューに加えられます。</a:t>
            </a:r>
            <a:endParaRPr kumimoji="1" lang="en-US" altLang="ja-JP" dirty="0"/>
          </a:p>
          <a:p>
            <a:r>
              <a:rPr kumimoji="1" lang="en-US" altLang="ja-JP" dirty="0"/>
              <a:t>signal </a:t>
            </a:r>
            <a:r>
              <a:rPr kumimoji="1" lang="ja-JP" altLang="en-US"/>
              <a:t>命令を実行した時は、</a:t>
            </a:r>
            <a:endParaRPr kumimoji="1" lang="en-US" altLang="ja-JP" dirty="0"/>
          </a:p>
          <a:p>
            <a:r>
              <a:rPr kumimoji="1" lang="ja-JP" altLang="en-US"/>
              <a:t>待ちキューの中にブロック状態のプロセスがあるならば、</a:t>
            </a:r>
            <a:endParaRPr kumimoji="1" lang="en-US" altLang="ja-JP" dirty="0"/>
          </a:p>
          <a:p>
            <a:r>
              <a:rPr kumimoji="1" lang="ja-JP" altLang="en-US"/>
              <a:t>そのうちの一つを実行可能状態にします。</a:t>
            </a:r>
            <a:endParaRPr kumimoji="1" lang="en-US" altLang="ja-JP" dirty="0"/>
          </a:p>
          <a:p>
            <a:r>
              <a:rPr kumimoji="1" lang="ja-JP" altLang="en-US"/>
              <a:t>待ちキューの中にプロセスが無ければ、</a:t>
            </a:r>
            <a:endParaRPr kumimoji="1" lang="en-US" altLang="ja-JP" dirty="0"/>
          </a:p>
          <a:p>
            <a:r>
              <a:rPr kumimoji="1" lang="en-US" altLang="ja-JP" dirty="0"/>
              <a:t>s </a:t>
            </a:r>
            <a:r>
              <a:rPr kumimoji="1" lang="ja-JP" altLang="en-US"/>
              <a:t>の値を１増やします。</a:t>
            </a:r>
            <a:endParaRPr kumimoji="1" lang="en-US" altLang="ja-JP" dirty="0"/>
          </a:p>
          <a:p>
            <a:r>
              <a:rPr kumimoji="1" lang="ja-JP" altLang="en-US"/>
              <a:t>これら</a:t>
            </a:r>
            <a:r>
              <a:rPr kumimoji="1" lang="en-US" altLang="ja-JP" dirty="0"/>
              <a:t> wait </a:t>
            </a:r>
            <a:r>
              <a:rPr kumimoji="1" lang="ja-JP" altLang="en-US"/>
              <a:t>命令と、</a:t>
            </a:r>
            <a:r>
              <a:rPr kumimoji="1" lang="en-US" altLang="ja-JP" dirty="0"/>
              <a:t>signal </a:t>
            </a:r>
            <a:r>
              <a:rPr kumimoji="1" lang="ja-JP" altLang="en-US"/>
              <a:t>命令は、他のプロセスから割り込みされない</a:t>
            </a:r>
            <a:endParaRPr kumimoji="1" lang="en-US" altLang="ja-JP" dirty="0"/>
          </a:p>
          <a:p>
            <a:r>
              <a:rPr kumimoji="1" lang="ja-JP" altLang="en-US"/>
              <a:t>不可分な操作です。</a:t>
            </a:r>
            <a:endParaRPr kumimoji="1" lang="en-US" altLang="ja-JP" dirty="0"/>
          </a:p>
          <a:p>
            <a:r>
              <a:rPr kumimoji="1" lang="ja-JP" altLang="en-US"/>
              <a:t>これらの命令の実現には、読みと書きを同時に行う</a:t>
            </a:r>
            <a:endParaRPr kumimoji="1" lang="en-US" altLang="ja-JP" dirty="0"/>
          </a:p>
          <a:p>
            <a:r>
              <a:rPr kumimoji="1" lang="en-US" altLang="ja-JP" dirty="0"/>
              <a:t>Test and set </a:t>
            </a:r>
            <a:r>
              <a:rPr kumimoji="1" lang="ja-JP" altLang="en-US"/>
              <a:t>命令が使われます。</a:t>
            </a:r>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13</a:t>
            </a:fld>
            <a:endParaRPr lang="en-US" altLang="ja-JP"/>
          </a:p>
        </p:txBody>
      </p:sp>
    </p:spTree>
    <p:extLst>
      <p:ext uri="{BB962C8B-B14F-4D97-AF65-F5344CB8AC3E}">
        <p14:creationId xmlns:p14="http://schemas.microsoft.com/office/powerpoint/2010/main" val="42363161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それでは、セマフォを用いて相互排除をしてみましょう。</a:t>
            </a:r>
            <a:endParaRPr kumimoji="1" lang="en-US" altLang="ja-JP" dirty="0"/>
          </a:p>
          <a:p>
            <a:r>
              <a:rPr kumimoji="1" lang="ja-JP" altLang="en-US"/>
              <a:t>まず、資源を管理するためのセマフォ変数</a:t>
            </a:r>
            <a:r>
              <a:rPr kumimoji="1" lang="en-US" altLang="ja-JP" dirty="0"/>
              <a:t> s </a:t>
            </a:r>
            <a:r>
              <a:rPr kumimoji="1" lang="ja-JP" altLang="en-US"/>
              <a:t>を用意します。</a:t>
            </a:r>
            <a:endParaRPr kumimoji="1" lang="en-US" altLang="ja-JP" dirty="0"/>
          </a:p>
          <a:p>
            <a:r>
              <a:rPr kumimoji="1" lang="en-US" altLang="ja-JP" dirty="0"/>
              <a:t>s </a:t>
            </a:r>
            <a:r>
              <a:rPr kumimoji="1" lang="ja-JP" altLang="en-US"/>
              <a:t>の初期値は、資源の数です。</a:t>
            </a:r>
            <a:endParaRPr kumimoji="1" lang="en-US" altLang="ja-JP" dirty="0"/>
          </a:p>
          <a:p>
            <a:r>
              <a:rPr kumimoji="1" lang="ja-JP" altLang="en-US"/>
              <a:t>臨界領域に入る時は、</a:t>
            </a:r>
            <a:endParaRPr kumimoji="1" lang="en-US" altLang="ja-JP" dirty="0"/>
          </a:p>
          <a:p>
            <a:r>
              <a:rPr kumimoji="1" lang="en-US" altLang="ja-JP" dirty="0"/>
              <a:t>s </a:t>
            </a:r>
            <a:r>
              <a:rPr kumimoji="1" lang="ja-JP" altLang="en-US"/>
              <a:t>に対して</a:t>
            </a:r>
            <a:r>
              <a:rPr kumimoji="1" lang="en-US" altLang="ja-JP" dirty="0"/>
              <a:t> wait </a:t>
            </a:r>
            <a:r>
              <a:rPr kumimoji="1" lang="ja-JP" altLang="en-US"/>
              <a:t>命令を出し、</a:t>
            </a:r>
            <a:endParaRPr kumimoji="1" lang="en-US" altLang="ja-JP" dirty="0"/>
          </a:p>
          <a:p>
            <a:r>
              <a:rPr kumimoji="1" lang="ja-JP" altLang="en-US"/>
              <a:t>臨界領域から出てきた時は、</a:t>
            </a:r>
            <a:endParaRPr kumimoji="1" lang="en-US" altLang="ja-JP" dirty="0"/>
          </a:p>
          <a:p>
            <a:r>
              <a:rPr kumimoji="1" lang="en-US" altLang="ja-JP" dirty="0"/>
              <a:t>s </a:t>
            </a:r>
            <a:r>
              <a:rPr kumimoji="1" lang="ja-JP" altLang="en-US"/>
              <a:t>に対して</a:t>
            </a:r>
            <a:r>
              <a:rPr kumimoji="1" lang="en-US" altLang="ja-JP" dirty="0"/>
              <a:t> signal </a:t>
            </a:r>
            <a:r>
              <a:rPr kumimoji="1" lang="ja-JP" altLang="en-US"/>
              <a:t>命令を出します。</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14</a:t>
            </a:fld>
            <a:endParaRPr lang="en-US" altLang="ja-JP"/>
          </a:p>
        </p:txBody>
      </p:sp>
    </p:spTree>
    <p:extLst>
      <p:ext uri="{BB962C8B-B14F-4D97-AF65-F5344CB8AC3E}">
        <p14:creationId xmlns:p14="http://schemas.microsoft.com/office/powerpoint/2010/main" val="13970636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セマフォに対して</a:t>
            </a:r>
            <a:r>
              <a:rPr kumimoji="1" lang="en-US" altLang="ja-JP" dirty="0"/>
              <a:t>wait</a:t>
            </a:r>
            <a:r>
              <a:rPr kumimoji="1" lang="ja-JP" altLang="en-US" dirty="0"/>
              <a:t>命令を出したときに、</a:t>
            </a:r>
            <a:endParaRPr kumimoji="1" lang="en-US" altLang="ja-JP" dirty="0"/>
          </a:p>
          <a:p>
            <a:r>
              <a:rPr kumimoji="1" lang="ja-JP" altLang="en-US" dirty="0"/>
              <a:t>資源が空いていなければ、そのプロセスはブロック状態になり、</a:t>
            </a:r>
            <a:endParaRPr kumimoji="1" lang="en-US" altLang="ja-JP" dirty="0"/>
          </a:p>
          <a:p>
            <a:r>
              <a:rPr kumimoji="1" lang="ja-JP" altLang="en-US" dirty="0"/>
              <a:t>待ちキューに入れられます。</a:t>
            </a:r>
            <a:endParaRPr kumimoji="1" lang="en-US" altLang="ja-JP" dirty="0"/>
          </a:p>
          <a:p>
            <a:r>
              <a:rPr kumimoji="1" lang="ja-JP" altLang="en-US" dirty="0"/>
              <a:t>セマフォに対して</a:t>
            </a:r>
            <a:r>
              <a:rPr kumimoji="1" lang="en-US" altLang="ja-JP" dirty="0"/>
              <a:t>signal</a:t>
            </a:r>
            <a:r>
              <a:rPr kumimoji="1" lang="ja-JP" altLang="en-US" dirty="0"/>
              <a:t>命令出されると、</a:t>
            </a:r>
            <a:endParaRPr kumimoji="1" lang="en-US" altLang="ja-JP" dirty="0"/>
          </a:p>
          <a:p>
            <a:r>
              <a:rPr kumimoji="1" lang="ja-JP" altLang="en-US" dirty="0"/>
              <a:t>待ちキューに入っているプロセスのうちの１つに資源が渡されます。</a:t>
            </a:r>
            <a:endParaRPr kumimoji="1" lang="en-US" altLang="ja-JP" dirty="0"/>
          </a:p>
          <a:p>
            <a:r>
              <a:rPr kumimoji="1" lang="ja-JP" altLang="en-US" dirty="0"/>
              <a:t>このとき、待ちキューから復帰するプロセスが</a:t>
            </a:r>
            <a:endParaRPr kumimoji="1" lang="en-US" altLang="ja-JP" dirty="0"/>
          </a:p>
          <a:p>
            <a:r>
              <a:rPr kumimoji="1" lang="en-US" altLang="ja-JP" dirty="0"/>
              <a:t>FIFO</a:t>
            </a:r>
            <a:r>
              <a:rPr kumimoji="1" lang="ja-JP" altLang="en-US" dirty="0"/>
              <a:t>方式、つまり、先に</a:t>
            </a:r>
            <a:r>
              <a:rPr kumimoji="1" lang="en-US" altLang="ja-JP" dirty="0"/>
              <a:t>wait</a:t>
            </a:r>
            <a:r>
              <a:rPr kumimoji="1" lang="ja-JP" altLang="en-US" dirty="0"/>
              <a:t>命令を出したプロセスであるセマフォを、</a:t>
            </a:r>
            <a:endParaRPr kumimoji="1" lang="en-US" altLang="ja-JP" dirty="0"/>
          </a:p>
          <a:p>
            <a:r>
              <a:rPr kumimoji="1" lang="ja-JP" altLang="en-US" dirty="0"/>
              <a:t>強いセマフォ、と言います。</a:t>
            </a:r>
            <a:endParaRPr kumimoji="1" lang="en-US" altLang="ja-JP" dirty="0"/>
          </a:p>
          <a:p>
            <a:r>
              <a:rPr kumimoji="1" lang="ja-JP" altLang="en-US" dirty="0"/>
              <a:t>一方、待ちキューからの復帰順序が決められていないセマフォを弱いセマフォと言います。</a:t>
            </a:r>
            <a:endParaRPr kumimoji="1" lang="en-US" altLang="ja-JP" dirty="0"/>
          </a:p>
          <a:p>
            <a:r>
              <a:rPr kumimoji="1" lang="ja-JP" altLang="en-US" dirty="0"/>
              <a:t>例えば、プロセス</a:t>
            </a:r>
            <a:r>
              <a:rPr kumimoji="1" lang="en-US" altLang="ja-JP" dirty="0"/>
              <a:t>2, 1, 3 </a:t>
            </a:r>
            <a:r>
              <a:rPr kumimoji="1" lang="ja-JP" altLang="en-US" dirty="0"/>
              <a:t>の順に</a:t>
            </a:r>
            <a:r>
              <a:rPr kumimoji="1" lang="en-US" altLang="ja-JP" dirty="0"/>
              <a:t> wait </a:t>
            </a:r>
            <a:r>
              <a:rPr kumimoji="1" lang="ja-JP" altLang="en-US" dirty="0"/>
              <a:t>命令を出して待ちキューに入った場合、</a:t>
            </a:r>
            <a:endParaRPr kumimoji="1" lang="en-US" altLang="ja-JP" dirty="0"/>
          </a:p>
          <a:p>
            <a:r>
              <a:rPr kumimoji="1" lang="ja-JP" altLang="en-US" dirty="0"/>
              <a:t>強いセマフォでは、</a:t>
            </a:r>
            <a:endParaRPr kumimoji="1" lang="en-US" altLang="ja-JP" dirty="0"/>
          </a:p>
          <a:p>
            <a:r>
              <a:rPr kumimoji="1" lang="ja-JP" altLang="en-US" dirty="0"/>
              <a:t>最初に待ちキューから復帰するのは、最初に</a:t>
            </a:r>
            <a:r>
              <a:rPr kumimoji="1" lang="en-US" altLang="ja-JP" dirty="0"/>
              <a:t>wait</a:t>
            </a:r>
            <a:r>
              <a:rPr kumimoji="1" lang="ja-JP" altLang="en-US" dirty="0"/>
              <a:t>命令を出したプロセス</a:t>
            </a:r>
            <a:r>
              <a:rPr kumimoji="1" lang="en-US" altLang="ja-JP" dirty="0"/>
              <a:t>2</a:t>
            </a:r>
            <a:r>
              <a:rPr kumimoji="1" lang="ja-JP" altLang="en-US" dirty="0"/>
              <a:t>になります。</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15</a:t>
            </a:fld>
            <a:endParaRPr lang="en-US" altLang="ja-JP"/>
          </a:p>
        </p:txBody>
      </p:sp>
    </p:spTree>
    <p:extLst>
      <p:ext uri="{BB962C8B-B14F-4D97-AF65-F5344CB8AC3E}">
        <p14:creationId xmlns:p14="http://schemas.microsoft.com/office/powerpoint/2010/main" val="6491365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次は、プロセス間で通信する場合をみてみましょう。</a:t>
            </a:r>
            <a:endParaRPr kumimoji="1" lang="en-US" altLang="ja-JP" dirty="0"/>
          </a:p>
          <a:p>
            <a:r>
              <a:rPr kumimoji="1" lang="ja-JP" altLang="en-US"/>
              <a:t>プロセス間で同期を取る場合や、プロセス間でメッセージを交換するときに</a:t>
            </a:r>
            <a:endParaRPr kumimoji="1" lang="en-US" altLang="ja-JP" dirty="0"/>
          </a:p>
          <a:p>
            <a:r>
              <a:rPr kumimoji="1" lang="ja-JP" altLang="en-US"/>
              <a:t>プロセス間の通信が行われます。</a:t>
            </a:r>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16</a:t>
            </a:fld>
            <a:endParaRPr lang="en-US" altLang="ja-JP"/>
          </a:p>
        </p:txBody>
      </p:sp>
    </p:spTree>
    <p:extLst>
      <p:ext uri="{BB962C8B-B14F-4D97-AF65-F5344CB8AC3E}">
        <p14:creationId xmlns:p14="http://schemas.microsoft.com/office/powerpoint/2010/main" val="10069986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プロセス間通信は、</a:t>
            </a:r>
            <a:endParaRPr kumimoji="1" lang="en-US" altLang="ja-JP" dirty="0"/>
          </a:p>
          <a:p>
            <a:r>
              <a:rPr kumimoji="1" lang="ja-JP" altLang="en-US"/>
              <a:t>共有メモリを介して行う共有メモリ型プロセス間通信と、</a:t>
            </a:r>
            <a:endParaRPr kumimoji="1" lang="en-US" altLang="ja-JP" dirty="0"/>
          </a:p>
          <a:p>
            <a:r>
              <a:rPr kumimoji="1" lang="ja-JP" altLang="en-US"/>
              <a:t>ネットワークを介して行う分散メモリ型プロセス間通信があります。</a:t>
            </a:r>
            <a:endParaRPr kumimoji="1" lang="en-US" altLang="ja-JP" dirty="0"/>
          </a:p>
          <a:p>
            <a:r>
              <a:rPr kumimoji="1" lang="ja-JP" altLang="en-US"/>
              <a:t>共通メモリ型では、</a:t>
            </a:r>
            <a:endParaRPr kumimoji="1" lang="en-US" altLang="ja-JP" dirty="0"/>
          </a:p>
          <a:p>
            <a:r>
              <a:rPr kumimoji="1" lang="ja-JP" altLang="en-US"/>
              <a:t>送信側のプロセスがメモリのどこかにデータを書き込み、</a:t>
            </a:r>
            <a:endParaRPr kumimoji="1" lang="en-US" altLang="ja-JP" dirty="0"/>
          </a:p>
          <a:p>
            <a:r>
              <a:rPr kumimoji="1" lang="ja-JP" altLang="en-US"/>
              <a:t>受信側のプロセスがメモリに書かれたデータを読み込みます。</a:t>
            </a:r>
            <a:endParaRPr kumimoji="1" lang="en-US" altLang="ja-JP" dirty="0"/>
          </a:p>
          <a:p>
            <a:r>
              <a:rPr kumimoji="1" lang="ja-JP" altLang="en-US"/>
              <a:t>分散メモリ型では、送信側は</a:t>
            </a:r>
            <a:endParaRPr kumimoji="1" lang="en-US" altLang="ja-JP" dirty="0"/>
          </a:p>
          <a:p>
            <a:r>
              <a:rPr kumimoji="1" lang="ja-JP" altLang="en-US"/>
              <a:t>ネットワークを通してメッセージを送ります。</a:t>
            </a:r>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17</a:t>
            </a:fld>
            <a:endParaRPr lang="en-US" altLang="ja-JP"/>
          </a:p>
        </p:txBody>
      </p:sp>
    </p:spTree>
    <p:extLst>
      <p:ext uri="{BB962C8B-B14F-4D97-AF65-F5344CB8AC3E}">
        <p14:creationId xmlns:p14="http://schemas.microsoft.com/office/powerpoint/2010/main" val="18177414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共有メモリ型プロセス間通信は、メモリを介して行われます。</a:t>
            </a:r>
            <a:endParaRPr kumimoji="1" lang="en-US" altLang="ja-JP" dirty="0"/>
          </a:p>
          <a:p>
            <a:r>
              <a:rPr kumimoji="1" lang="ja-JP" altLang="en-US" dirty="0"/>
              <a:t>メモリを介する時は、メモリの共有領域を使う方法と、</a:t>
            </a:r>
            <a:endParaRPr kumimoji="1" lang="en-US" altLang="ja-JP" dirty="0"/>
          </a:p>
          <a:p>
            <a:r>
              <a:rPr kumimoji="1" lang="ja-JP" altLang="en-US" dirty="0"/>
              <a:t>メモリの占有領域を使う方法があります。</a:t>
            </a:r>
            <a:endParaRPr kumimoji="1" lang="en-US" altLang="ja-JP" dirty="0"/>
          </a:p>
          <a:p>
            <a:r>
              <a:rPr kumimoji="1" lang="ja-JP" altLang="en-US" dirty="0"/>
              <a:t>メモリの共有領域を使う場合は、</a:t>
            </a:r>
            <a:endParaRPr kumimoji="1" lang="en-US" altLang="ja-JP" dirty="0"/>
          </a:p>
          <a:p>
            <a:r>
              <a:rPr kumimoji="1" lang="ja-JP" altLang="en-US" dirty="0"/>
              <a:t>共有領域のどこかに、通信用の領域を設けておきます。</a:t>
            </a:r>
            <a:endParaRPr kumimoji="1" lang="en-US" altLang="ja-JP" dirty="0"/>
          </a:p>
          <a:p>
            <a:r>
              <a:rPr kumimoji="1" lang="ja-JP" altLang="en-US" dirty="0"/>
              <a:t>送信側のプロセスは、共有領域にデータを書き込みます。</a:t>
            </a:r>
            <a:endParaRPr kumimoji="1" lang="en-US" altLang="ja-JP" dirty="0"/>
          </a:p>
          <a:p>
            <a:r>
              <a:rPr kumimoji="1" lang="ja-JP" altLang="en-US" dirty="0"/>
              <a:t>受信側のプロセスは、共有領域に書かれたデータを読み込みます。</a:t>
            </a:r>
            <a:endParaRPr kumimoji="1" lang="en-US" altLang="ja-JP" dirty="0"/>
          </a:p>
          <a:p>
            <a:r>
              <a:rPr kumimoji="1" lang="ja-JP" altLang="en-US" dirty="0"/>
              <a:t>メモリの占有領域を使う場合は、</a:t>
            </a:r>
            <a:endParaRPr kumimoji="1" lang="en-US" altLang="ja-JP" dirty="0"/>
          </a:p>
          <a:p>
            <a:r>
              <a:rPr kumimoji="1" lang="ja-JP" altLang="en-US" dirty="0"/>
              <a:t>各プロセスが占有する領域に、通信用の領域を設けておきます。</a:t>
            </a:r>
            <a:endParaRPr kumimoji="1" lang="en-US" altLang="ja-JP" dirty="0"/>
          </a:p>
          <a:p>
            <a:r>
              <a:rPr kumimoji="1" lang="ja-JP" altLang="en-US" dirty="0"/>
              <a:t>送信側のプロセスが、受信側のプロセスの通信用の領域にデータを書き込む、</a:t>
            </a:r>
            <a:endParaRPr kumimoji="1" lang="en-US" altLang="ja-JP" dirty="0"/>
          </a:p>
          <a:p>
            <a:r>
              <a:rPr kumimoji="1" lang="ja-JP" altLang="en-US" dirty="0"/>
              <a:t>あるいは、受信側のプロセスが、</a:t>
            </a:r>
            <a:endParaRPr kumimoji="1" lang="en-US" altLang="ja-JP" dirty="0"/>
          </a:p>
          <a:p>
            <a:r>
              <a:rPr kumimoji="1" lang="ja-JP" altLang="en-US" dirty="0"/>
              <a:t>送信側のプロセスの通信用の領域のデータを読み込むことで通信できます。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18</a:t>
            </a:fld>
            <a:endParaRPr lang="en-US" altLang="ja-JP"/>
          </a:p>
        </p:txBody>
      </p:sp>
    </p:spTree>
    <p:extLst>
      <p:ext uri="{BB962C8B-B14F-4D97-AF65-F5344CB8AC3E}">
        <p14:creationId xmlns:p14="http://schemas.microsoft.com/office/powerpoint/2010/main" val="20076759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分散型プロセス間通信は、</a:t>
            </a:r>
            <a:endParaRPr kumimoji="1" lang="en-US" altLang="ja-JP" dirty="0"/>
          </a:p>
          <a:p>
            <a:r>
              <a:rPr kumimoji="1" lang="ja-JP" altLang="en-US"/>
              <a:t>メッセージの送信と受信でデータをやり取りします。</a:t>
            </a:r>
            <a:endParaRPr kumimoji="1" lang="en-US" altLang="ja-JP" dirty="0"/>
          </a:p>
          <a:p>
            <a:r>
              <a:rPr kumimoji="1" lang="ja-JP" altLang="en-US"/>
              <a:t>送信 </a:t>
            </a:r>
            <a:r>
              <a:rPr kumimoji="1" lang="en-US" altLang="ja-JP" dirty="0"/>
              <a:t>send </a:t>
            </a:r>
            <a:r>
              <a:rPr kumimoji="1" lang="ja-JP" altLang="en-US"/>
              <a:t>は、指定した宛先のプロセスへメッセージを送ります。</a:t>
            </a:r>
            <a:endParaRPr kumimoji="1" lang="en-US" altLang="ja-JP" dirty="0"/>
          </a:p>
          <a:p>
            <a:r>
              <a:rPr kumimoji="1" lang="ja-JP" altLang="en-US"/>
              <a:t>送信側は、メッセージの宛先のプロセス</a:t>
            </a:r>
            <a:r>
              <a:rPr kumimoji="1" lang="en-US" altLang="ja-JP" dirty="0"/>
              <a:t> destination </a:t>
            </a:r>
            <a:r>
              <a:rPr kumimoji="1" lang="ja-JP" altLang="en-US"/>
              <a:t>に対して、送るメッセージ</a:t>
            </a:r>
            <a:r>
              <a:rPr kumimoji="1" lang="en-US" altLang="ja-JP" dirty="0"/>
              <a:t> message list </a:t>
            </a:r>
            <a:r>
              <a:rPr kumimoji="1" lang="ja-JP" altLang="en-US"/>
              <a:t>を作成し、</a:t>
            </a:r>
            <a:endParaRPr kumimoji="1" lang="en-US" altLang="ja-JP" dirty="0"/>
          </a:p>
          <a:p>
            <a:r>
              <a:rPr kumimoji="1" lang="ja-JP" altLang="en-US"/>
              <a:t>送信命令</a:t>
            </a:r>
            <a:r>
              <a:rPr kumimoji="1" lang="en-US" altLang="ja-JP" dirty="0"/>
              <a:t> send </a:t>
            </a:r>
            <a:r>
              <a:rPr kumimoji="1" lang="ja-JP" altLang="en-US"/>
              <a:t>を実行すると、メッセージが送られます。</a:t>
            </a:r>
            <a:endParaRPr kumimoji="1" lang="en-US" altLang="ja-JP" dirty="0"/>
          </a:p>
          <a:p>
            <a:r>
              <a:rPr kumimoji="1" lang="en-US" altLang="ja-JP" dirty="0"/>
              <a:t>send </a:t>
            </a:r>
            <a:r>
              <a:rPr kumimoji="1" lang="ja-JP" altLang="en-US"/>
              <a:t>の引数は宛先</a:t>
            </a:r>
            <a:r>
              <a:rPr kumimoji="1" lang="en-US" altLang="ja-JP" dirty="0"/>
              <a:t> destination </a:t>
            </a:r>
            <a:r>
              <a:rPr kumimoji="1" lang="ja-JP" altLang="en-US"/>
              <a:t>と送るメッセージ</a:t>
            </a:r>
            <a:r>
              <a:rPr kumimoji="1" lang="en-US" altLang="ja-JP" dirty="0"/>
              <a:t> message list </a:t>
            </a:r>
            <a:r>
              <a:rPr kumimoji="1" lang="ja-JP" altLang="en-US"/>
              <a:t>です。</a:t>
            </a:r>
            <a:endParaRPr kumimoji="1" lang="en-US" altLang="ja-JP" dirty="0"/>
          </a:p>
          <a:p>
            <a:r>
              <a:rPr kumimoji="1" lang="ja-JP" altLang="en-US"/>
              <a:t>受信</a:t>
            </a:r>
            <a:r>
              <a:rPr kumimoji="1" lang="en-US" altLang="ja-JP" dirty="0"/>
              <a:t> receive </a:t>
            </a:r>
            <a:r>
              <a:rPr kumimoji="1" lang="ja-JP" altLang="en-US"/>
              <a:t>は、指定した送信元からのメッセージを受け取ります。</a:t>
            </a:r>
            <a:endParaRPr kumimoji="1" lang="en-US" altLang="ja-JP" dirty="0"/>
          </a:p>
          <a:p>
            <a:r>
              <a:rPr kumimoji="1" lang="ja-JP" altLang="en-US"/>
              <a:t>受信側は、メッセージの送信元</a:t>
            </a:r>
            <a:r>
              <a:rPr kumimoji="1" lang="en-US" altLang="ja-JP" dirty="0"/>
              <a:t> source </a:t>
            </a:r>
            <a:r>
              <a:rPr kumimoji="1" lang="ja-JP" altLang="en-US"/>
              <a:t>から受けたとったメッセージを入れるための変数</a:t>
            </a:r>
            <a:r>
              <a:rPr kumimoji="1" lang="en-US" altLang="ja-JP" dirty="0"/>
              <a:t> variable list </a:t>
            </a:r>
            <a:r>
              <a:rPr kumimoji="1" lang="ja-JP" altLang="en-US"/>
              <a:t>を作成し。</a:t>
            </a:r>
            <a:endParaRPr kumimoji="1" lang="en-US" altLang="ja-JP" dirty="0"/>
          </a:p>
          <a:p>
            <a:r>
              <a:rPr kumimoji="1" lang="ja-JP" altLang="en-US"/>
              <a:t>受信命令</a:t>
            </a:r>
            <a:r>
              <a:rPr kumimoji="1" lang="en-US" altLang="ja-JP" dirty="0"/>
              <a:t> receive </a:t>
            </a:r>
            <a:r>
              <a:rPr kumimoji="1" lang="ja-JP" altLang="en-US"/>
              <a:t>を実行すると、メッセージを受け取ることができます。</a:t>
            </a:r>
            <a:endParaRPr kumimoji="1" lang="en-US" altLang="ja-JP" dirty="0"/>
          </a:p>
          <a:p>
            <a:r>
              <a:rPr kumimoji="1" lang="en-US" altLang="ja-JP" dirty="0"/>
              <a:t>receive </a:t>
            </a:r>
            <a:r>
              <a:rPr kumimoji="1" lang="ja-JP" altLang="en-US"/>
              <a:t>の引数は送信元</a:t>
            </a:r>
            <a:r>
              <a:rPr kumimoji="1" lang="en-US" altLang="ja-JP" dirty="0"/>
              <a:t> source </a:t>
            </a:r>
            <a:r>
              <a:rPr kumimoji="1" lang="ja-JP" altLang="en-US"/>
              <a:t>です。</a:t>
            </a:r>
            <a:endParaRPr kumimoji="1" lang="en-US" altLang="ja-JP" dirty="0"/>
          </a:p>
          <a:p>
            <a:r>
              <a:rPr kumimoji="1" lang="ja-JP" altLang="en-US"/>
              <a:t>この時、返り値として、送信元が送ってきたメッセージが返ってきます。</a:t>
            </a:r>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19</a:t>
            </a:fld>
            <a:endParaRPr lang="en-US" altLang="ja-JP"/>
          </a:p>
        </p:txBody>
      </p:sp>
    </p:spTree>
    <p:extLst>
      <p:ext uri="{BB962C8B-B14F-4D97-AF65-F5344CB8AC3E}">
        <p14:creationId xmlns:p14="http://schemas.microsoft.com/office/powerpoint/2010/main" val="2956251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まずは前回の復習です。</a:t>
            </a:r>
            <a:endParaRPr kumimoji="1" lang="en-US" altLang="ja-JP"/>
          </a:p>
          <a:p>
            <a:r>
              <a:rPr kumimoji="1" lang="ja-JP" altLang="en-US"/>
              <a:t>資源の中には、同時には</a:t>
            </a:r>
            <a:r>
              <a:rPr kumimoji="1" lang="en-US" altLang="ja-JP"/>
              <a:t>1</a:t>
            </a:r>
            <a:r>
              <a:rPr kumimoji="1" lang="ja-JP" altLang="en-US"/>
              <a:t>つのプロセスしか使えないものがあります。</a:t>
            </a:r>
            <a:endParaRPr kumimoji="1" lang="en-US" altLang="ja-JP"/>
          </a:p>
          <a:p>
            <a:r>
              <a:rPr kumimoji="1" lang="ja-JP" altLang="en-US"/>
              <a:t>そのような資源を、逐次的資源 </a:t>
            </a:r>
            <a:r>
              <a:rPr kumimoji="1" lang="en-US" altLang="ja-JP"/>
              <a:t>sequential resource </a:t>
            </a:r>
            <a:r>
              <a:rPr kumimoji="1" lang="ja-JP" altLang="en-US"/>
              <a:t>と言います。</a:t>
            </a:r>
            <a:endParaRPr kumimoji="1" lang="en-US" altLang="ja-JP"/>
          </a:p>
          <a:p>
            <a:r>
              <a:rPr kumimoji="1" lang="ja-JP" altLang="en-US"/>
              <a:t>そして、プロセスの操作のうち、逐次的資源を操作している部分を</a:t>
            </a:r>
            <a:endParaRPr kumimoji="1" lang="en-US" altLang="ja-JP"/>
          </a:p>
          <a:p>
            <a:r>
              <a:rPr kumimoji="1" lang="ja-JP" altLang="en-US"/>
              <a:t>臨界領域 </a:t>
            </a:r>
            <a:r>
              <a:rPr kumimoji="1" lang="en-US" altLang="ja-JP"/>
              <a:t>critical section </a:t>
            </a:r>
            <a:r>
              <a:rPr kumimoji="1" lang="ja-JP" altLang="en-US"/>
              <a:t>と言います。</a:t>
            </a:r>
            <a:endParaRPr kumimoji="1" lang="en-US" altLang="ja-JP"/>
          </a:p>
          <a:p>
            <a:r>
              <a:rPr kumimoji="1" lang="ja-JP" altLang="en-US"/>
              <a:t>例えば、こちらのプロセス</a:t>
            </a:r>
            <a:r>
              <a:rPr kumimoji="1" lang="en-US" altLang="ja-JP"/>
              <a:t>1, 2</a:t>
            </a:r>
            <a:r>
              <a:rPr kumimoji="1" lang="ja-JP" altLang="en-US"/>
              <a:t>では、</a:t>
            </a:r>
            <a:endParaRPr kumimoji="1" lang="en-US" altLang="ja-JP"/>
          </a:p>
          <a:p>
            <a:r>
              <a:rPr kumimoji="1" lang="ja-JP" altLang="en-US"/>
              <a:t>変数</a:t>
            </a:r>
            <a:r>
              <a:rPr kumimoji="1" lang="en-US" altLang="ja-JP"/>
              <a:t>x </a:t>
            </a:r>
            <a:r>
              <a:rPr kumimoji="1" lang="ja-JP" altLang="en-US"/>
              <a:t>は逐次的資源ですので、</a:t>
            </a:r>
            <a:endParaRPr kumimoji="1" lang="en-US" altLang="ja-JP"/>
          </a:p>
          <a:p>
            <a:r>
              <a:rPr kumimoji="1" lang="ja-JP" altLang="en-US"/>
              <a:t>変数 </a:t>
            </a:r>
            <a:r>
              <a:rPr kumimoji="1" lang="en-US" altLang="ja-JP"/>
              <a:t>x </a:t>
            </a:r>
            <a:r>
              <a:rPr kumimoji="1" lang="ja-JP" altLang="en-US"/>
              <a:t>を操作している部分が臨界領域です。</a:t>
            </a:r>
            <a:endParaRPr kumimoji="1" lang="en-US" altLang="ja-JP"/>
          </a:p>
          <a:p>
            <a:r>
              <a:rPr kumimoji="1" lang="ja-JP" altLang="en-US"/>
              <a:t>逐次的資源を操作している間は、他のプロセスに使われてはいけません。</a:t>
            </a:r>
            <a:endParaRPr kumimoji="1" lang="en-US" altLang="ja-JP"/>
          </a:p>
          <a:p>
            <a:r>
              <a:rPr kumimoji="1" lang="ja-JP" altLang="en-US"/>
              <a:t>ですので、臨界領域に入るときは、</a:t>
            </a:r>
            <a:endParaRPr kumimoji="1" lang="en-US" altLang="ja-JP"/>
          </a:p>
          <a:p>
            <a:r>
              <a:rPr kumimoji="1" lang="ja-JP" altLang="en-US"/>
              <a:t>他のプロセスがその逐次的資源を使わないように資源を占有する必要があります。</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2</a:t>
            </a:fld>
            <a:endParaRPr lang="en-US" altLang="ja-JP"/>
          </a:p>
        </p:txBody>
      </p:sp>
    </p:spTree>
    <p:extLst>
      <p:ext uri="{BB962C8B-B14F-4D97-AF65-F5344CB8AC3E}">
        <p14:creationId xmlns:p14="http://schemas.microsoft.com/office/powerpoint/2010/main" val="8137500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送信、受信の実行の様子を見てみましょう。</a:t>
            </a:r>
            <a:endParaRPr kumimoji="1" lang="en-US" altLang="ja-JP" dirty="0"/>
          </a:p>
          <a:p>
            <a:r>
              <a:rPr kumimoji="1" lang="ja-JP" altLang="en-US"/>
              <a:t>送信側が、相手に送るメッセージリストを作成します。</a:t>
            </a:r>
            <a:endParaRPr kumimoji="1" lang="en-US" altLang="ja-JP" dirty="0"/>
          </a:p>
          <a:p>
            <a:r>
              <a:rPr kumimoji="1" lang="ja-JP" altLang="en-US"/>
              <a:t>また、受信側は、メッセージを入れる変数リストを作成します。</a:t>
            </a:r>
            <a:endParaRPr kumimoji="1" lang="en-US" altLang="ja-JP" dirty="0"/>
          </a:p>
          <a:p>
            <a:r>
              <a:rPr kumimoji="1" lang="ja-JP" altLang="en-US"/>
              <a:t>送信側が</a:t>
            </a:r>
            <a:r>
              <a:rPr kumimoji="1" lang="en-US" altLang="ja-JP" dirty="0"/>
              <a:t> send </a:t>
            </a:r>
            <a:r>
              <a:rPr kumimoji="1" lang="ja-JP" altLang="en-US"/>
              <a:t>命令を実行すると、</a:t>
            </a:r>
            <a:endParaRPr kumimoji="1" lang="en-US" altLang="ja-JP" dirty="0"/>
          </a:p>
          <a:p>
            <a:r>
              <a:rPr kumimoji="1" lang="ja-JP" altLang="en-US"/>
              <a:t>送信側のメッセージバッファにメッセージが蓄えられます。</a:t>
            </a:r>
            <a:endParaRPr kumimoji="1" lang="en-US" altLang="ja-JP" dirty="0"/>
          </a:p>
          <a:p>
            <a:r>
              <a:rPr kumimoji="1" lang="ja-JP" altLang="en-US"/>
              <a:t>送信側プロセスがするのはここまでです。</a:t>
            </a:r>
            <a:endParaRPr kumimoji="1" lang="en-US" altLang="ja-JP" dirty="0"/>
          </a:p>
          <a:p>
            <a:r>
              <a:rPr kumimoji="1" lang="ja-JP" altLang="en-US"/>
              <a:t>送信側のメッセージバッファのメッセージは、ネットワークの機構により、受信側のプロセスのメッセージバッファに送られます。</a:t>
            </a:r>
            <a:endParaRPr kumimoji="1" lang="en-US" altLang="ja-JP" dirty="0"/>
          </a:p>
          <a:p>
            <a:r>
              <a:rPr kumimoji="1" lang="ja-JP" altLang="en-US"/>
              <a:t>受信側のメッセージバッファにメッセージがあるときに、</a:t>
            </a:r>
            <a:endParaRPr kumimoji="1" lang="en-US" altLang="ja-JP" dirty="0"/>
          </a:p>
          <a:p>
            <a:r>
              <a:rPr kumimoji="1" lang="ja-JP" altLang="en-US"/>
              <a:t>受信側が</a:t>
            </a:r>
            <a:r>
              <a:rPr kumimoji="1" lang="en-US" altLang="ja-JP" dirty="0"/>
              <a:t> receive </a:t>
            </a:r>
            <a:r>
              <a:rPr kumimoji="1" lang="ja-JP" altLang="en-US"/>
              <a:t>命令を実行すると、</a:t>
            </a:r>
            <a:endParaRPr kumimoji="1" lang="en-US" altLang="ja-JP" dirty="0"/>
          </a:p>
          <a:p>
            <a:r>
              <a:rPr kumimoji="1" lang="ja-JP" altLang="en-US"/>
              <a:t>変数リストにメッセージが入ります。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20</a:t>
            </a:fld>
            <a:endParaRPr lang="en-US" altLang="ja-JP"/>
          </a:p>
        </p:txBody>
      </p:sp>
    </p:spTree>
    <p:extLst>
      <p:ext uri="{BB962C8B-B14F-4D97-AF65-F5344CB8AC3E}">
        <p14:creationId xmlns:p14="http://schemas.microsoft.com/office/powerpoint/2010/main" val="33610105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共有メモリ型プロセス間通信と分散メモリ型プロセス間通信の長所と短所をまとめます。</a:t>
            </a:r>
            <a:endParaRPr kumimoji="1" lang="en-US" altLang="ja-JP" dirty="0"/>
          </a:p>
          <a:p>
            <a:r>
              <a:rPr kumimoji="1" lang="ja-JP" altLang="en-US" dirty="0"/>
              <a:t>共有メモリ型プロセス間通信は、</a:t>
            </a:r>
            <a:endParaRPr kumimoji="1" lang="en-US" altLang="ja-JP" dirty="0"/>
          </a:p>
          <a:p>
            <a:r>
              <a:rPr kumimoji="1" lang="ja-JP" altLang="en-US" dirty="0"/>
              <a:t>メモリへの読み書きだけで通信できますので、高速に通信できます。</a:t>
            </a:r>
            <a:endParaRPr kumimoji="1" lang="en-US" altLang="ja-JP" dirty="0"/>
          </a:p>
          <a:p>
            <a:r>
              <a:rPr kumimoji="1" lang="ja-JP" altLang="en-US" dirty="0"/>
              <a:t>一方、分散メモリ型プロセス型通信は、ネットワークを通して通信しますので、</a:t>
            </a:r>
            <a:endParaRPr kumimoji="1" lang="en-US" altLang="ja-JP" dirty="0"/>
          </a:p>
          <a:p>
            <a:r>
              <a:rPr kumimoji="1" lang="ja-JP" altLang="en-US" dirty="0"/>
              <a:t>通信のオーバヘッドがかかります。</a:t>
            </a:r>
            <a:endParaRPr kumimoji="1" lang="en-US" altLang="ja-JP" dirty="0"/>
          </a:p>
          <a:p>
            <a:r>
              <a:rPr kumimoji="1" lang="ja-JP" altLang="en-US" dirty="0"/>
              <a:t>また、共有メモリ型プロセス間通信は、プロセス間の同期が取り易いことも利点です。</a:t>
            </a:r>
            <a:endParaRPr kumimoji="1" lang="en-US" altLang="ja-JP" dirty="0"/>
          </a:p>
          <a:p>
            <a:r>
              <a:rPr kumimoji="1" lang="ja-JP" altLang="en-US" dirty="0"/>
              <a:t>対して、分散メモリ型プロセス間通信では、通信遅延が発生するために</a:t>
            </a:r>
            <a:endParaRPr kumimoji="1" lang="en-US" altLang="ja-JP" dirty="0"/>
          </a:p>
          <a:p>
            <a:r>
              <a:rPr kumimoji="1" lang="ja-JP" altLang="en-US" dirty="0"/>
              <a:t>同期が取りにくくなります。</a:t>
            </a:r>
            <a:endParaRPr kumimoji="1" lang="en-US" altLang="ja-JP" dirty="0"/>
          </a:p>
          <a:p>
            <a:r>
              <a:rPr kumimoji="1" lang="ja-JP" altLang="en-US" dirty="0"/>
              <a:t>一方、分散メモリ型プロセス間通信の長所は、プロセスの独立性が高いことです。</a:t>
            </a:r>
            <a:endParaRPr kumimoji="1" lang="en-US" altLang="ja-JP" dirty="0"/>
          </a:p>
          <a:p>
            <a:r>
              <a:rPr kumimoji="1" lang="ja-JP" altLang="en-US" dirty="0"/>
              <a:t>また、ネットワークの機能を使って通信できますので、実現が容易なことも長所です。</a:t>
            </a:r>
            <a:endParaRPr kumimoji="1" lang="en-US" altLang="ja-JP" dirty="0"/>
          </a:p>
          <a:p>
            <a:r>
              <a:rPr kumimoji="1" lang="ja-JP" altLang="en-US" dirty="0"/>
              <a:t>対して、共有メモリ型プロセス間通信では、高度なメモリ管理が必要になります。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21</a:t>
            </a:fld>
            <a:endParaRPr lang="en-US" altLang="ja-JP"/>
          </a:p>
        </p:txBody>
      </p:sp>
    </p:spTree>
    <p:extLst>
      <p:ext uri="{BB962C8B-B14F-4D97-AF65-F5344CB8AC3E}">
        <p14:creationId xmlns:p14="http://schemas.microsoft.com/office/powerpoint/2010/main" val="34541038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プロセス間通信には、同期通信と非同期通信があります。</a:t>
            </a:r>
            <a:endParaRPr kumimoji="1" lang="en-US" altLang="ja-JP" dirty="0"/>
          </a:p>
          <a:p>
            <a:r>
              <a:rPr kumimoji="1" lang="ja-JP" altLang="en-US"/>
              <a:t>同期通信</a:t>
            </a:r>
            <a:r>
              <a:rPr kumimoji="1" lang="en-US" altLang="ja-JP" dirty="0"/>
              <a:t> synchronous communication</a:t>
            </a:r>
          </a:p>
          <a:p>
            <a:r>
              <a:rPr kumimoji="1" lang="ja-JP" altLang="en-US"/>
              <a:t>あるいはブロッキング型</a:t>
            </a:r>
            <a:r>
              <a:rPr kumimoji="1" lang="en-US" altLang="ja-JP" dirty="0"/>
              <a:t> blocking </a:t>
            </a:r>
            <a:r>
              <a:rPr kumimoji="1" lang="ja-JP" altLang="en-US"/>
              <a:t>と呼ばれる通信は、</a:t>
            </a:r>
            <a:endParaRPr kumimoji="1" lang="en-US" altLang="ja-JP" dirty="0"/>
          </a:p>
          <a:p>
            <a:r>
              <a:rPr kumimoji="1" lang="ja-JP" altLang="en-US"/>
              <a:t>送信側は受信側が受信するまで待ちます。</a:t>
            </a:r>
            <a:endParaRPr kumimoji="1" lang="en-US" altLang="ja-JP" dirty="0"/>
          </a:p>
          <a:p>
            <a:r>
              <a:rPr kumimoji="1" lang="ja-JP" altLang="en-US"/>
              <a:t>送信側は、メッセージを送った後、受信側が受信したのを確認するまでブロック状態になります。</a:t>
            </a:r>
            <a:endParaRPr kumimoji="1" lang="en-US" altLang="ja-JP" dirty="0"/>
          </a:p>
          <a:p>
            <a:r>
              <a:rPr kumimoji="1" lang="ja-JP" altLang="en-US"/>
              <a:t>青い丸を送信命令、黄色い六角形を受信命令とします。</a:t>
            </a:r>
            <a:endParaRPr kumimoji="1" lang="en-US" altLang="ja-JP" dirty="0"/>
          </a:p>
          <a:p>
            <a:r>
              <a:rPr kumimoji="1" lang="ja-JP" altLang="en-US"/>
              <a:t>送信側が送信命令を出すと、送信側はブロック状態になります。</a:t>
            </a:r>
            <a:endParaRPr kumimoji="1" lang="en-US" altLang="ja-JP" dirty="0"/>
          </a:p>
          <a:p>
            <a:r>
              <a:rPr kumimoji="1" lang="ja-JP" altLang="en-US"/>
              <a:t>その後、受信側が受信命令を実行すると、</a:t>
            </a:r>
            <a:endParaRPr kumimoji="1" lang="en-US" altLang="ja-JP" dirty="0"/>
          </a:p>
          <a:p>
            <a:r>
              <a:rPr kumimoji="1" lang="ja-JP" altLang="en-US"/>
              <a:t>メッセージを受け取った受信側はすぐに動けます。</a:t>
            </a:r>
            <a:endParaRPr kumimoji="1" lang="en-US" altLang="ja-JP" dirty="0"/>
          </a:p>
          <a:p>
            <a:r>
              <a:rPr kumimoji="1" lang="ja-JP" altLang="en-US"/>
              <a:t>また、このとき、送信側も動けるようになります。</a:t>
            </a:r>
            <a:endParaRPr kumimoji="1" lang="en-US" altLang="ja-JP" dirty="0"/>
          </a:p>
          <a:p>
            <a:r>
              <a:rPr kumimoji="1" lang="ja-JP" altLang="en-US"/>
              <a:t>受信側が先に受信命令を出した場合は、受信側がブロック状態になります。</a:t>
            </a:r>
            <a:endParaRPr kumimoji="1" lang="en-US" altLang="ja-JP" dirty="0"/>
          </a:p>
          <a:p>
            <a:r>
              <a:rPr kumimoji="1" lang="ja-JP" altLang="en-US"/>
              <a:t>その後、送信側が送信命令を実行すると、</a:t>
            </a:r>
            <a:endParaRPr kumimoji="1" lang="en-US" altLang="ja-JP" dirty="0"/>
          </a:p>
          <a:p>
            <a:r>
              <a:rPr kumimoji="1" lang="ja-JP" altLang="en-US"/>
              <a:t>すでに受信命令が実行されているのでメッセージはすぐに受け取られますので、</a:t>
            </a:r>
            <a:endParaRPr kumimoji="1" lang="en-US" altLang="ja-JP" dirty="0"/>
          </a:p>
          <a:p>
            <a:r>
              <a:rPr kumimoji="1" lang="ja-JP" altLang="en-US"/>
              <a:t>送信側はすぐに動けます。</a:t>
            </a:r>
            <a:endParaRPr kumimoji="1" lang="en-US" altLang="ja-JP" dirty="0"/>
          </a:p>
          <a:p>
            <a:r>
              <a:rPr kumimoji="1" lang="ja-JP" altLang="en-US"/>
              <a:t>また、このとき受信側も動けるようになります。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22</a:t>
            </a:fld>
            <a:endParaRPr lang="en-US" altLang="ja-JP"/>
          </a:p>
        </p:txBody>
      </p:sp>
    </p:spTree>
    <p:extLst>
      <p:ext uri="{BB962C8B-B14F-4D97-AF65-F5344CB8AC3E}">
        <p14:creationId xmlns:p14="http://schemas.microsoft.com/office/powerpoint/2010/main" val="11400713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非同期通信</a:t>
            </a:r>
            <a:r>
              <a:rPr kumimoji="1" lang="en-US" altLang="ja-JP" dirty="0"/>
              <a:t> asynchronous communication</a:t>
            </a:r>
          </a:p>
          <a:p>
            <a:r>
              <a:rPr kumimoji="1" lang="ja-JP" altLang="en-US"/>
              <a:t>あるいはノンブロッキング型</a:t>
            </a:r>
            <a:r>
              <a:rPr kumimoji="1" lang="en-US" altLang="ja-JP" dirty="0"/>
              <a:t> non blocking </a:t>
            </a:r>
            <a:r>
              <a:rPr kumimoji="1" lang="ja-JP" altLang="en-US"/>
              <a:t>と呼ばれる通信は、</a:t>
            </a:r>
            <a:endParaRPr kumimoji="1" lang="en-US" altLang="ja-JP" dirty="0"/>
          </a:p>
          <a:p>
            <a:r>
              <a:rPr kumimoji="1" lang="ja-JP" altLang="en-US"/>
              <a:t>送信側は受信側が受信を待たずに動くことができます。</a:t>
            </a:r>
            <a:endParaRPr kumimoji="1" lang="en-US" altLang="ja-JP" dirty="0"/>
          </a:p>
          <a:p>
            <a:r>
              <a:rPr kumimoji="1" lang="ja-JP" altLang="en-US"/>
              <a:t>送信側が送信命令を実行すると、送信側はそのまま動くことができます。</a:t>
            </a:r>
            <a:endParaRPr kumimoji="1" lang="en-US" altLang="ja-JP" dirty="0"/>
          </a:p>
          <a:p>
            <a:r>
              <a:rPr kumimoji="1" lang="ja-JP" altLang="en-US"/>
              <a:t>その後、受信側が受信命令を実行すると、受信側はメッセージを受け取り、動くことができます。</a:t>
            </a:r>
            <a:endParaRPr kumimoji="1" lang="en-US" altLang="ja-JP" dirty="0"/>
          </a:p>
          <a:p>
            <a:r>
              <a:rPr kumimoji="1" lang="ja-JP" altLang="en-US"/>
              <a:t>受信側が先に受信命令を実行した場合は、</a:t>
            </a:r>
            <a:endParaRPr kumimoji="1" lang="en-US" altLang="ja-JP" dirty="0"/>
          </a:p>
          <a:p>
            <a:r>
              <a:rPr kumimoji="1" lang="ja-JP" altLang="en-US"/>
              <a:t>メッセージが来るまで受信側は待たなければならない受信待機型と、</a:t>
            </a:r>
            <a:endParaRPr kumimoji="1" lang="en-US" altLang="ja-JP" dirty="0"/>
          </a:p>
          <a:p>
            <a:r>
              <a:rPr kumimoji="1" lang="ja-JP" altLang="en-US"/>
              <a:t>メッセージが来なくても受信側が先に進める受信無待機型があります。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23</a:t>
            </a:fld>
            <a:endParaRPr lang="en-US" altLang="ja-JP"/>
          </a:p>
        </p:txBody>
      </p:sp>
    </p:spTree>
    <p:extLst>
      <p:ext uri="{BB962C8B-B14F-4D97-AF65-F5344CB8AC3E}">
        <p14:creationId xmlns:p14="http://schemas.microsoft.com/office/powerpoint/2010/main" val="41178082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同期通信と非同期通信の長所と短所をまとめます。</a:t>
            </a:r>
            <a:endParaRPr kumimoji="1" lang="en-US" altLang="ja-JP" dirty="0"/>
          </a:p>
          <a:p>
            <a:r>
              <a:rPr kumimoji="1" lang="ja-JP" altLang="en-US" dirty="0"/>
              <a:t>同期通信の長所は、相手にメッセージが届いたことが確認できることです。</a:t>
            </a:r>
            <a:endParaRPr kumimoji="1" lang="en-US" altLang="ja-JP" dirty="0"/>
          </a:p>
          <a:p>
            <a:r>
              <a:rPr kumimoji="1" lang="ja-JP" altLang="en-US" dirty="0"/>
              <a:t>メッセージが相手に伝わったことを前提に、先に進むことができます。</a:t>
            </a:r>
            <a:endParaRPr kumimoji="1" lang="en-US" altLang="ja-JP" dirty="0"/>
          </a:p>
          <a:p>
            <a:r>
              <a:rPr kumimoji="1" lang="ja-JP" altLang="en-US" dirty="0"/>
              <a:t>一方、同期通信の短所は、相手の受信完了まで待つ必要があることです。</a:t>
            </a:r>
            <a:endParaRPr kumimoji="1" lang="en-US" altLang="ja-JP" dirty="0"/>
          </a:p>
          <a:p>
            <a:r>
              <a:rPr kumimoji="1" lang="ja-JP" altLang="en-US" dirty="0"/>
              <a:t>受信する相手が止まってしまうと、自分も動けなくなります。</a:t>
            </a:r>
            <a:endParaRPr kumimoji="1" lang="en-US" altLang="ja-JP" dirty="0"/>
          </a:p>
          <a:p>
            <a:r>
              <a:rPr kumimoji="1" lang="ja-JP" altLang="en-US" dirty="0"/>
              <a:t>この場合は、送信後一定時間返事が無ければ、通信を打ち切る、といった対処が必要になります。</a:t>
            </a:r>
            <a:endParaRPr kumimoji="1" lang="en-US" altLang="ja-JP" dirty="0"/>
          </a:p>
          <a:p>
            <a:r>
              <a:rPr kumimoji="1" lang="ja-JP" altLang="en-US" dirty="0"/>
              <a:t>非同期通信の長所は、相手の受信を待つことなく自分は先に進めることです。</a:t>
            </a:r>
            <a:endParaRPr kumimoji="1" lang="en-US" altLang="ja-JP" dirty="0"/>
          </a:p>
          <a:p>
            <a:r>
              <a:rPr kumimoji="1" lang="ja-JP" altLang="en-US" dirty="0"/>
              <a:t>相手が止まっていても自分は動けます。</a:t>
            </a:r>
            <a:endParaRPr kumimoji="1" lang="en-US" altLang="ja-JP" dirty="0"/>
          </a:p>
          <a:p>
            <a:r>
              <a:rPr kumimoji="1" lang="ja-JP" altLang="en-US" dirty="0"/>
              <a:t>一方、非同期通信の短所は、メッセージが相手に届いたかどうかわからないことです。</a:t>
            </a:r>
            <a:endParaRPr kumimoji="1" lang="en-US" altLang="ja-JP" dirty="0"/>
          </a:p>
          <a:p>
            <a:r>
              <a:rPr kumimoji="1" lang="ja-JP" altLang="en-US" dirty="0"/>
              <a:t>必ず届ける必要のあるメッセージの場合は、</a:t>
            </a:r>
            <a:endParaRPr kumimoji="1" lang="en-US" altLang="ja-JP" dirty="0"/>
          </a:p>
          <a:p>
            <a:r>
              <a:rPr kumimoji="1" lang="ja-JP" altLang="en-US" dirty="0"/>
              <a:t>受信完了の通知が必要になります。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24</a:t>
            </a:fld>
            <a:endParaRPr lang="en-US" altLang="ja-JP"/>
          </a:p>
        </p:txBody>
      </p:sp>
    </p:spTree>
    <p:extLst>
      <p:ext uri="{BB962C8B-B14F-4D97-AF65-F5344CB8AC3E}">
        <p14:creationId xmlns:p14="http://schemas.microsoft.com/office/powerpoint/2010/main" val="37848041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プロセス間通信の一つに、プロセスの同期があります・</a:t>
            </a:r>
            <a:endParaRPr kumimoji="1" lang="en-US" altLang="ja-JP" dirty="0"/>
          </a:p>
          <a:p>
            <a:r>
              <a:rPr kumimoji="1" lang="ja-JP" altLang="en-US" dirty="0"/>
              <a:t>同期 </a:t>
            </a:r>
            <a:r>
              <a:rPr kumimoji="1" lang="en-US" altLang="ja-JP" dirty="0"/>
              <a:t>synchronization </a:t>
            </a:r>
            <a:r>
              <a:rPr kumimoji="1" lang="ja-JP" altLang="en-US" dirty="0"/>
              <a:t>とは、共同して動くプロセス群が、</a:t>
            </a:r>
            <a:endParaRPr kumimoji="1" lang="en-US" altLang="ja-JP" dirty="0"/>
          </a:p>
          <a:p>
            <a:r>
              <a:rPr kumimoji="1" lang="ja-JP" altLang="en-US" dirty="0"/>
              <a:t>足並みをそろえるために、</a:t>
            </a:r>
            <a:endParaRPr kumimoji="1" lang="en-US" altLang="ja-JP" dirty="0"/>
          </a:p>
          <a:p>
            <a:r>
              <a:rPr kumimoji="1" lang="ja-JP" altLang="en-US" dirty="0"/>
              <a:t>互いの実行状況を確認することです。</a:t>
            </a:r>
            <a:endParaRPr kumimoji="1" lang="en-US" altLang="ja-JP" dirty="0"/>
          </a:p>
          <a:p>
            <a:r>
              <a:rPr kumimoji="1" lang="ja-JP" altLang="en-US" dirty="0"/>
              <a:t>多人数で仕事をする場合を考えてください。</a:t>
            </a:r>
            <a:endParaRPr kumimoji="1" lang="en-US" altLang="ja-JP" dirty="0"/>
          </a:p>
          <a:p>
            <a:r>
              <a:rPr kumimoji="1" lang="ja-JP" altLang="en-US" dirty="0"/>
              <a:t>多人数で仕事をするとき、全員の足並みがそろわないと、うまくいきませんよね。</a:t>
            </a:r>
            <a:endParaRPr kumimoji="1" lang="en-US" altLang="ja-JP" dirty="0"/>
          </a:p>
          <a:p>
            <a:r>
              <a:rPr kumimoji="1" lang="ja-JP" altLang="en-US" dirty="0"/>
              <a:t>全員の足並みを揃えるために、それぞれがする仕事に同期地点と呼ばれるチェックポイントを設けます。</a:t>
            </a:r>
            <a:endParaRPr kumimoji="1" lang="en-US" altLang="ja-JP" dirty="0"/>
          </a:p>
          <a:p>
            <a:r>
              <a:rPr kumimoji="1" lang="ja-JP" altLang="en-US" dirty="0"/>
              <a:t>右下の図で、青い丸が同期地点です。</a:t>
            </a:r>
            <a:endParaRPr kumimoji="1" lang="en-US" altLang="ja-JP" dirty="0"/>
          </a:p>
          <a:p>
            <a:r>
              <a:rPr kumimoji="1" lang="ja-JP" altLang="en-US" dirty="0"/>
              <a:t>プロセスが同期地点に到達したら、他のプロセスに同期地点に到達したことを知らせ、</a:t>
            </a:r>
            <a:endParaRPr kumimoji="1" lang="en-US" altLang="ja-JP" dirty="0"/>
          </a:p>
          <a:p>
            <a:r>
              <a:rPr kumimoji="1" lang="ja-JP" altLang="en-US" dirty="0"/>
              <a:t>他のプロセスも同期地点まで来たか確認します。</a:t>
            </a:r>
            <a:endParaRPr kumimoji="1" lang="en-US" altLang="ja-JP" dirty="0"/>
          </a:p>
          <a:p>
            <a:r>
              <a:rPr kumimoji="1" lang="ja-JP" altLang="en-US" dirty="0"/>
              <a:t>まだ同期地点まで来ていないプロセスがいれば、来るまで待ちます。</a:t>
            </a:r>
            <a:endParaRPr kumimoji="1" lang="en-US" altLang="ja-JP" dirty="0"/>
          </a:p>
          <a:p>
            <a:r>
              <a:rPr kumimoji="1" lang="ja-JP" altLang="en-US" dirty="0"/>
              <a:t>全員が同期地点まで来たら先に進みます。</a:t>
            </a:r>
            <a:endParaRPr kumimoji="1" lang="en-US" altLang="ja-JP" dirty="0"/>
          </a:p>
          <a:p>
            <a:r>
              <a:rPr kumimoji="1" lang="ja-JP" altLang="en-US" dirty="0"/>
              <a:t>こうして、全員の足並みを揃えるのが同期です。</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25</a:t>
            </a:fld>
            <a:endParaRPr lang="en-US" altLang="ja-JP"/>
          </a:p>
        </p:txBody>
      </p:sp>
    </p:spTree>
    <p:extLst>
      <p:ext uri="{BB962C8B-B14F-4D97-AF65-F5344CB8AC3E}">
        <p14:creationId xmlns:p14="http://schemas.microsoft.com/office/powerpoint/2010/main" val="6222874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プロセスの同期に、事象の連絡と呼ばれるものがあります。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事象の連絡は、通知 </a:t>
            </a:r>
            <a:r>
              <a:rPr kumimoji="1" lang="en-US" altLang="ja-JP" dirty="0"/>
              <a:t>notify </a:t>
            </a:r>
            <a:r>
              <a:rPr kumimoji="1" lang="ja-JP" altLang="en-US" dirty="0"/>
              <a:t>をするプロセスと待ち </a:t>
            </a:r>
            <a:r>
              <a:rPr kumimoji="1" lang="en-US" altLang="ja-JP" dirty="0"/>
              <a:t>wait </a:t>
            </a:r>
            <a:r>
              <a:rPr kumimoji="1" lang="ja-JP" altLang="en-US" dirty="0"/>
              <a:t>をするプロセスの</a:t>
            </a:r>
            <a:r>
              <a:rPr kumimoji="1" lang="en-US" altLang="ja-JP" dirty="0"/>
              <a:t>2</a:t>
            </a:r>
            <a:r>
              <a:rPr kumimoji="1" lang="ja-JP" altLang="en-US" dirty="0"/>
              <a:t>つのプロセスから成ります。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通知をするプロセスは、同期地点まで来たときに</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相手に同期地点まで来たことを知らせます。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一方、待ちをするプロセスは、同期地点まで来たら、相手も同期地点に来るまで待ちます。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通常のプロセスの同期では、同期地点まで来たら、</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全員が同期地点に来るまで待ちました。</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それに対して、事象の連絡は、同期地点まで来たときに</a:t>
            </a:r>
            <a:endParaRPr kumimoji="1" lang="en-US" altLang="ja-JP" dirty="0"/>
          </a:p>
          <a:p>
            <a:r>
              <a:rPr kumimoji="1" lang="ja-JP" altLang="en-US" dirty="0"/>
              <a:t>通知をするプロセスは相手待たずに先に進みます。</a:t>
            </a:r>
            <a:endParaRPr kumimoji="1" lang="en-US" altLang="ja-JP" dirty="0"/>
          </a:p>
          <a:p>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26</a:t>
            </a:fld>
            <a:endParaRPr lang="en-US" altLang="ja-JP"/>
          </a:p>
        </p:txBody>
      </p:sp>
    </p:spTree>
    <p:extLst>
      <p:ext uri="{BB962C8B-B14F-4D97-AF65-F5344CB8AC3E}">
        <p14:creationId xmlns:p14="http://schemas.microsoft.com/office/powerpoint/2010/main" val="1298232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事象の連絡の実行の様子をみてみましょう。</a:t>
            </a:r>
            <a:endParaRPr kumimoji="1" lang="en-US" altLang="ja-JP" dirty="0"/>
          </a:p>
          <a:p>
            <a:r>
              <a:rPr kumimoji="1" lang="ja-JP" altLang="en-US" dirty="0"/>
              <a:t>プロセス</a:t>
            </a:r>
            <a:r>
              <a:rPr kumimoji="1" lang="en-US" altLang="ja-JP" dirty="0"/>
              <a:t>1</a:t>
            </a:r>
            <a:r>
              <a:rPr kumimoji="1" lang="ja-JP" altLang="en-US" dirty="0"/>
              <a:t>が通知、プロセス</a:t>
            </a:r>
            <a:r>
              <a:rPr kumimoji="1" lang="en-US" altLang="ja-JP" dirty="0"/>
              <a:t>2</a:t>
            </a:r>
            <a:r>
              <a:rPr kumimoji="1" lang="ja-JP" altLang="en-US" dirty="0"/>
              <a:t>が待ちをするプロセスとします。</a:t>
            </a:r>
            <a:endParaRPr kumimoji="1" lang="en-US" altLang="ja-JP" dirty="0"/>
          </a:p>
          <a:p>
            <a:r>
              <a:rPr kumimoji="1" lang="ja-JP" altLang="en-US" dirty="0"/>
              <a:t>待ちをするプロセスが、先に同期地点まで来たときます。</a:t>
            </a:r>
            <a:endParaRPr kumimoji="1" lang="en-US" altLang="ja-JP" dirty="0"/>
          </a:p>
          <a:p>
            <a:r>
              <a:rPr kumimoji="1" lang="ja-JP" altLang="en-US" dirty="0"/>
              <a:t>このとき、待ちをするプロセスは、相手が同期地点に来るまで待ちます。</a:t>
            </a:r>
            <a:endParaRPr kumimoji="1" lang="en-US" altLang="ja-JP" dirty="0"/>
          </a:p>
          <a:p>
            <a:r>
              <a:rPr kumimoji="1" lang="ja-JP" altLang="en-US" dirty="0"/>
              <a:t>相手が同期地点に来れば先にするめます。</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27</a:t>
            </a:fld>
            <a:endParaRPr lang="en-US" altLang="ja-JP"/>
          </a:p>
        </p:txBody>
      </p:sp>
    </p:spTree>
    <p:extLst>
      <p:ext uri="{BB962C8B-B14F-4D97-AF65-F5344CB8AC3E}">
        <p14:creationId xmlns:p14="http://schemas.microsoft.com/office/powerpoint/2010/main" val="3070794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通知をするプロセスが先に同期地点まで来た場合は、</a:t>
            </a:r>
            <a:endParaRPr kumimoji="1" lang="en-US" altLang="ja-JP" dirty="0"/>
          </a:p>
          <a:p>
            <a:r>
              <a:rPr kumimoji="1" lang="ja-JP" altLang="en-US" dirty="0"/>
              <a:t>通知を出した側は、そのまま先にすすめます。</a:t>
            </a:r>
            <a:endParaRPr kumimoji="1" lang="en-US" altLang="ja-JP" dirty="0"/>
          </a:p>
          <a:p>
            <a:r>
              <a:rPr kumimoji="1" lang="ja-JP" altLang="en-US" dirty="0"/>
              <a:t>その後、待ちをするプロセスが同期地点まで</a:t>
            </a:r>
            <a:endParaRPr kumimoji="1" lang="en-US" altLang="ja-JP" dirty="0"/>
          </a:p>
          <a:p>
            <a:r>
              <a:rPr kumimoji="1" lang="ja-JP" altLang="en-US" dirty="0"/>
              <a:t>来たときは、すでに通知が来ていますので、</a:t>
            </a:r>
            <a:endParaRPr kumimoji="1" lang="en-US" altLang="ja-JP" dirty="0"/>
          </a:p>
          <a:p>
            <a:r>
              <a:rPr kumimoji="1" lang="ja-JP" altLang="en-US" dirty="0"/>
              <a:t>そのまま先に進めます。</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28</a:t>
            </a:fld>
            <a:endParaRPr lang="en-US" altLang="ja-JP"/>
          </a:p>
        </p:txBody>
      </p:sp>
    </p:spTree>
    <p:extLst>
      <p:ext uri="{BB962C8B-B14F-4D97-AF65-F5344CB8AC3E}">
        <p14:creationId xmlns:p14="http://schemas.microsoft.com/office/powerpoint/2010/main" val="3819774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プロセスの同期の一つにパイプ処理と呼ばれるものがあります。</a:t>
            </a:r>
            <a:endParaRPr kumimoji="1" lang="en-US" altLang="ja-JP" dirty="0"/>
          </a:p>
          <a:p>
            <a:r>
              <a:rPr kumimoji="1" lang="ja-JP" altLang="en-US" dirty="0"/>
              <a:t>パイプとは、システムコールで作られる</a:t>
            </a:r>
            <a:endParaRPr kumimoji="1" lang="en-US" altLang="ja-JP" dirty="0"/>
          </a:p>
          <a:p>
            <a:r>
              <a:rPr kumimoji="1" lang="ja-JP" altLang="en-US" dirty="0"/>
              <a:t>プロセス間の連絡路です。</a:t>
            </a:r>
            <a:endParaRPr kumimoji="1" lang="en-US" altLang="ja-JP" dirty="0"/>
          </a:p>
          <a:p>
            <a:r>
              <a:rPr kumimoji="1" lang="ja-JP" altLang="en-US" dirty="0"/>
              <a:t>イメージ的には、プロセスの間に、データを送れるパイプを設けます。</a:t>
            </a:r>
            <a:endParaRPr kumimoji="1" lang="en-US" altLang="ja-JP" dirty="0"/>
          </a:p>
          <a:p>
            <a:r>
              <a:rPr kumimoji="1" lang="ja-JP" altLang="en-US" dirty="0"/>
              <a:t>パイプ処理は、あるプロセスの出力を</a:t>
            </a:r>
            <a:endParaRPr kumimoji="1" lang="en-US" altLang="ja-JP" dirty="0"/>
          </a:p>
          <a:p>
            <a:r>
              <a:rPr kumimoji="1" lang="ja-JP" altLang="en-US" dirty="0"/>
              <a:t>もう一方のプロセスの入力とする処理です。</a:t>
            </a:r>
            <a:endParaRPr kumimoji="1" lang="en-US" altLang="ja-JP" dirty="0"/>
          </a:p>
          <a:p>
            <a:r>
              <a:rPr kumimoji="1" lang="ja-JP" altLang="en-US" dirty="0"/>
              <a:t>例えば、端末上で、 </a:t>
            </a:r>
            <a:r>
              <a:rPr kumimoji="1" lang="en-US" altLang="ja-JP" dirty="0"/>
              <a:t>ls –l | less </a:t>
            </a:r>
            <a:r>
              <a:rPr kumimoji="1" lang="ja-JP" altLang="en-US" dirty="0"/>
              <a:t>と入力した場合、</a:t>
            </a:r>
            <a:endParaRPr kumimoji="1" lang="en-US" altLang="ja-JP" dirty="0"/>
          </a:p>
          <a:p>
            <a:r>
              <a:rPr kumimoji="1" lang="ja-JP" altLang="en-US" dirty="0"/>
              <a:t>真ん中の縦棒がパイプをあらわします。</a:t>
            </a:r>
            <a:endParaRPr kumimoji="1" lang="en-US" altLang="ja-JP" dirty="0"/>
          </a:p>
          <a:p>
            <a:r>
              <a:rPr kumimoji="1" lang="ja-JP" altLang="en-US" dirty="0"/>
              <a:t>この場合、縦棒の左にある </a:t>
            </a:r>
            <a:r>
              <a:rPr kumimoji="1" lang="en-US" altLang="ja-JP" dirty="0"/>
              <a:t>ls –l </a:t>
            </a:r>
            <a:r>
              <a:rPr kumimoji="1" lang="ja-JP" altLang="en-US" dirty="0"/>
              <a:t>の出力が、縦棒の右にある </a:t>
            </a:r>
            <a:r>
              <a:rPr kumimoji="1" lang="en-US" altLang="ja-JP" dirty="0"/>
              <a:t>less </a:t>
            </a:r>
            <a:r>
              <a:rPr kumimoji="1" lang="ja-JP" altLang="en-US" dirty="0"/>
              <a:t>の入力となります。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29</a:t>
            </a:fld>
            <a:endParaRPr lang="en-US" altLang="ja-JP"/>
          </a:p>
        </p:txBody>
      </p:sp>
    </p:spTree>
    <p:extLst>
      <p:ext uri="{BB962C8B-B14F-4D97-AF65-F5344CB8AC3E}">
        <p14:creationId xmlns:p14="http://schemas.microsoft.com/office/powerpoint/2010/main" val="3414859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逐次的資源が、</a:t>
            </a:r>
            <a:endParaRPr kumimoji="1" lang="en-US" altLang="ja-JP"/>
          </a:p>
          <a:p>
            <a:r>
              <a:rPr kumimoji="1" lang="ja-JP" altLang="en-US"/>
              <a:t>高々</a:t>
            </a:r>
            <a:r>
              <a:rPr kumimoji="1" lang="en-US" altLang="ja-JP"/>
              <a:t>1</a:t>
            </a:r>
            <a:r>
              <a:rPr kumimoji="1" lang="ja-JP" altLang="en-US"/>
              <a:t>つのプロセスにのみ使えるようにすることを</a:t>
            </a:r>
            <a:endParaRPr kumimoji="1" lang="en-US" altLang="ja-JP"/>
          </a:p>
          <a:p>
            <a:r>
              <a:rPr kumimoji="1" lang="ja-JP" altLang="en-US"/>
              <a:t>排他制御 </a:t>
            </a:r>
            <a:r>
              <a:rPr kumimoji="1" lang="en-US" altLang="ja-JP"/>
              <a:t>mutual exclusion </a:t>
            </a:r>
            <a:r>
              <a:rPr kumimoji="1" lang="ja-JP" altLang="en-US"/>
              <a:t>と言います。</a:t>
            </a:r>
            <a:endParaRPr kumimoji="1" lang="en-US" altLang="ja-JP"/>
          </a:p>
          <a:p>
            <a:r>
              <a:rPr kumimoji="1" lang="ja-JP" altLang="en-US"/>
              <a:t>あるプロセスが資源を使っている間は、他のプロセスはその資源を使えません。</a:t>
            </a:r>
            <a:endParaRPr kumimoji="1" lang="en-US" altLang="ja-JP"/>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3</a:t>
            </a:fld>
            <a:endParaRPr lang="en-US" altLang="ja-JP"/>
          </a:p>
        </p:txBody>
      </p:sp>
    </p:spTree>
    <p:extLst>
      <p:ext uri="{BB962C8B-B14F-4D97-AF65-F5344CB8AC3E}">
        <p14:creationId xmlns:p14="http://schemas.microsoft.com/office/powerpoint/2010/main" val="8095111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パイプ処理は、メモリを用いて実現されます。</a:t>
            </a:r>
            <a:endParaRPr kumimoji="1" lang="en-US" altLang="ja-JP" dirty="0"/>
          </a:p>
          <a:p>
            <a:r>
              <a:rPr kumimoji="1" lang="ja-JP" altLang="en-US" dirty="0"/>
              <a:t>プロセス</a:t>
            </a:r>
            <a:r>
              <a:rPr kumimoji="1" lang="en-US" altLang="ja-JP" dirty="0"/>
              <a:t>1</a:t>
            </a:r>
            <a:r>
              <a:rPr kumimoji="1" lang="ja-JP" altLang="en-US" dirty="0"/>
              <a:t>がデータを出力し、そのデータをプロセス</a:t>
            </a:r>
            <a:r>
              <a:rPr kumimoji="1" lang="en-US" altLang="ja-JP" dirty="0"/>
              <a:t>2</a:t>
            </a:r>
            <a:r>
              <a:rPr kumimoji="1" lang="ja-JP" altLang="en-US" dirty="0"/>
              <a:t>への入力とします</a:t>
            </a:r>
            <a:endParaRPr kumimoji="1" lang="en-US" altLang="ja-JP" dirty="0"/>
          </a:p>
          <a:p>
            <a:r>
              <a:rPr kumimoji="1" lang="ja-JP" altLang="en-US" dirty="0"/>
              <a:t>このとき、メモリにパイプ用の領域に対して、</a:t>
            </a:r>
            <a:endParaRPr kumimoji="1" lang="en-US" altLang="ja-JP" dirty="0"/>
          </a:p>
          <a:p>
            <a:r>
              <a:rPr kumimoji="1" lang="ja-JP" altLang="en-US" dirty="0"/>
              <a:t>プロセス</a:t>
            </a:r>
            <a:r>
              <a:rPr kumimoji="1" lang="en-US" altLang="ja-JP" dirty="0"/>
              <a:t>1</a:t>
            </a:r>
            <a:r>
              <a:rPr kumimoji="1" lang="ja-JP" altLang="en-US" dirty="0"/>
              <a:t>が書込み、プロセス</a:t>
            </a:r>
            <a:r>
              <a:rPr kumimoji="1" lang="en-US" altLang="ja-JP" dirty="0"/>
              <a:t>2</a:t>
            </a:r>
            <a:r>
              <a:rPr kumimoji="1" lang="ja-JP" altLang="en-US" dirty="0"/>
              <a:t>が読み出すことで</a:t>
            </a:r>
            <a:endParaRPr kumimoji="1" lang="en-US" altLang="ja-JP" dirty="0"/>
          </a:p>
          <a:p>
            <a:r>
              <a:rPr kumimoji="1" lang="ja-JP" altLang="en-US" dirty="0"/>
              <a:t>データを渡すことができます。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パイプ処理では、各プロセスは連続してメモリへの書き込みと読み出しを行います。</a:t>
            </a:r>
          </a:p>
          <a:p>
            <a:r>
              <a:rPr kumimoji="1" lang="ja-JP" altLang="en-US" dirty="0"/>
              <a:t>メモリのパイプ用領域は有限の大きさですので、受け渡す全てのデータを一度に書き込むことはできませんが、</a:t>
            </a:r>
            <a:endParaRPr kumimoji="1" lang="en-US" altLang="ja-JP" dirty="0"/>
          </a:p>
          <a:p>
            <a:r>
              <a:rPr kumimoji="1" lang="ja-JP" altLang="en-US" dirty="0"/>
              <a:t>すでに読み出した領域に上書きすることで順次受け渡すことができます。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30</a:t>
            </a:fld>
            <a:endParaRPr lang="en-US" altLang="ja-JP"/>
          </a:p>
        </p:txBody>
      </p:sp>
    </p:spTree>
    <p:extLst>
      <p:ext uri="{BB962C8B-B14F-4D97-AF65-F5344CB8AC3E}">
        <p14:creationId xmlns:p14="http://schemas.microsoft.com/office/powerpoint/2010/main" val="16513268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今、プロセス</a:t>
            </a:r>
            <a:r>
              <a:rPr kumimoji="1" lang="en-US" altLang="ja-JP" dirty="0"/>
              <a:t>1</a:t>
            </a:r>
            <a:r>
              <a:rPr kumimoji="1" lang="ja-JP" altLang="en-US" dirty="0"/>
              <a:t>からプロセス</a:t>
            </a:r>
            <a:r>
              <a:rPr kumimoji="1" lang="en-US" altLang="ja-JP" dirty="0"/>
              <a:t>2</a:t>
            </a:r>
            <a:r>
              <a:rPr kumimoji="1" lang="ja-JP" altLang="en-US" dirty="0"/>
              <a:t>へデータを渡すとします。</a:t>
            </a:r>
            <a:endParaRPr kumimoji="1" lang="en-US" altLang="ja-JP" dirty="0"/>
          </a:p>
          <a:p>
            <a:r>
              <a:rPr kumimoji="1" lang="ja-JP" altLang="en-US" dirty="0"/>
              <a:t>プロセス</a:t>
            </a:r>
            <a:r>
              <a:rPr kumimoji="1" lang="en-US" altLang="ja-JP" dirty="0"/>
              <a:t>1</a:t>
            </a:r>
            <a:r>
              <a:rPr kumimoji="1" lang="ja-JP" altLang="en-US" dirty="0"/>
              <a:t>はメモリのパイプ領域にデータを書き込み、</a:t>
            </a:r>
            <a:endParaRPr kumimoji="1" lang="en-US" altLang="ja-JP" dirty="0"/>
          </a:p>
          <a:p>
            <a:r>
              <a:rPr kumimoji="1" lang="ja-JP" altLang="en-US" dirty="0"/>
              <a:t>プロセス</a:t>
            </a:r>
            <a:r>
              <a:rPr kumimoji="1" lang="en-US" altLang="ja-JP" dirty="0"/>
              <a:t>2</a:t>
            </a:r>
            <a:r>
              <a:rPr kumimoji="1" lang="ja-JP" altLang="en-US" dirty="0"/>
              <a:t>がそこからデータを読み出します。</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31</a:t>
            </a:fld>
            <a:endParaRPr lang="en-US" altLang="ja-JP"/>
          </a:p>
        </p:txBody>
      </p:sp>
    </p:spTree>
    <p:extLst>
      <p:ext uri="{BB962C8B-B14F-4D97-AF65-F5344CB8AC3E}">
        <p14:creationId xmlns:p14="http://schemas.microsoft.com/office/powerpoint/2010/main" val="2340043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メモリのパイプ用領域は有限の大きさですので、書き込める量には限りがあります。</a:t>
            </a:r>
            <a:endParaRPr kumimoji="1" lang="en-US" altLang="ja-JP" dirty="0"/>
          </a:p>
          <a:p>
            <a:r>
              <a:rPr kumimoji="1" lang="ja-JP" altLang="en-US" dirty="0"/>
              <a:t>送信側プロセスが連続して書き込んだします。</a:t>
            </a:r>
            <a:endParaRPr kumimoji="1" lang="en-US" altLang="ja-JP" dirty="0"/>
          </a:p>
          <a:p>
            <a:r>
              <a:rPr kumimoji="1" lang="ja-JP" altLang="en-US" dirty="0"/>
              <a:t>すると、やがてメモリがいっぱいになります。</a:t>
            </a:r>
            <a:endParaRPr kumimoji="1" lang="en-US" altLang="ja-JP" dirty="0"/>
          </a:p>
          <a:p>
            <a:r>
              <a:rPr kumimoji="1" lang="ja-JP" altLang="en-US" dirty="0"/>
              <a:t>その状態でさらに書き込もうとすると、</a:t>
            </a:r>
            <a:endParaRPr kumimoji="1" lang="en-US" altLang="ja-JP" dirty="0"/>
          </a:p>
          <a:p>
            <a:r>
              <a:rPr kumimoji="1" lang="ja-JP" altLang="en-US" dirty="0"/>
              <a:t>送信側のプロセスはブロック状態になります。</a:t>
            </a:r>
            <a:endParaRPr kumimoji="1" lang="en-US" altLang="ja-JP" dirty="0"/>
          </a:p>
          <a:p>
            <a:r>
              <a:rPr kumimoji="1" lang="ja-JP" altLang="en-US" dirty="0"/>
              <a:t>その後、読み出しが行われると、</a:t>
            </a:r>
            <a:endParaRPr kumimoji="1" lang="en-US" altLang="ja-JP" dirty="0"/>
          </a:p>
          <a:p>
            <a:r>
              <a:rPr kumimoji="1" lang="ja-JP" altLang="en-US" dirty="0"/>
              <a:t>送信側のプロセスは実行可能状態になります。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32</a:t>
            </a:fld>
            <a:endParaRPr lang="en-US" altLang="ja-JP"/>
          </a:p>
        </p:txBody>
      </p:sp>
    </p:spTree>
    <p:extLst>
      <p:ext uri="{BB962C8B-B14F-4D97-AF65-F5344CB8AC3E}">
        <p14:creationId xmlns:p14="http://schemas.microsoft.com/office/powerpoint/2010/main" val="330631567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今度は、受信側のプロセスが先に読み出したとします。</a:t>
            </a:r>
            <a:endParaRPr kumimoji="1" lang="en-US" altLang="ja-JP" dirty="0"/>
          </a:p>
          <a:p>
            <a:r>
              <a:rPr kumimoji="1" lang="ja-JP" altLang="en-US" dirty="0"/>
              <a:t>メモリにデータが無い状態で読み出そうとすると、</a:t>
            </a:r>
            <a:endParaRPr kumimoji="1" lang="en-US" altLang="ja-JP" dirty="0"/>
          </a:p>
          <a:p>
            <a:r>
              <a:rPr kumimoji="1" lang="ja-JP" altLang="en-US" dirty="0"/>
              <a:t>受信側のプロセスは、ブロック状態になります。</a:t>
            </a:r>
            <a:endParaRPr kumimoji="1" lang="en-US" altLang="ja-JP" dirty="0"/>
          </a:p>
          <a:p>
            <a:r>
              <a:rPr kumimoji="1" lang="ja-JP" altLang="en-US" dirty="0"/>
              <a:t>その後、書き込みが実行されると、</a:t>
            </a:r>
            <a:endParaRPr kumimoji="1" lang="en-US" altLang="ja-JP" dirty="0"/>
          </a:p>
          <a:p>
            <a:r>
              <a:rPr kumimoji="1" lang="ja-JP" altLang="en-US" dirty="0"/>
              <a:t>受信側のプロセスは実行可能状態になります。</a:t>
            </a:r>
            <a:endParaRPr kumimoji="1" lang="en-US" altLang="ja-JP" dirty="0"/>
          </a:p>
          <a:p>
            <a:r>
              <a:rPr kumimoji="1" lang="ja-JP" altLang="en-US" dirty="0"/>
              <a:t>このようにパイプ処理では、メモリがいっぱいの状態で書き込もうとすると</a:t>
            </a:r>
            <a:endParaRPr kumimoji="1" lang="en-US" altLang="ja-JP" dirty="0"/>
          </a:p>
          <a:p>
            <a:r>
              <a:rPr kumimoji="1" lang="ja-JP" altLang="en-US" dirty="0"/>
              <a:t>送信側のプロセスは、読み出しが行われるまでブロック状態に、</a:t>
            </a:r>
            <a:endParaRPr kumimoji="1" lang="en-US" altLang="ja-JP" dirty="0"/>
          </a:p>
          <a:p>
            <a:r>
              <a:rPr kumimoji="1" lang="ja-JP" altLang="en-US" dirty="0"/>
              <a:t>メモリが空の状態で読み出そうとすると、</a:t>
            </a:r>
            <a:endParaRPr kumimoji="1" lang="en-US" altLang="ja-JP" dirty="0"/>
          </a:p>
          <a:p>
            <a:r>
              <a:rPr kumimoji="1" lang="ja-JP" altLang="en-US" dirty="0"/>
              <a:t>受信側のプロセスは、書き込みが行われるまでブロック状態になります。</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33</a:t>
            </a:fld>
            <a:endParaRPr lang="en-US" altLang="ja-JP"/>
          </a:p>
        </p:txBody>
      </p:sp>
    </p:spTree>
    <p:extLst>
      <p:ext uri="{BB962C8B-B14F-4D97-AF65-F5344CB8AC3E}">
        <p14:creationId xmlns:p14="http://schemas.microsoft.com/office/powerpoint/2010/main" val="7063859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パイプ処理で使用されるメモリは、多くの場合リングバッファが用いられます。</a:t>
            </a:r>
            <a:endParaRPr kumimoji="1" lang="en-US" altLang="ja-JP" dirty="0"/>
          </a:p>
          <a:p>
            <a:r>
              <a:rPr kumimoji="1" lang="ja-JP" altLang="en-US" dirty="0"/>
              <a:t>リングバッファとは、メモリの一番上と一番下がリング状に繋がっているバッファです。</a:t>
            </a:r>
            <a:endParaRPr kumimoji="1" lang="en-US" altLang="ja-JP" dirty="0"/>
          </a:p>
          <a:p>
            <a:r>
              <a:rPr kumimoji="1" lang="ja-JP" altLang="en-US" dirty="0"/>
              <a:t>この図の例では、</a:t>
            </a:r>
            <a:r>
              <a:rPr kumimoji="1" lang="en-US" altLang="ja-JP" dirty="0"/>
              <a:t>5</a:t>
            </a:r>
            <a:r>
              <a:rPr kumimoji="1" lang="ja-JP" altLang="en-US" dirty="0"/>
              <a:t>番地の次は</a:t>
            </a:r>
            <a:r>
              <a:rPr kumimoji="1" lang="en-US" altLang="ja-JP" dirty="0"/>
              <a:t>0</a:t>
            </a:r>
            <a:r>
              <a:rPr kumimoji="1" lang="ja-JP" altLang="en-US" dirty="0"/>
              <a:t>番地になります。</a:t>
            </a:r>
            <a:endParaRPr kumimoji="1" lang="en-US" altLang="ja-JP" dirty="0"/>
          </a:p>
          <a:p>
            <a:r>
              <a:rPr kumimoji="1" lang="ja-JP" altLang="en-US" dirty="0"/>
              <a:t>また、送信側プロセス、受信側プロセスは、</a:t>
            </a:r>
            <a:endParaRPr kumimoji="1" lang="en-US" altLang="ja-JP" dirty="0"/>
          </a:p>
          <a:p>
            <a:r>
              <a:rPr kumimoji="1" lang="ja-JP" altLang="en-US" dirty="0"/>
              <a:t>次に書き込む、あるいは読み出す番地を示すバッファカウンタを持ちます。</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34</a:t>
            </a:fld>
            <a:endParaRPr lang="en-US" altLang="ja-JP"/>
          </a:p>
        </p:txBody>
      </p:sp>
    </p:spTree>
    <p:extLst>
      <p:ext uri="{BB962C8B-B14F-4D97-AF65-F5344CB8AC3E}">
        <p14:creationId xmlns:p14="http://schemas.microsoft.com/office/powerpoint/2010/main" val="115952975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送信側プロセスが書き込むときは、</a:t>
            </a:r>
            <a:endParaRPr kumimoji="1" lang="en-US" altLang="ja-JP" dirty="0"/>
          </a:p>
          <a:p>
            <a:r>
              <a:rPr kumimoji="1" lang="ja-JP" altLang="en-US" dirty="0"/>
              <a:t>バッファカウンタが指す番地にメッセージを書き込み、</a:t>
            </a:r>
            <a:endParaRPr kumimoji="1" lang="en-US" altLang="ja-JP" dirty="0"/>
          </a:p>
          <a:p>
            <a:r>
              <a:rPr kumimoji="1" lang="ja-JP" altLang="en-US" dirty="0"/>
              <a:t>その後バッファカウンタの値を</a:t>
            </a:r>
            <a:r>
              <a:rPr kumimoji="1" lang="en-US" altLang="ja-JP" dirty="0"/>
              <a:t>1</a:t>
            </a:r>
            <a:r>
              <a:rPr kumimoji="1" lang="ja-JP" altLang="en-US" dirty="0"/>
              <a:t>増やします。</a:t>
            </a:r>
            <a:endParaRPr kumimoji="1" lang="en-US" altLang="ja-JP" dirty="0"/>
          </a:p>
          <a:p>
            <a:r>
              <a:rPr kumimoji="1" lang="ja-JP" altLang="en-US" dirty="0"/>
              <a:t>このように、送信側のプロセスは、</a:t>
            </a:r>
            <a:endParaRPr kumimoji="1" lang="en-US" altLang="ja-JP" dirty="0"/>
          </a:p>
          <a:p>
            <a:r>
              <a:rPr kumimoji="1" lang="ja-JP" altLang="en-US" dirty="0"/>
              <a:t>バッファに書き込むたびにカウンタの値を増やします。</a:t>
            </a:r>
            <a:endParaRPr kumimoji="1" lang="en-US" altLang="ja-JP" dirty="0"/>
          </a:p>
          <a:p>
            <a:r>
              <a:rPr kumimoji="1" lang="ja-JP" altLang="en-US" dirty="0"/>
              <a:t>受信側のプロセスが読み出すときは、</a:t>
            </a:r>
            <a:endParaRPr kumimoji="1" lang="en-US" altLang="ja-JP" dirty="0"/>
          </a:p>
          <a:p>
            <a:r>
              <a:rPr kumimoji="1" lang="ja-JP" altLang="en-US" dirty="0"/>
              <a:t>バッファカウンタが指す番地からメッセージを読み込み。</a:t>
            </a:r>
            <a:endParaRPr kumimoji="1" lang="en-US" altLang="ja-JP" dirty="0"/>
          </a:p>
          <a:p>
            <a:r>
              <a:rPr kumimoji="1" lang="ja-JP" altLang="en-US" dirty="0"/>
              <a:t>その後バッファカウンタの値を</a:t>
            </a:r>
            <a:r>
              <a:rPr kumimoji="1" lang="en-US" altLang="ja-JP" dirty="0"/>
              <a:t>1</a:t>
            </a:r>
            <a:r>
              <a:rPr kumimoji="1" lang="ja-JP" altLang="en-US" dirty="0"/>
              <a:t>増やします。</a:t>
            </a:r>
            <a:endParaRPr kumimoji="1" lang="en-US" altLang="ja-JP" dirty="0"/>
          </a:p>
          <a:p>
            <a:r>
              <a:rPr kumimoji="1" lang="ja-JP" altLang="en-US" dirty="0"/>
              <a:t>このように、受信側のプロセスは、</a:t>
            </a:r>
            <a:endParaRPr kumimoji="1" lang="en-US" altLang="ja-JP" dirty="0"/>
          </a:p>
          <a:p>
            <a:r>
              <a:rPr kumimoji="1" lang="ja-JP" altLang="en-US" dirty="0"/>
              <a:t>バッファに読み出すたびにカウンタの値を増やします。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35</a:t>
            </a:fld>
            <a:endParaRPr lang="en-US" altLang="ja-JP"/>
          </a:p>
        </p:txBody>
      </p:sp>
    </p:spTree>
    <p:extLst>
      <p:ext uri="{BB962C8B-B14F-4D97-AF65-F5344CB8AC3E}">
        <p14:creationId xmlns:p14="http://schemas.microsoft.com/office/powerpoint/2010/main" val="154410457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送信側プロセスが書き込みを続けてバッファの末尾まで書き込んだ場合、</a:t>
            </a:r>
            <a:endParaRPr kumimoji="1" lang="en-US" altLang="ja-JP" dirty="0"/>
          </a:p>
          <a:p>
            <a:r>
              <a:rPr kumimoji="1" lang="ja-JP" altLang="en-US" dirty="0"/>
              <a:t>次は先頭に戻って</a:t>
            </a:r>
            <a:r>
              <a:rPr kumimoji="1" lang="en-US" altLang="ja-JP" dirty="0"/>
              <a:t>0</a:t>
            </a:r>
            <a:r>
              <a:rPr kumimoji="1" lang="ja-JP" altLang="en-US" dirty="0"/>
              <a:t>番地に書き込みます。</a:t>
            </a:r>
            <a:endParaRPr kumimoji="1" lang="en-US" altLang="ja-JP" dirty="0"/>
          </a:p>
          <a:p>
            <a:r>
              <a:rPr kumimoji="1" lang="ja-JP" altLang="en-US" dirty="0"/>
              <a:t>このように、送信側、あるいは受信側のプロセスがバッファの末尾まで行くと、</a:t>
            </a:r>
            <a:endParaRPr kumimoji="1" lang="en-US" altLang="ja-JP" dirty="0"/>
          </a:p>
          <a:p>
            <a:r>
              <a:rPr kumimoji="1" lang="ja-JP" altLang="en-US" dirty="0"/>
              <a:t>バッファはリング状に繋がっているので</a:t>
            </a:r>
            <a:endParaRPr kumimoji="1" lang="en-US" altLang="ja-JP" dirty="0"/>
          </a:p>
          <a:p>
            <a:r>
              <a:rPr kumimoji="1" lang="ja-JP" altLang="en-US" dirty="0"/>
              <a:t>先頭に戻ります。</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36</a:t>
            </a:fld>
            <a:endParaRPr lang="en-US" altLang="ja-JP"/>
          </a:p>
        </p:txBody>
      </p:sp>
    </p:spTree>
    <p:extLst>
      <p:ext uri="{BB962C8B-B14F-4D97-AF65-F5344CB8AC3E}">
        <p14:creationId xmlns:p14="http://schemas.microsoft.com/office/powerpoint/2010/main" val="116275468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バッファはリング状ですので、</a:t>
            </a:r>
            <a:endParaRPr kumimoji="1" lang="en-US" altLang="ja-JP" dirty="0"/>
          </a:p>
          <a:p>
            <a:r>
              <a:rPr kumimoji="1" lang="ja-JP" altLang="en-US" dirty="0"/>
              <a:t>送信側プロセス、あるいは受信側プロセスのどちらか一方のみが</a:t>
            </a:r>
            <a:endParaRPr kumimoji="1" lang="en-US" altLang="ja-JP" dirty="0"/>
          </a:p>
          <a:p>
            <a:r>
              <a:rPr kumimoji="1" lang="ja-JP" altLang="en-US" dirty="0"/>
              <a:t>実行を繰り返すと問題が発生します。</a:t>
            </a:r>
            <a:endParaRPr kumimoji="1" lang="en-US" altLang="ja-JP" dirty="0"/>
          </a:p>
          <a:p>
            <a:r>
              <a:rPr kumimoji="1" lang="ja-JP" altLang="en-US" dirty="0"/>
              <a:t>まずは送信側プロセスのみが動いた場合を見てみます。</a:t>
            </a:r>
            <a:endParaRPr kumimoji="1" lang="en-US" altLang="ja-JP" dirty="0"/>
          </a:p>
          <a:p>
            <a:r>
              <a:rPr kumimoji="1" lang="ja-JP" altLang="en-US" dirty="0"/>
              <a:t>今、送信側プロセスが</a:t>
            </a:r>
            <a:r>
              <a:rPr kumimoji="1" lang="en-US" altLang="ja-JP" dirty="0"/>
              <a:t>1</a:t>
            </a:r>
            <a:r>
              <a:rPr kumimoji="1" lang="ja-JP" altLang="en-US" dirty="0"/>
              <a:t>番地にメッセージを書き込みました。</a:t>
            </a:r>
            <a:endParaRPr kumimoji="1" lang="en-US" altLang="ja-JP" dirty="0"/>
          </a:p>
          <a:p>
            <a:r>
              <a:rPr kumimoji="1" lang="ja-JP" altLang="en-US" dirty="0"/>
              <a:t>この時点でバッファはいっぱいになります。</a:t>
            </a:r>
            <a:endParaRPr kumimoji="1" lang="en-US" altLang="ja-JP" dirty="0"/>
          </a:p>
          <a:p>
            <a:r>
              <a:rPr kumimoji="1" lang="ja-JP" altLang="en-US" dirty="0"/>
              <a:t>次は</a:t>
            </a:r>
            <a:r>
              <a:rPr kumimoji="1" lang="en-US" altLang="ja-JP" dirty="0"/>
              <a:t>2</a:t>
            </a:r>
            <a:r>
              <a:rPr kumimoji="1" lang="ja-JP" altLang="en-US" dirty="0"/>
              <a:t>番地に書き込むのですが、</a:t>
            </a:r>
            <a:r>
              <a:rPr kumimoji="1" lang="en-US" altLang="ja-JP" dirty="0"/>
              <a:t>2</a:t>
            </a:r>
            <a:r>
              <a:rPr kumimoji="1" lang="ja-JP" altLang="en-US" dirty="0"/>
              <a:t>番地のメッセージはまだ受信側プロセスが読み出していません。</a:t>
            </a:r>
            <a:endParaRPr kumimoji="1" lang="en-US" altLang="ja-JP" dirty="0"/>
          </a:p>
          <a:p>
            <a:r>
              <a:rPr kumimoji="1" lang="ja-JP" altLang="en-US" dirty="0"/>
              <a:t>ここで</a:t>
            </a:r>
            <a:r>
              <a:rPr kumimoji="1" lang="en-US" altLang="ja-JP" dirty="0"/>
              <a:t>2</a:t>
            </a:r>
            <a:r>
              <a:rPr kumimoji="1" lang="ja-JP" altLang="en-US" dirty="0"/>
              <a:t>番地に書き込んでしまうと、まだ読み出していないメッセージが上書きされてしまいます。</a:t>
            </a:r>
            <a:endParaRPr kumimoji="1" lang="en-US" altLang="ja-JP" dirty="0"/>
          </a:p>
          <a:p>
            <a:r>
              <a:rPr kumimoji="1" lang="ja-JP" altLang="en-US" dirty="0"/>
              <a:t>このように、送信側プロセスが書き込みを続け、バッファがいっぱいになった状態で</a:t>
            </a:r>
            <a:endParaRPr kumimoji="1" lang="en-US" altLang="ja-JP" dirty="0"/>
          </a:p>
          <a:p>
            <a:r>
              <a:rPr kumimoji="1" lang="ja-JP" altLang="en-US" dirty="0"/>
              <a:t>さらに書き込んでしまうと、受信側がまだ読み出していないメッセージを上書きしています。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37</a:t>
            </a:fld>
            <a:endParaRPr lang="en-US" altLang="ja-JP"/>
          </a:p>
        </p:txBody>
      </p:sp>
    </p:spTree>
    <p:extLst>
      <p:ext uri="{BB962C8B-B14F-4D97-AF65-F5344CB8AC3E}">
        <p14:creationId xmlns:p14="http://schemas.microsoft.com/office/powerpoint/2010/main" val="34554837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次は受信側プロセスのみが動いた場合を見てみましょう。</a:t>
            </a:r>
            <a:endParaRPr kumimoji="1" lang="en-US" altLang="ja-JP" dirty="0"/>
          </a:p>
          <a:p>
            <a:r>
              <a:rPr kumimoji="1" lang="ja-JP" altLang="en-US" dirty="0"/>
              <a:t>今、受信側プロセスが、</a:t>
            </a:r>
            <a:r>
              <a:rPr kumimoji="1" lang="en-US" altLang="ja-JP" dirty="0"/>
              <a:t>1</a:t>
            </a:r>
            <a:r>
              <a:rPr kumimoji="1" lang="ja-JP" altLang="en-US" dirty="0"/>
              <a:t>番地のメッセージを読み出しました。</a:t>
            </a:r>
            <a:endParaRPr kumimoji="1" lang="en-US" altLang="ja-JP" dirty="0"/>
          </a:p>
          <a:p>
            <a:r>
              <a:rPr kumimoji="1" lang="ja-JP" altLang="en-US" dirty="0"/>
              <a:t>この時点でバッファは空っぽになっています。</a:t>
            </a:r>
            <a:endParaRPr kumimoji="1" lang="en-US" altLang="ja-JP" dirty="0"/>
          </a:p>
          <a:p>
            <a:r>
              <a:rPr kumimoji="1" lang="ja-JP" altLang="en-US" dirty="0"/>
              <a:t>ここで受信側がさらにメッセージを読み出すと、</a:t>
            </a:r>
            <a:endParaRPr kumimoji="1" lang="en-US" altLang="ja-JP" dirty="0"/>
          </a:p>
          <a:p>
            <a:r>
              <a:rPr kumimoji="1" lang="en-US" altLang="ja-JP" dirty="0"/>
              <a:t>2</a:t>
            </a:r>
            <a:r>
              <a:rPr kumimoji="1" lang="ja-JP" altLang="en-US" dirty="0"/>
              <a:t>番地のメッセージが読み出されます。</a:t>
            </a:r>
            <a:endParaRPr kumimoji="1" lang="en-US" altLang="ja-JP" dirty="0"/>
          </a:p>
          <a:p>
            <a:r>
              <a:rPr kumimoji="1" lang="ja-JP" altLang="en-US" dirty="0"/>
              <a:t>これはすでに読んだメッセージです。</a:t>
            </a:r>
            <a:endParaRPr kumimoji="1" lang="en-US" altLang="ja-JP" dirty="0"/>
          </a:p>
          <a:p>
            <a:r>
              <a:rPr kumimoji="1" lang="ja-JP" altLang="en-US" dirty="0"/>
              <a:t>このように、受信側プロセスが読み出しを続け、バッファが空になった状態で</a:t>
            </a:r>
            <a:endParaRPr kumimoji="1" lang="en-US" altLang="ja-JP" dirty="0"/>
          </a:p>
          <a:p>
            <a:r>
              <a:rPr kumimoji="1" lang="ja-JP" altLang="en-US" dirty="0"/>
              <a:t>さらに読み出してしまうと、すでに読んだメッセージを再読出ししてしまいます。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38</a:t>
            </a:fld>
            <a:endParaRPr lang="en-US" altLang="ja-JP"/>
          </a:p>
        </p:txBody>
      </p:sp>
    </p:spTree>
    <p:extLst>
      <p:ext uri="{BB962C8B-B14F-4D97-AF65-F5344CB8AC3E}">
        <p14:creationId xmlns:p14="http://schemas.microsoft.com/office/powerpoint/2010/main" val="12082842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今日の授業の最初に出てきたセマフォを使うと、</a:t>
            </a:r>
            <a:endParaRPr kumimoji="1" lang="en-US" altLang="ja-JP" dirty="0"/>
          </a:p>
          <a:p>
            <a:r>
              <a:rPr kumimoji="1" lang="ja-JP" altLang="en-US" dirty="0"/>
              <a:t>パイプ処理の問題を解決できます。</a:t>
            </a:r>
            <a:endParaRPr kumimoji="1" lang="en-US" altLang="ja-JP" dirty="0"/>
          </a:p>
          <a:p>
            <a:r>
              <a:rPr kumimoji="1" lang="ja-JP" altLang="en-US" dirty="0"/>
              <a:t>これ以降は、今回の補足資料にある </a:t>
            </a:r>
            <a:r>
              <a:rPr kumimoji="1" lang="en-US" altLang="ja-JP" dirty="0"/>
              <a:t>semaphoreAlgorithm.pdf </a:t>
            </a:r>
          </a:p>
          <a:p>
            <a:r>
              <a:rPr kumimoji="1" lang="ja-JP" altLang="en-US" dirty="0"/>
              <a:t>セマフォを用いたアルゴリズムを見ながら進めていきます。</a:t>
            </a:r>
            <a:endParaRPr kumimoji="1" lang="en-US" altLang="ja-JP" dirty="0"/>
          </a:p>
          <a:p>
            <a:r>
              <a:rPr kumimoji="1" lang="ja-JP" altLang="en-US" dirty="0"/>
              <a:t>補足資料は、オペレーティングシステムの公式ページ、</a:t>
            </a:r>
            <a:endParaRPr kumimoji="1" lang="en-US" altLang="ja-JP" dirty="0"/>
          </a:p>
          <a:p>
            <a:r>
              <a:rPr kumimoji="1" lang="ja-JP" altLang="en-US" dirty="0"/>
              <a:t>あるいは </a:t>
            </a:r>
            <a:r>
              <a:rPr kumimoji="1" lang="en-US" altLang="ja-JP" dirty="0" err="1"/>
              <a:t>GoogleClassroom</a:t>
            </a:r>
            <a:r>
              <a:rPr kumimoji="1" lang="en-US" altLang="ja-JP" dirty="0"/>
              <a:t> </a:t>
            </a:r>
            <a:r>
              <a:rPr kumimoji="1" lang="ja-JP" altLang="en-US" dirty="0"/>
              <a:t>に置いてありますので、そちらを見てください。</a:t>
            </a:r>
            <a:endParaRPr kumimoji="1" lang="en-US" altLang="ja-JP" dirty="0"/>
          </a:p>
          <a:p>
            <a:r>
              <a:rPr kumimoji="1" lang="ja-JP" altLang="en-US" dirty="0"/>
              <a:t>セマフォを用いたパイプ処理では、</a:t>
            </a:r>
            <a:r>
              <a:rPr kumimoji="1" lang="en-US" altLang="ja-JP" dirty="0"/>
              <a:t>2</a:t>
            </a:r>
            <a:r>
              <a:rPr kumimoji="1" lang="ja-JP" altLang="en-US" dirty="0"/>
              <a:t>つのセマフォ変数 </a:t>
            </a:r>
            <a:r>
              <a:rPr kumimoji="1" lang="en-US" altLang="ja-JP" dirty="0"/>
              <a:t>s </a:t>
            </a:r>
            <a:r>
              <a:rPr kumimoji="1" lang="ja-JP" altLang="en-US" dirty="0"/>
              <a:t>と </a:t>
            </a:r>
            <a:r>
              <a:rPr kumimoji="1" lang="en-US" altLang="ja-JP" dirty="0"/>
              <a:t>m </a:t>
            </a:r>
            <a:r>
              <a:rPr kumimoji="1" lang="ja-JP" altLang="en-US" dirty="0"/>
              <a:t>を用います。</a:t>
            </a:r>
            <a:endParaRPr kumimoji="1" lang="en-US" altLang="ja-JP" dirty="0"/>
          </a:p>
          <a:p>
            <a:r>
              <a:rPr kumimoji="1" lang="ja-JP" altLang="en-US" dirty="0"/>
              <a:t>セマフォ変数 </a:t>
            </a:r>
            <a:r>
              <a:rPr kumimoji="1" lang="en-US" altLang="ja-JP" dirty="0"/>
              <a:t>s </a:t>
            </a:r>
            <a:r>
              <a:rPr kumimoji="1" lang="ja-JP" altLang="en-US" dirty="0"/>
              <a:t>は空いているバッファの数を表します。</a:t>
            </a:r>
            <a:endParaRPr kumimoji="1" lang="en-US" altLang="ja-JP" dirty="0"/>
          </a:p>
          <a:p>
            <a:r>
              <a:rPr kumimoji="1" lang="en-US" altLang="ja-JP" dirty="0"/>
              <a:t>s </a:t>
            </a:r>
            <a:r>
              <a:rPr kumimoji="1" lang="ja-JP" altLang="en-US" dirty="0"/>
              <a:t>の初期値はバッファのサイズです。</a:t>
            </a:r>
            <a:endParaRPr kumimoji="1" lang="en-US" altLang="ja-JP" dirty="0"/>
          </a:p>
          <a:p>
            <a:r>
              <a:rPr kumimoji="1" lang="ja-JP" altLang="en-US" dirty="0"/>
              <a:t>セマフォ変数 </a:t>
            </a:r>
            <a:r>
              <a:rPr kumimoji="1" lang="en-US" altLang="ja-JP" dirty="0"/>
              <a:t>m </a:t>
            </a:r>
            <a:r>
              <a:rPr kumimoji="1" lang="ja-JP" altLang="en-US" dirty="0"/>
              <a:t>はバッファ内にあるメッセージの数を表します。</a:t>
            </a:r>
            <a:endParaRPr kumimoji="1" lang="en-US" altLang="ja-JP" dirty="0"/>
          </a:p>
          <a:p>
            <a:r>
              <a:rPr kumimoji="1" lang="en-US" altLang="ja-JP" dirty="0"/>
              <a:t>m </a:t>
            </a:r>
            <a:r>
              <a:rPr kumimoji="1" lang="ja-JP" altLang="en-US" dirty="0"/>
              <a:t>の初期値は</a:t>
            </a:r>
            <a:r>
              <a:rPr kumimoji="1" lang="en-US" altLang="ja-JP" dirty="0"/>
              <a:t>0</a:t>
            </a:r>
            <a:r>
              <a:rPr kumimoji="1" lang="ja-JP" altLang="en-US" dirty="0"/>
              <a:t>です。</a:t>
            </a:r>
            <a:endParaRPr kumimoji="1" lang="en-US" altLang="ja-JP" dirty="0"/>
          </a:p>
          <a:p>
            <a:r>
              <a:rPr kumimoji="1" lang="ja-JP" altLang="en-US" dirty="0"/>
              <a:t>送信側のプロセスは、まずセマフォ変数 </a:t>
            </a:r>
            <a:r>
              <a:rPr kumimoji="1" lang="en-US" altLang="ja-JP" dirty="0"/>
              <a:t>s </a:t>
            </a:r>
            <a:r>
              <a:rPr kumimoji="1" lang="ja-JP" altLang="en-US" dirty="0"/>
              <a:t>に対して </a:t>
            </a:r>
            <a:r>
              <a:rPr kumimoji="1" lang="en-US" altLang="ja-JP" dirty="0"/>
              <a:t>wait </a:t>
            </a:r>
            <a:r>
              <a:rPr kumimoji="1" lang="ja-JP" altLang="en-US" dirty="0"/>
              <a:t>命令を出します。</a:t>
            </a:r>
            <a:endParaRPr kumimoji="1" lang="en-US" altLang="ja-JP" dirty="0"/>
          </a:p>
          <a:p>
            <a:r>
              <a:rPr kumimoji="1" lang="ja-JP" altLang="en-US" dirty="0"/>
              <a:t>バッファにメッセージを書きこんだ後、</a:t>
            </a:r>
            <a:endParaRPr kumimoji="1" lang="en-US" altLang="ja-JP" dirty="0"/>
          </a:p>
          <a:p>
            <a:r>
              <a:rPr kumimoji="1" lang="ja-JP" altLang="en-US" dirty="0"/>
              <a:t>セマフォ変数 </a:t>
            </a:r>
            <a:r>
              <a:rPr kumimoji="1" lang="en-US" altLang="ja-JP" dirty="0"/>
              <a:t>m </a:t>
            </a:r>
            <a:r>
              <a:rPr kumimoji="1" lang="ja-JP" altLang="en-US" dirty="0"/>
              <a:t>に対して </a:t>
            </a:r>
            <a:r>
              <a:rPr kumimoji="1" lang="en-US" altLang="ja-JP" dirty="0"/>
              <a:t>signal </a:t>
            </a:r>
            <a:r>
              <a:rPr kumimoji="1" lang="ja-JP" altLang="en-US" dirty="0"/>
              <a:t>命令を出します。</a:t>
            </a:r>
            <a:endParaRPr kumimoji="1" lang="en-US" altLang="ja-JP" dirty="0"/>
          </a:p>
          <a:p>
            <a:r>
              <a:rPr kumimoji="1" lang="ja-JP" altLang="en-US" dirty="0"/>
              <a:t>一方、受信側のプロセスは、まずセマフォ変数 </a:t>
            </a:r>
            <a:r>
              <a:rPr kumimoji="1" lang="en-US" altLang="ja-JP" dirty="0"/>
              <a:t>m </a:t>
            </a:r>
            <a:r>
              <a:rPr kumimoji="1" lang="ja-JP" altLang="en-US" dirty="0"/>
              <a:t>に対して </a:t>
            </a:r>
            <a:r>
              <a:rPr kumimoji="1" lang="en-US" altLang="ja-JP" dirty="0"/>
              <a:t>wait </a:t>
            </a:r>
            <a:r>
              <a:rPr kumimoji="1" lang="ja-JP" altLang="en-US" dirty="0"/>
              <a:t>命令を出します。</a:t>
            </a:r>
            <a:endParaRPr kumimoji="1" lang="en-US" altLang="ja-JP" dirty="0"/>
          </a:p>
          <a:p>
            <a:r>
              <a:rPr kumimoji="1" lang="ja-JP" altLang="en-US" dirty="0"/>
              <a:t>バッファからメッセージを読み出した後、</a:t>
            </a:r>
            <a:endParaRPr kumimoji="1" lang="en-US" altLang="ja-JP" dirty="0"/>
          </a:p>
          <a:p>
            <a:r>
              <a:rPr kumimoji="1" lang="ja-JP" altLang="en-US" dirty="0"/>
              <a:t>セマフォ変数 </a:t>
            </a:r>
            <a:r>
              <a:rPr kumimoji="1" lang="en-US" altLang="ja-JP" dirty="0"/>
              <a:t>s </a:t>
            </a:r>
            <a:r>
              <a:rPr kumimoji="1" lang="ja-JP" altLang="en-US" dirty="0"/>
              <a:t>に対して </a:t>
            </a:r>
            <a:r>
              <a:rPr kumimoji="1" lang="en-US" altLang="ja-JP" dirty="0"/>
              <a:t>signal </a:t>
            </a:r>
            <a:r>
              <a:rPr kumimoji="1" lang="ja-JP" altLang="en-US" dirty="0"/>
              <a:t>命令を出します。</a:t>
            </a:r>
            <a:endParaRPr kumimoji="1" lang="en-US" altLang="ja-JP" dirty="0"/>
          </a:p>
          <a:p>
            <a:r>
              <a:rPr kumimoji="1" lang="ja-JP" altLang="en-US" dirty="0"/>
              <a:t>このように、セマフォを用いたパイプ処理では、セマフォ変数</a:t>
            </a:r>
            <a:r>
              <a:rPr kumimoji="1" lang="en-US" altLang="ja-JP" dirty="0"/>
              <a:t>s, m </a:t>
            </a:r>
            <a:r>
              <a:rPr kumimoji="1" lang="ja-JP" altLang="en-US" dirty="0"/>
              <a:t>に対して、</a:t>
            </a:r>
            <a:endParaRPr kumimoji="1" lang="en-US" altLang="ja-JP" dirty="0"/>
          </a:p>
          <a:p>
            <a:r>
              <a:rPr kumimoji="1" lang="en-US" altLang="ja-JP" dirty="0"/>
              <a:t>wait </a:t>
            </a:r>
            <a:r>
              <a:rPr kumimoji="1" lang="ja-JP" altLang="en-US" dirty="0"/>
              <a:t>命令を出すプロセスと</a:t>
            </a:r>
            <a:r>
              <a:rPr kumimoji="1" lang="en-US" altLang="ja-JP" dirty="0"/>
              <a:t>signal</a:t>
            </a:r>
            <a:r>
              <a:rPr kumimoji="1" lang="ja-JP" altLang="en-US" dirty="0"/>
              <a:t>命令を出すプロセスが異なります。</a:t>
            </a:r>
            <a:endParaRPr kumimoji="1" lang="en-US" altLang="ja-JP" dirty="0"/>
          </a:p>
          <a:p>
            <a:r>
              <a:rPr kumimoji="1" lang="ja-JP" altLang="en-US" dirty="0"/>
              <a:t>これだけではわかりにくいでしょうから、処理の様子を具体的に説明します。</a:t>
            </a:r>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39</a:t>
            </a:fld>
            <a:endParaRPr lang="en-US" altLang="ja-JP"/>
          </a:p>
        </p:txBody>
      </p:sp>
    </p:spTree>
    <p:extLst>
      <p:ext uri="{BB962C8B-B14F-4D97-AF65-F5344CB8AC3E}">
        <p14:creationId xmlns:p14="http://schemas.microsoft.com/office/powerpoint/2010/main" val="3113816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前回、相互排除を行うために</a:t>
            </a:r>
            <a:r>
              <a:rPr kumimoji="1" lang="en-US" altLang="ja-JP"/>
              <a:t>3</a:t>
            </a:r>
            <a:r>
              <a:rPr kumimoji="1" lang="ja-JP" altLang="en-US"/>
              <a:t>つの方法を紹介しました。</a:t>
            </a:r>
            <a:endParaRPr kumimoji="1" lang="en-US" altLang="ja-JP"/>
          </a:p>
          <a:p>
            <a:r>
              <a:rPr kumimoji="1" lang="ja-JP" altLang="en-US"/>
              <a:t>相互排除アルゴリズムを用いるソフトウェアによる相互排除、</a:t>
            </a:r>
            <a:endParaRPr kumimoji="1" lang="en-US" altLang="ja-JP"/>
          </a:p>
          <a:p>
            <a:r>
              <a:rPr kumimoji="1" lang="en-US" altLang="ja-JP"/>
              <a:t>Test</a:t>
            </a:r>
            <a:r>
              <a:rPr kumimoji="1" lang="ja-JP" altLang="en-US"/>
              <a:t> </a:t>
            </a:r>
            <a:r>
              <a:rPr kumimoji="1" lang="en-US" altLang="ja-JP"/>
              <a:t>and</a:t>
            </a:r>
            <a:r>
              <a:rPr kumimoji="1" lang="ja-JP" altLang="en-US"/>
              <a:t> </a:t>
            </a:r>
            <a:r>
              <a:rPr kumimoji="1" lang="en-US" altLang="ja-JP"/>
              <a:t>Set</a:t>
            </a:r>
            <a:r>
              <a:rPr kumimoji="1" lang="ja-JP" altLang="en-US"/>
              <a:t> 命令を用いるハードウェアによる相互排除、</a:t>
            </a:r>
            <a:endParaRPr kumimoji="1" lang="en-US" altLang="ja-JP"/>
          </a:p>
          <a:p>
            <a:r>
              <a:rPr kumimoji="1" lang="ja-JP" altLang="en-US"/>
              <a:t>割込み禁止命令を用いる割込み禁止による相互排除です。</a:t>
            </a:r>
            <a:endParaRPr kumimoji="1" lang="en-US" altLang="ja-JP"/>
          </a:p>
          <a:p>
            <a:r>
              <a:rPr kumimoji="1" lang="ja-JP" altLang="en-US"/>
              <a:t>今回は、こらに加えて、</a:t>
            </a:r>
            <a:endParaRPr kumimoji="1" lang="en-US" altLang="ja-JP"/>
          </a:p>
          <a:p>
            <a:r>
              <a:rPr kumimoji="1" lang="ja-JP" altLang="en-US"/>
              <a:t>セマフォによる相互排除と、モニタによる相互排除を紹介します。</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4</a:t>
            </a:fld>
            <a:endParaRPr lang="en-US" altLang="ja-JP"/>
          </a:p>
        </p:txBody>
      </p:sp>
    </p:spTree>
    <p:extLst>
      <p:ext uri="{BB962C8B-B14F-4D97-AF65-F5344CB8AC3E}">
        <p14:creationId xmlns:p14="http://schemas.microsoft.com/office/powerpoint/2010/main" val="216129935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セマフォを用いたパイプ処理では、セマフォ変数 </a:t>
            </a:r>
            <a:r>
              <a:rPr kumimoji="1" lang="en-US" altLang="ja-JP" dirty="0"/>
              <a:t>s </a:t>
            </a:r>
            <a:r>
              <a:rPr kumimoji="1" lang="ja-JP" altLang="en-US" dirty="0"/>
              <a:t>と </a:t>
            </a:r>
            <a:r>
              <a:rPr kumimoji="1" lang="en-US" altLang="ja-JP" dirty="0"/>
              <a:t>m </a:t>
            </a:r>
            <a:r>
              <a:rPr kumimoji="1" lang="ja-JP" altLang="en-US" dirty="0"/>
              <a:t>を使います。</a:t>
            </a:r>
            <a:endParaRPr kumimoji="1" lang="en-US" altLang="ja-JP" dirty="0"/>
          </a:p>
          <a:p>
            <a:r>
              <a:rPr kumimoji="1" lang="en-US" altLang="ja-JP" dirty="0"/>
              <a:t>s </a:t>
            </a:r>
            <a:r>
              <a:rPr kumimoji="1" lang="ja-JP" altLang="en-US" dirty="0"/>
              <a:t>の初期値はバッファのサイズ、</a:t>
            </a:r>
            <a:r>
              <a:rPr kumimoji="1" lang="en-US" altLang="ja-JP" dirty="0"/>
              <a:t>m </a:t>
            </a:r>
            <a:r>
              <a:rPr kumimoji="1" lang="ja-JP" altLang="en-US" dirty="0"/>
              <a:t>の初期値は </a:t>
            </a:r>
            <a:r>
              <a:rPr kumimoji="1" lang="en-US" altLang="ja-JP" dirty="0"/>
              <a:t>0 </a:t>
            </a:r>
            <a:r>
              <a:rPr kumimoji="1" lang="ja-JP" altLang="en-US" dirty="0"/>
              <a:t>です。</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40</a:t>
            </a:fld>
            <a:endParaRPr lang="en-US" altLang="ja-JP"/>
          </a:p>
        </p:txBody>
      </p:sp>
    </p:spTree>
    <p:extLst>
      <p:ext uri="{BB962C8B-B14F-4D97-AF65-F5344CB8AC3E}">
        <p14:creationId xmlns:p14="http://schemas.microsoft.com/office/powerpoint/2010/main" val="332155342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送信側プロセスがメッセージを書きこむときは、</a:t>
            </a:r>
            <a:endParaRPr kumimoji="1" lang="en-US" altLang="ja-JP" dirty="0"/>
          </a:p>
          <a:p>
            <a:r>
              <a:rPr kumimoji="1" lang="ja-JP" altLang="en-US" dirty="0"/>
              <a:t>まず </a:t>
            </a:r>
            <a:r>
              <a:rPr kumimoji="1" lang="en-US" altLang="ja-JP" dirty="0"/>
              <a:t>s </a:t>
            </a:r>
            <a:r>
              <a:rPr kumimoji="1" lang="ja-JP" altLang="en-US" dirty="0"/>
              <a:t>を</a:t>
            </a:r>
            <a:r>
              <a:rPr kumimoji="1" lang="en-US" altLang="ja-JP" dirty="0"/>
              <a:t>1</a:t>
            </a:r>
            <a:r>
              <a:rPr kumimoji="1" lang="ja-JP" altLang="en-US" dirty="0"/>
              <a:t>減らし、メッセージを書き込み、</a:t>
            </a:r>
            <a:r>
              <a:rPr kumimoji="1" lang="en-US" altLang="ja-JP" dirty="0"/>
              <a:t>m </a:t>
            </a:r>
            <a:r>
              <a:rPr kumimoji="1" lang="ja-JP" altLang="en-US" dirty="0"/>
              <a:t>を</a:t>
            </a:r>
            <a:r>
              <a:rPr kumimoji="1" lang="en-US" altLang="ja-JP" dirty="0"/>
              <a:t>1</a:t>
            </a:r>
            <a:r>
              <a:rPr kumimoji="1" lang="ja-JP" altLang="en-US" dirty="0"/>
              <a:t>増やします。</a:t>
            </a:r>
            <a:endParaRPr kumimoji="1" lang="en-US" altLang="ja-JP" dirty="0"/>
          </a:p>
          <a:p>
            <a:r>
              <a:rPr kumimoji="1" lang="ja-JP" altLang="en-US" dirty="0"/>
              <a:t>このように、送信側は、送信前に </a:t>
            </a:r>
            <a:r>
              <a:rPr kumimoji="1" lang="en-US" altLang="ja-JP" dirty="0"/>
              <a:t>s </a:t>
            </a:r>
            <a:r>
              <a:rPr kumimoji="1" lang="ja-JP" altLang="en-US" dirty="0"/>
              <a:t>を減らし、送信後に </a:t>
            </a:r>
            <a:r>
              <a:rPr kumimoji="1" lang="en-US" altLang="ja-JP" dirty="0"/>
              <a:t>m </a:t>
            </a:r>
            <a:r>
              <a:rPr kumimoji="1" lang="ja-JP" altLang="en-US" dirty="0"/>
              <a:t>を増やします。</a:t>
            </a:r>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41</a:t>
            </a:fld>
            <a:endParaRPr lang="en-US" altLang="ja-JP"/>
          </a:p>
        </p:txBody>
      </p:sp>
    </p:spTree>
    <p:extLst>
      <p:ext uri="{BB962C8B-B14F-4D97-AF65-F5344CB8AC3E}">
        <p14:creationId xmlns:p14="http://schemas.microsoft.com/office/powerpoint/2010/main" val="22588282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受信側プロセスがメッセージを読み出すときは、</a:t>
            </a:r>
            <a:endParaRPr kumimoji="1" lang="en-US" altLang="ja-JP" dirty="0"/>
          </a:p>
          <a:p>
            <a:r>
              <a:rPr kumimoji="1" lang="ja-JP" altLang="en-US" dirty="0"/>
              <a:t>まず </a:t>
            </a:r>
            <a:r>
              <a:rPr kumimoji="1" lang="en-US" altLang="ja-JP" dirty="0"/>
              <a:t>m </a:t>
            </a:r>
            <a:r>
              <a:rPr kumimoji="1" lang="ja-JP" altLang="en-US" dirty="0"/>
              <a:t>を</a:t>
            </a:r>
            <a:r>
              <a:rPr kumimoji="1" lang="en-US" altLang="ja-JP" dirty="0"/>
              <a:t>1</a:t>
            </a:r>
            <a:r>
              <a:rPr kumimoji="1" lang="ja-JP" altLang="en-US" dirty="0"/>
              <a:t>減らし、メッセージを読み出し、</a:t>
            </a:r>
            <a:r>
              <a:rPr kumimoji="1" lang="en-US" altLang="ja-JP" dirty="0"/>
              <a:t>s </a:t>
            </a:r>
            <a:r>
              <a:rPr kumimoji="1" lang="ja-JP" altLang="en-US" dirty="0"/>
              <a:t>を</a:t>
            </a:r>
            <a:r>
              <a:rPr kumimoji="1" lang="en-US" altLang="ja-JP" dirty="0"/>
              <a:t>1</a:t>
            </a:r>
            <a:r>
              <a:rPr kumimoji="1" lang="ja-JP" altLang="en-US" dirty="0"/>
              <a:t>増やします。</a:t>
            </a:r>
            <a:endParaRPr kumimoji="1" lang="en-US" altLang="ja-JP" dirty="0"/>
          </a:p>
          <a:p>
            <a:r>
              <a:rPr kumimoji="1" lang="ja-JP" altLang="en-US" dirty="0"/>
              <a:t>このように、受信側は、受信前に </a:t>
            </a:r>
            <a:r>
              <a:rPr kumimoji="1" lang="en-US" altLang="ja-JP" dirty="0"/>
              <a:t>m </a:t>
            </a:r>
            <a:r>
              <a:rPr kumimoji="1" lang="ja-JP" altLang="en-US" dirty="0"/>
              <a:t>を減らし、受信後に </a:t>
            </a:r>
            <a:r>
              <a:rPr kumimoji="1" lang="en-US" altLang="ja-JP" dirty="0"/>
              <a:t>s </a:t>
            </a:r>
            <a:r>
              <a:rPr kumimoji="1" lang="ja-JP" altLang="en-US" dirty="0"/>
              <a:t>を増やします。</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42</a:t>
            </a:fld>
            <a:endParaRPr lang="en-US" altLang="ja-JP"/>
          </a:p>
        </p:txBody>
      </p:sp>
    </p:spTree>
    <p:extLst>
      <p:ext uri="{BB962C8B-B14F-4D97-AF65-F5344CB8AC3E}">
        <p14:creationId xmlns:p14="http://schemas.microsoft.com/office/powerpoint/2010/main" val="273975317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送信側プロセスのみが動作して、バッファがいっぱいになったとします。</a:t>
            </a:r>
            <a:endParaRPr kumimoji="1" lang="en-US" altLang="ja-JP" dirty="0"/>
          </a:p>
          <a:p>
            <a:r>
              <a:rPr kumimoji="1" lang="ja-JP" altLang="en-US" dirty="0"/>
              <a:t>このとき、送信側がさらに書き込みしようとした場合、</a:t>
            </a:r>
            <a:endParaRPr kumimoji="1" lang="en-US" altLang="ja-JP" dirty="0"/>
          </a:p>
          <a:p>
            <a:r>
              <a:rPr kumimoji="1" lang="ja-JP" altLang="en-US" dirty="0"/>
              <a:t>まずセマフォ変数 </a:t>
            </a:r>
            <a:r>
              <a:rPr kumimoji="1" lang="en-US" altLang="ja-JP" dirty="0"/>
              <a:t>s </a:t>
            </a:r>
            <a:r>
              <a:rPr kumimoji="1" lang="ja-JP" altLang="en-US" dirty="0"/>
              <a:t>に対して </a:t>
            </a:r>
            <a:r>
              <a:rPr kumimoji="1" lang="en-US" altLang="ja-JP" dirty="0"/>
              <a:t>wait </a:t>
            </a:r>
            <a:r>
              <a:rPr kumimoji="1" lang="ja-JP" altLang="en-US" dirty="0"/>
              <a:t>命令を出しますが、</a:t>
            </a:r>
            <a:endParaRPr kumimoji="1" lang="en-US" altLang="ja-JP" dirty="0"/>
          </a:p>
          <a:p>
            <a:r>
              <a:rPr kumimoji="1" lang="en-US" altLang="ja-JP" dirty="0"/>
              <a:t>s </a:t>
            </a:r>
            <a:r>
              <a:rPr kumimoji="1" lang="ja-JP" altLang="en-US" dirty="0"/>
              <a:t>の値は </a:t>
            </a:r>
            <a:r>
              <a:rPr kumimoji="1" lang="en-US" altLang="ja-JP" dirty="0"/>
              <a:t>0 </a:t>
            </a:r>
            <a:r>
              <a:rPr kumimoji="1" lang="ja-JP" altLang="en-US" dirty="0"/>
              <a:t>なので、それ以上の書き込みは拒否されます。</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43</a:t>
            </a:fld>
            <a:endParaRPr lang="en-US" altLang="ja-JP"/>
          </a:p>
        </p:txBody>
      </p:sp>
    </p:spTree>
    <p:extLst>
      <p:ext uri="{BB962C8B-B14F-4D97-AF65-F5344CB8AC3E}">
        <p14:creationId xmlns:p14="http://schemas.microsoft.com/office/powerpoint/2010/main" val="6096487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逆に、受信側プロセスのみが動作して、バッファが空になったとします。</a:t>
            </a:r>
            <a:endParaRPr kumimoji="1" lang="en-US" altLang="ja-JP" dirty="0"/>
          </a:p>
          <a:p>
            <a:r>
              <a:rPr kumimoji="1" lang="ja-JP" altLang="en-US" dirty="0"/>
              <a:t>このとき、受信側がさらに読み出ししようとした場合、</a:t>
            </a:r>
            <a:endParaRPr kumimoji="1" lang="en-US" altLang="ja-JP" dirty="0"/>
          </a:p>
          <a:p>
            <a:r>
              <a:rPr kumimoji="1" lang="ja-JP" altLang="en-US" dirty="0"/>
              <a:t>まずセマフォ変数 </a:t>
            </a:r>
            <a:r>
              <a:rPr kumimoji="1" lang="en-US" altLang="ja-JP" dirty="0"/>
              <a:t>m </a:t>
            </a:r>
            <a:r>
              <a:rPr kumimoji="1" lang="ja-JP" altLang="en-US" dirty="0"/>
              <a:t>に対して </a:t>
            </a:r>
            <a:r>
              <a:rPr kumimoji="1" lang="en-US" altLang="ja-JP" dirty="0"/>
              <a:t>wait </a:t>
            </a:r>
            <a:r>
              <a:rPr kumimoji="1" lang="ja-JP" altLang="en-US" dirty="0"/>
              <a:t>命令を出しますが、</a:t>
            </a:r>
            <a:endParaRPr kumimoji="1" lang="en-US" altLang="ja-JP" dirty="0"/>
          </a:p>
          <a:p>
            <a:r>
              <a:rPr kumimoji="1" lang="en-US" altLang="ja-JP" dirty="0"/>
              <a:t>m </a:t>
            </a:r>
            <a:r>
              <a:rPr kumimoji="1" lang="ja-JP" altLang="en-US" dirty="0"/>
              <a:t>の値は </a:t>
            </a:r>
            <a:r>
              <a:rPr kumimoji="1" lang="en-US" altLang="ja-JP" dirty="0"/>
              <a:t>0 </a:t>
            </a:r>
            <a:r>
              <a:rPr kumimoji="1" lang="ja-JP" altLang="en-US" dirty="0"/>
              <a:t>なので、それ以上の読み出しは拒否されます。</a:t>
            </a:r>
          </a:p>
          <a:p>
            <a:r>
              <a:rPr kumimoji="1" lang="ja-JP" altLang="en-US" dirty="0"/>
              <a:t>このように、</a:t>
            </a:r>
            <a:r>
              <a:rPr kumimoji="1" lang="en-US" altLang="ja-JP" dirty="0"/>
              <a:t>2</a:t>
            </a:r>
            <a:r>
              <a:rPr kumimoji="1" lang="ja-JP" altLang="en-US" dirty="0"/>
              <a:t>つのセマフォ変数を用いることで、</a:t>
            </a:r>
            <a:endParaRPr kumimoji="1" lang="en-US" altLang="ja-JP" dirty="0"/>
          </a:p>
          <a:p>
            <a:r>
              <a:rPr kumimoji="1" lang="ja-JP" altLang="en-US" dirty="0"/>
              <a:t>送信側が未読のメッセージを上書きしてしまう、</a:t>
            </a:r>
            <a:endParaRPr kumimoji="1" lang="en-US" altLang="ja-JP" dirty="0"/>
          </a:p>
          <a:p>
            <a:r>
              <a:rPr kumimoji="1" lang="ja-JP" altLang="en-US" dirty="0"/>
              <a:t>あるいは、受信側が一度読んだメッセージを再度読んでしまうことがなくなります。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44</a:t>
            </a:fld>
            <a:endParaRPr lang="en-US" altLang="ja-JP"/>
          </a:p>
        </p:txBody>
      </p:sp>
    </p:spTree>
    <p:extLst>
      <p:ext uri="{BB962C8B-B14F-4D97-AF65-F5344CB8AC3E}">
        <p14:creationId xmlns:p14="http://schemas.microsoft.com/office/powerpoint/2010/main" val="55901716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次は、複数のプロセスでデータベースを操作する</a:t>
            </a:r>
            <a:endParaRPr kumimoji="1" lang="en-US" altLang="ja-JP" dirty="0"/>
          </a:p>
          <a:p>
            <a:r>
              <a:rPr kumimoji="1" lang="ja-JP" altLang="en-US" dirty="0"/>
              <a:t>リーダライタ問題、という問題を考えてみましょう。</a:t>
            </a:r>
            <a:endParaRPr kumimoji="1" lang="en-US" altLang="ja-JP" dirty="0"/>
          </a:p>
          <a:p>
            <a:r>
              <a:rPr kumimoji="1" lang="ja-JP" altLang="en-US" dirty="0"/>
              <a:t>リーダライタ問題は、データベースへの書き込み、読み出し操作を行う問題です。</a:t>
            </a:r>
            <a:endParaRPr kumimoji="1" lang="en-US" altLang="ja-JP" dirty="0"/>
          </a:p>
          <a:p>
            <a:r>
              <a:rPr kumimoji="1" lang="ja-JP" altLang="en-US" dirty="0"/>
              <a:t>リーダは、データベースからデータを読む読み手、</a:t>
            </a:r>
            <a:endParaRPr kumimoji="1" lang="en-US" altLang="ja-JP" dirty="0"/>
          </a:p>
          <a:p>
            <a:r>
              <a:rPr kumimoji="1" lang="ja-JP" altLang="en-US" dirty="0"/>
              <a:t>ライタは、データベースにデータを書き込む書き手です。</a:t>
            </a:r>
            <a:endParaRPr kumimoji="1" lang="en-US" altLang="ja-JP" dirty="0"/>
          </a:p>
          <a:p>
            <a:r>
              <a:rPr kumimoji="1" lang="ja-JP" altLang="en-US" dirty="0"/>
              <a:t>リーダとライタはそれぞれ複数いるとします。</a:t>
            </a:r>
            <a:endParaRPr kumimoji="1" lang="en-US" altLang="ja-JP" dirty="0"/>
          </a:p>
          <a:p>
            <a:r>
              <a:rPr kumimoji="1" lang="ja-JP" altLang="en-US" dirty="0"/>
              <a:t>データベースからデータを読み出す場合は、複数のリーダが同時に読み出し可能、とします。</a:t>
            </a:r>
            <a:endParaRPr kumimoji="1" lang="en-US" altLang="ja-JP" dirty="0"/>
          </a:p>
          <a:p>
            <a:r>
              <a:rPr kumimoji="1" lang="ja-JP" altLang="en-US" dirty="0"/>
              <a:t>一方、データベースにデータを書き込む場合は、同時には</a:t>
            </a:r>
            <a:r>
              <a:rPr kumimoji="1" lang="en-US" altLang="ja-JP" dirty="0"/>
              <a:t>1</a:t>
            </a:r>
            <a:r>
              <a:rPr kumimoji="1" lang="ja-JP" altLang="en-US" dirty="0"/>
              <a:t>人のライタしか</a:t>
            </a:r>
            <a:endParaRPr kumimoji="1" lang="en-US" altLang="ja-JP" dirty="0"/>
          </a:p>
          <a:p>
            <a:r>
              <a:rPr kumimoji="1" lang="ja-JP" altLang="en-US" dirty="0"/>
              <a:t>書き込めません。</a:t>
            </a:r>
            <a:endParaRPr kumimoji="1" lang="en-US" altLang="ja-JP" dirty="0"/>
          </a:p>
          <a:p>
            <a:r>
              <a:rPr kumimoji="1" lang="ja-JP" altLang="en-US" dirty="0"/>
              <a:t>また、書き込み中は、リーダは読み出しができません。</a:t>
            </a:r>
            <a:endParaRPr kumimoji="1" lang="en-US" altLang="ja-JP" dirty="0"/>
          </a:p>
          <a:p>
            <a:r>
              <a:rPr kumimoji="1" lang="ja-JP" altLang="en-US" dirty="0"/>
              <a:t>これをセマフォで実現してみましょう。</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45</a:t>
            </a:fld>
            <a:endParaRPr lang="en-US" altLang="ja-JP"/>
          </a:p>
        </p:txBody>
      </p:sp>
    </p:spTree>
    <p:extLst>
      <p:ext uri="{BB962C8B-B14F-4D97-AF65-F5344CB8AC3E}">
        <p14:creationId xmlns:p14="http://schemas.microsoft.com/office/powerpoint/2010/main" val="3443522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補足資料 </a:t>
            </a:r>
            <a:r>
              <a:rPr kumimoji="1" lang="en-US" altLang="ja-JP" dirty="0"/>
              <a:t>semaphoreAlgorithm.pdf </a:t>
            </a:r>
          </a:p>
          <a:p>
            <a:r>
              <a:rPr kumimoji="1" lang="ja-JP" altLang="en-US" dirty="0"/>
              <a:t>セマフォを用いたアルゴリズムを見てください。</a:t>
            </a:r>
            <a:endParaRPr kumimoji="1" lang="en-US" altLang="ja-JP" dirty="0"/>
          </a:p>
          <a:p>
            <a:r>
              <a:rPr kumimoji="1" lang="ja-JP" altLang="en-US" dirty="0"/>
              <a:t>パイプ処理と同じく、リーダライタ問題でも</a:t>
            </a:r>
            <a:r>
              <a:rPr kumimoji="1" lang="en-US" altLang="ja-JP" dirty="0"/>
              <a:t>2</a:t>
            </a:r>
            <a:r>
              <a:rPr kumimoji="1" lang="ja-JP" altLang="en-US" dirty="0"/>
              <a:t>つのセマフォ変数 </a:t>
            </a:r>
            <a:r>
              <a:rPr kumimoji="1" lang="en-US" altLang="ja-JP" dirty="0"/>
              <a:t>w </a:t>
            </a:r>
            <a:r>
              <a:rPr kumimoji="1" lang="ja-JP" altLang="en-US" dirty="0"/>
              <a:t>と </a:t>
            </a:r>
            <a:r>
              <a:rPr kumimoji="1" lang="en-US" altLang="ja-JP" dirty="0"/>
              <a:t>m </a:t>
            </a:r>
            <a:r>
              <a:rPr kumimoji="1" lang="ja-JP" altLang="en-US" dirty="0"/>
              <a:t>を使います。</a:t>
            </a:r>
            <a:endParaRPr kumimoji="1" lang="en-US" altLang="ja-JP" dirty="0"/>
          </a:p>
          <a:p>
            <a:r>
              <a:rPr kumimoji="1" lang="ja-JP" altLang="en-US" dirty="0"/>
              <a:t>また、それに加えて通常の </a:t>
            </a:r>
            <a:r>
              <a:rPr kumimoji="1" lang="en-US" altLang="ja-JP" dirty="0"/>
              <a:t>int </a:t>
            </a:r>
            <a:r>
              <a:rPr kumimoji="1" lang="ja-JP" altLang="en-US" dirty="0"/>
              <a:t>型変数 </a:t>
            </a:r>
            <a:r>
              <a:rPr kumimoji="1" lang="en-US" altLang="ja-JP" dirty="0"/>
              <a:t>r </a:t>
            </a:r>
            <a:r>
              <a:rPr kumimoji="1" lang="ja-JP" altLang="en-US" dirty="0"/>
              <a:t>を使います。</a:t>
            </a:r>
            <a:endParaRPr kumimoji="1" lang="en-US" altLang="ja-JP" dirty="0"/>
          </a:p>
          <a:p>
            <a:r>
              <a:rPr kumimoji="1" lang="en-US" altLang="ja-JP" dirty="0"/>
              <a:t>w </a:t>
            </a:r>
            <a:r>
              <a:rPr kumimoji="1" lang="ja-JP" altLang="en-US" dirty="0"/>
              <a:t>はライタの書き込み制御に使います。</a:t>
            </a:r>
            <a:endParaRPr kumimoji="1" lang="en-US" altLang="ja-JP" dirty="0"/>
          </a:p>
          <a:p>
            <a:r>
              <a:rPr kumimoji="1" lang="en-US" altLang="ja-JP" dirty="0"/>
              <a:t>m </a:t>
            </a:r>
            <a:r>
              <a:rPr kumimoji="1" lang="ja-JP" altLang="en-US" dirty="0"/>
              <a:t>はリーダの読み込み制御に使うのですが、少しややこしい使い方をします。</a:t>
            </a:r>
            <a:endParaRPr kumimoji="1" lang="en-US" altLang="ja-JP" dirty="0"/>
          </a:p>
          <a:p>
            <a:r>
              <a:rPr kumimoji="1" lang="en-US" altLang="ja-JP" dirty="0"/>
              <a:t>r </a:t>
            </a:r>
            <a:r>
              <a:rPr kumimoji="1" lang="ja-JP" altLang="en-US" dirty="0"/>
              <a:t>は読み出し中のリーダの数を表します。</a:t>
            </a:r>
            <a:endParaRPr kumimoji="1" lang="en-US" altLang="ja-JP" dirty="0"/>
          </a:p>
          <a:p>
            <a:r>
              <a:rPr kumimoji="1" lang="ja-JP" altLang="en-US" dirty="0"/>
              <a:t>それではアルゴリズムを見てみましょう。</a:t>
            </a:r>
            <a:endParaRPr kumimoji="1" lang="en-US" altLang="ja-JP" dirty="0"/>
          </a:p>
          <a:p>
            <a:r>
              <a:rPr kumimoji="1" lang="ja-JP" altLang="en-US" dirty="0"/>
              <a:t>ライタの方はわりと簡単ですね。</a:t>
            </a:r>
            <a:endParaRPr kumimoji="1" lang="en-US" altLang="ja-JP" dirty="0"/>
          </a:p>
          <a:p>
            <a:r>
              <a:rPr kumimoji="1" lang="ja-JP" altLang="en-US" dirty="0"/>
              <a:t>書き込み前にセマフォ変数 </a:t>
            </a:r>
            <a:r>
              <a:rPr kumimoji="1" lang="en-US" altLang="ja-JP" dirty="0"/>
              <a:t>w </a:t>
            </a:r>
            <a:r>
              <a:rPr kumimoji="1" lang="ja-JP" altLang="en-US" dirty="0"/>
              <a:t>に対して </a:t>
            </a:r>
            <a:r>
              <a:rPr kumimoji="1" lang="en-US" altLang="ja-JP" dirty="0"/>
              <a:t>wait </a:t>
            </a:r>
            <a:r>
              <a:rPr kumimoji="1" lang="ja-JP" altLang="en-US" dirty="0"/>
              <a:t>命令を出し、</a:t>
            </a:r>
            <a:endParaRPr kumimoji="1" lang="en-US" altLang="ja-JP" dirty="0"/>
          </a:p>
          <a:p>
            <a:r>
              <a:rPr kumimoji="1" lang="ja-JP" altLang="en-US" dirty="0"/>
              <a:t>書き込み後に </a:t>
            </a:r>
            <a:r>
              <a:rPr kumimoji="1" lang="en-US" altLang="ja-JP" dirty="0"/>
              <a:t>w </a:t>
            </a:r>
            <a:r>
              <a:rPr kumimoji="1" lang="ja-JP" altLang="en-US" dirty="0"/>
              <a:t>に対して </a:t>
            </a:r>
            <a:r>
              <a:rPr kumimoji="1" lang="en-US" altLang="ja-JP" dirty="0"/>
              <a:t>signal </a:t>
            </a:r>
            <a:r>
              <a:rPr kumimoji="1" lang="ja-JP" altLang="en-US" dirty="0"/>
              <a:t>命令を出します。</a:t>
            </a:r>
            <a:endParaRPr kumimoji="1" lang="en-US" altLang="ja-JP" dirty="0"/>
          </a:p>
          <a:p>
            <a:r>
              <a:rPr kumimoji="1" lang="ja-JP" altLang="en-US" dirty="0"/>
              <a:t>リーダの方は少し複雑です。</a:t>
            </a:r>
            <a:endParaRPr kumimoji="1" lang="en-US" altLang="ja-JP" dirty="0"/>
          </a:p>
          <a:p>
            <a:r>
              <a:rPr kumimoji="1" lang="ja-JP" altLang="en-US" dirty="0"/>
              <a:t>まずセマフォ変数 </a:t>
            </a:r>
            <a:r>
              <a:rPr kumimoji="1" lang="en-US" altLang="ja-JP" dirty="0"/>
              <a:t>m </a:t>
            </a:r>
            <a:r>
              <a:rPr kumimoji="1" lang="ja-JP" altLang="en-US" dirty="0"/>
              <a:t>に対して</a:t>
            </a:r>
            <a:r>
              <a:rPr kumimoji="1" lang="en-US" altLang="ja-JP" dirty="0"/>
              <a:t>wait </a:t>
            </a:r>
            <a:r>
              <a:rPr kumimoji="1" lang="ja-JP" altLang="en-US" dirty="0"/>
              <a:t>命令を出します。</a:t>
            </a:r>
            <a:endParaRPr kumimoji="1" lang="en-US" altLang="ja-JP" dirty="0"/>
          </a:p>
          <a:p>
            <a:r>
              <a:rPr kumimoji="1" lang="ja-JP" altLang="en-US" dirty="0"/>
              <a:t>このとき、他のリーダが読み出し中でなければ、</a:t>
            </a:r>
            <a:endParaRPr kumimoji="1" lang="en-US" altLang="ja-JP" dirty="0"/>
          </a:p>
          <a:p>
            <a:r>
              <a:rPr kumimoji="1" lang="ja-JP" altLang="en-US" dirty="0"/>
              <a:t>ライタの書き込みを防ぐために </a:t>
            </a:r>
            <a:r>
              <a:rPr kumimoji="1" lang="en-US" altLang="ja-JP" dirty="0"/>
              <a:t>w </a:t>
            </a:r>
            <a:r>
              <a:rPr kumimoji="1" lang="ja-JP" altLang="en-US" dirty="0"/>
              <a:t>に対して </a:t>
            </a:r>
            <a:r>
              <a:rPr kumimoji="1" lang="en-US" altLang="ja-JP" dirty="0"/>
              <a:t>wait </a:t>
            </a:r>
            <a:r>
              <a:rPr kumimoji="1" lang="ja-JP" altLang="en-US" dirty="0"/>
              <a:t>命令を出します。</a:t>
            </a:r>
            <a:endParaRPr kumimoji="1" lang="en-US" altLang="ja-JP" dirty="0"/>
          </a:p>
          <a:p>
            <a:r>
              <a:rPr kumimoji="1" lang="ja-JP" altLang="en-US" dirty="0"/>
              <a:t>すでに他のリーダが読み込んでいる場合は、</a:t>
            </a:r>
            <a:endParaRPr kumimoji="1" lang="en-US" altLang="ja-JP" dirty="0"/>
          </a:p>
          <a:p>
            <a:r>
              <a:rPr kumimoji="1" lang="en-US" altLang="ja-JP" dirty="0"/>
              <a:t>w</a:t>
            </a:r>
            <a:r>
              <a:rPr kumimoji="1" lang="ja-JP" altLang="en-US" dirty="0"/>
              <a:t> はすでに</a:t>
            </a:r>
            <a:r>
              <a:rPr kumimoji="1" lang="en-US" altLang="ja-JP" dirty="0"/>
              <a:t>0 </a:t>
            </a:r>
            <a:r>
              <a:rPr kumimoji="1" lang="ja-JP" altLang="en-US" dirty="0"/>
              <a:t>のはずですので、そのまま先に進みます。</a:t>
            </a:r>
            <a:endParaRPr kumimoji="1" lang="en-US" altLang="ja-JP" dirty="0"/>
          </a:p>
          <a:p>
            <a:r>
              <a:rPr kumimoji="1" lang="ja-JP" altLang="en-US" dirty="0"/>
              <a:t>一旦 </a:t>
            </a:r>
            <a:r>
              <a:rPr kumimoji="1" lang="en-US" altLang="ja-JP" dirty="0"/>
              <a:t>m </a:t>
            </a:r>
            <a:r>
              <a:rPr kumimoji="1" lang="ja-JP" altLang="en-US" dirty="0"/>
              <a:t>に </a:t>
            </a:r>
            <a:r>
              <a:rPr kumimoji="1" lang="en-US" altLang="ja-JP" dirty="0"/>
              <a:t>signal</a:t>
            </a:r>
            <a:r>
              <a:rPr kumimoji="1" lang="ja-JP" altLang="en-US" dirty="0"/>
              <a:t>命令を出し、</a:t>
            </a:r>
            <a:endParaRPr kumimoji="1" lang="en-US" altLang="ja-JP" dirty="0"/>
          </a:p>
          <a:p>
            <a:r>
              <a:rPr kumimoji="1" lang="en-US" altLang="ja-JP" dirty="0"/>
              <a:t>r </a:t>
            </a:r>
            <a:r>
              <a:rPr kumimoji="1" lang="ja-JP" altLang="en-US" dirty="0"/>
              <a:t>の値を増やしたあと、読み出します。</a:t>
            </a:r>
            <a:endParaRPr kumimoji="1" lang="en-US" altLang="ja-JP" dirty="0"/>
          </a:p>
          <a:p>
            <a:r>
              <a:rPr kumimoji="1" lang="ja-JP" altLang="en-US" dirty="0"/>
              <a:t>その後、再び </a:t>
            </a:r>
            <a:r>
              <a:rPr kumimoji="1" lang="en-US" altLang="ja-JP" dirty="0"/>
              <a:t>m </a:t>
            </a:r>
            <a:r>
              <a:rPr kumimoji="1" lang="ja-JP" altLang="en-US" dirty="0"/>
              <a:t>に</a:t>
            </a:r>
            <a:r>
              <a:rPr kumimoji="1" lang="en-US" altLang="ja-JP" dirty="0"/>
              <a:t>wait </a:t>
            </a:r>
            <a:r>
              <a:rPr kumimoji="1" lang="ja-JP" altLang="en-US" dirty="0"/>
              <a:t>命令を出します。</a:t>
            </a:r>
            <a:endParaRPr kumimoji="1" lang="en-US" altLang="ja-JP" dirty="0"/>
          </a:p>
          <a:p>
            <a:r>
              <a:rPr kumimoji="1" lang="ja-JP" altLang="en-US" dirty="0"/>
              <a:t>このとき、他のリーダが読み出し中でなければ、</a:t>
            </a:r>
            <a:endParaRPr kumimoji="1" lang="en-US" altLang="ja-JP" dirty="0"/>
          </a:p>
          <a:p>
            <a:r>
              <a:rPr kumimoji="1" lang="ja-JP" altLang="en-US" dirty="0"/>
              <a:t>ライタが書き込めるようにするために </a:t>
            </a:r>
            <a:r>
              <a:rPr kumimoji="1" lang="en-US" altLang="ja-JP" dirty="0"/>
              <a:t>w </a:t>
            </a:r>
            <a:r>
              <a:rPr kumimoji="1" lang="ja-JP" altLang="en-US" dirty="0"/>
              <a:t>に対して </a:t>
            </a:r>
            <a:r>
              <a:rPr kumimoji="1" lang="en-US" altLang="ja-JP" dirty="0"/>
              <a:t>signal </a:t>
            </a:r>
            <a:r>
              <a:rPr kumimoji="1" lang="ja-JP" altLang="en-US" dirty="0"/>
              <a:t>命令を出します。</a:t>
            </a:r>
            <a:endParaRPr kumimoji="1" lang="en-US" altLang="ja-JP" dirty="0"/>
          </a:p>
          <a:p>
            <a:r>
              <a:rPr kumimoji="1" lang="ja-JP" altLang="en-US" dirty="0"/>
              <a:t>他のリーダが読み出し中であれば、</a:t>
            </a:r>
            <a:endParaRPr kumimoji="1" lang="en-US" altLang="ja-JP" dirty="0"/>
          </a:p>
          <a:p>
            <a:r>
              <a:rPr kumimoji="1" lang="ja-JP" altLang="en-US" dirty="0"/>
              <a:t>ライタはまだ書き込めませんのｄ、そのまま先に進みます。</a:t>
            </a:r>
            <a:endParaRPr kumimoji="1" lang="en-US" altLang="ja-JP" dirty="0"/>
          </a:p>
          <a:p>
            <a:r>
              <a:rPr kumimoji="1" lang="ja-JP" altLang="en-US" dirty="0"/>
              <a:t>最後に </a:t>
            </a:r>
            <a:r>
              <a:rPr kumimoji="1" lang="en-US" altLang="ja-JP" dirty="0"/>
              <a:t>m </a:t>
            </a:r>
            <a:r>
              <a:rPr kumimoji="1" lang="ja-JP" altLang="en-US" dirty="0"/>
              <a:t>に </a:t>
            </a:r>
            <a:r>
              <a:rPr kumimoji="1" lang="en-US" altLang="ja-JP" dirty="0" err="1"/>
              <a:t>siginal</a:t>
            </a:r>
            <a:r>
              <a:rPr kumimoji="1" lang="en-US" altLang="ja-JP" dirty="0"/>
              <a:t> </a:t>
            </a:r>
            <a:r>
              <a:rPr kumimoji="1" lang="ja-JP" altLang="en-US" dirty="0"/>
              <a:t>命令を出して終了です。</a:t>
            </a:r>
            <a:endParaRPr kumimoji="1" lang="en-US" altLang="ja-JP" dirty="0"/>
          </a:p>
          <a:p>
            <a:r>
              <a:rPr kumimoji="1" lang="ja-JP" altLang="en-US" dirty="0"/>
              <a:t>これでリーダライタ問題が処理できるのですが、</a:t>
            </a:r>
            <a:endParaRPr kumimoji="1" lang="en-US" altLang="ja-JP" dirty="0"/>
          </a:p>
          <a:p>
            <a:r>
              <a:rPr kumimoji="1" lang="ja-JP" altLang="en-US" dirty="0"/>
              <a:t>ややこしいですね。</a:t>
            </a:r>
            <a:endParaRPr kumimoji="1" lang="en-US" altLang="ja-JP" dirty="0"/>
          </a:p>
          <a:p>
            <a:r>
              <a:rPr kumimoji="1" lang="ja-JP" altLang="en-US" dirty="0"/>
              <a:t>特に、リーダの処理は、非常に複雑です。</a:t>
            </a:r>
            <a:endParaRPr kumimoji="1" lang="en-US" altLang="ja-JP" dirty="0"/>
          </a:p>
          <a:p>
            <a:r>
              <a:rPr kumimoji="1" lang="ja-JP" altLang="en-US" dirty="0"/>
              <a:t>これを実際にプログラムするとなると、色々バグが出そうですね。</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46</a:t>
            </a:fld>
            <a:endParaRPr lang="en-US" altLang="ja-JP"/>
          </a:p>
        </p:txBody>
      </p:sp>
    </p:spTree>
    <p:extLst>
      <p:ext uri="{BB962C8B-B14F-4D97-AF65-F5344CB8AC3E}">
        <p14:creationId xmlns:p14="http://schemas.microsoft.com/office/powerpoint/2010/main" val="191274485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セマフォを使えば相互排除できますが、</a:t>
            </a:r>
            <a:endParaRPr kumimoji="1" lang="en-US" altLang="ja-JP" dirty="0"/>
          </a:p>
          <a:p>
            <a:r>
              <a:rPr kumimoji="1" lang="ja-JP" altLang="en-US" dirty="0"/>
              <a:t>いくつかの問題点があります。</a:t>
            </a:r>
            <a:endParaRPr kumimoji="1" lang="en-US" altLang="ja-JP" dirty="0"/>
          </a:p>
          <a:p>
            <a:r>
              <a:rPr kumimoji="1" lang="ja-JP" altLang="en-US" dirty="0"/>
              <a:t>例えば、</a:t>
            </a:r>
            <a:r>
              <a:rPr kumimoji="1" lang="en-US" altLang="ja-JP" dirty="0"/>
              <a:t>wait </a:t>
            </a:r>
            <a:r>
              <a:rPr kumimoji="1" lang="ja-JP" altLang="en-US" dirty="0"/>
              <a:t>命令と</a:t>
            </a:r>
            <a:r>
              <a:rPr kumimoji="1" lang="en-US" altLang="ja-JP" dirty="0"/>
              <a:t>signal </a:t>
            </a:r>
            <a:r>
              <a:rPr kumimoji="1" lang="ja-JP" altLang="en-US" dirty="0"/>
              <a:t>命令の順序を間違えやすいことです。</a:t>
            </a:r>
            <a:endParaRPr kumimoji="1" lang="en-US" altLang="ja-JP" dirty="0"/>
          </a:p>
          <a:p>
            <a:r>
              <a:rPr kumimoji="1" lang="ja-JP" altLang="en-US" dirty="0"/>
              <a:t>先に</a:t>
            </a:r>
            <a:r>
              <a:rPr kumimoji="1" lang="en-US" altLang="ja-JP" dirty="0"/>
              <a:t>signal </a:t>
            </a:r>
            <a:r>
              <a:rPr kumimoji="1" lang="ja-JP" altLang="en-US" dirty="0"/>
              <a:t>命令が来てしまうと、臨界領域が保護されません。</a:t>
            </a:r>
            <a:endParaRPr kumimoji="1" lang="en-US" altLang="ja-JP" dirty="0"/>
          </a:p>
          <a:p>
            <a:r>
              <a:rPr kumimoji="1" lang="ja-JP" altLang="en-US" dirty="0"/>
              <a:t>また、</a:t>
            </a:r>
            <a:r>
              <a:rPr kumimoji="1" lang="en-US" altLang="ja-JP" dirty="0"/>
              <a:t>signal </a:t>
            </a:r>
            <a:r>
              <a:rPr kumimoji="1" lang="ja-JP" altLang="en-US" dirty="0"/>
              <a:t>命令と </a:t>
            </a:r>
            <a:r>
              <a:rPr kumimoji="1" lang="en-US" altLang="ja-JP" dirty="0"/>
              <a:t>wait </a:t>
            </a:r>
            <a:r>
              <a:rPr kumimoji="1" lang="ja-JP" altLang="en-US" dirty="0"/>
              <a:t>命令を間違うと、</a:t>
            </a:r>
            <a:endParaRPr kumimoji="1" lang="en-US" altLang="ja-JP" dirty="0"/>
          </a:p>
          <a:p>
            <a:r>
              <a:rPr kumimoji="1" lang="ja-JP" altLang="en-US" dirty="0"/>
              <a:t>プロセスが永久に動けなくなるデッドロックとなってしまいます。</a:t>
            </a:r>
            <a:endParaRPr kumimoji="1" lang="en-US" altLang="ja-JP" dirty="0"/>
          </a:p>
          <a:p>
            <a:r>
              <a:rPr kumimoji="1" lang="ja-JP" altLang="en-US" dirty="0"/>
              <a:t>こんなミスしない、と思うかもしれませんが、</a:t>
            </a:r>
            <a:endParaRPr kumimoji="1" lang="en-US" altLang="ja-JP" dirty="0"/>
          </a:p>
          <a:p>
            <a:r>
              <a:rPr kumimoji="1" lang="ja-JP" altLang="en-US" dirty="0"/>
              <a:t>長いプログラムでは、</a:t>
            </a:r>
            <a:r>
              <a:rPr kumimoji="1" lang="en-US" altLang="ja-JP" dirty="0"/>
              <a:t>wait </a:t>
            </a:r>
            <a:r>
              <a:rPr kumimoji="1" lang="ja-JP" altLang="en-US" dirty="0"/>
              <a:t>命令と </a:t>
            </a:r>
            <a:r>
              <a:rPr kumimoji="1" lang="en-US" altLang="ja-JP" dirty="0"/>
              <a:t>signal </a:t>
            </a:r>
            <a:r>
              <a:rPr kumimoji="1" lang="ja-JP" altLang="en-US" dirty="0"/>
              <a:t>命令の位置が離れていて、</a:t>
            </a:r>
            <a:endParaRPr kumimoji="1" lang="en-US" altLang="ja-JP" dirty="0"/>
          </a:p>
          <a:p>
            <a:r>
              <a:rPr kumimoji="1" lang="ja-JP" altLang="en-US" dirty="0"/>
              <a:t>両者の対応が分かりにくいことがあります。</a:t>
            </a:r>
            <a:endParaRPr kumimoji="1" lang="en-US" altLang="ja-JP" dirty="0"/>
          </a:p>
          <a:p>
            <a:r>
              <a:rPr kumimoji="1" lang="ja-JP" altLang="en-US" dirty="0"/>
              <a:t>また、</a:t>
            </a:r>
            <a:r>
              <a:rPr kumimoji="1" lang="en-US" altLang="ja-JP" dirty="0"/>
              <a:t>if </a:t>
            </a:r>
            <a:r>
              <a:rPr kumimoji="1" lang="ja-JP" altLang="en-US" dirty="0"/>
              <a:t>文や </a:t>
            </a:r>
            <a:r>
              <a:rPr kumimoji="1" lang="en-US" altLang="ja-JP" dirty="0"/>
              <a:t>while </a:t>
            </a:r>
            <a:r>
              <a:rPr kumimoji="1" lang="ja-JP" altLang="en-US" dirty="0"/>
              <a:t>文などで、命令を飛ばしてしまったり、</a:t>
            </a:r>
            <a:endParaRPr kumimoji="1" lang="en-US" altLang="ja-JP" dirty="0"/>
          </a:p>
          <a:p>
            <a:r>
              <a:rPr kumimoji="1" lang="en-US" altLang="ja-JP" dirty="0"/>
              <a:t>2</a:t>
            </a:r>
            <a:r>
              <a:rPr kumimoji="1" lang="ja-JP" altLang="en-US" dirty="0"/>
              <a:t>重に命令してしまったり、といったことも起こります。</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47</a:t>
            </a:fld>
            <a:endParaRPr lang="en-US" altLang="ja-JP"/>
          </a:p>
        </p:txBody>
      </p:sp>
    </p:spTree>
    <p:extLst>
      <p:ext uri="{BB962C8B-B14F-4D97-AF65-F5344CB8AC3E}">
        <p14:creationId xmlns:p14="http://schemas.microsoft.com/office/powerpoint/2010/main" val="75798034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セマフォの問題点を列挙します。</a:t>
            </a:r>
            <a:endParaRPr kumimoji="1" lang="en-US" altLang="ja-JP" dirty="0"/>
          </a:p>
          <a:p>
            <a:r>
              <a:rPr kumimoji="1" lang="en-US" altLang="ja-JP" dirty="0"/>
              <a:t>wait </a:t>
            </a:r>
            <a:r>
              <a:rPr kumimoji="1" lang="ja-JP" altLang="en-US" dirty="0"/>
              <a:t>命令と</a:t>
            </a:r>
            <a:r>
              <a:rPr kumimoji="1" lang="en-US" altLang="ja-JP" dirty="0"/>
              <a:t>signal</a:t>
            </a:r>
            <a:r>
              <a:rPr kumimoji="1" lang="ja-JP" altLang="en-US" dirty="0"/>
              <a:t>命令の順序を間違えやすい、</a:t>
            </a:r>
            <a:endParaRPr kumimoji="1" lang="en-US" altLang="ja-JP" dirty="0"/>
          </a:p>
          <a:p>
            <a:r>
              <a:rPr kumimoji="1" lang="ja-JP" altLang="en-US" dirty="0"/>
              <a:t>条件分などで、</a:t>
            </a:r>
            <a:r>
              <a:rPr kumimoji="1" lang="en-US" altLang="ja-JP" dirty="0"/>
              <a:t>wait </a:t>
            </a:r>
            <a:r>
              <a:rPr kumimoji="1" lang="ja-JP" altLang="en-US" dirty="0"/>
              <a:t>命令、</a:t>
            </a:r>
            <a:r>
              <a:rPr kumimoji="1" lang="en-US" altLang="ja-JP" dirty="0"/>
              <a:t>signal </a:t>
            </a:r>
            <a:r>
              <a:rPr kumimoji="1" lang="ja-JP" altLang="en-US" dirty="0"/>
              <a:t>命令を跳び越してしまう、</a:t>
            </a:r>
            <a:endParaRPr kumimoji="1" lang="en-US" altLang="ja-JP" dirty="0"/>
          </a:p>
          <a:p>
            <a:r>
              <a:rPr kumimoji="1" lang="en-US" altLang="ja-JP" dirty="0"/>
              <a:t>wait </a:t>
            </a:r>
            <a:r>
              <a:rPr kumimoji="1" lang="ja-JP" altLang="en-US" dirty="0"/>
              <a:t>命令、</a:t>
            </a:r>
            <a:r>
              <a:rPr kumimoji="1" lang="en-US" altLang="ja-JP" dirty="0"/>
              <a:t>signal </a:t>
            </a:r>
            <a:r>
              <a:rPr kumimoji="1" lang="ja-JP" altLang="en-US" dirty="0"/>
              <a:t>命令がプログラムのあちこちに分散してしまう。</a:t>
            </a:r>
            <a:endParaRPr kumimoji="1" lang="en-US" altLang="ja-JP" dirty="0"/>
          </a:p>
          <a:p>
            <a:r>
              <a:rPr kumimoji="1" lang="en-US" altLang="ja-JP" dirty="0"/>
              <a:t>wait </a:t>
            </a:r>
            <a:r>
              <a:rPr kumimoji="1" lang="ja-JP" altLang="en-US" dirty="0"/>
              <a:t>命令時にセマフォの値が</a:t>
            </a:r>
            <a:r>
              <a:rPr kumimoji="1" lang="en-US" altLang="ja-JP" dirty="0"/>
              <a:t>0</a:t>
            </a:r>
            <a:r>
              <a:rPr kumimoji="1" lang="ja-JP" altLang="en-US" dirty="0"/>
              <a:t>だとデッドロックする、などです。</a:t>
            </a:r>
            <a:endParaRPr kumimoji="1" lang="en-US" altLang="ja-JP" dirty="0"/>
          </a:p>
          <a:p>
            <a:r>
              <a:rPr kumimoji="1" lang="ja-JP" altLang="en-US" dirty="0"/>
              <a:t>また、複数の資源のうち</a:t>
            </a:r>
            <a:r>
              <a:rPr kumimoji="1" lang="en-US" altLang="ja-JP" dirty="0"/>
              <a:t>1</a:t>
            </a:r>
            <a:r>
              <a:rPr kumimoji="1" lang="ja-JP" altLang="en-US" dirty="0"/>
              <a:t>つを要求することはできません。</a:t>
            </a:r>
            <a:endParaRPr kumimoji="1" lang="en-US" altLang="ja-JP" dirty="0"/>
          </a:p>
          <a:p>
            <a:r>
              <a:rPr kumimoji="1" lang="ja-JP" altLang="en-US" dirty="0"/>
              <a:t>資源Ａか資源</a:t>
            </a:r>
            <a:r>
              <a:rPr kumimoji="1" lang="en-US" altLang="ja-JP" dirty="0"/>
              <a:t>B</a:t>
            </a:r>
            <a:r>
              <a:rPr kumimoji="1" lang="ja-JP" altLang="en-US" dirty="0"/>
              <a:t>のどちらか一つが欲しい、という処理ができないのです。</a:t>
            </a:r>
            <a:endParaRPr kumimoji="1" lang="en-US" altLang="ja-JP" dirty="0"/>
          </a:p>
          <a:p>
            <a:r>
              <a:rPr kumimoji="1" lang="ja-JP" altLang="en-US" dirty="0"/>
              <a:t>また、セマフォ変数は大域変数ですので、</a:t>
            </a:r>
            <a:endParaRPr kumimoji="1" lang="en-US" altLang="ja-JP" dirty="0"/>
          </a:p>
          <a:p>
            <a:r>
              <a:rPr kumimoji="1" lang="ja-JP" altLang="en-US" dirty="0"/>
              <a:t>セマフォを必要としないプロセスにもセマフォが見えてしまいます。</a:t>
            </a:r>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48</a:t>
            </a:fld>
            <a:endParaRPr lang="en-US" altLang="ja-JP"/>
          </a:p>
        </p:txBody>
      </p:sp>
    </p:spTree>
    <p:extLst>
      <p:ext uri="{BB962C8B-B14F-4D97-AF65-F5344CB8AC3E}">
        <p14:creationId xmlns:p14="http://schemas.microsoft.com/office/powerpoint/2010/main" val="213060819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セマフォの問題に対して、モニタという概念が生まれました。</a:t>
            </a:r>
            <a:endParaRPr kumimoji="1" lang="en-US" altLang="ja-JP" dirty="0"/>
          </a:p>
          <a:p>
            <a:r>
              <a:rPr kumimoji="1" lang="ja-JP" altLang="en-US" dirty="0"/>
              <a:t>モニタは、</a:t>
            </a:r>
            <a:r>
              <a:rPr kumimoji="1" lang="en-US" altLang="ja-JP" dirty="0"/>
              <a:t>Hansen </a:t>
            </a:r>
            <a:r>
              <a:rPr kumimoji="1" lang="ja-JP" altLang="en-US" dirty="0"/>
              <a:t>と </a:t>
            </a:r>
            <a:r>
              <a:rPr kumimoji="1" lang="en-US" altLang="ja-JP" dirty="0"/>
              <a:t>Hoare </a:t>
            </a:r>
            <a:r>
              <a:rPr kumimoji="1" lang="ja-JP" altLang="en-US" dirty="0"/>
              <a:t>が提案した、</a:t>
            </a:r>
            <a:endParaRPr kumimoji="1" lang="en-US" altLang="ja-JP" dirty="0"/>
          </a:p>
          <a:p>
            <a:r>
              <a:rPr kumimoji="1" lang="ja-JP" altLang="en-US" dirty="0"/>
              <a:t>共同資源とそれに対する操作の一体構造です。</a:t>
            </a:r>
            <a:endParaRPr kumimoji="1" lang="en-US" altLang="ja-JP" dirty="0"/>
          </a:p>
          <a:p>
            <a:r>
              <a:rPr kumimoji="1" lang="ja-JP" altLang="en-US" dirty="0"/>
              <a:t>モニタは、オブジェクト指向の概念であり、</a:t>
            </a:r>
            <a:endParaRPr kumimoji="1" lang="en-US" altLang="ja-JP" dirty="0"/>
          </a:p>
          <a:p>
            <a:r>
              <a:rPr kumimoji="1" lang="en-US" altLang="ja-JP" dirty="0"/>
              <a:t>Java </a:t>
            </a:r>
            <a:r>
              <a:rPr kumimoji="1" lang="ja-JP" altLang="en-US" dirty="0"/>
              <a:t>にも採用されています。</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49</a:t>
            </a:fld>
            <a:endParaRPr lang="en-US" altLang="ja-JP"/>
          </a:p>
        </p:txBody>
      </p:sp>
    </p:spTree>
    <p:extLst>
      <p:ext uri="{BB962C8B-B14F-4D97-AF65-F5344CB8AC3E}">
        <p14:creationId xmlns:p14="http://schemas.microsoft.com/office/powerpoint/2010/main" val="2577265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セマフォはプロセス間の同期を取るための機構です。</a:t>
            </a:r>
            <a:endParaRPr kumimoji="1" lang="en-US" altLang="ja-JP"/>
          </a:p>
          <a:p>
            <a:r>
              <a:rPr kumimoji="1" lang="ja-JP" altLang="en-US"/>
              <a:t>セマフォ、という言葉を聞いたことのある人はいますか？</a:t>
            </a:r>
            <a:endParaRPr kumimoji="1" lang="en-US" altLang="ja-JP"/>
          </a:p>
          <a:p>
            <a:r>
              <a:rPr kumimoji="1" lang="ja-JP" altLang="en-US"/>
              <a:t>鉄道好きな人なら知っているかもしれません。</a:t>
            </a:r>
            <a:endParaRPr kumimoji="1" lang="en-US" altLang="ja-JP"/>
          </a:p>
          <a:p>
            <a:r>
              <a:rPr kumimoji="1" lang="ja-JP" altLang="en-US"/>
              <a:t>セマフォとは、こちらの写真のような腕木式信号機です。</a:t>
            </a:r>
            <a:endParaRPr kumimoji="1" lang="en-US" altLang="ja-JP"/>
          </a:p>
          <a:p>
            <a:r>
              <a:rPr kumimoji="1" lang="ja-JP" altLang="en-US"/>
              <a:t>セマフォは、左側の腕の部分が上下し、進めと止まれの信号を出すことができます。</a:t>
            </a:r>
            <a:endParaRPr kumimoji="1" lang="en-US" altLang="ja-JP"/>
          </a:p>
          <a:p>
            <a:r>
              <a:rPr kumimoji="1" lang="ja-JP" altLang="en-US"/>
              <a:t>腕を下げているときは、進め、腕を横にしているときは止まれ、になります。</a:t>
            </a:r>
            <a:endParaRPr kumimoji="1" lang="en-US" altLang="ja-JP"/>
          </a:p>
          <a:p>
            <a:r>
              <a:rPr kumimoji="1" lang="ja-JP" altLang="en-US"/>
              <a:t>このような信号を資源の手前に付けてやろう、というのがセマフォです。</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5</a:t>
            </a:fld>
            <a:endParaRPr lang="en-US" altLang="ja-JP"/>
          </a:p>
        </p:txBody>
      </p:sp>
    </p:spTree>
    <p:extLst>
      <p:ext uri="{BB962C8B-B14F-4D97-AF65-F5344CB8AC3E}">
        <p14:creationId xmlns:p14="http://schemas.microsoft.com/office/powerpoint/2010/main" val="184489860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セマフォでは、セマフォ変数はどこからでもアクセスできる大域変数でした。</a:t>
            </a:r>
            <a:endParaRPr kumimoji="1" lang="en-US" altLang="ja-JP" dirty="0"/>
          </a:p>
          <a:p>
            <a:r>
              <a:rPr kumimoji="1" lang="ja-JP" altLang="en-US" dirty="0"/>
              <a:t>それに対して、モニタでは、変数は全て局所変数とし、</a:t>
            </a:r>
            <a:endParaRPr kumimoji="1" lang="en-US" altLang="ja-JP" dirty="0"/>
          </a:p>
          <a:p>
            <a:r>
              <a:rPr kumimoji="1" lang="ja-JP" altLang="en-US" dirty="0"/>
              <a:t>モニタ内部からのみアクセスできます。</a:t>
            </a:r>
            <a:endParaRPr kumimoji="1" lang="en-US" altLang="ja-JP" dirty="0"/>
          </a:p>
          <a:p>
            <a:r>
              <a:rPr kumimoji="1" lang="ja-JP" altLang="en-US" dirty="0"/>
              <a:t>モニタへのアクセスは、メソッド読み出しのみ可能です。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セマフォでは、</a:t>
            </a:r>
            <a:r>
              <a:rPr kumimoji="1" lang="en-US" altLang="ja-JP" dirty="0"/>
              <a:t>wait </a:t>
            </a:r>
            <a:r>
              <a:rPr kumimoji="1" lang="ja-JP" altLang="en-US" dirty="0"/>
              <a:t>命令、</a:t>
            </a:r>
            <a:r>
              <a:rPr kumimoji="1" lang="en-US" altLang="ja-JP" dirty="0"/>
              <a:t>signal </a:t>
            </a:r>
            <a:r>
              <a:rPr kumimoji="1" lang="ja-JP" altLang="en-US" dirty="0"/>
              <a:t>命令はプログラムのどこでも使えます。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そのため、</a:t>
            </a:r>
            <a:r>
              <a:rPr kumimoji="1" lang="en-US" altLang="ja-JP" dirty="0"/>
              <a:t>wait </a:t>
            </a:r>
            <a:r>
              <a:rPr kumimoji="1" lang="ja-JP" altLang="en-US" dirty="0"/>
              <a:t>命令と</a:t>
            </a:r>
            <a:r>
              <a:rPr kumimoji="1" lang="en-US" altLang="ja-JP" dirty="0"/>
              <a:t>signal </a:t>
            </a:r>
            <a:r>
              <a:rPr kumimoji="1" lang="ja-JP" altLang="en-US" dirty="0"/>
              <a:t>命令がプログラムのあちこちに散らばってしまいました。</a:t>
            </a:r>
            <a:endParaRPr kumimoji="1" lang="en-US" altLang="ja-JP" dirty="0"/>
          </a:p>
          <a:p>
            <a:r>
              <a:rPr kumimoji="1" lang="ja-JP" altLang="en-US" dirty="0"/>
              <a:t>それに対して、モニタでは、</a:t>
            </a:r>
            <a:r>
              <a:rPr kumimoji="1" lang="en-US" altLang="ja-JP" dirty="0"/>
              <a:t>wait </a:t>
            </a:r>
            <a:r>
              <a:rPr kumimoji="1" lang="ja-JP" altLang="en-US" dirty="0"/>
              <a:t>命令、</a:t>
            </a:r>
            <a:r>
              <a:rPr kumimoji="1" lang="en-US" altLang="ja-JP" dirty="0"/>
              <a:t>signal </a:t>
            </a:r>
            <a:r>
              <a:rPr kumimoji="1" lang="ja-JP" altLang="en-US" dirty="0"/>
              <a:t>命令はモニタ内部でのみ使えます。</a:t>
            </a:r>
            <a:endParaRPr kumimoji="1" lang="en-US" altLang="ja-JP" dirty="0"/>
          </a:p>
          <a:p>
            <a:r>
              <a:rPr kumimoji="1" lang="ja-JP" altLang="en-US" dirty="0"/>
              <a:t>外部から、</a:t>
            </a:r>
            <a:r>
              <a:rPr kumimoji="1" lang="en-US" altLang="ja-JP" dirty="0"/>
              <a:t>wait </a:t>
            </a:r>
            <a:r>
              <a:rPr kumimoji="1" lang="ja-JP" altLang="en-US" dirty="0"/>
              <a:t>命令、</a:t>
            </a:r>
            <a:r>
              <a:rPr kumimoji="1" lang="en-US" altLang="ja-JP" dirty="0"/>
              <a:t>signal </a:t>
            </a:r>
            <a:r>
              <a:rPr kumimoji="1" lang="ja-JP" altLang="en-US" dirty="0"/>
              <a:t>命令を使いたい場合は、</a:t>
            </a:r>
            <a:endParaRPr kumimoji="1" lang="en-US" altLang="ja-JP" dirty="0"/>
          </a:p>
          <a:p>
            <a:r>
              <a:rPr kumimoji="1" lang="ja-JP" altLang="en-US" dirty="0"/>
              <a:t>モニタ内部のメソッドを呼び出す必要がありあす。</a:t>
            </a:r>
            <a:endParaRPr kumimoji="1" lang="en-US" altLang="ja-JP" dirty="0"/>
          </a:p>
          <a:p>
            <a:r>
              <a:rPr kumimoji="1" lang="ja-JP" altLang="en-US" dirty="0"/>
              <a:t>また、モニタ内部に入れるのは同時には</a:t>
            </a:r>
            <a:r>
              <a:rPr kumimoji="1" lang="en-US" altLang="ja-JP" dirty="0"/>
              <a:t>1</a:t>
            </a:r>
            <a:r>
              <a:rPr kumimoji="1" lang="ja-JP" altLang="en-US" dirty="0"/>
              <a:t>プロセスのみです。</a:t>
            </a:r>
            <a:endParaRPr kumimoji="1" lang="en-US" altLang="ja-JP" dirty="0"/>
          </a:p>
          <a:p>
            <a:r>
              <a:rPr kumimoji="1" lang="ja-JP" altLang="en-US" dirty="0"/>
              <a:t>資源へのアクセスがモニタ内部で完結しますので、</a:t>
            </a:r>
            <a:endParaRPr kumimoji="1" lang="en-US" altLang="ja-JP" dirty="0"/>
          </a:p>
          <a:p>
            <a:r>
              <a:rPr kumimoji="1" lang="ja-JP" altLang="en-US" dirty="0"/>
              <a:t>モニタ内部さえきちんとプログラムされていれば、</a:t>
            </a:r>
            <a:endParaRPr kumimoji="1" lang="en-US" altLang="ja-JP" dirty="0"/>
          </a:p>
          <a:p>
            <a:r>
              <a:rPr kumimoji="1" lang="ja-JP" altLang="en-US" dirty="0"/>
              <a:t>資源を正しく使えます。</a:t>
            </a:r>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50</a:t>
            </a:fld>
            <a:endParaRPr lang="en-US" altLang="ja-JP"/>
          </a:p>
        </p:txBody>
      </p:sp>
    </p:spTree>
    <p:extLst>
      <p:ext uri="{BB962C8B-B14F-4D97-AF65-F5344CB8AC3E}">
        <p14:creationId xmlns:p14="http://schemas.microsoft.com/office/powerpoint/2010/main" val="308563739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セマフォとモニタを用いて資源を操作する場合の処理を見てみます。</a:t>
            </a:r>
            <a:endParaRPr kumimoji="1" lang="en-US" altLang="ja-JP" dirty="0"/>
          </a:p>
          <a:p>
            <a:r>
              <a:rPr kumimoji="1" lang="ja-JP" altLang="en-US" dirty="0"/>
              <a:t>セマフォを用いて資源を操作する場合、</a:t>
            </a:r>
            <a:endParaRPr kumimoji="1" lang="en-US" altLang="ja-JP" dirty="0"/>
          </a:p>
          <a:p>
            <a:r>
              <a:rPr kumimoji="1" lang="ja-JP" altLang="en-US" dirty="0"/>
              <a:t>各プロセスから</a:t>
            </a:r>
            <a:r>
              <a:rPr kumimoji="1" lang="en-US" altLang="ja-JP" dirty="0"/>
              <a:t>wait</a:t>
            </a:r>
            <a:r>
              <a:rPr kumimoji="1" lang="ja-JP" altLang="en-US" dirty="0"/>
              <a:t>命令と</a:t>
            </a:r>
            <a:r>
              <a:rPr kumimoji="1" lang="en-US" altLang="ja-JP" dirty="0"/>
              <a:t>signal</a:t>
            </a:r>
            <a:r>
              <a:rPr kumimoji="1" lang="ja-JP" altLang="en-US" dirty="0"/>
              <a:t>命令でセマフォ変数にアクセスします。</a:t>
            </a:r>
            <a:endParaRPr kumimoji="1" lang="en-US" altLang="ja-JP" dirty="0"/>
          </a:p>
          <a:p>
            <a:r>
              <a:rPr kumimoji="1" lang="ja-JP" altLang="en-US" dirty="0"/>
              <a:t>その後、各プロセスから直接資源を要求・解放します。</a:t>
            </a:r>
            <a:endParaRPr kumimoji="1" lang="en-US" altLang="ja-JP" dirty="0"/>
          </a:p>
          <a:p>
            <a:r>
              <a:rPr kumimoji="1" lang="ja-JP" altLang="en-US" dirty="0"/>
              <a:t>一方、モニタを用いて資源を操作する場合、</a:t>
            </a:r>
            <a:endParaRPr kumimoji="1" lang="en-US" altLang="ja-JP" dirty="0"/>
          </a:p>
          <a:p>
            <a:r>
              <a:rPr kumimoji="1" lang="ja-JP" altLang="en-US" dirty="0"/>
              <a:t>各プロセスはモニタ内部のメソッドを呼び出すだけです。</a:t>
            </a:r>
            <a:endParaRPr kumimoji="1" lang="en-US" altLang="ja-JP" dirty="0"/>
          </a:p>
          <a:p>
            <a:r>
              <a:rPr kumimoji="1" lang="ja-JP" altLang="en-US" dirty="0"/>
              <a:t>モニタ内部のメソッドから条件変数にアクセスし、</a:t>
            </a:r>
            <a:endParaRPr kumimoji="1" lang="en-US" altLang="ja-JP" dirty="0"/>
          </a:p>
          <a:p>
            <a:r>
              <a:rPr kumimoji="1" lang="ja-JP" altLang="en-US" dirty="0"/>
              <a:t>資源を要求・解放します。</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51</a:t>
            </a:fld>
            <a:endParaRPr lang="en-US" altLang="ja-JP"/>
          </a:p>
        </p:txBody>
      </p:sp>
    </p:spTree>
    <p:extLst>
      <p:ext uri="{BB962C8B-B14F-4D97-AF65-F5344CB8AC3E}">
        <p14:creationId xmlns:p14="http://schemas.microsoft.com/office/powerpoint/2010/main" val="407821636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セマフォにおけるセマフォ変数に対応するのが、</a:t>
            </a:r>
            <a:endParaRPr kumimoji="1" lang="en-US" altLang="ja-JP" dirty="0"/>
          </a:p>
          <a:p>
            <a:r>
              <a:rPr kumimoji="1" lang="ja-JP" altLang="en-US" dirty="0"/>
              <a:t>条件変数です。</a:t>
            </a:r>
            <a:endParaRPr kumimoji="1" lang="en-US" altLang="ja-JP" dirty="0"/>
          </a:p>
          <a:p>
            <a:r>
              <a:rPr kumimoji="1" lang="ja-JP" altLang="en-US" dirty="0"/>
              <a:t>条件変数に対しては、</a:t>
            </a:r>
            <a:r>
              <a:rPr kumimoji="1" lang="en-US" altLang="ja-JP" dirty="0"/>
              <a:t>wait, signal, queue </a:t>
            </a:r>
            <a:r>
              <a:rPr kumimoji="1" lang="ja-JP" altLang="en-US" dirty="0"/>
              <a:t>の</a:t>
            </a:r>
            <a:r>
              <a:rPr kumimoji="1" lang="en-US" altLang="ja-JP" dirty="0"/>
              <a:t>3</a:t>
            </a:r>
            <a:r>
              <a:rPr kumimoji="1" lang="ja-JP" altLang="en-US" dirty="0"/>
              <a:t>つの操作ができます。</a:t>
            </a:r>
            <a:endParaRPr kumimoji="1" lang="en-US" altLang="ja-JP" dirty="0"/>
          </a:p>
          <a:p>
            <a:r>
              <a:rPr kumimoji="1" lang="en-US" altLang="ja-JP" dirty="0"/>
              <a:t>wait </a:t>
            </a:r>
            <a:r>
              <a:rPr kumimoji="1" lang="ja-JP" altLang="en-US" dirty="0"/>
              <a:t>は、プロセスを待ち状態にします。</a:t>
            </a:r>
            <a:endParaRPr kumimoji="1" lang="en-US" altLang="ja-JP" dirty="0"/>
          </a:p>
          <a:p>
            <a:r>
              <a:rPr kumimoji="1" lang="en-US" altLang="ja-JP" dirty="0"/>
              <a:t>signal </a:t>
            </a:r>
            <a:r>
              <a:rPr kumimoji="1" lang="ja-JP" altLang="en-US" dirty="0"/>
              <a:t>は待ち状態にあるプロセスのうち一つを実行可能にします。</a:t>
            </a:r>
            <a:endParaRPr kumimoji="1" lang="en-US" altLang="ja-JP" dirty="0"/>
          </a:p>
          <a:p>
            <a:r>
              <a:rPr kumimoji="1" lang="en-US" altLang="ja-JP" dirty="0"/>
              <a:t>queue </a:t>
            </a:r>
            <a:r>
              <a:rPr kumimoji="1" lang="ja-JP" altLang="en-US" dirty="0"/>
              <a:t>は待ち状態のプロセスの有無を返します。</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52</a:t>
            </a:fld>
            <a:endParaRPr lang="en-US" altLang="ja-JP"/>
          </a:p>
        </p:txBody>
      </p:sp>
    </p:spTree>
    <p:extLst>
      <p:ext uri="{BB962C8B-B14F-4D97-AF65-F5344CB8AC3E}">
        <p14:creationId xmlns:p14="http://schemas.microsoft.com/office/powerpoint/2010/main" val="296985953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モニタを用いた相互排除を見てみましょう。</a:t>
            </a:r>
            <a:endParaRPr kumimoji="1" lang="en-US" altLang="ja-JP" dirty="0"/>
          </a:p>
          <a:p>
            <a:r>
              <a:rPr kumimoji="1" lang="ja-JP" altLang="en-US" dirty="0"/>
              <a:t>補足資料の </a:t>
            </a:r>
            <a:r>
              <a:rPr kumimoji="1" lang="en-US" altLang="ja-JP" dirty="0"/>
              <a:t>monitorAlgorithm.pdf </a:t>
            </a:r>
            <a:r>
              <a:rPr kumimoji="1" lang="ja-JP" altLang="en-US" dirty="0"/>
              <a:t>モニタを用いたアルゴリズムを見てください。</a:t>
            </a:r>
            <a:endParaRPr kumimoji="1" lang="en-US" altLang="ja-JP" dirty="0"/>
          </a:p>
          <a:p>
            <a:r>
              <a:rPr kumimoji="1" lang="ja-JP" altLang="en-US" dirty="0"/>
              <a:t>モニタを用いたアルゴリズムでは、</a:t>
            </a:r>
            <a:endParaRPr kumimoji="1" lang="en-US" altLang="ja-JP" dirty="0"/>
          </a:p>
          <a:p>
            <a:r>
              <a:rPr kumimoji="1" lang="ja-JP" altLang="en-US" dirty="0"/>
              <a:t>モニタ内部に、条件変数や資源の要求、解放のためのメソッドが組まれています。</a:t>
            </a:r>
            <a:endParaRPr kumimoji="1" lang="en-US" altLang="ja-JP" dirty="0"/>
          </a:p>
          <a:p>
            <a:r>
              <a:rPr kumimoji="1" lang="ja-JP" altLang="en-US" dirty="0"/>
              <a:t>条件変数は全て </a:t>
            </a:r>
            <a:r>
              <a:rPr kumimoji="1" lang="en-US" altLang="ja-JP" dirty="0"/>
              <a:t>private </a:t>
            </a:r>
            <a:r>
              <a:rPr kumimoji="1" lang="ja-JP" altLang="en-US" dirty="0"/>
              <a:t>であり、モニタ内部からのみアクセスできます。</a:t>
            </a:r>
            <a:endParaRPr kumimoji="1" lang="en-US" altLang="ja-JP" dirty="0"/>
          </a:p>
          <a:p>
            <a:r>
              <a:rPr kumimoji="1" lang="ja-JP" altLang="en-US" dirty="0"/>
              <a:t>また、</a:t>
            </a:r>
            <a:r>
              <a:rPr kumimoji="1" lang="en-US" altLang="ja-JP" dirty="0"/>
              <a:t>wait, signal</a:t>
            </a:r>
            <a:r>
              <a:rPr kumimoji="1" lang="ja-JP" altLang="en-US" dirty="0"/>
              <a:t> はモニタ内部でのみ使用可能です。</a:t>
            </a:r>
            <a:endParaRPr kumimoji="1" lang="en-US" altLang="ja-JP" dirty="0"/>
          </a:p>
          <a:p>
            <a:r>
              <a:rPr kumimoji="1" lang="ja-JP" altLang="en-US" dirty="0"/>
              <a:t>外部からは、メソッドのみアクセスできます。</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53</a:t>
            </a:fld>
            <a:endParaRPr lang="en-US" altLang="ja-JP"/>
          </a:p>
        </p:txBody>
      </p:sp>
    </p:spTree>
    <p:extLst>
      <p:ext uri="{BB962C8B-B14F-4D97-AF65-F5344CB8AC3E}">
        <p14:creationId xmlns:p14="http://schemas.microsoft.com/office/powerpoint/2010/main" val="227590388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各プロセスの相互排除部分を見てみしょう。</a:t>
            </a:r>
            <a:endParaRPr kumimoji="1" lang="en-US" altLang="ja-JP" dirty="0"/>
          </a:p>
          <a:p>
            <a:r>
              <a:rPr kumimoji="1" lang="ja-JP" altLang="en-US" dirty="0"/>
              <a:t>セマフォを使う場合は、臨界領域の前後を、</a:t>
            </a:r>
            <a:endParaRPr kumimoji="1" lang="en-US" altLang="ja-JP" dirty="0"/>
          </a:p>
          <a:p>
            <a:r>
              <a:rPr kumimoji="1" lang="ja-JP" altLang="en-US" dirty="0"/>
              <a:t>セマフォ変数に対する </a:t>
            </a:r>
            <a:r>
              <a:rPr kumimoji="1" lang="en-US" altLang="ja-JP" dirty="0"/>
              <a:t>wait </a:t>
            </a:r>
            <a:r>
              <a:rPr kumimoji="1" lang="ja-JP" altLang="en-US" dirty="0"/>
              <a:t>命令と </a:t>
            </a:r>
            <a:r>
              <a:rPr kumimoji="1" lang="en-US" altLang="ja-JP" dirty="0"/>
              <a:t>signal </a:t>
            </a:r>
            <a:r>
              <a:rPr kumimoji="1" lang="ja-JP" altLang="en-US" dirty="0"/>
              <a:t>命令で囲みます。</a:t>
            </a:r>
            <a:endParaRPr kumimoji="1" lang="en-US" altLang="ja-JP" dirty="0"/>
          </a:p>
          <a:p>
            <a:r>
              <a:rPr kumimoji="1" lang="ja-JP" altLang="en-US" dirty="0"/>
              <a:t>一方、モニタを使う場合は、臨界領域の前後を</a:t>
            </a:r>
            <a:endParaRPr kumimoji="1" lang="en-US" altLang="ja-JP" dirty="0"/>
          </a:p>
          <a:p>
            <a:r>
              <a:rPr kumimoji="1" lang="ja-JP" altLang="en-US" dirty="0"/>
              <a:t>モニタのメソッドで囲みます。</a:t>
            </a:r>
            <a:endParaRPr kumimoji="1" lang="en-US" altLang="ja-JP" dirty="0"/>
          </a:p>
          <a:p>
            <a:r>
              <a:rPr kumimoji="1" lang="ja-JP" altLang="en-US" dirty="0"/>
              <a:t>セマフォでは、プロセスから直接セマフォ変数にアクセスしなければなりませんが、</a:t>
            </a:r>
            <a:endParaRPr kumimoji="1" lang="en-US" altLang="ja-JP" dirty="0"/>
          </a:p>
          <a:p>
            <a:r>
              <a:rPr kumimoji="1" lang="ja-JP" altLang="en-US" dirty="0"/>
              <a:t>モニタではメソッドを呼び出すだけです。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54</a:t>
            </a:fld>
            <a:endParaRPr lang="en-US" altLang="ja-JP"/>
          </a:p>
        </p:txBody>
      </p:sp>
    </p:spTree>
    <p:extLst>
      <p:ext uri="{BB962C8B-B14F-4D97-AF65-F5344CB8AC3E}">
        <p14:creationId xmlns:p14="http://schemas.microsoft.com/office/powerpoint/2010/main" val="325353515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次はモニタを使ったパイプ処理を見てみましょう。</a:t>
            </a:r>
            <a:endParaRPr kumimoji="1" lang="en-US" altLang="ja-JP" dirty="0"/>
          </a:p>
          <a:p>
            <a:r>
              <a:rPr kumimoji="1" lang="ja-JP" altLang="en-US" dirty="0"/>
              <a:t>送受信用のバッファやその中に入っているメッセージ数、</a:t>
            </a:r>
            <a:endParaRPr kumimoji="1" lang="en-US" altLang="ja-JP" dirty="0"/>
          </a:p>
          <a:p>
            <a:r>
              <a:rPr kumimoji="1" lang="ja-JP" altLang="en-US" dirty="0"/>
              <a:t>送信側、受信側のバッファの書き込み位置、読み出し位置を表すポインタなどは、</a:t>
            </a:r>
            <a:endParaRPr kumimoji="1" lang="en-US" altLang="ja-JP" dirty="0"/>
          </a:p>
          <a:p>
            <a:r>
              <a:rPr kumimoji="1" lang="ja-JP" altLang="en-US" dirty="0"/>
              <a:t>全てモニタ内部の </a:t>
            </a:r>
            <a:r>
              <a:rPr kumimoji="1" lang="en-US" altLang="ja-JP" dirty="0"/>
              <a:t>private </a:t>
            </a:r>
            <a:r>
              <a:rPr kumimoji="1" lang="ja-JP" altLang="en-US" dirty="0"/>
              <a:t>変数として管理されています。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55</a:t>
            </a:fld>
            <a:endParaRPr lang="en-US" altLang="ja-JP"/>
          </a:p>
        </p:txBody>
      </p:sp>
    </p:spTree>
    <p:extLst>
      <p:ext uri="{BB962C8B-B14F-4D97-AF65-F5344CB8AC3E}">
        <p14:creationId xmlns:p14="http://schemas.microsoft.com/office/powerpoint/2010/main" val="235283141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バッファへの書き込み、バッファからの読み出しのためのメソッド </a:t>
            </a:r>
            <a:r>
              <a:rPr kumimoji="1" lang="en-US" altLang="ja-JP" dirty="0"/>
              <a:t>put() </a:t>
            </a:r>
            <a:r>
              <a:rPr kumimoji="1" lang="ja-JP" altLang="en-US" dirty="0"/>
              <a:t>と </a:t>
            </a:r>
            <a:r>
              <a:rPr kumimoji="1" lang="en-US" altLang="ja-JP" dirty="0"/>
              <a:t>get() </a:t>
            </a:r>
            <a:r>
              <a:rPr kumimoji="1" lang="ja-JP" altLang="en-US" dirty="0"/>
              <a:t>は</a:t>
            </a:r>
            <a:endParaRPr kumimoji="1" lang="en-US" altLang="ja-JP" dirty="0"/>
          </a:p>
          <a:p>
            <a:r>
              <a:rPr kumimoji="1" lang="ja-JP" altLang="en-US" dirty="0"/>
              <a:t>モニタ内部に組まれています。</a:t>
            </a:r>
            <a:endParaRPr kumimoji="1" lang="en-US" altLang="ja-JP" dirty="0"/>
          </a:p>
          <a:p>
            <a:r>
              <a:rPr kumimoji="1" lang="ja-JP" altLang="en-US" dirty="0"/>
              <a:t>資源を使用するプロセスは、</a:t>
            </a:r>
            <a:r>
              <a:rPr kumimoji="1" lang="en-US" altLang="ja-JP" dirty="0"/>
              <a:t>put() </a:t>
            </a:r>
            <a:r>
              <a:rPr kumimoji="1" lang="ja-JP" altLang="en-US" dirty="0"/>
              <a:t>メソッドと </a:t>
            </a:r>
            <a:r>
              <a:rPr kumimoji="1" lang="en-US" altLang="ja-JP" dirty="0"/>
              <a:t>get() </a:t>
            </a:r>
            <a:r>
              <a:rPr kumimoji="1" lang="ja-JP" altLang="en-US" dirty="0"/>
              <a:t>メソッドを呼び出すだけですみます。</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56</a:t>
            </a:fld>
            <a:endParaRPr lang="en-US" altLang="ja-JP"/>
          </a:p>
        </p:txBody>
      </p:sp>
    </p:spTree>
    <p:extLst>
      <p:ext uri="{BB962C8B-B14F-4D97-AF65-F5344CB8AC3E}">
        <p14:creationId xmlns:p14="http://schemas.microsoft.com/office/powerpoint/2010/main" val="355563812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送信側プロセス、受信側プロセスの処理を見てみましょう。</a:t>
            </a:r>
            <a:endParaRPr kumimoji="1" lang="en-US" altLang="ja-JP" dirty="0"/>
          </a:p>
          <a:p>
            <a:r>
              <a:rPr kumimoji="1" lang="ja-JP" altLang="en-US" dirty="0"/>
              <a:t>送信側、受信側ともに、</a:t>
            </a:r>
            <a:r>
              <a:rPr kumimoji="1" lang="en-US" altLang="ja-JP" dirty="0"/>
              <a:t>put() </a:t>
            </a:r>
            <a:r>
              <a:rPr kumimoji="1" lang="ja-JP" altLang="en-US" dirty="0"/>
              <a:t>メソッドと </a:t>
            </a:r>
            <a:r>
              <a:rPr kumimoji="1" lang="en-US" altLang="ja-JP" dirty="0"/>
              <a:t>get() </a:t>
            </a:r>
            <a:r>
              <a:rPr kumimoji="1" lang="ja-JP" altLang="en-US" dirty="0"/>
              <a:t>メソッドを呼び出すだけです。</a:t>
            </a:r>
            <a:endParaRPr kumimoji="1" lang="en-US" altLang="ja-JP" dirty="0"/>
          </a:p>
          <a:p>
            <a:r>
              <a:rPr kumimoji="1" lang="ja-JP" altLang="en-US" dirty="0"/>
              <a:t>セマフォのようにセマフォ変数を扱う必用はありません。</a:t>
            </a:r>
            <a:endParaRPr kumimoji="1" lang="en-US" altLang="ja-JP" dirty="0"/>
          </a:p>
          <a:p>
            <a:r>
              <a:rPr kumimoji="1" lang="ja-JP" altLang="en-US" dirty="0"/>
              <a:t>また、書き込み位置、読み出し位置を表す変数も扱わなくてすみます。</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57</a:t>
            </a:fld>
            <a:endParaRPr lang="en-US" altLang="ja-JP"/>
          </a:p>
        </p:txBody>
      </p:sp>
    </p:spTree>
    <p:extLst>
      <p:ext uri="{BB962C8B-B14F-4D97-AF65-F5344CB8AC3E}">
        <p14:creationId xmlns:p14="http://schemas.microsoft.com/office/powerpoint/2010/main" val="107968156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モニタの利点は他にもあります。</a:t>
            </a:r>
            <a:endParaRPr kumimoji="1" lang="en-US" altLang="ja-JP" dirty="0"/>
          </a:p>
          <a:p>
            <a:r>
              <a:rPr kumimoji="1" lang="ja-JP" altLang="en-US" dirty="0"/>
              <a:t>セマフォでは、資源を使うときは </a:t>
            </a:r>
            <a:r>
              <a:rPr kumimoji="1" lang="en-US" altLang="ja-JP" dirty="0"/>
              <a:t>wait </a:t>
            </a:r>
            <a:r>
              <a:rPr kumimoji="1" lang="ja-JP" altLang="en-US" dirty="0"/>
              <a:t>命令を使いました。</a:t>
            </a:r>
            <a:endParaRPr kumimoji="1" lang="en-US" altLang="ja-JP" dirty="0"/>
          </a:p>
          <a:p>
            <a:r>
              <a:rPr kumimoji="1" lang="en-US" altLang="ja-JP" dirty="0"/>
              <a:t>wait </a:t>
            </a:r>
            <a:r>
              <a:rPr kumimoji="1" lang="ja-JP" altLang="en-US" dirty="0"/>
              <a:t>命令を出したときに、資源がなければ</a:t>
            </a:r>
            <a:endParaRPr kumimoji="1" lang="en-US" altLang="ja-JP" dirty="0"/>
          </a:p>
          <a:p>
            <a:r>
              <a:rPr kumimoji="1" lang="ja-JP" altLang="en-US" dirty="0"/>
              <a:t>そのプロセスはブロック状態になります。</a:t>
            </a:r>
            <a:endParaRPr kumimoji="1" lang="en-US" altLang="ja-JP" dirty="0"/>
          </a:p>
          <a:p>
            <a:r>
              <a:rPr kumimoji="1" lang="ja-JP" altLang="en-US" dirty="0"/>
              <a:t>このため、資源があるなら資源を使い、</a:t>
            </a:r>
            <a:endParaRPr kumimoji="1" lang="en-US" altLang="ja-JP" dirty="0"/>
          </a:p>
          <a:p>
            <a:r>
              <a:rPr kumimoji="1" lang="ja-JP" altLang="en-US" dirty="0"/>
              <a:t>資源が無ければ他の処理をする、ということができませんでした。</a:t>
            </a:r>
            <a:endParaRPr kumimoji="1" lang="en-US" altLang="ja-JP" dirty="0"/>
          </a:p>
          <a:p>
            <a:r>
              <a:rPr kumimoji="1" lang="ja-JP" altLang="en-US" dirty="0"/>
              <a:t>一方、モニタでは、資源の有無を調べる </a:t>
            </a:r>
            <a:r>
              <a:rPr kumimoji="1" lang="en-US" altLang="ja-JP" dirty="0"/>
              <a:t>queue </a:t>
            </a:r>
            <a:r>
              <a:rPr kumimoji="1" lang="ja-JP" altLang="en-US" dirty="0"/>
              <a:t>命令があります。</a:t>
            </a:r>
            <a:endParaRPr kumimoji="1" lang="en-US" altLang="ja-JP" dirty="0"/>
          </a:p>
          <a:p>
            <a:r>
              <a:rPr kumimoji="1" lang="en-US" altLang="ja-JP" dirty="0"/>
              <a:t>queue </a:t>
            </a:r>
            <a:r>
              <a:rPr kumimoji="1" lang="ja-JP" altLang="en-US" dirty="0"/>
              <a:t>命令を使うことにより、資源が無い場合は他の処理をする、という選択ができます。</a:t>
            </a:r>
            <a:endParaRPr kumimoji="1" lang="en-US" altLang="ja-JP" dirty="0"/>
          </a:p>
          <a:p>
            <a:r>
              <a:rPr kumimoji="1" lang="ja-JP" altLang="en-US" dirty="0"/>
              <a:t>なお、</a:t>
            </a:r>
            <a:r>
              <a:rPr kumimoji="1" lang="en-US" altLang="ja-JP" dirty="0"/>
              <a:t>Java </a:t>
            </a:r>
            <a:r>
              <a:rPr kumimoji="1" lang="ja-JP" altLang="en-US" dirty="0"/>
              <a:t>等の一部の言語では、</a:t>
            </a:r>
            <a:endParaRPr kumimoji="1" lang="en-US" altLang="ja-JP" dirty="0"/>
          </a:p>
          <a:p>
            <a:r>
              <a:rPr kumimoji="1" lang="ja-JP" altLang="en-US" dirty="0"/>
              <a:t>セマフォでも資源の有無を確認できる </a:t>
            </a:r>
            <a:r>
              <a:rPr kumimoji="1" lang="en-US" altLang="ja-JP" dirty="0"/>
              <a:t>try &amp; wait </a:t>
            </a:r>
            <a:r>
              <a:rPr kumimoji="1" lang="ja-JP" altLang="en-US" dirty="0"/>
              <a:t>命令が実装されているものがあります。</a:t>
            </a:r>
            <a:endParaRPr kumimoji="1" lang="en-US" altLang="ja-JP" dirty="0"/>
          </a:p>
          <a:p>
            <a:r>
              <a:rPr kumimoji="1" lang="en-US" altLang="ja-JP" dirty="0"/>
              <a:t>try &amp; wait </a:t>
            </a:r>
            <a:r>
              <a:rPr kumimoji="1" lang="ja-JP" altLang="en-US" dirty="0"/>
              <a:t>命令は、資源が得られれば </a:t>
            </a:r>
            <a:r>
              <a:rPr kumimoji="1" lang="en-US" altLang="ja-JP" dirty="0"/>
              <a:t>true </a:t>
            </a:r>
            <a:r>
              <a:rPr kumimoji="1" lang="ja-JP" altLang="en-US" dirty="0"/>
              <a:t>が、</a:t>
            </a:r>
            <a:endParaRPr kumimoji="1" lang="en-US" altLang="ja-JP" dirty="0"/>
          </a:p>
          <a:p>
            <a:r>
              <a:rPr kumimoji="1" lang="ja-JP" altLang="en-US" dirty="0"/>
              <a:t>資源が得られなければ </a:t>
            </a:r>
            <a:r>
              <a:rPr kumimoji="1" lang="en-US" altLang="ja-JP" dirty="0"/>
              <a:t>false </a:t>
            </a:r>
            <a:r>
              <a:rPr kumimoji="1" lang="ja-JP" altLang="en-US" dirty="0"/>
              <a:t>が返ってくる命令です。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58</a:t>
            </a:fld>
            <a:endParaRPr lang="en-US" altLang="ja-JP"/>
          </a:p>
        </p:txBody>
      </p:sp>
    </p:spTree>
    <p:extLst>
      <p:ext uri="{BB962C8B-B14F-4D97-AF65-F5344CB8AC3E}">
        <p14:creationId xmlns:p14="http://schemas.microsoft.com/office/powerpoint/2010/main" val="240324565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セマフォとモニタについてまとめたのがこちらの表です。</a:t>
            </a:r>
            <a:endParaRPr kumimoji="1" lang="en-US" altLang="ja-JP" dirty="0"/>
          </a:p>
          <a:p>
            <a:r>
              <a:rPr kumimoji="1" lang="ja-JP" altLang="en-US" dirty="0"/>
              <a:t>セマフォは手続ぎ呼び出しの形をとるのに対して、</a:t>
            </a:r>
            <a:endParaRPr kumimoji="1" lang="en-US" altLang="ja-JP" dirty="0"/>
          </a:p>
          <a:p>
            <a:r>
              <a:rPr kumimoji="1" lang="ja-JP" altLang="en-US" dirty="0"/>
              <a:t>モニタは構造化されたオブジェクト指向です。</a:t>
            </a:r>
            <a:endParaRPr kumimoji="1" lang="en-US" altLang="ja-JP" dirty="0"/>
          </a:p>
          <a:p>
            <a:r>
              <a:rPr kumimoji="1" lang="ja-JP" altLang="en-US" dirty="0"/>
              <a:t>セマフォは、</a:t>
            </a:r>
            <a:r>
              <a:rPr kumimoji="1" lang="en-US" altLang="ja-JP" dirty="0"/>
              <a:t>wait </a:t>
            </a:r>
            <a:r>
              <a:rPr kumimoji="1" lang="ja-JP" altLang="en-US" dirty="0"/>
              <a:t>命令と</a:t>
            </a:r>
            <a:r>
              <a:rPr kumimoji="1" lang="en-US" altLang="ja-JP" dirty="0"/>
              <a:t>signal </a:t>
            </a:r>
            <a:r>
              <a:rPr kumimoji="1" lang="ja-JP" altLang="en-US" dirty="0"/>
              <a:t>命令がプログラムのあちこちにちらばるために</a:t>
            </a:r>
            <a:endParaRPr kumimoji="1" lang="en-US" altLang="ja-JP" dirty="0"/>
          </a:p>
          <a:p>
            <a:r>
              <a:rPr kumimoji="1" lang="ja-JP" altLang="en-US" dirty="0"/>
              <a:t>プログラムを読みにくくなります。</a:t>
            </a:r>
            <a:endParaRPr kumimoji="1" lang="en-US" altLang="ja-JP" dirty="0"/>
          </a:p>
          <a:p>
            <a:r>
              <a:rPr kumimoji="1" lang="ja-JP" altLang="en-US" dirty="0"/>
              <a:t>一方、モニタでは、資源に対する操作はモニタ内部にまとめてあるために、</a:t>
            </a:r>
            <a:endParaRPr kumimoji="1" lang="en-US" altLang="ja-JP" dirty="0"/>
          </a:p>
          <a:p>
            <a:r>
              <a:rPr kumimoji="1" lang="ja-JP" altLang="en-US" dirty="0"/>
              <a:t>プログラムを見やすくなります。</a:t>
            </a:r>
            <a:endParaRPr kumimoji="1" lang="en-US" altLang="ja-JP" dirty="0"/>
          </a:p>
          <a:p>
            <a:r>
              <a:rPr kumimoji="1" lang="ja-JP" altLang="en-US" dirty="0"/>
              <a:t>モニタの欠点は、対応している言語が少ないことです。</a:t>
            </a:r>
            <a:endParaRPr kumimoji="1" lang="en-US" altLang="ja-JP" dirty="0"/>
          </a:p>
          <a:p>
            <a:r>
              <a:rPr kumimoji="1" lang="ja-JP" altLang="en-US" dirty="0"/>
              <a:t>モニタは、</a:t>
            </a:r>
            <a:r>
              <a:rPr kumimoji="1" lang="en-US" altLang="ja-JP" dirty="0"/>
              <a:t>Java </a:t>
            </a:r>
            <a:r>
              <a:rPr kumimoji="1" lang="ja-JP" altLang="en-US" dirty="0"/>
              <a:t>等の一部の言語にしか対応していません。</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59</a:t>
            </a:fld>
            <a:endParaRPr lang="en-US" altLang="ja-JP"/>
          </a:p>
        </p:txBody>
      </p:sp>
    </p:spTree>
    <p:extLst>
      <p:ext uri="{BB962C8B-B14F-4D97-AF65-F5344CB8AC3E}">
        <p14:creationId xmlns:p14="http://schemas.microsoft.com/office/powerpoint/2010/main" val="2125446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資源に対して、その手前に信号を付けてやります。</a:t>
            </a:r>
            <a:endParaRPr kumimoji="1" lang="en-US" altLang="ja-JP"/>
          </a:p>
          <a:p>
            <a:r>
              <a:rPr kumimoji="1" lang="ja-JP" altLang="en-US"/>
              <a:t>こちらの駅が資源を表します。</a:t>
            </a:r>
            <a:endParaRPr kumimoji="1" lang="en-US" altLang="ja-JP"/>
          </a:p>
          <a:p>
            <a:r>
              <a:rPr kumimoji="1" lang="ja-JP" altLang="en-US"/>
              <a:t>こちらの汽車は、資源を使いたいプロセスです。</a:t>
            </a:r>
            <a:endParaRPr kumimoji="1" lang="en-US" altLang="ja-JP"/>
          </a:p>
          <a:p>
            <a:r>
              <a:rPr kumimoji="1" lang="ja-JP" altLang="en-US"/>
              <a:t>プロセスは資源を目指してやってきます。</a:t>
            </a:r>
            <a:endParaRPr kumimoji="1" lang="en-US" altLang="ja-JP"/>
          </a:p>
          <a:p>
            <a:r>
              <a:rPr kumimoji="1" lang="ja-JP" altLang="en-US"/>
              <a:t>同時に資源を使えるプロセスは１台だけ、</a:t>
            </a:r>
            <a:endParaRPr kumimoji="1" lang="en-US" altLang="ja-JP"/>
          </a:p>
          <a:p>
            <a:r>
              <a:rPr kumimoji="1" lang="ja-JP" altLang="en-US"/>
              <a:t>つまり、汽車のうち</a:t>
            </a:r>
            <a:r>
              <a:rPr kumimoji="1" lang="en-US" altLang="ja-JP"/>
              <a:t>1</a:t>
            </a:r>
            <a:r>
              <a:rPr kumimoji="1" lang="ja-JP" altLang="en-US"/>
              <a:t>台だけが駅に止まれます。</a:t>
            </a:r>
            <a:endParaRPr kumimoji="1" lang="en-US" altLang="ja-JP"/>
          </a:p>
          <a:p>
            <a:r>
              <a:rPr kumimoji="1" lang="ja-JP" altLang="en-US"/>
              <a:t>駅に汽車が止まっていない時は、信号は進めになっています。</a:t>
            </a:r>
            <a:endParaRPr kumimoji="1" lang="en-US" altLang="ja-JP"/>
          </a:p>
          <a:p>
            <a:r>
              <a:rPr kumimoji="1" lang="ja-JP" altLang="en-US"/>
              <a:t>信号が進めですので、汽車のうち１台は駅に入ることができます。</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6</a:t>
            </a:fld>
            <a:endParaRPr lang="en-US" altLang="ja-JP"/>
          </a:p>
        </p:txBody>
      </p:sp>
    </p:spTree>
    <p:extLst>
      <p:ext uri="{BB962C8B-B14F-4D97-AF65-F5344CB8AC3E}">
        <p14:creationId xmlns:p14="http://schemas.microsoft.com/office/powerpoint/2010/main" val="333151932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ちょっと脱線します。</a:t>
            </a:r>
            <a:endParaRPr kumimoji="1" lang="en-US" altLang="ja-JP" dirty="0"/>
          </a:p>
          <a:p>
            <a:r>
              <a:rPr kumimoji="1" lang="ja-JP" altLang="en-US"/>
              <a:t>セマフォは、</a:t>
            </a:r>
            <a:r>
              <a:rPr kumimoji="1" lang="en-US" altLang="ja-JP" dirty="0"/>
              <a:t>P</a:t>
            </a:r>
            <a:r>
              <a:rPr kumimoji="1" lang="ja-JP" altLang="en-US"/>
              <a:t>命令と </a:t>
            </a:r>
            <a:r>
              <a:rPr kumimoji="1" lang="en-US" altLang="ja-JP" dirty="0"/>
              <a:t>V</a:t>
            </a:r>
            <a:r>
              <a:rPr kumimoji="1" lang="ja-JP" altLang="en-US"/>
              <a:t>命令があります。</a:t>
            </a:r>
            <a:endParaRPr kumimoji="1" lang="en-US" altLang="ja-JP" dirty="0"/>
          </a:p>
          <a:p>
            <a:r>
              <a:rPr kumimoji="1" lang="ja-JP" altLang="en-US"/>
              <a:t>それでは</a:t>
            </a:r>
            <a:r>
              <a:rPr kumimoji="1" lang="en-US" altLang="ja-JP" dirty="0"/>
              <a:t>P</a:t>
            </a:r>
            <a:r>
              <a:rPr kumimoji="1" lang="ja-JP" altLang="en-US"/>
              <a:t>と</a:t>
            </a:r>
            <a:r>
              <a:rPr kumimoji="1" lang="en-US" altLang="ja-JP" dirty="0"/>
              <a:t>V</a:t>
            </a:r>
            <a:r>
              <a:rPr kumimoji="1" lang="ja-JP" altLang="en-US"/>
              <a:t>は何の略か、なのですが、</a:t>
            </a:r>
            <a:endParaRPr kumimoji="1" lang="en-US" altLang="ja-JP" dirty="0"/>
          </a:p>
          <a:p>
            <a:r>
              <a:rPr kumimoji="1" lang="ja-JP" altLang="en-US"/>
              <a:t>諸説あってはっきりした由来はわかりません。</a:t>
            </a:r>
            <a:endParaRPr kumimoji="1" lang="en-US" altLang="ja-JP" dirty="0"/>
          </a:p>
          <a:p>
            <a:r>
              <a:rPr kumimoji="1" lang="ja-JP" altLang="en-US"/>
              <a:t>セマフォを提案した</a:t>
            </a:r>
            <a:r>
              <a:rPr kumimoji="1" lang="en-US" altLang="ja-JP" dirty="0"/>
              <a:t> Dijkstra </a:t>
            </a:r>
            <a:r>
              <a:rPr kumimoji="1" lang="ja-JP" altLang="en-US"/>
              <a:t>がオランダの人ですので、オランダ語から来てると思われますが。</a:t>
            </a:r>
            <a:endParaRPr kumimoji="1" lang="en-US" altLang="ja-JP" dirty="0"/>
          </a:p>
          <a:p>
            <a:r>
              <a:rPr kumimoji="1" lang="ja-JP" altLang="en-US"/>
              <a:t>腕木式信号機の動作から、</a:t>
            </a:r>
            <a:r>
              <a:rPr kumimoji="1" lang="en-US" altLang="ja-JP" dirty="0" err="1"/>
              <a:t>passren</a:t>
            </a:r>
            <a:r>
              <a:rPr kumimoji="1" lang="en-US" altLang="ja-JP" dirty="0"/>
              <a:t> </a:t>
            </a:r>
            <a:r>
              <a:rPr kumimoji="1" lang="ja-JP" altLang="en-US"/>
              <a:t>進めと</a:t>
            </a:r>
            <a:r>
              <a:rPr kumimoji="1" lang="en-US" altLang="ja-JP" dirty="0"/>
              <a:t> </a:t>
            </a:r>
            <a:r>
              <a:rPr kumimoji="1" lang="en-US" altLang="ja-JP" dirty="0" err="1"/>
              <a:t>verhoog</a:t>
            </a:r>
            <a:r>
              <a:rPr kumimoji="1" lang="en-US" altLang="ja-JP" dirty="0"/>
              <a:t> </a:t>
            </a:r>
            <a:r>
              <a:rPr kumimoji="1" lang="ja-JP" altLang="en-US"/>
              <a:t>止まれとする説もあります。</a:t>
            </a:r>
            <a:endParaRPr kumimoji="1" lang="en-US" altLang="ja-JP" dirty="0"/>
          </a:p>
          <a:p>
            <a:r>
              <a:rPr kumimoji="1" lang="en-US" altLang="ja-JP" dirty="0"/>
              <a:t>P</a:t>
            </a:r>
            <a:r>
              <a:rPr kumimoji="1" lang="ja-JP" altLang="en-US"/>
              <a:t>命令と</a:t>
            </a:r>
            <a:r>
              <a:rPr kumimoji="1" lang="en-US" altLang="ja-JP" dirty="0"/>
              <a:t>V</a:t>
            </a:r>
            <a:r>
              <a:rPr kumimoji="1" lang="ja-JP" altLang="en-US"/>
              <a:t>命令でセマフォ変数が増減しますので、</a:t>
            </a:r>
            <a:endParaRPr kumimoji="1" lang="en-US" altLang="ja-JP" dirty="0"/>
          </a:p>
          <a:p>
            <a:r>
              <a:rPr kumimoji="1" lang="ja-JP" altLang="en-US"/>
              <a:t>減らすと増やす、とする説もあります。</a:t>
            </a:r>
            <a:endParaRPr kumimoji="1" lang="en-US" altLang="ja-JP" dirty="0"/>
          </a:p>
          <a:p>
            <a:r>
              <a:rPr kumimoji="1" lang="ja-JP" altLang="en-US"/>
              <a:t>ただし、オランダ語では、減らすと増やすは頭文字が同じ</a:t>
            </a:r>
            <a:r>
              <a:rPr kumimoji="1" lang="en-US" altLang="ja-JP" dirty="0"/>
              <a:t>V</a:t>
            </a:r>
            <a:r>
              <a:rPr kumimoji="1" lang="ja-JP" altLang="en-US"/>
              <a:t>で始まりますので、</a:t>
            </a:r>
            <a:endParaRPr kumimoji="1" lang="en-US" altLang="ja-JP" dirty="0"/>
          </a:p>
          <a:p>
            <a:r>
              <a:rPr kumimoji="1" lang="ja-JP" altLang="en-US"/>
              <a:t>減らす方は複数の単語をくっつけた、と言われています。</a:t>
            </a:r>
            <a:endParaRPr kumimoji="1" lang="en-US" altLang="ja-JP" dirty="0"/>
          </a:p>
          <a:p>
            <a:r>
              <a:rPr kumimoji="1" lang="ja-JP" altLang="en-US"/>
              <a:t>他にも、</a:t>
            </a:r>
            <a:r>
              <a:rPr kumimoji="1" lang="en-US" altLang="ja-JP" dirty="0"/>
              <a:t>P</a:t>
            </a:r>
            <a:r>
              <a:rPr kumimoji="1" lang="ja-JP" altLang="en-US"/>
              <a:t>はテストするや、通過、の略だという説もあります。</a:t>
            </a:r>
            <a:endParaRPr kumimoji="1" lang="en-US" altLang="ja-JP" dirty="0"/>
          </a:p>
          <a:p>
            <a:r>
              <a:rPr kumimoji="1" lang="ja-JP" altLang="en-US"/>
              <a:t>以上、余談でした。</a:t>
            </a:r>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60</a:t>
            </a:fld>
            <a:endParaRPr lang="en-US" altLang="ja-JP"/>
          </a:p>
        </p:txBody>
      </p:sp>
    </p:spTree>
    <p:extLst>
      <p:ext uri="{BB962C8B-B14F-4D97-AF65-F5344CB8AC3E}">
        <p14:creationId xmlns:p14="http://schemas.microsoft.com/office/powerpoint/2010/main" val="11693128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最後に、</a:t>
            </a:r>
            <a:r>
              <a:rPr kumimoji="1" lang="en-US" altLang="ja-JP" dirty="0"/>
              <a:t>Java </a:t>
            </a:r>
            <a:r>
              <a:rPr kumimoji="1" lang="ja-JP" altLang="en-US"/>
              <a:t>でセマフォとモニタを使う方法を紹介します。</a:t>
            </a:r>
            <a:endParaRPr kumimoji="1" lang="en-US" altLang="ja-JP" dirty="0"/>
          </a:p>
          <a:p>
            <a:r>
              <a:rPr kumimoji="1" lang="en-US" altLang="ja-JP" dirty="0"/>
              <a:t>Java </a:t>
            </a:r>
            <a:r>
              <a:rPr kumimoji="1" lang="ja-JP" altLang="en-US"/>
              <a:t>には、セマフォを実現するためのクラス</a:t>
            </a:r>
            <a:r>
              <a:rPr kumimoji="1" lang="en-US" altLang="ja-JP" dirty="0"/>
              <a:t> Semaphore </a:t>
            </a:r>
            <a:r>
              <a:rPr kumimoji="1" lang="ja-JP" altLang="en-US"/>
              <a:t>があります。</a:t>
            </a:r>
            <a:endParaRPr kumimoji="1" lang="en-US" altLang="ja-JP" dirty="0"/>
          </a:p>
          <a:p>
            <a:r>
              <a:rPr kumimoji="1" lang="en-US" altLang="ja-JP" dirty="0"/>
              <a:t>Semaphore </a:t>
            </a:r>
            <a:r>
              <a:rPr kumimoji="1" lang="ja-JP" altLang="en-US"/>
              <a:t>クラスのコンストラクタは、引数として資源の数を渡します。</a:t>
            </a:r>
            <a:endParaRPr kumimoji="1" lang="en-US" altLang="ja-JP" dirty="0"/>
          </a:p>
          <a:p>
            <a:r>
              <a:rPr kumimoji="1" lang="en-US" altLang="ja-JP" dirty="0"/>
              <a:t>Semaphore </a:t>
            </a:r>
            <a:r>
              <a:rPr kumimoji="1" lang="ja-JP" altLang="en-US"/>
              <a:t>クラスでは、</a:t>
            </a:r>
            <a:r>
              <a:rPr kumimoji="1" lang="en-US" altLang="ja-JP" dirty="0"/>
              <a:t>wait</a:t>
            </a:r>
            <a:r>
              <a:rPr kumimoji="1" lang="ja-JP" altLang="en-US"/>
              <a:t>命令に相当するのが</a:t>
            </a:r>
            <a:r>
              <a:rPr kumimoji="1" lang="en-US" altLang="ja-JP" dirty="0"/>
              <a:t> acquire </a:t>
            </a:r>
            <a:r>
              <a:rPr kumimoji="1" lang="ja-JP" altLang="en-US"/>
              <a:t>命令、</a:t>
            </a:r>
            <a:r>
              <a:rPr kumimoji="1" lang="en-US" altLang="ja-JP" dirty="0"/>
              <a:t>signal </a:t>
            </a:r>
            <a:r>
              <a:rPr kumimoji="1" lang="ja-JP" altLang="en-US"/>
              <a:t>命令に相当するのが</a:t>
            </a:r>
            <a:r>
              <a:rPr kumimoji="1" lang="en-US" altLang="ja-JP" dirty="0"/>
              <a:t> release </a:t>
            </a:r>
            <a:r>
              <a:rPr kumimoji="1" lang="ja-JP" altLang="en-US"/>
              <a:t>命令です。</a:t>
            </a:r>
            <a:r>
              <a:rPr kumimoji="1" lang="en-US" altLang="ja-JP" dirty="0"/>
              <a:t> </a:t>
            </a:r>
            <a:endParaRPr kumimoji="1" lang="ja-JP" altLang="en-US"/>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61</a:t>
            </a:fld>
            <a:endParaRPr lang="en-US" altLang="ja-JP"/>
          </a:p>
        </p:txBody>
      </p:sp>
    </p:spTree>
    <p:extLst>
      <p:ext uri="{BB962C8B-B14F-4D97-AF65-F5344CB8AC3E}">
        <p14:creationId xmlns:p14="http://schemas.microsoft.com/office/powerpoint/2010/main" val="96251812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こちらが</a:t>
            </a:r>
            <a:r>
              <a:rPr kumimoji="1" lang="en-US" altLang="ja-JP" dirty="0"/>
              <a:t> Semaphore </a:t>
            </a:r>
            <a:r>
              <a:rPr kumimoji="1" lang="ja-JP" altLang="en-US"/>
              <a:t>クラスを使ったプログラムの例です。</a:t>
            </a:r>
            <a:endParaRPr kumimoji="1" lang="en-US" altLang="ja-JP" dirty="0"/>
          </a:p>
          <a:p>
            <a:r>
              <a:rPr kumimoji="1" lang="en-US" altLang="ja-JP" dirty="0"/>
              <a:t>Semaphore </a:t>
            </a:r>
            <a:r>
              <a:rPr kumimoji="1" lang="ja-JP" altLang="en-US"/>
              <a:t>クラスのオブジェクト</a:t>
            </a:r>
            <a:r>
              <a:rPr kumimoji="1" lang="en-US" altLang="ja-JP" dirty="0"/>
              <a:t> s </a:t>
            </a:r>
            <a:r>
              <a:rPr kumimoji="1" lang="ja-JP" altLang="en-US"/>
              <a:t>を生成する時は</a:t>
            </a:r>
            <a:endParaRPr kumimoji="1" lang="en-US" altLang="ja-JP" dirty="0"/>
          </a:p>
          <a:p>
            <a:r>
              <a:rPr kumimoji="1" lang="ja-JP" altLang="en-US"/>
              <a:t>引数に資源の数を入れます。</a:t>
            </a:r>
            <a:endParaRPr kumimoji="1" lang="en-US" altLang="ja-JP" dirty="0"/>
          </a:p>
          <a:p>
            <a:r>
              <a:rPr kumimoji="1" lang="ja-JP" altLang="en-US"/>
              <a:t>この例では、資源数は５個です。</a:t>
            </a:r>
            <a:endParaRPr kumimoji="1" lang="en-US" altLang="ja-JP" dirty="0"/>
          </a:p>
          <a:p>
            <a:r>
              <a:rPr kumimoji="1" lang="ja-JP" altLang="en-US"/>
              <a:t>セマフォ変数への</a:t>
            </a:r>
            <a:r>
              <a:rPr kumimoji="1" lang="en-US" altLang="ja-JP" dirty="0"/>
              <a:t>wait</a:t>
            </a:r>
            <a:r>
              <a:rPr kumimoji="1" lang="ja-JP" altLang="en-US"/>
              <a:t>命令は、</a:t>
            </a:r>
            <a:endParaRPr kumimoji="1" lang="en-US" altLang="ja-JP" dirty="0"/>
          </a:p>
          <a:p>
            <a:r>
              <a:rPr kumimoji="1" lang="en-US" altLang="ja-JP" dirty="0" err="1"/>
              <a:t>s.acquire</a:t>
            </a:r>
            <a:r>
              <a:rPr kumimoji="1" lang="en-US" altLang="ja-JP" dirty="0"/>
              <a:t> (); </a:t>
            </a:r>
          </a:p>
          <a:p>
            <a:r>
              <a:rPr kumimoji="1" lang="ja-JP" altLang="en-US"/>
              <a:t>とします。</a:t>
            </a:r>
            <a:endParaRPr kumimoji="1" lang="en-US" altLang="ja-JP" dirty="0"/>
          </a:p>
          <a:p>
            <a:r>
              <a:rPr kumimoji="1" lang="en-US" altLang="ja-JP" dirty="0"/>
              <a:t>acquire() </a:t>
            </a:r>
            <a:r>
              <a:rPr kumimoji="1" lang="ja-JP" altLang="en-US"/>
              <a:t>は例外を出しますので、</a:t>
            </a:r>
            <a:r>
              <a:rPr kumimoji="1" lang="en-US" altLang="ja-JP" dirty="0"/>
              <a:t>try-catch </a:t>
            </a:r>
            <a:r>
              <a:rPr kumimoji="1" lang="ja-JP" altLang="en-US"/>
              <a:t>で囲む必要があります。</a:t>
            </a:r>
            <a:endParaRPr kumimoji="1" lang="en-US" altLang="ja-JP" dirty="0"/>
          </a:p>
          <a:p>
            <a:r>
              <a:rPr kumimoji="1" lang="ja-JP" altLang="en-US"/>
              <a:t>セマフォ変数への</a:t>
            </a:r>
            <a:r>
              <a:rPr kumimoji="1" lang="en-US" altLang="ja-JP" dirty="0"/>
              <a:t> signal</a:t>
            </a:r>
            <a:r>
              <a:rPr kumimoji="1" lang="ja-JP" altLang="en-US"/>
              <a:t>命令は、</a:t>
            </a:r>
            <a:endParaRPr kumimoji="1" lang="en-US" altLang="ja-JP" dirty="0"/>
          </a:p>
          <a:p>
            <a:r>
              <a:rPr kumimoji="1" lang="en-US" altLang="ja-JP" dirty="0" err="1"/>
              <a:t>s.release</a:t>
            </a:r>
            <a:r>
              <a:rPr kumimoji="1" lang="en-US" altLang="ja-JP" dirty="0"/>
              <a:t> (); </a:t>
            </a:r>
          </a:p>
          <a:p>
            <a:r>
              <a:rPr kumimoji="1" lang="ja-JP" altLang="en-US"/>
              <a:t>とします。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62</a:t>
            </a:fld>
            <a:endParaRPr lang="en-US" altLang="ja-JP" dirty="0"/>
          </a:p>
        </p:txBody>
      </p:sp>
    </p:spTree>
    <p:extLst>
      <p:ext uri="{BB962C8B-B14F-4D97-AF65-F5344CB8AC3E}">
        <p14:creationId xmlns:p14="http://schemas.microsoft.com/office/powerpoint/2010/main" val="72478176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Java </a:t>
            </a:r>
            <a:r>
              <a:rPr kumimoji="1" lang="ja-JP" altLang="en-US"/>
              <a:t>でモニタを使う場合は、</a:t>
            </a:r>
            <a:endParaRPr kumimoji="1" lang="en-US" altLang="ja-JP" dirty="0"/>
          </a:p>
          <a:p>
            <a:r>
              <a:rPr kumimoji="1" lang="en-US" altLang="ja-JP" dirty="0"/>
              <a:t>Synchronized </a:t>
            </a:r>
            <a:r>
              <a:rPr kumimoji="1" lang="ja-JP" altLang="en-US"/>
              <a:t>文を使います。</a:t>
            </a:r>
            <a:endParaRPr kumimoji="1" lang="en-US" altLang="ja-JP" dirty="0"/>
          </a:p>
          <a:p>
            <a:r>
              <a:rPr kumimoji="1" lang="en-US" altLang="ja-JP" dirty="0"/>
              <a:t>Synchronize </a:t>
            </a:r>
            <a:r>
              <a:rPr kumimoji="1" lang="ja-JP" altLang="en-US"/>
              <a:t>文は、後に続くブロックに鍵をかけ、</a:t>
            </a:r>
            <a:endParaRPr kumimoji="1" lang="en-US" altLang="ja-JP" dirty="0"/>
          </a:p>
          <a:p>
            <a:r>
              <a:rPr kumimoji="1" lang="ja-JP" altLang="en-US"/>
              <a:t>ブロックの中には１つのスレッドしか入らないようにする文です。</a:t>
            </a:r>
            <a:endParaRPr kumimoji="1" lang="en-US" altLang="ja-JP" dirty="0"/>
          </a:p>
          <a:p>
            <a:r>
              <a:rPr kumimoji="1" lang="en-US" altLang="ja-JP" dirty="0"/>
              <a:t> </a:t>
            </a:r>
            <a:endParaRPr kumimoji="1" lang="ja-JP" altLang="en-US"/>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63</a:t>
            </a:fld>
            <a:endParaRPr lang="en-US" altLang="ja-JP" dirty="0"/>
          </a:p>
        </p:txBody>
      </p:sp>
    </p:spTree>
    <p:extLst>
      <p:ext uri="{BB962C8B-B14F-4D97-AF65-F5344CB8AC3E}">
        <p14:creationId xmlns:p14="http://schemas.microsoft.com/office/powerpoint/2010/main" val="287409373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Java </a:t>
            </a:r>
            <a:r>
              <a:rPr kumimoji="1" lang="ja-JP" altLang="en-US"/>
              <a:t>でモニタを使う場合は、このように</a:t>
            </a:r>
            <a:endParaRPr kumimoji="1" lang="en-US" altLang="ja-JP" dirty="0"/>
          </a:p>
          <a:p>
            <a:r>
              <a:rPr kumimoji="1" lang="ja-JP" altLang="en-US"/>
              <a:t>モニタを使うクラスを定義します。</a:t>
            </a:r>
            <a:endParaRPr kumimoji="1" lang="en-US" altLang="ja-JP" dirty="0"/>
          </a:p>
          <a:p>
            <a:r>
              <a:rPr kumimoji="1" lang="ja-JP" altLang="en-US"/>
              <a:t>モニタ変数は、</a:t>
            </a:r>
            <a:r>
              <a:rPr kumimoji="1" lang="en-US" altLang="ja-JP" dirty="0"/>
              <a:t>private</a:t>
            </a:r>
            <a:r>
              <a:rPr kumimoji="1" lang="ja-JP" altLang="en-US"/>
              <a:t>で宣言します。</a:t>
            </a:r>
            <a:endParaRPr kumimoji="1" lang="en-US" altLang="ja-JP" dirty="0"/>
          </a:p>
          <a:p>
            <a:r>
              <a:rPr kumimoji="1" lang="ja-JP" altLang="en-US"/>
              <a:t>モニタ変数を操作する部分は、</a:t>
            </a:r>
            <a:endParaRPr kumimoji="1" lang="en-US" altLang="ja-JP" dirty="0"/>
          </a:p>
          <a:p>
            <a:r>
              <a:rPr kumimoji="1" lang="ja-JP" altLang="en-US"/>
              <a:t>同時には１つのスレッドしか入れないようにするために</a:t>
            </a:r>
            <a:endParaRPr kumimoji="1" lang="en-US" altLang="ja-JP" dirty="0"/>
          </a:p>
          <a:p>
            <a:r>
              <a:rPr kumimoji="1" lang="en-US" altLang="ja-JP" dirty="0"/>
              <a:t>Synchronized </a:t>
            </a:r>
            <a:r>
              <a:rPr kumimoji="1" lang="ja-JP" altLang="en-US"/>
              <a:t>文を使います。</a:t>
            </a:r>
            <a:endParaRPr kumimoji="1" lang="en-US" altLang="ja-JP" dirty="0"/>
          </a:p>
          <a:p>
            <a:r>
              <a:rPr kumimoji="1" lang="ja-JP" altLang="en-US"/>
              <a:t>こちらのように、鍵を表す適当なオブジェクト</a:t>
            </a:r>
            <a:r>
              <a:rPr kumimoji="1" lang="en-US" altLang="ja-JP" dirty="0"/>
              <a:t> lock </a:t>
            </a:r>
            <a:r>
              <a:rPr kumimoji="1" lang="ja-JP" altLang="en-US"/>
              <a:t>を生成し、</a:t>
            </a:r>
            <a:endParaRPr kumimoji="1" lang="en-US" altLang="ja-JP" dirty="0"/>
          </a:p>
          <a:p>
            <a:r>
              <a:rPr kumimoji="1" lang="en-US" altLang="ja-JP" dirty="0"/>
              <a:t>Synchronized </a:t>
            </a:r>
            <a:r>
              <a:rPr kumimoji="1" lang="ja-JP" altLang="en-US"/>
              <a:t>文の引数として</a:t>
            </a:r>
            <a:r>
              <a:rPr kumimoji="1" lang="en-US" altLang="ja-JP" dirty="0"/>
              <a:t> lock </a:t>
            </a:r>
            <a:r>
              <a:rPr kumimoji="1" lang="ja-JP" altLang="en-US"/>
              <a:t>を渡します。</a:t>
            </a:r>
            <a:endParaRPr kumimoji="1" lang="en-US" altLang="ja-JP" dirty="0"/>
          </a:p>
          <a:p>
            <a:r>
              <a:rPr kumimoji="1" lang="ja-JP" altLang="en-US"/>
              <a:t>すると、後に続く中括弧の中には１つのスレッドしか入れなくなります。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64</a:t>
            </a:fld>
            <a:endParaRPr lang="en-US" altLang="ja-JP" dirty="0"/>
          </a:p>
        </p:txBody>
      </p:sp>
    </p:spTree>
    <p:extLst>
      <p:ext uri="{BB962C8B-B14F-4D97-AF65-F5344CB8AC3E}">
        <p14:creationId xmlns:p14="http://schemas.microsoft.com/office/powerpoint/2010/main" val="12212258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オペレーティングシステムのページに、</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a:t>参考としてセマフォとモニタを用いて相互排除を行う </a:t>
            </a:r>
            <a:r>
              <a:rPr kumimoji="1" lang="en-US" altLang="ja-JP" dirty="0"/>
              <a:t>Java </a:t>
            </a:r>
            <a:r>
              <a:rPr kumimoji="1" lang="ja-JP" altLang="en-US"/>
              <a:t>プログラムを置いてありますので、</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a:t>時間のあるときに実行してみてください。</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err="1"/>
              <a:t>SemaphoreMutex.java</a:t>
            </a:r>
            <a:r>
              <a:rPr kumimoji="1" lang="en-US" altLang="ja-JP" dirty="0"/>
              <a:t> </a:t>
            </a:r>
            <a:r>
              <a:rPr kumimoji="1" lang="ja-JP" altLang="en-US"/>
              <a:t>は</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a:t>セマフォを用いた相互排除を繰り返すプログラムです。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65</a:t>
            </a:fld>
            <a:endParaRPr lang="en-US" altLang="ja-JP"/>
          </a:p>
        </p:txBody>
      </p:sp>
    </p:spTree>
    <p:extLst>
      <p:ext uri="{BB962C8B-B14F-4D97-AF65-F5344CB8AC3E}">
        <p14:creationId xmlns:p14="http://schemas.microsoft.com/office/powerpoint/2010/main" val="4690941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err="1"/>
              <a:t>SemaphoreMutex.java</a:t>
            </a:r>
            <a:r>
              <a:rPr kumimoji="1" lang="en-US" altLang="ja-JP" dirty="0"/>
              <a:t> </a:t>
            </a:r>
            <a:r>
              <a:rPr kumimoji="1" lang="ja-JP" altLang="en-US"/>
              <a:t>を実行すると、</a:t>
            </a:r>
            <a:endParaRPr kumimoji="1" lang="en-US" altLang="ja-JP" dirty="0"/>
          </a:p>
          <a:p>
            <a:r>
              <a:rPr kumimoji="1" lang="ja-JP" altLang="en-US"/>
              <a:t>複数のスレッドが立ち上がり、</a:t>
            </a:r>
            <a:endParaRPr kumimoji="1" lang="en-US" altLang="ja-JP" dirty="0"/>
          </a:p>
          <a:p>
            <a:r>
              <a:rPr kumimoji="1" lang="ja-JP" altLang="en-US"/>
              <a:t>各スレッドが臨界領域</a:t>
            </a:r>
            <a:r>
              <a:rPr kumimoji="1" lang="en-US" altLang="ja-JP" dirty="0"/>
              <a:t> CS </a:t>
            </a:r>
            <a:r>
              <a:rPr kumimoji="1" lang="ja-JP" altLang="en-US"/>
              <a:t>に入ろうとします。</a:t>
            </a:r>
            <a:endParaRPr kumimoji="1" lang="en-US" altLang="ja-JP" dirty="0"/>
          </a:p>
          <a:p>
            <a:r>
              <a:rPr kumimoji="1" lang="ja-JP" altLang="en-US"/>
              <a:t>左にある数字がセマフォ変数の値、つまり空いている資源の数です。</a:t>
            </a:r>
            <a:endParaRPr kumimoji="1" lang="en-US" altLang="ja-JP" dirty="0"/>
          </a:p>
          <a:p>
            <a:r>
              <a:rPr kumimoji="1" lang="ja-JP" altLang="en-US"/>
              <a:t>各スレッドは</a:t>
            </a:r>
            <a:r>
              <a:rPr kumimoji="1" lang="en-US" altLang="ja-JP" dirty="0"/>
              <a:t> CS </a:t>
            </a:r>
            <a:r>
              <a:rPr kumimoji="1" lang="en-US" altLang="ja-JP" dirty="0" err="1"/>
              <a:t>bigin</a:t>
            </a:r>
            <a:r>
              <a:rPr kumimoji="1" lang="en-US" altLang="ja-JP" dirty="0"/>
              <a:t> </a:t>
            </a:r>
            <a:r>
              <a:rPr kumimoji="1" lang="ja-JP" altLang="en-US"/>
              <a:t>で臨界領域に入り、</a:t>
            </a:r>
            <a:endParaRPr kumimoji="1" lang="en-US" altLang="ja-JP" dirty="0"/>
          </a:p>
          <a:p>
            <a:r>
              <a:rPr kumimoji="1" lang="en-US" altLang="ja-JP" dirty="0"/>
              <a:t>CS end </a:t>
            </a:r>
            <a:r>
              <a:rPr kumimoji="1" lang="ja-JP" altLang="en-US"/>
              <a:t>で臨界領域から出てきます。</a:t>
            </a:r>
            <a:endParaRPr kumimoji="1" lang="en-US" altLang="ja-JP" dirty="0"/>
          </a:p>
          <a:p>
            <a:r>
              <a:rPr kumimoji="1" lang="ja-JP" altLang="en-US"/>
              <a:t>このとき、同時に臨界領域に入れるのは２つのスレッドまでであることを確認してください。</a:t>
            </a:r>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66</a:t>
            </a:fld>
            <a:endParaRPr lang="en-US" altLang="ja-JP"/>
          </a:p>
        </p:txBody>
      </p:sp>
    </p:spTree>
    <p:extLst>
      <p:ext uri="{BB962C8B-B14F-4D97-AF65-F5344CB8AC3E}">
        <p14:creationId xmlns:p14="http://schemas.microsoft.com/office/powerpoint/2010/main" val="377369925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err="1"/>
              <a:t>SemaphorePipe.java</a:t>
            </a:r>
            <a:r>
              <a:rPr kumimoji="1" lang="en-US" altLang="ja-JP" dirty="0"/>
              <a:t> </a:t>
            </a:r>
            <a:r>
              <a:rPr kumimoji="1" lang="ja-JP" altLang="en-US"/>
              <a:t>は</a:t>
            </a:r>
            <a:endParaRPr kumimoji="1" lang="en-US" altLang="ja-JP" dirty="0"/>
          </a:p>
          <a:p>
            <a:r>
              <a:rPr kumimoji="1" lang="ja-JP" altLang="en-US"/>
              <a:t>セマフォを用いたパイプ処理アルゴリズムを繰り返すプログラムです。</a:t>
            </a:r>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67</a:t>
            </a:fld>
            <a:endParaRPr lang="en-US" altLang="ja-JP"/>
          </a:p>
        </p:txBody>
      </p:sp>
    </p:spTree>
    <p:extLst>
      <p:ext uri="{BB962C8B-B14F-4D97-AF65-F5344CB8AC3E}">
        <p14:creationId xmlns:p14="http://schemas.microsoft.com/office/powerpoint/2010/main" val="1903185281"/>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err="1"/>
              <a:t>SemaphorePipe.java</a:t>
            </a:r>
            <a:r>
              <a:rPr kumimoji="1" lang="en-US" altLang="ja-JP" dirty="0"/>
              <a:t> </a:t>
            </a:r>
            <a:r>
              <a:rPr kumimoji="1" lang="ja-JP" altLang="en-US"/>
              <a:t>を実行すると、</a:t>
            </a:r>
            <a:endParaRPr kumimoji="1" lang="en-US" altLang="ja-JP" dirty="0"/>
          </a:p>
          <a:p>
            <a:r>
              <a:rPr kumimoji="1" lang="ja-JP" altLang="en-US"/>
              <a:t>送信側と受信側の２つのスレッドが起動します。</a:t>
            </a:r>
            <a:endParaRPr kumimoji="1" lang="en-US" altLang="ja-JP" dirty="0"/>
          </a:p>
          <a:p>
            <a:r>
              <a:rPr kumimoji="1" lang="ja-JP" altLang="en-US"/>
              <a:t>送信側のスレッドが配列にデータを代入し、</a:t>
            </a:r>
            <a:endParaRPr kumimoji="1" lang="en-US" altLang="ja-JP" dirty="0"/>
          </a:p>
          <a:p>
            <a:r>
              <a:rPr kumimoji="1" lang="ja-JP" altLang="en-US"/>
              <a:t>受信側のスレッドが配列からデータを読み取ります。</a:t>
            </a:r>
            <a:endParaRPr kumimoji="1" lang="en-US" altLang="ja-JP" dirty="0"/>
          </a:p>
          <a:p>
            <a:r>
              <a:rPr kumimoji="1" lang="ja-JP" altLang="en-US"/>
              <a:t>受信側のスレッドが送信側のスレッドを追い越さないこと、</a:t>
            </a:r>
            <a:endParaRPr kumimoji="1" lang="en-US" altLang="ja-JP" dirty="0"/>
          </a:p>
          <a:p>
            <a:r>
              <a:rPr kumimoji="1" lang="ja-JP" altLang="en-US"/>
              <a:t>受信側のスレッドが送信側のスレッドから１周以上遅れないことを確認してください。</a:t>
            </a:r>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68</a:t>
            </a:fld>
            <a:endParaRPr lang="en-US" altLang="ja-JP"/>
          </a:p>
        </p:txBody>
      </p:sp>
    </p:spTree>
    <p:extLst>
      <p:ext uri="{BB962C8B-B14F-4D97-AF65-F5344CB8AC3E}">
        <p14:creationId xmlns:p14="http://schemas.microsoft.com/office/powerpoint/2010/main" val="1267236311"/>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err="1"/>
              <a:t>MonitorMutex.java</a:t>
            </a:r>
            <a:r>
              <a:rPr kumimoji="1" lang="en-US" altLang="ja-JP" dirty="0"/>
              <a:t> </a:t>
            </a:r>
            <a:r>
              <a:rPr kumimoji="1" lang="ja-JP" altLang="en-US"/>
              <a:t>は</a:t>
            </a:r>
            <a:endParaRPr kumimoji="1" lang="en-US" altLang="ja-JP" dirty="0"/>
          </a:p>
          <a:p>
            <a:r>
              <a:rPr kumimoji="1" lang="ja-JP" altLang="en-US"/>
              <a:t>モニタを用いた相互排除アルゴリズムを繰り返すプログラムです。</a:t>
            </a:r>
            <a:endParaRPr kumimoji="1" lang="en-US" altLang="ja-JP" dirty="0"/>
          </a:p>
          <a:p>
            <a:r>
              <a:rPr kumimoji="1" lang="ja-JP" altLang="en-US"/>
              <a:t>実行結果は、</a:t>
            </a:r>
            <a:r>
              <a:rPr kumimoji="1" lang="en-US" altLang="ja-JP" dirty="0" err="1"/>
              <a:t>SemaphoreMutex.java</a:t>
            </a:r>
            <a:r>
              <a:rPr kumimoji="1" lang="en-US" altLang="ja-JP" dirty="0"/>
              <a:t> </a:t>
            </a:r>
            <a:r>
              <a:rPr kumimoji="1" lang="ja-JP" altLang="en-US"/>
              <a:t>と同じですが、</a:t>
            </a:r>
            <a:endParaRPr kumimoji="1" lang="en-US" altLang="ja-JP" dirty="0"/>
          </a:p>
          <a:p>
            <a:r>
              <a:rPr kumimoji="1" lang="ja-JP" altLang="en-US"/>
              <a:t>プログラムの中を見て貰えば、全然違うプログラムであることを確認してください。</a:t>
            </a:r>
            <a:endParaRPr kumimoji="1" lang="en-US" altLang="ja-JP" dirty="0"/>
          </a:p>
          <a:p>
            <a:r>
              <a:rPr kumimoji="1" lang="ja-JP" altLang="en-US"/>
              <a:t>ややこしい部分は全てモニタの中に入れることができますので、</a:t>
            </a:r>
            <a:endParaRPr kumimoji="1" lang="en-US" altLang="ja-JP" dirty="0"/>
          </a:p>
          <a:p>
            <a:r>
              <a:rPr kumimoji="1" lang="en-US" altLang="ja-JP" dirty="0" err="1"/>
              <a:t>SemaphoreMutex.java</a:t>
            </a:r>
            <a:r>
              <a:rPr kumimoji="1" lang="en-US" altLang="ja-JP" dirty="0"/>
              <a:t> </a:t>
            </a:r>
            <a:r>
              <a:rPr kumimoji="1" lang="ja-JP" altLang="en-US"/>
              <a:t>と比べて、</a:t>
            </a:r>
            <a:endParaRPr kumimoji="1" lang="en-US" altLang="ja-JP" dirty="0"/>
          </a:p>
          <a:p>
            <a:r>
              <a:rPr kumimoji="1" lang="ja-JP" altLang="en-US"/>
              <a:t>資源を要求する資源を解放する部分は簡単になっています。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69</a:t>
            </a:fld>
            <a:endParaRPr lang="en-US" altLang="ja-JP"/>
          </a:p>
        </p:txBody>
      </p:sp>
    </p:spTree>
    <p:extLst>
      <p:ext uri="{BB962C8B-B14F-4D97-AF65-F5344CB8AC3E}">
        <p14:creationId xmlns:p14="http://schemas.microsoft.com/office/powerpoint/2010/main" val="344085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このように、汽車が駅に止まっていると、プロセスが資源を使っていることを表します。</a:t>
            </a:r>
            <a:endParaRPr kumimoji="1" lang="en-US" altLang="ja-JP"/>
          </a:p>
          <a:p>
            <a:r>
              <a:rPr kumimoji="1" lang="ja-JP" altLang="en-US"/>
              <a:t>汽車が駅にいる間は、</a:t>
            </a:r>
            <a:endParaRPr kumimoji="1" lang="en-US" altLang="ja-JP"/>
          </a:p>
          <a:p>
            <a:r>
              <a:rPr kumimoji="1" lang="ja-JP" altLang="en-US"/>
              <a:t>手前の信号を、止まれにして、</a:t>
            </a:r>
            <a:endParaRPr kumimoji="1" lang="en-US" altLang="ja-JP"/>
          </a:p>
          <a:p>
            <a:r>
              <a:rPr kumimoji="1" lang="ja-JP" altLang="en-US"/>
              <a:t>他の汽車が入ってこないようにします。</a:t>
            </a:r>
            <a:endParaRPr kumimoji="1" lang="en-US" altLang="ja-JP"/>
          </a:p>
          <a:p>
            <a:endParaRPr kumimoji="1" lang="ja-JP" altLang="en-US"/>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7</a:t>
            </a:fld>
            <a:endParaRPr lang="en-US" altLang="ja-JP"/>
          </a:p>
        </p:txBody>
      </p:sp>
    </p:spTree>
    <p:extLst>
      <p:ext uri="{BB962C8B-B14F-4D97-AF65-F5344CB8AC3E}">
        <p14:creationId xmlns:p14="http://schemas.microsoft.com/office/powerpoint/2010/main" val="4282306049"/>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a:t>MonitorPipe.java </a:t>
            </a:r>
            <a:r>
              <a:rPr kumimoji="1" lang="ja-JP" altLang="en-US"/>
              <a:t>はモニタを用いたパイプ処理アルゴリズムを繰り返します。</a:t>
            </a:r>
            <a:endParaRPr kumimoji="1" lang="en-US" altLang="ja-JP"/>
          </a:p>
          <a:p>
            <a:r>
              <a:rPr kumimoji="1" lang="ja-JP" altLang="en-US"/>
              <a:t>これらのプログラムはオペレーティングシステムの公式ページに置いてありますので、</a:t>
            </a:r>
            <a:endParaRPr kumimoji="1" lang="en-US" altLang="ja-JP"/>
          </a:p>
          <a:p>
            <a:r>
              <a:rPr kumimoji="1" lang="ja-JP" altLang="en-US"/>
              <a:t>時間があるときに実行してみてください。</a:t>
            </a:r>
            <a:endParaRPr kumimoji="1" lang="en-US" altLang="ja-JP"/>
          </a:p>
          <a:p>
            <a:r>
              <a:rPr kumimoji="1" lang="ja-JP" altLang="en-US"/>
              <a:t>それでは、今回の授業はこれで終了です。</a:t>
            </a:r>
            <a:endParaRPr kumimoji="1" lang="en-US" altLang="ja-JP"/>
          </a:p>
          <a:p>
            <a:r>
              <a:rPr kumimoji="1" lang="ja-JP" altLang="en-US"/>
              <a:t>いつものように</a:t>
            </a:r>
            <a:r>
              <a:rPr kumimoji="1" lang="en-US" altLang="ja-JP" err="1"/>
              <a:t>GoogleClassroom</a:t>
            </a:r>
            <a:r>
              <a:rPr kumimoji="1" lang="ja-JP" altLang="en-US"/>
              <a:t>上に課題テストを挙げてありますので、</a:t>
            </a:r>
            <a:endParaRPr kumimoji="1" lang="en-US" altLang="ja-JP"/>
          </a:p>
          <a:p>
            <a:r>
              <a:rPr kumimoji="1" lang="ja-JP" altLang="en-US"/>
              <a:t>来週授業開始時までに提出してください。</a:t>
            </a:r>
            <a:endParaRPr kumimoji="1" lang="en-US" altLang="ja-JP"/>
          </a:p>
          <a:p>
            <a:r>
              <a:rPr kumimoji="1" lang="ja-JP" altLang="en-US"/>
              <a:t>お疲れ様でした。</a:t>
            </a:r>
            <a:endParaRPr kumimoji="1" lang="en-US" altLang="ja-JP"/>
          </a:p>
          <a:p>
            <a:endParaRPr kumimoji="1" lang="ja-JP" altLang="en-US"/>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70</a:t>
            </a:fld>
            <a:endParaRPr lang="en-US" altLang="ja-JP"/>
          </a:p>
        </p:txBody>
      </p:sp>
    </p:spTree>
    <p:extLst>
      <p:ext uri="{BB962C8B-B14F-4D97-AF65-F5344CB8AC3E}">
        <p14:creationId xmlns:p14="http://schemas.microsoft.com/office/powerpoint/2010/main" val="3829519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セマフォに対しては、</a:t>
            </a:r>
            <a:r>
              <a:rPr kumimoji="1" lang="en-US" altLang="ja-JP" dirty="0"/>
              <a:t>wait </a:t>
            </a:r>
            <a:r>
              <a:rPr kumimoji="1" lang="ja-JP" altLang="en-US" dirty="0"/>
              <a:t>命令と</a:t>
            </a:r>
            <a:r>
              <a:rPr kumimoji="1" lang="en-US" altLang="ja-JP" dirty="0"/>
              <a:t> signal </a:t>
            </a:r>
            <a:r>
              <a:rPr kumimoji="1" lang="ja-JP" altLang="en-US" dirty="0"/>
              <a:t>命令の２つの命令を出すことができます。</a:t>
            </a:r>
            <a:endParaRPr kumimoji="1" lang="en-US" altLang="ja-JP" dirty="0"/>
          </a:p>
          <a:p>
            <a:r>
              <a:rPr kumimoji="1" lang="en-US" altLang="ja-JP" dirty="0"/>
              <a:t>wait</a:t>
            </a:r>
            <a:r>
              <a:rPr kumimoji="1" lang="ja-JP" altLang="en-US" dirty="0"/>
              <a:t>命令、あるいは</a:t>
            </a:r>
            <a:r>
              <a:rPr kumimoji="1" lang="en-US" altLang="ja-JP" dirty="0"/>
              <a:t> P </a:t>
            </a:r>
            <a:r>
              <a:rPr kumimoji="1" lang="ja-JP" altLang="en-US" dirty="0"/>
              <a:t>命令</a:t>
            </a:r>
            <a:r>
              <a:rPr kumimoji="1" lang="en-US" altLang="ja-JP" dirty="0"/>
              <a:t>, acquire </a:t>
            </a:r>
            <a:r>
              <a:rPr kumimoji="1" lang="ja-JP" altLang="en-US" dirty="0"/>
              <a:t>命令は、</a:t>
            </a:r>
            <a:endParaRPr kumimoji="1" lang="en-US" altLang="ja-JP" dirty="0"/>
          </a:p>
          <a:p>
            <a:r>
              <a:rPr kumimoji="1" lang="ja-JP" altLang="en-US" dirty="0"/>
              <a:t>資源を要求するときに使います。</a:t>
            </a:r>
            <a:endParaRPr kumimoji="1" lang="en-US" altLang="ja-JP" dirty="0"/>
          </a:p>
          <a:p>
            <a:r>
              <a:rPr kumimoji="1" lang="en-US" altLang="ja-JP" dirty="0"/>
              <a:t>wait </a:t>
            </a:r>
            <a:r>
              <a:rPr kumimoji="1" lang="ja-JP" altLang="en-US" dirty="0"/>
              <a:t>命令を出すと、資源が空いている場合は資源を得ることができます。</a:t>
            </a:r>
            <a:endParaRPr kumimoji="1" lang="en-US" altLang="ja-JP" dirty="0"/>
          </a:p>
          <a:p>
            <a:r>
              <a:rPr kumimoji="1" lang="ja-JP" altLang="en-US" dirty="0"/>
              <a:t>資源がすでに他のプロセスに使われており、資源を得ることができない場合は、</a:t>
            </a:r>
            <a:endParaRPr kumimoji="1" lang="en-US" altLang="ja-JP" dirty="0"/>
          </a:p>
          <a:p>
            <a:r>
              <a:rPr kumimoji="1" lang="en-US" altLang="ja-JP" dirty="0"/>
              <a:t>wait </a:t>
            </a:r>
            <a:r>
              <a:rPr kumimoji="1" lang="ja-JP" altLang="en-US" dirty="0"/>
              <a:t>命令を出したプロセスはブロック状態になり、</a:t>
            </a:r>
            <a:endParaRPr kumimoji="1" lang="en-US" altLang="ja-JP" dirty="0"/>
          </a:p>
          <a:p>
            <a:r>
              <a:rPr kumimoji="1" lang="ja-JP" altLang="en-US" dirty="0"/>
              <a:t>待ちキューに加えられます。</a:t>
            </a:r>
            <a:endParaRPr kumimoji="1" lang="en-US" altLang="ja-JP" dirty="0"/>
          </a:p>
          <a:p>
            <a:r>
              <a:rPr kumimoji="1" lang="en-US" altLang="ja-JP" dirty="0"/>
              <a:t>signal </a:t>
            </a:r>
            <a:r>
              <a:rPr kumimoji="1" lang="ja-JP" altLang="en-US" dirty="0"/>
              <a:t>命令、あるいは</a:t>
            </a:r>
            <a:r>
              <a:rPr kumimoji="1" lang="en-US" altLang="ja-JP" dirty="0"/>
              <a:t> V </a:t>
            </a:r>
            <a:r>
              <a:rPr kumimoji="1" lang="ja-JP" altLang="en-US" dirty="0"/>
              <a:t>命令</a:t>
            </a:r>
            <a:r>
              <a:rPr kumimoji="1" lang="en-US" altLang="ja-JP" dirty="0"/>
              <a:t>, release </a:t>
            </a:r>
            <a:r>
              <a:rPr kumimoji="1" lang="ja-JP" altLang="en-US" dirty="0"/>
              <a:t>命令は、資源を開放するときに使います。</a:t>
            </a:r>
            <a:endParaRPr kumimoji="1" lang="en-US" altLang="ja-JP" dirty="0"/>
          </a:p>
          <a:p>
            <a:r>
              <a:rPr kumimoji="1" lang="en-US" altLang="ja-JP" dirty="0"/>
              <a:t>signal </a:t>
            </a:r>
            <a:r>
              <a:rPr kumimoji="1" lang="ja-JP" altLang="en-US" dirty="0"/>
              <a:t>命令を出すと、資源が開放されます。</a:t>
            </a:r>
            <a:endParaRPr kumimoji="1" lang="en-US" altLang="ja-JP" dirty="0"/>
          </a:p>
          <a:p>
            <a:r>
              <a:rPr kumimoji="1" lang="ja-JP" altLang="en-US" dirty="0"/>
              <a:t>またこのとき、資源待ちでブロック状態になっているプロセスがあれば、</a:t>
            </a:r>
            <a:endParaRPr kumimoji="1" lang="en-US" altLang="ja-JP" dirty="0"/>
          </a:p>
          <a:p>
            <a:r>
              <a:rPr kumimoji="1" lang="ja-JP" altLang="en-US" dirty="0"/>
              <a:t>そのうちの一つが資源を得て実行可能状態になります。</a:t>
            </a:r>
            <a:endParaRPr kumimoji="1" lang="en-US" altLang="ja-JP" dirty="0"/>
          </a:p>
          <a:p>
            <a:r>
              <a:rPr kumimoji="1" lang="ja-JP" altLang="en-US" dirty="0"/>
              <a:t>セマフォを管理するために、セマフォ変数と呼ばれる変数が使われます。</a:t>
            </a:r>
            <a:endParaRPr kumimoji="1" lang="en-US" altLang="ja-JP" dirty="0"/>
          </a:p>
          <a:p>
            <a:r>
              <a:rPr kumimoji="1" lang="ja-JP" altLang="en-US" dirty="0"/>
              <a:t>セマフォ変数は、空いている資源の数を表し、</a:t>
            </a:r>
            <a:endParaRPr kumimoji="1" lang="en-US" altLang="ja-JP" dirty="0"/>
          </a:p>
          <a:p>
            <a:r>
              <a:rPr kumimoji="1" lang="ja-JP" altLang="en-US" dirty="0"/>
              <a:t>セマフォ変数が</a:t>
            </a:r>
            <a:r>
              <a:rPr kumimoji="1" lang="en-US" altLang="ja-JP" dirty="0"/>
              <a:t>1</a:t>
            </a:r>
            <a:r>
              <a:rPr kumimoji="1" lang="ja-JP" altLang="en-US" dirty="0"/>
              <a:t>以上の時、</a:t>
            </a:r>
            <a:r>
              <a:rPr kumimoji="1" lang="en-US" altLang="ja-JP" dirty="0"/>
              <a:t>wait </a:t>
            </a:r>
            <a:r>
              <a:rPr kumimoji="1" lang="ja-JP" altLang="en-US" dirty="0"/>
              <a:t>命令を出せば資源が確保できます。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8</a:t>
            </a:fld>
            <a:endParaRPr lang="en-US" altLang="ja-JP"/>
          </a:p>
        </p:txBody>
      </p:sp>
    </p:spTree>
    <p:extLst>
      <p:ext uri="{BB962C8B-B14F-4D97-AF65-F5344CB8AC3E}">
        <p14:creationId xmlns:p14="http://schemas.microsoft.com/office/powerpoint/2010/main" val="25520917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セマフォは、資源をセマフォ変数により管理します。</a:t>
            </a:r>
            <a:endParaRPr kumimoji="1" lang="en-US" altLang="ja-JP"/>
          </a:p>
          <a:p>
            <a:r>
              <a:rPr kumimoji="1" lang="ja-JP" altLang="en-US"/>
              <a:t>セマフォ変数の初期値は資源の数です。</a:t>
            </a:r>
            <a:endParaRPr kumimoji="1" lang="en-US" altLang="ja-JP"/>
          </a:p>
          <a:p>
            <a:r>
              <a:rPr kumimoji="1" lang="ja-JP" altLang="en-US"/>
              <a:t>例えば、こちらの図では、資源が２個ありますので、セマフォ変数の初期値は２になります。</a:t>
            </a:r>
            <a:endParaRPr kumimoji="1" lang="en-US" altLang="ja-JP"/>
          </a:p>
        </p:txBody>
      </p:sp>
      <p:sp>
        <p:nvSpPr>
          <p:cNvPr id="4" name="スライド番号プレースホルダー 3"/>
          <p:cNvSpPr>
            <a:spLocks noGrp="1"/>
          </p:cNvSpPr>
          <p:nvPr>
            <p:ph type="sldNum" sz="quarter" idx="5"/>
          </p:nvPr>
        </p:nvSpPr>
        <p:spPr/>
        <p:txBody>
          <a:bodyPr/>
          <a:lstStyle/>
          <a:p>
            <a:fld id="{2D00635F-1AE9-4423-A7EA-332B334A1E77}" type="slidenum">
              <a:rPr lang="ja-JP" altLang="en-US" smtClean="0"/>
              <a:pPr/>
              <a:t>9</a:t>
            </a:fld>
            <a:endParaRPr lang="en-US" altLang="ja-JP"/>
          </a:p>
        </p:txBody>
      </p:sp>
    </p:spTree>
    <p:extLst>
      <p:ext uri="{BB962C8B-B14F-4D97-AF65-F5344CB8AC3E}">
        <p14:creationId xmlns:p14="http://schemas.microsoft.com/office/powerpoint/2010/main" val="28222273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14288"/>
            <a:ext cx="9155113" cy="6884988"/>
            <a:chOff x="0" y="-9"/>
            <a:chExt cx="5767" cy="4337"/>
          </a:xfrm>
        </p:grpSpPr>
        <p:sp>
          <p:nvSpPr>
            <p:cNvPr id="5" name="Freeform 3"/>
            <p:cNvSpPr>
              <a:spLocks/>
            </p:cNvSpPr>
            <p:nvPr/>
          </p:nvSpPr>
          <p:spPr bwMode="hidden">
            <a:xfrm>
              <a:off x="1632" y="-5"/>
              <a:ext cx="1737" cy="4333"/>
            </a:xfrm>
            <a:custGeom>
              <a:avLst/>
              <a:gdLst>
                <a:gd name="T0" fmla="*/ 494 w 1737"/>
                <a:gd name="T1" fmla="*/ 4361 h 4320"/>
                <a:gd name="T2" fmla="*/ 1737 w 1737"/>
                <a:gd name="T3" fmla="*/ 4372 h 4320"/>
                <a:gd name="T4" fmla="*/ 524 w 1737"/>
                <a:gd name="T5" fmla="*/ 0 h 4320"/>
                <a:gd name="T6" fmla="*/ 0 w 1737"/>
                <a:gd name="T7" fmla="*/ 7 h 4320"/>
                <a:gd name="T8" fmla="*/ 494 w 1737"/>
                <a:gd name="T9" fmla="*/ 4361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ja-JP" altLang="en-US"/>
            </a:p>
          </p:txBody>
        </p:sp>
        <p:sp>
          <p:nvSpPr>
            <p:cNvPr id="6" name="Freeform 4"/>
            <p:cNvSpPr>
              <a:spLocks/>
            </p:cNvSpPr>
            <p:nvPr/>
          </p:nvSpPr>
          <p:spPr bwMode="hidden">
            <a:xfrm>
              <a:off x="0" y="-7"/>
              <a:ext cx="1737" cy="4329"/>
            </a:xfrm>
            <a:custGeom>
              <a:avLst/>
              <a:gdLst>
                <a:gd name="T0" fmla="*/ 494 w 1737"/>
                <a:gd name="T1" fmla="*/ 4345 h 4320"/>
                <a:gd name="T2" fmla="*/ 1737 w 1737"/>
                <a:gd name="T3" fmla="*/ 4356 h 4320"/>
                <a:gd name="T4" fmla="*/ 524 w 1737"/>
                <a:gd name="T5" fmla="*/ 0 h 4320"/>
                <a:gd name="T6" fmla="*/ 0 w 1737"/>
                <a:gd name="T7" fmla="*/ 7 h 4320"/>
                <a:gd name="T8" fmla="*/ 494 w 1737"/>
                <a:gd name="T9" fmla="*/ 4345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ja-JP" altLang="en-US"/>
            </a:p>
          </p:txBody>
        </p:sp>
        <p:sp>
          <p:nvSpPr>
            <p:cNvPr id="7" name="Freeform 5"/>
            <p:cNvSpPr>
              <a:spLocks/>
            </p:cNvSpPr>
            <p:nvPr/>
          </p:nvSpPr>
          <p:spPr bwMode="hidden">
            <a:xfrm>
              <a:off x="3744" y="-4"/>
              <a:ext cx="1739" cy="4330"/>
            </a:xfrm>
            <a:custGeom>
              <a:avLst/>
              <a:gdLst>
                <a:gd name="T0" fmla="*/ 494 w 1739"/>
                <a:gd name="T1" fmla="*/ 4066 h 4420"/>
                <a:gd name="T2" fmla="*/ 1739 w 1739"/>
                <a:gd name="T3" fmla="*/ 4071 h 4420"/>
                <a:gd name="T4" fmla="*/ 524 w 1739"/>
                <a:gd name="T5" fmla="*/ 0 h 4420"/>
                <a:gd name="T6" fmla="*/ 0 w 1739"/>
                <a:gd name="T7" fmla="*/ 7 h 4420"/>
                <a:gd name="T8" fmla="*/ 494 w 1739"/>
                <a:gd name="T9" fmla="*/ 4066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ja-JP" altLang="en-US"/>
            </a:p>
          </p:txBody>
        </p:sp>
        <p:sp>
          <p:nvSpPr>
            <p:cNvPr id="8" name="Freeform 6"/>
            <p:cNvSpPr>
              <a:spLocks/>
            </p:cNvSpPr>
            <p:nvPr/>
          </p:nvSpPr>
          <p:spPr bwMode="hidden">
            <a:xfrm>
              <a:off x="1920" y="-9"/>
              <a:ext cx="2080" cy="4324"/>
            </a:xfrm>
            <a:custGeom>
              <a:avLst/>
              <a:gdLst>
                <a:gd name="T0" fmla="*/ 0 w 2080"/>
                <a:gd name="T1" fmla="*/ 7 h 4338"/>
                <a:gd name="T2" fmla="*/ 1870 w 2080"/>
                <a:gd name="T3" fmla="*/ 4282 h 4338"/>
                <a:gd name="T4" fmla="*/ 2080 w 2080"/>
                <a:gd name="T5" fmla="*/ 4282 h 4338"/>
                <a:gd name="T6" fmla="*/ 1033 w 2080"/>
                <a:gd name="T7" fmla="*/ 0 h 4338"/>
                <a:gd name="T8" fmla="*/ 0 w 2080"/>
                <a:gd name="T9" fmla="*/ 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endParaRPr lang="ja-JP" altLang="en-US"/>
            </a:p>
          </p:txBody>
        </p:sp>
        <p:sp>
          <p:nvSpPr>
            <p:cNvPr id="9" name="Freeform 7"/>
            <p:cNvSpPr>
              <a:spLocks/>
            </p:cNvSpPr>
            <p:nvPr/>
          </p:nvSpPr>
          <p:spPr bwMode="hidden">
            <a:xfrm>
              <a:off x="117" y="97"/>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10" name="Freeform 8"/>
            <p:cNvSpPr>
              <a:spLocks/>
            </p:cNvSpPr>
            <p:nvPr/>
          </p:nvSpPr>
          <p:spPr bwMode="hidden">
            <a:xfrm rot="2702961" flipH="1">
              <a:off x="810" y="766"/>
              <a:ext cx="2544" cy="1008"/>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11" name="Freeform 9"/>
            <p:cNvSpPr>
              <a:spLocks/>
            </p:cNvSpPr>
            <p:nvPr/>
          </p:nvSpPr>
          <p:spPr bwMode="hidden">
            <a:xfrm>
              <a:off x="83" y="49"/>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12" name="Freeform 10"/>
            <p:cNvSpPr>
              <a:spLocks/>
            </p:cNvSpPr>
            <p:nvPr/>
          </p:nvSpPr>
          <p:spPr bwMode="hidden">
            <a:xfrm rot="-2895842">
              <a:off x="-984" y="1041"/>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13" name="Freeform 11"/>
            <p:cNvSpPr>
              <a:spLocks/>
            </p:cNvSpPr>
            <p:nvPr/>
          </p:nvSpPr>
          <p:spPr bwMode="hidden">
            <a:xfrm rot="-2305141">
              <a:off x="1331" y="913"/>
              <a:ext cx="3594" cy="1735"/>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14" name="Freeform 12"/>
            <p:cNvSpPr>
              <a:spLocks/>
            </p:cNvSpPr>
            <p:nvPr/>
          </p:nvSpPr>
          <p:spPr bwMode="hidden">
            <a:xfrm rot="2084418" flipH="1">
              <a:off x="1859" y="865"/>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15" name="Freeform 13"/>
            <p:cNvSpPr>
              <a:spLocks/>
            </p:cNvSpPr>
            <p:nvPr/>
          </p:nvSpPr>
          <p:spPr bwMode="hidden">
            <a:xfrm>
              <a:off x="4250" y="-7"/>
              <a:ext cx="1089" cy="2285"/>
            </a:xfrm>
            <a:custGeom>
              <a:avLst/>
              <a:gdLst>
                <a:gd name="T0" fmla="*/ 0 w 1089"/>
                <a:gd name="T1" fmla="*/ 2265 h 2285"/>
                <a:gd name="T2" fmla="*/ 1030 w 1089"/>
                <a:gd name="T3" fmla="*/ 0 h 2285"/>
                <a:gd name="T4" fmla="*/ 1089 w 1089"/>
                <a:gd name="T5" fmla="*/ 0 h 2285"/>
                <a:gd name="T6" fmla="*/ 37 w 1089"/>
                <a:gd name="T7" fmla="*/ 2285 h 2285"/>
                <a:gd name="T8" fmla="*/ 0 w 1089"/>
                <a:gd name="T9" fmla="*/ 2265 h 2285"/>
              </a:gdLst>
              <a:ahLst/>
              <a:cxnLst>
                <a:cxn ang="0">
                  <a:pos x="T0" y="T1"/>
                </a:cxn>
                <a:cxn ang="0">
                  <a:pos x="T2" y="T3"/>
                </a:cxn>
                <a:cxn ang="0">
                  <a:pos x="T4" y="T5"/>
                </a:cxn>
                <a:cxn ang="0">
                  <a:pos x="T6" y="T7"/>
                </a:cxn>
                <a:cxn ang="0">
                  <a:pos x="T8" y="T9"/>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16" name="Rectangle 14"/>
            <p:cNvSpPr>
              <a:spLocks noChangeArrowheads="1"/>
            </p:cNvSpPr>
            <p:nvPr/>
          </p:nvSpPr>
          <p:spPr bwMode="invGray">
            <a:xfrm>
              <a:off x="0" y="2441"/>
              <a:ext cx="5760" cy="432"/>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defRPr/>
              </a:pPr>
              <a:endParaRPr lang="ja-JP" altLang="en-US"/>
            </a:p>
          </p:txBody>
        </p:sp>
        <p:sp>
          <p:nvSpPr>
            <p:cNvPr id="17" name="Freeform 15"/>
            <p:cNvSpPr>
              <a:spLocks/>
            </p:cNvSpPr>
            <p:nvPr/>
          </p:nvSpPr>
          <p:spPr bwMode="invGray">
            <a:xfrm>
              <a:off x="1632" y="2487"/>
              <a:ext cx="1737" cy="382"/>
            </a:xfrm>
            <a:custGeom>
              <a:avLst/>
              <a:gdLst>
                <a:gd name="T0" fmla="*/ 494 w 1737"/>
                <a:gd name="T1" fmla="*/ 0 h 4320"/>
                <a:gd name="T2" fmla="*/ 1737 w 1737"/>
                <a:gd name="T3" fmla="*/ 0 h 4320"/>
                <a:gd name="T4" fmla="*/ 524 w 1737"/>
                <a:gd name="T5" fmla="*/ 0 h 4320"/>
                <a:gd name="T6" fmla="*/ 0 w 1737"/>
                <a:gd name="T7" fmla="*/ 0 h 4320"/>
                <a:gd name="T8" fmla="*/ 494 w 1737"/>
                <a:gd name="T9" fmla="*/ 0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ja-JP" altLang="en-US"/>
            </a:p>
          </p:txBody>
        </p:sp>
        <p:sp>
          <p:nvSpPr>
            <p:cNvPr id="18" name="Freeform 16"/>
            <p:cNvSpPr>
              <a:spLocks/>
            </p:cNvSpPr>
            <p:nvPr/>
          </p:nvSpPr>
          <p:spPr bwMode="invGray">
            <a:xfrm>
              <a:off x="0" y="2487"/>
              <a:ext cx="1737" cy="381"/>
            </a:xfrm>
            <a:custGeom>
              <a:avLst/>
              <a:gdLst>
                <a:gd name="T0" fmla="*/ 494 w 1737"/>
                <a:gd name="T1" fmla="*/ 0 h 4320"/>
                <a:gd name="T2" fmla="*/ 1737 w 1737"/>
                <a:gd name="T3" fmla="*/ 0 h 4320"/>
                <a:gd name="T4" fmla="*/ 524 w 1737"/>
                <a:gd name="T5" fmla="*/ 0 h 4320"/>
                <a:gd name="T6" fmla="*/ 0 w 1737"/>
                <a:gd name="T7" fmla="*/ 0 h 4320"/>
                <a:gd name="T8" fmla="*/ 494 w 1737"/>
                <a:gd name="T9" fmla="*/ 0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ja-JP" altLang="en-US"/>
            </a:p>
          </p:txBody>
        </p:sp>
        <p:sp>
          <p:nvSpPr>
            <p:cNvPr id="19" name="Freeform 17"/>
            <p:cNvSpPr>
              <a:spLocks/>
            </p:cNvSpPr>
            <p:nvPr/>
          </p:nvSpPr>
          <p:spPr bwMode="invGray">
            <a:xfrm>
              <a:off x="3744" y="2487"/>
              <a:ext cx="1739" cy="382"/>
            </a:xfrm>
            <a:custGeom>
              <a:avLst/>
              <a:gdLst>
                <a:gd name="T0" fmla="*/ 494 w 1739"/>
                <a:gd name="T1" fmla="*/ 0 h 4420"/>
                <a:gd name="T2" fmla="*/ 1739 w 1739"/>
                <a:gd name="T3" fmla="*/ 0 h 4420"/>
                <a:gd name="T4" fmla="*/ 524 w 1739"/>
                <a:gd name="T5" fmla="*/ 0 h 4420"/>
                <a:gd name="T6" fmla="*/ 0 w 1739"/>
                <a:gd name="T7" fmla="*/ 0 h 4420"/>
                <a:gd name="T8" fmla="*/ 494 w 1739"/>
                <a:gd name="T9" fmla="*/ 0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ja-JP" altLang="en-US"/>
            </a:p>
          </p:txBody>
        </p:sp>
        <p:sp>
          <p:nvSpPr>
            <p:cNvPr id="20" name="Freeform 18"/>
            <p:cNvSpPr>
              <a:spLocks/>
            </p:cNvSpPr>
            <p:nvPr/>
          </p:nvSpPr>
          <p:spPr bwMode="invGray">
            <a:xfrm>
              <a:off x="1920" y="2487"/>
              <a:ext cx="2080" cy="381"/>
            </a:xfrm>
            <a:custGeom>
              <a:avLst/>
              <a:gdLst>
                <a:gd name="T0" fmla="*/ 0 w 2080"/>
                <a:gd name="T1" fmla="*/ 0 h 4338"/>
                <a:gd name="T2" fmla="*/ 1870 w 2080"/>
                <a:gd name="T3" fmla="*/ 0 h 4338"/>
                <a:gd name="T4" fmla="*/ 2080 w 2080"/>
                <a:gd name="T5" fmla="*/ 0 h 4338"/>
                <a:gd name="T6" fmla="*/ 1033 w 2080"/>
                <a:gd name="T7" fmla="*/ 0 h 4338"/>
                <a:gd name="T8" fmla="*/ 0 w 2080"/>
                <a:gd name="T9" fmla="*/ 0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endParaRPr lang="ja-JP" altLang="en-US"/>
            </a:p>
          </p:txBody>
        </p:sp>
        <p:sp>
          <p:nvSpPr>
            <p:cNvPr id="21" name="Rectangle 19"/>
            <p:cNvSpPr>
              <a:spLocks noChangeArrowheads="1"/>
            </p:cNvSpPr>
            <p:nvPr/>
          </p:nvSpPr>
          <p:spPr bwMode="invGray">
            <a:xfrm>
              <a:off x="7" y="2456"/>
              <a:ext cx="5760" cy="432"/>
            </a:xfrm>
            <a:prstGeom prst="rect">
              <a:avLst/>
            </a:prstGeom>
            <a:solidFill>
              <a:schemeClr val="bg2">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defRPr/>
              </a:pPr>
              <a:endParaRPr lang="ja-JP" altLang="en-US"/>
            </a:p>
          </p:txBody>
        </p:sp>
        <p:sp>
          <p:nvSpPr>
            <p:cNvPr id="22" name="Freeform 20"/>
            <p:cNvSpPr>
              <a:spLocks/>
            </p:cNvSpPr>
            <p:nvPr/>
          </p:nvSpPr>
          <p:spPr bwMode="invGray">
            <a:xfrm>
              <a:off x="2583" y="2449"/>
              <a:ext cx="1036" cy="420"/>
            </a:xfrm>
            <a:custGeom>
              <a:avLst/>
              <a:gdLst>
                <a:gd name="T0" fmla="*/ 1027 w 1036"/>
                <a:gd name="T1" fmla="*/ 0 h 420"/>
                <a:gd name="T2" fmla="*/ 0 w 1036"/>
                <a:gd name="T3" fmla="*/ 417 h 420"/>
                <a:gd name="T4" fmla="*/ 24 w 1036"/>
                <a:gd name="T5" fmla="*/ 420 h 420"/>
                <a:gd name="T6" fmla="*/ 1036 w 1036"/>
                <a:gd name="T7" fmla="*/ 16 h 420"/>
                <a:gd name="T8" fmla="*/ 1027 w 1036"/>
                <a:gd name="T9" fmla="*/ 0 h 420"/>
              </a:gdLst>
              <a:ahLst/>
              <a:cxnLst>
                <a:cxn ang="0">
                  <a:pos x="T0" y="T1"/>
                </a:cxn>
                <a:cxn ang="0">
                  <a:pos x="T2" y="T3"/>
                </a:cxn>
                <a:cxn ang="0">
                  <a:pos x="T4" y="T5"/>
                </a:cxn>
                <a:cxn ang="0">
                  <a:pos x="T6" y="T7"/>
                </a:cxn>
                <a:cxn ang="0">
                  <a:pos x="T8" y="T9"/>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23" name="Freeform 21"/>
            <p:cNvSpPr>
              <a:spLocks/>
            </p:cNvSpPr>
            <p:nvPr/>
          </p:nvSpPr>
          <p:spPr bwMode="invGray">
            <a:xfrm rot="18897039" flipH="1">
              <a:off x="1486" y="2417"/>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24" name="Freeform 22"/>
            <p:cNvSpPr>
              <a:spLocks/>
            </p:cNvSpPr>
            <p:nvPr/>
          </p:nvSpPr>
          <p:spPr bwMode="invGray">
            <a:xfrm rot="18897039" flipH="1">
              <a:off x="766" y="2417"/>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25" name="Freeform 23"/>
            <p:cNvSpPr>
              <a:spLocks/>
            </p:cNvSpPr>
            <p:nvPr/>
          </p:nvSpPr>
          <p:spPr bwMode="invGray">
            <a:xfrm rot="18897039" flipH="1">
              <a:off x="31" y="2385"/>
              <a:ext cx="1034" cy="487"/>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26" name="Freeform 24"/>
            <p:cNvSpPr>
              <a:spLocks/>
            </p:cNvSpPr>
            <p:nvPr/>
          </p:nvSpPr>
          <p:spPr bwMode="invGray">
            <a:xfrm flipH="1" flipV="1">
              <a:off x="576" y="2441"/>
              <a:ext cx="3552"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27" name="Freeform 25"/>
            <p:cNvSpPr>
              <a:spLocks/>
            </p:cNvSpPr>
            <p:nvPr/>
          </p:nvSpPr>
          <p:spPr bwMode="invGray">
            <a:xfrm flipH="1" flipV="1">
              <a:off x="240" y="2441"/>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28" name="Freeform 26"/>
            <p:cNvSpPr>
              <a:spLocks/>
            </p:cNvSpPr>
            <p:nvPr/>
          </p:nvSpPr>
          <p:spPr bwMode="invGray">
            <a:xfrm flipH="1" flipV="1">
              <a:off x="3036" y="2489"/>
              <a:ext cx="1332" cy="383"/>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29" name="Freeform 27"/>
            <p:cNvSpPr>
              <a:spLocks/>
            </p:cNvSpPr>
            <p:nvPr/>
          </p:nvSpPr>
          <p:spPr bwMode="invGray">
            <a:xfrm flipH="1" flipV="1">
              <a:off x="3984" y="2441"/>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30" name="Freeform 28"/>
            <p:cNvSpPr>
              <a:spLocks/>
            </p:cNvSpPr>
            <p:nvPr/>
          </p:nvSpPr>
          <p:spPr bwMode="invGray">
            <a:xfrm flipH="1" flipV="1">
              <a:off x="3456" y="2441"/>
              <a:ext cx="2304"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31" name="Rectangle 29"/>
            <p:cNvSpPr>
              <a:spLocks noChangeArrowheads="1"/>
            </p:cNvSpPr>
            <p:nvPr/>
          </p:nvSpPr>
          <p:spPr bwMode="invGray">
            <a:xfrm>
              <a:off x="0" y="2462"/>
              <a:ext cx="5760" cy="14"/>
            </a:xfrm>
            <a:prstGeom prst="rect">
              <a:avLst/>
            </a:prstGeom>
            <a:gradFill rotWithShape="0">
              <a:gsLst>
                <a:gs pos="0">
                  <a:schemeClr val="bg2"/>
                </a:gs>
                <a:gs pos="50000">
                  <a:schemeClr val="accent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32" name="Rectangle 30"/>
            <p:cNvSpPr>
              <a:spLocks noChangeArrowheads="1"/>
            </p:cNvSpPr>
            <p:nvPr/>
          </p:nvSpPr>
          <p:spPr bwMode="hidden">
            <a:xfrm>
              <a:off x="0" y="2880"/>
              <a:ext cx="5760" cy="57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defRPr/>
              </a:pPr>
              <a:endParaRPr lang="ja-JP" altLang="en-US"/>
            </a:p>
          </p:txBody>
        </p:sp>
        <p:sp>
          <p:nvSpPr>
            <p:cNvPr id="33" name="Rectangle 31"/>
            <p:cNvSpPr>
              <a:spLocks noChangeArrowheads="1"/>
            </p:cNvSpPr>
            <p:nvPr/>
          </p:nvSpPr>
          <p:spPr bwMode="hidden">
            <a:xfrm>
              <a:off x="0" y="3408"/>
              <a:ext cx="5760" cy="9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defRPr/>
              </a:pPr>
              <a:endParaRPr lang="ja-JP" altLang="en-US"/>
            </a:p>
          </p:txBody>
        </p:sp>
        <p:pic>
          <p:nvPicPr>
            <p:cNvPr id="34" name="Picture 32" descr="BTZBUL1A"/>
            <p:cNvPicPr>
              <a:picLocks noChangeAspect="1" noChangeArrowheads="1"/>
            </p:cNvPicPr>
            <p:nvPr/>
          </p:nvPicPr>
          <p:blipFill>
            <a:blip r:embed="rId2" cstate="print"/>
            <a:srcRect/>
            <a:stretch>
              <a:fillRect/>
            </a:stretch>
          </p:blipFill>
          <p:spPr bwMode="auto">
            <a:xfrm>
              <a:off x="786" y="1650"/>
              <a:ext cx="204" cy="204"/>
            </a:xfrm>
            <a:prstGeom prst="rect">
              <a:avLst/>
            </a:prstGeom>
            <a:noFill/>
            <a:ln w="9525">
              <a:noFill/>
              <a:miter lim="800000"/>
              <a:headEnd/>
              <a:tailEnd/>
            </a:ln>
          </p:spPr>
        </p:pic>
      </p:grpSp>
      <p:sp>
        <p:nvSpPr>
          <p:cNvPr id="6177" name="Rectangle 33"/>
          <p:cNvSpPr>
            <a:spLocks noGrp="1" noChangeArrowheads="1"/>
          </p:cNvSpPr>
          <p:nvPr>
            <p:ph type="ctrTitle"/>
          </p:nvPr>
        </p:nvSpPr>
        <p:spPr>
          <a:xfrm>
            <a:off x="1676400" y="1905000"/>
            <a:ext cx="7239000" cy="1905000"/>
          </a:xfrm>
        </p:spPr>
        <p:txBody>
          <a:bodyPr/>
          <a:lstStyle>
            <a:lvl1pPr algn="l">
              <a:defRPr/>
            </a:lvl1pPr>
          </a:lstStyle>
          <a:p>
            <a:pPr lvl="0"/>
            <a:r>
              <a:rPr lang="ja-JP" altLang="en-US" noProof="0"/>
              <a:t>マスタ タイトルの書式設定</a:t>
            </a:r>
          </a:p>
        </p:txBody>
      </p:sp>
      <p:sp>
        <p:nvSpPr>
          <p:cNvPr id="6178" name="Rectangle 34"/>
          <p:cNvSpPr>
            <a:spLocks noGrp="1" noChangeArrowheads="1"/>
          </p:cNvSpPr>
          <p:nvPr>
            <p:ph type="subTitle" idx="1"/>
          </p:nvPr>
        </p:nvSpPr>
        <p:spPr>
          <a:xfrm>
            <a:off x="1676400" y="4572000"/>
            <a:ext cx="6400800" cy="1679575"/>
          </a:xfrm>
        </p:spPr>
        <p:txBody>
          <a:bodyPr anchor="ctr"/>
          <a:lstStyle>
            <a:lvl1pPr marL="0" indent="0" algn="ctr">
              <a:buFontTx/>
              <a:buNone/>
              <a:defRPr/>
            </a:lvl1pPr>
          </a:lstStyle>
          <a:p>
            <a:pPr lvl="0"/>
            <a:r>
              <a:rPr lang="ja-JP" altLang="en-US" noProof="0"/>
              <a:t>マスタ サブタイトルの書式設定</a:t>
            </a:r>
          </a:p>
        </p:txBody>
      </p:sp>
      <p:sp>
        <p:nvSpPr>
          <p:cNvPr id="35" name="Rectangle 35"/>
          <p:cNvSpPr>
            <a:spLocks noGrp="1" noChangeArrowheads="1"/>
          </p:cNvSpPr>
          <p:nvPr>
            <p:ph type="dt" sz="half" idx="10"/>
          </p:nvPr>
        </p:nvSpPr>
        <p:spPr>
          <a:xfrm>
            <a:off x="685800" y="63246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36" name="Rectangle 36"/>
          <p:cNvSpPr>
            <a:spLocks noGrp="1" noChangeArrowheads="1"/>
          </p:cNvSpPr>
          <p:nvPr>
            <p:ph type="ftr" sz="quarter" idx="11"/>
          </p:nvPr>
        </p:nvSpPr>
        <p:spPr>
          <a:xfrm>
            <a:off x="3124200" y="63246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37" name="Rectangle 37"/>
          <p:cNvSpPr>
            <a:spLocks noGrp="1" noChangeArrowheads="1"/>
          </p:cNvSpPr>
          <p:nvPr>
            <p:ph type="sldNum" sz="quarter" idx="12"/>
          </p:nvPr>
        </p:nvSpPr>
        <p:spPr>
          <a:xfrm>
            <a:off x="6553200" y="63246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40CB408E-A6BF-433A-9A60-E945FAFB6ECE}" type="slidenum">
              <a:rPr lang="ja-JP" altLang="en-US"/>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fld id="{A156028F-05A7-453B-AA1A-3FD57FF0842A}" type="slidenum">
              <a:rPr lang="ja-JP" altLang="en-US"/>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465138"/>
            <a:ext cx="1943100" cy="563086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5800" y="465138"/>
            <a:ext cx="5676900" cy="563086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fld id="{46F1352D-B75B-4FF0-9F1D-11DB0CA2F813}" type="slidenum">
              <a:rPr lang="ja-JP" altLang="en-US"/>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fld id="{A83892D8-CF40-4653-BE2A-DE651D5FC3BE}" type="slidenum">
              <a:rPr lang="ja-JP" altLang="en-US"/>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fld id="{250830D0-53E5-47C6-92BF-15C9EC78613C}" type="slidenum">
              <a:rPr lang="ja-JP" altLang="en-US"/>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fld id="{082F2693-CA23-4CD7-85B7-2DA922547E0D}" type="slidenum">
              <a:rPr lang="ja-JP" altLang="en-US"/>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34"/>
          <p:cNvSpPr>
            <a:spLocks noGrp="1" noChangeArrowheads="1"/>
          </p:cNvSpPr>
          <p:nvPr>
            <p:ph type="sldNum" sz="quarter" idx="12"/>
          </p:nvPr>
        </p:nvSpPr>
        <p:spPr>
          <a:ln/>
        </p:spPr>
        <p:txBody>
          <a:bodyPr/>
          <a:lstStyle>
            <a:lvl1pPr>
              <a:defRPr/>
            </a:lvl1pPr>
          </a:lstStyle>
          <a:p>
            <a:fld id="{C2AE5269-D9FD-4C8A-8F12-1EBB53B73607}" type="slidenum">
              <a:rPr lang="ja-JP" altLang="en-US"/>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34"/>
          <p:cNvSpPr>
            <a:spLocks noGrp="1" noChangeArrowheads="1"/>
          </p:cNvSpPr>
          <p:nvPr>
            <p:ph type="sldNum" sz="quarter" idx="12"/>
          </p:nvPr>
        </p:nvSpPr>
        <p:spPr>
          <a:ln/>
        </p:spPr>
        <p:txBody>
          <a:bodyPr/>
          <a:lstStyle>
            <a:lvl1pPr>
              <a:defRPr/>
            </a:lvl1pPr>
          </a:lstStyle>
          <a:p>
            <a:fld id="{67BA7FB3-D793-4D68-A678-ECCE2D043F82}" type="slidenum">
              <a:rPr lang="ja-JP" altLang="en-US"/>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34"/>
          <p:cNvSpPr>
            <a:spLocks noGrp="1" noChangeArrowheads="1"/>
          </p:cNvSpPr>
          <p:nvPr>
            <p:ph type="sldNum" sz="quarter" idx="12"/>
          </p:nvPr>
        </p:nvSpPr>
        <p:spPr>
          <a:ln/>
        </p:spPr>
        <p:txBody>
          <a:bodyPr/>
          <a:lstStyle>
            <a:lvl1pPr>
              <a:defRPr/>
            </a:lvl1pPr>
          </a:lstStyle>
          <a:p>
            <a:fld id="{377B648F-C2D4-4170-AB0E-7A94E71BBF33}" type="slidenum">
              <a:rPr lang="ja-JP" altLang="en-US"/>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fld id="{EDFD0716-B015-406F-A7F9-F92730282A46}" type="slidenum">
              <a:rPr lang="ja-JP" altLang="en-US"/>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fld id="{E2F0E3A0-E338-4964-BD1E-DFB37F89EA9E}" type="slidenum">
              <a:rPr lang="ja-JP" altLang="en-US"/>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7405688"/>
            <a:chOff x="0" y="-9"/>
            <a:chExt cx="5760" cy="4665"/>
          </a:xfrm>
        </p:grpSpPr>
        <p:sp>
          <p:nvSpPr>
            <p:cNvPr id="1032" name="Freeform 3"/>
            <p:cNvSpPr>
              <a:spLocks/>
            </p:cNvSpPr>
            <p:nvPr/>
          </p:nvSpPr>
          <p:spPr bwMode="hidden">
            <a:xfrm>
              <a:off x="1632" y="-5"/>
              <a:ext cx="1737" cy="4333"/>
            </a:xfrm>
            <a:custGeom>
              <a:avLst/>
              <a:gdLst>
                <a:gd name="T0" fmla="*/ 494 w 1737"/>
                <a:gd name="T1" fmla="*/ 4361 h 4320"/>
                <a:gd name="T2" fmla="*/ 1737 w 1737"/>
                <a:gd name="T3" fmla="*/ 4372 h 4320"/>
                <a:gd name="T4" fmla="*/ 524 w 1737"/>
                <a:gd name="T5" fmla="*/ 0 h 4320"/>
                <a:gd name="T6" fmla="*/ 0 w 1737"/>
                <a:gd name="T7" fmla="*/ 7 h 4320"/>
                <a:gd name="T8" fmla="*/ 494 w 1737"/>
                <a:gd name="T9" fmla="*/ 4361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ja-JP" altLang="en-US"/>
            </a:p>
          </p:txBody>
        </p:sp>
        <p:sp>
          <p:nvSpPr>
            <p:cNvPr id="1033" name="Freeform 4"/>
            <p:cNvSpPr>
              <a:spLocks/>
            </p:cNvSpPr>
            <p:nvPr/>
          </p:nvSpPr>
          <p:spPr bwMode="hidden">
            <a:xfrm>
              <a:off x="0" y="-7"/>
              <a:ext cx="1737" cy="4329"/>
            </a:xfrm>
            <a:custGeom>
              <a:avLst/>
              <a:gdLst>
                <a:gd name="T0" fmla="*/ 494 w 1737"/>
                <a:gd name="T1" fmla="*/ 4345 h 4320"/>
                <a:gd name="T2" fmla="*/ 1737 w 1737"/>
                <a:gd name="T3" fmla="*/ 4356 h 4320"/>
                <a:gd name="T4" fmla="*/ 524 w 1737"/>
                <a:gd name="T5" fmla="*/ 0 h 4320"/>
                <a:gd name="T6" fmla="*/ 0 w 1737"/>
                <a:gd name="T7" fmla="*/ 7 h 4320"/>
                <a:gd name="T8" fmla="*/ 494 w 1737"/>
                <a:gd name="T9" fmla="*/ 4345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ja-JP" altLang="en-US"/>
            </a:p>
          </p:txBody>
        </p:sp>
        <p:sp>
          <p:nvSpPr>
            <p:cNvPr id="1034" name="Freeform 5"/>
            <p:cNvSpPr>
              <a:spLocks/>
            </p:cNvSpPr>
            <p:nvPr/>
          </p:nvSpPr>
          <p:spPr bwMode="hidden">
            <a:xfrm>
              <a:off x="3744" y="-4"/>
              <a:ext cx="1739" cy="4330"/>
            </a:xfrm>
            <a:custGeom>
              <a:avLst/>
              <a:gdLst>
                <a:gd name="T0" fmla="*/ 494 w 1739"/>
                <a:gd name="T1" fmla="*/ 4066 h 4420"/>
                <a:gd name="T2" fmla="*/ 1739 w 1739"/>
                <a:gd name="T3" fmla="*/ 4071 h 4420"/>
                <a:gd name="T4" fmla="*/ 524 w 1739"/>
                <a:gd name="T5" fmla="*/ 0 h 4420"/>
                <a:gd name="T6" fmla="*/ 0 w 1739"/>
                <a:gd name="T7" fmla="*/ 7 h 4420"/>
                <a:gd name="T8" fmla="*/ 494 w 1739"/>
                <a:gd name="T9" fmla="*/ 4066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ja-JP" altLang="en-US"/>
            </a:p>
          </p:txBody>
        </p:sp>
        <p:sp>
          <p:nvSpPr>
            <p:cNvPr id="1035" name="Freeform 6"/>
            <p:cNvSpPr>
              <a:spLocks/>
            </p:cNvSpPr>
            <p:nvPr/>
          </p:nvSpPr>
          <p:spPr bwMode="hidden">
            <a:xfrm>
              <a:off x="1920" y="-9"/>
              <a:ext cx="2080" cy="4324"/>
            </a:xfrm>
            <a:custGeom>
              <a:avLst/>
              <a:gdLst>
                <a:gd name="T0" fmla="*/ 0 w 2080"/>
                <a:gd name="T1" fmla="*/ 7 h 4338"/>
                <a:gd name="T2" fmla="*/ 1870 w 2080"/>
                <a:gd name="T3" fmla="*/ 4282 h 4338"/>
                <a:gd name="T4" fmla="*/ 2080 w 2080"/>
                <a:gd name="T5" fmla="*/ 4282 h 4338"/>
                <a:gd name="T6" fmla="*/ 1033 w 2080"/>
                <a:gd name="T7" fmla="*/ 0 h 4338"/>
                <a:gd name="T8" fmla="*/ 0 w 2080"/>
                <a:gd name="T9" fmla="*/ 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endParaRPr lang="ja-JP" altLang="en-US"/>
            </a:p>
          </p:txBody>
        </p:sp>
        <p:sp>
          <p:nvSpPr>
            <p:cNvPr id="5127" name="Freeform 7"/>
            <p:cNvSpPr>
              <a:spLocks/>
            </p:cNvSpPr>
            <p:nvPr/>
          </p:nvSpPr>
          <p:spPr bwMode="hidden">
            <a:xfrm>
              <a:off x="117" y="97"/>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28" name="Freeform 8"/>
            <p:cNvSpPr>
              <a:spLocks/>
            </p:cNvSpPr>
            <p:nvPr/>
          </p:nvSpPr>
          <p:spPr bwMode="hidden">
            <a:xfrm rot="2702961" flipH="1">
              <a:off x="810" y="766"/>
              <a:ext cx="2544" cy="1008"/>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29" name="Freeform 9"/>
            <p:cNvSpPr>
              <a:spLocks/>
            </p:cNvSpPr>
            <p:nvPr/>
          </p:nvSpPr>
          <p:spPr bwMode="hidden">
            <a:xfrm>
              <a:off x="83" y="49"/>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30" name="Freeform 10"/>
            <p:cNvSpPr>
              <a:spLocks/>
            </p:cNvSpPr>
            <p:nvPr userDrawn="1"/>
          </p:nvSpPr>
          <p:spPr bwMode="hidden">
            <a:xfrm rot="-2895842">
              <a:off x="-984" y="1041"/>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31" name="Freeform 11"/>
            <p:cNvSpPr>
              <a:spLocks/>
            </p:cNvSpPr>
            <p:nvPr/>
          </p:nvSpPr>
          <p:spPr bwMode="hidden">
            <a:xfrm rot="-2305141">
              <a:off x="1331" y="913"/>
              <a:ext cx="3594" cy="1735"/>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32" name="Freeform 12"/>
            <p:cNvSpPr>
              <a:spLocks/>
            </p:cNvSpPr>
            <p:nvPr/>
          </p:nvSpPr>
          <p:spPr bwMode="hidden">
            <a:xfrm rot="2084418" flipH="1">
              <a:off x="1859" y="865"/>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33" name="Freeform 13"/>
            <p:cNvSpPr>
              <a:spLocks/>
            </p:cNvSpPr>
            <p:nvPr/>
          </p:nvSpPr>
          <p:spPr bwMode="hidden">
            <a:xfrm>
              <a:off x="4250" y="-7"/>
              <a:ext cx="1089" cy="2285"/>
            </a:xfrm>
            <a:custGeom>
              <a:avLst/>
              <a:gdLst>
                <a:gd name="T0" fmla="*/ 0 w 1089"/>
                <a:gd name="T1" fmla="*/ 2265 h 2285"/>
                <a:gd name="T2" fmla="*/ 1030 w 1089"/>
                <a:gd name="T3" fmla="*/ 0 h 2285"/>
                <a:gd name="T4" fmla="*/ 1089 w 1089"/>
                <a:gd name="T5" fmla="*/ 0 h 2285"/>
                <a:gd name="T6" fmla="*/ 37 w 1089"/>
                <a:gd name="T7" fmla="*/ 2285 h 2285"/>
                <a:gd name="T8" fmla="*/ 0 w 1089"/>
                <a:gd name="T9" fmla="*/ 2265 h 2285"/>
              </a:gdLst>
              <a:ahLst/>
              <a:cxnLst>
                <a:cxn ang="0">
                  <a:pos x="T0" y="T1"/>
                </a:cxn>
                <a:cxn ang="0">
                  <a:pos x="T2" y="T3"/>
                </a:cxn>
                <a:cxn ang="0">
                  <a:pos x="T4" y="T5"/>
                </a:cxn>
                <a:cxn ang="0">
                  <a:pos x="T6" y="T7"/>
                </a:cxn>
                <a:cxn ang="0">
                  <a:pos x="T8" y="T9"/>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1043" name="Rectangle 14"/>
            <p:cNvSpPr>
              <a:spLocks noChangeArrowheads="1"/>
            </p:cNvSpPr>
            <p:nvPr/>
          </p:nvSpPr>
          <p:spPr bwMode="hidden">
            <a:xfrm>
              <a:off x="0" y="3910"/>
              <a:ext cx="5760" cy="432"/>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defRPr/>
              </a:pPr>
              <a:endParaRPr lang="ja-JP" altLang="en-US"/>
            </a:p>
          </p:txBody>
        </p:sp>
        <p:sp>
          <p:nvSpPr>
            <p:cNvPr id="1044" name="Freeform 15"/>
            <p:cNvSpPr>
              <a:spLocks/>
            </p:cNvSpPr>
            <p:nvPr/>
          </p:nvSpPr>
          <p:spPr bwMode="hidden">
            <a:xfrm>
              <a:off x="1632" y="3956"/>
              <a:ext cx="1737" cy="382"/>
            </a:xfrm>
            <a:custGeom>
              <a:avLst/>
              <a:gdLst>
                <a:gd name="T0" fmla="*/ 494 w 1737"/>
                <a:gd name="T1" fmla="*/ 0 h 4320"/>
                <a:gd name="T2" fmla="*/ 1737 w 1737"/>
                <a:gd name="T3" fmla="*/ 0 h 4320"/>
                <a:gd name="T4" fmla="*/ 524 w 1737"/>
                <a:gd name="T5" fmla="*/ 0 h 4320"/>
                <a:gd name="T6" fmla="*/ 0 w 1737"/>
                <a:gd name="T7" fmla="*/ 0 h 4320"/>
                <a:gd name="T8" fmla="*/ 494 w 1737"/>
                <a:gd name="T9" fmla="*/ 0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ja-JP" altLang="en-US"/>
            </a:p>
          </p:txBody>
        </p:sp>
        <p:sp>
          <p:nvSpPr>
            <p:cNvPr id="1045" name="Freeform 16"/>
            <p:cNvSpPr>
              <a:spLocks/>
            </p:cNvSpPr>
            <p:nvPr/>
          </p:nvSpPr>
          <p:spPr bwMode="hidden">
            <a:xfrm>
              <a:off x="0" y="3956"/>
              <a:ext cx="1737" cy="381"/>
            </a:xfrm>
            <a:custGeom>
              <a:avLst/>
              <a:gdLst>
                <a:gd name="T0" fmla="*/ 494 w 1737"/>
                <a:gd name="T1" fmla="*/ 0 h 4320"/>
                <a:gd name="T2" fmla="*/ 1737 w 1737"/>
                <a:gd name="T3" fmla="*/ 0 h 4320"/>
                <a:gd name="T4" fmla="*/ 524 w 1737"/>
                <a:gd name="T5" fmla="*/ 0 h 4320"/>
                <a:gd name="T6" fmla="*/ 0 w 1737"/>
                <a:gd name="T7" fmla="*/ 0 h 4320"/>
                <a:gd name="T8" fmla="*/ 494 w 1737"/>
                <a:gd name="T9" fmla="*/ 0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ja-JP" altLang="en-US"/>
            </a:p>
          </p:txBody>
        </p:sp>
        <p:sp>
          <p:nvSpPr>
            <p:cNvPr id="1046" name="Freeform 17"/>
            <p:cNvSpPr>
              <a:spLocks/>
            </p:cNvSpPr>
            <p:nvPr/>
          </p:nvSpPr>
          <p:spPr bwMode="hidden">
            <a:xfrm>
              <a:off x="3744" y="3956"/>
              <a:ext cx="1739" cy="382"/>
            </a:xfrm>
            <a:custGeom>
              <a:avLst/>
              <a:gdLst>
                <a:gd name="T0" fmla="*/ 494 w 1739"/>
                <a:gd name="T1" fmla="*/ 0 h 4420"/>
                <a:gd name="T2" fmla="*/ 1739 w 1739"/>
                <a:gd name="T3" fmla="*/ 0 h 4420"/>
                <a:gd name="T4" fmla="*/ 524 w 1739"/>
                <a:gd name="T5" fmla="*/ 0 h 4420"/>
                <a:gd name="T6" fmla="*/ 0 w 1739"/>
                <a:gd name="T7" fmla="*/ 0 h 4420"/>
                <a:gd name="T8" fmla="*/ 494 w 1739"/>
                <a:gd name="T9" fmla="*/ 0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ja-JP" altLang="en-US"/>
            </a:p>
          </p:txBody>
        </p:sp>
        <p:sp>
          <p:nvSpPr>
            <p:cNvPr id="1047" name="Freeform 18"/>
            <p:cNvSpPr>
              <a:spLocks/>
            </p:cNvSpPr>
            <p:nvPr/>
          </p:nvSpPr>
          <p:spPr bwMode="hidden">
            <a:xfrm>
              <a:off x="1920" y="3956"/>
              <a:ext cx="2080" cy="381"/>
            </a:xfrm>
            <a:custGeom>
              <a:avLst/>
              <a:gdLst>
                <a:gd name="T0" fmla="*/ 0 w 2080"/>
                <a:gd name="T1" fmla="*/ 0 h 4338"/>
                <a:gd name="T2" fmla="*/ 1870 w 2080"/>
                <a:gd name="T3" fmla="*/ 0 h 4338"/>
                <a:gd name="T4" fmla="*/ 2080 w 2080"/>
                <a:gd name="T5" fmla="*/ 0 h 4338"/>
                <a:gd name="T6" fmla="*/ 1033 w 2080"/>
                <a:gd name="T7" fmla="*/ 0 h 4338"/>
                <a:gd name="T8" fmla="*/ 0 w 2080"/>
                <a:gd name="T9" fmla="*/ 0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endParaRPr lang="ja-JP" altLang="en-US"/>
            </a:p>
          </p:txBody>
        </p:sp>
        <p:sp>
          <p:nvSpPr>
            <p:cNvPr id="1048" name="Rectangle 19"/>
            <p:cNvSpPr>
              <a:spLocks noChangeArrowheads="1"/>
            </p:cNvSpPr>
            <p:nvPr/>
          </p:nvSpPr>
          <p:spPr bwMode="hidden">
            <a:xfrm>
              <a:off x="0" y="3905"/>
              <a:ext cx="5760" cy="432"/>
            </a:xfrm>
            <a:prstGeom prst="rect">
              <a:avLst/>
            </a:prstGeom>
            <a:solidFill>
              <a:schemeClr val="bg2">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defRPr/>
              </a:pPr>
              <a:endParaRPr lang="ja-JP" altLang="en-US"/>
            </a:p>
          </p:txBody>
        </p:sp>
        <p:sp>
          <p:nvSpPr>
            <p:cNvPr id="5140" name="Freeform 20"/>
            <p:cNvSpPr>
              <a:spLocks/>
            </p:cNvSpPr>
            <p:nvPr/>
          </p:nvSpPr>
          <p:spPr bwMode="hidden">
            <a:xfrm>
              <a:off x="2583" y="3918"/>
              <a:ext cx="1036" cy="420"/>
            </a:xfrm>
            <a:custGeom>
              <a:avLst/>
              <a:gdLst>
                <a:gd name="T0" fmla="*/ 1027 w 1036"/>
                <a:gd name="T1" fmla="*/ 0 h 420"/>
                <a:gd name="T2" fmla="*/ 0 w 1036"/>
                <a:gd name="T3" fmla="*/ 417 h 420"/>
                <a:gd name="T4" fmla="*/ 24 w 1036"/>
                <a:gd name="T5" fmla="*/ 420 h 420"/>
                <a:gd name="T6" fmla="*/ 1036 w 1036"/>
                <a:gd name="T7" fmla="*/ 16 h 420"/>
                <a:gd name="T8" fmla="*/ 1027 w 1036"/>
                <a:gd name="T9" fmla="*/ 0 h 420"/>
              </a:gdLst>
              <a:ahLst/>
              <a:cxnLst>
                <a:cxn ang="0">
                  <a:pos x="T0" y="T1"/>
                </a:cxn>
                <a:cxn ang="0">
                  <a:pos x="T2" y="T3"/>
                </a:cxn>
                <a:cxn ang="0">
                  <a:pos x="T4" y="T5"/>
                </a:cxn>
                <a:cxn ang="0">
                  <a:pos x="T6" y="T7"/>
                </a:cxn>
                <a:cxn ang="0">
                  <a:pos x="T8" y="T9"/>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41" name="Freeform 21"/>
            <p:cNvSpPr>
              <a:spLocks/>
            </p:cNvSpPr>
            <p:nvPr/>
          </p:nvSpPr>
          <p:spPr bwMode="hidden">
            <a:xfrm rot="18897039" flipH="1">
              <a:off x="1486" y="3886"/>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42" name="Freeform 22"/>
            <p:cNvSpPr>
              <a:spLocks/>
            </p:cNvSpPr>
            <p:nvPr/>
          </p:nvSpPr>
          <p:spPr bwMode="hidden">
            <a:xfrm rot="18897039" flipH="1">
              <a:off x="766" y="3886"/>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43" name="Freeform 23"/>
            <p:cNvSpPr>
              <a:spLocks/>
            </p:cNvSpPr>
            <p:nvPr/>
          </p:nvSpPr>
          <p:spPr bwMode="hidden">
            <a:xfrm rot="18897039" flipH="1">
              <a:off x="31" y="3854"/>
              <a:ext cx="1034" cy="487"/>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44" name="Freeform 24"/>
            <p:cNvSpPr>
              <a:spLocks/>
            </p:cNvSpPr>
            <p:nvPr/>
          </p:nvSpPr>
          <p:spPr bwMode="hidden">
            <a:xfrm flipH="1" flipV="1">
              <a:off x="576" y="3910"/>
              <a:ext cx="3552"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45" name="Freeform 25"/>
            <p:cNvSpPr>
              <a:spLocks/>
            </p:cNvSpPr>
            <p:nvPr/>
          </p:nvSpPr>
          <p:spPr bwMode="hidden">
            <a:xfrm flipH="1" flipV="1">
              <a:off x="240" y="3910"/>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46" name="Freeform 26"/>
            <p:cNvSpPr>
              <a:spLocks/>
            </p:cNvSpPr>
            <p:nvPr/>
          </p:nvSpPr>
          <p:spPr bwMode="hidden">
            <a:xfrm flipH="1" flipV="1">
              <a:off x="3036" y="3958"/>
              <a:ext cx="1332" cy="383"/>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47" name="Freeform 27"/>
            <p:cNvSpPr>
              <a:spLocks/>
            </p:cNvSpPr>
            <p:nvPr/>
          </p:nvSpPr>
          <p:spPr bwMode="hidden">
            <a:xfrm flipH="1" flipV="1">
              <a:off x="3984" y="3910"/>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48" name="Freeform 28"/>
            <p:cNvSpPr>
              <a:spLocks/>
            </p:cNvSpPr>
            <p:nvPr/>
          </p:nvSpPr>
          <p:spPr bwMode="hidden">
            <a:xfrm flipH="1" flipV="1">
              <a:off x="3456" y="3910"/>
              <a:ext cx="2304"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49" name="Rectangle 29"/>
            <p:cNvSpPr>
              <a:spLocks noChangeArrowheads="1"/>
            </p:cNvSpPr>
            <p:nvPr/>
          </p:nvSpPr>
          <p:spPr bwMode="hidden">
            <a:xfrm>
              <a:off x="0" y="3931"/>
              <a:ext cx="5760" cy="14"/>
            </a:xfrm>
            <a:prstGeom prst="rect">
              <a:avLst/>
            </a:prstGeom>
            <a:gradFill rotWithShape="0">
              <a:gsLst>
                <a:gs pos="0">
                  <a:schemeClr val="bg2"/>
                </a:gs>
                <a:gs pos="50000">
                  <a:schemeClr val="accent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grpSp>
      <p:sp>
        <p:nvSpPr>
          <p:cNvPr id="1027" name="Rectangle 30"/>
          <p:cNvSpPr>
            <a:spLocks noGrp="1" noChangeArrowheads="1"/>
          </p:cNvSpPr>
          <p:nvPr>
            <p:ph type="title"/>
          </p:nvPr>
        </p:nvSpPr>
        <p:spPr bwMode="auto">
          <a:xfrm>
            <a:off x="685800" y="465138"/>
            <a:ext cx="77724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ja-JP" altLang="en-US"/>
              <a:t>マスタ タイトルの書式設定</a:t>
            </a:r>
          </a:p>
        </p:txBody>
      </p:sp>
      <p:sp>
        <p:nvSpPr>
          <p:cNvPr id="1028" name="Rectangle 31"/>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2 レベル</a:t>
            </a:r>
          </a:p>
          <a:p>
            <a:pPr lvl="2"/>
            <a:r>
              <a:rPr lang="ja-JP" altLang="en-US"/>
              <a:t>第 3 レベル</a:t>
            </a:r>
          </a:p>
          <a:p>
            <a:pPr lvl="3"/>
            <a:r>
              <a:rPr lang="ja-JP" altLang="en-US"/>
              <a:t>第 4 レベル</a:t>
            </a:r>
          </a:p>
          <a:p>
            <a:pPr lvl="4"/>
            <a:r>
              <a:rPr lang="ja-JP" altLang="en-US"/>
              <a:t>第 5 レベル</a:t>
            </a:r>
          </a:p>
        </p:txBody>
      </p:sp>
      <p:sp>
        <p:nvSpPr>
          <p:cNvPr id="5152" name="Rectangle 32"/>
          <p:cNvSpPr>
            <a:spLocks noGrp="1" noChangeArrowheads="1"/>
          </p:cNvSpPr>
          <p:nvPr>
            <p:ph type="dt" sz="half" idx="2"/>
          </p:nvPr>
        </p:nvSpPr>
        <p:spPr bwMode="auto">
          <a:xfrm>
            <a:off x="712788" y="631348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kumimoji="0" sz="1400">
                <a:latin typeface="+mn-lt"/>
                <a:ea typeface="ＭＳ Ｐゴシック" panose="020B0600070205080204" pitchFamily="50" charset="-128"/>
              </a:defRPr>
            </a:lvl1pPr>
          </a:lstStyle>
          <a:p>
            <a:pPr>
              <a:defRPr/>
            </a:pPr>
            <a:endParaRPr lang="en-US" altLang="ja-JP"/>
          </a:p>
        </p:txBody>
      </p:sp>
      <p:sp>
        <p:nvSpPr>
          <p:cNvPr id="5153" name="Rectangle 33"/>
          <p:cNvSpPr>
            <a:spLocks noGrp="1" noChangeArrowheads="1"/>
          </p:cNvSpPr>
          <p:nvPr>
            <p:ph type="ftr" sz="quarter" idx="3"/>
          </p:nvPr>
        </p:nvSpPr>
        <p:spPr bwMode="auto">
          <a:xfrm>
            <a:off x="3151188" y="631348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kumimoji="0" sz="1400">
                <a:latin typeface="+mn-lt"/>
                <a:ea typeface="ＭＳ Ｐゴシック" panose="020B0600070205080204" pitchFamily="50" charset="-128"/>
              </a:defRPr>
            </a:lvl1pPr>
          </a:lstStyle>
          <a:p>
            <a:pPr>
              <a:defRPr/>
            </a:pPr>
            <a:endParaRPr lang="en-US" altLang="ja-JP"/>
          </a:p>
        </p:txBody>
      </p:sp>
      <p:sp>
        <p:nvSpPr>
          <p:cNvPr id="5154" name="Rectangle 34"/>
          <p:cNvSpPr>
            <a:spLocks noGrp="1" noChangeArrowheads="1"/>
          </p:cNvSpPr>
          <p:nvPr>
            <p:ph type="sldNum" sz="quarter" idx="4"/>
          </p:nvPr>
        </p:nvSpPr>
        <p:spPr bwMode="auto">
          <a:xfrm>
            <a:off x="6580188" y="631348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kumimoji="0" sz="1400">
                <a:latin typeface="Arial" charset="0"/>
              </a:defRPr>
            </a:lvl1pPr>
          </a:lstStyle>
          <a:p>
            <a:fld id="{A1794C88-EED3-4B0E-810B-40D2E72C95F9}" type="slidenum">
              <a:rPr lang="ja-JP" altLang="en-US"/>
              <a:pPr/>
              <a:t>‹#›</a:t>
            </a:fld>
            <a:endParaRPr lang="en-US" altLang="ja-JP"/>
          </a:p>
        </p:txBody>
      </p:sp>
    </p:spTree>
  </p:cSld>
  <p:clrMap bg1="dk2" tx1="lt1" bg2="dk1" tx2="lt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SzPct val="85000"/>
        <a:buBlip>
          <a:blip r:embed="rId13"/>
        </a:buBlip>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itchFamily="2" charset="2"/>
        <a:buChar char="l"/>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hlink"/>
        </a:buClr>
        <a:buSzPct val="65000"/>
        <a:buFont typeface="Wingdings" pitchFamily="2" charset="2"/>
        <a:buChar char="l"/>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1"/>
        </a:buClr>
        <a:buSzPct val="60000"/>
        <a:buFont typeface="Wingdings" pitchFamily="2" charset="2"/>
        <a:buChar char="l"/>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2"/>
        </a:buClr>
        <a:buSzPct val="60000"/>
        <a:buFont typeface="Wingdings" pitchFamily="2" charset="2"/>
        <a:buChar char="l"/>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ja-JP" altLang="en-US">
                <a:latin typeface="Times New Roman" charset="0"/>
              </a:rPr>
              <a:t>オペレーティングシステム</a:t>
            </a:r>
          </a:p>
        </p:txBody>
      </p:sp>
      <p:sp>
        <p:nvSpPr>
          <p:cNvPr id="5123" name="Rectangle 3"/>
          <p:cNvSpPr>
            <a:spLocks noGrp="1" noChangeArrowheads="1"/>
          </p:cNvSpPr>
          <p:nvPr>
            <p:ph type="subTitle" idx="1"/>
          </p:nvPr>
        </p:nvSpPr>
        <p:spPr>
          <a:xfrm>
            <a:off x="611560" y="3212976"/>
            <a:ext cx="7467600" cy="2974975"/>
          </a:xfrm>
        </p:spPr>
        <p:txBody>
          <a:bodyPr/>
          <a:lstStyle/>
          <a:p>
            <a:pPr eaLnBrk="1" hangingPunct="1"/>
            <a:r>
              <a:rPr lang="ja-JP" altLang="en-US" dirty="0">
                <a:latin typeface="Times New Roman" charset="0"/>
              </a:rPr>
              <a:t>第6回</a:t>
            </a:r>
          </a:p>
          <a:p>
            <a:pPr eaLnBrk="1" hangingPunct="1"/>
            <a:r>
              <a:rPr lang="ja-JP" altLang="en-US" dirty="0">
                <a:latin typeface="Times New Roman" charset="0"/>
              </a:rPr>
              <a:t>プロセス間通信</a:t>
            </a:r>
            <a:endParaRPr lang="en-US" altLang="ja-JP" dirty="0">
              <a:latin typeface="Times New Roman" charset="0"/>
            </a:endParaRPr>
          </a:p>
          <a:p>
            <a:pPr algn="r" eaLnBrk="1" hangingPunct="1"/>
            <a:r>
              <a:rPr lang="en-US" altLang="ja-JP" dirty="0">
                <a:latin typeface="Times New Roman" charset="0"/>
              </a:rPr>
              <a:t>http://www.info.kindai.ac.jp/OS</a:t>
            </a:r>
            <a:endParaRPr lang="ja-JP" altLang="en-US" dirty="0">
              <a:latin typeface="Times New Roman" charset="0"/>
            </a:endParaRPr>
          </a:p>
          <a:p>
            <a:pPr algn="r" eaLnBrk="1" hangingPunct="1"/>
            <a:r>
              <a:rPr lang="en-US" altLang="ja-JP" dirty="0">
                <a:latin typeface="Times New Roman" charset="0"/>
              </a:rPr>
              <a:t>E</a:t>
            </a:r>
            <a:r>
              <a:rPr lang="ja-JP" altLang="en-US" dirty="0">
                <a:latin typeface="Times New Roman" charset="0"/>
              </a:rPr>
              <a:t>号館</a:t>
            </a:r>
            <a:r>
              <a:rPr lang="en-US" altLang="ja-JP" dirty="0">
                <a:latin typeface="Times New Roman" charset="0"/>
              </a:rPr>
              <a:t>3</a:t>
            </a:r>
            <a:r>
              <a:rPr lang="ja-JP" altLang="en-US" dirty="0">
                <a:latin typeface="Times New Roman" charset="0"/>
              </a:rPr>
              <a:t>階</a:t>
            </a:r>
            <a:r>
              <a:rPr lang="en-US" altLang="ja-JP" dirty="0">
                <a:latin typeface="Times New Roman" charset="0"/>
              </a:rPr>
              <a:t>E-331 </a:t>
            </a:r>
            <a:r>
              <a:rPr lang="ja-JP" altLang="en-US" dirty="0">
                <a:latin typeface="Times New Roman" charset="0"/>
              </a:rPr>
              <a:t>内線</a:t>
            </a:r>
            <a:r>
              <a:rPr lang="en-US" altLang="ja-JP" dirty="0">
                <a:latin typeface="Times New Roman" charset="0"/>
              </a:rPr>
              <a:t>5459</a:t>
            </a:r>
          </a:p>
          <a:p>
            <a:pPr algn="r" eaLnBrk="1" hangingPunct="1"/>
            <a:r>
              <a:rPr lang="en-US" altLang="ja-JP" dirty="0">
                <a:latin typeface="Times New Roman" charset="0"/>
              </a:rPr>
              <a:t>takasi-i@info.kindai.ac.jp</a:t>
            </a:r>
            <a:endParaRPr lang="ja-JP" altLang="en-US" dirty="0">
              <a:latin typeface="Times New Roman"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セマフォ</a:t>
            </a:r>
          </a:p>
        </p:txBody>
      </p:sp>
      <p:sp>
        <p:nvSpPr>
          <p:cNvPr id="13315" name="Rectangle 3"/>
          <p:cNvSpPr>
            <a:spLocks noChangeArrowheads="1"/>
          </p:cNvSpPr>
          <p:nvPr/>
        </p:nvSpPr>
        <p:spPr bwMode="auto">
          <a:xfrm>
            <a:off x="5334000" y="3200400"/>
            <a:ext cx="1524000" cy="762000"/>
          </a:xfrm>
          <a:prstGeom prst="rect">
            <a:avLst/>
          </a:prstGeom>
          <a:solidFill>
            <a:srgbClr val="00B0F0"/>
          </a:solidFill>
          <a:ln w="19050">
            <a:solidFill>
              <a:schemeClr val="tx1"/>
            </a:solidFill>
            <a:miter lim="800000"/>
            <a:headEnd/>
            <a:tailEnd/>
          </a:ln>
        </p:spPr>
        <p:txBody>
          <a:bodyPr wrap="none" anchor="ctr"/>
          <a:lstStyle/>
          <a:p>
            <a:pPr algn="ctr" eaLnBrk="1" hangingPunct="1"/>
            <a:r>
              <a:rPr lang="ja-JP" altLang="en-US"/>
              <a:t>資源</a:t>
            </a:r>
          </a:p>
        </p:txBody>
      </p:sp>
      <p:sp>
        <p:nvSpPr>
          <p:cNvPr id="13316" name="Rectangle 4"/>
          <p:cNvSpPr>
            <a:spLocks noChangeArrowheads="1"/>
          </p:cNvSpPr>
          <p:nvPr/>
        </p:nvSpPr>
        <p:spPr bwMode="auto">
          <a:xfrm>
            <a:off x="1981200" y="2514600"/>
            <a:ext cx="17526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プロセス1</a:t>
            </a:r>
          </a:p>
        </p:txBody>
      </p:sp>
      <p:sp>
        <p:nvSpPr>
          <p:cNvPr id="13317" name="Rectangle 5"/>
          <p:cNvSpPr>
            <a:spLocks noChangeArrowheads="1"/>
          </p:cNvSpPr>
          <p:nvPr/>
        </p:nvSpPr>
        <p:spPr bwMode="auto">
          <a:xfrm>
            <a:off x="1981200" y="3581400"/>
            <a:ext cx="17526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プロセス2</a:t>
            </a:r>
          </a:p>
        </p:txBody>
      </p:sp>
      <p:sp>
        <p:nvSpPr>
          <p:cNvPr id="13318" name="Rectangle 6"/>
          <p:cNvSpPr>
            <a:spLocks noChangeArrowheads="1"/>
          </p:cNvSpPr>
          <p:nvPr/>
        </p:nvSpPr>
        <p:spPr bwMode="auto">
          <a:xfrm>
            <a:off x="1981200" y="4724400"/>
            <a:ext cx="17526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プロセス3</a:t>
            </a:r>
          </a:p>
        </p:txBody>
      </p:sp>
      <p:sp useBgFill="1">
        <p:nvSpPr>
          <p:cNvPr id="13319" name="Rectangle 7"/>
          <p:cNvSpPr>
            <a:spLocks noChangeArrowheads="1"/>
          </p:cNvSpPr>
          <p:nvPr/>
        </p:nvSpPr>
        <p:spPr bwMode="auto">
          <a:xfrm>
            <a:off x="5791200" y="2438400"/>
            <a:ext cx="5334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2</a:t>
            </a:r>
          </a:p>
        </p:txBody>
      </p:sp>
      <p:sp>
        <p:nvSpPr>
          <p:cNvPr id="13320" name="Text Box 8"/>
          <p:cNvSpPr txBox="1">
            <a:spLocks noChangeArrowheads="1"/>
          </p:cNvSpPr>
          <p:nvPr/>
        </p:nvSpPr>
        <p:spPr bwMode="auto">
          <a:xfrm>
            <a:off x="4572000" y="1547813"/>
            <a:ext cx="3027363" cy="884237"/>
          </a:xfrm>
          <a:prstGeom prst="rect">
            <a:avLst/>
          </a:prstGeom>
          <a:noFill/>
          <a:ln w="9525">
            <a:noFill/>
            <a:miter lim="800000"/>
            <a:headEnd/>
            <a:tailEnd/>
          </a:ln>
          <a:effectLst/>
        </p:spPr>
        <p:txBody>
          <a:bodyPr wrap="none">
            <a:spAutoFit/>
          </a:bodyPr>
          <a:lstStyle/>
          <a:p>
            <a:pPr algn="ctr" eaLnBrk="1" hangingPunct="1"/>
            <a:r>
              <a:rPr lang="ja-JP" altLang="en-US" sz="2800"/>
              <a:t>セマフォ変数</a:t>
            </a:r>
          </a:p>
          <a:p>
            <a:pPr algn="ctr" eaLnBrk="1" hangingPunct="1"/>
            <a:r>
              <a:rPr lang="ja-JP" altLang="en-US"/>
              <a:t>(空いている資源の数)</a:t>
            </a:r>
          </a:p>
        </p:txBody>
      </p:sp>
      <p:sp>
        <p:nvSpPr>
          <p:cNvPr id="13321" name="Rectangle 9"/>
          <p:cNvSpPr>
            <a:spLocks noChangeArrowheads="1"/>
          </p:cNvSpPr>
          <p:nvPr/>
        </p:nvSpPr>
        <p:spPr bwMode="auto">
          <a:xfrm>
            <a:off x="5334000" y="4114800"/>
            <a:ext cx="1524000" cy="762000"/>
          </a:xfrm>
          <a:prstGeom prst="rect">
            <a:avLst/>
          </a:prstGeom>
          <a:solidFill>
            <a:srgbClr val="00B0F0"/>
          </a:solidFill>
          <a:ln w="19050">
            <a:solidFill>
              <a:schemeClr val="tx1"/>
            </a:solidFill>
            <a:miter lim="800000"/>
            <a:headEnd/>
            <a:tailEnd/>
          </a:ln>
        </p:spPr>
        <p:txBody>
          <a:bodyPr wrap="none" anchor="ctr"/>
          <a:lstStyle/>
          <a:p>
            <a:pPr algn="ctr" eaLnBrk="1" hangingPunct="1"/>
            <a:r>
              <a:rPr lang="ja-JP" altLang="en-US"/>
              <a:t>資源</a:t>
            </a:r>
          </a:p>
        </p:txBody>
      </p:sp>
      <p:sp>
        <p:nvSpPr>
          <p:cNvPr id="487434" name="AutoShape 10"/>
          <p:cNvSpPr>
            <a:spLocks noChangeArrowheads="1"/>
          </p:cNvSpPr>
          <p:nvPr/>
        </p:nvSpPr>
        <p:spPr bwMode="auto">
          <a:xfrm>
            <a:off x="228600" y="1905000"/>
            <a:ext cx="1676400" cy="609600"/>
          </a:xfrm>
          <a:prstGeom prst="wedgeRoundRectCallout">
            <a:avLst>
              <a:gd name="adj1" fmla="val 50093"/>
              <a:gd name="adj2" fmla="val 95574"/>
              <a:gd name="adj3" fmla="val 16667"/>
            </a:avLst>
          </a:prstGeom>
          <a:noFill/>
          <a:ln w="19050">
            <a:solidFill>
              <a:schemeClr val="tx1"/>
            </a:solidFill>
            <a:miter lim="800000"/>
            <a:headEnd/>
            <a:tailEnd/>
          </a:ln>
          <a:effectLst/>
        </p:spPr>
        <p:txBody>
          <a:bodyPr/>
          <a:lstStyle/>
          <a:p>
            <a:pPr algn="ctr" eaLnBrk="1" hangingPunct="1"/>
            <a:r>
              <a:rPr lang="en-US" altLang="ja-JP" sz="2800"/>
              <a:t>wait</a:t>
            </a:r>
            <a:r>
              <a:rPr lang="ja-JP" altLang="en-US"/>
              <a:t>命令</a:t>
            </a:r>
          </a:p>
        </p:txBody>
      </p:sp>
      <p:sp>
        <p:nvSpPr>
          <p:cNvPr id="487435" name="Line 11"/>
          <p:cNvSpPr>
            <a:spLocks noChangeShapeType="1"/>
          </p:cNvSpPr>
          <p:nvPr/>
        </p:nvSpPr>
        <p:spPr bwMode="auto">
          <a:xfrm flipH="1" flipV="1">
            <a:off x="3733800" y="2819400"/>
            <a:ext cx="1600200" cy="762000"/>
          </a:xfrm>
          <a:prstGeom prst="line">
            <a:avLst/>
          </a:prstGeom>
          <a:noFill/>
          <a:ln w="38100">
            <a:solidFill>
              <a:srgbClr val="FF99CC"/>
            </a:solidFill>
            <a:round/>
            <a:headEnd/>
            <a:tailEnd type="triangle" w="med" len="med"/>
          </a:ln>
          <a:effectLst/>
        </p:spPr>
        <p:txBody>
          <a:bodyPr wrap="none"/>
          <a:lstStyle/>
          <a:p>
            <a:endParaRPr lang="ja-JP" altLang="en-US"/>
          </a:p>
        </p:txBody>
      </p:sp>
      <p:sp useBgFill="1">
        <p:nvSpPr>
          <p:cNvPr id="487436" name="Rectangle 12"/>
          <p:cNvSpPr>
            <a:spLocks noChangeArrowheads="1"/>
          </p:cNvSpPr>
          <p:nvPr/>
        </p:nvSpPr>
        <p:spPr bwMode="auto">
          <a:xfrm>
            <a:off x="5791200" y="2438400"/>
            <a:ext cx="5334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1</a:t>
            </a:r>
          </a:p>
        </p:txBody>
      </p:sp>
      <p:sp>
        <p:nvSpPr>
          <p:cNvPr id="487437" name="AutoShape 13"/>
          <p:cNvSpPr>
            <a:spLocks noChangeArrowheads="1"/>
          </p:cNvSpPr>
          <p:nvPr/>
        </p:nvSpPr>
        <p:spPr bwMode="auto">
          <a:xfrm>
            <a:off x="228600" y="2971800"/>
            <a:ext cx="1676400" cy="609600"/>
          </a:xfrm>
          <a:prstGeom prst="wedgeRoundRectCallout">
            <a:avLst>
              <a:gd name="adj1" fmla="val 50093"/>
              <a:gd name="adj2" fmla="val 95574"/>
              <a:gd name="adj3" fmla="val 16667"/>
            </a:avLst>
          </a:prstGeom>
          <a:noFill/>
          <a:ln w="19050">
            <a:solidFill>
              <a:schemeClr val="tx1"/>
            </a:solidFill>
            <a:miter lim="800000"/>
            <a:headEnd/>
            <a:tailEnd/>
          </a:ln>
          <a:effectLst/>
        </p:spPr>
        <p:txBody>
          <a:bodyPr/>
          <a:lstStyle/>
          <a:p>
            <a:pPr algn="ctr" eaLnBrk="1" hangingPunct="1"/>
            <a:r>
              <a:rPr lang="en-US" altLang="ja-JP" sz="2800" dirty="0"/>
              <a:t>wait</a:t>
            </a:r>
            <a:r>
              <a:rPr lang="ja-JP" altLang="en-US"/>
              <a:t>命令</a:t>
            </a:r>
          </a:p>
        </p:txBody>
      </p:sp>
      <p:sp>
        <p:nvSpPr>
          <p:cNvPr id="487438" name="Line 14"/>
          <p:cNvSpPr>
            <a:spLocks noChangeShapeType="1"/>
          </p:cNvSpPr>
          <p:nvPr/>
        </p:nvSpPr>
        <p:spPr bwMode="auto">
          <a:xfrm flipH="1" flipV="1">
            <a:off x="3733800" y="3810000"/>
            <a:ext cx="1600200" cy="685800"/>
          </a:xfrm>
          <a:prstGeom prst="line">
            <a:avLst/>
          </a:prstGeom>
          <a:noFill/>
          <a:ln w="38100">
            <a:solidFill>
              <a:srgbClr val="FF99CC"/>
            </a:solidFill>
            <a:round/>
            <a:headEnd/>
            <a:tailEnd type="triangle" w="med" len="med"/>
          </a:ln>
          <a:effectLst/>
        </p:spPr>
        <p:txBody>
          <a:bodyPr wrap="none"/>
          <a:lstStyle/>
          <a:p>
            <a:endParaRPr lang="ja-JP" altLang="en-US"/>
          </a:p>
        </p:txBody>
      </p:sp>
      <p:sp useBgFill="1">
        <p:nvSpPr>
          <p:cNvPr id="487439" name="Rectangle 15"/>
          <p:cNvSpPr>
            <a:spLocks noChangeArrowheads="1"/>
          </p:cNvSpPr>
          <p:nvPr/>
        </p:nvSpPr>
        <p:spPr bwMode="auto">
          <a:xfrm>
            <a:off x="5791200" y="2438400"/>
            <a:ext cx="5334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0</a:t>
            </a:r>
          </a:p>
        </p:txBody>
      </p:sp>
      <p:sp>
        <p:nvSpPr>
          <p:cNvPr id="487440" name="AutoShape 16"/>
          <p:cNvSpPr>
            <a:spLocks noChangeArrowheads="1"/>
          </p:cNvSpPr>
          <p:nvPr/>
        </p:nvSpPr>
        <p:spPr bwMode="auto">
          <a:xfrm>
            <a:off x="228600" y="4114800"/>
            <a:ext cx="1676400" cy="609600"/>
          </a:xfrm>
          <a:prstGeom prst="wedgeRoundRectCallout">
            <a:avLst>
              <a:gd name="adj1" fmla="val 51514"/>
              <a:gd name="adj2" fmla="val 95833"/>
              <a:gd name="adj3" fmla="val 16667"/>
            </a:avLst>
          </a:prstGeom>
          <a:noFill/>
          <a:ln w="19050">
            <a:solidFill>
              <a:schemeClr val="tx1"/>
            </a:solidFill>
            <a:miter lim="800000"/>
            <a:headEnd/>
            <a:tailEnd/>
          </a:ln>
          <a:effectLst/>
        </p:spPr>
        <p:txBody>
          <a:bodyPr/>
          <a:lstStyle/>
          <a:p>
            <a:pPr algn="ctr" eaLnBrk="1" hangingPunct="1"/>
            <a:r>
              <a:rPr lang="en-US" altLang="ja-JP" sz="2800"/>
              <a:t>wait</a:t>
            </a:r>
            <a:r>
              <a:rPr lang="ja-JP" altLang="en-US"/>
              <a:t>命令</a:t>
            </a:r>
          </a:p>
        </p:txBody>
      </p:sp>
      <p:sp useBgFill="1">
        <p:nvSpPr>
          <p:cNvPr id="13329" name="Rectangle 17"/>
          <p:cNvSpPr>
            <a:spLocks noChangeArrowheads="1"/>
          </p:cNvSpPr>
          <p:nvPr/>
        </p:nvSpPr>
        <p:spPr bwMode="auto">
          <a:xfrm>
            <a:off x="2057400" y="5943600"/>
            <a:ext cx="5943600" cy="685800"/>
          </a:xfrm>
          <a:prstGeom prst="rect">
            <a:avLst/>
          </a:prstGeom>
          <a:ln w="19050">
            <a:solidFill>
              <a:schemeClr val="tx1"/>
            </a:solidFill>
            <a:miter lim="800000"/>
            <a:headEnd/>
            <a:tailEnd/>
          </a:ln>
          <a:effectLst/>
        </p:spPr>
        <p:txBody>
          <a:bodyPr wrap="none" anchor="ctr"/>
          <a:lstStyle/>
          <a:p>
            <a:pPr eaLnBrk="1" hangingPunct="1"/>
            <a:endParaRPr lang="ja-JP" altLang="en-US"/>
          </a:p>
        </p:txBody>
      </p:sp>
      <p:sp>
        <p:nvSpPr>
          <p:cNvPr id="13330" name="Text Box 18"/>
          <p:cNvSpPr txBox="1">
            <a:spLocks noChangeArrowheads="1"/>
          </p:cNvSpPr>
          <p:nvPr/>
        </p:nvSpPr>
        <p:spPr bwMode="auto">
          <a:xfrm>
            <a:off x="304800" y="6019800"/>
            <a:ext cx="1587500" cy="457200"/>
          </a:xfrm>
          <a:prstGeom prst="rect">
            <a:avLst/>
          </a:prstGeom>
          <a:noFill/>
          <a:ln w="9525">
            <a:noFill/>
            <a:miter lim="800000"/>
            <a:headEnd/>
            <a:tailEnd/>
          </a:ln>
          <a:effectLst/>
        </p:spPr>
        <p:txBody>
          <a:bodyPr wrap="none">
            <a:spAutoFit/>
          </a:bodyPr>
          <a:lstStyle/>
          <a:p>
            <a:pPr eaLnBrk="1" hangingPunct="1"/>
            <a:r>
              <a:rPr lang="ja-JP" altLang="en-US"/>
              <a:t>待ちキュー</a:t>
            </a:r>
          </a:p>
        </p:txBody>
      </p:sp>
      <p:sp>
        <p:nvSpPr>
          <p:cNvPr id="487443" name="Text Box 19"/>
          <p:cNvSpPr txBox="1">
            <a:spLocks noChangeArrowheads="1"/>
          </p:cNvSpPr>
          <p:nvPr/>
        </p:nvSpPr>
        <p:spPr bwMode="auto">
          <a:xfrm>
            <a:off x="2286000" y="5257800"/>
            <a:ext cx="1797050" cy="457200"/>
          </a:xfrm>
          <a:prstGeom prst="rect">
            <a:avLst/>
          </a:prstGeom>
          <a:noFill/>
          <a:ln w="9525">
            <a:noFill/>
            <a:miter lim="800000"/>
            <a:headEnd/>
            <a:tailEnd/>
          </a:ln>
          <a:effectLst/>
        </p:spPr>
        <p:txBody>
          <a:bodyPr wrap="none">
            <a:spAutoFit/>
          </a:bodyPr>
          <a:lstStyle/>
          <a:p>
            <a:pPr eaLnBrk="1" hangingPunct="1"/>
            <a:r>
              <a:rPr lang="ja-JP" altLang="en-US"/>
              <a:t>ブロック状態</a:t>
            </a:r>
          </a:p>
        </p:txBody>
      </p:sp>
      <p:sp>
        <p:nvSpPr>
          <p:cNvPr id="487444" name="Rectangle 20"/>
          <p:cNvSpPr>
            <a:spLocks noChangeArrowheads="1"/>
          </p:cNvSpPr>
          <p:nvPr/>
        </p:nvSpPr>
        <p:spPr bwMode="auto">
          <a:xfrm>
            <a:off x="2133600" y="6019800"/>
            <a:ext cx="17526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プロセス3</a:t>
            </a:r>
          </a:p>
        </p:txBody>
      </p:sp>
    </p:spTree>
    <p:extLst>
      <p:ext uri="{BB962C8B-B14F-4D97-AF65-F5344CB8AC3E}">
        <p14:creationId xmlns:p14="http://schemas.microsoft.com/office/powerpoint/2010/main" val="14804803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87434"/>
                                        </p:tgtEl>
                                        <p:attrNameLst>
                                          <p:attrName>style.visibility</p:attrName>
                                        </p:attrNameLst>
                                      </p:cBhvr>
                                      <p:to>
                                        <p:strVal val="visible"/>
                                      </p:to>
                                    </p:set>
                                    <p:animEffect transition="in" filter="checkerboard(across)">
                                      <p:cBhvr>
                                        <p:cTn id="7" dur="500"/>
                                        <p:tgtEl>
                                          <p:spTgt spid="4874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487435"/>
                                        </p:tgtEl>
                                        <p:attrNameLst>
                                          <p:attrName>style.visibility</p:attrName>
                                        </p:attrNameLst>
                                      </p:cBhvr>
                                      <p:to>
                                        <p:strVal val="visible"/>
                                      </p:to>
                                    </p:set>
                                    <p:animEffect transition="in" filter="wipe(right)">
                                      <p:cBhvr>
                                        <p:cTn id="12" dur="500"/>
                                        <p:tgtEl>
                                          <p:spTgt spid="48743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87436"/>
                                        </p:tgtEl>
                                        <p:attrNameLst>
                                          <p:attrName>style.visibility</p:attrName>
                                        </p:attrNameLst>
                                      </p:cBhvr>
                                      <p:to>
                                        <p:strVal val="visible"/>
                                      </p:to>
                                    </p:set>
                                    <p:animEffect transition="in" filter="checkerboard(across)">
                                      <p:cBhvr>
                                        <p:cTn id="17" dur="500"/>
                                        <p:tgtEl>
                                          <p:spTgt spid="48743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87437"/>
                                        </p:tgtEl>
                                        <p:attrNameLst>
                                          <p:attrName>style.visibility</p:attrName>
                                        </p:attrNameLst>
                                      </p:cBhvr>
                                      <p:to>
                                        <p:strVal val="visible"/>
                                      </p:to>
                                    </p:set>
                                    <p:animEffect transition="in" filter="checkerboard(across)">
                                      <p:cBhvr>
                                        <p:cTn id="22" dur="500"/>
                                        <p:tgtEl>
                                          <p:spTgt spid="48743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487438"/>
                                        </p:tgtEl>
                                        <p:attrNameLst>
                                          <p:attrName>style.visibility</p:attrName>
                                        </p:attrNameLst>
                                      </p:cBhvr>
                                      <p:to>
                                        <p:strVal val="visible"/>
                                      </p:to>
                                    </p:set>
                                    <p:animEffect transition="in" filter="wipe(right)">
                                      <p:cBhvr>
                                        <p:cTn id="27" dur="500"/>
                                        <p:tgtEl>
                                          <p:spTgt spid="48743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487439"/>
                                        </p:tgtEl>
                                        <p:attrNameLst>
                                          <p:attrName>style.visibility</p:attrName>
                                        </p:attrNameLst>
                                      </p:cBhvr>
                                      <p:to>
                                        <p:strVal val="visible"/>
                                      </p:to>
                                    </p:set>
                                    <p:animEffect transition="in" filter="checkerboard(across)">
                                      <p:cBhvr>
                                        <p:cTn id="32" dur="500"/>
                                        <p:tgtEl>
                                          <p:spTgt spid="48743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487440"/>
                                        </p:tgtEl>
                                        <p:attrNameLst>
                                          <p:attrName>style.visibility</p:attrName>
                                        </p:attrNameLst>
                                      </p:cBhvr>
                                      <p:to>
                                        <p:strVal val="visible"/>
                                      </p:to>
                                    </p:set>
                                    <p:animEffect transition="in" filter="checkerboard(across)">
                                      <p:cBhvr>
                                        <p:cTn id="37" dur="500"/>
                                        <p:tgtEl>
                                          <p:spTgt spid="48744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487443"/>
                                        </p:tgtEl>
                                        <p:attrNameLst>
                                          <p:attrName>style.visibility</p:attrName>
                                        </p:attrNameLst>
                                      </p:cBhvr>
                                      <p:to>
                                        <p:strVal val="visible"/>
                                      </p:to>
                                    </p:set>
                                    <p:animEffect transition="in" filter="checkerboard(across)">
                                      <p:cBhvr>
                                        <p:cTn id="42" dur="500"/>
                                        <p:tgtEl>
                                          <p:spTgt spid="48744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487444"/>
                                        </p:tgtEl>
                                        <p:attrNameLst>
                                          <p:attrName>style.visibility</p:attrName>
                                        </p:attrNameLst>
                                      </p:cBhvr>
                                      <p:to>
                                        <p:strVal val="visible"/>
                                      </p:to>
                                    </p:set>
                                    <p:animEffect transition="in" filter="checkerboard(across)">
                                      <p:cBhvr>
                                        <p:cTn id="47" dur="500"/>
                                        <p:tgtEl>
                                          <p:spTgt spid="4874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7434" grpId="0" animBg="1" autoUpdateAnimBg="0"/>
      <p:bldP spid="487435" grpId="0" animBg="1"/>
      <p:bldP spid="487436" grpId="0" animBg="1" autoUpdateAnimBg="0"/>
      <p:bldP spid="487437" grpId="0" animBg="1" autoUpdateAnimBg="0"/>
      <p:bldP spid="487438" grpId="0" animBg="1"/>
      <p:bldP spid="487439" grpId="0" animBg="1" autoUpdateAnimBg="0"/>
      <p:bldP spid="487440" grpId="0" animBg="1" autoUpdateAnimBg="0"/>
      <p:bldP spid="487443" grpId="0" autoUpdateAnimBg="0"/>
      <p:bldP spid="487444"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セマフォ</a:t>
            </a:r>
          </a:p>
        </p:txBody>
      </p:sp>
      <p:sp>
        <p:nvSpPr>
          <p:cNvPr id="14339" name="Rectangle 3"/>
          <p:cNvSpPr>
            <a:spLocks noChangeArrowheads="1"/>
          </p:cNvSpPr>
          <p:nvPr/>
        </p:nvSpPr>
        <p:spPr bwMode="auto">
          <a:xfrm>
            <a:off x="5334000" y="3200400"/>
            <a:ext cx="1524000" cy="762000"/>
          </a:xfrm>
          <a:prstGeom prst="rect">
            <a:avLst/>
          </a:prstGeom>
          <a:solidFill>
            <a:srgbClr val="00B0F0"/>
          </a:solidFill>
          <a:ln w="19050">
            <a:solidFill>
              <a:schemeClr val="tx1"/>
            </a:solidFill>
            <a:miter lim="800000"/>
            <a:headEnd/>
            <a:tailEnd/>
          </a:ln>
        </p:spPr>
        <p:txBody>
          <a:bodyPr wrap="none" anchor="ctr"/>
          <a:lstStyle/>
          <a:p>
            <a:pPr algn="ctr" eaLnBrk="1" hangingPunct="1"/>
            <a:r>
              <a:rPr lang="ja-JP" altLang="en-US"/>
              <a:t>資源</a:t>
            </a:r>
          </a:p>
        </p:txBody>
      </p:sp>
      <p:sp>
        <p:nvSpPr>
          <p:cNvPr id="14340" name="Rectangle 4"/>
          <p:cNvSpPr>
            <a:spLocks noChangeArrowheads="1"/>
          </p:cNvSpPr>
          <p:nvPr/>
        </p:nvSpPr>
        <p:spPr bwMode="auto">
          <a:xfrm>
            <a:off x="1981200" y="2514600"/>
            <a:ext cx="17526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プロセス1</a:t>
            </a:r>
          </a:p>
        </p:txBody>
      </p:sp>
      <p:sp>
        <p:nvSpPr>
          <p:cNvPr id="14341" name="Rectangle 5"/>
          <p:cNvSpPr>
            <a:spLocks noChangeArrowheads="1"/>
          </p:cNvSpPr>
          <p:nvPr/>
        </p:nvSpPr>
        <p:spPr bwMode="auto">
          <a:xfrm>
            <a:off x="1981200" y="3581400"/>
            <a:ext cx="17526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プロセス2</a:t>
            </a:r>
          </a:p>
        </p:txBody>
      </p:sp>
      <p:sp useBgFill="1">
        <p:nvSpPr>
          <p:cNvPr id="14342" name="Rectangle 7"/>
          <p:cNvSpPr>
            <a:spLocks noChangeArrowheads="1"/>
          </p:cNvSpPr>
          <p:nvPr/>
        </p:nvSpPr>
        <p:spPr bwMode="auto">
          <a:xfrm>
            <a:off x="5791200" y="2438400"/>
            <a:ext cx="5334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0</a:t>
            </a:r>
          </a:p>
        </p:txBody>
      </p:sp>
      <p:sp>
        <p:nvSpPr>
          <p:cNvPr id="14343" name="Text Box 8"/>
          <p:cNvSpPr txBox="1">
            <a:spLocks noChangeArrowheads="1"/>
          </p:cNvSpPr>
          <p:nvPr/>
        </p:nvSpPr>
        <p:spPr bwMode="auto">
          <a:xfrm>
            <a:off x="4572000" y="1547813"/>
            <a:ext cx="3027363" cy="884237"/>
          </a:xfrm>
          <a:prstGeom prst="rect">
            <a:avLst/>
          </a:prstGeom>
          <a:noFill/>
          <a:ln w="9525">
            <a:noFill/>
            <a:miter lim="800000"/>
            <a:headEnd/>
            <a:tailEnd/>
          </a:ln>
          <a:effectLst/>
        </p:spPr>
        <p:txBody>
          <a:bodyPr wrap="none">
            <a:spAutoFit/>
          </a:bodyPr>
          <a:lstStyle/>
          <a:p>
            <a:pPr algn="ctr" eaLnBrk="1" hangingPunct="1"/>
            <a:r>
              <a:rPr lang="ja-JP" altLang="en-US" sz="2800"/>
              <a:t>セマフォ変数</a:t>
            </a:r>
          </a:p>
          <a:p>
            <a:pPr algn="ctr" eaLnBrk="1" hangingPunct="1"/>
            <a:r>
              <a:rPr lang="ja-JP" altLang="en-US"/>
              <a:t>(空いている資源の数)</a:t>
            </a:r>
          </a:p>
        </p:txBody>
      </p:sp>
      <p:sp>
        <p:nvSpPr>
          <p:cNvPr id="14344" name="Rectangle 9"/>
          <p:cNvSpPr>
            <a:spLocks noChangeArrowheads="1"/>
          </p:cNvSpPr>
          <p:nvPr/>
        </p:nvSpPr>
        <p:spPr bwMode="auto">
          <a:xfrm>
            <a:off x="5334000" y="4114800"/>
            <a:ext cx="1524000" cy="762000"/>
          </a:xfrm>
          <a:prstGeom prst="rect">
            <a:avLst/>
          </a:prstGeom>
          <a:solidFill>
            <a:srgbClr val="00B0F0"/>
          </a:solidFill>
          <a:ln w="19050">
            <a:solidFill>
              <a:schemeClr val="tx1"/>
            </a:solidFill>
            <a:miter lim="800000"/>
            <a:headEnd/>
            <a:tailEnd/>
          </a:ln>
        </p:spPr>
        <p:txBody>
          <a:bodyPr wrap="none" anchor="ctr"/>
          <a:lstStyle/>
          <a:p>
            <a:pPr algn="ctr" eaLnBrk="1" hangingPunct="1"/>
            <a:r>
              <a:rPr lang="ja-JP" altLang="en-US"/>
              <a:t>資源</a:t>
            </a:r>
          </a:p>
        </p:txBody>
      </p:sp>
      <p:sp>
        <p:nvSpPr>
          <p:cNvPr id="488458" name="AutoShape 10"/>
          <p:cNvSpPr>
            <a:spLocks noChangeArrowheads="1"/>
          </p:cNvSpPr>
          <p:nvPr/>
        </p:nvSpPr>
        <p:spPr bwMode="auto">
          <a:xfrm>
            <a:off x="228600" y="1905000"/>
            <a:ext cx="1676400" cy="609600"/>
          </a:xfrm>
          <a:prstGeom prst="wedgeRoundRectCallout">
            <a:avLst>
              <a:gd name="adj1" fmla="val 50093"/>
              <a:gd name="adj2" fmla="val 95574"/>
              <a:gd name="adj3" fmla="val 16667"/>
            </a:avLst>
          </a:prstGeom>
          <a:noFill/>
          <a:ln w="19050">
            <a:solidFill>
              <a:schemeClr val="tx1"/>
            </a:solidFill>
            <a:miter lim="800000"/>
            <a:headEnd/>
            <a:tailEnd/>
          </a:ln>
          <a:effectLst/>
        </p:spPr>
        <p:txBody>
          <a:bodyPr/>
          <a:lstStyle/>
          <a:p>
            <a:pPr algn="ctr" eaLnBrk="1" hangingPunct="1"/>
            <a:r>
              <a:rPr lang="en-US" altLang="ja-JP"/>
              <a:t>signal</a:t>
            </a:r>
            <a:r>
              <a:rPr lang="ja-JP" altLang="en-US"/>
              <a:t>命令</a:t>
            </a:r>
          </a:p>
        </p:txBody>
      </p:sp>
      <p:sp>
        <p:nvSpPr>
          <p:cNvPr id="14346" name="Line 11"/>
          <p:cNvSpPr>
            <a:spLocks noChangeShapeType="1"/>
          </p:cNvSpPr>
          <p:nvPr/>
        </p:nvSpPr>
        <p:spPr bwMode="auto">
          <a:xfrm flipH="1" flipV="1">
            <a:off x="3733800" y="2819400"/>
            <a:ext cx="1600200" cy="76200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14347" name="Line 14"/>
          <p:cNvSpPr>
            <a:spLocks noChangeShapeType="1"/>
          </p:cNvSpPr>
          <p:nvPr/>
        </p:nvSpPr>
        <p:spPr bwMode="auto">
          <a:xfrm flipH="1" flipV="1">
            <a:off x="3733800" y="3810000"/>
            <a:ext cx="1600200" cy="685800"/>
          </a:xfrm>
          <a:prstGeom prst="line">
            <a:avLst/>
          </a:prstGeom>
          <a:noFill/>
          <a:ln w="38100">
            <a:solidFill>
              <a:srgbClr val="FF99CC"/>
            </a:solidFill>
            <a:round/>
            <a:headEnd/>
            <a:tailEnd type="triangle" w="med" len="med"/>
          </a:ln>
          <a:effectLst/>
        </p:spPr>
        <p:txBody>
          <a:bodyPr wrap="none"/>
          <a:lstStyle/>
          <a:p>
            <a:endParaRPr lang="ja-JP" altLang="en-US"/>
          </a:p>
        </p:txBody>
      </p:sp>
      <p:sp useBgFill="1">
        <p:nvSpPr>
          <p:cNvPr id="14348" name="Rectangle 17"/>
          <p:cNvSpPr>
            <a:spLocks noChangeArrowheads="1"/>
          </p:cNvSpPr>
          <p:nvPr/>
        </p:nvSpPr>
        <p:spPr bwMode="auto">
          <a:xfrm>
            <a:off x="2057400" y="5943600"/>
            <a:ext cx="5943600" cy="685800"/>
          </a:xfrm>
          <a:prstGeom prst="rect">
            <a:avLst/>
          </a:prstGeom>
          <a:ln w="19050">
            <a:solidFill>
              <a:schemeClr val="tx1"/>
            </a:solidFill>
            <a:miter lim="800000"/>
            <a:headEnd/>
            <a:tailEnd/>
          </a:ln>
          <a:effectLst/>
        </p:spPr>
        <p:txBody>
          <a:bodyPr wrap="none" anchor="ctr"/>
          <a:lstStyle/>
          <a:p>
            <a:pPr eaLnBrk="1" hangingPunct="1"/>
            <a:endParaRPr lang="ja-JP" altLang="en-US"/>
          </a:p>
        </p:txBody>
      </p:sp>
      <p:sp>
        <p:nvSpPr>
          <p:cNvPr id="14349" name="Text Box 18"/>
          <p:cNvSpPr txBox="1">
            <a:spLocks noChangeArrowheads="1"/>
          </p:cNvSpPr>
          <p:nvPr/>
        </p:nvSpPr>
        <p:spPr bwMode="auto">
          <a:xfrm>
            <a:off x="304800" y="6019800"/>
            <a:ext cx="1587500" cy="457200"/>
          </a:xfrm>
          <a:prstGeom prst="rect">
            <a:avLst/>
          </a:prstGeom>
          <a:noFill/>
          <a:ln w="9525">
            <a:noFill/>
            <a:miter lim="800000"/>
            <a:headEnd/>
            <a:tailEnd/>
          </a:ln>
          <a:effectLst/>
        </p:spPr>
        <p:txBody>
          <a:bodyPr wrap="none">
            <a:spAutoFit/>
          </a:bodyPr>
          <a:lstStyle/>
          <a:p>
            <a:pPr eaLnBrk="1" hangingPunct="1"/>
            <a:r>
              <a:rPr lang="ja-JP" altLang="en-US"/>
              <a:t>待ちキュー</a:t>
            </a:r>
          </a:p>
        </p:txBody>
      </p:sp>
      <p:sp>
        <p:nvSpPr>
          <p:cNvPr id="14350" name="Text Box 19"/>
          <p:cNvSpPr txBox="1">
            <a:spLocks noChangeArrowheads="1"/>
          </p:cNvSpPr>
          <p:nvPr/>
        </p:nvSpPr>
        <p:spPr bwMode="auto">
          <a:xfrm>
            <a:off x="2286000" y="5257800"/>
            <a:ext cx="1797050" cy="457200"/>
          </a:xfrm>
          <a:prstGeom prst="rect">
            <a:avLst/>
          </a:prstGeom>
          <a:noFill/>
          <a:ln w="9525">
            <a:noFill/>
            <a:miter lim="800000"/>
            <a:headEnd/>
            <a:tailEnd/>
          </a:ln>
          <a:effectLst/>
        </p:spPr>
        <p:txBody>
          <a:bodyPr wrap="none">
            <a:spAutoFit/>
          </a:bodyPr>
          <a:lstStyle/>
          <a:p>
            <a:pPr eaLnBrk="1" hangingPunct="1"/>
            <a:r>
              <a:rPr lang="ja-JP" altLang="en-US"/>
              <a:t>ブロック状態</a:t>
            </a:r>
          </a:p>
        </p:txBody>
      </p:sp>
      <p:sp>
        <p:nvSpPr>
          <p:cNvPr id="14351" name="Rectangle 20"/>
          <p:cNvSpPr>
            <a:spLocks noChangeArrowheads="1"/>
          </p:cNvSpPr>
          <p:nvPr/>
        </p:nvSpPr>
        <p:spPr bwMode="auto">
          <a:xfrm>
            <a:off x="2133600" y="6019800"/>
            <a:ext cx="17526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プロセス3</a:t>
            </a:r>
          </a:p>
        </p:txBody>
      </p:sp>
      <p:sp>
        <p:nvSpPr>
          <p:cNvPr id="488474" name="Line 26"/>
          <p:cNvSpPr>
            <a:spLocks noChangeShapeType="1"/>
          </p:cNvSpPr>
          <p:nvPr/>
        </p:nvSpPr>
        <p:spPr bwMode="auto">
          <a:xfrm flipH="1" flipV="1">
            <a:off x="3733200" y="2818800"/>
            <a:ext cx="1600200" cy="762000"/>
          </a:xfrm>
          <a:prstGeom prst="line">
            <a:avLst/>
          </a:prstGeom>
          <a:noFill/>
          <a:ln w="57150">
            <a:solidFill>
              <a:schemeClr val="bg1"/>
            </a:solidFill>
            <a:round/>
            <a:headEnd/>
            <a:tailEnd type="triangle" w="med" len="med"/>
          </a:ln>
          <a:effectLst/>
        </p:spPr>
        <p:txBody>
          <a:bodyPr wrap="none"/>
          <a:lstStyle/>
          <a:p>
            <a:endParaRPr lang="ja-JP" altLang="en-US"/>
          </a:p>
        </p:txBody>
      </p:sp>
      <p:sp>
        <p:nvSpPr>
          <p:cNvPr id="488479" name="Line 31"/>
          <p:cNvSpPr>
            <a:spLocks noChangeShapeType="1"/>
          </p:cNvSpPr>
          <p:nvPr/>
        </p:nvSpPr>
        <p:spPr bwMode="auto">
          <a:xfrm flipH="1">
            <a:off x="3708400" y="3573463"/>
            <a:ext cx="1600200" cy="1447800"/>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488480" name="Group 32"/>
          <p:cNvGrpSpPr>
            <a:grpSpLocks/>
          </p:cNvGrpSpPr>
          <p:nvPr/>
        </p:nvGrpSpPr>
        <p:grpSpPr bwMode="auto">
          <a:xfrm>
            <a:off x="2133600" y="5257800"/>
            <a:ext cx="2057400" cy="1295400"/>
            <a:chOff x="1344" y="3312"/>
            <a:chExt cx="1296" cy="816"/>
          </a:xfrm>
        </p:grpSpPr>
        <p:sp useBgFill="1">
          <p:nvSpPr>
            <p:cNvPr id="14356" name="Rectangle 33"/>
            <p:cNvSpPr>
              <a:spLocks noChangeArrowheads="1"/>
            </p:cNvSpPr>
            <p:nvPr/>
          </p:nvSpPr>
          <p:spPr bwMode="auto">
            <a:xfrm>
              <a:off x="1344" y="3792"/>
              <a:ext cx="1104" cy="336"/>
            </a:xfrm>
            <a:prstGeom prst="rect">
              <a:avLst/>
            </a:prstGeom>
            <a:ln w="9525">
              <a:solidFill>
                <a:schemeClr val="bg1"/>
              </a:solidFill>
              <a:miter lim="800000"/>
              <a:headEnd/>
              <a:tailEnd/>
            </a:ln>
            <a:effectLst/>
          </p:spPr>
          <p:txBody>
            <a:bodyPr wrap="none" anchor="ctr"/>
            <a:lstStyle/>
            <a:p>
              <a:pPr eaLnBrk="1" hangingPunct="1"/>
              <a:endParaRPr lang="ja-JP" altLang="en-US"/>
            </a:p>
          </p:txBody>
        </p:sp>
        <p:sp useBgFill="1">
          <p:nvSpPr>
            <p:cNvPr id="14357" name="Text Box 34"/>
            <p:cNvSpPr txBox="1">
              <a:spLocks noChangeArrowheads="1"/>
            </p:cNvSpPr>
            <p:nvPr/>
          </p:nvSpPr>
          <p:spPr bwMode="auto">
            <a:xfrm>
              <a:off x="1440" y="3312"/>
              <a:ext cx="1200" cy="288"/>
            </a:xfrm>
            <a:prstGeom prst="rect">
              <a:avLst/>
            </a:prstGeom>
            <a:ln w="9525">
              <a:noFill/>
              <a:miter lim="800000"/>
              <a:headEnd/>
              <a:tailEnd/>
            </a:ln>
            <a:effectLst/>
          </p:spPr>
          <p:txBody>
            <a:bodyPr>
              <a:spAutoFit/>
            </a:bodyPr>
            <a:lstStyle/>
            <a:p>
              <a:pPr eaLnBrk="1" hangingPunct="1"/>
              <a:endParaRPr lang="ja-JP" altLang="en-US"/>
            </a:p>
          </p:txBody>
        </p:sp>
      </p:grpSp>
      <p:sp>
        <p:nvSpPr>
          <p:cNvPr id="14355" name="Rectangle 6"/>
          <p:cNvSpPr>
            <a:spLocks noChangeArrowheads="1"/>
          </p:cNvSpPr>
          <p:nvPr/>
        </p:nvSpPr>
        <p:spPr bwMode="auto">
          <a:xfrm>
            <a:off x="1981200" y="4724400"/>
            <a:ext cx="17526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プロセス3</a:t>
            </a:r>
          </a:p>
        </p:txBody>
      </p:sp>
    </p:spTree>
    <p:extLst>
      <p:ext uri="{BB962C8B-B14F-4D97-AF65-F5344CB8AC3E}">
        <p14:creationId xmlns:p14="http://schemas.microsoft.com/office/powerpoint/2010/main" val="3652772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88458"/>
                                        </p:tgtEl>
                                        <p:attrNameLst>
                                          <p:attrName>style.visibility</p:attrName>
                                        </p:attrNameLst>
                                      </p:cBhvr>
                                      <p:to>
                                        <p:strVal val="visible"/>
                                      </p:to>
                                    </p:set>
                                    <p:animEffect transition="in" filter="checkerboard(across)">
                                      <p:cBhvr>
                                        <p:cTn id="7" dur="500"/>
                                        <p:tgtEl>
                                          <p:spTgt spid="4884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88474"/>
                                        </p:tgtEl>
                                        <p:attrNameLst>
                                          <p:attrName>style.visibility</p:attrName>
                                        </p:attrNameLst>
                                      </p:cBhvr>
                                      <p:to>
                                        <p:strVal val="visible"/>
                                      </p:to>
                                    </p:set>
                                    <p:animEffect transition="in" filter="checkerboard(across)">
                                      <p:cBhvr>
                                        <p:cTn id="12" dur="500"/>
                                        <p:tgtEl>
                                          <p:spTgt spid="48847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488480"/>
                                        </p:tgtEl>
                                        <p:attrNameLst>
                                          <p:attrName>style.visibility</p:attrName>
                                        </p:attrNameLst>
                                      </p:cBhvr>
                                      <p:to>
                                        <p:strVal val="visible"/>
                                      </p:to>
                                    </p:set>
                                    <p:animEffect transition="in" filter="checkerboard(across)">
                                      <p:cBhvr>
                                        <p:cTn id="17" dur="500"/>
                                        <p:tgtEl>
                                          <p:spTgt spid="48848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488479"/>
                                        </p:tgtEl>
                                        <p:attrNameLst>
                                          <p:attrName>style.visibility</p:attrName>
                                        </p:attrNameLst>
                                      </p:cBhvr>
                                      <p:to>
                                        <p:strVal val="visible"/>
                                      </p:to>
                                    </p:set>
                                    <p:animEffect transition="in" filter="wipe(right)">
                                      <p:cBhvr>
                                        <p:cTn id="22" dur="500"/>
                                        <p:tgtEl>
                                          <p:spTgt spid="4884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8458" grpId="0" animBg="1" autoUpdateAnimBg="0"/>
      <p:bldP spid="488474" grpId="0" animBg="1"/>
      <p:bldP spid="48847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セマフォ</a:t>
            </a:r>
          </a:p>
        </p:txBody>
      </p:sp>
      <p:sp>
        <p:nvSpPr>
          <p:cNvPr id="14339" name="Rectangle 3"/>
          <p:cNvSpPr>
            <a:spLocks noChangeArrowheads="1"/>
          </p:cNvSpPr>
          <p:nvPr/>
        </p:nvSpPr>
        <p:spPr bwMode="auto">
          <a:xfrm>
            <a:off x="5334000" y="3200400"/>
            <a:ext cx="1524000" cy="762000"/>
          </a:xfrm>
          <a:prstGeom prst="rect">
            <a:avLst/>
          </a:prstGeom>
          <a:solidFill>
            <a:srgbClr val="00B0F0"/>
          </a:solidFill>
          <a:ln w="19050">
            <a:solidFill>
              <a:schemeClr val="tx1"/>
            </a:solidFill>
            <a:miter lim="800000"/>
            <a:headEnd/>
            <a:tailEnd/>
          </a:ln>
        </p:spPr>
        <p:txBody>
          <a:bodyPr wrap="none" anchor="ctr"/>
          <a:lstStyle/>
          <a:p>
            <a:pPr algn="ctr" eaLnBrk="1" hangingPunct="1"/>
            <a:r>
              <a:rPr lang="ja-JP" altLang="en-US"/>
              <a:t>資源</a:t>
            </a:r>
          </a:p>
        </p:txBody>
      </p:sp>
      <p:sp>
        <p:nvSpPr>
          <p:cNvPr id="14340" name="Rectangle 4"/>
          <p:cNvSpPr>
            <a:spLocks noChangeArrowheads="1"/>
          </p:cNvSpPr>
          <p:nvPr/>
        </p:nvSpPr>
        <p:spPr bwMode="auto">
          <a:xfrm>
            <a:off x="1981200" y="2514600"/>
            <a:ext cx="17526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プロセス1</a:t>
            </a:r>
          </a:p>
        </p:txBody>
      </p:sp>
      <p:sp>
        <p:nvSpPr>
          <p:cNvPr id="14341" name="Rectangle 5"/>
          <p:cNvSpPr>
            <a:spLocks noChangeArrowheads="1"/>
          </p:cNvSpPr>
          <p:nvPr/>
        </p:nvSpPr>
        <p:spPr bwMode="auto">
          <a:xfrm>
            <a:off x="1981200" y="3581400"/>
            <a:ext cx="17526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プロセス2</a:t>
            </a:r>
          </a:p>
        </p:txBody>
      </p:sp>
      <p:sp useBgFill="1">
        <p:nvSpPr>
          <p:cNvPr id="14342" name="Rectangle 7"/>
          <p:cNvSpPr>
            <a:spLocks noChangeArrowheads="1"/>
          </p:cNvSpPr>
          <p:nvPr/>
        </p:nvSpPr>
        <p:spPr bwMode="auto">
          <a:xfrm>
            <a:off x="5791200" y="2438400"/>
            <a:ext cx="5334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0</a:t>
            </a:r>
          </a:p>
        </p:txBody>
      </p:sp>
      <p:sp>
        <p:nvSpPr>
          <p:cNvPr id="14343" name="Text Box 8"/>
          <p:cNvSpPr txBox="1">
            <a:spLocks noChangeArrowheads="1"/>
          </p:cNvSpPr>
          <p:nvPr/>
        </p:nvSpPr>
        <p:spPr bwMode="auto">
          <a:xfrm>
            <a:off x="4572000" y="1547813"/>
            <a:ext cx="3027363" cy="884237"/>
          </a:xfrm>
          <a:prstGeom prst="rect">
            <a:avLst/>
          </a:prstGeom>
          <a:noFill/>
          <a:ln w="9525">
            <a:noFill/>
            <a:miter lim="800000"/>
            <a:headEnd/>
            <a:tailEnd/>
          </a:ln>
          <a:effectLst/>
        </p:spPr>
        <p:txBody>
          <a:bodyPr wrap="none">
            <a:spAutoFit/>
          </a:bodyPr>
          <a:lstStyle/>
          <a:p>
            <a:pPr algn="ctr" eaLnBrk="1" hangingPunct="1"/>
            <a:r>
              <a:rPr lang="ja-JP" altLang="en-US" sz="2800"/>
              <a:t>セマフォ変数</a:t>
            </a:r>
          </a:p>
          <a:p>
            <a:pPr algn="ctr" eaLnBrk="1" hangingPunct="1"/>
            <a:r>
              <a:rPr lang="ja-JP" altLang="en-US"/>
              <a:t>(空いている資源の数)</a:t>
            </a:r>
          </a:p>
        </p:txBody>
      </p:sp>
      <p:sp>
        <p:nvSpPr>
          <p:cNvPr id="14344" name="Rectangle 9"/>
          <p:cNvSpPr>
            <a:spLocks noChangeArrowheads="1"/>
          </p:cNvSpPr>
          <p:nvPr/>
        </p:nvSpPr>
        <p:spPr bwMode="auto">
          <a:xfrm>
            <a:off x="5334000" y="4114800"/>
            <a:ext cx="1524000" cy="762000"/>
          </a:xfrm>
          <a:prstGeom prst="rect">
            <a:avLst/>
          </a:prstGeom>
          <a:solidFill>
            <a:srgbClr val="00B0F0"/>
          </a:solidFill>
          <a:ln w="19050">
            <a:solidFill>
              <a:schemeClr val="tx1"/>
            </a:solidFill>
            <a:miter lim="800000"/>
            <a:headEnd/>
            <a:tailEnd/>
          </a:ln>
        </p:spPr>
        <p:txBody>
          <a:bodyPr wrap="none" anchor="ctr"/>
          <a:lstStyle/>
          <a:p>
            <a:pPr algn="ctr" eaLnBrk="1" hangingPunct="1"/>
            <a:r>
              <a:rPr lang="ja-JP" altLang="en-US"/>
              <a:t>資源</a:t>
            </a:r>
          </a:p>
        </p:txBody>
      </p:sp>
      <p:sp>
        <p:nvSpPr>
          <p:cNvPr id="488458" name="AutoShape 10"/>
          <p:cNvSpPr>
            <a:spLocks noChangeArrowheads="1"/>
          </p:cNvSpPr>
          <p:nvPr/>
        </p:nvSpPr>
        <p:spPr bwMode="auto">
          <a:xfrm>
            <a:off x="228600" y="1905000"/>
            <a:ext cx="1676400" cy="609600"/>
          </a:xfrm>
          <a:prstGeom prst="wedgeRoundRectCallout">
            <a:avLst>
              <a:gd name="adj1" fmla="val 50093"/>
              <a:gd name="adj2" fmla="val 95574"/>
              <a:gd name="adj3" fmla="val 16667"/>
            </a:avLst>
          </a:prstGeom>
          <a:noFill/>
          <a:ln w="19050">
            <a:solidFill>
              <a:schemeClr val="tx1"/>
            </a:solidFill>
            <a:miter lim="800000"/>
            <a:headEnd/>
            <a:tailEnd/>
          </a:ln>
          <a:effectLst/>
        </p:spPr>
        <p:txBody>
          <a:bodyPr/>
          <a:lstStyle/>
          <a:p>
            <a:pPr algn="ctr" eaLnBrk="1" hangingPunct="1"/>
            <a:r>
              <a:rPr lang="en-US" altLang="ja-JP" dirty="0"/>
              <a:t>signal</a:t>
            </a:r>
            <a:r>
              <a:rPr lang="ja-JP" altLang="en-US" dirty="0"/>
              <a:t>命令</a:t>
            </a:r>
          </a:p>
        </p:txBody>
      </p:sp>
      <p:sp>
        <p:nvSpPr>
          <p:cNvPr id="14347" name="Line 14"/>
          <p:cNvSpPr>
            <a:spLocks noChangeShapeType="1"/>
          </p:cNvSpPr>
          <p:nvPr/>
        </p:nvSpPr>
        <p:spPr bwMode="auto">
          <a:xfrm flipH="1" flipV="1">
            <a:off x="3733800" y="3810000"/>
            <a:ext cx="1600200" cy="685800"/>
          </a:xfrm>
          <a:prstGeom prst="line">
            <a:avLst/>
          </a:prstGeom>
          <a:noFill/>
          <a:ln w="38100">
            <a:solidFill>
              <a:srgbClr val="FF99CC"/>
            </a:solidFill>
            <a:round/>
            <a:headEnd/>
            <a:tailEnd type="triangle" w="med" len="med"/>
          </a:ln>
          <a:effectLst/>
        </p:spPr>
        <p:txBody>
          <a:bodyPr wrap="none"/>
          <a:lstStyle/>
          <a:p>
            <a:endParaRPr lang="ja-JP" altLang="en-US"/>
          </a:p>
        </p:txBody>
      </p:sp>
      <p:sp useBgFill="1">
        <p:nvSpPr>
          <p:cNvPr id="14348" name="Rectangle 17"/>
          <p:cNvSpPr>
            <a:spLocks noChangeArrowheads="1"/>
          </p:cNvSpPr>
          <p:nvPr/>
        </p:nvSpPr>
        <p:spPr bwMode="auto">
          <a:xfrm>
            <a:off x="2057400" y="5943600"/>
            <a:ext cx="5943600" cy="685800"/>
          </a:xfrm>
          <a:prstGeom prst="rect">
            <a:avLst/>
          </a:prstGeom>
          <a:ln w="19050">
            <a:solidFill>
              <a:schemeClr val="tx1"/>
            </a:solidFill>
            <a:miter lim="800000"/>
            <a:headEnd/>
            <a:tailEnd/>
          </a:ln>
          <a:effectLst/>
        </p:spPr>
        <p:txBody>
          <a:bodyPr wrap="none" anchor="ctr"/>
          <a:lstStyle/>
          <a:p>
            <a:pPr eaLnBrk="1" hangingPunct="1"/>
            <a:endParaRPr lang="ja-JP" altLang="en-US"/>
          </a:p>
        </p:txBody>
      </p:sp>
      <p:sp>
        <p:nvSpPr>
          <p:cNvPr id="14349" name="Text Box 18"/>
          <p:cNvSpPr txBox="1">
            <a:spLocks noChangeArrowheads="1"/>
          </p:cNvSpPr>
          <p:nvPr/>
        </p:nvSpPr>
        <p:spPr bwMode="auto">
          <a:xfrm>
            <a:off x="304800" y="6019800"/>
            <a:ext cx="1587500" cy="457200"/>
          </a:xfrm>
          <a:prstGeom prst="rect">
            <a:avLst/>
          </a:prstGeom>
          <a:noFill/>
          <a:ln w="9525">
            <a:noFill/>
            <a:miter lim="800000"/>
            <a:headEnd/>
            <a:tailEnd/>
          </a:ln>
          <a:effectLst/>
        </p:spPr>
        <p:txBody>
          <a:bodyPr wrap="none">
            <a:spAutoFit/>
          </a:bodyPr>
          <a:lstStyle/>
          <a:p>
            <a:pPr eaLnBrk="1" hangingPunct="1"/>
            <a:r>
              <a:rPr lang="ja-JP" altLang="en-US"/>
              <a:t>待ちキュー</a:t>
            </a:r>
          </a:p>
        </p:txBody>
      </p:sp>
      <p:sp>
        <p:nvSpPr>
          <p:cNvPr id="14355" name="Rectangle 6"/>
          <p:cNvSpPr>
            <a:spLocks noChangeArrowheads="1"/>
          </p:cNvSpPr>
          <p:nvPr/>
        </p:nvSpPr>
        <p:spPr bwMode="auto">
          <a:xfrm>
            <a:off x="1981200" y="4724400"/>
            <a:ext cx="17526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プロセス3</a:t>
            </a:r>
          </a:p>
        </p:txBody>
      </p:sp>
      <p:sp>
        <p:nvSpPr>
          <p:cNvPr id="22" name="AutoShape 13">
            <a:extLst>
              <a:ext uri="{FF2B5EF4-FFF2-40B4-BE49-F238E27FC236}">
                <a16:creationId xmlns:a16="http://schemas.microsoft.com/office/drawing/2014/main" id="{D3207471-6B89-CB40-8677-538F42C21663}"/>
              </a:ext>
            </a:extLst>
          </p:cNvPr>
          <p:cNvSpPr>
            <a:spLocks noChangeArrowheads="1"/>
          </p:cNvSpPr>
          <p:nvPr/>
        </p:nvSpPr>
        <p:spPr bwMode="auto">
          <a:xfrm>
            <a:off x="228600" y="2971800"/>
            <a:ext cx="1676400" cy="609600"/>
          </a:xfrm>
          <a:prstGeom prst="wedgeRoundRectCallout">
            <a:avLst>
              <a:gd name="adj1" fmla="val 50093"/>
              <a:gd name="adj2" fmla="val 95574"/>
              <a:gd name="adj3" fmla="val 16667"/>
            </a:avLst>
          </a:prstGeom>
          <a:noFill/>
          <a:ln w="19050">
            <a:solidFill>
              <a:schemeClr val="tx1"/>
            </a:solidFill>
            <a:miter lim="800000"/>
            <a:headEnd/>
            <a:tailEnd/>
          </a:ln>
          <a:effectLst/>
        </p:spPr>
        <p:txBody>
          <a:bodyPr/>
          <a:lstStyle/>
          <a:p>
            <a:pPr algn="ctr" eaLnBrk="1" hangingPunct="1"/>
            <a:r>
              <a:rPr lang="en-US" altLang="ja-JP" dirty="0"/>
              <a:t>signal</a:t>
            </a:r>
            <a:r>
              <a:rPr lang="ja-JP" altLang="en-US"/>
              <a:t>命令</a:t>
            </a:r>
          </a:p>
        </p:txBody>
      </p:sp>
      <p:sp>
        <p:nvSpPr>
          <p:cNvPr id="2" name="Line 14">
            <a:extLst>
              <a:ext uri="{FF2B5EF4-FFF2-40B4-BE49-F238E27FC236}">
                <a16:creationId xmlns:a16="http://schemas.microsoft.com/office/drawing/2014/main" id="{E51ABF6A-BC79-4F6F-A93D-1C69F9010FC2}"/>
              </a:ext>
            </a:extLst>
          </p:cNvPr>
          <p:cNvSpPr>
            <a:spLocks noChangeShapeType="1"/>
          </p:cNvSpPr>
          <p:nvPr/>
        </p:nvSpPr>
        <p:spPr bwMode="auto">
          <a:xfrm flipH="1" flipV="1">
            <a:off x="3733200" y="3808800"/>
            <a:ext cx="1600200" cy="685800"/>
          </a:xfrm>
          <a:prstGeom prst="line">
            <a:avLst/>
          </a:prstGeom>
          <a:noFill/>
          <a:ln w="57150">
            <a:solidFill>
              <a:schemeClr val="bg1"/>
            </a:solidFill>
            <a:round/>
            <a:headEnd/>
            <a:tailEnd type="triangle" w="med" len="med"/>
          </a:ln>
          <a:effectLst/>
        </p:spPr>
        <p:txBody>
          <a:bodyPr wrap="none"/>
          <a:lstStyle/>
          <a:p>
            <a:endParaRPr lang="ja-JP" altLang="en-US"/>
          </a:p>
        </p:txBody>
      </p:sp>
      <p:sp>
        <p:nvSpPr>
          <p:cNvPr id="488479" name="Line 31"/>
          <p:cNvSpPr>
            <a:spLocks noChangeShapeType="1"/>
          </p:cNvSpPr>
          <p:nvPr/>
        </p:nvSpPr>
        <p:spPr bwMode="auto">
          <a:xfrm flipH="1">
            <a:off x="3708400" y="3573463"/>
            <a:ext cx="1600200" cy="1447800"/>
          </a:xfrm>
          <a:prstGeom prst="line">
            <a:avLst/>
          </a:prstGeom>
          <a:noFill/>
          <a:ln w="38100">
            <a:solidFill>
              <a:srgbClr val="FF99CC"/>
            </a:solidFill>
            <a:round/>
            <a:headEnd/>
            <a:tailEnd type="triangle" w="med" len="med"/>
          </a:ln>
          <a:effectLst/>
        </p:spPr>
        <p:txBody>
          <a:bodyPr wrap="none"/>
          <a:lstStyle/>
          <a:p>
            <a:endParaRPr lang="ja-JP" altLang="en-US"/>
          </a:p>
        </p:txBody>
      </p:sp>
      <p:sp useBgFill="1">
        <p:nvSpPr>
          <p:cNvPr id="3" name="Rectangle 7">
            <a:extLst>
              <a:ext uri="{FF2B5EF4-FFF2-40B4-BE49-F238E27FC236}">
                <a16:creationId xmlns:a16="http://schemas.microsoft.com/office/drawing/2014/main" id="{4A8F867B-BC98-4D93-BFCD-9525DF050BDD}"/>
              </a:ext>
            </a:extLst>
          </p:cNvPr>
          <p:cNvSpPr>
            <a:spLocks noChangeArrowheads="1"/>
          </p:cNvSpPr>
          <p:nvPr/>
        </p:nvSpPr>
        <p:spPr bwMode="auto">
          <a:xfrm>
            <a:off x="5792400" y="2437200"/>
            <a:ext cx="533400" cy="533400"/>
          </a:xfrm>
          <a:prstGeom prst="rect">
            <a:avLst/>
          </a:prstGeom>
          <a:ln w="19050">
            <a:solidFill>
              <a:schemeClr val="tx1"/>
            </a:solidFill>
            <a:miter lim="800000"/>
            <a:headEnd/>
            <a:tailEnd/>
          </a:ln>
          <a:effectLst/>
        </p:spPr>
        <p:txBody>
          <a:bodyPr wrap="none" anchor="ctr"/>
          <a:lstStyle/>
          <a:p>
            <a:pPr algn="ctr" eaLnBrk="1" hangingPunct="1"/>
            <a:r>
              <a:rPr lang="en-US" altLang="ja-JP" sz="2800" dirty="0"/>
              <a:t>1</a:t>
            </a:r>
            <a:endParaRPr lang="ja-JP"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checkerboard(across)">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righ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heckerboard(across)">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autoUpdateAnimBg="0"/>
      <p:bldP spid="2" grpId="0" animBg="1"/>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セマフォ</a:t>
            </a:r>
            <a:endParaRPr lang="en-US" altLang="ja-JP">
              <a:latin typeface="Times New Roman" charset="0"/>
            </a:endParaRPr>
          </a:p>
        </p:txBody>
      </p:sp>
      <p:sp>
        <p:nvSpPr>
          <p:cNvPr id="15363" name="Text Box 4"/>
          <p:cNvSpPr txBox="1">
            <a:spLocks noChangeArrowheads="1"/>
          </p:cNvSpPr>
          <p:nvPr/>
        </p:nvSpPr>
        <p:spPr bwMode="auto">
          <a:xfrm>
            <a:off x="304800" y="1476375"/>
            <a:ext cx="2809875" cy="1674813"/>
          </a:xfrm>
          <a:prstGeom prst="rect">
            <a:avLst/>
          </a:prstGeom>
          <a:noFill/>
          <a:ln w="9525">
            <a:noFill/>
            <a:miter lim="800000"/>
            <a:headEnd/>
            <a:tailEnd/>
          </a:ln>
          <a:effectLst/>
        </p:spPr>
        <p:txBody>
          <a:bodyPr wrap="none">
            <a:spAutoFit/>
          </a:bodyPr>
          <a:lstStyle/>
          <a:p>
            <a:pPr eaLnBrk="1" hangingPunct="1"/>
            <a:r>
              <a:rPr lang="en-US" altLang="ja-JP" sz="3200"/>
              <a:t>wait</a:t>
            </a:r>
            <a:r>
              <a:rPr lang="ja-JP" altLang="en-US" sz="3200"/>
              <a:t>命令</a:t>
            </a:r>
          </a:p>
          <a:p>
            <a:pPr eaLnBrk="1" hangingPunct="1"/>
            <a:r>
              <a:rPr lang="ja-JP" altLang="en-US"/>
              <a:t>資源を要求、</a:t>
            </a:r>
          </a:p>
          <a:p>
            <a:pPr eaLnBrk="1" hangingPunct="1"/>
            <a:r>
              <a:rPr lang="ja-JP" altLang="en-US"/>
              <a:t>許可されない場合は</a:t>
            </a:r>
          </a:p>
          <a:p>
            <a:pPr eaLnBrk="1" hangingPunct="1"/>
            <a:r>
              <a:rPr lang="ja-JP" altLang="en-US"/>
              <a:t>待ちキューに加える</a:t>
            </a:r>
          </a:p>
        </p:txBody>
      </p:sp>
      <p:sp>
        <p:nvSpPr>
          <p:cNvPr id="15364" name="Rectangle 5"/>
          <p:cNvSpPr>
            <a:spLocks noChangeArrowheads="1"/>
          </p:cNvSpPr>
          <p:nvPr/>
        </p:nvSpPr>
        <p:spPr bwMode="auto">
          <a:xfrm>
            <a:off x="381000" y="3124200"/>
            <a:ext cx="3581400" cy="27432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if ( </a:t>
            </a:r>
            <a:r>
              <a:rPr lang="en-US" altLang="ja-JP" sz="2800" i="1"/>
              <a:t>s</a:t>
            </a:r>
            <a:r>
              <a:rPr lang="en-US" altLang="ja-JP" sz="2800"/>
              <a:t> &gt; 0 ) {</a:t>
            </a:r>
            <a:endParaRPr lang="ja-JP" altLang="en-US" sz="2800"/>
          </a:p>
          <a:p>
            <a:pPr eaLnBrk="1" hangingPunct="1"/>
            <a:r>
              <a:rPr lang="en-US" altLang="ja-JP" sz="2800"/>
              <a:t>   </a:t>
            </a:r>
            <a:r>
              <a:rPr lang="en-US" altLang="ja-JP" sz="2800" i="1"/>
              <a:t> s</a:t>
            </a:r>
            <a:r>
              <a:rPr lang="en-US" altLang="ja-JP" sz="2800"/>
              <a:t> := </a:t>
            </a:r>
            <a:r>
              <a:rPr lang="en-US" altLang="ja-JP" sz="2800" i="1"/>
              <a:t>s</a:t>
            </a:r>
            <a:r>
              <a:rPr lang="en-US" altLang="ja-JP" sz="2800"/>
              <a:t> - 1;</a:t>
            </a:r>
          </a:p>
          <a:p>
            <a:pPr eaLnBrk="1" hangingPunct="1"/>
            <a:r>
              <a:rPr lang="en-US" altLang="ja-JP" sz="2800"/>
              <a:t>} else {</a:t>
            </a:r>
          </a:p>
          <a:p>
            <a:pPr eaLnBrk="1" hangingPunct="1"/>
            <a:r>
              <a:rPr lang="en-US" altLang="ja-JP" sz="2800"/>
              <a:t>   </a:t>
            </a:r>
            <a:r>
              <a:rPr lang="ja-JP" altLang="en-US"/>
              <a:t>ブロック状態に移行し</a:t>
            </a:r>
          </a:p>
          <a:p>
            <a:pPr eaLnBrk="1" hangingPunct="1"/>
            <a:r>
              <a:rPr lang="ja-JP" altLang="en-US" sz="2800"/>
              <a:t>   </a:t>
            </a:r>
            <a:r>
              <a:rPr lang="ja-JP" altLang="en-US"/>
              <a:t>待ちキュー</a:t>
            </a:r>
            <a:r>
              <a:rPr lang="en-US" altLang="ja-JP" sz="2800" i="1"/>
              <a:t>Qs</a:t>
            </a:r>
            <a:r>
              <a:rPr lang="ja-JP" altLang="en-US"/>
              <a:t>に加える</a:t>
            </a:r>
            <a:r>
              <a:rPr lang="ja-JP" altLang="en-US" sz="2800"/>
              <a:t>;</a:t>
            </a:r>
          </a:p>
          <a:p>
            <a:pPr eaLnBrk="1" hangingPunct="1"/>
            <a:r>
              <a:rPr lang="en-US" altLang="ja-JP" sz="2800"/>
              <a:t>}</a:t>
            </a:r>
          </a:p>
        </p:txBody>
      </p:sp>
      <p:sp>
        <p:nvSpPr>
          <p:cNvPr id="15365" name="Text Box 6"/>
          <p:cNvSpPr txBox="1">
            <a:spLocks noChangeArrowheads="1"/>
          </p:cNvSpPr>
          <p:nvPr/>
        </p:nvSpPr>
        <p:spPr bwMode="auto">
          <a:xfrm>
            <a:off x="4114800" y="1476375"/>
            <a:ext cx="4292600" cy="1674813"/>
          </a:xfrm>
          <a:prstGeom prst="rect">
            <a:avLst/>
          </a:prstGeom>
          <a:noFill/>
          <a:ln w="9525">
            <a:noFill/>
            <a:miter lim="800000"/>
            <a:headEnd/>
            <a:tailEnd/>
          </a:ln>
          <a:effectLst/>
        </p:spPr>
        <p:txBody>
          <a:bodyPr wrap="none">
            <a:spAutoFit/>
          </a:bodyPr>
          <a:lstStyle/>
          <a:p>
            <a:pPr eaLnBrk="1" hangingPunct="1"/>
            <a:r>
              <a:rPr lang="en-US" altLang="ja-JP" sz="3200"/>
              <a:t>signal</a:t>
            </a:r>
            <a:r>
              <a:rPr lang="ja-JP" altLang="en-US" sz="3200"/>
              <a:t>命令</a:t>
            </a:r>
          </a:p>
          <a:p>
            <a:pPr eaLnBrk="1" hangingPunct="1"/>
            <a:r>
              <a:rPr lang="ja-JP" altLang="en-US"/>
              <a:t>資源を解放、</a:t>
            </a:r>
          </a:p>
          <a:p>
            <a:pPr eaLnBrk="1" hangingPunct="1"/>
            <a:r>
              <a:rPr lang="ja-JP" altLang="en-US"/>
              <a:t>待ちキュー内のプロセスの1つを</a:t>
            </a:r>
          </a:p>
          <a:p>
            <a:pPr eaLnBrk="1" hangingPunct="1"/>
            <a:r>
              <a:rPr lang="ja-JP" altLang="en-US"/>
              <a:t>実行可能状態へ</a:t>
            </a:r>
          </a:p>
        </p:txBody>
      </p:sp>
      <p:sp>
        <p:nvSpPr>
          <p:cNvPr id="15366" name="Rectangle 7"/>
          <p:cNvSpPr>
            <a:spLocks noChangeArrowheads="1"/>
          </p:cNvSpPr>
          <p:nvPr/>
        </p:nvSpPr>
        <p:spPr bwMode="auto">
          <a:xfrm>
            <a:off x="4114800" y="3124200"/>
            <a:ext cx="3962400" cy="2733675"/>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if ( </a:t>
            </a:r>
            <a:r>
              <a:rPr lang="en-US" altLang="ja-JP" sz="2800" i="1"/>
              <a:t>|Qs|</a:t>
            </a:r>
            <a:r>
              <a:rPr lang="en-US" altLang="ja-JP" sz="2800"/>
              <a:t> ≧1 ) {</a:t>
            </a:r>
          </a:p>
          <a:p>
            <a:pPr eaLnBrk="1" hangingPunct="1"/>
            <a:r>
              <a:rPr lang="ja-JP" altLang="en-US" sz="2800"/>
              <a:t>   </a:t>
            </a:r>
            <a:r>
              <a:rPr lang="en-US" altLang="ja-JP" sz="2800" i="1"/>
              <a:t>Qs</a:t>
            </a:r>
            <a:r>
              <a:rPr lang="ja-JP" altLang="en-US"/>
              <a:t>内のプロセスを</a:t>
            </a:r>
          </a:p>
          <a:p>
            <a:pPr eaLnBrk="1" hangingPunct="1"/>
            <a:r>
              <a:rPr lang="ja-JP" altLang="en-US"/>
              <a:t>   1つ実行可能状態へ</a:t>
            </a:r>
            <a:r>
              <a:rPr lang="ja-JP" altLang="en-US" sz="2800"/>
              <a:t>;</a:t>
            </a:r>
          </a:p>
          <a:p>
            <a:pPr eaLnBrk="1" hangingPunct="1"/>
            <a:r>
              <a:rPr lang="en-US" altLang="ja-JP" sz="2800"/>
              <a:t>} else {</a:t>
            </a:r>
          </a:p>
          <a:p>
            <a:pPr eaLnBrk="1" hangingPunct="1"/>
            <a:r>
              <a:rPr lang="en-US" altLang="ja-JP" sz="2800"/>
              <a:t>   </a:t>
            </a:r>
            <a:r>
              <a:rPr lang="en-US" altLang="ja-JP" sz="2800" i="1"/>
              <a:t>s</a:t>
            </a:r>
            <a:r>
              <a:rPr lang="en-US" altLang="ja-JP" sz="2800"/>
              <a:t> := </a:t>
            </a:r>
            <a:r>
              <a:rPr lang="en-US" altLang="ja-JP" sz="2800" i="1"/>
              <a:t>s</a:t>
            </a:r>
            <a:r>
              <a:rPr lang="en-US" altLang="ja-JP" sz="2800"/>
              <a:t> + 1;</a:t>
            </a:r>
          </a:p>
          <a:p>
            <a:pPr eaLnBrk="1" hangingPunct="1"/>
            <a:r>
              <a:rPr lang="en-US" altLang="ja-JP" sz="2800"/>
              <a:t>}</a:t>
            </a:r>
          </a:p>
        </p:txBody>
      </p:sp>
      <p:sp useBgFill="1">
        <p:nvSpPr>
          <p:cNvPr id="485384" name="Text Box 8"/>
          <p:cNvSpPr txBox="1">
            <a:spLocks noChangeArrowheads="1"/>
          </p:cNvSpPr>
          <p:nvPr/>
        </p:nvSpPr>
        <p:spPr bwMode="auto">
          <a:xfrm>
            <a:off x="381000" y="5943600"/>
            <a:ext cx="8094663" cy="519113"/>
          </a:xfrm>
          <a:prstGeom prst="rect">
            <a:avLst/>
          </a:prstGeom>
          <a:ln w="9525">
            <a:noFill/>
            <a:miter lim="800000"/>
            <a:headEnd/>
            <a:tailEnd/>
          </a:ln>
          <a:effectLst/>
        </p:spPr>
        <p:txBody>
          <a:bodyPr wrap="none">
            <a:spAutoFit/>
          </a:bodyPr>
          <a:lstStyle/>
          <a:p>
            <a:pPr eaLnBrk="1" hangingPunct="1"/>
            <a:r>
              <a:rPr lang="en-US" altLang="ja-JP" sz="2800"/>
              <a:t>wait </a:t>
            </a:r>
            <a:r>
              <a:rPr lang="ja-JP" altLang="en-US" sz="2800"/>
              <a:t>命令, </a:t>
            </a:r>
            <a:r>
              <a:rPr lang="en-US" altLang="ja-JP" sz="2800"/>
              <a:t>signal </a:t>
            </a:r>
            <a:r>
              <a:rPr lang="ja-JP" altLang="en-US" sz="2800"/>
              <a:t>命令は不可分な</a:t>
            </a:r>
            <a:r>
              <a:rPr lang="ja-JP" altLang="en-US"/>
              <a:t>(割込みされない</a:t>
            </a:r>
            <a:r>
              <a:rPr lang="en-US" altLang="ja-JP"/>
              <a:t>)</a:t>
            </a:r>
            <a:r>
              <a:rPr lang="ja-JP" altLang="en-US" sz="2800"/>
              <a:t>操作</a:t>
            </a:r>
          </a:p>
        </p:txBody>
      </p:sp>
      <p:sp>
        <p:nvSpPr>
          <p:cNvPr id="485385" name="Text Box 9"/>
          <p:cNvSpPr txBox="1">
            <a:spLocks noChangeArrowheads="1"/>
          </p:cNvSpPr>
          <p:nvPr/>
        </p:nvSpPr>
        <p:spPr bwMode="auto">
          <a:xfrm>
            <a:off x="5481638" y="6400800"/>
            <a:ext cx="2751137" cy="457200"/>
          </a:xfrm>
          <a:prstGeom prst="rect">
            <a:avLst/>
          </a:prstGeom>
          <a:noFill/>
          <a:ln w="9525">
            <a:noFill/>
            <a:miter lim="800000"/>
            <a:headEnd/>
            <a:tailEnd/>
          </a:ln>
          <a:effectLst/>
        </p:spPr>
        <p:txBody>
          <a:bodyPr wrap="none">
            <a:spAutoFit/>
          </a:bodyPr>
          <a:lstStyle/>
          <a:p>
            <a:pPr eaLnBrk="1" hangingPunct="1"/>
            <a:r>
              <a:rPr lang="en-US" altLang="ja-JP"/>
              <a:t>test&amp;set </a:t>
            </a:r>
            <a:r>
              <a:rPr lang="ja-JP" altLang="en-US"/>
              <a:t>命令で実現</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85384"/>
                                        </p:tgtEl>
                                        <p:attrNameLst>
                                          <p:attrName>style.visibility</p:attrName>
                                        </p:attrNameLst>
                                      </p:cBhvr>
                                      <p:to>
                                        <p:strVal val="visible"/>
                                      </p:to>
                                    </p:set>
                                    <p:anim calcmode="lin" valueType="num">
                                      <p:cBhvr additive="base">
                                        <p:cTn id="7" dur="500" fill="hold"/>
                                        <p:tgtEl>
                                          <p:spTgt spid="485384"/>
                                        </p:tgtEl>
                                        <p:attrNameLst>
                                          <p:attrName>ppt_x</p:attrName>
                                        </p:attrNameLst>
                                      </p:cBhvr>
                                      <p:tavLst>
                                        <p:tav tm="0">
                                          <p:val>
                                            <p:strVal val="#ppt_x"/>
                                          </p:val>
                                        </p:tav>
                                        <p:tav tm="100000">
                                          <p:val>
                                            <p:strVal val="#ppt_x"/>
                                          </p:val>
                                        </p:tav>
                                      </p:tavLst>
                                    </p:anim>
                                    <p:anim calcmode="lin" valueType="num">
                                      <p:cBhvr additive="base">
                                        <p:cTn id="8" dur="500" fill="hold"/>
                                        <p:tgtEl>
                                          <p:spTgt spid="48538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85385"/>
                                        </p:tgtEl>
                                        <p:attrNameLst>
                                          <p:attrName>style.visibility</p:attrName>
                                        </p:attrNameLst>
                                      </p:cBhvr>
                                      <p:to>
                                        <p:strVal val="visible"/>
                                      </p:to>
                                    </p:set>
                                    <p:anim calcmode="lin" valueType="num">
                                      <p:cBhvr additive="base">
                                        <p:cTn id="13" dur="500" fill="hold"/>
                                        <p:tgtEl>
                                          <p:spTgt spid="485385"/>
                                        </p:tgtEl>
                                        <p:attrNameLst>
                                          <p:attrName>ppt_x</p:attrName>
                                        </p:attrNameLst>
                                      </p:cBhvr>
                                      <p:tavLst>
                                        <p:tav tm="0">
                                          <p:val>
                                            <p:strVal val="#ppt_x"/>
                                          </p:val>
                                        </p:tav>
                                        <p:tav tm="100000">
                                          <p:val>
                                            <p:strVal val="#ppt_x"/>
                                          </p:val>
                                        </p:tav>
                                      </p:tavLst>
                                    </p:anim>
                                    <p:anim calcmode="lin" valueType="num">
                                      <p:cBhvr additive="base">
                                        <p:cTn id="14" dur="500" fill="hold"/>
                                        <p:tgtEl>
                                          <p:spTgt spid="48538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5384" grpId="0" animBg="1" autoUpdateAnimBg="0"/>
      <p:bldP spid="485385"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セマフォを用いた相互排除</a:t>
            </a:r>
          </a:p>
        </p:txBody>
      </p:sp>
      <p:sp>
        <p:nvSpPr>
          <p:cNvPr id="16387" name="Rectangle 3"/>
          <p:cNvSpPr>
            <a:spLocks noChangeArrowheads="1"/>
          </p:cNvSpPr>
          <p:nvPr/>
        </p:nvSpPr>
        <p:spPr bwMode="auto">
          <a:xfrm>
            <a:off x="1295400" y="2057400"/>
            <a:ext cx="4953000" cy="4572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semaphore </a:t>
            </a:r>
            <a:r>
              <a:rPr lang="en-US" altLang="ja-JP" sz="2800" i="1"/>
              <a:t>s</a:t>
            </a:r>
            <a:r>
              <a:rPr lang="en-US" altLang="ja-JP" sz="2800"/>
              <a:t> := 1;   </a:t>
            </a:r>
            <a:r>
              <a:rPr lang="en-US" altLang="ja-JP">
                <a:solidFill>
                  <a:schemeClr val="tx2"/>
                </a:solidFill>
              </a:rPr>
              <a:t>/* </a:t>
            </a:r>
            <a:r>
              <a:rPr lang="ja-JP" altLang="en-US">
                <a:solidFill>
                  <a:schemeClr val="tx2"/>
                </a:solidFill>
              </a:rPr>
              <a:t>資源数 1 */</a:t>
            </a:r>
          </a:p>
        </p:txBody>
      </p:sp>
      <p:sp>
        <p:nvSpPr>
          <p:cNvPr id="16388" name="Rectangle 4"/>
          <p:cNvSpPr>
            <a:spLocks noChangeArrowheads="1"/>
          </p:cNvSpPr>
          <p:nvPr/>
        </p:nvSpPr>
        <p:spPr bwMode="auto">
          <a:xfrm>
            <a:off x="1295400" y="2971800"/>
            <a:ext cx="4953000" cy="19812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wait(</a:t>
            </a:r>
            <a:r>
              <a:rPr lang="en-US" altLang="ja-JP" sz="2800" i="1"/>
              <a:t>s</a:t>
            </a:r>
            <a:r>
              <a:rPr lang="en-US" altLang="ja-JP" sz="2800"/>
              <a:t>);</a:t>
            </a:r>
            <a:endParaRPr lang="ja-JP" altLang="en-US" sz="2800"/>
          </a:p>
          <a:p>
            <a:pPr eaLnBrk="1" hangingPunct="1"/>
            <a:r>
              <a:rPr lang="en-US" altLang="ja-JP" sz="2800"/>
              <a:t>CS();        </a:t>
            </a:r>
            <a:r>
              <a:rPr lang="en-US" altLang="ja-JP">
                <a:solidFill>
                  <a:schemeClr val="tx2"/>
                </a:solidFill>
              </a:rPr>
              <a:t>/* </a:t>
            </a:r>
            <a:r>
              <a:rPr lang="ja-JP" altLang="en-US">
                <a:solidFill>
                  <a:schemeClr val="tx2"/>
                </a:solidFill>
              </a:rPr>
              <a:t>臨界領域 */</a:t>
            </a:r>
            <a:r>
              <a:rPr lang="ja-JP" altLang="en-US" sz="2800"/>
              <a:t>   </a:t>
            </a:r>
          </a:p>
          <a:p>
            <a:pPr eaLnBrk="1" hangingPunct="1"/>
            <a:r>
              <a:rPr lang="en-US" altLang="ja-JP" sz="2800"/>
              <a:t>signal(</a:t>
            </a:r>
            <a:r>
              <a:rPr lang="en-US" altLang="ja-JP" sz="2800" i="1"/>
              <a:t>s</a:t>
            </a:r>
            <a:r>
              <a:rPr lang="en-US" altLang="ja-JP" sz="2800"/>
              <a:t>);</a:t>
            </a:r>
          </a:p>
          <a:p>
            <a:pPr eaLnBrk="1" hangingPunct="1"/>
            <a:r>
              <a:rPr lang="en-US" altLang="ja-JP" sz="2800"/>
              <a:t>NCS();     </a:t>
            </a:r>
            <a:r>
              <a:rPr lang="en-US" altLang="ja-JP">
                <a:solidFill>
                  <a:schemeClr val="tx2"/>
                </a:solidFill>
              </a:rPr>
              <a:t>/* </a:t>
            </a:r>
            <a:r>
              <a:rPr lang="ja-JP" altLang="en-US">
                <a:solidFill>
                  <a:schemeClr val="tx2"/>
                </a:solidFill>
              </a:rPr>
              <a:t>非臨界領域 */</a:t>
            </a:r>
          </a:p>
        </p:txBody>
      </p:sp>
      <p:sp>
        <p:nvSpPr>
          <p:cNvPr id="490501" name="Text Box 5"/>
          <p:cNvSpPr txBox="1">
            <a:spLocks noChangeArrowheads="1"/>
          </p:cNvSpPr>
          <p:nvPr/>
        </p:nvSpPr>
        <p:spPr bwMode="auto">
          <a:xfrm>
            <a:off x="1219200" y="5334000"/>
            <a:ext cx="7513638" cy="519113"/>
          </a:xfrm>
          <a:prstGeom prst="rect">
            <a:avLst/>
          </a:prstGeom>
          <a:noFill/>
          <a:ln w="9525">
            <a:noFill/>
            <a:miter lim="800000"/>
            <a:headEnd/>
            <a:tailEnd/>
          </a:ln>
          <a:effectLst/>
        </p:spPr>
        <p:txBody>
          <a:bodyPr wrap="none">
            <a:spAutoFit/>
          </a:bodyPr>
          <a:lstStyle/>
          <a:p>
            <a:pPr eaLnBrk="1" hangingPunct="1"/>
            <a:r>
              <a:rPr lang="ja-JP" altLang="en-US" sz="2800"/>
              <a:t>臨界領域の前後を </a:t>
            </a:r>
            <a:r>
              <a:rPr lang="en-US" altLang="ja-JP" sz="2800"/>
              <a:t>wait </a:t>
            </a:r>
            <a:r>
              <a:rPr lang="ja-JP" altLang="en-US" sz="2800"/>
              <a:t>命令と </a:t>
            </a:r>
            <a:r>
              <a:rPr lang="en-US" altLang="ja-JP" sz="2800"/>
              <a:t>signal </a:t>
            </a:r>
            <a:r>
              <a:rPr lang="ja-JP" altLang="en-US" sz="2800"/>
              <a:t>命令で挟む</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90501"/>
                                        </p:tgtEl>
                                        <p:attrNameLst>
                                          <p:attrName>style.visibility</p:attrName>
                                        </p:attrNameLst>
                                      </p:cBhvr>
                                      <p:to>
                                        <p:strVal val="visible"/>
                                      </p:to>
                                    </p:set>
                                    <p:anim calcmode="lin" valueType="num">
                                      <p:cBhvr additive="base">
                                        <p:cTn id="7" dur="500" fill="hold"/>
                                        <p:tgtEl>
                                          <p:spTgt spid="490501"/>
                                        </p:tgtEl>
                                        <p:attrNameLst>
                                          <p:attrName>ppt_x</p:attrName>
                                        </p:attrNameLst>
                                      </p:cBhvr>
                                      <p:tavLst>
                                        <p:tav tm="0">
                                          <p:val>
                                            <p:strVal val="#ppt_x"/>
                                          </p:val>
                                        </p:tav>
                                        <p:tav tm="100000">
                                          <p:val>
                                            <p:strVal val="#ppt_x"/>
                                          </p:val>
                                        </p:tav>
                                      </p:tavLst>
                                    </p:anim>
                                    <p:anim calcmode="lin" valueType="num">
                                      <p:cBhvr additive="base">
                                        <p:cTn id="8" dur="500" fill="hold"/>
                                        <p:tgtEl>
                                          <p:spTgt spid="4905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0501"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強いセマフォ, 弱いセマフォ</a:t>
            </a:r>
          </a:p>
        </p:txBody>
      </p:sp>
      <p:sp>
        <p:nvSpPr>
          <p:cNvPr id="18435" name="Rectangle 3"/>
          <p:cNvSpPr>
            <a:spLocks noGrp="1" noChangeArrowheads="1"/>
          </p:cNvSpPr>
          <p:nvPr>
            <p:ph type="body" idx="1"/>
          </p:nvPr>
        </p:nvSpPr>
        <p:spPr/>
        <p:txBody>
          <a:bodyPr/>
          <a:lstStyle/>
          <a:p>
            <a:pPr eaLnBrk="1" hangingPunct="1"/>
            <a:r>
              <a:rPr lang="ja-JP" altLang="en-US">
                <a:latin typeface="Times New Roman" charset="0"/>
              </a:rPr>
              <a:t>強いセマフォ</a:t>
            </a:r>
          </a:p>
          <a:p>
            <a:pPr lvl="1" eaLnBrk="1" hangingPunct="1"/>
            <a:r>
              <a:rPr lang="en-US" altLang="ja-JP">
                <a:latin typeface="Times New Roman" charset="0"/>
              </a:rPr>
              <a:t>wait </a:t>
            </a:r>
            <a:r>
              <a:rPr lang="ja-JP" altLang="en-US">
                <a:latin typeface="Times New Roman" charset="0"/>
              </a:rPr>
              <a:t>命令によりブロック状態となるプロセスは</a:t>
            </a:r>
            <a:r>
              <a:rPr lang="en-US" altLang="ja-JP">
                <a:latin typeface="Times New Roman" charset="0"/>
              </a:rPr>
              <a:t>FIFO </a:t>
            </a:r>
            <a:r>
              <a:rPr lang="ja-JP" altLang="en-US">
                <a:latin typeface="Times New Roman" charset="0"/>
              </a:rPr>
              <a:t>方式で実行可能状態に復帰する</a:t>
            </a:r>
          </a:p>
          <a:p>
            <a:pPr eaLnBrk="1" hangingPunct="1"/>
            <a:r>
              <a:rPr lang="ja-JP" altLang="en-US">
                <a:latin typeface="Times New Roman" charset="0"/>
              </a:rPr>
              <a:t>弱いセマフォ</a:t>
            </a:r>
          </a:p>
          <a:p>
            <a:pPr lvl="1" eaLnBrk="1" hangingPunct="1"/>
            <a:r>
              <a:rPr lang="en-US" altLang="ja-JP">
                <a:latin typeface="Times New Roman" charset="0"/>
              </a:rPr>
              <a:t>wait </a:t>
            </a:r>
            <a:r>
              <a:rPr lang="ja-JP" altLang="en-US">
                <a:latin typeface="Times New Roman" charset="0"/>
              </a:rPr>
              <a:t>命令によるブロック状態となるプロセスの復帰順序は決められていない</a:t>
            </a:r>
          </a:p>
        </p:txBody>
      </p:sp>
      <p:sp>
        <p:nvSpPr>
          <p:cNvPr id="18436" name="Rectangle 4"/>
          <p:cNvSpPr>
            <a:spLocks noChangeArrowheads="1"/>
          </p:cNvSpPr>
          <p:nvPr/>
        </p:nvSpPr>
        <p:spPr bwMode="auto">
          <a:xfrm>
            <a:off x="304800" y="5181600"/>
            <a:ext cx="1447800" cy="4572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プロセス1</a:t>
            </a:r>
          </a:p>
        </p:txBody>
      </p:sp>
      <p:sp>
        <p:nvSpPr>
          <p:cNvPr id="18437" name="Rectangle 5"/>
          <p:cNvSpPr>
            <a:spLocks noChangeArrowheads="1"/>
          </p:cNvSpPr>
          <p:nvPr/>
        </p:nvSpPr>
        <p:spPr bwMode="auto">
          <a:xfrm>
            <a:off x="304800" y="5715000"/>
            <a:ext cx="1447800" cy="4572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プロセス2</a:t>
            </a:r>
          </a:p>
        </p:txBody>
      </p:sp>
      <p:sp>
        <p:nvSpPr>
          <p:cNvPr id="18438" name="Rectangle 6"/>
          <p:cNvSpPr>
            <a:spLocks noChangeArrowheads="1"/>
          </p:cNvSpPr>
          <p:nvPr/>
        </p:nvSpPr>
        <p:spPr bwMode="auto">
          <a:xfrm>
            <a:off x="304800" y="6248400"/>
            <a:ext cx="1447800" cy="4572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プロセス3</a:t>
            </a:r>
          </a:p>
        </p:txBody>
      </p:sp>
      <p:sp useBgFill="1">
        <p:nvSpPr>
          <p:cNvPr id="18439" name="Rectangle 7"/>
          <p:cNvSpPr>
            <a:spLocks noChangeArrowheads="1"/>
          </p:cNvSpPr>
          <p:nvPr/>
        </p:nvSpPr>
        <p:spPr bwMode="auto">
          <a:xfrm>
            <a:off x="3352800" y="5638800"/>
            <a:ext cx="5486400" cy="609600"/>
          </a:xfrm>
          <a:prstGeom prst="rect">
            <a:avLst/>
          </a:prstGeom>
          <a:ln w="19050">
            <a:solidFill>
              <a:schemeClr val="tx1"/>
            </a:solidFill>
            <a:miter lim="800000"/>
            <a:headEnd/>
            <a:tailEnd/>
          </a:ln>
          <a:effectLst/>
        </p:spPr>
        <p:txBody>
          <a:bodyPr wrap="none" anchor="ctr"/>
          <a:lstStyle/>
          <a:p>
            <a:pPr eaLnBrk="1" hangingPunct="1"/>
            <a:endParaRPr lang="ja-JP" altLang="en-US"/>
          </a:p>
        </p:txBody>
      </p:sp>
      <p:sp>
        <p:nvSpPr>
          <p:cNvPr id="18440" name="Text Box 8"/>
          <p:cNvSpPr txBox="1">
            <a:spLocks noChangeArrowheads="1"/>
          </p:cNvSpPr>
          <p:nvPr/>
        </p:nvSpPr>
        <p:spPr bwMode="auto">
          <a:xfrm>
            <a:off x="5270500" y="5181600"/>
            <a:ext cx="1587500" cy="457200"/>
          </a:xfrm>
          <a:prstGeom prst="rect">
            <a:avLst/>
          </a:prstGeom>
          <a:noFill/>
          <a:ln w="19050">
            <a:noFill/>
            <a:miter lim="800000"/>
            <a:headEnd/>
            <a:tailEnd/>
          </a:ln>
          <a:effectLst/>
        </p:spPr>
        <p:txBody>
          <a:bodyPr wrap="none">
            <a:spAutoFit/>
          </a:bodyPr>
          <a:lstStyle/>
          <a:p>
            <a:pPr eaLnBrk="1" hangingPunct="1"/>
            <a:r>
              <a:rPr lang="ja-JP" altLang="en-US"/>
              <a:t>待ちキュー</a:t>
            </a:r>
          </a:p>
        </p:txBody>
      </p:sp>
      <p:sp>
        <p:nvSpPr>
          <p:cNvPr id="564233" name="Rectangle 9"/>
          <p:cNvSpPr>
            <a:spLocks noChangeArrowheads="1"/>
          </p:cNvSpPr>
          <p:nvPr/>
        </p:nvSpPr>
        <p:spPr bwMode="auto">
          <a:xfrm>
            <a:off x="3429000" y="5715000"/>
            <a:ext cx="1447800" cy="4572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プロセス2</a:t>
            </a:r>
          </a:p>
        </p:txBody>
      </p:sp>
      <p:grpSp>
        <p:nvGrpSpPr>
          <p:cNvPr id="564234" name="Group 10"/>
          <p:cNvGrpSpPr>
            <a:grpSpLocks/>
          </p:cNvGrpSpPr>
          <p:nvPr/>
        </p:nvGrpSpPr>
        <p:grpSpPr bwMode="auto">
          <a:xfrm>
            <a:off x="4876800" y="5715000"/>
            <a:ext cx="1828800" cy="457200"/>
            <a:chOff x="2976" y="3744"/>
            <a:chExt cx="1152" cy="288"/>
          </a:xfrm>
        </p:grpSpPr>
        <p:sp>
          <p:nvSpPr>
            <p:cNvPr id="18456" name="Rectangle 11"/>
            <p:cNvSpPr>
              <a:spLocks noChangeArrowheads="1"/>
            </p:cNvSpPr>
            <p:nvPr/>
          </p:nvSpPr>
          <p:spPr bwMode="auto">
            <a:xfrm>
              <a:off x="3216" y="3744"/>
              <a:ext cx="912" cy="288"/>
            </a:xfrm>
            <a:prstGeom prst="rect">
              <a:avLst/>
            </a:prstGeom>
            <a:solidFill>
              <a:srgbClr val="00B050"/>
            </a:solidFill>
            <a:ln w="19050">
              <a:solidFill>
                <a:schemeClr val="tx1"/>
              </a:solidFill>
              <a:miter lim="800000"/>
              <a:headEnd/>
              <a:tailEnd/>
            </a:ln>
            <a:effectLst/>
          </p:spPr>
          <p:txBody>
            <a:bodyPr wrap="none" anchor="ctr"/>
            <a:lstStyle/>
            <a:p>
              <a:pPr algn="ctr" eaLnBrk="1" hangingPunct="1"/>
              <a:r>
                <a:rPr lang="ja-JP" altLang="en-US"/>
                <a:t>プロセス1</a:t>
              </a:r>
            </a:p>
          </p:txBody>
        </p:sp>
        <p:sp>
          <p:nvSpPr>
            <p:cNvPr id="18457" name="Line 12"/>
            <p:cNvSpPr>
              <a:spLocks noChangeShapeType="1"/>
            </p:cNvSpPr>
            <p:nvPr/>
          </p:nvSpPr>
          <p:spPr bwMode="auto">
            <a:xfrm>
              <a:off x="2976" y="3888"/>
              <a:ext cx="240" cy="0"/>
            </a:xfrm>
            <a:prstGeom prst="line">
              <a:avLst/>
            </a:prstGeom>
            <a:noFill/>
            <a:ln w="19050">
              <a:solidFill>
                <a:schemeClr val="tx1"/>
              </a:solidFill>
              <a:round/>
              <a:headEnd/>
              <a:tailEnd type="triangle" w="med" len="med"/>
            </a:ln>
            <a:effectLst/>
          </p:spPr>
          <p:txBody>
            <a:bodyPr wrap="none"/>
            <a:lstStyle/>
            <a:p>
              <a:endParaRPr lang="ja-JP" altLang="en-US"/>
            </a:p>
          </p:txBody>
        </p:sp>
      </p:grpSp>
      <p:grpSp>
        <p:nvGrpSpPr>
          <p:cNvPr id="564237" name="Group 13"/>
          <p:cNvGrpSpPr>
            <a:grpSpLocks/>
          </p:cNvGrpSpPr>
          <p:nvPr/>
        </p:nvGrpSpPr>
        <p:grpSpPr bwMode="auto">
          <a:xfrm>
            <a:off x="6705600" y="5715000"/>
            <a:ext cx="1828800" cy="457200"/>
            <a:chOff x="4128" y="3744"/>
            <a:chExt cx="1152" cy="288"/>
          </a:xfrm>
        </p:grpSpPr>
        <p:sp>
          <p:nvSpPr>
            <p:cNvPr id="18454" name="Rectangle 14"/>
            <p:cNvSpPr>
              <a:spLocks noChangeArrowheads="1"/>
            </p:cNvSpPr>
            <p:nvPr/>
          </p:nvSpPr>
          <p:spPr bwMode="auto">
            <a:xfrm>
              <a:off x="4368" y="3744"/>
              <a:ext cx="912" cy="288"/>
            </a:xfrm>
            <a:prstGeom prst="rect">
              <a:avLst/>
            </a:prstGeom>
            <a:solidFill>
              <a:srgbClr val="00B050"/>
            </a:solidFill>
            <a:ln w="19050">
              <a:solidFill>
                <a:schemeClr val="tx1"/>
              </a:solidFill>
              <a:miter lim="800000"/>
              <a:headEnd/>
              <a:tailEnd/>
            </a:ln>
            <a:effectLst/>
          </p:spPr>
          <p:txBody>
            <a:bodyPr wrap="none" anchor="ctr"/>
            <a:lstStyle/>
            <a:p>
              <a:pPr algn="ctr" eaLnBrk="1" hangingPunct="1"/>
              <a:r>
                <a:rPr lang="ja-JP" altLang="en-US"/>
                <a:t>プロセス3</a:t>
              </a:r>
            </a:p>
          </p:txBody>
        </p:sp>
        <p:sp>
          <p:nvSpPr>
            <p:cNvPr id="18455" name="Line 15"/>
            <p:cNvSpPr>
              <a:spLocks noChangeShapeType="1"/>
            </p:cNvSpPr>
            <p:nvPr/>
          </p:nvSpPr>
          <p:spPr bwMode="auto">
            <a:xfrm>
              <a:off x="4128" y="3888"/>
              <a:ext cx="240" cy="0"/>
            </a:xfrm>
            <a:prstGeom prst="line">
              <a:avLst/>
            </a:prstGeom>
            <a:noFill/>
            <a:ln w="19050">
              <a:solidFill>
                <a:schemeClr val="tx1"/>
              </a:solidFill>
              <a:round/>
              <a:headEnd/>
              <a:tailEnd type="triangle" w="med" len="med"/>
            </a:ln>
            <a:effectLst/>
          </p:spPr>
          <p:txBody>
            <a:bodyPr wrap="none"/>
            <a:lstStyle/>
            <a:p>
              <a:endParaRPr lang="ja-JP" altLang="en-US"/>
            </a:p>
          </p:txBody>
        </p:sp>
      </p:grpSp>
      <p:grpSp>
        <p:nvGrpSpPr>
          <p:cNvPr id="564240" name="Group 16"/>
          <p:cNvGrpSpPr>
            <a:grpSpLocks/>
          </p:cNvGrpSpPr>
          <p:nvPr/>
        </p:nvGrpSpPr>
        <p:grpSpPr bwMode="auto">
          <a:xfrm>
            <a:off x="1981200" y="5638800"/>
            <a:ext cx="1295400" cy="533400"/>
            <a:chOff x="1248" y="3552"/>
            <a:chExt cx="816" cy="336"/>
          </a:xfrm>
        </p:grpSpPr>
        <p:sp>
          <p:nvSpPr>
            <p:cNvPr id="18452" name="AutoShape 17"/>
            <p:cNvSpPr>
              <a:spLocks noChangeArrowheads="1"/>
            </p:cNvSpPr>
            <p:nvPr/>
          </p:nvSpPr>
          <p:spPr bwMode="auto">
            <a:xfrm>
              <a:off x="1296" y="3600"/>
              <a:ext cx="768" cy="288"/>
            </a:xfrm>
            <a:prstGeom prst="wedgeRoundRectCallout">
              <a:avLst>
                <a:gd name="adj1" fmla="val -70833"/>
                <a:gd name="adj2" fmla="val 10764"/>
                <a:gd name="adj3" fmla="val 16667"/>
              </a:avLst>
            </a:prstGeom>
            <a:noFill/>
            <a:ln w="19050">
              <a:solidFill>
                <a:schemeClr val="tx1"/>
              </a:solidFill>
              <a:miter lim="800000"/>
              <a:headEnd/>
              <a:tailEnd/>
            </a:ln>
            <a:effectLst/>
          </p:spPr>
          <p:txBody>
            <a:bodyPr/>
            <a:lstStyle/>
            <a:p>
              <a:pPr algn="ctr" eaLnBrk="1" hangingPunct="1"/>
              <a:r>
                <a:rPr lang="en-US" altLang="ja-JP"/>
                <a:t>wait</a:t>
              </a:r>
            </a:p>
          </p:txBody>
        </p:sp>
        <p:sp>
          <p:nvSpPr>
            <p:cNvPr id="18453" name="Text Box 18"/>
            <p:cNvSpPr txBox="1">
              <a:spLocks noChangeArrowheads="1"/>
            </p:cNvSpPr>
            <p:nvPr/>
          </p:nvSpPr>
          <p:spPr bwMode="auto">
            <a:xfrm>
              <a:off x="1248" y="3552"/>
              <a:ext cx="308" cy="288"/>
            </a:xfrm>
            <a:prstGeom prst="rect">
              <a:avLst/>
            </a:prstGeom>
            <a:noFill/>
            <a:ln w="19050">
              <a:noFill/>
              <a:miter lim="800000"/>
              <a:headEnd/>
              <a:tailEnd/>
            </a:ln>
            <a:effectLst/>
          </p:spPr>
          <p:txBody>
            <a:bodyPr wrap="none">
              <a:spAutoFit/>
            </a:bodyPr>
            <a:lstStyle/>
            <a:p>
              <a:pPr eaLnBrk="1" hangingPunct="1"/>
              <a:r>
                <a:rPr lang="ja-JP" altLang="en-US"/>
                <a:t>①</a:t>
              </a:r>
            </a:p>
          </p:txBody>
        </p:sp>
      </p:grpSp>
      <p:grpSp>
        <p:nvGrpSpPr>
          <p:cNvPr id="564243" name="Group 19"/>
          <p:cNvGrpSpPr>
            <a:grpSpLocks/>
          </p:cNvGrpSpPr>
          <p:nvPr/>
        </p:nvGrpSpPr>
        <p:grpSpPr bwMode="auto">
          <a:xfrm>
            <a:off x="1981200" y="5105400"/>
            <a:ext cx="1295400" cy="533400"/>
            <a:chOff x="1248" y="3216"/>
            <a:chExt cx="816" cy="336"/>
          </a:xfrm>
        </p:grpSpPr>
        <p:sp>
          <p:nvSpPr>
            <p:cNvPr id="18450" name="AutoShape 20"/>
            <p:cNvSpPr>
              <a:spLocks noChangeArrowheads="1"/>
            </p:cNvSpPr>
            <p:nvPr/>
          </p:nvSpPr>
          <p:spPr bwMode="auto">
            <a:xfrm>
              <a:off x="1296" y="3264"/>
              <a:ext cx="768" cy="288"/>
            </a:xfrm>
            <a:prstGeom prst="wedgeRoundRectCallout">
              <a:avLst>
                <a:gd name="adj1" fmla="val -74218"/>
                <a:gd name="adj2" fmla="val 5903"/>
                <a:gd name="adj3" fmla="val 16667"/>
              </a:avLst>
            </a:prstGeom>
            <a:noFill/>
            <a:ln w="19050">
              <a:solidFill>
                <a:schemeClr val="tx1"/>
              </a:solidFill>
              <a:miter lim="800000"/>
              <a:headEnd/>
              <a:tailEnd/>
            </a:ln>
            <a:effectLst/>
          </p:spPr>
          <p:txBody>
            <a:bodyPr/>
            <a:lstStyle/>
            <a:p>
              <a:pPr algn="ctr" eaLnBrk="1" hangingPunct="1"/>
              <a:r>
                <a:rPr lang="en-US" altLang="ja-JP"/>
                <a:t>wait</a:t>
              </a:r>
            </a:p>
          </p:txBody>
        </p:sp>
        <p:sp>
          <p:nvSpPr>
            <p:cNvPr id="18451" name="Text Box 21"/>
            <p:cNvSpPr txBox="1">
              <a:spLocks noChangeArrowheads="1"/>
            </p:cNvSpPr>
            <p:nvPr/>
          </p:nvSpPr>
          <p:spPr bwMode="auto">
            <a:xfrm>
              <a:off x="1248" y="3216"/>
              <a:ext cx="308" cy="288"/>
            </a:xfrm>
            <a:prstGeom prst="rect">
              <a:avLst/>
            </a:prstGeom>
            <a:noFill/>
            <a:ln w="9525">
              <a:noFill/>
              <a:miter lim="800000"/>
              <a:headEnd/>
              <a:tailEnd/>
            </a:ln>
            <a:effectLst/>
          </p:spPr>
          <p:txBody>
            <a:bodyPr wrap="none">
              <a:spAutoFit/>
            </a:bodyPr>
            <a:lstStyle/>
            <a:p>
              <a:pPr eaLnBrk="1" hangingPunct="1"/>
              <a:r>
                <a:rPr lang="ja-JP" altLang="en-US"/>
                <a:t>②</a:t>
              </a:r>
            </a:p>
          </p:txBody>
        </p:sp>
      </p:grpSp>
      <p:grpSp>
        <p:nvGrpSpPr>
          <p:cNvPr id="564246" name="Group 22"/>
          <p:cNvGrpSpPr>
            <a:grpSpLocks/>
          </p:cNvGrpSpPr>
          <p:nvPr/>
        </p:nvGrpSpPr>
        <p:grpSpPr bwMode="auto">
          <a:xfrm>
            <a:off x="1981200" y="6172200"/>
            <a:ext cx="1295400" cy="533400"/>
            <a:chOff x="1248" y="3888"/>
            <a:chExt cx="816" cy="336"/>
          </a:xfrm>
        </p:grpSpPr>
        <p:sp>
          <p:nvSpPr>
            <p:cNvPr id="18448" name="AutoShape 23"/>
            <p:cNvSpPr>
              <a:spLocks noChangeArrowheads="1"/>
            </p:cNvSpPr>
            <p:nvPr/>
          </p:nvSpPr>
          <p:spPr bwMode="auto">
            <a:xfrm>
              <a:off x="1296" y="3936"/>
              <a:ext cx="768" cy="288"/>
            </a:xfrm>
            <a:prstGeom prst="wedgeRoundRectCallout">
              <a:avLst>
                <a:gd name="adj1" fmla="val -74088"/>
                <a:gd name="adj2" fmla="val 9028"/>
                <a:gd name="adj3" fmla="val 16667"/>
              </a:avLst>
            </a:prstGeom>
            <a:noFill/>
            <a:ln w="19050">
              <a:solidFill>
                <a:schemeClr val="tx1"/>
              </a:solidFill>
              <a:miter lim="800000"/>
              <a:headEnd/>
              <a:tailEnd/>
            </a:ln>
            <a:effectLst/>
          </p:spPr>
          <p:txBody>
            <a:bodyPr/>
            <a:lstStyle/>
            <a:p>
              <a:pPr algn="ctr" eaLnBrk="1" hangingPunct="1"/>
              <a:r>
                <a:rPr lang="en-US" altLang="ja-JP"/>
                <a:t>wait</a:t>
              </a:r>
            </a:p>
          </p:txBody>
        </p:sp>
        <p:sp>
          <p:nvSpPr>
            <p:cNvPr id="18449" name="Text Box 24"/>
            <p:cNvSpPr txBox="1">
              <a:spLocks noChangeArrowheads="1"/>
            </p:cNvSpPr>
            <p:nvPr/>
          </p:nvSpPr>
          <p:spPr bwMode="auto">
            <a:xfrm>
              <a:off x="1248" y="3888"/>
              <a:ext cx="308" cy="288"/>
            </a:xfrm>
            <a:prstGeom prst="rect">
              <a:avLst/>
            </a:prstGeom>
            <a:noFill/>
            <a:ln w="19050">
              <a:noFill/>
              <a:miter lim="800000"/>
              <a:headEnd/>
              <a:tailEnd/>
            </a:ln>
            <a:effectLst/>
          </p:spPr>
          <p:txBody>
            <a:bodyPr wrap="none">
              <a:spAutoFit/>
            </a:bodyPr>
            <a:lstStyle/>
            <a:p>
              <a:pPr eaLnBrk="1" hangingPunct="1"/>
              <a:r>
                <a:rPr lang="ja-JP" altLang="en-US"/>
                <a:t>③</a:t>
              </a:r>
            </a:p>
          </p:txBody>
        </p:sp>
      </p:grpSp>
      <p:sp>
        <p:nvSpPr>
          <p:cNvPr id="18447" name="Text Box 25"/>
          <p:cNvSpPr txBox="1">
            <a:spLocks noChangeArrowheads="1"/>
          </p:cNvSpPr>
          <p:nvPr/>
        </p:nvSpPr>
        <p:spPr bwMode="auto">
          <a:xfrm>
            <a:off x="4572000" y="6348413"/>
            <a:ext cx="2095500" cy="519112"/>
          </a:xfrm>
          <a:prstGeom prst="rect">
            <a:avLst/>
          </a:prstGeom>
          <a:noFill/>
          <a:ln w="9525">
            <a:noFill/>
            <a:miter lim="800000"/>
            <a:headEnd/>
            <a:tailEnd/>
          </a:ln>
          <a:effectLst/>
        </p:spPr>
        <p:txBody>
          <a:bodyPr wrap="none">
            <a:spAutoFit/>
          </a:bodyPr>
          <a:lstStyle/>
          <a:p>
            <a:pPr eaLnBrk="1" hangingPunct="1"/>
            <a:r>
              <a:rPr lang="ja-JP" altLang="en-US" sz="2800"/>
              <a:t>強いセマフォ</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564240"/>
                                        </p:tgtEl>
                                        <p:attrNameLst>
                                          <p:attrName>style.visibility</p:attrName>
                                        </p:attrNameLst>
                                      </p:cBhvr>
                                      <p:to>
                                        <p:strVal val="visible"/>
                                      </p:to>
                                    </p:set>
                                    <p:animEffect transition="in" filter="checkerboard(across)">
                                      <p:cBhvr>
                                        <p:cTn id="7" dur="500"/>
                                        <p:tgtEl>
                                          <p:spTgt spid="5642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64233"/>
                                        </p:tgtEl>
                                        <p:attrNameLst>
                                          <p:attrName>style.visibility</p:attrName>
                                        </p:attrNameLst>
                                      </p:cBhvr>
                                      <p:to>
                                        <p:strVal val="visible"/>
                                      </p:to>
                                    </p:set>
                                    <p:animEffect transition="in" filter="wipe(left)">
                                      <p:cBhvr>
                                        <p:cTn id="12" dur="500"/>
                                        <p:tgtEl>
                                          <p:spTgt spid="56423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564243"/>
                                        </p:tgtEl>
                                        <p:attrNameLst>
                                          <p:attrName>style.visibility</p:attrName>
                                        </p:attrNameLst>
                                      </p:cBhvr>
                                      <p:to>
                                        <p:strVal val="visible"/>
                                      </p:to>
                                    </p:set>
                                    <p:animEffect transition="in" filter="checkerboard(across)">
                                      <p:cBhvr>
                                        <p:cTn id="17" dur="500"/>
                                        <p:tgtEl>
                                          <p:spTgt spid="56424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564234"/>
                                        </p:tgtEl>
                                        <p:attrNameLst>
                                          <p:attrName>style.visibility</p:attrName>
                                        </p:attrNameLst>
                                      </p:cBhvr>
                                      <p:to>
                                        <p:strVal val="visible"/>
                                      </p:to>
                                    </p:set>
                                    <p:animEffect transition="in" filter="wipe(left)">
                                      <p:cBhvr>
                                        <p:cTn id="22" dur="500"/>
                                        <p:tgtEl>
                                          <p:spTgt spid="56423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564246"/>
                                        </p:tgtEl>
                                        <p:attrNameLst>
                                          <p:attrName>style.visibility</p:attrName>
                                        </p:attrNameLst>
                                      </p:cBhvr>
                                      <p:to>
                                        <p:strVal val="visible"/>
                                      </p:to>
                                    </p:set>
                                    <p:animEffect transition="in" filter="checkerboard(across)">
                                      <p:cBhvr>
                                        <p:cTn id="27" dur="500"/>
                                        <p:tgtEl>
                                          <p:spTgt spid="56424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564237"/>
                                        </p:tgtEl>
                                        <p:attrNameLst>
                                          <p:attrName>style.visibility</p:attrName>
                                        </p:attrNameLst>
                                      </p:cBhvr>
                                      <p:to>
                                        <p:strVal val="visible"/>
                                      </p:to>
                                    </p:set>
                                    <p:animEffect transition="in" filter="wipe(left)">
                                      <p:cBhvr>
                                        <p:cTn id="32" dur="500"/>
                                        <p:tgtEl>
                                          <p:spTgt spid="5642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4233"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charset="0"/>
              </a:rPr>
              <a:t>プロセス間通信</a:t>
            </a:r>
            <a:br>
              <a:rPr lang="ja-JP" altLang="en-US">
                <a:latin typeface="Times New Roman" charset="0"/>
              </a:rPr>
            </a:br>
            <a:r>
              <a:rPr lang="ja-JP" altLang="en-US" sz="3600">
                <a:latin typeface="Times New Roman" charset="0"/>
              </a:rPr>
              <a:t>(</a:t>
            </a:r>
            <a:r>
              <a:rPr lang="en-US" altLang="ja-JP" sz="3600">
                <a:latin typeface="Times New Roman" charset="0"/>
              </a:rPr>
              <a:t>Inter-Process Communication)</a:t>
            </a:r>
          </a:p>
        </p:txBody>
      </p:sp>
      <p:sp>
        <p:nvSpPr>
          <p:cNvPr id="19459" name="Rectangle 3"/>
          <p:cNvSpPr>
            <a:spLocks noGrp="1" noChangeArrowheads="1"/>
          </p:cNvSpPr>
          <p:nvPr>
            <p:ph type="body" idx="1"/>
          </p:nvPr>
        </p:nvSpPr>
        <p:spPr>
          <a:xfrm>
            <a:off x="685800" y="1981200"/>
            <a:ext cx="7772400" cy="2362200"/>
          </a:xfrm>
        </p:spPr>
        <p:txBody>
          <a:bodyPr/>
          <a:lstStyle/>
          <a:p>
            <a:pPr eaLnBrk="1" hangingPunct="1"/>
            <a:r>
              <a:rPr lang="ja-JP" altLang="en-US">
                <a:latin typeface="Times New Roman" charset="0"/>
              </a:rPr>
              <a:t>プロセス間通信</a:t>
            </a:r>
            <a:r>
              <a:rPr lang="ja-JP" altLang="en-US" sz="2800">
                <a:latin typeface="Times New Roman" charset="0"/>
              </a:rPr>
              <a:t>(</a:t>
            </a:r>
            <a:r>
              <a:rPr lang="en-US" altLang="ja-JP" sz="2800">
                <a:latin typeface="Times New Roman" charset="0"/>
              </a:rPr>
              <a:t>Inter-Process Communication)</a:t>
            </a:r>
          </a:p>
          <a:p>
            <a:pPr lvl="1" eaLnBrk="1" hangingPunct="1"/>
            <a:r>
              <a:rPr lang="ja-JP" altLang="en-US">
                <a:latin typeface="Times New Roman" charset="0"/>
              </a:rPr>
              <a:t>プロセス間で同期を取る</a:t>
            </a:r>
          </a:p>
          <a:p>
            <a:pPr lvl="1" eaLnBrk="1" hangingPunct="1"/>
            <a:r>
              <a:rPr lang="ja-JP" altLang="en-US">
                <a:latin typeface="Times New Roman" charset="0"/>
              </a:rPr>
              <a:t>プロセス間でメッセージを交換する</a:t>
            </a:r>
          </a:p>
        </p:txBody>
      </p:sp>
      <p:sp>
        <p:nvSpPr>
          <p:cNvPr id="19460" name="Rectangle 4"/>
          <p:cNvSpPr>
            <a:spLocks noChangeArrowheads="1"/>
          </p:cNvSpPr>
          <p:nvPr/>
        </p:nvSpPr>
        <p:spPr bwMode="auto">
          <a:xfrm>
            <a:off x="2133600" y="4343400"/>
            <a:ext cx="14478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プロセス1</a:t>
            </a:r>
          </a:p>
        </p:txBody>
      </p:sp>
      <p:sp>
        <p:nvSpPr>
          <p:cNvPr id="19461" name="Rectangle 5"/>
          <p:cNvSpPr>
            <a:spLocks noChangeArrowheads="1"/>
          </p:cNvSpPr>
          <p:nvPr/>
        </p:nvSpPr>
        <p:spPr bwMode="auto">
          <a:xfrm>
            <a:off x="2133600" y="5562600"/>
            <a:ext cx="14478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プロセス2</a:t>
            </a:r>
          </a:p>
        </p:txBody>
      </p:sp>
      <p:grpSp>
        <p:nvGrpSpPr>
          <p:cNvPr id="593926" name="Group 6"/>
          <p:cNvGrpSpPr>
            <a:grpSpLocks/>
          </p:cNvGrpSpPr>
          <p:nvPr/>
        </p:nvGrpSpPr>
        <p:grpSpPr bwMode="auto">
          <a:xfrm>
            <a:off x="2438400" y="4876800"/>
            <a:ext cx="869950" cy="685800"/>
            <a:chOff x="1488" y="3312"/>
            <a:chExt cx="548" cy="432"/>
          </a:xfrm>
        </p:grpSpPr>
        <p:sp>
          <p:nvSpPr>
            <p:cNvPr id="19468" name="Line 7"/>
            <p:cNvSpPr>
              <a:spLocks noChangeShapeType="1"/>
            </p:cNvSpPr>
            <p:nvPr/>
          </p:nvSpPr>
          <p:spPr bwMode="auto">
            <a:xfrm>
              <a:off x="1488" y="3312"/>
              <a:ext cx="0" cy="432"/>
            </a:xfrm>
            <a:prstGeom prst="line">
              <a:avLst/>
            </a:prstGeom>
            <a:noFill/>
            <a:ln w="38100">
              <a:solidFill>
                <a:srgbClr val="FF99CC"/>
              </a:solidFill>
              <a:round/>
              <a:headEnd type="triangle" w="med" len="med"/>
              <a:tailEnd type="triangle" w="med" len="med"/>
            </a:ln>
            <a:effectLst/>
          </p:spPr>
          <p:txBody>
            <a:bodyPr wrap="none"/>
            <a:lstStyle/>
            <a:p>
              <a:endParaRPr lang="ja-JP" altLang="en-US"/>
            </a:p>
          </p:txBody>
        </p:sp>
        <p:sp>
          <p:nvSpPr>
            <p:cNvPr id="19469" name="Text Box 8"/>
            <p:cNvSpPr txBox="1">
              <a:spLocks noChangeArrowheads="1"/>
            </p:cNvSpPr>
            <p:nvPr/>
          </p:nvSpPr>
          <p:spPr bwMode="auto">
            <a:xfrm>
              <a:off x="1536" y="3360"/>
              <a:ext cx="500" cy="288"/>
            </a:xfrm>
            <a:prstGeom prst="rect">
              <a:avLst/>
            </a:prstGeom>
            <a:noFill/>
            <a:ln w="9525">
              <a:noFill/>
              <a:miter lim="800000"/>
              <a:headEnd/>
              <a:tailEnd/>
            </a:ln>
            <a:effectLst/>
          </p:spPr>
          <p:txBody>
            <a:bodyPr wrap="none">
              <a:spAutoFit/>
            </a:bodyPr>
            <a:lstStyle/>
            <a:p>
              <a:pPr eaLnBrk="1" hangingPunct="1"/>
              <a:r>
                <a:rPr lang="ja-JP" altLang="en-US"/>
                <a:t>同期</a:t>
              </a:r>
            </a:p>
          </p:txBody>
        </p:sp>
      </p:grpSp>
      <p:sp>
        <p:nvSpPr>
          <p:cNvPr id="19463" name="Rectangle 9"/>
          <p:cNvSpPr>
            <a:spLocks noChangeArrowheads="1"/>
          </p:cNvSpPr>
          <p:nvPr/>
        </p:nvSpPr>
        <p:spPr bwMode="auto">
          <a:xfrm>
            <a:off x="4419600" y="4343400"/>
            <a:ext cx="14478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プロセス1</a:t>
            </a:r>
          </a:p>
        </p:txBody>
      </p:sp>
      <p:sp>
        <p:nvSpPr>
          <p:cNvPr id="19464" name="Rectangle 10"/>
          <p:cNvSpPr>
            <a:spLocks noChangeArrowheads="1"/>
          </p:cNvSpPr>
          <p:nvPr/>
        </p:nvSpPr>
        <p:spPr bwMode="auto">
          <a:xfrm>
            <a:off x="4419600" y="5562600"/>
            <a:ext cx="14478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プロセス2</a:t>
            </a:r>
          </a:p>
        </p:txBody>
      </p:sp>
      <p:grpSp>
        <p:nvGrpSpPr>
          <p:cNvPr id="593931" name="Group 11"/>
          <p:cNvGrpSpPr>
            <a:grpSpLocks/>
          </p:cNvGrpSpPr>
          <p:nvPr/>
        </p:nvGrpSpPr>
        <p:grpSpPr bwMode="auto">
          <a:xfrm>
            <a:off x="4724400" y="4876800"/>
            <a:ext cx="2160588" cy="685800"/>
            <a:chOff x="2976" y="3072"/>
            <a:chExt cx="1361" cy="432"/>
          </a:xfrm>
        </p:grpSpPr>
        <p:sp>
          <p:nvSpPr>
            <p:cNvPr id="19466" name="Line 12"/>
            <p:cNvSpPr>
              <a:spLocks noChangeShapeType="1"/>
            </p:cNvSpPr>
            <p:nvPr/>
          </p:nvSpPr>
          <p:spPr bwMode="auto">
            <a:xfrm>
              <a:off x="2976" y="3072"/>
              <a:ext cx="0" cy="432"/>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19467" name="Text Box 13"/>
            <p:cNvSpPr txBox="1">
              <a:spLocks noChangeArrowheads="1"/>
            </p:cNvSpPr>
            <p:nvPr/>
          </p:nvSpPr>
          <p:spPr bwMode="auto">
            <a:xfrm>
              <a:off x="3024" y="3120"/>
              <a:ext cx="1313" cy="288"/>
            </a:xfrm>
            <a:prstGeom prst="rect">
              <a:avLst/>
            </a:prstGeom>
            <a:noFill/>
            <a:ln w="9525">
              <a:noFill/>
              <a:miter lim="800000"/>
              <a:headEnd/>
              <a:tailEnd/>
            </a:ln>
            <a:effectLst/>
          </p:spPr>
          <p:txBody>
            <a:bodyPr wrap="none">
              <a:spAutoFit/>
            </a:bodyPr>
            <a:lstStyle/>
            <a:p>
              <a:pPr eaLnBrk="1" hangingPunct="1"/>
              <a:r>
                <a:rPr lang="ja-JP" altLang="en-US"/>
                <a:t>メッセージ交換</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593926"/>
                                        </p:tgtEl>
                                        <p:attrNameLst>
                                          <p:attrName>style.visibility</p:attrName>
                                        </p:attrNameLst>
                                      </p:cBhvr>
                                      <p:to>
                                        <p:strVal val="visible"/>
                                      </p:to>
                                    </p:set>
                                    <p:animEffect transition="in" filter="checkerboard(across)">
                                      <p:cBhvr>
                                        <p:cTn id="7" dur="500"/>
                                        <p:tgtEl>
                                          <p:spTgt spid="5939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593931"/>
                                        </p:tgtEl>
                                        <p:attrNameLst>
                                          <p:attrName>style.visibility</p:attrName>
                                        </p:attrNameLst>
                                      </p:cBhvr>
                                      <p:to>
                                        <p:strVal val="visible"/>
                                      </p:to>
                                    </p:set>
                                    <p:animEffect transition="in" filter="checkerboard(across)">
                                      <p:cBhvr>
                                        <p:cTn id="12" dur="500"/>
                                        <p:tgtEl>
                                          <p:spTgt spid="5939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800100"/>
            <a:ext cx="7772400" cy="762000"/>
          </a:xfrm>
        </p:spPr>
        <p:txBody>
          <a:bodyPr/>
          <a:lstStyle/>
          <a:p>
            <a:pPr eaLnBrk="1" hangingPunct="1"/>
            <a:r>
              <a:rPr lang="ja-JP" altLang="en-US"/>
              <a:t>通信方式とメモリ型</a:t>
            </a:r>
          </a:p>
        </p:txBody>
      </p:sp>
      <p:sp>
        <p:nvSpPr>
          <p:cNvPr id="21507" name="Rectangle 3"/>
          <p:cNvSpPr>
            <a:spLocks noChangeArrowheads="1"/>
          </p:cNvSpPr>
          <p:nvPr/>
        </p:nvSpPr>
        <p:spPr bwMode="auto">
          <a:xfrm>
            <a:off x="1066800" y="2438400"/>
            <a:ext cx="2209800" cy="914400"/>
          </a:xfrm>
          <a:prstGeom prst="rect">
            <a:avLst/>
          </a:prstGeom>
          <a:solidFill>
            <a:srgbClr val="993300"/>
          </a:solidFill>
          <a:ln w="9525">
            <a:solidFill>
              <a:schemeClr val="tx1"/>
            </a:solidFill>
            <a:miter lim="800000"/>
            <a:headEnd/>
            <a:tailEnd/>
          </a:ln>
          <a:effectLst/>
        </p:spPr>
        <p:txBody>
          <a:bodyPr wrap="none" anchor="ctr"/>
          <a:lstStyle/>
          <a:p>
            <a:pPr algn="ctr" eaLnBrk="1" hangingPunct="1"/>
            <a:r>
              <a:rPr lang="ja-JP" altLang="en-US">
                <a:latin typeface="Garamond" pitchFamily="18" charset="0"/>
              </a:rPr>
              <a:t>共有メモリ</a:t>
            </a:r>
          </a:p>
        </p:txBody>
      </p:sp>
      <p:sp>
        <p:nvSpPr>
          <p:cNvPr id="21508" name="Rectangle 4"/>
          <p:cNvSpPr>
            <a:spLocks noChangeArrowheads="1"/>
          </p:cNvSpPr>
          <p:nvPr/>
        </p:nvSpPr>
        <p:spPr bwMode="auto">
          <a:xfrm>
            <a:off x="609600" y="3657600"/>
            <a:ext cx="1143000" cy="533400"/>
          </a:xfrm>
          <a:prstGeom prst="rect">
            <a:avLst/>
          </a:prstGeom>
          <a:solidFill>
            <a:srgbClr val="CCFFCC"/>
          </a:solidFill>
          <a:ln w="9525">
            <a:solidFill>
              <a:schemeClr val="tx1"/>
            </a:solidFill>
            <a:miter lim="800000"/>
            <a:headEnd/>
            <a:tailEnd/>
          </a:ln>
          <a:effectLst/>
        </p:spPr>
        <p:txBody>
          <a:bodyPr wrap="none" anchor="ctr"/>
          <a:lstStyle/>
          <a:p>
            <a:pPr algn="ctr" eaLnBrk="1" hangingPunct="1"/>
            <a:r>
              <a:rPr lang="ja-JP" altLang="en-US">
                <a:solidFill>
                  <a:srgbClr val="000000"/>
                </a:solidFill>
                <a:latin typeface="Garamond" pitchFamily="18" charset="0"/>
              </a:rPr>
              <a:t>プロセス</a:t>
            </a:r>
          </a:p>
        </p:txBody>
      </p:sp>
      <p:sp>
        <p:nvSpPr>
          <p:cNvPr id="21509" name="Line 5"/>
          <p:cNvSpPr>
            <a:spLocks noChangeShapeType="1"/>
          </p:cNvSpPr>
          <p:nvPr/>
        </p:nvSpPr>
        <p:spPr bwMode="auto">
          <a:xfrm flipV="1">
            <a:off x="1187450" y="3357563"/>
            <a:ext cx="0" cy="304800"/>
          </a:xfrm>
          <a:prstGeom prst="line">
            <a:avLst/>
          </a:prstGeom>
          <a:noFill/>
          <a:ln w="50800">
            <a:solidFill>
              <a:srgbClr val="FF99CC"/>
            </a:solidFill>
            <a:round/>
            <a:headEnd/>
            <a:tailEnd/>
          </a:ln>
          <a:effectLst/>
        </p:spPr>
        <p:txBody>
          <a:bodyPr/>
          <a:lstStyle/>
          <a:p>
            <a:endParaRPr lang="ja-JP" altLang="en-US"/>
          </a:p>
        </p:txBody>
      </p:sp>
      <p:sp>
        <p:nvSpPr>
          <p:cNvPr id="21510" name="Rectangle 6"/>
          <p:cNvSpPr>
            <a:spLocks noChangeArrowheads="1"/>
          </p:cNvSpPr>
          <p:nvPr/>
        </p:nvSpPr>
        <p:spPr bwMode="auto">
          <a:xfrm>
            <a:off x="1905000" y="3657600"/>
            <a:ext cx="1143000" cy="533400"/>
          </a:xfrm>
          <a:prstGeom prst="rect">
            <a:avLst/>
          </a:prstGeom>
          <a:solidFill>
            <a:srgbClr val="CCFFCC"/>
          </a:solidFill>
          <a:ln w="9525">
            <a:solidFill>
              <a:schemeClr val="tx1"/>
            </a:solidFill>
            <a:miter lim="800000"/>
            <a:headEnd/>
            <a:tailEnd/>
          </a:ln>
          <a:effectLst/>
        </p:spPr>
        <p:txBody>
          <a:bodyPr wrap="none" anchor="ctr"/>
          <a:lstStyle/>
          <a:p>
            <a:pPr algn="ctr" eaLnBrk="1" hangingPunct="1"/>
            <a:r>
              <a:rPr lang="ja-JP" altLang="en-US">
                <a:solidFill>
                  <a:srgbClr val="000000"/>
                </a:solidFill>
                <a:latin typeface="Garamond" pitchFamily="18" charset="0"/>
              </a:rPr>
              <a:t>プロセス</a:t>
            </a:r>
          </a:p>
        </p:txBody>
      </p:sp>
      <p:sp>
        <p:nvSpPr>
          <p:cNvPr id="21511" name="Line 7"/>
          <p:cNvSpPr>
            <a:spLocks noChangeShapeType="1"/>
          </p:cNvSpPr>
          <p:nvPr/>
        </p:nvSpPr>
        <p:spPr bwMode="auto">
          <a:xfrm flipV="1">
            <a:off x="2514600" y="3352800"/>
            <a:ext cx="0" cy="304800"/>
          </a:xfrm>
          <a:prstGeom prst="line">
            <a:avLst/>
          </a:prstGeom>
          <a:noFill/>
          <a:ln w="50800">
            <a:solidFill>
              <a:srgbClr val="FF99CC"/>
            </a:solidFill>
            <a:round/>
            <a:headEnd/>
            <a:tailEnd/>
          </a:ln>
          <a:effectLst/>
        </p:spPr>
        <p:txBody>
          <a:bodyPr/>
          <a:lstStyle/>
          <a:p>
            <a:endParaRPr lang="ja-JP" altLang="en-US"/>
          </a:p>
        </p:txBody>
      </p:sp>
      <p:sp>
        <p:nvSpPr>
          <p:cNvPr id="21512" name="Rectangle 8"/>
          <p:cNvSpPr>
            <a:spLocks noChangeArrowheads="1"/>
          </p:cNvSpPr>
          <p:nvPr/>
        </p:nvSpPr>
        <p:spPr bwMode="auto">
          <a:xfrm>
            <a:off x="1219200" y="4343400"/>
            <a:ext cx="1143000" cy="533400"/>
          </a:xfrm>
          <a:prstGeom prst="rect">
            <a:avLst/>
          </a:prstGeom>
          <a:solidFill>
            <a:srgbClr val="CCFFCC"/>
          </a:solidFill>
          <a:ln w="9525">
            <a:solidFill>
              <a:schemeClr val="tx1"/>
            </a:solidFill>
            <a:miter lim="800000"/>
            <a:headEnd/>
            <a:tailEnd/>
          </a:ln>
          <a:effectLst/>
        </p:spPr>
        <p:txBody>
          <a:bodyPr wrap="none" anchor="ctr"/>
          <a:lstStyle/>
          <a:p>
            <a:pPr algn="ctr" eaLnBrk="1" hangingPunct="1"/>
            <a:r>
              <a:rPr lang="ja-JP" altLang="en-US">
                <a:solidFill>
                  <a:srgbClr val="000000"/>
                </a:solidFill>
                <a:latin typeface="Garamond" pitchFamily="18" charset="0"/>
              </a:rPr>
              <a:t>プロセス</a:t>
            </a:r>
          </a:p>
        </p:txBody>
      </p:sp>
      <p:sp>
        <p:nvSpPr>
          <p:cNvPr id="21513" name="Line 9"/>
          <p:cNvSpPr>
            <a:spLocks noChangeShapeType="1"/>
          </p:cNvSpPr>
          <p:nvPr/>
        </p:nvSpPr>
        <p:spPr bwMode="auto">
          <a:xfrm flipV="1">
            <a:off x="1828800" y="3352800"/>
            <a:ext cx="0" cy="990600"/>
          </a:xfrm>
          <a:prstGeom prst="line">
            <a:avLst/>
          </a:prstGeom>
          <a:noFill/>
          <a:ln w="50800">
            <a:solidFill>
              <a:srgbClr val="FF99CC"/>
            </a:solidFill>
            <a:round/>
            <a:headEnd/>
            <a:tailEnd/>
          </a:ln>
          <a:effectLst/>
        </p:spPr>
        <p:txBody>
          <a:bodyPr/>
          <a:lstStyle/>
          <a:p>
            <a:endParaRPr lang="ja-JP" altLang="en-US"/>
          </a:p>
        </p:txBody>
      </p:sp>
      <p:sp>
        <p:nvSpPr>
          <p:cNvPr id="21514" name="Rectangle 10"/>
          <p:cNvSpPr>
            <a:spLocks noChangeArrowheads="1"/>
          </p:cNvSpPr>
          <p:nvPr/>
        </p:nvSpPr>
        <p:spPr bwMode="auto">
          <a:xfrm>
            <a:off x="2514600" y="4343400"/>
            <a:ext cx="1143000" cy="533400"/>
          </a:xfrm>
          <a:prstGeom prst="rect">
            <a:avLst/>
          </a:prstGeom>
          <a:solidFill>
            <a:srgbClr val="CCFFCC"/>
          </a:solidFill>
          <a:ln w="9525">
            <a:solidFill>
              <a:schemeClr val="tx1"/>
            </a:solidFill>
            <a:miter lim="800000"/>
            <a:headEnd/>
            <a:tailEnd/>
          </a:ln>
          <a:effectLst/>
        </p:spPr>
        <p:txBody>
          <a:bodyPr wrap="none" anchor="ctr"/>
          <a:lstStyle/>
          <a:p>
            <a:pPr algn="ctr" eaLnBrk="1" hangingPunct="1"/>
            <a:r>
              <a:rPr lang="ja-JP" altLang="en-US">
                <a:solidFill>
                  <a:srgbClr val="000000"/>
                </a:solidFill>
                <a:latin typeface="Garamond" pitchFamily="18" charset="0"/>
              </a:rPr>
              <a:t>プロセス</a:t>
            </a:r>
          </a:p>
        </p:txBody>
      </p:sp>
      <p:sp>
        <p:nvSpPr>
          <p:cNvPr id="21515" name="Line 11"/>
          <p:cNvSpPr>
            <a:spLocks noChangeShapeType="1"/>
          </p:cNvSpPr>
          <p:nvPr/>
        </p:nvSpPr>
        <p:spPr bwMode="auto">
          <a:xfrm flipV="1">
            <a:off x="3124200" y="3352800"/>
            <a:ext cx="0" cy="990600"/>
          </a:xfrm>
          <a:prstGeom prst="line">
            <a:avLst/>
          </a:prstGeom>
          <a:noFill/>
          <a:ln w="50800">
            <a:solidFill>
              <a:srgbClr val="FF99CC"/>
            </a:solidFill>
            <a:round/>
            <a:headEnd/>
            <a:tailEnd/>
          </a:ln>
          <a:effectLst/>
        </p:spPr>
        <p:txBody>
          <a:bodyPr/>
          <a:lstStyle/>
          <a:p>
            <a:endParaRPr lang="ja-JP" altLang="en-US"/>
          </a:p>
        </p:txBody>
      </p:sp>
      <p:sp>
        <p:nvSpPr>
          <p:cNvPr id="21516" name="Rectangle 13"/>
          <p:cNvSpPr>
            <a:spLocks noChangeArrowheads="1"/>
          </p:cNvSpPr>
          <p:nvPr/>
        </p:nvSpPr>
        <p:spPr bwMode="auto">
          <a:xfrm>
            <a:off x="4419600" y="4038600"/>
            <a:ext cx="1066800" cy="457200"/>
          </a:xfrm>
          <a:prstGeom prst="rect">
            <a:avLst/>
          </a:prstGeom>
          <a:solidFill>
            <a:srgbClr val="CCFFCC"/>
          </a:solidFill>
          <a:ln w="9525">
            <a:solidFill>
              <a:schemeClr val="tx1"/>
            </a:solidFill>
            <a:miter lim="800000"/>
            <a:headEnd/>
            <a:tailEnd/>
          </a:ln>
          <a:effectLst/>
        </p:spPr>
        <p:txBody>
          <a:bodyPr wrap="none" anchor="ctr"/>
          <a:lstStyle/>
          <a:p>
            <a:pPr algn="ctr" eaLnBrk="1" hangingPunct="1"/>
            <a:r>
              <a:rPr lang="ja-JP" altLang="en-US">
                <a:solidFill>
                  <a:srgbClr val="000000"/>
                </a:solidFill>
                <a:latin typeface="Garamond" pitchFamily="18" charset="0"/>
              </a:rPr>
              <a:t>プロセス</a:t>
            </a:r>
          </a:p>
        </p:txBody>
      </p:sp>
      <p:sp>
        <p:nvSpPr>
          <p:cNvPr id="21517" name="Rectangle 14"/>
          <p:cNvSpPr>
            <a:spLocks noChangeArrowheads="1"/>
          </p:cNvSpPr>
          <p:nvPr/>
        </p:nvSpPr>
        <p:spPr bwMode="auto">
          <a:xfrm>
            <a:off x="4572000" y="4648200"/>
            <a:ext cx="838200" cy="381000"/>
          </a:xfrm>
          <a:prstGeom prst="rect">
            <a:avLst/>
          </a:prstGeom>
          <a:solidFill>
            <a:srgbClr val="993300"/>
          </a:solidFill>
          <a:ln w="9525">
            <a:solidFill>
              <a:schemeClr val="tx1"/>
            </a:solidFill>
            <a:miter lim="800000"/>
            <a:headEnd/>
            <a:tailEnd/>
          </a:ln>
          <a:effectLst/>
        </p:spPr>
        <p:txBody>
          <a:bodyPr wrap="none" anchor="ctr"/>
          <a:lstStyle/>
          <a:p>
            <a:pPr algn="ctr" eaLnBrk="1" hangingPunct="1"/>
            <a:r>
              <a:rPr lang="ja-JP" altLang="en-US">
                <a:latin typeface="Garamond" pitchFamily="18" charset="0"/>
              </a:rPr>
              <a:t>メモリ</a:t>
            </a:r>
          </a:p>
        </p:txBody>
      </p:sp>
      <p:sp>
        <p:nvSpPr>
          <p:cNvPr id="21518" name="Line 15"/>
          <p:cNvSpPr>
            <a:spLocks noChangeShapeType="1"/>
          </p:cNvSpPr>
          <p:nvPr/>
        </p:nvSpPr>
        <p:spPr bwMode="auto">
          <a:xfrm flipV="1">
            <a:off x="4953000" y="4495800"/>
            <a:ext cx="0" cy="152400"/>
          </a:xfrm>
          <a:prstGeom prst="line">
            <a:avLst/>
          </a:prstGeom>
          <a:noFill/>
          <a:ln w="50800">
            <a:solidFill>
              <a:srgbClr val="FF99CC"/>
            </a:solidFill>
            <a:round/>
            <a:headEnd/>
            <a:tailEnd/>
          </a:ln>
          <a:effectLst/>
        </p:spPr>
        <p:txBody>
          <a:bodyPr/>
          <a:lstStyle/>
          <a:p>
            <a:endParaRPr lang="ja-JP" altLang="en-US"/>
          </a:p>
        </p:txBody>
      </p:sp>
      <p:sp>
        <p:nvSpPr>
          <p:cNvPr id="21519" name="Line 16"/>
          <p:cNvSpPr>
            <a:spLocks noChangeShapeType="1"/>
          </p:cNvSpPr>
          <p:nvPr/>
        </p:nvSpPr>
        <p:spPr bwMode="auto">
          <a:xfrm flipV="1">
            <a:off x="5105400" y="3505200"/>
            <a:ext cx="914400" cy="533400"/>
          </a:xfrm>
          <a:prstGeom prst="line">
            <a:avLst/>
          </a:prstGeom>
          <a:noFill/>
          <a:ln w="50800">
            <a:solidFill>
              <a:srgbClr val="FF99CC"/>
            </a:solidFill>
            <a:round/>
            <a:headEnd/>
            <a:tailEnd/>
          </a:ln>
          <a:effectLst/>
        </p:spPr>
        <p:txBody>
          <a:bodyPr/>
          <a:lstStyle/>
          <a:p>
            <a:endParaRPr lang="ja-JP" altLang="en-US"/>
          </a:p>
        </p:txBody>
      </p:sp>
      <p:sp>
        <p:nvSpPr>
          <p:cNvPr id="21520" name="Rectangle 17"/>
          <p:cNvSpPr>
            <a:spLocks noChangeArrowheads="1"/>
          </p:cNvSpPr>
          <p:nvPr/>
        </p:nvSpPr>
        <p:spPr bwMode="auto">
          <a:xfrm>
            <a:off x="7467600" y="4038600"/>
            <a:ext cx="1066800" cy="457200"/>
          </a:xfrm>
          <a:prstGeom prst="rect">
            <a:avLst/>
          </a:prstGeom>
          <a:solidFill>
            <a:srgbClr val="CCFFCC"/>
          </a:solidFill>
          <a:ln w="9525">
            <a:solidFill>
              <a:schemeClr val="tx1"/>
            </a:solidFill>
            <a:miter lim="800000"/>
            <a:headEnd/>
            <a:tailEnd/>
          </a:ln>
          <a:effectLst/>
        </p:spPr>
        <p:txBody>
          <a:bodyPr wrap="none" anchor="ctr"/>
          <a:lstStyle/>
          <a:p>
            <a:pPr algn="ctr" eaLnBrk="1" hangingPunct="1"/>
            <a:r>
              <a:rPr lang="ja-JP" altLang="en-US">
                <a:solidFill>
                  <a:srgbClr val="000000"/>
                </a:solidFill>
                <a:latin typeface="Garamond" pitchFamily="18" charset="0"/>
              </a:rPr>
              <a:t>プロセス</a:t>
            </a:r>
          </a:p>
        </p:txBody>
      </p:sp>
      <p:sp>
        <p:nvSpPr>
          <p:cNvPr id="21521" name="Rectangle 18"/>
          <p:cNvSpPr>
            <a:spLocks noChangeArrowheads="1"/>
          </p:cNvSpPr>
          <p:nvPr/>
        </p:nvSpPr>
        <p:spPr bwMode="auto">
          <a:xfrm>
            <a:off x="7620000" y="4648200"/>
            <a:ext cx="838200" cy="381000"/>
          </a:xfrm>
          <a:prstGeom prst="rect">
            <a:avLst/>
          </a:prstGeom>
          <a:solidFill>
            <a:srgbClr val="993300"/>
          </a:solidFill>
          <a:ln w="9525">
            <a:solidFill>
              <a:schemeClr val="tx1"/>
            </a:solidFill>
            <a:miter lim="800000"/>
            <a:headEnd/>
            <a:tailEnd/>
          </a:ln>
          <a:effectLst/>
        </p:spPr>
        <p:txBody>
          <a:bodyPr wrap="none" anchor="ctr"/>
          <a:lstStyle/>
          <a:p>
            <a:pPr algn="ctr" eaLnBrk="1" hangingPunct="1"/>
            <a:r>
              <a:rPr lang="ja-JP" altLang="en-US">
                <a:latin typeface="Garamond" pitchFamily="18" charset="0"/>
              </a:rPr>
              <a:t>メモリ</a:t>
            </a:r>
          </a:p>
        </p:txBody>
      </p:sp>
      <p:sp>
        <p:nvSpPr>
          <p:cNvPr id="21522" name="Line 19"/>
          <p:cNvSpPr>
            <a:spLocks noChangeShapeType="1"/>
          </p:cNvSpPr>
          <p:nvPr/>
        </p:nvSpPr>
        <p:spPr bwMode="auto">
          <a:xfrm flipV="1">
            <a:off x="8001000" y="4495800"/>
            <a:ext cx="0" cy="152400"/>
          </a:xfrm>
          <a:prstGeom prst="line">
            <a:avLst/>
          </a:prstGeom>
          <a:noFill/>
          <a:ln w="50800">
            <a:solidFill>
              <a:srgbClr val="FF99CC"/>
            </a:solidFill>
            <a:round/>
            <a:headEnd/>
            <a:tailEnd/>
          </a:ln>
          <a:effectLst/>
        </p:spPr>
        <p:txBody>
          <a:bodyPr/>
          <a:lstStyle/>
          <a:p>
            <a:endParaRPr lang="ja-JP" altLang="en-US"/>
          </a:p>
        </p:txBody>
      </p:sp>
      <p:sp>
        <p:nvSpPr>
          <p:cNvPr id="21523" name="Line 20"/>
          <p:cNvSpPr>
            <a:spLocks noChangeShapeType="1"/>
          </p:cNvSpPr>
          <p:nvPr/>
        </p:nvSpPr>
        <p:spPr bwMode="auto">
          <a:xfrm flipH="1" flipV="1">
            <a:off x="6781800" y="3505200"/>
            <a:ext cx="990600" cy="533400"/>
          </a:xfrm>
          <a:prstGeom prst="line">
            <a:avLst/>
          </a:prstGeom>
          <a:noFill/>
          <a:ln w="50800">
            <a:solidFill>
              <a:srgbClr val="FF99CC"/>
            </a:solidFill>
            <a:round/>
            <a:headEnd/>
            <a:tailEnd/>
          </a:ln>
          <a:effectLst/>
        </p:spPr>
        <p:txBody>
          <a:bodyPr/>
          <a:lstStyle/>
          <a:p>
            <a:endParaRPr lang="ja-JP" altLang="en-US"/>
          </a:p>
        </p:txBody>
      </p:sp>
      <p:sp>
        <p:nvSpPr>
          <p:cNvPr id="21524" name="Rectangle 21"/>
          <p:cNvSpPr>
            <a:spLocks noChangeArrowheads="1"/>
          </p:cNvSpPr>
          <p:nvPr/>
        </p:nvSpPr>
        <p:spPr bwMode="auto">
          <a:xfrm>
            <a:off x="4114800" y="2514600"/>
            <a:ext cx="1066800" cy="457200"/>
          </a:xfrm>
          <a:prstGeom prst="rect">
            <a:avLst/>
          </a:prstGeom>
          <a:solidFill>
            <a:srgbClr val="CCFFCC"/>
          </a:solidFill>
          <a:ln w="9525">
            <a:solidFill>
              <a:schemeClr val="tx1"/>
            </a:solidFill>
            <a:miter lim="800000"/>
            <a:headEnd/>
            <a:tailEnd/>
          </a:ln>
          <a:effectLst/>
        </p:spPr>
        <p:txBody>
          <a:bodyPr wrap="none" anchor="ctr"/>
          <a:lstStyle/>
          <a:p>
            <a:pPr algn="ctr" eaLnBrk="1" hangingPunct="1"/>
            <a:r>
              <a:rPr lang="ja-JP" altLang="en-US">
                <a:solidFill>
                  <a:srgbClr val="000000"/>
                </a:solidFill>
                <a:latin typeface="Garamond" pitchFamily="18" charset="0"/>
              </a:rPr>
              <a:t>プロセス</a:t>
            </a:r>
          </a:p>
        </p:txBody>
      </p:sp>
      <p:sp>
        <p:nvSpPr>
          <p:cNvPr id="21525" name="Rectangle 22"/>
          <p:cNvSpPr>
            <a:spLocks noChangeArrowheads="1"/>
          </p:cNvSpPr>
          <p:nvPr/>
        </p:nvSpPr>
        <p:spPr bwMode="auto">
          <a:xfrm>
            <a:off x="4267200" y="3124200"/>
            <a:ext cx="838200" cy="381000"/>
          </a:xfrm>
          <a:prstGeom prst="rect">
            <a:avLst/>
          </a:prstGeom>
          <a:solidFill>
            <a:srgbClr val="993300"/>
          </a:solidFill>
          <a:ln w="9525">
            <a:solidFill>
              <a:schemeClr val="tx1"/>
            </a:solidFill>
            <a:miter lim="800000"/>
            <a:headEnd/>
            <a:tailEnd/>
          </a:ln>
          <a:effectLst/>
        </p:spPr>
        <p:txBody>
          <a:bodyPr wrap="none" anchor="ctr"/>
          <a:lstStyle/>
          <a:p>
            <a:pPr algn="ctr" eaLnBrk="1" hangingPunct="1"/>
            <a:r>
              <a:rPr lang="ja-JP" altLang="en-US">
                <a:latin typeface="Garamond" pitchFamily="18" charset="0"/>
              </a:rPr>
              <a:t>メモリ</a:t>
            </a:r>
          </a:p>
        </p:txBody>
      </p:sp>
      <p:sp>
        <p:nvSpPr>
          <p:cNvPr id="21526" name="Line 23"/>
          <p:cNvSpPr>
            <a:spLocks noChangeShapeType="1"/>
          </p:cNvSpPr>
          <p:nvPr/>
        </p:nvSpPr>
        <p:spPr bwMode="auto">
          <a:xfrm flipV="1">
            <a:off x="4648200" y="2971800"/>
            <a:ext cx="0" cy="152400"/>
          </a:xfrm>
          <a:prstGeom prst="line">
            <a:avLst/>
          </a:prstGeom>
          <a:noFill/>
          <a:ln w="50800">
            <a:solidFill>
              <a:srgbClr val="FF99CC"/>
            </a:solidFill>
            <a:round/>
            <a:headEnd/>
            <a:tailEnd/>
          </a:ln>
          <a:effectLst/>
        </p:spPr>
        <p:txBody>
          <a:bodyPr/>
          <a:lstStyle/>
          <a:p>
            <a:endParaRPr lang="ja-JP" altLang="en-US"/>
          </a:p>
        </p:txBody>
      </p:sp>
      <p:sp>
        <p:nvSpPr>
          <p:cNvPr id="21527" name="Line 24"/>
          <p:cNvSpPr>
            <a:spLocks noChangeShapeType="1"/>
          </p:cNvSpPr>
          <p:nvPr/>
        </p:nvSpPr>
        <p:spPr bwMode="auto">
          <a:xfrm>
            <a:off x="5105400" y="2971800"/>
            <a:ext cx="914400" cy="533400"/>
          </a:xfrm>
          <a:prstGeom prst="line">
            <a:avLst/>
          </a:prstGeom>
          <a:noFill/>
          <a:ln w="50800">
            <a:solidFill>
              <a:srgbClr val="FF99CC"/>
            </a:solidFill>
            <a:round/>
            <a:headEnd/>
            <a:tailEnd/>
          </a:ln>
          <a:effectLst/>
        </p:spPr>
        <p:txBody>
          <a:bodyPr/>
          <a:lstStyle/>
          <a:p>
            <a:endParaRPr lang="ja-JP" altLang="en-US"/>
          </a:p>
        </p:txBody>
      </p:sp>
      <p:sp>
        <p:nvSpPr>
          <p:cNvPr id="21528" name="Rectangle 25"/>
          <p:cNvSpPr>
            <a:spLocks noChangeArrowheads="1"/>
          </p:cNvSpPr>
          <p:nvPr/>
        </p:nvSpPr>
        <p:spPr bwMode="auto">
          <a:xfrm>
            <a:off x="7696200" y="2514600"/>
            <a:ext cx="1066800" cy="457200"/>
          </a:xfrm>
          <a:prstGeom prst="rect">
            <a:avLst/>
          </a:prstGeom>
          <a:solidFill>
            <a:srgbClr val="CCFFCC"/>
          </a:solidFill>
          <a:ln w="9525">
            <a:solidFill>
              <a:schemeClr val="tx1"/>
            </a:solidFill>
            <a:miter lim="800000"/>
            <a:headEnd/>
            <a:tailEnd/>
          </a:ln>
          <a:effectLst/>
        </p:spPr>
        <p:txBody>
          <a:bodyPr wrap="none" anchor="ctr"/>
          <a:lstStyle/>
          <a:p>
            <a:pPr algn="ctr" eaLnBrk="1" hangingPunct="1"/>
            <a:r>
              <a:rPr lang="ja-JP" altLang="en-US">
                <a:solidFill>
                  <a:srgbClr val="000000"/>
                </a:solidFill>
                <a:latin typeface="Garamond" pitchFamily="18" charset="0"/>
              </a:rPr>
              <a:t>プロセス</a:t>
            </a:r>
          </a:p>
        </p:txBody>
      </p:sp>
      <p:sp>
        <p:nvSpPr>
          <p:cNvPr id="21529" name="Rectangle 26"/>
          <p:cNvSpPr>
            <a:spLocks noChangeArrowheads="1"/>
          </p:cNvSpPr>
          <p:nvPr/>
        </p:nvSpPr>
        <p:spPr bwMode="auto">
          <a:xfrm>
            <a:off x="7848600" y="3124200"/>
            <a:ext cx="838200" cy="381000"/>
          </a:xfrm>
          <a:prstGeom prst="rect">
            <a:avLst/>
          </a:prstGeom>
          <a:solidFill>
            <a:srgbClr val="993300"/>
          </a:solidFill>
          <a:ln w="9525">
            <a:solidFill>
              <a:schemeClr val="tx1"/>
            </a:solidFill>
            <a:miter lim="800000"/>
            <a:headEnd/>
            <a:tailEnd/>
          </a:ln>
          <a:effectLst/>
        </p:spPr>
        <p:txBody>
          <a:bodyPr wrap="none" anchor="ctr"/>
          <a:lstStyle/>
          <a:p>
            <a:pPr algn="ctr" eaLnBrk="1" hangingPunct="1"/>
            <a:r>
              <a:rPr lang="ja-JP" altLang="en-US">
                <a:latin typeface="Garamond" pitchFamily="18" charset="0"/>
              </a:rPr>
              <a:t>メモリ</a:t>
            </a:r>
          </a:p>
        </p:txBody>
      </p:sp>
      <p:sp>
        <p:nvSpPr>
          <p:cNvPr id="21530" name="Line 27"/>
          <p:cNvSpPr>
            <a:spLocks noChangeShapeType="1"/>
          </p:cNvSpPr>
          <p:nvPr/>
        </p:nvSpPr>
        <p:spPr bwMode="auto">
          <a:xfrm flipV="1">
            <a:off x="8229600" y="2971800"/>
            <a:ext cx="0" cy="152400"/>
          </a:xfrm>
          <a:prstGeom prst="line">
            <a:avLst/>
          </a:prstGeom>
          <a:noFill/>
          <a:ln w="50800">
            <a:solidFill>
              <a:srgbClr val="FF99CC"/>
            </a:solidFill>
            <a:round/>
            <a:headEnd/>
            <a:tailEnd/>
          </a:ln>
          <a:effectLst/>
        </p:spPr>
        <p:txBody>
          <a:bodyPr/>
          <a:lstStyle/>
          <a:p>
            <a:endParaRPr lang="ja-JP" altLang="en-US"/>
          </a:p>
        </p:txBody>
      </p:sp>
      <p:sp>
        <p:nvSpPr>
          <p:cNvPr id="21531" name="Line 28"/>
          <p:cNvSpPr>
            <a:spLocks noChangeShapeType="1"/>
          </p:cNvSpPr>
          <p:nvPr/>
        </p:nvSpPr>
        <p:spPr bwMode="auto">
          <a:xfrm flipH="1">
            <a:off x="6781800" y="2971800"/>
            <a:ext cx="990600" cy="533400"/>
          </a:xfrm>
          <a:prstGeom prst="line">
            <a:avLst/>
          </a:prstGeom>
          <a:noFill/>
          <a:ln w="50800">
            <a:solidFill>
              <a:srgbClr val="FF99CC"/>
            </a:solidFill>
            <a:round/>
            <a:headEnd/>
            <a:tailEnd/>
          </a:ln>
          <a:effectLst/>
        </p:spPr>
        <p:txBody>
          <a:bodyPr/>
          <a:lstStyle/>
          <a:p>
            <a:endParaRPr lang="ja-JP" altLang="en-US"/>
          </a:p>
        </p:txBody>
      </p:sp>
      <p:sp>
        <p:nvSpPr>
          <p:cNvPr id="21532" name="Text Box 29"/>
          <p:cNvSpPr txBox="1">
            <a:spLocks noChangeArrowheads="1"/>
          </p:cNvSpPr>
          <p:nvPr/>
        </p:nvSpPr>
        <p:spPr bwMode="auto">
          <a:xfrm>
            <a:off x="1219200" y="5105400"/>
            <a:ext cx="2090738" cy="519113"/>
          </a:xfrm>
          <a:prstGeom prst="rect">
            <a:avLst/>
          </a:prstGeom>
          <a:noFill/>
          <a:ln w="9525">
            <a:noFill/>
            <a:miter lim="800000"/>
            <a:headEnd/>
            <a:tailEnd/>
          </a:ln>
          <a:effectLst/>
        </p:spPr>
        <p:txBody>
          <a:bodyPr wrap="none">
            <a:spAutoFit/>
          </a:bodyPr>
          <a:lstStyle/>
          <a:p>
            <a:pPr eaLnBrk="1" hangingPunct="1"/>
            <a:r>
              <a:rPr lang="ja-JP" altLang="en-US" sz="2800">
                <a:latin typeface="Garamond" pitchFamily="18" charset="0"/>
              </a:rPr>
              <a:t>共有メモリ型</a:t>
            </a:r>
          </a:p>
        </p:txBody>
      </p:sp>
      <p:sp>
        <p:nvSpPr>
          <p:cNvPr id="21533" name="Text Box 30"/>
          <p:cNvSpPr txBox="1">
            <a:spLocks noChangeArrowheads="1"/>
          </p:cNvSpPr>
          <p:nvPr/>
        </p:nvSpPr>
        <p:spPr bwMode="auto">
          <a:xfrm>
            <a:off x="5638800" y="5105400"/>
            <a:ext cx="2090738" cy="519113"/>
          </a:xfrm>
          <a:prstGeom prst="rect">
            <a:avLst/>
          </a:prstGeom>
          <a:noFill/>
          <a:ln w="9525">
            <a:noFill/>
            <a:miter lim="800000"/>
            <a:headEnd/>
            <a:tailEnd/>
          </a:ln>
          <a:effectLst/>
        </p:spPr>
        <p:txBody>
          <a:bodyPr wrap="none">
            <a:spAutoFit/>
          </a:bodyPr>
          <a:lstStyle/>
          <a:p>
            <a:pPr eaLnBrk="1" hangingPunct="1"/>
            <a:r>
              <a:rPr lang="ja-JP" altLang="en-US" sz="2800">
                <a:latin typeface="Garamond" pitchFamily="18" charset="0"/>
              </a:rPr>
              <a:t>分散メモリ型</a:t>
            </a:r>
          </a:p>
        </p:txBody>
      </p:sp>
      <p:sp>
        <p:nvSpPr>
          <p:cNvPr id="21534" name="Cloud"/>
          <p:cNvSpPr>
            <a:spLocks noEditPoints="1" noChangeArrowheads="1"/>
          </p:cNvSpPr>
          <p:nvPr/>
        </p:nvSpPr>
        <p:spPr bwMode="auto">
          <a:xfrm>
            <a:off x="5181600" y="3048000"/>
            <a:ext cx="2468563" cy="92075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lnTo>
                  <a:pt x="1949" y="7180"/>
                </a:ln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lIns="0" rIns="0" anchor="ctr" anchorCtr="1"/>
          <a:lstStyle/>
          <a:p>
            <a:pPr eaLnBrk="1" hangingPunct="1"/>
            <a:r>
              <a:rPr lang="ja-JP" altLang="en-US">
                <a:solidFill>
                  <a:srgbClr val="000000"/>
                </a:solidFill>
              </a:rPr>
              <a:t>ネットワーク</a:t>
            </a:r>
          </a:p>
        </p:txBody>
      </p:sp>
      <p:grpSp>
        <p:nvGrpSpPr>
          <p:cNvPr id="506921" name="Group 41"/>
          <p:cNvGrpSpPr>
            <a:grpSpLocks/>
          </p:cNvGrpSpPr>
          <p:nvPr/>
        </p:nvGrpSpPr>
        <p:grpSpPr bwMode="auto">
          <a:xfrm>
            <a:off x="1187450" y="2636838"/>
            <a:ext cx="288925" cy="1152525"/>
            <a:chOff x="748" y="1661"/>
            <a:chExt cx="182" cy="726"/>
          </a:xfrm>
        </p:grpSpPr>
        <p:sp>
          <p:nvSpPr>
            <p:cNvPr id="21541" name="Line 33"/>
            <p:cNvSpPr>
              <a:spLocks noChangeShapeType="1"/>
            </p:cNvSpPr>
            <p:nvPr/>
          </p:nvSpPr>
          <p:spPr bwMode="auto">
            <a:xfrm flipV="1">
              <a:off x="839" y="1842"/>
              <a:ext cx="0" cy="545"/>
            </a:xfrm>
            <a:prstGeom prst="line">
              <a:avLst/>
            </a:prstGeom>
            <a:noFill/>
            <a:ln w="38100">
              <a:solidFill>
                <a:srgbClr val="00FF00"/>
              </a:solidFill>
              <a:round/>
              <a:headEnd/>
              <a:tailEnd type="triangle" w="med" len="med"/>
            </a:ln>
            <a:effectLst/>
          </p:spPr>
          <p:txBody>
            <a:bodyPr wrap="none"/>
            <a:lstStyle/>
            <a:p>
              <a:endParaRPr lang="ja-JP" altLang="en-US"/>
            </a:p>
          </p:txBody>
        </p:sp>
        <p:sp>
          <p:nvSpPr>
            <p:cNvPr id="21542" name="Rectangle 34"/>
            <p:cNvSpPr>
              <a:spLocks noChangeArrowheads="1"/>
            </p:cNvSpPr>
            <p:nvPr/>
          </p:nvSpPr>
          <p:spPr bwMode="auto">
            <a:xfrm>
              <a:off x="748" y="1661"/>
              <a:ext cx="182" cy="181"/>
            </a:xfrm>
            <a:prstGeom prst="rect">
              <a:avLst/>
            </a:prstGeom>
            <a:solidFill>
              <a:schemeClr val="accent1"/>
            </a:solidFill>
            <a:ln w="9525">
              <a:solidFill>
                <a:schemeClr val="tx1"/>
              </a:solidFill>
              <a:miter lim="800000"/>
              <a:headEnd/>
              <a:tailEnd/>
            </a:ln>
            <a:effectLst/>
          </p:spPr>
          <p:txBody>
            <a:bodyPr wrap="none" anchor="ctr"/>
            <a:lstStyle/>
            <a:p>
              <a:pPr eaLnBrk="1" hangingPunct="1"/>
              <a:endParaRPr lang="ja-JP" altLang="en-US"/>
            </a:p>
          </p:txBody>
        </p:sp>
      </p:grpSp>
      <p:sp>
        <p:nvSpPr>
          <p:cNvPr id="506915" name="Line 35"/>
          <p:cNvSpPr>
            <a:spLocks noChangeShapeType="1"/>
          </p:cNvSpPr>
          <p:nvPr/>
        </p:nvSpPr>
        <p:spPr bwMode="auto">
          <a:xfrm>
            <a:off x="1403350" y="2924175"/>
            <a:ext cx="720725" cy="792163"/>
          </a:xfrm>
          <a:prstGeom prst="line">
            <a:avLst/>
          </a:prstGeom>
          <a:noFill/>
          <a:ln w="38100">
            <a:solidFill>
              <a:srgbClr val="00FF00"/>
            </a:solidFill>
            <a:round/>
            <a:headEnd/>
            <a:tailEnd type="triangle" w="med" len="med"/>
          </a:ln>
          <a:effectLst/>
        </p:spPr>
        <p:txBody>
          <a:bodyPr wrap="none"/>
          <a:lstStyle/>
          <a:p>
            <a:endParaRPr lang="ja-JP" altLang="en-US"/>
          </a:p>
        </p:txBody>
      </p:sp>
      <p:grpSp>
        <p:nvGrpSpPr>
          <p:cNvPr id="506920" name="Group 40"/>
          <p:cNvGrpSpPr>
            <a:grpSpLocks/>
          </p:cNvGrpSpPr>
          <p:nvPr/>
        </p:nvGrpSpPr>
        <p:grpSpPr bwMode="auto">
          <a:xfrm>
            <a:off x="5003800" y="2781300"/>
            <a:ext cx="2879725" cy="576263"/>
            <a:chOff x="3107" y="1162"/>
            <a:chExt cx="1814" cy="363"/>
          </a:xfrm>
        </p:grpSpPr>
        <p:sp>
          <p:nvSpPr>
            <p:cNvPr id="21538" name="Line 37"/>
            <p:cNvSpPr>
              <a:spLocks noChangeShapeType="1"/>
            </p:cNvSpPr>
            <p:nvPr/>
          </p:nvSpPr>
          <p:spPr bwMode="auto">
            <a:xfrm>
              <a:off x="3107" y="1162"/>
              <a:ext cx="680" cy="363"/>
            </a:xfrm>
            <a:prstGeom prst="line">
              <a:avLst/>
            </a:prstGeom>
            <a:noFill/>
            <a:ln w="38100">
              <a:solidFill>
                <a:srgbClr val="00FF00"/>
              </a:solidFill>
              <a:round/>
              <a:headEnd/>
              <a:tailEnd/>
            </a:ln>
            <a:effectLst/>
          </p:spPr>
          <p:txBody>
            <a:bodyPr wrap="none"/>
            <a:lstStyle/>
            <a:p>
              <a:endParaRPr lang="ja-JP" altLang="en-US"/>
            </a:p>
          </p:txBody>
        </p:sp>
        <p:sp>
          <p:nvSpPr>
            <p:cNvPr id="21539" name="Line 38"/>
            <p:cNvSpPr>
              <a:spLocks noChangeShapeType="1"/>
            </p:cNvSpPr>
            <p:nvPr/>
          </p:nvSpPr>
          <p:spPr bwMode="auto">
            <a:xfrm>
              <a:off x="3787" y="1525"/>
              <a:ext cx="454" cy="0"/>
            </a:xfrm>
            <a:prstGeom prst="line">
              <a:avLst/>
            </a:prstGeom>
            <a:noFill/>
            <a:ln w="38100">
              <a:solidFill>
                <a:srgbClr val="00FF00"/>
              </a:solidFill>
              <a:round/>
              <a:headEnd/>
              <a:tailEnd/>
            </a:ln>
            <a:effectLst/>
          </p:spPr>
          <p:txBody>
            <a:bodyPr wrap="none"/>
            <a:lstStyle/>
            <a:p>
              <a:endParaRPr lang="ja-JP" altLang="en-US"/>
            </a:p>
          </p:txBody>
        </p:sp>
        <p:sp>
          <p:nvSpPr>
            <p:cNvPr id="21540" name="Line 39"/>
            <p:cNvSpPr>
              <a:spLocks noChangeShapeType="1"/>
            </p:cNvSpPr>
            <p:nvPr/>
          </p:nvSpPr>
          <p:spPr bwMode="auto">
            <a:xfrm flipH="1">
              <a:off x="4241" y="1162"/>
              <a:ext cx="680" cy="363"/>
            </a:xfrm>
            <a:prstGeom prst="line">
              <a:avLst/>
            </a:prstGeom>
            <a:noFill/>
            <a:ln w="38100">
              <a:solidFill>
                <a:srgbClr val="00FF00"/>
              </a:solidFill>
              <a:round/>
              <a:headEnd type="triangle" w="med" len="med"/>
              <a:tailEnd/>
            </a:ln>
            <a:effec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506921"/>
                                        </p:tgtEl>
                                        <p:attrNameLst>
                                          <p:attrName>style.visibility</p:attrName>
                                        </p:attrNameLst>
                                      </p:cBhvr>
                                      <p:to>
                                        <p:strVal val="visible"/>
                                      </p:to>
                                    </p:set>
                                    <p:animEffect transition="in" filter="wipe(down)">
                                      <p:cBhvr>
                                        <p:cTn id="7" dur="500"/>
                                        <p:tgtEl>
                                          <p:spTgt spid="50692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06915"/>
                                        </p:tgtEl>
                                        <p:attrNameLst>
                                          <p:attrName>style.visibility</p:attrName>
                                        </p:attrNameLst>
                                      </p:cBhvr>
                                      <p:to>
                                        <p:strVal val="visible"/>
                                      </p:to>
                                    </p:set>
                                    <p:animEffect transition="in" filter="wipe(up)">
                                      <p:cBhvr>
                                        <p:cTn id="12" dur="500"/>
                                        <p:tgtEl>
                                          <p:spTgt spid="50691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06920"/>
                                        </p:tgtEl>
                                        <p:attrNameLst>
                                          <p:attrName>style.visibility</p:attrName>
                                        </p:attrNameLst>
                                      </p:cBhvr>
                                      <p:to>
                                        <p:strVal val="visible"/>
                                      </p:to>
                                    </p:set>
                                    <p:animEffect transition="in" filter="wipe(left)">
                                      <p:cBhvr>
                                        <p:cTn id="17" dur="500"/>
                                        <p:tgtEl>
                                          <p:spTgt spid="5069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691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800100"/>
            <a:ext cx="7772400" cy="762000"/>
          </a:xfrm>
        </p:spPr>
        <p:txBody>
          <a:bodyPr/>
          <a:lstStyle/>
          <a:p>
            <a:pPr eaLnBrk="1" hangingPunct="1"/>
            <a:r>
              <a:rPr lang="ja-JP" altLang="en-US"/>
              <a:t>共有メモリ型プロセス間通信</a:t>
            </a:r>
          </a:p>
        </p:txBody>
      </p:sp>
      <p:sp>
        <p:nvSpPr>
          <p:cNvPr id="20483" name="Rectangle 3"/>
          <p:cNvSpPr>
            <a:spLocks noChangeArrowheads="1"/>
          </p:cNvSpPr>
          <p:nvPr/>
        </p:nvSpPr>
        <p:spPr bwMode="auto">
          <a:xfrm>
            <a:off x="1828800" y="2286000"/>
            <a:ext cx="1981200" cy="3886200"/>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20484" name="Text Box 4"/>
          <p:cNvSpPr txBox="1">
            <a:spLocks noChangeArrowheads="1"/>
          </p:cNvSpPr>
          <p:nvPr/>
        </p:nvSpPr>
        <p:spPr bwMode="auto">
          <a:xfrm>
            <a:off x="2438400" y="1752600"/>
            <a:ext cx="904875" cy="457200"/>
          </a:xfrm>
          <a:prstGeom prst="rect">
            <a:avLst/>
          </a:prstGeom>
          <a:noFill/>
          <a:ln w="9525">
            <a:noFill/>
            <a:miter lim="800000"/>
            <a:headEnd/>
            <a:tailEnd/>
          </a:ln>
          <a:effectLst/>
        </p:spPr>
        <p:txBody>
          <a:bodyPr wrap="none">
            <a:spAutoFit/>
          </a:bodyPr>
          <a:lstStyle/>
          <a:p>
            <a:pPr eaLnBrk="1" hangingPunct="1"/>
            <a:r>
              <a:rPr lang="ja-JP" altLang="en-US"/>
              <a:t>メモリ</a:t>
            </a:r>
          </a:p>
        </p:txBody>
      </p:sp>
      <p:sp>
        <p:nvSpPr>
          <p:cNvPr id="20485" name="Rectangle 5"/>
          <p:cNvSpPr>
            <a:spLocks noChangeArrowheads="1"/>
          </p:cNvSpPr>
          <p:nvPr/>
        </p:nvSpPr>
        <p:spPr bwMode="auto">
          <a:xfrm>
            <a:off x="1905000" y="3657600"/>
            <a:ext cx="1828800" cy="7620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プロセス1</a:t>
            </a:r>
          </a:p>
        </p:txBody>
      </p:sp>
      <p:sp>
        <p:nvSpPr>
          <p:cNvPr id="20486" name="Rectangle 6"/>
          <p:cNvSpPr>
            <a:spLocks noChangeArrowheads="1"/>
          </p:cNvSpPr>
          <p:nvPr/>
        </p:nvSpPr>
        <p:spPr bwMode="auto">
          <a:xfrm>
            <a:off x="1905000" y="4495800"/>
            <a:ext cx="1828800" cy="7620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プロセス2</a:t>
            </a:r>
          </a:p>
        </p:txBody>
      </p:sp>
      <p:sp>
        <p:nvSpPr>
          <p:cNvPr id="20487" name="Rectangle 7"/>
          <p:cNvSpPr>
            <a:spLocks noChangeArrowheads="1"/>
          </p:cNvSpPr>
          <p:nvPr/>
        </p:nvSpPr>
        <p:spPr bwMode="auto">
          <a:xfrm>
            <a:off x="1905000" y="5334000"/>
            <a:ext cx="1828800" cy="7620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プロセス3</a:t>
            </a:r>
          </a:p>
        </p:txBody>
      </p:sp>
      <p:sp>
        <p:nvSpPr>
          <p:cNvPr id="20488" name="Text Box 9"/>
          <p:cNvSpPr txBox="1">
            <a:spLocks noChangeArrowheads="1"/>
          </p:cNvSpPr>
          <p:nvPr/>
        </p:nvSpPr>
        <p:spPr bwMode="auto">
          <a:xfrm>
            <a:off x="2438400" y="2438400"/>
            <a:ext cx="1403350" cy="457200"/>
          </a:xfrm>
          <a:prstGeom prst="rect">
            <a:avLst/>
          </a:prstGeom>
          <a:noFill/>
          <a:ln w="19050">
            <a:noFill/>
            <a:miter lim="800000"/>
            <a:headEnd/>
            <a:tailEnd/>
          </a:ln>
          <a:effectLst/>
        </p:spPr>
        <p:txBody>
          <a:bodyPr wrap="none">
            <a:spAutoFit/>
          </a:bodyPr>
          <a:lstStyle/>
          <a:p>
            <a:pPr eaLnBrk="1" hangingPunct="1"/>
            <a:r>
              <a:rPr lang="ja-JP" altLang="en-US"/>
              <a:t>共有領域</a:t>
            </a:r>
          </a:p>
        </p:txBody>
      </p:sp>
      <p:sp>
        <p:nvSpPr>
          <p:cNvPr id="20489" name="Rectangle 10"/>
          <p:cNvSpPr>
            <a:spLocks noChangeArrowheads="1"/>
          </p:cNvSpPr>
          <p:nvPr/>
        </p:nvSpPr>
        <p:spPr bwMode="auto">
          <a:xfrm>
            <a:off x="5638800" y="2286000"/>
            <a:ext cx="1981200" cy="3886200"/>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20490" name="Text Box 11"/>
          <p:cNvSpPr txBox="1">
            <a:spLocks noChangeArrowheads="1"/>
          </p:cNvSpPr>
          <p:nvPr/>
        </p:nvSpPr>
        <p:spPr bwMode="auto">
          <a:xfrm>
            <a:off x="6172200" y="1752600"/>
            <a:ext cx="904875" cy="457200"/>
          </a:xfrm>
          <a:prstGeom prst="rect">
            <a:avLst/>
          </a:prstGeom>
          <a:noFill/>
          <a:ln w="9525">
            <a:noFill/>
            <a:miter lim="800000"/>
            <a:headEnd/>
            <a:tailEnd/>
          </a:ln>
          <a:effectLst/>
        </p:spPr>
        <p:txBody>
          <a:bodyPr wrap="none">
            <a:spAutoFit/>
          </a:bodyPr>
          <a:lstStyle/>
          <a:p>
            <a:pPr eaLnBrk="1" hangingPunct="1"/>
            <a:r>
              <a:rPr lang="ja-JP" altLang="en-US"/>
              <a:t>メモリ</a:t>
            </a:r>
          </a:p>
        </p:txBody>
      </p:sp>
      <p:sp>
        <p:nvSpPr>
          <p:cNvPr id="20491" name="Rectangle 12"/>
          <p:cNvSpPr>
            <a:spLocks noChangeArrowheads="1"/>
          </p:cNvSpPr>
          <p:nvPr/>
        </p:nvSpPr>
        <p:spPr bwMode="auto">
          <a:xfrm>
            <a:off x="5715000" y="3200400"/>
            <a:ext cx="1828800" cy="914400"/>
          </a:xfrm>
          <a:prstGeom prst="rect">
            <a:avLst/>
          </a:prstGeom>
          <a:solidFill>
            <a:srgbClr val="00B050"/>
          </a:solidFill>
          <a:ln w="19050">
            <a:solidFill>
              <a:schemeClr val="tx1"/>
            </a:solidFill>
            <a:miter lim="800000"/>
            <a:headEnd/>
            <a:tailEnd/>
          </a:ln>
        </p:spPr>
        <p:txBody>
          <a:bodyPr wrap="none" anchor="ctr"/>
          <a:lstStyle/>
          <a:p>
            <a:pPr algn="ctr" eaLnBrk="1" hangingPunct="1"/>
            <a:endParaRPr lang="ja-JP" altLang="en-US"/>
          </a:p>
        </p:txBody>
      </p:sp>
      <p:sp>
        <p:nvSpPr>
          <p:cNvPr id="20492" name="Text Box 17"/>
          <p:cNvSpPr txBox="1">
            <a:spLocks noChangeArrowheads="1"/>
          </p:cNvSpPr>
          <p:nvPr/>
        </p:nvSpPr>
        <p:spPr bwMode="auto">
          <a:xfrm>
            <a:off x="5943600" y="3200400"/>
            <a:ext cx="1423988" cy="457200"/>
          </a:xfrm>
          <a:prstGeom prst="rect">
            <a:avLst/>
          </a:prstGeom>
          <a:noFill/>
          <a:ln w="19050">
            <a:noFill/>
            <a:miter lim="800000"/>
            <a:headEnd/>
            <a:tailEnd/>
          </a:ln>
          <a:effectLst/>
        </p:spPr>
        <p:txBody>
          <a:bodyPr wrap="none">
            <a:spAutoFit/>
          </a:bodyPr>
          <a:lstStyle/>
          <a:p>
            <a:pPr eaLnBrk="1" hangingPunct="1"/>
            <a:r>
              <a:rPr lang="ja-JP" altLang="en-US"/>
              <a:t>プロセス1</a:t>
            </a:r>
          </a:p>
        </p:txBody>
      </p:sp>
      <p:sp>
        <p:nvSpPr>
          <p:cNvPr id="20493" name="Rectangle 18"/>
          <p:cNvSpPr>
            <a:spLocks noChangeArrowheads="1"/>
          </p:cNvSpPr>
          <p:nvPr/>
        </p:nvSpPr>
        <p:spPr bwMode="auto">
          <a:xfrm>
            <a:off x="5791200" y="3581400"/>
            <a:ext cx="609600" cy="457200"/>
          </a:xfrm>
          <a:prstGeom prst="rect">
            <a:avLst/>
          </a:prstGeom>
          <a:solidFill>
            <a:schemeClr val="bg1">
              <a:lumMod val="75000"/>
            </a:schemeClr>
          </a:solidFill>
          <a:ln w="19050">
            <a:solidFill>
              <a:schemeClr val="tx1"/>
            </a:solidFill>
            <a:miter lim="800000"/>
            <a:headEnd/>
            <a:tailEnd/>
          </a:ln>
          <a:effectLst/>
        </p:spPr>
        <p:txBody>
          <a:bodyPr wrap="none" anchor="ctr"/>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SzTx/>
              <a:buFontTx/>
              <a:buNone/>
              <a:defRPr/>
            </a:pPr>
            <a:endParaRPr lang="ja-JP" altLang="en-US" sz="2400">
              <a:latin typeface="Times New Roman" panose="02020603050405020304" pitchFamily="18" charset="0"/>
            </a:endParaRPr>
          </a:p>
        </p:txBody>
      </p:sp>
      <p:sp>
        <p:nvSpPr>
          <p:cNvPr id="20494" name="Rectangle 19"/>
          <p:cNvSpPr>
            <a:spLocks noChangeArrowheads="1"/>
          </p:cNvSpPr>
          <p:nvPr/>
        </p:nvSpPr>
        <p:spPr bwMode="auto">
          <a:xfrm>
            <a:off x="1905000" y="2438400"/>
            <a:ext cx="609600" cy="457200"/>
          </a:xfrm>
          <a:prstGeom prst="rect">
            <a:avLst/>
          </a:prstGeom>
          <a:solidFill>
            <a:schemeClr val="bg1">
              <a:lumMod val="75000"/>
            </a:schemeClr>
          </a:solidFill>
          <a:ln w="19050">
            <a:solidFill>
              <a:schemeClr val="tx1"/>
            </a:solidFill>
            <a:miter lim="800000"/>
            <a:headEnd/>
            <a:tailEnd/>
          </a:ln>
          <a:effectLst/>
        </p:spPr>
        <p:txBody>
          <a:bodyPr wrap="none" anchor="ctr"/>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SzTx/>
              <a:buFontTx/>
              <a:buNone/>
              <a:defRPr/>
            </a:pPr>
            <a:endParaRPr lang="ja-JP" altLang="en-US" sz="2400">
              <a:latin typeface="Times New Roman" panose="02020603050405020304" pitchFamily="18" charset="0"/>
            </a:endParaRPr>
          </a:p>
        </p:txBody>
      </p:sp>
      <p:sp>
        <p:nvSpPr>
          <p:cNvPr id="20495" name="Rectangle 20"/>
          <p:cNvSpPr>
            <a:spLocks noChangeArrowheads="1"/>
          </p:cNvSpPr>
          <p:nvPr/>
        </p:nvSpPr>
        <p:spPr bwMode="auto">
          <a:xfrm>
            <a:off x="5715000" y="4191000"/>
            <a:ext cx="1828800" cy="914400"/>
          </a:xfrm>
          <a:prstGeom prst="rect">
            <a:avLst/>
          </a:prstGeom>
          <a:solidFill>
            <a:srgbClr val="00B050"/>
          </a:solidFill>
          <a:ln w="19050">
            <a:solidFill>
              <a:schemeClr val="tx1"/>
            </a:solidFill>
            <a:miter lim="800000"/>
            <a:headEnd/>
            <a:tailEnd/>
          </a:ln>
        </p:spPr>
        <p:txBody>
          <a:bodyPr wrap="none" anchor="ctr"/>
          <a:lstStyle/>
          <a:p>
            <a:pPr algn="ctr" eaLnBrk="1" hangingPunct="1"/>
            <a:endParaRPr lang="ja-JP" altLang="en-US"/>
          </a:p>
        </p:txBody>
      </p:sp>
      <p:sp>
        <p:nvSpPr>
          <p:cNvPr id="20496" name="Text Box 21"/>
          <p:cNvSpPr txBox="1">
            <a:spLocks noChangeArrowheads="1"/>
          </p:cNvSpPr>
          <p:nvPr/>
        </p:nvSpPr>
        <p:spPr bwMode="auto">
          <a:xfrm>
            <a:off x="5943600" y="4191000"/>
            <a:ext cx="1423988" cy="457200"/>
          </a:xfrm>
          <a:prstGeom prst="rect">
            <a:avLst/>
          </a:prstGeom>
          <a:noFill/>
          <a:ln w="19050">
            <a:noFill/>
            <a:miter lim="800000"/>
            <a:headEnd/>
            <a:tailEnd/>
          </a:ln>
          <a:effectLst/>
        </p:spPr>
        <p:txBody>
          <a:bodyPr wrap="none">
            <a:spAutoFit/>
          </a:bodyPr>
          <a:lstStyle/>
          <a:p>
            <a:pPr eaLnBrk="1" hangingPunct="1"/>
            <a:r>
              <a:rPr lang="ja-JP" altLang="en-US"/>
              <a:t>プロセス2</a:t>
            </a:r>
          </a:p>
        </p:txBody>
      </p:sp>
      <p:sp>
        <p:nvSpPr>
          <p:cNvPr id="20497" name="Rectangle 22"/>
          <p:cNvSpPr>
            <a:spLocks noChangeArrowheads="1"/>
          </p:cNvSpPr>
          <p:nvPr/>
        </p:nvSpPr>
        <p:spPr bwMode="auto">
          <a:xfrm>
            <a:off x="5791200" y="4572000"/>
            <a:ext cx="609600" cy="457200"/>
          </a:xfrm>
          <a:prstGeom prst="rect">
            <a:avLst/>
          </a:prstGeom>
          <a:solidFill>
            <a:schemeClr val="bg1">
              <a:lumMod val="75000"/>
            </a:schemeClr>
          </a:solidFill>
          <a:ln w="19050">
            <a:solidFill>
              <a:schemeClr val="tx1"/>
            </a:solidFill>
            <a:miter lim="800000"/>
            <a:headEnd/>
            <a:tailEnd/>
          </a:ln>
          <a:effectLst/>
        </p:spPr>
        <p:txBody>
          <a:bodyPr wrap="none" anchor="ctr"/>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SzTx/>
              <a:buFontTx/>
              <a:buNone/>
              <a:defRPr/>
            </a:pPr>
            <a:endParaRPr lang="ja-JP" altLang="en-US" sz="2400">
              <a:latin typeface="Times New Roman" panose="02020603050405020304" pitchFamily="18" charset="0"/>
            </a:endParaRPr>
          </a:p>
        </p:txBody>
      </p:sp>
      <p:sp>
        <p:nvSpPr>
          <p:cNvPr id="20498" name="Rectangle 23"/>
          <p:cNvSpPr>
            <a:spLocks noChangeArrowheads="1"/>
          </p:cNvSpPr>
          <p:nvPr/>
        </p:nvSpPr>
        <p:spPr bwMode="auto">
          <a:xfrm>
            <a:off x="5715000" y="5181600"/>
            <a:ext cx="1828800" cy="914400"/>
          </a:xfrm>
          <a:prstGeom prst="rect">
            <a:avLst/>
          </a:prstGeom>
          <a:solidFill>
            <a:srgbClr val="00B050"/>
          </a:solidFill>
          <a:ln w="19050">
            <a:solidFill>
              <a:schemeClr val="tx1"/>
            </a:solidFill>
            <a:miter lim="800000"/>
            <a:headEnd/>
            <a:tailEnd/>
          </a:ln>
        </p:spPr>
        <p:txBody>
          <a:bodyPr wrap="none" anchor="ctr"/>
          <a:lstStyle/>
          <a:p>
            <a:pPr algn="ctr" eaLnBrk="1" hangingPunct="1"/>
            <a:endParaRPr lang="ja-JP" altLang="en-US"/>
          </a:p>
        </p:txBody>
      </p:sp>
      <p:sp>
        <p:nvSpPr>
          <p:cNvPr id="20499" name="Text Box 24"/>
          <p:cNvSpPr txBox="1">
            <a:spLocks noChangeArrowheads="1"/>
          </p:cNvSpPr>
          <p:nvPr/>
        </p:nvSpPr>
        <p:spPr bwMode="auto">
          <a:xfrm>
            <a:off x="5943600" y="5181600"/>
            <a:ext cx="1423988" cy="457200"/>
          </a:xfrm>
          <a:prstGeom prst="rect">
            <a:avLst/>
          </a:prstGeom>
          <a:noFill/>
          <a:ln w="19050">
            <a:noFill/>
            <a:miter lim="800000"/>
            <a:headEnd/>
            <a:tailEnd/>
          </a:ln>
          <a:effectLst/>
        </p:spPr>
        <p:txBody>
          <a:bodyPr wrap="none">
            <a:spAutoFit/>
          </a:bodyPr>
          <a:lstStyle/>
          <a:p>
            <a:pPr eaLnBrk="1" hangingPunct="1"/>
            <a:r>
              <a:rPr lang="ja-JP" altLang="en-US"/>
              <a:t>プロセス3</a:t>
            </a:r>
          </a:p>
        </p:txBody>
      </p:sp>
      <p:sp>
        <p:nvSpPr>
          <p:cNvPr id="20500" name="Rectangle 25"/>
          <p:cNvSpPr>
            <a:spLocks noChangeArrowheads="1"/>
          </p:cNvSpPr>
          <p:nvPr/>
        </p:nvSpPr>
        <p:spPr bwMode="auto">
          <a:xfrm>
            <a:off x="5791200" y="5562600"/>
            <a:ext cx="609600" cy="457200"/>
          </a:xfrm>
          <a:prstGeom prst="rect">
            <a:avLst/>
          </a:prstGeom>
          <a:solidFill>
            <a:schemeClr val="bg1">
              <a:lumMod val="75000"/>
            </a:schemeClr>
          </a:solidFill>
          <a:ln w="19050">
            <a:solidFill>
              <a:schemeClr val="tx1"/>
            </a:solidFill>
            <a:miter lim="800000"/>
            <a:headEnd/>
            <a:tailEnd/>
          </a:ln>
          <a:effectLst/>
        </p:spPr>
        <p:txBody>
          <a:bodyPr wrap="none" anchor="ctr"/>
          <a:lstStyle>
            <a:lvl1pPr>
              <a:spcBef>
                <a:spcPct val="20000"/>
              </a:spcBef>
              <a:buSzPct val="85000"/>
              <a:buBlip>
                <a:blip r:embed="rId3"/>
              </a:buBlip>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buChar char="l"/>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buChar char="l"/>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SzTx/>
              <a:buFontTx/>
              <a:buNone/>
              <a:defRPr/>
            </a:pPr>
            <a:endParaRPr lang="ja-JP" altLang="en-US" sz="2400">
              <a:latin typeface="Times New Roman" panose="02020603050405020304" pitchFamily="18" charset="0"/>
            </a:endParaRPr>
          </a:p>
        </p:txBody>
      </p:sp>
      <p:sp>
        <p:nvSpPr>
          <p:cNvPr id="507931" name="Rectangle 27"/>
          <p:cNvSpPr>
            <a:spLocks noChangeArrowheads="1"/>
          </p:cNvSpPr>
          <p:nvPr/>
        </p:nvSpPr>
        <p:spPr bwMode="auto">
          <a:xfrm>
            <a:off x="1920875" y="2454275"/>
            <a:ext cx="609600" cy="457200"/>
          </a:xfrm>
          <a:prstGeom prst="rect">
            <a:avLst/>
          </a:prstGeom>
          <a:solidFill>
            <a:srgbClr val="CCFFFF"/>
          </a:solidFill>
          <a:ln w="19050">
            <a:solidFill>
              <a:schemeClr val="tx1"/>
            </a:solidFill>
            <a:miter lim="800000"/>
            <a:headEnd/>
            <a:tailEnd/>
          </a:ln>
          <a:effectLst/>
        </p:spPr>
        <p:txBody>
          <a:bodyPr wrap="none" anchor="ctr"/>
          <a:lstStyle/>
          <a:p>
            <a:pPr algn="ctr" eaLnBrk="1" hangingPunct="1"/>
            <a:r>
              <a:rPr lang="ja-JP" altLang="en-US" sz="2800">
                <a:solidFill>
                  <a:srgbClr val="000000"/>
                </a:solidFill>
              </a:rPr>
              <a:t>1</a:t>
            </a:r>
          </a:p>
        </p:txBody>
      </p:sp>
      <p:sp>
        <p:nvSpPr>
          <p:cNvPr id="507938" name="Rectangle 34"/>
          <p:cNvSpPr>
            <a:spLocks noChangeArrowheads="1"/>
          </p:cNvSpPr>
          <p:nvPr/>
        </p:nvSpPr>
        <p:spPr bwMode="auto">
          <a:xfrm>
            <a:off x="5797550" y="3565525"/>
            <a:ext cx="609600" cy="457200"/>
          </a:xfrm>
          <a:prstGeom prst="rect">
            <a:avLst/>
          </a:prstGeom>
          <a:solidFill>
            <a:srgbClr val="CCFFFF"/>
          </a:solidFill>
          <a:ln w="19050">
            <a:solidFill>
              <a:schemeClr val="tx1"/>
            </a:solidFill>
            <a:miter lim="800000"/>
            <a:headEnd/>
            <a:tailEnd/>
          </a:ln>
          <a:effectLst/>
        </p:spPr>
        <p:txBody>
          <a:bodyPr wrap="none" anchor="ctr"/>
          <a:lstStyle/>
          <a:p>
            <a:pPr algn="ctr" eaLnBrk="1" hangingPunct="1"/>
            <a:r>
              <a:rPr lang="ja-JP" altLang="en-US" sz="2800">
                <a:solidFill>
                  <a:srgbClr val="000000"/>
                </a:solidFill>
              </a:rPr>
              <a:t>1</a:t>
            </a:r>
          </a:p>
        </p:txBody>
      </p:sp>
      <p:sp>
        <p:nvSpPr>
          <p:cNvPr id="507939" name="Rectangle 35"/>
          <p:cNvSpPr>
            <a:spLocks noChangeArrowheads="1"/>
          </p:cNvSpPr>
          <p:nvPr/>
        </p:nvSpPr>
        <p:spPr bwMode="auto">
          <a:xfrm>
            <a:off x="5791200" y="4575175"/>
            <a:ext cx="609600" cy="457200"/>
          </a:xfrm>
          <a:prstGeom prst="rect">
            <a:avLst/>
          </a:prstGeom>
          <a:solidFill>
            <a:srgbClr val="CCFFFF"/>
          </a:solidFill>
          <a:ln w="19050">
            <a:solidFill>
              <a:schemeClr val="tx1"/>
            </a:solidFill>
            <a:miter lim="800000"/>
            <a:headEnd/>
            <a:tailEnd/>
          </a:ln>
          <a:effectLst/>
        </p:spPr>
        <p:txBody>
          <a:bodyPr wrap="none" anchor="ctr"/>
          <a:lstStyle/>
          <a:p>
            <a:pPr algn="ctr" eaLnBrk="1" hangingPunct="1"/>
            <a:r>
              <a:rPr lang="ja-JP" altLang="en-US" sz="2800">
                <a:solidFill>
                  <a:srgbClr val="000000"/>
                </a:solidFill>
              </a:rPr>
              <a:t>1</a:t>
            </a:r>
          </a:p>
        </p:txBody>
      </p:sp>
      <p:sp>
        <p:nvSpPr>
          <p:cNvPr id="20504" name="Text Box 36"/>
          <p:cNvSpPr txBox="1">
            <a:spLocks noChangeArrowheads="1"/>
          </p:cNvSpPr>
          <p:nvPr/>
        </p:nvSpPr>
        <p:spPr bwMode="auto">
          <a:xfrm>
            <a:off x="1066800" y="6096000"/>
            <a:ext cx="3643313" cy="519113"/>
          </a:xfrm>
          <a:prstGeom prst="rect">
            <a:avLst/>
          </a:prstGeom>
          <a:noFill/>
          <a:ln w="9525">
            <a:noFill/>
            <a:miter lim="800000"/>
            <a:headEnd/>
            <a:tailEnd/>
          </a:ln>
          <a:effectLst/>
        </p:spPr>
        <p:txBody>
          <a:bodyPr wrap="none">
            <a:spAutoFit/>
          </a:bodyPr>
          <a:lstStyle/>
          <a:p>
            <a:pPr eaLnBrk="1" hangingPunct="1"/>
            <a:r>
              <a:rPr lang="ja-JP" altLang="en-US" sz="2800"/>
              <a:t>共有領域を用いた通信</a:t>
            </a:r>
          </a:p>
        </p:txBody>
      </p:sp>
      <p:sp>
        <p:nvSpPr>
          <p:cNvPr id="20505" name="Text Box 37"/>
          <p:cNvSpPr txBox="1">
            <a:spLocks noChangeArrowheads="1"/>
          </p:cNvSpPr>
          <p:nvPr/>
        </p:nvSpPr>
        <p:spPr bwMode="auto">
          <a:xfrm>
            <a:off x="4876800" y="6096000"/>
            <a:ext cx="3643313" cy="519113"/>
          </a:xfrm>
          <a:prstGeom prst="rect">
            <a:avLst/>
          </a:prstGeom>
          <a:noFill/>
          <a:ln w="9525">
            <a:noFill/>
            <a:miter lim="800000"/>
            <a:headEnd/>
            <a:tailEnd/>
          </a:ln>
          <a:effectLst/>
        </p:spPr>
        <p:txBody>
          <a:bodyPr wrap="none">
            <a:spAutoFit/>
          </a:bodyPr>
          <a:lstStyle/>
          <a:p>
            <a:pPr eaLnBrk="1" hangingPunct="1"/>
            <a:r>
              <a:rPr lang="ja-JP" altLang="en-US" sz="2800"/>
              <a:t>占有領域を用いた通信</a:t>
            </a:r>
          </a:p>
        </p:txBody>
      </p:sp>
      <p:grpSp>
        <p:nvGrpSpPr>
          <p:cNvPr id="507943" name="Group 39"/>
          <p:cNvGrpSpPr>
            <a:grpSpLocks/>
          </p:cNvGrpSpPr>
          <p:nvPr/>
        </p:nvGrpSpPr>
        <p:grpSpPr bwMode="auto">
          <a:xfrm>
            <a:off x="2209800" y="2819400"/>
            <a:ext cx="1355725" cy="838200"/>
            <a:chOff x="1008" y="1776"/>
            <a:chExt cx="854" cy="528"/>
          </a:xfrm>
        </p:grpSpPr>
        <p:sp>
          <p:nvSpPr>
            <p:cNvPr id="20517" name="Line 26"/>
            <p:cNvSpPr>
              <a:spLocks noChangeShapeType="1"/>
            </p:cNvSpPr>
            <p:nvPr/>
          </p:nvSpPr>
          <p:spPr bwMode="auto">
            <a:xfrm flipV="1">
              <a:off x="1008" y="1776"/>
              <a:ext cx="0" cy="528"/>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0518" name="Text Box 38"/>
            <p:cNvSpPr txBox="1">
              <a:spLocks noChangeArrowheads="1"/>
            </p:cNvSpPr>
            <p:nvPr/>
          </p:nvSpPr>
          <p:spPr bwMode="auto">
            <a:xfrm>
              <a:off x="1008" y="1920"/>
              <a:ext cx="854" cy="288"/>
            </a:xfrm>
            <a:prstGeom prst="rect">
              <a:avLst/>
            </a:prstGeom>
            <a:noFill/>
            <a:ln w="19050">
              <a:noFill/>
              <a:miter lim="800000"/>
              <a:headEnd/>
              <a:tailEnd/>
            </a:ln>
            <a:effectLst/>
          </p:spPr>
          <p:txBody>
            <a:bodyPr wrap="none">
              <a:spAutoFit/>
            </a:bodyPr>
            <a:lstStyle/>
            <a:p>
              <a:pPr eaLnBrk="1" hangingPunct="1"/>
              <a:r>
                <a:rPr lang="ja-JP" altLang="en-US"/>
                <a:t>書き込み</a:t>
              </a:r>
            </a:p>
          </p:txBody>
        </p:sp>
      </p:grpSp>
      <p:grpSp>
        <p:nvGrpSpPr>
          <p:cNvPr id="507945" name="Group 41"/>
          <p:cNvGrpSpPr>
            <a:grpSpLocks/>
          </p:cNvGrpSpPr>
          <p:nvPr/>
        </p:nvGrpSpPr>
        <p:grpSpPr bwMode="auto">
          <a:xfrm>
            <a:off x="304800" y="2590800"/>
            <a:ext cx="1676400" cy="2286000"/>
            <a:chOff x="192" y="1632"/>
            <a:chExt cx="1056" cy="1440"/>
          </a:xfrm>
        </p:grpSpPr>
        <p:grpSp>
          <p:nvGrpSpPr>
            <p:cNvPr id="20513" name="Group 30"/>
            <p:cNvGrpSpPr>
              <a:grpSpLocks/>
            </p:cNvGrpSpPr>
            <p:nvPr/>
          </p:nvGrpSpPr>
          <p:grpSpPr bwMode="auto">
            <a:xfrm flipH="1">
              <a:off x="1008" y="1632"/>
              <a:ext cx="240" cy="1440"/>
              <a:chOff x="336" y="1632"/>
              <a:chExt cx="240" cy="1152"/>
            </a:xfrm>
          </p:grpSpPr>
          <p:sp>
            <p:nvSpPr>
              <p:cNvPr id="20515" name="Arc 28"/>
              <p:cNvSpPr>
                <a:spLocks/>
              </p:cNvSpPr>
              <p:nvPr/>
            </p:nvSpPr>
            <p:spPr bwMode="auto">
              <a:xfrm>
                <a:off x="336" y="1632"/>
                <a:ext cx="240"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ffectLst/>
            </p:spPr>
            <p:txBody>
              <a:bodyPr wrap="none" anchor="ctr"/>
              <a:lstStyle/>
              <a:p>
                <a:endParaRPr lang="ja-JP" altLang="en-US"/>
              </a:p>
            </p:txBody>
          </p:sp>
          <p:sp>
            <p:nvSpPr>
              <p:cNvPr id="20516" name="Arc 29"/>
              <p:cNvSpPr>
                <a:spLocks/>
              </p:cNvSpPr>
              <p:nvPr/>
            </p:nvSpPr>
            <p:spPr bwMode="auto">
              <a:xfrm flipV="1">
                <a:off x="336" y="2208"/>
                <a:ext cx="240"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type="triangle" w="med" len="med"/>
                <a:tailEnd/>
              </a:ln>
              <a:effectLst/>
            </p:spPr>
            <p:txBody>
              <a:bodyPr wrap="none" anchor="ctr"/>
              <a:lstStyle/>
              <a:p>
                <a:endParaRPr lang="ja-JP" altLang="en-US"/>
              </a:p>
            </p:txBody>
          </p:sp>
        </p:grpSp>
        <p:sp>
          <p:nvSpPr>
            <p:cNvPr id="20514" name="Text Box 40"/>
            <p:cNvSpPr txBox="1">
              <a:spLocks noChangeArrowheads="1"/>
            </p:cNvSpPr>
            <p:nvPr/>
          </p:nvSpPr>
          <p:spPr bwMode="auto">
            <a:xfrm>
              <a:off x="192" y="2256"/>
              <a:ext cx="884" cy="288"/>
            </a:xfrm>
            <a:prstGeom prst="rect">
              <a:avLst/>
            </a:prstGeom>
            <a:noFill/>
            <a:ln w="9525">
              <a:noFill/>
              <a:miter lim="800000"/>
              <a:headEnd/>
              <a:tailEnd/>
            </a:ln>
            <a:effectLst/>
          </p:spPr>
          <p:txBody>
            <a:bodyPr wrap="none">
              <a:spAutoFit/>
            </a:bodyPr>
            <a:lstStyle/>
            <a:p>
              <a:pPr eaLnBrk="1" hangingPunct="1"/>
              <a:r>
                <a:rPr lang="ja-JP" altLang="en-US"/>
                <a:t>読み込み</a:t>
              </a:r>
            </a:p>
          </p:txBody>
        </p:sp>
      </p:grpSp>
      <p:grpSp>
        <p:nvGrpSpPr>
          <p:cNvPr id="507947" name="Group 43"/>
          <p:cNvGrpSpPr>
            <a:grpSpLocks/>
          </p:cNvGrpSpPr>
          <p:nvPr/>
        </p:nvGrpSpPr>
        <p:grpSpPr bwMode="auto">
          <a:xfrm>
            <a:off x="4572000" y="3810000"/>
            <a:ext cx="1219200" cy="914400"/>
            <a:chOff x="2880" y="2400"/>
            <a:chExt cx="768" cy="576"/>
          </a:xfrm>
        </p:grpSpPr>
        <p:grpSp>
          <p:nvGrpSpPr>
            <p:cNvPr id="20509" name="Group 31"/>
            <p:cNvGrpSpPr>
              <a:grpSpLocks/>
            </p:cNvGrpSpPr>
            <p:nvPr/>
          </p:nvGrpSpPr>
          <p:grpSpPr bwMode="auto">
            <a:xfrm flipH="1">
              <a:off x="3360" y="2400"/>
              <a:ext cx="288" cy="576"/>
              <a:chOff x="336" y="1632"/>
              <a:chExt cx="240" cy="1152"/>
            </a:xfrm>
          </p:grpSpPr>
          <p:sp>
            <p:nvSpPr>
              <p:cNvPr id="20511" name="Arc 32"/>
              <p:cNvSpPr>
                <a:spLocks/>
              </p:cNvSpPr>
              <p:nvPr/>
            </p:nvSpPr>
            <p:spPr bwMode="auto">
              <a:xfrm>
                <a:off x="336" y="1632"/>
                <a:ext cx="240"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ffectLst/>
            </p:spPr>
            <p:txBody>
              <a:bodyPr wrap="none" anchor="ctr"/>
              <a:lstStyle/>
              <a:p>
                <a:endParaRPr lang="ja-JP" altLang="en-US"/>
              </a:p>
            </p:txBody>
          </p:sp>
          <p:sp>
            <p:nvSpPr>
              <p:cNvPr id="20512" name="Arc 33"/>
              <p:cNvSpPr>
                <a:spLocks/>
              </p:cNvSpPr>
              <p:nvPr/>
            </p:nvSpPr>
            <p:spPr bwMode="auto">
              <a:xfrm flipV="1">
                <a:off x="336" y="2208"/>
                <a:ext cx="240"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type="triangle" w="med" len="med"/>
                <a:tailEnd/>
              </a:ln>
              <a:effectLst/>
            </p:spPr>
            <p:txBody>
              <a:bodyPr wrap="none" anchor="ctr"/>
              <a:lstStyle/>
              <a:p>
                <a:endParaRPr lang="ja-JP" altLang="en-US"/>
              </a:p>
            </p:txBody>
          </p:sp>
        </p:grpSp>
        <p:sp>
          <p:nvSpPr>
            <p:cNvPr id="20510" name="Text Box 42"/>
            <p:cNvSpPr txBox="1">
              <a:spLocks noChangeArrowheads="1"/>
            </p:cNvSpPr>
            <p:nvPr/>
          </p:nvSpPr>
          <p:spPr bwMode="auto">
            <a:xfrm>
              <a:off x="2880" y="2544"/>
              <a:ext cx="500" cy="288"/>
            </a:xfrm>
            <a:prstGeom prst="rect">
              <a:avLst/>
            </a:prstGeom>
            <a:noFill/>
            <a:ln w="19050">
              <a:noFill/>
              <a:miter lim="800000"/>
              <a:headEnd/>
              <a:tailEnd/>
            </a:ln>
            <a:effectLst/>
          </p:spPr>
          <p:txBody>
            <a:bodyPr wrap="none">
              <a:spAutoFit/>
            </a:bodyPr>
            <a:lstStyle/>
            <a:p>
              <a:pPr eaLnBrk="1" hangingPunct="1"/>
              <a:r>
                <a:rPr lang="ja-JP" altLang="en-US"/>
                <a:t>送信</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507943"/>
                                        </p:tgtEl>
                                        <p:attrNameLst>
                                          <p:attrName>style.visibility</p:attrName>
                                        </p:attrNameLst>
                                      </p:cBhvr>
                                      <p:to>
                                        <p:strVal val="visible"/>
                                      </p:to>
                                    </p:set>
                                    <p:animEffect transition="in" filter="wipe(down)">
                                      <p:cBhvr>
                                        <p:cTn id="7" dur="500"/>
                                        <p:tgtEl>
                                          <p:spTgt spid="507943"/>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507931"/>
                                        </p:tgtEl>
                                        <p:attrNameLst>
                                          <p:attrName>style.visibility</p:attrName>
                                        </p:attrNameLst>
                                      </p:cBhvr>
                                      <p:to>
                                        <p:strVal val="visible"/>
                                      </p:to>
                                    </p:set>
                                    <p:animEffect transition="in" filter="checkerboard(across)">
                                      <p:cBhvr>
                                        <p:cTn id="11" dur="500"/>
                                        <p:tgtEl>
                                          <p:spTgt spid="507931"/>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1" fill="hold" nodeType="clickEffect">
                                  <p:stCondLst>
                                    <p:cond delay="0"/>
                                  </p:stCondLst>
                                  <p:childTnLst>
                                    <p:set>
                                      <p:cBhvr>
                                        <p:cTn id="15" dur="1" fill="hold">
                                          <p:stCondLst>
                                            <p:cond delay="0"/>
                                          </p:stCondLst>
                                        </p:cTn>
                                        <p:tgtEl>
                                          <p:spTgt spid="507945"/>
                                        </p:tgtEl>
                                        <p:attrNameLst>
                                          <p:attrName>style.visibility</p:attrName>
                                        </p:attrNameLst>
                                      </p:cBhvr>
                                      <p:to>
                                        <p:strVal val="visible"/>
                                      </p:to>
                                    </p:set>
                                    <p:animEffect transition="in" filter="wipe(up)">
                                      <p:cBhvr>
                                        <p:cTn id="16" dur="500"/>
                                        <p:tgtEl>
                                          <p:spTgt spid="50794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507938"/>
                                        </p:tgtEl>
                                        <p:attrNameLst>
                                          <p:attrName>style.visibility</p:attrName>
                                        </p:attrNameLst>
                                      </p:cBhvr>
                                      <p:to>
                                        <p:strVal val="visible"/>
                                      </p:to>
                                    </p:set>
                                    <p:animEffect transition="in" filter="checkerboard(across)">
                                      <p:cBhvr>
                                        <p:cTn id="21" dur="500"/>
                                        <p:tgtEl>
                                          <p:spTgt spid="507938"/>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nodeType="clickEffect">
                                  <p:stCondLst>
                                    <p:cond delay="0"/>
                                  </p:stCondLst>
                                  <p:childTnLst>
                                    <p:set>
                                      <p:cBhvr>
                                        <p:cTn id="25" dur="1" fill="hold">
                                          <p:stCondLst>
                                            <p:cond delay="0"/>
                                          </p:stCondLst>
                                        </p:cTn>
                                        <p:tgtEl>
                                          <p:spTgt spid="507947"/>
                                        </p:tgtEl>
                                        <p:attrNameLst>
                                          <p:attrName>style.visibility</p:attrName>
                                        </p:attrNameLst>
                                      </p:cBhvr>
                                      <p:to>
                                        <p:strVal val="visible"/>
                                      </p:to>
                                    </p:set>
                                    <p:animEffect transition="in" filter="wipe(up)">
                                      <p:cBhvr>
                                        <p:cTn id="26" dur="500"/>
                                        <p:tgtEl>
                                          <p:spTgt spid="507947"/>
                                        </p:tgtEl>
                                      </p:cBhvr>
                                    </p:animEffect>
                                  </p:childTnLst>
                                </p:cTn>
                              </p:par>
                            </p:childTnLst>
                          </p:cTn>
                        </p:par>
                        <p:par>
                          <p:cTn id="27" fill="hold" nodeType="afterGroup">
                            <p:stCondLst>
                              <p:cond delay="500"/>
                            </p:stCondLst>
                            <p:childTnLst>
                              <p:par>
                                <p:cTn id="28" presetID="5" presetClass="entr" presetSubtype="10" fill="hold" grpId="0" nodeType="afterEffect">
                                  <p:stCondLst>
                                    <p:cond delay="0"/>
                                  </p:stCondLst>
                                  <p:childTnLst>
                                    <p:set>
                                      <p:cBhvr>
                                        <p:cTn id="29" dur="1" fill="hold">
                                          <p:stCondLst>
                                            <p:cond delay="0"/>
                                          </p:stCondLst>
                                        </p:cTn>
                                        <p:tgtEl>
                                          <p:spTgt spid="507939"/>
                                        </p:tgtEl>
                                        <p:attrNameLst>
                                          <p:attrName>style.visibility</p:attrName>
                                        </p:attrNameLst>
                                      </p:cBhvr>
                                      <p:to>
                                        <p:strVal val="visible"/>
                                      </p:to>
                                    </p:set>
                                    <p:animEffect transition="in" filter="checkerboard(across)">
                                      <p:cBhvr>
                                        <p:cTn id="30" dur="500"/>
                                        <p:tgtEl>
                                          <p:spTgt spid="5079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7931" grpId="0" animBg="1" autoUpdateAnimBg="0"/>
      <p:bldP spid="507938" grpId="0" animBg="1" autoUpdateAnimBg="0"/>
      <p:bldP spid="507939"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charset="0"/>
              </a:rPr>
              <a:t>分散型プロセス間通信</a:t>
            </a:r>
            <a:br>
              <a:rPr lang="ja-JP" altLang="en-US" sz="3600">
                <a:latin typeface="Times New Roman" charset="0"/>
              </a:rPr>
            </a:br>
            <a:r>
              <a:rPr lang="ja-JP" altLang="en-US">
                <a:latin typeface="Times New Roman" charset="0"/>
              </a:rPr>
              <a:t>送信, 受信</a:t>
            </a:r>
            <a:r>
              <a:rPr lang="ja-JP" altLang="en-US" sz="3600">
                <a:latin typeface="Times New Roman" charset="0"/>
              </a:rPr>
              <a:t>(</a:t>
            </a:r>
            <a:r>
              <a:rPr lang="en-US" altLang="ja-JP" sz="3600" dirty="0">
                <a:latin typeface="Times New Roman" charset="0"/>
              </a:rPr>
              <a:t>send, receive)</a:t>
            </a:r>
          </a:p>
        </p:txBody>
      </p:sp>
      <p:sp>
        <p:nvSpPr>
          <p:cNvPr id="23555" name="Rectangle 3"/>
          <p:cNvSpPr>
            <a:spLocks noGrp="1" noChangeArrowheads="1"/>
          </p:cNvSpPr>
          <p:nvPr>
            <p:ph type="body" idx="1"/>
          </p:nvPr>
        </p:nvSpPr>
        <p:spPr>
          <a:xfrm>
            <a:off x="685800" y="1981200"/>
            <a:ext cx="7772400" cy="2286000"/>
          </a:xfrm>
        </p:spPr>
        <p:txBody>
          <a:bodyPr/>
          <a:lstStyle/>
          <a:p>
            <a:pPr eaLnBrk="1" hangingPunct="1"/>
            <a:r>
              <a:rPr lang="ja-JP" altLang="en-US">
                <a:latin typeface="Times New Roman" charset="0"/>
              </a:rPr>
              <a:t>送信(</a:t>
            </a:r>
            <a:r>
              <a:rPr lang="en-US" altLang="ja-JP">
                <a:latin typeface="Times New Roman" charset="0"/>
              </a:rPr>
              <a:t>send)</a:t>
            </a:r>
          </a:p>
          <a:p>
            <a:pPr lvl="1" eaLnBrk="1" hangingPunct="1"/>
            <a:r>
              <a:rPr lang="ja-JP" altLang="en-US">
                <a:latin typeface="Times New Roman" charset="0"/>
              </a:rPr>
              <a:t>指定した宛先へメッセージを送る</a:t>
            </a:r>
          </a:p>
          <a:p>
            <a:pPr eaLnBrk="1" hangingPunct="1"/>
            <a:r>
              <a:rPr lang="ja-JP" altLang="en-US">
                <a:latin typeface="Times New Roman" charset="0"/>
              </a:rPr>
              <a:t>受信(</a:t>
            </a:r>
            <a:r>
              <a:rPr lang="en-US" altLang="ja-JP">
                <a:latin typeface="Times New Roman" charset="0"/>
              </a:rPr>
              <a:t>receive)</a:t>
            </a:r>
          </a:p>
          <a:p>
            <a:pPr lvl="1" eaLnBrk="1" hangingPunct="1"/>
            <a:r>
              <a:rPr lang="ja-JP" altLang="en-US">
                <a:latin typeface="Times New Roman" charset="0"/>
              </a:rPr>
              <a:t>指定した送信元からのメッセージを受け取る</a:t>
            </a:r>
          </a:p>
        </p:txBody>
      </p:sp>
      <p:sp>
        <p:nvSpPr>
          <p:cNvPr id="23556" name="Rectangle 4"/>
          <p:cNvSpPr>
            <a:spLocks noChangeArrowheads="1"/>
          </p:cNvSpPr>
          <p:nvPr/>
        </p:nvSpPr>
        <p:spPr bwMode="auto">
          <a:xfrm>
            <a:off x="1905000" y="4419600"/>
            <a:ext cx="5029200" cy="685800"/>
          </a:xfrm>
          <a:prstGeom prst="rect">
            <a:avLst/>
          </a:prstGeom>
          <a:solidFill>
            <a:srgbClr val="000000"/>
          </a:solidFill>
          <a:ln w="9525">
            <a:solidFill>
              <a:schemeClr val="tx1"/>
            </a:solidFill>
            <a:miter lim="800000"/>
            <a:headEnd/>
            <a:tailEnd/>
          </a:ln>
          <a:effectLst/>
        </p:spPr>
        <p:txBody>
          <a:bodyPr wrap="none" anchor="ctr"/>
          <a:lstStyle/>
          <a:p>
            <a:pPr algn="ctr" eaLnBrk="1" hangingPunct="1"/>
            <a:r>
              <a:rPr lang="en-US" altLang="ja-JP" sz="2800"/>
              <a:t>send (destination, message_list);</a:t>
            </a:r>
          </a:p>
        </p:txBody>
      </p:sp>
      <p:sp>
        <p:nvSpPr>
          <p:cNvPr id="23557" name="Rectangle 5"/>
          <p:cNvSpPr>
            <a:spLocks noChangeArrowheads="1"/>
          </p:cNvSpPr>
          <p:nvPr/>
        </p:nvSpPr>
        <p:spPr bwMode="auto">
          <a:xfrm>
            <a:off x="1905000" y="5257800"/>
            <a:ext cx="5029200" cy="685800"/>
          </a:xfrm>
          <a:prstGeom prst="rect">
            <a:avLst/>
          </a:prstGeom>
          <a:solidFill>
            <a:srgbClr val="000000"/>
          </a:solidFill>
          <a:ln w="9525">
            <a:solidFill>
              <a:schemeClr val="tx1"/>
            </a:solidFill>
            <a:miter lim="800000"/>
            <a:headEnd/>
            <a:tailEnd/>
          </a:ln>
          <a:effectLst/>
        </p:spPr>
        <p:txBody>
          <a:bodyPr wrap="none" anchor="ctr"/>
          <a:lstStyle/>
          <a:p>
            <a:pPr algn="ctr" eaLnBrk="1" hangingPunct="1"/>
            <a:r>
              <a:rPr lang="en-US" altLang="ja-JP" sz="2800"/>
              <a:t>variable_list := receive (source);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charset="0"/>
              </a:rPr>
              <a:t>臨界領域</a:t>
            </a:r>
            <a:br>
              <a:rPr lang="ja-JP" altLang="en-US">
                <a:latin typeface="Times New Roman" charset="0"/>
              </a:rPr>
            </a:br>
            <a:r>
              <a:rPr lang="ja-JP" altLang="en-US" sz="3600">
                <a:latin typeface="Times New Roman" charset="0"/>
              </a:rPr>
              <a:t>(</a:t>
            </a:r>
            <a:r>
              <a:rPr lang="en-US" altLang="ja-JP" sz="3600">
                <a:latin typeface="Times New Roman" charset="0"/>
              </a:rPr>
              <a:t>critical section, critical region)</a:t>
            </a:r>
          </a:p>
        </p:txBody>
      </p:sp>
      <p:sp>
        <p:nvSpPr>
          <p:cNvPr id="6147" name="Rectangle 3"/>
          <p:cNvSpPr>
            <a:spLocks noGrp="1" noChangeArrowheads="1"/>
          </p:cNvSpPr>
          <p:nvPr>
            <p:ph type="body" idx="1"/>
          </p:nvPr>
        </p:nvSpPr>
        <p:spPr>
          <a:xfrm>
            <a:off x="685800" y="1981200"/>
            <a:ext cx="7772400" cy="1371600"/>
          </a:xfrm>
        </p:spPr>
        <p:txBody>
          <a:bodyPr/>
          <a:lstStyle/>
          <a:p>
            <a:pPr eaLnBrk="1" hangingPunct="1"/>
            <a:r>
              <a:rPr lang="ja-JP" altLang="en-US">
                <a:latin typeface="Times New Roman" charset="0"/>
              </a:rPr>
              <a:t>臨界領域</a:t>
            </a:r>
            <a:r>
              <a:rPr lang="ja-JP" altLang="en-US" sz="2800">
                <a:latin typeface="Times New Roman" charset="0"/>
              </a:rPr>
              <a:t>(</a:t>
            </a:r>
            <a:r>
              <a:rPr lang="en-US" altLang="ja-JP" sz="2800">
                <a:latin typeface="Times New Roman" charset="0"/>
              </a:rPr>
              <a:t>critical section, critical region)</a:t>
            </a:r>
          </a:p>
          <a:p>
            <a:pPr lvl="1" eaLnBrk="1" hangingPunct="1"/>
            <a:r>
              <a:rPr lang="ja-JP" altLang="en-US">
                <a:latin typeface="Times New Roman" charset="0"/>
              </a:rPr>
              <a:t>逐次的資源を使用しているプロセスの部分</a:t>
            </a:r>
          </a:p>
        </p:txBody>
      </p:sp>
      <p:grpSp>
        <p:nvGrpSpPr>
          <p:cNvPr id="6148" name="Group 4"/>
          <p:cNvGrpSpPr>
            <a:grpSpLocks/>
          </p:cNvGrpSpPr>
          <p:nvPr/>
        </p:nvGrpSpPr>
        <p:grpSpPr bwMode="auto">
          <a:xfrm>
            <a:off x="990600" y="3124200"/>
            <a:ext cx="4267200" cy="2057400"/>
            <a:chOff x="2112" y="2208"/>
            <a:chExt cx="2688" cy="1296"/>
          </a:xfrm>
        </p:grpSpPr>
        <p:sp>
          <p:nvSpPr>
            <p:cNvPr id="6155" name="Rectangle 5"/>
            <p:cNvSpPr>
              <a:spLocks noChangeArrowheads="1"/>
            </p:cNvSpPr>
            <p:nvPr/>
          </p:nvSpPr>
          <p:spPr bwMode="auto">
            <a:xfrm>
              <a:off x="2112" y="2496"/>
              <a:ext cx="1296" cy="1008"/>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i="1"/>
                <a:t>y</a:t>
              </a:r>
              <a:r>
                <a:rPr lang="en-US" altLang="ja-JP" sz="2800"/>
                <a:t> := input();</a:t>
              </a:r>
              <a:endParaRPr lang="en-US" altLang="ja-JP" sz="2800" i="1"/>
            </a:p>
            <a:p>
              <a:pPr eaLnBrk="1" hangingPunct="1"/>
              <a:r>
                <a:rPr lang="en-US" altLang="ja-JP" sz="2800" i="1"/>
                <a:t>y</a:t>
              </a:r>
              <a:r>
                <a:rPr lang="en-US" altLang="ja-JP" sz="2800"/>
                <a:t> := </a:t>
              </a:r>
              <a:r>
                <a:rPr lang="en-US" altLang="ja-JP" sz="2800" i="1"/>
                <a:t>y </a:t>
              </a:r>
              <a:r>
                <a:rPr lang="en-US" altLang="ja-JP" sz="2800"/>
                <a:t>+1;</a:t>
              </a:r>
            </a:p>
            <a:p>
              <a:pPr eaLnBrk="1" hangingPunct="1"/>
              <a:r>
                <a:rPr lang="en-US" altLang="ja-JP" sz="2800" i="1"/>
                <a:t>x</a:t>
              </a:r>
              <a:r>
                <a:rPr lang="en-US" altLang="ja-JP" sz="2800"/>
                <a:t> := </a:t>
              </a:r>
              <a:r>
                <a:rPr lang="en-US" altLang="ja-JP" sz="2800" i="1"/>
                <a:t>x </a:t>
              </a:r>
              <a:r>
                <a:rPr lang="en-US" altLang="ja-JP" sz="2800"/>
                <a:t>+1;</a:t>
              </a:r>
              <a:endParaRPr lang="en-US" altLang="ja-JP" sz="2800" i="1"/>
            </a:p>
          </p:txBody>
        </p:sp>
        <p:sp>
          <p:nvSpPr>
            <p:cNvPr id="6156" name="Text Box 6"/>
            <p:cNvSpPr txBox="1">
              <a:spLocks noChangeArrowheads="1"/>
            </p:cNvSpPr>
            <p:nvPr/>
          </p:nvSpPr>
          <p:spPr bwMode="auto">
            <a:xfrm>
              <a:off x="2304" y="2208"/>
              <a:ext cx="897" cy="288"/>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6157" name="Rectangle 7"/>
            <p:cNvSpPr>
              <a:spLocks noChangeArrowheads="1"/>
            </p:cNvSpPr>
            <p:nvPr/>
          </p:nvSpPr>
          <p:spPr bwMode="auto">
            <a:xfrm>
              <a:off x="3504" y="2496"/>
              <a:ext cx="1296" cy="1008"/>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if (</a:t>
              </a:r>
              <a:r>
                <a:rPr lang="en-US" altLang="ja-JP" sz="2800" i="1"/>
                <a:t>z</a:t>
              </a:r>
              <a:r>
                <a:rPr lang="en-US" altLang="ja-JP" sz="2800"/>
                <a:t> ≠ 0)</a:t>
              </a:r>
            </a:p>
            <a:p>
              <a:pPr eaLnBrk="1" hangingPunct="1"/>
              <a:r>
                <a:rPr lang="en-US" altLang="ja-JP" sz="2800"/>
                <a:t>    print (</a:t>
              </a:r>
              <a:r>
                <a:rPr lang="en-US" altLang="ja-JP" sz="2800" i="1"/>
                <a:t>z</a:t>
              </a:r>
              <a:r>
                <a:rPr lang="en-US" altLang="ja-JP" sz="2800"/>
                <a:t>);</a:t>
              </a:r>
            </a:p>
            <a:p>
              <a:pPr eaLnBrk="1" hangingPunct="1"/>
              <a:r>
                <a:rPr lang="en-US" altLang="ja-JP" sz="2800" i="1"/>
                <a:t>x</a:t>
              </a:r>
              <a:r>
                <a:rPr lang="en-US" altLang="ja-JP" sz="2800"/>
                <a:t> := </a:t>
              </a:r>
              <a:r>
                <a:rPr lang="en-US" altLang="ja-JP" sz="2800" i="1"/>
                <a:t>x </a:t>
              </a:r>
              <a:r>
                <a:rPr lang="en-US" altLang="ja-JP" sz="2800"/>
                <a:t>+2;</a:t>
              </a:r>
              <a:endParaRPr lang="en-US" altLang="ja-JP" sz="2800" i="1"/>
            </a:p>
          </p:txBody>
        </p:sp>
        <p:sp>
          <p:nvSpPr>
            <p:cNvPr id="6158" name="Text Box 8"/>
            <p:cNvSpPr txBox="1">
              <a:spLocks noChangeArrowheads="1"/>
            </p:cNvSpPr>
            <p:nvPr/>
          </p:nvSpPr>
          <p:spPr bwMode="auto">
            <a:xfrm>
              <a:off x="3696" y="2208"/>
              <a:ext cx="897" cy="288"/>
            </a:xfrm>
            <a:prstGeom prst="rect">
              <a:avLst/>
            </a:prstGeom>
            <a:noFill/>
            <a:ln w="9525">
              <a:noFill/>
              <a:miter lim="800000"/>
              <a:headEnd/>
              <a:tailEnd/>
            </a:ln>
            <a:effectLst/>
          </p:spPr>
          <p:txBody>
            <a:bodyPr wrap="none">
              <a:spAutoFit/>
            </a:bodyPr>
            <a:lstStyle/>
            <a:p>
              <a:pPr eaLnBrk="1" hangingPunct="1"/>
              <a:r>
                <a:rPr lang="ja-JP" altLang="en-US"/>
                <a:t>プロセス2</a:t>
              </a:r>
            </a:p>
          </p:txBody>
        </p:sp>
      </p:grpSp>
      <p:grpSp>
        <p:nvGrpSpPr>
          <p:cNvPr id="404494" name="Group 14"/>
          <p:cNvGrpSpPr>
            <a:grpSpLocks/>
          </p:cNvGrpSpPr>
          <p:nvPr/>
        </p:nvGrpSpPr>
        <p:grpSpPr bwMode="auto">
          <a:xfrm>
            <a:off x="990600" y="4572000"/>
            <a:ext cx="5746750" cy="457200"/>
            <a:chOff x="624" y="3024"/>
            <a:chExt cx="3620" cy="288"/>
          </a:xfrm>
        </p:grpSpPr>
        <p:grpSp>
          <p:nvGrpSpPr>
            <p:cNvPr id="6151" name="Group 11"/>
            <p:cNvGrpSpPr>
              <a:grpSpLocks/>
            </p:cNvGrpSpPr>
            <p:nvPr/>
          </p:nvGrpSpPr>
          <p:grpSpPr bwMode="auto">
            <a:xfrm>
              <a:off x="624" y="3072"/>
              <a:ext cx="2688" cy="240"/>
              <a:chOff x="624" y="3072"/>
              <a:chExt cx="2688" cy="240"/>
            </a:xfrm>
          </p:grpSpPr>
          <p:sp>
            <p:nvSpPr>
              <p:cNvPr id="6153" name="AutoShape 9"/>
              <p:cNvSpPr>
                <a:spLocks noChangeArrowheads="1"/>
              </p:cNvSpPr>
              <p:nvPr/>
            </p:nvSpPr>
            <p:spPr bwMode="auto">
              <a:xfrm>
                <a:off x="624" y="3072"/>
                <a:ext cx="1296" cy="240"/>
              </a:xfrm>
              <a:prstGeom prst="roundRect">
                <a:avLst>
                  <a:gd name="adj" fmla="val 16667"/>
                </a:avLst>
              </a:prstGeom>
              <a:noFill/>
              <a:ln w="38100">
                <a:solidFill>
                  <a:srgbClr val="FF99CC"/>
                </a:solidFill>
                <a:prstDash val="dash"/>
                <a:round/>
                <a:headEnd/>
                <a:tailEnd/>
              </a:ln>
              <a:effectLst/>
            </p:spPr>
            <p:txBody>
              <a:bodyPr wrap="none" anchor="ctr"/>
              <a:lstStyle/>
              <a:p>
                <a:pPr eaLnBrk="1" hangingPunct="1"/>
                <a:endParaRPr lang="ja-JP" altLang="en-US"/>
              </a:p>
            </p:txBody>
          </p:sp>
          <p:sp>
            <p:nvSpPr>
              <p:cNvPr id="6154" name="AutoShape 10"/>
              <p:cNvSpPr>
                <a:spLocks noChangeArrowheads="1"/>
              </p:cNvSpPr>
              <p:nvPr/>
            </p:nvSpPr>
            <p:spPr bwMode="auto">
              <a:xfrm>
                <a:off x="2016" y="3072"/>
                <a:ext cx="1296" cy="240"/>
              </a:xfrm>
              <a:prstGeom prst="roundRect">
                <a:avLst>
                  <a:gd name="adj" fmla="val 16667"/>
                </a:avLst>
              </a:prstGeom>
              <a:noFill/>
              <a:ln w="38100">
                <a:solidFill>
                  <a:srgbClr val="FF99CC"/>
                </a:solidFill>
                <a:prstDash val="dash"/>
                <a:round/>
                <a:headEnd/>
                <a:tailEnd/>
              </a:ln>
              <a:effectLst/>
            </p:spPr>
            <p:txBody>
              <a:bodyPr wrap="none" anchor="ctr"/>
              <a:lstStyle/>
              <a:p>
                <a:pPr eaLnBrk="1" hangingPunct="1"/>
                <a:endParaRPr lang="ja-JP" altLang="en-US"/>
              </a:p>
            </p:txBody>
          </p:sp>
        </p:grpSp>
        <p:sp>
          <p:nvSpPr>
            <p:cNvPr id="6152" name="Text Box 13"/>
            <p:cNvSpPr txBox="1">
              <a:spLocks noChangeArrowheads="1"/>
            </p:cNvSpPr>
            <p:nvPr/>
          </p:nvSpPr>
          <p:spPr bwMode="auto">
            <a:xfrm>
              <a:off x="3360" y="3024"/>
              <a:ext cx="884" cy="288"/>
            </a:xfrm>
            <a:prstGeom prst="rect">
              <a:avLst/>
            </a:prstGeom>
            <a:noFill/>
            <a:ln w="9525">
              <a:noFill/>
              <a:miter lim="800000"/>
              <a:headEnd/>
              <a:tailEnd/>
            </a:ln>
            <a:effectLst/>
          </p:spPr>
          <p:txBody>
            <a:bodyPr wrap="none">
              <a:spAutoFit/>
            </a:bodyPr>
            <a:lstStyle/>
            <a:p>
              <a:pPr eaLnBrk="1" hangingPunct="1"/>
              <a:r>
                <a:rPr lang="ja-JP" altLang="en-US"/>
                <a:t>臨界領域</a:t>
              </a:r>
            </a:p>
          </p:txBody>
        </p:sp>
      </p:grpSp>
      <p:sp>
        <p:nvSpPr>
          <p:cNvPr id="404495" name="Text Box 15"/>
          <p:cNvSpPr txBox="1">
            <a:spLocks noChangeArrowheads="1"/>
          </p:cNvSpPr>
          <p:nvPr/>
        </p:nvSpPr>
        <p:spPr bwMode="auto">
          <a:xfrm>
            <a:off x="1219200" y="5257800"/>
            <a:ext cx="6861175" cy="1373188"/>
          </a:xfrm>
          <a:prstGeom prst="rect">
            <a:avLst/>
          </a:prstGeom>
          <a:noFill/>
          <a:ln w="9525">
            <a:noFill/>
            <a:miter lim="800000"/>
            <a:headEnd/>
            <a:tailEnd/>
          </a:ln>
          <a:effectLst/>
        </p:spPr>
        <p:txBody>
          <a:bodyPr wrap="none">
            <a:spAutoFit/>
          </a:bodyPr>
          <a:lstStyle/>
          <a:p>
            <a:pPr eaLnBrk="1" hangingPunct="1"/>
            <a:r>
              <a:rPr lang="ja-JP" altLang="en-US" sz="2800"/>
              <a:t>臨界領域に入るときは</a:t>
            </a:r>
          </a:p>
          <a:p>
            <a:pPr eaLnBrk="1" hangingPunct="1"/>
            <a:r>
              <a:rPr lang="ja-JP" altLang="en-US" sz="2800"/>
              <a:t>他のプロセスが逐次的資源を使わないように</a:t>
            </a:r>
          </a:p>
          <a:p>
            <a:pPr eaLnBrk="1" hangingPunct="1"/>
            <a:r>
              <a:rPr lang="ja-JP" altLang="en-US" sz="2800"/>
              <a:t>資源を占有する必要がある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04494"/>
                                        </p:tgtEl>
                                        <p:attrNameLst>
                                          <p:attrName>style.visibility</p:attrName>
                                        </p:attrNameLst>
                                      </p:cBhvr>
                                      <p:to>
                                        <p:strVal val="visible"/>
                                      </p:to>
                                    </p:set>
                                    <p:animEffect transition="in" filter="checkerboard(across)">
                                      <p:cBhvr>
                                        <p:cTn id="7" dur="500"/>
                                        <p:tgtEl>
                                          <p:spTgt spid="4044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04495"/>
                                        </p:tgtEl>
                                        <p:attrNameLst>
                                          <p:attrName>style.visibility</p:attrName>
                                        </p:attrNameLst>
                                      </p:cBhvr>
                                      <p:to>
                                        <p:strVal val="visible"/>
                                      </p:to>
                                    </p:set>
                                    <p:anim calcmode="lin" valueType="num">
                                      <p:cBhvr additive="base">
                                        <p:cTn id="12" dur="500" fill="hold"/>
                                        <p:tgtEl>
                                          <p:spTgt spid="404495"/>
                                        </p:tgtEl>
                                        <p:attrNameLst>
                                          <p:attrName>ppt_x</p:attrName>
                                        </p:attrNameLst>
                                      </p:cBhvr>
                                      <p:tavLst>
                                        <p:tav tm="0">
                                          <p:val>
                                            <p:strVal val="#ppt_x"/>
                                          </p:val>
                                        </p:tav>
                                        <p:tav tm="100000">
                                          <p:val>
                                            <p:strVal val="#ppt_x"/>
                                          </p:val>
                                        </p:tav>
                                      </p:tavLst>
                                    </p:anim>
                                    <p:anim calcmode="lin" valueType="num">
                                      <p:cBhvr additive="base">
                                        <p:cTn id="13" dur="500" fill="hold"/>
                                        <p:tgtEl>
                                          <p:spTgt spid="4044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4495"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charset="0"/>
              </a:rPr>
              <a:t>分散型プロセス間通信</a:t>
            </a:r>
            <a:br>
              <a:rPr lang="ja-JP" altLang="en-US" sz="3600">
                <a:latin typeface="Times New Roman" charset="0"/>
              </a:rPr>
            </a:br>
            <a:r>
              <a:rPr lang="ja-JP" altLang="en-US">
                <a:latin typeface="Times New Roman" charset="0"/>
              </a:rPr>
              <a:t>送信, 受信</a:t>
            </a:r>
            <a:endParaRPr lang="ja-JP" altLang="en-US" sz="3600">
              <a:latin typeface="Times New Roman" charset="0"/>
            </a:endParaRPr>
          </a:p>
        </p:txBody>
      </p:sp>
      <p:sp>
        <p:nvSpPr>
          <p:cNvPr id="24579" name="Rectangle 4"/>
          <p:cNvSpPr>
            <a:spLocks noChangeArrowheads="1"/>
          </p:cNvSpPr>
          <p:nvPr/>
        </p:nvSpPr>
        <p:spPr bwMode="auto">
          <a:xfrm>
            <a:off x="990600" y="2057400"/>
            <a:ext cx="2667000" cy="1066800"/>
          </a:xfrm>
          <a:prstGeom prst="rect">
            <a:avLst/>
          </a:prstGeom>
          <a:noFill/>
          <a:ln w="19050">
            <a:noFill/>
            <a:miter lim="800000"/>
            <a:headEnd/>
            <a:tailEnd/>
          </a:ln>
          <a:effectLst/>
        </p:spPr>
        <p:txBody>
          <a:bodyPr wrap="none" anchor="ctr"/>
          <a:lstStyle/>
          <a:p>
            <a:pPr algn="ctr" eaLnBrk="1" hangingPunct="1"/>
            <a:r>
              <a:rPr lang="ja-JP" altLang="en-US" sz="2800"/>
              <a:t>送信側プロセス</a:t>
            </a:r>
          </a:p>
          <a:p>
            <a:pPr algn="ctr" eaLnBrk="1" hangingPunct="1"/>
            <a:r>
              <a:rPr lang="ja-JP" altLang="en-US" sz="2800"/>
              <a:t>(</a:t>
            </a:r>
            <a:r>
              <a:rPr lang="en-US" altLang="ja-JP" sz="2800"/>
              <a:t>source)</a:t>
            </a:r>
          </a:p>
        </p:txBody>
      </p:sp>
      <p:sp>
        <p:nvSpPr>
          <p:cNvPr id="24580" name="Rectangle 6"/>
          <p:cNvSpPr>
            <a:spLocks noChangeArrowheads="1"/>
          </p:cNvSpPr>
          <p:nvPr/>
        </p:nvSpPr>
        <p:spPr bwMode="auto">
          <a:xfrm>
            <a:off x="5638800" y="2057400"/>
            <a:ext cx="2667000" cy="1066800"/>
          </a:xfrm>
          <a:prstGeom prst="rect">
            <a:avLst/>
          </a:prstGeom>
          <a:noFill/>
          <a:ln w="19050">
            <a:noFill/>
            <a:miter lim="800000"/>
            <a:headEnd/>
            <a:tailEnd/>
          </a:ln>
          <a:effectLst/>
        </p:spPr>
        <p:txBody>
          <a:bodyPr wrap="none" anchor="ctr"/>
          <a:lstStyle/>
          <a:p>
            <a:pPr algn="ctr" eaLnBrk="1" hangingPunct="1"/>
            <a:r>
              <a:rPr lang="ja-JP" altLang="en-US" sz="2800"/>
              <a:t>受信側プロセス</a:t>
            </a:r>
          </a:p>
          <a:p>
            <a:pPr algn="ctr" eaLnBrk="1" hangingPunct="1"/>
            <a:r>
              <a:rPr lang="ja-JP" altLang="en-US" sz="2800"/>
              <a:t>(</a:t>
            </a:r>
            <a:r>
              <a:rPr lang="en-US" altLang="ja-JP" sz="2800"/>
              <a:t>destination)</a:t>
            </a:r>
          </a:p>
        </p:txBody>
      </p:sp>
      <p:grpSp>
        <p:nvGrpSpPr>
          <p:cNvPr id="498730" name="Group 42"/>
          <p:cNvGrpSpPr>
            <a:grpSpLocks/>
          </p:cNvGrpSpPr>
          <p:nvPr/>
        </p:nvGrpSpPr>
        <p:grpSpPr bwMode="auto">
          <a:xfrm>
            <a:off x="152400" y="3124200"/>
            <a:ext cx="4038600" cy="457200"/>
            <a:chOff x="96" y="1968"/>
            <a:chExt cx="2544" cy="288"/>
          </a:xfrm>
        </p:grpSpPr>
        <p:sp>
          <p:nvSpPr>
            <p:cNvPr id="24622" name="Rectangle 7"/>
            <p:cNvSpPr>
              <a:spLocks noChangeArrowheads="1"/>
            </p:cNvSpPr>
            <p:nvPr/>
          </p:nvSpPr>
          <p:spPr bwMode="auto">
            <a:xfrm>
              <a:off x="1536" y="1968"/>
              <a:ext cx="336" cy="288"/>
            </a:xfrm>
            <a:prstGeom prst="rect">
              <a:avLst/>
            </a:prstGeom>
            <a:solidFill>
              <a:srgbClr val="CCFFFF"/>
            </a:solidFill>
            <a:ln w="19050">
              <a:solidFill>
                <a:schemeClr val="tx1"/>
              </a:solidFill>
              <a:miter lim="800000"/>
              <a:headEnd/>
              <a:tailEnd/>
            </a:ln>
            <a:effectLst/>
          </p:spPr>
          <p:txBody>
            <a:bodyPr wrap="none" anchor="ctr"/>
            <a:lstStyle/>
            <a:p>
              <a:pPr algn="ctr" eaLnBrk="1" hangingPunct="1"/>
              <a:r>
                <a:rPr lang="en-US" altLang="ja-JP">
                  <a:solidFill>
                    <a:srgbClr val="000000"/>
                  </a:solidFill>
                </a:rPr>
                <a:t>M1</a:t>
              </a:r>
            </a:p>
          </p:txBody>
        </p:sp>
        <p:sp>
          <p:nvSpPr>
            <p:cNvPr id="24623" name="Rectangle 8"/>
            <p:cNvSpPr>
              <a:spLocks noChangeArrowheads="1"/>
            </p:cNvSpPr>
            <p:nvPr/>
          </p:nvSpPr>
          <p:spPr bwMode="auto">
            <a:xfrm>
              <a:off x="1920" y="1968"/>
              <a:ext cx="336" cy="288"/>
            </a:xfrm>
            <a:prstGeom prst="rect">
              <a:avLst/>
            </a:prstGeom>
            <a:solidFill>
              <a:srgbClr val="CCFFFF"/>
            </a:solidFill>
            <a:ln w="19050">
              <a:solidFill>
                <a:schemeClr val="tx1"/>
              </a:solidFill>
              <a:miter lim="800000"/>
              <a:headEnd/>
              <a:tailEnd/>
            </a:ln>
            <a:effectLst/>
          </p:spPr>
          <p:txBody>
            <a:bodyPr wrap="none" anchor="ctr"/>
            <a:lstStyle/>
            <a:p>
              <a:pPr algn="ctr" eaLnBrk="1" hangingPunct="1"/>
              <a:r>
                <a:rPr lang="en-US" altLang="ja-JP">
                  <a:solidFill>
                    <a:srgbClr val="000000"/>
                  </a:solidFill>
                </a:rPr>
                <a:t>M2</a:t>
              </a:r>
            </a:p>
          </p:txBody>
        </p:sp>
        <p:sp>
          <p:nvSpPr>
            <p:cNvPr id="24624" name="Rectangle 9"/>
            <p:cNvSpPr>
              <a:spLocks noChangeArrowheads="1"/>
            </p:cNvSpPr>
            <p:nvPr/>
          </p:nvSpPr>
          <p:spPr bwMode="auto">
            <a:xfrm>
              <a:off x="2304" y="1968"/>
              <a:ext cx="336" cy="288"/>
            </a:xfrm>
            <a:prstGeom prst="rect">
              <a:avLst/>
            </a:prstGeom>
            <a:solidFill>
              <a:srgbClr val="CCFFFF"/>
            </a:solidFill>
            <a:ln w="19050">
              <a:solidFill>
                <a:schemeClr val="tx1"/>
              </a:solidFill>
              <a:miter lim="800000"/>
              <a:headEnd/>
              <a:tailEnd/>
            </a:ln>
            <a:effectLst/>
          </p:spPr>
          <p:txBody>
            <a:bodyPr wrap="none" anchor="ctr"/>
            <a:lstStyle/>
            <a:p>
              <a:pPr algn="ctr" eaLnBrk="1" hangingPunct="1"/>
              <a:r>
                <a:rPr lang="en-US" altLang="ja-JP">
                  <a:solidFill>
                    <a:srgbClr val="000000"/>
                  </a:solidFill>
                </a:rPr>
                <a:t>M3</a:t>
              </a:r>
            </a:p>
          </p:txBody>
        </p:sp>
        <p:sp>
          <p:nvSpPr>
            <p:cNvPr id="24625" name="Text Box 10"/>
            <p:cNvSpPr txBox="1">
              <a:spLocks noChangeArrowheads="1"/>
            </p:cNvSpPr>
            <p:nvPr/>
          </p:nvSpPr>
          <p:spPr bwMode="auto">
            <a:xfrm>
              <a:off x="96" y="1968"/>
              <a:ext cx="1370" cy="288"/>
            </a:xfrm>
            <a:prstGeom prst="rect">
              <a:avLst/>
            </a:prstGeom>
            <a:noFill/>
            <a:ln w="19050">
              <a:noFill/>
              <a:miter lim="800000"/>
              <a:headEnd/>
              <a:tailEnd/>
            </a:ln>
            <a:effectLst/>
          </p:spPr>
          <p:txBody>
            <a:bodyPr wrap="none">
              <a:spAutoFit/>
            </a:bodyPr>
            <a:lstStyle/>
            <a:p>
              <a:pPr eaLnBrk="1" hangingPunct="1"/>
              <a:r>
                <a:rPr lang="ja-JP" altLang="en-US"/>
                <a:t>メッセージリスト</a:t>
              </a:r>
            </a:p>
          </p:txBody>
        </p:sp>
      </p:grpSp>
      <p:grpSp>
        <p:nvGrpSpPr>
          <p:cNvPr id="498707" name="Group 19"/>
          <p:cNvGrpSpPr>
            <a:grpSpLocks/>
          </p:cNvGrpSpPr>
          <p:nvPr/>
        </p:nvGrpSpPr>
        <p:grpSpPr bwMode="auto">
          <a:xfrm>
            <a:off x="5105400" y="3124200"/>
            <a:ext cx="3352800" cy="457200"/>
            <a:chOff x="3216" y="2160"/>
            <a:chExt cx="2112" cy="288"/>
          </a:xfrm>
        </p:grpSpPr>
        <p:sp>
          <p:nvSpPr>
            <p:cNvPr id="24618" name="Text Box 11"/>
            <p:cNvSpPr txBox="1">
              <a:spLocks noChangeArrowheads="1"/>
            </p:cNvSpPr>
            <p:nvPr/>
          </p:nvSpPr>
          <p:spPr bwMode="auto">
            <a:xfrm>
              <a:off x="3216" y="2160"/>
              <a:ext cx="941" cy="288"/>
            </a:xfrm>
            <a:prstGeom prst="rect">
              <a:avLst/>
            </a:prstGeom>
            <a:noFill/>
            <a:ln w="19050">
              <a:noFill/>
              <a:miter lim="800000"/>
              <a:headEnd/>
              <a:tailEnd/>
            </a:ln>
            <a:effectLst/>
          </p:spPr>
          <p:txBody>
            <a:bodyPr wrap="none">
              <a:spAutoFit/>
            </a:bodyPr>
            <a:lstStyle/>
            <a:p>
              <a:pPr eaLnBrk="1" hangingPunct="1"/>
              <a:r>
                <a:rPr lang="ja-JP" altLang="en-US"/>
                <a:t>変数リスト</a:t>
              </a:r>
            </a:p>
          </p:txBody>
        </p:sp>
        <p:sp>
          <p:nvSpPr>
            <p:cNvPr id="24619" name="Rectangle 12"/>
            <p:cNvSpPr>
              <a:spLocks noChangeArrowheads="1"/>
            </p:cNvSpPr>
            <p:nvPr/>
          </p:nvSpPr>
          <p:spPr bwMode="auto">
            <a:xfrm>
              <a:off x="4224" y="2160"/>
              <a:ext cx="336" cy="288"/>
            </a:xfrm>
            <a:prstGeom prst="rect">
              <a:avLst/>
            </a:prstGeom>
            <a:noFill/>
            <a:ln w="19050">
              <a:solidFill>
                <a:schemeClr val="tx1"/>
              </a:solidFill>
              <a:miter lim="800000"/>
              <a:headEnd/>
              <a:tailEnd/>
            </a:ln>
            <a:effectLst/>
          </p:spPr>
          <p:txBody>
            <a:bodyPr wrap="none" anchor="ctr"/>
            <a:lstStyle/>
            <a:p>
              <a:pPr algn="ctr" eaLnBrk="1" hangingPunct="1"/>
              <a:endParaRPr lang="en-US" altLang="ja-JP"/>
            </a:p>
          </p:txBody>
        </p:sp>
        <p:sp>
          <p:nvSpPr>
            <p:cNvPr id="24620" name="Rectangle 13"/>
            <p:cNvSpPr>
              <a:spLocks noChangeArrowheads="1"/>
            </p:cNvSpPr>
            <p:nvPr/>
          </p:nvSpPr>
          <p:spPr bwMode="auto">
            <a:xfrm>
              <a:off x="4608" y="2160"/>
              <a:ext cx="336" cy="288"/>
            </a:xfrm>
            <a:prstGeom prst="rect">
              <a:avLst/>
            </a:prstGeom>
            <a:noFill/>
            <a:ln w="19050">
              <a:solidFill>
                <a:schemeClr val="tx1"/>
              </a:solidFill>
              <a:miter lim="800000"/>
              <a:headEnd/>
              <a:tailEnd/>
            </a:ln>
            <a:effectLst/>
          </p:spPr>
          <p:txBody>
            <a:bodyPr wrap="none" anchor="ctr"/>
            <a:lstStyle/>
            <a:p>
              <a:pPr algn="ctr" eaLnBrk="1" hangingPunct="1"/>
              <a:endParaRPr lang="en-US" altLang="ja-JP"/>
            </a:p>
          </p:txBody>
        </p:sp>
        <p:sp>
          <p:nvSpPr>
            <p:cNvPr id="24621" name="Rectangle 14"/>
            <p:cNvSpPr>
              <a:spLocks noChangeArrowheads="1"/>
            </p:cNvSpPr>
            <p:nvPr/>
          </p:nvSpPr>
          <p:spPr bwMode="auto">
            <a:xfrm>
              <a:off x="4992" y="2160"/>
              <a:ext cx="336" cy="288"/>
            </a:xfrm>
            <a:prstGeom prst="rect">
              <a:avLst/>
            </a:prstGeom>
            <a:noFill/>
            <a:ln w="19050">
              <a:solidFill>
                <a:schemeClr val="tx1"/>
              </a:solidFill>
              <a:miter lim="800000"/>
              <a:headEnd/>
              <a:tailEnd/>
            </a:ln>
            <a:effectLst/>
          </p:spPr>
          <p:txBody>
            <a:bodyPr wrap="none" anchor="ctr"/>
            <a:lstStyle/>
            <a:p>
              <a:pPr algn="ctr" eaLnBrk="1" hangingPunct="1"/>
              <a:endParaRPr lang="en-US" altLang="ja-JP"/>
            </a:p>
          </p:txBody>
        </p:sp>
      </p:grpSp>
      <p:sp>
        <p:nvSpPr>
          <p:cNvPr id="24583" name="Line 16"/>
          <p:cNvSpPr>
            <a:spLocks noChangeShapeType="1"/>
          </p:cNvSpPr>
          <p:nvPr/>
        </p:nvSpPr>
        <p:spPr bwMode="auto">
          <a:xfrm>
            <a:off x="2209800" y="3733800"/>
            <a:ext cx="0" cy="609600"/>
          </a:xfrm>
          <a:prstGeom prst="line">
            <a:avLst/>
          </a:prstGeom>
          <a:noFill/>
          <a:ln w="28575">
            <a:solidFill>
              <a:schemeClr val="tx1"/>
            </a:solidFill>
            <a:round/>
            <a:headEnd/>
            <a:tailEnd/>
          </a:ln>
          <a:effectLst/>
        </p:spPr>
        <p:txBody>
          <a:bodyPr wrap="none"/>
          <a:lstStyle/>
          <a:p>
            <a:endParaRPr lang="ja-JP" altLang="en-US"/>
          </a:p>
        </p:txBody>
      </p:sp>
      <p:sp>
        <p:nvSpPr>
          <p:cNvPr id="24584" name="Rectangle 17"/>
          <p:cNvSpPr>
            <a:spLocks noChangeArrowheads="1"/>
          </p:cNvSpPr>
          <p:nvPr/>
        </p:nvSpPr>
        <p:spPr bwMode="auto">
          <a:xfrm>
            <a:off x="1143000" y="4343400"/>
            <a:ext cx="2057400" cy="457200"/>
          </a:xfrm>
          <a:prstGeom prst="rect">
            <a:avLst/>
          </a:prstGeom>
          <a:noFill/>
          <a:ln w="19050">
            <a:solidFill>
              <a:schemeClr val="tx1"/>
            </a:solidFill>
            <a:miter lim="800000"/>
            <a:headEnd/>
            <a:tailEnd/>
          </a:ln>
          <a:effectLst/>
        </p:spPr>
        <p:txBody>
          <a:bodyPr wrap="none" anchor="ctr"/>
          <a:lstStyle/>
          <a:p>
            <a:pPr algn="ctr" eaLnBrk="1" hangingPunct="1"/>
            <a:endParaRPr lang="ja-JP" altLang="en-US"/>
          </a:p>
        </p:txBody>
      </p:sp>
      <p:sp>
        <p:nvSpPr>
          <p:cNvPr id="24585" name="Rectangle 20"/>
          <p:cNvSpPr>
            <a:spLocks noChangeArrowheads="1"/>
          </p:cNvSpPr>
          <p:nvPr/>
        </p:nvSpPr>
        <p:spPr bwMode="auto">
          <a:xfrm>
            <a:off x="152400" y="1981200"/>
            <a:ext cx="4114800" cy="1752600"/>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24586" name="Rectangle 21"/>
          <p:cNvSpPr>
            <a:spLocks noChangeArrowheads="1"/>
          </p:cNvSpPr>
          <p:nvPr/>
        </p:nvSpPr>
        <p:spPr bwMode="auto">
          <a:xfrm>
            <a:off x="4800600" y="1981200"/>
            <a:ext cx="4114800" cy="1752600"/>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24587" name="Text Box 22"/>
          <p:cNvSpPr txBox="1">
            <a:spLocks noChangeArrowheads="1"/>
          </p:cNvSpPr>
          <p:nvPr/>
        </p:nvSpPr>
        <p:spPr bwMode="auto">
          <a:xfrm>
            <a:off x="0" y="4495800"/>
            <a:ext cx="1474788" cy="1187450"/>
          </a:xfrm>
          <a:prstGeom prst="rect">
            <a:avLst/>
          </a:prstGeom>
          <a:noFill/>
          <a:ln w="9525">
            <a:noFill/>
            <a:miter lim="800000"/>
            <a:headEnd/>
            <a:tailEnd/>
          </a:ln>
          <a:effectLst/>
        </p:spPr>
        <p:txBody>
          <a:bodyPr wrap="none">
            <a:spAutoFit/>
          </a:bodyPr>
          <a:lstStyle/>
          <a:p>
            <a:pPr eaLnBrk="1" hangingPunct="1"/>
            <a:r>
              <a:rPr lang="ja-JP" altLang="en-US"/>
              <a:t>送信側</a:t>
            </a:r>
          </a:p>
          <a:p>
            <a:pPr eaLnBrk="1" hangingPunct="1"/>
            <a:r>
              <a:rPr lang="ja-JP" altLang="en-US"/>
              <a:t>メッセージ</a:t>
            </a:r>
          </a:p>
          <a:p>
            <a:pPr eaLnBrk="1" hangingPunct="1"/>
            <a:r>
              <a:rPr lang="ja-JP" altLang="en-US"/>
              <a:t>バッファ</a:t>
            </a:r>
          </a:p>
        </p:txBody>
      </p:sp>
      <p:sp>
        <p:nvSpPr>
          <p:cNvPr id="24588" name="Line 25"/>
          <p:cNvSpPr>
            <a:spLocks noChangeShapeType="1"/>
          </p:cNvSpPr>
          <p:nvPr/>
        </p:nvSpPr>
        <p:spPr bwMode="auto">
          <a:xfrm>
            <a:off x="6858000" y="3733800"/>
            <a:ext cx="0" cy="609600"/>
          </a:xfrm>
          <a:prstGeom prst="line">
            <a:avLst/>
          </a:prstGeom>
          <a:noFill/>
          <a:ln w="28575">
            <a:solidFill>
              <a:schemeClr val="tx1"/>
            </a:solidFill>
            <a:round/>
            <a:headEnd/>
            <a:tailEnd/>
          </a:ln>
          <a:effectLst/>
        </p:spPr>
        <p:txBody>
          <a:bodyPr wrap="none"/>
          <a:lstStyle/>
          <a:p>
            <a:endParaRPr lang="ja-JP" altLang="en-US"/>
          </a:p>
        </p:txBody>
      </p:sp>
      <p:sp>
        <p:nvSpPr>
          <p:cNvPr id="24589" name="Rectangle 26"/>
          <p:cNvSpPr>
            <a:spLocks noChangeArrowheads="1"/>
          </p:cNvSpPr>
          <p:nvPr/>
        </p:nvSpPr>
        <p:spPr bwMode="auto">
          <a:xfrm>
            <a:off x="5791200" y="4343400"/>
            <a:ext cx="2057400" cy="457200"/>
          </a:xfrm>
          <a:prstGeom prst="rect">
            <a:avLst/>
          </a:prstGeom>
          <a:noFill/>
          <a:ln w="19050">
            <a:solidFill>
              <a:schemeClr val="tx1"/>
            </a:solidFill>
            <a:miter lim="800000"/>
            <a:headEnd/>
            <a:tailEnd/>
          </a:ln>
          <a:effectLst/>
        </p:spPr>
        <p:txBody>
          <a:bodyPr wrap="none" anchor="ctr"/>
          <a:lstStyle/>
          <a:p>
            <a:pPr algn="ctr" eaLnBrk="1" hangingPunct="1"/>
            <a:endParaRPr lang="ja-JP" altLang="en-US"/>
          </a:p>
        </p:txBody>
      </p:sp>
      <p:sp>
        <p:nvSpPr>
          <p:cNvPr id="24590" name="Text Box 27"/>
          <p:cNvSpPr txBox="1">
            <a:spLocks noChangeArrowheads="1"/>
          </p:cNvSpPr>
          <p:nvPr/>
        </p:nvSpPr>
        <p:spPr bwMode="auto">
          <a:xfrm>
            <a:off x="4648200" y="4495800"/>
            <a:ext cx="1474788" cy="1187450"/>
          </a:xfrm>
          <a:prstGeom prst="rect">
            <a:avLst/>
          </a:prstGeom>
          <a:noFill/>
          <a:ln w="9525">
            <a:noFill/>
            <a:miter lim="800000"/>
            <a:headEnd/>
            <a:tailEnd/>
          </a:ln>
          <a:effectLst/>
        </p:spPr>
        <p:txBody>
          <a:bodyPr wrap="none">
            <a:spAutoFit/>
          </a:bodyPr>
          <a:lstStyle/>
          <a:p>
            <a:pPr eaLnBrk="1" hangingPunct="1"/>
            <a:r>
              <a:rPr lang="ja-JP" altLang="en-US"/>
              <a:t>受信側</a:t>
            </a:r>
          </a:p>
          <a:p>
            <a:pPr eaLnBrk="1" hangingPunct="1"/>
            <a:r>
              <a:rPr lang="ja-JP" altLang="en-US"/>
              <a:t>メッセージ</a:t>
            </a:r>
          </a:p>
          <a:p>
            <a:pPr eaLnBrk="1" hangingPunct="1"/>
            <a:r>
              <a:rPr lang="ja-JP" altLang="en-US"/>
              <a:t>バッファ</a:t>
            </a:r>
          </a:p>
        </p:txBody>
      </p:sp>
      <p:sp>
        <p:nvSpPr>
          <p:cNvPr id="24591" name="Line 28"/>
          <p:cNvSpPr>
            <a:spLocks noChangeShapeType="1"/>
          </p:cNvSpPr>
          <p:nvPr/>
        </p:nvSpPr>
        <p:spPr bwMode="auto">
          <a:xfrm>
            <a:off x="2209800" y="4800600"/>
            <a:ext cx="1219200" cy="1524000"/>
          </a:xfrm>
          <a:prstGeom prst="line">
            <a:avLst/>
          </a:prstGeom>
          <a:noFill/>
          <a:ln w="28575">
            <a:solidFill>
              <a:schemeClr val="tx1"/>
            </a:solidFill>
            <a:round/>
            <a:headEnd/>
            <a:tailEnd/>
          </a:ln>
          <a:effectLst/>
        </p:spPr>
        <p:txBody>
          <a:bodyPr wrap="none"/>
          <a:lstStyle/>
          <a:p>
            <a:endParaRPr lang="ja-JP" altLang="en-US"/>
          </a:p>
        </p:txBody>
      </p:sp>
      <p:sp>
        <p:nvSpPr>
          <p:cNvPr id="24592" name="Line 29"/>
          <p:cNvSpPr>
            <a:spLocks noChangeShapeType="1"/>
          </p:cNvSpPr>
          <p:nvPr/>
        </p:nvSpPr>
        <p:spPr bwMode="auto">
          <a:xfrm flipH="1">
            <a:off x="5638800" y="4800600"/>
            <a:ext cx="1219200" cy="1524000"/>
          </a:xfrm>
          <a:prstGeom prst="line">
            <a:avLst/>
          </a:prstGeom>
          <a:noFill/>
          <a:ln w="28575">
            <a:solidFill>
              <a:schemeClr val="tx1"/>
            </a:solidFill>
            <a:round/>
            <a:headEnd/>
            <a:tailEnd/>
          </a:ln>
          <a:effectLst/>
        </p:spPr>
        <p:txBody>
          <a:bodyPr wrap="none"/>
          <a:lstStyle/>
          <a:p>
            <a:endParaRPr lang="ja-JP" altLang="en-US"/>
          </a:p>
        </p:txBody>
      </p:sp>
      <p:sp>
        <p:nvSpPr>
          <p:cNvPr id="24593" name="Cloud"/>
          <p:cNvSpPr>
            <a:spLocks noEditPoints="1" noChangeArrowheads="1"/>
          </p:cNvSpPr>
          <p:nvPr/>
        </p:nvSpPr>
        <p:spPr bwMode="auto">
          <a:xfrm>
            <a:off x="3200400" y="5715000"/>
            <a:ext cx="2743200" cy="92075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0" y="11192"/>
                  <a:pt x="409" y="12169"/>
                  <a:pt x="1074" y="12702"/>
                </a:cubicBezTo>
                <a:lnTo>
                  <a:pt x="1063" y="12668"/>
                </a:lnTo>
                <a:cubicBezTo>
                  <a:pt x="685" y="13217"/>
                  <a:pt x="475" y="13940"/>
                  <a:pt x="475" y="14691"/>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300"/>
                  <a:pt x="7635" y="20039"/>
                  <a:pt x="8235" y="19546"/>
                </a:cubicBezTo>
                <a:lnTo>
                  <a:pt x="8229" y="19550"/>
                </a:lnTo>
                <a:cubicBezTo>
                  <a:pt x="8855" y="20829"/>
                  <a:pt x="9908" y="21597"/>
                  <a:pt x="11036" y="21597"/>
                </a:cubicBezTo>
                <a:cubicBezTo>
                  <a:pt x="12523" y="21597"/>
                  <a:pt x="13836" y="20267"/>
                  <a:pt x="14267" y="18324"/>
                </a:cubicBezTo>
                <a:lnTo>
                  <a:pt x="14270" y="18350"/>
                </a:lnTo>
                <a:cubicBezTo>
                  <a:pt x="14730" y="18740"/>
                  <a:pt x="15260" y="18947"/>
                  <a:pt x="15802" y="18947"/>
                </a:cubicBezTo>
                <a:cubicBezTo>
                  <a:pt x="17390" y="18947"/>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0"/>
                  <a:pt x="15367" y="426"/>
                  <a:pt x="14905" y="1165"/>
                </a:cubicBezTo>
                <a:lnTo>
                  <a:pt x="14909" y="1170"/>
                </a:lnTo>
                <a:cubicBezTo>
                  <a:pt x="14497" y="432"/>
                  <a:pt x="13855" y="0"/>
                  <a:pt x="13174" y="0"/>
                </a:cubicBezTo>
                <a:cubicBezTo>
                  <a:pt x="12347" y="0"/>
                  <a:pt x="11590" y="637"/>
                  <a:pt x="11221" y="1645"/>
                </a:cubicBezTo>
                <a:lnTo>
                  <a:pt x="11229" y="1694"/>
                </a:lnTo>
                <a:cubicBezTo>
                  <a:pt x="10730" y="1024"/>
                  <a:pt x="10058" y="650"/>
                  <a:pt x="9358" y="650"/>
                </a:cubicBezTo>
                <a:cubicBezTo>
                  <a:pt x="8372" y="650"/>
                  <a:pt x="7466" y="1391"/>
                  <a:pt x="7003" y="2578"/>
                </a:cubicBezTo>
                <a:lnTo>
                  <a:pt x="6995" y="2602"/>
                </a:lnTo>
                <a:cubicBezTo>
                  <a:pt x="6477" y="2189"/>
                  <a:pt x="5888" y="1972"/>
                  <a:pt x="5288" y="1972"/>
                </a:cubicBezTo>
                <a:cubicBezTo>
                  <a:pt x="3423" y="1972"/>
                  <a:pt x="1912" y="4029"/>
                  <a:pt x="1912" y="6567"/>
                </a:cubicBezTo>
                <a:cubicBezTo>
                  <a:pt x="1912" y="6774"/>
                  <a:pt x="1922" y="6981"/>
                  <a:pt x="1942" y="7186"/>
                </a:cubicBezTo>
                <a:lnTo>
                  <a:pt x="1949" y="7180"/>
                </a:lnTo>
                <a:close/>
              </a:path>
              <a:path w="21600" h="21600" fill="none" extrusionOk="0">
                <a:moveTo>
                  <a:pt x="1074" y="12702"/>
                </a:moveTo>
                <a:cubicBezTo>
                  <a:pt x="1407" y="12969"/>
                  <a:pt x="1786" y="13110"/>
                  <a:pt x="2172" y="13110"/>
                </a:cubicBezTo>
                <a:cubicBezTo>
                  <a:pt x="2228" y="13110"/>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nchor="ctr" anchorCtr="1"/>
          <a:lstStyle/>
          <a:p>
            <a:pPr algn="ctr" eaLnBrk="1" hangingPunct="1"/>
            <a:r>
              <a:rPr lang="ja-JP" altLang="en-US">
                <a:solidFill>
                  <a:srgbClr val="000000"/>
                </a:solidFill>
              </a:rPr>
              <a:t>ネットワーク</a:t>
            </a:r>
          </a:p>
        </p:txBody>
      </p:sp>
      <p:sp>
        <p:nvSpPr>
          <p:cNvPr id="498720" name="Rectangle 32"/>
          <p:cNvSpPr>
            <a:spLocks noChangeArrowheads="1"/>
          </p:cNvSpPr>
          <p:nvPr/>
        </p:nvSpPr>
        <p:spPr bwMode="auto">
          <a:xfrm>
            <a:off x="152400" y="2590800"/>
            <a:ext cx="4114800" cy="457200"/>
          </a:xfrm>
          <a:prstGeom prst="rect">
            <a:avLst/>
          </a:prstGeom>
          <a:solidFill>
            <a:srgbClr val="000000"/>
          </a:solidFill>
          <a:ln w="19050">
            <a:solidFill>
              <a:schemeClr val="tx1"/>
            </a:solidFill>
            <a:miter lim="800000"/>
            <a:headEnd/>
            <a:tailEnd/>
          </a:ln>
          <a:effectLst/>
        </p:spPr>
        <p:txBody>
          <a:bodyPr wrap="none" anchor="ctr"/>
          <a:lstStyle/>
          <a:p>
            <a:pPr algn="ctr" eaLnBrk="1" hangingPunct="1"/>
            <a:r>
              <a:rPr lang="en-US" altLang="ja-JP"/>
              <a:t>send (destination, message_list);</a:t>
            </a:r>
          </a:p>
        </p:txBody>
      </p:sp>
      <p:sp>
        <p:nvSpPr>
          <p:cNvPr id="498721" name="Rectangle 33"/>
          <p:cNvSpPr>
            <a:spLocks noChangeArrowheads="1"/>
          </p:cNvSpPr>
          <p:nvPr/>
        </p:nvSpPr>
        <p:spPr bwMode="auto">
          <a:xfrm>
            <a:off x="4800600" y="2590800"/>
            <a:ext cx="4114800" cy="457200"/>
          </a:xfrm>
          <a:prstGeom prst="rect">
            <a:avLst/>
          </a:prstGeom>
          <a:solidFill>
            <a:srgbClr val="000000"/>
          </a:solidFill>
          <a:ln w="19050">
            <a:solidFill>
              <a:schemeClr val="tx1"/>
            </a:solidFill>
            <a:miter lim="800000"/>
            <a:headEnd/>
            <a:tailEnd/>
          </a:ln>
          <a:effectLst/>
        </p:spPr>
        <p:txBody>
          <a:bodyPr wrap="none" anchor="ctr"/>
          <a:lstStyle/>
          <a:p>
            <a:pPr algn="ctr" eaLnBrk="1" hangingPunct="1"/>
            <a:r>
              <a:rPr lang="en-US" altLang="ja-JP"/>
              <a:t>variable_list := receive (source);</a:t>
            </a:r>
          </a:p>
        </p:txBody>
      </p:sp>
      <p:grpSp>
        <p:nvGrpSpPr>
          <p:cNvPr id="498749" name="Group 61"/>
          <p:cNvGrpSpPr>
            <a:grpSpLocks/>
          </p:cNvGrpSpPr>
          <p:nvPr/>
        </p:nvGrpSpPr>
        <p:grpSpPr bwMode="auto">
          <a:xfrm>
            <a:off x="1143000" y="3733800"/>
            <a:ext cx="1600200" cy="1066800"/>
            <a:chOff x="720" y="2352"/>
            <a:chExt cx="1008" cy="672"/>
          </a:xfrm>
        </p:grpSpPr>
        <p:sp>
          <p:nvSpPr>
            <p:cNvPr id="24613" name="Line 62"/>
            <p:cNvSpPr>
              <a:spLocks noChangeShapeType="1"/>
            </p:cNvSpPr>
            <p:nvPr/>
          </p:nvSpPr>
          <p:spPr bwMode="auto">
            <a:xfrm>
              <a:off x="1536" y="2352"/>
              <a:ext cx="0" cy="384"/>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24614" name="Group 63"/>
            <p:cNvGrpSpPr>
              <a:grpSpLocks/>
            </p:cNvGrpSpPr>
            <p:nvPr/>
          </p:nvGrpSpPr>
          <p:grpSpPr bwMode="auto">
            <a:xfrm>
              <a:off x="720" y="2736"/>
              <a:ext cx="1008" cy="288"/>
              <a:chOff x="1728" y="2400"/>
              <a:chExt cx="1008" cy="288"/>
            </a:xfrm>
          </p:grpSpPr>
          <p:sp>
            <p:nvSpPr>
              <p:cNvPr id="24615" name="Rectangle 64"/>
              <p:cNvSpPr>
                <a:spLocks noChangeArrowheads="1"/>
              </p:cNvSpPr>
              <p:nvPr/>
            </p:nvSpPr>
            <p:spPr bwMode="auto">
              <a:xfrm>
                <a:off x="1728" y="2400"/>
                <a:ext cx="336" cy="288"/>
              </a:xfrm>
              <a:prstGeom prst="rect">
                <a:avLst/>
              </a:prstGeom>
              <a:solidFill>
                <a:srgbClr val="CCFFFF"/>
              </a:solidFill>
              <a:ln w="9525">
                <a:solidFill>
                  <a:srgbClr val="000000"/>
                </a:solidFill>
                <a:miter lim="800000"/>
                <a:headEnd/>
                <a:tailEnd/>
              </a:ln>
              <a:effectLst/>
            </p:spPr>
            <p:txBody>
              <a:bodyPr wrap="none" anchor="ctr"/>
              <a:lstStyle/>
              <a:p>
                <a:pPr algn="ctr" eaLnBrk="1" hangingPunct="1"/>
                <a:r>
                  <a:rPr lang="en-US" altLang="ja-JP">
                    <a:solidFill>
                      <a:srgbClr val="000000"/>
                    </a:solidFill>
                  </a:rPr>
                  <a:t>M1</a:t>
                </a:r>
              </a:p>
            </p:txBody>
          </p:sp>
          <p:sp>
            <p:nvSpPr>
              <p:cNvPr id="24616" name="Rectangle 65"/>
              <p:cNvSpPr>
                <a:spLocks noChangeArrowheads="1"/>
              </p:cNvSpPr>
              <p:nvPr/>
            </p:nvSpPr>
            <p:spPr bwMode="auto">
              <a:xfrm>
                <a:off x="2064" y="2400"/>
                <a:ext cx="336" cy="288"/>
              </a:xfrm>
              <a:prstGeom prst="rect">
                <a:avLst/>
              </a:prstGeom>
              <a:solidFill>
                <a:srgbClr val="CCFFFF"/>
              </a:solidFill>
              <a:ln w="9525">
                <a:solidFill>
                  <a:srgbClr val="000000"/>
                </a:solidFill>
                <a:miter lim="800000"/>
                <a:headEnd/>
                <a:tailEnd/>
              </a:ln>
              <a:effectLst/>
            </p:spPr>
            <p:txBody>
              <a:bodyPr wrap="none" anchor="ctr"/>
              <a:lstStyle/>
              <a:p>
                <a:pPr algn="ctr" eaLnBrk="1" hangingPunct="1"/>
                <a:r>
                  <a:rPr lang="en-US" altLang="ja-JP">
                    <a:solidFill>
                      <a:srgbClr val="000000"/>
                    </a:solidFill>
                  </a:rPr>
                  <a:t>M2</a:t>
                </a:r>
              </a:p>
            </p:txBody>
          </p:sp>
          <p:sp>
            <p:nvSpPr>
              <p:cNvPr id="24617" name="Rectangle 66"/>
              <p:cNvSpPr>
                <a:spLocks noChangeArrowheads="1"/>
              </p:cNvSpPr>
              <p:nvPr/>
            </p:nvSpPr>
            <p:spPr bwMode="auto">
              <a:xfrm>
                <a:off x="2400" y="2400"/>
                <a:ext cx="336" cy="288"/>
              </a:xfrm>
              <a:prstGeom prst="rect">
                <a:avLst/>
              </a:prstGeom>
              <a:solidFill>
                <a:srgbClr val="CCFFFF"/>
              </a:solidFill>
              <a:ln w="9525">
                <a:solidFill>
                  <a:srgbClr val="000000"/>
                </a:solidFill>
                <a:miter lim="800000"/>
                <a:headEnd/>
                <a:tailEnd/>
              </a:ln>
              <a:effectLst/>
            </p:spPr>
            <p:txBody>
              <a:bodyPr wrap="none" anchor="ctr"/>
              <a:lstStyle/>
              <a:p>
                <a:pPr algn="ctr" eaLnBrk="1" hangingPunct="1"/>
                <a:r>
                  <a:rPr lang="en-US" altLang="ja-JP">
                    <a:solidFill>
                      <a:srgbClr val="000000"/>
                    </a:solidFill>
                  </a:rPr>
                  <a:t>M3</a:t>
                </a:r>
              </a:p>
            </p:txBody>
          </p:sp>
        </p:grpSp>
      </p:grpSp>
      <p:grpSp>
        <p:nvGrpSpPr>
          <p:cNvPr id="498755" name="Group 67"/>
          <p:cNvGrpSpPr>
            <a:grpSpLocks/>
          </p:cNvGrpSpPr>
          <p:nvPr/>
        </p:nvGrpSpPr>
        <p:grpSpPr bwMode="auto">
          <a:xfrm>
            <a:off x="6705600" y="3124200"/>
            <a:ext cx="1752600" cy="1219200"/>
            <a:chOff x="4224" y="1968"/>
            <a:chExt cx="1104" cy="768"/>
          </a:xfrm>
        </p:grpSpPr>
        <p:sp>
          <p:nvSpPr>
            <p:cNvPr id="24609" name="Line 68"/>
            <p:cNvSpPr>
              <a:spLocks noChangeShapeType="1"/>
            </p:cNvSpPr>
            <p:nvPr/>
          </p:nvSpPr>
          <p:spPr bwMode="auto">
            <a:xfrm flipV="1">
              <a:off x="4224" y="2352"/>
              <a:ext cx="0" cy="384"/>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4610" name="Rectangle 69"/>
            <p:cNvSpPr>
              <a:spLocks noChangeArrowheads="1"/>
            </p:cNvSpPr>
            <p:nvPr/>
          </p:nvSpPr>
          <p:spPr bwMode="auto">
            <a:xfrm>
              <a:off x="4224" y="1968"/>
              <a:ext cx="336" cy="288"/>
            </a:xfrm>
            <a:prstGeom prst="rect">
              <a:avLst/>
            </a:prstGeom>
            <a:solidFill>
              <a:srgbClr val="CCFFFF"/>
            </a:solidFill>
            <a:ln w="9525">
              <a:solidFill>
                <a:schemeClr val="tx1"/>
              </a:solidFill>
              <a:miter lim="800000"/>
              <a:headEnd/>
              <a:tailEnd/>
            </a:ln>
            <a:effectLst/>
          </p:spPr>
          <p:txBody>
            <a:bodyPr wrap="none" anchor="ctr"/>
            <a:lstStyle/>
            <a:p>
              <a:pPr algn="ctr" eaLnBrk="1" hangingPunct="1"/>
              <a:r>
                <a:rPr lang="en-US" altLang="ja-JP">
                  <a:solidFill>
                    <a:srgbClr val="000000"/>
                  </a:solidFill>
                </a:rPr>
                <a:t>M1</a:t>
              </a:r>
            </a:p>
          </p:txBody>
        </p:sp>
        <p:sp>
          <p:nvSpPr>
            <p:cNvPr id="24611" name="Rectangle 70"/>
            <p:cNvSpPr>
              <a:spLocks noChangeArrowheads="1"/>
            </p:cNvSpPr>
            <p:nvPr/>
          </p:nvSpPr>
          <p:spPr bwMode="auto">
            <a:xfrm>
              <a:off x="4608" y="1968"/>
              <a:ext cx="336" cy="288"/>
            </a:xfrm>
            <a:prstGeom prst="rect">
              <a:avLst/>
            </a:prstGeom>
            <a:solidFill>
              <a:srgbClr val="CCFFFF"/>
            </a:solidFill>
            <a:ln w="9525">
              <a:solidFill>
                <a:schemeClr val="tx1"/>
              </a:solidFill>
              <a:miter lim="800000"/>
              <a:headEnd/>
              <a:tailEnd/>
            </a:ln>
            <a:effectLst/>
          </p:spPr>
          <p:txBody>
            <a:bodyPr wrap="none" anchor="ctr"/>
            <a:lstStyle/>
            <a:p>
              <a:pPr algn="ctr" eaLnBrk="1" hangingPunct="1"/>
              <a:r>
                <a:rPr lang="en-US" altLang="ja-JP">
                  <a:solidFill>
                    <a:srgbClr val="000000"/>
                  </a:solidFill>
                </a:rPr>
                <a:t>M2</a:t>
              </a:r>
            </a:p>
          </p:txBody>
        </p:sp>
        <p:sp>
          <p:nvSpPr>
            <p:cNvPr id="24612" name="Rectangle 71"/>
            <p:cNvSpPr>
              <a:spLocks noChangeArrowheads="1"/>
            </p:cNvSpPr>
            <p:nvPr/>
          </p:nvSpPr>
          <p:spPr bwMode="auto">
            <a:xfrm>
              <a:off x="4992" y="1968"/>
              <a:ext cx="336" cy="288"/>
            </a:xfrm>
            <a:prstGeom prst="rect">
              <a:avLst/>
            </a:prstGeom>
            <a:solidFill>
              <a:srgbClr val="CCFFFF"/>
            </a:solidFill>
            <a:ln w="9525">
              <a:solidFill>
                <a:schemeClr val="tx1"/>
              </a:solidFill>
              <a:miter lim="800000"/>
              <a:headEnd/>
              <a:tailEnd/>
            </a:ln>
            <a:effectLst/>
          </p:spPr>
          <p:txBody>
            <a:bodyPr wrap="none" anchor="ctr"/>
            <a:lstStyle/>
            <a:p>
              <a:pPr algn="ctr" eaLnBrk="1" hangingPunct="1"/>
              <a:r>
                <a:rPr lang="en-US" altLang="ja-JP">
                  <a:solidFill>
                    <a:srgbClr val="000000"/>
                  </a:solidFill>
                </a:rPr>
                <a:t>M3</a:t>
              </a:r>
            </a:p>
          </p:txBody>
        </p:sp>
      </p:grpSp>
      <p:grpSp>
        <p:nvGrpSpPr>
          <p:cNvPr id="498760" name="Group 72"/>
          <p:cNvGrpSpPr>
            <a:grpSpLocks/>
          </p:cNvGrpSpPr>
          <p:nvPr/>
        </p:nvGrpSpPr>
        <p:grpSpPr bwMode="auto">
          <a:xfrm>
            <a:off x="2438400" y="4343400"/>
            <a:ext cx="4953000" cy="2057400"/>
            <a:chOff x="1536" y="2736"/>
            <a:chExt cx="3120" cy="1296"/>
          </a:xfrm>
        </p:grpSpPr>
        <p:sp>
          <p:nvSpPr>
            <p:cNvPr id="24599" name="Line 73"/>
            <p:cNvSpPr>
              <a:spLocks noChangeShapeType="1"/>
            </p:cNvSpPr>
            <p:nvPr/>
          </p:nvSpPr>
          <p:spPr bwMode="auto">
            <a:xfrm>
              <a:off x="1536" y="3024"/>
              <a:ext cx="576" cy="720"/>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24600" name="Group 74"/>
            <p:cNvGrpSpPr>
              <a:grpSpLocks/>
            </p:cNvGrpSpPr>
            <p:nvPr/>
          </p:nvGrpSpPr>
          <p:grpSpPr bwMode="auto">
            <a:xfrm>
              <a:off x="2400" y="3744"/>
              <a:ext cx="1008" cy="288"/>
              <a:chOff x="1728" y="2400"/>
              <a:chExt cx="1008" cy="288"/>
            </a:xfrm>
          </p:grpSpPr>
          <p:sp>
            <p:nvSpPr>
              <p:cNvPr id="24606" name="Rectangle 75"/>
              <p:cNvSpPr>
                <a:spLocks noChangeArrowheads="1"/>
              </p:cNvSpPr>
              <p:nvPr/>
            </p:nvSpPr>
            <p:spPr bwMode="auto">
              <a:xfrm>
                <a:off x="1728" y="2400"/>
                <a:ext cx="336" cy="288"/>
              </a:xfrm>
              <a:prstGeom prst="rect">
                <a:avLst/>
              </a:prstGeom>
              <a:solidFill>
                <a:srgbClr val="CCFFFF"/>
              </a:solidFill>
              <a:ln w="9525">
                <a:solidFill>
                  <a:srgbClr val="000000"/>
                </a:solidFill>
                <a:miter lim="800000"/>
                <a:headEnd/>
                <a:tailEnd/>
              </a:ln>
              <a:effectLst/>
            </p:spPr>
            <p:txBody>
              <a:bodyPr wrap="none" anchor="ctr"/>
              <a:lstStyle/>
              <a:p>
                <a:pPr algn="ctr" eaLnBrk="1" hangingPunct="1"/>
                <a:r>
                  <a:rPr lang="en-US" altLang="ja-JP">
                    <a:solidFill>
                      <a:srgbClr val="000000"/>
                    </a:solidFill>
                  </a:rPr>
                  <a:t>M1</a:t>
                </a:r>
              </a:p>
            </p:txBody>
          </p:sp>
          <p:sp>
            <p:nvSpPr>
              <p:cNvPr id="24607" name="Rectangle 76"/>
              <p:cNvSpPr>
                <a:spLocks noChangeArrowheads="1"/>
              </p:cNvSpPr>
              <p:nvPr/>
            </p:nvSpPr>
            <p:spPr bwMode="auto">
              <a:xfrm>
                <a:off x="2064" y="2400"/>
                <a:ext cx="336" cy="288"/>
              </a:xfrm>
              <a:prstGeom prst="rect">
                <a:avLst/>
              </a:prstGeom>
              <a:solidFill>
                <a:srgbClr val="CCFFFF"/>
              </a:solidFill>
              <a:ln w="9525">
                <a:solidFill>
                  <a:srgbClr val="000000"/>
                </a:solidFill>
                <a:miter lim="800000"/>
                <a:headEnd/>
                <a:tailEnd/>
              </a:ln>
              <a:effectLst/>
            </p:spPr>
            <p:txBody>
              <a:bodyPr wrap="none" anchor="ctr"/>
              <a:lstStyle/>
              <a:p>
                <a:pPr algn="ctr" eaLnBrk="1" hangingPunct="1"/>
                <a:r>
                  <a:rPr lang="en-US" altLang="ja-JP">
                    <a:solidFill>
                      <a:srgbClr val="000000"/>
                    </a:solidFill>
                  </a:rPr>
                  <a:t>M2</a:t>
                </a:r>
              </a:p>
            </p:txBody>
          </p:sp>
          <p:sp>
            <p:nvSpPr>
              <p:cNvPr id="24608" name="Rectangle 77"/>
              <p:cNvSpPr>
                <a:spLocks noChangeArrowheads="1"/>
              </p:cNvSpPr>
              <p:nvPr/>
            </p:nvSpPr>
            <p:spPr bwMode="auto">
              <a:xfrm>
                <a:off x="2400" y="2400"/>
                <a:ext cx="336" cy="288"/>
              </a:xfrm>
              <a:prstGeom prst="rect">
                <a:avLst/>
              </a:prstGeom>
              <a:solidFill>
                <a:srgbClr val="CCFFFF"/>
              </a:solidFill>
              <a:ln w="9525">
                <a:solidFill>
                  <a:srgbClr val="000000"/>
                </a:solidFill>
                <a:miter lim="800000"/>
                <a:headEnd/>
                <a:tailEnd/>
              </a:ln>
              <a:effectLst/>
            </p:spPr>
            <p:txBody>
              <a:bodyPr wrap="none" anchor="ctr"/>
              <a:lstStyle/>
              <a:p>
                <a:pPr algn="ctr" eaLnBrk="1" hangingPunct="1"/>
                <a:r>
                  <a:rPr lang="en-US" altLang="ja-JP">
                    <a:solidFill>
                      <a:srgbClr val="000000"/>
                    </a:solidFill>
                  </a:rPr>
                  <a:t>M3</a:t>
                </a:r>
              </a:p>
            </p:txBody>
          </p:sp>
        </p:grpSp>
        <p:sp>
          <p:nvSpPr>
            <p:cNvPr id="24601" name="Line 78"/>
            <p:cNvSpPr>
              <a:spLocks noChangeShapeType="1"/>
            </p:cNvSpPr>
            <p:nvPr/>
          </p:nvSpPr>
          <p:spPr bwMode="auto">
            <a:xfrm flipV="1">
              <a:off x="3600" y="3024"/>
              <a:ext cx="576" cy="720"/>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24602" name="Group 79"/>
            <p:cNvGrpSpPr>
              <a:grpSpLocks/>
            </p:cNvGrpSpPr>
            <p:nvPr/>
          </p:nvGrpSpPr>
          <p:grpSpPr bwMode="auto">
            <a:xfrm>
              <a:off x="3648" y="2736"/>
              <a:ext cx="1008" cy="288"/>
              <a:chOff x="1728" y="2400"/>
              <a:chExt cx="1008" cy="288"/>
            </a:xfrm>
          </p:grpSpPr>
          <p:sp>
            <p:nvSpPr>
              <p:cNvPr id="24603" name="Rectangle 80"/>
              <p:cNvSpPr>
                <a:spLocks noChangeArrowheads="1"/>
              </p:cNvSpPr>
              <p:nvPr/>
            </p:nvSpPr>
            <p:spPr bwMode="auto">
              <a:xfrm>
                <a:off x="1728" y="2400"/>
                <a:ext cx="336" cy="288"/>
              </a:xfrm>
              <a:prstGeom prst="rect">
                <a:avLst/>
              </a:prstGeom>
              <a:solidFill>
                <a:srgbClr val="CCFFFF"/>
              </a:solidFill>
              <a:ln w="9525">
                <a:solidFill>
                  <a:srgbClr val="000000"/>
                </a:solidFill>
                <a:miter lim="800000"/>
                <a:headEnd/>
                <a:tailEnd/>
              </a:ln>
              <a:effectLst/>
            </p:spPr>
            <p:txBody>
              <a:bodyPr wrap="none" anchor="ctr"/>
              <a:lstStyle/>
              <a:p>
                <a:pPr algn="ctr" eaLnBrk="1" hangingPunct="1"/>
                <a:r>
                  <a:rPr lang="en-US" altLang="ja-JP">
                    <a:solidFill>
                      <a:srgbClr val="000000"/>
                    </a:solidFill>
                  </a:rPr>
                  <a:t>M1</a:t>
                </a:r>
              </a:p>
            </p:txBody>
          </p:sp>
          <p:sp>
            <p:nvSpPr>
              <p:cNvPr id="24604" name="Rectangle 81"/>
              <p:cNvSpPr>
                <a:spLocks noChangeArrowheads="1"/>
              </p:cNvSpPr>
              <p:nvPr/>
            </p:nvSpPr>
            <p:spPr bwMode="auto">
              <a:xfrm>
                <a:off x="2064" y="2400"/>
                <a:ext cx="336" cy="288"/>
              </a:xfrm>
              <a:prstGeom prst="rect">
                <a:avLst/>
              </a:prstGeom>
              <a:solidFill>
                <a:srgbClr val="CCFFFF"/>
              </a:solidFill>
              <a:ln w="9525">
                <a:solidFill>
                  <a:srgbClr val="000000"/>
                </a:solidFill>
                <a:miter lim="800000"/>
                <a:headEnd/>
                <a:tailEnd/>
              </a:ln>
              <a:effectLst/>
            </p:spPr>
            <p:txBody>
              <a:bodyPr wrap="none" anchor="ctr"/>
              <a:lstStyle/>
              <a:p>
                <a:pPr algn="ctr" eaLnBrk="1" hangingPunct="1"/>
                <a:r>
                  <a:rPr lang="en-US" altLang="ja-JP">
                    <a:solidFill>
                      <a:srgbClr val="000000"/>
                    </a:solidFill>
                  </a:rPr>
                  <a:t>M2</a:t>
                </a:r>
              </a:p>
            </p:txBody>
          </p:sp>
          <p:sp>
            <p:nvSpPr>
              <p:cNvPr id="24605" name="Rectangle 82"/>
              <p:cNvSpPr>
                <a:spLocks noChangeArrowheads="1"/>
              </p:cNvSpPr>
              <p:nvPr/>
            </p:nvSpPr>
            <p:spPr bwMode="auto">
              <a:xfrm>
                <a:off x="2400" y="2400"/>
                <a:ext cx="336" cy="288"/>
              </a:xfrm>
              <a:prstGeom prst="rect">
                <a:avLst/>
              </a:prstGeom>
              <a:solidFill>
                <a:srgbClr val="CCFFFF"/>
              </a:solidFill>
              <a:ln w="9525">
                <a:solidFill>
                  <a:srgbClr val="000000"/>
                </a:solidFill>
                <a:miter lim="800000"/>
                <a:headEnd/>
                <a:tailEnd/>
              </a:ln>
              <a:effectLst/>
            </p:spPr>
            <p:txBody>
              <a:bodyPr wrap="none" anchor="ctr"/>
              <a:lstStyle/>
              <a:p>
                <a:pPr algn="ctr" eaLnBrk="1" hangingPunct="1"/>
                <a:r>
                  <a:rPr lang="en-US" altLang="ja-JP">
                    <a:solidFill>
                      <a:srgbClr val="000000"/>
                    </a:solidFill>
                  </a:rPr>
                  <a:t>M3</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98730"/>
                                        </p:tgtEl>
                                        <p:attrNameLst>
                                          <p:attrName>style.visibility</p:attrName>
                                        </p:attrNameLst>
                                      </p:cBhvr>
                                      <p:to>
                                        <p:strVal val="visible"/>
                                      </p:to>
                                    </p:set>
                                    <p:animEffect transition="in" filter="checkerboard(across)">
                                      <p:cBhvr>
                                        <p:cTn id="7" dur="500"/>
                                        <p:tgtEl>
                                          <p:spTgt spid="4987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98707"/>
                                        </p:tgtEl>
                                        <p:attrNameLst>
                                          <p:attrName>style.visibility</p:attrName>
                                        </p:attrNameLst>
                                      </p:cBhvr>
                                      <p:to>
                                        <p:strVal val="visible"/>
                                      </p:to>
                                    </p:set>
                                    <p:animEffect transition="in" filter="checkerboard(across)">
                                      <p:cBhvr>
                                        <p:cTn id="12" dur="500"/>
                                        <p:tgtEl>
                                          <p:spTgt spid="49870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98720"/>
                                        </p:tgtEl>
                                        <p:attrNameLst>
                                          <p:attrName>style.visibility</p:attrName>
                                        </p:attrNameLst>
                                      </p:cBhvr>
                                      <p:to>
                                        <p:strVal val="visible"/>
                                      </p:to>
                                    </p:set>
                                    <p:animEffect transition="in" filter="checkerboard(across)">
                                      <p:cBhvr>
                                        <p:cTn id="17" dur="500"/>
                                        <p:tgtEl>
                                          <p:spTgt spid="49872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498749"/>
                                        </p:tgtEl>
                                        <p:attrNameLst>
                                          <p:attrName>style.visibility</p:attrName>
                                        </p:attrNameLst>
                                      </p:cBhvr>
                                      <p:to>
                                        <p:strVal val="visible"/>
                                      </p:to>
                                    </p:set>
                                    <p:animEffect transition="in" filter="wipe(up)">
                                      <p:cBhvr>
                                        <p:cTn id="22" dur="500"/>
                                        <p:tgtEl>
                                          <p:spTgt spid="49874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498760"/>
                                        </p:tgtEl>
                                        <p:attrNameLst>
                                          <p:attrName>style.visibility</p:attrName>
                                        </p:attrNameLst>
                                      </p:cBhvr>
                                      <p:to>
                                        <p:strVal val="visible"/>
                                      </p:to>
                                    </p:set>
                                    <p:animEffect transition="in" filter="wipe(left)">
                                      <p:cBhvr>
                                        <p:cTn id="27" dur="500"/>
                                        <p:tgtEl>
                                          <p:spTgt spid="49876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498721"/>
                                        </p:tgtEl>
                                        <p:attrNameLst>
                                          <p:attrName>style.visibility</p:attrName>
                                        </p:attrNameLst>
                                      </p:cBhvr>
                                      <p:to>
                                        <p:strVal val="visible"/>
                                      </p:to>
                                    </p:set>
                                    <p:animEffect transition="in" filter="checkerboard(across)">
                                      <p:cBhvr>
                                        <p:cTn id="32" dur="500"/>
                                        <p:tgtEl>
                                          <p:spTgt spid="49872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498755"/>
                                        </p:tgtEl>
                                        <p:attrNameLst>
                                          <p:attrName>style.visibility</p:attrName>
                                        </p:attrNameLst>
                                      </p:cBhvr>
                                      <p:to>
                                        <p:strVal val="visible"/>
                                      </p:to>
                                    </p:set>
                                    <p:animEffect transition="in" filter="wipe(down)">
                                      <p:cBhvr>
                                        <p:cTn id="37" dur="500"/>
                                        <p:tgtEl>
                                          <p:spTgt spid="4987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8720" grpId="0" animBg="1" autoUpdateAnimBg="0"/>
      <p:bldP spid="498721"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457826"/>
            <a:ext cx="7772400" cy="1446550"/>
          </a:xfrm>
        </p:spPr>
        <p:txBody>
          <a:bodyPr/>
          <a:lstStyle/>
          <a:p>
            <a:r>
              <a:rPr kumimoji="1" lang="ja-JP" altLang="en-US" dirty="0"/>
              <a:t>共有メモリ型・分散メモリ型の</a:t>
            </a:r>
            <a:br>
              <a:rPr kumimoji="1" lang="en-US" altLang="ja-JP" dirty="0"/>
            </a:br>
            <a:r>
              <a:rPr kumimoji="1" lang="ja-JP" altLang="en-US" dirty="0"/>
              <a:t>長所と短所</a:t>
            </a:r>
          </a:p>
        </p:txBody>
      </p:sp>
      <p:graphicFrame>
        <p:nvGraphicFramePr>
          <p:cNvPr id="4" name="表 3"/>
          <p:cNvGraphicFramePr>
            <a:graphicFrameLocks noGrp="1"/>
          </p:cNvGraphicFramePr>
          <p:nvPr>
            <p:extLst>
              <p:ext uri="{D42A27DB-BD31-4B8C-83A1-F6EECF244321}">
                <p14:modId xmlns:p14="http://schemas.microsoft.com/office/powerpoint/2010/main" val="4037272757"/>
              </p:ext>
            </p:extLst>
          </p:nvPr>
        </p:nvGraphicFramePr>
        <p:xfrm>
          <a:off x="179512" y="2060848"/>
          <a:ext cx="8784976" cy="2834640"/>
        </p:xfrm>
        <a:graphic>
          <a:graphicData uri="http://schemas.openxmlformats.org/drawingml/2006/table">
            <a:tbl>
              <a:tblPr firstRow="1" bandRow="1">
                <a:tableStyleId>{5C22544A-7EE6-4342-B048-85BDC9FD1C3A}</a:tableStyleId>
              </a:tblPr>
              <a:tblGrid>
                <a:gridCol w="1008112">
                  <a:extLst>
                    <a:ext uri="{9D8B030D-6E8A-4147-A177-3AD203B41FA5}">
                      <a16:colId xmlns:a16="http://schemas.microsoft.com/office/drawing/2014/main" val="20000"/>
                    </a:ext>
                  </a:extLst>
                </a:gridCol>
                <a:gridCol w="3888432">
                  <a:extLst>
                    <a:ext uri="{9D8B030D-6E8A-4147-A177-3AD203B41FA5}">
                      <a16:colId xmlns:a16="http://schemas.microsoft.com/office/drawing/2014/main" val="20001"/>
                    </a:ext>
                  </a:extLst>
                </a:gridCol>
                <a:gridCol w="3888432">
                  <a:extLst>
                    <a:ext uri="{9D8B030D-6E8A-4147-A177-3AD203B41FA5}">
                      <a16:colId xmlns:a16="http://schemas.microsoft.com/office/drawing/2014/main" val="20002"/>
                    </a:ext>
                  </a:extLst>
                </a:gridCol>
              </a:tblGrid>
              <a:tr h="370840">
                <a:tc>
                  <a:txBody>
                    <a:bodyPr/>
                    <a:lstStyle/>
                    <a:p>
                      <a:endParaRPr kumimoji="1" lang="ja-JP" altLang="en-US" sz="2400"/>
                    </a:p>
                  </a:txBody>
                  <a:tcPr>
                    <a:solidFill>
                      <a:srgbClr val="003300"/>
                    </a:solidFill>
                  </a:tcPr>
                </a:tc>
                <a:tc>
                  <a:txBody>
                    <a:bodyPr/>
                    <a:lstStyle/>
                    <a:p>
                      <a:pPr algn="ctr"/>
                      <a:r>
                        <a:rPr kumimoji="1" lang="ja-JP" altLang="en-US" sz="2400"/>
                        <a:t>長所</a:t>
                      </a:r>
                    </a:p>
                  </a:txBody>
                  <a:tcPr>
                    <a:solidFill>
                      <a:srgbClr val="003300"/>
                    </a:solidFill>
                  </a:tcPr>
                </a:tc>
                <a:tc>
                  <a:txBody>
                    <a:bodyPr/>
                    <a:lstStyle/>
                    <a:p>
                      <a:pPr algn="ctr"/>
                      <a:r>
                        <a:rPr kumimoji="1" lang="ja-JP" altLang="en-US" sz="2400"/>
                        <a:t>短所</a:t>
                      </a:r>
                    </a:p>
                  </a:txBody>
                  <a:tcPr>
                    <a:solidFill>
                      <a:srgbClr val="003300"/>
                    </a:solidFill>
                  </a:tcPr>
                </a:tc>
                <a:extLst>
                  <a:ext uri="{0D108BD9-81ED-4DB2-BD59-A6C34878D82A}">
                    <a16:rowId xmlns:a16="http://schemas.microsoft.com/office/drawing/2014/main" val="10000"/>
                  </a:ext>
                </a:extLst>
              </a:tr>
              <a:tr h="370840">
                <a:tc>
                  <a:txBody>
                    <a:bodyPr/>
                    <a:lstStyle/>
                    <a:p>
                      <a:r>
                        <a:rPr kumimoji="1" lang="ja-JP" altLang="en-US" sz="2400" dirty="0"/>
                        <a:t>共有メモリ型</a:t>
                      </a:r>
                      <a:endParaRPr kumimoji="1" lang="en-US" altLang="ja-JP" sz="2400" dirty="0"/>
                    </a:p>
                  </a:txBody>
                  <a:tcPr anchor="ctr"/>
                </a:tc>
                <a:tc>
                  <a:txBody>
                    <a:bodyPr/>
                    <a:lstStyle/>
                    <a:p>
                      <a:pPr marL="342900" indent="-342900">
                        <a:buFont typeface="Arial" panose="020B0604020202020204" pitchFamily="34" charset="0"/>
                        <a:buChar char="•"/>
                      </a:pPr>
                      <a:r>
                        <a:rPr kumimoji="1" lang="ja-JP" altLang="en-US" sz="2400" dirty="0"/>
                        <a:t>メモリへの読み書きだけで通信可能</a:t>
                      </a:r>
                      <a:endParaRPr kumimoji="1" lang="en-US" altLang="ja-JP" sz="2400" dirty="0"/>
                    </a:p>
                    <a:p>
                      <a:pPr marL="342900" indent="-342900">
                        <a:buFont typeface="Arial" panose="020B0604020202020204" pitchFamily="34" charset="0"/>
                        <a:buChar char="•"/>
                      </a:pPr>
                      <a:r>
                        <a:rPr kumimoji="1" lang="ja-JP" altLang="en-US" sz="2400" dirty="0"/>
                        <a:t>プロセス間の同期が容易</a:t>
                      </a:r>
                    </a:p>
                  </a:txBody>
                  <a:tcPr anchor="ctr"/>
                </a:tc>
                <a:tc>
                  <a:txBody>
                    <a:bodyPr/>
                    <a:lstStyle/>
                    <a:p>
                      <a:pPr marL="342900" indent="-342900">
                        <a:buFont typeface="Arial" panose="020B0604020202020204" pitchFamily="34" charset="0"/>
                        <a:buChar char="•"/>
                      </a:pPr>
                      <a:r>
                        <a:rPr kumimoji="1" lang="ja-JP" altLang="en-US" sz="2400" dirty="0"/>
                        <a:t>プロセスの独立性が低い</a:t>
                      </a:r>
                      <a:endParaRPr kumimoji="1" lang="en-US" altLang="ja-JP" sz="2400" dirty="0"/>
                    </a:p>
                    <a:p>
                      <a:pPr marL="342900" indent="-342900">
                        <a:buFont typeface="Arial" panose="020B0604020202020204" pitchFamily="34" charset="0"/>
                        <a:buChar char="•"/>
                      </a:pPr>
                      <a:r>
                        <a:rPr kumimoji="1" lang="ja-JP" altLang="en-US" sz="2400" dirty="0"/>
                        <a:t>高度なメモリ管理が必要</a:t>
                      </a:r>
                      <a:endParaRPr kumimoji="1" lang="en-US" altLang="ja-JP" sz="2400" dirty="0"/>
                    </a:p>
                    <a:p>
                      <a:pPr marL="342900" indent="-342900">
                        <a:buFont typeface="Arial" panose="020B0604020202020204" pitchFamily="34" charset="0"/>
                        <a:buChar char="•"/>
                      </a:pPr>
                      <a:endParaRPr kumimoji="1" lang="en-US" altLang="ja-JP" sz="2400" dirty="0"/>
                    </a:p>
                  </a:txBody>
                  <a:tcPr anchor="ctr"/>
                </a:tc>
                <a:extLst>
                  <a:ext uri="{0D108BD9-81ED-4DB2-BD59-A6C34878D82A}">
                    <a16:rowId xmlns:a16="http://schemas.microsoft.com/office/drawing/2014/main" val="10001"/>
                  </a:ext>
                </a:extLst>
              </a:tr>
              <a:tr h="370840">
                <a:tc>
                  <a:txBody>
                    <a:bodyPr/>
                    <a:lstStyle/>
                    <a:p>
                      <a:r>
                        <a:rPr kumimoji="1" lang="ja-JP" altLang="en-US" sz="2400" dirty="0"/>
                        <a:t>分散メモリ型</a:t>
                      </a:r>
                      <a:endParaRPr kumimoji="1" lang="en-US" altLang="ja-JP" sz="2400" dirty="0"/>
                    </a:p>
                  </a:txBody>
                  <a:tcPr anchor="ctr"/>
                </a:tc>
                <a:tc>
                  <a:txBody>
                    <a:bodyPr/>
                    <a:lstStyle/>
                    <a:p>
                      <a:pPr marL="342900" indent="-342900">
                        <a:buFont typeface="Arial" panose="020B0604020202020204" pitchFamily="34" charset="0"/>
                        <a:buChar char="•"/>
                      </a:pPr>
                      <a:r>
                        <a:rPr kumimoji="1" lang="ja-JP" altLang="en-US" sz="2400" dirty="0"/>
                        <a:t>プロセスの独立性が高い</a:t>
                      </a:r>
                      <a:endParaRPr kumimoji="1" lang="en-US" altLang="ja-JP" sz="2400" dirty="0"/>
                    </a:p>
                    <a:p>
                      <a:pPr marL="342900" indent="-342900">
                        <a:buFont typeface="Arial" panose="020B0604020202020204" pitchFamily="34" charset="0"/>
                        <a:buChar char="•"/>
                      </a:pPr>
                      <a:r>
                        <a:rPr kumimoji="1" lang="ja-JP" altLang="en-US" sz="2400" dirty="0"/>
                        <a:t>実現は容易</a:t>
                      </a:r>
                    </a:p>
                  </a:txBody>
                  <a:tcPr anchor="ctr"/>
                </a:tc>
                <a:tc>
                  <a:txBody>
                    <a:bodyPr/>
                    <a:lstStyle/>
                    <a:p>
                      <a:pPr marL="342900" indent="-342900">
                        <a:buFont typeface="Arial" panose="020B0604020202020204" pitchFamily="34" charset="0"/>
                        <a:buChar char="•"/>
                      </a:pPr>
                      <a:r>
                        <a:rPr kumimoji="1" lang="ja-JP" altLang="en-US" sz="2400" dirty="0"/>
                        <a:t>通信のオーバヘッド</a:t>
                      </a:r>
                      <a:endParaRPr kumimoji="1" lang="en-US" altLang="ja-JP" sz="2400" dirty="0"/>
                    </a:p>
                    <a:p>
                      <a:pPr marL="342900" indent="-342900">
                        <a:buFont typeface="Arial" panose="020B0604020202020204" pitchFamily="34" charset="0"/>
                        <a:buChar char="•"/>
                      </a:pPr>
                      <a:r>
                        <a:rPr kumimoji="1" lang="ja-JP" altLang="en-US" sz="2400" dirty="0"/>
                        <a:t>プロセス間の同期が困難</a:t>
                      </a:r>
                      <a:endParaRPr kumimoji="1" lang="en-US" altLang="ja-JP" sz="2400" dirty="0"/>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0827564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charset="0"/>
              </a:rPr>
              <a:t>同期通信, ブロッキング型</a:t>
            </a:r>
            <a:r>
              <a:rPr lang="en-US" altLang="ja-JP" sz="3600">
                <a:latin typeface="Times New Roman" charset="0"/>
              </a:rPr>
              <a:t>(synchronous communication, blocking)</a:t>
            </a:r>
          </a:p>
        </p:txBody>
      </p:sp>
      <p:sp>
        <p:nvSpPr>
          <p:cNvPr id="25603" name="Rectangle 26"/>
          <p:cNvSpPr>
            <a:spLocks noGrp="1" noChangeArrowheads="1"/>
          </p:cNvSpPr>
          <p:nvPr>
            <p:ph type="body" idx="1"/>
          </p:nvPr>
        </p:nvSpPr>
        <p:spPr/>
        <p:txBody>
          <a:bodyPr/>
          <a:lstStyle/>
          <a:p>
            <a:pPr eaLnBrk="1" hangingPunct="1"/>
            <a:r>
              <a:rPr lang="ja-JP" altLang="en-US">
                <a:latin typeface="Times New Roman" charset="0"/>
              </a:rPr>
              <a:t>同期通信</a:t>
            </a:r>
            <a:r>
              <a:rPr lang="ja-JP" altLang="en-US" sz="2800">
                <a:latin typeface="Times New Roman" charset="0"/>
              </a:rPr>
              <a:t>(</a:t>
            </a:r>
            <a:r>
              <a:rPr lang="en-US" altLang="ja-JP" sz="2800">
                <a:latin typeface="Times New Roman" charset="0"/>
              </a:rPr>
              <a:t>synchronous communication), 　　　　</a:t>
            </a:r>
            <a:r>
              <a:rPr lang="ja-JP" altLang="en-US">
                <a:latin typeface="Times New Roman" charset="0"/>
              </a:rPr>
              <a:t>ブロッキング型</a:t>
            </a:r>
            <a:r>
              <a:rPr lang="ja-JP" altLang="en-US" sz="2800">
                <a:latin typeface="Times New Roman" charset="0"/>
              </a:rPr>
              <a:t>(</a:t>
            </a:r>
            <a:r>
              <a:rPr lang="en-US" altLang="ja-JP" sz="2800">
                <a:latin typeface="Times New Roman" charset="0"/>
              </a:rPr>
              <a:t>blocking)</a:t>
            </a:r>
          </a:p>
          <a:p>
            <a:pPr lvl="1" eaLnBrk="1" hangingPunct="1"/>
            <a:r>
              <a:rPr lang="ja-JP" altLang="en-US">
                <a:latin typeface="Times New Roman" charset="0"/>
              </a:rPr>
              <a:t>送信側は受信側が受信するまで待つ</a:t>
            </a:r>
          </a:p>
        </p:txBody>
      </p:sp>
      <p:sp>
        <p:nvSpPr>
          <p:cNvPr id="25604" name="Text Box 28"/>
          <p:cNvSpPr txBox="1">
            <a:spLocks noChangeArrowheads="1"/>
          </p:cNvSpPr>
          <p:nvPr/>
        </p:nvSpPr>
        <p:spPr bwMode="auto">
          <a:xfrm>
            <a:off x="152400" y="4953000"/>
            <a:ext cx="1098550" cy="457200"/>
          </a:xfrm>
          <a:prstGeom prst="rect">
            <a:avLst/>
          </a:prstGeom>
          <a:noFill/>
          <a:ln w="9525">
            <a:noFill/>
            <a:miter lim="800000"/>
            <a:headEnd/>
            <a:tailEnd/>
          </a:ln>
          <a:effectLst/>
        </p:spPr>
        <p:txBody>
          <a:bodyPr wrap="none">
            <a:spAutoFit/>
          </a:bodyPr>
          <a:lstStyle/>
          <a:p>
            <a:pPr eaLnBrk="1" hangingPunct="1"/>
            <a:r>
              <a:rPr lang="ja-JP" altLang="en-US"/>
              <a:t>送信側</a:t>
            </a:r>
          </a:p>
        </p:txBody>
      </p:sp>
      <p:sp>
        <p:nvSpPr>
          <p:cNvPr id="25605" name="Oval 29"/>
          <p:cNvSpPr>
            <a:spLocks noChangeArrowheads="1"/>
          </p:cNvSpPr>
          <p:nvPr/>
        </p:nvSpPr>
        <p:spPr bwMode="auto">
          <a:xfrm>
            <a:off x="457200" y="4267200"/>
            <a:ext cx="381000" cy="381000"/>
          </a:xfrm>
          <a:prstGeom prst="ellipse">
            <a:avLst/>
          </a:prstGeom>
          <a:solidFill>
            <a:srgbClr val="CCFFFF"/>
          </a:solidFill>
          <a:ln w="9525">
            <a:solidFill>
              <a:schemeClr val="tx1"/>
            </a:solidFill>
            <a:round/>
            <a:headEnd/>
            <a:tailEnd/>
          </a:ln>
          <a:effectLst/>
        </p:spPr>
        <p:txBody>
          <a:bodyPr wrap="none" anchor="ctr"/>
          <a:lstStyle/>
          <a:p>
            <a:pPr eaLnBrk="1" hangingPunct="1"/>
            <a:endParaRPr lang="ja-JP" altLang="en-US"/>
          </a:p>
        </p:txBody>
      </p:sp>
      <p:sp>
        <p:nvSpPr>
          <p:cNvPr id="25606" name="Text Box 30"/>
          <p:cNvSpPr txBox="1">
            <a:spLocks noChangeArrowheads="1"/>
          </p:cNvSpPr>
          <p:nvPr/>
        </p:nvSpPr>
        <p:spPr bwMode="auto">
          <a:xfrm>
            <a:off x="838200" y="4267200"/>
            <a:ext cx="742950" cy="457200"/>
          </a:xfrm>
          <a:prstGeom prst="rect">
            <a:avLst/>
          </a:prstGeom>
          <a:noFill/>
          <a:ln w="9525">
            <a:noFill/>
            <a:miter lim="800000"/>
            <a:headEnd/>
            <a:tailEnd/>
          </a:ln>
          <a:effectLst/>
        </p:spPr>
        <p:txBody>
          <a:bodyPr wrap="none">
            <a:spAutoFit/>
          </a:bodyPr>
          <a:lstStyle/>
          <a:p>
            <a:pPr eaLnBrk="1" hangingPunct="1"/>
            <a:r>
              <a:rPr lang="en-US" altLang="ja-JP"/>
              <a:t>send</a:t>
            </a:r>
          </a:p>
        </p:txBody>
      </p:sp>
      <p:sp>
        <p:nvSpPr>
          <p:cNvPr id="25607" name="AutoShape 31"/>
          <p:cNvSpPr>
            <a:spLocks noChangeArrowheads="1"/>
          </p:cNvSpPr>
          <p:nvPr/>
        </p:nvSpPr>
        <p:spPr bwMode="auto">
          <a:xfrm>
            <a:off x="1905000" y="4267200"/>
            <a:ext cx="381000" cy="381000"/>
          </a:xfrm>
          <a:prstGeom prst="hexagon">
            <a:avLst>
              <a:gd name="adj" fmla="val 25000"/>
              <a:gd name="vf" fmla="val 115470"/>
            </a:avLst>
          </a:prstGeom>
          <a:solidFill>
            <a:srgbClr val="FFFF99"/>
          </a:solidFill>
          <a:ln w="9525">
            <a:solidFill>
              <a:schemeClr val="tx1"/>
            </a:solidFill>
            <a:miter lim="800000"/>
            <a:headEnd/>
            <a:tailEnd/>
          </a:ln>
          <a:effectLst/>
        </p:spPr>
        <p:txBody>
          <a:bodyPr wrap="none" anchor="ctr"/>
          <a:lstStyle/>
          <a:p>
            <a:pPr eaLnBrk="1" hangingPunct="1"/>
            <a:endParaRPr lang="ja-JP" altLang="en-US"/>
          </a:p>
        </p:txBody>
      </p:sp>
      <p:sp>
        <p:nvSpPr>
          <p:cNvPr id="25608" name="Text Box 32"/>
          <p:cNvSpPr txBox="1">
            <a:spLocks noChangeArrowheads="1"/>
          </p:cNvSpPr>
          <p:nvPr/>
        </p:nvSpPr>
        <p:spPr bwMode="auto">
          <a:xfrm>
            <a:off x="2286000" y="4267200"/>
            <a:ext cx="1062038" cy="457200"/>
          </a:xfrm>
          <a:prstGeom prst="rect">
            <a:avLst/>
          </a:prstGeom>
          <a:noFill/>
          <a:ln w="9525">
            <a:noFill/>
            <a:miter lim="800000"/>
            <a:headEnd/>
            <a:tailEnd/>
          </a:ln>
          <a:effectLst/>
        </p:spPr>
        <p:txBody>
          <a:bodyPr wrap="none">
            <a:spAutoFit/>
          </a:bodyPr>
          <a:lstStyle/>
          <a:p>
            <a:pPr eaLnBrk="1" hangingPunct="1"/>
            <a:r>
              <a:rPr lang="en-US" altLang="ja-JP"/>
              <a:t>receive</a:t>
            </a:r>
          </a:p>
        </p:txBody>
      </p:sp>
      <p:grpSp>
        <p:nvGrpSpPr>
          <p:cNvPr id="501803" name="Group 43"/>
          <p:cNvGrpSpPr>
            <a:grpSpLocks/>
          </p:cNvGrpSpPr>
          <p:nvPr/>
        </p:nvGrpSpPr>
        <p:grpSpPr bwMode="auto">
          <a:xfrm>
            <a:off x="1219200" y="5181600"/>
            <a:ext cx="762000" cy="762000"/>
            <a:chOff x="768" y="3264"/>
            <a:chExt cx="480" cy="480"/>
          </a:xfrm>
        </p:grpSpPr>
        <p:sp>
          <p:nvSpPr>
            <p:cNvPr id="25637" name="Line 27"/>
            <p:cNvSpPr>
              <a:spLocks noChangeShapeType="1"/>
            </p:cNvSpPr>
            <p:nvPr/>
          </p:nvSpPr>
          <p:spPr bwMode="auto">
            <a:xfrm>
              <a:off x="768" y="3264"/>
              <a:ext cx="480"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5638" name="Line 33"/>
            <p:cNvSpPr>
              <a:spLocks noChangeShapeType="1"/>
            </p:cNvSpPr>
            <p:nvPr/>
          </p:nvSpPr>
          <p:spPr bwMode="auto">
            <a:xfrm>
              <a:off x="768" y="3744"/>
              <a:ext cx="480"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25610" name="Text Box 34"/>
          <p:cNvSpPr txBox="1">
            <a:spLocks noChangeArrowheads="1"/>
          </p:cNvSpPr>
          <p:nvPr/>
        </p:nvSpPr>
        <p:spPr bwMode="auto">
          <a:xfrm>
            <a:off x="152400" y="5715000"/>
            <a:ext cx="1098550" cy="457200"/>
          </a:xfrm>
          <a:prstGeom prst="rect">
            <a:avLst/>
          </a:prstGeom>
          <a:noFill/>
          <a:ln w="9525">
            <a:noFill/>
            <a:miter lim="800000"/>
            <a:headEnd/>
            <a:tailEnd/>
          </a:ln>
          <a:effectLst/>
        </p:spPr>
        <p:txBody>
          <a:bodyPr wrap="none">
            <a:spAutoFit/>
          </a:bodyPr>
          <a:lstStyle/>
          <a:p>
            <a:pPr eaLnBrk="1" hangingPunct="1"/>
            <a:r>
              <a:rPr lang="ja-JP" altLang="en-US"/>
              <a:t>受信側</a:t>
            </a:r>
          </a:p>
        </p:txBody>
      </p:sp>
      <p:grpSp>
        <p:nvGrpSpPr>
          <p:cNvPr id="501804" name="Group 44"/>
          <p:cNvGrpSpPr>
            <a:grpSpLocks/>
          </p:cNvGrpSpPr>
          <p:nvPr/>
        </p:nvGrpSpPr>
        <p:grpSpPr bwMode="auto">
          <a:xfrm>
            <a:off x="1981200" y="5029200"/>
            <a:ext cx="381000" cy="914400"/>
            <a:chOff x="1248" y="3168"/>
            <a:chExt cx="240" cy="576"/>
          </a:xfrm>
        </p:grpSpPr>
        <p:sp>
          <p:nvSpPr>
            <p:cNvPr id="25635" name="Oval 35"/>
            <p:cNvSpPr>
              <a:spLocks noChangeArrowheads="1"/>
            </p:cNvSpPr>
            <p:nvPr/>
          </p:nvSpPr>
          <p:spPr bwMode="auto">
            <a:xfrm>
              <a:off x="1248" y="3168"/>
              <a:ext cx="240" cy="240"/>
            </a:xfrm>
            <a:prstGeom prst="ellipse">
              <a:avLst/>
            </a:prstGeom>
            <a:solidFill>
              <a:srgbClr val="CCFFFF"/>
            </a:solidFill>
            <a:ln w="9525">
              <a:solidFill>
                <a:schemeClr val="tx1"/>
              </a:solidFill>
              <a:round/>
              <a:headEnd/>
              <a:tailEnd/>
            </a:ln>
            <a:effectLst/>
          </p:spPr>
          <p:txBody>
            <a:bodyPr wrap="none" anchor="ctr"/>
            <a:lstStyle/>
            <a:p>
              <a:pPr eaLnBrk="1" hangingPunct="1"/>
              <a:endParaRPr lang="ja-JP" altLang="en-US"/>
            </a:p>
          </p:txBody>
        </p:sp>
        <p:sp>
          <p:nvSpPr>
            <p:cNvPr id="25636" name="Line 36"/>
            <p:cNvSpPr>
              <a:spLocks noChangeShapeType="1"/>
            </p:cNvSpPr>
            <p:nvPr/>
          </p:nvSpPr>
          <p:spPr bwMode="auto">
            <a:xfrm>
              <a:off x="1248" y="3744"/>
              <a:ext cx="240" cy="0"/>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501805" name="Group 45"/>
          <p:cNvGrpSpPr>
            <a:grpSpLocks/>
          </p:cNvGrpSpPr>
          <p:nvPr/>
        </p:nvGrpSpPr>
        <p:grpSpPr bwMode="auto">
          <a:xfrm>
            <a:off x="2286000" y="4724400"/>
            <a:ext cx="1797050" cy="457200"/>
            <a:chOff x="1440" y="2976"/>
            <a:chExt cx="1132" cy="288"/>
          </a:xfrm>
        </p:grpSpPr>
        <p:sp>
          <p:nvSpPr>
            <p:cNvPr id="25633" name="Line 37"/>
            <p:cNvSpPr>
              <a:spLocks noChangeShapeType="1"/>
            </p:cNvSpPr>
            <p:nvPr/>
          </p:nvSpPr>
          <p:spPr bwMode="auto">
            <a:xfrm>
              <a:off x="1488" y="3264"/>
              <a:ext cx="768" cy="0"/>
            </a:xfrm>
            <a:prstGeom prst="line">
              <a:avLst/>
            </a:prstGeom>
            <a:noFill/>
            <a:ln w="38100">
              <a:solidFill>
                <a:srgbClr val="FFFF99"/>
              </a:solidFill>
              <a:prstDash val="dash"/>
              <a:round/>
              <a:headEnd/>
              <a:tailEnd type="triangle" w="med" len="med"/>
            </a:ln>
            <a:effectLst/>
          </p:spPr>
          <p:txBody>
            <a:bodyPr wrap="none"/>
            <a:lstStyle/>
            <a:p>
              <a:endParaRPr lang="ja-JP" altLang="en-US"/>
            </a:p>
          </p:txBody>
        </p:sp>
        <p:sp>
          <p:nvSpPr>
            <p:cNvPr id="25634" name="Text Box 38"/>
            <p:cNvSpPr txBox="1">
              <a:spLocks noChangeArrowheads="1"/>
            </p:cNvSpPr>
            <p:nvPr/>
          </p:nvSpPr>
          <p:spPr bwMode="auto">
            <a:xfrm>
              <a:off x="1440" y="2976"/>
              <a:ext cx="1132" cy="288"/>
            </a:xfrm>
            <a:prstGeom prst="rect">
              <a:avLst/>
            </a:prstGeom>
            <a:noFill/>
            <a:ln w="9525">
              <a:noFill/>
              <a:miter lim="800000"/>
              <a:headEnd/>
              <a:tailEnd/>
            </a:ln>
            <a:effectLst/>
          </p:spPr>
          <p:txBody>
            <a:bodyPr wrap="none">
              <a:spAutoFit/>
            </a:bodyPr>
            <a:lstStyle/>
            <a:p>
              <a:pPr eaLnBrk="1" hangingPunct="1"/>
              <a:r>
                <a:rPr lang="ja-JP" altLang="en-US"/>
                <a:t>ブロック状態</a:t>
              </a:r>
            </a:p>
          </p:txBody>
        </p:sp>
      </p:grpSp>
      <p:grpSp>
        <p:nvGrpSpPr>
          <p:cNvPr id="501848" name="Group 88"/>
          <p:cNvGrpSpPr>
            <a:grpSpLocks/>
          </p:cNvGrpSpPr>
          <p:nvPr/>
        </p:nvGrpSpPr>
        <p:grpSpPr bwMode="auto">
          <a:xfrm>
            <a:off x="2362200" y="5791200"/>
            <a:ext cx="1219200" cy="381000"/>
            <a:chOff x="1488" y="3648"/>
            <a:chExt cx="768" cy="240"/>
          </a:xfrm>
        </p:grpSpPr>
        <p:sp>
          <p:nvSpPr>
            <p:cNvPr id="25631" name="Line 39"/>
            <p:cNvSpPr>
              <a:spLocks noChangeShapeType="1"/>
            </p:cNvSpPr>
            <p:nvPr/>
          </p:nvSpPr>
          <p:spPr bwMode="auto">
            <a:xfrm>
              <a:off x="1488" y="3744"/>
              <a:ext cx="528"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5632" name="AutoShape 40"/>
            <p:cNvSpPr>
              <a:spLocks noChangeArrowheads="1"/>
            </p:cNvSpPr>
            <p:nvPr/>
          </p:nvSpPr>
          <p:spPr bwMode="auto">
            <a:xfrm>
              <a:off x="2016" y="3648"/>
              <a:ext cx="240" cy="240"/>
            </a:xfrm>
            <a:prstGeom prst="hexagon">
              <a:avLst>
                <a:gd name="adj" fmla="val 25000"/>
                <a:gd name="vf" fmla="val 115470"/>
              </a:avLst>
            </a:prstGeom>
            <a:solidFill>
              <a:srgbClr val="FFFF99"/>
            </a:solidFill>
            <a:ln w="9525">
              <a:solidFill>
                <a:schemeClr val="tx1"/>
              </a:solidFill>
              <a:miter lim="800000"/>
              <a:headEnd/>
              <a:tailEnd/>
            </a:ln>
            <a:effectLst/>
          </p:spPr>
          <p:txBody>
            <a:bodyPr wrap="none" anchor="ctr"/>
            <a:lstStyle/>
            <a:p>
              <a:pPr eaLnBrk="1" hangingPunct="1"/>
              <a:endParaRPr lang="ja-JP" altLang="en-US"/>
            </a:p>
          </p:txBody>
        </p:sp>
      </p:grpSp>
      <p:grpSp>
        <p:nvGrpSpPr>
          <p:cNvPr id="501807" name="Group 47"/>
          <p:cNvGrpSpPr>
            <a:grpSpLocks/>
          </p:cNvGrpSpPr>
          <p:nvPr/>
        </p:nvGrpSpPr>
        <p:grpSpPr bwMode="auto">
          <a:xfrm>
            <a:off x="3581400" y="5181600"/>
            <a:ext cx="457200" cy="762000"/>
            <a:chOff x="2256" y="3264"/>
            <a:chExt cx="288" cy="480"/>
          </a:xfrm>
        </p:grpSpPr>
        <p:sp>
          <p:nvSpPr>
            <p:cNvPr id="25629" name="Line 41"/>
            <p:cNvSpPr>
              <a:spLocks noChangeShapeType="1"/>
            </p:cNvSpPr>
            <p:nvPr/>
          </p:nvSpPr>
          <p:spPr bwMode="auto">
            <a:xfrm>
              <a:off x="2256" y="3264"/>
              <a:ext cx="288"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5630" name="Line 42"/>
            <p:cNvSpPr>
              <a:spLocks noChangeShapeType="1"/>
            </p:cNvSpPr>
            <p:nvPr/>
          </p:nvSpPr>
          <p:spPr bwMode="auto">
            <a:xfrm>
              <a:off x="2256" y="3744"/>
              <a:ext cx="288"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25615" name="Text Box 48"/>
          <p:cNvSpPr txBox="1">
            <a:spLocks noChangeArrowheads="1"/>
          </p:cNvSpPr>
          <p:nvPr/>
        </p:nvSpPr>
        <p:spPr bwMode="auto">
          <a:xfrm>
            <a:off x="3962400" y="6248400"/>
            <a:ext cx="1403350" cy="457200"/>
          </a:xfrm>
          <a:prstGeom prst="rect">
            <a:avLst/>
          </a:prstGeom>
          <a:noFill/>
          <a:ln w="9525">
            <a:noFill/>
            <a:miter lim="800000"/>
            <a:headEnd/>
            <a:tailEnd/>
          </a:ln>
          <a:effectLst/>
        </p:spPr>
        <p:txBody>
          <a:bodyPr wrap="none">
            <a:spAutoFit/>
          </a:bodyPr>
          <a:lstStyle/>
          <a:p>
            <a:pPr eaLnBrk="1" hangingPunct="1"/>
            <a:r>
              <a:rPr lang="ja-JP" altLang="en-US"/>
              <a:t>同期通信</a:t>
            </a:r>
          </a:p>
        </p:txBody>
      </p:sp>
      <p:grpSp>
        <p:nvGrpSpPr>
          <p:cNvPr id="501831" name="Group 71"/>
          <p:cNvGrpSpPr>
            <a:grpSpLocks/>
          </p:cNvGrpSpPr>
          <p:nvPr/>
        </p:nvGrpSpPr>
        <p:grpSpPr bwMode="auto">
          <a:xfrm>
            <a:off x="4892675" y="5181600"/>
            <a:ext cx="762000" cy="762000"/>
            <a:chOff x="768" y="3264"/>
            <a:chExt cx="480" cy="480"/>
          </a:xfrm>
        </p:grpSpPr>
        <p:sp>
          <p:nvSpPr>
            <p:cNvPr id="25627" name="Line 72"/>
            <p:cNvSpPr>
              <a:spLocks noChangeShapeType="1"/>
            </p:cNvSpPr>
            <p:nvPr/>
          </p:nvSpPr>
          <p:spPr bwMode="auto">
            <a:xfrm>
              <a:off x="768" y="3264"/>
              <a:ext cx="480"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5628" name="Line 73"/>
            <p:cNvSpPr>
              <a:spLocks noChangeShapeType="1"/>
            </p:cNvSpPr>
            <p:nvPr/>
          </p:nvSpPr>
          <p:spPr bwMode="auto">
            <a:xfrm>
              <a:off x="768" y="3744"/>
              <a:ext cx="480"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501838" name="Line 78"/>
          <p:cNvSpPr>
            <a:spLocks noChangeShapeType="1"/>
          </p:cNvSpPr>
          <p:nvPr/>
        </p:nvSpPr>
        <p:spPr bwMode="auto">
          <a:xfrm>
            <a:off x="6019800" y="5943600"/>
            <a:ext cx="1219200" cy="0"/>
          </a:xfrm>
          <a:prstGeom prst="line">
            <a:avLst/>
          </a:prstGeom>
          <a:noFill/>
          <a:ln w="38100">
            <a:solidFill>
              <a:srgbClr val="FFFF99"/>
            </a:solidFill>
            <a:prstDash val="dash"/>
            <a:round/>
            <a:headEnd/>
            <a:tailEnd type="triangle" w="med" len="med"/>
          </a:ln>
          <a:effectLst/>
        </p:spPr>
        <p:txBody>
          <a:bodyPr wrap="none"/>
          <a:lstStyle/>
          <a:p>
            <a:endParaRPr lang="ja-JP" altLang="en-US"/>
          </a:p>
        </p:txBody>
      </p:sp>
      <p:grpSp>
        <p:nvGrpSpPr>
          <p:cNvPr id="501847" name="Group 87"/>
          <p:cNvGrpSpPr>
            <a:grpSpLocks/>
          </p:cNvGrpSpPr>
          <p:nvPr/>
        </p:nvGrpSpPr>
        <p:grpSpPr bwMode="auto">
          <a:xfrm>
            <a:off x="6019800" y="5029200"/>
            <a:ext cx="1219200" cy="381000"/>
            <a:chOff x="3792" y="3168"/>
            <a:chExt cx="768" cy="240"/>
          </a:xfrm>
        </p:grpSpPr>
        <p:sp>
          <p:nvSpPr>
            <p:cNvPr id="25625" name="Oval 75"/>
            <p:cNvSpPr>
              <a:spLocks noChangeArrowheads="1"/>
            </p:cNvSpPr>
            <p:nvPr/>
          </p:nvSpPr>
          <p:spPr bwMode="auto">
            <a:xfrm>
              <a:off x="4320" y="3168"/>
              <a:ext cx="240" cy="240"/>
            </a:xfrm>
            <a:prstGeom prst="ellipse">
              <a:avLst/>
            </a:prstGeom>
            <a:solidFill>
              <a:srgbClr val="CCFFFF"/>
            </a:solidFill>
            <a:ln w="9525">
              <a:solidFill>
                <a:schemeClr val="tx1"/>
              </a:solidFill>
              <a:round/>
              <a:headEnd/>
              <a:tailEnd/>
            </a:ln>
            <a:effectLst/>
          </p:spPr>
          <p:txBody>
            <a:bodyPr wrap="none" anchor="ctr"/>
            <a:lstStyle/>
            <a:p>
              <a:pPr eaLnBrk="1" hangingPunct="1"/>
              <a:endParaRPr lang="ja-JP" altLang="en-US"/>
            </a:p>
          </p:txBody>
        </p:sp>
        <p:sp>
          <p:nvSpPr>
            <p:cNvPr id="25626" name="Line 81"/>
            <p:cNvSpPr>
              <a:spLocks noChangeShapeType="1"/>
            </p:cNvSpPr>
            <p:nvPr/>
          </p:nvSpPr>
          <p:spPr bwMode="auto">
            <a:xfrm>
              <a:off x="3792" y="3264"/>
              <a:ext cx="528" cy="0"/>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501849" name="Group 89"/>
          <p:cNvGrpSpPr>
            <a:grpSpLocks/>
          </p:cNvGrpSpPr>
          <p:nvPr/>
        </p:nvGrpSpPr>
        <p:grpSpPr bwMode="auto">
          <a:xfrm>
            <a:off x="5638800" y="5181600"/>
            <a:ext cx="381000" cy="990600"/>
            <a:chOff x="3552" y="3264"/>
            <a:chExt cx="240" cy="624"/>
          </a:xfrm>
        </p:grpSpPr>
        <p:sp>
          <p:nvSpPr>
            <p:cNvPr id="25623" name="Line 76"/>
            <p:cNvSpPr>
              <a:spLocks noChangeShapeType="1"/>
            </p:cNvSpPr>
            <p:nvPr/>
          </p:nvSpPr>
          <p:spPr bwMode="auto">
            <a:xfrm>
              <a:off x="3552" y="3264"/>
              <a:ext cx="240"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5624" name="AutoShape 82"/>
            <p:cNvSpPr>
              <a:spLocks noChangeArrowheads="1"/>
            </p:cNvSpPr>
            <p:nvPr/>
          </p:nvSpPr>
          <p:spPr bwMode="auto">
            <a:xfrm>
              <a:off x="3552" y="3648"/>
              <a:ext cx="240" cy="240"/>
            </a:xfrm>
            <a:prstGeom prst="hexagon">
              <a:avLst>
                <a:gd name="adj" fmla="val 25000"/>
                <a:gd name="vf" fmla="val 115470"/>
              </a:avLst>
            </a:prstGeom>
            <a:solidFill>
              <a:srgbClr val="FFFF99"/>
            </a:solidFill>
            <a:ln w="9525">
              <a:solidFill>
                <a:schemeClr val="tx1"/>
              </a:solidFill>
              <a:miter lim="800000"/>
              <a:headEnd/>
              <a:tailEnd/>
            </a:ln>
            <a:effectLst/>
          </p:spPr>
          <p:txBody>
            <a:bodyPr wrap="none" anchor="ctr"/>
            <a:lstStyle/>
            <a:p>
              <a:pPr eaLnBrk="1" hangingPunct="1"/>
              <a:endParaRPr lang="ja-JP" altLang="en-US"/>
            </a:p>
          </p:txBody>
        </p:sp>
      </p:grpSp>
      <p:grpSp>
        <p:nvGrpSpPr>
          <p:cNvPr id="501843" name="Group 83"/>
          <p:cNvGrpSpPr>
            <a:grpSpLocks/>
          </p:cNvGrpSpPr>
          <p:nvPr/>
        </p:nvGrpSpPr>
        <p:grpSpPr bwMode="auto">
          <a:xfrm>
            <a:off x="7254875" y="5181600"/>
            <a:ext cx="457200" cy="762000"/>
            <a:chOff x="2256" y="3264"/>
            <a:chExt cx="288" cy="480"/>
          </a:xfrm>
        </p:grpSpPr>
        <p:sp>
          <p:nvSpPr>
            <p:cNvPr id="25621" name="Line 84"/>
            <p:cNvSpPr>
              <a:spLocks noChangeShapeType="1"/>
            </p:cNvSpPr>
            <p:nvPr/>
          </p:nvSpPr>
          <p:spPr bwMode="auto">
            <a:xfrm>
              <a:off x="2256" y="3264"/>
              <a:ext cx="288"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5622" name="Line 85"/>
            <p:cNvSpPr>
              <a:spLocks noChangeShapeType="1"/>
            </p:cNvSpPr>
            <p:nvPr/>
          </p:nvSpPr>
          <p:spPr bwMode="auto">
            <a:xfrm>
              <a:off x="2256" y="3744"/>
              <a:ext cx="288" cy="0"/>
            </a:xfrm>
            <a:prstGeom prst="line">
              <a:avLst/>
            </a:prstGeom>
            <a:noFill/>
            <a:ln w="38100">
              <a:solidFill>
                <a:srgbClr val="FF99CC"/>
              </a:solidFill>
              <a:round/>
              <a:headEnd/>
              <a:tailEnd type="triangle" w="med" len="med"/>
            </a:ln>
            <a:effec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01803"/>
                                        </p:tgtEl>
                                        <p:attrNameLst>
                                          <p:attrName>style.visibility</p:attrName>
                                        </p:attrNameLst>
                                      </p:cBhvr>
                                      <p:to>
                                        <p:strVal val="visible"/>
                                      </p:to>
                                    </p:set>
                                    <p:animEffect transition="in" filter="wipe(left)">
                                      <p:cBhvr>
                                        <p:cTn id="7" dur="500"/>
                                        <p:tgtEl>
                                          <p:spTgt spid="5018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01804"/>
                                        </p:tgtEl>
                                        <p:attrNameLst>
                                          <p:attrName>style.visibility</p:attrName>
                                        </p:attrNameLst>
                                      </p:cBhvr>
                                      <p:to>
                                        <p:strVal val="visible"/>
                                      </p:to>
                                    </p:set>
                                    <p:animEffect transition="in" filter="wipe(left)">
                                      <p:cBhvr>
                                        <p:cTn id="12" dur="500"/>
                                        <p:tgtEl>
                                          <p:spTgt spid="50180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01805"/>
                                        </p:tgtEl>
                                        <p:attrNameLst>
                                          <p:attrName>style.visibility</p:attrName>
                                        </p:attrNameLst>
                                      </p:cBhvr>
                                      <p:to>
                                        <p:strVal val="visible"/>
                                      </p:to>
                                    </p:set>
                                    <p:animEffect transition="in" filter="wipe(left)">
                                      <p:cBhvr>
                                        <p:cTn id="17" dur="500"/>
                                        <p:tgtEl>
                                          <p:spTgt spid="50180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501848"/>
                                        </p:tgtEl>
                                        <p:attrNameLst>
                                          <p:attrName>style.visibility</p:attrName>
                                        </p:attrNameLst>
                                      </p:cBhvr>
                                      <p:to>
                                        <p:strVal val="visible"/>
                                      </p:to>
                                    </p:set>
                                    <p:animEffect transition="in" filter="wipe(left)">
                                      <p:cBhvr>
                                        <p:cTn id="22" dur="500"/>
                                        <p:tgtEl>
                                          <p:spTgt spid="50184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501807"/>
                                        </p:tgtEl>
                                        <p:attrNameLst>
                                          <p:attrName>style.visibility</p:attrName>
                                        </p:attrNameLst>
                                      </p:cBhvr>
                                      <p:to>
                                        <p:strVal val="visible"/>
                                      </p:to>
                                    </p:set>
                                    <p:animEffect transition="in" filter="wipe(left)">
                                      <p:cBhvr>
                                        <p:cTn id="27" dur="500"/>
                                        <p:tgtEl>
                                          <p:spTgt spid="50180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501831"/>
                                        </p:tgtEl>
                                        <p:attrNameLst>
                                          <p:attrName>style.visibility</p:attrName>
                                        </p:attrNameLst>
                                      </p:cBhvr>
                                      <p:to>
                                        <p:strVal val="visible"/>
                                      </p:to>
                                    </p:set>
                                    <p:animEffect transition="in" filter="wipe(left)">
                                      <p:cBhvr>
                                        <p:cTn id="32" dur="500"/>
                                        <p:tgtEl>
                                          <p:spTgt spid="50183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501849"/>
                                        </p:tgtEl>
                                        <p:attrNameLst>
                                          <p:attrName>style.visibility</p:attrName>
                                        </p:attrNameLst>
                                      </p:cBhvr>
                                      <p:to>
                                        <p:strVal val="visible"/>
                                      </p:to>
                                    </p:set>
                                    <p:animEffect transition="in" filter="wipe(left)">
                                      <p:cBhvr>
                                        <p:cTn id="37" dur="500"/>
                                        <p:tgtEl>
                                          <p:spTgt spid="50184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501838"/>
                                        </p:tgtEl>
                                        <p:attrNameLst>
                                          <p:attrName>style.visibility</p:attrName>
                                        </p:attrNameLst>
                                      </p:cBhvr>
                                      <p:to>
                                        <p:strVal val="visible"/>
                                      </p:to>
                                    </p:set>
                                    <p:animEffect transition="in" filter="wipe(left)">
                                      <p:cBhvr>
                                        <p:cTn id="42" dur="500"/>
                                        <p:tgtEl>
                                          <p:spTgt spid="50183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501847"/>
                                        </p:tgtEl>
                                        <p:attrNameLst>
                                          <p:attrName>style.visibility</p:attrName>
                                        </p:attrNameLst>
                                      </p:cBhvr>
                                      <p:to>
                                        <p:strVal val="visible"/>
                                      </p:to>
                                    </p:set>
                                    <p:animEffect transition="in" filter="wipe(left)">
                                      <p:cBhvr>
                                        <p:cTn id="47" dur="500"/>
                                        <p:tgtEl>
                                          <p:spTgt spid="50184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501843"/>
                                        </p:tgtEl>
                                        <p:attrNameLst>
                                          <p:attrName>style.visibility</p:attrName>
                                        </p:attrNameLst>
                                      </p:cBhvr>
                                      <p:to>
                                        <p:strVal val="visible"/>
                                      </p:to>
                                    </p:set>
                                    <p:animEffect transition="in" filter="wipe(left)">
                                      <p:cBhvr>
                                        <p:cTn id="52" dur="500"/>
                                        <p:tgtEl>
                                          <p:spTgt spid="501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3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555625"/>
            <a:ext cx="7772400" cy="1249363"/>
          </a:xfrm>
        </p:spPr>
        <p:txBody>
          <a:bodyPr/>
          <a:lstStyle/>
          <a:p>
            <a:pPr eaLnBrk="1" hangingPunct="1"/>
            <a:r>
              <a:rPr lang="ja-JP" altLang="en-US">
                <a:latin typeface="Times New Roman" charset="0"/>
              </a:rPr>
              <a:t>非同期通信, ノンブロッキング型</a:t>
            </a:r>
            <a:r>
              <a:rPr lang="en-US" altLang="ja-JP" sz="3200">
                <a:latin typeface="Times New Roman" charset="0"/>
              </a:rPr>
              <a:t>(asynchronous communication, nonblocking)</a:t>
            </a:r>
          </a:p>
        </p:txBody>
      </p:sp>
      <p:sp>
        <p:nvSpPr>
          <p:cNvPr id="26627" name="Rectangle 3"/>
          <p:cNvSpPr>
            <a:spLocks noGrp="1" noChangeArrowheads="1"/>
          </p:cNvSpPr>
          <p:nvPr>
            <p:ph type="body" idx="1"/>
          </p:nvPr>
        </p:nvSpPr>
        <p:spPr/>
        <p:txBody>
          <a:bodyPr/>
          <a:lstStyle/>
          <a:p>
            <a:pPr eaLnBrk="1" hangingPunct="1"/>
            <a:r>
              <a:rPr lang="ja-JP" altLang="en-US">
                <a:latin typeface="Times New Roman" charset="0"/>
              </a:rPr>
              <a:t>非同期通信</a:t>
            </a:r>
            <a:r>
              <a:rPr lang="ja-JP" altLang="en-US" sz="2800">
                <a:latin typeface="Times New Roman" charset="0"/>
              </a:rPr>
              <a:t>(</a:t>
            </a:r>
            <a:r>
              <a:rPr lang="en-US" altLang="ja-JP" sz="2800">
                <a:latin typeface="Times New Roman" charset="0"/>
              </a:rPr>
              <a:t>asynchronous communication), 　　</a:t>
            </a:r>
            <a:r>
              <a:rPr lang="ja-JP" altLang="en-US">
                <a:latin typeface="Times New Roman" charset="0"/>
              </a:rPr>
              <a:t>ノンブロッキング型</a:t>
            </a:r>
            <a:r>
              <a:rPr lang="ja-JP" altLang="en-US" sz="2800">
                <a:latin typeface="Times New Roman" charset="0"/>
              </a:rPr>
              <a:t>(</a:t>
            </a:r>
            <a:r>
              <a:rPr lang="en-US" altLang="ja-JP" sz="2800">
                <a:latin typeface="Times New Roman" charset="0"/>
              </a:rPr>
              <a:t>nonblocking)</a:t>
            </a:r>
          </a:p>
          <a:p>
            <a:pPr lvl="1" eaLnBrk="1" hangingPunct="1"/>
            <a:r>
              <a:rPr lang="ja-JP" altLang="en-US">
                <a:latin typeface="Times New Roman" charset="0"/>
              </a:rPr>
              <a:t>送信側は受信側の受信を待たない</a:t>
            </a:r>
          </a:p>
        </p:txBody>
      </p:sp>
      <p:sp>
        <p:nvSpPr>
          <p:cNvPr id="26628" name="Text Box 4"/>
          <p:cNvSpPr txBox="1">
            <a:spLocks noChangeArrowheads="1"/>
          </p:cNvSpPr>
          <p:nvPr/>
        </p:nvSpPr>
        <p:spPr bwMode="auto">
          <a:xfrm>
            <a:off x="152400" y="4953000"/>
            <a:ext cx="1098550" cy="457200"/>
          </a:xfrm>
          <a:prstGeom prst="rect">
            <a:avLst/>
          </a:prstGeom>
          <a:noFill/>
          <a:ln w="9525">
            <a:noFill/>
            <a:miter lim="800000"/>
            <a:headEnd/>
            <a:tailEnd/>
          </a:ln>
          <a:effectLst/>
        </p:spPr>
        <p:txBody>
          <a:bodyPr wrap="none">
            <a:spAutoFit/>
          </a:bodyPr>
          <a:lstStyle/>
          <a:p>
            <a:pPr eaLnBrk="1" hangingPunct="1"/>
            <a:r>
              <a:rPr lang="ja-JP" altLang="en-US"/>
              <a:t>送信側</a:t>
            </a:r>
          </a:p>
        </p:txBody>
      </p:sp>
      <p:sp>
        <p:nvSpPr>
          <p:cNvPr id="26629" name="Oval 5"/>
          <p:cNvSpPr>
            <a:spLocks noChangeArrowheads="1"/>
          </p:cNvSpPr>
          <p:nvPr/>
        </p:nvSpPr>
        <p:spPr bwMode="auto">
          <a:xfrm>
            <a:off x="457200" y="4267200"/>
            <a:ext cx="381000" cy="381000"/>
          </a:xfrm>
          <a:prstGeom prst="ellipse">
            <a:avLst/>
          </a:prstGeom>
          <a:solidFill>
            <a:srgbClr val="CCFFFF"/>
          </a:solidFill>
          <a:ln w="9525">
            <a:solidFill>
              <a:schemeClr val="tx1"/>
            </a:solidFill>
            <a:round/>
            <a:headEnd/>
            <a:tailEnd/>
          </a:ln>
          <a:effectLst/>
        </p:spPr>
        <p:txBody>
          <a:bodyPr wrap="none" anchor="ctr"/>
          <a:lstStyle/>
          <a:p>
            <a:pPr eaLnBrk="1" hangingPunct="1"/>
            <a:endParaRPr lang="ja-JP" altLang="en-US"/>
          </a:p>
        </p:txBody>
      </p:sp>
      <p:sp>
        <p:nvSpPr>
          <p:cNvPr id="26630" name="Text Box 6"/>
          <p:cNvSpPr txBox="1">
            <a:spLocks noChangeArrowheads="1"/>
          </p:cNvSpPr>
          <p:nvPr/>
        </p:nvSpPr>
        <p:spPr bwMode="auto">
          <a:xfrm>
            <a:off x="838200" y="4267200"/>
            <a:ext cx="742950" cy="457200"/>
          </a:xfrm>
          <a:prstGeom prst="rect">
            <a:avLst/>
          </a:prstGeom>
          <a:noFill/>
          <a:ln w="9525">
            <a:noFill/>
            <a:miter lim="800000"/>
            <a:headEnd/>
            <a:tailEnd/>
          </a:ln>
          <a:effectLst/>
        </p:spPr>
        <p:txBody>
          <a:bodyPr wrap="none">
            <a:spAutoFit/>
          </a:bodyPr>
          <a:lstStyle/>
          <a:p>
            <a:pPr eaLnBrk="1" hangingPunct="1"/>
            <a:r>
              <a:rPr lang="en-US" altLang="ja-JP"/>
              <a:t>send</a:t>
            </a:r>
          </a:p>
        </p:txBody>
      </p:sp>
      <p:sp>
        <p:nvSpPr>
          <p:cNvPr id="26631" name="AutoShape 7"/>
          <p:cNvSpPr>
            <a:spLocks noChangeArrowheads="1"/>
          </p:cNvSpPr>
          <p:nvPr/>
        </p:nvSpPr>
        <p:spPr bwMode="auto">
          <a:xfrm>
            <a:off x="1905000" y="4267200"/>
            <a:ext cx="381000" cy="381000"/>
          </a:xfrm>
          <a:prstGeom prst="hexagon">
            <a:avLst>
              <a:gd name="adj" fmla="val 25000"/>
              <a:gd name="vf" fmla="val 115470"/>
            </a:avLst>
          </a:prstGeom>
          <a:solidFill>
            <a:srgbClr val="FFFF99"/>
          </a:solidFill>
          <a:ln w="9525">
            <a:solidFill>
              <a:schemeClr val="tx1"/>
            </a:solidFill>
            <a:miter lim="800000"/>
            <a:headEnd/>
            <a:tailEnd/>
          </a:ln>
          <a:effectLst/>
        </p:spPr>
        <p:txBody>
          <a:bodyPr wrap="none" anchor="ctr"/>
          <a:lstStyle/>
          <a:p>
            <a:pPr eaLnBrk="1" hangingPunct="1"/>
            <a:endParaRPr lang="ja-JP" altLang="en-US"/>
          </a:p>
        </p:txBody>
      </p:sp>
      <p:sp>
        <p:nvSpPr>
          <p:cNvPr id="26632" name="Text Box 8"/>
          <p:cNvSpPr txBox="1">
            <a:spLocks noChangeArrowheads="1"/>
          </p:cNvSpPr>
          <p:nvPr/>
        </p:nvSpPr>
        <p:spPr bwMode="auto">
          <a:xfrm>
            <a:off x="2286000" y="4267200"/>
            <a:ext cx="1062038" cy="457200"/>
          </a:xfrm>
          <a:prstGeom prst="rect">
            <a:avLst/>
          </a:prstGeom>
          <a:noFill/>
          <a:ln w="9525">
            <a:noFill/>
            <a:miter lim="800000"/>
            <a:headEnd/>
            <a:tailEnd/>
          </a:ln>
          <a:effectLst/>
        </p:spPr>
        <p:txBody>
          <a:bodyPr wrap="none">
            <a:spAutoFit/>
          </a:bodyPr>
          <a:lstStyle/>
          <a:p>
            <a:pPr eaLnBrk="1" hangingPunct="1"/>
            <a:r>
              <a:rPr lang="en-US" altLang="ja-JP"/>
              <a:t>receive</a:t>
            </a:r>
          </a:p>
        </p:txBody>
      </p:sp>
      <p:grpSp>
        <p:nvGrpSpPr>
          <p:cNvPr id="567305" name="Group 9"/>
          <p:cNvGrpSpPr>
            <a:grpSpLocks/>
          </p:cNvGrpSpPr>
          <p:nvPr/>
        </p:nvGrpSpPr>
        <p:grpSpPr bwMode="auto">
          <a:xfrm>
            <a:off x="1219200" y="5181600"/>
            <a:ext cx="762000" cy="762000"/>
            <a:chOff x="768" y="3264"/>
            <a:chExt cx="480" cy="480"/>
          </a:xfrm>
        </p:grpSpPr>
        <p:sp>
          <p:nvSpPr>
            <p:cNvPr id="26678" name="Line 10"/>
            <p:cNvSpPr>
              <a:spLocks noChangeShapeType="1"/>
            </p:cNvSpPr>
            <p:nvPr/>
          </p:nvSpPr>
          <p:spPr bwMode="auto">
            <a:xfrm>
              <a:off x="768" y="3264"/>
              <a:ext cx="480"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6679" name="Line 11"/>
            <p:cNvSpPr>
              <a:spLocks noChangeShapeType="1"/>
            </p:cNvSpPr>
            <p:nvPr/>
          </p:nvSpPr>
          <p:spPr bwMode="auto">
            <a:xfrm>
              <a:off x="768" y="3744"/>
              <a:ext cx="480"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26634" name="Text Box 12"/>
          <p:cNvSpPr txBox="1">
            <a:spLocks noChangeArrowheads="1"/>
          </p:cNvSpPr>
          <p:nvPr/>
        </p:nvSpPr>
        <p:spPr bwMode="auto">
          <a:xfrm>
            <a:off x="152400" y="5715000"/>
            <a:ext cx="1098550" cy="457200"/>
          </a:xfrm>
          <a:prstGeom prst="rect">
            <a:avLst/>
          </a:prstGeom>
          <a:noFill/>
          <a:ln w="9525">
            <a:noFill/>
            <a:miter lim="800000"/>
            <a:headEnd/>
            <a:tailEnd/>
          </a:ln>
          <a:effectLst/>
        </p:spPr>
        <p:txBody>
          <a:bodyPr wrap="none">
            <a:spAutoFit/>
          </a:bodyPr>
          <a:lstStyle/>
          <a:p>
            <a:pPr eaLnBrk="1" hangingPunct="1"/>
            <a:r>
              <a:rPr lang="ja-JP" altLang="en-US"/>
              <a:t>受信側</a:t>
            </a:r>
          </a:p>
        </p:txBody>
      </p:sp>
      <p:grpSp>
        <p:nvGrpSpPr>
          <p:cNvPr id="567309" name="Group 13"/>
          <p:cNvGrpSpPr>
            <a:grpSpLocks/>
          </p:cNvGrpSpPr>
          <p:nvPr/>
        </p:nvGrpSpPr>
        <p:grpSpPr bwMode="auto">
          <a:xfrm>
            <a:off x="1981200" y="5029200"/>
            <a:ext cx="381000" cy="914400"/>
            <a:chOff x="1248" y="3168"/>
            <a:chExt cx="240" cy="576"/>
          </a:xfrm>
        </p:grpSpPr>
        <p:sp>
          <p:nvSpPr>
            <p:cNvPr id="26676" name="Oval 14"/>
            <p:cNvSpPr>
              <a:spLocks noChangeArrowheads="1"/>
            </p:cNvSpPr>
            <p:nvPr/>
          </p:nvSpPr>
          <p:spPr bwMode="auto">
            <a:xfrm>
              <a:off x="1248" y="3168"/>
              <a:ext cx="240" cy="240"/>
            </a:xfrm>
            <a:prstGeom prst="ellipse">
              <a:avLst/>
            </a:prstGeom>
            <a:solidFill>
              <a:srgbClr val="CCFFFF"/>
            </a:solidFill>
            <a:ln w="9525">
              <a:solidFill>
                <a:schemeClr val="tx1"/>
              </a:solidFill>
              <a:round/>
              <a:headEnd/>
              <a:tailEnd/>
            </a:ln>
            <a:effectLst/>
          </p:spPr>
          <p:txBody>
            <a:bodyPr wrap="none" anchor="ctr"/>
            <a:lstStyle/>
            <a:p>
              <a:pPr eaLnBrk="1" hangingPunct="1"/>
              <a:endParaRPr lang="ja-JP" altLang="en-US"/>
            </a:p>
          </p:txBody>
        </p:sp>
        <p:sp>
          <p:nvSpPr>
            <p:cNvPr id="26677" name="Line 15"/>
            <p:cNvSpPr>
              <a:spLocks noChangeShapeType="1"/>
            </p:cNvSpPr>
            <p:nvPr/>
          </p:nvSpPr>
          <p:spPr bwMode="auto">
            <a:xfrm>
              <a:off x="1248" y="3744"/>
              <a:ext cx="240" cy="0"/>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567335" name="Group 39"/>
          <p:cNvGrpSpPr>
            <a:grpSpLocks/>
          </p:cNvGrpSpPr>
          <p:nvPr/>
        </p:nvGrpSpPr>
        <p:grpSpPr bwMode="auto">
          <a:xfrm>
            <a:off x="2286000" y="4724400"/>
            <a:ext cx="2012950" cy="457200"/>
            <a:chOff x="1440" y="2976"/>
            <a:chExt cx="1268" cy="288"/>
          </a:xfrm>
        </p:grpSpPr>
        <p:sp>
          <p:nvSpPr>
            <p:cNvPr id="26674" name="Line 17"/>
            <p:cNvSpPr>
              <a:spLocks noChangeShapeType="1"/>
            </p:cNvSpPr>
            <p:nvPr/>
          </p:nvSpPr>
          <p:spPr bwMode="auto">
            <a:xfrm>
              <a:off x="1488" y="3264"/>
              <a:ext cx="768"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6675" name="Text Box 18"/>
            <p:cNvSpPr txBox="1">
              <a:spLocks noChangeArrowheads="1"/>
            </p:cNvSpPr>
            <p:nvPr/>
          </p:nvSpPr>
          <p:spPr bwMode="auto">
            <a:xfrm>
              <a:off x="1440" y="2976"/>
              <a:ext cx="1268" cy="288"/>
            </a:xfrm>
            <a:prstGeom prst="rect">
              <a:avLst/>
            </a:prstGeom>
            <a:noFill/>
            <a:ln w="9525">
              <a:noFill/>
              <a:miter lim="800000"/>
              <a:headEnd/>
              <a:tailEnd/>
            </a:ln>
            <a:effectLst/>
          </p:spPr>
          <p:txBody>
            <a:bodyPr wrap="none">
              <a:spAutoFit/>
            </a:bodyPr>
            <a:lstStyle/>
            <a:p>
              <a:pPr eaLnBrk="1" hangingPunct="1"/>
              <a:r>
                <a:rPr lang="ja-JP" altLang="en-US"/>
                <a:t>実行可能状態</a:t>
              </a:r>
            </a:p>
          </p:txBody>
        </p:sp>
      </p:grpSp>
      <p:grpSp>
        <p:nvGrpSpPr>
          <p:cNvPr id="567357" name="Group 61"/>
          <p:cNvGrpSpPr>
            <a:grpSpLocks/>
          </p:cNvGrpSpPr>
          <p:nvPr/>
        </p:nvGrpSpPr>
        <p:grpSpPr bwMode="auto">
          <a:xfrm>
            <a:off x="2362200" y="5791200"/>
            <a:ext cx="1219200" cy="381000"/>
            <a:chOff x="1488" y="3648"/>
            <a:chExt cx="768" cy="240"/>
          </a:xfrm>
        </p:grpSpPr>
        <p:sp>
          <p:nvSpPr>
            <p:cNvPr id="26672" name="Line 20"/>
            <p:cNvSpPr>
              <a:spLocks noChangeShapeType="1"/>
            </p:cNvSpPr>
            <p:nvPr/>
          </p:nvSpPr>
          <p:spPr bwMode="auto">
            <a:xfrm>
              <a:off x="1488" y="3744"/>
              <a:ext cx="528"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6673" name="AutoShape 21"/>
            <p:cNvSpPr>
              <a:spLocks noChangeArrowheads="1"/>
            </p:cNvSpPr>
            <p:nvPr/>
          </p:nvSpPr>
          <p:spPr bwMode="auto">
            <a:xfrm>
              <a:off x="2016" y="3648"/>
              <a:ext cx="240" cy="240"/>
            </a:xfrm>
            <a:prstGeom prst="hexagon">
              <a:avLst>
                <a:gd name="adj" fmla="val 25000"/>
                <a:gd name="vf" fmla="val 115470"/>
              </a:avLst>
            </a:prstGeom>
            <a:solidFill>
              <a:srgbClr val="FFFF99"/>
            </a:solidFill>
            <a:ln w="9525">
              <a:solidFill>
                <a:schemeClr val="tx1"/>
              </a:solidFill>
              <a:miter lim="800000"/>
              <a:headEnd/>
              <a:tailEnd/>
            </a:ln>
            <a:effectLst/>
          </p:spPr>
          <p:txBody>
            <a:bodyPr wrap="none" anchor="ctr"/>
            <a:lstStyle/>
            <a:p>
              <a:pPr eaLnBrk="1" hangingPunct="1"/>
              <a:endParaRPr lang="ja-JP" altLang="en-US"/>
            </a:p>
          </p:txBody>
        </p:sp>
      </p:grpSp>
      <p:grpSp>
        <p:nvGrpSpPr>
          <p:cNvPr id="567318" name="Group 22"/>
          <p:cNvGrpSpPr>
            <a:grpSpLocks/>
          </p:cNvGrpSpPr>
          <p:nvPr/>
        </p:nvGrpSpPr>
        <p:grpSpPr bwMode="auto">
          <a:xfrm>
            <a:off x="3581400" y="5181600"/>
            <a:ext cx="457200" cy="762000"/>
            <a:chOff x="2256" y="3264"/>
            <a:chExt cx="288" cy="480"/>
          </a:xfrm>
        </p:grpSpPr>
        <p:sp>
          <p:nvSpPr>
            <p:cNvPr id="26670" name="Line 23"/>
            <p:cNvSpPr>
              <a:spLocks noChangeShapeType="1"/>
            </p:cNvSpPr>
            <p:nvPr/>
          </p:nvSpPr>
          <p:spPr bwMode="auto">
            <a:xfrm>
              <a:off x="2256" y="3264"/>
              <a:ext cx="288"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6671" name="Line 24"/>
            <p:cNvSpPr>
              <a:spLocks noChangeShapeType="1"/>
            </p:cNvSpPr>
            <p:nvPr/>
          </p:nvSpPr>
          <p:spPr bwMode="auto">
            <a:xfrm>
              <a:off x="2256" y="3744"/>
              <a:ext cx="288"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26639" name="Text Box 25"/>
          <p:cNvSpPr txBox="1">
            <a:spLocks noChangeArrowheads="1"/>
          </p:cNvSpPr>
          <p:nvPr/>
        </p:nvSpPr>
        <p:spPr bwMode="auto">
          <a:xfrm>
            <a:off x="3505200" y="6172200"/>
            <a:ext cx="1708150" cy="457200"/>
          </a:xfrm>
          <a:prstGeom prst="rect">
            <a:avLst/>
          </a:prstGeom>
          <a:noFill/>
          <a:ln w="9525">
            <a:noFill/>
            <a:miter lim="800000"/>
            <a:headEnd/>
            <a:tailEnd/>
          </a:ln>
          <a:effectLst/>
        </p:spPr>
        <p:txBody>
          <a:bodyPr wrap="none">
            <a:spAutoFit/>
          </a:bodyPr>
          <a:lstStyle/>
          <a:p>
            <a:pPr eaLnBrk="1" hangingPunct="1"/>
            <a:r>
              <a:rPr lang="ja-JP" altLang="en-US"/>
              <a:t>非同期通信</a:t>
            </a:r>
          </a:p>
        </p:txBody>
      </p:sp>
      <p:grpSp>
        <p:nvGrpSpPr>
          <p:cNvPr id="567337" name="Group 41"/>
          <p:cNvGrpSpPr>
            <a:grpSpLocks/>
          </p:cNvGrpSpPr>
          <p:nvPr/>
        </p:nvGrpSpPr>
        <p:grpSpPr bwMode="auto">
          <a:xfrm>
            <a:off x="4876800" y="3810000"/>
            <a:ext cx="777875" cy="533400"/>
            <a:chOff x="3072" y="2544"/>
            <a:chExt cx="490" cy="336"/>
          </a:xfrm>
        </p:grpSpPr>
        <p:sp>
          <p:nvSpPr>
            <p:cNvPr id="26668" name="Line 27"/>
            <p:cNvSpPr>
              <a:spLocks noChangeShapeType="1"/>
            </p:cNvSpPr>
            <p:nvPr/>
          </p:nvSpPr>
          <p:spPr bwMode="auto">
            <a:xfrm>
              <a:off x="3072" y="2544"/>
              <a:ext cx="480"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6669" name="Line 28"/>
            <p:cNvSpPr>
              <a:spLocks noChangeShapeType="1"/>
            </p:cNvSpPr>
            <p:nvPr/>
          </p:nvSpPr>
          <p:spPr bwMode="auto">
            <a:xfrm>
              <a:off x="3082" y="2880"/>
              <a:ext cx="480" cy="0"/>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567339" name="Group 43"/>
          <p:cNvGrpSpPr>
            <a:grpSpLocks/>
          </p:cNvGrpSpPr>
          <p:nvPr/>
        </p:nvGrpSpPr>
        <p:grpSpPr bwMode="auto">
          <a:xfrm>
            <a:off x="6003925" y="3657600"/>
            <a:ext cx="1235075" cy="685800"/>
            <a:chOff x="3782" y="2448"/>
            <a:chExt cx="778" cy="432"/>
          </a:xfrm>
        </p:grpSpPr>
        <p:sp>
          <p:nvSpPr>
            <p:cNvPr id="26664" name="Line 29"/>
            <p:cNvSpPr>
              <a:spLocks noChangeShapeType="1"/>
            </p:cNvSpPr>
            <p:nvPr/>
          </p:nvSpPr>
          <p:spPr bwMode="auto">
            <a:xfrm>
              <a:off x="3792" y="2880"/>
              <a:ext cx="768" cy="0"/>
            </a:xfrm>
            <a:prstGeom prst="line">
              <a:avLst/>
            </a:prstGeom>
            <a:noFill/>
            <a:ln w="38100">
              <a:solidFill>
                <a:srgbClr val="FFFF99"/>
              </a:solidFill>
              <a:prstDash val="dash"/>
              <a:round/>
              <a:headEnd/>
              <a:tailEnd type="triangle" w="med" len="med"/>
            </a:ln>
            <a:effectLst/>
          </p:spPr>
          <p:txBody>
            <a:bodyPr wrap="none"/>
            <a:lstStyle/>
            <a:p>
              <a:endParaRPr lang="ja-JP" altLang="en-US"/>
            </a:p>
          </p:txBody>
        </p:sp>
        <p:grpSp>
          <p:nvGrpSpPr>
            <p:cNvPr id="26665" name="Group 30"/>
            <p:cNvGrpSpPr>
              <a:grpSpLocks/>
            </p:cNvGrpSpPr>
            <p:nvPr/>
          </p:nvGrpSpPr>
          <p:grpSpPr bwMode="auto">
            <a:xfrm>
              <a:off x="3782" y="2448"/>
              <a:ext cx="768" cy="240"/>
              <a:chOff x="3792" y="3168"/>
              <a:chExt cx="768" cy="240"/>
            </a:xfrm>
          </p:grpSpPr>
          <p:sp>
            <p:nvSpPr>
              <p:cNvPr id="26666" name="Oval 31"/>
              <p:cNvSpPr>
                <a:spLocks noChangeArrowheads="1"/>
              </p:cNvSpPr>
              <p:nvPr/>
            </p:nvSpPr>
            <p:spPr bwMode="auto">
              <a:xfrm>
                <a:off x="4320" y="3168"/>
                <a:ext cx="240" cy="240"/>
              </a:xfrm>
              <a:prstGeom prst="ellipse">
                <a:avLst/>
              </a:prstGeom>
              <a:solidFill>
                <a:srgbClr val="CCFFFF"/>
              </a:solidFill>
              <a:ln w="9525">
                <a:solidFill>
                  <a:schemeClr val="tx1"/>
                </a:solidFill>
                <a:round/>
                <a:headEnd/>
                <a:tailEnd/>
              </a:ln>
              <a:effectLst/>
            </p:spPr>
            <p:txBody>
              <a:bodyPr wrap="none" anchor="ctr"/>
              <a:lstStyle/>
              <a:p>
                <a:pPr eaLnBrk="1" hangingPunct="1"/>
                <a:endParaRPr lang="ja-JP" altLang="en-US"/>
              </a:p>
            </p:txBody>
          </p:sp>
          <p:sp>
            <p:nvSpPr>
              <p:cNvPr id="26667" name="Line 32"/>
              <p:cNvSpPr>
                <a:spLocks noChangeShapeType="1"/>
              </p:cNvSpPr>
              <p:nvPr/>
            </p:nvSpPr>
            <p:spPr bwMode="auto">
              <a:xfrm>
                <a:off x="3792" y="3264"/>
                <a:ext cx="528" cy="0"/>
              </a:xfrm>
              <a:prstGeom prst="line">
                <a:avLst/>
              </a:prstGeom>
              <a:noFill/>
              <a:ln w="38100">
                <a:solidFill>
                  <a:srgbClr val="FF99CC"/>
                </a:solidFill>
                <a:round/>
                <a:headEnd/>
                <a:tailEnd type="triangle" w="med" len="med"/>
              </a:ln>
              <a:effectLst/>
            </p:spPr>
            <p:txBody>
              <a:bodyPr wrap="none"/>
              <a:lstStyle/>
              <a:p>
                <a:endParaRPr lang="ja-JP" altLang="en-US"/>
              </a:p>
            </p:txBody>
          </p:sp>
        </p:grpSp>
      </p:grpSp>
      <p:grpSp>
        <p:nvGrpSpPr>
          <p:cNvPr id="567358" name="Group 62"/>
          <p:cNvGrpSpPr>
            <a:grpSpLocks/>
          </p:cNvGrpSpPr>
          <p:nvPr/>
        </p:nvGrpSpPr>
        <p:grpSpPr bwMode="auto">
          <a:xfrm>
            <a:off x="5622925" y="3810000"/>
            <a:ext cx="396875" cy="762000"/>
            <a:chOff x="3542" y="2400"/>
            <a:chExt cx="250" cy="480"/>
          </a:xfrm>
        </p:grpSpPr>
        <p:sp>
          <p:nvSpPr>
            <p:cNvPr id="26662" name="Line 34"/>
            <p:cNvSpPr>
              <a:spLocks noChangeShapeType="1"/>
            </p:cNvSpPr>
            <p:nvPr/>
          </p:nvSpPr>
          <p:spPr bwMode="auto">
            <a:xfrm>
              <a:off x="3542" y="2400"/>
              <a:ext cx="240"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6663" name="AutoShape 35"/>
            <p:cNvSpPr>
              <a:spLocks noChangeArrowheads="1"/>
            </p:cNvSpPr>
            <p:nvPr/>
          </p:nvSpPr>
          <p:spPr bwMode="auto">
            <a:xfrm>
              <a:off x="3552" y="2640"/>
              <a:ext cx="240" cy="240"/>
            </a:xfrm>
            <a:prstGeom prst="hexagon">
              <a:avLst>
                <a:gd name="adj" fmla="val 25000"/>
                <a:gd name="vf" fmla="val 115470"/>
              </a:avLst>
            </a:prstGeom>
            <a:solidFill>
              <a:srgbClr val="FFFF99"/>
            </a:solidFill>
            <a:ln w="9525">
              <a:solidFill>
                <a:schemeClr val="tx1"/>
              </a:solidFill>
              <a:miter lim="800000"/>
              <a:headEnd/>
              <a:tailEnd/>
            </a:ln>
            <a:effectLst/>
          </p:spPr>
          <p:txBody>
            <a:bodyPr wrap="none" anchor="ctr"/>
            <a:lstStyle/>
            <a:p>
              <a:pPr eaLnBrk="1" hangingPunct="1"/>
              <a:endParaRPr lang="ja-JP" altLang="en-US"/>
            </a:p>
          </p:txBody>
        </p:sp>
      </p:grpSp>
      <p:grpSp>
        <p:nvGrpSpPr>
          <p:cNvPr id="567340" name="Group 44"/>
          <p:cNvGrpSpPr>
            <a:grpSpLocks/>
          </p:cNvGrpSpPr>
          <p:nvPr/>
        </p:nvGrpSpPr>
        <p:grpSpPr bwMode="auto">
          <a:xfrm>
            <a:off x="7239000" y="3810000"/>
            <a:ext cx="473075" cy="533400"/>
            <a:chOff x="4560" y="2544"/>
            <a:chExt cx="298" cy="336"/>
          </a:xfrm>
        </p:grpSpPr>
        <p:sp>
          <p:nvSpPr>
            <p:cNvPr id="26660" name="Line 37"/>
            <p:cNvSpPr>
              <a:spLocks noChangeShapeType="1"/>
            </p:cNvSpPr>
            <p:nvPr/>
          </p:nvSpPr>
          <p:spPr bwMode="auto">
            <a:xfrm>
              <a:off x="4560" y="2544"/>
              <a:ext cx="288"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6661" name="Line 38"/>
            <p:cNvSpPr>
              <a:spLocks noChangeShapeType="1"/>
            </p:cNvSpPr>
            <p:nvPr/>
          </p:nvSpPr>
          <p:spPr bwMode="auto">
            <a:xfrm>
              <a:off x="4570" y="2880"/>
              <a:ext cx="288"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567336" name="Text Box 40"/>
          <p:cNvSpPr txBox="1">
            <a:spLocks noChangeArrowheads="1"/>
          </p:cNvSpPr>
          <p:nvPr/>
        </p:nvSpPr>
        <p:spPr bwMode="auto">
          <a:xfrm>
            <a:off x="5410200" y="4495800"/>
            <a:ext cx="1708150" cy="457200"/>
          </a:xfrm>
          <a:prstGeom prst="rect">
            <a:avLst/>
          </a:prstGeom>
          <a:noFill/>
          <a:ln w="9525">
            <a:noFill/>
            <a:miter lim="800000"/>
            <a:headEnd/>
            <a:tailEnd/>
          </a:ln>
          <a:effectLst/>
        </p:spPr>
        <p:txBody>
          <a:bodyPr wrap="none">
            <a:spAutoFit/>
          </a:bodyPr>
          <a:lstStyle/>
          <a:p>
            <a:pPr eaLnBrk="1" hangingPunct="1"/>
            <a:r>
              <a:rPr lang="ja-JP" altLang="en-US"/>
              <a:t>受信待機型</a:t>
            </a:r>
          </a:p>
        </p:txBody>
      </p:sp>
      <p:grpSp>
        <p:nvGrpSpPr>
          <p:cNvPr id="567341" name="Group 45"/>
          <p:cNvGrpSpPr>
            <a:grpSpLocks/>
          </p:cNvGrpSpPr>
          <p:nvPr/>
        </p:nvGrpSpPr>
        <p:grpSpPr bwMode="auto">
          <a:xfrm>
            <a:off x="4876800" y="5257800"/>
            <a:ext cx="777875" cy="533400"/>
            <a:chOff x="3072" y="2544"/>
            <a:chExt cx="490" cy="336"/>
          </a:xfrm>
        </p:grpSpPr>
        <p:sp>
          <p:nvSpPr>
            <p:cNvPr id="26658" name="Line 46"/>
            <p:cNvSpPr>
              <a:spLocks noChangeShapeType="1"/>
            </p:cNvSpPr>
            <p:nvPr/>
          </p:nvSpPr>
          <p:spPr bwMode="auto">
            <a:xfrm>
              <a:off x="3072" y="2544"/>
              <a:ext cx="480"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6659" name="Line 47"/>
            <p:cNvSpPr>
              <a:spLocks noChangeShapeType="1"/>
            </p:cNvSpPr>
            <p:nvPr/>
          </p:nvSpPr>
          <p:spPr bwMode="auto">
            <a:xfrm>
              <a:off x="3082" y="2880"/>
              <a:ext cx="480" cy="0"/>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567356" name="Group 60"/>
          <p:cNvGrpSpPr>
            <a:grpSpLocks/>
          </p:cNvGrpSpPr>
          <p:nvPr/>
        </p:nvGrpSpPr>
        <p:grpSpPr bwMode="auto">
          <a:xfrm>
            <a:off x="6003925" y="5105400"/>
            <a:ext cx="1235075" cy="685800"/>
            <a:chOff x="3782" y="3216"/>
            <a:chExt cx="778" cy="432"/>
          </a:xfrm>
        </p:grpSpPr>
        <p:sp>
          <p:nvSpPr>
            <p:cNvPr id="26654" name="Line 49"/>
            <p:cNvSpPr>
              <a:spLocks noChangeShapeType="1"/>
            </p:cNvSpPr>
            <p:nvPr/>
          </p:nvSpPr>
          <p:spPr bwMode="auto">
            <a:xfrm>
              <a:off x="3792" y="3648"/>
              <a:ext cx="768" cy="0"/>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26655" name="Group 50"/>
            <p:cNvGrpSpPr>
              <a:grpSpLocks/>
            </p:cNvGrpSpPr>
            <p:nvPr/>
          </p:nvGrpSpPr>
          <p:grpSpPr bwMode="auto">
            <a:xfrm>
              <a:off x="3782" y="3216"/>
              <a:ext cx="768" cy="240"/>
              <a:chOff x="3792" y="3168"/>
              <a:chExt cx="768" cy="240"/>
            </a:xfrm>
          </p:grpSpPr>
          <p:sp>
            <p:nvSpPr>
              <p:cNvPr id="26656" name="Oval 51"/>
              <p:cNvSpPr>
                <a:spLocks noChangeArrowheads="1"/>
              </p:cNvSpPr>
              <p:nvPr/>
            </p:nvSpPr>
            <p:spPr bwMode="auto">
              <a:xfrm>
                <a:off x="4320" y="3168"/>
                <a:ext cx="240" cy="240"/>
              </a:xfrm>
              <a:prstGeom prst="ellipse">
                <a:avLst/>
              </a:prstGeom>
              <a:solidFill>
                <a:srgbClr val="CCFFFF"/>
              </a:solidFill>
              <a:ln w="9525">
                <a:solidFill>
                  <a:schemeClr val="tx1"/>
                </a:solidFill>
                <a:round/>
                <a:headEnd/>
                <a:tailEnd/>
              </a:ln>
              <a:effectLst/>
            </p:spPr>
            <p:txBody>
              <a:bodyPr wrap="none" anchor="ctr"/>
              <a:lstStyle/>
              <a:p>
                <a:pPr eaLnBrk="1" hangingPunct="1"/>
                <a:endParaRPr lang="ja-JP" altLang="en-US"/>
              </a:p>
            </p:txBody>
          </p:sp>
          <p:sp>
            <p:nvSpPr>
              <p:cNvPr id="26657" name="Line 52"/>
              <p:cNvSpPr>
                <a:spLocks noChangeShapeType="1"/>
              </p:cNvSpPr>
              <p:nvPr/>
            </p:nvSpPr>
            <p:spPr bwMode="auto">
              <a:xfrm>
                <a:off x="3792" y="3264"/>
                <a:ext cx="528" cy="0"/>
              </a:xfrm>
              <a:prstGeom prst="line">
                <a:avLst/>
              </a:prstGeom>
              <a:noFill/>
              <a:ln w="38100">
                <a:solidFill>
                  <a:srgbClr val="FF99CC"/>
                </a:solidFill>
                <a:round/>
                <a:headEnd/>
                <a:tailEnd type="triangle" w="med" len="med"/>
              </a:ln>
              <a:effectLst/>
            </p:spPr>
            <p:txBody>
              <a:bodyPr wrap="none"/>
              <a:lstStyle/>
              <a:p>
                <a:endParaRPr lang="ja-JP" altLang="en-US"/>
              </a:p>
            </p:txBody>
          </p:sp>
        </p:grpSp>
      </p:grpSp>
      <p:grpSp>
        <p:nvGrpSpPr>
          <p:cNvPr id="567359" name="Group 63"/>
          <p:cNvGrpSpPr>
            <a:grpSpLocks/>
          </p:cNvGrpSpPr>
          <p:nvPr/>
        </p:nvGrpSpPr>
        <p:grpSpPr bwMode="auto">
          <a:xfrm>
            <a:off x="5622925" y="5257800"/>
            <a:ext cx="396875" cy="762000"/>
            <a:chOff x="3542" y="3312"/>
            <a:chExt cx="250" cy="480"/>
          </a:xfrm>
        </p:grpSpPr>
        <p:sp>
          <p:nvSpPr>
            <p:cNvPr id="26652" name="Line 54"/>
            <p:cNvSpPr>
              <a:spLocks noChangeShapeType="1"/>
            </p:cNvSpPr>
            <p:nvPr/>
          </p:nvSpPr>
          <p:spPr bwMode="auto">
            <a:xfrm>
              <a:off x="3542" y="3312"/>
              <a:ext cx="240"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6653" name="AutoShape 55"/>
            <p:cNvSpPr>
              <a:spLocks noChangeArrowheads="1"/>
            </p:cNvSpPr>
            <p:nvPr/>
          </p:nvSpPr>
          <p:spPr bwMode="auto">
            <a:xfrm>
              <a:off x="3552" y="3552"/>
              <a:ext cx="240" cy="240"/>
            </a:xfrm>
            <a:prstGeom prst="hexagon">
              <a:avLst>
                <a:gd name="adj" fmla="val 25000"/>
                <a:gd name="vf" fmla="val 115470"/>
              </a:avLst>
            </a:prstGeom>
            <a:solidFill>
              <a:srgbClr val="FFFF99"/>
            </a:solidFill>
            <a:ln w="9525">
              <a:solidFill>
                <a:schemeClr val="tx1"/>
              </a:solidFill>
              <a:miter lim="800000"/>
              <a:headEnd/>
              <a:tailEnd/>
            </a:ln>
            <a:effectLst/>
          </p:spPr>
          <p:txBody>
            <a:bodyPr wrap="none" anchor="ctr"/>
            <a:lstStyle/>
            <a:p>
              <a:pPr eaLnBrk="1" hangingPunct="1"/>
              <a:endParaRPr lang="ja-JP" altLang="en-US"/>
            </a:p>
          </p:txBody>
        </p:sp>
      </p:grpSp>
      <p:grpSp>
        <p:nvGrpSpPr>
          <p:cNvPr id="567352" name="Group 56"/>
          <p:cNvGrpSpPr>
            <a:grpSpLocks/>
          </p:cNvGrpSpPr>
          <p:nvPr/>
        </p:nvGrpSpPr>
        <p:grpSpPr bwMode="auto">
          <a:xfrm>
            <a:off x="7239000" y="5257800"/>
            <a:ext cx="473075" cy="533400"/>
            <a:chOff x="4560" y="2544"/>
            <a:chExt cx="298" cy="336"/>
          </a:xfrm>
        </p:grpSpPr>
        <p:sp>
          <p:nvSpPr>
            <p:cNvPr id="26650" name="Line 57"/>
            <p:cNvSpPr>
              <a:spLocks noChangeShapeType="1"/>
            </p:cNvSpPr>
            <p:nvPr/>
          </p:nvSpPr>
          <p:spPr bwMode="auto">
            <a:xfrm>
              <a:off x="4560" y="2544"/>
              <a:ext cx="288"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6651" name="Line 58"/>
            <p:cNvSpPr>
              <a:spLocks noChangeShapeType="1"/>
            </p:cNvSpPr>
            <p:nvPr/>
          </p:nvSpPr>
          <p:spPr bwMode="auto">
            <a:xfrm>
              <a:off x="4570" y="2880"/>
              <a:ext cx="288"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567355" name="Text Box 59"/>
          <p:cNvSpPr txBox="1">
            <a:spLocks noChangeArrowheads="1"/>
          </p:cNvSpPr>
          <p:nvPr/>
        </p:nvSpPr>
        <p:spPr bwMode="auto">
          <a:xfrm>
            <a:off x="5334000" y="5943600"/>
            <a:ext cx="2012950" cy="457200"/>
          </a:xfrm>
          <a:prstGeom prst="rect">
            <a:avLst/>
          </a:prstGeom>
          <a:noFill/>
          <a:ln w="9525">
            <a:noFill/>
            <a:miter lim="800000"/>
            <a:headEnd/>
            <a:tailEnd/>
          </a:ln>
          <a:effectLst/>
        </p:spPr>
        <p:txBody>
          <a:bodyPr wrap="none">
            <a:spAutoFit/>
          </a:bodyPr>
          <a:lstStyle/>
          <a:p>
            <a:pPr eaLnBrk="1" hangingPunct="1"/>
            <a:r>
              <a:rPr lang="ja-JP" altLang="en-US"/>
              <a:t>受信無待機型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67305"/>
                                        </p:tgtEl>
                                        <p:attrNameLst>
                                          <p:attrName>style.visibility</p:attrName>
                                        </p:attrNameLst>
                                      </p:cBhvr>
                                      <p:to>
                                        <p:strVal val="visible"/>
                                      </p:to>
                                    </p:set>
                                    <p:animEffect transition="in" filter="wipe(left)">
                                      <p:cBhvr>
                                        <p:cTn id="7" dur="500"/>
                                        <p:tgtEl>
                                          <p:spTgt spid="56730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67309"/>
                                        </p:tgtEl>
                                        <p:attrNameLst>
                                          <p:attrName>style.visibility</p:attrName>
                                        </p:attrNameLst>
                                      </p:cBhvr>
                                      <p:to>
                                        <p:strVal val="visible"/>
                                      </p:to>
                                    </p:set>
                                    <p:animEffect transition="in" filter="wipe(left)">
                                      <p:cBhvr>
                                        <p:cTn id="12" dur="500"/>
                                        <p:tgtEl>
                                          <p:spTgt spid="5673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67335"/>
                                        </p:tgtEl>
                                        <p:attrNameLst>
                                          <p:attrName>style.visibility</p:attrName>
                                        </p:attrNameLst>
                                      </p:cBhvr>
                                      <p:to>
                                        <p:strVal val="visible"/>
                                      </p:to>
                                    </p:set>
                                    <p:animEffect transition="in" filter="wipe(left)">
                                      <p:cBhvr>
                                        <p:cTn id="17" dur="500"/>
                                        <p:tgtEl>
                                          <p:spTgt spid="56733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567357"/>
                                        </p:tgtEl>
                                        <p:attrNameLst>
                                          <p:attrName>style.visibility</p:attrName>
                                        </p:attrNameLst>
                                      </p:cBhvr>
                                      <p:to>
                                        <p:strVal val="visible"/>
                                      </p:to>
                                    </p:set>
                                    <p:animEffect transition="in" filter="wipe(left)">
                                      <p:cBhvr>
                                        <p:cTn id="22" dur="500"/>
                                        <p:tgtEl>
                                          <p:spTgt spid="56735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567318"/>
                                        </p:tgtEl>
                                        <p:attrNameLst>
                                          <p:attrName>style.visibility</p:attrName>
                                        </p:attrNameLst>
                                      </p:cBhvr>
                                      <p:to>
                                        <p:strVal val="visible"/>
                                      </p:to>
                                    </p:set>
                                    <p:animEffect transition="in" filter="wipe(left)">
                                      <p:cBhvr>
                                        <p:cTn id="27" dur="500"/>
                                        <p:tgtEl>
                                          <p:spTgt spid="56731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567337"/>
                                        </p:tgtEl>
                                        <p:attrNameLst>
                                          <p:attrName>style.visibility</p:attrName>
                                        </p:attrNameLst>
                                      </p:cBhvr>
                                      <p:to>
                                        <p:strVal val="visible"/>
                                      </p:to>
                                    </p:set>
                                    <p:animEffect transition="in" filter="wipe(left)">
                                      <p:cBhvr>
                                        <p:cTn id="32" dur="500"/>
                                        <p:tgtEl>
                                          <p:spTgt spid="56733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567358"/>
                                        </p:tgtEl>
                                        <p:attrNameLst>
                                          <p:attrName>style.visibility</p:attrName>
                                        </p:attrNameLst>
                                      </p:cBhvr>
                                      <p:to>
                                        <p:strVal val="visible"/>
                                      </p:to>
                                    </p:set>
                                    <p:animEffect transition="in" filter="wipe(left)">
                                      <p:cBhvr>
                                        <p:cTn id="37" dur="500"/>
                                        <p:tgtEl>
                                          <p:spTgt spid="56735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567339"/>
                                        </p:tgtEl>
                                        <p:attrNameLst>
                                          <p:attrName>style.visibility</p:attrName>
                                        </p:attrNameLst>
                                      </p:cBhvr>
                                      <p:to>
                                        <p:strVal val="visible"/>
                                      </p:to>
                                    </p:set>
                                    <p:animEffect transition="in" filter="wipe(left)">
                                      <p:cBhvr>
                                        <p:cTn id="42" dur="500"/>
                                        <p:tgtEl>
                                          <p:spTgt spid="56733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567340"/>
                                        </p:tgtEl>
                                        <p:attrNameLst>
                                          <p:attrName>style.visibility</p:attrName>
                                        </p:attrNameLst>
                                      </p:cBhvr>
                                      <p:to>
                                        <p:strVal val="visible"/>
                                      </p:to>
                                    </p:set>
                                    <p:animEffect transition="in" filter="wipe(left)">
                                      <p:cBhvr>
                                        <p:cTn id="47" dur="500"/>
                                        <p:tgtEl>
                                          <p:spTgt spid="56734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567336"/>
                                        </p:tgtEl>
                                        <p:attrNameLst>
                                          <p:attrName>style.visibility</p:attrName>
                                        </p:attrNameLst>
                                      </p:cBhvr>
                                      <p:to>
                                        <p:strVal val="visible"/>
                                      </p:to>
                                    </p:set>
                                    <p:animEffect transition="in" filter="checkerboard(across)">
                                      <p:cBhvr>
                                        <p:cTn id="52" dur="500"/>
                                        <p:tgtEl>
                                          <p:spTgt spid="56733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567341"/>
                                        </p:tgtEl>
                                        <p:attrNameLst>
                                          <p:attrName>style.visibility</p:attrName>
                                        </p:attrNameLst>
                                      </p:cBhvr>
                                      <p:to>
                                        <p:strVal val="visible"/>
                                      </p:to>
                                    </p:set>
                                    <p:animEffect transition="in" filter="wipe(left)">
                                      <p:cBhvr>
                                        <p:cTn id="57" dur="500"/>
                                        <p:tgtEl>
                                          <p:spTgt spid="567341"/>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567359"/>
                                        </p:tgtEl>
                                        <p:attrNameLst>
                                          <p:attrName>style.visibility</p:attrName>
                                        </p:attrNameLst>
                                      </p:cBhvr>
                                      <p:to>
                                        <p:strVal val="visible"/>
                                      </p:to>
                                    </p:set>
                                    <p:animEffect transition="in" filter="wipe(left)">
                                      <p:cBhvr>
                                        <p:cTn id="62" dur="500"/>
                                        <p:tgtEl>
                                          <p:spTgt spid="567359"/>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567356"/>
                                        </p:tgtEl>
                                        <p:attrNameLst>
                                          <p:attrName>style.visibility</p:attrName>
                                        </p:attrNameLst>
                                      </p:cBhvr>
                                      <p:to>
                                        <p:strVal val="visible"/>
                                      </p:to>
                                    </p:set>
                                    <p:animEffect transition="in" filter="wipe(left)">
                                      <p:cBhvr>
                                        <p:cTn id="67" dur="500"/>
                                        <p:tgtEl>
                                          <p:spTgt spid="567356"/>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nodeType="clickEffect">
                                  <p:stCondLst>
                                    <p:cond delay="0"/>
                                  </p:stCondLst>
                                  <p:childTnLst>
                                    <p:set>
                                      <p:cBhvr>
                                        <p:cTn id="71" dur="1" fill="hold">
                                          <p:stCondLst>
                                            <p:cond delay="0"/>
                                          </p:stCondLst>
                                        </p:cTn>
                                        <p:tgtEl>
                                          <p:spTgt spid="567352"/>
                                        </p:tgtEl>
                                        <p:attrNameLst>
                                          <p:attrName>style.visibility</p:attrName>
                                        </p:attrNameLst>
                                      </p:cBhvr>
                                      <p:to>
                                        <p:strVal val="visible"/>
                                      </p:to>
                                    </p:set>
                                    <p:animEffect transition="in" filter="wipe(left)">
                                      <p:cBhvr>
                                        <p:cTn id="72" dur="500"/>
                                        <p:tgtEl>
                                          <p:spTgt spid="567352"/>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5" presetClass="entr" presetSubtype="10" fill="hold" grpId="0" nodeType="clickEffect">
                                  <p:stCondLst>
                                    <p:cond delay="0"/>
                                  </p:stCondLst>
                                  <p:childTnLst>
                                    <p:set>
                                      <p:cBhvr>
                                        <p:cTn id="76" dur="1" fill="hold">
                                          <p:stCondLst>
                                            <p:cond delay="0"/>
                                          </p:stCondLst>
                                        </p:cTn>
                                        <p:tgtEl>
                                          <p:spTgt spid="567355"/>
                                        </p:tgtEl>
                                        <p:attrNameLst>
                                          <p:attrName>style.visibility</p:attrName>
                                        </p:attrNameLst>
                                      </p:cBhvr>
                                      <p:to>
                                        <p:strVal val="visible"/>
                                      </p:to>
                                    </p:set>
                                    <p:animEffect transition="in" filter="checkerboard(across)">
                                      <p:cBhvr>
                                        <p:cTn id="77" dur="500"/>
                                        <p:tgtEl>
                                          <p:spTgt spid="5673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7336" grpId="0" autoUpdateAnimBg="0"/>
      <p:bldP spid="567355"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同期</a:t>
            </a:r>
            <a:r>
              <a:rPr kumimoji="1" lang="ja-JP" altLang="en-US"/>
              <a:t>通信・非同期通信の</a:t>
            </a:r>
            <a:br>
              <a:rPr kumimoji="1" lang="en-US" altLang="ja-JP"/>
            </a:br>
            <a:r>
              <a:rPr kumimoji="1" lang="ja-JP" altLang="en-US"/>
              <a:t>長所と短所</a:t>
            </a:r>
          </a:p>
        </p:txBody>
      </p:sp>
      <p:graphicFrame>
        <p:nvGraphicFramePr>
          <p:cNvPr id="4" name="表 3"/>
          <p:cNvGraphicFramePr>
            <a:graphicFrameLocks noGrp="1"/>
          </p:cNvGraphicFramePr>
          <p:nvPr>
            <p:extLst>
              <p:ext uri="{D42A27DB-BD31-4B8C-83A1-F6EECF244321}">
                <p14:modId xmlns:p14="http://schemas.microsoft.com/office/powerpoint/2010/main" val="2656007995"/>
              </p:ext>
            </p:extLst>
          </p:nvPr>
        </p:nvGraphicFramePr>
        <p:xfrm>
          <a:off x="179512" y="2060848"/>
          <a:ext cx="8784976" cy="4297680"/>
        </p:xfrm>
        <a:graphic>
          <a:graphicData uri="http://schemas.openxmlformats.org/drawingml/2006/table">
            <a:tbl>
              <a:tblPr firstRow="1" bandRow="1">
                <a:tableStyleId>{5C22544A-7EE6-4342-B048-85BDC9FD1C3A}</a:tableStyleId>
              </a:tblPr>
              <a:tblGrid>
                <a:gridCol w="1224136">
                  <a:extLst>
                    <a:ext uri="{9D8B030D-6E8A-4147-A177-3AD203B41FA5}">
                      <a16:colId xmlns:a16="http://schemas.microsoft.com/office/drawing/2014/main" val="20000"/>
                    </a:ext>
                  </a:extLst>
                </a:gridCol>
                <a:gridCol w="3816424">
                  <a:extLst>
                    <a:ext uri="{9D8B030D-6E8A-4147-A177-3AD203B41FA5}">
                      <a16:colId xmlns:a16="http://schemas.microsoft.com/office/drawing/2014/main" val="20001"/>
                    </a:ext>
                  </a:extLst>
                </a:gridCol>
                <a:gridCol w="3744416">
                  <a:extLst>
                    <a:ext uri="{9D8B030D-6E8A-4147-A177-3AD203B41FA5}">
                      <a16:colId xmlns:a16="http://schemas.microsoft.com/office/drawing/2014/main" val="20002"/>
                    </a:ext>
                  </a:extLst>
                </a:gridCol>
              </a:tblGrid>
              <a:tr h="370840">
                <a:tc>
                  <a:txBody>
                    <a:bodyPr/>
                    <a:lstStyle/>
                    <a:p>
                      <a:endParaRPr kumimoji="1" lang="ja-JP" altLang="en-US" sz="2400"/>
                    </a:p>
                  </a:txBody>
                  <a:tcPr>
                    <a:solidFill>
                      <a:srgbClr val="003300"/>
                    </a:solidFill>
                  </a:tcPr>
                </a:tc>
                <a:tc>
                  <a:txBody>
                    <a:bodyPr/>
                    <a:lstStyle/>
                    <a:p>
                      <a:pPr algn="ctr"/>
                      <a:r>
                        <a:rPr kumimoji="1" lang="ja-JP" altLang="en-US" sz="2400"/>
                        <a:t>長所</a:t>
                      </a:r>
                    </a:p>
                  </a:txBody>
                  <a:tcPr>
                    <a:solidFill>
                      <a:srgbClr val="003300"/>
                    </a:solidFill>
                  </a:tcPr>
                </a:tc>
                <a:tc>
                  <a:txBody>
                    <a:bodyPr/>
                    <a:lstStyle/>
                    <a:p>
                      <a:pPr algn="ctr"/>
                      <a:r>
                        <a:rPr kumimoji="1" lang="ja-JP" altLang="en-US" sz="2400"/>
                        <a:t>短所</a:t>
                      </a:r>
                    </a:p>
                  </a:txBody>
                  <a:tcPr>
                    <a:solidFill>
                      <a:srgbClr val="003300"/>
                    </a:solidFill>
                  </a:tcPr>
                </a:tc>
                <a:extLst>
                  <a:ext uri="{0D108BD9-81ED-4DB2-BD59-A6C34878D82A}">
                    <a16:rowId xmlns:a16="http://schemas.microsoft.com/office/drawing/2014/main" val="10000"/>
                  </a:ext>
                </a:extLst>
              </a:tr>
              <a:tr h="370840">
                <a:tc>
                  <a:txBody>
                    <a:bodyPr/>
                    <a:lstStyle/>
                    <a:p>
                      <a:r>
                        <a:rPr kumimoji="1" lang="ja-JP" altLang="en-US" sz="2400"/>
                        <a:t>同期</a:t>
                      </a:r>
                      <a:endParaRPr kumimoji="1" lang="en-US" altLang="ja-JP" sz="2400"/>
                    </a:p>
                    <a:p>
                      <a:r>
                        <a:rPr kumimoji="1" lang="ja-JP" altLang="en-US" sz="2400"/>
                        <a:t>通信</a:t>
                      </a:r>
                    </a:p>
                  </a:txBody>
                  <a:tcPr anchor="ctr"/>
                </a:tc>
                <a:tc>
                  <a:txBody>
                    <a:bodyPr/>
                    <a:lstStyle/>
                    <a:p>
                      <a:pPr marL="342900" indent="-342900">
                        <a:buFont typeface="Arial" panose="020B0604020202020204" pitchFamily="34" charset="0"/>
                        <a:buChar char="•"/>
                      </a:pPr>
                      <a:r>
                        <a:rPr kumimoji="1" lang="ja-JP" altLang="en-US" sz="2400"/>
                        <a:t>相手に届いたことが確認できる</a:t>
                      </a:r>
                    </a:p>
                  </a:txBody>
                  <a:tcPr anchor="ctr"/>
                </a:tc>
                <a:tc>
                  <a:txBody>
                    <a:bodyPr/>
                    <a:lstStyle/>
                    <a:p>
                      <a:pPr marL="342900" indent="-342900">
                        <a:buFont typeface="Arial" panose="020B0604020202020204" pitchFamily="34" charset="0"/>
                        <a:buChar char="•"/>
                      </a:pPr>
                      <a:r>
                        <a:rPr kumimoji="1" lang="ja-JP" altLang="en-US" sz="2400"/>
                        <a:t>相手の受信完了まで待つ必要がある</a:t>
                      </a:r>
                      <a:endParaRPr kumimoji="1" lang="en-US" altLang="ja-JP" sz="2400"/>
                    </a:p>
                    <a:p>
                      <a:pPr marL="342900" indent="-342900">
                        <a:buFont typeface="Arial" panose="020B0604020202020204" pitchFamily="34" charset="0"/>
                        <a:buChar char="•"/>
                      </a:pPr>
                      <a:r>
                        <a:rPr kumimoji="1" lang="ja-JP" altLang="en-US" sz="2400"/>
                        <a:t>相手が止まると自分も動けない</a:t>
                      </a:r>
                      <a:endParaRPr kumimoji="1" lang="en-US" altLang="ja-JP" sz="2400"/>
                    </a:p>
                    <a:p>
                      <a:pPr marL="342900" indent="-342900">
                        <a:buFont typeface="ＭＳ Ｐゴシック" panose="020B0600070205080204" pitchFamily="50" charset="-128"/>
                        <a:buChar char="⇒"/>
                      </a:pPr>
                      <a:r>
                        <a:rPr kumimoji="1" lang="ja-JP" altLang="en-US" sz="2400"/>
                        <a:t>一定時間返事が無ければ通信を打ち切る</a:t>
                      </a:r>
                    </a:p>
                  </a:txBody>
                  <a:tcPr anchor="ctr"/>
                </a:tc>
                <a:extLst>
                  <a:ext uri="{0D108BD9-81ED-4DB2-BD59-A6C34878D82A}">
                    <a16:rowId xmlns:a16="http://schemas.microsoft.com/office/drawing/2014/main" val="10001"/>
                  </a:ext>
                </a:extLst>
              </a:tr>
              <a:tr h="370840">
                <a:tc>
                  <a:txBody>
                    <a:bodyPr/>
                    <a:lstStyle/>
                    <a:p>
                      <a:r>
                        <a:rPr kumimoji="1" lang="ja-JP" altLang="en-US" sz="2400"/>
                        <a:t>非同期</a:t>
                      </a:r>
                      <a:endParaRPr kumimoji="1" lang="en-US" altLang="ja-JP" sz="2400"/>
                    </a:p>
                    <a:p>
                      <a:r>
                        <a:rPr kumimoji="1" lang="ja-JP" altLang="en-US" sz="2400"/>
                        <a:t>通信</a:t>
                      </a:r>
                    </a:p>
                  </a:txBody>
                  <a:tcPr anchor="ctr"/>
                </a:tc>
                <a:tc>
                  <a:txBody>
                    <a:bodyPr/>
                    <a:lstStyle/>
                    <a:p>
                      <a:pPr marL="342900" indent="-342900">
                        <a:buFont typeface="Arial" panose="020B0604020202020204" pitchFamily="34" charset="0"/>
                        <a:buChar char="•"/>
                      </a:pPr>
                      <a:r>
                        <a:rPr kumimoji="1" lang="ja-JP" altLang="en-US" sz="2400"/>
                        <a:t>相手の受信を待たなくていい</a:t>
                      </a:r>
                      <a:endParaRPr kumimoji="1" lang="en-US" altLang="ja-JP" sz="2400"/>
                    </a:p>
                    <a:p>
                      <a:pPr marL="342900" indent="-342900">
                        <a:buFont typeface="Arial" panose="020B0604020202020204" pitchFamily="34" charset="0"/>
                        <a:buChar char="•"/>
                      </a:pPr>
                      <a:r>
                        <a:rPr kumimoji="1" lang="ja-JP" altLang="en-US" sz="2400"/>
                        <a:t>相手が止まっても自分は動ける</a:t>
                      </a:r>
                    </a:p>
                  </a:txBody>
                  <a:tcPr anchor="ctr"/>
                </a:tc>
                <a:tc>
                  <a:txBody>
                    <a:bodyPr/>
                    <a:lstStyle/>
                    <a:p>
                      <a:pPr marL="342900" indent="-342900">
                        <a:buFont typeface="Arial" panose="020B0604020202020204" pitchFamily="34" charset="0"/>
                        <a:buChar char="•"/>
                      </a:pPr>
                      <a:r>
                        <a:rPr kumimoji="1" lang="ja-JP" altLang="en-US" sz="2400"/>
                        <a:t>相手に届いたかどうかわからない</a:t>
                      </a:r>
                      <a:endParaRPr kumimoji="1" lang="en-US" altLang="ja-JP" sz="2400"/>
                    </a:p>
                    <a:p>
                      <a:pPr marL="342900" indent="-342900">
                        <a:buFont typeface="ＭＳ Ｐゴシック" panose="020B0600070205080204" pitchFamily="50" charset="-128"/>
                        <a:buChar char="⇒"/>
                      </a:pPr>
                      <a:r>
                        <a:rPr kumimoji="1" lang="ja-JP" altLang="en-US" sz="2400"/>
                        <a:t>受信完了の通知が必要</a:t>
                      </a: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792292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charset="0"/>
              </a:rPr>
              <a:t>プロセスの同期</a:t>
            </a:r>
            <a:br>
              <a:rPr lang="ja-JP" altLang="en-US">
                <a:latin typeface="Times New Roman" charset="0"/>
              </a:rPr>
            </a:br>
            <a:r>
              <a:rPr lang="ja-JP" altLang="en-US" sz="3600">
                <a:latin typeface="Times New Roman" charset="0"/>
              </a:rPr>
              <a:t>(</a:t>
            </a:r>
            <a:r>
              <a:rPr lang="en-US" altLang="ja-JP" sz="3600">
                <a:latin typeface="Times New Roman" charset="0"/>
              </a:rPr>
              <a:t>synchronization)</a:t>
            </a:r>
          </a:p>
        </p:txBody>
      </p:sp>
      <p:sp>
        <p:nvSpPr>
          <p:cNvPr id="27651" name="Rectangle 3"/>
          <p:cNvSpPr>
            <a:spLocks noGrp="1" noChangeArrowheads="1"/>
          </p:cNvSpPr>
          <p:nvPr>
            <p:ph type="body" idx="1"/>
          </p:nvPr>
        </p:nvSpPr>
        <p:spPr>
          <a:xfrm>
            <a:off x="685800" y="1981200"/>
            <a:ext cx="7772400" cy="1828800"/>
          </a:xfrm>
        </p:spPr>
        <p:txBody>
          <a:bodyPr/>
          <a:lstStyle/>
          <a:p>
            <a:pPr eaLnBrk="1" hangingPunct="1"/>
            <a:r>
              <a:rPr lang="ja-JP" altLang="en-US" dirty="0">
                <a:latin typeface="Times New Roman" charset="0"/>
              </a:rPr>
              <a:t>プロセスの同期(</a:t>
            </a:r>
            <a:r>
              <a:rPr lang="en-US" altLang="ja-JP" dirty="0">
                <a:latin typeface="Times New Roman" charset="0"/>
              </a:rPr>
              <a:t>synchronization)</a:t>
            </a:r>
          </a:p>
          <a:p>
            <a:pPr lvl="1" eaLnBrk="1" hangingPunct="1"/>
            <a:r>
              <a:rPr lang="ja-JP" altLang="en-US" dirty="0">
                <a:latin typeface="Times New Roman" charset="0"/>
              </a:rPr>
              <a:t>協同して動くプロセス群が足並みを揃えるために互いの実行状況を確認する</a:t>
            </a:r>
          </a:p>
        </p:txBody>
      </p:sp>
      <p:sp>
        <p:nvSpPr>
          <p:cNvPr id="27652" name="Rectangle 4"/>
          <p:cNvSpPr>
            <a:spLocks noChangeArrowheads="1"/>
          </p:cNvSpPr>
          <p:nvPr/>
        </p:nvSpPr>
        <p:spPr bwMode="auto">
          <a:xfrm>
            <a:off x="533400" y="4267200"/>
            <a:ext cx="1219200" cy="2209800"/>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27653" name="Text Box 5"/>
          <p:cNvSpPr txBox="1">
            <a:spLocks noChangeArrowheads="1"/>
          </p:cNvSpPr>
          <p:nvPr/>
        </p:nvSpPr>
        <p:spPr bwMode="auto">
          <a:xfrm>
            <a:off x="381000" y="3810000"/>
            <a:ext cx="1423988" cy="457200"/>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27654" name="Text Box 6"/>
          <p:cNvSpPr txBox="1">
            <a:spLocks noChangeArrowheads="1"/>
          </p:cNvSpPr>
          <p:nvPr/>
        </p:nvSpPr>
        <p:spPr bwMode="auto">
          <a:xfrm>
            <a:off x="3184525" y="4308475"/>
            <a:ext cx="1423988" cy="457200"/>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27655" name="Text Box 7"/>
          <p:cNvSpPr txBox="1">
            <a:spLocks noChangeArrowheads="1"/>
          </p:cNvSpPr>
          <p:nvPr/>
        </p:nvSpPr>
        <p:spPr bwMode="auto">
          <a:xfrm>
            <a:off x="3200400" y="4876800"/>
            <a:ext cx="1423988" cy="457200"/>
          </a:xfrm>
          <a:prstGeom prst="rect">
            <a:avLst/>
          </a:prstGeom>
          <a:noFill/>
          <a:ln w="9525">
            <a:noFill/>
            <a:miter lim="800000"/>
            <a:headEnd/>
            <a:tailEnd/>
          </a:ln>
          <a:effectLst/>
        </p:spPr>
        <p:txBody>
          <a:bodyPr wrap="none">
            <a:spAutoFit/>
          </a:bodyPr>
          <a:lstStyle/>
          <a:p>
            <a:pPr eaLnBrk="1" hangingPunct="1"/>
            <a:r>
              <a:rPr lang="ja-JP" altLang="en-US"/>
              <a:t>プロセス2</a:t>
            </a:r>
          </a:p>
        </p:txBody>
      </p:sp>
      <p:sp>
        <p:nvSpPr>
          <p:cNvPr id="462856" name="Line 8"/>
          <p:cNvSpPr>
            <a:spLocks noChangeShapeType="1"/>
          </p:cNvSpPr>
          <p:nvPr/>
        </p:nvSpPr>
        <p:spPr bwMode="auto">
          <a:xfrm>
            <a:off x="4724400" y="4495800"/>
            <a:ext cx="914400" cy="0"/>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462857" name="Group 9"/>
          <p:cNvGrpSpPr>
            <a:grpSpLocks/>
          </p:cNvGrpSpPr>
          <p:nvPr/>
        </p:nvGrpSpPr>
        <p:grpSpPr bwMode="auto">
          <a:xfrm>
            <a:off x="5410200" y="3886200"/>
            <a:ext cx="793750" cy="838200"/>
            <a:chOff x="3600" y="2688"/>
            <a:chExt cx="500" cy="528"/>
          </a:xfrm>
        </p:grpSpPr>
        <p:sp>
          <p:nvSpPr>
            <p:cNvPr id="27673" name="Oval 10"/>
            <p:cNvSpPr>
              <a:spLocks noChangeArrowheads="1"/>
            </p:cNvSpPr>
            <p:nvPr/>
          </p:nvSpPr>
          <p:spPr bwMode="auto">
            <a:xfrm>
              <a:off x="3744" y="2976"/>
              <a:ext cx="240" cy="240"/>
            </a:xfrm>
            <a:prstGeom prst="ellipse">
              <a:avLst/>
            </a:prstGeom>
            <a:solidFill>
              <a:srgbClr val="CCFFFF"/>
            </a:solidFill>
            <a:ln w="9525">
              <a:solidFill>
                <a:schemeClr val="tx1"/>
              </a:solidFill>
              <a:round/>
              <a:headEnd/>
              <a:tailEnd/>
            </a:ln>
            <a:effectLst/>
          </p:spPr>
          <p:txBody>
            <a:bodyPr wrap="none" anchor="ctr"/>
            <a:lstStyle/>
            <a:p>
              <a:pPr eaLnBrk="1" hangingPunct="1"/>
              <a:endParaRPr lang="ja-JP" altLang="en-US"/>
            </a:p>
          </p:txBody>
        </p:sp>
        <p:sp>
          <p:nvSpPr>
            <p:cNvPr id="27674" name="Text Box 11"/>
            <p:cNvSpPr txBox="1">
              <a:spLocks noChangeArrowheads="1"/>
            </p:cNvSpPr>
            <p:nvPr/>
          </p:nvSpPr>
          <p:spPr bwMode="auto">
            <a:xfrm>
              <a:off x="3600" y="2688"/>
              <a:ext cx="500" cy="288"/>
            </a:xfrm>
            <a:prstGeom prst="rect">
              <a:avLst/>
            </a:prstGeom>
            <a:noFill/>
            <a:ln w="9525">
              <a:noFill/>
              <a:miter lim="800000"/>
              <a:headEnd/>
              <a:tailEnd/>
            </a:ln>
            <a:effectLst/>
          </p:spPr>
          <p:txBody>
            <a:bodyPr wrap="none">
              <a:spAutoFit/>
            </a:bodyPr>
            <a:lstStyle/>
            <a:p>
              <a:pPr eaLnBrk="1" hangingPunct="1"/>
              <a:r>
                <a:rPr lang="ja-JP" altLang="en-US"/>
                <a:t>同期</a:t>
              </a:r>
            </a:p>
          </p:txBody>
        </p:sp>
      </p:grpSp>
      <p:sp>
        <p:nvSpPr>
          <p:cNvPr id="462860" name="Line 12"/>
          <p:cNvSpPr>
            <a:spLocks noChangeShapeType="1"/>
          </p:cNvSpPr>
          <p:nvPr/>
        </p:nvSpPr>
        <p:spPr bwMode="auto">
          <a:xfrm>
            <a:off x="4724400" y="5105400"/>
            <a:ext cx="2362200" cy="0"/>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462861" name="Group 13"/>
          <p:cNvGrpSpPr>
            <a:grpSpLocks/>
          </p:cNvGrpSpPr>
          <p:nvPr/>
        </p:nvGrpSpPr>
        <p:grpSpPr bwMode="auto">
          <a:xfrm>
            <a:off x="6019800" y="4140200"/>
            <a:ext cx="1468438" cy="366713"/>
            <a:chOff x="3792" y="2848"/>
            <a:chExt cx="925" cy="231"/>
          </a:xfrm>
        </p:grpSpPr>
        <p:sp>
          <p:nvSpPr>
            <p:cNvPr id="27671" name="Line 14"/>
            <p:cNvSpPr>
              <a:spLocks noChangeShapeType="1"/>
            </p:cNvSpPr>
            <p:nvPr/>
          </p:nvSpPr>
          <p:spPr bwMode="auto">
            <a:xfrm>
              <a:off x="3792" y="3072"/>
              <a:ext cx="912" cy="0"/>
            </a:xfrm>
            <a:prstGeom prst="line">
              <a:avLst/>
            </a:prstGeom>
            <a:noFill/>
            <a:ln w="38100">
              <a:solidFill>
                <a:srgbClr val="FFFF99"/>
              </a:solidFill>
              <a:prstDash val="dash"/>
              <a:round/>
              <a:headEnd/>
              <a:tailEnd type="triangle" w="med" len="med"/>
            </a:ln>
            <a:effectLst/>
          </p:spPr>
          <p:txBody>
            <a:bodyPr wrap="none"/>
            <a:lstStyle/>
            <a:p>
              <a:endParaRPr lang="ja-JP" altLang="en-US"/>
            </a:p>
          </p:txBody>
        </p:sp>
        <p:sp>
          <p:nvSpPr>
            <p:cNvPr id="27672" name="Text Box 15"/>
            <p:cNvSpPr txBox="1">
              <a:spLocks noChangeArrowheads="1"/>
            </p:cNvSpPr>
            <p:nvPr/>
          </p:nvSpPr>
          <p:spPr bwMode="auto">
            <a:xfrm>
              <a:off x="3840" y="2848"/>
              <a:ext cx="877" cy="231"/>
            </a:xfrm>
            <a:prstGeom prst="rect">
              <a:avLst/>
            </a:prstGeom>
            <a:noFill/>
            <a:ln w="9525">
              <a:noFill/>
              <a:miter lim="800000"/>
              <a:headEnd/>
              <a:tailEnd/>
            </a:ln>
            <a:effectLst/>
          </p:spPr>
          <p:txBody>
            <a:bodyPr wrap="none">
              <a:spAutoFit/>
            </a:bodyPr>
            <a:lstStyle/>
            <a:p>
              <a:pPr eaLnBrk="1" hangingPunct="1"/>
              <a:r>
                <a:rPr lang="ja-JP" altLang="en-US" sz="1800"/>
                <a:t>ブロック状態</a:t>
              </a:r>
            </a:p>
          </p:txBody>
        </p:sp>
      </p:grpSp>
      <p:sp>
        <p:nvSpPr>
          <p:cNvPr id="462864" name="Oval 16"/>
          <p:cNvSpPr>
            <a:spLocks noChangeArrowheads="1"/>
          </p:cNvSpPr>
          <p:nvPr/>
        </p:nvSpPr>
        <p:spPr bwMode="auto">
          <a:xfrm>
            <a:off x="7086600" y="4876800"/>
            <a:ext cx="381000" cy="381000"/>
          </a:xfrm>
          <a:prstGeom prst="ellipse">
            <a:avLst/>
          </a:prstGeom>
          <a:solidFill>
            <a:srgbClr val="CCFFFF"/>
          </a:solidFill>
          <a:ln w="9525">
            <a:solidFill>
              <a:schemeClr val="tx1"/>
            </a:solidFill>
            <a:round/>
            <a:headEnd/>
            <a:tailEnd/>
          </a:ln>
          <a:effectLst/>
        </p:spPr>
        <p:txBody>
          <a:bodyPr wrap="none" anchor="ctr"/>
          <a:lstStyle/>
          <a:p>
            <a:pPr eaLnBrk="1" hangingPunct="1"/>
            <a:endParaRPr lang="ja-JP" altLang="en-US"/>
          </a:p>
        </p:txBody>
      </p:sp>
      <p:grpSp>
        <p:nvGrpSpPr>
          <p:cNvPr id="462865" name="Group 17"/>
          <p:cNvGrpSpPr>
            <a:grpSpLocks/>
          </p:cNvGrpSpPr>
          <p:nvPr/>
        </p:nvGrpSpPr>
        <p:grpSpPr bwMode="auto">
          <a:xfrm>
            <a:off x="7467600" y="4495800"/>
            <a:ext cx="914400" cy="609600"/>
            <a:chOff x="4704" y="3072"/>
            <a:chExt cx="576" cy="384"/>
          </a:xfrm>
        </p:grpSpPr>
        <p:sp>
          <p:nvSpPr>
            <p:cNvPr id="27669" name="Line 18"/>
            <p:cNvSpPr>
              <a:spLocks noChangeShapeType="1"/>
            </p:cNvSpPr>
            <p:nvPr/>
          </p:nvSpPr>
          <p:spPr bwMode="auto">
            <a:xfrm>
              <a:off x="4704" y="3072"/>
              <a:ext cx="576"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7670" name="Line 19"/>
            <p:cNvSpPr>
              <a:spLocks noChangeShapeType="1"/>
            </p:cNvSpPr>
            <p:nvPr/>
          </p:nvSpPr>
          <p:spPr bwMode="auto">
            <a:xfrm>
              <a:off x="4704" y="3456"/>
              <a:ext cx="576"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462868" name="Text Box 20"/>
          <p:cNvSpPr txBox="1">
            <a:spLocks noChangeArrowheads="1"/>
          </p:cNvSpPr>
          <p:nvPr/>
        </p:nvSpPr>
        <p:spPr bwMode="auto">
          <a:xfrm>
            <a:off x="3657600" y="5562600"/>
            <a:ext cx="4595813" cy="946150"/>
          </a:xfrm>
          <a:prstGeom prst="rect">
            <a:avLst/>
          </a:prstGeom>
          <a:noFill/>
          <a:ln w="9525">
            <a:noFill/>
            <a:miter lim="800000"/>
            <a:headEnd/>
            <a:tailEnd/>
          </a:ln>
          <a:effectLst/>
        </p:spPr>
        <p:txBody>
          <a:bodyPr wrap="none">
            <a:spAutoFit/>
          </a:bodyPr>
          <a:lstStyle/>
          <a:p>
            <a:pPr eaLnBrk="1" hangingPunct="1"/>
            <a:r>
              <a:rPr lang="ja-JP" altLang="en-US" sz="2800"/>
              <a:t>全てのプロセスが同期地点に</a:t>
            </a:r>
          </a:p>
          <a:p>
            <a:pPr eaLnBrk="1" hangingPunct="1"/>
            <a:r>
              <a:rPr lang="ja-JP" altLang="en-US" sz="2800"/>
              <a:t>到達すれば先に進める</a:t>
            </a:r>
          </a:p>
        </p:txBody>
      </p:sp>
      <p:sp>
        <p:nvSpPr>
          <p:cNvPr id="27663" name="Rectangle 21"/>
          <p:cNvSpPr>
            <a:spLocks noChangeArrowheads="1"/>
          </p:cNvSpPr>
          <p:nvPr/>
        </p:nvSpPr>
        <p:spPr bwMode="auto">
          <a:xfrm>
            <a:off x="1905000" y="4267200"/>
            <a:ext cx="1219200" cy="2209800"/>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grpSp>
        <p:nvGrpSpPr>
          <p:cNvPr id="462870" name="Group 22"/>
          <p:cNvGrpSpPr>
            <a:grpSpLocks/>
          </p:cNvGrpSpPr>
          <p:nvPr/>
        </p:nvGrpSpPr>
        <p:grpSpPr bwMode="auto">
          <a:xfrm>
            <a:off x="533400" y="5181600"/>
            <a:ext cx="2590800" cy="685800"/>
            <a:chOff x="336" y="3264"/>
            <a:chExt cx="1632" cy="432"/>
          </a:xfrm>
        </p:grpSpPr>
        <p:sp>
          <p:nvSpPr>
            <p:cNvPr id="27667" name="Rectangle 23"/>
            <p:cNvSpPr>
              <a:spLocks noChangeArrowheads="1"/>
            </p:cNvSpPr>
            <p:nvPr/>
          </p:nvSpPr>
          <p:spPr bwMode="auto">
            <a:xfrm>
              <a:off x="336" y="3264"/>
              <a:ext cx="768" cy="288"/>
            </a:xfrm>
            <a:prstGeom prst="rect">
              <a:avLst/>
            </a:prstGeom>
            <a:solidFill>
              <a:srgbClr val="CCFFCC"/>
            </a:solidFill>
            <a:ln w="9525">
              <a:solidFill>
                <a:schemeClr val="tx1"/>
              </a:solidFill>
              <a:miter lim="800000"/>
              <a:headEnd/>
              <a:tailEnd/>
            </a:ln>
            <a:effectLst/>
          </p:spPr>
          <p:txBody>
            <a:bodyPr wrap="none" anchor="ctr"/>
            <a:lstStyle/>
            <a:p>
              <a:pPr algn="ctr" eaLnBrk="1" hangingPunct="1"/>
              <a:r>
                <a:rPr lang="ja-JP" altLang="en-US">
                  <a:solidFill>
                    <a:srgbClr val="000000"/>
                  </a:solidFill>
                </a:rPr>
                <a:t>同期地点</a:t>
              </a:r>
            </a:p>
          </p:txBody>
        </p:sp>
        <p:sp>
          <p:nvSpPr>
            <p:cNvPr id="27668" name="Rectangle 24"/>
            <p:cNvSpPr>
              <a:spLocks noChangeArrowheads="1"/>
            </p:cNvSpPr>
            <p:nvPr/>
          </p:nvSpPr>
          <p:spPr bwMode="auto">
            <a:xfrm>
              <a:off x="1200" y="3408"/>
              <a:ext cx="768" cy="288"/>
            </a:xfrm>
            <a:prstGeom prst="rect">
              <a:avLst/>
            </a:prstGeom>
            <a:solidFill>
              <a:srgbClr val="CCFFCC"/>
            </a:solidFill>
            <a:ln w="9525">
              <a:solidFill>
                <a:schemeClr val="tx1"/>
              </a:solidFill>
              <a:miter lim="800000"/>
              <a:headEnd/>
              <a:tailEnd/>
            </a:ln>
            <a:effectLst/>
          </p:spPr>
          <p:txBody>
            <a:bodyPr wrap="none" anchor="ctr"/>
            <a:lstStyle/>
            <a:p>
              <a:pPr algn="ctr" eaLnBrk="1" hangingPunct="1"/>
              <a:r>
                <a:rPr lang="ja-JP" altLang="en-US">
                  <a:solidFill>
                    <a:srgbClr val="000000"/>
                  </a:solidFill>
                </a:rPr>
                <a:t>同期地点</a:t>
              </a:r>
            </a:p>
          </p:txBody>
        </p:sp>
      </p:grpSp>
      <p:sp>
        <p:nvSpPr>
          <p:cNvPr id="27665" name="Text Box 25"/>
          <p:cNvSpPr txBox="1">
            <a:spLocks noChangeArrowheads="1"/>
          </p:cNvSpPr>
          <p:nvPr/>
        </p:nvSpPr>
        <p:spPr bwMode="auto">
          <a:xfrm>
            <a:off x="1752600" y="3810000"/>
            <a:ext cx="1423988" cy="457200"/>
          </a:xfrm>
          <a:prstGeom prst="rect">
            <a:avLst/>
          </a:prstGeom>
          <a:noFill/>
          <a:ln w="9525">
            <a:noFill/>
            <a:miter lim="800000"/>
            <a:headEnd/>
            <a:tailEnd/>
          </a:ln>
          <a:effectLst/>
        </p:spPr>
        <p:txBody>
          <a:bodyPr wrap="none">
            <a:spAutoFit/>
          </a:bodyPr>
          <a:lstStyle/>
          <a:p>
            <a:pPr eaLnBrk="1" hangingPunct="1"/>
            <a:r>
              <a:rPr lang="ja-JP" altLang="en-US"/>
              <a:t>プロセス2</a:t>
            </a:r>
          </a:p>
        </p:txBody>
      </p:sp>
      <p:sp>
        <p:nvSpPr>
          <p:cNvPr id="462874" name="AutoShape 26"/>
          <p:cNvSpPr>
            <a:spLocks noChangeArrowheads="1"/>
          </p:cNvSpPr>
          <p:nvPr/>
        </p:nvSpPr>
        <p:spPr bwMode="auto">
          <a:xfrm>
            <a:off x="6553200" y="3124200"/>
            <a:ext cx="2133600" cy="762000"/>
          </a:xfrm>
          <a:prstGeom prst="wedgeRoundRectCallout">
            <a:avLst>
              <a:gd name="adj1" fmla="val -75000"/>
              <a:gd name="adj2" fmla="val 112292"/>
              <a:gd name="adj3" fmla="val 16667"/>
            </a:avLst>
          </a:prstGeom>
          <a:noFill/>
          <a:ln w="19050">
            <a:solidFill>
              <a:schemeClr val="tx1"/>
            </a:solidFill>
            <a:miter lim="800000"/>
            <a:headEnd/>
            <a:tailEnd/>
          </a:ln>
          <a:effectLst/>
        </p:spPr>
        <p:txBody>
          <a:bodyPr/>
          <a:lstStyle/>
          <a:p>
            <a:pPr algn="ctr" eaLnBrk="1" hangingPunct="1"/>
            <a:r>
              <a:rPr lang="ja-JP" altLang="en-US"/>
              <a:t>同期地点まで</a:t>
            </a:r>
          </a:p>
          <a:p>
            <a:pPr algn="ctr" eaLnBrk="1" hangingPunct="1"/>
            <a:r>
              <a:rPr lang="ja-JP" altLang="en-US"/>
              <a:t>来ました</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62870"/>
                                        </p:tgtEl>
                                        <p:attrNameLst>
                                          <p:attrName>style.visibility</p:attrName>
                                        </p:attrNameLst>
                                      </p:cBhvr>
                                      <p:to>
                                        <p:strVal val="visible"/>
                                      </p:to>
                                    </p:set>
                                    <p:animEffect transition="in" filter="checkerboard(across)">
                                      <p:cBhvr>
                                        <p:cTn id="7" dur="500"/>
                                        <p:tgtEl>
                                          <p:spTgt spid="4628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62856"/>
                                        </p:tgtEl>
                                        <p:attrNameLst>
                                          <p:attrName>style.visibility</p:attrName>
                                        </p:attrNameLst>
                                      </p:cBhvr>
                                      <p:to>
                                        <p:strVal val="visible"/>
                                      </p:to>
                                    </p:set>
                                    <p:animEffect transition="in" filter="wipe(left)">
                                      <p:cBhvr>
                                        <p:cTn id="12" dur="500"/>
                                        <p:tgtEl>
                                          <p:spTgt spid="46285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62857"/>
                                        </p:tgtEl>
                                        <p:attrNameLst>
                                          <p:attrName>style.visibility</p:attrName>
                                        </p:attrNameLst>
                                      </p:cBhvr>
                                      <p:to>
                                        <p:strVal val="visible"/>
                                      </p:to>
                                    </p:set>
                                    <p:animEffect transition="in" filter="wipe(left)">
                                      <p:cBhvr>
                                        <p:cTn id="17" dur="500"/>
                                        <p:tgtEl>
                                          <p:spTgt spid="46285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62874"/>
                                        </p:tgtEl>
                                        <p:attrNameLst>
                                          <p:attrName>style.visibility</p:attrName>
                                        </p:attrNameLst>
                                      </p:cBhvr>
                                      <p:to>
                                        <p:strVal val="visible"/>
                                      </p:to>
                                    </p:set>
                                    <p:animEffect transition="in" filter="checkerboard(across)">
                                      <p:cBhvr>
                                        <p:cTn id="22" dur="500"/>
                                        <p:tgtEl>
                                          <p:spTgt spid="46287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462861"/>
                                        </p:tgtEl>
                                        <p:attrNameLst>
                                          <p:attrName>style.visibility</p:attrName>
                                        </p:attrNameLst>
                                      </p:cBhvr>
                                      <p:to>
                                        <p:strVal val="visible"/>
                                      </p:to>
                                    </p:set>
                                    <p:animEffect transition="in" filter="wipe(left)">
                                      <p:cBhvr>
                                        <p:cTn id="27" dur="500"/>
                                        <p:tgtEl>
                                          <p:spTgt spid="46286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62860"/>
                                        </p:tgtEl>
                                        <p:attrNameLst>
                                          <p:attrName>style.visibility</p:attrName>
                                        </p:attrNameLst>
                                      </p:cBhvr>
                                      <p:to>
                                        <p:strVal val="visible"/>
                                      </p:to>
                                    </p:set>
                                    <p:animEffect transition="in" filter="wipe(left)">
                                      <p:cBhvr>
                                        <p:cTn id="32" dur="500"/>
                                        <p:tgtEl>
                                          <p:spTgt spid="46286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62864"/>
                                        </p:tgtEl>
                                        <p:attrNameLst>
                                          <p:attrName>style.visibility</p:attrName>
                                        </p:attrNameLst>
                                      </p:cBhvr>
                                      <p:to>
                                        <p:strVal val="visible"/>
                                      </p:to>
                                    </p:set>
                                    <p:animEffect transition="in" filter="wipe(left)">
                                      <p:cBhvr>
                                        <p:cTn id="37" dur="500"/>
                                        <p:tgtEl>
                                          <p:spTgt spid="46286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462865"/>
                                        </p:tgtEl>
                                        <p:attrNameLst>
                                          <p:attrName>style.visibility</p:attrName>
                                        </p:attrNameLst>
                                      </p:cBhvr>
                                      <p:to>
                                        <p:strVal val="visible"/>
                                      </p:to>
                                    </p:set>
                                    <p:animEffect transition="in" filter="wipe(left)">
                                      <p:cBhvr>
                                        <p:cTn id="42" dur="500"/>
                                        <p:tgtEl>
                                          <p:spTgt spid="46286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462868"/>
                                        </p:tgtEl>
                                        <p:attrNameLst>
                                          <p:attrName>style.visibility</p:attrName>
                                        </p:attrNameLst>
                                      </p:cBhvr>
                                      <p:to>
                                        <p:strVal val="visible"/>
                                      </p:to>
                                    </p:set>
                                    <p:animEffect transition="in" filter="checkerboard(across)">
                                      <p:cBhvr>
                                        <p:cTn id="47" dur="500"/>
                                        <p:tgtEl>
                                          <p:spTgt spid="462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2856" grpId="0" animBg="1"/>
      <p:bldP spid="462860" grpId="0" animBg="1"/>
      <p:bldP spid="462864" grpId="0" animBg="1"/>
      <p:bldP spid="462868" grpId="0" autoUpdateAnimBg="0"/>
      <p:bldP spid="462874"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charset="0"/>
              </a:rPr>
              <a:t>プロセスの同期</a:t>
            </a:r>
            <a:br>
              <a:rPr lang="ja-JP" altLang="en-US">
                <a:latin typeface="Times New Roman" charset="0"/>
              </a:rPr>
            </a:br>
            <a:r>
              <a:rPr lang="ja-JP" altLang="en-US">
                <a:latin typeface="Times New Roman" charset="0"/>
              </a:rPr>
              <a:t>事象の連絡</a:t>
            </a:r>
          </a:p>
        </p:txBody>
      </p:sp>
      <p:sp>
        <p:nvSpPr>
          <p:cNvPr id="28675" name="Rectangle 3"/>
          <p:cNvSpPr>
            <a:spLocks noGrp="1" noChangeArrowheads="1"/>
          </p:cNvSpPr>
          <p:nvPr>
            <p:ph type="body" idx="1"/>
          </p:nvPr>
        </p:nvSpPr>
        <p:spPr/>
        <p:txBody>
          <a:bodyPr/>
          <a:lstStyle/>
          <a:p>
            <a:pPr eaLnBrk="1" hangingPunct="1"/>
            <a:r>
              <a:rPr lang="ja-JP" altLang="en-US" dirty="0">
                <a:latin typeface="Times New Roman" charset="0"/>
              </a:rPr>
              <a:t>通知</a:t>
            </a:r>
            <a:r>
              <a:rPr lang="ja-JP" altLang="en-US" sz="2800" dirty="0">
                <a:latin typeface="Times New Roman" charset="0"/>
              </a:rPr>
              <a:t>(</a:t>
            </a:r>
            <a:r>
              <a:rPr lang="en-US" altLang="ja-JP" sz="2800" dirty="0">
                <a:latin typeface="Times New Roman" charset="0"/>
              </a:rPr>
              <a:t>notify)</a:t>
            </a:r>
          </a:p>
          <a:p>
            <a:pPr lvl="1" eaLnBrk="1" hangingPunct="1"/>
            <a:r>
              <a:rPr lang="ja-JP" altLang="en-US" dirty="0">
                <a:latin typeface="Times New Roman" charset="0"/>
              </a:rPr>
              <a:t>同期を取る相手のプロセスに同期地点まで来たことを知らせる</a:t>
            </a:r>
          </a:p>
          <a:p>
            <a:pPr eaLnBrk="1" hangingPunct="1"/>
            <a:r>
              <a:rPr lang="ja-JP" altLang="en-US" dirty="0">
                <a:latin typeface="Times New Roman" charset="0"/>
              </a:rPr>
              <a:t>待ち</a:t>
            </a:r>
            <a:r>
              <a:rPr lang="ja-JP" altLang="en-US" sz="2800" dirty="0">
                <a:latin typeface="Times New Roman" charset="0"/>
              </a:rPr>
              <a:t>(</a:t>
            </a:r>
            <a:r>
              <a:rPr lang="en-US" altLang="ja-JP" sz="2800" dirty="0">
                <a:latin typeface="Times New Roman" charset="0"/>
              </a:rPr>
              <a:t>wait)</a:t>
            </a:r>
          </a:p>
          <a:p>
            <a:pPr lvl="1" eaLnBrk="1" hangingPunct="1"/>
            <a:r>
              <a:rPr lang="ja-JP" altLang="en-US" dirty="0">
                <a:latin typeface="Times New Roman" charset="0"/>
              </a:rPr>
              <a:t>同期を取る相手のプロセスが同期地点に来るまで待つ</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charset="0"/>
              </a:rPr>
              <a:t>プロセスの同期</a:t>
            </a:r>
            <a:br>
              <a:rPr lang="ja-JP" altLang="en-US">
                <a:latin typeface="Times New Roman" charset="0"/>
              </a:rPr>
            </a:br>
            <a:r>
              <a:rPr lang="ja-JP" altLang="en-US">
                <a:latin typeface="Times New Roman" charset="0"/>
              </a:rPr>
              <a:t>事象の連絡</a:t>
            </a:r>
          </a:p>
        </p:txBody>
      </p:sp>
      <p:sp>
        <p:nvSpPr>
          <p:cNvPr id="29699" name="Text Box 3"/>
          <p:cNvSpPr txBox="1">
            <a:spLocks noChangeArrowheads="1"/>
          </p:cNvSpPr>
          <p:nvPr/>
        </p:nvSpPr>
        <p:spPr bwMode="auto">
          <a:xfrm>
            <a:off x="685800" y="3962401"/>
            <a:ext cx="1423988" cy="457200"/>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29700" name="Oval 4"/>
          <p:cNvSpPr>
            <a:spLocks noChangeArrowheads="1"/>
          </p:cNvSpPr>
          <p:nvPr/>
        </p:nvSpPr>
        <p:spPr bwMode="auto">
          <a:xfrm>
            <a:off x="4800600" y="1981200"/>
            <a:ext cx="457200" cy="457200"/>
          </a:xfrm>
          <a:prstGeom prst="ellipse">
            <a:avLst/>
          </a:prstGeom>
          <a:solidFill>
            <a:srgbClr val="CCFFFF"/>
          </a:solidFill>
          <a:ln w="9525">
            <a:solidFill>
              <a:schemeClr val="tx1"/>
            </a:solidFill>
            <a:round/>
            <a:headEnd/>
            <a:tailEnd/>
          </a:ln>
          <a:effectLst/>
        </p:spPr>
        <p:txBody>
          <a:bodyPr wrap="none" anchor="ctr"/>
          <a:lstStyle/>
          <a:p>
            <a:pPr eaLnBrk="1" hangingPunct="1"/>
            <a:endParaRPr lang="ja-JP" altLang="en-US"/>
          </a:p>
        </p:txBody>
      </p:sp>
      <p:sp>
        <p:nvSpPr>
          <p:cNvPr id="29701" name="Text Box 5"/>
          <p:cNvSpPr txBox="1">
            <a:spLocks noChangeArrowheads="1"/>
          </p:cNvSpPr>
          <p:nvPr/>
        </p:nvSpPr>
        <p:spPr bwMode="auto">
          <a:xfrm>
            <a:off x="5257800" y="1981200"/>
            <a:ext cx="793750" cy="457200"/>
          </a:xfrm>
          <a:prstGeom prst="rect">
            <a:avLst/>
          </a:prstGeom>
          <a:noFill/>
          <a:ln w="9525">
            <a:noFill/>
            <a:miter lim="800000"/>
            <a:headEnd/>
            <a:tailEnd/>
          </a:ln>
          <a:effectLst/>
        </p:spPr>
        <p:txBody>
          <a:bodyPr wrap="none">
            <a:spAutoFit/>
          </a:bodyPr>
          <a:lstStyle/>
          <a:p>
            <a:pPr eaLnBrk="1" hangingPunct="1"/>
            <a:r>
              <a:rPr lang="ja-JP" altLang="en-US"/>
              <a:t>通知</a:t>
            </a:r>
          </a:p>
        </p:txBody>
      </p:sp>
      <p:sp>
        <p:nvSpPr>
          <p:cNvPr id="29702" name="AutoShape 6"/>
          <p:cNvSpPr>
            <a:spLocks noChangeArrowheads="1"/>
          </p:cNvSpPr>
          <p:nvPr/>
        </p:nvSpPr>
        <p:spPr bwMode="auto">
          <a:xfrm>
            <a:off x="4800600" y="2590800"/>
            <a:ext cx="457200" cy="457200"/>
          </a:xfrm>
          <a:prstGeom prst="hexagon">
            <a:avLst>
              <a:gd name="adj" fmla="val 25000"/>
              <a:gd name="vf" fmla="val 115470"/>
            </a:avLst>
          </a:prstGeom>
          <a:solidFill>
            <a:srgbClr val="FFFF99"/>
          </a:solidFill>
          <a:ln w="9525">
            <a:solidFill>
              <a:schemeClr val="tx1"/>
            </a:solidFill>
            <a:miter lim="800000"/>
            <a:headEnd/>
            <a:tailEnd/>
          </a:ln>
          <a:effectLst/>
        </p:spPr>
        <p:txBody>
          <a:bodyPr wrap="none" anchor="ctr"/>
          <a:lstStyle/>
          <a:p>
            <a:pPr eaLnBrk="1" hangingPunct="1"/>
            <a:endParaRPr lang="ja-JP" altLang="en-US"/>
          </a:p>
        </p:txBody>
      </p:sp>
      <p:sp>
        <p:nvSpPr>
          <p:cNvPr id="29703" name="Text Box 7"/>
          <p:cNvSpPr txBox="1">
            <a:spLocks noChangeArrowheads="1"/>
          </p:cNvSpPr>
          <p:nvPr/>
        </p:nvSpPr>
        <p:spPr bwMode="auto">
          <a:xfrm>
            <a:off x="5257800" y="2590800"/>
            <a:ext cx="752475" cy="457200"/>
          </a:xfrm>
          <a:prstGeom prst="rect">
            <a:avLst/>
          </a:prstGeom>
          <a:noFill/>
          <a:ln w="9525">
            <a:noFill/>
            <a:miter lim="800000"/>
            <a:headEnd/>
            <a:tailEnd/>
          </a:ln>
          <a:effectLst/>
        </p:spPr>
        <p:txBody>
          <a:bodyPr wrap="none">
            <a:spAutoFit/>
          </a:bodyPr>
          <a:lstStyle/>
          <a:p>
            <a:pPr eaLnBrk="1" hangingPunct="1"/>
            <a:r>
              <a:rPr lang="ja-JP" altLang="en-US"/>
              <a:t>待ち</a:t>
            </a:r>
          </a:p>
        </p:txBody>
      </p:sp>
      <p:sp>
        <p:nvSpPr>
          <p:cNvPr id="29704" name="Line 8"/>
          <p:cNvSpPr>
            <a:spLocks noChangeShapeType="1"/>
          </p:cNvSpPr>
          <p:nvPr/>
        </p:nvSpPr>
        <p:spPr bwMode="auto">
          <a:xfrm>
            <a:off x="685800" y="2189163"/>
            <a:ext cx="609600"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9705" name="Text Box 9"/>
          <p:cNvSpPr txBox="1">
            <a:spLocks noChangeArrowheads="1"/>
          </p:cNvSpPr>
          <p:nvPr/>
        </p:nvSpPr>
        <p:spPr bwMode="auto">
          <a:xfrm>
            <a:off x="685800" y="5029201"/>
            <a:ext cx="1423988" cy="457200"/>
          </a:xfrm>
          <a:prstGeom prst="rect">
            <a:avLst/>
          </a:prstGeom>
          <a:noFill/>
          <a:ln w="9525">
            <a:noFill/>
            <a:miter lim="800000"/>
            <a:headEnd/>
            <a:tailEnd/>
          </a:ln>
          <a:effectLst/>
        </p:spPr>
        <p:txBody>
          <a:bodyPr wrap="none">
            <a:spAutoFit/>
          </a:bodyPr>
          <a:lstStyle/>
          <a:p>
            <a:pPr eaLnBrk="1" hangingPunct="1"/>
            <a:r>
              <a:rPr lang="ja-JP" altLang="en-US"/>
              <a:t>プロセス2</a:t>
            </a:r>
          </a:p>
        </p:txBody>
      </p:sp>
      <p:sp>
        <p:nvSpPr>
          <p:cNvPr id="464906" name="Line 10"/>
          <p:cNvSpPr>
            <a:spLocks noChangeShapeType="1"/>
          </p:cNvSpPr>
          <p:nvPr/>
        </p:nvSpPr>
        <p:spPr bwMode="auto">
          <a:xfrm>
            <a:off x="4281451" y="5257800"/>
            <a:ext cx="1524000" cy="0"/>
          </a:xfrm>
          <a:prstGeom prst="line">
            <a:avLst/>
          </a:prstGeom>
          <a:noFill/>
          <a:ln w="38100">
            <a:solidFill>
              <a:srgbClr val="FFFF99"/>
            </a:solidFill>
            <a:prstDash val="dash"/>
            <a:round/>
            <a:headEnd/>
            <a:tailEnd type="triangle" w="med" len="med"/>
          </a:ln>
          <a:effectLst/>
        </p:spPr>
        <p:txBody>
          <a:bodyPr wrap="none"/>
          <a:lstStyle/>
          <a:p>
            <a:endParaRPr lang="ja-JP" altLang="en-US"/>
          </a:p>
        </p:txBody>
      </p:sp>
      <p:sp>
        <p:nvSpPr>
          <p:cNvPr id="29707" name="Text Box 11"/>
          <p:cNvSpPr txBox="1">
            <a:spLocks noChangeArrowheads="1"/>
          </p:cNvSpPr>
          <p:nvPr/>
        </p:nvSpPr>
        <p:spPr bwMode="auto">
          <a:xfrm>
            <a:off x="1447800" y="2590800"/>
            <a:ext cx="1797050" cy="457200"/>
          </a:xfrm>
          <a:prstGeom prst="rect">
            <a:avLst/>
          </a:prstGeom>
          <a:noFill/>
          <a:ln w="9525">
            <a:noFill/>
            <a:miter lim="800000"/>
            <a:headEnd/>
            <a:tailEnd/>
          </a:ln>
          <a:effectLst/>
        </p:spPr>
        <p:txBody>
          <a:bodyPr wrap="none">
            <a:spAutoFit/>
          </a:bodyPr>
          <a:lstStyle/>
          <a:p>
            <a:pPr eaLnBrk="1" hangingPunct="1"/>
            <a:r>
              <a:rPr lang="ja-JP" altLang="en-US"/>
              <a:t>ブロック状態</a:t>
            </a:r>
          </a:p>
        </p:txBody>
      </p:sp>
      <p:sp>
        <p:nvSpPr>
          <p:cNvPr id="29708" name="Line 14"/>
          <p:cNvSpPr>
            <a:spLocks noChangeShapeType="1"/>
          </p:cNvSpPr>
          <p:nvPr/>
        </p:nvSpPr>
        <p:spPr bwMode="auto">
          <a:xfrm>
            <a:off x="685800" y="2819400"/>
            <a:ext cx="609600" cy="0"/>
          </a:xfrm>
          <a:prstGeom prst="line">
            <a:avLst/>
          </a:prstGeom>
          <a:noFill/>
          <a:ln w="38100">
            <a:solidFill>
              <a:srgbClr val="FFFF99"/>
            </a:solidFill>
            <a:prstDash val="dash"/>
            <a:round/>
            <a:headEnd/>
            <a:tailEnd type="triangle" w="med" len="med"/>
          </a:ln>
          <a:effectLst/>
        </p:spPr>
        <p:txBody>
          <a:bodyPr wrap="none"/>
          <a:lstStyle/>
          <a:p>
            <a:endParaRPr lang="ja-JP" altLang="en-US"/>
          </a:p>
        </p:txBody>
      </p:sp>
      <p:sp>
        <p:nvSpPr>
          <p:cNvPr id="29709" name="Text Box 15"/>
          <p:cNvSpPr txBox="1">
            <a:spLocks noChangeArrowheads="1"/>
          </p:cNvSpPr>
          <p:nvPr/>
        </p:nvSpPr>
        <p:spPr bwMode="auto">
          <a:xfrm>
            <a:off x="1447800" y="1981200"/>
            <a:ext cx="3011488" cy="457200"/>
          </a:xfrm>
          <a:prstGeom prst="rect">
            <a:avLst/>
          </a:prstGeom>
          <a:noFill/>
          <a:ln w="9525">
            <a:noFill/>
            <a:miter lim="800000"/>
            <a:headEnd/>
            <a:tailEnd/>
          </a:ln>
          <a:effectLst/>
        </p:spPr>
        <p:txBody>
          <a:bodyPr wrap="none">
            <a:spAutoFit/>
          </a:bodyPr>
          <a:lstStyle/>
          <a:p>
            <a:pPr eaLnBrk="1" hangingPunct="1"/>
            <a:r>
              <a:rPr lang="ja-JP" altLang="en-US"/>
              <a:t>実行中/実行可能状態</a:t>
            </a:r>
          </a:p>
        </p:txBody>
      </p:sp>
      <p:grpSp>
        <p:nvGrpSpPr>
          <p:cNvPr id="464944" name="Group 48"/>
          <p:cNvGrpSpPr>
            <a:grpSpLocks/>
          </p:cNvGrpSpPr>
          <p:nvPr/>
        </p:nvGrpSpPr>
        <p:grpSpPr bwMode="auto">
          <a:xfrm>
            <a:off x="3962363" y="4191000"/>
            <a:ext cx="319088" cy="1219200"/>
            <a:chOff x="2439" y="3552"/>
            <a:chExt cx="201" cy="768"/>
          </a:xfrm>
        </p:grpSpPr>
        <p:sp>
          <p:nvSpPr>
            <p:cNvPr id="29727" name="AutoShape 26"/>
            <p:cNvSpPr>
              <a:spLocks noChangeArrowheads="1"/>
            </p:cNvSpPr>
            <p:nvPr/>
          </p:nvSpPr>
          <p:spPr bwMode="auto">
            <a:xfrm>
              <a:off x="2439" y="4128"/>
              <a:ext cx="192" cy="192"/>
            </a:xfrm>
            <a:prstGeom prst="hexagon">
              <a:avLst>
                <a:gd name="adj" fmla="val 25000"/>
                <a:gd name="vf" fmla="val 115470"/>
              </a:avLst>
            </a:prstGeom>
            <a:solidFill>
              <a:srgbClr val="FFFF99"/>
            </a:solidFill>
            <a:ln w="9525">
              <a:solidFill>
                <a:schemeClr val="tx1"/>
              </a:solidFill>
              <a:miter lim="800000"/>
              <a:headEnd/>
              <a:tailEnd/>
            </a:ln>
            <a:effectLst/>
          </p:spPr>
          <p:txBody>
            <a:bodyPr wrap="none" anchor="ctr"/>
            <a:lstStyle/>
            <a:p>
              <a:pPr eaLnBrk="1" hangingPunct="1"/>
              <a:endParaRPr lang="ja-JP" altLang="en-US"/>
            </a:p>
          </p:txBody>
        </p:sp>
        <p:sp>
          <p:nvSpPr>
            <p:cNvPr id="29728" name="Line 27"/>
            <p:cNvSpPr>
              <a:spLocks noChangeShapeType="1"/>
            </p:cNvSpPr>
            <p:nvPr/>
          </p:nvSpPr>
          <p:spPr bwMode="auto">
            <a:xfrm>
              <a:off x="2448" y="3552"/>
              <a:ext cx="192"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29726" name="Line 30"/>
          <p:cNvSpPr>
            <a:spLocks noChangeShapeType="1"/>
          </p:cNvSpPr>
          <p:nvPr/>
        </p:nvSpPr>
        <p:spPr bwMode="auto">
          <a:xfrm>
            <a:off x="4281490" y="4192589"/>
            <a:ext cx="1219200"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464927" name="Oval 31"/>
          <p:cNvSpPr>
            <a:spLocks noChangeArrowheads="1"/>
          </p:cNvSpPr>
          <p:nvPr/>
        </p:nvSpPr>
        <p:spPr bwMode="auto">
          <a:xfrm>
            <a:off x="5486400" y="4038600"/>
            <a:ext cx="304800" cy="304800"/>
          </a:xfrm>
          <a:prstGeom prst="ellipse">
            <a:avLst/>
          </a:prstGeom>
          <a:solidFill>
            <a:srgbClr val="CCFFFF"/>
          </a:solidFill>
          <a:ln w="9525">
            <a:solidFill>
              <a:schemeClr val="tx1"/>
            </a:solidFill>
            <a:round/>
            <a:headEnd/>
            <a:tailEnd/>
          </a:ln>
          <a:effectLst/>
        </p:spPr>
        <p:txBody>
          <a:bodyPr wrap="none" anchor="ctr"/>
          <a:lstStyle/>
          <a:p>
            <a:pPr eaLnBrk="1" hangingPunct="1"/>
            <a:endParaRPr lang="ja-JP" altLang="en-US"/>
          </a:p>
        </p:txBody>
      </p:sp>
      <p:grpSp>
        <p:nvGrpSpPr>
          <p:cNvPr id="464942" name="Group 46"/>
          <p:cNvGrpSpPr>
            <a:grpSpLocks/>
          </p:cNvGrpSpPr>
          <p:nvPr/>
        </p:nvGrpSpPr>
        <p:grpSpPr bwMode="auto">
          <a:xfrm>
            <a:off x="5791200" y="4191001"/>
            <a:ext cx="1219200" cy="1066800"/>
            <a:chOff x="3600" y="2880"/>
            <a:chExt cx="768" cy="672"/>
          </a:xfrm>
        </p:grpSpPr>
        <p:sp>
          <p:nvSpPr>
            <p:cNvPr id="29723" name="Line 33"/>
            <p:cNvSpPr>
              <a:spLocks noChangeShapeType="1"/>
            </p:cNvSpPr>
            <p:nvPr/>
          </p:nvSpPr>
          <p:spPr bwMode="auto">
            <a:xfrm>
              <a:off x="3600" y="3552"/>
              <a:ext cx="768"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9724" name="Line 37"/>
            <p:cNvSpPr>
              <a:spLocks noChangeShapeType="1"/>
            </p:cNvSpPr>
            <p:nvPr/>
          </p:nvSpPr>
          <p:spPr bwMode="auto">
            <a:xfrm>
              <a:off x="3600" y="2880"/>
              <a:ext cx="768" cy="0"/>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464935" name="Group 39"/>
          <p:cNvGrpSpPr>
            <a:grpSpLocks/>
          </p:cNvGrpSpPr>
          <p:nvPr/>
        </p:nvGrpSpPr>
        <p:grpSpPr bwMode="auto">
          <a:xfrm>
            <a:off x="5562600" y="4419601"/>
            <a:ext cx="692150" cy="685800"/>
            <a:chOff x="3360" y="2640"/>
            <a:chExt cx="436" cy="432"/>
          </a:xfrm>
        </p:grpSpPr>
        <p:sp>
          <p:nvSpPr>
            <p:cNvPr id="29721" name="Line 40"/>
            <p:cNvSpPr>
              <a:spLocks noChangeShapeType="1"/>
            </p:cNvSpPr>
            <p:nvPr/>
          </p:nvSpPr>
          <p:spPr bwMode="auto">
            <a:xfrm flipH="1">
              <a:off x="3407" y="2640"/>
              <a:ext cx="0" cy="432"/>
            </a:xfrm>
            <a:prstGeom prst="line">
              <a:avLst/>
            </a:prstGeom>
            <a:noFill/>
            <a:ln w="38100">
              <a:solidFill>
                <a:srgbClr val="CCFFFF"/>
              </a:solidFill>
              <a:round/>
              <a:headEnd/>
              <a:tailEnd type="triangle" w="med" len="med"/>
            </a:ln>
            <a:effectLst/>
          </p:spPr>
          <p:txBody>
            <a:bodyPr wrap="none"/>
            <a:lstStyle/>
            <a:p>
              <a:endParaRPr lang="ja-JP" altLang="en-US"/>
            </a:p>
          </p:txBody>
        </p:sp>
        <p:sp>
          <p:nvSpPr>
            <p:cNvPr id="29722" name="Text Box 41"/>
            <p:cNvSpPr txBox="1">
              <a:spLocks noChangeArrowheads="1"/>
            </p:cNvSpPr>
            <p:nvPr/>
          </p:nvSpPr>
          <p:spPr bwMode="auto">
            <a:xfrm>
              <a:off x="3360" y="2736"/>
              <a:ext cx="436" cy="250"/>
            </a:xfrm>
            <a:prstGeom prst="rect">
              <a:avLst/>
            </a:prstGeom>
            <a:noFill/>
            <a:ln w="9525">
              <a:noFill/>
              <a:miter lim="800000"/>
              <a:headEnd/>
              <a:tailEnd/>
            </a:ln>
            <a:effectLst/>
          </p:spPr>
          <p:txBody>
            <a:bodyPr wrap="none">
              <a:spAutoFit/>
            </a:bodyPr>
            <a:lstStyle/>
            <a:p>
              <a:pPr eaLnBrk="1" hangingPunct="1"/>
              <a:r>
                <a:rPr lang="ja-JP" altLang="en-US" sz="2000" dirty="0"/>
                <a:t>通知</a:t>
              </a:r>
            </a:p>
          </p:txBody>
        </p:sp>
      </p:grpSp>
      <p:sp>
        <p:nvSpPr>
          <p:cNvPr id="464938" name="AutoShape 42"/>
          <p:cNvSpPr>
            <a:spLocks noChangeArrowheads="1"/>
          </p:cNvSpPr>
          <p:nvPr/>
        </p:nvSpPr>
        <p:spPr bwMode="auto">
          <a:xfrm>
            <a:off x="2528851" y="5637210"/>
            <a:ext cx="2514600" cy="838200"/>
          </a:xfrm>
          <a:prstGeom prst="wedgeRoundRectCallout">
            <a:avLst>
              <a:gd name="adj1" fmla="val 34833"/>
              <a:gd name="adj2" fmla="val -89506"/>
              <a:gd name="adj3" fmla="val 16667"/>
            </a:avLst>
          </a:prstGeom>
          <a:noFill/>
          <a:ln w="19050">
            <a:solidFill>
              <a:schemeClr val="tx1"/>
            </a:solidFill>
            <a:miter lim="800000"/>
            <a:headEnd/>
            <a:tailEnd/>
          </a:ln>
          <a:effectLst/>
        </p:spPr>
        <p:txBody>
          <a:bodyPr/>
          <a:lstStyle/>
          <a:p>
            <a:pPr algn="ctr" eaLnBrk="1" hangingPunct="1"/>
            <a:r>
              <a:rPr lang="ja-JP" altLang="en-US" dirty="0"/>
              <a:t>通知が来るまで</a:t>
            </a:r>
          </a:p>
          <a:p>
            <a:pPr algn="ctr" eaLnBrk="1" hangingPunct="1"/>
            <a:r>
              <a:rPr lang="ja-JP" altLang="en-US" dirty="0"/>
              <a:t>ブロック状態</a:t>
            </a:r>
          </a:p>
        </p:txBody>
      </p:sp>
      <p:sp>
        <p:nvSpPr>
          <p:cNvPr id="464939" name="AutoShape 43"/>
          <p:cNvSpPr>
            <a:spLocks noChangeArrowheads="1"/>
          </p:cNvSpPr>
          <p:nvPr/>
        </p:nvSpPr>
        <p:spPr bwMode="auto">
          <a:xfrm>
            <a:off x="5908675" y="5637210"/>
            <a:ext cx="2514600" cy="838200"/>
          </a:xfrm>
          <a:prstGeom prst="wedgeRoundRectCallout">
            <a:avLst>
              <a:gd name="adj1" fmla="val -29213"/>
              <a:gd name="adj2" fmla="val -87442"/>
              <a:gd name="adj3" fmla="val 16667"/>
            </a:avLst>
          </a:prstGeom>
          <a:noFill/>
          <a:ln w="19050">
            <a:solidFill>
              <a:schemeClr val="tx1"/>
            </a:solidFill>
            <a:miter lim="800000"/>
            <a:headEnd/>
            <a:tailEnd/>
          </a:ln>
          <a:effectLst/>
        </p:spPr>
        <p:txBody>
          <a:bodyPr/>
          <a:lstStyle/>
          <a:p>
            <a:pPr algn="ctr" eaLnBrk="1" hangingPunct="1"/>
            <a:r>
              <a:rPr lang="ja-JP" altLang="en-US"/>
              <a:t>通知が来れば</a:t>
            </a:r>
          </a:p>
          <a:p>
            <a:pPr algn="ctr" eaLnBrk="1" hangingPunct="1"/>
            <a:r>
              <a:rPr lang="ja-JP" altLang="en-US"/>
              <a:t>実行可能状態に</a:t>
            </a:r>
          </a:p>
        </p:txBody>
      </p:sp>
      <p:grpSp>
        <p:nvGrpSpPr>
          <p:cNvPr id="464941" name="Group 45"/>
          <p:cNvGrpSpPr>
            <a:grpSpLocks/>
          </p:cNvGrpSpPr>
          <p:nvPr/>
        </p:nvGrpSpPr>
        <p:grpSpPr bwMode="auto">
          <a:xfrm>
            <a:off x="2133600" y="4191001"/>
            <a:ext cx="1828800" cy="1066800"/>
            <a:chOff x="1296" y="2880"/>
            <a:chExt cx="1152" cy="672"/>
          </a:xfrm>
        </p:grpSpPr>
        <p:sp>
          <p:nvSpPr>
            <p:cNvPr id="29718" name="Line 17"/>
            <p:cNvSpPr>
              <a:spLocks noChangeShapeType="1"/>
            </p:cNvSpPr>
            <p:nvPr/>
          </p:nvSpPr>
          <p:spPr bwMode="auto">
            <a:xfrm>
              <a:off x="1296" y="2880"/>
              <a:ext cx="1152"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9719" name="Line 22"/>
            <p:cNvSpPr>
              <a:spLocks noChangeShapeType="1"/>
            </p:cNvSpPr>
            <p:nvPr/>
          </p:nvSpPr>
          <p:spPr bwMode="auto">
            <a:xfrm flipV="1">
              <a:off x="1296" y="3552"/>
              <a:ext cx="1152" cy="0"/>
            </a:xfrm>
            <a:prstGeom prst="line">
              <a:avLst/>
            </a:prstGeom>
            <a:noFill/>
            <a:ln w="38100">
              <a:solidFill>
                <a:srgbClr val="FF99CC"/>
              </a:solidFill>
              <a:round/>
              <a:headEnd/>
              <a:tailEnd type="triangle" w="med" len="med"/>
            </a:ln>
            <a:effec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64941"/>
                                        </p:tgtEl>
                                        <p:attrNameLst>
                                          <p:attrName>style.visibility</p:attrName>
                                        </p:attrNameLst>
                                      </p:cBhvr>
                                      <p:to>
                                        <p:strVal val="visible"/>
                                      </p:to>
                                    </p:set>
                                    <p:animEffect transition="in" filter="wipe(left)">
                                      <p:cBhvr>
                                        <p:cTn id="7" dur="500"/>
                                        <p:tgtEl>
                                          <p:spTgt spid="4649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64944"/>
                                        </p:tgtEl>
                                        <p:attrNameLst>
                                          <p:attrName>style.visibility</p:attrName>
                                        </p:attrNameLst>
                                      </p:cBhvr>
                                      <p:to>
                                        <p:strVal val="visible"/>
                                      </p:to>
                                    </p:set>
                                    <p:animEffect transition="in" filter="wipe(left)">
                                      <p:cBhvr>
                                        <p:cTn id="12" dur="500"/>
                                        <p:tgtEl>
                                          <p:spTgt spid="46494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64906"/>
                                        </p:tgtEl>
                                        <p:attrNameLst>
                                          <p:attrName>style.visibility</p:attrName>
                                        </p:attrNameLst>
                                      </p:cBhvr>
                                      <p:to>
                                        <p:strVal val="visible"/>
                                      </p:to>
                                    </p:set>
                                    <p:animEffect transition="in" filter="wipe(left)">
                                      <p:cBhvr>
                                        <p:cTn id="17" dur="500"/>
                                        <p:tgtEl>
                                          <p:spTgt spid="46490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64938"/>
                                        </p:tgtEl>
                                        <p:attrNameLst>
                                          <p:attrName>style.visibility</p:attrName>
                                        </p:attrNameLst>
                                      </p:cBhvr>
                                      <p:to>
                                        <p:strVal val="visible"/>
                                      </p:to>
                                    </p:set>
                                    <p:animEffect transition="in" filter="checkerboard(across)">
                                      <p:cBhvr>
                                        <p:cTn id="22" dur="500"/>
                                        <p:tgtEl>
                                          <p:spTgt spid="46493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9726"/>
                                        </p:tgtEl>
                                        <p:attrNameLst>
                                          <p:attrName>style.visibility</p:attrName>
                                        </p:attrNameLst>
                                      </p:cBhvr>
                                      <p:to>
                                        <p:strVal val="visible"/>
                                      </p:to>
                                    </p:set>
                                    <p:animEffect transition="in" filter="wipe(left)">
                                      <p:cBhvr>
                                        <p:cTn id="27" dur="500"/>
                                        <p:tgtEl>
                                          <p:spTgt spid="29726"/>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464927"/>
                                        </p:tgtEl>
                                        <p:attrNameLst>
                                          <p:attrName>style.visibility</p:attrName>
                                        </p:attrNameLst>
                                      </p:cBhvr>
                                      <p:to>
                                        <p:strVal val="visible"/>
                                      </p:to>
                                    </p:set>
                                    <p:animEffect transition="in" filter="checkerboard(across)">
                                      <p:cBhvr>
                                        <p:cTn id="32" dur="500"/>
                                        <p:tgtEl>
                                          <p:spTgt spid="46492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464935"/>
                                        </p:tgtEl>
                                        <p:attrNameLst>
                                          <p:attrName>style.visibility</p:attrName>
                                        </p:attrNameLst>
                                      </p:cBhvr>
                                      <p:to>
                                        <p:strVal val="visible"/>
                                      </p:to>
                                    </p:set>
                                    <p:animEffect transition="in" filter="wipe(up)">
                                      <p:cBhvr>
                                        <p:cTn id="37" dur="500"/>
                                        <p:tgtEl>
                                          <p:spTgt spid="46493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64942"/>
                                        </p:tgtEl>
                                        <p:attrNameLst>
                                          <p:attrName>style.visibility</p:attrName>
                                        </p:attrNameLst>
                                      </p:cBhvr>
                                      <p:to>
                                        <p:strVal val="visible"/>
                                      </p:to>
                                    </p:set>
                                    <p:animEffect transition="in" filter="wipe(left)">
                                      <p:cBhvr>
                                        <p:cTn id="42" dur="500"/>
                                        <p:tgtEl>
                                          <p:spTgt spid="464942"/>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464939"/>
                                        </p:tgtEl>
                                        <p:attrNameLst>
                                          <p:attrName>style.visibility</p:attrName>
                                        </p:attrNameLst>
                                      </p:cBhvr>
                                      <p:to>
                                        <p:strVal val="visible"/>
                                      </p:to>
                                    </p:set>
                                    <p:animEffect transition="in" filter="checkerboard(across)">
                                      <p:cBhvr>
                                        <p:cTn id="47" dur="500"/>
                                        <p:tgtEl>
                                          <p:spTgt spid="4649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4906" grpId="0" animBg="1"/>
      <p:bldP spid="29726" grpId="0" animBg="1"/>
      <p:bldP spid="464927" grpId="0" animBg="1"/>
      <p:bldP spid="464938" grpId="0" animBg="1" autoUpdateAnimBg="0"/>
      <p:bldP spid="464939"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charset="0"/>
              </a:rPr>
              <a:t>プロセスの同期</a:t>
            </a:r>
            <a:br>
              <a:rPr lang="ja-JP" altLang="en-US">
                <a:latin typeface="Times New Roman" charset="0"/>
              </a:rPr>
            </a:br>
            <a:r>
              <a:rPr lang="ja-JP" altLang="en-US">
                <a:latin typeface="Times New Roman" charset="0"/>
              </a:rPr>
              <a:t>事象の連絡</a:t>
            </a:r>
          </a:p>
        </p:txBody>
      </p:sp>
      <p:sp>
        <p:nvSpPr>
          <p:cNvPr id="30723" name="Text Box 3"/>
          <p:cNvSpPr txBox="1">
            <a:spLocks noChangeArrowheads="1"/>
          </p:cNvSpPr>
          <p:nvPr/>
        </p:nvSpPr>
        <p:spPr bwMode="auto">
          <a:xfrm>
            <a:off x="685800" y="3962401"/>
            <a:ext cx="1423988" cy="457200"/>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30724" name="Text Box 9"/>
          <p:cNvSpPr txBox="1">
            <a:spLocks noChangeArrowheads="1"/>
          </p:cNvSpPr>
          <p:nvPr/>
        </p:nvSpPr>
        <p:spPr bwMode="auto">
          <a:xfrm>
            <a:off x="685800" y="5029201"/>
            <a:ext cx="1423988" cy="457200"/>
          </a:xfrm>
          <a:prstGeom prst="rect">
            <a:avLst/>
          </a:prstGeom>
          <a:noFill/>
          <a:ln w="9525">
            <a:noFill/>
            <a:miter lim="800000"/>
            <a:headEnd/>
            <a:tailEnd/>
          </a:ln>
          <a:effectLst/>
        </p:spPr>
        <p:txBody>
          <a:bodyPr wrap="none">
            <a:spAutoFit/>
          </a:bodyPr>
          <a:lstStyle/>
          <a:p>
            <a:pPr eaLnBrk="1" hangingPunct="1"/>
            <a:r>
              <a:rPr lang="ja-JP" altLang="en-US"/>
              <a:t>プロセス2</a:t>
            </a:r>
          </a:p>
        </p:txBody>
      </p:sp>
      <p:grpSp>
        <p:nvGrpSpPr>
          <p:cNvPr id="465962" name="Group 42"/>
          <p:cNvGrpSpPr>
            <a:grpSpLocks/>
          </p:cNvGrpSpPr>
          <p:nvPr/>
        </p:nvGrpSpPr>
        <p:grpSpPr bwMode="auto">
          <a:xfrm>
            <a:off x="2133600" y="4191001"/>
            <a:ext cx="1828800" cy="1066800"/>
            <a:chOff x="1296" y="2640"/>
            <a:chExt cx="1152" cy="672"/>
          </a:xfrm>
        </p:grpSpPr>
        <p:sp>
          <p:nvSpPr>
            <p:cNvPr id="30752" name="Line 19"/>
            <p:cNvSpPr>
              <a:spLocks noChangeShapeType="1"/>
            </p:cNvSpPr>
            <p:nvPr/>
          </p:nvSpPr>
          <p:spPr bwMode="auto">
            <a:xfrm>
              <a:off x="1296" y="2640"/>
              <a:ext cx="1152"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0753" name="Line 21"/>
            <p:cNvSpPr>
              <a:spLocks noChangeShapeType="1"/>
            </p:cNvSpPr>
            <p:nvPr/>
          </p:nvSpPr>
          <p:spPr bwMode="auto">
            <a:xfrm>
              <a:off x="1296" y="3312"/>
              <a:ext cx="1152" cy="0"/>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465963" name="Group 43"/>
          <p:cNvGrpSpPr>
            <a:grpSpLocks/>
          </p:cNvGrpSpPr>
          <p:nvPr/>
        </p:nvGrpSpPr>
        <p:grpSpPr bwMode="auto">
          <a:xfrm>
            <a:off x="3962400" y="4038601"/>
            <a:ext cx="304800" cy="1219200"/>
            <a:chOff x="2448" y="2544"/>
            <a:chExt cx="192" cy="768"/>
          </a:xfrm>
        </p:grpSpPr>
        <p:sp>
          <p:nvSpPr>
            <p:cNvPr id="30749" name="Oval 25"/>
            <p:cNvSpPr>
              <a:spLocks noChangeArrowheads="1"/>
            </p:cNvSpPr>
            <p:nvPr/>
          </p:nvSpPr>
          <p:spPr bwMode="auto">
            <a:xfrm>
              <a:off x="2448" y="2544"/>
              <a:ext cx="192" cy="192"/>
            </a:xfrm>
            <a:prstGeom prst="ellipse">
              <a:avLst/>
            </a:prstGeom>
            <a:solidFill>
              <a:srgbClr val="CCFFFF"/>
            </a:solidFill>
            <a:ln w="9525">
              <a:solidFill>
                <a:schemeClr val="tx1"/>
              </a:solidFill>
              <a:round/>
              <a:headEnd/>
              <a:tailEnd/>
            </a:ln>
            <a:effectLst/>
          </p:spPr>
          <p:txBody>
            <a:bodyPr wrap="none" anchor="ctr"/>
            <a:lstStyle/>
            <a:p>
              <a:pPr eaLnBrk="1" hangingPunct="1"/>
              <a:endParaRPr lang="ja-JP" altLang="en-US"/>
            </a:p>
          </p:txBody>
        </p:sp>
        <p:sp>
          <p:nvSpPr>
            <p:cNvPr id="30750" name="Line 26"/>
            <p:cNvSpPr>
              <a:spLocks noChangeShapeType="1"/>
            </p:cNvSpPr>
            <p:nvPr/>
          </p:nvSpPr>
          <p:spPr bwMode="auto">
            <a:xfrm>
              <a:off x="2448" y="3312"/>
              <a:ext cx="192" cy="0"/>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465975" name="Group 55"/>
          <p:cNvGrpSpPr>
            <a:grpSpLocks/>
          </p:cNvGrpSpPr>
          <p:nvPr/>
        </p:nvGrpSpPr>
        <p:grpSpPr bwMode="auto">
          <a:xfrm>
            <a:off x="4876800" y="4191001"/>
            <a:ext cx="914400" cy="1219200"/>
            <a:chOff x="3024" y="2640"/>
            <a:chExt cx="576" cy="768"/>
          </a:xfrm>
        </p:grpSpPr>
        <p:sp>
          <p:nvSpPr>
            <p:cNvPr id="30746" name="AutoShape 28"/>
            <p:cNvSpPr>
              <a:spLocks noChangeArrowheads="1"/>
            </p:cNvSpPr>
            <p:nvPr/>
          </p:nvSpPr>
          <p:spPr bwMode="auto">
            <a:xfrm>
              <a:off x="3408" y="3216"/>
              <a:ext cx="192" cy="192"/>
            </a:xfrm>
            <a:prstGeom prst="hexagon">
              <a:avLst>
                <a:gd name="adj" fmla="val 25000"/>
                <a:gd name="vf" fmla="val 115470"/>
              </a:avLst>
            </a:prstGeom>
            <a:solidFill>
              <a:srgbClr val="FFFF99"/>
            </a:solidFill>
            <a:ln w="9525">
              <a:solidFill>
                <a:schemeClr val="tx1"/>
              </a:solidFill>
              <a:miter lim="800000"/>
              <a:headEnd/>
              <a:tailEnd/>
            </a:ln>
            <a:effectLst/>
          </p:spPr>
          <p:txBody>
            <a:bodyPr wrap="none" anchor="ctr"/>
            <a:lstStyle/>
            <a:p>
              <a:pPr eaLnBrk="1" hangingPunct="1"/>
              <a:endParaRPr lang="ja-JP" altLang="en-US"/>
            </a:p>
          </p:txBody>
        </p:sp>
        <p:sp>
          <p:nvSpPr>
            <p:cNvPr id="30747" name="Line 29"/>
            <p:cNvSpPr>
              <a:spLocks noChangeShapeType="1"/>
            </p:cNvSpPr>
            <p:nvPr/>
          </p:nvSpPr>
          <p:spPr bwMode="auto">
            <a:xfrm>
              <a:off x="3024" y="3312"/>
              <a:ext cx="384"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0748" name="Line 30"/>
            <p:cNvSpPr>
              <a:spLocks noChangeShapeType="1"/>
            </p:cNvSpPr>
            <p:nvPr/>
          </p:nvSpPr>
          <p:spPr bwMode="auto">
            <a:xfrm>
              <a:off x="3024" y="2640"/>
              <a:ext cx="576" cy="0"/>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465964" name="Group 44"/>
          <p:cNvGrpSpPr>
            <a:grpSpLocks/>
          </p:cNvGrpSpPr>
          <p:nvPr/>
        </p:nvGrpSpPr>
        <p:grpSpPr bwMode="auto">
          <a:xfrm>
            <a:off x="4267200" y="4191001"/>
            <a:ext cx="609600" cy="1066800"/>
            <a:chOff x="2640" y="2640"/>
            <a:chExt cx="384" cy="672"/>
          </a:xfrm>
        </p:grpSpPr>
        <p:sp>
          <p:nvSpPr>
            <p:cNvPr id="30744" name="Line 33"/>
            <p:cNvSpPr>
              <a:spLocks noChangeShapeType="1"/>
            </p:cNvSpPr>
            <p:nvPr/>
          </p:nvSpPr>
          <p:spPr bwMode="auto">
            <a:xfrm>
              <a:off x="2640" y="2640"/>
              <a:ext cx="384"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0745" name="Line 34"/>
            <p:cNvSpPr>
              <a:spLocks noChangeShapeType="1"/>
            </p:cNvSpPr>
            <p:nvPr/>
          </p:nvSpPr>
          <p:spPr bwMode="auto">
            <a:xfrm>
              <a:off x="2640" y="3312"/>
              <a:ext cx="384" cy="0"/>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465955" name="Group 35"/>
          <p:cNvGrpSpPr>
            <a:grpSpLocks/>
          </p:cNvGrpSpPr>
          <p:nvPr/>
        </p:nvGrpSpPr>
        <p:grpSpPr bwMode="auto">
          <a:xfrm>
            <a:off x="4038600" y="4419601"/>
            <a:ext cx="692150" cy="685800"/>
            <a:chOff x="3936" y="1776"/>
            <a:chExt cx="436" cy="432"/>
          </a:xfrm>
        </p:grpSpPr>
        <p:sp>
          <p:nvSpPr>
            <p:cNvPr id="30742" name="Line 36"/>
            <p:cNvSpPr>
              <a:spLocks noChangeShapeType="1"/>
            </p:cNvSpPr>
            <p:nvPr/>
          </p:nvSpPr>
          <p:spPr bwMode="auto">
            <a:xfrm flipV="1">
              <a:off x="3984" y="1776"/>
              <a:ext cx="0" cy="432"/>
            </a:xfrm>
            <a:prstGeom prst="line">
              <a:avLst/>
            </a:prstGeom>
            <a:noFill/>
            <a:ln w="38100">
              <a:solidFill>
                <a:srgbClr val="CCFFFF"/>
              </a:solidFill>
              <a:round/>
              <a:headEnd type="triangle" w="med" len="med"/>
              <a:tailEnd/>
            </a:ln>
            <a:effectLst/>
          </p:spPr>
          <p:txBody>
            <a:bodyPr wrap="none"/>
            <a:lstStyle/>
            <a:p>
              <a:endParaRPr lang="ja-JP" altLang="en-US"/>
            </a:p>
          </p:txBody>
        </p:sp>
        <p:sp>
          <p:nvSpPr>
            <p:cNvPr id="30743" name="Text Box 37"/>
            <p:cNvSpPr txBox="1">
              <a:spLocks noChangeArrowheads="1"/>
            </p:cNvSpPr>
            <p:nvPr/>
          </p:nvSpPr>
          <p:spPr bwMode="auto">
            <a:xfrm>
              <a:off x="3936" y="1824"/>
              <a:ext cx="436" cy="250"/>
            </a:xfrm>
            <a:prstGeom prst="rect">
              <a:avLst/>
            </a:prstGeom>
            <a:noFill/>
            <a:ln w="9525">
              <a:noFill/>
              <a:miter lim="800000"/>
              <a:headEnd/>
              <a:tailEnd/>
            </a:ln>
            <a:effectLst/>
          </p:spPr>
          <p:txBody>
            <a:bodyPr wrap="none">
              <a:spAutoFit/>
            </a:bodyPr>
            <a:lstStyle/>
            <a:p>
              <a:pPr eaLnBrk="1" hangingPunct="1"/>
              <a:r>
                <a:rPr lang="ja-JP" altLang="en-US" sz="2000"/>
                <a:t>通知</a:t>
              </a:r>
            </a:p>
          </p:txBody>
        </p:sp>
      </p:grpSp>
      <p:grpSp>
        <p:nvGrpSpPr>
          <p:cNvPr id="465958" name="Group 38"/>
          <p:cNvGrpSpPr>
            <a:grpSpLocks/>
          </p:cNvGrpSpPr>
          <p:nvPr/>
        </p:nvGrpSpPr>
        <p:grpSpPr bwMode="auto">
          <a:xfrm>
            <a:off x="5791200" y="4191001"/>
            <a:ext cx="914400" cy="1066800"/>
            <a:chOff x="3600" y="2784"/>
            <a:chExt cx="576" cy="672"/>
          </a:xfrm>
        </p:grpSpPr>
        <p:sp>
          <p:nvSpPr>
            <p:cNvPr id="30740" name="Line 39"/>
            <p:cNvSpPr>
              <a:spLocks noChangeShapeType="1"/>
            </p:cNvSpPr>
            <p:nvPr/>
          </p:nvSpPr>
          <p:spPr bwMode="auto">
            <a:xfrm>
              <a:off x="3600" y="3456"/>
              <a:ext cx="576"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0741" name="Line 40"/>
            <p:cNvSpPr>
              <a:spLocks noChangeShapeType="1"/>
            </p:cNvSpPr>
            <p:nvPr/>
          </p:nvSpPr>
          <p:spPr bwMode="auto">
            <a:xfrm>
              <a:off x="3600" y="2784"/>
              <a:ext cx="576"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465961" name="AutoShape 41"/>
          <p:cNvSpPr>
            <a:spLocks noChangeArrowheads="1"/>
          </p:cNvSpPr>
          <p:nvPr/>
        </p:nvSpPr>
        <p:spPr bwMode="auto">
          <a:xfrm>
            <a:off x="4724400" y="5791200"/>
            <a:ext cx="4191000" cy="914400"/>
          </a:xfrm>
          <a:prstGeom prst="wedgeRoundRectCallout">
            <a:avLst>
              <a:gd name="adj1" fmla="val -18032"/>
              <a:gd name="adj2" fmla="val -107120"/>
              <a:gd name="adj3" fmla="val 16667"/>
            </a:avLst>
          </a:prstGeom>
          <a:noFill/>
          <a:ln w="19050">
            <a:solidFill>
              <a:schemeClr val="tx1"/>
            </a:solidFill>
            <a:miter lim="800000"/>
            <a:headEnd/>
            <a:tailEnd/>
          </a:ln>
          <a:effectLst/>
        </p:spPr>
        <p:txBody>
          <a:bodyPr/>
          <a:lstStyle/>
          <a:p>
            <a:pPr algn="ctr" eaLnBrk="1" hangingPunct="1"/>
            <a:r>
              <a:rPr lang="ja-JP" altLang="en-US"/>
              <a:t>すでに通知が来ているので</a:t>
            </a:r>
          </a:p>
          <a:p>
            <a:pPr algn="ctr" eaLnBrk="1" hangingPunct="1"/>
            <a:r>
              <a:rPr lang="ja-JP" altLang="en-US"/>
              <a:t>そのまま実行継続</a:t>
            </a:r>
          </a:p>
        </p:txBody>
      </p:sp>
      <p:sp>
        <p:nvSpPr>
          <p:cNvPr id="30732" name="Oval 47"/>
          <p:cNvSpPr>
            <a:spLocks noChangeArrowheads="1"/>
          </p:cNvSpPr>
          <p:nvPr/>
        </p:nvSpPr>
        <p:spPr bwMode="auto">
          <a:xfrm>
            <a:off x="4800600" y="1981200"/>
            <a:ext cx="457200" cy="457200"/>
          </a:xfrm>
          <a:prstGeom prst="ellipse">
            <a:avLst/>
          </a:prstGeom>
          <a:solidFill>
            <a:srgbClr val="CCFFFF"/>
          </a:solidFill>
          <a:ln w="9525">
            <a:solidFill>
              <a:schemeClr val="tx1"/>
            </a:solidFill>
            <a:round/>
            <a:headEnd/>
            <a:tailEnd/>
          </a:ln>
          <a:effectLst/>
        </p:spPr>
        <p:txBody>
          <a:bodyPr wrap="none" anchor="ctr"/>
          <a:lstStyle/>
          <a:p>
            <a:pPr eaLnBrk="1" hangingPunct="1"/>
            <a:endParaRPr lang="ja-JP" altLang="en-US"/>
          </a:p>
        </p:txBody>
      </p:sp>
      <p:sp>
        <p:nvSpPr>
          <p:cNvPr id="30733" name="Text Box 48"/>
          <p:cNvSpPr txBox="1">
            <a:spLocks noChangeArrowheads="1"/>
          </p:cNvSpPr>
          <p:nvPr/>
        </p:nvSpPr>
        <p:spPr bwMode="auto">
          <a:xfrm>
            <a:off x="5257800" y="1981200"/>
            <a:ext cx="793750" cy="457200"/>
          </a:xfrm>
          <a:prstGeom prst="rect">
            <a:avLst/>
          </a:prstGeom>
          <a:noFill/>
          <a:ln w="9525">
            <a:noFill/>
            <a:miter lim="800000"/>
            <a:headEnd/>
            <a:tailEnd/>
          </a:ln>
          <a:effectLst/>
        </p:spPr>
        <p:txBody>
          <a:bodyPr wrap="none">
            <a:spAutoFit/>
          </a:bodyPr>
          <a:lstStyle/>
          <a:p>
            <a:pPr eaLnBrk="1" hangingPunct="1"/>
            <a:r>
              <a:rPr lang="ja-JP" altLang="en-US"/>
              <a:t>通知</a:t>
            </a:r>
          </a:p>
        </p:txBody>
      </p:sp>
      <p:sp>
        <p:nvSpPr>
          <p:cNvPr id="30734" name="AutoShape 49"/>
          <p:cNvSpPr>
            <a:spLocks noChangeArrowheads="1"/>
          </p:cNvSpPr>
          <p:nvPr/>
        </p:nvSpPr>
        <p:spPr bwMode="auto">
          <a:xfrm>
            <a:off x="4800600" y="2590800"/>
            <a:ext cx="457200" cy="457200"/>
          </a:xfrm>
          <a:prstGeom prst="hexagon">
            <a:avLst>
              <a:gd name="adj" fmla="val 25000"/>
              <a:gd name="vf" fmla="val 115470"/>
            </a:avLst>
          </a:prstGeom>
          <a:solidFill>
            <a:srgbClr val="FFFF99"/>
          </a:solidFill>
          <a:ln w="9525">
            <a:solidFill>
              <a:schemeClr val="tx1"/>
            </a:solidFill>
            <a:miter lim="800000"/>
            <a:headEnd/>
            <a:tailEnd/>
          </a:ln>
          <a:effectLst/>
        </p:spPr>
        <p:txBody>
          <a:bodyPr wrap="none" anchor="ctr"/>
          <a:lstStyle/>
          <a:p>
            <a:pPr eaLnBrk="1" hangingPunct="1"/>
            <a:endParaRPr lang="ja-JP" altLang="en-US"/>
          </a:p>
        </p:txBody>
      </p:sp>
      <p:sp>
        <p:nvSpPr>
          <p:cNvPr id="30735" name="Text Box 50"/>
          <p:cNvSpPr txBox="1">
            <a:spLocks noChangeArrowheads="1"/>
          </p:cNvSpPr>
          <p:nvPr/>
        </p:nvSpPr>
        <p:spPr bwMode="auto">
          <a:xfrm>
            <a:off x="5257800" y="2590800"/>
            <a:ext cx="752475" cy="457200"/>
          </a:xfrm>
          <a:prstGeom prst="rect">
            <a:avLst/>
          </a:prstGeom>
          <a:noFill/>
          <a:ln w="9525">
            <a:noFill/>
            <a:miter lim="800000"/>
            <a:headEnd/>
            <a:tailEnd/>
          </a:ln>
          <a:effectLst/>
        </p:spPr>
        <p:txBody>
          <a:bodyPr wrap="none">
            <a:spAutoFit/>
          </a:bodyPr>
          <a:lstStyle/>
          <a:p>
            <a:pPr eaLnBrk="1" hangingPunct="1"/>
            <a:r>
              <a:rPr lang="ja-JP" altLang="en-US"/>
              <a:t>待ち</a:t>
            </a:r>
          </a:p>
        </p:txBody>
      </p:sp>
      <p:sp>
        <p:nvSpPr>
          <p:cNvPr id="30736" name="Line 51"/>
          <p:cNvSpPr>
            <a:spLocks noChangeShapeType="1"/>
          </p:cNvSpPr>
          <p:nvPr/>
        </p:nvSpPr>
        <p:spPr bwMode="auto">
          <a:xfrm>
            <a:off x="685800" y="2189163"/>
            <a:ext cx="609600"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0737" name="Text Box 52"/>
          <p:cNvSpPr txBox="1">
            <a:spLocks noChangeArrowheads="1"/>
          </p:cNvSpPr>
          <p:nvPr/>
        </p:nvSpPr>
        <p:spPr bwMode="auto">
          <a:xfrm>
            <a:off x="1447800" y="2590800"/>
            <a:ext cx="1797050" cy="457200"/>
          </a:xfrm>
          <a:prstGeom prst="rect">
            <a:avLst/>
          </a:prstGeom>
          <a:noFill/>
          <a:ln w="9525">
            <a:noFill/>
            <a:miter lim="800000"/>
            <a:headEnd/>
            <a:tailEnd/>
          </a:ln>
          <a:effectLst/>
        </p:spPr>
        <p:txBody>
          <a:bodyPr wrap="none">
            <a:spAutoFit/>
          </a:bodyPr>
          <a:lstStyle/>
          <a:p>
            <a:pPr eaLnBrk="1" hangingPunct="1"/>
            <a:r>
              <a:rPr lang="ja-JP" altLang="en-US"/>
              <a:t>ブロック状態</a:t>
            </a:r>
          </a:p>
        </p:txBody>
      </p:sp>
      <p:sp>
        <p:nvSpPr>
          <p:cNvPr id="30738" name="Line 53"/>
          <p:cNvSpPr>
            <a:spLocks noChangeShapeType="1"/>
          </p:cNvSpPr>
          <p:nvPr/>
        </p:nvSpPr>
        <p:spPr bwMode="auto">
          <a:xfrm>
            <a:off x="685800" y="2819400"/>
            <a:ext cx="609600" cy="0"/>
          </a:xfrm>
          <a:prstGeom prst="line">
            <a:avLst/>
          </a:prstGeom>
          <a:noFill/>
          <a:ln w="38100">
            <a:solidFill>
              <a:srgbClr val="FFFF99"/>
            </a:solidFill>
            <a:prstDash val="dash"/>
            <a:round/>
            <a:headEnd/>
            <a:tailEnd type="triangle" w="med" len="med"/>
          </a:ln>
          <a:effectLst/>
        </p:spPr>
        <p:txBody>
          <a:bodyPr wrap="none"/>
          <a:lstStyle/>
          <a:p>
            <a:endParaRPr lang="ja-JP" altLang="en-US"/>
          </a:p>
        </p:txBody>
      </p:sp>
      <p:sp>
        <p:nvSpPr>
          <p:cNvPr id="30739" name="Text Box 54"/>
          <p:cNvSpPr txBox="1">
            <a:spLocks noChangeArrowheads="1"/>
          </p:cNvSpPr>
          <p:nvPr/>
        </p:nvSpPr>
        <p:spPr bwMode="auto">
          <a:xfrm>
            <a:off x="1447800" y="1981200"/>
            <a:ext cx="3011488" cy="457200"/>
          </a:xfrm>
          <a:prstGeom prst="rect">
            <a:avLst/>
          </a:prstGeom>
          <a:noFill/>
          <a:ln w="9525">
            <a:noFill/>
            <a:miter lim="800000"/>
            <a:headEnd/>
            <a:tailEnd/>
          </a:ln>
          <a:effectLst/>
        </p:spPr>
        <p:txBody>
          <a:bodyPr wrap="none">
            <a:spAutoFit/>
          </a:bodyPr>
          <a:lstStyle/>
          <a:p>
            <a:pPr eaLnBrk="1" hangingPunct="1"/>
            <a:r>
              <a:rPr lang="ja-JP" altLang="en-US"/>
              <a:t>実行中/実行可能状態</a:t>
            </a:r>
          </a:p>
        </p:txBody>
      </p:sp>
      <p:sp>
        <p:nvSpPr>
          <p:cNvPr id="34" name="AutoShape 41">
            <a:extLst>
              <a:ext uri="{FF2B5EF4-FFF2-40B4-BE49-F238E27FC236}">
                <a16:creationId xmlns:a16="http://schemas.microsoft.com/office/drawing/2014/main" id="{19013C0F-3CE5-4FEB-88B1-2842ED4F4590}"/>
              </a:ext>
            </a:extLst>
          </p:cNvPr>
          <p:cNvSpPr>
            <a:spLocks noChangeArrowheads="1"/>
          </p:cNvSpPr>
          <p:nvPr/>
        </p:nvSpPr>
        <p:spPr bwMode="auto">
          <a:xfrm>
            <a:off x="4566486" y="3292472"/>
            <a:ext cx="4115308" cy="533403"/>
          </a:xfrm>
          <a:prstGeom prst="wedgeRoundRectCallout">
            <a:avLst>
              <a:gd name="adj1" fmla="val -51946"/>
              <a:gd name="adj2" fmla="val 106413"/>
              <a:gd name="adj3" fmla="val 16667"/>
            </a:avLst>
          </a:prstGeom>
          <a:noFill/>
          <a:ln w="19050">
            <a:solidFill>
              <a:schemeClr val="tx1"/>
            </a:solidFill>
            <a:miter lim="800000"/>
            <a:headEnd/>
            <a:tailEnd/>
          </a:ln>
          <a:effectLst/>
        </p:spPr>
        <p:txBody>
          <a:bodyPr/>
          <a:lstStyle/>
          <a:p>
            <a:pPr algn="ctr" eaLnBrk="1" hangingPunct="1"/>
            <a:r>
              <a:rPr lang="ja-JP" altLang="en-US" dirty="0"/>
              <a:t>通知はそのまま先へ進める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65962"/>
                                        </p:tgtEl>
                                        <p:attrNameLst>
                                          <p:attrName>style.visibility</p:attrName>
                                        </p:attrNameLst>
                                      </p:cBhvr>
                                      <p:to>
                                        <p:strVal val="visible"/>
                                      </p:to>
                                    </p:set>
                                    <p:animEffect transition="in" filter="wipe(left)">
                                      <p:cBhvr>
                                        <p:cTn id="7" dur="500"/>
                                        <p:tgtEl>
                                          <p:spTgt spid="4659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65963"/>
                                        </p:tgtEl>
                                        <p:attrNameLst>
                                          <p:attrName>style.visibility</p:attrName>
                                        </p:attrNameLst>
                                      </p:cBhvr>
                                      <p:to>
                                        <p:strVal val="visible"/>
                                      </p:to>
                                    </p:set>
                                    <p:animEffect transition="in" filter="wipe(left)">
                                      <p:cBhvr>
                                        <p:cTn id="12" dur="500"/>
                                        <p:tgtEl>
                                          <p:spTgt spid="46596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465955"/>
                                        </p:tgtEl>
                                        <p:attrNameLst>
                                          <p:attrName>style.visibility</p:attrName>
                                        </p:attrNameLst>
                                      </p:cBhvr>
                                      <p:to>
                                        <p:strVal val="visible"/>
                                      </p:to>
                                    </p:set>
                                    <p:animEffect transition="in" filter="wipe(up)">
                                      <p:cBhvr>
                                        <p:cTn id="17" dur="500"/>
                                        <p:tgtEl>
                                          <p:spTgt spid="46595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465964"/>
                                        </p:tgtEl>
                                        <p:attrNameLst>
                                          <p:attrName>style.visibility</p:attrName>
                                        </p:attrNameLst>
                                      </p:cBhvr>
                                      <p:to>
                                        <p:strVal val="visible"/>
                                      </p:to>
                                    </p:set>
                                    <p:animEffect transition="in" filter="wipe(left)">
                                      <p:cBhvr>
                                        <p:cTn id="22" dur="500"/>
                                        <p:tgtEl>
                                          <p:spTgt spid="465964"/>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checkerboard(across)">
                                      <p:cBhvr>
                                        <p:cTn id="27" dur="500"/>
                                        <p:tgtEl>
                                          <p:spTgt spid="3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65975"/>
                                        </p:tgtEl>
                                        <p:attrNameLst>
                                          <p:attrName>style.visibility</p:attrName>
                                        </p:attrNameLst>
                                      </p:cBhvr>
                                      <p:to>
                                        <p:strVal val="visible"/>
                                      </p:to>
                                    </p:set>
                                    <p:animEffect transition="in" filter="wipe(left)">
                                      <p:cBhvr>
                                        <p:cTn id="32" dur="500"/>
                                        <p:tgtEl>
                                          <p:spTgt spid="46597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65958"/>
                                        </p:tgtEl>
                                        <p:attrNameLst>
                                          <p:attrName>style.visibility</p:attrName>
                                        </p:attrNameLst>
                                      </p:cBhvr>
                                      <p:to>
                                        <p:strVal val="visible"/>
                                      </p:to>
                                    </p:set>
                                    <p:animEffect transition="in" filter="wipe(left)">
                                      <p:cBhvr>
                                        <p:cTn id="37" dur="500"/>
                                        <p:tgtEl>
                                          <p:spTgt spid="465958"/>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465961"/>
                                        </p:tgtEl>
                                        <p:attrNameLst>
                                          <p:attrName>style.visibility</p:attrName>
                                        </p:attrNameLst>
                                      </p:cBhvr>
                                      <p:to>
                                        <p:strVal val="visible"/>
                                      </p:to>
                                    </p:set>
                                    <p:animEffect transition="in" filter="checkerboard(across)">
                                      <p:cBhvr>
                                        <p:cTn id="42" dur="500"/>
                                        <p:tgtEl>
                                          <p:spTgt spid="4659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5961" grpId="0" animBg="1" autoUpdateAnimBg="0"/>
      <p:bldP spid="34" grpId="0"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525463"/>
            <a:ext cx="7772400" cy="1311275"/>
          </a:xfrm>
        </p:spPr>
        <p:txBody>
          <a:bodyPr/>
          <a:lstStyle/>
          <a:p>
            <a:pPr eaLnBrk="1" hangingPunct="1"/>
            <a:r>
              <a:rPr lang="ja-JP" altLang="en-US" sz="3600" dirty="0">
                <a:latin typeface="Times New Roman" charset="0"/>
              </a:rPr>
              <a:t>プロセスの同期</a:t>
            </a:r>
            <a:br>
              <a:rPr lang="ja-JP" altLang="en-US" dirty="0">
                <a:latin typeface="Times New Roman" charset="0"/>
              </a:rPr>
            </a:br>
            <a:r>
              <a:rPr lang="ja-JP" altLang="en-US" dirty="0">
                <a:latin typeface="Times New Roman" charset="0"/>
              </a:rPr>
              <a:t>パイプ処理</a:t>
            </a:r>
            <a:endParaRPr lang="en-US" altLang="ja-JP" dirty="0">
              <a:latin typeface="Times New Roman" charset="0"/>
            </a:endParaRPr>
          </a:p>
        </p:txBody>
      </p:sp>
      <p:sp>
        <p:nvSpPr>
          <p:cNvPr id="31747" name="Rectangle 3"/>
          <p:cNvSpPr>
            <a:spLocks noGrp="1" noChangeArrowheads="1"/>
          </p:cNvSpPr>
          <p:nvPr>
            <p:ph type="body" idx="1"/>
          </p:nvPr>
        </p:nvSpPr>
        <p:spPr>
          <a:xfrm>
            <a:off x="685800" y="1981200"/>
            <a:ext cx="7772400" cy="1828800"/>
          </a:xfrm>
        </p:spPr>
        <p:txBody>
          <a:bodyPr/>
          <a:lstStyle/>
          <a:p>
            <a:pPr eaLnBrk="1" hangingPunct="1"/>
            <a:r>
              <a:rPr lang="ja-JP" altLang="en-US">
                <a:latin typeface="Times New Roman" charset="0"/>
              </a:rPr>
              <a:t>パイプ</a:t>
            </a:r>
            <a:r>
              <a:rPr lang="ja-JP" altLang="en-US" sz="2800">
                <a:latin typeface="Times New Roman" charset="0"/>
              </a:rPr>
              <a:t>(</a:t>
            </a:r>
            <a:r>
              <a:rPr lang="en-US" altLang="ja-JP" sz="2800">
                <a:latin typeface="Times New Roman" charset="0"/>
              </a:rPr>
              <a:t>pipe)</a:t>
            </a:r>
          </a:p>
          <a:p>
            <a:pPr lvl="1" eaLnBrk="1" hangingPunct="1"/>
            <a:r>
              <a:rPr lang="ja-JP" altLang="en-US">
                <a:latin typeface="Times New Roman" charset="0"/>
              </a:rPr>
              <a:t>システムコールで作られるプロセス間連絡路</a:t>
            </a:r>
          </a:p>
          <a:p>
            <a:pPr lvl="2" eaLnBrk="1" hangingPunct="1">
              <a:buFont typeface="Wingdings" pitchFamily="2" charset="2"/>
              <a:buNone/>
            </a:pPr>
            <a:r>
              <a:rPr lang="ja-JP" altLang="en-US">
                <a:latin typeface="Times New Roman" charset="0"/>
              </a:rPr>
              <a:t>(実際はメモリで実現される)</a:t>
            </a:r>
          </a:p>
        </p:txBody>
      </p:sp>
      <p:sp>
        <p:nvSpPr>
          <p:cNvPr id="466948" name="Rectangle 4"/>
          <p:cNvSpPr>
            <a:spLocks noChangeArrowheads="1"/>
          </p:cNvSpPr>
          <p:nvPr/>
        </p:nvSpPr>
        <p:spPr bwMode="auto">
          <a:xfrm>
            <a:off x="914400" y="5410200"/>
            <a:ext cx="2286000" cy="6858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ja-JP" altLang="en-US" sz="3200"/>
              <a:t>$ </a:t>
            </a:r>
            <a:r>
              <a:rPr lang="en-US" altLang="ja-JP" sz="3200"/>
              <a:t>ls -l | less</a:t>
            </a:r>
          </a:p>
        </p:txBody>
      </p:sp>
      <p:sp>
        <p:nvSpPr>
          <p:cNvPr id="466949" name="Text Box 5"/>
          <p:cNvSpPr txBox="1">
            <a:spLocks noChangeArrowheads="1"/>
          </p:cNvSpPr>
          <p:nvPr/>
        </p:nvSpPr>
        <p:spPr bwMode="auto">
          <a:xfrm>
            <a:off x="3505200" y="5486400"/>
            <a:ext cx="4914900" cy="519113"/>
          </a:xfrm>
          <a:prstGeom prst="rect">
            <a:avLst/>
          </a:prstGeom>
          <a:noFill/>
          <a:ln w="9525">
            <a:noFill/>
            <a:miter lim="800000"/>
            <a:headEnd/>
            <a:tailEnd/>
          </a:ln>
          <a:effectLst/>
        </p:spPr>
        <p:txBody>
          <a:bodyPr wrap="none">
            <a:spAutoFit/>
          </a:bodyPr>
          <a:lstStyle/>
          <a:p>
            <a:pPr eaLnBrk="1" hangingPunct="1"/>
            <a:r>
              <a:rPr lang="en-US" altLang="ja-JP" sz="2800"/>
              <a:t>ls -l </a:t>
            </a:r>
            <a:r>
              <a:rPr lang="ja-JP" altLang="en-US" sz="2800"/>
              <a:t>の出力が </a:t>
            </a:r>
            <a:r>
              <a:rPr lang="en-US" altLang="ja-JP" sz="2800"/>
              <a:t>less </a:t>
            </a:r>
            <a:r>
              <a:rPr lang="ja-JP" altLang="en-US" sz="2800"/>
              <a:t>の入力となる</a:t>
            </a:r>
          </a:p>
        </p:txBody>
      </p:sp>
      <p:sp>
        <p:nvSpPr>
          <p:cNvPr id="466950" name="AutoShape 6"/>
          <p:cNvSpPr>
            <a:spLocks noChangeArrowheads="1"/>
          </p:cNvSpPr>
          <p:nvPr/>
        </p:nvSpPr>
        <p:spPr bwMode="auto">
          <a:xfrm>
            <a:off x="2286000" y="4876800"/>
            <a:ext cx="1295400" cy="381000"/>
          </a:xfrm>
          <a:prstGeom prst="wedgeRoundRectCallout">
            <a:avLst>
              <a:gd name="adj1" fmla="val -64704"/>
              <a:gd name="adj2" fmla="val 144167"/>
              <a:gd name="adj3" fmla="val 16667"/>
            </a:avLst>
          </a:prstGeom>
          <a:noFill/>
          <a:ln w="19050">
            <a:solidFill>
              <a:schemeClr val="tx1"/>
            </a:solidFill>
            <a:miter lim="800000"/>
            <a:headEnd/>
            <a:tailEnd/>
          </a:ln>
          <a:effectLst/>
        </p:spPr>
        <p:txBody>
          <a:bodyPr/>
          <a:lstStyle/>
          <a:p>
            <a:pPr algn="ctr" eaLnBrk="1" hangingPunct="1"/>
            <a:r>
              <a:rPr lang="ja-JP" altLang="en-US" sz="2000"/>
              <a:t>パイプ</a:t>
            </a:r>
          </a:p>
        </p:txBody>
      </p:sp>
      <p:sp>
        <p:nvSpPr>
          <p:cNvPr id="31751" name="Rectangle 7"/>
          <p:cNvSpPr>
            <a:spLocks noChangeArrowheads="1"/>
          </p:cNvSpPr>
          <p:nvPr/>
        </p:nvSpPr>
        <p:spPr bwMode="auto">
          <a:xfrm>
            <a:off x="914400" y="3962400"/>
            <a:ext cx="1600200" cy="4572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プロセス1</a:t>
            </a:r>
          </a:p>
        </p:txBody>
      </p:sp>
      <p:grpSp>
        <p:nvGrpSpPr>
          <p:cNvPr id="466952" name="Group 8"/>
          <p:cNvGrpSpPr>
            <a:grpSpLocks/>
          </p:cNvGrpSpPr>
          <p:nvPr/>
        </p:nvGrpSpPr>
        <p:grpSpPr bwMode="auto">
          <a:xfrm>
            <a:off x="2514600" y="3962400"/>
            <a:ext cx="1295400" cy="457200"/>
            <a:chOff x="1632" y="2256"/>
            <a:chExt cx="816" cy="288"/>
          </a:xfrm>
        </p:grpSpPr>
        <p:sp>
          <p:nvSpPr>
            <p:cNvPr id="31759" name="AutoShape 9"/>
            <p:cNvSpPr>
              <a:spLocks noChangeArrowheads="1"/>
            </p:cNvSpPr>
            <p:nvPr/>
          </p:nvSpPr>
          <p:spPr bwMode="auto">
            <a:xfrm>
              <a:off x="1824" y="2256"/>
              <a:ext cx="624" cy="288"/>
            </a:xfrm>
            <a:prstGeom prst="flowChartInputOutput">
              <a:avLst/>
            </a:prstGeom>
            <a:solidFill>
              <a:srgbClr val="CCFFFF"/>
            </a:solidFill>
            <a:ln w="19050">
              <a:solidFill>
                <a:schemeClr val="tx1"/>
              </a:solidFill>
              <a:miter lim="800000"/>
              <a:headEnd/>
              <a:tailEnd/>
            </a:ln>
            <a:effectLst/>
          </p:spPr>
          <p:txBody>
            <a:bodyPr wrap="none" anchor="ctr"/>
            <a:lstStyle/>
            <a:p>
              <a:pPr algn="ctr" eaLnBrk="1" hangingPunct="1"/>
              <a:r>
                <a:rPr lang="ja-JP" altLang="en-US">
                  <a:solidFill>
                    <a:srgbClr val="000000"/>
                  </a:solidFill>
                </a:rPr>
                <a:t>出力</a:t>
              </a:r>
            </a:p>
          </p:txBody>
        </p:sp>
        <p:sp>
          <p:nvSpPr>
            <p:cNvPr id="31760" name="Line 10"/>
            <p:cNvSpPr>
              <a:spLocks noChangeShapeType="1"/>
            </p:cNvSpPr>
            <p:nvPr/>
          </p:nvSpPr>
          <p:spPr bwMode="auto">
            <a:xfrm>
              <a:off x="1632" y="2400"/>
              <a:ext cx="240"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466955" name="AutoShape 11"/>
          <p:cNvSpPr>
            <a:spLocks noChangeArrowheads="1"/>
          </p:cNvSpPr>
          <p:nvPr/>
        </p:nvSpPr>
        <p:spPr bwMode="auto">
          <a:xfrm rot="-5400000">
            <a:off x="4381500" y="3543300"/>
            <a:ext cx="457200" cy="1295400"/>
          </a:xfrm>
          <a:prstGeom prst="can">
            <a:avLst>
              <a:gd name="adj" fmla="val 39575"/>
            </a:avLst>
          </a:prstGeom>
          <a:noFill/>
          <a:ln w="19050">
            <a:solidFill>
              <a:schemeClr val="tx1"/>
            </a:solidFill>
            <a:round/>
            <a:headEnd/>
            <a:tailEnd/>
          </a:ln>
          <a:effectLst/>
        </p:spPr>
        <p:txBody>
          <a:bodyPr vert="eaVert" wrap="none" anchor="ctr"/>
          <a:lstStyle/>
          <a:p>
            <a:pPr algn="ctr" eaLnBrk="1" hangingPunct="1"/>
            <a:r>
              <a:rPr lang="ja-JP" altLang="en-US"/>
              <a:t>パイプ</a:t>
            </a:r>
          </a:p>
        </p:txBody>
      </p:sp>
      <p:sp>
        <p:nvSpPr>
          <p:cNvPr id="31754" name="Rectangle 12"/>
          <p:cNvSpPr>
            <a:spLocks noChangeArrowheads="1"/>
          </p:cNvSpPr>
          <p:nvPr/>
        </p:nvSpPr>
        <p:spPr bwMode="auto">
          <a:xfrm>
            <a:off x="6705600" y="3962400"/>
            <a:ext cx="1600200" cy="4572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プロセス2</a:t>
            </a:r>
          </a:p>
        </p:txBody>
      </p:sp>
      <p:grpSp>
        <p:nvGrpSpPr>
          <p:cNvPr id="466957" name="Group 13"/>
          <p:cNvGrpSpPr>
            <a:grpSpLocks/>
          </p:cNvGrpSpPr>
          <p:nvPr/>
        </p:nvGrpSpPr>
        <p:grpSpPr bwMode="auto">
          <a:xfrm>
            <a:off x="3733800" y="3962400"/>
            <a:ext cx="2971800" cy="457200"/>
            <a:chOff x="2400" y="2256"/>
            <a:chExt cx="1872" cy="288"/>
          </a:xfrm>
        </p:grpSpPr>
        <p:sp>
          <p:nvSpPr>
            <p:cNvPr id="31756" name="AutoShape 14"/>
            <p:cNvSpPr>
              <a:spLocks noChangeArrowheads="1"/>
            </p:cNvSpPr>
            <p:nvPr/>
          </p:nvSpPr>
          <p:spPr bwMode="auto">
            <a:xfrm>
              <a:off x="3456" y="2256"/>
              <a:ext cx="624" cy="288"/>
            </a:xfrm>
            <a:prstGeom prst="flowChartInputOutput">
              <a:avLst/>
            </a:prstGeom>
            <a:solidFill>
              <a:srgbClr val="CCFFFF"/>
            </a:solidFill>
            <a:ln w="19050">
              <a:solidFill>
                <a:schemeClr val="tx1"/>
              </a:solidFill>
              <a:miter lim="800000"/>
              <a:headEnd/>
              <a:tailEnd/>
            </a:ln>
            <a:effectLst/>
          </p:spPr>
          <p:txBody>
            <a:bodyPr wrap="none" anchor="ctr"/>
            <a:lstStyle/>
            <a:p>
              <a:pPr algn="ctr" eaLnBrk="1" hangingPunct="1"/>
              <a:r>
                <a:rPr lang="ja-JP" altLang="en-US">
                  <a:solidFill>
                    <a:srgbClr val="000000"/>
                  </a:solidFill>
                </a:rPr>
                <a:t>入力</a:t>
              </a:r>
            </a:p>
          </p:txBody>
        </p:sp>
        <p:sp>
          <p:nvSpPr>
            <p:cNvPr id="31757" name="Line 15"/>
            <p:cNvSpPr>
              <a:spLocks noChangeShapeType="1"/>
            </p:cNvSpPr>
            <p:nvPr/>
          </p:nvSpPr>
          <p:spPr bwMode="auto">
            <a:xfrm>
              <a:off x="4032" y="2400"/>
              <a:ext cx="240"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1758" name="Line 16"/>
            <p:cNvSpPr>
              <a:spLocks noChangeShapeType="1"/>
            </p:cNvSpPr>
            <p:nvPr/>
          </p:nvSpPr>
          <p:spPr bwMode="auto">
            <a:xfrm>
              <a:off x="2400" y="2400"/>
              <a:ext cx="1152" cy="0"/>
            </a:xfrm>
            <a:prstGeom prst="line">
              <a:avLst/>
            </a:prstGeom>
            <a:noFill/>
            <a:ln w="38100">
              <a:solidFill>
                <a:srgbClr val="FF99CC"/>
              </a:solidFill>
              <a:round/>
              <a:headEnd/>
              <a:tailEnd type="triangle" w="med" len="med"/>
            </a:ln>
            <a:effec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66955"/>
                                        </p:tgtEl>
                                        <p:attrNameLst>
                                          <p:attrName>style.visibility</p:attrName>
                                        </p:attrNameLst>
                                      </p:cBhvr>
                                      <p:to>
                                        <p:strVal val="visible"/>
                                      </p:to>
                                    </p:set>
                                    <p:animEffect transition="in" filter="checkerboard(across)">
                                      <p:cBhvr>
                                        <p:cTn id="7" dur="500"/>
                                        <p:tgtEl>
                                          <p:spTgt spid="4669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66952"/>
                                        </p:tgtEl>
                                        <p:attrNameLst>
                                          <p:attrName>style.visibility</p:attrName>
                                        </p:attrNameLst>
                                      </p:cBhvr>
                                      <p:to>
                                        <p:strVal val="visible"/>
                                      </p:to>
                                    </p:set>
                                    <p:animEffect transition="in" filter="wipe(left)">
                                      <p:cBhvr>
                                        <p:cTn id="12" dur="500"/>
                                        <p:tgtEl>
                                          <p:spTgt spid="4669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66957"/>
                                        </p:tgtEl>
                                        <p:attrNameLst>
                                          <p:attrName>style.visibility</p:attrName>
                                        </p:attrNameLst>
                                      </p:cBhvr>
                                      <p:to>
                                        <p:strVal val="visible"/>
                                      </p:to>
                                    </p:set>
                                    <p:animEffect transition="in" filter="wipe(left)">
                                      <p:cBhvr>
                                        <p:cTn id="17" dur="500"/>
                                        <p:tgtEl>
                                          <p:spTgt spid="46695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66948"/>
                                        </p:tgtEl>
                                        <p:attrNameLst>
                                          <p:attrName>style.visibility</p:attrName>
                                        </p:attrNameLst>
                                      </p:cBhvr>
                                      <p:to>
                                        <p:strVal val="visible"/>
                                      </p:to>
                                    </p:set>
                                    <p:animEffect transition="in" filter="checkerboard(across)">
                                      <p:cBhvr>
                                        <p:cTn id="22" dur="500"/>
                                        <p:tgtEl>
                                          <p:spTgt spid="46694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66950"/>
                                        </p:tgtEl>
                                        <p:attrNameLst>
                                          <p:attrName>style.visibility</p:attrName>
                                        </p:attrNameLst>
                                      </p:cBhvr>
                                      <p:to>
                                        <p:strVal val="visible"/>
                                      </p:to>
                                    </p:set>
                                    <p:animEffect transition="in" filter="checkerboard(across)">
                                      <p:cBhvr>
                                        <p:cTn id="27" dur="500"/>
                                        <p:tgtEl>
                                          <p:spTgt spid="46695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466949"/>
                                        </p:tgtEl>
                                        <p:attrNameLst>
                                          <p:attrName>style.visibility</p:attrName>
                                        </p:attrNameLst>
                                      </p:cBhvr>
                                      <p:to>
                                        <p:strVal val="visible"/>
                                      </p:to>
                                    </p:set>
                                    <p:animEffect transition="in" filter="checkerboard(across)">
                                      <p:cBhvr>
                                        <p:cTn id="32" dur="500"/>
                                        <p:tgtEl>
                                          <p:spTgt spid="4669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6948" grpId="0" animBg="1" autoUpdateAnimBg="0"/>
      <p:bldP spid="466949" grpId="0" autoUpdateAnimBg="0"/>
      <p:bldP spid="466950" grpId="0" animBg="1" autoUpdateAnimBg="0"/>
      <p:bldP spid="466955"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charset="0"/>
              </a:rPr>
              <a:t>相互排除, 排他制御</a:t>
            </a:r>
            <a:br>
              <a:rPr lang="ja-JP" altLang="en-US">
                <a:latin typeface="Times New Roman" charset="0"/>
              </a:rPr>
            </a:br>
            <a:r>
              <a:rPr lang="ja-JP" altLang="en-US" sz="3600">
                <a:latin typeface="Times New Roman" charset="0"/>
              </a:rPr>
              <a:t>(</a:t>
            </a:r>
            <a:r>
              <a:rPr lang="en-US" altLang="ja-JP" sz="3600">
                <a:latin typeface="Times New Roman" charset="0"/>
              </a:rPr>
              <a:t>mutual exclusion, exclusive control)</a:t>
            </a:r>
          </a:p>
        </p:txBody>
      </p:sp>
      <p:sp>
        <p:nvSpPr>
          <p:cNvPr id="7171" name="Rectangle 3"/>
          <p:cNvSpPr>
            <a:spLocks noGrp="1" noChangeArrowheads="1"/>
          </p:cNvSpPr>
          <p:nvPr>
            <p:ph type="body" idx="1"/>
          </p:nvPr>
        </p:nvSpPr>
        <p:spPr>
          <a:xfrm>
            <a:off x="685800" y="1981200"/>
            <a:ext cx="7772400" cy="3276600"/>
          </a:xfrm>
        </p:spPr>
        <p:txBody>
          <a:bodyPr/>
          <a:lstStyle/>
          <a:p>
            <a:pPr eaLnBrk="1" hangingPunct="1"/>
            <a:r>
              <a:rPr lang="ja-JP" altLang="en-US">
                <a:latin typeface="Times New Roman" charset="0"/>
              </a:rPr>
              <a:t>相互排除</a:t>
            </a:r>
            <a:r>
              <a:rPr lang="ja-JP" altLang="en-US" sz="2800">
                <a:latin typeface="Times New Roman" charset="0"/>
              </a:rPr>
              <a:t>(</a:t>
            </a:r>
            <a:r>
              <a:rPr lang="en-US" altLang="ja-JP" sz="2800">
                <a:latin typeface="Times New Roman" charset="0"/>
              </a:rPr>
              <a:t>mutual exclusion)</a:t>
            </a:r>
            <a:r>
              <a:rPr lang="en-US" altLang="ja-JP">
                <a:latin typeface="Times New Roman" charset="0"/>
              </a:rPr>
              <a:t>, </a:t>
            </a:r>
          </a:p>
          <a:p>
            <a:pPr eaLnBrk="1" hangingPunct="1">
              <a:buFontTx/>
              <a:buNone/>
            </a:pPr>
            <a:r>
              <a:rPr lang="ja-JP" altLang="en-US">
                <a:latin typeface="Times New Roman" charset="0"/>
              </a:rPr>
              <a:t>   排他制御</a:t>
            </a:r>
            <a:r>
              <a:rPr lang="ja-JP" altLang="en-US" sz="2800">
                <a:latin typeface="Times New Roman" charset="0"/>
              </a:rPr>
              <a:t>(</a:t>
            </a:r>
            <a:r>
              <a:rPr lang="en-US" altLang="ja-JP" sz="2800">
                <a:latin typeface="Times New Roman" charset="0"/>
              </a:rPr>
              <a:t>exclusive control)</a:t>
            </a:r>
          </a:p>
          <a:p>
            <a:pPr lvl="1" eaLnBrk="1" hangingPunct="1"/>
            <a:r>
              <a:rPr lang="ja-JP" altLang="en-US">
                <a:latin typeface="Times New Roman" charset="0"/>
              </a:rPr>
              <a:t>ある資源を高々1つのプロセスが占有するようにする</a:t>
            </a:r>
          </a:p>
          <a:p>
            <a:pPr lvl="1" eaLnBrk="1" hangingPunct="1"/>
            <a:r>
              <a:rPr lang="ja-JP" altLang="en-US">
                <a:latin typeface="Times New Roman" charset="0"/>
              </a:rPr>
              <a:t>あるプロセスが資源を使用しているときは、他のプロセスは資源が解放されるまで待つ</a:t>
            </a:r>
          </a:p>
        </p:txBody>
      </p:sp>
      <p:sp>
        <p:nvSpPr>
          <p:cNvPr id="7172" name="Rectangle 4"/>
          <p:cNvSpPr>
            <a:spLocks noChangeArrowheads="1"/>
          </p:cNvSpPr>
          <p:nvPr/>
        </p:nvSpPr>
        <p:spPr bwMode="auto">
          <a:xfrm>
            <a:off x="3581400" y="5410200"/>
            <a:ext cx="1295400" cy="685800"/>
          </a:xfrm>
          <a:prstGeom prst="rect">
            <a:avLst/>
          </a:prstGeom>
          <a:solidFill>
            <a:srgbClr val="00B0F0"/>
          </a:solidFill>
          <a:ln w="19050">
            <a:solidFill>
              <a:schemeClr val="tx1"/>
            </a:solidFill>
            <a:miter lim="800000"/>
            <a:headEnd/>
            <a:tailEnd/>
          </a:ln>
        </p:spPr>
        <p:txBody>
          <a:bodyPr wrap="none" anchor="ctr"/>
          <a:lstStyle/>
          <a:p>
            <a:pPr algn="ctr" eaLnBrk="1" hangingPunct="1"/>
            <a:r>
              <a:rPr lang="ja-JP" altLang="en-US"/>
              <a:t>資源</a:t>
            </a:r>
          </a:p>
        </p:txBody>
      </p:sp>
      <p:sp>
        <p:nvSpPr>
          <p:cNvPr id="7173" name="Rectangle 5"/>
          <p:cNvSpPr>
            <a:spLocks noChangeArrowheads="1"/>
          </p:cNvSpPr>
          <p:nvPr/>
        </p:nvSpPr>
        <p:spPr bwMode="auto">
          <a:xfrm>
            <a:off x="990600" y="5638800"/>
            <a:ext cx="1752600" cy="6096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プロセス1</a:t>
            </a:r>
          </a:p>
        </p:txBody>
      </p:sp>
      <p:grpSp>
        <p:nvGrpSpPr>
          <p:cNvPr id="443406" name="Group 14"/>
          <p:cNvGrpSpPr>
            <a:grpSpLocks/>
          </p:cNvGrpSpPr>
          <p:nvPr/>
        </p:nvGrpSpPr>
        <p:grpSpPr bwMode="auto">
          <a:xfrm>
            <a:off x="2743200" y="5257800"/>
            <a:ext cx="838200" cy="685800"/>
            <a:chOff x="1728" y="3312"/>
            <a:chExt cx="528" cy="432"/>
          </a:xfrm>
        </p:grpSpPr>
        <p:sp>
          <p:nvSpPr>
            <p:cNvPr id="7180" name="Line 6"/>
            <p:cNvSpPr>
              <a:spLocks noChangeShapeType="1"/>
            </p:cNvSpPr>
            <p:nvPr/>
          </p:nvSpPr>
          <p:spPr bwMode="auto">
            <a:xfrm flipH="1">
              <a:off x="1728" y="3600"/>
              <a:ext cx="528" cy="144"/>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7181" name="Text Box 7"/>
            <p:cNvSpPr txBox="1">
              <a:spLocks noChangeArrowheads="1"/>
            </p:cNvSpPr>
            <p:nvPr/>
          </p:nvSpPr>
          <p:spPr bwMode="auto">
            <a:xfrm>
              <a:off x="1728" y="3312"/>
              <a:ext cx="500" cy="288"/>
            </a:xfrm>
            <a:prstGeom prst="rect">
              <a:avLst/>
            </a:prstGeom>
            <a:noFill/>
            <a:ln w="9525">
              <a:noFill/>
              <a:miter lim="800000"/>
              <a:headEnd/>
              <a:tailEnd/>
            </a:ln>
            <a:effectLst/>
          </p:spPr>
          <p:txBody>
            <a:bodyPr wrap="none">
              <a:spAutoFit/>
            </a:bodyPr>
            <a:lstStyle/>
            <a:p>
              <a:pPr eaLnBrk="1" hangingPunct="1"/>
              <a:r>
                <a:rPr lang="ja-JP" altLang="en-US"/>
                <a:t>使用</a:t>
              </a:r>
            </a:p>
          </p:txBody>
        </p:sp>
      </p:grpSp>
      <p:sp>
        <p:nvSpPr>
          <p:cNvPr id="7175" name="Rectangle 8"/>
          <p:cNvSpPr>
            <a:spLocks noChangeArrowheads="1"/>
          </p:cNvSpPr>
          <p:nvPr/>
        </p:nvSpPr>
        <p:spPr bwMode="auto">
          <a:xfrm>
            <a:off x="5715000" y="5638800"/>
            <a:ext cx="1752600" cy="6096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プロセス2</a:t>
            </a:r>
          </a:p>
        </p:txBody>
      </p:sp>
      <p:sp>
        <p:nvSpPr>
          <p:cNvPr id="443402" name="Line 10"/>
          <p:cNvSpPr>
            <a:spLocks noChangeShapeType="1"/>
          </p:cNvSpPr>
          <p:nvPr/>
        </p:nvSpPr>
        <p:spPr bwMode="auto">
          <a:xfrm>
            <a:off x="4876800" y="5715000"/>
            <a:ext cx="838200" cy="228600"/>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443407" name="Group 15"/>
          <p:cNvGrpSpPr>
            <a:grpSpLocks/>
          </p:cNvGrpSpPr>
          <p:nvPr/>
        </p:nvGrpSpPr>
        <p:grpSpPr bwMode="auto">
          <a:xfrm>
            <a:off x="5181600" y="5638800"/>
            <a:ext cx="304800" cy="304800"/>
            <a:chOff x="3264" y="3552"/>
            <a:chExt cx="192" cy="192"/>
          </a:xfrm>
        </p:grpSpPr>
        <p:sp>
          <p:nvSpPr>
            <p:cNvPr id="7178" name="Line 11"/>
            <p:cNvSpPr>
              <a:spLocks noChangeShapeType="1"/>
            </p:cNvSpPr>
            <p:nvPr/>
          </p:nvSpPr>
          <p:spPr bwMode="auto">
            <a:xfrm flipH="1">
              <a:off x="3264" y="3552"/>
              <a:ext cx="192" cy="192"/>
            </a:xfrm>
            <a:prstGeom prst="line">
              <a:avLst/>
            </a:prstGeom>
            <a:noFill/>
            <a:ln w="38100">
              <a:solidFill>
                <a:srgbClr val="FF0000"/>
              </a:solidFill>
              <a:round/>
              <a:headEnd/>
              <a:tailEnd/>
            </a:ln>
            <a:effectLst/>
          </p:spPr>
          <p:txBody>
            <a:bodyPr wrap="none"/>
            <a:lstStyle/>
            <a:p>
              <a:endParaRPr lang="ja-JP" altLang="en-US"/>
            </a:p>
          </p:txBody>
        </p:sp>
        <p:sp>
          <p:nvSpPr>
            <p:cNvPr id="7179" name="Line 13"/>
            <p:cNvSpPr>
              <a:spLocks noChangeShapeType="1"/>
            </p:cNvSpPr>
            <p:nvPr/>
          </p:nvSpPr>
          <p:spPr bwMode="auto">
            <a:xfrm>
              <a:off x="3264" y="3552"/>
              <a:ext cx="192" cy="192"/>
            </a:xfrm>
            <a:prstGeom prst="line">
              <a:avLst/>
            </a:prstGeom>
            <a:noFill/>
            <a:ln w="38100">
              <a:solidFill>
                <a:srgbClr val="FF0000"/>
              </a:solidFill>
              <a:round/>
              <a:headEnd/>
              <a:tailEnd/>
            </a:ln>
            <a:effec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443406"/>
                                        </p:tgtEl>
                                        <p:attrNameLst>
                                          <p:attrName>style.visibility</p:attrName>
                                        </p:attrNameLst>
                                      </p:cBhvr>
                                      <p:to>
                                        <p:strVal val="visible"/>
                                      </p:to>
                                    </p:set>
                                    <p:animEffect transition="in" filter="wipe(right)">
                                      <p:cBhvr>
                                        <p:cTn id="7" dur="500"/>
                                        <p:tgtEl>
                                          <p:spTgt spid="4434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43402"/>
                                        </p:tgtEl>
                                        <p:attrNameLst>
                                          <p:attrName>style.visibility</p:attrName>
                                        </p:attrNameLst>
                                      </p:cBhvr>
                                      <p:to>
                                        <p:strVal val="visible"/>
                                      </p:to>
                                    </p:set>
                                    <p:animEffect transition="in" filter="wipe(left)">
                                      <p:cBhvr>
                                        <p:cTn id="12" dur="500"/>
                                        <p:tgtEl>
                                          <p:spTgt spid="44340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443407"/>
                                        </p:tgtEl>
                                        <p:attrNameLst>
                                          <p:attrName>style.visibility</p:attrName>
                                        </p:attrNameLst>
                                      </p:cBhvr>
                                      <p:to>
                                        <p:strVal val="visible"/>
                                      </p:to>
                                    </p:set>
                                    <p:animEffect transition="in" filter="checkerboard(across)">
                                      <p:cBhvr>
                                        <p:cTn id="17" dur="500"/>
                                        <p:tgtEl>
                                          <p:spTgt spid="4434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340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charset="0"/>
              </a:rPr>
              <a:t>プロセスの同期</a:t>
            </a:r>
            <a:br>
              <a:rPr lang="ja-JP" altLang="en-US">
                <a:latin typeface="Times New Roman" charset="0"/>
              </a:rPr>
            </a:br>
            <a:r>
              <a:rPr lang="ja-JP" altLang="en-US">
                <a:latin typeface="Times New Roman" charset="0"/>
              </a:rPr>
              <a:t>パイプ処理</a:t>
            </a:r>
          </a:p>
        </p:txBody>
      </p:sp>
      <p:sp>
        <p:nvSpPr>
          <p:cNvPr id="32771" name="Rectangle 3"/>
          <p:cNvSpPr>
            <a:spLocks noChangeArrowheads="1"/>
          </p:cNvSpPr>
          <p:nvPr/>
        </p:nvSpPr>
        <p:spPr bwMode="auto">
          <a:xfrm>
            <a:off x="457200" y="4953000"/>
            <a:ext cx="1295400" cy="1447800"/>
          </a:xfrm>
          <a:prstGeom prst="rect">
            <a:avLst/>
          </a:prstGeom>
          <a:noFill/>
          <a:ln w="19050">
            <a:solidFill>
              <a:schemeClr val="tx1"/>
            </a:solidFill>
            <a:miter lim="800000"/>
            <a:headEnd/>
            <a:tailEnd/>
          </a:ln>
          <a:effectLst/>
        </p:spPr>
        <p:txBody>
          <a:bodyPr wrap="none" anchor="ctr"/>
          <a:lstStyle/>
          <a:p>
            <a:pPr algn="ctr" eaLnBrk="1" hangingPunct="1"/>
            <a:endParaRPr lang="ja-JP" altLang="en-US"/>
          </a:p>
        </p:txBody>
      </p:sp>
      <p:sp>
        <p:nvSpPr>
          <p:cNvPr id="32772" name="Text Box 4"/>
          <p:cNvSpPr txBox="1">
            <a:spLocks noChangeArrowheads="1"/>
          </p:cNvSpPr>
          <p:nvPr/>
        </p:nvSpPr>
        <p:spPr bwMode="auto">
          <a:xfrm>
            <a:off x="457200" y="4419600"/>
            <a:ext cx="1423988" cy="457200"/>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32773" name="Rectangle 5"/>
          <p:cNvSpPr>
            <a:spLocks noChangeArrowheads="1"/>
          </p:cNvSpPr>
          <p:nvPr/>
        </p:nvSpPr>
        <p:spPr bwMode="auto">
          <a:xfrm>
            <a:off x="1524000" y="2362200"/>
            <a:ext cx="1295400" cy="1905000"/>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32774" name="Text Box 6"/>
          <p:cNvSpPr txBox="1">
            <a:spLocks noChangeArrowheads="1"/>
          </p:cNvSpPr>
          <p:nvPr/>
        </p:nvSpPr>
        <p:spPr bwMode="auto">
          <a:xfrm>
            <a:off x="1752600" y="1828800"/>
            <a:ext cx="904875" cy="457200"/>
          </a:xfrm>
          <a:prstGeom prst="rect">
            <a:avLst/>
          </a:prstGeom>
          <a:noFill/>
          <a:ln w="9525">
            <a:noFill/>
            <a:miter lim="800000"/>
            <a:headEnd/>
            <a:tailEnd/>
          </a:ln>
          <a:effectLst/>
        </p:spPr>
        <p:txBody>
          <a:bodyPr wrap="none">
            <a:spAutoFit/>
          </a:bodyPr>
          <a:lstStyle/>
          <a:p>
            <a:pPr eaLnBrk="1" hangingPunct="1"/>
            <a:r>
              <a:rPr lang="ja-JP" altLang="en-US"/>
              <a:t>メモリ</a:t>
            </a:r>
          </a:p>
        </p:txBody>
      </p:sp>
      <p:sp>
        <p:nvSpPr>
          <p:cNvPr id="467975" name="Rectangle 7"/>
          <p:cNvSpPr>
            <a:spLocks noChangeArrowheads="1"/>
          </p:cNvSpPr>
          <p:nvPr/>
        </p:nvSpPr>
        <p:spPr bwMode="auto">
          <a:xfrm>
            <a:off x="1524000" y="2971800"/>
            <a:ext cx="1295400" cy="762000"/>
          </a:xfrm>
          <a:prstGeom prst="rect">
            <a:avLst/>
          </a:prstGeom>
          <a:solidFill>
            <a:srgbClr val="CCFFFF"/>
          </a:solidFill>
          <a:ln w="9525">
            <a:solidFill>
              <a:schemeClr val="tx1"/>
            </a:solidFill>
            <a:miter lim="800000"/>
            <a:headEnd/>
            <a:tailEnd/>
          </a:ln>
          <a:effectLst/>
        </p:spPr>
        <p:txBody>
          <a:bodyPr wrap="none" anchor="ctr"/>
          <a:lstStyle/>
          <a:p>
            <a:pPr algn="ctr" eaLnBrk="1" hangingPunct="1"/>
            <a:r>
              <a:rPr lang="ja-JP" altLang="en-US">
                <a:solidFill>
                  <a:srgbClr val="000000"/>
                </a:solidFill>
              </a:rPr>
              <a:t>パイプ用</a:t>
            </a:r>
          </a:p>
          <a:p>
            <a:pPr algn="ctr" eaLnBrk="1" hangingPunct="1"/>
            <a:r>
              <a:rPr lang="ja-JP" altLang="en-US">
                <a:solidFill>
                  <a:srgbClr val="000000"/>
                </a:solidFill>
              </a:rPr>
              <a:t>領域</a:t>
            </a:r>
          </a:p>
        </p:txBody>
      </p:sp>
      <p:sp>
        <p:nvSpPr>
          <p:cNvPr id="32776" name="Rectangle 8"/>
          <p:cNvSpPr>
            <a:spLocks noChangeArrowheads="1"/>
          </p:cNvSpPr>
          <p:nvPr/>
        </p:nvSpPr>
        <p:spPr bwMode="auto">
          <a:xfrm>
            <a:off x="2133600" y="4953000"/>
            <a:ext cx="1295400" cy="1447800"/>
          </a:xfrm>
          <a:prstGeom prst="rect">
            <a:avLst/>
          </a:prstGeom>
          <a:noFill/>
          <a:ln w="19050">
            <a:solidFill>
              <a:schemeClr val="tx1"/>
            </a:solidFill>
            <a:miter lim="800000"/>
            <a:headEnd/>
            <a:tailEnd/>
          </a:ln>
          <a:effectLst/>
        </p:spPr>
        <p:txBody>
          <a:bodyPr wrap="none" anchor="ctr"/>
          <a:lstStyle/>
          <a:p>
            <a:pPr algn="ctr" eaLnBrk="1" hangingPunct="1"/>
            <a:endParaRPr lang="ja-JP" altLang="en-US"/>
          </a:p>
        </p:txBody>
      </p:sp>
      <p:sp>
        <p:nvSpPr>
          <p:cNvPr id="32777" name="Text Box 9"/>
          <p:cNvSpPr txBox="1">
            <a:spLocks noChangeArrowheads="1"/>
          </p:cNvSpPr>
          <p:nvPr/>
        </p:nvSpPr>
        <p:spPr bwMode="auto">
          <a:xfrm>
            <a:off x="2057400" y="4419600"/>
            <a:ext cx="1423988" cy="457200"/>
          </a:xfrm>
          <a:prstGeom prst="rect">
            <a:avLst/>
          </a:prstGeom>
          <a:noFill/>
          <a:ln w="9525">
            <a:noFill/>
            <a:miter lim="800000"/>
            <a:headEnd/>
            <a:tailEnd/>
          </a:ln>
          <a:effectLst/>
        </p:spPr>
        <p:txBody>
          <a:bodyPr wrap="none">
            <a:spAutoFit/>
          </a:bodyPr>
          <a:lstStyle/>
          <a:p>
            <a:pPr eaLnBrk="1" hangingPunct="1"/>
            <a:r>
              <a:rPr lang="ja-JP" altLang="en-US"/>
              <a:t>プロセス2</a:t>
            </a:r>
          </a:p>
        </p:txBody>
      </p:sp>
      <p:grpSp>
        <p:nvGrpSpPr>
          <p:cNvPr id="467978" name="Group 10"/>
          <p:cNvGrpSpPr>
            <a:grpSpLocks/>
          </p:cNvGrpSpPr>
          <p:nvPr/>
        </p:nvGrpSpPr>
        <p:grpSpPr bwMode="auto">
          <a:xfrm>
            <a:off x="457200" y="5410200"/>
            <a:ext cx="2971800" cy="457200"/>
            <a:chOff x="288" y="3408"/>
            <a:chExt cx="1872" cy="288"/>
          </a:xfrm>
        </p:grpSpPr>
        <p:sp>
          <p:nvSpPr>
            <p:cNvPr id="32782" name="Rectangle 11"/>
            <p:cNvSpPr>
              <a:spLocks noChangeArrowheads="1"/>
            </p:cNvSpPr>
            <p:nvPr/>
          </p:nvSpPr>
          <p:spPr bwMode="auto">
            <a:xfrm>
              <a:off x="288" y="3408"/>
              <a:ext cx="816" cy="288"/>
            </a:xfrm>
            <a:prstGeom prst="rect">
              <a:avLst/>
            </a:prstGeom>
            <a:solidFill>
              <a:srgbClr val="CCFFCC"/>
            </a:solidFill>
            <a:ln w="9525">
              <a:solidFill>
                <a:schemeClr val="tx1"/>
              </a:solidFill>
              <a:miter lim="800000"/>
              <a:headEnd/>
              <a:tailEnd/>
            </a:ln>
            <a:effectLst/>
          </p:spPr>
          <p:txBody>
            <a:bodyPr wrap="none" anchor="ctr"/>
            <a:lstStyle/>
            <a:p>
              <a:pPr algn="ctr" eaLnBrk="1" hangingPunct="1"/>
              <a:r>
                <a:rPr lang="ja-JP" altLang="en-US">
                  <a:solidFill>
                    <a:srgbClr val="000000"/>
                  </a:solidFill>
                </a:rPr>
                <a:t>書き込み</a:t>
              </a:r>
            </a:p>
          </p:txBody>
        </p:sp>
        <p:sp>
          <p:nvSpPr>
            <p:cNvPr id="32783" name="Rectangle 12"/>
            <p:cNvSpPr>
              <a:spLocks noChangeArrowheads="1"/>
            </p:cNvSpPr>
            <p:nvPr/>
          </p:nvSpPr>
          <p:spPr bwMode="auto">
            <a:xfrm>
              <a:off x="1344" y="3408"/>
              <a:ext cx="816" cy="288"/>
            </a:xfrm>
            <a:prstGeom prst="rect">
              <a:avLst/>
            </a:prstGeom>
            <a:solidFill>
              <a:srgbClr val="CCFFCC"/>
            </a:solidFill>
            <a:ln w="9525">
              <a:solidFill>
                <a:schemeClr val="tx1"/>
              </a:solidFill>
              <a:miter lim="800000"/>
              <a:headEnd/>
              <a:tailEnd/>
            </a:ln>
            <a:effectLst/>
          </p:spPr>
          <p:txBody>
            <a:bodyPr wrap="none" anchor="ctr"/>
            <a:lstStyle/>
            <a:p>
              <a:pPr algn="ctr" eaLnBrk="1" hangingPunct="1"/>
              <a:r>
                <a:rPr lang="ja-JP" altLang="en-US">
                  <a:solidFill>
                    <a:srgbClr val="000000"/>
                  </a:solidFill>
                </a:rPr>
                <a:t>読み出し</a:t>
              </a:r>
            </a:p>
          </p:txBody>
        </p:sp>
      </p:grpSp>
      <p:sp>
        <p:nvSpPr>
          <p:cNvPr id="467981" name="Line 13"/>
          <p:cNvSpPr>
            <a:spLocks noChangeShapeType="1"/>
          </p:cNvSpPr>
          <p:nvPr/>
        </p:nvSpPr>
        <p:spPr bwMode="auto">
          <a:xfrm flipV="1">
            <a:off x="1143000" y="3352800"/>
            <a:ext cx="914400" cy="220980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467982" name="Line 14"/>
          <p:cNvSpPr>
            <a:spLocks noChangeShapeType="1"/>
          </p:cNvSpPr>
          <p:nvPr/>
        </p:nvSpPr>
        <p:spPr bwMode="auto">
          <a:xfrm>
            <a:off x="2362200" y="3352800"/>
            <a:ext cx="609600" cy="220980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467983" name="Text Box 15"/>
          <p:cNvSpPr txBox="1">
            <a:spLocks noChangeArrowheads="1"/>
          </p:cNvSpPr>
          <p:nvPr/>
        </p:nvSpPr>
        <p:spPr bwMode="auto">
          <a:xfrm>
            <a:off x="3217863" y="2971800"/>
            <a:ext cx="5926137" cy="946150"/>
          </a:xfrm>
          <a:prstGeom prst="rect">
            <a:avLst/>
          </a:prstGeom>
          <a:noFill/>
          <a:ln w="9525">
            <a:noFill/>
            <a:miter lim="800000"/>
            <a:headEnd/>
            <a:tailEnd/>
          </a:ln>
          <a:effectLst/>
        </p:spPr>
        <p:txBody>
          <a:bodyPr wrap="none">
            <a:spAutoFit/>
          </a:bodyPr>
          <a:lstStyle/>
          <a:p>
            <a:pPr eaLnBrk="1" hangingPunct="1"/>
            <a:r>
              <a:rPr lang="ja-JP" altLang="en-US" sz="2800"/>
              <a:t>プロセス1がメモリのパイプ用領域に</a:t>
            </a:r>
          </a:p>
          <a:p>
            <a:pPr eaLnBrk="1" hangingPunct="1"/>
            <a:r>
              <a:rPr lang="ja-JP" altLang="en-US" sz="2800"/>
              <a:t>書き込み, プロセス2がそれを読み出す</a:t>
            </a:r>
          </a:p>
        </p:txBody>
      </p:sp>
      <p:sp>
        <p:nvSpPr>
          <p:cNvPr id="2" name="テキスト ボックス 1">
            <a:extLst>
              <a:ext uri="{FF2B5EF4-FFF2-40B4-BE49-F238E27FC236}">
                <a16:creationId xmlns:a16="http://schemas.microsoft.com/office/drawing/2014/main" id="{DFA8883C-9375-4548-BC05-5EEED8588F61}"/>
              </a:ext>
            </a:extLst>
          </p:cNvPr>
          <p:cNvSpPr txBox="1"/>
          <p:nvPr/>
        </p:nvSpPr>
        <p:spPr>
          <a:xfrm>
            <a:off x="3810000" y="5451901"/>
            <a:ext cx="4996881" cy="830997"/>
          </a:xfrm>
          <a:prstGeom prst="rect">
            <a:avLst/>
          </a:prstGeom>
          <a:noFill/>
        </p:spPr>
        <p:txBody>
          <a:bodyPr wrap="none" rtlCol="0">
            <a:spAutoFit/>
          </a:bodyPr>
          <a:lstStyle/>
          <a:p>
            <a:r>
              <a:rPr kumimoji="1" lang="ja-JP" altLang="en-US" dirty="0"/>
              <a:t>書き込みと読み込みを</a:t>
            </a:r>
            <a:r>
              <a:rPr lang="ja-JP" altLang="en-US" dirty="0"/>
              <a:t>順次行うことで</a:t>
            </a:r>
            <a:endParaRPr lang="en-US" altLang="ja-JP" dirty="0"/>
          </a:p>
          <a:p>
            <a:r>
              <a:rPr kumimoji="1" lang="ja-JP" altLang="en-US" dirty="0"/>
              <a:t>大きなデータでも受け渡し可能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67978"/>
                                        </p:tgtEl>
                                        <p:attrNameLst>
                                          <p:attrName>style.visibility</p:attrName>
                                        </p:attrNameLst>
                                      </p:cBhvr>
                                      <p:to>
                                        <p:strVal val="visible"/>
                                      </p:to>
                                    </p:set>
                                    <p:animEffect transition="in" filter="checkerboard(across)">
                                      <p:cBhvr>
                                        <p:cTn id="7" dur="500"/>
                                        <p:tgtEl>
                                          <p:spTgt spid="4679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67975"/>
                                        </p:tgtEl>
                                        <p:attrNameLst>
                                          <p:attrName>style.visibility</p:attrName>
                                        </p:attrNameLst>
                                      </p:cBhvr>
                                      <p:to>
                                        <p:strVal val="visible"/>
                                      </p:to>
                                    </p:set>
                                    <p:animEffect transition="in" filter="checkerboard(across)">
                                      <p:cBhvr>
                                        <p:cTn id="12" dur="500"/>
                                        <p:tgtEl>
                                          <p:spTgt spid="46797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67981"/>
                                        </p:tgtEl>
                                        <p:attrNameLst>
                                          <p:attrName>style.visibility</p:attrName>
                                        </p:attrNameLst>
                                      </p:cBhvr>
                                      <p:to>
                                        <p:strVal val="visible"/>
                                      </p:to>
                                    </p:set>
                                    <p:animEffect transition="in" filter="wipe(down)">
                                      <p:cBhvr>
                                        <p:cTn id="17" dur="500"/>
                                        <p:tgtEl>
                                          <p:spTgt spid="46798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467982"/>
                                        </p:tgtEl>
                                        <p:attrNameLst>
                                          <p:attrName>style.visibility</p:attrName>
                                        </p:attrNameLst>
                                      </p:cBhvr>
                                      <p:to>
                                        <p:strVal val="visible"/>
                                      </p:to>
                                    </p:set>
                                    <p:animEffect transition="in" filter="wipe(up)">
                                      <p:cBhvr>
                                        <p:cTn id="22" dur="500"/>
                                        <p:tgtEl>
                                          <p:spTgt spid="46798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67983"/>
                                        </p:tgtEl>
                                        <p:attrNameLst>
                                          <p:attrName>style.visibility</p:attrName>
                                        </p:attrNameLst>
                                      </p:cBhvr>
                                      <p:to>
                                        <p:strVal val="visible"/>
                                      </p:to>
                                    </p:set>
                                    <p:animEffect transition="in" filter="checkerboard(across)">
                                      <p:cBhvr>
                                        <p:cTn id="27" dur="500"/>
                                        <p:tgtEl>
                                          <p:spTgt spid="467983"/>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additive="base">
                                        <p:cTn id="32" dur="500" fill="hold"/>
                                        <p:tgtEl>
                                          <p:spTgt spid="2"/>
                                        </p:tgtEl>
                                        <p:attrNameLst>
                                          <p:attrName>ppt_x</p:attrName>
                                        </p:attrNameLst>
                                      </p:cBhvr>
                                      <p:tavLst>
                                        <p:tav tm="0">
                                          <p:val>
                                            <p:strVal val="#ppt_x"/>
                                          </p:val>
                                        </p:tav>
                                        <p:tav tm="100000">
                                          <p:val>
                                            <p:strVal val="#ppt_x"/>
                                          </p:val>
                                        </p:tav>
                                      </p:tavLst>
                                    </p:anim>
                                    <p:anim calcmode="lin" valueType="num">
                                      <p:cBhvr additive="base">
                                        <p:cTn id="3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7975" grpId="0" animBg="1" autoUpdateAnimBg="0"/>
      <p:bldP spid="467981" grpId="0" animBg="1"/>
      <p:bldP spid="467982" grpId="0" animBg="1"/>
      <p:bldP spid="467983" grpId="0" autoUpdateAnimBg="0"/>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charset="0"/>
              </a:rPr>
              <a:t>プロセスの同期</a:t>
            </a:r>
            <a:br>
              <a:rPr lang="ja-JP" altLang="en-US">
                <a:latin typeface="Times New Roman" charset="0"/>
              </a:rPr>
            </a:br>
            <a:r>
              <a:rPr lang="ja-JP" altLang="en-US">
                <a:latin typeface="Times New Roman" charset="0"/>
              </a:rPr>
              <a:t>パイプ処理</a:t>
            </a:r>
          </a:p>
        </p:txBody>
      </p:sp>
      <p:sp>
        <p:nvSpPr>
          <p:cNvPr id="33795" name="Text Box 3"/>
          <p:cNvSpPr txBox="1">
            <a:spLocks noChangeArrowheads="1"/>
          </p:cNvSpPr>
          <p:nvPr/>
        </p:nvSpPr>
        <p:spPr bwMode="auto">
          <a:xfrm>
            <a:off x="609600" y="3962400"/>
            <a:ext cx="1423988" cy="457200"/>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33796" name="Text Box 9"/>
          <p:cNvSpPr txBox="1">
            <a:spLocks noChangeArrowheads="1"/>
          </p:cNvSpPr>
          <p:nvPr/>
        </p:nvSpPr>
        <p:spPr bwMode="auto">
          <a:xfrm>
            <a:off x="609600" y="5029200"/>
            <a:ext cx="1423988" cy="457200"/>
          </a:xfrm>
          <a:prstGeom prst="rect">
            <a:avLst/>
          </a:prstGeom>
          <a:noFill/>
          <a:ln w="9525">
            <a:noFill/>
            <a:miter lim="800000"/>
            <a:headEnd/>
            <a:tailEnd/>
          </a:ln>
          <a:effectLst/>
        </p:spPr>
        <p:txBody>
          <a:bodyPr wrap="none">
            <a:spAutoFit/>
          </a:bodyPr>
          <a:lstStyle/>
          <a:p>
            <a:pPr eaLnBrk="1" hangingPunct="1"/>
            <a:r>
              <a:rPr lang="ja-JP" altLang="en-US"/>
              <a:t>プロセス2</a:t>
            </a:r>
          </a:p>
        </p:txBody>
      </p:sp>
      <p:grpSp>
        <p:nvGrpSpPr>
          <p:cNvPr id="469038" name="Group 46"/>
          <p:cNvGrpSpPr>
            <a:grpSpLocks/>
          </p:cNvGrpSpPr>
          <p:nvPr/>
        </p:nvGrpSpPr>
        <p:grpSpPr bwMode="auto">
          <a:xfrm>
            <a:off x="2057400" y="4191000"/>
            <a:ext cx="1828800" cy="1066800"/>
            <a:chOff x="1296" y="2640"/>
            <a:chExt cx="1152" cy="672"/>
          </a:xfrm>
        </p:grpSpPr>
        <p:sp>
          <p:nvSpPr>
            <p:cNvPr id="33826" name="Line 19"/>
            <p:cNvSpPr>
              <a:spLocks noChangeShapeType="1"/>
            </p:cNvSpPr>
            <p:nvPr/>
          </p:nvSpPr>
          <p:spPr bwMode="auto">
            <a:xfrm>
              <a:off x="1296" y="2640"/>
              <a:ext cx="1152"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3827" name="Line 21"/>
            <p:cNvSpPr>
              <a:spLocks noChangeShapeType="1"/>
            </p:cNvSpPr>
            <p:nvPr/>
          </p:nvSpPr>
          <p:spPr bwMode="auto">
            <a:xfrm>
              <a:off x="1296" y="3312"/>
              <a:ext cx="1152" cy="0"/>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469040" name="Group 48"/>
          <p:cNvGrpSpPr>
            <a:grpSpLocks/>
          </p:cNvGrpSpPr>
          <p:nvPr/>
        </p:nvGrpSpPr>
        <p:grpSpPr bwMode="auto">
          <a:xfrm>
            <a:off x="3886200" y="4038600"/>
            <a:ext cx="304800" cy="1219200"/>
            <a:chOff x="2448" y="2544"/>
            <a:chExt cx="192" cy="768"/>
          </a:xfrm>
        </p:grpSpPr>
        <p:sp>
          <p:nvSpPr>
            <p:cNvPr id="33823" name="Oval 25"/>
            <p:cNvSpPr>
              <a:spLocks noChangeArrowheads="1"/>
            </p:cNvSpPr>
            <p:nvPr/>
          </p:nvSpPr>
          <p:spPr bwMode="auto">
            <a:xfrm>
              <a:off x="2448" y="2544"/>
              <a:ext cx="192" cy="192"/>
            </a:xfrm>
            <a:prstGeom prst="ellipse">
              <a:avLst/>
            </a:prstGeom>
            <a:solidFill>
              <a:srgbClr val="CCFFFF"/>
            </a:solidFill>
            <a:ln w="9525">
              <a:solidFill>
                <a:schemeClr val="tx1"/>
              </a:solidFill>
              <a:round/>
              <a:headEnd/>
              <a:tailEnd/>
            </a:ln>
            <a:effectLst/>
          </p:spPr>
          <p:txBody>
            <a:bodyPr wrap="none" anchor="ctr"/>
            <a:lstStyle/>
            <a:p>
              <a:pPr eaLnBrk="1" hangingPunct="1"/>
              <a:endParaRPr lang="ja-JP" altLang="en-US"/>
            </a:p>
          </p:txBody>
        </p:sp>
        <p:sp>
          <p:nvSpPr>
            <p:cNvPr id="33824" name="Line 26"/>
            <p:cNvSpPr>
              <a:spLocks noChangeShapeType="1"/>
            </p:cNvSpPr>
            <p:nvPr/>
          </p:nvSpPr>
          <p:spPr bwMode="auto">
            <a:xfrm>
              <a:off x="2448" y="3312"/>
              <a:ext cx="192" cy="0"/>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469019" name="Group 27"/>
          <p:cNvGrpSpPr>
            <a:grpSpLocks/>
          </p:cNvGrpSpPr>
          <p:nvPr/>
        </p:nvGrpSpPr>
        <p:grpSpPr bwMode="auto">
          <a:xfrm>
            <a:off x="3962400" y="4419600"/>
            <a:ext cx="1160463" cy="685800"/>
            <a:chOff x="3936" y="1776"/>
            <a:chExt cx="731" cy="432"/>
          </a:xfrm>
        </p:grpSpPr>
        <p:sp>
          <p:nvSpPr>
            <p:cNvPr id="33821" name="Line 28"/>
            <p:cNvSpPr>
              <a:spLocks noChangeShapeType="1"/>
            </p:cNvSpPr>
            <p:nvPr/>
          </p:nvSpPr>
          <p:spPr bwMode="auto">
            <a:xfrm flipV="1">
              <a:off x="3984" y="1776"/>
              <a:ext cx="0" cy="432"/>
            </a:xfrm>
            <a:prstGeom prst="line">
              <a:avLst/>
            </a:prstGeom>
            <a:noFill/>
            <a:ln w="38100">
              <a:solidFill>
                <a:srgbClr val="CCFFFF"/>
              </a:solidFill>
              <a:round/>
              <a:headEnd type="triangle" w="med" len="med"/>
              <a:tailEnd/>
            </a:ln>
            <a:effectLst/>
          </p:spPr>
          <p:txBody>
            <a:bodyPr wrap="none"/>
            <a:lstStyle/>
            <a:p>
              <a:endParaRPr lang="ja-JP" altLang="en-US"/>
            </a:p>
          </p:txBody>
        </p:sp>
        <p:sp>
          <p:nvSpPr>
            <p:cNvPr id="33822" name="Text Box 29"/>
            <p:cNvSpPr txBox="1">
              <a:spLocks noChangeArrowheads="1"/>
            </p:cNvSpPr>
            <p:nvPr/>
          </p:nvSpPr>
          <p:spPr bwMode="auto">
            <a:xfrm>
              <a:off x="3936" y="1824"/>
              <a:ext cx="731" cy="250"/>
            </a:xfrm>
            <a:prstGeom prst="rect">
              <a:avLst/>
            </a:prstGeom>
            <a:noFill/>
            <a:ln w="9525">
              <a:noFill/>
              <a:miter lim="800000"/>
              <a:headEnd/>
              <a:tailEnd/>
            </a:ln>
            <a:effectLst/>
          </p:spPr>
          <p:txBody>
            <a:bodyPr wrap="none">
              <a:spAutoFit/>
            </a:bodyPr>
            <a:lstStyle/>
            <a:p>
              <a:pPr eaLnBrk="1" hangingPunct="1"/>
              <a:r>
                <a:rPr lang="ja-JP" altLang="en-US" sz="2000"/>
                <a:t>書き込み</a:t>
              </a:r>
            </a:p>
          </p:txBody>
        </p:sp>
      </p:grpSp>
      <p:sp>
        <p:nvSpPr>
          <p:cNvPr id="33800" name="Rectangle 30"/>
          <p:cNvSpPr>
            <a:spLocks noChangeArrowheads="1"/>
          </p:cNvSpPr>
          <p:nvPr/>
        </p:nvSpPr>
        <p:spPr bwMode="auto">
          <a:xfrm>
            <a:off x="2819400" y="5638800"/>
            <a:ext cx="1828800" cy="457200"/>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33801" name="Text Box 31"/>
          <p:cNvSpPr txBox="1">
            <a:spLocks noChangeArrowheads="1"/>
          </p:cNvSpPr>
          <p:nvPr/>
        </p:nvSpPr>
        <p:spPr bwMode="auto">
          <a:xfrm>
            <a:off x="1828800" y="5638800"/>
            <a:ext cx="904875" cy="457200"/>
          </a:xfrm>
          <a:prstGeom prst="rect">
            <a:avLst/>
          </a:prstGeom>
          <a:noFill/>
          <a:ln w="9525">
            <a:noFill/>
            <a:miter lim="800000"/>
            <a:headEnd/>
            <a:tailEnd/>
          </a:ln>
          <a:effectLst/>
        </p:spPr>
        <p:txBody>
          <a:bodyPr wrap="none">
            <a:spAutoFit/>
          </a:bodyPr>
          <a:lstStyle/>
          <a:p>
            <a:pPr eaLnBrk="1" hangingPunct="1"/>
            <a:r>
              <a:rPr lang="ja-JP" altLang="en-US"/>
              <a:t>メモリ</a:t>
            </a:r>
          </a:p>
        </p:txBody>
      </p:sp>
      <p:sp>
        <p:nvSpPr>
          <p:cNvPr id="469024" name="Rectangle 32"/>
          <p:cNvSpPr>
            <a:spLocks noChangeArrowheads="1"/>
          </p:cNvSpPr>
          <p:nvPr/>
        </p:nvSpPr>
        <p:spPr bwMode="auto">
          <a:xfrm>
            <a:off x="2819400" y="5638800"/>
            <a:ext cx="609600" cy="457200"/>
          </a:xfrm>
          <a:prstGeom prst="rect">
            <a:avLst/>
          </a:prstGeom>
          <a:solidFill>
            <a:srgbClr val="00FF00"/>
          </a:solidFill>
          <a:ln w="19050">
            <a:solidFill>
              <a:schemeClr val="tx1"/>
            </a:solidFill>
            <a:miter lim="800000"/>
            <a:headEnd/>
            <a:tailEnd/>
          </a:ln>
          <a:effectLst/>
        </p:spPr>
        <p:txBody>
          <a:bodyPr wrap="none" anchor="ctr"/>
          <a:lstStyle/>
          <a:p>
            <a:pPr eaLnBrk="1" hangingPunct="1"/>
            <a:endParaRPr lang="ja-JP" altLang="en-US"/>
          </a:p>
        </p:txBody>
      </p:sp>
      <p:grpSp>
        <p:nvGrpSpPr>
          <p:cNvPr id="469039" name="Group 47"/>
          <p:cNvGrpSpPr>
            <a:grpSpLocks/>
          </p:cNvGrpSpPr>
          <p:nvPr/>
        </p:nvGrpSpPr>
        <p:grpSpPr bwMode="auto">
          <a:xfrm>
            <a:off x="4191000" y="4191000"/>
            <a:ext cx="1219200" cy="1066800"/>
            <a:chOff x="2640" y="2640"/>
            <a:chExt cx="768" cy="672"/>
          </a:xfrm>
        </p:grpSpPr>
        <p:sp>
          <p:nvSpPr>
            <p:cNvPr id="33819" name="Line 34"/>
            <p:cNvSpPr>
              <a:spLocks noChangeShapeType="1"/>
            </p:cNvSpPr>
            <p:nvPr/>
          </p:nvSpPr>
          <p:spPr bwMode="auto">
            <a:xfrm>
              <a:off x="2640" y="2640"/>
              <a:ext cx="768"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3820" name="Line 37"/>
            <p:cNvSpPr>
              <a:spLocks noChangeShapeType="1"/>
            </p:cNvSpPr>
            <p:nvPr/>
          </p:nvSpPr>
          <p:spPr bwMode="auto">
            <a:xfrm>
              <a:off x="2640" y="3312"/>
              <a:ext cx="768" cy="0"/>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469050" name="Group 58"/>
          <p:cNvGrpSpPr>
            <a:grpSpLocks/>
          </p:cNvGrpSpPr>
          <p:nvPr/>
        </p:nvGrpSpPr>
        <p:grpSpPr bwMode="auto">
          <a:xfrm>
            <a:off x="5410200" y="4191000"/>
            <a:ext cx="304800" cy="1219200"/>
            <a:chOff x="3408" y="2640"/>
            <a:chExt cx="192" cy="768"/>
          </a:xfrm>
        </p:grpSpPr>
        <p:sp>
          <p:nvSpPr>
            <p:cNvPr id="33817" name="AutoShape 40"/>
            <p:cNvSpPr>
              <a:spLocks noChangeArrowheads="1"/>
            </p:cNvSpPr>
            <p:nvPr/>
          </p:nvSpPr>
          <p:spPr bwMode="auto">
            <a:xfrm>
              <a:off x="3408" y="3216"/>
              <a:ext cx="192" cy="192"/>
            </a:xfrm>
            <a:prstGeom prst="hexagon">
              <a:avLst>
                <a:gd name="adj" fmla="val 25000"/>
                <a:gd name="vf" fmla="val 115470"/>
              </a:avLst>
            </a:prstGeom>
            <a:solidFill>
              <a:srgbClr val="FFFF99"/>
            </a:solidFill>
            <a:ln w="9525">
              <a:solidFill>
                <a:schemeClr val="tx1"/>
              </a:solidFill>
              <a:miter lim="800000"/>
              <a:headEnd/>
              <a:tailEnd/>
            </a:ln>
            <a:effectLst/>
          </p:spPr>
          <p:txBody>
            <a:bodyPr wrap="none" anchor="ctr"/>
            <a:lstStyle/>
            <a:p>
              <a:pPr eaLnBrk="1" hangingPunct="1"/>
              <a:endParaRPr lang="ja-JP" altLang="en-US"/>
            </a:p>
          </p:txBody>
        </p:sp>
        <p:sp>
          <p:nvSpPr>
            <p:cNvPr id="33818" name="Line 41"/>
            <p:cNvSpPr>
              <a:spLocks noChangeShapeType="1"/>
            </p:cNvSpPr>
            <p:nvPr/>
          </p:nvSpPr>
          <p:spPr bwMode="auto">
            <a:xfrm>
              <a:off x="3408" y="2640"/>
              <a:ext cx="192" cy="0"/>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469034" name="Group 42"/>
          <p:cNvGrpSpPr>
            <a:grpSpLocks/>
          </p:cNvGrpSpPr>
          <p:nvPr/>
        </p:nvGrpSpPr>
        <p:grpSpPr bwMode="auto">
          <a:xfrm>
            <a:off x="5715000" y="4191000"/>
            <a:ext cx="609600" cy="1066800"/>
            <a:chOff x="3600" y="2640"/>
            <a:chExt cx="384" cy="672"/>
          </a:xfrm>
        </p:grpSpPr>
        <p:sp>
          <p:nvSpPr>
            <p:cNvPr id="33815" name="Line 43"/>
            <p:cNvSpPr>
              <a:spLocks noChangeShapeType="1"/>
            </p:cNvSpPr>
            <p:nvPr/>
          </p:nvSpPr>
          <p:spPr bwMode="auto">
            <a:xfrm>
              <a:off x="3600" y="2640"/>
              <a:ext cx="384"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3816" name="Line 44"/>
            <p:cNvSpPr>
              <a:spLocks noChangeShapeType="1"/>
            </p:cNvSpPr>
            <p:nvPr/>
          </p:nvSpPr>
          <p:spPr bwMode="auto">
            <a:xfrm>
              <a:off x="3600" y="3312"/>
              <a:ext cx="384" cy="0"/>
            </a:xfrm>
            <a:prstGeom prst="line">
              <a:avLst/>
            </a:prstGeom>
            <a:noFill/>
            <a:ln w="38100">
              <a:solidFill>
                <a:srgbClr val="FF99CC"/>
              </a:solidFill>
              <a:round/>
              <a:headEnd/>
              <a:tailEnd type="triangle" w="med" len="med"/>
            </a:ln>
            <a:effectLst/>
          </p:spPr>
          <p:txBody>
            <a:bodyPr wrap="none"/>
            <a:lstStyle/>
            <a:p>
              <a:endParaRPr lang="ja-JP" altLang="en-US"/>
            </a:p>
          </p:txBody>
        </p:sp>
      </p:grpSp>
      <p:sp useBgFill="1">
        <p:nvSpPr>
          <p:cNvPr id="469037" name="Rectangle 45"/>
          <p:cNvSpPr>
            <a:spLocks noChangeArrowheads="1"/>
          </p:cNvSpPr>
          <p:nvPr/>
        </p:nvSpPr>
        <p:spPr bwMode="auto">
          <a:xfrm>
            <a:off x="2819400" y="5638800"/>
            <a:ext cx="609600" cy="457200"/>
          </a:xfrm>
          <a:prstGeom prst="rect">
            <a:avLst/>
          </a:prstGeom>
          <a:ln w="19050">
            <a:solidFill>
              <a:schemeClr val="tx1"/>
            </a:solidFill>
            <a:miter lim="800000"/>
            <a:headEnd/>
            <a:tailEnd/>
          </a:ln>
          <a:effectLst/>
        </p:spPr>
        <p:txBody>
          <a:bodyPr wrap="none" anchor="ctr"/>
          <a:lstStyle/>
          <a:p>
            <a:pPr eaLnBrk="1" hangingPunct="1"/>
            <a:endParaRPr lang="ja-JP" altLang="en-US"/>
          </a:p>
        </p:txBody>
      </p:sp>
      <p:sp>
        <p:nvSpPr>
          <p:cNvPr id="33807" name="Oval 50"/>
          <p:cNvSpPr>
            <a:spLocks noChangeArrowheads="1"/>
          </p:cNvSpPr>
          <p:nvPr/>
        </p:nvSpPr>
        <p:spPr bwMode="auto">
          <a:xfrm>
            <a:off x="4800600" y="1981200"/>
            <a:ext cx="457200" cy="457200"/>
          </a:xfrm>
          <a:prstGeom prst="ellipse">
            <a:avLst/>
          </a:prstGeom>
          <a:solidFill>
            <a:srgbClr val="CCFFFF"/>
          </a:solidFill>
          <a:ln w="9525">
            <a:solidFill>
              <a:schemeClr val="tx1"/>
            </a:solidFill>
            <a:round/>
            <a:headEnd/>
            <a:tailEnd/>
          </a:ln>
          <a:effectLst/>
        </p:spPr>
        <p:txBody>
          <a:bodyPr wrap="none" anchor="ctr"/>
          <a:lstStyle/>
          <a:p>
            <a:pPr eaLnBrk="1" hangingPunct="1"/>
            <a:endParaRPr lang="ja-JP" altLang="en-US"/>
          </a:p>
        </p:txBody>
      </p:sp>
      <p:sp>
        <p:nvSpPr>
          <p:cNvPr id="33808" name="Text Box 51"/>
          <p:cNvSpPr txBox="1">
            <a:spLocks noChangeArrowheads="1"/>
          </p:cNvSpPr>
          <p:nvPr/>
        </p:nvSpPr>
        <p:spPr bwMode="auto">
          <a:xfrm>
            <a:off x="5257800" y="1981200"/>
            <a:ext cx="1355725" cy="457200"/>
          </a:xfrm>
          <a:prstGeom prst="rect">
            <a:avLst/>
          </a:prstGeom>
          <a:noFill/>
          <a:ln w="9525">
            <a:noFill/>
            <a:miter lim="800000"/>
            <a:headEnd/>
            <a:tailEnd/>
          </a:ln>
          <a:effectLst/>
        </p:spPr>
        <p:txBody>
          <a:bodyPr wrap="none">
            <a:spAutoFit/>
          </a:bodyPr>
          <a:lstStyle/>
          <a:p>
            <a:pPr eaLnBrk="1" hangingPunct="1"/>
            <a:r>
              <a:rPr lang="ja-JP" altLang="en-US"/>
              <a:t>書き込み</a:t>
            </a:r>
          </a:p>
        </p:txBody>
      </p:sp>
      <p:sp>
        <p:nvSpPr>
          <p:cNvPr id="33809" name="AutoShape 52"/>
          <p:cNvSpPr>
            <a:spLocks noChangeArrowheads="1"/>
          </p:cNvSpPr>
          <p:nvPr/>
        </p:nvSpPr>
        <p:spPr bwMode="auto">
          <a:xfrm>
            <a:off x="4800600" y="2590800"/>
            <a:ext cx="457200" cy="457200"/>
          </a:xfrm>
          <a:prstGeom prst="hexagon">
            <a:avLst>
              <a:gd name="adj" fmla="val 25000"/>
              <a:gd name="vf" fmla="val 115470"/>
            </a:avLst>
          </a:prstGeom>
          <a:solidFill>
            <a:srgbClr val="FFFF99"/>
          </a:solidFill>
          <a:ln w="9525">
            <a:solidFill>
              <a:schemeClr val="tx1"/>
            </a:solidFill>
            <a:miter lim="800000"/>
            <a:headEnd/>
            <a:tailEnd/>
          </a:ln>
          <a:effectLst/>
        </p:spPr>
        <p:txBody>
          <a:bodyPr wrap="none" anchor="ctr"/>
          <a:lstStyle/>
          <a:p>
            <a:pPr eaLnBrk="1" hangingPunct="1"/>
            <a:endParaRPr lang="ja-JP" altLang="en-US"/>
          </a:p>
        </p:txBody>
      </p:sp>
      <p:sp>
        <p:nvSpPr>
          <p:cNvPr id="33810" name="Text Box 53"/>
          <p:cNvSpPr txBox="1">
            <a:spLocks noChangeArrowheads="1"/>
          </p:cNvSpPr>
          <p:nvPr/>
        </p:nvSpPr>
        <p:spPr bwMode="auto">
          <a:xfrm>
            <a:off x="5257800" y="2590800"/>
            <a:ext cx="1331913" cy="457200"/>
          </a:xfrm>
          <a:prstGeom prst="rect">
            <a:avLst/>
          </a:prstGeom>
          <a:noFill/>
          <a:ln w="9525">
            <a:noFill/>
            <a:miter lim="800000"/>
            <a:headEnd/>
            <a:tailEnd/>
          </a:ln>
          <a:effectLst/>
        </p:spPr>
        <p:txBody>
          <a:bodyPr wrap="none">
            <a:spAutoFit/>
          </a:bodyPr>
          <a:lstStyle/>
          <a:p>
            <a:pPr eaLnBrk="1" hangingPunct="1"/>
            <a:r>
              <a:rPr lang="ja-JP" altLang="en-US"/>
              <a:t>読み出し</a:t>
            </a:r>
          </a:p>
        </p:txBody>
      </p:sp>
      <p:sp>
        <p:nvSpPr>
          <p:cNvPr id="33811" name="Line 54"/>
          <p:cNvSpPr>
            <a:spLocks noChangeShapeType="1"/>
          </p:cNvSpPr>
          <p:nvPr/>
        </p:nvSpPr>
        <p:spPr bwMode="auto">
          <a:xfrm>
            <a:off x="685800" y="2189163"/>
            <a:ext cx="609600"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3812" name="Text Box 55"/>
          <p:cNvSpPr txBox="1">
            <a:spLocks noChangeArrowheads="1"/>
          </p:cNvSpPr>
          <p:nvPr/>
        </p:nvSpPr>
        <p:spPr bwMode="auto">
          <a:xfrm>
            <a:off x="1447800" y="2590800"/>
            <a:ext cx="1797050" cy="457200"/>
          </a:xfrm>
          <a:prstGeom prst="rect">
            <a:avLst/>
          </a:prstGeom>
          <a:noFill/>
          <a:ln w="9525">
            <a:noFill/>
            <a:miter lim="800000"/>
            <a:headEnd/>
            <a:tailEnd/>
          </a:ln>
          <a:effectLst/>
        </p:spPr>
        <p:txBody>
          <a:bodyPr wrap="none">
            <a:spAutoFit/>
          </a:bodyPr>
          <a:lstStyle/>
          <a:p>
            <a:pPr eaLnBrk="1" hangingPunct="1"/>
            <a:r>
              <a:rPr lang="ja-JP" altLang="en-US"/>
              <a:t>ブロック状態</a:t>
            </a:r>
          </a:p>
        </p:txBody>
      </p:sp>
      <p:sp>
        <p:nvSpPr>
          <p:cNvPr id="33813" name="Line 56"/>
          <p:cNvSpPr>
            <a:spLocks noChangeShapeType="1"/>
          </p:cNvSpPr>
          <p:nvPr/>
        </p:nvSpPr>
        <p:spPr bwMode="auto">
          <a:xfrm>
            <a:off x="685800" y="2819400"/>
            <a:ext cx="609600" cy="0"/>
          </a:xfrm>
          <a:prstGeom prst="line">
            <a:avLst/>
          </a:prstGeom>
          <a:noFill/>
          <a:ln w="38100">
            <a:solidFill>
              <a:srgbClr val="FFFF99"/>
            </a:solidFill>
            <a:prstDash val="dash"/>
            <a:round/>
            <a:headEnd/>
            <a:tailEnd type="triangle" w="med" len="med"/>
          </a:ln>
          <a:effectLst/>
        </p:spPr>
        <p:txBody>
          <a:bodyPr wrap="none"/>
          <a:lstStyle/>
          <a:p>
            <a:endParaRPr lang="ja-JP" altLang="en-US"/>
          </a:p>
        </p:txBody>
      </p:sp>
      <p:sp>
        <p:nvSpPr>
          <p:cNvPr id="33814" name="Text Box 57"/>
          <p:cNvSpPr txBox="1">
            <a:spLocks noChangeArrowheads="1"/>
          </p:cNvSpPr>
          <p:nvPr/>
        </p:nvSpPr>
        <p:spPr bwMode="auto">
          <a:xfrm>
            <a:off x="1447800" y="1981200"/>
            <a:ext cx="3011488" cy="457200"/>
          </a:xfrm>
          <a:prstGeom prst="rect">
            <a:avLst/>
          </a:prstGeom>
          <a:noFill/>
          <a:ln w="9525">
            <a:noFill/>
            <a:miter lim="800000"/>
            <a:headEnd/>
            <a:tailEnd/>
          </a:ln>
          <a:effectLst/>
        </p:spPr>
        <p:txBody>
          <a:bodyPr wrap="none">
            <a:spAutoFit/>
          </a:bodyPr>
          <a:lstStyle/>
          <a:p>
            <a:pPr eaLnBrk="1" hangingPunct="1"/>
            <a:r>
              <a:rPr lang="ja-JP" altLang="en-US"/>
              <a:t>実行中/実行可能状態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69038"/>
                                        </p:tgtEl>
                                        <p:attrNameLst>
                                          <p:attrName>style.visibility</p:attrName>
                                        </p:attrNameLst>
                                      </p:cBhvr>
                                      <p:to>
                                        <p:strVal val="visible"/>
                                      </p:to>
                                    </p:set>
                                    <p:animEffect transition="in" filter="wipe(left)">
                                      <p:cBhvr>
                                        <p:cTn id="7" dur="500"/>
                                        <p:tgtEl>
                                          <p:spTgt spid="4690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69040"/>
                                        </p:tgtEl>
                                        <p:attrNameLst>
                                          <p:attrName>style.visibility</p:attrName>
                                        </p:attrNameLst>
                                      </p:cBhvr>
                                      <p:to>
                                        <p:strVal val="visible"/>
                                      </p:to>
                                    </p:set>
                                    <p:animEffect transition="in" filter="wipe(left)">
                                      <p:cBhvr>
                                        <p:cTn id="12" dur="500"/>
                                        <p:tgtEl>
                                          <p:spTgt spid="46904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469019"/>
                                        </p:tgtEl>
                                        <p:attrNameLst>
                                          <p:attrName>style.visibility</p:attrName>
                                        </p:attrNameLst>
                                      </p:cBhvr>
                                      <p:to>
                                        <p:strVal val="visible"/>
                                      </p:to>
                                    </p:set>
                                    <p:animEffect transition="in" filter="wipe(up)">
                                      <p:cBhvr>
                                        <p:cTn id="17" dur="500"/>
                                        <p:tgtEl>
                                          <p:spTgt spid="46901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69024"/>
                                        </p:tgtEl>
                                        <p:attrNameLst>
                                          <p:attrName>style.visibility</p:attrName>
                                        </p:attrNameLst>
                                      </p:cBhvr>
                                      <p:to>
                                        <p:strVal val="visible"/>
                                      </p:to>
                                    </p:set>
                                    <p:animEffect transition="in" filter="checkerboard(across)">
                                      <p:cBhvr>
                                        <p:cTn id="22" dur="500"/>
                                        <p:tgtEl>
                                          <p:spTgt spid="46902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469039"/>
                                        </p:tgtEl>
                                        <p:attrNameLst>
                                          <p:attrName>style.visibility</p:attrName>
                                        </p:attrNameLst>
                                      </p:cBhvr>
                                      <p:to>
                                        <p:strVal val="visible"/>
                                      </p:to>
                                    </p:set>
                                    <p:animEffect transition="in" filter="wipe(left)">
                                      <p:cBhvr>
                                        <p:cTn id="27" dur="500"/>
                                        <p:tgtEl>
                                          <p:spTgt spid="46903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469050"/>
                                        </p:tgtEl>
                                        <p:attrNameLst>
                                          <p:attrName>style.visibility</p:attrName>
                                        </p:attrNameLst>
                                      </p:cBhvr>
                                      <p:to>
                                        <p:strVal val="visible"/>
                                      </p:to>
                                    </p:set>
                                    <p:animEffect transition="in" filter="wipe(left)">
                                      <p:cBhvr>
                                        <p:cTn id="32" dur="500"/>
                                        <p:tgtEl>
                                          <p:spTgt spid="46905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469037"/>
                                        </p:tgtEl>
                                        <p:attrNameLst>
                                          <p:attrName>style.visibility</p:attrName>
                                        </p:attrNameLst>
                                      </p:cBhvr>
                                      <p:to>
                                        <p:strVal val="visible"/>
                                      </p:to>
                                    </p:set>
                                    <p:animEffect transition="in" filter="checkerboard(across)">
                                      <p:cBhvr>
                                        <p:cTn id="37" dur="500"/>
                                        <p:tgtEl>
                                          <p:spTgt spid="46903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469034"/>
                                        </p:tgtEl>
                                        <p:attrNameLst>
                                          <p:attrName>style.visibility</p:attrName>
                                        </p:attrNameLst>
                                      </p:cBhvr>
                                      <p:to>
                                        <p:strVal val="visible"/>
                                      </p:to>
                                    </p:set>
                                    <p:animEffect transition="in" filter="wipe(left)">
                                      <p:cBhvr>
                                        <p:cTn id="42" dur="500"/>
                                        <p:tgtEl>
                                          <p:spTgt spid="4690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9024" grpId="0" animBg="1"/>
      <p:bldP spid="46903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charset="0"/>
              </a:rPr>
              <a:t>プロセスの同期</a:t>
            </a:r>
            <a:br>
              <a:rPr lang="ja-JP" altLang="en-US">
                <a:latin typeface="Times New Roman" charset="0"/>
              </a:rPr>
            </a:br>
            <a:r>
              <a:rPr lang="ja-JP" altLang="en-US">
                <a:latin typeface="Times New Roman" charset="0"/>
              </a:rPr>
              <a:t>パイプ処理</a:t>
            </a:r>
          </a:p>
        </p:txBody>
      </p:sp>
      <p:sp>
        <p:nvSpPr>
          <p:cNvPr id="34819" name="Text Box 3"/>
          <p:cNvSpPr txBox="1">
            <a:spLocks noChangeArrowheads="1"/>
          </p:cNvSpPr>
          <p:nvPr/>
        </p:nvSpPr>
        <p:spPr bwMode="auto">
          <a:xfrm>
            <a:off x="609600" y="3962400"/>
            <a:ext cx="1423988" cy="457200"/>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34820" name="Text Box 9"/>
          <p:cNvSpPr txBox="1">
            <a:spLocks noChangeArrowheads="1"/>
          </p:cNvSpPr>
          <p:nvPr/>
        </p:nvSpPr>
        <p:spPr bwMode="auto">
          <a:xfrm>
            <a:off x="609600" y="5029200"/>
            <a:ext cx="1423988" cy="457200"/>
          </a:xfrm>
          <a:prstGeom prst="rect">
            <a:avLst/>
          </a:prstGeom>
          <a:noFill/>
          <a:ln w="9525">
            <a:noFill/>
            <a:miter lim="800000"/>
            <a:headEnd/>
            <a:tailEnd/>
          </a:ln>
          <a:effectLst/>
        </p:spPr>
        <p:txBody>
          <a:bodyPr wrap="none">
            <a:spAutoFit/>
          </a:bodyPr>
          <a:lstStyle/>
          <a:p>
            <a:pPr eaLnBrk="1" hangingPunct="1"/>
            <a:r>
              <a:rPr lang="ja-JP" altLang="en-US"/>
              <a:t>プロセス2</a:t>
            </a:r>
          </a:p>
        </p:txBody>
      </p:sp>
      <p:grpSp>
        <p:nvGrpSpPr>
          <p:cNvPr id="470078" name="Group 62"/>
          <p:cNvGrpSpPr>
            <a:grpSpLocks/>
          </p:cNvGrpSpPr>
          <p:nvPr/>
        </p:nvGrpSpPr>
        <p:grpSpPr bwMode="auto">
          <a:xfrm>
            <a:off x="2057400" y="4191000"/>
            <a:ext cx="1828800" cy="1066800"/>
            <a:chOff x="1296" y="2640"/>
            <a:chExt cx="1152" cy="672"/>
          </a:xfrm>
        </p:grpSpPr>
        <p:sp>
          <p:nvSpPr>
            <p:cNvPr id="34861" name="Line 19"/>
            <p:cNvSpPr>
              <a:spLocks noChangeShapeType="1"/>
            </p:cNvSpPr>
            <p:nvPr/>
          </p:nvSpPr>
          <p:spPr bwMode="auto">
            <a:xfrm>
              <a:off x="1296" y="2640"/>
              <a:ext cx="1152"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4862" name="Line 21"/>
            <p:cNvSpPr>
              <a:spLocks noChangeShapeType="1"/>
            </p:cNvSpPr>
            <p:nvPr/>
          </p:nvSpPr>
          <p:spPr bwMode="auto">
            <a:xfrm>
              <a:off x="1296" y="3312"/>
              <a:ext cx="1152" cy="0"/>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470079" name="Group 63"/>
          <p:cNvGrpSpPr>
            <a:grpSpLocks/>
          </p:cNvGrpSpPr>
          <p:nvPr/>
        </p:nvGrpSpPr>
        <p:grpSpPr bwMode="auto">
          <a:xfrm>
            <a:off x="3886200" y="4038600"/>
            <a:ext cx="304800" cy="1219200"/>
            <a:chOff x="2448" y="2544"/>
            <a:chExt cx="192" cy="768"/>
          </a:xfrm>
        </p:grpSpPr>
        <p:sp>
          <p:nvSpPr>
            <p:cNvPr id="34858" name="Oval 25"/>
            <p:cNvSpPr>
              <a:spLocks noChangeArrowheads="1"/>
            </p:cNvSpPr>
            <p:nvPr/>
          </p:nvSpPr>
          <p:spPr bwMode="auto">
            <a:xfrm>
              <a:off x="2448" y="2544"/>
              <a:ext cx="192" cy="192"/>
            </a:xfrm>
            <a:prstGeom prst="ellipse">
              <a:avLst/>
            </a:prstGeom>
            <a:solidFill>
              <a:srgbClr val="CCFFFF"/>
            </a:solidFill>
            <a:ln w="9525">
              <a:solidFill>
                <a:schemeClr val="tx1"/>
              </a:solidFill>
              <a:round/>
              <a:headEnd/>
              <a:tailEnd/>
            </a:ln>
            <a:effectLst/>
          </p:spPr>
          <p:txBody>
            <a:bodyPr wrap="none" anchor="ctr"/>
            <a:lstStyle/>
            <a:p>
              <a:pPr eaLnBrk="1" hangingPunct="1"/>
              <a:endParaRPr lang="ja-JP" altLang="en-US"/>
            </a:p>
          </p:txBody>
        </p:sp>
        <p:sp>
          <p:nvSpPr>
            <p:cNvPr id="34859" name="Line 26"/>
            <p:cNvSpPr>
              <a:spLocks noChangeShapeType="1"/>
            </p:cNvSpPr>
            <p:nvPr/>
          </p:nvSpPr>
          <p:spPr bwMode="auto">
            <a:xfrm>
              <a:off x="2448" y="3312"/>
              <a:ext cx="192" cy="0"/>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470043" name="Group 27"/>
          <p:cNvGrpSpPr>
            <a:grpSpLocks/>
          </p:cNvGrpSpPr>
          <p:nvPr/>
        </p:nvGrpSpPr>
        <p:grpSpPr bwMode="auto">
          <a:xfrm>
            <a:off x="3962400" y="4419600"/>
            <a:ext cx="1160463" cy="685800"/>
            <a:chOff x="3936" y="1776"/>
            <a:chExt cx="731" cy="432"/>
          </a:xfrm>
        </p:grpSpPr>
        <p:sp>
          <p:nvSpPr>
            <p:cNvPr id="34856" name="Line 28"/>
            <p:cNvSpPr>
              <a:spLocks noChangeShapeType="1"/>
            </p:cNvSpPr>
            <p:nvPr/>
          </p:nvSpPr>
          <p:spPr bwMode="auto">
            <a:xfrm flipV="1">
              <a:off x="3984" y="1776"/>
              <a:ext cx="0" cy="432"/>
            </a:xfrm>
            <a:prstGeom prst="line">
              <a:avLst/>
            </a:prstGeom>
            <a:noFill/>
            <a:ln w="38100">
              <a:solidFill>
                <a:srgbClr val="CCFFFF"/>
              </a:solidFill>
              <a:round/>
              <a:headEnd type="triangle" w="med" len="med"/>
              <a:tailEnd/>
            </a:ln>
            <a:effectLst/>
          </p:spPr>
          <p:txBody>
            <a:bodyPr wrap="none"/>
            <a:lstStyle/>
            <a:p>
              <a:endParaRPr lang="ja-JP" altLang="en-US"/>
            </a:p>
          </p:txBody>
        </p:sp>
        <p:sp>
          <p:nvSpPr>
            <p:cNvPr id="34857" name="Text Box 29"/>
            <p:cNvSpPr txBox="1">
              <a:spLocks noChangeArrowheads="1"/>
            </p:cNvSpPr>
            <p:nvPr/>
          </p:nvSpPr>
          <p:spPr bwMode="auto">
            <a:xfrm>
              <a:off x="3936" y="1824"/>
              <a:ext cx="731" cy="250"/>
            </a:xfrm>
            <a:prstGeom prst="rect">
              <a:avLst/>
            </a:prstGeom>
            <a:noFill/>
            <a:ln w="9525">
              <a:noFill/>
              <a:miter lim="800000"/>
              <a:headEnd/>
              <a:tailEnd/>
            </a:ln>
            <a:effectLst/>
          </p:spPr>
          <p:txBody>
            <a:bodyPr wrap="none">
              <a:spAutoFit/>
            </a:bodyPr>
            <a:lstStyle/>
            <a:p>
              <a:pPr eaLnBrk="1" hangingPunct="1"/>
              <a:r>
                <a:rPr lang="ja-JP" altLang="en-US" sz="2000"/>
                <a:t>書き込み</a:t>
              </a:r>
            </a:p>
          </p:txBody>
        </p:sp>
      </p:grpSp>
      <p:grpSp>
        <p:nvGrpSpPr>
          <p:cNvPr id="470080" name="Group 64"/>
          <p:cNvGrpSpPr>
            <a:grpSpLocks/>
          </p:cNvGrpSpPr>
          <p:nvPr/>
        </p:nvGrpSpPr>
        <p:grpSpPr bwMode="auto">
          <a:xfrm>
            <a:off x="4191000" y="4038600"/>
            <a:ext cx="914400" cy="1219200"/>
            <a:chOff x="2640" y="2544"/>
            <a:chExt cx="576" cy="768"/>
          </a:xfrm>
        </p:grpSpPr>
        <p:sp>
          <p:nvSpPr>
            <p:cNvPr id="34853" name="Line 31"/>
            <p:cNvSpPr>
              <a:spLocks noChangeShapeType="1"/>
            </p:cNvSpPr>
            <p:nvPr/>
          </p:nvSpPr>
          <p:spPr bwMode="auto">
            <a:xfrm>
              <a:off x="2640" y="2640"/>
              <a:ext cx="384" cy="0"/>
            </a:xfrm>
            <a:prstGeom prst="line">
              <a:avLst/>
            </a:prstGeom>
            <a:noFill/>
            <a:ln w="38100">
              <a:solidFill>
                <a:srgbClr val="FF99CC"/>
              </a:solidFill>
              <a:round/>
              <a:headEnd/>
              <a:tailEnd type="triangle" w="med" len="med"/>
            </a:ln>
            <a:effectLst/>
          </p:spPr>
          <p:txBody>
            <a:bodyPr wrap="none"/>
            <a:lstStyle/>
            <a:p>
              <a:endParaRPr lang="ja-JP" altLang="en-US" dirty="0"/>
            </a:p>
          </p:txBody>
        </p:sp>
        <p:sp>
          <p:nvSpPr>
            <p:cNvPr id="34854" name="Line 32"/>
            <p:cNvSpPr>
              <a:spLocks noChangeShapeType="1"/>
            </p:cNvSpPr>
            <p:nvPr/>
          </p:nvSpPr>
          <p:spPr bwMode="auto">
            <a:xfrm>
              <a:off x="2640" y="3312"/>
              <a:ext cx="576"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4855" name="Oval 33"/>
            <p:cNvSpPr>
              <a:spLocks noChangeArrowheads="1"/>
            </p:cNvSpPr>
            <p:nvPr/>
          </p:nvSpPr>
          <p:spPr bwMode="auto">
            <a:xfrm>
              <a:off x="3024" y="2544"/>
              <a:ext cx="192" cy="192"/>
            </a:xfrm>
            <a:prstGeom prst="ellipse">
              <a:avLst/>
            </a:prstGeom>
            <a:solidFill>
              <a:srgbClr val="CCFFFF"/>
            </a:solidFill>
            <a:ln w="9525">
              <a:solidFill>
                <a:schemeClr val="tx1"/>
              </a:solidFill>
              <a:round/>
              <a:headEnd/>
              <a:tailEnd/>
            </a:ln>
            <a:effectLst/>
          </p:spPr>
          <p:txBody>
            <a:bodyPr wrap="none" anchor="ctr"/>
            <a:lstStyle/>
            <a:p>
              <a:pPr eaLnBrk="1" hangingPunct="1"/>
              <a:endParaRPr lang="ja-JP" altLang="en-US"/>
            </a:p>
          </p:txBody>
        </p:sp>
      </p:grpSp>
      <p:sp>
        <p:nvSpPr>
          <p:cNvPr id="470050" name="Line 34"/>
          <p:cNvSpPr>
            <a:spLocks noChangeShapeType="1"/>
          </p:cNvSpPr>
          <p:nvPr/>
        </p:nvSpPr>
        <p:spPr bwMode="auto">
          <a:xfrm flipV="1">
            <a:off x="4953000" y="4419600"/>
            <a:ext cx="0" cy="685800"/>
          </a:xfrm>
          <a:prstGeom prst="line">
            <a:avLst/>
          </a:prstGeom>
          <a:noFill/>
          <a:ln w="38100">
            <a:solidFill>
              <a:srgbClr val="CCFFFF"/>
            </a:solidFill>
            <a:round/>
            <a:headEnd type="triangle" w="med" len="med"/>
            <a:tailEnd/>
          </a:ln>
          <a:effectLst/>
        </p:spPr>
        <p:txBody>
          <a:bodyPr wrap="none"/>
          <a:lstStyle/>
          <a:p>
            <a:endParaRPr lang="ja-JP" altLang="en-US"/>
          </a:p>
        </p:txBody>
      </p:sp>
      <p:grpSp>
        <p:nvGrpSpPr>
          <p:cNvPr id="470061" name="Group 45"/>
          <p:cNvGrpSpPr>
            <a:grpSpLocks/>
          </p:cNvGrpSpPr>
          <p:nvPr/>
        </p:nvGrpSpPr>
        <p:grpSpPr bwMode="auto">
          <a:xfrm>
            <a:off x="6934200" y="4191000"/>
            <a:ext cx="1143000" cy="1066800"/>
            <a:chOff x="4368" y="2640"/>
            <a:chExt cx="720" cy="672"/>
          </a:xfrm>
        </p:grpSpPr>
        <p:sp>
          <p:nvSpPr>
            <p:cNvPr id="34851" name="Line 46"/>
            <p:cNvSpPr>
              <a:spLocks noChangeShapeType="1"/>
            </p:cNvSpPr>
            <p:nvPr/>
          </p:nvSpPr>
          <p:spPr bwMode="auto">
            <a:xfrm>
              <a:off x="4368" y="2640"/>
              <a:ext cx="720" cy="0"/>
            </a:xfrm>
            <a:prstGeom prst="line">
              <a:avLst/>
            </a:prstGeom>
            <a:noFill/>
            <a:ln w="38100">
              <a:solidFill>
                <a:srgbClr val="FFFF99"/>
              </a:solidFill>
              <a:prstDash val="dash"/>
              <a:round/>
              <a:headEnd/>
              <a:tailEnd type="triangle" w="med" len="med"/>
            </a:ln>
            <a:effectLst/>
          </p:spPr>
          <p:txBody>
            <a:bodyPr wrap="none"/>
            <a:lstStyle/>
            <a:p>
              <a:endParaRPr lang="ja-JP" altLang="en-US"/>
            </a:p>
          </p:txBody>
        </p:sp>
        <p:sp>
          <p:nvSpPr>
            <p:cNvPr id="34852" name="Line 47"/>
            <p:cNvSpPr>
              <a:spLocks noChangeShapeType="1"/>
            </p:cNvSpPr>
            <p:nvPr/>
          </p:nvSpPr>
          <p:spPr bwMode="auto">
            <a:xfrm>
              <a:off x="4368" y="3312"/>
              <a:ext cx="720"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34827" name="Rectangle 48"/>
          <p:cNvSpPr>
            <a:spLocks noChangeArrowheads="1"/>
          </p:cNvSpPr>
          <p:nvPr/>
        </p:nvSpPr>
        <p:spPr bwMode="auto">
          <a:xfrm>
            <a:off x="2819400" y="5638800"/>
            <a:ext cx="1828800" cy="457200"/>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34828" name="Text Box 49"/>
          <p:cNvSpPr txBox="1">
            <a:spLocks noChangeArrowheads="1"/>
          </p:cNvSpPr>
          <p:nvPr/>
        </p:nvSpPr>
        <p:spPr bwMode="auto">
          <a:xfrm>
            <a:off x="1828800" y="5638800"/>
            <a:ext cx="904875" cy="457200"/>
          </a:xfrm>
          <a:prstGeom prst="rect">
            <a:avLst/>
          </a:prstGeom>
          <a:noFill/>
          <a:ln w="9525">
            <a:noFill/>
            <a:miter lim="800000"/>
            <a:headEnd/>
            <a:tailEnd/>
          </a:ln>
          <a:effectLst/>
        </p:spPr>
        <p:txBody>
          <a:bodyPr wrap="none">
            <a:spAutoFit/>
          </a:bodyPr>
          <a:lstStyle/>
          <a:p>
            <a:pPr eaLnBrk="1" hangingPunct="1"/>
            <a:r>
              <a:rPr lang="ja-JP" altLang="en-US"/>
              <a:t>メモリ</a:t>
            </a:r>
          </a:p>
        </p:txBody>
      </p:sp>
      <p:sp>
        <p:nvSpPr>
          <p:cNvPr id="470066" name="Rectangle 50"/>
          <p:cNvSpPr>
            <a:spLocks noChangeArrowheads="1"/>
          </p:cNvSpPr>
          <p:nvPr/>
        </p:nvSpPr>
        <p:spPr bwMode="auto">
          <a:xfrm>
            <a:off x="2819400" y="5638800"/>
            <a:ext cx="609600" cy="457200"/>
          </a:xfrm>
          <a:prstGeom prst="rect">
            <a:avLst/>
          </a:prstGeom>
          <a:solidFill>
            <a:srgbClr val="00FF00"/>
          </a:solidFill>
          <a:ln w="19050">
            <a:solidFill>
              <a:schemeClr val="tx1"/>
            </a:solidFill>
            <a:miter lim="800000"/>
            <a:headEnd/>
            <a:tailEnd/>
          </a:ln>
          <a:effectLst/>
        </p:spPr>
        <p:txBody>
          <a:bodyPr wrap="none" anchor="ctr"/>
          <a:lstStyle/>
          <a:p>
            <a:pPr eaLnBrk="1" hangingPunct="1"/>
            <a:endParaRPr lang="ja-JP" altLang="en-US"/>
          </a:p>
        </p:txBody>
      </p:sp>
      <p:sp>
        <p:nvSpPr>
          <p:cNvPr id="470067" name="Rectangle 51"/>
          <p:cNvSpPr>
            <a:spLocks noChangeArrowheads="1"/>
          </p:cNvSpPr>
          <p:nvPr/>
        </p:nvSpPr>
        <p:spPr bwMode="auto">
          <a:xfrm>
            <a:off x="3429000" y="5638800"/>
            <a:ext cx="609600" cy="457200"/>
          </a:xfrm>
          <a:prstGeom prst="rect">
            <a:avLst/>
          </a:prstGeom>
          <a:solidFill>
            <a:srgbClr val="00FF00"/>
          </a:solidFill>
          <a:ln w="19050">
            <a:solidFill>
              <a:schemeClr val="tx1"/>
            </a:solidFill>
            <a:miter lim="800000"/>
            <a:headEnd/>
            <a:tailEnd/>
          </a:ln>
          <a:effectLst/>
        </p:spPr>
        <p:txBody>
          <a:bodyPr wrap="none" anchor="ctr"/>
          <a:lstStyle/>
          <a:p>
            <a:pPr eaLnBrk="1" hangingPunct="1"/>
            <a:endParaRPr lang="ja-JP" altLang="en-US"/>
          </a:p>
        </p:txBody>
      </p:sp>
      <p:sp>
        <p:nvSpPr>
          <p:cNvPr id="470068" name="Rectangle 52"/>
          <p:cNvSpPr>
            <a:spLocks noChangeArrowheads="1"/>
          </p:cNvSpPr>
          <p:nvPr/>
        </p:nvSpPr>
        <p:spPr bwMode="auto">
          <a:xfrm>
            <a:off x="4038600" y="5638800"/>
            <a:ext cx="609600" cy="457200"/>
          </a:xfrm>
          <a:prstGeom prst="rect">
            <a:avLst/>
          </a:prstGeom>
          <a:solidFill>
            <a:srgbClr val="00FF00"/>
          </a:solidFill>
          <a:ln w="19050">
            <a:solidFill>
              <a:schemeClr val="tx1"/>
            </a:solidFill>
            <a:miter lim="800000"/>
            <a:headEnd/>
            <a:tailEnd/>
          </a:ln>
          <a:effectLst/>
        </p:spPr>
        <p:txBody>
          <a:bodyPr wrap="none" anchor="ctr"/>
          <a:lstStyle/>
          <a:p>
            <a:pPr eaLnBrk="1" hangingPunct="1"/>
            <a:endParaRPr lang="ja-JP" altLang="en-US"/>
          </a:p>
        </p:txBody>
      </p:sp>
      <p:sp>
        <p:nvSpPr>
          <p:cNvPr id="470069" name="AutoShape 53"/>
          <p:cNvSpPr>
            <a:spLocks noChangeArrowheads="1"/>
          </p:cNvSpPr>
          <p:nvPr/>
        </p:nvSpPr>
        <p:spPr bwMode="auto">
          <a:xfrm>
            <a:off x="4953000" y="3048000"/>
            <a:ext cx="3886200" cy="762000"/>
          </a:xfrm>
          <a:prstGeom prst="wedgeRoundRectCallout">
            <a:avLst>
              <a:gd name="adj1" fmla="val 8333"/>
              <a:gd name="adj2" fmla="val 94792"/>
              <a:gd name="adj3" fmla="val 16667"/>
            </a:avLst>
          </a:prstGeom>
          <a:noFill/>
          <a:ln w="19050">
            <a:solidFill>
              <a:schemeClr val="tx1"/>
            </a:solidFill>
            <a:miter lim="800000"/>
            <a:headEnd/>
            <a:tailEnd/>
          </a:ln>
          <a:effectLst/>
        </p:spPr>
        <p:txBody>
          <a:bodyPr/>
          <a:lstStyle/>
          <a:p>
            <a:pPr algn="ctr" eaLnBrk="1" hangingPunct="1"/>
            <a:r>
              <a:rPr lang="ja-JP" altLang="en-US"/>
              <a:t>メモリがいっぱいなので</a:t>
            </a:r>
          </a:p>
          <a:p>
            <a:pPr algn="ctr" eaLnBrk="1" hangingPunct="1"/>
            <a:r>
              <a:rPr lang="ja-JP" altLang="en-US"/>
              <a:t>ブロック状態に移行</a:t>
            </a:r>
            <a:endParaRPr lang="en-US" altLang="ja-JP"/>
          </a:p>
        </p:txBody>
      </p:sp>
      <p:sp>
        <p:nvSpPr>
          <p:cNvPr id="34833" name="Oval 54"/>
          <p:cNvSpPr>
            <a:spLocks noChangeArrowheads="1"/>
          </p:cNvSpPr>
          <p:nvPr/>
        </p:nvSpPr>
        <p:spPr bwMode="auto">
          <a:xfrm>
            <a:off x="4800600" y="1981200"/>
            <a:ext cx="457200" cy="457200"/>
          </a:xfrm>
          <a:prstGeom prst="ellipse">
            <a:avLst/>
          </a:prstGeom>
          <a:solidFill>
            <a:srgbClr val="CCFFFF"/>
          </a:solidFill>
          <a:ln w="9525">
            <a:solidFill>
              <a:schemeClr val="tx1"/>
            </a:solidFill>
            <a:round/>
            <a:headEnd/>
            <a:tailEnd/>
          </a:ln>
          <a:effectLst/>
        </p:spPr>
        <p:txBody>
          <a:bodyPr wrap="none" anchor="ctr"/>
          <a:lstStyle/>
          <a:p>
            <a:pPr eaLnBrk="1" hangingPunct="1"/>
            <a:endParaRPr lang="ja-JP" altLang="en-US"/>
          </a:p>
        </p:txBody>
      </p:sp>
      <p:sp>
        <p:nvSpPr>
          <p:cNvPr id="34834" name="Text Box 55"/>
          <p:cNvSpPr txBox="1">
            <a:spLocks noChangeArrowheads="1"/>
          </p:cNvSpPr>
          <p:nvPr/>
        </p:nvSpPr>
        <p:spPr bwMode="auto">
          <a:xfrm>
            <a:off x="5257800" y="1981200"/>
            <a:ext cx="1355725" cy="457200"/>
          </a:xfrm>
          <a:prstGeom prst="rect">
            <a:avLst/>
          </a:prstGeom>
          <a:noFill/>
          <a:ln w="9525">
            <a:noFill/>
            <a:miter lim="800000"/>
            <a:headEnd/>
            <a:tailEnd/>
          </a:ln>
          <a:effectLst/>
        </p:spPr>
        <p:txBody>
          <a:bodyPr wrap="none">
            <a:spAutoFit/>
          </a:bodyPr>
          <a:lstStyle/>
          <a:p>
            <a:pPr eaLnBrk="1" hangingPunct="1"/>
            <a:r>
              <a:rPr lang="ja-JP" altLang="en-US"/>
              <a:t>書き込み</a:t>
            </a:r>
          </a:p>
        </p:txBody>
      </p:sp>
      <p:sp>
        <p:nvSpPr>
          <p:cNvPr id="34835" name="AutoShape 56"/>
          <p:cNvSpPr>
            <a:spLocks noChangeArrowheads="1"/>
          </p:cNvSpPr>
          <p:nvPr/>
        </p:nvSpPr>
        <p:spPr bwMode="auto">
          <a:xfrm>
            <a:off x="4800600" y="2590800"/>
            <a:ext cx="457200" cy="457200"/>
          </a:xfrm>
          <a:prstGeom prst="hexagon">
            <a:avLst>
              <a:gd name="adj" fmla="val 25000"/>
              <a:gd name="vf" fmla="val 115470"/>
            </a:avLst>
          </a:prstGeom>
          <a:solidFill>
            <a:srgbClr val="FFFF99"/>
          </a:solidFill>
          <a:ln w="9525">
            <a:solidFill>
              <a:schemeClr val="tx1"/>
            </a:solidFill>
            <a:miter lim="800000"/>
            <a:headEnd/>
            <a:tailEnd/>
          </a:ln>
          <a:effectLst/>
        </p:spPr>
        <p:txBody>
          <a:bodyPr wrap="none" anchor="ctr"/>
          <a:lstStyle/>
          <a:p>
            <a:pPr eaLnBrk="1" hangingPunct="1"/>
            <a:endParaRPr lang="ja-JP" altLang="en-US"/>
          </a:p>
        </p:txBody>
      </p:sp>
      <p:sp>
        <p:nvSpPr>
          <p:cNvPr id="34836" name="Text Box 57"/>
          <p:cNvSpPr txBox="1">
            <a:spLocks noChangeArrowheads="1"/>
          </p:cNvSpPr>
          <p:nvPr/>
        </p:nvSpPr>
        <p:spPr bwMode="auto">
          <a:xfrm>
            <a:off x="5257800" y="2590800"/>
            <a:ext cx="1331913" cy="457200"/>
          </a:xfrm>
          <a:prstGeom prst="rect">
            <a:avLst/>
          </a:prstGeom>
          <a:noFill/>
          <a:ln w="9525">
            <a:noFill/>
            <a:miter lim="800000"/>
            <a:headEnd/>
            <a:tailEnd/>
          </a:ln>
          <a:effectLst/>
        </p:spPr>
        <p:txBody>
          <a:bodyPr wrap="none">
            <a:spAutoFit/>
          </a:bodyPr>
          <a:lstStyle/>
          <a:p>
            <a:pPr eaLnBrk="1" hangingPunct="1"/>
            <a:r>
              <a:rPr lang="ja-JP" altLang="en-US"/>
              <a:t>読み出し</a:t>
            </a:r>
          </a:p>
        </p:txBody>
      </p:sp>
      <p:sp>
        <p:nvSpPr>
          <p:cNvPr id="34837" name="Line 58"/>
          <p:cNvSpPr>
            <a:spLocks noChangeShapeType="1"/>
          </p:cNvSpPr>
          <p:nvPr/>
        </p:nvSpPr>
        <p:spPr bwMode="auto">
          <a:xfrm>
            <a:off x="685800" y="2189163"/>
            <a:ext cx="609600"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4838" name="Text Box 59"/>
          <p:cNvSpPr txBox="1">
            <a:spLocks noChangeArrowheads="1"/>
          </p:cNvSpPr>
          <p:nvPr/>
        </p:nvSpPr>
        <p:spPr bwMode="auto">
          <a:xfrm>
            <a:off x="1447800" y="2590800"/>
            <a:ext cx="1797050" cy="457200"/>
          </a:xfrm>
          <a:prstGeom prst="rect">
            <a:avLst/>
          </a:prstGeom>
          <a:noFill/>
          <a:ln w="9525">
            <a:noFill/>
            <a:miter lim="800000"/>
            <a:headEnd/>
            <a:tailEnd/>
          </a:ln>
          <a:effectLst/>
        </p:spPr>
        <p:txBody>
          <a:bodyPr wrap="none">
            <a:spAutoFit/>
          </a:bodyPr>
          <a:lstStyle/>
          <a:p>
            <a:pPr eaLnBrk="1" hangingPunct="1"/>
            <a:r>
              <a:rPr lang="ja-JP" altLang="en-US"/>
              <a:t>ブロック状態</a:t>
            </a:r>
          </a:p>
        </p:txBody>
      </p:sp>
      <p:sp>
        <p:nvSpPr>
          <p:cNvPr id="34839" name="Line 60"/>
          <p:cNvSpPr>
            <a:spLocks noChangeShapeType="1"/>
          </p:cNvSpPr>
          <p:nvPr/>
        </p:nvSpPr>
        <p:spPr bwMode="auto">
          <a:xfrm>
            <a:off x="685800" y="2819400"/>
            <a:ext cx="609600" cy="0"/>
          </a:xfrm>
          <a:prstGeom prst="line">
            <a:avLst/>
          </a:prstGeom>
          <a:noFill/>
          <a:ln w="38100">
            <a:solidFill>
              <a:srgbClr val="FFFF99"/>
            </a:solidFill>
            <a:prstDash val="dash"/>
            <a:round/>
            <a:headEnd/>
            <a:tailEnd type="triangle" w="med" len="med"/>
          </a:ln>
          <a:effectLst/>
        </p:spPr>
        <p:txBody>
          <a:bodyPr wrap="none"/>
          <a:lstStyle/>
          <a:p>
            <a:endParaRPr lang="ja-JP" altLang="en-US"/>
          </a:p>
        </p:txBody>
      </p:sp>
      <p:sp>
        <p:nvSpPr>
          <p:cNvPr id="34840" name="Text Box 61"/>
          <p:cNvSpPr txBox="1">
            <a:spLocks noChangeArrowheads="1"/>
          </p:cNvSpPr>
          <p:nvPr/>
        </p:nvSpPr>
        <p:spPr bwMode="auto">
          <a:xfrm>
            <a:off x="1447800" y="1981200"/>
            <a:ext cx="3011488" cy="457200"/>
          </a:xfrm>
          <a:prstGeom prst="rect">
            <a:avLst/>
          </a:prstGeom>
          <a:noFill/>
          <a:ln w="9525">
            <a:noFill/>
            <a:miter lim="800000"/>
            <a:headEnd/>
            <a:tailEnd/>
          </a:ln>
          <a:effectLst/>
        </p:spPr>
        <p:txBody>
          <a:bodyPr wrap="none">
            <a:spAutoFit/>
          </a:bodyPr>
          <a:lstStyle/>
          <a:p>
            <a:pPr eaLnBrk="1" hangingPunct="1"/>
            <a:r>
              <a:rPr lang="ja-JP" altLang="en-US"/>
              <a:t>実行中/実行可能状態</a:t>
            </a:r>
          </a:p>
        </p:txBody>
      </p:sp>
      <p:grpSp>
        <p:nvGrpSpPr>
          <p:cNvPr id="470081" name="Group 65"/>
          <p:cNvGrpSpPr>
            <a:grpSpLocks/>
          </p:cNvGrpSpPr>
          <p:nvPr/>
        </p:nvGrpSpPr>
        <p:grpSpPr bwMode="auto">
          <a:xfrm>
            <a:off x="5105400" y="4038600"/>
            <a:ext cx="914400" cy="1219200"/>
            <a:chOff x="2640" y="2544"/>
            <a:chExt cx="576" cy="768"/>
          </a:xfrm>
        </p:grpSpPr>
        <p:sp>
          <p:nvSpPr>
            <p:cNvPr id="34848" name="Line 66"/>
            <p:cNvSpPr>
              <a:spLocks noChangeShapeType="1"/>
            </p:cNvSpPr>
            <p:nvPr/>
          </p:nvSpPr>
          <p:spPr bwMode="auto">
            <a:xfrm>
              <a:off x="2640" y="2640"/>
              <a:ext cx="384"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4849" name="Line 67"/>
            <p:cNvSpPr>
              <a:spLocks noChangeShapeType="1"/>
            </p:cNvSpPr>
            <p:nvPr/>
          </p:nvSpPr>
          <p:spPr bwMode="auto">
            <a:xfrm>
              <a:off x="2640" y="3312"/>
              <a:ext cx="576"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4850" name="Oval 68"/>
            <p:cNvSpPr>
              <a:spLocks noChangeArrowheads="1"/>
            </p:cNvSpPr>
            <p:nvPr/>
          </p:nvSpPr>
          <p:spPr bwMode="auto">
            <a:xfrm>
              <a:off x="3024" y="2544"/>
              <a:ext cx="192" cy="192"/>
            </a:xfrm>
            <a:prstGeom prst="ellipse">
              <a:avLst/>
            </a:prstGeom>
            <a:solidFill>
              <a:srgbClr val="CCFFFF"/>
            </a:solidFill>
            <a:ln w="9525">
              <a:solidFill>
                <a:schemeClr val="tx1"/>
              </a:solidFill>
              <a:round/>
              <a:headEnd/>
              <a:tailEnd/>
            </a:ln>
            <a:effectLst/>
          </p:spPr>
          <p:txBody>
            <a:bodyPr wrap="none" anchor="ctr"/>
            <a:lstStyle/>
            <a:p>
              <a:pPr eaLnBrk="1" hangingPunct="1"/>
              <a:endParaRPr lang="ja-JP" altLang="en-US"/>
            </a:p>
          </p:txBody>
        </p:sp>
      </p:grpSp>
      <p:sp>
        <p:nvSpPr>
          <p:cNvPr id="470085" name="Line 69"/>
          <p:cNvSpPr>
            <a:spLocks noChangeShapeType="1"/>
          </p:cNvSpPr>
          <p:nvPr/>
        </p:nvSpPr>
        <p:spPr bwMode="auto">
          <a:xfrm flipV="1">
            <a:off x="5867400" y="4419600"/>
            <a:ext cx="0" cy="685800"/>
          </a:xfrm>
          <a:prstGeom prst="line">
            <a:avLst/>
          </a:prstGeom>
          <a:noFill/>
          <a:ln w="38100">
            <a:solidFill>
              <a:srgbClr val="CCFFFF"/>
            </a:solidFill>
            <a:round/>
            <a:headEnd type="triangle" w="med" len="med"/>
            <a:tailEnd/>
          </a:ln>
          <a:effectLst/>
        </p:spPr>
        <p:txBody>
          <a:bodyPr wrap="none"/>
          <a:lstStyle/>
          <a:p>
            <a:endParaRPr lang="ja-JP" altLang="en-US"/>
          </a:p>
        </p:txBody>
      </p:sp>
      <p:grpSp>
        <p:nvGrpSpPr>
          <p:cNvPr id="470086" name="Group 70"/>
          <p:cNvGrpSpPr>
            <a:grpSpLocks/>
          </p:cNvGrpSpPr>
          <p:nvPr/>
        </p:nvGrpSpPr>
        <p:grpSpPr bwMode="auto">
          <a:xfrm>
            <a:off x="6019800" y="4038600"/>
            <a:ext cx="914400" cy="1219200"/>
            <a:chOff x="2640" y="2544"/>
            <a:chExt cx="576" cy="768"/>
          </a:xfrm>
        </p:grpSpPr>
        <p:sp>
          <p:nvSpPr>
            <p:cNvPr id="34845" name="Line 71"/>
            <p:cNvSpPr>
              <a:spLocks noChangeShapeType="1"/>
            </p:cNvSpPr>
            <p:nvPr/>
          </p:nvSpPr>
          <p:spPr bwMode="auto">
            <a:xfrm>
              <a:off x="2640" y="2640"/>
              <a:ext cx="384"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4846" name="Line 72"/>
            <p:cNvSpPr>
              <a:spLocks noChangeShapeType="1"/>
            </p:cNvSpPr>
            <p:nvPr/>
          </p:nvSpPr>
          <p:spPr bwMode="auto">
            <a:xfrm>
              <a:off x="2640" y="3312"/>
              <a:ext cx="576"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4847" name="Oval 73"/>
            <p:cNvSpPr>
              <a:spLocks noChangeArrowheads="1"/>
            </p:cNvSpPr>
            <p:nvPr/>
          </p:nvSpPr>
          <p:spPr bwMode="auto">
            <a:xfrm>
              <a:off x="3024" y="2544"/>
              <a:ext cx="192" cy="192"/>
            </a:xfrm>
            <a:prstGeom prst="ellipse">
              <a:avLst/>
            </a:prstGeom>
            <a:solidFill>
              <a:srgbClr val="CCFFFF"/>
            </a:solidFill>
            <a:ln w="9525">
              <a:solidFill>
                <a:schemeClr val="tx1"/>
              </a:solidFill>
              <a:round/>
              <a:headEnd/>
              <a:tailEnd/>
            </a:ln>
            <a:effectLst/>
          </p:spPr>
          <p:txBody>
            <a:bodyPr wrap="none" anchor="ctr"/>
            <a:lstStyle/>
            <a:p>
              <a:pPr eaLnBrk="1" hangingPunct="1"/>
              <a:endParaRPr lang="ja-JP" altLang="en-US"/>
            </a:p>
          </p:txBody>
        </p:sp>
      </p:grpSp>
      <p:sp>
        <p:nvSpPr>
          <p:cNvPr id="470090" name="Line 74"/>
          <p:cNvSpPr>
            <a:spLocks noChangeShapeType="1"/>
          </p:cNvSpPr>
          <p:nvPr/>
        </p:nvSpPr>
        <p:spPr bwMode="auto">
          <a:xfrm flipV="1">
            <a:off x="6781800" y="4419600"/>
            <a:ext cx="0" cy="685800"/>
          </a:xfrm>
          <a:prstGeom prst="line">
            <a:avLst/>
          </a:prstGeom>
          <a:noFill/>
          <a:ln w="38100">
            <a:solidFill>
              <a:srgbClr val="CCFFFF"/>
            </a:solidFill>
            <a:round/>
            <a:headEnd type="triangle" w="med" len="med"/>
            <a:tailEnd/>
          </a:ln>
          <a:effectLst/>
        </p:spPr>
        <p:txBody>
          <a:bodyPr wrap="none"/>
          <a:lstStyle/>
          <a:p>
            <a:endParaRPr lang="ja-JP" altLang="en-US"/>
          </a:p>
        </p:txBody>
      </p:sp>
      <p:grpSp>
        <p:nvGrpSpPr>
          <p:cNvPr id="6" name="グループ化 5">
            <a:extLst>
              <a:ext uri="{FF2B5EF4-FFF2-40B4-BE49-F238E27FC236}">
                <a16:creationId xmlns:a16="http://schemas.microsoft.com/office/drawing/2014/main" id="{1DD76873-6746-4B2B-878F-EAA0AC00BE9A}"/>
              </a:ext>
            </a:extLst>
          </p:cNvPr>
          <p:cNvGrpSpPr/>
          <p:nvPr/>
        </p:nvGrpSpPr>
        <p:grpSpPr>
          <a:xfrm>
            <a:off x="8077200" y="4191000"/>
            <a:ext cx="914400" cy="1219200"/>
            <a:chOff x="8077200" y="4191000"/>
            <a:chExt cx="914400" cy="1219200"/>
          </a:xfrm>
        </p:grpSpPr>
        <p:sp>
          <p:nvSpPr>
            <p:cNvPr id="2" name="AutoShape 26">
              <a:extLst>
                <a:ext uri="{FF2B5EF4-FFF2-40B4-BE49-F238E27FC236}">
                  <a16:creationId xmlns:a16="http://schemas.microsoft.com/office/drawing/2014/main" id="{EFDDE957-4502-4D67-9133-A9D9645026DC}"/>
                </a:ext>
              </a:extLst>
            </p:cNvPr>
            <p:cNvSpPr>
              <a:spLocks noChangeArrowheads="1"/>
            </p:cNvSpPr>
            <p:nvPr/>
          </p:nvSpPr>
          <p:spPr bwMode="auto">
            <a:xfrm>
              <a:off x="8077200" y="5105400"/>
              <a:ext cx="304800" cy="304800"/>
            </a:xfrm>
            <a:prstGeom prst="hexagon">
              <a:avLst>
                <a:gd name="adj" fmla="val 25000"/>
                <a:gd name="vf" fmla="val 115470"/>
              </a:avLst>
            </a:prstGeom>
            <a:solidFill>
              <a:srgbClr val="FFFF99"/>
            </a:solidFill>
            <a:ln w="9525">
              <a:solidFill>
                <a:schemeClr val="tx1"/>
              </a:solidFill>
              <a:miter lim="800000"/>
              <a:headEnd/>
              <a:tailEnd/>
            </a:ln>
            <a:effectLst/>
          </p:spPr>
          <p:txBody>
            <a:bodyPr wrap="none" anchor="ctr"/>
            <a:lstStyle/>
            <a:p>
              <a:pPr eaLnBrk="1" hangingPunct="1"/>
              <a:endParaRPr lang="ja-JP" altLang="en-US" dirty="0"/>
            </a:p>
          </p:txBody>
        </p:sp>
        <p:sp>
          <p:nvSpPr>
            <p:cNvPr id="3" name="Line 26">
              <a:extLst>
                <a:ext uri="{FF2B5EF4-FFF2-40B4-BE49-F238E27FC236}">
                  <a16:creationId xmlns:a16="http://schemas.microsoft.com/office/drawing/2014/main" id="{69BEBE5D-8ED3-4717-861D-769938709F1D}"/>
                </a:ext>
              </a:extLst>
            </p:cNvPr>
            <p:cNvSpPr>
              <a:spLocks noChangeShapeType="1"/>
            </p:cNvSpPr>
            <p:nvPr/>
          </p:nvSpPr>
          <p:spPr bwMode="auto">
            <a:xfrm>
              <a:off x="8077200" y="4191000"/>
              <a:ext cx="304800"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4" name="Line 31">
              <a:extLst>
                <a:ext uri="{FF2B5EF4-FFF2-40B4-BE49-F238E27FC236}">
                  <a16:creationId xmlns:a16="http://schemas.microsoft.com/office/drawing/2014/main" id="{183F6126-400D-403A-8F75-0928680DA377}"/>
                </a:ext>
              </a:extLst>
            </p:cNvPr>
            <p:cNvSpPr>
              <a:spLocks noChangeShapeType="1"/>
            </p:cNvSpPr>
            <p:nvPr/>
          </p:nvSpPr>
          <p:spPr bwMode="auto">
            <a:xfrm>
              <a:off x="8382000" y="4191000"/>
              <a:ext cx="609600" cy="0"/>
            </a:xfrm>
            <a:prstGeom prst="line">
              <a:avLst/>
            </a:prstGeom>
            <a:noFill/>
            <a:ln w="38100">
              <a:solidFill>
                <a:srgbClr val="FF99CC"/>
              </a:solidFill>
              <a:round/>
              <a:headEnd/>
              <a:tailEnd type="triangle" w="med" len="med"/>
            </a:ln>
            <a:effectLst/>
          </p:spPr>
          <p:txBody>
            <a:bodyPr wrap="none"/>
            <a:lstStyle/>
            <a:p>
              <a:endParaRPr lang="ja-JP" altLang="en-US" dirty="0"/>
            </a:p>
          </p:txBody>
        </p:sp>
        <p:sp>
          <p:nvSpPr>
            <p:cNvPr id="5" name="Line 31">
              <a:extLst>
                <a:ext uri="{FF2B5EF4-FFF2-40B4-BE49-F238E27FC236}">
                  <a16:creationId xmlns:a16="http://schemas.microsoft.com/office/drawing/2014/main" id="{08A78F00-603A-490E-BD2D-FDCB377A43A7}"/>
                </a:ext>
              </a:extLst>
            </p:cNvPr>
            <p:cNvSpPr>
              <a:spLocks noChangeShapeType="1"/>
            </p:cNvSpPr>
            <p:nvPr/>
          </p:nvSpPr>
          <p:spPr bwMode="auto">
            <a:xfrm>
              <a:off x="8382000" y="5257800"/>
              <a:ext cx="609600" cy="0"/>
            </a:xfrm>
            <a:prstGeom prst="line">
              <a:avLst/>
            </a:prstGeom>
            <a:noFill/>
            <a:ln w="38100">
              <a:solidFill>
                <a:srgbClr val="FF99CC"/>
              </a:solidFill>
              <a:round/>
              <a:headEnd/>
              <a:tailEnd type="triangle" w="med" len="med"/>
            </a:ln>
            <a:effectLst/>
          </p:spPr>
          <p:txBody>
            <a:bodyPr wrap="none"/>
            <a:lstStyle/>
            <a:p>
              <a:endParaRPr lang="ja-JP" altLang="en-US" dirty="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70078"/>
                                        </p:tgtEl>
                                        <p:attrNameLst>
                                          <p:attrName>style.visibility</p:attrName>
                                        </p:attrNameLst>
                                      </p:cBhvr>
                                      <p:to>
                                        <p:strVal val="visible"/>
                                      </p:to>
                                    </p:set>
                                    <p:animEffect transition="in" filter="wipe(left)">
                                      <p:cBhvr>
                                        <p:cTn id="7" dur="500"/>
                                        <p:tgtEl>
                                          <p:spTgt spid="4700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70079"/>
                                        </p:tgtEl>
                                        <p:attrNameLst>
                                          <p:attrName>style.visibility</p:attrName>
                                        </p:attrNameLst>
                                      </p:cBhvr>
                                      <p:to>
                                        <p:strVal val="visible"/>
                                      </p:to>
                                    </p:set>
                                    <p:animEffect transition="in" filter="wipe(left)">
                                      <p:cBhvr>
                                        <p:cTn id="12" dur="500"/>
                                        <p:tgtEl>
                                          <p:spTgt spid="47007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470043"/>
                                        </p:tgtEl>
                                        <p:attrNameLst>
                                          <p:attrName>style.visibility</p:attrName>
                                        </p:attrNameLst>
                                      </p:cBhvr>
                                      <p:to>
                                        <p:strVal val="visible"/>
                                      </p:to>
                                    </p:set>
                                    <p:animEffect transition="in" filter="wipe(up)">
                                      <p:cBhvr>
                                        <p:cTn id="17" dur="500"/>
                                        <p:tgtEl>
                                          <p:spTgt spid="47004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70066"/>
                                        </p:tgtEl>
                                        <p:attrNameLst>
                                          <p:attrName>style.visibility</p:attrName>
                                        </p:attrNameLst>
                                      </p:cBhvr>
                                      <p:to>
                                        <p:strVal val="visible"/>
                                      </p:to>
                                    </p:set>
                                    <p:animEffect transition="in" filter="checkerboard(across)">
                                      <p:cBhvr>
                                        <p:cTn id="22" dur="500"/>
                                        <p:tgtEl>
                                          <p:spTgt spid="47006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470080"/>
                                        </p:tgtEl>
                                        <p:attrNameLst>
                                          <p:attrName>style.visibility</p:attrName>
                                        </p:attrNameLst>
                                      </p:cBhvr>
                                      <p:to>
                                        <p:strVal val="visible"/>
                                      </p:to>
                                    </p:set>
                                    <p:animEffect transition="in" filter="wipe(left)">
                                      <p:cBhvr>
                                        <p:cTn id="27" dur="500"/>
                                        <p:tgtEl>
                                          <p:spTgt spid="470080"/>
                                        </p:tgtEl>
                                      </p:cBhvr>
                                    </p:animEffect>
                                  </p:childTnLst>
                                </p:cTn>
                              </p:par>
                            </p:childTnLst>
                          </p:cTn>
                        </p:par>
                        <p:par>
                          <p:cTn id="28" fill="hold" nodeType="afterGroup">
                            <p:stCondLst>
                              <p:cond delay="500"/>
                            </p:stCondLst>
                            <p:childTnLst>
                              <p:par>
                                <p:cTn id="29" presetID="22" presetClass="entr" presetSubtype="1" fill="hold" grpId="0" nodeType="afterEffect">
                                  <p:stCondLst>
                                    <p:cond delay="0"/>
                                  </p:stCondLst>
                                  <p:childTnLst>
                                    <p:set>
                                      <p:cBhvr>
                                        <p:cTn id="30" dur="1" fill="hold">
                                          <p:stCondLst>
                                            <p:cond delay="0"/>
                                          </p:stCondLst>
                                        </p:cTn>
                                        <p:tgtEl>
                                          <p:spTgt spid="470050"/>
                                        </p:tgtEl>
                                        <p:attrNameLst>
                                          <p:attrName>style.visibility</p:attrName>
                                        </p:attrNameLst>
                                      </p:cBhvr>
                                      <p:to>
                                        <p:strVal val="visible"/>
                                      </p:to>
                                    </p:set>
                                    <p:animEffect transition="in" filter="wipe(up)">
                                      <p:cBhvr>
                                        <p:cTn id="31" dur="500"/>
                                        <p:tgtEl>
                                          <p:spTgt spid="470050"/>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470067"/>
                                        </p:tgtEl>
                                        <p:attrNameLst>
                                          <p:attrName>style.visibility</p:attrName>
                                        </p:attrNameLst>
                                      </p:cBhvr>
                                      <p:to>
                                        <p:strVal val="visible"/>
                                      </p:to>
                                    </p:set>
                                    <p:animEffect transition="in" filter="checkerboard(across)">
                                      <p:cBhvr>
                                        <p:cTn id="36" dur="500"/>
                                        <p:tgtEl>
                                          <p:spTgt spid="470067"/>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nodeType="clickEffect">
                                  <p:stCondLst>
                                    <p:cond delay="0"/>
                                  </p:stCondLst>
                                  <p:childTnLst>
                                    <p:set>
                                      <p:cBhvr>
                                        <p:cTn id="40" dur="1" fill="hold">
                                          <p:stCondLst>
                                            <p:cond delay="0"/>
                                          </p:stCondLst>
                                        </p:cTn>
                                        <p:tgtEl>
                                          <p:spTgt spid="470081"/>
                                        </p:tgtEl>
                                        <p:attrNameLst>
                                          <p:attrName>style.visibility</p:attrName>
                                        </p:attrNameLst>
                                      </p:cBhvr>
                                      <p:to>
                                        <p:strVal val="visible"/>
                                      </p:to>
                                    </p:set>
                                    <p:animEffect transition="in" filter="wipe(left)">
                                      <p:cBhvr>
                                        <p:cTn id="41" dur="500"/>
                                        <p:tgtEl>
                                          <p:spTgt spid="470081"/>
                                        </p:tgtEl>
                                      </p:cBhvr>
                                    </p:animEffect>
                                  </p:childTnLst>
                                </p:cTn>
                              </p:par>
                            </p:childTnLst>
                          </p:cTn>
                        </p:par>
                        <p:par>
                          <p:cTn id="42" fill="hold" nodeType="afterGroup">
                            <p:stCondLst>
                              <p:cond delay="500"/>
                            </p:stCondLst>
                            <p:childTnLst>
                              <p:par>
                                <p:cTn id="43" presetID="22" presetClass="entr" presetSubtype="1" fill="hold" grpId="0" nodeType="afterEffect">
                                  <p:stCondLst>
                                    <p:cond delay="0"/>
                                  </p:stCondLst>
                                  <p:childTnLst>
                                    <p:set>
                                      <p:cBhvr>
                                        <p:cTn id="44" dur="1" fill="hold">
                                          <p:stCondLst>
                                            <p:cond delay="0"/>
                                          </p:stCondLst>
                                        </p:cTn>
                                        <p:tgtEl>
                                          <p:spTgt spid="470085"/>
                                        </p:tgtEl>
                                        <p:attrNameLst>
                                          <p:attrName>style.visibility</p:attrName>
                                        </p:attrNameLst>
                                      </p:cBhvr>
                                      <p:to>
                                        <p:strVal val="visible"/>
                                      </p:to>
                                    </p:set>
                                    <p:animEffect transition="in" filter="wipe(up)">
                                      <p:cBhvr>
                                        <p:cTn id="45" dur="500"/>
                                        <p:tgtEl>
                                          <p:spTgt spid="470085"/>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5" presetClass="entr" presetSubtype="10" fill="hold" grpId="0" nodeType="clickEffect">
                                  <p:stCondLst>
                                    <p:cond delay="0"/>
                                  </p:stCondLst>
                                  <p:childTnLst>
                                    <p:set>
                                      <p:cBhvr>
                                        <p:cTn id="49" dur="1" fill="hold">
                                          <p:stCondLst>
                                            <p:cond delay="0"/>
                                          </p:stCondLst>
                                        </p:cTn>
                                        <p:tgtEl>
                                          <p:spTgt spid="470068"/>
                                        </p:tgtEl>
                                        <p:attrNameLst>
                                          <p:attrName>style.visibility</p:attrName>
                                        </p:attrNameLst>
                                      </p:cBhvr>
                                      <p:to>
                                        <p:strVal val="visible"/>
                                      </p:to>
                                    </p:set>
                                    <p:animEffect transition="in" filter="checkerboard(across)">
                                      <p:cBhvr>
                                        <p:cTn id="50" dur="500"/>
                                        <p:tgtEl>
                                          <p:spTgt spid="470068"/>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nodeType="clickEffect">
                                  <p:stCondLst>
                                    <p:cond delay="0"/>
                                  </p:stCondLst>
                                  <p:childTnLst>
                                    <p:set>
                                      <p:cBhvr>
                                        <p:cTn id="54" dur="1" fill="hold">
                                          <p:stCondLst>
                                            <p:cond delay="0"/>
                                          </p:stCondLst>
                                        </p:cTn>
                                        <p:tgtEl>
                                          <p:spTgt spid="470086"/>
                                        </p:tgtEl>
                                        <p:attrNameLst>
                                          <p:attrName>style.visibility</p:attrName>
                                        </p:attrNameLst>
                                      </p:cBhvr>
                                      <p:to>
                                        <p:strVal val="visible"/>
                                      </p:to>
                                    </p:set>
                                    <p:animEffect transition="in" filter="wipe(left)">
                                      <p:cBhvr>
                                        <p:cTn id="55" dur="500"/>
                                        <p:tgtEl>
                                          <p:spTgt spid="470086"/>
                                        </p:tgtEl>
                                      </p:cBhvr>
                                    </p:animEffect>
                                  </p:childTnLst>
                                </p:cTn>
                              </p:par>
                            </p:childTnLst>
                          </p:cTn>
                        </p:par>
                        <p:par>
                          <p:cTn id="56" fill="hold" nodeType="afterGroup">
                            <p:stCondLst>
                              <p:cond delay="500"/>
                            </p:stCondLst>
                            <p:childTnLst>
                              <p:par>
                                <p:cTn id="57" presetID="22" presetClass="entr" presetSubtype="1" fill="hold" grpId="0" nodeType="afterEffect">
                                  <p:stCondLst>
                                    <p:cond delay="0"/>
                                  </p:stCondLst>
                                  <p:childTnLst>
                                    <p:set>
                                      <p:cBhvr>
                                        <p:cTn id="58" dur="1" fill="hold">
                                          <p:stCondLst>
                                            <p:cond delay="0"/>
                                          </p:stCondLst>
                                        </p:cTn>
                                        <p:tgtEl>
                                          <p:spTgt spid="470090"/>
                                        </p:tgtEl>
                                        <p:attrNameLst>
                                          <p:attrName>style.visibility</p:attrName>
                                        </p:attrNameLst>
                                      </p:cBhvr>
                                      <p:to>
                                        <p:strVal val="visible"/>
                                      </p:to>
                                    </p:set>
                                    <p:animEffect transition="in" filter="wipe(up)">
                                      <p:cBhvr>
                                        <p:cTn id="59" dur="500"/>
                                        <p:tgtEl>
                                          <p:spTgt spid="470090"/>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8" fill="hold" nodeType="clickEffect">
                                  <p:stCondLst>
                                    <p:cond delay="0"/>
                                  </p:stCondLst>
                                  <p:childTnLst>
                                    <p:set>
                                      <p:cBhvr>
                                        <p:cTn id="63" dur="1" fill="hold">
                                          <p:stCondLst>
                                            <p:cond delay="0"/>
                                          </p:stCondLst>
                                        </p:cTn>
                                        <p:tgtEl>
                                          <p:spTgt spid="470061"/>
                                        </p:tgtEl>
                                        <p:attrNameLst>
                                          <p:attrName>style.visibility</p:attrName>
                                        </p:attrNameLst>
                                      </p:cBhvr>
                                      <p:to>
                                        <p:strVal val="visible"/>
                                      </p:to>
                                    </p:set>
                                    <p:animEffect transition="in" filter="wipe(left)">
                                      <p:cBhvr>
                                        <p:cTn id="64" dur="500"/>
                                        <p:tgtEl>
                                          <p:spTgt spid="470061"/>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5" presetClass="entr" presetSubtype="10" fill="hold" grpId="0" nodeType="clickEffect">
                                  <p:stCondLst>
                                    <p:cond delay="0"/>
                                  </p:stCondLst>
                                  <p:childTnLst>
                                    <p:set>
                                      <p:cBhvr>
                                        <p:cTn id="68" dur="1" fill="hold">
                                          <p:stCondLst>
                                            <p:cond delay="0"/>
                                          </p:stCondLst>
                                        </p:cTn>
                                        <p:tgtEl>
                                          <p:spTgt spid="470069"/>
                                        </p:tgtEl>
                                        <p:attrNameLst>
                                          <p:attrName>style.visibility</p:attrName>
                                        </p:attrNameLst>
                                      </p:cBhvr>
                                      <p:to>
                                        <p:strVal val="visible"/>
                                      </p:to>
                                    </p:set>
                                    <p:animEffect transition="in" filter="checkerboard(across)">
                                      <p:cBhvr>
                                        <p:cTn id="69" dur="500"/>
                                        <p:tgtEl>
                                          <p:spTgt spid="470069"/>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childTnLst>
                                    <p:set>
                                      <p:cBhvr>
                                        <p:cTn id="73" dur="1" fill="hold">
                                          <p:stCondLst>
                                            <p:cond delay="0"/>
                                          </p:stCondLst>
                                        </p:cTn>
                                        <p:tgtEl>
                                          <p:spTgt spid="6"/>
                                        </p:tgtEl>
                                        <p:attrNameLst>
                                          <p:attrName>style.visibility</p:attrName>
                                        </p:attrNameLst>
                                      </p:cBhvr>
                                      <p:to>
                                        <p:strVal val="visible"/>
                                      </p:to>
                                    </p:set>
                                    <p:animEffect transition="in" filter="wipe(left)">
                                      <p:cBhvr>
                                        <p:cTn id="7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0050" grpId="0" animBg="1"/>
      <p:bldP spid="470066" grpId="0" animBg="1"/>
      <p:bldP spid="470067" grpId="0" animBg="1"/>
      <p:bldP spid="470068" grpId="0" animBg="1"/>
      <p:bldP spid="470069" grpId="0" animBg="1" autoUpdateAnimBg="0"/>
      <p:bldP spid="470085" grpId="0" animBg="1"/>
      <p:bldP spid="470090"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charset="0"/>
              </a:rPr>
              <a:t>プロセスの同期</a:t>
            </a:r>
            <a:br>
              <a:rPr lang="ja-JP" altLang="en-US">
                <a:latin typeface="Times New Roman" charset="0"/>
              </a:rPr>
            </a:br>
            <a:r>
              <a:rPr lang="ja-JP" altLang="en-US">
                <a:latin typeface="Times New Roman" charset="0"/>
              </a:rPr>
              <a:t>パイプ処理</a:t>
            </a:r>
          </a:p>
        </p:txBody>
      </p:sp>
      <p:sp>
        <p:nvSpPr>
          <p:cNvPr id="35843" name="Text Box 13"/>
          <p:cNvSpPr txBox="1">
            <a:spLocks noChangeArrowheads="1"/>
          </p:cNvSpPr>
          <p:nvPr/>
        </p:nvSpPr>
        <p:spPr bwMode="auto">
          <a:xfrm>
            <a:off x="609600" y="4343400"/>
            <a:ext cx="1423988" cy="457200"/>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35844" name="Text Box 14"/>
          <p:cNvSpPr txBox="1">
            <a:spLocks noChangeArrowheads="1"/>
          </p:cNvSpPr>
          <p:nvPr/>
        </p:nvSpPr>
        <p:spPr bwMode="auto">
          <a:xfrm>
            <a:off x="609600" y="5410200"/>
            <a:ext cx="1423988" cy="457200"/>
          </a:xfrm>
          <a:prstGeom prst="rect">
            <a:avLst/>
          </a:prstGeom>
          <a:noFill/>
          <a:ln w="9525">
            <a:noFill/>
            <a:miter lim="800000"/>
            <a:headEnd/>
            <a:tailEnd/>
          </a:ln>
          <a:effectLst/>
        </p:spPr>
        <p:txBody>
          <a:bodyPr wrap="none">
            <a:spAutoFit/>
          </a:bodyPr>
          <a:lstStyle/>
          <a:p>
            <a:pPr eaLnBrk="1" hangingPunct="1"/>
            <a:r>
              <a:rPr lang="ja-JP" altLang="en-US"/>
              <a:t>プロセス2</a:t>
            </a:r>
          </a:p>
        </p:txBody>
      </p:sp>
      <p:sp>
        <p:nvSpPr>
          <p:cNvPr id="471055" name="Line 15"/>
          <p:cNvSpPr>
            <a:spLocks noChangeShapeType="1"/>
          </p:cNvSpPr>
          <p:nvPr/>
        </p:nvSpPr>
        <p:spPr bwMode="auto">
          <a:xfrm>
            <a:off x="4191000" y="4572000"/>
            <a:ext cx="1524000" cy="0"/>
          </a:xfrm>
          <a:prstGeom prst="line">
            <a:avLst/>
          </a:prstGeom>
          <a:noFill/>
          <a:ln w="38100">
            <a:solidFill>
              <a:srgbClr val="FFFF99"/>
            </a:solidFill>
            <a:prstDash val="dash"/>
            <a:round/>
            <a:headEnd/>
            <a:tailEnd type="triangle" w="med" len="med"/>
          </a:ln>
          <a:effectLst/>
        </p:spPr>
        <p:txBody>
          <a:bodyPr wrap="none"/>
          <a:lstStyle/>
          <a:p>
            <a:endParaRPr lang="ja-JP" altLang="en-US"/>
          </a:p>
        </p:txBody>
      </p:sp>
      <p:grpSp>
        <p:nvGrpSpPr>
          <p:cNvPr id="471088" name="Group 48"/>
          <p:cNvGrpSpPr>
            <a:grpSpLocks/>
          </p:cNvGrpSpPr>
          <p:nvPr/>
        </p:nvGrpSpPr>
        <p:grpSpPr bwMode="auto">
          <a:xfrm>
            <a:off x="2057400" y="4572000"/>
            <a:ext cx="1828800" cy="1066800"/>
            <a:chOff x="1296" y="2880"/>
            <a:chExt cx="1152" cy="672"/>
          </a:xfrm>
        </p:grpSpPr>
        <p:sp>
          <p:nvSpPr>
            <p:cNvPr id="35875" name="Line 20"/>
            <p:cNvSpPr>
              <a:spLocks noChangeShapeType="1"/>
            </p:cNvSpPr>
            <p:nvPr/>
          </p:nvSpPr>
          <p:spPr bwMode="auto">
            <a:xfrm>
              <a:off x="1296" y="2880"/>
              <a:ext cx="1152"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5876" name="Line 22"/>
            <p:cNvSpPr>
              <a:spLocks noChangeShapeType="1"/>
            </p:cNvSpPr>
            <p:nvPr/>
          </p:nvSpPr>
          <p:spPr bwMode="auto">
            <a:xfrm>
              <a:off x="1296" y="3552"/>
              <a:ext cx="1152" cy="0"/>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471099" name="Group 59"/>
          <p:cNvGrpSpPr>
            <a:grpSpLocks/>
          </p:cNvGrpSpPr>
          <p:nvPr/>
        </p:nvGrpSpPr>
        <p:grpSpPr bwMode="auto">
          <a:xfrm>
            <a:off x="3886200" y="4419600"/>
            <a:ext cx="304800" cy="1219200"/>
            <a:chOff x="2448" y="2784"/>
            <a:chExt cx="192" cy="768"/>
          </a:xfrm>
        </p:grpSpPr>
        <p:sp>
          <p:nvSpPr>
            <p:cNvPr id="35872" name="AutoShape 26"/>
            <p:cNvSpPr>
              <a:spLocks noChangeArrowheads="1"/>
            </p:cNvSpPr>
            <p:nvPr/>
          </p:nvSpPr>
          <p:spPr bwMode="auto">
            <a:xfrm>
              <a:off x="2448" y="2784"/>
              <a:ext cx="192" cy="192"/>
            </a:xfrm>
            <a:prstGeom prst="hexagon">
              <a:avLst>
                <a:gd name="adj" fmla="val 25000"/>
                <a:gd name="vf" fmla="val 115470"/>
              </a:avLst>
            </a:prstGeom>
            <a:solidFill>
              <a:srgbClr val="FFFF99"/>
            </a:solidFill>
            <a:ln w="9525">
              <a:solidFill>
                <a:schemeClr val="tx1"/>
              </a:solidFill>
              <a:miter lim="800000"/>
              <a:headEnd/>
              <a:tailEnd/>
            </a:ln>
            <a:effectLst/>
          </p:spPr>
          <p:txBody>
            <a:bodyPr wrap="none" anchor="ctr"/>
            <a:lstStyle/>
            <a:p>
              <a:pPr eaLnBrk="1" hangingPunct="1"/>
              <a:endParaRPr lang="ja-JP" altLang="en-US"/>
            </a:p>
          </p:txBody>
        </p:sp>
        <p:sp>
          <p:nvSpPr>
            <p:cNvPr id="35873" name="Line 27"/>
            <p:cNvSpPr>
              <a:spLocks noChangeShapeType="1"/>
            </p:cNvSpPr>
            <p:nvPr/>
          </p:nvSpPr>
          <p:spPr bwMode="auto">
            <a:xfrm>
              <a:off x="2448" y="3552"/>
              <a:ext cx="192"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35871" name="Line 30"/>
          <p:cNvSpPr>
            <a:spLocks noChangeShapeType="1"/>
          </p:cNvSpPr>
          <p:nvPr/>
        </p:nvSpPr>
        <p:spPr bwMode="auto">
          <a:xfrm>
            <a:off x="4191000" y="5638800"/>
            <a:ext cx="1219200"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471071" name="Oval 31"/>
          <p:cNvSpPr>
            <a:spLocks noChangeArrowheads="1"/>
          </p:cNvSpPr>
          <p:nvPr/>
        </p:nvSpPr>
        <p:spPr bwMode="auto">
          <a:xfrm>
            <a:off x="5410200" y="5486400"/>
            <a:ext cx="304800" cy="304800"/>
          </a:xfrm>
          <a:prstGeom prst="ellipse">
            <a:avLst/>
          </a:prstGeom>
          <a:solidFill>
            <a:srgbClr val="CCFFFF"/>
          </a:solidFill>
          <a:ln w="9525">
            <a:solidFill>
              <a:schemeClr val="tx1"/>
            </a:solidFill>
            <a:round/>
            <a:headEnd/>
            <a:tailEnd/>
          </a:ln>
          <a:effectLst/>
        </p:spPr>
        <p:txBody>
          <a:bodyPr wrap="none" anchor="ctr"/>
          <a:lstStyle/>
          <a:p>
            <a:pPr eaLnBrk="1" hangingPunct="1"/>
            <a:endParaRPr lang="ja-JP" altLang="en-US"/>
          </a:p>
        </p:txBody>
      </p:sp>
      <p:grpSp>
        <p:nvGrpSpPr>
          <p:cNvPr id="471090" name="Group 50"/>
          <p:cNvGrpSpPr>
            <a:grpSpLocks/>
          </p:cNvGrpSpPr>
          <p:nvPr/>
        </p:nvGrpSpPr>
        <p:grpSpPr bwMode="auto">
          <a:xfrm>
            <a:off x="5715000" y="4572000"/>
            <a:ext cx="1219200" cy="1066800"/>
            <a:chOff x="3600" y="2880"/>
            <a:chExt cx="768" cy="672"/>
          </a:xfrm>
        </p:grpSpPr>
        <p:sp>
          <p:nvSpPr>
            <p:cNvPr id="35868" name="Line 33"/>
            <p:cNvSpPr>
              <a:spLocks noChangeShapeType="1"/>
            </p:cNvSpPr>
            <p:nvPr/>
          </p:nvSpPr>
          <p:spPr bwMode="auto">
            <a:xfrm>
              <a:off x="3600" y="3552"/>
              <a:ext cx="768"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5869" name="Line 37"/>
            <p:cNvSpPr>
              <a:spLocks noChangeShapeType="1"/>
            </p:cNvSpPr>
            <p:nvPr/>
          </p:nvSpPr>
          <p:spPr bwMode="auto">
            <a:xfrm>
              <a:off x="3600" y="2880"/>
              <a:ext cx="768" cy="0"/>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471079" name="Group 39"/>
          <p:cNvGrpSpPr>
            <a:grpSpLocks/>
          </p:cNvGrpSpPr>
          <p:nvPr/>
        </p:nvGrpSpPr>
        <p:grpSpPr bwMode="auto">
          <a:xfrm>
            <a:off x="5486400" y="4724400"/>
            <a:ext cx="1160463" cy="685800"/>
            <a:chOff x="3360" y="2592"/>
            <a:chExt cx="731" cy="432"/>
          </a:xfrm>
        </p:grpSpPr>
        <p:sp>
          <p:nvSpPr>
            <p:cNvPr id="35866" name="Line 40"/>
            <p:cNvSpPr>
              <a:spLocks noChangeShapeType="1"/>
            </p:cNvSpPr>
            <p:nvPr/>
          </p:nvSpPr>
          <p:spPr bwMode="auto">
            <a:xfrm flipV="1">
              <a:off x="3408" y="2592"/>
              <a:ext cx="0" cy="432"/>
            </a:xfrm>
            <a:prstGeom prst="line">
              <a:avLst/>
            </a:prstGeom>
            <a:noFill/>
            <a:ln w="38100">
              <a:solidFill>
                <a:srgbClr val="CCFFFF"/>
              </a:solidFill>
              <a:round/>
              <a:headEnd/>
              <a:tailEnd type="triangle" w="med" len="med"/>
            </a:ln>
            <a:effectLst/>
          </p:spPr>
          <p:txBody>
            <a:bodyPr wrap="none"/>
            <a:lstStyle/>
            <a:p>
              <a:endParaRPr lang="ja-JP" altLang="en-US"/>
            </a:p>
          </p:txBody>
        </p:sp>
        <p:sp>
          <p:nvSpPr>
            <p:cNvPr id="35867" name="Text Box 41"/>
            <p:cNvSpPr txBox="1">
              <a:spLocks noChangeArrowheads="1"/>
            </p:cNvSpPr>
            <p:nvPr/>
          </p:nvSpPr>
          <p:spPr bwMode="auto">
            <a:xfrm>
              <a:off x="3360" y="2736"/>
              <a:ext cx="731" cy="250"/>
            </a:xfrm>
            <a:prstGeom prst="rect">
              <a:avLst/>
            </a:prstGeom>
            <a:noFill/>
            <a:ln w="9525">
              <a:noFill/>
              <a:miter lim="800000"/>
              <a:headEnd/>
              <a:tailEnd/>
            </a:ln>
            <a:effectLst/>
          </p:spPr>
          <p:txBody>
            <a:bodyPr wrap="none">
              <a:spAutoFit/>
            </a:bodyPr>
            <a:lstStyle/>
            <a:p>
              <a:pPr eaLnBrk="1" hangingPunct="1"/>
              <a:r>
                <a:rPr lang="ja-JP" altLang="en-US" sz="2000"/>
                <a:t>書き込み</a:t>
              </a:r>
            </a:p>
          </p:txBody>
        </p:sp>
      </p:grpSp>
      <p:sp>
        <p:nvSpPr>
          <p:cNvPr id="471082" name="AutoShape 42"/>
          <p:cNvSpPr>
            <a:spLocks noChangeArrowheads="1"/>
          </p:cNvSpPr>
          <p:nvPr/>
        </p:nvSpPr>
        <p:spPr bwMode="auto">
          <a:xfrm>
            <a:off x="3200400" y="3352800"/>
            <a:ext cx="2819400" cy="838200"/>
          </a:xfrm>
          <a:prstGeom prst="wedgeRoundRectCallout">
            <a:avLst>
              <a:gd name="adj1" fmla="val 620"/>
              <a:gd name="adj2" fmla="val 90718"/>
              <a:gd name="adj3" fmla="val 16667"/>
            </a:avLst>
          </a:prstGeom>
          <a:noFill/>
          <a:ln w="19050">
            <a:solidFill>
              <a:schemeClr val="tx1"/>
            </a:solidFill>
            <a:miter lim="800000"/>
            <a:headEnd/>
            <a:tailEnd/>
          </a:ln>
          <a:effectLst/>
        </p:spPr>
        <p:txBody>
          <a:bodyPr/>
          <a:lstStyle/>
          <a:p>
            <a:pPr algn="ctr" eaLnBrk="1" hangingPunct="1"/>
            <a:r>
              <a:rPr lang="ja-JP" altLang="en-US"/>
              <a:t>書き込まれるまで</a:t>
            </a:r>
          </a:p>
          <a:p>
            <a:pPr algn="ctr" eaLnBrk="1" hangingPunct="1"/>
            <a:r>
              <a:rPr lang="ja-JP" altLang="en-US"/>
              <a:t>ブロック状態</a:t>
            </a:r>
          </a:p>
        </p:txBody>
      </p:sp>
      <p:sp>
        <p:nvSpPr>
          <p:cNvPr id="471083" name="AutoShape 43"/>
          <p:cNvSpPr>
            <a:spLocks noChangeArrowheads="1"/>
          </p:cNvSpPr>
          <p:nvPr/>
        </p:nvSpPr>
        <p:spPr bwMode="auto">
          <a:xfrm>
            <a:off x="6096000" y="3352800"/>
            <a:ext cx="2514600" cy="838200"/>
          </a:xfrm>
          <a:prstGeom prst="wedgeRoundRectCallout">
            <a:avLst>
              <a:gd name="adj1" fmla="val -57704"/>
              <a:gd name="adj2" fmla="val 92046"/>
              <a:gd name="adj3" fmla="val 16667"/>
            </a:avLst>
          </a:prstGeom>
          <a:noFill/>
          <a:ln w="19050">
            <a:solidFill>
              <a:schemeClr val="tx1"/>
            </a:solidFill>
            <a:miter lim="800000"/>
            <a:headEnd/>
            <a:tailEnd/>
          </a:ln>
          <a:effectLst/>
        </p:spPr>
        <p:txBody>
          <a:bodyPr/>
          <a:lstStyle/>
          <a:p>
            <a:pPr algn="ctr" eaLnBrk="1" hangingPunct="1"/>
            <a:r>
              <a:rPr lang="ja-JP" altLang="en-US"/>
              <a:t>書き込まれれば</a:t>
            </a:r>
          </a:p>
          <a:p>
            <a:pPr algn="ctr" eaLnBrk="1" hangingPunct="1"/>
            <a:r>
              <a:rPr lang="ja-JP" altLang="en-US"/>
              <a:t>実行可能状態に</a:t>
            </a:r>
          </a:p>
        </p:txBody>
      </p:sp>
      <p:sp useBgFill="1">
        <p:nvSpPr>
          <p:cNvPr id="35854" name="Rectangle 44"/>
          <p:cNvSpPr>
            <a:spLocks noChangeArrowheads="1"/>
          </p:cNvSpPr>
          <p:nvPr/>
        </p:nvSpPr>
        <p:spPr bwMode="auto">
          <a:xfrm>
            <a:off x="2819400" y="5943600"/>
            <a:ext cx="1828800" cy="457200"/>
          </a:xfrm>
          <a:prstGeom prst="rect">
            <a:avLst/>
          </a:prstGeom>
          <a:ln w="19050">
            <a:solidFill>
              <a:schemeClr val="tx1"/>
            </a:solidFill>
            <a:miter lim="800000"/>
            <a:headEnd/>
            <a:tailEnd/>
          </a:ln>
          <a:effectLst/>
        </p:spPr>
        <p:txBody>
          <a:bodyPr wrap="none" anchor="ctr"/>
          <a:lstStyle/>
          <a:p>
            <a:pPr eaLnBrk="1" hangingPunct="1"/>
            <a:endParaRPr lang="ja-JP" altLang="en-US"/>
          </a:p>
        </p:txBody>
      </p:sp>
      <p:sp>
        <p:nvSpPr>
          <p:cNvPr id="35855" name="Text Box 45"/>
          <p:cNvSpPr txBox="1">
            <a:spLocks noChangeArrowheads="1"/>
          </p:cNvSpPr>
          <p:nvPr/>
        </p:nvSpPr>
        <p:spPr bwMode="auto">
          <a:xfrm>
            <a:off x="1828800" y="5943600"/>
            <a:ext cx="904875" cy="457200"/>
          </a:xfrm>
          <a:prstGeom prst="rect">
            <a:avLst/>
          </a:prstGeom>
          <a:noFill/>
          <a:ln w="9525">
            <a:noFill/>
            <a:miter lim="800000"/>
            <a:headEnd/>
            <a:tailEnd/>
          </a:ln>
          <a:effectLst/>
        </p:spPr>
        <p:txBody>
          <a:bodyPr wrap="none">
            <a:spAutoFit/>
          </a:bodyPr>
          <a:lstStyle/>
          <a:p>
            <a:pPr eaLnBrk="1" hangingPunct="1"/>
            <a:r>
              <a:rPr lang="ja-JP" altLang="en-US"/>
              <a:t>メモリ</a:t>
            </a:r>
          </a:p>
        </p:txBody>
      </p:sp>
      <p:sp>
        <p:nvSpPr>
          <p:cNvPr id="471086" name="Rectangle 46"/>
          <p:cNvSpPr>
            <a:spLocks noChangeArrowheads="1"/>
          </p:cNvSpPr>
          <p:nvPr/>
        </p:nvSpPr>
        <p:spPr bwMode="auto">
          <a:xfrm>
            <a:off x="2819400" y="5943600"/>
            <a:ext cx="609600" cy="457200"/>
          </a:xfrm>
          <a:prstGeom prst="rect">
            <a:avLst/>
          </a:prstGeom>
          <a:solidFill>
            <a:srgbClr val="00FF00"/>
          </a:solidFill>
          <a:ln w="19050">
            <a:solidFill>
              <a:schemeClr val="tx1"/>
            </a:solidFill>
            <a:miter lim="800000"/>
            <a:headEnd/>
            <a:tailEnd/>
          </a:ln>
          <a:effectLst/>
        </p:spPr>
        <p:txBody>
          <a:bodyPr wrap="none" anchor="ctr"/>
          <a:lstStyle/>
          <a:p>
            <a:pPr eaLnBrk="1" hangingPunct="1"/>
            <a:endParaRPr lang="ja-JP" altLang="en-US"/>
          </a:p>
        </p:txBody>
      </p:sp>
      <p:sp useBgFill="1">
        <p:nvSpPr>
          <p:cNvPr id="471087" name="Rectangle 47"/>
          <p:cNvSpPr>
            <a:spLocks noChangeArrowheads="1"/>
          </p:cNvSpPr>
          <p:nvPr/>
        </p:nvSpPr>
        <p:spPr bwMode="auto">
          <a:xfrm>
            <a:off x="2819400" y="5943600"/>
            <a:ext cx="609600" cy="457200"/>
          </a:xfrm>
          <a:prstGeom prst="rect">
            <a:avLst/>
          </a:prstGeom>
          <a:ln w="19050">
            <a:solidFill>
              <a:schemeClr val="tx1"/>
            </a:solidFill>
            <a:miter lim="800000"/>
            <a:headEnd/>
            <a:tailEnd/>
          </a:ln>
          <a:effectLst/>
        </p:spPr>
        <p:txBody>
          <a:bodyPr wrap="none" anchor="ctr"/>
          <a:lstStyle/>
          <a:p>
            <a:pPr eaLnBrk="1" hangingPunct="1"/>
            <a:endParaRPr lang="ja-JP" altLang="en-US"/>
          </a:p>
        </p:txBody>
      </p:sp>
      <p:sp>
        <p:nvSpPr>
          <p:cNvPr id="35858" name="Oval 51"/>
          <p:cNvSpPr>
            <a:spLocks noChangeArrowheads="1"/>
          </p:cNvSpPr>
          <p:nvPr/>
        </p:nvSpPr>
        <p:spPr bwMode="auto">
          <a:xfrm>
            <a:off x="4800600" y="1981200"/>
            <a:ext cx="457200" cy="457200"/>
          </a:xfrm>
          <a:prstGeom prst="ellipse">
            <a:avLst/>
          </a:prstGeom>
          <a:solidFill>
            <a:srgbClr val="CCFFFF"/>
          </a:solidFill>
          <a:ln w="9525">
            <a:solidFill>
              <a:schemeClr val="tx1"/>
            </a:solidFill>
            <a:round/>
            <a:headEnd/>
            <a:tailEnd/>
          </a:ln>
          <a:effectLst/>
        </p:spPr>
        <p:txBody>
          <a:bodyPr wrap="none" anchor="ctr"/>
          <a:lstStyle/>
          <a:p>
            <a:pPr eaLnBrk="1" hangingPunct="1"/>
            <a:endParaRPr lang="ja-JP" altLang="en-US"/>
          </a:p>
        </p:txBody>
      </p:sp>
      <p:sp>
        <p:nvSpPr>
          <p:cNvPr id="35859" name="Text Box 52"/>
          <p:cNvSpPr txBox="1">
            <a:spLocks noChangeArrowheads="1"/>
          </p:cNvSpPr>
          <p:nvPr/>
        </p:nvSpPr>
        <p:spPr bwMode="auto">
          <a:xfrm>
            <a:off x="5257800" y="1981200"/>
            <a:ext cx="1355725" cy="457200"/>
          </a:xfrm>
          <a:prstGeom prst="rect">
            <a:avLst/>
          </a:prstGeom>
          <a:noFill/>
          <a:ln w="9525">
            <a:noFill/>
            <a:miter lim="800000"/>
            <a:headEnd/>
            <a:tailEnd/>
          </a:ln>
          <a:effectLst/>
        </p:spPr>
        <p:txBody>
          <a:bodyPr wrap="none">
            <a:spAutoFit/>
          </a:bodyPr>
          <a:lstStyle/>
          <a:p>
            <a:pPr eaLnBrk="1" hangingPunct="1"/>
            <a:r>
              <a:rPr lang="ja-JP" altLang="en-US"/>
              <a:t>書き込み</a:t>
            </a:r>
          </a:p>
        </p:txBody>
      </p:sp>
      <p:sp>
        <p:nvSpPr>
          <p:cNvPr id="35860" name="AutoShape 53"/>
          <p:cNvSpPr>
            <a:spLocks noChangeArrowheads="1"/>
          </p:cNvSpPr>
          <p:nvPr/>
        </p:nvSpPr>
        <p:spPr bwMode="auto">
          <a:xfrm>
            <a:off x="4800600" y="2590800"/>
            <a:ext cx="457200" cy="457200"/>
          </a:xfrm>
          <a:prstGeom prst="hexagon">
            <a:avLst>
              <a:gd name="adj" fmla="val 25000"/>
              <a:gd name="vf" fmla="val 115470"/>
            </a:avLst>
          </a:prstGeom>
          <a:solidFill>
            <a:srgbClr val="FFFF99"/>
          </a:solidFill>
          <a:ln w="9525">
            <a:solidFill>
              <a:schemeClr val="tx1"/>
            </a:solidFill>
            <a:miter lim="800000"/>
            <a:headEnd/>
            <a:tailEnd/>
          </a:ln>
          <a:effectLst/>
        </p:spPr>
        <p:txBody>
          <a:bodyPr wrap="none" anchor="ctr"/>
          <a:lstStyle/>
          <a:p>
            <a:pPr eaLnBrk="1" hangingPunct="1"/>
            <a:endParaRPr lang="ja-JP" altLang="en-US"/>
          </a:p>
        </p:txBody>
      </p:sp>
      <p:sp>
        <p:nvSpPr>
          <p:cNvPr id="35861" name="Text Box 54"/>
          <p:cNvSpPr txBox="1">
            <a:spLocks noChangeArrowheads="1"/>
          </p:cNvSpPr>
          <p:nvPr/>
        </p:nvSpPr>
        <p:spPr bwMode="auto">
          <a:xfrm>
            <a:off x="5257800" y="2590800"/>
            <a:ext cx="1331913" cy="457200"/>
          </a:xfrm>
          <a:prstGeom prst="rect">
            <a:avLst/>
          </a:prstGeom>
          <a:noFill/>
          <a:ln w="9525">
            <a:noFill/>
            <a:miter lim="800000"/>
            <a:headEnd/>
            <a:tailEnd/>
          </a:ln>
          <a:effectLst/>
        </p:spPr>
        <p:txBody>
          <a:bodyPr wrap="none">
            <a:spAutoFit/>
          </a:bodyPr>
          <a:lstStyle/>
          <a:p>
            <a:pPr eaLnBrk="1" hangingPunct="1"/>
            <a:r>
              <a:rPr lang="ja-JP" altLang="en-US"/>
              <a:t>読み出し</a:t>
            </a:r>
          </a:p>
        </p:txBody>
      </p:sp>
      <p:sp>
        <p:nvSpPr>
          <p:cNvPr id="35862" name="Line 55"/>
          <p:cNvSpPr>
            <a:spLocks noChangeShapeType="1"/>
          </p:cNvSpPr>
          <p:nvPr/>
        </p:nvSpPr>
        <p:spPr bwMode="auto">
          <a:xfrm>
            <a:off x="685800" y="2189163"/>
            <a:ext cx="609600"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5863" name="Text Box 56"/>
          <p:cNvSpPr txBox="1">
            <a:spLocks noChangeArrowheads="1"/>
          </p:cNvSpPr>
          <p:nvPr/>
        </p:nvSpPr>
        <p:spPr bwMode="auto">
          <a:xfrm>
            <a:off x="1447800" y="2590800"/>
            <a:ext cx="1797050" cy="457200"/>
          </a:xfrm>
          <a:prstGeom prst="rect">
            <a:avLst/>
          </a:prstGeom>
          <a:noFill/>
          <a:ln w="9525">
            <a:noFill/>
            <a:miter lim="800000"/>
            <a:headEnd/>
            <a:tailEnd/>
          </a:ln>
          <a:effectLst/>
        </p:spPr>
        <p:txBody>
          <a:bodyPr wrap="none">
            <a:spAutoFit/>
          </a:bodyPr>
          <a:lstStyle/>
          <a:p>
            <a:pPr eaLnBrk="1" hangingPunct="1"/>
            <a:r>
              <a:rPr lang="ja-JP" altLang="en-US"/>
              <a:t>ブロック状態</a:t>
            </a:r>
          </a:p>
        </p:txBody>
      </p:sp>
      <p:sp>
        <p:nvSpPr>
          <p:cNvPr id="35864" name="Line 57"/>
          <p:cNvSpPr>
            <a:spLocks noChangeShapeType="1"/>
          </p:cNvSpPr>
          <p:nvPr/>
        </p:nvSpPr>
        <p:spPr bwMode="auto">
          <a:xfrm>
            <a:off x="685800" y="2819400"/>
            <a:ext cx="609600" cy="0"/>
          </a:xfrm>
          <a:prstGeom prst="line">
            <a:avLst/>
          </a:prstGeom>
          <a:noFill/>
          <a:ln w="38100">
            <a:solidFill>
              <a:srgbClr val="FFFF99"/>
            </a:solidFill>
            <a:prstDash val="dash"/>
            <a:round/>
            <a:headEnd/>
            <a:tailEnd type="triangle" w="med" len="med"/>
          </a:ln>
          <a:effectLst/>
        </p:spPr>
        <p:txBody>
          <a:bodyPr wrap="none"/>
          <a:lstStyle/>
          <a:p>
            <a:endParaRPr lang="ja-JP" altLang="en-US"/>
          </a:p>
        </p:txBody>
      </p:sp>
      <p:sp>
        <p:nvSpPr>
          <p:cNvPr id="35865" name="Text Box 58"/>
          <p:cNvSpPr txBox="1">
            <a:spLocks noChangeArrowheads="1"/>
          </p:cNvSpPr>
          <p:nvPr/>
        </p:nvSpPr>
        <p:spPr bwMode="auto">
          <a:xfrm>
            <a:off x="1447800" y="1981200"/>
            <a:ext cx="3011488" cy="457200"/>
          </a:xfrm>
          <a:prstGeom prst="rect">
            <a:avLst/>
          </a:prstGeom>
          <a:noFill/>
          <a:ln w="9525">
            <a:noFill/>
            <a:miter lim="800000"/>
            <a:headEnd/>
            <a:tailEnd/>
          </a:ln>
          <a:effectLst/>
        </p:spPr>
        <p:txBody>
          <a:bodyPr wrap="none">
            <a:spAutoFit/>
          </a:bodyPr>
          <a:lstStyle/>
          <a:p>
            <a:pPr eaLnBrk="1" hangingPunct="1"/>
            <a:r>
              <a:rPr lang="ja-JP" altLang="en-US"/>
              <a:t>実行中/実行可能状態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71088"/>
                                        </p:tgtEl>
                                        <p:attrNameLst>
                                          <p:attrName>style.visibility</p:attrName>
                                        </p:attrNameLst>
                                      </p:cBhvr>
                                      <p:to>
                                        <p:strVal val="visible"/>
                                      </p:to>
                                    </p:set>
                                    <p:animEffect transition="in" filter="wipe(left)">
                                      <p:cBhvr>
                                        <p:cTn id="7" dur="500"/>
                                        <p:tgtEl>
                                          <p:spTgt spid="4710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71099"/>
                                        </p:tgtEl>
                                        <p:attrNameLst>
                                          <p:attrName>style.visibility</p:attrName>
                                        </p:attrNameLst>
                                      </p:cBhvr>
                                      <p:to>
                                        <p:strVal val="visible"/>
                                      </p:to>
                                    </p:set>
                                    <p:animEffect transition="in" filter="wipe(left)">
                                      <p:cBhvr>
                                        <p:cTn id="12" dur="500"/>
                                        <p:tgtEl>
                                          <p:spTgt spid="47109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71055"/>
                                        </p:tgtEl>
                                        <p:attrNameLst>
                                          <p:attrName>style.visibility</p:attrName>
                                        </p:attrNameLst>
                                      </p:cBhvr>
                                      <p:to>
                                        <p:strVal val="visible"/>
                                      </p:to>
                                    </p:set>
                                    <p:animEffect transition="in" filter="wipe(left)">
                                      <p:cBhvr>
                                        <p:cTn id="17" dur="500"/>
                                        <p:tgtEl>
                                          <p:spTgt spid="47105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71082"/>
                                        </p:tgtEl>
                                        <p:attrNameLst>
                                          <p:attrName>style.visibility</p:attrName>
                                        </p:attrNameLst>
                                      </p:cBhvr>
                                      <p:to>
                                        <p:strVal val="visible"/>
                                      </p:to>
                                    </p:set>
                                    <p:animEffect transition="in" filter="checkerboard(across)">
                                      <p:cBhvr>
                                        <p:cTn id="22" dur="500"/>
                                        <p:tgtEl>
                                          <p:spTgt spid="47108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5871"/>
                                        </p:tgtEl>
                                        <p:attrNameLst>
                                          <p:attrName>style.visibility</p:attrName>
                                        </p:attrNameLst>
                                      </p:cBhvr>
                                      <p:to>
                                        <p:strVal val="visible"/>
                                      </p:to>
                                    </p:set>
                                    <p:animEffect transition="in" filter="wipe(left)">
                                      <p:cBhvr>
                                        <p:cTn id="27" dur="500"/>
                                        <p:tgtEl>
                                          <p:spTgt spid="35871"/>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471071"/>
                                        </p:tgtEl>
                                        <p:attrNameLst>
                                          <p:attrName>style.visibility</p:attrName>
                                        </p:attrNameLst>
                                      </p:cBhvr>
                                      <p:to>
                                        <p:strVal val="visible"/>
                                      </p:to>
                                    </p:set>
                                    <p:animEffect transition="in" filter="checkerboard(across)">
                                      <p:cBhvr>
                                        <p:cTn id="32" dur="500"/>
                                        <p:tgtEl>
                                          <p:spTgt spid="47107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471079"/>
                                        </p:tgtEl>
                                        <p:attrNameLst>
                                          <p:attrName>style.visibility</p:attrName>
                                        </p:attrNameLst>
                                      </p:cBhvr>
                                      <p:to>
                                        <p:strVal val="visible"/>
                                      </p:to>
                                    </p:set>
                                    <p:animEffect transition="in" filter="wipe(down)">
                                      <p:cBhvr>
                                        <p:cTn id="37" dur="500"/>
                                        <p:tgtEl>
                                          <p:spTgt spid="471079"/>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471086"/>
                                        </p:tgtEl>
                                        <p:attrNameLst>
                                          <p:attrName>style.visibility</p:attrName>
                                        </p:attrNameLst>
                                      </p:cBhvr>
                                      <p:to>
                                        <p:strVal val="visible"/>
                                      </p:to>
                                    </p:set>
                                    <p:animEffect transition="in" filter="checkerboard(across)">
                                      <p:cBhvr>
                                        <p:cTn id="42" dur="500"/>
                                        <p:tgtEl>
                                          <p:spTgt spid="47108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471090"/>
                                        </p:tgtEl>
                                        <p:attrNameLst>
                                          <p:attrName>style.visibility</p:attrName>
                                        </p:attrNameLst>
                                      </p:cBhvr>
                                      <p:to>
                                        <p:strVal val="visible"/>
                                      </p:to>
                                    </p:set>
                                    <p:animEffect transition="in" filter="wipe(left)">
                                      <p:cBhvr>
                                        <p:cTn id="47" dur="500"/>
                                        <p:tgtEl>
                                          <p:spTgt spid="471090"/>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471083"/>
                                        </p:tgtEl>
                                        <p:attrNameLst>
                                          <p:attrName>style.visibility</p:attrName>
                                        </p:attrNameLst>
                                      </p:cBhvr>
                                      <p:to>
                                        <p:strVal val="visible"/>
                                      </p:to>
                                    </p:set>
                                    <p:animEffect transition="in" filter="checkerboard(across)">
                                      <p:cBhvr>
                                        <p:cTn id="52" dur="500"/>
                                        <p:tgtEl>
                                          <p:spTgt spid="471083"/>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471087"/>
                                        </p:tgtEl>
                                        <p:attrNameLst>
                                          <p:attrName>style.visibility</p:attrName>
                                        </p:attrNameLst>
                                      </p:cBhvr>
                                      <p:to>
                                        <p:strVal val="visible"/>
                                      </p:to>
                                    </p:set>
                                    <p:animEffect transition="in" filter="checkerboard(across)">
                                      <p:cBhvr>
                                        <p:cTn id="57" dur="500"/>
                                        <p:tgtEl>
                                          <p:spTgt spid="4710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55" grpId="0" animBg="1"/>
      <p:bldP spid="35871" grpId="0" animBg="1"/>
      <p:bldP spid="471071" grpId="0" animBg="1"/>
      <p:bldP spid="471082" grpId="0" animBg="1" autoUpdateAnimBg="0"/>
      <p:bldP spid="471083" grpId="0" animBg="1" autoUpdateAnimBg="0"/>
      <p:bldP spid="471086" grpId="0" animBg="1"/>
      <p:bldP spid="471087"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800100"/>
            <a:ext cx="7772400" cy="762000"/>
          </a:xfrm>
        </p:spPr>
        <p:txBody>
          <a:bodyPr/>
          <a:lstStyle/>
          <a:p>
            <a:pPr eaLnBrk="1" hangingPunct="1"/>
            <a:r>
              <a:rPr lang="ja-JP" altLang="en-US"/>
              <a:t>リングバッファ式パイプ処理</a:t>
            </a:r>
          </a:p>
        </p:txBody>
      </p:sp>
      <p:sp>
        <p:nvSpPr>
          <p:cNvPr id="36867" name="Rectangle 3"/>
          <p:cNvSpPr>
            <a:spLocks noChangeArrowheads="1"/>
          </p:cNvSpPr>
          <p:nvPr/>
        </p:nvSpPr>
        <p:spPr bwMode="auto">
          <a:xfrm>
            <a:off x="990600" y="2971800"/>
            <a:ext cx="1905000" cy="914400"/>
          </a:xfrm>
          <a:prstGeom prst="rect">
            <a:avLst/>
          </a:prstGeom>
          <a:noFill/>
          <a:ln w="19050">
            <a:solidFill>
              <a:schemeClr val="tx1"/>
            </a:solidFill>
            <a:miter lim="800000"/>
            <a:headEnd/>
            <a:tailEnd/>
          </a:ln>
          <a:effectLst/>
        </p:spPr>
        <p:txBody>
          <a:bodyPr wrap="none" anchor="ctr"/>
          <a:lstStyle/>
          <a:p>
            <a:pPr algn="ctr" eaLnBrk="1" hangingPunct="1"/>
            <a:r>
              <a:rPr lang="ja-JP" altLang="en-US"/>
              <a:t>送信側</a:t>
            </a:r>
          </a:p>
          <a:p>
            <a:pPr algn="ctr" eaLnBrk="1" hangingPunct="1"/>
            <a:r>
              <a:rPr lang="ja-JP" altLang="en-US"/>
              <a:t>プロセス</a:t>
            </a:r>
          </a:p>
        </p:txBody>
      </p:sp>
      <p:sp>
        <p:nvSpPr>
          <p:cNvPr id="36868" name="Rectangle 4"/>
          <p:cNvSpPr>
            <a:spLocks noChangeArrowheads="1"/>
          </p:cNvSpPr>
          <p:nvPr/>
        </p:nvSpPr>
        <p:spPr bwMode="auto">
          <a:xfrm>
            <a:off x="6324600" y="2971800"/>
            <a:ext cx="1905000" cy="914400"/>
          </a:xfrm>
          <a:prstGeom prst="rect">
            <a:avLst/>
          </a:prstGeom>
          <a:noFill/>
          <a:ln w="19050">
            <a:solidFill>
              <a:schemeClr val="tx1"/>
            </a:solidFill>
            <a:miter lim="800000"/>
            <a:headEnd/>
            <a:tailEnd/>
          </a:ln>
          <a:effectLst/>
        </p:spPr>
        <p:txBody>
          <a:bodyPr wrap="none" anchor="ctr"/>
          <a:lstStyle/>
          <a:p>
            <a:pPr algn="ctr" eaLnBrk="1" hangingPunct="1"/>
            <a:r>
              <a:rPr lang="ja-JP" altLang="en-US"/>
              <a:t>受信側</a:t>
            </a:r>
          </a:p>
          <a:p>
            <a:pPr algn="ctr" eaLnBrk="1" hangingPunct="1"/>
            <a:r>
              <a:rPr lang="ja-JP" altLang="en-US"/>
              <a:t>プロセス</a:t>
            </a:r>
          </a:p>
        </p:txBody>
      </p:sp>
      <p:sp>
        <p:nvSpPr>
          <p:cNvPr id="36869" name="Text Box 24"/>
          <p:cNvSpPr txBox="1">
            <a:spLocks noChangeArrowheads="1"/>
          </p:cNvSpPr>
          <p:nvPr/>
        </p:nvSpPr>
        <p:spPr bwMode="auto">
          <a:xfrm>
            <a:off x="3733800" y="2133600"/>
            <a:ext cx="1968500" cy="457200"/>
          </a:xfrm>
          <a:prstGeom prst="rect">
            <a:avLst/>
          </a:prstGeom>
          <a:noFill/>
          <a:ln w="9525">
            <a:noFill/>
            <a:miter lim="800000"/>
            <a:headEnd/>
            <a:tailEnd/>
          </a:ln>
          <a:effectLst/>
        </p:spPr>
        <p:txBody>
          <a:bodyPr wrap="none">
            <a:spAutoFit/>
          </a:bodyPr>
          <a:lstStyle/>
          <a:p>
            <a:pPr eaLnBrk="1" hangingPunct="1"/>
            <a:r>
              <a:rPr lang="ja-JP" altLang="en-US"/>
              <a:t>リングバッファ</a:t>
            </a:r>
          </a:p>
        </p:txBody>
      </p:sp>
      <p:sp useBgFill="1">
        <p:nvSpPr>
          <p:cNvPr id="36870" name="Rectangle 39"/>
          <p:cNvSpPr>
            <a:spLocks noChangeArrowheads="1"/>
          </p:cNvSpPr>
          <p:nvPr/>
        </p:nvSpPr>
        <p:spPr bwMode="auto">
          <a:xfrm>
            <a:off x="7010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0</a:t>
            </a:r>
          </a:p>
        </p:txBody>
      </p:sp>
      <p:sp>
        <p:nvSpPr>
          <p:cNvPr id="36871" name="Text Box 40"/>
          <p:cNvSpPr txBox="1">
            <a:spLocks noChangeArrowheads="1"/>
          </p:cNvSpPr>
          <p:nvPr/>
        </p:nvSpPr>
        <p:spPr bwMode="auto">
          <a:xfrm>
            <a:off x="6096000" y="3962400"/>
            <a:ext cx="2225675" cy="457200"/>
          </a:xfrm>
          <a:prstGeom prst="rect">
            <a:avLst/>
          </a:prstGeom>
          <a:noFill/>
          <a:ln w="9525">
            <a:noFill/>
            <a:miter lim="800000"/>
            <a:headEnd/>
            <a:tailEnd/>
          </a:ln>
          <a:effectLst/>
        </p:spPr>
        <p:txBody>
          <a:bodyPr wrap="none">
            <a:spAutoFit/>
          </a:bodyPr>
          <a:lstStyle/>
          <a:p>
            <a:pPr eaLnBrk="1" hangingPunct="1"/>
            <a:r>
              <a:rPr lang="ja-JP" altLang="en-US"/>
              <a:t>バッファカウンタ</a:t>
            </a:r>
          </a:p>
        </p:txBody>
      </p:sp>
      <p:sp useBgFill="1">
        <p:nvSpPr>
          <p:cNvPr id="36872" name="Rectangle 41"/>
          <p:cNvSpPr>
            <a:spLocks noChangeArrowheads="1"/>
          </p:cNvSpPr>
          <p:nvPr/>
        </p:nvSpPr>
        <p:spPr bwMode="auto">
          <a:xfrm>
            <a:off x="1676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0</a:t>
            </a:r>
          </a:p>
        </p:txBody>
      </p:sp>
      <p:sp>
        <p:nvSpPr>
          <p:cNvPr id="36873" name="Text Box 42"/>
          <p:cNvSpPr txBox="1">
            <a:spLocks noChangeArrowheads="1"/>
          </p:cNvSpPr>
          <p:nvPr/>
        </p:nvSpPr>
        <p:spPr bwMode="auto">
          <a:xfrm>
            <a:off x="762000" y="3962400"/>
            <a:ext cx="2225675" cy="457200"/>
          </a:xfrm>
          <a:prstGeom prst="rect">
            <a:avLst/>
          </a:prstGeom>
          <a:noFill/>
          <a:ln w="9525">
            <a:noFill/>
            <a:miter lim="800000"/>
            <a:headEnd/>
            <a:tailEnd/>
          </a:ln>
          <a:effectLst/>
        </p:spPr>
        <p:txBody>
          <a:bodyPr wrap="none">
            <a:spAutoFit/>
          </a:bodyPr>
          <a:lstStyle/>
          <a:p>
            <a:pPr eaLnBrk="1" hangingPunct="1"/>
            <a:r>
              <a:rPr lang="ja-JP" altLang="en-US"/>
              <a:t>バッファカウンタ</a:t>
            </a:r>
          </a:p>
        </p:txBody>
      </p:sp>
      <p:graphicFrame>
        <p:nvGraphicFramePr>
          <p:cNvPr id="569429" name="Group 85"/>
          <p:cNvGraphicFramePr>
            <a:graphicFrameLocks noGrp="1"/>
          </p:cNvGraphicFramePr>
          <p:nvPr/>
        </p:nvGraphicFramePr>
        <p:xfrm>
          <a:off x="3810000" y="2743200"/>
          <a:ext cx="1828800" cy="2743200"/>
        </p:xfrm>
        <a:graphic>
          <a:graphicData uri="http://schemas.openxmlformats.org/drawingml/2006/table">
            <a:tbl>
              <a:tblPr/>
              <a:tblGrid>
                <a:gridCol w="3810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tblGrid>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0</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accent2"/>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1</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accent2"/>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charset="0"/>
                          <a:ea typeface="ＭＳ Ｐゴシック" charset="-128"/>
                        </a:rPr>
                        <a:t>2</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3</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4</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dirty="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pSp>
        <p:nvGrpSpPr>
          <p:cNvPr id="7" name="グループ化 6">
            <a:extLst>
              <a:ext uri="{FF2B5EF4-FFF2-40B4-BE49-F238E27FC236}">
                <a16:creationId xmlns:a16="http://schemas.microsoft.com/office/drawing/2014/main" id="{ECEC8524-E6D6-438C-BC3A-D6005B1025EE}"/>
              </a:ext>
            </a:extLst>
          </p:cNvPr>
          <p:cNvGrpSpPr/>
          <p:nvPr/>
        </p:nvGrpSpPr>
        <p:grpSpPr>
          <a:xfrm>
            <a:off x="5335588" y="5075237"/>
            <a:ext cx="822325" cy="822325"/>
            <a:chOff x="5335588" y="5075237"/>
            <a:chExt cx="822325" cy="822325"/>
          </a:xfrm>
        </p:grpSpPr>
        <p:sp>
          <p:nvSpPr>
            <p:cNvPr id="3" name="円弧 2">
              <a:extLst>
                <a:ext uri="{FF2B5EF4-FFF2-40B4-BE49-F238E27FC236}">
                  <a16:creationId xmlns:a16="http://schemas.microsoft.com/office/drawing/2014/main" id="{FFB6F3C6-136B-4180-9F51-7C69C3F7E965}"/>
                </a:ext>
              </a:extLst>
            </p:cNvPr>
            <p:cNvSpPr/>
            <p:nvPr/>
          </p:nvSpPr>
          <p:spPr bwMode="auto">
            <a:xfrm rot="5400000">
              <a:off x="5335588" y="5075237"/>
              <a:ext cx="822325" cy="822325"/>
            </a:xfrm>
            <a:prstGeom prst="arc">
              <a:avLst/>
            </a:prstGeom>
            <a:noFill/>
            <a:ln w="44450" cap="flat" cmpd="sng" algn="ctr">
              <a:solidFill>
                <a:srgbClr val="00FF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4" name="円弧 3">
              <a:extLst>
                <a:ext uri="{FF2B5EF4-FFF2-40B4-BE49-F238E27FC236}">
                  <a16:creationId xmlns:a16="http://schemas.microsoft.com/office/drawing/2014/main" id="{BB5AAF12-3612-466C-8CCD-A9A7827B5D8F}"/>
                </a:ext>
              </a:extLst>
            </p:cNvPr>
            <p:cNvSpPr/>
            <p:nvPr/>
          </p:nvSpPr>
          <p:spPr bwMode="auto">
            <a:xfrm rot="10800000">
              <a:off x="5335588" y="5075237"/>
              <a:ext cx="822325" cy="822325"/>
            </a:xfrm>
            <a:prstGeom prst="arc">
              <a:avLst/>
            </a:prstGeom>
            <a:noFill/>
            <a:ln w="44450" cap="flat" cmpd="sng" algn="ctr">
              <a:solidFill>
                <a:srgbClr val="00FF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p:txBody>
        </p:sp>
      </p:grpSp>
      <p:grpSp>
        <p:nvGrpSpPr>
          <p:cNvPr id="6" name="グループ化 5">
            <a:extLst>
              <a:ext uri="{FF2B5EF4-FFF2-40B4-BE49-F238E27FC236}">
                <a16:creationId xmlns:a16="http://schemas.microsoft.com/office/drawing/2014/main" id="{6CF20FB6-2A6F-4245-8B0F-4AB5356A7EC7}"/>
              </a:ext>
            </a:extLst>
          </p:cNvPr>
          <p:cNvGrpSpPr/>
          <p:nvPr/>
        </p:nvGrpSpPr>
        <p:grpSpPr>
          <a:xfrm>
            <a:off x="5335588" y="2309017"/>
            <a:ext cx="822325" cy="822327"/>
            <a:chOff x="5335588" y="2309017"/>
            <a:chExt cx="822325" cy="822327"/>
          </a:xfrm>
        </p:grpSpPr>
        <p:sp>
          <p:nvSpPr>
            <p:cNvPr id="2" name="円弧 1">
              <a:extLst>
                <a:ext uri="{FF2B5EF4-FFF2-40B4-BE49-F238E27FC236}">
                  <a16:creationId xmlns:a16="http://schemas.microsoft.com/office/drawing/2014/main" id="{5322D1D7-F522-4933-A45E-D146A493C6E4}"/>
                </a:ext>
              </a:extLst>
            </p:cNvPr>
            <p:cNvSpPr/>
            <p:nvPr/>
          </p:nvSpPr>
          <p:spPr bwMode="auto">
            <a:xfrm>
              <a:off x="5335588" y="2309017"/>
              <a:ext cx="822325" cy="822325"/>
            </a:xfrm>
            <a:prstGeom prst="arc">
              <a:avLst/>
            </a:prstGeom>
            <a:noFill/>
            <a:ln w="44450" cap="flat" cmpd="sng" algn="ctr">
              <a:solidFill>
                <a:srgbClr val="00FF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5" name="円弧 4">
              <a:extLst>
                <a:ext uri="{FF2B5EF4-FFF2-40B4-BE49-F238E27FC236}">
                  <a16:creationId xmlns:a16="http://schemas.microsoft.com/office/drawing/2014/main" id="{7E37827A-7678-461F-A0FE-4064EA8B5E4F}"/>
                </a:ext>
              </a:extLst>
            </p:cNvPr>
            <p:cNvSpPr/>
            <p:nvPr/>
          </p:nvSpPr>
          <p:spPr bwMode="auto">
            <a:xfrm rot="16200000">
              <a:off x="5335588" y="2309019"/>
              <a:ext cx="822325" cy="822325"/>
            </a:xfrm>
            <a:prstGeom prst="arc">
              <a:avLst/>
            </a:prstGeom>
            <a:noFill/>
            <a:ln w="44450" cap="flat" cmpd="sng" algn="ctr">
              <a:solidFill>
                <a:srgbClr val="00FF00"/>
              </a:solidFill>
              <a:prstDash val="solid"/>
              <a:round/>
              <a:headEnd type="triangle" w="sm"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p:txBody>
        </p:sp>
      </p:grpSp>
      <p:cxnSp>
        <p:nvCxnSpPr>
          <p:cNvPr id="9" name="直線コネクタ 8">
            <a:extLst>
              <a:ext uri="{FF2B5EF4-FFF2-40B4-BE49-F238E27FC236}">
                <a16:creationId xmlns:a16="http://schemas.microsoft.com/office/drawing/2014/main" id="{6A20DC3F-AD05-47F6-9643-786246C7884D}"/>
              </a:ext>
            </a:extLst>
          </p:cNvPr>
          <p:cNvCxnSpPr>
            <a:stCxn id="2" idx="2"/>
          </p:cNvCxnSpPr>
          <p:nvPr/>
        </p:nvCxnSpPr>
        <p:spPr bwMode="auto">
          <a:xfrm>
            <a:off x="6157913" y="2720180"/>
            <a:ext cx="0" cy="2766220"/>
          </a:xfrm>
          <a:prstGeom prst="line">
            <a:avLst/>
          </a:prstGeom>
          <a:solidFill>
            <a:schemeClr val="accent1"/>
          </a:solidFill>
          <a:ln w="44450" cap="flat" cmpd="sng" algn="ctr">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矢印コネクタ 11">
            <a:extLst>
              <a:ext uri="{FF2B5EF4-FFF2-40B4-BE49-F238E27FC236}">
                <a16:creationId xmlns:a16="http://schemas.microsoft.com/office/drawing/2014/main" id="{31FCE84A-C85D-468D-AE38-7D3E9D6F6290}"/>
              </a:ext>
            </a:extLst>
          </p:cNvPr>
          <p:cNvCxnSpPr>
            <a:stCxn id="36872" idx="3"/>
          </p:cNvCxnSpPr>
          <p:nvPr/>
        </p:nvCxnSpPr>
        <p:spPr bwMode="auto">
          <a:xfrm flipV="1">
            <a:off x="2133600" y="2971800"/>
            <a:ext cx="1676400" cy="1752600"/>
          </a:xfrm>
          <a:prstGeom prst="straightConnector1">
            <a:avLst/>
          </a:prstGeom>
          <a:solidFill>
            <a:schemeClr val="accent1"/>
          </a:solidFill>
          <a:ln w="28575" cap="flat" cmpd="sng" algn="ctr">
            <a:solidFill>
              <a:srgbClr val="FF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矢印コネクタ 13">
            <a:extLst>
              <a:ext uri="{FF2B5EF4-FFF2-40B4-BE49-F238E27FC236}">
                <a16:creationId xmlns:a16="http://schemas.microsoft.com/office/drawing/2014/main" id="{9DC45FE0-EE01-4C9A-B123-DC17080A1AAA}"/>
              </a:ext>
            </a:extLst>
          </p:cNvPr>
          <p:cNvCxnSpPr>
            <a:stCxn id="36870" idx="1"/>
          </p:cNvCxnSpPr>
          <p:nvPr/>
        </p:nvCxnSpPr>
        <p:spPr bwMode="auto">
          <a:xfrm flipH="1" flipV="1">
            <a:off x="5638800" y="2971800"/>
            <a:ext cx="1371600" cy="1752600"/>
          </a:xfrm>
          <a:prstGeom prst="straightConnector1">
            <a:avLst/>
          </a:prstGeom>
          <a:solidFill>
            <a:schemeClr val="accent1"/>
          </a:solidFill>
          <a:ln w="31750" cap="flat" cmpd="sng" algn="ctr">
            <a:solidFill>
              <a:srgbClr val="FF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テキスト ボックス 15">
            <a:extLst>
              <a:ext uri="{FF2B5EF4-FFF2-40B4-BE49-F238E27FC236}">
                <a16:creationId xmlns:a16="http://schemas.microsoft.com/office/drawing/2014/main" id="{45470F95-F816-4A92-895A-C599ED8527E7}"/>
              </a:ext>
            </a:extLst>
          </p:cNvPr>
          <p:cNvSpPr txBox="1"/>
          <p:nvPr/>
        </p:nvSpPr>
        <p:spPr>
          <a:xfrm>
            <a:off x="3619200" y="6090458"/>
            <a:ext cx="4953600" cy="523220"/>
          </a:xfrm>
          <a:prstGeom prst="rect">
            <a:avLst/>
          </a:prstGeom>
          <a:noFill/>
        </p:spPr>
        <p:txBody>
          <a:bodyPr wrap="none" rtlCol="0">
            <a:spAutoFit/>
          </a:bodyPr>
          <a:lstStyle/>
          <a:p>
            <a:r>
              <a:rPr kumimoji="1" lang="ja-JP" altLang="en-US" sz="2800" dirty="0"/>
              <a:t>一番上と一番下は繋がっている</a:t>
            </a:r>
          </a:p>
        </p:txBody>
      </p:sp>
    </p:spTree>
    <p:extLst>
      <p:ext uri="{BB962C8B-B14F-4D97-AF65-F5344CB8AC3E}">
        <p14:creationId xmlns:p14="http://schemas.microsoft.com/office/powerpoint/2010/main" val="114053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down)">
                                      <p:cBhvr>
                                        <p:cTn id="11" dur="500"/>
                                        <p:tgtEl>
                                          <p:spTgt spid="9"/>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right)">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 calcmode="lin" valueType="num">
                                      <p:cBhvr additive="base">
                                        <p:cTn id="20" dur="500" fill="hold"/>
                                        <p:tgtEl>
                                          <p:spTgt spid="16"/>
                                        </p:tgtEl>
                                        <p:attrNameLst>
                                          <p:attrName>ppt_x</p:attrName>
                                        </p:attrNameLst>
                                      </p:cBhvr>
                                      <p:tavLst>
                                        <p:tav tm="0">
                                          <p:val>
                                            <p:strVal val="#ppt_x"/>
                                          </p:val>
                                        </p:tav>
                                        <p:tav tm="100000">
                                          <p:val>
                                            <p:strVal val="#ppt_x"/>
                                          </p:val>
                                        </p:tav>
                                      </p:tavLst>
                                    </p:anim>
                                    <p:anim calcmode="lin" valueType="num">
                                      <p:cBhvr additive="base">
                                        <p:cTn id="21"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down)">
                                      <p:cBhvr>
                                        <p:cTn id="26" dur="500"/>
                                        <p:tgtEl>
                                          <p:spTgt spid="12"/>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ipe(down)">
                                      <p:cBhvr>
                                        <p:cTn id="3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800100"/>
            <a:ext cx="7772400" cy="762000"/>
          </a:xfrm>
        </p:spPr>
        <p:txBody>
          <a:bodyPr/>
          <a:lstStyle/>
          <a:p>
            <a:pPr eaLnBrk="1" hangingPunct="1"/>
            <a:r>
              <a:rPr lang="ja-JP" altLang="en-US"/>
              <a:t>リングバッファ式パイプ処理</a:t>
            </a:r>
          </a:p>
        </p:txBody>
      </p:sp>
      <p:sp>
        <p:nvSpPr>
          <p:cNvPr id="36867" name="Rectangle 3"/>
          <p:cNvSpPr>
            <a:spLocks noChangeArrowheads="1"/>
          </p:cNvSpPr>
          <p:nvPr/>
        </p:nvSpPr>
        <p:spPr bwMode="auto">
          <a:xfrm>
            <a:off x="990600" y="2971800"/>
            <a:ext cx="1905000" cy="914400"/>
          </a:xfrm>
          <a:prstGeom prst="rect">
            <a:avLst/>
          </a:prstGeom>
          <a:noFill/>
          <a:ln w="19050">
            <a:solidFill>
              <a:schemeClr val="tx1"/>
            </a:solidFill>
            <a:miter lim="800000"/>
            <a:headEnd/>
            <a:tailEnd/>
          </a:ln>
          <a:effectLst/>
        </p:spPr>
        <p:txBody>
          <a:bodyPr wrap="none" anchor="ctr"/>
          <a:lstStyle/>
          <a:p>
            <a:pPr algn="ctr" eaLnBrk="1" hangingPunct="1"/>
            <a:r>
              <a:rPr lang="ja-JP" altLang="en-US"/>
              <a:t>送信側</a:t>
            </a:r>
          </a:p>
          <a:p>
            <a:pPr algn="ctr" eaLnBrk="1" hangingPunct="1"/>
            <a:r>
              <a:rPr lang="ja-JP" altLang="en-US"/>
              <a:t>プロセス</a:t>
            </a:r>
          </a:p>
        </p:txBody>
      </p:sp>
      <p:sp>
        <p:nvSpPr>
          <p:cNvPr id="36868" name="Rectangle 4"/>
          <p:cNvSpPr>
            <a:spLocks noChangeArrowheads="1"/>
          </p:cNvSpPr>
          <p:nvPr/>
        </p:nvSpPr>
        <p:spPr bwMode="auto">
          <a:xfrm>
            <a:off x="6324600" y="2971800"/>
            <a:ext cx="1905000" cy="914400"/>
          </a:xfrm>
          <a:prstGeom prst="rect">
            <a:avLst/>
          </a:prstGeom>
          <a:noFill/>
          <a:ln w="19050">
            <a:solidFill>
              <a:schemeClr val="tx1"/>
            </a:solidFill>
            <a:miter lim="800000"/>
            <a:headEnd/>
            <a:tailEnd/>
          </a:ln>
          <a:effectLst/>
        </p:spPr>
        <p:txBody>
          <a:bodyPr wrap="none" anchor="ctr"/>
          <a:lstStyle/>
          <a:p>
            <a:pPr algn="ctr" eaLnBrk="1" hangingPunct="1"/>
            <a:r>
              <a:rPr lang="ja-JP" altLang="en-US"/>
              <a:t>受信側</a:t>
            </a:r>
          </a:p>
          <a:p>
            <a:pPr algn="ctr" eaLnBrk="1" hangingPunct="1"/>
            <a:r>
              <a:rPr lang="ja-JP" altLang="en-US"/>
              <a:t>プロセス</a:t>
            </a:r>
          </a:p>
        </p:txBody>
      </p:sp>
      <p:sp>
        <p:nvSpPr>
          <p:cNvPr id="36869" name="Text Box 24"/>
          <p:cNvSpPr txBox="1">
            <a:spLocks noChangeArrowheads="1"/>
          </p:cNvSpPr>
          <p:nvPr/>
        </p:nvSpPr>
        <p:spPr bwMode="auto">
          <a:xfrm>
            <a:off x="3733800" y="2133600"/>
            <a:ext cx="1968500" cy="457200"/>
          </a:xfrm>
          <a:prstGeom prst="rect">
            <a:avLst/>
          </a:prstGeom>
          <a:noFill/>
          <a:ln w="9525">
            <a:noFill/>
            <a:miter lim="800000"/>
            <a:headEnd/>
            <a:tailEnd/>
          </a:ln>
          <a:effectLst/>
        </p:spPr>
        <p:txBody>
          <a:bodyPr wrap="none">
            <a:spAutoFit/>
          </a:bodyPr>
          <a:lstStyle/>
          <a:p>
            <a:pPr eaLnBrk="1" hangingPunct="1"/>
            <a:r>
              <a:rPr lang="ja-JP" altLang="en-US"/>
              <a:t>リングバッファ</a:t>
            </a:r>
          </a:p>
        </p:txBody>
      </p:sp>
      <p:sp useBgFill="1">
        <p:nvSpPr>
          <p:cNvPr id="36870" name="Rectangle 39"/>
          <p:cNvSpPr>
            <a:spLocks noChangeArrowheads="1"/>
          </p:cNvSpPr>
          <p:nvPr/>
        </p:nvSpPr>
        <p:spPr bwMode="auto">
          <a:xfrm>
            <a:off x="7010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0</a:t>
            </a:r>
          </a:p>
        </p:txBody>
      </p:sp>
      <p:sp>
        <p:nvSpPr>
          <p:cNvPr id="36871" name="Text Box 40"/>
          <p:cNvSpPr txBox="1">
            <a:spLocks noChangeArrowheads="1"/>
          </p:cNvSpPr>
          <p:nvPr/>
        </p:nvSpPr>
        <p:spPr bwMode="auto">
          <a:xfrm>
            <a:off x="6096000" y="3962400"/>
            <a:ext cx="2225675" cy="457200"/>
          </a:xfrm>
          <a:prstGeom prst="rect">
            <a:avLst/>
          </a:prstGeom>
          <a:noFill/>
          <a:ln w="9525">
            <a:noFill/>
            <a:miter lim="800000"/>
            <a:headEnd/>
            <a:tailEnd/>
          </a:ln>
          <a:effectLst/>
        </p:spPr>
        <p:txBody>
          <a:bodyPr wrap="none">
            <a:spAutoFit/>
          </a:bodyPr>
          <a:lstStyle/>
          <a:p>
            <a:pPr eaLnBrk="1" hangingPunct="1"/>
            <a:r>
              <a:rPr lang="ja-JP" altLang="en-US"/>
              <a:t>バッファカウンタ</a:t>
            </a:r>
          </a:p>
        </p:txBody>
      </p:sp>
      <p:sp useBgFill="1">
        <p:nvSpPr>
          <p:cNvPr id="36872" name="Rectangle 41"/>
          <p:cNvSpPr>
            <a:spLocks noChangeArrowheads="1"/>
          </p:cNvSpPr>
          <p:nvPr/>
        </p:nvSpPr>
        <p:spPr bwMode="auto">
          <a:xfrm>
            <a:off x="1676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0</a:t>
            </a:r>
          </a:p>
        </p:txBody>
      </p:sp>
      <p:sp>
        <p:nvSpPr>
          <p:cNvPr id="36873" name="Text Box 42"/>
          <p:cNvSpPr txBox="1">
            <a:spLocks noChangeArrowheads="1"/>
          </p:cNvSpPr>
          <p:nvPr/>
        </p:nvSpPr>
        <p:spPr bwMode="auto">
          <a:xfrm>
            <a:off x="762000" y="3962400"/>
            <a:ext cx="2225675" cy="457200"/>
          </a:xfrm>
          <a:prstGeom prst="rect">
            <a:avLst/>
          </a:prstGeom>
          <a:noFill/>
          <a:ln w="9525">
            <a:noFill/>
            <a:miter lim="800000"/>
            <a:headEnd/>
            <a:tailEnd/>
          </a:ln>
          <a:effectLst/>
        </p:spPr>
        <p:txBody>
          <a:bodyPr wrap="none">
            <a:spAutoFit/>
          </a:bodyPr>
          <a:lstStyle/>
          <a:p>
            <a:pPr eaLnBrk="1" hangingPunct="1"/>
            <a:r>
              <a:rPr lang="ja-JP" altLang="en-US"/>
              <a:t>バッファカウンタ</a:t>
            </a:r>
          </a:p>
        </p:txBody>
      </p:sp>
      <p:grpSp>
        <p:nvGrpSpPr>
          <p:cNvPr id="569404" name="Group 60"/>
          <p:cNvGrpSpPr>
            <a:grpSpLocks/>
          </p:cNvGrpSpPr>
          <p:nvPr/>
        </p:nvGrpSpPr>
        <p:grpSpPr bwMode="auto">
          <a:xfrm>
            <a:off x="2895600" y="2743200"/>
            <a:ext cx="2743200" cy="685800"/>
            <a:chOff x="1824" y="1728"/>
            <a:chExt cx="1728" cy="432"/>
          </a:xfrm>
        </p:grpSpPr>
        <p:sp>
          <p:nvSpPr>
            <p:cNvPr id="36917" name="Line 61"/>
            <p:cNvSpPr>
              <a:spLocks noChangeShapeType="1"/>
            </p:cNvSpPr>
            <p:nvPr/>
          </p:nvSpPr>
          <p:spPr bwMode="auto">
            <a:xfrm flipV="1">
              <a:off x="1824" y="1872"/>
              <a:ext cx="816" cy="288"/>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6918" name="Rectangle 62"/>
            <p:cNvSpPr>
              <a:spLocks noChangeArrowheads="1"/>
            </p:cNvSpPr>
            <p:nvPr/>
          </p:nvSpPr>
          <p:spPr bwMode="auto">
            <a:xfrm>
              <a:off x="2640" y="1728"/>
              <a:ext cx="912" cy="287"/>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t>mes_A</a:t>
              </a:r>
            </a:p>
          </p:txBody>
        </p:sp>
      </p:grpSp>
      <p:grpSp>
        <p:nvGrpSpPr>
          <p:cNvPr id="569407" name="Group 63"/>
          <p:cNvGrpSpPr>
            <a:grpSpLocks/>
          </p:cNvGrpSpPr>
          <p:nvPr/>
        </p:nvGrpSpPr>
        <p:grpSpPr bwMode="auto">
          <a:xfrm>
            <a:off x="2895600" y="3198813"/>
            <a:ext cx="2743200" cy="455612"/>
            <a:chOff x="1824" y="2015"/>
            <a:chExt cx="1728" cy="287"/>
          </a:xfrm>
        </p:grpSpPr>
        <p:sp>
          <p:nvSpPr>
            <p:cNvPr id="36915" name="Line 64"/>
            <p:cNvSpPr>
              <a:spLocks noChangeShapeType="1"/>
            </p:cNvSpPr>
            <p:nvPr/>
          </p:nvSpPr>
          <p:spPr bwMode="auto">
            <a:xfrm flipV="1">
              <a:off x="1824" y="2160"/>
              <a:ext cx="816"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6916" name="Rectangle 65"/>
            <p:cNvSpPr>
              <a:spLocks noChangeArrowheads="1"/>
            </p:cNvSpPr>
            <p:nvPr/>
          </p:nvSpPr>
          <p:spPr bwMode="auto">
            <a:xfrm>
              <a:off x="2640" y="2015"/>
              <a:ext cx="912" cy="287"/>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t>mes_B</a:t>
              </a:r>
            </a:p>
          </p:txBody>
        </p:sp>
      </p:grpSp>
      <p:grpSp>
        <p:nvGrpSpPr>
          <p:cNvPr id="569410" name="Group 66"/>
          <p:cNvGrpSpPr>
            <a:grpSpLocks/>
          </p:cNvGrpSpPr>
          <p:nvPr/>
        </p:nvGrpSpPr>
        <p:grpSpPr bwMode="auto">
          <a:xfrm>
            <a:off x="2895600" y="3429000"/>
            <a:ext cx="2743200" cy="681038"/>
            <a:chOff x="1824" y="2160"/>
            <a:chExt cx="1728" cy="429"/>
          </a:xfrm>
        </p:grpSpPr>
        <p:sp>
          <p:nvSpPr>
            <p:cNvPr id="36913" name="Line 67"/>
            <p:cNvSpPr>
              <a:spLocks noChangeShapeType="1"/>
            </p:cNvSpPr>
            <p:nvPr/>
          </p:nvSpPr>
          <p:spPr bwMode="auto">
            <a:xfrm>
              <a:off x="1824" y="2160"/>
              <a:ext cx="816" cy="288"/>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6914" name="Rectangle 68"/>
            <p:cNvSpPr>
              <a:spLocks noChangeArrowheads="1"/>
            </p:cNvSpPr>
            <p:nvPr/>
          </p:nvSpPr>
          <p:spPr bwMode="auto">
            <a:xfrm>
              <a:off x="2640" y="2302"/>
              <a:ext cx="912" cy="287"/>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t>mes_C</a:t>
              </a:r>
            </a:p>
          </p:txBody>
        </p:sp>
      </p:grpSp>
      <p:grpSp>
        <p:nvGrpSpPr>
          <p:cNvPr id="569413" name="Group 69"/>
          <p:cNvGrpSpPr>
            <a:grpSpLocks/>
          </p:cNvGrpSpPr>
          <p:nvPr/>
        </p:nvGrpSpPr>
        <p:grpSpPr bwMode="auto">
          <a:xfrm>
            <a:off x="4191000" y="2743200"/>
            <a:ext cx="2133600" cy="685800"/>
            <a:chOff x="2640" y="1728"/>
            <a:chExt cx="1344" cy="432"/>
          </a:xfrm>
        </p:grpSpPr>
        <p:sp>
          <p:nvSpPr>
            <p:cNvPr id="36911" name="Rectangle 70"/>
            <p:cNvSpPr>
              <a:spLocks noChangeArrowheads="1"/>
            </p:cNvSpPr>
            <p:nvPr/>
          </p:nvSpPr>
          <p:spPr bwMode="auto">
            <a:xfrm>
              <a:off x="2640" y="1728"/>
              <a:ext cx="912" cy="287"/>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solidFill>
                    <a:schemeClr val="accent2"/>
                  </a:solidFill>
                </a:rPr>
                <a:t>mes_A</a:t>
              </a:r>
            </a:p>
          </p:txBody>
        </p:sp>
        <p:sp>
          <p:nvSpPr>
            <p:cNvPr id="36912" name="Line 71"/>
            <p:cNvSpPr>
              <a:spLocks noChangeShapeType="1"/>
            </p:cNvSpPr>
            <p:nvPr/>
          </p:nvSpPr>
          <p:spPr bwMode="auto">
            <a:xfrm>
              <a:off x="3552" y="1872"/>
              <a:ext cx="432" cy="288"/>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569416" name="Group 72"/>
          <p:cNvGrpSpPr>
            <a:grpSpLocks/>
          </p:cNvGrpSpPr>
          <p:nvPr/>
        </p:nvGrpSpPr>
        <p:grpSpPr bwMode="auto">
          <a:xfrm>
            <a:off x="4191000" y="3200400"/>
            <a:ext cx="2133600" cy="455613"/>
            <a:chOff x="2640" y="2015"/>
            <a:chExt cx="1344" cy="287"/>
          </a:xfrm>
        </p:grpSpPr>
        <p:sp>
          <p:nvSpPr>
            <p:cNvPr id="36909" name="Line 73"/>
            <p:cNvSpPr>
              <a:spLocks noChangeShapeType="1"/>
            </p:cNvSpPr>
            <p:nvPr/>
          </p:nvSpPr>
          <p:spPr bwMode="auto">
            <a:xfrm>
              <a:off x="3552" y="2160"/>
              <a:ext cx="432"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6910" name="Rectangle 74"/>
            <p:cNvSpPr>
              <a:spLocks noChangeArrowheads="1"/>
            </p:cNvSpPr>
            <p:nvPr/>
          </p:nvSpPr>
          <p:spPr bwMode="auto">
            <a:xfrm>
              <a:off x="2640" y="2015"/>
              <a:ext cx="912" cy="287"/>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solidFill>
                    <a:schemeClr val="accent2"/>
                  </a:solidFill>
                </a:rPr>
                <a:t>mes_B</a:t>
              </a:r>
            </a:p>
          </p:txBody>
        </p:sp>
      </p:grpSp>
      <p:sp useBgFill="1">
        <p:nvSpPr>
          <p:cNvPr id="569419" name="Rectangle 75"/>
          <p:cNvSpPr>
            <a:spLocks noChangeArrowheads="1"/>
          </p:cNvSpPr>
          <p:nvPr/>
        </p:nvSpPr>
        <p:spPr bwMode="auto">
          <a:xfrm>
            <a:off x="1676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1</a:t>
            </a:r>
          </a:p>
        </p:txBody>
      </p:sp>
      <p:sp useBgFill="1">
        <p:nvSpPr>
          <p:cNvPr id="569420" name="Rectangle 76"/>
          <p:cNvSpPr>
            <a:spLocks noChangeArrowheads="1"/>
          </p:cNvSpPr>
          <p:nvPr/>
        </p:nvSpPr>
        <p:spPr bwMode="auto">
          <a:xfrm>
            <a:off x="1676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2</a:t>
            </a:r>
          </a:p>
        </p:txBody>
      </p:sp>
      <p:sp useBgFill="1">
        <p:nvSpPr>
          <p:cNvPr id="569421" name="Rectangle 77"/>
          <p:cNvSpPr>
            <a:spLocks noChangeArrowheads="1"/>
          </p:cNvSpPr>
          <p:nvPr/>
        </p:nvSpPr>
        <p:spPr bwMode="auto">
          <a:xfrm>
            <a:off x="1676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3</a:t>
            </a:r>
          </a:p>
        </p:txBody>
      </p:sp>
      <p:sp useBgFill="1">
        <p:nvSpPr>
          <p:cNvPr id="569425" name="Rectangle 81"/>
          <p:cNvSpPr>
            <a:spLocks noChangeArrowheads="1"/>
          </p:cNvSpPr>
          <p:nvPr/>
        </p:nvSpPr>
        <p:spPr bwMode="auto">
          <a:xfrm>
            <a:off x="7010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1</a:t>
            </a:r>
          </a:p>
        </p:txBody>
      </p:sp>
      <p:sp useBgFill="1">
        <p:nvSpPr>
          <p:cNvPr id="569426" name="Rectangle 82"/>
          <p:cNvSpPr>
            <a:spLocks noChangeArrowheads="1"/>
          </p:cNvSpPr>
          <p:nvPr/>
        </p:nvSpPr>
        <p:spPr bwMode="auto">
          <a:xfrm>
            <a:off x="7010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2</a:t>
            </a:r>
          </a:p>
        </p:txBody>
      </p:sp>
      <p:graphicFrame>
        <p:nvGraphicFramePr>
          <p:cNvPr id="569429" name="Group 85"/>
          <p:cNvGraphicFramePr>
            <a:graphicFrameLocks noGrp="1"/>
          </p:cNvGraphicFramePr>
          <p:nvPr/>
        </p:nvGraphicFramePr>
        <p:xfrm>
          <a:off x="3810000" y="2743200"/>
          <a:ext cx="1828800" cy="2743200"/>
        </p:xfrm>
        <a:graphic>
          <a:graphicData uri="http://schemas.openxmlformats.org/drawingml/2006/table">
            <a:tbl>
              <a:tblPr/>
              <a:tblGrid>
                <a:gridCol w="3810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tblGrid>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0</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accent2"/>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1</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accent2"/>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2</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3</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4</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569452" name="Text Box 108"/>
          <p:cNvSpPr txBox="1">
            <a:spLocks noChangeArrowheads="1"/>
          </p:cNvSpPr>
          <p:nvPr/>
        </p:nvSpPr>
        <p:spPr bwMode="auto">
          <a:xfrm>
            <a:off x="533400" y="5586413"/>
            <a:ext cx="3743325" cy="946150"/>
          </a:xfrm>
          <a:prstGeom prst="rect">
            <a:avLst/>
          </a:prstGeom>
          <a:noFill/>
          <a:ln w="9525">
            <a:noFill/>
            <a:miter lim="800000"/>
            <a:headEnd/>
            <a:tailEnd/>
          </a:ln>
          <a:effectLst/>
        </p:spPr>
        <p:txBody>
          <a:bodyPr wrap="none">
            <a:spAutoFit/>
          </a:bodyPr>
          <a:lstStyle/>
          <a:p>
            <a:pPr eaLnBrk="1" hangingPunct="1"/>
            <a:r>
              <a:rPr lang="ja-JP" altLang="en-US" sz="2800"/>
              <a:t>バッファに書き込む度に</a:t>
            </a:r>
          </a:p>
          <a:p>
            <a:pPr eaLnBrk="1" hangingPunct="1"/>
            <a:r>
              <a:rPr lang="ja-JP" altLang="en-US" sz="2800"/>
              <a:t>カウンタの値を増やす</a:t>
            </a:r>
            <a:endParaRPr lang="en-US" altLang="ja-JP" sz="2800"/>
          </a:p>
        </p:txBody>
      </p:sp>
      <p:sp>
        <p:nvSpPr>
          <p:cNvPr id="569453" name="Text Box 109"/>
          <p:cNvSpPr txBox="1">
            <a:spLocks noChangeArrowheads="1"/>
          </p:cNvSpPr>
          <p:nvPr/>
        </p:nvSpPr>
        <p:spPr bwMode="auto">
          <a:xfrm>
            <a:off x="4805363" y="5562600"/>
            <a:ext cx="4097337" cy="946150"/>
          </a:xfrm>
          <a:prstGeom prst="rect">
            <a:avLst/>
          </a:prstGeom>
          <a:noFill/>
          <a:ln w="9525">
            <a:noFill/>
            <a:miter lim="800000"/>
            <a:headEnd/>
            <a:tailEnd/>
          </a:ln>
          <a:effectLst/>
        </p:spPr>
        <p:txBody>
          <a:bodyPr wrap="none">
            <a:spAutoFit/>
          </a:bodyPr>
          <a:lstStyle/>
          <a:p>
            <a:pPr eaLnBrk="1" hangingPunct="1"/>
            <a:r>
              <a:rPr lang="ja-JP" altLang="en-US" sz="2800"/>
              <a:t>バッファから読み出す度に</a:t>
            </a:r>
          </a:p>
          <a:p>
            <a:pPr eaLnBrk="1" hangingPunct="1"/>
            <a:r>
              <a:rPr lang="ja-JP" altLang="en-US" sz="2800"/>
              <a:t>カウンタの値を増やす</a:t>
            </a:r>
            <a:endParaRPr lang="en-US" altLang="ja-JP"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69404"/>
                                        </p:tgtEl>
                                        <p:attrNameLst>
                                          <p:attrName>style.visibility</p:attrName>
                                        </p:attrNameLst>
                                      </p:cBhvr>
                                      <p:to>
                                        <p:strVal val="visible"/>
                                      </p:to>
                                    </p:set>
                                    <p:animEffect transition="in" filter="wipe(left)">
                                      <p:cBhvr>
                                        <p:cTn id="7" dur="500"/>
                                        <p:tgtEl>
                                          <p:spTgt spid="5694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69419"/>
                                        </p:tgtEl>
                                        <p:attrNameLst>
                                          <p:attrName>style.visibility</p:attrName>
                                        </p:attrNameLst>
                                      </p:cBhvr>
                                      <p:to>
                                        <p:strVal val="visible"/>
                                      </p:to>
                                    </p:set>
                                    <p:animEffect transition="in" filter="checkerboard(across)">
                                      <p:cBhvr>
                                        <p:cTn id="12" dur="500"/>
                                        <p:tgtEl>
                                          <p:spTgt spid="56941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69407"/>
                                        </p:tgtEl>
                                        <p:attrNameLst>
                                          <p:attrName>style.visibility</p:attrName>
                                        </p:attrNameLst>
                                      </p:cBhvr>
                                      <p:to>
                                        <p:strVal val="visible"/>
                                      </p:to>
                                    </p:set>
                                    <p:animEffect transition="in" filter="wipe(left)">
                                      <p:cBhvr>
                                        <p:cTn id="17" dur="500"/>
                                        <p:tgtEl>
                                          <p:spTgt spid="56940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69420"/>
                                        </p:tgtEl>
                                        <p:attrNameLst>
                                          <p:attrName>style.visibility</p:attrName>
                                        </p:attrNameLst>
                                      </p:cBhvr>
                                      <p:to>
                                        <p:strVal val="visible"/>
                                      </p:to>
                                    </p:set>
                                    <p:animEffect transition="in" filter="checkerboard(across)">
                                      <p:cBhvr>
                                        <p:cTn id="22" dur="500"/>
                                        <p:tgtEl>
                                          <p:spTgt spid="56942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569410"/>
                                        </p:tgtEl>
                                        <p:attrNameLst>
                                          <p:attrName>style.visibility</p:attrName>
                                        </p:attrNameLst>
                                      </p:cBhvr>
                                      <p:to>
                                        <p:strVal val="visible"/>
                                      </p:to>
                                    </p:set>
                                    <p:animEffect transition="in" filter="wipe(left)">
                                      <p:cBhvr>
                                        <p:cTn id="27" dur="500"/>
                                        <p:tgtEl>
                                          <p:spTgt spid="56941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569421"/>
                                        </p:tgtEl>
                                        <p:attrNameLst>
                                          <p:attrName>style.visibility</p:attrName>
                                        </p:attrNameLst>
                                      </p:cBhvr>
                                      <p:to>
                                        <p:strVal val="visible"/>
                                      </p:to>
                                    </p:set>
                                    <p:animEffect transition="in" filter="checkerboard(across)">
                                      <p:cBhvr>
                                        <p:cTn id="32" dur="500"/>
                                        <p:tgtEl>
                                          <p:spTgt spid="56942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569452"/>
                                        </p:tgtEl>
                                        <p:attrNameLst>
                                          <p:attrName>style.visibility</p:attrName>
                                        </p:attrNameLst>
                                      </p:cBhvr>
                                      <p:to>
                                        <p:strVal val="visible"/>
                                      </p:to>
                                    </p:set>
                                    <p:animEffect transition="in" filter="checkerboard(across)">
                                      <p:cBhvr>
                                        <p:cTn id="37" dur="500"/>
                                        <p:tgtEl>
                                          <p:spTgt spid="56945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569413"/>
                                        </p:tgtEl>
                                        <p:attrNameLst>
                                          <p:attrName>style.visibility</p:attrName>
                                        </p:attrNameLst>
                                      </p:cBhvr>
                                      <p:to>
                                        <p:strVal val="visible"/>
                                      </p:to>
                                    </p:set>
                                    <p:animEffect transition="in" filter="wipe(left)">
                                      <p:cBhvr>
                                        <p:cTn id="42" dur="500"/>
                                        <p:tgtEl>
                                          <p:spTgt spid="56941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569425"/>
                                        </p:tgtEl>
                                        <p:attrNameLst>
                                          <p:attrName>style.visibility</p:attrName>
                                        </p:attrNameLst>
                                      </p:cBhvr>
                                      <p:to>
                                        <p:strVal val="visible"/>
                                      </p:to>
                                    </p:set>
                                    <p:animEffect transition="in" filter="checkerboard(across)">
                                      <p:cBhvr>
                                        <p:cTn id="47" dur="500"/>
                                        <p:tgtEl>
                                          <p:spTgt spid="56942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569416"/>
                                        </p:tgtEl>
                                        <p:attrNameLst>
                                          <p:attrName>style.visibility</p:attrName>
                                        </p:attrNameLst>
                                      </p:cBhvr>
                                      <p:to>
                                        <p:strVal val="visible"/>
                                      </p:to>
                                    </p:set>
                                    <p:animEffect transition="in" filter="wipe(left)">
                                      <p:cBhvr>
                                        <p:cTn id="52" dur="500"/>
                                        <p:tgtEl>
                                          <p:spTgt spid="56941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569426"/>
                                        </p:tgtEl>
                                        <p:attrNameLst>
                                          <p:attrName>style.visibility</p:attrName>
                                        </p:attrNameLst>
                                      </p:cBhvr>
                                      <p:to>
                                        <p:strVal val="visible"/>
                                      </p:to>
                                    </p:set>
                                    <p:animEffect transition="in" filter="checkerboard(across)">
                                      <p:cBhvr>
                                        <p:cTn id="57" dur="500"/>
                                        <p:tgtEl>
                                          <p:spTgt spid="569426"/>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569453"/>
                                        </p:tgtEl>
                                        <p:attrNameLst>
                                          <p:attrName>style.visibility</p:attrName>
                                        </p:attrNameLst>
                                      </p:cBhvr>
                                      <p:to>
                                        <p:strVal val="visible"/>
                                      </p:to>
                                    </p:set>
                                    <p:animEffect transition="in" filter="checkerboard(across)">
                                      <p:cBhvr>
                                        <p:cTn id="62" dur="500"/>
                                        <p:tgtEl>
                                          <p:spTgt spid="5694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9419" grpId="0" animBg="1" autoUpdateAnimBg="0"/>
      <p:bldP spid="569420" grpId="0" animBg="1" autoUpdateAnimBg="0"/>
      <p:bldP spid="569421" grpId="0" animBg="1" autoUpdateAnimBg="0"/>
      <p:bldP spid="569425" grpId="0" animBg="1" autoUpdateAnimBg="0"/>
      <p:bldP spid="569426" grpId="0" animBg="1" autoUpdateAnimBg="0"/>
      <p:bldP spid="569452" grpId="0" autoUpdateAnimBg="0"/>
      <p:bldP spid="569453"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28"/>
          <p:cNvSpPr>
            <a:spLocks noChangeArrowheads="1"/>
          </p:cNvSpPr>
          <p:nvPr/>
        </p:nvSpPr>
        <p:spPr bwMode="auto">
          <a:xfrm>
            <a:off x="4191000" y="2743200"/>
            <a:ext cx="1447800" cy="455613"/>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solidFill>
                  <a:schemeClr val="accent2"/>
                </a:solidFill>
              </a:rPr>
              <a:t>mes_A</a:t>
            </a:r>
          </a:p>
        </p:txBody>
      </p:sp>
      <p:sp>
        <p:nvSpPr>
          <p:cNvPr id="37891" name="Rectangle 129"/>
          <p:cNvSpPr>
            <a:spLocks noChangeArrowheads="1"/>
          </p:cNvSpPr>
          <p:nvPr/>
        </p:nvSpPr>
        <p:spPr bwMode="auto">
          <a:xfrm>
            <a:off x="4191000" y="3200400"/>
            <a:ext cx="1447800" cy="455613"/>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solidFill>
                  <a:schemeClr val="accent2"/>
                </a:solidFill>
              </a:rPr>
              <a:t>mes_B</a:t>
            </a:r>
          </a:p>
        </p:txBody>
      </p:sp>
      <p:sp>
        <p:nvSpPr>
          <p:cNvPr id="37892" name="Rectangle 2"/>
          <p:cNvSpPr>
            <a:spLocks noGrp="1" noChangeArrowheads="1"/>
          </p:cNvSpPr>
          <p:nvPr>
            <p:ph type="title"/>
          </p:nvPr>
        </p:nvSpPr>
        <p:spPr>
          <a:xfrm>
            <a:off x="685800" y="800100"/>
            <a:ext cx="7772400" cy="762000"/>
          </a:xfrm>
        </p:spPr>
        <p:txBody>
          <a:bodyPr/>
          <a:lstStyle/>
          <a:p>
            <a:pPr eaLnBrk="1" hangingPunct="1"/>
            <a:r>
              <a:rPr lang="ja-JP" altLang="en-US"/>
              <a:t>リングバッファ式パイプ処理</a:t>
            </a:r>
          </a:p>
        </p:txBody>
      </p:sp>
      <p:sp>
        <p:nvSpPr>
          <p:cNvPr id="37893" name="Rectangle 3"/>
          <p:cNvSpPr>
            <a:spLocks noChangeArrowheads="1"/>
          </p:cNvSpPr>
          <p:nvPr/>
        </p:nvSpPr>
        <p:spPr bwMode="auto">
          <a:xfrm>
            <a:off x="990600" y="2971800"/>
            <a:ext cx="1905000" cy="914400"/>
          </a:xfrm>
          <a:prstGeom prst="rect">
            <a:avLst/>
          </a:prstGeom>
          <a:noFill/>
          <a:ln w="19050">
            <a:solidFill>
              <a:schemeClr val="tx1"/>
            </a:solidFill>
            <a:miter lim="800000"/>
            <a:headEnd/>
            <a:tailEnd/>
          </a:ln>
          <a:effectLst/>
        </p:spPr>
        <p:txBody>
          <a:bodyPr wrap="none" anchor="ctr"/>
          <a:lstStyle/>
          <a:p>
            <a:pPr algn="ctr" eaLnBrk="1" hangingPunct="1"/>
            <a:r>
              <a:rPr lang="ja-JP" altLang="en-US"/>
              <a:t>送信側</a:t>
            </a:r>
          </a:p>
          <a:p>
            <a:pPr algn="ctr" eaLnBrk="1" hangingPunct="1"/>
            <a:r>
              <a:rPr lang="ja-JP" altLang="en-US"/>
              <a:t>プロセス</a:t>
            </a:r>
          </a:p>
        </p:txBody>
      </p:sp>
      <p:sp>
        <p:nvSpPr>
          <p:cNvPr id="37894" name="Rectangle 4"/>
          <p:cNvSpPr>
            <a:spLocks noChangeArrowheads="1"/>
          </p:cNvSpPr>
          <p:nvPr/>
        </p:nvSpPr>
        <p:spPr bwMode="auto">
          <a:xfrm>
            <a:off x="6324600" y="2971800"/>
            <a:ext cx="1905000" cy="914400"/>
          </a:xfrm>
          <a:prstGeom prst="rect">
            <a:avLst/>
          </a:prstGeom>
          <a:noFill/>
          <a:ln w="19050">
            <a:solidFill>
              <a:schemeClr val="tx1"/>
            </a:solidFill>
            <a:miter lim="800000"/>
            <a:headEnd/>
            <a:tailEnd/>
          </a:ln>
          <a:effectLst/>
        </p:spPr>
        <p:txBody>
          <a:bodyPr wrap="none" anchor="ctr"/>
          <a:lstStyle/>
          <a:p>
            <a:pPr algn="ctr" eaLnBrk="1" hangingPunct="1"/>
            <a:r>
              <a:rPr lang="ja-JP" altLang="en-US"/>
              <a:t>受信側</a:t>
            </a:r>
          </a:p>
          <a:p>
            <a:pPr algn="ctr" eaLnBrk="1" hangingPunct="1"/>
            <a:r>
              <a:rPr lang="ja-JP" altLang="en-US"/>
              <a:t>プロセス</a:t>
            </a:r>
          </a:p>
        </p:txBody>
      </p:sp>
      <p:sp>
        <p:nvSpPr>
          <p:cNvPr id="37895" name="Text Box 5"/>
          <p:cNvSpPr txBox="1">
            <a:spLocks noChangeArrowheads="1"/>
          </p:cNvSpPr>
          <p:nvPr/>
        </p:nvSpPr>
        <p:spPr bwMode="auto">
          <a:xfrm>
            <a:off x="3733800" y="2133600"/>
            <a:ext cx="1968500" cy="457200"/>
          </a:xfrm>
          <a:prstGeom prst="rect">
            <a:avLst/>
          </a:prstGeom>
          <a:noFill/>
          <a:ln w="9525">
            <a:noFill/>
            <a:miter lim="800000"/>
            <a:headEnd/>
            <a:tailEnd/>
          </a:ln>
          <a:effectLst/>
        </p:spPr>
        <p:txBody>
          <a:bodyPr wrap="none">
            <a:spAutoFit/>
          </a:bodyPr>
          <a:lstStyle/>
          <a:p>
            <a:pPr eaLnBrk="1" hangingPunct="1"/>
            <a:r>
              <a:rPr lang="ja-JP" altLang="en-US"/>
              <a:t>リングバッファ</a:t>
            </a:r>
          </a:p>
        </p:txBody>
      </p:sp>
      <p:sp useBgFill="1">
        <p:nvSpPr>
          <p:cNvPr id="37896" name="Rectangle 6"/>
          <p:cNvSpPr>
            <a:spLocks noChangeArrowheads="1"/>
          </p:cNvSpPr>
          <p:nvPr/>
        </p:nvSpPr>
        <p:spPr bwMode="auto">
          <a:xfrm>
            <a:off x="7010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2</a:t>
            </a:r>
          </a:p>
        </p:txBody>
      </p:sp>
      <p:sp>
        <p:nvSpPr>
          <p:cNvPr id="37897" name="Text Box 7"/>
          <p:cNvSpPr txBox="1">
            <a:spLocks noChangeArrowheads="1"/>
          </p:cNvSpPr>
          <p:nvPr/>
        </p:nvSpPr>
        <p:spPr bwMode="auto">
          <a:xfrm>
            <a:off x="6096000" y="3962400"/>
            <a:ext cx="2225675" cy="457200"/>
          </a:xfrm>
          <a:prstGeom prst="rect">
            <a:avLst/>
          </a:prstGeom>
          <a:noFill/>
          <a:ln w="9525">
            <a:noFill/>
            <a:miter lim="800000"/>
            <a:headEnd/>
            <a:tailEnd/>
          </a:ln>
          <a:effectLst/>
        </p:spPr>
        <p:txBody>
          <a:bodyPr wrap="none">
            <a:spAutoFit/>
          </a:bodyPr>
          <a:lstStyle/>
          <a:p>
            <a:pPr eaLnBrk="1" hangingPunct="1"/>
            <a:r>
              <a:rPr lang="ja-JP" altLang="en-US"/>
              <a:t>バッファカウンタ</a:t>
            </a:r>
          </a:p>
        </p:txBody>
      </p:sp>
      <p:sp>
        <p:nvSpPr>
          <p:cNvPr id="37898" name="Text Box 9"/>
          <p:cNvSpPr txBox="1">
            <a:spLocks noChangeArrowheads="1"/>
          </p:cNvSpPr>
          <p:nvPr/>
        </p:nvSpPr>
        <p:spPr bwMode="auto">
          <a:xfrm>
            <a:off x="762000" y="3962400"/>
            <a:ext cx="2225675" cy="457200"/>
          </a:xfrm>
          <a:prstGeom prst="rect">
            <a:avLst/>
          </a:prstGeom>
          <a:noFill/>
          <a:ln w="9525">
            <a:noFill/>
            <a:miter lim="800000"/>
            <a:headEnd/>
            <a:tailEnd/>
          </a:ln>
          <a:effectLst/>
        </p:spPr>
        <p:txBody>
          <a:bodyPr wrap="none">
            <a:spAutoFit/>
          </a:bodyPr>
          <a:lstStyle/>
          <a:p>
            <a:pPr eaLnBrk="1" hangingPunct="1"/>
            <a:r>
              <a:rPr lang="ja-JP" altLang="en-US"/>
              <a:t>バッファカウンタ</a:t>
            </a:r>
          </a:p>
        </p:txBody>
      </p:sp>
      <p:sp useBgFill="1">
        <p:nvSpPr>
          <p:cNvPr id="37899" name="Rectangle 27"/>
          <p:cNvSpPr>
            <a:spLocks noChangeArrowheads="1"/>
          </p:cNvSpPr>
          <p:nvPr/>
        </p:nvSpPr>
        <p:spPr bwMode="auto">
          <a:xfrm>
            <a:off x="1676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3</a:t>
            </a:r>
          </a:p>
        </p:txBody>
      </p:sp>
      <p:sp useBgFill="1">
        <p:nvSpPr>
          <p:cNvPr id="572478" name="Rectangle 62"/>
          <p:cNvSpPr>
            <a:spLocks noChangeArrowheads="1"/>
          </p:cNvSpPr>
          <p:nvPr/>
        </p:nvSpPr>
        <p:spPr bwMode="auto">
          <a:xfrm>
            <a:off x="1676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4</a:t>
            </a:r>
          </a:p>
        </p:txBody>
      </p:sp>
      <p:sp useBgFill="1">
        <p:nvSpPr>
          <p:cNvPr id="572479" name="Rectangle 63"/>
          <p:cNvSpPr>
            <a:spLocks noChangeArrowheads="1"/>
          </p:cNvSpPr>
          <p:nvPr/>
        </p:nvSpPr>
        <p:spPr bwMode="auto">
          <a:xfrm>
            <a:off x="1676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5</a:t>
            </a:r>
          </a:p>
        </p:txBody>
      </p:sp>
      <p:sp useBgFill="1">
        <p:nvSpPr>
          <p:cNvPr id="572480" name="Rectangle 64"/>
          <p:cNvSpPr>
            <a:spLocks noChangeArrowheads="1"/>
          </p:cNvSpPr>
          <p:nvPr/>
        </p:nvSpPr>
        <p:spPr bwMode="auto">
          <a:xfrm>
            <a:off x="1676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0</a:t>
            </a:r>
          </a:p>
        </p:txBody>
      </p:sp>
      <p:sp useBgFill="1">
        <p:nvSpPr>
          <p:cNvPr id="572505" name="Rectangle 89"/>
          <p:cNvSpPr>
            <a:spLocks noChangeArrowheads="1"/>
          </p:cNvSpPr>
          <p:nvPr/>
        </p:nvSpPr>
        <p:spPr bwMode="auto">
          <a:xfrm>
            <a:off x="1676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1</a:t>
            </a:r>
          </a:p>
        </p:txBody>
      </p:sp>
      <p:sp>
        <p:nvSpPr>
          <p:cNvPr id="572506" name="Text Box 90"/>
          <p:cNvSpPr txBox="1">
            <a:spLocks noChangeArrowheads="1"/>
          </p:cNvSpPr>
          <p:nvPr/>
        </p:nvSpPr>
        <p:spPr bwMode="auto">
          <a:xfrm>
            <a:off x="1295400" y="5691188"/>
            <a:ext cx="5608638" cy="519112"/>
          </a:xfrm>
          <a:prstGeom prst="rect">
            <a:avLst/>
          </a:prstGeom>
          <a:noFill/>
          <a:ln w="9525">
            <a:noFill/>
            <a:miter lim="800000"/>
            <a:headEnd/>
            <a:tailEnd/>
          </a:ln>
          <a:effectLst/>
        </p:spPr>
        <p:txBody>
          <a:bodyPr wrap="none">
            <a:spAutoFit/>
          </a:bodyPr>
          <a:lstStyle/>
          <a:p>
            <a:pPr eaLnBrk="1" hangingPunct="1"/>
            <a:r>
              <a:rPr lang="ja-JP" altLang="en-US" sz="2800"/>
              <a:t>バッファの末尾まで行くと先頭に戻る</a:t>
            </a:r>
          </a:p>
        </p:txBody>
      </p:sp>
      <p:grpSp>
        <p:nvGrpSpPr>
          <p:cNvPr id="572507" name="Group 91"/>
          <p:cNvGrpSpPr>
            <a:grpSpLocks/>
          </p:cNvGrpSpPr>
          <p:nvPr/>
        </p:nvGrpSpPr>
        <p:grpSpPr bwMode="auto">
          <a:xfrm>
            <a:off x="2895600" y="3429000"/>
            <a:ext cx="2743200" cy="1136650"/>
            <a:chOff x="1824" y="2160"/>
            <a:chExt cx="1728" cy="716"/>
          </a:xfrm>
        </p:grpSpPr>
        <p:sp>
          <p:nvSpPr>
            <p:cNvPr id="37938" name="Line 92"/>
            <p:cNvSpPr>
              <a:spLocks noChangeShapeType="1"/>
            </p:cNvSpPr>
            <p:nvPr/>
          </p:nvSpPr>
          <p:spPr bwMode="auto">
            <a:xfrm>
              <a:off x="1824" y="2160"/>
              <a:ext cx="816" cy="576"/>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7939" name="Rectangle 93"/>
            <p:cNvSpPr>
              <a:spLocks noChangeArrowheads="1"/>
            </p:cNvSpPr>
            <p:nvPr/>
          </p:nvSpPr>
          <p:spPr bwMode="auto">
            <a:xfrm>
              <a:off x="2640" y="2589"/>
              <a:ext cx="912" cy="287"/>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t>mes_D</a:t>
              </a:r>
            </a:p>
          </p:txBody>
        </p:sp>
      </p:grpSp>
      <p:grpSp>
        <p:nvGrpSpPr>
          <p:cNvPr id="572510" name="Group 94"/>
          <p:cNvGrpSpPr>
            <a:grpSpLocks/>
          </p:cNvGrpSpPr>
          <p:nvPr/>
        </p:nvGrpSpPr>
        <p:grpSpPr bwMode="auto">
          <a:xfrm>
            <a:off x="2895600" y="3429000"/>
            <a:ext cx="2743200" cy="1592263"/>
            <a:chOff x="1824" y="2160"/>
            <a:chExt cx="1728" cy="1003"/>
          </a:xfrm>
        </p:grpSpPr>
        <p:sp>
          <p:nvSpPr>
            <p:cNvPr id="37936" name="Line 95"/>
            <p:cNvSpPr>
              <a:spLocks noChangeShapeType="1"/>
            </p:cNvSpPr>
            <p:nvPr/>
          </p:nvSpPr>
          <p:spPr bwMode="auto">
            <a:xfrm>
              <a:off x="1824" y="2160"/>
              <a:ext cx="816" cy="864"/>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7937" name="Rectangle 96"/>
            <p:cNvSpPr>
              <a:spLocks noChangeArrowheads="1"/>
            </p:cNvSpPr>
            <p:nvPr/>
          </p:nvSpPr>
          <p:spPr bwMode="auto">
            <a:xfrm>
              <a:off x="2640" y="2876"/>
              <a:ext cx="912" cy="287"/>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t>mes_E</a:t>
              </a:r>
            </a:p>
          </p:txBody>
        </p:sp>
      </p:grpSp>
      <p:grpSp>
        <p:nvGrpSpPr>
          <p:cNvPr id="572513" name="Group 97"/>
          <p:cNvGrpSpPr>
            <a:grpSpLocks/>
          </p:cNvGrpSpPr>
          <p:nvPr/>
        </p:nvGrpSpPr>
        <p:grpSpPr bwMode="auto">
          <a:xfrm>
            <a:off x="2895600" y="3429000"/>
            <a:ext cx="2743200" cy="2047875"/>
            <a:chOff x="1824" y="2160"/>
            <a:chExt cx="1728" cy="1290"/>
          </a:xfrm>
        </p:grpSpPr>
        <p:sp>
          <p:nvSpPr>
            <p:cNvPr id="37934" name="Line 98"/>
            <p:cNvSpPr>
              <a:spLocks noChangeShapeType="1"/>
            </p:cNvSpPr>
            <p:nvPr/>
          </p:nvSpPr>
          <p:spPr bwMode="auto">
            <a:xfrm>
              <a:off x="1824" y="2160"/>
              <a:ext cx="816" cy="1152"/>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7935" name="Rectangle 99"/>
            <p:cNvSpPr>
              <a:spLocks noChangeArrowheads="1"/>
            </p:cNvSpPr>
            <p:nvPr/>
          </p:nvSpPr>
          <p:spPr bwMode="auto">
            <a:xfrm>
              <a:off x="2640" y="3163"/>
              <a:ext cx="912" cy="287"/>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t>mes_F</a:t>
              </a:r>
            </a:p>
          </p:txBody>
        </p:sp>
      </p:grpSp>
      <p:grpSp>
        <p:nvGrpSpPr>
          <p:cNvPr id="572516" name="Group 100"/>
          <p:cNvGrpSpPr>
            <a:grpSpLocks/>
          </p:cNvGrpSpPr>
          <p:nvPr/>
        </p:nvGrpSpPr>
        <p:grpSpPr bwMode="auto">
          <a:xfrm>
            <a:off x="2895600" y="2743200"/>
            <a:ext cx="2743200" cy="685800"/>
            <a:chOff x="1824" y="1728"/>
            <a:chExt cx="1728" cy="432"/>
          </a:xfrm>
        </p:grpSpPr>
        <p:sp>
          <p:nvSpPr>
            <p:cNvPr id="37932" name="Line 101"/>
            <p:cNvSpPr>
              <a:spLocks noChangeShapeType="1"/>
            </p:cNvSpPr>
            <p:nvPr/>
          </p:nvSpPr>
          <p:spPr bwMode="auto">
            <a:xfrm flipV="1">
              <a:off x="1824" y="1872"/>
              <a:ext cx="816" cy="288"/>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7933" name="Rectangle 102"/>
            <p:cNvSpPr>
              <a:spLocks noChangeArrowheads="1"/>
            </p:cNvSpPr>
            <p:nvPr/>
          </p:nvSpPr>
          <p:spPr bwMode="auto">
            <a:xfrm>
              <a:off x="2640" y="1728"/>
              <a:ext cx="912" cy="287"/>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t>mes_G</a:t>
              </a:r>
            </a:p>
          </p:txBody>
        </p:sp>
      </p:grpSp>
      <p:graphicFrame>
        <p:nvGraphicFramePr>
          <p:cNvPr id="572519" name="Group 103"/>
          <p:cNvGraphicFramePr>
            <a:graphicFrameLocks noGrp="1"/>
          </p:cNvGraphicFramePr>
          <p:nvPr/>
        </p:nvGraphicFramePr>
        <p:xfrm>
          <a:off x="3810000" y="2743200"/>
          <a:ext cx="1828800" cy="2743200"/>
        </p:xfrm>
        <a:graphic>
          <a:graphicData uri="http://schemas.openxmlformats.org/drawingml/2006/table">
            <a:tbl>
              <a:tblPr/>
              <a:tblGrid>
                <a:gridCol w="3810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tblGrid>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0</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2588">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1</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2</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charset="0"/>
                          <a:ea typeface="ＭＳ Ｐゴシック" charset="-128"/>
                        </a:rPr>
                        <a:t>mes_C</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3</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4</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72507"/>
                                        </p:tgtEl>
                                        <p:attrNameLst>
                                          <p:attrName>style.visibility</p:attrName>
                                        </p:attrNameLst>
                                      </p:cBhvr>
                                      <p:to>
                                        <p:strVal val="visible"/>
                                      </p:to>
                                    </p:set>
                                    <p:animEffect transition="in" filter="wipe(left)">
                                      <p:cBhvr>
                                        <p:cTn id="7" dur="500"/>
                                        <p:tgtEl>
                                          <p:spTgt spid="572507"/>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572478"/>
                                        </p:tgtEl>
                                        <p:attrNameLst>
                                          <p:attrName>style.visibility</p:attrName>
                                        </p:attrNameLst>
                                      </p:cBhvr>
                                      <p:to>
                                        <p:strVal val="visible"/>
                                      </p:to>
                                    </p:set>
                                    <p:animEffect transition="in" filter="checkerboard(across)">
                                      <p:cBhvr>
                                        <p:cTn id="11" dur="500"/>
                                        <p:tgtEl>
                                          <p:spTgt spid="57247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572510"/>
                                        </p:tgtEl>
                                        <p:attrNameLst>
                                          <p:attrName>style.visibility</p:attrName>
                                        </p:attrNameLst>
                                      </p:cBhvr>
                                      <p:to>
                                        <p:strVal val="visible"/>
                                      </p:to>
                                    </p:set>
                                    <p:animEffect transition="in" filter="wipe(left)">
                                      <p:cBhvr>
                                        <p:cTn id="16" dur="500"/>
                                        <p:tgtEl>
                                          <p:spTgt spid="572510"/>
                                        </p:tgtEl>
                                      </p:cBhvr>
                                    </p:animEffect>
                                  </p:childTnLst>
                                </p:cTn>
                              </p:par>
                            </p:childTnLst>
                          </p:cTn>
                        </p:par>
                        <p:par>
                          <p:cTn id="17" fill="hold" nodeType="afterGroup">
                            <p:stCondLst>
                              <p:cond delay="500"/>
                            </p:stCondLst>
                            <p:childTnLst>
                              <p:par>
                                <p:cTn id="18" presetID="5" presetClass="entr" presetSubtype="10" fill="hold" grpId="0" nodeType="afterEffect">
                                  <p:stCondLst>
                                    <p:cond delay="0"/>
                                  </p:stCondLst>
                                  <p:childTnLst>
                                    <p:set>
                                      <p:cBhvr>
                                        <p:cTn id="19" dur="1" fill="hold">
                                          <p:stCondLst>
                                            <p:cond delay="0"/>
                                          </p:stCondLst>
                                        </p:cTn>
                                        <p:tgtEl>
                                          <p:spTgt spid="572479"/>
                                        </p:tgtEl>
                                        <p:attrNameLst>
                                          <p:attrName>style.visibility</p:attrName>
                                        </p:attrNameLst>
                                      </p:cBhvr>
                                      <p:to>
                                        <p:strVal val="visible"/>
                                      </p:to>
                                    </p:set>
                                    <p:animEffect transition="in" filter="checkerboard(across)">
                                      <p:cBhvr>
                                        <p:cTn id="20" dur="500"/>
                                        <p:tgtEl>
                                          <p:spTgt spid="57247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572513"/>
                                        </p:tgtEl>
                                        <p:attrNameLst>
                                          <p:attrName>style.visibility</p:attrName>
                                        </p:attrNameLst>
                                      </p:cBhvr>
                                      <p:to>
                                        <p:strVal val="visible"/>
                                      </p:to>
                                    </p:set>
                                    <p:animEffect transition="in" filter="wipe(left)">
                                      <p:cBhvr>
                                        <p:cTn id="25" dur="500"/>
                                        <p:tgtEl>
                                          <p:spTgt spid="572513"/>
                                        </p:tgtEl>
                                      </p:cBhvr>
                                    </p:animEffect>
                                  </p:childTnLst>
                                </p:cTn>
                              </p:par>
                            </p:childTnLst>
                          </p:cTn>
                        </p:par>
                        <p:par>
                          <p:cTn id="26" fill="hold" nodeType="afterGroup">
                            <p:stCondLst>
                              <p:cond delay="500"/>
                            </p:stCondLst>
                            <p:childTnLst>
                              <p:par>
                                <p:cTn id="27" presetID="5" presetClass="entr" presetSubtype="10" fill="hold" grpId="0" nodeType="afterEffect">
                                  <p:stCondLst>
                                    <p:cond delay="0"/>
                                  </p:stCondLst>
                                  <p:childTnLst>
                                    <p:set>
                                      <p:cBhvr>
                                        <p:cTn id="28" dur="1" fill="hold">
                                          <p:stCondLst>
                                            <p:cond delay="0"/>
                                          </p:stCondLst>
                                        </p:cTn>
                                        <p:tgtEl>
                                          <p:spTgt spid="572480"/>
                                        </p:tgtEl>
                                        <p:attrNameLst>
                                          <p:attrName>style.visibility</p:attrName>
                                        </p:attrNameLst>
                                      </p:cBhvr>
                                      <p:to>
                                        <p:strVal val="visible"/>
                                      </p:to>
                                    </p:set>
                                    <p:animEffect transition="in" filter="checkerboard(across)">
                                      <p:cBhvr>
                                        <p:cTn id="29" dur="500"/>
                                        <p:tgtEl>
                                          <p:spTgt spid="57248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572516"/>
                                        </p:tgtEl>
                                        <p:attrNameLst>
                                          <p:attrName>style.visibility</p:attrName>
                                        </p:attrNameLst>
                                      </p:cBhvr>
                                      <p:to>
                                        <p:strVal val="visible"/>
                                      </p:to>
                                    </p:set>
                                    <p:animEffect transition="in" filter="wipe(left)">
                                      <p:cBhvr>
                                        <p:cTn id="34" dur="500"/>
                                        <p:tgtEl>
                                          <p:spTgt spid="572516"/>
                                        </p:tgtEl>
                                      </p:cBhvr>
                                    </p:animEffect>
                                  </p:childTnLst>
                                </p:cTn>
                              </p:par>
                            </p:childTnLst>
                          </p:cTn>
                        </p:par>
                        <p:par>
                          <p:cTn id="35" fill="hold" nodeType="afterGroup">
                            <p:stCondLst>
                              <p:cond delay="500"/>
                            </p:stCondLst>
                            <p:childTnLst>
                              <p:par>
                                <p:cTn id="36" presetID="5" presetClass="entr" presetSubtype="10" fill="hold" grpId="0" nodeType="afterEffect">
                                  <p:stCondLst>
                                    <p:cond delay="0"/>
                                  </p:stCondLst>
                                  <p:childTnLst>
                                    <p:set>
                                      <p:cBhvr>
                                        <p:cTn id="37" dur="1" fill="hold">
                                          <p:stCondLst>
                                            <p:cond delay="0"/>
                                          </p:stCondLst>
                                        </p:cTn>
                                        <p:tgtEl>
                                          <p:spTgt spid="572505"/>
                                        </p:tgtEl>
                                        <p:attrNameLst>
                                          <p:attrName>style.visibility</p:attrName>
                                        </p:attrNameLst>
                                      </p:cBhvr>
                                      <p:to>
                                        <p:strVal val="visible"/>
                                      </p:to>
                                    </p:set>
                                    <p:animEffect transition="in" filter="checkerboard(across)">
                                      <p:cBhvr>
                                        <p:cTn id="38" dur="500"/>
                                        <p:tgtEl>
                                          <p:spTgt spid="572505"/>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572506"/>
                                        </p:tgtEl>
                                        <p:attrNameLst>
                                          <p:attrName>style.visibility</p:attrName>
                                        </p:attrNameLst>
                                      </p:cBhvr>
                                      <p:to>
                                        <p:strVal val="visible"/>
                                      </p:to>
                                    </p:set>
                                    <p:animEffect transition="in" filter="checkerboard(across)">
                                      <p:cBhvr>
                                        <p:cTn id="43" dur="500"/>
                                        <p:tgtEl>
                                          <p:spTgt spid="572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2478" grpId="0" animBg="1" autoUpdateAnimBg="0"/>
      <p:bldP spid="572479" grpId="0" animBg="1" autoUpdateAnimBg="0"/>
      <p:bldP spid="572480" grpId="0" animBg="1" autoUpdateAnimBg="0"/>
      <p:bldP spid="572505" grpId="0" animBg="1" autoUpdateAnimBg="0"/>
      <p:bldP spid="572506"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91"/>
          <p:cNvSpPr>
            <a:spLocks noChangeArrowheads="1"/>
          </p:cNvSpPr>
          <p:nvPr/>
        </p:nvSpPr>
        <p:spPr bwMode="auto">
          <a:xfrm>
            <a:off x="4191000" y="3654425"/>
            <a:ext cx="1447800" cy="455613"/>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t>mes_C</a:t>
            </a:r>
          </a:p>
        </p:txBody>
      </p:sp>
      <p:sp>
        <p:nvSpPr>
          <p:cNvPr id="38915" name="Rectangle 84"/>
          <p:cNvSpPr>
            <a:spLocks noChangeArrowheads="1"/>
          </p:cNvSpPr>
          <p:nvPr/>
        </p:nvSpPr>
        <p:spPr bwMode="auto">
          <a:xfrm>
            <a:off x="4191000" y="3200400"/>
            <a:ext cx="1447800" cy="455613"/>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solidFill>
                  <a:schemeClr val="accent2"/>
                </a:solidFill>
              </a:rPr>
              <a:t>mes_B</a:t>
            </a:r>
          </a:p>
        </p:txBody>
      </p:sp>
      <p:sp>
        <p:nvSpPr>
          <p:cNvPr id="38916" name="Rectangle 2"/>
          <p:cNvSpPr>
            <a:spLocks noGrp="1" noChangeArrowheads="1"/>
          </p:cNvSpPr>
          <p:nvPr>
            <p:ph type="title"/>
          </p:nvPr>
        </p:nvSpPr>
        <p:spPr>
          <a:xfrm>
            <a:off x="685800" y="800100"/>
            <a:ext cx="7772400" cy="762000"/>
          </a:xfrm>
        </p:spPr>
        <p:txBody>
          <a:bodyPr/>
          <a:lstStyle/>
          <a:p>
            <a:pPr eaLnBrk="1" hangingPunct="1"/>
            <a:r>
              <a:rPr lang="ja-JP" altLang="en-US"/>
              <a:t>リングバッファ式パイプ処理</a:t>
            </a:r>
          </a:p>
        </p:txBody>
      </p:sp>
      <p:sp>
        <p:nvSpPr>
          <p:cNvPr id="38917" name="Rectangle 3"/>
          <p:cNvSpPr>
            <a:spLocks noChangeArrowheads="1"/>
          </p:cNvSpPr>
          <p:nvPr/>
        </p:nvSpPr>
        <p:spPr bwMode="auto">
          <a:xfrm>
            <a:off x="990600" y="2971800"/>
            <a:ext cx="1905000" cy="914400"/>
          </a:xfrm>
          <a:prstGeom prst="rect">
            <a:avLst/>
          </a:prstGeom>
          <a:noFill/>
          <a:ln w="19050">
            <a:solidFill>
              <a:schemeClr val="tx1"/>
            </a:solidFill>
            <a:miter lim="800000"/>
            <a:headEnd/>
            <a:tailEnd/>
          </a:ln>
          <a:effectLst/>
        </p:spPr>
        <p:txBody>
          <a:bodyPr wrap="none" anchor="ctr"/>
          <a:lstStyle/>
          <a:p>
            <a:pPr algn="ctr" eaLnBrk="1" hangingPunct="1"/>
            <a:r>
              <a:rPr lang="ja-JP" altLang="en-US"/>
              <a:t>送信側</a:t>
            </a:r>
          </a:p>
          <a:p>
            <a:pPr algn="ctr" eaLnBrk="1" hangingPunct="1"/>
            <a:r>
              <a:rPr lang="ja-JP" altLang="en-US"/>
              <a:t>プロセス</a:t>
            </a:r>
          </a:p>
        </p:txBody>
      </p:sp>
      <p:sp>
        <p:nvSpPr>
          <p:cNvPr id="38918" name="Rectangle 4"/>
          <p:cNvSpPr>
            <a:spLocks noChangeArrowheads="1"/>
          </p:cNvSpPr>
          <p:nvPr/>
        </p:nvSpPr>
        <p:spPr bwMode="auto">
          <a:xfrm>
            <a:off x="6324600" y="2971800"/>
            <a:ext cx="1905000" cy="914400"/>
          </a:xfrm>
          <a:prstGeom prst="rect">
            <a:avLst/>
          </a:prstGeom>
          <a:noFill/>
          <a:ln w="19050">
            <a:solidFill>
              <a:schemeClr val="tx1"/>
            </a:solidFill>
            <a:miter lim="800000"/>
            <a:headEnd/>
            <a:tailEnd/>
          </a:ln>
          <a:effectLst/>
        </p:spPr>
        <p:txBody>
          <a:bodyPr wrap="none" anchor="ctr"/>
          <a:lstStyle/>
          <a:p>
            <a:pPr algn="ctr" eaLnBrk="1" hangingPunct="1"/>
            <a:r>
              <a:rPr lang="ja-JP" altLang="en-US"/>
              <a:t>受信側</a:t>
            </a:r>
          </a:p>
          <a:p>
            <a:pPr algn="ctr" eaLnBrk="1" hangingPunct="1"/>
            <a:r>
              <a:rPr lang="ja-JP" altLang="en-US"/>
              <a:t>プロセス</a:t>
            </a:r>
          </a:p>
        </p:txBody>
      </p:sp>
      <p:sp>
        <p:nvSpPr>
          <p:cNvPr id="38919" name="Text Box 5"/>
          <p:cNvSpPr txBox="1">
            <a:spLocks noChangeArrowheads="1"/>
          </p:cNvSpPr>
          <p:nvPr/>
        </p:nvSpPr>
        <p:spPr bwMode="auto">
          <a:xfrm>
            <a:off x="3733800" y="2133600"/>
            <a:ext cx="1968500" cy="457200"/>
          </a:xfrm>
          <a:prstGeom prst="rect">
            <a:avLst/>
          </a:prstGeom>
          <a:noFill/>
          <a:ln w="9525">
            <a:noFill/>
            <a:miter lim="800000"/>
            <a:headEnd/>
            <a:tailEnd/>
          </a:ln>
          <a:effectLst/>
        </p:spPr>
        <p:txBody>
          <a:bodyPr wrap="none">
            <a:spAutoFit/>
          </a:bodyPr>
          <a:lstStyle/>
          <a:p>
            <a:pPr eaLnBrk="1" hangingPunct="1"/>
            <a:r>
              <a:rPr lang="ja-JP" altLang="en-US"/>
              <a:t>リングバッファ</a:t>
            </a:r>
          </a:p>
        </p:txBody>
      </p:sp>
      <p:sp useBgFill="1">
        <p:nvSpPr>
          <p:cNvPr id="38920" name="Rectangle 6"/>
          <p:cNvSpPr>
            <a:spLocks noChangeArrowheads="1"/>
          </p:cNvSpPr>
          <p:nvPr/>
        </p:nvSpPr>
        <p:spPr bwMode="auto">
          <a:xfrm>
            <a:off x="7010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2</a:t>
            </a:r>
          </a:p>
        </p:txBody>
      </p:sp>
      <p:sp>
        <p:nvSpPr>
          <p:cNvPr id="38921" name="Text Box 7"/>
          <p:cNvSpPr txBox="1">
            <a:spLocks noChangeArrowheads="1"/>
          </p:cNvSpPr>
          <p:nvPr/>
        </p:nvSpPr>
        <p:spPr bwMode="auto">
          <a:xfrm>
            <a:off x="6096000" y="3962400"/>
            <a:ext cx="2225675" cy="457200"/>
          </a:xfrm>
          <a:prstGeom prst="rect">
            <a:avLst/>
          </a:prstGeom>
          <a:noFill/>
          <a:ln w="9525">
            <a:noFill/>
            <a:miter lim="800000"/>
            <a:headEnd/>
            <a:tailEnd/>
          </a:ln>
          <a:effectLst/>
        </p:spPr>
        <p:txBody>
          <a:bodyPr wrap="none">
            <a:spAutoFit/>
          </a:bodyPr>
          <a:lstStyle/>
          <a:p>
            <a:pPr eaLnBrk="1" hangingPunct="1"/>
            <a:r>
              <a:rPr lang="ja-JP" altLang="en-US"/>
              <a:t>バッファカウンタ</a:t>
            </a:r>
          </a:p>
        </p:txBody>
      </p:sp>
      <p:sp>
        <p:nvSpPr>
          <p:cNvPr id="38922" name="Text Box 8"/>
          <p:cNvSpPr txBox="1">
            <a:spLocks noChangeArrowheads="1"/>
          </p:cNvSpPr>
          <p:nvPr/>
        </p:nvSpPr>
        <p:spPr bwMode="auto">
          <a:xfrm>
            <a:off x="762000" y="3962400"/>
            <a:ext cx="2225675" cy="457200"/>
          </a:xfrm>
          <a:prstGeom prst="rect">
            <a:avLst/>
          </a:prstGeom>
          <a:noFill/>
          <a:ln w="9525">
            <a:noFill/>
            <a:miter lim="800000"/>
            <a:headEnd/>
            <a:tailEnd/>
          </a:ln>
          <a:effectLst/>
        </p:spPr>
        <p:txBody>
          <a:bodyPr wrap="none">
            <a:spAutoFit/>
          </a:bodyPr>
          <a:lstStyle/>
          <a:p>
            <a:pPr eaLnBrk="1" hangingPunct="1"/>
            <a:r>
              <a:rPr lang="ja-JP" altLang="en-US"/>
              <a:t>バッファカウンタ</a:t>
            </a:r>
          </a:p>
        </p:txBody>
      </p:sp>
      <p:sp useBgFill="1">
        <p:nvSpPr>
          <p:cNvPr id="38923" name="Rectangle 9"/>
          <p:cNvSpPr>
            <a:spLocks noChangeArrowheads="1"/>
          </p:cNvSpPr>
          <p:nvPr/>
        </p:nvSpPr>
        <p:spPr bwMode="auto">
          <a:xfrm>
            <a:off x="1676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1</a:t>
            </a:r>
          </a:p>
        </p:txBody>
      </p:sp>
      <p:grpSp>
        <p:nvGrpSpPr>
          <p:cNvPr id="573490" name="Group 50"/>
          <p:cNvGrpSpPr>
            <a:grpSpLocks/>
          </p:cNvGrpSpPr>
          <p:nvPr/>
        </p:nvGrpSpPr>
        <p:grpSpPr bwMode="auto">
          <a:xfrm>
            <a:off x="2895600" y="3200400"/>
            <a:ext cx="2743200" cy="455613"/>
            <a:chOff x="1824" y="2015"/>
            <a:chExt cx="1728" cy="287"/>
          </a:xfrm>
        </p:grpSpPr>
        <p:sp>
          <p:nvSpPr>
            <p:cNvPr id="38954" name="Rectangle 51"/>
            <p:cNvSpPr>
              <a:spLocks noChangeArrowheads="1"/>
            </p:cNvSpPr>
            <p:nvPr/>
          </p:nvSpPr>
          <p:spPr bwMode="auto">
            <a:xfrm>
              <a:off x="2640" y="2015"/>
              <a:ext cx="912" cy="287"/>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t>mes_H</a:t>
              </a:r>
            </a:p>
          </p:txBody>
        </p:sp>
        <p:sp>
          <p:nvSpPr>
            <p:cNvPr id="38955" name="Line 52"/>
            <p:cNvSpPr>
              <a:spLocks noChangeShapeType="1"/>
            </p:cNvSpPr>
            <p:nvPr/>
          </p:nvSpPr>
          <p:spPr bwMode="auto">
            <a:xfrm flipV="1">
              <a:off x="1824" y="2160"/>
              <a:ext cx="816" cy="0"/>
            </a:xfrm>
            <a:prstGeom prst="line">
              <a:avLst/>
            </a:prstGeom>
            <a:noFill/>
            <a:ln w="38100">
              <a:solidFill>
                <a:srgbClr val="FF99CC"/>
              </a:solidFill>
              <a:round/>
              <a:headEnd/>
              <a:tailEnd type="triangle" w="med" len="med"/>
            </a:ln>
            <a:effectLst/>
          </p:spPr>
          <p:txBody>
            <a:bodyPr wrap="none"/>
            <a:lstStyle/>
            <a:p>
              <a:endParaRPr lang="ja-JP" altLang="en-US"/>
            </a:p>
          </p:txBody>
        </p:sp>
      </p:grpSp>
      <p:sp useBgFill="1">
        <p:nvSpPr>
          <p:cNvPr id="573493" name="Rectangle 53"/>
          <p:cNvSpPr>
            <a:spLocks noChangeArrowheads="1"/>
          </p:cNvSpPr>
          <p:nvPr/>
        </p:nvSpPr>
        <p:spPr bwMode="auto">
          <a:xfrm>
            <a:off x="1676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2</a:t>
            </a:r>
          </a:p>
        </p:txBody>
      </p:sp>
      <p:grpSp>
        <p:nvGrpSpPr>
          <p:cNvPr id="573494" name="Group 54"/>
          <p:cNvGrpSpPr>
            <a:grpSpLocks/>
          </p:cNvGrpSpPr>
          <p:nvPr/>
        </p:nvGrpSpPr>
        <p:grpSpPr bwMode="auto">
          <a:xfrm>
            <a:off x="2895600" y="3429000"/>
            <a:ext cx="2743200" cy="681038"/>
            <a:chOff x="1824" y="2160"/>
            <a:chExt cx="1728" cy="429"/>
          </a:xfrm>
        </p:grpSpPr>
        <p:sp>
          <p:nvSpPr>
            <p:cNvPr id="38952" name="Rectangle 55"/>
            <p:cNvSpPr>
              <a:spLocks noChangeArrowheads="1"/>
            </p:cNvSpPr>
            <p:nvPr/>
          </p:nvSpPr>
          <p:spPr bwMode="auto">
            <a:xfrm>
              <a:off x="2640" y="2302"/>
              <a:ext cx="912" cy="287"/>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t>mes_I</a:t>
              </a:r>
            </a:p>
          </p:txBody>
        </p:sp>
        <p:sp>
          <p:nvSpPr>
            <p:cNvPr id="38953" name="Line 56"/>
            <p:cNvSpPr>
              <a:spLocks noChangeShapeType="1"/>
            </p:cNvSpPr>
            <p:nvPr/>
          </p:nvSpPr>
          <p:spPr bwMode="auto">
            <a:xfrm>
              <a:off x="1824" y="2160"/>
              <a:ext cx="816" cy="336"/>
            </a:xfrm>
            <a:prstGeom prst="line">
              <a:avLst/>
            </a:prstGeom>
            <a:noFill/>
            <a:ln w="38100">
              <a:solidFill>
                <a:srgbClr val="FF99CC"/>
              </a:solidFill>
              <a:round/>
              <a:headEnd/>
              <a:tailEnd type="triangle" w="med" len="med"/>
            </a:ln>
            <a:effectLst/>
          </p:spPr>
          <p:txBody>
            <a:bodyPr wrap="none"/>
            <a:lstStyle/>
            <a:p>
              <a:endParaRPr lang="ja-JP" altLang="en-US"/>
            </a:p>
          </p:txBody>
        </p:sp>
      </p:grpSp>
      <p:sp useBgFill="1">
        <p:nvSpPr>
          <p:cNvPr id="573497" name="Rectangle 57"/>
          <p:cNvSpPr>
            <a:spLocks noChangeArrowheads="1"/>
          </p:cNvSpPr>
          <p:nvPr/>
        </p:nvSpPr>
        <p:spPr bwMode="auto">
          <a:xfrm>
            <a:off x="1676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3</a:t>
            </a:r>
          </a:p>
        </p:txBody>
      </p:sp>
      <p:graphicFrame>
        <p:nvGraphicFramePr>
          <p:cNvPr id="573532" name="Group 92"/>
          <p:cNvGraphicFramePr>
            <a:graphicFrameLocks noGrp="1"/>
          </p:cNvGraphicFramePr>
          <p:nvPr/>
        </p:nvGraphicFramePr>
        <p:xfrm>
          <a:off x="3810000" y="2743200"/>
          <a:ext cx="1828800" cy="2743200"/>
        </p:xfrm>
        <a:graphic>
          <a:graphicData uri="http://schemas.openxmlformats.org/drawingml/2006/table">
            <a:tbl>
              <a:tblPr/>
              <a:tblGrid>
                <a:gridCol w="3810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tblGrid>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0</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charset="0"/>
                          <a:ea typeface="ＭＳ Ｐゴシック" charset="-128"/>
                        </a:rPr>
                        <a:t>mes_G</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2588">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1</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2</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3</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charset="0"/>
                          <a:ea typeface="ＭＳ Ｐゴシック" charset="-128"/>
                        </a:rPr>
                        <a:t>mes_D</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4</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charset="0"/>
                          <a:ea typeface="ＭＳ Ｐゴシック" charset="-128"/>
                        </a:rPr>
                        <a:t>mes_E</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charset="0"/>
                          <a:ea typeface="ＭＳ Ｐゴシック" charset="-128"/>
                        </a:rPr>
                        <a:t>mes_F</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573521" name="Text Box 81"/>
          <p:cNvSpPr txBox="1">
            <a:spLocks noChangeArrowheads="1"/>
          </p:cNvSpPr>
          <p:nvPr/>
        </p:nvSpPr>
        <p:spPr bwMode="auto">
          <a:xfrm>
            <a:off x="1295400" y="5691188"/>
            <a:ext cx="6927850" cy="946150"/>
          </a:xfrm>
          <a:prstGeom prst="rect">
            <a:avLst/>
          </a:prstGeom>
          <a:noFill/>
          <a:ln w="9525">
            <a:noFill/>
            <a:miter lim="800000"/>
            <a:headEnd/>
            <a:tailEnd/>
          </a:ln>
          <a:effectLst/>
        </p:spPr>
        <p:txBody>
          <a:bodyPr wrap="none">
            <a:spAutoFit/>
          </a:bodyPr>
          <a:lstStyle/>
          <a:p>
            <a:pPr eaLnBrk="1" hangingPunct="1"/>
            <a:r>
              <a:rPr lang="ja-JP" altLang="en-US" sz="2800"/>
              <a:t>バッファがいっぱいのときに送信すると</a:t>
            </a:r>
          </a:p>
          <a:p>
            <a:pPr eaLnBrk="1" hangingPunct="1"/>
            <a:r>
              <a:rPr lang="ja-JP" altLang="en-US" sz="2800"/>
              <a:t>受信側が未読のメッセージを上書きしてしまう</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73490"/>
                                        </p:tgtEl>
                                        <p:attrNameLst>
                                          <p:attrName>style.visibility</p:attrName>
                                        </p:attrNameLst>
                                      </p:cBhvr>
                                      <p:to>
                                        <p:strVal val="visible"/>
                                      </p:to>
                                    </p:set>
                                    <p:animEffect transition="in" filter="wipe(left)">
                                      <p:cBhvr>
                                        <p:cTn id="7" dur="500"/>
                                        <p:tgtEl>
                                          <p:spTgt spid="5734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73493"/>
                                        </p:tgtEl>
                                        <p:attrNameLst>
                                          <p:attrName>style.visibility</p:attrName>
                                        </p:attrNameLst>
                                      </p:cBhvr>
                                      <p:to>
                                        <p:strVal val="visible"/>
                                      </p:to>
                                    </p:set>
                                    <p:animEffect transition="in" filter="checkerboard(across)">
                                      <p:cBhvr>
                                        <p:cTn id="12" dur="500"/>
                                        <p:tgtEl>
                                          <p:spTgt spid="57349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73494"/>
                                        </p:tgtEl>
                                        <p:attrNameLst>
                                          <p:attrName>style.visibility</p:attrName>
                                        </p:attrNameLst>
                                      </p:cBhvr>
                                      <p:to>
                                        <p:strVal val="visible"/>
                                      </p:to>
                                    </p:set>
                                    <p:animEffect transition="in" filter="wipe(left)">
                                      <p:cBhvr>
                                        <p:cTn id="17" dur="500"/>
                                        <p:tgtEl>
                                          <p:spTgt spid="57349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73497"/>
                                        </p:tgtEl>
                                        <p:attrNameLst>
                                          <p:attrName>style.visibility</p:attrName>
                                        </p:attrNameLst>
                                      </p:cBhvr>
                                      <p:to>
                                        <p:strVal val="visible"/>
                                      </p:to>
                                    </p:set>
                                    <p:animEffect transition="in" filter="checkerboard(across)">
                                      <p:cBhvr>
                                        <p:cTn id="22" dur="500"/>
                                        <p:tgtEl>
                                          <p:spTgt spid="57349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573521"/>
                                        </p:tgtEl>
                                        <p:attrNameLst>
                                          <p:attrName>style.visibility</p:attrName>
                                        </p:attrNameLst>
                                      </p:cBhvr>
                                      <p:to>
                                        <p:strVal val="visible"/>
                                      </p:to>
                                    </p:set>
                                    <p:animEffect transition="in" filter="checkerboard(across)">
                                      <p:cBhvr>
                                        <p:cTn id="27" dur="500"/>
                                        <p:tgtEl>
                                          <p:spTgt spid="5735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93" grpId="0" animBg="1" autoUpdateAnimBg="0"/>
      <p:bldP spid="573497" grpId="0" animBg="1" autoUpdateAnimBg="0"/>
      <p:bldP spid="573521"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800100"/>
            <a:ext cx="7772400" cy="762000"/>
          </a:xfrm>
        </p:spPr>
        <p:txBody>
          <a:bodyPr/>
          <a:lstStyle/>
          <a:p>
            <a:pPr eaLnBrk="1" hangingPunct="1"/>
            <a:r>
              <a:rPr lang="ja-JP" altLang="en-US"/>
              <a:t>リングバッファ式パイプ処理</a:t>
            </a:r>
          </a:p>
        </p:txBody>
      </p:sp>
      <p:sp>
        <p:nvSpPr>
          <p:cNvPr id="39939" name="Rectangle 3"/>
          <p:cNvSpPr>
            <a:spLocks noChangeArrowheads="1"/>
          </p:cNvSpPr>
          <p:nvPr/>
        </p:nvSpPr>
        <p:spPr bwMode="auto">
          <a:xfrm>
            <a:off x="990600" y="2971800"/>
            <a:ext cx="1905000" cy="914400"/>
          </a:xfrm>
          <a:prstGeom prst="rect">
            <a:avLst/>
          </a:prstGeom>
          <a:noFill/>
          <a:ln w="19050">
            <a:solidFill>
              <a:schemeClr val="tx1"/>
            </a:solidFill>
            <a:miter lim="800000"/>
            <a:headEnd/>
            <a:tailEnd/>
          </a:ln>
          <a:effectLst/>
        </p:spPr>
        <p:txBody>
          <a:bodyPr wrap="none" anchor="ctr"/>
          <a:lstStyle/>
          <a:p>
            <a:pPr algn="ctr" eaLnBrk="1" hangingPunct="1"/>
            <a:r>
              <a:rPr lang="ja-JP" altLang="en-US"/>
              <a:t>送信側</a:t>
            </a:r>
          </a:p>
          <a:p>
            <a:pPr algn="ctr" eaLnBrk="1" hangingPunct="1"/>
            <a:r>
              <a:rPr lang="ja-JP" altLang="en-US"/>
              <a:t>プロセス</a:t>
            </a:r>
          </a:p>
        </p:txBody>
      </p:sp>
      <p:sp>
        <p:nvSpPr>
          <p:cNvPr id="39940" name="Rectangle 4"/>
          <p:cNvSpPr>
            <a:spLocks noChangeArrowheads="1"/>
          </p:cNvSpPr>
          <p:nvPr/>
        </p:nvSpPr>
        <p:spPr bwMode="auto">
          <a:xfrm>
            <a:off x="6324600" y="2971800"/>
            <a:ext cx="1905000" cy="914400"/>
          </a:xfrm>
          <a:prstGeom prst="rect">
            <a:avLst/>
          </a:prstGeom>
          <a:noFill/>
          <a:ln w="19050">
            <a:solidFill>
              <a:schemeClr val="tx1"/>
            </a:solidFill>
            <a:miter lim="800000"/>
            <a:headEnd/>
            <a:tailEnd/>
          </a:ln>
          <a:effectLst/>
        </p:spPr>
        <p:txBody>
          <a:bodyPr wrap="none" anchor="ctr"/>
          <a:lstStyle/>
          <a:p>
            <a:pPr algn="ctr" eaLnBrk="1" hangingPunct="1"/>
            <a:r>
              <a:rPr lang="ja-JP" altLang="en-US"/>
              <a:t>受信側</a:t>
            </a:r>
          </a:p>
          <a:p>
            <a:pPr algn="ctr" eaLnBrk="1" hangingPunct="1"/>
            <a:r>
              <a:rPr lang="ja-JP" altLang="en-US"/>
              <a:t>プロセス</a:t>
            </a:r>
          </a:p>
        </p:txBody>
      </p:sp>
      <p:sp>
        <p:nvSpPr>
          <p:cNvPr id="39941" name="Text Box 5"/>
          <p:cNvSpPr txBox="1">
            <a:spLocks noChangeArrowheads="1"/>
          </p:cNvSpPr>
          <p:nvPr/>
        </p:nvSpPr>
        <p:spPr bwMode="auto">
          <a:xfrm>
            <a:off x="3733800" y="2133600"/>
            <a:ext cx="1968500" cy="457200"/>
          </a:xfrm>
          <a:prstGeom prst="rect">
            <a:avLst/>
          </a:prstGeom>
          <a:noFill/>
          <a:ln w="9525">
            <a:noFill/>
            <a:miter lim="800000"/>
            <a:headEnd/>
            <a:tailEnd/>
          </a:ln>
          <a:effectLst/>
        </p:spPr>
        <p:txBody>
          <a:bodyPr wrap="none">
            <a:spAutoFit/>
          </a:bodyPr>
          <a:lstStyle/>
          <a:p>
            <a:pPr eaLnBrk="1" hangingPunct="1"/>
            <a:r>
              <a:rPr lang="ja-JP" altLang="en-US"/>
              <a:t>リングバッファ</a:t>
            </a:r>
          </a:p>
        </p:txBody>
      </p:sp>
      <p:sp useBgFill="1">
        <p:nvSpPr>
          <p:cNvPr id="39942" name="Rectangle 6"/>
          <p:cNvSpPr>
            <a:spLocks noChangeArrowheads="1"/>
          </p:cNvSpPr>
          <p:nvPr/>
        </p:nvSpPr>
        <p:spPr bwMode="auto">
          <a:xfrm>
            <a:off x="7010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5</a:t>
            </a:r>
          </a:p>
        </p:txBody>
      </p:sp>
      <p:sp>
        <p:nvSpPr>
          <p:cNvPr id="39943" name="Text Box 7"/>
          <p:cNvSpPr txBox="1">
            <a:spLocks noChangeArrowheads="1"/>
          </p:cNvSpPr>
          <p:nvPr/>
        </p:nvSpPr>
        <p:spPr bwMode="auto">
          <a:xfrm>
            <a:off x="6096000" y="3962400"/>
            <a:ext cx="2225675" cy="457200"/>
          </a:xfrm>
          <a:prstGeom prst="rect">
            <a:avLst/>
          </a:prstGeom>
          <a:noFill/>
          <a:ln w="9525">
            <a:noFill/>
            <a:miter lim="800000"/>
            <a:headEnd/>
            <a:tailEnd/>
          </a:ln>
          <a:effectLst/>
        </p:spPr>
        <p:txBody>
          <a:bodyPr wrap="none">
            <a:spAutoFit/>
          </a:bodyPr>
          <a:lstStyle/>
          <a:p>
            <a:pPr eaLnBrk="1" hangingPunct="1"/>
            <a:r>
              <a:rPr lang="ja-JP" altLang="en-US"/>
              <a:t>バッファカウンタ</a:t>
            </a:r>
          </a:p>
        </p:txBody>
      </p:sp>
      <p:sp>
        <p:nvSpPr>
          <p:cNvPr id="39944" name="Text Box 8"/>
          <p:cNvSpPr txBox="1">
            <a:spLocks noChangeArrowheads="1"/>
          </p:cNvSpPr>
          <p:nvPr/>
        </p:nvSpPr>
        <p:spPr bwMode="auto">
          <a:xfrm>
            <a:off x="762000" y="3962400"/>
            <a:ext cx="2225675" cy="457200"/>
          </a:xfrm>
          <a:prstGeom prst="rect">
            <a:avLst/>
          </a:prstGeom>
          <a:noFill/>
          <a:ln w="9525">
            <a:noFill/>
            <a:miter lim="800000"/>
            <a:headEnd/>
            <a:tailEnd/>
          </a:ln>
          <a:effectLst/>
        </p:spPr>
        <p:txBody>
          <a:bodyPr wrap="none">
            <a:spAutoFit/>
          </a:bodyPr>
          <a:lstStyle/>
          <a:p>
            <a:pPr eaLnBrk="1" hangingPunct="1"/>
            <a:r>
              <a:rPr lang="ja-JP" altLang="en-US"/>
              <a:t>バッファカウンタ</a:t>
            </a:r>
          </a:p>
        </p:txBody>
      </p:sp>
      <p:sp useBgFill="1">
        <p:nvSpPr>
          <p:cNvPr id="39945" name="Rectangle 9"/>
          <p:cNvSpPr>
            <a:spLocks noChangeArrowheads="1"/>
          </p:cNvSpPr>
          <p:nvPr/>
        </p:nvSpPr>
        <p:spPr bwMode="auto">
          <a:xfrm>
            <a:off x="1676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2</a:t>
            </a:r>
          </a:p>
        </p:txBody>
      </p:sp>
      <p:graphicFrame>
        <p:nvGraphicFramePr>
          <p:cNvPr id="574508" name="Group 44"/>
          <p:cNvGraphicFramePr>
            <a:graphicFrameLocks noGrp="1"/>
          </p:cNvGraphicFramePr>
          <p:nvPr/>
        </p:nvGraphicFramePr>
        <p:xfrm>
          <a:off x="3810000" y="2743200"/>
          <a:ext cx="1828800" cy="2743200"/>
        </p:xfrm>
        <a:graphic>
          <a:graphicData uri="http://schemas.openxmlformats.org/drawingml/2006/table">
            <a:tbl>
              <a:tblPr/>
              <a:tblGrid>
                <a:gridCol w="3810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tblGrid>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0</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charset="0"/>
                          <a:ea typeface="ＭＳ Ｐゴシック" charset="-128"/>
                        </a:rPr>
                        <a:t>mes_G</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2588">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1</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charset="0"/>
                          <a:ea typeface="ＭＳ Ｐゴシック" charset="-128"/>
                        </a:rPr>
                        <a:t>mes_H</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2</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accent2"/>
                          </a:solidFill>
                          <a:effectLst/>
                          <a:latin typeface="Times New Roman" charset="0"/>
                          <a:ea typeface="ＭＳ Ｐゴシック" charset="-128"/>
                        </a:rPr>
                        <a:t>mes_C</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3</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accent2"/>
                          </a:solidFill>
                          <a:effectLst/>
                          <a:latin typeface="Times New Roman" charset="0"/>
                          <a:ea typeface="ＭＳ Ｐゴシック" charset="-128"/>
                        </a:rPr>
                        <a:t>mes_D</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4</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accent2"/>
                          </a:solidFill>
                          <a:effectLst/>
                          <a:latin typeface="Times New Roman" charset="0"/>
                          <a:ea typeface="ＭＳ Ｐゴシック" charset="-128"/>
                        </a:rPr>
                        <a:t>mes_E</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charset="0"/>
                          <a:ea typeface="ＭＳ Ｐゴシック" charset="-128"/>
                        </a:rPr>
                        <a:t>mes_F</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574505" name="Text Box 41"/>
          <p:cNvSpPr txBox="1">
            <a:spLocks noChangeArrowheads="1"/>
          </p:cNvSpPr>
          <p:nvPr/>
        </p:nvSpPr>
        <p:spPr bwMode="auto">
          <a:xfrm>
            <a:off x="1295400" y="5691188"/>
            <a:ext cx="6189663" cy="946150"/>
          </a:xfrm>
          <a:prstGeom prst="rect">
            <a:avLst/>
          </a:prstGeom>
          <a:noFill/>
          <a:ln w="9525">
            <a:noFill/>
            <a:miter lim="800000"/>
            <a:headEnd/>
            <a:tailEnd/>
          </a:ln>
          <a:effectLst/>
        </p:spPr>
        <p:txBody>
          <a:bodyPr wrap="none">
            <a:spAutoFit/>
          </a:bodyPr>
          <a:lstStyle/>
          <a:p>
            <a:pPr eaLnBrk="1" hangingPunct="1"/>
            <a:r>
              <a:rPr lang="ja-JP" altLang="en-US" sz="2800"/>
              <a:t>バッファが空のときに受信すると</a:t>
            </a:r>
          </a:p>
          <a:p>
            <a:pPr eaLnBrk="1" hangingPunct="1"/>
            <a:r>
              <a:rPr lang="ja-JP" altLang="en-US" sz="2800"/>
              <a:t>既読のメッセージを再読み出ししてしまう</a:t>
            </a:r>
          </a:p>
        </p:txBody>
      </p:sp>
      <p:grpSp>
        <p:nvGrpSpPr>
          <p:cNvPr id="574509" name="Group 45"/>
          <p:cNvGrpSpPr>
            <a:grpSpLocks/>
          </p:cNvGrpSpPr>
          <p:nvPr/>
        </p:nvGrpSpPr>
        <p:grpSpPr bwMode="auto">
          <a:xfrm>
            <a:off x="4191000" y="3429000"/>
            <a:ext cx="2133600" cy="2047875"/>
            <a:chOff x="2640" y="2160"/>
            <a:chExt cx="1344" cy="1290"/>
          </a:xfrm>
        </p:grpSpPr>
        <p:sp>
          <p:nvSpPr>
            <p:cNvPr id="40005" name="Rectangle 46"/>
            <p:cNvSpPr>
              <a:spLocks noChangeArrowheads="1"/>
            </p:cNvSpPr>
            <p:nvPr/>
          </p:nvSpPr>
          <p:spPr bwMode="auto">
            <a:xfrm>
              <a:off x="2640" y="3163"/>
              <a:ext cx="912" cy="287"/>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solidFill>
                    <a:schemeClr val="accent2"/>
                  </a:solidFill>
                </a:rPr>
                <a:t>mes_F</a:t>
              </a:r>
            </a:p>
          </p:txBody>
        </p:sp>
        <p:sp>
          <p:nvSpPr>
            <p:cNvPr id="40006" name="Line 47"/>
            <p:cNvSpPr>
              <a:spLocks noChangeShapeType="1"/>
            </p:cNvSpPr>
            <p:nvPr/>
          </p:nvSpPr>
          <p:spPr bwMode="auto">
            <a:xfrm flipV="1">
              <a:off x="3552" y="2160"/>
              <a:ext cx="432" cy="1152"/>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574512" name="Group 48"/>
          <p:cNvGrpSpPr>
            <a:grpSpLocks/>
          </p:cNvGrpSpPr>
          <p:nvPr/>
        </p:nvGrpSpPr>
        <p:grpSpPr bwMode="auto">
          <a:xfrm>
            <a:off x="4191000" y="2743200"/>
            <a:ext cx="2133600" cy="685800"/>
            <a:chOff x="2640" y="1728"/>
            <a:chExt cx="1344" cy="432"/>
          </a:xfrm>
        </p:grpSpPr>
        <p:sp>
          <p:nvSpPr>
            <p:cNvPr id="40003" name="Rectangle 49"/>
            <p:cNvSpPr>
              <a:spLocks noChangeArrowheads="1"/>
            </p:cNvSpPr>
            <p:nvPr/>
          </p:nvSpPr>
          <p:spPr bwMode="auto">
            <a:xfrm>
              <a:off x="2640" y="1728"/>
              <a:ext cx="912" cy="287"/>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solidFill>
                    <a:schemeClr val="accent2"/>
                  </a:solidFill>
                </a:rPr>
                <a:t>mes_G</a:t>
              </a:r>
            </a:p>
          </p:txBody>
        </p:sp>
        <p:sp>
          <p:nvSpPr>
            <p:cNvPr id="40004" name="Line 50"/>
            <p:cNvSpPr>
              <a:spLocks noChangeShapeType="1"/>
            </p:cNvSpPr>
            <p:nvPr/>
          </p:nvSpPr>
          <p:spPr bwMode="auto">
            <a:xfrm>
              <a:off x="3552" y="1872"/>
              <a:ext cx="432" cy="288"/>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574515" name="Group 51"/>
          <p:cNvGrpSpPr>
            <a:grpSpLocks/>
          </p:cNvGrpSpPr>
          <p:nvPr/>
        </p:nvGrpSpPr>
        <p:grpSpPr bwMode="auto">
          <a:xfrm>
            <a:off x="4191000" y="3198813"/>
            <a:ext cx="2133600" cy="455612"/>
            <a:chOff x="2640" y="2015"/>
            <a:chExt cx="1344" cy="287"/>
          </a:xfrm>
        </p:grpSpPr>
        <p:sp>
          <p:nvSpPr>
            <p:cNvPr id="40001" name="Line 52"/>
            <p:cNvSpPr>
              <a:spLocks noChangeShapeType="1"/>
            </p:cNvSpPr>
            <p:nvPr/>
          </p:nvSpPr>
          <p:spPr bwMode="auto">
            <a:xfrm>
              <a:off x="3552" y="2160"/>
              <a:ext cx="432"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40002" name="Rectangle 53"/>
            <p:cNvSpPr>
              <a:spLocks noChangeArrowheads="1"/>
            </p:cNvSpPr>
            <p:nvPr/>
          </p:nvSpPr>
          <p:spPr bwMode="auto">
            <a:xfrm>
              <a:off x="2640" y="2015"/>
              <a:ext cx="912" cy="287"/>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solidFill>
                    <a:schemeClr val="accent2"/>
                  </a:solidFill>
                </a:rPr>
                <a:t>mes_H</a:t>
              </a:r>
            </a:p>
          </p:txBody>
        </p:sp>
      </p:grpSp>
      <p:sp>
        <p:nvSpPr>
          <p:cNvPr id="574518" name="Line 54"/>
          <p:cNvSpPr>
            <a:spLocks noChangeShapeType="1"/>
          </p:cNvSpPr>
          <p:nvPr/>
        </p:nvSpPr>
        <p:spPr bwMode="auto">
          <a:xfrm flipV="1">
            <a:off x="5638800" y="3429000"/>
            <a:ext cx="685800" cy="457200"/>
          </a:xfrm>
          <a:prstGeom prst="line">
            <a:avLst/>
          </a:prstGeom>
          <a:noFill/>
          <a:ln w="38100">
            <a:solidFill>
              <a:srgbClr val="FF99CC"/>
            </a:solidFill>
            <a:round/>
            <a:headEnd/>
            <a:tailEnd type="triangle" w="med" len="med"/>
          </a:ln>
          <a:effectLst/>
        </p:spPr>
        <p:txBody>
          <a:bodyPr wrap="none"/>
          <a:lstStyle/>
          <a:p>
            <a:endParaRPr lang="ja-JP" altLang="en-US"/>
          </a:p>
        </p:txBody>
      </p:sp>
      <p:graphicFrame>
        <p:nvGraphicFramePr>
          <p:cNvPr id="574542" name="Group 78"/>
          <p:cNvGraphicFramePr>
            <a:graphicFrameLocks noGrp="1"/>
          </p:cNvGraphicFramePr>
          <p:nvPr/>
        </p:nvGraphicFramePr>
        <p:xfrm>
          <a:off x="3810000" y="2743200"/>
          <a:ext cx="1828800" cy="2743200"/>
        </p:xfrm>
        <a:graphic>
          <a:graphicData uri="http://schemas.openxmlformats.org/drawingml/2006/table">
            <a:tbl>
              <a:tblPr/>
              <a:tblGrid>
                <a:gridCol w="3810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tblGrid>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0</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2588">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1</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2</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3</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4</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useBgFill="1">
        <p:nvSpPr>
          <p:cNvPr id="574543" name="Rectangle 79"/>
          <p:cNvSpPr>
            <a:spLocks noChangeArrowheads="1"/>
          </p:cNvSpPr>
          <p:nvPr/>
        </p:nvSpPr>
        <p:spPr bwMode="auto">
          <a:xfrm>
            <a:off x="7010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0</a:t>
            </a:r>
          </a:p>
        </p:txBody>
      </p:sp>
      <p:sp useBgFill="1">
        <p:nvSpPr>
          <p:cNvPr id="574544" name="Rectangle 80"/>
          <p:cNvSpPr>
            <a:spLocks noChangeArrowheads="1"/>
          </p:cNvSpPr>
          <p:nvPr/>
        </p:nvSpPr>
        <p:spPr bwMode="auto">
          <a:xfrm>
            <a:off x="7010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1</a:t>
            </a:r>
          </a:p>
        </p:txBody>
      </p:sp>
      <p:sp useBgFill="1">
        <p:nvSpPr>
          <p:cNvPr id="574545" name="Rectangle 81"/>
          <p:cNvSpPr>
            <a:spLocks noChangeArrowheads="1"/>
          </p:cNvSpPr>
          <p:nvPr/>
        </p:nvSpPr>
        <p:spPr bwMode="auto">
          <a:xfrm>
            <a:off x="7010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2</a:t>
            </a:r>
          </a:p>
        </p:txBody>
      </p:sp>
      <p:sp useBgFill="1">
        <p:nvSpPr>
          <p:cNvPr id="574546" name="Rectangle 82"/>
          <p:cNvSpPr>
            <a:spLocks noChangeArrowheads="1"/>
          </p:cNvSpPr>
          <p:nvPr/>
        </p:nvSpPr>
        <p:spPr bwMode="auto">
          <a:xfrm>
            <a:off x="7010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74509"/>
                                        </p:tgtEl>
                                        <p:attrNameLst>
                                          <p:attrName>style.visibility</p:attrName>
                                        </p:attrNameLst>
                                      </p:cBhvr>
                                      <p:to>
                                        <p:strVal val="visible"/>
                                      </p:to>
                                    </p:set>
                                    <p:animEffect transition="in" filter="wipe(left)">
                                      <p:cBhvr>
                                        <p:cTn id="7" dur="500"/>
                                        <p:tgtEl>
                                          <p:spTgt spid="574509"/>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574543"/>
                                        </p:tgtEl>
                                        <p:attrNameLst>
                                          <p:attrName>style.visibility</p:attrName>
                                        </p:attrNameLst>
                                      </p:cBhvr>
                                      <p:to>
                                        <p:strVal val="visible"/>
                                      </p:to>
                                    </p:set>
                                    <p:animEffect transition="in" filter="checkerboard(across)">
                                      <p:cBhvr>
                                        <p:cTn id="11" dur="500"/>
                                        <p:tgtEl>
                                          <p:spTgt spid="57454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574512"/>
                                        </p:tgtEl>
                                        <p:attrNameLst>
                                          <p:attrName>style.visibility</p:attrName>
                                        </p:attrNameLst>
                                      </p:cBhvr>
                                      <p:to>
                                        <p:strVal val="visible"/>
                                      </p:to>
                                    </p:set>
                                    <p:animEffect transition="in" filter="wipe(left)">
                                      <p:cBhvr>
                                        <p:cTn id="16" dur="500"/>
                                        <p:tgtEl>
                                          <p:spTgt spid="574512"/>
                                        </p:tgtEl>
                                      </p:cBhvr>
                                    </p:animEffect>
                                  </p:childTnLst>
                                </p:cTn>
                              </p:par>
                            </p:childTnLst>
                          </p:cTn>
                        </p:par>
                        <p:par>
                          <p:cTn id="17" fill="hold" nodeType="afterGroup">
                            <p:stCondLst>
                              <p:cond delay="500"/>
                            </p:stCondLst>
                            <p:childTnLst>
                              <p:par>
                                <p:cTn id="18" presetID="5" presetClass="entr" presetSubtype="10" fill="hold" grpId="0" nodeType="afterEffect">
                                  <p:stCondLst>
                                    <p:cond delay="0"/>
                                  </p:stCondLst>
                                  <p:childTnLst>
                                    <p:set>
                                      <p:cBhvr>
                                        <p:cTn id="19" dur="1" fill="hold">
                                          <p:stCondLst>
                                            <p:cond delay="0"/>
                                          </p:stCondLst>
                                        </p:cTn>
                                        <p:tgtEl>
                                          <p:spTgt spid="574544"/>
                                        </p:tgtEl>
                                        <p:attrNameLst>
                                          <p:attrName>style.visibility</p:attrName>
                                        </p:attrNameLst>
                                      </p:cBhvr>
                                      <p:to>
                                        <p:strVal val="visible"/>
                                      </p:to>
                                    </p:set>
                                    <p:animEffect transition="in" filter="checkerboard(across)">
                                      <p:cBhvr>
                                        <p:cTn id="20" dur="500"/>
                                        <p:tgtEl>
                                          <p:spTgt spid="57454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574515"/>
                                        </p:tgtEl>
                                        <p:attrNameLst>
                                          <p:attrName>style.visibility</p:attrName>
                                        </p:attrNameLst>
                                      </p:cBhvr>
                                      <p:to>
                                        <p:strVal val="visible"/>
                                      </p:to>
                                    </p:set>
                                    <p:animEffect transition="in" filter="wipe(left)">
                                      <p:cBhvr>
                                        <p:cTn id="25" dur="500"/>
                                        <p:tgtEl>
                                          <p:spTgt spid="574515"/>
                                        </p:tgtEl>
                                      </p:cBhvr>
                                    </p:animEffect>
                                  </p:childTnLst>
                                </p:cTn>
                              </p:par>
                            </p:childTnLst>
                          </p:cTn>
                        </p:par>
                        <p:par>
                          <p:cTn id="26" fill="hold" nodeType="afterGroup">
                            <p:stCondLst>
                              <p:cond delay="500"/>
                            </p:stCondLst>
                            <p:childTnLst>
                              <p:par>
                                <p:cTn id="27" presetID="5" presetClass="entr" presetSubtype="10" fill="hold" grpId="0" nodeType="afterEffect">
                                  <p:stCondLst>
                                    <p:cond delay="0"/>
                                  </p:stCondLst>
                                  <p:childTnLst>
                                    <p:set>
                                      <p:cBhvr>
                                        <p:cTn id="28" dur="1" fill="hold">
                                          <p:stCondLst>
                                            <p:cond delay="0"/>
                                          </p:stCondLst>
                                        </p:cTn>
                                        <p:tgtEl>
                                          <p:spTgt spid="574545"/>
                                        </p:tgtEl>
                                        <p:attrNameLst>
                                          <p:attrName>style.visibility</p:attrName>
                                        </p:attrNameLst>
                                      </p:cBhvr>
                                      <p:to>
                                        <p:strVal val="visible"/>
                                      </p:to>
                                    </p:set>
                                    <p:animEffect transition="in" filter="checkerboard(across)">
                                      <p:cBhvr>
                                        <p:cTn id="29" dur="500"/>
                                        <p:tgtEl>
                                          <p:spTgt spid="57454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574518"/>
                                        </p:tgtEl>
                                        <p:attrNameLst>
                                          <p:attrName>style.visibility</p:attrName>
                                        </p:attrNameLst>
                                      </p:cBhvr>
                                      <p:to>
                                        <p:strVal val="visible"/>
                                      </p:to>
                                    </p:set>
                                    <p:animEffect transition="in" filter="wipe(left)">
                                      <p:cBhvr>
                                        <p:cTn id="34" dur="500"/>
                                        <p:tgtEl>
                                          <p:spTgt spid="574518"/>
                                        </p:tgtEl>
                                      </p:cBhvr>
                                    </p:animEffect>
                                  </p:childTnLst>
                                </p:cTn>
                              </p:par>
                            </p:childTnLst>
                          </p:cTn>
                        </p:par>
                        <p:par>
                          <p:cTn id="35" fill="hold" nodeType="afterGroup">
                            <p:stCondLst>
                              <p:cond delay="500"/>
                            </p:stCondLst>
                            <p:childTnLst>
                              <p:par>
                                <p:cTn id="36" presetID="5" presetClass="entr" presetSubtype="10" fill="hold" grpId="0" nodeType="afterEffect">
                                  <p:stCondLst>
                                    <p:cond delay="0"/>
                                  </p:stCondLst>
                                  <p:childTnLst>
                                    <p:set>
                                      <p:cBhvr>
                                        <p:cTn id="37" dur="1" fill="hold">
                                          <p:stCondLst>
                                            <p:cond delay="0"/>
                                          </p:stCondLst>
                                        </p:cTn>
                                        <p:tgtEl>
                                          <p:spTgt spid="574546"/>
                                        </p:tgtEl>
                                        <p:attrNameLst>
                                          <p:attrName>style.visibility</p:attrName>
                                        </p:attrNameLst>
                                      </p:cBhvr>
                                      <p:to>
                                        <p:strVal val="visible"/>
                                      </p:to>
                                    </p:set>
                                    <p:animEffect transition="in" filter="checkerboard(across)">
                                      <p:cBhvr>
                                        <p:cTn id="38" dur="500"/>
                                        <p:tgtEl>
                                          <p:spTgt spid="574546"/>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574505"/>
                                        </p:tgtEl>
                                        <p:attrNameLst>
                                          <p:attrName>style.visibility</p:attrName>
                                        </p:attrNameLst>
                                      </p:cBhvr>
                                      <p:to>
                                        <p:strVal val="visible"/>
                                      </p:to>
                                    </p:set>
                                    <p:animEffect transition="in" filter="checkerboard(across)">
                                      <p:cBhvr>
                                        <p:cTn id="43" dur="500"/>
                                        <p:tgtEl>
                                          <p:spTgt spid="5745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4505" grpId="0" autoUpdateAnimBg="0"/>
      <p:bldP spid="574518" grpId="0" animBg="1"/>
      <p:bldP spid="574543" grpId="0" animBg="1" autoUpdateAnimBg="0"/>
      <p:bldP spid="574544" grpId="0" animBg="1" autoUpdateAnimBg="0"/>
      <p:bldP spid="574545" grpId="0" animBg="1" autoUpdateAnimBg="0"/>
      <p:bldP spid="574546" grpId="0" animBg="1"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セマフォを用いたパイプ処理</a:t>
            </a:r>
          </a:p>
        </p:txBody>
      </p:sp>
      <p:sp>
        <p:nvSpPr>
          <p:cNvPr id="40963" name="Rectangle 3"/>
          <p:cNvSpPr>
            <a:spLocks noChangeArrowheads="1"/>
          </p:cNvSpPr>
          <p:nvPr/>
        </p:nvSpPr>
        <p:spPr bwMode="auto">
          <a:xfrm>
            <a:off x="1295400" y="1524000"/>
            <a:ext cx="6629400" cy="12954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semaphore </a:t>
            </a:r>
            <a:r>
              <a:rPr lang="en-US" altLang="ja-JP" sz="2800" i="1"/>
              <a:t>s</a:t>
            </a:r>
            <a:r>
              <a:rPr lang="en-US" altLang="ja-JP" sz="2800"/>
              <a:t> := </a:t>
            </a:r>
            <a:r>
              <a:rPr lang="en-US" altLang="ja-JP" sz="2800" i="1"/>
              <a:t>N</a:t>
            </a:r>
            <a:r>
              <a:rPr lang="ja-JP" altLang="en-US" sz="2800"/>
              <a:t>;     </a:t>
            </a:r>
            <a:r>
              <a:rPr lang="ja-JP" altLang="en-US">
                <a:solidFill>
                  <a:schemeClr val="tx2"/>
                </a:solidFill>
              </a:rPr>
              <a:t>/* 空きバッファ数 */</a:t>
            </a:r>
          </a:p>
          <a:p>
            <a:pPr eaLnBrk="1" hangingPunct="1"/>
            <a:r>
              <a:rPr lang="en-US" altLang="ja-JP" sz="2800"/>
              <a:t>semaphore </a:t>
            </a:r>
            <a:r>
              <a:rPr lang="en-US" altLang="ja-JP" sz="2800" i="1"/>
              <a:t>m</a:t>
            </a:r>
            <a:r>
              <a:rPr lang="en-US" altLang="ja-JP" sz="2800"/>
              <a:t> := 0;    </a:t>
            </a:r>
            <a:r>
              <a:rPr lang="en-US" altLang="ja-JP">
                <a:solidFill>
                  <a:schemeClr val="tx2"/>
                </a:solidFill>
              </a:rPr>
              <a:t>/* </a:t>
            </a:r>
            <a:r>
              <a:rPr lang="ja-JP" altLang="en-US">
                <a:solidFill>
                  <a:schemeClr val="tx2"/>
                </a:solidFill>
              </a:rPr>
              <a:t>メッセージ数 */</a:t>
            </a:r>
          </a:p>
          <a:p>
            <a:pPr eaLnBrk="1" hangingPunct="1"/>
            <a:r>
              <a:rPr lang="en-US" altLang="ja-JP" sz="2800"/>
              <a:t>Message </a:t>
            </a:r>
            <a:r>
              <a:rPr lang="en-US" altLang="ja-JP" sz="2800" i="1"/>
              <a:t>Buffer</a:t>
            </a:r>
            <a:r>
              <a:rPr lang="en-US" altLang="ja-JP" sz="2800"/>
              <a:t>[</a:t>
            </a:r>
            <a:r>
              <a:rPr lang="en-US" altLang="ja-JP" sz="2800" i="1"/>
              <a:t>N</a:t>
            </a:r>
            <a:r>
              <a:rPr lang="en-US" altLang="ja-JP" sz="2800"/>
              <a:t>]; </a:t>
            </a:r>
            <a:r>
              <a:rPr lang="en-US" altLang="ja-JP">
                <a:solidFill>
                  <a:schemeClr val="tx2"/>
                </a:solidFill>
              </a:rPr>
              <a:t>/* </a:t>
            </a:r>
            <a:r>
              <a:rPr lang="ja-JP" altLang="en-US">
                <a:solidFill>
                  <a:schemeClr val="tx2"/>
                </a:solidFill>
              </a:rPr>
              <a:t>メッセージバッファ */</a:t>
            </a:r>
          </a:p>
        </p:txBody>
      </p:sp>
      <p:sp>
        <p:nvSpPr>
          <p:cNvPr id="40964" name="Rectangle 4"/>
          <p:cNvSpPr>
            <a:spLocks noChangeArrowheads="1"/>
          </p:cNvSpPr>
          <p:nvPr/>
        </p:nvSpPr>
        <p:spPr bwMode="auto">
          <a:xfrm>
            <a:off x="838200" y="3276600"/>
            <a:ext cx="3886200" cy="3429000"/>
          </a:xfrm>
          <a:prstGeom prst="rect">
            <a:avLst/>
          </a:prstGeom>
          <a:solidFill>
            <a:srgbClr val="000000"/>
          </a:solidFill>
          <a:ln w="19050">
            <a:solidFill>
              <a:schemeClr val="tx1"/>
            </a:solidFill>
            <a:miter lim="800000"/>
            <a:headEnd/>
            <a:tailEnd/>
          </a:ln>
          <a:effectLst/>
        </p:spPr>
        <p:txBody>
          <a:bodyPr wrap="none" anchor="ctr"/>
          <a:lstStyle/>
          <a:p>
            <a:r>
              <a:rPr kumimoji="0" lang="en-US" altLang="ja-JP" sz="2800"/>
              <a:t>int </a:t>
            </a:r>
            <a:r>
              <a:rPr kumimoji="0" lang="en-US" altLang="ja-JP" sz="2800" i="1"/>
              <a:t>i</a:t>
            </a:r>
            <a:r>
              <a:rPr kumimoji="0" lang="en-US" altLang="ja-JP" sz="2800"/>
              <a:t> := 0;</a:t>
            </a:r>
          </a:p>
          <a:p>
            <a:r>
              <a:rPr kumimoji="0" lang="en-US" altLang="ja-JP" sz="2800"/>
              <a:t>while (true){</a:t>
            </a:r>
          </a:p>
          <a:p>
            <a:r>
              <a:rPr kumimoji="0" lang="en-US" altLang="ja-JP" sz="2800"/>
              <a:t>    </a:t>
            </a:r>
            <a:r>
              <a:rPr kumimoji="0" lang="en-US" altLang="ja-JP" sz="2800" i="1"/>
              <a:t>send_msg</a:t>
            </a:r>
            <a:r>
              <a:rPr kumimoji="0" lang="en-US" altLang="ja-JP" sz="2800"/>
              <a:t> </a:t>
            </a:r>
            <a:r>
              <a:rPr kumimoji="0" lang="ja-JP" altLang="en-US" sz="2800"/>
              <a:t>の生成</a:t>
            </a:r>
            <a:r>
              <a:rPr kumimoji="0" lang="en-US" altLang="ja-JP" sz="2800"/>
              <a:t>;</a:t>
            </a:r>
          </a:p>
          <a:p>
            <a:r>
              <a:rPr kumimoji="0" lang="en-US" altLang="ja-JP" sz="2800"/>
              <a:t>    wait (</a:t>
            </a:r>
            <a:r>
              <a:rPr kumimoji="0" lang="en-US" altLang="ja-JP" sz="2800" i="1"/>
              <a:t>s</a:t>
            </a:r>
            <a:r>
              <a:rPr kumimoji="0" lang="en-US" altLang="ja-JP" sz="2800"/>
              <a:t>);</a:t>
            </a:r>
          </a:p>
          <a:p>
            <a:r>
              <a:rPr kumimoji="0" lang="en-US" altLang="ja-JP" sz="2800"/>
              <a:t>    </a:t>
            </a:r>
            <a:r>
              <a:rPr kumimoji="0" lang="en-US" altLang="ja-JP" sz="2800" i="1"/>
              <a:t>Buffer</a:t>
            </a:r>
            <a:r>
              <a:rPr kumimoji="0" lang="en-US" altLang="ja-JP" sz="2800"/>
              <a:t>[</a:t>
            </a:r>
            <a:r>
              <a:rPr kumimoji="0" lang="en-US" altLang="ja-JP" sz="2800" i="1"/>
              <a:t>i</a:t>
            </a:r>
            <a:r>
              <a:rPr kumimoji="0" lang="en-US" altLang="ja-JP" sz="2800"/>
              <a:t>] := </a:t>
            </a:r>
            <a:r>
              <a:rPr kumimoji="0" lang="en-US" altLang="ja-JP" sz="2800" i="1"/>
              <a:t>send_msg</a:t>
            </a:r>
            <a:r>
              <a:rPr kumimoji="0" lang="en-US" altLang="ja-JP" sz="2800"/>
              <a:t>;</a:t>
            </a:r>
          </a:p>
          <a:p>
            <a:r>
              <a:rPr kumimoji="0" lang="en-US" altLang="ja-JP" sz="2800"/>
              <a:t>    signal (</a:t>
            </a:r>
            <a:r>
              <a:rPr kumimoji="0" lang="en-US" altLang="ja-JP" sz="2800" i="1"/>
              <a:t>m</a:t>
            </a:r>
            <a:r>
              <a:rPr kumimoji="0" lang="en-US" altLang="ja-JP" sz="2800"/>
              <a:t>);</a:t>
            </a:r>
          </a:p>
          <a:p>
            <a:r>
              <a:rPr kumimoji="0" lang="en-US" altLang="ja-JP" sz="2800"/>
              <a:t>    </a:t>
            </a:r>
            <a:r>
              <a:rPr kumimoji="0" lang="en-US" altLang="ja-JP" sz="2800" i="1"/>
              <a:t>i</a:t>
            </a:r>
            <a:r>
              <a:rPr kumimoji="0" lang="en-US" altLang="ja-JP" sz="2800"/>
              <a:t> := (</a:t>
            </a:r>
            <a:r>
              <a:rPr kumimoji="0" lang="en-US" altLang="ja-JP" sz="2800" i="1"/>
              <a:t>i</a:t>
            </a:r>
            <a:r>
              <a:rPr kumimoji="0" lang="en-US" altLang="ja-JP" sz="2800"/>
              <a:t> + 1) mod </a:t>
            </a:r>
            <a:r>
              <a:rPr kumimoji="0" lang="en-US" altLang="ja-JP" sz="2800" i="1"/>
              <a:t>N</a:t>
            </a:r>
            <a:r>
              <a:rPr kumimoji="0" lang="en-US" altLang="ja-JP" sz="2800"/>
              <a:t>;</a:t>
            </a:r>
          </a:p>
          <a:p>
            <a:r>
              <a:rPr kumimoji="0" lang="en-US" altLang="ja-JP" sz="2800"/>
              <a:t>}</a:t>
            </a:r>
            <a:endParaRPr lang="ja-JP" altLang="en-US" sz="2800">
              <a:solidFill>
                <a:schemeClr val="tx2"/>
              </a:solidFill>
            </a:endParaRPr>
          </a:p>
        </p:txBody>
      </p:sp>
      <p:sp>
        <p:nvSpPr>
          <p:cNvPr id="40965" name="Rectangle 5"/>
          <p:cNvSpPr>
            <a:spLocks noChangeArrowheads="1"/>
          </p:cNvSpPr>
          <p:nvPr/>
        </p:nvSpPr>
        <p:spPr bwMode="auto">
          <a:xfrm>
            <a:off x="4914900" y="3276600"/>
            <a:ext cx="3886200" cy="3429000"/>
          </a:xfrm>
          <a:prstGeom prst="rect">
            <a:avLst/>
          </a:prstGeom>
          <a:solidFill>
            <a:srgbClr val="000000"/>
          </a:solidFill>
          <a:ln w="19050">
            <a:solidFill>
              <a:schemeClr val="tx1"/>
            </a:solidFill>
            <a:miter lim="800000"/>
            <a:headEnd/>
            <a:tailEnd/>
          </a:ln>
          <a:effectLst/>
        </p:spPr>
        <p:txBody>
          <a:bodyPr wrap="none" anchor="ctr"/>
          <a:lstStyle/>
          <a:p>
            <a:r>
              <a:rPr kumimoji="0" lang="en-US" altLang="ja-JP" sz="2800"/>
              <a:t>int </a:t>
            </a:r>
            <a:r>
              <a:rPr kumimoji="0" lang="en-US" altLang="ja-JP" sz="2800" i="1"/>
              <a:t>j</a:t>
            </a:r>
            <a:r>
              <a:rPr kumimoji="0" lang="en-US" altLang="ja-JP" sz="2800"/>
              <a:t> := 0;</a:t>
            </a:r>
          </a:p>
          <a:p>
            <a:r>
              <a:rPr kumimoji="0" lang="en-US" altLang="ja-JP" sz="2800"/>
              <a:t>while (true){</a:t>
            </a:r>
          </a:p>
          <a:p>
            <a:r>
              <a:rPr kumimoji="0" lang="en-US" altLang="ja-JP" sz="2800"/>
              <a:t>    wait (</a:t>
            </a:r>
            <a:r>
              <a:rPr kumimoji="0" lang="en-US" altLang="ja-JP" sz="2800" i="1"/>
              <a:t>m</a:t>
            </a:r>
            <a:r>
              <a:rPr kumimoji="0" lang="en-US" altLang="ja-JP" sz="2800"/>
              <a:t>);</a:t>
            </a:r>
          </a:p>
          <a:p>
            <a:r>
              <a:rPr kumimoji="0" lang="en-US" altLang="ja-JP" sz="2800"/>
              <a:t>    </a:t>
            </a:r>
            <a:r>
              <a:rPr kumimoji="0" lang="en-US" altLang="ja-JP" sz="2800" i="1"/>
              <a:t>recv_msg</a:t>
            </a:r>
            <a:r>
              <a:rPr kumimoji="0" lang="en-US" altLang="ja-JP" sz="2800"/>
              <a:t> := </a:t>
            </a:r>
            <a:r>
              <a:rPr kumimoji="0" lang="en-US" altLang="ja-JP" sz="2800" i="1"/>
              <a:t>Buffer</a:t>
            </a:r>
            <a:r>
              <a:rPr kumimoji="0" lang="en-US" altLang="ja-JP" sz="2800"/>
              <a:t>[</a:t>
            </a:r>
            <a:r>
              <a:rPr kumimoji="0" lang="en-US" altLang="ja-JP" sz="2800" i="1"/>
              <a:t>j</a:t>
            </a:r>
            <a:r>
              <a:rPr kumimoji="0" lang="en-US" altLang="ja-JP" sz="2800"/>
              <a:t>];</a:t>
            </a:r>
          </a:p>
          <a:p>
            <a:r>
              <a:rPr kumimoji="0" lang="en-US" altLang="ja-JP" sz="2800"/>
              <a:t>    signal (</a:t>
            </a:r>
            <a:r>
              <a:rPr kumimoji="0" lang="en-US" altLang="ja-JP" sz="2800" i="1"/>
              <a:t>s</a:t>
            </a:r>
            <a:r>
              <a:rPr kumimoji="0" lang="en-US" altLang="ja-JP" sz="2800"/>
              <a:t>);</a:t>
            </a:r>
          </a:p>
          <a:p>
            <a:r>
              <a:rPr kumimoji="0" lang="en-US" altLang="ja-JP" sz="2800"/>
              <a:t>    </a:t>
            </a:r>
            <a:r>
              <a:rPr kumimoji="0" lang="en-US" altLang="ja-JP" sz="2800" i="1"/>
              <a:t>j</a:t>
            </a:r>
            <a:r>
              <a:rPr kumimoji="0" lang="en-US" altLang="ja-JP" sz="2800"/>
              <a:t> := (</a:t>
            </a:r>
            <a:r>
              <a:rPr kumimoji="0" lang="en-US" altLang="ja-JP" sz="2800" i="1"/>
              <a:t>j</a:t>
            </a:r>
            <a:r>
              <a:rPr kumimoji="0" lang="en-US" altLang="ja-JP" sz="2800"/>
              <a:t> + 1) mod </a:t>
            </a:r>
            <a:r>
              <a:rPr kumimoji="0" lang="en-US" altLang="ja-JP" sz="2800" i="1"/>
              <a:t>N</a:t>
            </a:r>
            <a:r>
              <a:rPr kumimoji="0" lang="en-US" altLang="ja-JP" sz="2800"/>
              <a:t>;</a:t>
            </a:r>
          </a:p>
          <a:p>
            <a:r>
              <a:rPr kumimoji="0" lang="en-US" altLang="ja-JP" sz="2800"/>
              <a:t>   </a:t>
            </a:r>
            <a:r>
              <a:rPr kumimoji="0" lang="en-US" altLang="ja-JP" sz="2800" i="1"/>
              <a:t>recv_mes</a:t>
            </a:r>
            <a:r>
              <a:rPr kumimoji="0" lang="en-US" altLang="ja-JP" sz="2800"/>
              <a:t> </a:t>
            </a:r>
            <a:r>
              <a:rPr kumimoji="0" lang="ja-JP" altLang="en-US" sz="2800"/>
              <a:t>の処理;</a:t>
            </a:r>
          </a:p>
          <a:p>
            <a:r>
              <a:rPr kumimoji="0" lang="en-US" altLang="ja-JP" sz="2800"/>
              <a:t>}</a:t>
            </a:r>
            <a:endParaRPr lang="ja-JP" altLang="en-US" sz="2800">
              <a:solidFill>
                <a:schemeClr val="tx2"/>
              </a:solidFill>
            </a:endParaRPr>
          </a:p>
        </p:txBody>
      </p:sp>
      <p:sp>
        <p:nvSpPr>
          <p:cNvPr id="40966" name="Text Box 6"/>
          <p:cNvSpPr txBox="1">
            <a:spLocks noChangeArrowheads="1"/>
          </p:cNvSpPr>
          <p:nvPr/>
        </p:nvSpPr>
        <p:spPr bwMode="auto">
          <a:xfrm>
            <a:off x="2057400" y="2819400"/>
            <a:ext cx="1098550" cy="457200"/>
          </a:xfrm>
          <a:prstGeom prst="rect">
            <a:avLst/>
          </a:prstGeom>
          <a:noFill/>
          <a:ln w="9525">
            <a:noFill/>
            <a:miter lim="800000"/>
            <a:headEnd/>
            <a:tailEnd/>
          </a:ln>
          <a:effectLst/>
        </p:spPr>
        <p:txBody>
          <a:bodyPr wrap="none">
            <a:spAutoFit/>
          </a:bodyPr>
          <a:lstStyle/>
          <a:p>
            <a:pPr eaLnBrk="1" hangingPunct="1"/>
            <a:r>
              <a:rPr lang="ja-JP" altLang="en-US"/>
              <a:t>送信側</a:t>
            </a:r>
          </a:p>
        </p:txBody>
      </p:sp>
      <p:sp>
        <p:nvSpPr>
          <p:cNvPr id="40967" name="Text Box 7"/>
          <p:cNvSpPr txBox="1">
            <a:spLocks noChangeArrowheads="1"/>
          </p:cNvSpPr>
          <p:nvPr/>
        </p:nvSpPr>
        <p:spPr bwMode="auto">
          <a:xfrm>
            <a:off x="6308725" y="2819400"/>
            <a:ext cx="1098550" cy="457200"/>
          </a:xfrm>
          <a:prstGeom prst="rect">
            <a:avLst/>
          </a:prstGeom>
          <a:noFill/>
          <a:ln w="9525">
            <a:noFill/>
            <a:miter lim="800000"/>
            <a:headEnd/>
            <a:tailEnd/>
          </a:ln>
          <a:effectLst/>
        </p:spPr>
        <p:txBody>
          <a:bodyPr wrap="none">
            <a:spAutoFit/>
          </a:bodyPr>
          <a:lstStyle/>
          <a:p>
            <a:pPr eaLnBrk="1" hangingPunct="1"/>
            <a:r>
              <a:rPr lang="ja-JP" altLang="en-US"/>
              <a:t>受信側</a:t>
            </a:r>
          </a:p>
        </p:txBody>
      </p:sp>
      <p:cxnSp>
        <p:nvCxnSpPr>
          <p:cNvPr id="3" name="直線矢印コネクタ 2">
            <a:extLst>
              <a:ext uri="{FF2B5EF4-FFF2-40B4-BE49-F238E27FC236}">
                <a16:creationId xmlns:a16="http://schemas.microsoft.com/office/drawing/2014/main" id="{E7E5D7AC-11BE-4815-811D-D3C53D0F6CEA}"/>
              </a:ext>
            </a:extLst>
          </p:cNvPr>
          <p:cNvCxnSpPr/>
          <p:nvPr/>
        </p:nvCxnSpPr>
        <p:spPr bwMode="auto">
          <a:xfrm>
            <a:off x="3491880" y="4797152"/>
            <a:ext cx="1800200" cy="432048"/>
          </a:xfrm>
          <a:prstGeom prst="straightConnector1">
            <a:avLst/>
          </a:prstGeom>
          <a:solidFill>
            <a:schemeClr val="accent1"/>
          </a:solidFill>
          <a:ln w="28575" cap="flat" cmpd="sng" algn="ctr">
            <a:solidFill>
              <a:srgbClr val="FF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線矢印コネクタ 9">
            <a:extLst>
              <a:ext uri="{FF2B5EF4-FFF2-40B4-BE49-F238E27FC236}">
                <a16:creationId xmlns:a16="http://schemas.microsoft.com/office/drawing/2014/main" id="{2FEFB7ED-F7E8-464F-A8F8-08AFE0E747BC}"/>
              </a:ext>
            </a:extLst>
          </p:cNvPr>
          <p:cNvCxnSpPr/>
          <p:nvPr/>
        </p:nvCxnSpPr>
        <p:spPr bwMode="auto">
          <a:xfrm flipH="1">
            <a:off x="3461400" y="4401108"/>
            <a:ext cx="1800200" cy="1224136"/>
          </a:xfrm>
          <a:prstGeom prst="straightConnector1">
            <a:avLst/>
          </a:prstGeom>
          <a:solidFill>
            <a:schemeClr val="accent1"/>
          </a:solidFill>
          <a:ln w="28575" cap="flat" cmpd="sng" algn="ctr">
            <a:solidFill>
              <a:srgbClr val="FF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right)">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相互排除</a:t>
            </a:r>
            <a:endParaRPr lang="en-US" altLang="ja-JP">
              <a:latin typeface="Times New Roman" charset="0"/>
            </a:endParaRPr>
          </a:p>
        </p:txBody>
      </p:sp>
      <p:sp>
        <p:nvSpPr>
          <p:cNvPr id="8195" name="Rectangle 3"/>
          <p:cNvSpPr>
            <a:spLocks noGrp="1" noChangeArrowheads="1"/>
          </p:cNvSpPr>
          <p:nvPr>
            <p:ph type="body" idx="1"/>
          </p:nvPr>
        </p:nvSpPr>
        <p:spPr>
          <a:xfrm>
            <a:off x="685800" y="1981200"/>
            <a:ext cx="7772400" cy="3733800"/>
          </a:xfrm>
        </p:spPr>
        <p:txBody>
          <a:bodyPr/>
          <a:lstStyle/>
          <a:p>
            <a:pPr eaLnBrk="1" hangingPunct="1"/>
            <a:r>
              <a:rPr lang="ja-JP" altLang="en-US">
                <a:latin typeface="Times New Roman" charset="0"/>
              </a:rPr>
              <a:t>ソフトウェアによる相互排除</a:t>
            </a:r>
          </a:p>
          <a:p>
            <a:pPr lvl="1" eaLnBrk="1" hangingPunct="1"/>
            <a:r>
              <a:rPr lang="ja-JP" altLang="en-US">
                <a:latin typeface="Times New Roman" charset="0"/>
              </a:rPr>
              <a:t>相互排除アルゴリズムを使用</a:t>
            </a:r>
          </a:p>
          <a:p>
            <a:pPr eaLnBrk="1" hangingPunct="1"/>
            <a:r>
              <a:rPr lang="ja-JP" altLang="en-US">
                <a:latin typeface="Times New Roman" charset="0"/>
              </a:rPr>
              <a:t>ハードウェアによる相互排除</a:t>
            </a:r>
          </a:p>
          <a:p>
            <a:pPr lvl="1" eaLnBrk="1" hangingPunct="1"/>
            <a:r>
              <a:rPr lang="ja-JP" altLang="en-US">
                <a:latin typeface="Times New Roman" charset="0"/>
              </a:rPr>
              <a:t>機械語命令 </a:t>
            </a:r>
            <a:r>
              <a:rPr lang="en-US" altLang="ja-JP">
                <a:latin typeface="Times New Roman" charset="0"/>
              </a:rPr>
              <a:t>Test and Set </a:t>
            </a:r>
            <a:r>
              <a:rPr lang="ja-JP" altLang="en-US">
                <a:latin typeface="Times New Roman" charset="0"/>
              </a:rPr>
              <a:t>を使用</a:t>
            </a:r>
          </a:p>
          <a:p>
            <a:pPr eaLnBrk="1" hangingPunct="1"/>
            <a:r>
              <a:rPr lang="ja-JP" altLang="en-US">
                <a:latin typeface="Times New Roman" charset="0"/>
              </a:rPr>
              <a:t>割込み禁止による相互排除</a:t>
            </a:r>
          </a:p>
          <a:p>
            <a:pPr lvl="1" eaLnBrk="1" hangingPunct="1"/>
            <a:r>
              <a:rPr lang="ja-JP" altLang="en-US">
                <a:latin typeface="Times New Roman" charset="0"/>
              </a:rPr>
              <a:t>割込み禁止命令を使用</a:t>
            </a:r>
          </a:p>
        </p:txBody>
      </p:sp>
      <p:sp>
        <p:nvSpPr>
          <p:cNvPr id="441348" name="Rectangle 4"/>
          <p:cNvSpPr>
            <a:spLocks noChangeArrowheads="1"/>
          </p:cNvSpPr>
          <p:nvPr/>
        </p:nvSpPr>
        <p:spPr bwMode="auto">
          <a:xfrm>
            <a:off x="685800" y="5334000"/>
            <a:ext cx="7391400" cy="1219200"/>
          </a:xfrm>
          <a:prstGeom prst="rect">
            <a:avLst/>
          </a:prstGeom>
          <a:noFill/>
          <a:ln w="9525">
            <a:noFill/>
            <a:miter lim="800000"/>
            <a:headEnd/>
            <a:tailEnd/>
          </a:ln>
          <a:effectLst/>
        </p:spPr>
        <p:txBody>
          <a:bodyPr/>
          <a:lstStyle/>
          <a:p>
            <a:pPr marL="342900" indent="-342900" eaLnBrk="1" hangingPunct="1">
              <a:spcBef>
                <a:spcPct val="20000"/>
              </a:spcBef>
              <a:buSzPct val="85000"/>
              <a:buFontTx/>
              <a:buBlip>
                <a:blip r:embed="rId3"/>
              </a:buBlip>
            </a:pPr>
            <a:r>
              <a:rPr lang="ja-JP" altLang="en-US" sz="3200"/>
              <a:t>セマフォによる相互排除</a:t>
            </a:r>
          </a:p>
          <a:p>
            <a:pPr marL="342900" indent="-342900" eaLnBrk="1" hangingPunct="1">
              <a:spcBef>
                <a:spcPct val="20000"/>
              </a:spcBef>
              <a:buSzPct val="85000"/>
              <a:buFontTx/>
              <a:buBlip>
                <a:blip r:embed="rId3"/>
              </a:buBlip>
            </a:pPr>
            <a:r>
              <a:rPr lang="ja-JP" altLang="en-US" sz="3200"/>
              <a:t>モニタによる相互排除</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41348"/>
                                        </p:tgtEl>
                                        <p:attrNameLst>
                                          <p:attrName>style.visibility</p:attrName>
                                        </p:attrNameLst>
                                      </p:cBhvr>
                                      <p:to>
                                        <p:strVal val="visible"/>
                                      </p:to>
                                    </p:set>
                                    <p:animEffect transition="in" filter="checkerboard(across)">
                                      <p:cBhvr>
                                        <p:cTn id="7" dur="500"/>
                                        <p:tgtEl>
                                          <p:spTgt spid="4413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1348"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800100"/>
            <a:ext cx="7772400" cy="762000"/>
          </a:xfrm>
        </p:spPr>
        <p:txBody>
          <a:bodyPr/>
          <a:lstStyle/>
          <a:p>
            <a:pPr eaLnBrk="1" hangingPunct="1"/>
            <a:r>
              <a:rPr lang="ja-JP" altLang="en-US"/>
              <a:t>セマフォを用いたパイプ処理</a:t>
            </a:r>
          </a:p>
        </p:txBody>
      </p:sp>
      <p:sp>
        <p:nvSpPr>
          <p:cNvPr id="41987" name="Rectangle 3"/>
          <p:cNvSpPr>
            <a:spLocks noChangeArrowheads="1"/>
          </p:cNvSpPr>
          <p:nvPr/>
        </p:nvSpPr>
        <p:spPr bwMode="auto">
          <a:xfrm>
            <a:off x="990600" y="2971800"/>
            <a:ext cx="1905000" cy="914400"/>
          </a:xfrm>
          <a:prstGeom prst="rect">
            <a:avLst/>
          </a:prstGeom>
          <a:noFill/>
          <a:ln w="19050">
            <a:solidFill>
              <a:schemeClr val="tx1"/>
            </a:solidFill>
            <a:miter lim="800000"/>
            <a:headEnd/>
            <a:tailEnd/>
          </a:ln>
          <a:effectLst/>
        </p:spPr>
        <p:txBody>
          <a:bodyPr wrap="none" anchor="ctr"/>
          <a:lstStyle/>
          <a:p>
            <a:pPr algn="ctr" eaLnBrk="1" hangingPunct="1"/>
            <a:r>
              <a:rPr lang="ja-JP" altLang="en-US"/>
              <a:t>送信側</a:t>
            </a:r>
          </a:p>
          <a:p>
            <a:pPr algn="ctr" eaLnBrk="1" hangingPunct="1"/>
            <a:r>
              <a:rPr lang="ja-JP" altLang="en-US"/>
              <a:t>プロセス</a:t>
            </a:r>
          </a:p>
        </p:txBody>
      </p:sp>
      <p:sp>
        <p:nvSpPr>
          <p:cNvPr id="41988" name="Rectangle 4"/>
          <p:cNvSpPr>
            <a:spLocks noChangeArrowheads="1"/>
          </p:cNvSpPr>
          <p:nvPr/>
        </p:nvSpPr>
        <p:spPr bwMode="auto">
          <a:xfrm>
            <a:off x="6324600" y="2971800"/>
            <a:ext cx="1905000" cy="914400"/>
          </a:xfrm>
          <a:prstGeom prst="rect">
            <a:avLst/>
          </a:prstGeom>
          <a:noFill/>
          <a:ln w="19050">
            <a:solidFill>
              <a:schemeClr val="tx1"/>
            </a:solidFill>
            <a:miter lim="800000"/>
            <a:headEnd/>
            <a:tailEnd/>
          </a:ln>
          <a:effectLst/>
        </p:spPr>
        <p:txBody>
          <a:bodyPr wrap="none" anchor="ctr"/>
          <a:lstStyle/>
          <a:p>
            <a:pPr algn="ctr" eaLnBrk="1" hangingPunct="1"/>
            <a:r>
              <a:rPr lang="ja-JP" altLang="en-US"/>
              <a:t>受信側</a:t>
            </a:r>
          </a:p>
          <a:p>
            <a:pPr algn="ctr" eaLnBrk="1" hangingPunct="1"/>
            <a:r>
              <a:rPr lang="ja-JP" altLang="en-US"/>
              <a:t>プロセス</a:t>
            </a:r>
          </a:p>
        </p:txBody>
      </p:sp>
      <p:sp>
        <p:nvSpPr>
          <p:cNvPr id="41989" name="Text Box 5"/>
          <p:cNvSpPr txBox="1">
            <a:spLocks noChangeArrowheads="1"/>
          </p:cNvSpPr>
          <p:nvPr/>
        </p:nvSpPr>
        <p:spPr bwMode="auto">
          <a:xfrm>
            <a:off x="3733800" y="2133600"/>
            <a:ext cx="1968500" cy="457200"/>
          </a:xfrm>
          <a:prstGeom prst="rect">
            <a:avLst/>
          </a:prstGeom>
          <a:noFill/>
          <a:ln w="9525">
            <a:noFill/>
            <a:miter lim="800000"/>
            <a:headEnd/>
            <a:tailEnd/>
          </a:ln>
          <a:effectLst/>
        </p:spPr>
        <p:txBody>
          <a:bodyPr wrap="none">
            <a:spAutoFit/>
          </a:bodyPr>
          <a:lstStyle/>
          <a:p>
            <a:pPr eaLnBrk="1" hangingPunct="1"/>
            <a:r>
              <a:rPr lang="ja-JP" altLang="en-US"/>
              <a:t>リングバッファ</a:t>
            </a:r>
          </a:p>
        </p:txBody>
      </p:sp>
      <p:sp useBgFill="1">
        <p:nvSpPr>
          <p:cNvPr id="41990" name="Rectangle 6"/>
          <p:cNvSpPr>
            <a:spLocks noChangeArrowheads="1"/>
          </p:cNvSpPr>
          <p:nvPr/>
        </p:nvSpPr>
        <p:spPr bwMode="auto">
          <a:xfrm>
            <a:off x="7010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0</a:t>
            </a:r>
          </a:p>
        </p:txBody>
      </p:sp>
      <p:sp>
        <p:nvSpPr>
          <p:cNvPr id="41991" name="Text Box 7"/>
          <p:cNvSpPr txBox="1">
            <a:spLocks noChangeArrowheads="1"/>
          </p:cNvSpPr>
          <p:nvPr/>
        </p:nvSpPr>
        <p:spPr bwMode="auto">
          <a:xfrm>
            <a:off x="6096000" y="3962400"/>
            <a:ext cx="2225675" cy="457200"/>
          </a:xfrm>
          <a:prstGeom prst="rect">
            <a:avLst/>
          </a:prstGeom>
          <a:noFill/>
          <a:ln w="9525">
            <a:noFill/>
            <a:miter lim="800000"/>
            <a:headEnd/>
            <a:tailEnd/>
          </a:ln>
          <a:effectLst/>
        </p:spPr>
        <p:txBody>
          <a:bodyPr wrap="none">
            <a:spAutoFit/>
          </a:bodyPr>
          <a:lstStyle/>
          <a:p>
            <a:pPr eaLnBrk="1" hangingPunct="1"/>
            <a:r>
              <a:rPr lang="ja-JP" altLang="en-US"/>
              <a:t>バッファカウンタ</a:t>
            </a:r>
          </a:p>
        </p:txBody>
      </p:sp>
      <p:sp useBgFill="1">
        <p:nvSpPr>
          <p:cNvPr id="41992" name="Rectangle 8"/>
          <p:cNvSpPr>
            <a:spLocks noChangeArrowheads="1"/>
          </p:cNvSpPr>
          <p:nvPr/>
        </p:nvSpPr>
        <p:spPr bwMode="auto">
          <a:xfrm>
            <a:off x="1676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0</a:t>
            </a:r>
          </a:p>
        </p:txBody>
      </p:sp>
      <p:sp>
        <p:nvSpPr>
          <p:cNvPr id="41993" name="Text Box 9"/>
          <p:cNvSpPr txBox="1">
            <a:spLocks noChangeArrowheads="1"/>
          </p:cNvSpPr>
          <p:nvPr/>
        </p:nvSpPr>
        <p:spPr bwMode="auto">
          <a:xfrm>
            <a:off x="762000" y="3962400"/>
            <a:ext cx="2225675" cy="457200"/>
          </a:xfrm>
          <a:prstGeom prst="rect">
            <a:avLst/>
          </a:prstGeom>
          <a:noFill/>
          <a:ln w="9525">
            <a:noFill/>
            <a:miter lim="800000"/>
            <a:headEnd/>
            <a:tailEnd/>
          </a:ln>
          <a:effectLst/>
        </p:spPr>
        <p:txBody>
          <a:bodyPr wrap="none">
            <a:spAutoFit/>
          </a:bodyPr>
          <a:lstStyle/>
          <a:p>
            <a:pPr eaLnBrk="1" hangingPunct="1"/>
            <a:r>
              <a:rPr lang="ja-JP" altLang="en-US"/>
              <a:t>バッファカウンタ</a:t>
            </a:r>
          </a:p>
        </p:txBody>
      </p:sp>
      <p:graphicFrame>
        <p:nvGraphicFramePr>
          <p:cNvPr id="575518" name="Group 30"/>
          <p:cNvGraphicFramePr>
            <a:graphicFrameLocks noGrp="1"/>
          </p:cNvGraphicFramePr>
          <p:nvPr/>
        </p:nvGraphicFramePr>
        <p:xfrm>
          <a:off x="3810000" y="2743200"/>
          <a:ext cx="1828800" cy="2743200"/>
        </p:xfrm>
        <a:graphic>
          <a:graphicData uri="http://schemas.openxmlformats.org/drawingml/2006/table">
            <a:tbl>
              <a:tblPr/>
              <a:tblGrid>
                <a:gridCol w="3810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tblGrid>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0</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accent2"/>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1</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accent2"/>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2</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3</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4</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useBgFill="1">
        <p:nvSpPr>
          <p:cNvPr id="42029" name="Rectangle 55"/>
          <p:cNvSpPr>
            <a:spLocks noChangeArrowheads="1"/>
          </p:cNvSpPr>
          <p:nvPr/>
        </p:nvSpPr>
        <p:spPr bwMode="auto">
          <a:xfrm>
            <a:off x="838200" y="20574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6</a:t>
            </a:r>
          </a:p>
        </p:txBody>
      </p:sp>
      <p:sp>
        <p:nvSpPr>
          <p:cNvPr id="42030" name="Text Box 56"/>
          <p:cNvSpPr txBox="1">
            <a:spLocks noChangeArrowheads="1"/>
          </p:cNvSpPr>
          <p:nvPr/>
        </p:nvSpPr>
        <p:spPr bwMode="auto">
          <a:xfrm>
            <a:off x="533400" y="2057400"/>
            <a:ext cx="322263" cy="519113"/>
          </a:xfrm>
          <a:prstGeom prst="rect">
            <a:avLst/>
          </a:prstGeom>
          <a:noFill/>
          <a:ln w="9525">
            <a:noFill/>
            <a:miter lim="800000"/>
            <a:headEnd/>
            <a:tailEnd/>
          </a:ln>
          <a:effectLst/>
        </p:spPr>
        <p:txBody>
          <a:bodyPr wrap="none">
            <a:spAutoFit/>
          </a:bodyPr>
          <a:lstStyle/>
          <a:p>
            <a:pPr eaLnBrk="1" hangingPunct="1"/>
            <a:r>
              <a:rPr lang="en-US" altLang="ja-JP" sz="2800" i="1"/>
              <a:t>s</a:t>
            </a:r>
          </a:p>
        </p:txBody>
      </p:sp>
      <p:sp useBgFill="1">
        <p:nvSpPr>
          <p:cNvPr id="42031" name="Rectangle 57"/>
          <p:cNvSpPr>
            <a:spLocks noChangeArrowheads="1"/>
          </p:cNvSpPr>
          <p:nvPr/>
        </p:nvSpPr>
        <p:spPr bwMode="auto">
          <a:xfrm>
            <a:off x="2819400" y="20574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0</a:t>
            </a:r>
          </a:p>
        </p:txBody>
      </p:sp>
      <p:sp>
        <p:nvSpPr>
          <p:cNvPr id="42032" name="Text Box 58"/>
          <p:cNvSpPr txBox="1">
            <a:spLocks noChangeArrowheads="1"/>
          </p:cNvSpPr>
          <p:nvPr/>
        </p:nvSpPr>
        <p:spPr bwMode="auto">
          <a:xfrm>
            <a:off x="2362200" y="2057400"/>
            <a:ext cx="441325" cy="519113"/>
          </a:xfrm>
          <a:prstGeom prst="rect">
            <a:avLst/>
          </a:prstGeom>
          <a:noFill/>
          <a:ln w="9525">
            <a:noFill/>
            <a:miter lim="800000"/>
            <a:headEnd/>
            <a:tailEnd/>
          </a:ln>
          <a:effectLst/>
        </p:spPr>
        <p:txBody>
          <a:bodyPr wrap="none">
            <a:spAutoFit/>
          </a:bodyPr>
          <a:lstStyle/>
          <a:p>
            <a:pPr eaLnBrk="1" hangingPunct="1"/>
            <a:r>
              <a:rPr lang="en-US" altLang="ja-JP" sz="2800" i="1"/>
              <a:t>m</a:t>
            </a:r>
          </a:p>
        </p:txBody>
      </p:sp>
      <p:sp>
        <p:nvSpPr>
          <p:cNvPr id="42043" name="Text Box 69"/>
          <p:cNvSpPr txBox="1">
            <a:spLocks noChangeArrowheads="1"/>
          </p:cNvSpPr>
          <p:nvPr/>
        </p:nvSpPr>
        <p:spPr bwMode="auto">
          <a:xfrm>
            <a:off x="304800" y="1600200"/>
            <a:ext cx="2057400" cy="457200"/>
          </a:xfrm>
          <a:prstGeom prst="rect">
            <a:avLst/>
          </a:prstGeom>
          <a:noFill/>
          <a:ln w="9525">
            <a:noFill/>
            <a:miter lim="800000"/>
            <a:headEnd/>
            <a:tailEnd/>
          </a:ln>
          <a:effectLst/>
        </p:spPr>
        <p:txBody>
          <a:bodyPr wrap="none">
            <a:spAutoFit/>
          </a:bodyPr>
          <a:lstStyle/>
          <a:p>
            <a:pPr eaLnBrk="1" hangingPunct="1"/>
            <a:r>
              <a:rPr lang="ja-JP" altLang="en-US"/>
              <a:t>空きバッファ数</a:t>
            </a:r>
          </a:p>
        </p:txBody>
      </p:sp>
      <p:sp>
        <p:nvSpPr>
          <p:cNvPr id="42044" name="Text Box 70"/>
          <p:cNvSpPr txBox="1">
            <a:spLocks noChangeArrowheads="1"/>
          </p:cNvSpPr>
          <p:nvPr/>
        </p:nvSpPr>
        <p:spPr bwMode="auto">
          <a:xfrm>
            <a:off x="2362200" y="1600200"/>
            <a:ext cx="1779588" cy="457200"/>
          </a:xfrm>
          <a:prstGeom prst="rect">
            <a:avLst/>
          </a:prstGeom>
          <a:noFill/>
          <a:ln w="9525">
            <a:noFill/>
            <a:miter lim="800000"/>
            <a:headEnd/>
            <a:tailEnd/>
          </a:ln>
          <a:effectLst/>
        </p:spPr>
        <p:txBody>
          <a:bodyPr wrap="none">
            <a:spAutoFit/>
          </a:bodyPr>
          <a:lstStyle/>
          <a:p>
            <a:pPr eaLnBrk="1" hangingPunct="1"/>
            <a:r>
              <a:rPr lang="ja-JP" altLang="en-US"/>
              <a:t>メッセージ数</a:t>
            </a:r>
          </a:p>
        </p:txBody>
      </p:sp>
      <p:sp>
        <p:nvSpPr>
          <p:cNvPr id="42045" name="Text Box 71"/>
          <p:cNvSpPr txBox="1">
            <a:spLocks noChangeArrowheads="1"/>
          </p:cNvSpPr>
          <p:nvPr/>
        </p:nvSpPr>
        <p:spPr bwMode="auto">
          <a:xfrm>
            <a:off x="1371600" y="4419600"/>
            <a:ext cx="282575" cy="519113"/>
          </a:xfrm>
          <a:prstGeom prst="rect">
            <a:avLst/>
          </a:prstGeom>
          <a:noFill/>
          <a:ln w="9525">
            <a:noFill/>
            <a:miter lim="800000"/>
            <a:headEnd/>
            <a:tailEnd/>
          </a:ln>
          <a:effectLst/>
        </p:spPr>
        <p:txBody>
          <a:bodyPr wrap="none">
            <a:spAutoFit/>
          </a:bodyPr>
          <a:lstStyle/>
          <a:p>
            <a:pPr eaLnBrk="1" hangingPunct="1"/>
            <a:r>
              <a:rPr lang="en-US" altLang="ja-JP" sz="2800" i="1"/>
              <a:t>i</a:t>
            </a:r>
          </a:p>
        </p:txBody>
      </p:sp>
      <p:sp>
        <p:nvSpPr>
          <p:cNvPr id="42046" name="Text Box 72"/>
          <p:cNvSpPr txBox="1">
            <a:spLocks noChangeArrowheads="1"/>
          </p:cNvSpPr>
          <p:nvPr/>
        </p:nvSpPr>
        <p:spPr bwMode="auto">
          <a:xfrm>
            <a:off x="6716713" y="4419600"/>
            <a:ext cx="282575" cy="519113"/>
          </a:xfrm>
          <a:prstGeom prst="rect">
            <a:avLst/>
          </a:prstGeom>
          <a:noFill/>
          <a:ln w="9525">
            <a:noFill/>
            <a:miter lim="800000"/>
            <a:headEnd/>
            <a:tailEnd/>
          </a:ln>
          <a:effectLst/>
        </p:spPr>
        <p:txBody>
          <a:bodyPr wrap="none">
            <a:spAutoFit/>
          </a:bodyPr>
          <a:lstStyle/>
          <a:p>
            <a:pPr eaLnBrk="1" hangingPunct="1"/>
            <a:r>
              <a:rPr lang="en-US" altLang="ja-JP" sz="2800" i="1"/>
              <a:t>j</a:t>
            </a:r>
          </a:p>
        </p:txBody>
      </p:sp>
    </p:spTree>
    <p:extLst>
      <p:ext uri="{BB962C8B-B14F-4D97-AF65-F5344CB8AC3E}">
        <p14:creationId xmlns:p14="http://schemas.microsoft.com/office/powerpoint/2010/main" val="25216814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800100"/>
            <a:ext cx="7772400" cy="762000"/>
          </a:xfrm>
        </p:spPr>
        <p:txBody>
          <a:bodyPr/>
          <a:lstStyle/>
          <a:p>
            <a:pPr eaLnBrk="1" hangingPunct="1"/>
            <a:r>
              <a:rPr lang="ja-JP" altLang="en-US"/>
              <a:t>セマフォを用いたパイプ処理</a:t>
            </a:r>
          </a:p>
        </p:txBody>
      </p:sp>
      <p:sp>
        <p:nvSpPr>
          <p:cNvPr id="41987" name="Rectangle 3"/>
          <p:cNvSpPr>
            <a:spLocks noChangeArrowheads="1"/>
          </p:cNvSpPr>
          <p:nvPr/>
        </p:nvSpPr>
        <p:spPr bwMode="auto">
          <a:xfrm>
            <a:off x="990600" y="2971800"/>
            <a:ext cx="1905000" cy="914400"/>
          </a:xfrm>
          <a:prstGeom prst="rect">
            <a:avLst/>
          </a:prstGeom>
          <a:noFill/>
          <a:ln w="19050">
            <a:solidFill>
              <a:schemeClr val="tx1"/>
            </a:solidFill>
            <a:miter lim="800000"/>
            <a:headEnd/>
            <a:tailEnd/>
          </a:ln>
          <a:effectLst/>
        </p:spPr>
        <p:txBody>
          <a:bodyPr wrap="none" anchor="ctr"/>
          <a:lstStyle/>
          <a:p>
            <a:pPr algn="ctr" eaLnBrk="1" hangingPunct="1"/>
            <a:r>
              <a:rPr lang="ja-JP" altLang="en-US"/>
              <a:t>送信側</a:t>
            </a:r>
          </a:p>
          <a:p>
            <a:pPr algn="ctr" eaLnBrk="1" hangingPunct="1"/>
            <a:r>
              <a:rPr lang="ja-JP" altLang="en-US"/>
              <a:t>プロセス</a:t>
            </a:r>
          </a:p>
        </p:txBody>
      </p:sp>
      <p:sp>
        <p:nvSpPr>
          <p:cNvPr id="41988" name="Rectangle 4"/>
          <p:cNvSpPr>
            <a:spLocks noChangeArrowheads="1"/>
          </p:cNvSpPr>
          <p:nvPr/>
        </p:nvSpPr>
        <p:spPr bwMode="auto">
          <a:xfrm>
            <a:off x="6324600" y="2971800"/>
            <a:ext cx="1905000" cy="914400"/>
          </a:xfrm>
          <a:prstGeom prst="rect">
            <a:avLst/>
          </a:prstGeom>
          <a:noFill/>
          <a:ln w="19050">
            <a:solidFill>
              <a:schemeClr val="tx1"/>
            </a:solidFill>
            <a:miter lim="800000"/>
            <a:headEnd/>
            <a:tailEnd/>
          </a:ln>
          <a:effectLst/>
        </p:spPr>
        <p:txBody>
          <a:bodyPr wrap="none" anchor="ctr"/>
          <a:lstStyle/>
          <a:p>
            <a:pPr algn="ctr" eaLnBrk="1" hangingPunct="1"/>
            <a:r>
              <a:rPr lang="ja-JP" altLang="en-US"/>
              <a:t>受信側</a:t>
            </a:r>
          </a:p>
          <a:p>
            <a:pPr algn="ctr" eaLnBrk="1" hangingPunct="1"/>
            <a:r>
              <a:rPr lang="ja-JP" altLang="en-US"/>
              <a:t>プロセス</a:t>
            </a:r>
          </a:p>
        </p:txBody>
      </p:sp>
      <p:sp>
        <p:nvSpPr>
          <p:cNvPr id="41989" name="Text Box 5"/>
          <p:cNvSpPr txBox="1">
            <a:spLocks noChangeArrowheads="1"/>
          </p:cNvSpPr>
          <p:nvPr/>
        </p:nvSpPr>
        <p:spPr bwMode="auto">
          <a:xfrm>
            <a:off x="3733800" y="2133600"/>
            <a:ext cx="1968500" cy="457200"/>
          </a:xfrm>
          <a:prstGeom prst="rect">
            <a:avLst/>
          </a:prstGeom>
          <a:noFill/>
          <a:ln w="9525">
            <a:noFill/>
            <a:miter lim="800000"/>
            <a:headEnd/>
            <a:tailEnd/>
          </a:ln>
          <a:effectLst/>
        </p:spPr>
        <p:txBody>
          <a:bodyPr wrap="none">
            <a:spAutoFit/>
          </a:bodyPr>
          <a:lstStyle/>
          <a:p>
            <a:pPr eaLnBrk="1" hangingPunct="1"/>
            <a:r>
              <a:rPr lang="ja-JP" altLang="en-US"/>
              <a:t>リングバッファ</a:t>
            </a:r>
          </a:p>
        </p:txBody>
      </p:sp>
      <p:sp useBgFill="1">
        <p:nvSpPr>
          <p:cNvPr id="41990" name="Rectangle 6"/>
          <p:cNvSpPr>
            <a:spLocks noChangeArrowheads="1"/>
          </p:cNvSpPr>
          <p:nvPr/>
        </p:nvSpPr>
        <p:spPr bwMode="auto">
          <a:xfrm>
            <a:off x="7010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0</a:t>
            </a:r>
          </a:p>
        </p:txBody>
      </p:sp>
      <p:sp>
        <p:nvSpPr>
          <p:cNvPr id="41991" name="Text Box 7"/>
          <p:cNvSpPr txBox="1">
            <a:spLocks noChangeArrowheads="1"/>
          </p:cNvSpPr>
          <p:nvPr/>
        </p:nvSpPr>
        <p:spPr bwMode="auto">
          <a:xfrm>
            <a:off x="6096000" y="3962400"/>
            <a:ext cx="2225675" cy="457200"/>
          </a:xfrm>
          <a:prstGeom prst="rect">
            <a:avLst/>
          </a:prstGeom>
          <a:noFill/>
          <a:ln w="9525">
            <a:noFill/>
            <a:miter lim="800000"/>
            <a:headEnd/>
            <a:tailEnd/>
          </a:ln>
          <a:effectLst/>
        </p:spPr>
        <p:txBody>
          <a:bodyPr wrap="none">
            <a:spAutoFit/>
          </a:bodyPr>
          <a:lstStyle/>
          <a:p>
            <a:pPr eaLnBrk="1" hangingPunct="1"/>
            <a:r>
              <a:rPr lang="ja-JP" altLang="en-US"/>
              <a:t>バッファカウンタ</a:t>
            </a:r>
          </a:p>
        </p:txBody>
      </p:sp>
      <p:sp useBgFill="1">
        <p:nvSpPr>
          <p:cNvPr id="41992" name="Rectangle 8"/>
          <p:cNvSpPr>
            <a:spLocks noChangeArrowheads="1"/>
          </p:cNvSpPr>
          <p:nvPr/>
        </p:nvSpPr>
        <p:spPr bwMode="auto">
          <a:xfrm>
            <a:off x="1676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0</a:t>
            </a:r>
          </a:p>
        </p:txBody>
      </p:sp>
      <p:sp>
        <p:nvSpPr>
          <p:cNvPr id="41993" name="Text Box 9"/>
          <p:cNvSpPr txBox="1">
            <a:spLocks noChangeArrowheads="1"/>
          </p:cNvSpPr>
          <p:nvPr/>
        </p:nvSpPr>
        <p:spPr bwMode="auto">
          <a:xfrm>
            <a:off x="762000" y="3962400"/>
            <a:ext cx="2225675" cy="457200"/>
          </a:xfrm>
          <a:prstGeom prst="rect">
            <a:avLst/>
          </a:prstGeom>
          <a:noFill/>
          <a:ln w="9525">
            <a:noFill/>
            <a:miter lim="800000"/>
            <a:headEnd/>
            <a:tailEnd/>
          </a:ln>
          <a:effectLst/>
        </p:spPr>
        <p:txBody>
          <a:bodyPr wrap="none">
            <a:spAutoFit/>
          </a:bodyPr>
          <a:lstStyle/>
          <a:p>
            <a:pPr eaLnBrk="1" hangingPunct="1"/>
            <a:r>
              <a:rPr lang="ja-JP" altLang="en-US"/>
              <a:t>バッファカウンタ</a:t>
            </a:r>
          </a:p>
        </p:txBody>
      </p:sp>
      <p:grpSp>
        <p:nvGrpSpPr>
          <p:cNvPr id="575498" name="Group 10"/>
          <p:cNvGrpSpPr>
            <a:grpSpLocks/>
          </p:cNvGrpSpPr>
          <p:nvPr/>
        </p:nvGrpSpPr>
        <p:grpSpPr bwMode="auto">
          <a:xfrm>
            <a:off x="2895600" y="2743200"/>
            <a:ext cx="2743200" cy="685800"/>
            <a:chOff x="1824" y="1728"/>
            <a:chExt cx="1728" cy="432"/>
          </a:xfrm>
        </p:grpSpPr>
        <p:sp>
          <p:nvSpPr>
            <p:cNvPr id="42055" name="Line 11"/>
            <p:cNvSpPr>
              <a:spLocks noChangeShapeType="1"/>
            </p:cNvSpPr>
            <p:nvPr/>
          </p:nvSpPr>
          <p:spPr bwMode="auto">
            <a:xfrm flipV="1">
              <a:off x="1824" y="1872"/>
              <a:ext cx="816" cy="288"/>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42056" name="Rectangle 12"/>
            <p:cNvSpPr>
              <a:spLocks noChangeArrowheads="1"/>
            </p:cNvSpPr>
            <p:nvPr/>
          </p:nvSpPr>
          <p:spPr bwMode="auto">
            <a:xfrm>
              <a:off x="2640" y="1728"/>
              <a:ext cx="912" cy="287"/>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t>mes_A</a:t>
              </a:r>
            </a:p>
          </p:txBody>
        </p:sp>
      </p:grpSp>
      <p:grpSp>
        <p:nvGrpSpPr>
          <p:cNvPr id="575501" name="Group 13"/>
          <p:cNvGrpSpPr>
            <a:grpSpLocks/>
          </p:cNvGrpSpPr>
          <p:nvPr/>
        </p:nvGrpSpPr>
        <p:grpSpPr bwMode="auto">
          <a:xfrm>
            <a:off x="2895600" y="3198813"/>
            <a:ext cx="2743200" cy="455612"/>
            <a:chOff x="1824" y="2015"/>
            <a:chExt cx="1728" cy="287"/>
          </a:xfrm>
        </p:grpSpPr>
        <p:sp>
          <p:nvSpPr>
            <p:cNvPr id="42053" name="Line 14"/>
            <p:cNvSpPr>
              <a:spLocks noChangeShapeType="1"/>
            </p:cNvSpPr>
            <p:nvPr/>
          </p:nvSpPr>
          <p:spPr bwMode="auto">
            <a:xfrm flipV="1">
              <a:off x="1824" y="2160"/>
              <a:ext cx="816"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42054" name="Rectangle 15"/>
            <p:cNvSpPr>
              <a:spLocks noChangeArrowheads="1"/>
            </p:cNvSpPr>
            <p:nvPr/>
          </p:nvSpPr>
          <p:spPr bwMode="auto">
            <a:xfrm>
              <a:off x="2640" y="2015"/>
              <a:ext cx="912" cy="287"/>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t>mes_B</a:t>
              </a:r>
            </a:p>
          </p:txBody>
        </p:sp>
      </p:grpSp>
      <p:grpSp>
        <p:nvGrpSpPr>
          <p:cNvPr id="575504" name="Group 16"/>
          <p:cNvGrpSpPr>
            <a:grpSpLocks/>
          </p:cNvGrpSpPr>
          <p:nvPr/>
        </p:nvGrpSpPr>
        <p:grpSpPr bwMode="auto">
          <a:xfrm>
            <a:off x="2895600" y="3429000"/>
            <a:ext cx="2743200" cy="681038"/>
            <a:chOff x="1824" y="2160"/>
            <a:chExt cx="1728" cy="429"/>
          </a:xfrm>
        </p:grpSpPr>
        <p:sp>
          <p:nvSpPr>
            <p:cNvPr id="42051" name="Line 17"/>
            <p:cNvSpPr>
              <a:spLocks noChangeShapeType="1"/>
            </p:cNvSpPr>
            <p:nvPr/>
          </p:nvSpPr>
          <p:spPr bwMode="auto">
            <a:xfrm>
              <a:off x="1824" y="2160"/>
              <a:ext cx="816" cy="288"/>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42052" name="Rectangle 18"/>
            <p:cNvSpPr>
              <a:spLocks noChangeArrowheads="1"/>
            </p:cNvSpPr>
            <p:nvPr/>
          </p:nvSpPr>
          <p:spPr bwMode="auto">
            <a:xfrm>
              <a:off x="2640" y="2302"/>
              <a:ext cx="912" cy="287"/>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t>mes_C</a:t>
              </a:r>
            </a:p>
          </p:txBody>
        </p:sp>
      </p:grpSp>
      <p:sp useBgFill="1">
        <p:nvSpPr>
          <p:cNvPr id="575513" name="Rectangle 25"/>
          <p:cNvSpPr>
            <a:spLocks noChangeArrowheads="1"/>
          </p:cNvSpPr>
          <p:nvPr/>
        </p:nvSpPr>
        <p:spPr bwMode="auto">
          <a:xfrm>
            <a:off x="1676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1</a:t>
            </a:r>
          </a:p>
        </p:txBody>
      </p:sp>
      <p:sp useBgFill="1">
        <p:nvSpPr>
          <p:cNvPr id="575514" name="Rectangle 26"/>
          <p:cNvSpPr>
            <a:spLocks noChangeArrowheads="1"/>
          </p:cNvSpPr>
          <p:nvPr/>
        </p:nvSpPr>
        <p:spPr bwMode="auto">
          <a:xfrm>
            <a:off x="1676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2</a:t>
            </a:r>
          </a:p>
        </p:txBody>
      </p:sp>
      <p:sp useBgFill="1">
        <p:nvSpPr>
          <p:cNvPr id="575515" name="Rectangle 27"/>
          <p:cNvSpPr>
            <a:spLocks noChangeArrowheads="1"/>
          </p:cNvSpPr>
          <p:nvPr/>
        </p:nvSpPr>
        <p:spPr bwMode="auto">
          <a:xfrm>
            <a:off x="1676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3</a:t>
            </a:r>
          </a:p>
        </p:txBody>
      </p:sp>
      <p:graphicFrame>
        <p:nvGraphicFramePr>
          <p:cNvPr id="575518" name="Group 30"/>
          <p:cNvGraphicFramePr>
            <a:graphicFrameLocks noGrp="1"/>
          </p:cNvGraphicFramePr>
          <p:nvPr/>
        </p:nvGraphicFramePr>
        <p:xfrm>
          <a:off x="3810000" y="2743200"/>
          <a:ext cx="1828800" cy="2743200"/>
        </p:xfrm>
        <a:graphic>
          <a:graphicData uri="http://schemas.openxmlformats.org/drawingml/2006/table">
            <a:tbl>
              <a:tblPr/>
              <a:tblGrid>
                <a:gridCol w="3810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tblGrid>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0</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accent2"/>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1</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dirty="0">
                        <a:ln>
                          <a:noFill/>
                        </a:ln>
                        <a:solidFill>
                          <a:schemeClr val="accent2"/>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2</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3</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4</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dirty="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575541" name="Text Box 53"/>
          <p:cNvSpPr txBox="1">
            <a:spLocks noChangeArrowheads="1"/>
          </p:cNvSpPr>
          <p:nvPr/>
        </p:nvSpPr>
        <p:spPr bwMode="auto">
          <a:xfrm>
            <a:off x="533400" y="5608638"/>
            <a:ext cx="3378200" cy="946150"/>
          </a:xfrm>
          <a:prstGeom prst="rect">
            <a:avLst/>
          </a:prstGeom>
          <a:noFill/>
          <a:ln w="9525">
            <a:noFill/>
            <a:miter lim="800000"/>
            <a:headEnd/>
            <a:tailEnd/>
          </a:ln>
          <a:effectLst/>
        </p:spPr>
        <p:txBody>
          <a:bodyPr wrap="none">
            <a:spAutoFit/>
          </a:bodyPr>
          <a:lstStyle/>
          <a:p>
            <a:pPr eaLnBrk="1" hangingPunct="1"/>
            <a:r>
              <a:rPr lang="ja-JP" altLang="en-US" sz="2800"/>
              <a:t>送信前に </a:t>
            </a:r>
            <a:r>
              <a:rPr lang="en-US" altLang="ja-JP" sz="2800" i="1"/>
              <a:t>s</a:t>
            </a:r>
            <a:r>
              <a:rPr lang="en-US" altLang="ja-JP" sz="2800"/>
              <a:t> </a:t>
            </a:r>
            <a:r>
              <a:rPr lang="ja-JP" altLang="en-US" sz="2800"/>
              <a:t>を減らし</a:t>
            </a:r>
          </a:p>
          <a:p>
            <a:pPr eaLnBrk="1" hangingPunct="1"/>
            <a:r>
              <a:rPr lang="ja-JP" altLang="en-US" sz="2800"/>
              <a:t>送信後に </a:t>
            </a:r>
            <a:r>
              <a:rPr lang="en-US" altLang="ja-JP" sz="2800" i="1"/>
              <a:t>m</a:t>
            </a:r>
            <a:r>
              <a:rPr lang="en-US" altLang="ja-JP" sz="2800"/>
              <a:t> </a:t>
            </a:r>
            <a:r>
              <a:rPr lang="ja-JP" altLang="en-US" sz="2800"/>
              <a:t>を増やす</a:t>
            </a:r>
          </a:p>
        </p:txBody>
      </p:sp>
      <p:sp useBgFill="1">
        <p:nvSpPr>
          <p:cNvPr id="42029" name="Rectangle 55"/>
          <p:cNvSpPr>
            <a:spLocks noChangeArrowheads="1"/>
          </p:cNvSpPr>
          <p:nvPr/>
        </p:nvSpPr>
        <p:spPr bwMode="auto">
          <a:xfrm>
            <a:off x="838200" y="20574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6</a:t>
            </a:r>
          </a:p>
        </p:txBody>
      </p:sp>
      <p:sp>
        <p:nvSpPr>
          <p:cNvPr id="42030" name="Text Box 56"/>
          <p:cNvSpPr txBox="1">
            <a:spLocks noChangeArrowheads="1"/>
          </p:cNvSpPr>
          <p:nvPr/>
        </p:nvSpPr>
        <p:spPr bwMode="auto">
          <a:xfrm>
            <a:off x="533400" y="2057400"/>
            <a:ext cx="322263" cy="519113"/>
          </a:xfrm>
          <a:prstGeom prst="rect">
            <a:avLst/>
          </a:prstGeom>
          <a:noFill/>
          <a:ln w="9525">
            <a:noFill/>
            <a:miter lim="800000"/>
            <a:headEnd/>
            <a:tailEnd/>
          </a:ln>
          <a:effectLst/>
        </p:spPr>
        <p:txBody>
          <a:bodyPr wrap="none">
            <a:spAutoFit/>
          </a:bodyPr>
          <a:lstStyle/>
          <a:p>
            <a:pPr eaLnBrk="1" hangingPunct="1"/>
            <a:r>
              <a:rPr lang="en-US" altLang="ja-JP" sz="2800" i="1"/>
              <a:t>s</a:t>
            </a:r>
          </a:p>
        </p:txBody>
      </p:sp>
      <p:sp useBgFill="1">
        <p:nvSpPr>
          <p:cNvPr id="42031" name="Rectangle 57"/>
          <p:cNvSpPr>
            <a:spLocks noChangeArrowheads="1"/>
          </p:cNvSpPr>
          <p:nvPr/>
        </p:nvSpPr>
        <p:spPr bwMode="auto">
          <a:xfrm>
            <a:off x="2819400" y="20574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0</a:t>
            </a:r>
          </a:p>
        </p:txBody>
      </p:sp>
      <p:sp>
        <p:nvSpPr>
          <p:cNvPr id="42032" name="Text Box 58"/>
          <p:cNvSpPr txBox="1">
            <a:spLocks noChangeArrowheads="1"/>
          </p:cNvSpPr>
          <p:nvPr/>
        </p:nvSpPr>
        <p:spPr bwMode="auto">
          <a:xfrm>
            <a:off x="2362200" y="2057400"/>
            <a:ext cx="441325" cy="519113"/>
          </a:xfrm>
          <a:prstGeom prst="rect">
            <a:avLst/>
          </a:prstGeom>
          <a:noFill/>
          <a:ln w="9525">
            <a:noFill/>
            <a:miter lim="800000"/>
            <a:headEnd/>
            <a:tailEnd/>
          </a:ln>
          <a:effectLst/>
        </p:spPr>
        <p:txBody>
          <a:bodyPr wrap="none">
            <a:spAutoFit/>
          </a:bodyPr>
          <a:lstStyle/>
          <a:p>
            <a:pPr eaLnBrk="1" hangingPunct="1"/>
            <a:r>
              <a:rPr lang="en-US" altLang="ja-JP" sz="2800" i="1"/>
              <a:t>m</a:t>
            </a:r>
          </a:p>
        </p:txBody>
      </p:sp>
      <p:sp useBgFill="1">
        <p:nvSpPr>
          <p:cNvPr id="575547" name="Rectangle 59"/>
          <p:cNvSpPr>
            <a:spLocks noChangeArrowheads="1"/>
          </p:cNvSpPr>
          <p:nvPr/>
        </p:nvSpPr>
        <p:spPr bwMode="auto">
          <a:xfrm>
            <a:off x="838200" y="20574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5</a:t>
            </a:r>
          </a:p>
        </p:txBody>
      </p:sp>
      <p:sp useBgFill="1">
        <p:nvSpPr>
          <p:cNvPr id="575548" name="Rectangle 60"/>
          <p:cNvSpPr>
            <a:spLocks noChangeArrowheads="1"/>
          </p:cNvSpPr>
          <p:nvPr/>
        </p:nvSpPr>
        <p:spPr bwMode="auto">
          <a:xfrm>
            <a:off x="2819400" y="20574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1</a:t>
            </a:r>
          </a:p>
        </p:txBody>
      </p:sp>
      <p:sp useBgFill="1">
        <p:nvSpPr>
          <p:cNvPr id="575549" name="Rectangle 61"/>
          <p:cNvSpPr>
            <a:spLocks noChangeArrowheads="1"/>
          </p:cNvSpPr>
          <p:nvPr/>
        </p:nvSpPr>
        <p:spPr bwMode="auto">
          <a:xfrm>
            <a:off x="838200" y="20574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4</a:t>
            </a:r>
          </a:p>
        </p:txBody>
      </p:sp>
      <p:sp useBgFill="1">
        <p:nvSpPr>
          <p:cNvPr id="575550" name="Rectangle 62"/>
          <p:cNvSpPr>
            <a:spLocks noChangeArrowheads="1"/>
          </p:cNvSpPr>
          <p:nvPr/>
        </p:nvSpPr>
        <p:spPr bwMode="auto">
          <a:xfrm>
            <a:off x="2819400" y="20574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2</a:t>
            </a:r>
          </a:p>
        </p:txBody>
      </p:sp>
      <p:sp useBgFill="1">
        <p:nvSpPr>
          <p:cNvPr id="575551" name="Rectangle 63"/>
          <p:cNvSpPr>
            <a:spLocks noChangeArrowheads="1"/>
          </p:cNvSpPr>
          <p:nvPr/>
        </p:nvSpPr>
        <p:spPr bwMode="auto">
          <a:xfrm>
            <a:off x="838200" y="20574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3</a:t>
            </a:r>
          </a:p>
        </p:txBody>
      </p:sp>
      <p:sp useBgFill="1">
        <p:nvSpPr>
          <p:cNvPr id="575552" name="Rectangle 64"/>
          <p:cNvSpPr>
            <a:spLocks noChangeArrowheads="1"/>
          </p:cNvSpPr>
          <p:nvPr/>
        </p:nvSpPr>
        <p:spPr bwMode="auto">
          <a:xfrm>
            <a:off x="2819400" y="20574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3</a:t>
            </a:r>
          </a:p>
        </p:txBody>
      </p:sp>
      <p:sp>
        <p:nvSpPr>
          <p:cNvPr id="42043" name="Text Box 69"/>
          <p:cNvSpPr txBox="1">
            <a:spLocks noChangeArrowheads="1"/>
          </p:cNvSpPr>
          <p:nvPr/>
        </p:nvSpPr>
        <p:spPr bwMode="auto">
          <a:xfrm>
            <a:off x="304800" y="1600200"/>
            <a:ext cx="2057400" cy="457200"/>
          </a:xfrm>
          <a:prstGeom prst="rect">
            <a:avLst/>
          </a:prstGeom>
          <a:noFill/>
          <a:ln w="9525">
            <a:noFill/>
            <a:miter lim="800000"/>
            <a:headEnd/>
            <a:tailEnd/>
          </a:ln>
          <a:effectLst/>
        </p:spPr>
        <p:txBody>
          <a:bodyPr wrap="none">
            <a:spAutoFit/>
          </a:bodyPr>
          <a:lstStyle/>
          <a:p>
            <a:pPr eaLnBrk="1" hangingPunct="1"/>
            <a:r>
              <a:rPr lang="ja-JP" altLang="en-US"/>
              <a:t>空きバッファ数</a:t>
            </a:r>
          </a:p>
        </p:txBody>
      </p:sp>
      <p:sp>
        <p:nvSpPr>
          <p:cNvPr id="42044" name="Text Box 70"/>
          <p:cNvSpPr txBox="1">
            <a:spLocks noChangeArrowheads="1"/>
          </p:cNvSpPr>
          <p:nvPr/>
        </p:nvSpPr>
        <p:spPr bwMode="auto">
          <a:xfrm>
            <a:off x="2362200" y="1600200"/>
            <a:ext cx="1779588" cy="457200"/>
          </a:xfrm>
          <a:prstGeom prst="rect">
            <a:avLst/>
          </a:prstGeom>
          <a:noFill/>
          <a:ln w="9525">
            <a:noFill/>
            <a:miter lim="800000"/>
            <a:headEnd/>
            <a:tailEnd/>
          </a:ln>
          <a:effectLst/>
        </p:spPr>
        <p:txBody>
          <a:bodyPr wrap="none">
            <a:spAutoFit/>
          </a:bodyPr>
          <a:lstStyle/>
          <a:p>
            <a:pPr eaLnBrk="1" hangingPunct="1"/>
            <a:r>
              <a:rPr lang="ja-JP" altLang="en-US"/>
              <a:t>メッセージ数</a:t>
            </a:r>
          </a:p>
        </p:txBody>
      </p:sp>
      <p:sp>
        <p:nvSpPr>
          <p:cNvPr id="42045" name="Text Box 71"/>
          <p:cNvSpPr txBox="1">
            <a:spLocks noChangeArrowheads="1"/>
          </p:cNvSpPr>
          <p:nvPr/>
        </p:nvSpPr>
        <p:spPr bwMode="auto">
          <a:xfrm>
            <a:off x="1371600" y="4419600"/>
            <a:ext cx="282575" cy="519113"/>
          </a:xfrm>
          <a:prstGeom prst="rect">
            <a:avLst/>
          </a:prstGeom>
          <a:noFill/>
          <a:ln w="9525">
            <a:noFill/>
            <a:miter lim="800000"/>
            <a:headEnd/>
            <a:tailEnd/>
          </a:ln>
          <a:effectLst/>
        </p:spPr>
        <p:txBody>
          <a:bodyPr wrap="none">
            <a:spAutoFit/>
          </a:bodyPr>
          <a:lstStyle/>
          <a:p>
            <a:pPr eaLnBrk="1" hangingPunct="1"/>
            <a:r>
              <a:rPr lang="en-US" altLang="ja-JP" sz="2800" i="1"/>
              <a:t>i</a:t>
            </a:r>
          </a:p>
        </p:txBody>
      </p:sp>
      <p:sp>
        <p:nvSpPr>
          <p:cNvPr id="42046" name="Text Box 72"/>
          <p:cNvSpPr txBox="1">
            <a:spLocks noChangeArrowheads="1"/>
          </p:cNvSpPr>
          <p:nvPr/>
        </p:nvSpPr>
        <p:spPr bwMode="auto">
          <a:xfrm>
            <a:off x="6716713" y="4419600"/>
            <a:ext cx="282575" cy="519113"/>
          </a:xfrm>
          <a:prstGeom prst="rect">
            <a:avLst/>
          </a:prstGeom>
          <a:noFill/>
          <a:ln w="9525">
            <a:noFill/>
            <a:miter lim="800000"/>
            <a:headEnd/>
            <a:tailEnd/>
          </a:ln>
          <a:effectLst/>
        </p:spPr>
        <p:txBody>
          <a:bodyPr wrap="none">
            <a:spAutoFit/>
          </a:bodyPr>
          <a:lstStyle/>
          <a:p>
            <a:pPr eaLnBrk="1" hangingPunct="1"/>
            <a:r>
              <a:rPr lang="en-US" altLang="ja-JP" sz="2800" i="1"/>
              <a:t>j</a:t>
            </a:r>
          </a:p>
        </p:txBody>
      </p:sp>
    </p:spTree>
    <p:extLst>
      <p:ext uri="{BB962C8B-B14F-4D97-AF65-F5344CB8AC3E}">
        <p14:creationId xmlns:p14="http://schemas.microsoft.com/office/powerpoint/2010/main" val="5330647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75547"/>
                                        </p:tgtEl>
                                        <p:attrNameLst>
                                          <p:attrName>style.visibility</p:attrName>
                                        </p:attrNameLst>
                                      </p:cBhvr>
                                      <p:to>
                                        <p:strVal val="visible"/>
                                      </p:to>
                                    </p:set>
                                    <p:animEffect transition="in" filter="checkerboard(across)">
                                      <p:cBhvr>
                                        <p:cTn id="7" dur="500"/>
                                        <p:tgtEl>
                                          <p:spTgt spid="5755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75498"/>
                                        </p:tgtEl>
                                        <p:attrNameLst>
                                          <p:attrName>style.visibility</p:attrName>
                                        </p:attrNameLst>
                                      </p:cBhvr>
                                      <p:to>
                                        <p:strVal val="visible"/>
                                      </p:to>
                                    </p:set>
                                    <p:animEffect transition="in" filter="wipe(left)">
                                      <p:cBhvr>
                                        <p:cTn id="12" dur="500"/>
                                        <p:tgtEl>
                                          <p:spTgt spid="575498"/>
                                        </p:tgtEl>
                                      </p:cBhvr>
                                    </p:animEffect>
                                  </p:childTnLst>
                                </p:cTn>
                              </p:par>
                            </p:childTnLst>
                          </p:cTn>
                        </p:par>
                        <p:par>
                          <p:cTn id="13" fill="hold" nodeType="afterGroup">
                            <p:stCondLst>
                              <p:cond delay="500"/>
                            </p:stCondLst>
                            <p:childTnLst>
                              <p:par>
                                <p:cTn id="14" presetID="5" presetClass="entr" presetSubtype="10" fill="hold" grpId="0" nodeType="afterEffect">
                                  <p:stCondLst>
                                    <p:cond delay="0"/>
                                  </p:stCondLst>
                                  <p:childTnLst>
                                    <p:set>
                                      <p:cBhvr>
                                        <p:cTn id="15" dur="1" fill="hold">
                                          <p:stCondLst>
                                            <p:cond delay="0"/>
                                          </p:stCondLst>
                                        </p:cTn>
                                        <p:tgtEl>
                                          <p:spTgt spid="575513"/>
                                        </p:tgtEl>
                                        <p:attrNameLst>
                                          <p:attrName>style.visibility</p:attrName>
                                        </p:attrNameLst>
                                      </p:cBhvr>
                                      <p:to>
                                        <p:strVal val="visible"/>
                                      </p:to>
                                    </p:set>
                                    <p:animEffect transition="in" filter="checkerboard(across)">
                                      <p:cBhvr>
                                        <p:cTn id="16" dur="500"/>
                                        <p:tgtEl>
                                          <p:spTgt spid="57551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575548"/>
                                        </p:tgtEl>
                                        <p:attrNameLst>
                                          <p:attrName>style.visibility</p:attrName>
                                        </p:attrNameLst>
                                      </p:cBhvr>
                                      <p:to>
                                        <p:strVal val="visible"/>
                                      </p:to>
                                    </p:set>
                                    <p:animEffect transition="in" filter="checkerboard(across)">
                                      <p:cBhvr>
                                        <p:cTn id="21" dur="500"/>
                                        <p:tgtEl>
                                          <p:spTgt spid="575548"/>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575549"/>
                                        </p:tgtEl>
                                        <p:attrNameLst>
                                          <p:attrName>style.visibility</p:attrName>
                                        </p:attrNameLst>
                                      </p:cBhvr>
                                      <p:to>
                                        <p:strVal val="visible"/>
                                      </p:to>
                                    </p:set>
                                    <p:animEffect transition="in" filter="checkerboard(across)">
                                      <p:cBhvr>
                                        <p:cTn id="26" dur="500"/>
                                        <p:tgtEl>
                                          <p:spTgt spid="575549"/>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nodeType="clickEffect">
                                  <p:stCondLst>
                                    <p:cond delay="0"/>
                                  </p:stCondLst>
                                  <p:childTnLst>
                                    <p:set>
                                      <p:cBhvr>
                                        <p:cTn id="30" dur="1" fill="hold">
                                          <p:stCondLst>
                                            <p:cond delay="0"/>
                                          </p:stCondLst>
                                        </p:cTn>
                                        <p:tgtEl>
                                          <p:spTgt spid="575501"/>
                                        </p:tgtEl>
                                        <p:attrNameLst>
                                          <p:attrName>style.visibility</p:attrName>
                                        </p:attrNameLst>
                                      </p:cBhvr>
                                      <p:to>
                                        <p:strVal val="visible"/>
                                      </p:to>
                                    </p:set>
                                    <p:animEffect transition="in" filter="wipe(left)">
                                      <p:cBhvr>
                                        <p:cTn id="31" dur="500"/>
                                        <p:tgtEl>
                                          <p:spTgt spid="575501"/>
                                        </p:tgtEl>
                                      </p:cBhvr>
                                    </p:animEffect>
                                  </p:childTnLst>
                                </p:cTn>
                              </p:par>
                            </p:childTnLst>
                          </p:cTn>
                        </p:par>
                        <p:par>
                          <p:cTn id="32" fill="hold" nodeType="afterGroup">
                            <p:stCondLst>
                              <p:cond delay="500"/>
                            </p:stCondLst>
                            <p:childTnLst>
                              <p:par>
                                <p:cTn id="33" presetID="5" presetClass="entr" presetSubtype="10" fill="hold" grpId="0" nodeType="afterEffect">
                                  <p:stCondLst>
                                    <p:cond delay="0"/>
                                  </p:stCondLst>
                                  <p:childTnLst>
                                    <p:set>
                                      <p:cBhvr>
                                        <p:cTn id="34" dur="1" fill="hold">
                                          <p:stCondLst>
                                            <p:cond delay="0"/>
                                          </p:stCondLst>
                                        </p:cTn>
                                        <p:tgtEl>
                                          <p:spTgt spid="575514"/>
                                        </p:tgtEl>
                                        <p:attrNameLst>
                                          <p:attrName>style.visibility</p:attrName>
                                        </p:attrNameLst>
                                      </p:cBhvr>
                                      <p:to>
                                        <p:strVal val="visible"/>
                                      </p:to>
                                    </p:set>
                                    <p:animEffect transition="in" filter="checkerboard(across)">
                                      <p:cBhvr>
                                        <p:cTn id="35" dur="500"/>
                                        <p:tgtEl>
                                          <p:spTgt spid="575514"/>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575550"/>
                                        </p:tgtEl>
                                        <p:attrNameLst>
                                          <p:attrName>style.visibility</p:attrName>
                                        </p:attrNameLst>
                                      </p:cBhvr>
                                      <p:to>
                                        <p:strVal val="visible"/>
                                      </p:to>
                                    </p:set>
                                    <p:animEffect transition="in" filter="checkerboard(across)">
                                      <p:cBhvr>
                                        <p:cTn id="40" dur="500"/>
                                        <p:tgtEl>
                                          <p:spTgt spid="575550"/>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5" presetClass="entr" presetSubtype="10" fill="hold" grpId="0" nodeType="clickEffect">
                                  <p:stCondLst>
                                    <p:cond delay="0"/>
                                  </p:stCondLst>
                                  <p:childTnLst>
                                    <p:set>
                                      <p:cBhvr>
                                        <p:cTn id="44" dur="1" fill="hold">
                                          <p:stCondLst>
                                            <p:cond delay="0"/>
                                          </p:stCondLst>
                                        </p:cTn>
                                        <p:tgtEl>
                                          <p:spTgt spid="575551"/>
                                        </p:tgtEl>
                                        <p:attrNameLst>
                                          <p:attrName>style.visibility</p:attrName>
                                        </p:attrNameLst>
                                      </p:cBhvr>
                                      <p:to>
                                        <p:strVal val="visible"/>
                                      </p:to>
                                    </p:set>
                                    <p:animEffect transition="in" filter="checkerboard(across)">
                                      <p:cBhvr>
                                        <p:cTn id="45" dur="500"/>
                                        <p:tgtEl>
                                          <p:spTgt spid="575551"/>
                                        </p:tgtEl>
                                      </p:cBhvr>
                                    </p:animEffect>
                                  </p:childTnLst>
                                </p:cTn>
                              </p:par>
                            </p:childTnLst>
                          </p:cTn>
                        </p:par>
                        <p:par>
                          <p:cTn id="46" fill="hold" nodeType="afterGroup">
                            <p:stCondLst>
                              <p:cond delay="500"/>
                            </p:stCondLst>
                            <p:childTnLst>
                              <p:par>
                                <p:cTn id="47" presetID="22" presetClass="entr" presetSubtype="8" fill="hold" nodeType="afterEffect">
                                  <p:stCondLst>
                                    <p:cond delay="0"/>
                                  </p:stCondLst>
                                  <p:childTnLst>
                                    <p:set>
                                      <p:cBhvr>
                                        <p:cTn id="48" dur="1" fill="hold">
                                          <p:stCondLst>
                                            <p:cond delay="0"/>
                                          </p:stCondLst>
                                        </p:cTn>
                                        <p:tgtEl>
                                          <p:spTgt spid="575504"/>
                                        </p:tgtEl>
                                        <p:attrNameLst>
                                          <p:attrName>style.visibility</p:attrName>
                                        </p:attrNameLst>
                                      </p:cBhvr>
                                      <p:to>
                                        <p:strVal val="visible"/>
                                      </p:to>
                                    </p:set>
                                    <p:animEffect transition="in" filter="wipe(left)">
                                      <p:cBhvr>
                                        <p:cTn id="49" dur="500"/>
                                        <p:tgtEl>
                                          <p:spTgt spid="575504"/>
                                        </p:tgtEl>
                                      </p:cBhvr>
                                    </p:animEffect>
                                  </p:childTnLst>
                                </p:cTn>
                              </p:par>
                            </p:childTnLst>
                          </p:cTn>
                        </p:par>
                        <p:par>
                          <p:cTn id="50" fill="hold" nodeType="afterGroup">
                            <p:stCondLst>
                              <p:cond delay="1000"/>
                            </p:stCondLst>
                            <p:childTnLst>
                              <p:par>
                                <p:cTn id="51" presetID="5" presetClass="entr" presetSubtype="10" fill="hold" grpId="0" nodeType="afterEffect">
                                  <p:stCondLst>
                                    <p:cond delay="0"/>
                                  </p:stCondLst>
                                  <p:childTnLst>
                                    <p:set>
                                      <p:cBhvr>
                                        <p:cTn id="52" dur="1" fill="hold">
                                          <p:stCondLst>
                                            <p:cond delay="0"/>
                                          </p:stCondLst>
                                        </p:cTn>
                                        <p:tgtEl>
                                          <p:spTgt spid="575515"/>
                                        </p:tgtEl>
                                        <p:attrNameLst>
                                          <p:attrName>style.visibility</p:attrName>
                                        </p:attrNameLst>
                                      </p:cBhvr>
                                      <p:to>
                                        <p:strVal val="visible"/>
                                      </p:to>
                                    </p:set>
                                    <p:animEffect transition="in" filter="checkerboard(across)">
                                      <p:cBhvr>
                                        <p:cTn id="53" dur="500"/>
                                        <p:tgtEl>
                                          <p:spTgt spid="575515"/>
                                        </p:tgtEl>
                                      </p:cBhvr>
                                    </p:animEffect>
                                  </p:childTnLst>
                                </p:cTn>
                              </p:par>
                            </p:childTnLst>
                          </p:cTn>
                        </p:par>
                        <p:par>
                          <p:cTn id="54" fill="hold" nodeType="afterGroup">
                            <p:stCondLst>
                              <p:cond delay="1500"/>
                            </p:stCondLst>
                            <p:childTnLst>
                              <p:par>
                                <p:cTn id="55" presetID="5" presetClass="entr" presetSubtype="10" fill="hold" grpId="0" nodeType="afterEffect">
                                  <p:stCondLst>
                                    <p:cond delay="0"/>
                                  </p:stCondLst>
                                  <p:childTnLst>
                                    <p:set>
                                      <p:cBhvr>
                                        <p:cTn id="56" dur="1" fill="hold">
                                          <p:stCondLst>
                                            <p:cond delay="0"/>
                                          </p:stCondLst>
                                        </p:cTn>
                                        <p:tgtEl>
                                          <p:spTgt spid="575552"/>
                                        </p:tgtEl>
                                        <p:attrNameLst>
                                          <p:attrName>style.visibility</p:attrName>
                                        </p:attrNameLst>
                                      </p:cBhvr>
                                      <p:to>
                                        <p:strVal val="visible"/>
                                      </p:to>
                                    </p:set>
                                    <p:animEffect transition="in" filter="checkerboard(across)">
                                      <p:cBhvr>
                                        <p:cTn id="57" dur="500"/>
                                        <p:tgtEl>
                                          <p:spTgt spid="575552"/>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575541"/>
                                        </p:tgtEl>
                                        <p:attrNameLst>
                                          <p:attrName>style.visibility</p:attrName>
                                        </p:attrNameLst>
                                      </p:cBhvr>
                                      <p:to>
                                        <p:strVal val="visible"/>
                                      </p:to>
                                    </p:set>
                                    <p:animEffect transition="in" filter="checkerboard(across)">
                                      <p:cBhvr>
                                        <p:cTn id="62" dur="500"/>
                                        <p:tgtEl>
                                          <p:spTgt spid="5755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5513" grpId="0" animBg="1" autoUpdateAnimBg="0"/>
      <p:bldP spid="575514" grpId="0" animBg="1" autoUpdateAnimBg="0"/>
      <p:bldP spid="575515" grpId="0" animBg="1" autoUpdateAnimBg="0"/>
      <p:bldP spid="575541" grpId="0" autoUpdateAnimBg="0"/>
      <p:bldP spid="575547" grpId="0" animBg="1" autoUpdateAnimBg="0"/>
      <p:bldP spid="575548" grpId="0" animBg="1" autoUpdateAnimBg="0"/>
      <p:bldP spid="575549" grpId="0" animBg="1" autoUpdateAnimBg="0"/>
      <p:bldP spid="575550" grpId="0" animBg="1" autoUpdateAnimBg="0"/>
      <p:bldP spid="575551" grpId="0" animBg="1" autoUpdateAnimBg="0"/>
      <p:bldP spid="575552" grpId="0" animBg="1"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800100"/>
            <a:ext cx="7772400" cy="762000"/>
          </a:xfrm>
        </p:spPr>
        <p:txBody>
          <a:bodyPr/>
          <a:lstStyle/>
          <a:p>
            <a:pPr eaLnBrk="1" hangingPunct="1"/>
            <a:r>
              <a:rPr lang="ja-JP" altLang="en-US"/>
              <a:t>セマフォを用いたパイプ処理</a:t>
            </a:r>
          </a:p>
        </p:txBody>
      </p:sp>
      <p:sp>
        <p:nvSpPr>
          <p:cNvPr id="41987" name="Rectangle 3"/>
          <p:cNvSpPr>
            <a:spLocks noChangeArrowheads="1"/>
          </p:cNvSpPr>
          <p:nvPr/>
        </p:nvSpPr>
        <p:spPr bwMode="auto">
          <a:xfrm>
            <a:off x="990600" y="2971800"/>
            <a:ext cx="1905000" cy="914400"/>
          </a:xfrm>
          <a:prstGeom prst="rect">
            <a:avLst/>
          </a:prstGeom>
          <a:noFill/>
          <a:ln w="19050">
            <a:solidFill>
              <a:schemeClr val="tx1"/>
            </a:solidFill>
            <a:miter lim="800000"/>
            <a:headEnd/>
            <a:tailEnd/>
          </a:ln>
          <a:effectLst/>
        </p:spPr>
        <p:txBody>
          <a:bodyPr wrap="none" anchor="ctr"/>
          <a:lstStyle/>
          <a:p>
            <a:pPr algn="ctr" eaLnBrk="1" hangingPunct="1"/>
            <a:r>
              <a:rPr lang="ja-JP" altLang="en-US"/>
              <a:t>送信側</a:t>
            </a:r>
          </a:p>
          <a:p>
            <a:pPr algn="ctr" eaLnBrk="1" hangingPunct="1"/>
            <a:r>
              <a:rPr lang="ja-JP" altLang="en-US"/>
              <a:t>プロセス</a:t>
            </a:r>
          </a:p>
        </p:txBody>
      </p:sp>
      <p:sp>
        <p:nvSpPr>
          <p:cNvPr id="41988" name="Rectangle 4"/>
          <p:cNvSpPr>
            <a:spLocks noChangeArrowheads="1"/>
          </p:cNvSpPr>
          <p:nvPr/>
        </p:nvSpPr>
        <p:spPr bwMode="auto">
          <a:xfrm>
            <a:off x="6324600" y="2971800"/>
            <a:ext cx="1905000" cy="914400"/>
          </a:xfrm>
          <a:prstGeom prst="rect">
            <a:avLst/>
          </a:prstGeom>
          <a:noFill/>
          <a:ln w="19050">
            <a:solidFill>
              <a:schemeClr val="tx1"/>
            </a:solidFill>
            <a:miter lim="800000"/>
            <a:headEnd/>
            <a:tailEnd/>
          </a:ln>
          <a:effectLst/>
        </p:spPr>
        <p:txBody>
          <a:bodyPr wrap="none" anchor="ctr"/>
          <a:lstStyle/>
          <a:p>
            <a:pPr algn="ctr" eaLnBrk="1" hangingPunct="1"/>
            <a:r>
              <a:rPr lang="ja-JP" altLang="en-US"/>
              <a:t>受信側</a:t>
            </a:r>
          </a:p>
          <a:p>
            <a:pPr algn="ctr" eaLnBrk="1" hangingPunct="1"/>
            <a:r>
              <a:rPr lang="ja-JP" altLang="en-US"/>
              <a:t>プロセス</a:t>
            </a:r>
          </a:p>
        </p:txBody>
      </p:sp>
      <p:sp>
        <p:nvSpPr>
          <p:cNvPr id="41989" name="Text Box 5"/>
          <p:cNvSpPr txBox="1">
            <a:spLocks noChangeArrowheads="1"/>
          </p:cNvSpPr>
          <p:nvPr/>
        </p:nvSpPr>
        <p:spPr bwMode="auto">
          <a:xfrm>
            <a:off x="3733800" y="2133600"/>
            <a:ext cx="1968500" cy="457200"/>
          </a:xfrm>
          <a:prstGeom prst="rect">
            <a:avLst/>
          </a:prstGeom>
          <a:noFill/>
          <a:ln w="9525">
            <a:noFill/>
            <a:miter lim="800000"/>
            <a:headEnd/>
            <a:tailEnd/>
          </a:ln>
          <a:effectLst/>
        </p:spPr>
        <p:txBody>
          <a:bodyPr wrap="none">
            <a:spAutoFit/>
          </a:bodyPr>
          <a:lstStyle/>
          <a:p>
            <a:pPr eaLnBrk="1" hangingPunct="1"/>
            <a:r>
              <a:rPr lang="ja-JP" altLang="en-US"/>
              <a:t>リングバッファ</a:t>
            </a:r>
          </a:p>
        </p:txBody>
      </p:sp>
      <p:sp useBgFill="1">
        <p:nvSpPr>
          <p:cNvPr id="41990" name="Rectangle 6"/>
          <p:cNvSpPr>
            <a:spLocks noChangeArrowheads="1"/>
          </p:cNvSpPr>
          <p:nvPr/>
        </p:nvSpPr>
        <p:spPr bwMode="auto">
          <a:xfrm>
            <a:off x="7010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0</a:t>
            </a:r>
          </a:p>
        </p:txBody>
      </p:sp>
      <p:sp>
        <p:nvSpPr>
          <p:cNvPr id="41991" name="Text Box 7"/>
          <p:cNvSpPr txBox="1">
            <a:spLocks noChangeArrowheads="1"/>
          </p:cNvSpPr>
          <p:nvPr/>
        </p:nvSpPr>
        <p:spPr bwMode="auto">
          <a:xfrm>
            <a:off x="6096000" y="3962400"/>
            <a:ext cx="2225675" cy="457200"/>
          </a:xfrm>
          <a:prstGeom prst="rect">
            <a:avLst/>
          </a:prstGeom>
          <a:noFill/>
          <a:ln w="9525">
            <a:noFill/>
            <a:miter lim="800000"/>
            <a:headEnd/>
            <a:tailEnd/>
          </a:ln>
          <a:effectLst/>
        </p:spPr>
        <p:txBody>
          <a:bodyPr wrap="none">
            <a:spAutoFit/>
          </a:bodyPr>
          <a:lstStyle/>
          <a:p>
            <a:pPr eaLnBrk="1" hangingPunct="1"/>
            <a:r>
              <a:rPr lang="ja-JP" altLang="en-US"/>
              <a:t>バッファカウンタ</a:t>
            </a:r>
          </a:p>
        </p:txBody>
      </p:sp>
      <p:sp useBgFill="1">
        <p:nvSpPr>
          <p:cNvPr id="41992" name="Rectangle 8"/>
          <p:cNvSpPr>
            <a:spLocks noChangeArrowheads="1"/>
          </p:cNvSpPr>
          <p:nvPr/>
        </p:nvSpPr>
        <p:spPr bwMode="auto">
          <a:xfrm>
            <a:off x="1676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en-US" altLang="ja-JP" dirty="0"/>
              <a:t>3</a:t>
            </a:r>
            <a:endParaRPr lang="ja-JP" altLang="en-US" dirty="0"/>
          </a:p>
        </p:txBody>
      </p:sp>
      <p:sp>
        <p:nvSpPr>
          <p:cNvPr id="41993" name="Text Box 9"/>
          <p:cNvSpPr txBox="1">
            <a:spLocks noChangeArrowheads="1"/>
          </p:cNvSpPr>
          <p:nvPr/>
        </p:nvSpPr>
        <p:spPr bwMode="auto">
          <a:xfrm>
            <a:off x="762000" y="3962400"/>
            <a:ext cx="2225675" cy="457200"/>
          </a:xfrm>
          <a:prstGeom prst="rect">
            <a:avLst/>
          </a:prstGeom>
          <a:noFill/>
          <a:ln w="9525">
            <a:noFill/>
            <a:miter lim="800000"/>
            <a:headEnd/>
            <a:tailEnd/>
          </a:ln>
          <a:effectLst/>
        </p:spPr>
        <p:txBody>
          <a:bodyPr wrap="none">
            <a:spAutoFit/>
          </a:bodyPr>
          <a:lstStyle/>
          <a:p>
            <a:pPr eaLnBrk="1" hangingPunct="1"/>
            <a:r>
              <a:rPr lang="ja-JP" altLang="en-US"/>
              <a:t>バッファカウンタ</a:t>
            </a:r>
          </a:p>
        </p:txBody>
      </p:sp>
      <p:sp useBgFill="1">
        <p:nvSpPr>
          <p:cNvPr id="575516" name="Rectangle 28"/>
          <p:cNvSpPr>
            <a:spLocks noChangeArrowheads="1"/>
          </p:cNvSpPr>
          <p:nvPr/>
        </p:nvSpPr>
        <p:spPr bwMode="auto">
          <a:xfrm>
            <a:off x="7010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1</a:t>
            </a:r>
          </a:p>
        </p:txBody>
      </p:sp>
      <p:sp useBgFill="1">
        <p:nvSpPr>
          <p:cNvPr id="575517" name="Rectangle 29"/>
          <p:cNvSpPr>
            <a:spLocks noChangeArrowheads="1"/>
          </p:cNvSpPr>
          <p:nvPr/>
        </p:nvSpPr>
        <p:spPr bwMode="auto">
          <a:xfrm>
            <a:off x="7010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2</a:t>
            </a:r>
          </a:p>
        </p:txBody>
      </p:sp>
      <p:graphicFrame>
        <p:nvGraphicFramePr>
          <p:cNvPr id="575518" name="Group 30"/>
          <p:cNvGraphicFramePr>
            <a:graphicFrameLocks noGrp="1"/>
          </p:cNvGraphicFramePr>
          <p:nvPr>
            <p:extLst>
              <p:ext uri="{D42A27DB-BD31-4B8C-83A1-F6EECF244321}">
                <p14:modId xmlns:p14="http://schemas.microsoft.com/office/powerpoint/2010/main" val="2613663944"/>
              </p:ext>
            </p:extLst>
          </p:nvPr>
        </p:nvGraphicFramePr>
        <p:xfrm>
          <a:off x="3810000" y="2743200"/>
          <a:ext cx="1828800" cy="2743200"/>
        </p:xfrm>
        <a:graphic>
          <a:graphicData uri="http://schemas.openxmlformats.org/drawingml/2006/table">
            <a:tbl>
              <a:tblPr/>
              <a:tblGrid>
                <a:gridCol w="3810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tblGrid>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0</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dirty="0" err="1">
                          <a:ln>
                            <a:noFill/>
                          </a:ln>
                          <a:solidFill>
                            <a:schemeClr val="tx1"/>
                          </a:solidFill>
                          <a:effectLst/>
                          <a:latin typeface="Times New Roman" charset="0"/>
                          <a:ea typeface="ＭＳ Ｐゴシック" charset="-128"/>
                        </a:rPr>
                        <a:t>mes_A</a:t>
                      </a:r>
                      <a:endParaRPr kumimoji="1" lang="en-US" altLang="ja-JP" sz="2400" b="0" i="0" u="none" strike="noStrike" cap="none" normalizeH="0" baseline="0" dirty="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1</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dirty="0" err="1">
                          <a:ln>
                            <a:noFill/>
                          </a:ln>
                          <a:solidFill>
                            <a:schemeClr val="tx1"/>
                          </a:solidFill>
                          <a:effectLst/>
                          <a:latin typeface="Times New Roman" charset="0"/>
                          <a:ea typeface="ＭＳ Ｐゴシック" charset="-128"/>
                        </a:rPr>
                        <a:t>mes_B</a:t>
                      </a:r>
                      <a:endParaRPr kumimoji="1" lang="en-US" altLang="ja-JP" sz="2400" b="0" i="0" u="none" strike="noStrike" cap="none" normalizeH="0" baseline="0" dirty="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2</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dirty="0" err="1">
                          <a:ln>
                            <a:noFill/>
                          </a:ln>
                          <a:solidFill>
                            <a:schemeClr val="tx1"/>
                          </a:solidFill>
                          <a:effectLst/>
                          <a:latin typeface="Times New Roman" charset="0"/>
                          <a:ea typeface="ＭＳ Ｐゴシック" charset="-128"/>
                        </a:rPr>
                        <a:t>mes_C</a:t>
                      </a:r>
                      <a:endParaRPr kumimoji="1" lang="ja-JP" altLang="en-US" sz="2400" b="0" i="0" u="none" strike="noStrike" cap="none" normalizeH="0" baseline="0" dirty="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3</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dirty="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4</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dirty="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575541" name="Text Box 53"/>
          <p:cNvSpPr txBox="1">
            <a:spLocks noChangeArrowheads="1"/>
          </p:cNvSpPr>
          <p:nvPr/>
        </p:nvSpPr>
        <p:spPr bwMode="auto">
          <a:xfrm>
            <a:off x="533400" y="5608638"/>
            <a:ext cx="3378200" cy="946150"/>
          </a:xfrm>
          <a:prstGeom prst="rect">
            <a:avLst/>
          </a:prstGeom>
          <a:noFill/>
          <a:ln w="9525">
            <a:noFill/>
            <a:miter lim="800000"/>
            <a:headEnd/>
            <a:tailEnd/>
          </a:ln>
          <a:effectLst/>
        </p:spPr>
        <p:txBody>
          <a:bodyPr wrap="none">
            <a:spAutoFit/>
          </a:bodyPr>
          <a:lstStyle/>
          <a:p>
            <a:pPr eaLnBrk="1" hangingPunct="1"/>
            <a:r>
              <a:rPr lang="ja-JP" altLang="en-US" sz="2800" dirty="0"/>
              <a:t>送信前に </a:t>
            </a:r>
            <a:r>
              <a:rPr lang="en-US" altLang="ja-JP" sz="2800" i="1" dirty="0"/>
              <a:t>s</a:t>
            </a:r>
            <a:r>
              <a:rPr lang="en-US" altLang="ja-JP" sz="2800" dirty="0"/>
              <a:t> </a:t>
            </a:r>
            <a:r>
              <a:rPr lang="ja-JP" altLang="en-US" sz="2800" dirty="0"/>
              <a:t>を減らし</a:t>
            </a:r>
          </a:p>
          <a:p>
            <a:pPr eaLnBrk="1" hangingPunct="1"/>
            <a:r>
              <a:rPr lang="ja-JP" altLang="en-US" sz="2800" dirty="0"/>
              <a:t>送信後に </a:t>
            </a:r>
            <a:r>
              <a:rPr lang="en-US" altLang="ja-JP" sz="2800" i="1" dirty="0"/>
              <a:t>m</a:t>
            </a:r>
            <a:r>
              <a:rPr lang="en-US" altLang="ja-JP" sz="2800" dirty="0"/>
              <a:t> </a:t>
            </a:r>
            <a:r>
              <a:rPr lang="ja-JP" altLang="en-US" sz="2800" dirty="0"/>
              <a:t>を増やす</a:t>
            </a:r>
          </a:p>
        </p:txBody>
      </p:sp>
      <p:sp>
        <p:nvSpPr>
          <p:cNvPr id="575542" name="Text Box 54"/>
          <p:cNvSpPr txBox="1">
            <a:spLocks noChangeArrowheads="1"/>
          </p:cNvSpPr>
          <p:nvPr/>
        </p:nvSpPr>
        <p:spPr bwMode="auto">
          <a:xfrm>
            <a:off x="5168900" y="5562600"/>
            <a:ext cx="3259138" cy="946150"/>
          </a:xfrm>
          <a:prstGeom prst="rect">
            <a:avLst/>
          </a:prstGeom>
          <a:noFill/>
          <a:ln w="9525">
            <a:noFill/>
            <a:miter lim="800000"/>
            <a:headEnd/>
            <a:tailEnd/>
          </a:ln>
          <a:effectLst/>
        </p:spPr>
        <p:txBody>
          <a:bodyPr wrap="none">
            <a:spAutoFit/>
          </a:bodyPr>
          <a:lstStyle/>
          <a:p>
            <a:pPr eaLnBrk="1" hangingPunct="1"/>
            <a:r>
              <a:rPr lang="ja-JP" altLang="en-US" sz="2800"/>
              <a:t>受信前に </a:t>
            </a:r>
            <a:r>
              <a:rPr lang="en-US" altLang="ja-JP" sz="2800" i="1"/>
              <a:t>m</a:t>
            </a:r>
            <a:r>
              <a:rPr lang="en-US" altLang="ja-JP" sz="2800"/>
              <a:t> </a:t>
            </a:r>
            <a:r>
              <a:rPr lang="ja-JP" altLang="en-US" sz="2800"/>
              <a:t>を減らし</a:t>
            </a:r>
          </a:p>
          <a:p>
            <a:pPr eaLnBrk="1" hangingPunct="1"/>
            <a:r>
              <a:rPr lang="ja-JP" altLang="en-US" sz="2800"/>
              <a:t>受信後に </a:t>
            </a:r>
            <a:r>
              <a:rPr lang="en-US" altLang="ja-JP" sz="2800" i="1"/>
              <a:t>s</a:t>
            </a:r>
            <a:r>
              <a:rPr lang="en-US" altLang="ja-JP" sz="2800"/>
              <a:t> </a:t>
            </a:r>
            <a:r>
              <a:rPr lang="ja-JP" altLang="en-US" sz="2800"/>
              <a:t>を増やす</a:t>
            </a:r>
            <a:endParaRPr lang="en-US" altLang="ja-JP" sz="2800"/>
          </a:p>
        </p:txBody>
      </p:sp>
      <p:sp useBgFill="1">
        <p:nvSpPr>
          <p:cNvPr id="42029" name="Rectangle 55"/>
          <p:cNvSpPr>
            <a:spLocks noChangeArrowheads="1"/>
          </p:cNvSpPr>
          <p:nvPr/>
        </p:nvSpPr>
        <p:spPr bwMode="auto">
          <a:xfrm>
            <a:off x="838200" y="2057400"/>
            <a:ext cx="609600" cy="533400"/>
          </a:xfrm>
          <a:prstGeom prst="rect">
            <a:avLst/>
          </a:prstGeom>
          <a:ln w="19050">
            <a:solidFill>
              <a:schemeClr val="tx1"/>
            </a:solidFill>
            <a:miter lim="800000"/>
            <a:headEnd/>
            <a:tailEnd/>
          </a:ln>
          <a:effectLst/>
        </p:spPr>
        <p:txBody>
          <a:bodyPr wrap="none" anchor="ctr"/>
          <a:lstStyle/>
          <a:p>
            <a:pPr algn="ctr" eaLnBrk="1" hangingPunct="1"/>
            <a:r>
              <a:rPr lang="en-US" altLang="ja-JP" sz="2800" dirty="0"/>
              <a:t>3</a:t>
            </a:r>
            <a:endParaRPr lang="ja-JP" altLang="en-US" sz="2800" dirty="0"/>
          </a:p>
        </p:txBody>
      </p:sp>
      <p:sp>
        <p:nvSpPr>
          <p:cNvPr id="42030" name="Text Box 56"/>
          <p:cNvSpPr txBox="1">
            <a:spLocks noChangeArrowheads="1"/>
          </p:cNvSpPr>
          <p:nvPr/>
        </p:nvSpPr>
        <p:spPr bwMode="auto">
          <a:xfrm>
            <a:off x="533400" y="2057400"/>
            <a:ext cx="322263" cy="519113"/>
          </a:xfrm>
          <a:prstGeom prst="rect">
            <a:avLst/>
          </a:prstGeom>
          <a:noFill/>
          <a:ln w="9525">
            <a:noFill/>
            <a:miter lim="800000"/>
            <a:headEnd/>
            <a:tailEnd/>
          </a:ln>
          <a:effectLst/>
        </p:spPr>
        <p:txBody>
          <a:bodyPr wrap="none">
            <a:spAutoFit/>
          </a:bodyPr>
          <a:lstStyle/>
          <a:p>
            <a:pPr eaLnBrk="1" hangingPunct="1"/>
            <a:r>
              <a:rPr lang="en-US" altLang="ja-JP" sz="2800" i="1"/>
              <a:t>s</a:t>
            </a:r>
          </a:p>
        </p:txBody>
      </p:sp>
      <p:sp useBgFill="1">
        <p:nvSpPr>
          <p:cNvPr id="42031" name="Rectangle 57"/>
          <p:cNvSpPr>
            <a:spLocks noChangeArrowheads="1"/>
          </p:cNvSpPr>
          <p:nvPr/>
        </p:nvSpPr>
        <p:spPr bwMode="auto">
          <a:xfrm>
            <a:off x="2819400" y="2057400"/>
            <a:ext cx="609600" cy="533400"/>
          </a:xfrm>
          <a:prstGeom prst="rect">
            <a:avLst/>
          </a:prstGeom>
          <a:ln w="19050">
            <a:solidFill>
              <a:schemeClr val="tx1"/>
            </a:solidFill>
            <a:miter lim="800000"/>
            <a:headEnd/>
            <a:tailEnd/>
          </a:ln>
          <a:effectLst/>
        </p:spPr>
        <p:txBody>
          <a:bodyPr wrap="none" anchor="ctr"/>
          <a:lstStyle/>
          <a:p>
            <a:pPr algn="ctr" eaLnBrk="1" hangingPunct="1"/>
            <a:r>
              <a:rPr lang="en-US" altLang="ja-JP" sz="2800" dirty="0"/>
              <a:t>3</a:t>
            </a:r>
            <a:endParaRPr lang="ja-JP" altLang="en-US" sz="2800" dirty="0"/>
          </a:p>
        </p:txBody>
      </p:sp>
      <p:sp>
        <p:nvSpPr>
          <p:cNvPr id="42032" name="Text Box 58"/>
          <p:cNvSpPr txBox="1">
            <a:spLocks noChangeArrowheads="1"/>
          </p:cNvSpPr>
          <p:nvPr/>
        </p:nvSpPr>
        <p:spPr bwMode="auto">
          <a:xfrm>
            <a:off x="2362200" y="2057400"/>
            <a:ext cx="441325" cy="519113"/>
          </a:xfrm>
          <a:prstGeom prst="rect">
            <a:avLst/>
          </a:prstGeom>
          <a:noFill/>
          <a:ln w="9525">
            <a:noFill/>
            <a:miter lim="800000"/>
            <a:headEnd/>
            <a:tailEnd/>
          </a:ln>
          <a:effectLst/>
        </p:spPr>
        <p:txBody>
          <a:bodyPr wrap="none">
            <a:spAutoFit/>
          </a:bodyPr>
          <a:lstStyle/>
          <a:p>
            <a:pPr eaLnBrk="1" hangingPunct="1"/>
            <a:r>
              <a:rPr lang="en-US" altLang="ja-JP" sz="2800" i="1"/>
              <a:t>m</a:t>
            </a:r>
          </a:p>
        </p:txBody>
      </p:sp>
      <p:sp useBgFill="1">
        <p:nvSpPr>
          <p:cNvPr id="575553" name="Rectangle 65"/>
          <p:cNvSpPr>
            <a:spLocks noChangeArrowheads="1"/>
          </p:cNvSpPr>
          <p:nvPr/>
        </p:nvSpPr>
        <p:spPr bwMode="auto">
          <a:xfrm>
            <a:off x="838200" y="20592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4</a:t>
            </a:r>
          </a:p>
        </p:txBody>
      </p:sp>
      <p:sp useBgFill="1">
        <p:nvSpPr>
          <p:cNvPr id="575554" name="Rectangle 66"/>
          <p:cNvSpPr>
            <a:spLocks noChangeArrowheads="1"/>
          </p:cNvSpPr>
          <p:nvPr/>
        </p:nvSpPr>
        <p:spPr bwMode="auto">
          <a:xfrm>
            <a:off x="2819400" y="20574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2</a:t>
            </a:r>
          </a:p>
        </p:txBody>
      </p:sp>
      <p:sp useBgFill="1">
        <p:nvSpPr>
          <p:cNvPr id="575555" name="Rectangle 67"/>
          <p:cNvSpPr>
            <a:spLocks noChangeArrowheads="1"/>
          </p:cNvSpPr>
          <p:nvPr/>
        </p:nvSpPr>
        <p:spPr bwMode="auto">
          <a:xfrm>
            <a:off x="838200" y="20592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5</a:t>
            </a:r>
          </a:p>
        </p:txBody>
      </p:sp>
      <p:sp useBgFill="1">
        <p:nvSpPr>
          <p:cNvPr id="575556" name="Rectangle 68"/>
          <p:cNvSpPr>
            <a:spLocks noChangeArrowheads="1"/>
          </p:cNvSpPr>
          <p:nvPr/>
        </p:nvSpPr>
        <p:spPr bwMode="auto">
          <a:xfrm>
            <a:off x="2818800" y="20592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1</a:t>
            </a:r>
          </a:p>
        </p:txBody>
      </p:sp>
      <p:sp>
        <p:nvSpPr>
          <p:cNvPr id="42043" name="Text Box 69"/>
          <p:cNvSpPr txBox="1">
            <a:spLocks noChangeArrowheads="1"/>
          </p:cNvSpPr>
          <p:nvPr/>
        </p:nvSpPr>
        <p:spPr bwMode="auto">
          <a:xfrm>
            <a:off x="304800" y="1600200"/>
            <a:ext cx="2057400" cy="457200"/>
          </a:xfrm>
          <a:prstGeom prst="rect">
            <a:avLst/>
          </a:prstGeom>
          <a:noFill/>
          <a:ln w="9525">
            <a:noFill/>
            <a:miter lim="800000"/>
            <a:headEnd/>
            <a:tailEnd/>
          </a:ln>
          <a:effectLst/>
        </p:spPr>
        <p:txBody>
          <a:bodyPr wrap="none">
            <a:spAutoFit/>
          </a:bodyPr>
          <a:lstStyle/>
          <a:p>
            <a:pPr eaLnBrk="1" hangingPunct="1"/>
            <a:r>
              <a:rPr lang="ja-JP" altLang="en-US"/>
              <a:t>空きバッファ数</a:t>
            </a:r>
          </a:p>
        </p:txBody>
      </p:sp>
      <p:sp>
        <p:nvSpPr>
          <p:cNvPr id="42044" name="Text Box 70"/>
          <p:cNvSpPr txBox="1">
            <a:spLocks noChangeArrowheads="1"/>
          </p:cNvSpPr>
          <p:nvPr/>
        </p:nvSpPr>
        <p:spPr bwMode="auto">
          <a:xfrm>
            <a:off x="2362200" y="1600200"/>
            <a:ext cx="1779588" cy="457200"/>
          </a:xfrm>
          <a:prstGeom prst="rect">
            <a:avLst/>
          </a:prstGeom>
          <a:noFill/>
          <a:ln w="9525">
            <a:noFill/>
            <a:miter lim="800000"/>
            <a:headEnd/>
            <a:tailEnd/>
          </a:ln>
          <a:effectLst/>
        </p:spPr>
        <p:txBody>
          <a:bodyPr wrap="none">
            <a:spAutoFit/>
          </a:bodyPr>
          <a:lstStyle/>
          <a:p>
            <a:pPr eaLnBrk="1" hangingPunct="1"/>
            <a:r>
              <a:rPr lang="ja-JP" altLang="en-US"/>
              <a:t>メッセージ数</a:t>
            </a:r>
          </a:p>
        </p:txBody>
      </p:sp>
      <p:sp>
        <p:nvSpPr>
          <p:cNvPr id="42045" name="Text Box 71"/>
          <p:cNvSpPr txBox="1">
            <a:spLocks noChangeArrowheads="1"/>
          </p:cNvSpPr>
          <p:nvPr/>
        </p:nvSpPr>
        <p:spPr bwMode="auto">
          <a:xfrm>
            <a:off x="1371600" y="4419600"/>
            <a:ext cx="282575" cy="519113"/>
          </a:xfrm>
          <a:prstGeom prst="rect">
            <a:avLst/>
          </a:prstGeom>
          <a:noFill/>
          <a:ln w="9525">
            <a:noFill/>
            <a:miter lim="800000"/>
            <a:headEnd/>
            <a:tailEnd/>
          </a:ln>
          <a:effectLst/>
        </p:spPr>
        <p:txBody>
          <a:bodyPr wrap="none">
            <a:spAutoFit/>
          </a:bodyPr>
          <a:lstStyle/>
          <a:p>
            <a:pPr eaLnBrk="1" hangingPunct="1"/>
            <a:r>
              <a:rPr lang="en-US" altLang="ja-JP" sz="2800" i="1"/>
              <a:t>i</a:t>
            </a:r>
          </a:p>
        </p:txBody>
      </p:sp>
      <p:sp>
        <p:nvSpPr>
          <p:cNvPr id="42046" name="Text Box 72"/>
          <p:cNvSpPr txBox="1">
            <a:spLocks noChangeArrowheads="1"/>
          </p:cNvSpPr>
          <p:nvPr/>
        </p:nvSpPr>
        <p:spPr bwMode="auto">
          <a:xfrm>
            <a:off x="6716713" y="4419600"/>
            <a:ext cx="282575" cy="519113"/>
          </a:xfrm>
          <a:prstGeom prst="rect">
            <a:avLst/>
          </a:prstGeom>
          <a:noFill/>
          <a:ln w="9525">
            <a:noFill/>
            <a:miter lim="800000"/>
            <a:headEnd/>
            <a:tailEnd/>
          </a:ln>
          <a:effectLst/>
        </p:spPr>
        <p:txBody>
          <a:bodyPr wrap="none">
            <a:spAutoFit/>
          </a:bodyPr>
          <a:lstStyle/>
          <a:p>
            <a:pPr eaLnBrk="1" hangingPunct="1"/>
            <a:r>
              <a:rPr lang="en-US" altLang="ja-JP" sz="2800" i="1"/>
              <a:t>j</a:t>
            </a:r>
          </a:p>
        </p:txBody>
      </p:sp>
      <p:grpSp>
        <p:nvGrpSpPr>
          <p:cNvPr id="575507" name="Group 19"/>
          <p:cNvGrpSpPr>
            <a:grpSpLocks/>
          </p:cNvGrpSpPr>
          <p:nvPr/>
        </p:nvGrpSpPr>
        <p:grpSpPr bwMode="auto">
          <a:xfrm>
            <a:off x="4191000" y="2743200"/>
            <a:ext cx="2133600" cy="685800"/>
            <a:chOff x="2640" y="1728"/>
            <a:chExt cx="1344" cy="432"/>
          </a:xfrm>
        </p:grpSpPr>
        <p:sp>
          <p:nvSpPr>
            <p:cNvPr id="42049" name="Rectangle 20"/>
            <p:cNvSpPr>
              <a:spLocks noChangeArrowheads="1"/>
            </p:cNvSpPr>
            <p:nvPr/>
          </p:nvSpPr>
          <p:spPr bwMode="auto">
            <a:xfrm>
              <a:off x="2640" y="1728"/>
              <a:ext cx="912" cy="287"/>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solidFill>
                    <a:schemeClr val="accent2"/>
                  </a:solidFill>
                </a:rPr>
                <a:t>mes_A</a:t>
              </a:r>
            </a:p>
          </p:txBody>
        </p:sp>
        <p:sp>
          <p:nvSpPr>
            <p:cNvPr id="42050" name="Line 21"/>
            <p:cNvSpPr>
              <a:spLocks noChangeShapeType="1"/>
            </p:cNvSpPr>
            <p:nvPr/>
          </p:nvSpPr>
          <p:spPr bwMode="auto">
            <a:xfrm>
              <a:off x="3552" y="1872"/>
              <a:ext cx="432" cy="288"/>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575510" name="Group 22"/>
          <p:cNvGrpSpPr>
            <a:grpSpLocks/>
          </p:cNvGrpSpPr>
          <p:nvPr/>
        </p:nvGrpSpPr>
        <p:grpSpPr bwMode="auto">
          <a:xfrm>
            <a:off x="4191000" y="3200400"/>
            <a:ext cx="2133600" cy="455613"/>
            <a:chOff x="2640" y="2015"/>
            <a:chExt cx="1344" cy="287"/>
          </a:xfrm>
        </p:grpSpPr>
        <p:sp>
          <p:nvSpPr>
            <p:cNvPr id="42047" name="Line 23"/>
            <p:cNvSpPr>
              <a:spLocks noChangeShapeType="1"/>
            </p:cNvSpPr>
            <p:nvPr/>
          </p:nvSpPr>
          <p:spPr bwMode="auto">
            <a:xfrm>
              <a:off x="3552" y="2160"/>
              <a:ext cx="432"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42048" name="Rectangle 24"/>
            <p:cNvSpPr>
              <a:spLocks noChangeArrowheads="1"/>
            </p:cNvSpPr>
            <p:nvPr/>
          </p:nvSpPr>
          <p:spPr bwMode="auto">
            <a:xfrm>
              <a:off x="2640" y="2015"/>
              <a:ext cx="912" cy="287"/>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solidFill>
                    <a:schemeClr val="accent2"/>
                  </a:solidFill>
                </a:rPr>
                <a:t>mes_B</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75554"/>
                                        </p:tgtEl>
                                        <p:attrNameLst>
                                          <p:attrName>style.visibility</p:attrName>
                                        </p:attrNameLst>
                                      </p:cBhvr>
                                      <p:to>
                                        <p:strVal val="visible"/>
                                      </p:to>
                                    </p:set>
                                    <p:animEffect transition="in" filter="checkerboard(across)">
                                      <p:cBhvr>
                                        <p:cTn id="7" dur="500"/>
                                        <p:tgtEl>
                                          <p:spTgt spid="5755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75507"/>
                                        </p:tgtEl>
                                        <p:attrNameLst>
                                          <p:attrName>style.visibility</p:attrName>
                                        </p:attrNameLst>
                                      </p:cBhvr>
                                      <p:to>
                                        <p:strVal val="visible"/>
                                      </p:to>
                                    </p:set>
                                    <p:animEffect transition="in" filter="wipe(left)">
                                      <p:cBhvr>
                                        <p:cTn id="12" dur="500"/>
                                        <p:tgtEl>
                                          <p:spTgt spid="575507"/>
                                        </p:tgtEl>
                                      </p:cBhvr>
                                    </p:animEffect>
                                  </p:childTnLst>
                                </p:cTn>
                              </p:par>
                            </p:childTnLst>
                          </p:cTn>
                        </p:par>
                        <p:par>
                          <p:cTn id="13" fill="hold" nodeType="afterGroup">
                            <p:stCondLst>
                              <p:cond delay="500"/>
                            </p:stCondLst>
                            <p:childTnLst>
                              <p:par>
                                <p:cTn id="14" presetID="5" presetClass="entr" presetSubtype="10" fill="hold" grpId="0" nodeType="afterEffect">
                                  <p:stCondLst>
                                    <p:cond delay="0"/>
                                  </p:stCondLst>
                                  <p:childTnLst>
                                    <p:set>
                                      <p:cBhvr>
                                        <p:cTn id="15" dur="1" fill="hold">
                                          <p:stCondLst>
                                            <p:cond delay="0"/>
                                          </p:stCondLst>
                                        </p:cTn>
                                        <p:tgtEl>
                                          <p:spTgt spid="575516"/>
                                        </p:tgtEl>
                                        <p:attrNameLst>
                                          <p:attrName>style.visibility</p:attrName>
                                        </p:attrNameLst>
                                      </p:cBhvr>
                                      <p:to>
                                        <p:strVal val="visible"/>
                                      </p:to>
                                    </p:set>
                                    <p:animEffect transition="in" filter="checkerboard(across)">
                                      <p:cBhvr>
                                        <p:cTn id="16" dur="500"/>
                                        <p:tgtEl>
                                          <p:spTgt spid="57551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575553"/>
                                        </p:tgtEl>
                                        <p:attrNameLst>
                                          <p:attrName>style.visibility</p:attrName>
                                        </p:attrNameLst>
                                      </p:cBhvr>
                                      <p:to>
                                        <p:strVal val="visible"/>
                                      </p:to>
                                    </p:set>
                                    <p:animEffect transition="in" filter="checkerboard(across)">
                                      <p:cBhvr>
                                        <p:cTn id="21" dur="500"/>
                                        <p:tgtEl>
                                          <p:spTgt spid="57555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575556"/>
                                        </p:tgtEl>
                                        <p:attrNameLst>
                                          <p:attrName>style.visibility</p:attrName>
                                        </p:attrNameLst>
                                      </p:cBhvr>
                                      <p:to>
                                        <p:strVal val="visible"/>
                                      </p:to>
                                    </p:set>
                                    <p:animEffect transition="in" filter="checkerboard(across)">
                                      <p:cBhvr>
                                        <p:cTn id="26" dur="500"/>
                                        <p:tgtEl>
                                          <p:spTgt spid="575556"/>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nodeType="clickEffect">
                                  <p:stCondLst>
                                    <p:cond delay="0"/>
                                  </p:stCondLst>
                                  <p:childTnLst>
                                    <p:set>
                                      <p:cBhvr>
                                        <p:cTn id="30" dur="1" fill="hold">
                                          <p:stCondLst>
                                            <p:cond delay="0"/>
                                          </p:stCondLst>
                                        </p:cTn>
                                        <p:tgtEl>
                                          <p:spTgt spid="575510"/>
                                        </p:tgtEl>
                                        <p:attrNameLst>
                                          <p:attrName>style.visibility</p:attrName>
                                        </p:attrNameLst>
                                      </p:cBhvr>
                                      <p:to>
                                        <p:strVal val="visible"/>
                                      </p:to>
                                    </p:set>
                                    <p:animEffect transition="in" filter="wipe(left)">
                                      <p:cBhvr>
                                        <p:cTn id="31" dur="500"/>
                                        <p:tgtEl>
                                          <p:spTgt spid="575510"/>
                                        </p:tgtEl>
                                      </p:cBhvr>
                                    </p:animEffect>
                                  </p:childTnLst>
                                </p:cTn>
                              </p:par>
                            </p:childTnLst>
                          </p:cTn>
                        </p:par>
                        <p:par>
                          <p:cTn id="32" fill="hold" nodeType="afterGroup">
                            <p:stCondLst>
                              <p:cond delay="500"/>
                            </p:stCondLst>
                            <p:childTnLst>
                              <p:par>
                                <p:cTn id="33" presetID="5" presetClass="entr" presetSubtype="10" fill="hold" grpId="0" nodeType="afterEffect">
                                  <p:stCondLst>
                                    <p:cond delay="0"/>
                                  </p:stCondLst>
                                  <p:childTnLst>
                                    <p:set>
                                      <p:cBhvr>
                                        <p:cTn id="34" dur="1" fill="hold">
                                          <p:stCondLst>
                                            <p:cond delay="0"/>
                                          </p:stCondLst>
                                        </p:cTn>
                                        <p:tgtEl>
                                          <p:spTgt spid="575517"/>
                                        </p:tgtEl>
                                        <p:attrNameLst>
                                          <p:attrName>style.visibility</p:attrName>
                                        </p:attrNameLst>
                                      </p:cBhvr>
                                      <p:to>
                                        <p:strVal val="visible"/>
                                      </p:to>
                                    </p:set>
                                    <p:animEffect transition="in" filter="checkerboard(across)">
                                      <p:cBhvr>
                                        <p:cTn id="35" dur="500"/>
                                        <p:tgtEl>
                                          <p:spTgt spid="575517"/>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575555"/>
                                        </p:tgtEl>
                                        <p:attrNameLst>
                                          <p:attrName>style.visibility</p:attrName>
                                        </p:attrNameLst>
                                      </p:cBhvr>
                                      <p:to>
                                        <p:strVal val="visible"/>
                                      </p:to>
                                    </p:set>
                                    <p:animEffect transition="in" filter="checkerboard(across)">
                                      <p:cBhvr>
                                        <p:cTn id="40" dur="500"/>
                                        <p:tgtEl>
                                          <p:spTgt spid="575555"/>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5" presetClass="entr" presetSubtype="10" fill="hold" grpId="0" nodeType="clickEffect">
                                  <p:stCondLst>
                                    <p:cond delay="0"/>
                                  </p:stCondLst>
                                  <p:childTnLst>
                                    <p:set>
                                      <p:cBhvr>
                                        <p:cTn id="44" dur="1" fill="hold">
                                          <p:stCondLst>
                                            <p:cond delay="0"/>
                                          </p:stCondLst>
                                        </p:cTn>
                                        <p:tgtEl>
                                          <p:spTgt spid="575542"/>
                                        </p:tgtEl>
                                        <p:attrNameLst>
                                          <p:attrName>style.visibility</p:attrName>
                                        </p:attrNameLst>
                                      </p:cBhvr>
                                      <p:to>
                                        <p:strVal val="visible"/>
                                      </p:to>
                                    </p:set>
                                    <p:animEffect transition="in" filter="checkerboard(across)">
                                      <p:cBhvr>
                                        <p:cTn id="45" dur="500"/>
                                        <p:tgtEl>
                                          <p:spTgt spid="5755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5516" grpId="0" animBg="1" autoUpdateAnimBg="0"/>
      <p:bldP spid="575517" grpId="0" animBg="1" autoUpdateAnimBg="0"/>
      <p:bldP spid="575542" grpId="0" autoUpdateAnimBg="0"/>
      <p:bldP spid="575553" grpId="0" animBg="1" autoUpdateAnimBg="0"/>
      <p:bldP spid="575554" grpId="0" animBg="1" autoUpdateAnimBg="0"/>
      <p:bldP spid="575555" grpId="0" animBg="1" autoUpdateAnimBg="0"/>
      <p:bldP spid="575556" grpId="0" animBg="1"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4191000" y="3654425"/>
            <a:ext cx="1447800" cy="455613"/>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t>mes_C</a:t>
            </a:r>
          </a:p>
        </p:txBody>
      </p:sp>
      <p:sp>
        <p:nvSpPr>
          <p:cNvPr id="43011" name="Rectangle 3"/>
          <p:cNvSpPr>
            <a:spLocks noChangeArrowheads="1"/>
          </p:cNvSpPr>
          <p:nvPr/>
        </p:nvSpPr>
        <p:spPr bwMode="auto">
          <a:xfrm>
            <a:off x="4191000" y="3200400"/>
            <a:ext cx="1447800" cy="455613"/>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solidFill>
                  <a:schemeClr val="accent2"/>
                </a:solidFill>
              </a:rPr>
              <a:t>mes_B</a:t>
            </a:r>
          </a:p>
        </p:txBody>
      </p:sp>
      <p:sp>
        <p:nvSpPr>
          <p:cNvPr id="43012" name="Rectangle 4"/>
          <p:cNvSpPr>
            <a:spLocks noGrp="1" noChangeArrowheads="1"/>
          </p:cNvSpPr>
          <p:nvPr>
            <p:ph type="title"/>
          </p:nvPr>
        </p:nvSpPr>
        <p:spPr>
          <a:xfrm>
            <a:off x="685800" y="800100"/>
            <a:ext cx="7772400" cy="762000"/>
          </a:xfrm>
        </p:spPr>
        <p:txBody>
          <a:bodyPr/>
          <a:lstStyle/>
          <a:p>
            <a:pPr eaLnBrk="1" hangingPunct="1"/>
            <a:r>
              <a:rPr lang="ja-JP" altLang="en-US"/>
              <a:t>セマフォを用いたパイプ処理</a:t>
            </a:r>
          </a:p>
        </p:txBody>
      </p:sp>
      <p:sp>
        <p:nvSpPr>
          <p:cNvPr id="43013" name="Rectangle 5"/>
          <p:cNvSpPr>
            <a:spLocks noChangeArrowheads="1"/>
          </p:cNvSpPr>
          <p:nvPr/>
        </p:nvSpPr>
        <p:spPr bwMode="auto">
          <a:xfrm>
            <a:off x="990600" y="2971800"/>
            <a:ext cx="1905000" cy="914400"/>
          </a:xfrm>
          <a:prstGeom prst="rect">
            <a:avLst/>
          </a:prstGeom>
          <a:noFill/>
          <a:ln w="19050">
            <a:solidFill>
              <a:schemeClr val="tx1"/>
            </a:solidFill>
            <a:miter lim="800000"/>
            <a:headEnd/>
            <a:tailEnd/>
          </a:ln>
          <a:effectLst/>
        </p:spPr>
        <p:txBody>
          <a:bodyPr wrap="none" anchor="ctr"/>
          <a:lstStyle/>
          <a:p>
            <a:pPr algn="ctr" eaLnBrk="1" hangingPunct="1"/>
            <a:r>
              <a:rPr lang="ja-JP" altLang="en-US"/>
              <a:t>送信側</a:t>
            </a:r>
          </a:p>
          <a:p>
            <a:pPr algn="ctr" eaLnBrk="1" hangingPunct="1"/>
            <a:r>
              <a:rPr lang="ja-JP" altLang="en-US"/>
              <a:t>プロセス</a:t>
            </a:r>
          </a:p>
        </p:txBody>
      </p:sp>
      <p:sp>
        <p:nvSpPr>
          <p:cNvPr id="43014" name="Rectangle 6"/>
          <p:cNvSpPr>
            <a:spLocks noChangeArrowheads="1"/>
          </p:cNvSpPr>
          <p:nvPr/>
        </p:nvSpPr>
        <p:spPr bwMode="auto">
          <a:xfrm>
            <a:off x="6324600" y="2971800"/>
            <a:ext cx="1905000" cy="914400"/>
          </a:xfrm>
          <a:prstGeom prst="rect">
            <a:avLst/>
          </a:prstGeom>
          <a:noFill/>
          <a:ln w="19050">
            <a:solidFill>
              <a:schemeClr val="tx1"/>
            </a:solidFill>
            <a:miter lim="800000"/>
            <a:headEnd/>
            <a:tailEnd/>
          </a:ln>
          <a:effectLst/>
        </p:spPr>
        <p:txBody>
          <a:bodyPr wrap="none" anchor="ctr"/>
          <a:lstStyle/>
          <a:p>
            <a:pPr algn="ctr" eaLnBrk="1" hangingPunct="1"/>
            <a:r>
              <a:rPr lang="ja-JP" altLang="en-US"/>
              <a:t>受信側</a:t>
            </a:r>
          </a:p>
          <a:p>
            <a:pPr algn="ctr" eaLnBrk="1" hangingPunct="1"/>
            <a:r>
              <a:rPr lang="ja-JP" altLang="en-US"/>
              <a:t>プロセス</a:t>
            </a:r>
          </a:p>
        </p:txBody>
      </p:sp>
      <p:sp>
        <p:nvSpPr>
          <p:cNvPr id="43015" name="Text Box 7"/>
          <p:cNvSpPr txBox="1">
            <a:spLocks noChangeArrowheads="1"/>
          </p:cNvSpPr>
          <p:nvPr/>
        </p:nvSpPr>
        <p:spPr bwMode="auto">
          <a:xfrm>
            <a:off x="3733800" y="2133600"/>
            <a:ext cx="1968500" cy="457200"/>
          </a:xfrm>
          <a:prstGeom prst="rect">
            <a:avLst/>
          </a:prstGeom>
          <a:noFill/>
          <a:ln w="9525">
            <a:noFill/>
            <a:miter lim="800000"/>
            <a:headEnd/>
            <a:tailEnd/>
          </a:ln>
          <a:effectLst/>
        </p:spPr>
        <p:txBody>
          <a:bodyPr wrap="none">
            <a:spAutoFit/>
          </a:bodyPr>
          <a:lstStyle/>
          <a:p>
            <a:pPr eaLnBrk="1" hangingPunct="1"/>
            <a:r>
              <a:rPr lang="ja-JP" altLang="en-US"/>
              <a:t>リングバッファ</a:t>
            </a:r>
          </a:p>
        </p:txBody>
      </p:sp>
      <p:sp useBgFill="1">
        <p:nvSpPr>
          <p:cNvPr id="43016" name="Rectangle 8"/>
          <p:cNvSpPr>
            <a:spLocks noChangeArrowheads="1"/>
          </p:cNvSpPr>
          <p:nvPr/>
        </p:nvSpPr>
        <p:spPr bwMode="auto">
          <a:xfrm>
            <a:off x="7010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2</a:t>
            </a:r>
          </a:p>
        </p:txBody>
      </p:sp>
      <p:sp>
        <p:nvSpPr>
          <p:cNvPr id="43017" name="Text Box 9"/>
          <p:cNvSpPr txBox="1">
            <a:spLocks noChangeArrowheads="1"/>
          </p:cNvSpPr>
          <p:nvPr/>
        </p:nvSpPr>
        <p:spPr bwMode="auto">
          <a:xfrm>
            <a:off x="6096000" y="3962400"/>
            <a:ext cx="2225675" cy="457200"/>
          </a:xfrm>
          <a:prstGeom prst="rect">
            <a:avLst/>
          </a:prstGeom>
          <a:noFill/>
          <a:ln w="9525">
            <a:noFill/>
            <a:miter lim="800000"/>
            <a:headEnd/>
            <a:tailEnd/>
          </a:ln>
          <a:effectLst/>
        </p:spPr>
        <p:txBody>
          <a:bodyPr wrap="none">
            <a:spAutoFit/>
          </a:bodyPr>
          <a:lstStyle/>
          <a:p>
            <a:pPr eaLnBrk="1" hangingPunct="1"/>
            <a:r>
              <a:rPr lang="ja-JP" altLang="en-US"/>
              <a:t>バッファカウンタ</a:t>
            </a:r>
          </a:p>
        </p:txBody>
      </p:sp>
      <p:sp>
        <p:nvSpPr>
          <p:cNvPr id="43018" name="Text Box 10"/>
          <p:cNvSpPr txBox="1">
            <a:spLocks noChangeArrowheads="1"/>
          </p:cNvSpPr>
          <p:nvPr/>
        </p:nvSpPr>
        <p:spPr bwMode="auto">
          <a:xfrm>
            <a:off x="762000" y="3962400"/>
            <a:ext cx="2225675" cy="457200"/>
          </a:xfrm>
          <a:prstGeom prst="rect">
            <a:avLst/>
          </a:prstGeom>
          <a:noFill/>
          <a:ln w="9525">
            <a:noFill/>
            <a:miter lim="800000"/>
            <a:headEnd/>
            <a:tailEnd/>
          </a:ln>
          <a:effectLst/>
        </p:spPr>
        <p:txBody>
          <a:bodyPr wrap="none">
            <a:spAutoFit/>
          </a:bodyPr>
          <a:lstStyle/>
          <a:p>
            <a:pPr eaLnBrk="1" hangingPunct="1"/>
            <a:r>
              <a:rPr lang="ja-JP" altLang="en-US"/>
              <a:t>バッファカウンタ</a:t>
            </a:r>
          </a:p>
        </p:txBody>
      </p:sp>
      <p:sp useBgFill="1">
        <p:nvSpPr>
          <p:cNvPr id="43019" name="Rectangle 11"/>
          <p:cNvSpPr>
            <a:spLocks noChangeArrowheads="1"/>
          </p:cNvSpPr>
          <p:nvPr/>
        </p:nvSpPr>
        <p:spPr bwMode="auto">
          <a:xfrm>
            <a:off x="1676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1</a:t>
            </a:r>
          </a:p>
        </p:txBody>
      </p:sp>
      <p:grpSp>
        <p:nvGrpSpPr>
          <p:cNvPr id="576524" name="Group 12"/>
          <p:cNvGrpSpPr>
            <a:grpSpLocks/>
          </p:cNvGrpSpPr>
          <p:nvPr/>
        </p:nvGrpSpPr>
        <p:grpSpPr bwMode="auto">
          <a:xfrm>
            <a:off x="2895600" y="3200400"/>
            <a:ext cx="2743200" cy="455613"/>
            <a:chOff x="1824" y="2015"/>
            <a:chExt cx="1728" cy="287"/>
          </a:xfrm>
        </p:grpSpPr>
        <p:sp>
          <p:nvSpPr>
            <p:cNvPr id="43056" name="Rectangle 13"/>
            <p:cNvSpPr>
              <a:spLocks noChangeArrowheads="1"/>
            </p:cNvSpPr>
            <p:nvPr/>
          </p:nvSpPr>
          <p:spPr bwMode="auto">
            <a:xfrm>
              <a:off x="2640" y="2015"/>
              <a:ext cx="912" cy="287"/>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t>mes_H</a:t>
              </a:r>
            </a:p>
          </p:txBody>
        </p:sp>
        <p:sp>
          <p:nvSpPr>
            <p:cNvPr id="43057" name="Line 14"/>
            <p:cNvSpPr>
              <a:spLocks noChangeShapeType="1"/>
            </p:cNvSpPr>
            <p:nvPr/>
          </p:nvSpPr>
          <p:spPr bwMode="auto">
            <a:xfrm flipV="1">
              <a:off x="1824" y="2160"/>
              <a:ext cx="816" cy="0"/>
            </a:xfrm>
            <a:prstGeom prst="line">
              <a:avLst/>
            </a:prstGeom>
            <a:noFill/>
            <a:ln w="38100">
              <a:solidFill>
                <a:srgbClr val="FF99CC"/>
              </a:solidFill>
              <a:round/>
              <a:headEnd/>
              <a:tailEnd type="triangle" w="med" len="med"/>
            </a:ln>
            <a:effectLst/>
          </p:spPr>
          <p:txBody>
            <a:bodyPr wrap="none"/>
            <a:lstStyle/>
            <a:p>
              <a:endParaRPr lang="ja-JP" altLang="en-US"/>
            </a:p>
          </p:txBody>
        </p:sp>
      </p:grpSp>
      <p:sp useBgFill="1">
        <p:nvSpPr>
          <p:cNvPr id="576527" name="Rectangle 15"/>
          <p:cNvSpPr>
            <a:spLocks noChangeArrowheads="1"/>
          </p:cNvSpPr>
          <p:nvPr/>
        </p:nvSpPr>
        <p:spPr bwMode="auto">
          <a:xfrm>
            <a:off x="1676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2</a:t>
            </a:r>
          </a:p>
        </p:txBody>
      </p:sp>
      <p:graphicFrame>
        <p:nvGraphicFramePr>
          <p:cNvPr id="576532" name="Group 20"/>
          <p:cNvGraphicFramePr>
            <a:graphicFrameLocks noGrp="1"/>
          </p:cNvGraphicFramePr>
          <p:nvPr/>
        </p:nvGraphicFramePr>
        <p:xfrm>
          <a:off x="3810000" y="2743200"/>
          <a:ext cx="1828800" cy="2743200"/>
        </p:xfrm>
        <a:graphic>
          <a:graphicData uri="http://schemas.openxmlformats.org/drawingml/2006/table">
            <a:tbl>
              <a:tblPr/>
              <a:tblGrid>
                <a:gridCol w="3810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tblGrid>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0</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dirty="0" err="1">
                          <a:ln>
                            <a:noFill/>
                          </a:ln>
                          <a:solidFill>
                            <a:schemeClr val="tx1"/>
                          </a:solidFill>
                          <a:effectLst/>
                          <a:latin typeface="Times New Roman" charset="0"/>
                          <a:ea typeface="ＭＳ Ｐゴシック" charset="-128"/>
                        </a:rPr>
                        <a:t>mes_G</a:t>
                      </a:r>
                      <a:endParaRPr kumimoji="1" lang="en-US" altLang="ja-JP" sz="2400" b="0" i="0" u="none" strike="noStrike" cap="none" normalizeH="0" baseline="0" dirty="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2588">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1</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400" b="0" i="0" u="none" strike="noStrike" cap="none" normalizeH="0" baseline="0" dirty="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2</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dirty="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3</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charset="0"/>
                          <a:ea typeface="ＭＳ Ｐゴシック" charset="-128"/>
                        </a:rPr>
                        <a:t>mes_D</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4</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charset="0"/>
                          <a:ea typeface="ＭＳ Ｐゴシック" charset="-128"/>
                        </a:rPr>
                        <a:t>mes_E</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dirty="0" err="1">
                          <a:ln>
                            <a:noFill/>
                          </a:ln>
                          <a:solidFill>
                            <a:schemeClr val="tx1"/>
                          </a:solidFill>
                          <a:effectLst/>
                          <a:latin typeface="Times New Roman" charset="0"/>
                          <a:ea typeface="ＭＳ Ｐゴシック" charset="-128"/>
                        </a:rPr>
                        <a:t>mes_F</a:t>
                      </a:r>
                      <a:endParaRPr kumimoji="1" lang="en-US" altLang="ja-JP" sz="2400" b="0" i="0" u="none" strike="noStrike" cap="none" normalizeH="0" baseline="0" dirty="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576555" name="Text Box 43"/>
          <p:cNvSpPr txBox="1">
            <a:spLocks noChangeArrowheads="1"/>
          </p:cNvSpPr>
          <p:nvPr/>
        </p:nvSpPr>
        <p:spPr bwMode="auto">
          <a:xfrm>
            <a:off x="2025650" y="5715000"/>
            <a:ext cx="4832350" cy="519113"/>
          </a:xfrm>
          <a:prstGeom prst="rect">
            <a:avLst/>
          </a:prstGeom>
          <a:noFill/>
          <a:ln w="9525">
            <a:noFill/>
            <a:miter lim="800000"/>
            <a:headEnd/>
            <a:tailEnd/>
          </a:ln>
          <a:effectLst/>
        </p:spPr>
        <p:txBody>
          <a:bodyPr wrap="none">
            <a:spAutoFit/>
          </a:bodyPr>
          <a:lstStyle/>
          <a:p>
            <a:pPr eaLnBrk="1" hangingPunct="1"/>
            <a:r>
              <a:rPr lang="en-US" altLang="ja-JP" sz="2800" i="1"/>
              <a:t>s</a:t>
            </a:r>
            <a:r>
              <a:rPr lang="en-US" altLang="ja-JP" sz="2800"/>
              <a:t> </a:t>
            </a:r>
            <a:r>
              <a:rPr lang="ja-JP" altLang="en-US" sz="2800"/>
              <a:t>が 0 なので送信は拒否される</a:t>
            </a:r>
          </a:p>
        </p:txBody>
      </p:sp>
      <p:sp useBgFill="1">
        <p:nvSpPr>
          <p:cNvPr id="43046" name="Rectangle 44"/>
          <p:cNvSpPr>
            <a:spLocks noChangeArrowheads="1"/>
          </p:cNvSpPr>
          <p:nvPr/>
        </p:nvSpPr>
        <p:spPr bwMode="auto">
          <a:xfrm>
            <a:off x="838200" y="20574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1</a:t>
            </a:r>
          </a:p>
        </p:txBody>
      </p:sp>
      <p:sp>
        <p:nvSpPr>
          <p:cNvPr id="43047" name="Text Box 45"/>
          <p:cNvSpPr txBox="1">
            <a:spLocks noChangeArrowheads="1"/>
          </p:cNvSpPr>
          <p:nvPr/>
        </p:nvSpPr>
        <p:spPr bwMode="auto">
          <a:xfrm>
            <a:off x="533400" y="2057400"/>
            <a:ext cx="322263" cy="519113"/>
          </a:xfrm>
          <a:prstGeom prst="rect">
            <a:avLst/>
          </a:prstGeom>
          <a:noFill/>
          <a:ln w="9525">
            <a:noFill/>
            <a:miter lim="800000"/>
            <a:headEnd/>
            <a:tailEnd/>
          </a:ln>
          <a:effectLst/>
        </p:spPr>
        <p:txBody>
          <a:bodyPr wrap="none">
            <a:spAutoFit/>
          </a:bodyPr>
          <a:lstStyle/>
          <a:p>
            <a:pPr eaLnBrk="1" hangingPunct="1"/>
            <a:r>
              <a:rPr lang="en-US" altLang="ja-JP" sz="2800" i="1"/>
              <a:t>s</a:t>
            </a:r>
          </a:p>
        </p:txBody>
      </p:sp>
      <p:sp useBgFill="1">
        <p:nvSpPr>
          <p:cNvPr id="43048" name="Rectangle 46"/>
          <p:cNvSpPr>
            <a:spLocks noChangeArrowheads="1"/>
          </p:cNvSpPr>
          <p:nvPr/>
        </p:nvSpPr>
        <p:spPr bwMode="auto">
          <a:xfrm>
            <a:off x="2819400" y="20574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5</a:t>
            </a:r>
          </a:p>
        </p:txBody>
      </p:sp>
      <p:sp>
        <p:nvSpPr>
          <p:cNvPr id="43049" name="Text Box 47"/>
          <p:cNvSpPr txBox="1">
            <a:spLocks noChangeArrowheads="1"/>
          </p:cNvSpPr>
          <p:nvPr/>
        </p:nvSpPr>
        <p:spPr bwMode="auto">
          <a:xfrm>
            <a:off x="2362200" y="2057400"/>
            <a:ext cx="441325" cy="519113"/>
          </a:xfrm>
          <a:prstGeom prst="rect">
            <a:avLst/>
          </a:prstGeom>
          <a:noFill/>
          <a:ln w="9525">
            <a:noFill/>
            <a:miter lim="800000"/>
            <a:headEnd/>
            <a:tailEnd/>
          </a:ln>
          <a:effectLst/>
        </p:spPr>
        <p:txBody>
          <a:bodyPr wrap="none">
            <a:spAutoFit/>
          </a:bodyPr>
          <a:lstStyle/>
          <a:p>
            <a:pPr eaLnBrk="1" hangingPunct="1"/>
            <a:r>
              <a:rPr lang="en-US" altLang="ja-JP" sz="2800" i="1"/>
              <a:t>m</a:t>
            </a:r>
          </a:p>
        </p:txBody>
      </p:sp>
      <p:sp>
        <p:nvSpPr>
          <p:cNvPr id="43050" name="Text Box 58"/>
          <p:cNvSpPr txBox="1">
            <a:spLocks noChangeArrowheads="1"/>
          </p:cNvSpPr>
          <p:nvPr/>
        </p:nvSpPr>
        <p:spPr bwMode="auto">
          <a:xfrm>
            <a:off x="304800" y="1600200"/>
            <a:ext cx="2057400" cy="457200"/>
          </a:xfrm>
          <a:prstGeom prst="rect">
            <a:avLst/>
          </a:prstGeom>
          <a:noFill/>
          <a:ln w="9525">
            <a:noFill/>
            <a:miter lim="800000"/>
            <a:headEnd/>
            <a:tailEnd/>
          </a:ln>
          <a:effectLst/>
        </p:spPr>
        <p:txBody>
          <a:bodyPr wrap="none">
            <a:spAutoFit/>
          </a:bodyPr>
          <a:lstStyle/>
          <a:p>
            <a:pPr eaLnBrk="1" hangingPunct="1"/>
            <a:r>
              <a:rPr lang="ja-JP" altLang="en-US"/>
              <a:t>空きバッファ数</a:t>
            </a:r>
          </a:p>
        </p:txBody>
      </p:sp>
      <p:sp>
        <p:nvSpPr>
          <p:cNvPr id="43051" name="Text Box 59"/>
          <p:cNvSpPr txBox="1">
            <a:spLocks noChangeArrowheads="1"/>
          </p:cNvSpPr>
          <p:nvPr/>
        </p:nvSpPr>
        <p:spPr bwMode="auto">
          <a:xfrm>
            <a:off x="2362200" y="1600200"/>
            <a:ext cx="1779588" cy="457200"/>
          </a:xfrm>
          <a:prstGeom prst="rect">
            <a:avLst/>
          </a:prstGeom>
          <a:noFill/>
          <a:ln w="9525">
            <a:noFill/>
            <a:miter lim="800000"/>
            <a:headEnd/>
            <a:tailEnd/>
          </a:ln>
          <a:effectLst/>
        </p:spPr>
        <p:txBody>
          <a:bodyPr wrap="none">
            <a:spAutoFit/>
          </a:bodyPr>
          <a:lstStyle/>
          <a:p>
            <a:pPr eaLnBrk="1" hangingPunct="1"/>
            <a:r>
              <a:rPr lang="ja-JP" altLang="en-US"/>
              <a:t>メッセージ数</a:t>
            </a:r>
          </a:p>
        </p:txBody>
      </p:sp>
      <p:sp useBgFill="1">
        <p:nvSpPr>
          <p:cNvPr id="576572" name="Rectangle 60"/>
          <p:cNvSpPr>
            <a:spLocks noChangeArrowheads="1"/>
          </p:cNvSpPr>
          <p:nvPr/>
        </p:nvSpPr>
        <p:spPr bwMode="auto">
          <a:xfrm>
            <a:off x="838200" y="20574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0</a:t>
            </a:r>
          </a:p>
        </p:txBody>
      </p:sp>
      <p:sp useBgFill="1">
        <p:nvSpPr>
          <p:cNvPr id="576573" name="Rectangle 61"/>
          <p:cNvSpPr>
            <a:spLocks noChangeArrowheads="1"/>
          </p:cNvSpPr>
          <p:nvPr/>
        </p:nvSpPr>
        <p:spPr bwMode="auto">
          <a:xfrm>
            <a:off x="2819400" y="20574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6</a:t>
            </a:r>
          </a:p>
        </p:txBody>
      </p:sp>
      <p:sp>
        <p:nvSpPr>
          <p:cNvPr id="43054" name="Text Box 62"/>
          <p:cNvSpPr txBox="1">
            <a:spLocks noChangeArrowheads="1"/>
          </p:cNvSpPr>
          <p:nvPr/>
        </p:nvSpPr>
        <p:spPr bwMode="auto">
          <a:xfrm>
            <a:off x="1371600" y="4419600"/>
            <a:ext cx="282575" cy="519113"/>
          </a:xfrm>
          <a:prstGeom prst="rect">
            <a:avLst/>
          </a:prstGeom>
          <a:noFill/>
          <a:ln w="9525">
            <a:noFill/>
            <a:miter lim="800000"/>
            <a:headEnd/>
            <a:tailEnd/>
          </a:ln>
          <a:effectLst/>
        </p:spPr>
        <p:txBody>
          <a:bodyPr wrap="none">
            <a:spAutoFit/>
          </a:bodyPr>
          <a:lstStyle/>
          <a:p>
            <a:pPr eaLnBrk="1" hangingPunct="1"/>
            <a:r>
              <a:rPr lang="en-US" altLang="ja-JP" sz="2800" i="1"/>
              <a:t>i</a:t>
            </a:r>
          </a:p>
        </p:txBody>
      </p:sp>
      <p:sp>
        <p:nvSpPr>
          <p:cNvPr id="43055" name="Text Box 63"/>
          <p:cNvSpPr txBox="1">
            <a:spLocks noChangeArrowheads="1"/>
          </p:cNvSpPr>
          <p:nvPr/>
        </p:nvSpPr>
        <p:spPr bwMode="auto">
          <a:xfrm>
            <a:off x="6716713" y="4419600"/>
            <a:ext cx="282575" cy="519113"/>
          </a:xfrm>
          <a:prstGeom prst="rect">
            <a:avLst/>
          </a:prstGeom>
          <a:noFill/>
          <a:ln w="9525">
            <a:noFill/>
            <a:miter lim="800000"/>
            <a:headEnd/>
            <a:tailEnd/>
          </a:ln>
          <a:effectLst/>
        </p:spPr>
        <p:txBody>
          <a:bodyPr wrap="none">
            <a:spAutoFit/>
          </a:bodyPr>
          <a:lstStyle/>
          <a:p>
            <a:pPr eaLnBrk="1" hangingPunct="1"/>
            <a:r>
              <a:rPr lang="en-US" altLang="ja-JP" sz="2800" i="1"/>
              <a:t>j</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76572"/>
                                        </p:tgtEl>
                                        <p:attrNameLst>
                                          <p:attrName>style.visibility</p:attrName>
                                        </p:attrNameLst>
                                      </p:cBhvr>
                                      <p:to>
                                        <p:strVal val="visible"/>
                                      </p:to>
                                    </p:set>
                                    <p:animEffect transition="in" filter="checkerboard(across)">
                                      <p:cBhvr>
                                        <p:cTn id="7" dur="500"/>
                                        <p:tgtEl>
                                          <p:spTgt spid="576572"/>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576524"/>
                                        </p:tgtEl>
                                        <p:attrNameLst>
                                          <p:attrName>style.visibility</p:attrName>
                                        </p:attrNameLst>
                                      </p:cBhvr>
                                      <p:to>
                                        <p:strVal val="visible"/>
                                      </p:to>
                                    </p:set>
                                    <p:animEffect transition="in" filter="wipe(left)">
                                      <p:cBhvr>
                                        <p:cTn id="11" dur="500"/>
                                        <p:tgtEl>
                                          <p:spTgt spid="576524"/>
                                        </p:tgtEl>
                                      </p:cBhvr>
                                    </p:animEffect>
                                  </p:childTnLst>
                                </p:cTn>
                              </p:par>
                            </p:childTnLst>
                          </p:cTn>
                        </p:par>
                        <p:par>
                          <p:cTn id="12" fill="hold" nodeType="afterGroup">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576527"/>
                                        </p:tgtEl>
                                        <p:attrNameLst>
                                          <p:attrName>style.visibility</p:attrName>
                                        </p:attrNameLst>
                                      </p:cBhvr>
                                      <p:to>
                                        <p:strVal val="visible"/>
                                      </p:to>
                                    </p:set>
                                    <p:animEffect transition="in" filter="checkerboard(across)">
                                      <p:cBhvr>
                                        <p:cTn id="15" dur="500"/>
                                        <p:tgtEl>
                                          <p:spTgt spid="576527"/>
                                        </p:tgtEl>
                                      </p:cBhvr>
                                    </p:animEffect>
                                  </p:childTnLst>
                                </p:cTn>
                              </p:par>
                            </p:childTnLst>
                          </p:cTn>
                        </p:par>
                        <p:par>
                          <p:cTn id="16" fill="hold" nodeType="afterGroup">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576573"/>
                                        </p:tgtEl>
                                        <p:attrNameLst>
                                          <p:attrName>style.visibility</p:attrName>
                                        </p:attrNameLst>
                                      </p:cBhvr>
                                      <p:to>
                                        <p:strVal val="visible"/>
                                      </p:to>
                                    </p:set>
                                    <p:animEffect transition="in" filter="checkerboard(across)">
                                      <p:cBhvr>
                                        <p:cTn id="19" dur="500"/>
                                        <p:tgtEl>
                                          <p:spTgt spid="57657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576555"/>
                                        </p:tgtEl>
                                        <p:attrNameLst>
                                          <p:attrName>style.visibility</p:attrName>
                                        </p:attrNameLst>
                                      </p:cBhvr>
                                      <p:to>
                                        <p:strVal val="visible"/>
                                      </p:to>
                                    </p:set>
                                    <p:animEffect transition="in" filter="checkerboard(across)">
                                      <p:cBhvr>
                                        <p:cTn id="24" dur="500"/>
                                        <p:tgtEl>
                                          <p:spTgt spid="5765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6527" grpId="0" animBg="1" autoUpdateAnimBg="0"/>
      <p:bldP spid="576555" grpId="0" autoUpdateAnimBg="0"/>
      <p:bldP spid="576572" grpId="0" animBg="1" autoUpdateAnimBg="0"/>
      <p:bldP spid="576573" grpId="0" animBg="1"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800100"/>
            <a:ext cx="7772400" cy="762000"/>
          </a:xfrm>
        </p:spPr>
        <p:txBody>
          <a:bodyPr/>
          <a:lstStyle/>
          <a:p>
            <a:pPr eaLnBrk="1" hangingPunct="1"/>
            <a:r>
              <a:rPr lang="ja-JP" altLang="en-US"/>
              <a:t>セマフォを用いたパイプ処理</a:t>
            </a:r>
          </a:p>
        </p:txBody>
      </p:sp>
      <p:sp>
        <p:nvSpPr>
          <p:cNvPr id="44035" name="Rectangle 3"/>
          <p:cNvSpPr>
            <a:spLocks noChangeArrowheads="1"/>
          </p:cNvSpPr>
          <p:nvPr/>
        </p:nvSpPr>
        <p:spPr bwMode="auto">
          <a:xfrm>
            <a:off x="990600" y="2971800"/>
            <a:ext cx="1905000" cy="914400"/>
          </a:xfrm>
          <a:prstGeom prst="rect">
            <a:avLst/>
          </a:prstGeom>
          <a:noFill/>
          <a:ln w="19050">
            <a:solidFill>
              <a:schemeClr val="tx1"/>
            </a:solidFill>
            <a:miter lim="800000"/>
            <a:headEnd/>
            <a:tailEnd/>
          </a:ln>
          <a:effectLst/>
        </p:spPr>
        <p:txBody>
          <a:bodyPr wrap="none" anchor="ctr"/>
          <a:lstStyle/>
          <a:p>
            <a:pPr algn="ctr" eaLnBrk="1" hangingPunct="1"/>
            <a:r>
              <a:rPr lang="ja-JP" altLang="en-US"/>
              <a:t>送信側</a:t>
            </a:r>
          </a:p>
          <a:p>
            <a:pPr algn="ctr" eaLnBrk="1" hangingPunct="1"/>
            <a:r>
              <a:rPr lang="ja-JP" altLang="en-US"/>
              <a:t>プロセス</a:t>
            </a:r>
          </a:p>
        </p:txBody>
      </p:sp>
      <p:sp>
        <p:nvSpPr>
          <p:cNvPr id="44036" name="Rectangle 4"/>
          <p:cNvSpPr>
            <a:spLocks noChangeArrowheads="1"/>
          </p:cNvSpPr>
          <p:nvPr/>
        </p:nvSpPr>
        <p:spPr bwMode="auto">
          <a:xfrm>
            <a:off x="6324600" y="2971800"/>
            <a:ext cx="1905000" cy="914400"/>
          </a:xfrm>
          <a:prstGeom prst="rect">
            <a:avLst/>
          </a:prstGeom>
          <a:noFill/>
          <a:ln w="19050">
            <a:solidFill>
              <a:schemeClr val="tx1"/>
            </a:solidFill>
            <a:miter lim="800000"/>
            <a:headEnd/>
            <a:tailEnd/>
          </a:ln>
          <a:effectLst/>
        </p:spPr>
        <p:txBody>
          <a:bodyPr wrap="none" anchor="ctr"/>
          <a:lstStyle/>
          <a:p>
            <a:pPr algn="ctr" eaLnBrk="1" hangingPunct="1"/>
            <a:r>
              <a:rPr lang="ja-JP" altLang="en-US"/>
              <a:t>受信側</a:t>
            </a:r>
          </a:p>
          <a:p>
            <a:pPr algn="ctr" eaLnBrk="1" hangingPunct="1"/>
            <a:r>
              <a:rPr lang="ja-JP" altLang="en-US"/>
              <a:t>プロセス</a:t>
            </a:r>
          </a:p>
        </p:txBody>
      </p:sp>
      <p:sp>
        <p:nvSpPr>
          <p:cNvPr id="44037" name="Text Box 5"/>
          <p:cNvSpPr txBox="1">
            <a:spLocks noChangeArrowheads="1"/>
          </p:cNvSpPr>
          <p:nvPr/>
        </p:nvSpPr>
        <p:spPr bwMode="auto">
          <a:xfrm>
            <a:off x="3733800" y="2133600"/>
            <a:ext cx="1968500" cy="457200"/>
          </a:xfrm>
          <a:prstGeom prst="rect">
            <a:avLst/>
          </a:prstGeom>
          <a:noFill/>
          <a:ln w="9525">
            <a:noFill/>
            <a:miter lim="800000"/>
            <a:headEnd/>
            <a:tailEnd/>
          </a:ln>
          <a:effectLst/>
        </p:spPr>
        <p:txBody>
          <a:bodyPr wrap="none">
            <a:spAutoFit/>
          </a:bodyPr>
          <a:lstStyle/>
          <a:p>
            <a:pPr eaLnBrk="1" hangingPunct="1"/>
            <a:r>
              <a:rPr lang="ja-JP" altLang="en-US"/>
              <a:t>リングバッファ</a:t>
            </a:r>
          </a:p>
        </p:txBody>
      </p:sp>
      <p:sp useBgFill="1">
        <p:nvSpPr>
          <p:cNvPr id="44038" name="Rectangle 6"/>
          <p:cNvSpPr>
            <a:spLocks noChangeArrowheads="1"/>
          </p:cNvSpPr>
          <p:nvPr/>
        </p:nvSpPr>
        <p:spPr bwMode="auto">
          <a:xfrm>
            <a:off x="7010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1</a:t>
            </a:r>
          </a:p>
        </p:txBody>
      </p:sp>
      <p:sp>
        <p:nvSpPr>
          <p:cNvPr id="44039" name="Text Box 7"/>
          <p:cNvSpPr txBox="1">
            <a:spLocks noChangeArrowheads="1"/>
          </p:cNvSpPr>
          <p:nvPr/>
        </p:nvSpPr>
        <p:spPr bwMode="auto">
          <a:xfrm>
            <a:off x="6096000" y="3962400"/>
            <a:ext cx="2225675" cy="457200"/>
          </a:xfrm>
          <a:prstGeom prst="rect">
            <a:avLst/>
          </a:prstGeom>
          <a:noFill/>
          <a:ln w="9525">
            <a:noFill/>
            <a:miter lim="800000"/>
            <a:headEnd/>
            <a:tailEnd/>
          </a:ln>
          <a:effectLst/>
        </p:spPr>
        <p:txBody>
          <a:bodyPr wrap="none">
            <a:spAutoFit/>
          </a:bodyPr>
          <a:lstStyle/>
          <a:p>
            <a:pPr eaLnBrk="1" hangingPunct="1"/>
            <a:r>
              <a:rPr lang="ja-JP" altLang="en-US"/>
              <a:t>バッファカウンタ</a:t>
            </a:r>
          </a:p>
        </p:txBody>
      </p:sp>
      <p:sp>
        <p:nvSpPr>
          <p:cNvPr id="44040" name="Text Box 8"/>
          <p:cNvSpPr txBox="1">
            <a:spLocks noChangeArrowheads="1"/>
          </p:cNvSpPr>
          <p:nvPr/>
        </p:nvSpPr>
        <p:spPr bwMode="auto">
          <a:xfrm>
            <a:off x="762000" y="3962400"/>
            <a:ext cx="2225675" cy="457200"/>
          </a:xfrm>
          <a:prstGeom prst="rect">
            <a:avLst/>
          </a:prstGeom>
          <a:noFill/>
          <a:ln w="9525">
            <a:noFill/>
            <a:miter lim="800000"/>
            <a:headEnd/>
            <a:tailEnd/>
          </a:ln>
          <a:effectLst/>
        </p:spPr>
        <p:txBody>
          <a:bodyPr wrap="none">
            <a:spAutoFit/>
          </a:bodyPr>
          <a:lstStyle/>
          <a:p>
            <a:pPr eaLnBrk="1" hangingPunct="1"/>
            <a:r>
              <a:rPr lang="ja-JP" altLang="en-US"/>
              <a:t>バッファカウンタ</a:t>
            </a:r>
          </a:p>
        </p:txBody>
      </p:sp>
      <p:sp useBgFill="1">
        <p:nvSpPr>
          <p:cNvPr id="44041" name="Rectangle 9"/>
          <p:cNvSpPr>
            <a:spLocks noChangeArrowheads="1"/>
          </p:cNvSpPr>
          <p:nvPr/>
        </p:nvSpPr>
        <p:spPr bwMode="auto">
          <a:xfrm>
            <a:off x="1676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2</a:t>
            </a:r>
          </a:p>
        </p:txBody>
      </p:sp>
      <p:graphicFrame>
        <p:nvGraphicFramePr>
          <p:cNvPr id="577546" name="Group 10"/>
          <p:cNvGraphicFramePr>
            <a:graphicFrameLocks noGrp="1"/>
          </p:cNvGraphicFramePr>
          <p:nvPr/>
        </p:nvGraphicFramePr>
        <p:xfrm>
          <a:off x="3810000" y="2743200"/>
          <a:ext cx="1828800" cy="2743200"/>
        </p:xfrm>
        <a:graphic>
          <a:graphicData uri="http://schemas.openxmlformats.org/drawingml/2006/table">
            <a:tbl>
              <a:tblPr/>
              <a:tblGrid>
                <a:gridCol w="3810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tblGrid>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0</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accent2"/>
                          </a:solidFill>
                          <a:effectLst/>
                          <a:latin typeface="Times New Roman" charset="0"/>
                          <a:ea typeface="ＭＳ Ｐゴシック" charset="-128"/>
                        </a:rPr>
                        <a:t>mes_G</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2588">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1</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tx1"/>
                          </a:solidFill>
                          <a:effectLst/>
                          <a:latin typeface="Times New Roman" charset="0"/>
                          <a:ea typeface="ＭＳ Ｐゴシック" charset="-128"/>
                        </a:rPr>
                        <a:t>mes_H</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2</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accent2"/>
                          </a:solidFill>
                          <a:effectLst/>
                          <a:latin typeface="Times New Roman" charset="0"/>
                          <a:ea typeface="ＭＳ Ｐゴシック" charset="-128"/>
                        </a:rPr>
                        <a:t>mes_C</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3</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accent2"/>
                          </a:solidFill>
                          <a:effectLst/>
                          <a:latin typeface="Times New Roman" charset="0"/>
                          <a:ea typeface="ＭＳ Ｐゴシック" charset="-128"/>
                        </a:rPr>
                        <a:t>mes_D</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4</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accent2"/>
                          </a:solidFill>
                          <a:effectLst/>
                          <a:latin typeface="Times New Roman" charset="0"/>
                          <a:ea typeface="ＭＳ Ｐゴシック" charset="-128"/>
                        </a:rPr>
                        <a:t>mes_E</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400" b="0" i="0" u="none" strike="noStrike" cap="none" normalizeH="0" baseline="0">
                          <a:ln>
                            <a:noFill/>
                          </a:ln>
                          <a:solidFill>
                            <a:schemeClr val="accent2"/>
                          </a:solidFill>
                          <a:effectLst/>
                          <a:latin typeface="Times New Roman" charset="0"/>
                          <a:ea typeface="ＭＳ Ｐゴシック" charset="-128"/>
                        </a:rPr>
                        <a:t>mes_F</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pSp>
        <p:nvGrpSpPr>
          <p:cNvPr id="577576" name="Group 40"/>
          <p:cNvGrpSpPr>
            <a:grpSpLocks/>
          </p:cNvGrpSpPr>
          <p:nvPr/>
        </p:nvGrpSpPr>
        <p:grpSpPr bwMode="auto">
          <a:xfrm>
            <a:off x="4191000" y="3198813"/>
            <a:ext cx="2133600" cy="455612"/>
            <a:chOff x="2640" y="2015"/>
            <a:chExt cx="1344" cy="287"/>
          </a:xfrm>
        </p:grpSpPr>
        <p:sp>
          <p:nvSpPr>
            <p:cNvPr id="44101" name="Line 41"/>
            <p:cNvSpPr>
              <a:spLocks noChangeShapeType="1"/>
            </p:cNvSpPr>
            <p:nvPr/>
          </p:nvSpPr>
          <p:spPr bwMode="auto">
            <a:xfrm>
              <a:off x="3552" y="2160"/>
              <a:ext cx="432"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44102" name="Rectangle 42"/>
            <p:cNvSpPr>
              <a:spLocks noChangeArrowheads="1"/>
            </p:cNvSpPr>
            <p:nvPr/>
          </p:nvSpPr>
          <p:spPr bwMode="auto">
            <a:xfrm>
              <a:off x="2640" y="2015"/>
              <a:ext cx="912" cy="287"/>
            </a:xfrm>
            <a:prstGeom prst="rect">
              <a:avLst/>
            </a:prstGeom>
            <a:solidFill>
              <a:schemeClr val="bg1"/>
            </a:solidFill>
            <a:ln w="9525">
              <a:noFill/>
              <a:miter lim="800000"/>
              <a:headEnd/>
              <a:tailEnd/>
            </a:ln>
            <a:effectLst/>
          </p:spPr>
          <p:txBody>
            <a:bodyPr anchor="ctr" anchorCtr="1"/>
            <a:lstStyle/>
            <a:p>
              <a:pPr eaLnBrk="1" hangingPunct="1">
                <a:spcBef>
                  <a:spcPct val="20000"/>
                </a:spcBef>
                <a:buSzPct val="85000"/>
              </a:pPr>
              <a:r>
                <a:rPr lang="en-US" altLang="ja-JP">
                  <a:solidFill>
                    <a:schemeClr val="accent2"/>
                  </a:solidFill>
                </a:rPr>
                <a:t>mes_H</a:t>
              </a:r>
            </a:p>
          </p:txBody>
        </p:sp>
      </p:grpSp>
      <p:graphicFrame>
        <p:nvGraphicFramePr>
          <p:cNvPr id="577580" name="Group 44"/>
          <p:cNvGraphicFramePr>
            <a:graphicFrameLocks noGrp="1"/>
          </p:cNvGraphicFramePr>
          <p:nvPr/>
        </p:nvGraphicFramePr>
        <p:xfrm>
          <a:off x="3810000" y="2743200"/>
          <a:ext cx="1828800" cy="2743200"/>
        </p:xfrm>
        <a:graphic>
          <a:graphicData uri="http://schemas.openxmlformats.org/drawingml/2006/table">
            <a:tbl>
              <a:tblPr/>
              <a:tblGrid>
                <a:gridCol w="3810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tblGrid>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0</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2588">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1</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2</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3</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4</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910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charset="0"/>
                          <a:ea typeface="ＭＳ Ｐゴシック" charset="-128"/>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en-US" altLang="ja-JP" sz="2400" b="0" i="0" u="none" strike="noStrike" cap="none" normalizeH="0" baseline="0">
                        <a:ln>
                          <a:noFill/>
                        </a:ln>
                        <a:solidFill>
                          <a:schemeClr val="tx1"/>
                        </a:solidFill>
                        <a:effectLst/>
                        <a:latin typeface="Times New Roman" charset="0"/>
                        <a:ea typeface="ＭＳ Ｐゴシック" charset="-128"/>
                      </a:endParaRP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useBgFill="1">
        <p:nvSpPr>
          <p:cNvPr id="577605" name="Rectangle 69"/>
          <p:cNvSpPr>
            <a:spLocks noChangeArrowheads="1"/>
          </p:cNvSpPr>
          <p:nvPr/>
        </p:nvSpPr>
        <p:spPr bwMode="auto">
          <a:xfrm>
            <a:off x="7010400" y="4495800"/>
            <a:ext cx="457200" cy="457200"/>
          </a:xfrm>
          <a:prstGeom prst="rect">
            <a:avLst/>
          </a:prstGeom>
          <a:ln w="19050">
            <a:solidFill>
              <a:schemeClr val="tx1"/>
            </a:solidFill>
            <a:miter lim="800000"/>
            <a:headEnd/>
            <a:tailEnd/>
          </a:ln>
          <a:effectLst/>
        </p:spPr>
        <p:txBody>
          <a:bodyPr wrap="none" anchor="ctr"/>
          <a:lstStyle/>
          <a:p>
            <a:pPr algn="ctr" eaLnBrk="1" hangingPunct="1"/>
            <a:r>
              <a:rPr lang="ja-JP" altLang="en-US"/>
              <a:t>2</a:t>
            </a:r>
          </a:p>
        </p:txBody>
      </p:sp>
      <p:sp>
        <p:nvSpPr>
          <p:cNvPr id="44090" name="Text Box 71"/>
          <p:cNvSpPr txBox="1">
            <a:spLocks noChangeArrowheads="1"/>
          </p:cNvSpPr>
          <p:nvPr/>
        </p:nvSpPr>
        <p:spPr bwMode="auto">
          <a:xfrm>
            <a:off x="1371600" y="4419600"/>
            <a:ext cx="282575" cy="519113"/>
          </a:xfrm>
          <a:prstGeom prst="rect">
            <a:avLst/>
          </a:prstGeom>
          <a:noFill/>
          <a:ln w="9525">
            <a:noFill/>
            <a:miter lim="800000"/>
            <a:headEnd/>
            <a:tailEnd/>
          </a:ln>
          <a:effectLst/>
        </p:spPr>
        <p:txBody>
          <a:bodyPr wrap="none">
            <a:spAutoFit/>
          </a:bodyPr>
          <a:lstStyle/>
          <a:p>
            <a:pPr eaLnBrk="1" hangingPunct="1"/>
            <a:r>
              <a:rPr lang="en-US" altLang="ja-JP" sz="2800" i="1"/>
              <a:t>i</a:t>
            </a:r>
          </a:p>
        </p:txBody>
      </p:sp>
      <p:sp>
        <p:nvSpPr>
          <p:cNvPr id="44091" name="Text Box 72"/>
          <p:cNvSpPr txBox="1">
            <a:spLocks noChangeArrowheads="1"/>
          </p:cNvSpPr>
          <p:nvPr/>
        </p:nvSpPr>
        <p:spPr bwMode="auto">
          <a:xfrm>
            <a:off x="6716713" y="4419600"/>
            <a:ext cx="282575" cy="519113"/>
          </a:xfrm>
          <a:prstGeom prst="rect">
            <a:avLst/>
          </a:prstGeom>
          <a:noFill/>
          <a:ln w="9525">
            <a:noFill/>
            <a:miter lim="800000"/>
            <a:headEnd/>
            <a:tailEnd/>
          </a:ln>
          <a:effectLst/>
        </p:spPr>
        <p:txBody>
          <a:bodyPr wrap="none">
            <a:spAutoFit/>
          </a:bodyPr>
          <a:lstStyle/>
          <a:p>
            <a:pPr eaLnBrk="1" hangingPunct="1"/>
            <a:r>
              <a:rPr lang="en-US" altLang="ja-JP" sz="2800" i="1"/>
              <a:t>j</a:t>
            </a:r>
          </a:p>
        </p:txBody>
      </p:sp>
      <p:sp useBgFill="1">
        <p:nvSpPr>
          <p:cNvPr id="44092" name="Rectangle 73"/>
          <p:cNvSpPr>
            <a:spLocks noChangeArrowheads="1"/>
          </p:cNvSpPr>
          <p:nvPr/>
        </p:nvSpPr>
        <p:spPr bwMode="auto">
          <a:xfrm>
            <a:off x="838200" y="20574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5</a:t>
            </a:r>
          </a:p>
        </p:txBody>
      </p:sp>
      <p:sp>
        <p:nvSpPr>
          <p:cNvPr id="44093" name="Text Box 74"/>
          <p:cNvSpPr txBox="1">
            <a:spLocks noChangeArrowheads="1"/>
          </p:cNvSpPr>
          <p:nvPr/>
        </p:nvSpPr>
        <p:spPr bwMode="auto">
          <a:xfrm>
            <a:off x="533400" y="2057400"/>
            <a:ext cx="322263" cy="519113"/>
          </a:xfrm>
          <a:prstGeom prst="rect">
            <a:avLst/>
          </a:prstGeom>
          <a:noFill/>
          <a:ln w="9525">
            <a:noFill/>
            <a:miter lim="800000"/>
            <a:headEnd/>
            <a:tailEnd/>
          </a:ln>
          <a:effectLst/>
        </p:spPr>
        <p:txBody>
          <a:bodyPr wrap="none">
            <a:spAutoFit/>
          </a:bodyPr>
          <a:lstStyle/>
          <a:p>
            <a:pPr eaLnBrk="1" hangingPunct="1"/>
            <a:r>
              <a:rPr lang="en-US" altLang="ja-JP" sz="2800" i="1"/>
              <a:t>s</a:t>
            </a:r>
          </a:p>
        </p:txBody>
      </p:sp>
      <p:sp useBgFill="1">
        <p:nvSpPr>
          <p:cNvPr id="44094" name="Rectangle 75"/>
          <p:cNvSpPr>
            <a:spLocks noChangeArrowheads="1"/>
          </p:cNvSpPr>
          <p:nvPr/>
        </p:nvSpPr>
        <p:spPr bwMode="auto">
          <a:xfrm>
            <a:off x="2819400" y="20574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1</a:t>
            </a:r>
          </a:p>
        </p:txBody>
      </p:sp>
      <p:sp>
        <p:nvSpPr>
          <p:cNvPr id="44095" name="Text Box 76"/>
          <p:cNvSpPr txBox="1">
            <a:spLocks noChangeArrowheads="1"/>
          </p:cNvSpPr>
          <p:nvPr/>
        </p:nvSpPr>
        <p:spPr bwMode="auto">
          <a:xfrm>
            <a:off x="2362200" y="2057400"/>
            <a:ext cx="441325" cy="519113"/>
          </a:xfrm>
          <a:prstGeom prst="rect">
            <a:avLst/>
          </a:prstGeom>
          <a:noFill/>
          <a:ln w="9525">
            <a:noFill/>
            <a:miter lim="800000"/>
            <a:headEnd/>
            <a:tailEnd/>
          </a:ln>
          <a:effectLst/>
        </p:spPr>
        <p:txBody>
          <a:bodyPr wrap="none">
            <a:spAutoFit/>
          </a:bodyPr>
          <a:lstStyle/>
          <a:p>
            <a:pPr eaLnBrk="1" hangingPunct="1"/>
            <a:r>
              <a:rPr lang="en-US" altLang="ja-JP" sz="2800" i="1"/>
              <a:t>m</a:t>
            </a:r>
          </a:p>
        </p:txBody>
      </p:sp>
      <p:sp>
        <p:nvSpPr>
          <p:cNvPr id="44096" name="Text Box 77"/>
          <p:cNvSpPr txBox="1">
            <a:spLocks noChangeArrowheads="1"/>
          </p:cNvSpPr>
          <p:nvPr/>
        </p:nvSpPr>
        <p:spPr bwMode="auto">
          <a:xfrm>
            <a:off x="304800" y="1600200"/>
            <a:ext cx="2057400" cy="457200"/>
          </a:xfrm>
          <a:prstGeom prst="rect">
            <a:avLst/>
          </a:prstGeom>
          <a:noFill/>
          <a:ln w="9525">
            <a:noFill/>
            <a:miter lim="800000"/>
            <a:headEnd/>
            <a:tailEnd/>
          </a:ln>
          <a:effectLst/>
        </p:spPr>
        <p:txBody>
          <a:bodyPr wrap="none">
            <a:spAutoFit/>
          </a:bodyPr>
          <a:lstStyle/>
          <a:p>
            <a:pPr eaLnBrk="1" hangingPunct="1"/>
            <a:r>
              <a:rPr lang="ja-JP" altLang="en-US"/>
              <a:t>空きバッファ数</a:t>
            </a:r>
          </a:p>
        </p:txBody>
      </p:sp>
      <p:sp>
        <p:nvSpPr>
          <p:cNvPr id="44097" name="Text Box 78"/>
          <p:cNvSpPr txBox="1">
            <a:spLocks noChangeArrowheads="1"/>
          </p:cNvSpPr>
          <p:nvPr/>
        </p:nvSpPr>
        <p:spPr bwMode="auto">
          <a:xfrm>
            <a:off x="2362200" y="1600200"/>
            <a:ext cx="1779588" cy="457200"/>
          </a:xfrm>
          <a:prstGeom prst="rect">
            <a:avLst/>
          </a:prstGeom>
          <a:noFill/>
          <a:ln w="9525">
            <a:noFill/>
            <a:miter lim="800000"/>
            <a:headEnd/>
            <a:tailEnd/>
          </a:ln>
          <a:effectLst/>
        </p:spPr>
        <p:txBody>
          <a:bodyPr wrap="none">
            <a:spAutoFit/>
          </a:bodyPr>
          <a:lstStyle/>
          <a:p>
            <a:pPr eaLnBrk="1" hangingPunct="1"/>
            <a:r>
              <a:rPr lang="ja-JP" altLang="en-US"/>
              <a:t>メッセージ数</a:t>
            </a:r>
          </a:p>
        </p:txBody>
      </p:sp>
      <p:sp useBgFill="1">
        <p:nvSpPr>
          <p:cNvPr id="577615" name="Rectangle 79"/>
          <p:cNvSpPr>
            <a:spLocks noChangeArrowheads="1"/>
          </p:cNvSpPr>
          <p:nvPr/>
        </p:nvSpPr>
        <p:spPr bwMode="auto">
          <a:xfrm>
            <a:off x="838200" y="20574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6</a:t>
            </a:r>
          </a:p>
        </p:txBody>
      </p:sp>
      <p:sp useBgFill="1">
        <p:nvSpPr>
          <p:cNvPr id="577616" name="Rectangle 80"/>
          <p:cNvSpPr>
            <a:spLocks noChangeArrowheads="1"/>
          </p:cNvSpPr>
          <p:nvPr/>
        </p:nvSpPr>
        <p:spPr bwMode="auto">
          <a:xfrm>
            <a:off x="2819400" y="20574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0</a:t>
            </a:r>
          </a:p>
        </p:txBody>
      </p:sp>
      <p:sp>
        <p:nvSpPr>
          <p:cNvPr id="577617" name="Text Box 81"/>
          <p:cNvSpPr txBox="1">
            <a:spLocks noChangeArrowheads="1"/>
          </p:cNvSpPr>
          <p:nvPr/>
        </p:nvSpPr>
        <p:spPr bwMode="auto">
          <a:xfrm>
            <a:off x="2025650" y="5715000"/>
            <a:ext cx="4951413" cy="519113"/>
          </a:xfrm>
          <a:prstGeom prst="rect">
            <a:avLst/>
          </a:prstGeom>
          <a:noFill/>
          <a:ln w="9525">
            <a:noFill/>
            <a:miter lim="800000"/>
            <a:headEnd/>
            <a:tailEnd/>
          </a:ln>
          <a:effectLst/>
        </p:spPr>
        <p:txBody>
          <a:bodyPr wrap="none">
            <a:spAutoFit/>
          </a:bodyPr>
          <a:lstStyle/>
          <a:p>
            <a:pPr eaLnBrk="1" hangingPunct="1"/>
            <a:r>
              <a:rPr lang="en-US" altLang="ja-JP" sz="2800" i="1"/>
              <a:t>m</a:t>
            </a:r>
            <a:r>
              <a:rPr lang="en-US" altLang="ja-JP" sz="2800"/>
              <a:t> </a:t>
            </a:r>
            <a:r>
              <a:rPr lang="ja-JP" altLang="en-US" sz="2800"/>
              <a:t>が 0 なので受信は拒否される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77616"/>
                                        </p:tgtEl>
                                        <p:attrNameLst>
                                          <p:attrName>style.visibility</p:attrName>
                                        </p:attrNameLst>
                                      </p:cBhvr>
                                      <p:to>
                                        <p:strVal val="visible"/>
                                      </p:to>
                                    </p:set>
                                    <p:animEffect transition="in" filter="checkerboard(across)">
                                      <p:cBhvr>
                                        <p:cTn id="7" dur="500"/>
                                        <p:tgtEl>
                                          <p:spTgt spid="577616"/>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577576"/>
                                        </p:tgtEl>
                                        <p:attrNameLst>
                                          <p:attrName>style.visibility</p:attrName>
                                        </p:attrNameLst>
                                      </p:cBhvr>
                                      <p:to>
                                        <p:strVal val="visible"/>
                                      </p:to>
                                    </p:set>
                                    <p:animEffect transition="in" filter="wipe(left)">
                                      <p:cBhvr>
                                        <p:cTn id="11" dur="500"/>
                                        <p:tgtEl>
                                          <p:spTgt spid="577576"/>
                                        </p:tgtEl>
                                      </p:cBhvr>
                                    </p:animEffect>
                                  </p:childTnLst>
                                </p:cTn>
                              </p:par>
                            </p:childTnLst>
                          </p:cTn>
                        </p:par>
                        <p:par>
                          <p:cTn id="12" fill="hold" nodeType="afterGroup">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577605"/>
                                        </p:tgtEl>
                                        <p:attrNameLst>
                                          <p:attrName>style.visibility</p:attrName>
                                        </p:attrNameLst>
                                      </p:cBhvr>
                                      <p:to>
                                        <p:strVal val="visible"/>
                                      </p:to>
                                    </p:set>
                                    <p:animEffect transition="in" filter="checkerboard(across)">
                                      <p:cBhvr>
                                        <p:cTn id="15" dur="500"/>
                                        <p:tgtEl>
                                          <p:spTgt spid="577605"/>
                                        </p:tgtEl>
                                      </p:cBhvr>
                                    </p:animEffect>
                                  </p:childTnLst>
                                </p:cTn>
                              </p:par>
                            </p:childTnLst>
                          </p:cTn>
                        </p:par>
                        <p:par>
                          <p:cTn id="16" fill="hold" nodeType="afterGroup">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577615"/>
                                        </p:tgtEl>
                                        <p:attrNameLst>
                                          <p:attrName>style.visibility</p:attrName>
                                        </p:attrNameLst>
                                      </p:cBhvr>
                                      <p:to>
                                        <p:strVal val="visible"/>
                                      </p:to>
                                    </p:set>
                                    <p:animEffect transition="in" filter="checkerboard(across)">
                                      <p:cBhvr>
                                        <p:cTn id="19" dur="500"/>
                                        <p:tgtEl>
                                          <p:spTgt spid="57761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577617"/>
                                        </p:tgtEl>
                                        <p:attrNameLst>
                                          <p:attrName>style.visibility</p:attrName>
                                        </p:attrNameLst>
                                      </p:cBhvr>
                                      <p:to>
                                        <p:strVal val="visible"/>
                                      </p:to>
                                    </p:set>
                                    <p:animEffect transition="in" filter="checkerboard(across)">
                                      <p:cBhvr>
                                        <p:cTn id="24" dur="500"/>
                                        <p:tgtEl>
                                          <p:spTgt spid="5776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7605" grpId="0" animBg="1" autoUpdateAnimBg="0"/>
      <p:bldP spid="577615" grpId="0" animBg="1" autoUpdateAnimBg="0"/>
      <p:bldP spid="577616" grpId="0" animBg="1" autoUpdateAnimBg="0"/>
      <p:bldP spid="577617"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800100"/>
            <a:ext cx="7772400" cy="762000"/>
          </a:xfrm>
        </p:spPr>
        <p:txBody>
          <a:bodyPr/>
          <a:lstStyle/>
          <a:p>
            <a:pPr eaLnBrk="1" hangingPunct="1"/>
            <a:r>
              <a:rPr lang="ja-JP" altLang="en-US"/>
              <a:t>リーダライタ問題</a:t>
            </a:r>
          </a:p>
        </p:txBody>
      </p:sp>
      <p:sp>
        <p:nvSpPr>
          <p:cNvPr id="45059" name="Rectangle 3"/>
          <p:cNvSpPr>
            <a:spLocks noGrp="1" noChangeArrowheads="1"/>
          </p:cNvSpPr>
          <p:nvPr>
            <p:ph type="body" idx="1"/>
          </p:nvPr>
        </p:nvSpPr>
        <p:spPr>
          <a:xfrm>
            <a:off x="685800" y="1981200"/>
            <a:ext cx="7772400" cy="2667000"/>
          </a:xfrm>
        </p:spPr>
        <p:txBody>
          <a:bodyPr/>
          <a:lstStyle/>
          <a:p>
            <a:pPr eaLnBrk="1" hangingPunct="1"/>
            <a:r>
              <a:rPr lang="ja-JP" altLang="en-US" dirty="0"/>
              <a:t>データベースに対する操作</a:t>
            </a:r>
          </a:p>
          <a:p>
            <a:pPr lvl="1" eaLnBrk="1" hangingPunct="1"/>
            <a:r>
              <a:rPr lang="ja-JP" altLang="en-US" dirty="0"/>
              <a:t>複数のリーダ(読み手)とライタ(書き手)がいる</a:t>
            </a:r>
          </a:p>
          <a:p>
            <a:pPr lvl="1" eaLnBrk="1" hangingPunct="1"/>
            <a:r>
              <a:rPr lang="ja-JP" altLang="en-US" dirty="0"/>
              <a:t>読み: 複数のリーダが同時に読み出し可能</a:t>
            </a:r>
          </a:p>
          <a:p>
            <a:pPr lvl="1" eaLnBrk="1" hangingPunct="1"/>
            <a:r>
              <a:rPr lang="ja-JP" altLang="en-US" dirty="0"/>
              <a:t>書き: ライタの書き込み中は他のリーダの読み出し, 他のライタの書き込みは不可</a:t>
            </a:r>
          </a:p>
        </p:txBody>
      </p:sp>
      <p:sp>
        <p:nvSpPr>
          <p:cNvPr id="45060" name="AutoShape 4"/>
          <p:cNvSpPr>
            <a:spLocks noChangeArrowheads="1"/>
          </p:cNvSpPr>
          <p:nvPr/>
        </p:nvSpPr>
        <p:spPr bwMode="auto">
          <a:xfrm>
            <a:off x="3200400" y="5257800"/>
            <a:ext cx="2209800" cy="914400"/>
          </a:xfrm>
          <a:prstGeom prst="flowChartMagneticDisk">
            <a:avLst/>
          </a:prstGeom>
          <a:solidFill>
            <a:srgbClr val="800000"/>
          </a:solidFill>
          <a:ln w="19050">
            <a:solidFill>
              <a:schemeClr val="tx1"/>
            </a:solidFill>
            <a:round/>
            <a:headEnd/>
            <a:tailEnd/>
          </a:ln>
        </p:spPr>
        <p:txBody>
          <a:bodyPr wrap="none" anchor="ctr"/>
          <a:lstStyle/>
          <a:p>
            <a:pPr algn="ctr" eaLnBrk="1" hangingPunct="1"/>
            <a:r>
              <a:rPr lang="ja-JP" altLang="en-US"/>
              <a:t>データベース</a:t>
            </a:r>
          </a:p>
        </p:txBody>
      </p:sp>
      <p:sp>
        <p:nvSpPr>
          <p:cNvPr id="45061" name="Rectangle 5"/>
          <p:cNvSpPr>
            <a:spLocks noChangeArrowheads="1"/>
          </p:cNvSpPr>
          <p:nvPr/>
        </p:nvSpPr>
        <p:spPr bwMode="auto">
          <a:xfrm>
            <a:off x="914400" y="4876800"/>
            <a:ext cx="1066800" cy="4572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リーダ</a:t>
            </a:r>
          </a:p>
        </p:txBody>
      </p:sp>
      <p:sp>
        <p:nvSpPr>
          <p:cNvPr id="45062" name="Rectangle 6"/>
          <p:cNvSpPr>
            <a:spLocks noChangeArrowheads="1"/>
          </p:cNvSpPr>
          <p:nvPr/>
        </p:nvSpPr>
        <p:spPr bwMode="auto">
          <a:xfrm>
            <a:off x="914400" y="5486400"/>
            <a:ext cx="1066800" cy="4572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リーダ</a:t>
            </a:r>
          </a:p>
        </p:txBody>
      </p:sp>
      <p:sp>
        <p:nvSpPr>
          <p:cNvPr id="45063" name="Rectangle 7"/>
          <p:cNvSpPr>
            <a:spLocks noChangeArrowheads="1"/>
          </p:cNvSpPr>
          <p:nvPr/>
        </p:nvSpPr>
        <p:spPr bwMode="auto">
          <a:xfrm>
            <a:off x="914400" y="6096000"/>
            <a:ext cx="1066800" cy="4572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リーダ</a:t>
            </a:r>
          </a:p>
        </p:txBody>
      </p:sp>
      <p:sp>
        <p:nvSpPr>
          <p:cNvPr id="45064" name="Rectangle 8"/>
          <p:cNvSpPr>
            <a:spLocks noChangeArrowheads="1"/>
          </p:cNvSpPr>
          <p:nvPr/>
        </p:nvSpPr>
        <p:spPr bwMode="auto">
          <a:xfrm>
            <a:off x="6629400" y="4876800"/>
            <a:ext cx="1066800" cy="4572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ライタ</a:t>
            </a:r>
          </a:p>
        </p:txBody>
      </p:sp>
      <p:sp>
        <p:nvSpPr>
          <p:cNvPr id="45065" name="Rectangle 9"/>
          <p:cNvSpPr>
            <a:spLocks noChangeArrowheads="1"/>
          </p:cNvSpPr>
          <p:nvPr/>
        </p:nvSpPr>
        <p:spPr bwMode="auto">
          <a:xfrm>
            <a:off x="6629400" y="5486400"/>
            <a:ext cx="1066800" cy="4572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ライタ</a:t>
            </a:r>
          </a:p>
        </p:txBody>
      </p:sp>
      <p:sp>
        <p:nvSpPr>
          <p:cNvPr id="45066" name="Rectangle 10"/>
          <p:cNvSpPr>
            <a:spLocks noChangeArrowheads="1"/>
          </p:cNvSpPr>
          <p:nvPr/>
        </p:nvSpPr>
        <p:spPr bwMode="auto">
          <a:xfrm>
            <a:off x="6629400" y="6096000"/>
            <a:ext cx="1066800" cy="4572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ライタ</a:t>
            </a:r>
          </a:p>
        </p:txBody>
      </p:sp>
      <p:grpSp>
        <p:nvGrpSpPr>
          <p:cNvPr id="580622" name="Group 14"/>
          <p:cNvGrpSpPr>
            <a:grpSpLocks/>
          </p:cNvGrpSpPr>
          <p:nvPr/>
        </p:nvGrpSpPr>
        <p:grpSpPr bwMode="auto">
          <a:xfrm>
            <a:off x="1981200" y="5181600"/>
            <a:ext cx="1219200" cy="1066800"/>
            <a:chOff x="1248" y="3312"/>
            <a:chExt cx="768" cy="672"/>
          </a:xfrm>
        </p:grpSpPr>
        <p:sp>
          <p:nvSpPr>
            <p:cNvPr id="45078" name="Line 11"/>
            <p:cNvSpPr>
              <a:spLocks noChangeShapeType="1"/>
            </p:cNvSpPr>
            <p:nvPr/>
          </p:nvSpPr>
          <p:spPr bwMode="auto">
            <a:xfrm flipH="1" flipV="1">
              <a:off x="1248" y="3312"/>
              <a:ext cx="768" cy="336"/>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45079" name="Line 12"/>
            <p:cNvSpPr>
              <a:spLocks noChangeShapeType="1"/>
            </p:cNvSpPr>
            <p:nvPr/>
          </p:nvSpPr>
          <p:spPr bwMode="auto">
            <a:xfrm flipH="1">
              <a:off x="1248" y="3648"/>
              <a:ext cx="768"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45080" name="Line 13"/>
            <p:cNvSpPr>
              <a:spLocks noChangeShapeType="1"/>
            </p:cNvSpPr>
            <p:nvPr/>
          </p:nvSpPr>
          <p:spPr bwMode="auto">
            <a:xfrm flipH="1">
              <a:off x="1248" y="3648"/>
              <a:ext cx="768" cy="336"/>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580623" name="Line 15"/>
          <p:cNvSpPr>
            <a:spLocks noChangeShapeType="1"/>
          </p:cNvSpPr>
          <p:nvPr/>
        </p:nvSpPr>
        <p:spPr bwMode="auto">
          <a:xfrm flipH="1">
            <a:off x="5410200" y="5715000"/>
            <a:ext cx="1219200" cy="0"/>
          </a:xfrm>
          <a:prstGeom prst="line">
            <a:avLst/>
          </a:prstGeom>
          <a:noFill/>
          <a:ln w="38100">
            <a:solidFill>
              <a:srgbClr val="CCFFCC"/>
            </a:solidFill>
            <a:round/>
            <a:headEnd/>
            <a:tailEnd type="triangle" w="med" len="med"/>
          </a:ln>
          <a:effectLst/>
        </p:spPr>
        <p:txBody>
          <a:bodyPr wrap="none"/>
          <a:lstStyle/>
          <a:p>
            <a:endParaRPr lang="ja-JP" altLang="en-US"/>
          </a:p>
        </p:txBody>
      </p:sp>
      <p:sp>
        <p:nvSpPr>
          <p:cNvPr id="580624" name="Line 16"/>
          <p:cNvSpPr>
            <a:spLocks noChangeShapeType="1"/>
          </p:cNvSpPr>
          <p:nvPr/>
        </p:nvSpPr>
        <p:spPr bwMode="auto">
          <a:xfrm flipH="1">
            <a:off x="5410200" y="5105400"/>
            <a:ext cx="1219200" cy="609600"/>
          </a:xfrm>
          <a:prstGeom prst="line">
            <a:avLst/>
          </a:prstGeom>
          <a:noFill/>
          <a:ln w="38100">
            <a:solidFill>
              <a:srgbClr val="CCFFFF"/>
            </a:solidFill>
            <a:prstDash val="dash"/>
            <a:round/>
            <a:headEnd/>
            <a:tailEnd type="triangle" w="med" len="med"/>
          </a:ln>
          <a:effectLst/>
        </p:spPr>
        <p:txBody>
          <a:bodyPr wrap="none"/>
          <a:lstStyle/>
          <a:p>
            <a:endParaRPr lang="ja-JP" altLang="en-US"/>
          </a:p>
        </p:txBody>
      </p:sp>
      <p:sp>
        <p:nvSpPr>
          <p:cNvPr id="580625" name="Line 17"/>
          <p:cNvSpPr>
            <a:spLocks noChangeShapeType="1"/>
          </p:cNvSpPr>
          <p:nvPr/>
        </p:nvSpPr>
        <p:spPr bwMode="auto">
          <a:xfrm flipH="1">
            <a:off x="1981200" y="5867400"/>
            <a:ext cx="1219200" cy="609600"/>
          </a:xfrm>
          <a:prstGeom prst="line">
            <a:avLst/>
          </a:prstGeom>
          <a:noFill/>
          <a:ln w="38100">
            <a:solidFill>
              <a:srgbClr val="CCFFFF"/>
            </a:solidFill>
            <a:prstDash val="dash"/>
            <a:round/>
            <a:headEnd/>
            <a:tailEnd type="triangle" w="med" len="med"/>
          </a:ln>
          <a:effectLst/>
        </p:spPr>
        <p:txBody>
          <a:bodyPr wrap="none"/>
          <a:lstStyle/>
          <a:p>
            <a:endParaRPr lang="ja-JP" altLang="en-US"/>
          </a:p>
        </p:txBody>
      </p:sp>
      <p:grpSp>
        <p:nvGrpSpPr>
          <p:cNvPr id="580632" name="Group 24"/>
          <p:cNvGrpSpPr>
            <a:grpSpLocks/>
          </p:cNvGrpSpPr>
          <p:nvPr/>
        </p:nvGrpSpPr>
        <p:grpSpPr bwMode="auto">
          <a:xfrm>
            <a:off x="2438400" y="5257800"/>
            <a:ext cx="3733800" cy="1066800"/>
            <a:chOff x="1536" y="3312"/>
            <a:chExt cx="2352" cy="672"/>
          </a:xfrm>
        </p:grpSpPr>
        <p:grpSp>
          <p:nvGrpSpPr>
            <p:cNvPr id="45072" name="Group 20"/>
            <p:cNvGrpSpPr>
              <a:grpSpLocks/>
            </p:cNvGrpSpPr>
            <p:nvPr/>
          </p:nvGrpSpPr>
          <p:grpSpPr bwMode="auto">
            <a:xfrm>
              <a:off x="3696" y="3312"/>
              <a:ext cx="192" cy="192"/>
              <a:chOff x="4656" y="1152"/>
              <a:chExt cx="192" cy="192"/>
            </a:xfrm>
          </p:grpSpPr>
          <p:sp>
            <p:nvSpPr>
              <p:cNvPr id="45076" name="Line 18"/>
              <p:cNvSpPr>
                <a:spLocks noChangeShapeType="1"/>
              </p:cNvSpPr>
              <p:nvPr/>
            </p:nvSpPr>
            <p:spPr bwMode="auto">
              <a:xfrm>
                <a:off x="4656" y="1152"/>
                <a:ext cx="192" cy="192"/>
              </a:xfrm>
              <a:prstGeom prst="line">
                <a:avLst/>
              </a:prstGeom>
              <a:noFill/>
              <a:ln w="38100">
                <a:solidFill>
                  <a:srgbClr val="FF0000"/>
                </a:solidFill>
                <a:round/>
                <a:headEnd/>
                <a:tailEnd/>
              </a:ln>
              <a:effectLst/>
            </p:spPr>
            <p:txBody>
              <a:bodyPr wrap="none"/>
              <a:lstStyle/>
              <a:p>
                <a:endParaRPr lang="ja-JP" altLang="en-US"/>
              </a:p>
            </p:txBody>
          </p:sp>
          <p:sp>
            <p:nvSpPr>
              <p:cNvPr id="45077" name="Line 19"/>
              <p:cNvSpPr>
                <a:spLocks noChangeShapeType="1"/>
              </p:cNvSpPr>
              <p:nvPr/>
            </p:nvSpPr>
            <p:spPr bwMode="auto">
              <a:xfrm flipH="1">
                <a:off x="4656" y="1152"/>
                <a:ext cx="192" cy="192"/>
              </a:xfrm>
              <a:prstGeom prst="line">
                <a:avLst/>
              </a:prstGeom>
              <a:noFill/>
              <a:ln w="38100">
                <a:solidFill>
                  <a:srgbClr val="FF0000"/>
                </a:solidFill>
                <a:round/>
                <a:headEnd/>
                <a:tailEnd/>
              </a:ln>
              <a:effectLst/>
            </p:spPr>
            <p:txBody>
              <a:bodyPr wrap="none"/>
              <a:lstStyle/>
              <a:p>
                <a:endParaRPr lang="ja-JP" altLang="en-US"/>
              </a:p>
            </p:txBody>
          </p:sp>
        </p:grpSp>
        <p:grpSp>
          <p:nvGrpSpPr>
            <p:cNvPr id="45073" name="Group 21"/>
            <p:cNvGrpSpPr>
              <a:grpSpLocks/>
            </p:cNvGrpSpPr>
            <p:nvPr/>
          </p:nvGrpSpPr>
          <p:grpSpPr bwMode="auto">
            <a:xfrm>
              <a:off x="1536" y="3792"/>
              <a:ext cx="192" cy="192"/>
              <a:chOff x="4656" y="1152"/>
              <a:chExt cx="192" cy="192"/>
            </a:xfrm>
          </p:grpSpPr>
          <p:sp>
            <p:nvSpPr>
              <p:cNvPr id="45074" name="Line 22"/>
              <p:cNvSpPr>
                <a:spLocks noChangeShapeType="1"/>
              </p:cNvSpPr>
              <p:nvPr/>
            </p:nvSpPr>
            <p:spPr bwMode="auto">
              <a:xfrm>
                <a:off x="4656" y="1152"/>
                <a:ext cx="192" cy="192"/>
              </a:xfrm>
              <a:prstGeom prst="line">
                <a:avLst/>
              </a:prstGeom>
              <a:noFill/>
              <a:ln w="38100">
                <a:solidFill>
                  <a:srgbClr val="FF0000"/>
                </a:solidFill>
                <a:round/>
                <a:headEnd/>
                <a:tailEnd/>
              </a:ln>
              <a:effectLst/>
            </p:spPr>
            <p:txBody>
              <a:bodyPr wrap="none"/>
              <a:lstStyle/>
              <a:p>
                <a:endParaRPr lang="ja-JP" altLang="en-US"/>
              </a:p>
            </p:txBody>
          </p:sp>
          <p:sp>
            <p:nvSpPr>
              <p:cNvPr id="45075" name="Line 23"/>
              <p:cNvSpPr>
                <a:spLocks noChangeShapeType="1"/>
              </p:cNvSpPr>
              <p:nvPr/>
            </p:nvSpPr>
            <p:spPr bwMode="auto">
              <a:xfrm flipH="1">
                <a:off x="4656" y="1152"/>
                <a:ext cx="192" cy="192"/>
              </a:xfrm>
              <a:prstGeom prst="line">
                <a:avLst/>
              </a:prstGeom>
              <a:noFill/>
              <a:ln w="38100">
                <a:solidFill>
                  <a:srgbClr val="FF0000"/>
                </a:solidFill>
                <a:round/>
                <a:headEnd/>
                <a:tailEnd/>
              </a:ln>
              <a:effectLst/>
            </p:spPr>
            <p:txBody>
              <a:bodyPr wrap="none"/>
              <a:lstStyle/>
              <a:p>
                <a:endParaRPr lang="ja-JP" altLang="en-US"/>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580622"/>
                                        </p:tgtEl>
                                        <p:attrNameLst>
                                          <p:attrName>style.visibility</p:attrName>
                                        </p:attrNameLst>
                                      </p:cBhvr>
                                      <p:to>
                                        <p:strVal val="visible"/>
                                      </p:to>
                                    </p:set>
                                    <p:animEffect transition="in" filter="wipe(right)">
                                      <p:cBhvr>
                                        <p:cTn id="7" dur="500"/>
                                        <p:tgtEl>
                                          <p:spTgt spid="5806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580623"/>
                                        </p:tgtEl>
                                        <p:attrNameLst>
                                          <p:attrName>style.visibility</p:attrName>
                                        </p:attrNameLst>
                                      </p:cBhvr>
                                      <p:to>
                                        <p:strVal val="visible"/>
                                      </p:to>
                                    </p:set>
                                    <p:animEffect transition="in" filter="wipe(right)">
                                      <p:cBhvr>
                                        <p:cTn id="12" dur="500"/>
                                        <p:tgtEl>
                                          <p:spTgt spid="58062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580625"/>
                                        </p:tgtEl>
                                        <p:attrNameLst>
                                          <p:attrName>style.visibility</p:attrName>
                                        </p:attrNameLst>
                                      </p:cBhvr>
                                      <p:to>
                                        <p:strVal val="visible"/>
                                      </p:to>
                                    </p:set>
                                    <p:animEffect transition="in" filter="wipe(right)">
                                      <p:cBhvr>
                                        <p:cTn id="17" dur="500"/>
                                        <p:tgtEl>
                                          <p:spTgt spid="58062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580624"/>
                                        </p:tgtEl>
                                        <p:attrNameLst>
                                          <p:attrName>style.visibility</p:attrName>
                                        </p:attrNameLst>
                                      </p:cBhvr>
                                      <p:to>
                                        <p:strVal val="visible"/>
                                      </p:to>
                                    </p:set>
                                    <p:animEffect transition="in" filter="wipe(right)">
                                      <p:cBhvr>
                                        <p:cTn id="22" dur="500"/>
                                        <p:tgtEl>
                                          <p:spTgt spid="580624"/>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580632"/>
                                        </p:tgtEl>
                                        <p:attrNameLst>
                                          <p:attrName>style.visibility</p:attrName>
                                        </p:attrNameLst>
                                      </p:cBhvr>
                                      <p:to>
                                        <p:strVal val="visible"/>
                                      </p:to>
                                    </p:set>
                                    <p:animEffect transition="in" filter="checkerboard(across)">
                                      <p:cBhvr>
                                        <p:cTn id="27" dur="500"/>
                                        <p:tgtEl>
                                          <p:spTgt spid="5806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0623" grpId="0" animBg="1"/>
      <p:bldP spid="580624" grpId="0" animBg="1"/>
      <p:bldP spid="580625"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リーダライタ問題</a:t>
            </a:r>
          </a:p>
        </p:txBody>
      </p:sp>
      <p:sp>
        <p:nvSpPr>
          <p:cNvPr id="46083" name="Rectangle 3"/>
          <p:cNvSpPr>
            <a:spLocks noChangeArrowheads="1"/>
          </p:cNvSpPr>
          <p:nvPr/>
        </p:nvSpPr>
        <p:spPr bwMode="auto">
          <a:xfrm>
            <a:off x="914400" y="1524000"/>
            <a:ext cx="2819400" cy="12954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semaphore </a:t>
            </a:r>
            <a:r>
              <a:rPr lang="en-US" altLang="ja-JP" sz="2800" i="1"/>
              <a:t>w</a:t>
            </a:r>
            <a:r>
              <a:rPr lang="ja-JP" altLang="en-US" sz="2800"/>
              <a:t> := 1;</a:t>
            </a:r>
            <a:endParaRPr lang="en-US" altLang="ja-JP">
              <a:solidFill>
                <a:schemeClr val="tx2"/>
              </a:solidFill>
            </a:endParaRPr>
          </a:p>
          <a:p>
            <a:pPr eaLnBrk="1" hangingPunct="1"/>
            <a:r>
              <a:rPr lang="en-US" altLang="ja-JP" sz="2800"/>
              <a:t>semaphore </a:t>
            </a:r>
            <a:r>
              <a:rPr lang="en-US" altLang="ja-JP" sz="2800" i="1"/>
              <a:t>m</a:t>
            </a:r>
            <a:r>
              <a:rPr lang="en-US" altLang="ja-JP" sz="2800"/>
              <a:t> := 1;</a:t>
            </a:r>
            <a:endParaRPr lang="ja-JP" altLang="en-US">
              <a:solidFill>
                <a:schemeClr val="tx2"/>
              </a:solidFill>
            </a:endParaRPr>
          </a:p>
          <a:p>
            <a:pPr eaLnBrk="1" hangingPunct="1"/>
            <a:r>
              <a:rPr lang="en-US" altLang="ja-JP" sz="2800"/>
              <a:t>int </a:t>
            </a:r>
            <a:r>
              <a:rPr lang="en-US" altLang="ja-JP" sz="2800" i="1"/>
              <a:t>r</a:t>
            </a:r>
            <a:r>
              <a:rPr lang="en-US" altLang="ja-JP" sz="2800"/>
              <a:t> := 0;</a:t>
            </a:r>
            <a:endParaRPr lang="ja-JP" altLang="en-US">
              <a:solidFill>
                <a:schemeClr val="tx2"/>
              </a:solidFill>
            </a:endParaRPr>
          </a:p>
        </p:txBody>
      </p:sp>
      <p:sp>
        <p:nvSpPr>
          <p:cNvPr id="46084" name="Rectangle 4"/>
          <p:cNvSpPr>
            <a:spLocks noChangeArrowheads="1"/>
          </p:cNvSpPr>
          <p:nvPr/>
        </p:nvSpPr>
        <p:spPr bwMode="auto">
          <a:xfrm>
            <a:off x="838200" y="3429000"/>
            <a:ext cx="3886200" cy="2743200"/>
          </a:xfrm>
          <a:prstGeom prst="rect">
            <a:avLst/>
          </a:prstGeom>
          <a:solidFill>
            <a:srgbClr val="000000"/>
          </a:solidFill>
          <a:ln w="19050">
            <a:solidFill>
              <a:schemeClr val="tx1"/>
            </a:solidFill>
            <a:miter lim="800000"/>
            <a:headEnd/>
            <a:tailEnd/>
          </a:ln>
          <a:effectLst/>
        </p:spPr>
        <p:txBody>
          <a:bodyPr wrap="none" anchor="ctr"/>
          <a:lstStyle/>
          <a:p>
            <a:r>
              <a:rPr kumimoji="0" lang="en-US" altLang="ja-JP" sz="2800"/>
              <a:t>while (true){</a:t>
            </a:r>
          </a:p>
          <a:p>
            <a:r>
              <a:rPr kumimoji="0" lang="en-US" altLang="ja-JP" sz="2800"/>
              <a:t>    </a:t>
            </a:r>
            <a:r>
              <a:rPr kumimoji="0" lang="en-US" altLang="ja-JP" sz="2800" i="1"/>
              <a:t>write_data</a:t>
            </a:r>
            <a:r>
              <a:rPr kumimoji="0" lang="en-US" altLang="ja-JP" sz="2800"/>
              <a:t> </a:t>
            </a:r>
            <a:r>
              <a:rPr kumimoji="0" lang="ja-JP" altLang="en-US" sz="2800"/>
              <a:t>の生成;</a:t>
            </a:r>
          </a:p>
          <a:p>
            <a:r>
              <a:rPr kumimoji="0" lang="en-US" altLang="ja-JP" sz="2800"/>
              <a:t>    wait (</a:t>
            </a:r>
            <a:r>
              <a:rPr kumimoji="0" lang="en-US" altLang="ja-JP" sz="2800" i="1"/>
              <a:t>w</a:t>
            </a:r>
            <a:r>
              <a:rPr kumimoji="0" lang="ja-JP" altLang="en-US" sz="2800"/>
              <a:t>);</a:t>
            </a:r>
          </a:p>
          <a:p>
            <a:r>
              <a:rPr kumimoji="0" lang="en-US" altLang="ja-JP" sz="2800"/>
              <a:t>    write (</a:t>
            </a:r>
            <a:r>
              <a:rPr kumimoji="0" lang="en-US" altLang="ja-JP" sz="2800" i="1"/>
              <a:t>write_data</a:t>
            </a:r>
            <a:r>
              <a:rPr kumimoji="0" lang="en-US" altLang="ja-JP" sz="2800"/>
              <a:t>)</a:t>
            </a:r>
            <a:r>
              <a:rPr kumimoji="0" lang="ja-JP" altLang="en-US" sz="2800"/>
              <a:t>;</a:t>
            </a:r>
          </a:p>
          <a:p>
            <a:r>
              <a:rPr kumimoji="0" lang="en-US" altLang="ja-JP" sz="2800"/>
              <a:t>    signal (</a:t>
            </a:r>
            <a:r>
              <a:rPr kumimoji="0" lang="en-US" altLang="ja-JP" sz="2800" i="1"/>
              <a:t>w</a:t>
            </a:r>
            <a:r>
              <a:rPr kumimoji="0" lang="ja-JP" altLang="en-US" sz="2800"/>
              <a:t>);</a:t>
            </a:r>
          </a:p>
          <a:p>
            <a:r>
              <a:rPr kumimoji="0" lang="en-US" altLang="ja-JP" sz="2800"/>
              <a:t>}</a:t>
            </a:r>
            <a:endParaRPr lang="ja-JP" altLang="en-US" sz="2800">
              <a:solidFill>
                <a:schemeClr val="tx2"/>
              </a:solidFill>
            </a:endParaRPr>
          </a:p>
        </p:txBody>
      </p:sp>
      <p:sp>
        <p:nvSpPr>
          <p:cNvPr id="46085" name="Rectangle 5"/>
          <p:cNvSpPr>
            <a:spLocks noChangeArrowheads="1"/>
          </p:cNvSpPr>
          <p:nvPr/>
        </p:nvSpPr>
        <p:spPr bwMode="auto">
          <a:xfrm>
            <a:off x="4914900" y="1600200"/>
            <a:ext cx="3886200" cy="5257800"/>
          </a:xfrm>
          <a:prstGeom prst="rect">
            <a:avLst/>
          </a:prstGeom>
          <a:solidFill>
            <a:srgbClr val="000000"/>
          </a:solidFill>
          <a:ln w="19050">
            <a:solidFill>
              <a:schemeClr val="tx1"/>
            </a:solidFill>
            <a:miter lim="800000"/>
            <a:headEnd/>
            <a:tailEnd/>
          </a:ln>
          <a:effectLst/>
        </p:spPr>
        <p:txBody>
          <a:bodyPr wrap="none" anchor="ctr"/>
          <a:lstStyle/>
          <a:p>
            <a:r>
              <a:rPr kumimoji="0" lang="en-US" altLang="ja-JP" sz="2800"/>
              <a:t>while (true){</a:t>
            </a:r>
          </a:p>
          <a:p>
            <a:r>
              <a:rPr kumimoji="0" lang="en-US" altLang="ja-JP" sz="2800"/>
              <a:t>    wait (</a:t>
            </a:r>
            <a:r>
              <a:rPr kumimoji="0" lang="en-US" altLang="ja-JP" sz="2800" i="1"/>
              <a:t>m</a:t>
            </a:r>
            <a:r>
              <a:rPr kumimoji="0" lang="en-US" altLang="ja-JP" sz="2800"/>
              <a:t>);</a:t>
            </a:r>
          </a:p>
          <a:p>
            <a:r>
              <a:rPr kumimoji="0" lang="en-US" altLang="ja-JP" sz="2800"/>
              <a:t>    if (</a:t>
            </a:r>
            <a:r>
              <a:rPr kumimoji="0" lang="en-US" altLang="ja-JP" sz="2800" i="1"/>
              <a:t>r</a:t>
            </a:r>
            <a:r>
              <a:rPr kumimoji="0" lang="en-US" altLang="ja-JP" sz="2800"/>
              <a:t> = 0) wait (w);</a:t>
            </a:r>
          </a:p>
          <a:p>
            <a:r>
              <a:rPr kumimoji="0" lang="en-US" altLang="ja-JP" sz="2800"/>
              <a:t>    ++</a:t>
            </a:r>
            <a:r>
              <a:rPr kumimoji="0" lang="en-US" altLang="ja-JP" sz="2800" i="1"/>
              <a:t>r</a:t>
            </a:r>
            <a:r>
              <a:rPr kumimoji="0" lang="en-US" altLang="ja-JP" sz="2800"/>
              <a:t>;</a:t>
            </a:r>
          </a:p>
          <a:p>
            <a:r>
              <a:rPr kumimoji="0" lang="en-US" altLang="ja-JP" sz="2800"/>
              <a:t>    signal (</a:t>
            </a:r>
            <a:r>
              <a:rPr kumimoji="0" lang="en-US" altLang="ja-JP" sz="2800" i="1"/>
              <a:t>m</a:t>
            </a:r>
            <a:r>
              <a:rPr kumimoji="0" lang="en-US" altLang="ja-JP" sz="2800"/>
              <a:t>);</a:t>
            </a:r>
          </a:p>
          <a:p>
            <a:r>
              <a:rPr kumimoji="0" lang="en-US" altLang="ja-JP" sz="2800"/>
              <a:t>    </a:t>
            </a:r>
            <a:r>
              <a:rPr kumimoji="0" lang="en-US" altLang="ja-JP" sz="2800" i="1"/>
              <a:t>read_data</a:t>
            </a:r>
            <a:r>
              <a:rPr kumimoji="0" lang="en-US" altLang="ja-JP" sz="2800"/>
              <a:t> := read()</a:t>
            </a:r>
            <a:r>
              <a:rPr kumimoji="0" lang="ja-JP" altLang="en-US" sz="2800"/>
              <a:t>;</a:t>
            </a:r>
          </a:p>
          <a:p>
            <a:r>
              <a:rPr kumimoji="0" lang="ja-JP" altLang="en-US" sz="2800"/>
              <a:t>    </a:t>
            </a:r>
            <a:r>
              <a:rPr kumimoji="0" lang="en-US" altLang="ja-JP" sz="2800"/>
              <a:t>wait (</a:t>
            </a:r>
            <a:r>
              <a:rPr kumimoji="0" lang="en-US" altLang="ja-JP" sz="2800" i="1"/>
              <a:t>m</a:t>
            </a:r>
            <a:r>
              <a:rPr kumimoji="0" lang="en-US" altLang="ja-JP" sz="2800"/>
              <a:t>);</a:t>
            </a:r>
          </a:p>
          <a:p>
            <a:r>
              <a:rPr kumimoji="0" lang="en-US" altLang="ja-JP" sz="2800"/>
              <a:t>    --</a:t>
            </a:r>
            <a:r>
              <a:rPr kumimoji="0" lang="en-US" altLang="ja-JP" sz="2800" i="1"/>
              <a:t>r</a:t>
            </a:r>
            <a:r>
              <a:rPr kumimoji="0" lang="en-US" altLang="ja-JP" sz="2800"/>
              <a:t>;</a:t>
            </a:r>
          </a:p>
          <a:p>
            <a:r>
              <a:rPr kumimoji="0" lang="en-US" altLang="ja-JP" sz="2800"/>
              <a:t>    if (</a:t>
            </a:r>
            <a:r>
              <a:rPr kumimoji="0" lang="en-US" altLang="ja-JP" sz="2800" i="1"/>
              <a:t>r</a:t>
            </a:r>
            <a:r>
              <a:rPr kumimoji="0" lang="en-US" altLang="ja-JP" sz="2800"/>
              <a:t> = 0) signal (w)</a:t>
            </a:r>
          </a:p>
          <a:p>
            <a:r>
              <a:rPr kumimoji="0" lang="en-US" altLang="ja-JP" sz="2800"/>
              <a:t>    signal (</a:t>
            </a:r>
            <a:r>
              <a:rPr kumimoji="0" lang="en-US" altLang="ja-JP" sz="2800" i="1"/>
              <a:t>m</a:t>
            </a:r>
            <a:r>
              <a:rPr kumimoji="0" lang="en-US" altLang="ja-JP" sz="2800"/>
              <a:t>);</a:t>
            </a:r>
          </a:p>
          <a:p>
            <a:r>
              <a:rPr kumimoji="0" lang="ja-JP" altLang="en-US" sz="2800"/>
              <a:t>    </a:t>
            </a:r>
            <a:r>
              <a:rPr kumimoji="0" lang="en-US" altLang="ja-JP" sz="2800" i="1"/>
              <a:t>read_data</a:t>
            </a:r>
            <a:r>
              <a:rPr kumimoji="0" lang="en-US" altLang="ja-JP" sz="2800"/>
              <a:t> </a:t>
            </a:r>
            <a:r>
              <a:rPr kumimoji="0" lang="ja-JP" altLang="en-US" sz="2800"/>
              <a:t>の処理;</a:t>
            </a:r>
          </a:p>
          <a:p>
            <a:r>
              <a:rPr kumimoji="0" lang="en-US" altLang="ja-JP" sz="2800"/>
              <a:t>}</a:t>
            </a:r>
            <a:endParaRPr lang="ja-JP" altLang="en-US" sz="2800">
              <a:solidFill>
                <a:schemeClr val="tx2"/>
              </a:solidFill>
            </a:endParaRPr>
          </a:p>
        </p:txBody>
      </p:sp>
      <p:sp>
        <p:nvSpPr>
          <p:cNvPr id="46086" name="Text Box 6"/>
          <p:cNvSpPr txBox="1">
            <a:spLocks noChangeArrowheads="1"/>
          </p:cNvSpPr>
          <p:nvPr/>
        </p:nvSpPr>
        <p:spPr bwMode="auto">
          <a:xfrm>
            <a:off x="2209800" y="2971800"/>
            <a:ext cx="914400" cy="457200"/>
          </a:xfrm>
          <a:prstGeom prst="rect">
            <a:avLst/>
          </a:prstGeom>
          <a:noFill/>
          <a:ln w="9525">
            <a:noFill/>
            <a:miter lim="800000"/>
            <a:headEnd/>
            <a:tailEnd/>
          </a:ln>
          <a:effectLst/>
        </p:spPr>
        <p:txBody>
          <a:bodyPr wrap="none">
            <a:spAutoFit/>
          </a:bodyPr>
          <a:lstStyle/>
          <a:p>
            <a:pPr eaLnBrk="1" hangingPunct="1"/>
            <a:r>
              <a:rPr lang="ja-JP" altLang="en-US"/>
              <a:t>ライタ</a:t>
            </a:r>
          </a:p>
        </p:txBody>
      </p:sp>
      <p:sp>
        <p:nvSpPr>
          <p:cNvPr id="46087" name="Text Box 7"/>
          <p:cNvSpPr txBox="1">
            <a:spLocks noChangeArrowheads="1"/>
          </p:cNvSpPr>
          <p:nvPr/>
        </p:nvSpPr>
        <p:spPr bwMode="auto">
          <a:xfrm>
            <a:off x="6553200" y="1143000"/>
            <a:ext cx="985838" cy="457200"/>
          </a:xfrm>
          <a:prstGeom prst="rect">
            <a:avLst/>
          </a:prstGeom>
          <a:noFill/>
          <a:ln w="9525">
            <a:noFill/>
            <a:miter lim="800000"/>
            <a:headEnd/>
            <a:tailEnd/>
          </a:ln>
          <a:effectLst/>
        </p:spPr>
        <p:txBody>
          <a:bodyPr wrap="none">
            <a:spAutoFit/>
          </a:bodyPr>
          <a:lstStyle/>
          <a:p>
            <a:pPr eaLnBrk="1" hangingPunct="1"/>
            <a:r>
              <a:rPr lang="ja-JP" altLang="en-US"/>
              <a:t>リーダ</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セマフォの問題点</a:t>
            </a:r>
          </a:p>
        </p:txBody>
      </p:sp>
      <p:sp>
        <p:nvSpPr>
          <p:cNvPr id="47107" name="Rectangle 3"/>
          <p:cNvSpPr>
            <a:spLocks noGrp="1" noChangeArrowheads="1"/>
          </p:cNvSpPr>
          <p:nvPr>
            <p:ph type="body" idx="1"/>
          </p:nvPr>
        </p:nvSpPr>
        <p:spPr>
          <a:xfrm>
            <a:off x="685800" y="1981200"/>
            <a:ext cx="7772400" cy="1447800"/>
          </a:xfrm>
        </p:spPr>
        <p:txBody>
          <a:bodyPr/>
          <a:lstStyle/>
          <a:p>
            <a:pPr eaLnBrk="1" hangingPunct="1"/>
            <a:r>
              <a:rPr lang="ja-JP" altLang="en-US">
                <a:latin typeface="Times New Roman" charset="0"/>
              </a:rPr>
              <a:t>セマフォの問題点</a:t>
            </a:r>
          </a:p>
          <a:p>
            <a:pPr lvl="1" eaLnBrk="1" hangingPunct="1"/>
            <a:r>
              <a:rPr lang="en-US" altLang="ja-JP">
                <a:latin typeface="Times New Roman" charset="0"/>
              </a:rPr>
              <a:t>wait </a:t>
            </a:r>
            <a:r>
              <a:rPr lang="ja-JP" altLang="en-US">
                <a:latin typeface="Times New Roman" charset="0"/>
              </a:rPr>
              <a:t>命令と </a:t>
            </a:r>
            <a:r>
              <a:rPr lang="en-US" altLang="ja-JP">
                <a:latin typeface="Times New Roman" charset="0"/>
              </a:rPr>
              <a:t>signal </a:t>
            </a:r>
            <a:r>
              <a:rPr lang="ja-JP" altLang="en-US">
                <a:latin typeface="Times New Roman" charset="0"/>
              </a:rPr>
              <a:t>命令の順序を間違え易い</a:t>
            </a:r>
          </a:p>
        </p:txBody>
      </p:sp>
      <p:sp>
        <p:nvSpPr>
          <p:cNvPr id="47108" name="Rectangle 4"/>
          <p:cNvSpPr>
            <a:spLocks noChangeArrowheads="1"/>
          </p:cNvSpPr>
          <p:nvPr/>
        </p:nvSpPr>
        <p:spPr bwMode="auto">
          <a:xfrm>
            <a:off x="1371600" y="3505200"/>
            <a:ext cx="1905000" cy="19812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signal(</a:t>
            </a:r>
            <a:r>
              <a:rPr lang="en-US" altLang="ja-JP" sz="2800" i="1"/>
              <a:t>s</a:t>
            </a:r>
            <a:r>
              <a:rPr lang="en-US" altLang="ja-JP" sz="2800"/>
              <a:t>);</a:t>
            </a:r>
            <a:endParaRPr lang="ja-JP" altLang="en-US" sz="2800"/>
          </a:p>
          <a:p>
            <a:pPr eaLnBrk="1" hangingPunct="1"/>
            <a:r>
              <a:rPr lang="en-US" altLang="ja-JP" sz="2800"/>
              <a:t>CS();</a:t>
            </a:r>
            <a:r>
              <a:rPr lang="ja-JP" altLang="en-US" sz="2800"/>
              <a:t>   </a:t>
            </a:r>
          </a:p>
          <a:p>
            <a:pPr eaLnBrk="1" hangingPunct="1"/>
            <a:r>
              <a:rPr lang="en-US" altLang="ja-JP" sz="2800"/>
              <a:t>wait(</a:t>
            </a:r>
            <a:r>
              <a:rPr lang="en-US" altLang="ja-JP" sz="2800" i="1"/>
              <a:t>s</a:t>
            </a:r>
            <a:r>
              <a:rPr lang="en-US" altLang="ja-JP" sz="2800"/>
              <a:t>);</a:t>
            </a:r>
          </a:p>
          <a:p>
            <a:pPr eaLnBrk="1" hangingPunct="1"/>
            <a:r>
              <a:rPr lang="en-US" altLang="ja-JP" sz="2800"/>
              <a:t>NCS();</a:t>
            </a:r>
            <a:endParaRPr lang="ja-JP" altLang="en-US">
              <a:solidFill>
                <a:schemeClr val="tx2"/>
              </a:solidFill>
            </a:endParaRPr>
          </a:p>
        </p:txBody>
      </p:sp>
      <p:sp>
        <p:nvSpPr>
          <p:cNvPr id="47109" name="Rectangle 5"/>
          <p:cNvSpPr>
            <a:spLocks noChangeArrowheads="1"/>
          </p:cNvSpPr>
          <p:nvPr/>
        </p:nvSpPr>
        <p:spPr bwMode="auto">
          <a:xfrm>
            <a:off x="4876800" y="3505200"/>
            <a:ext cx="1905000" cy="19812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wait(</a:t>
            </a:r>
            <a:r>
              <a:rPr lang="en-US" altLang="ja-JP" sz="2800" i="1"/>
              <a:t>s</a:t>
            </a:r>
            <a:r>
              <a:rPr lang="en-US" altLang="ja-JP" sz="2800"/>
              <a:t>);</a:t>
            </a:r>
            <a:endParaRPr lang="ja-JP" altLang="en-US" sz="2800"/>
          </a:p>
          <a:p>
            <a:pPr eaLnBrk="1" hangingPunct="1"/>
            <a:r>
              <a:rPr lang="en-US" altLang="ja-JP" sz="2800"/>
              <a:t>CS();</a:t>
            </a:r>
            <a:r>
              <a:rPr lang="ja-JP" altLang="en-US" sz="2800"/>
              <a:t>   </a:t>
            </a:r>
          </a:p>
          <a:p>
            <a:pPr eaLnBrk="1" hangingPunct="1"/>
            <a:r>
              <a:rPr lang="en-US" altLang="ja-JP" sz="2800"/>
              <a:t>wait(</a:t>
            </a:r>
            <a:r>
              <a:rPr lang="en-US" altLang="ja-JP" sz="2800" i="1"/>
              <a:t>s</a:t>
            </a:r>
            <a:r>
              <a:rPr lang="en-US" altLang="ja-JP" sz="2800"/>
              <a:t>);</a:t>
            </a:r>
          </a:p>
          <a:p>
            <a:pPr eaLnBrk="1" hangingPunct="1"/>
            <a:r>
              <a:rPr lang="en-US" altLang="ja-JP" sz="2800"/>
              <a:t>NCS();</a:t>
            </a:r>
            <a:endParaRPr lang="ja-JP" altLang="en-US">
              <a:solidFill>
                <a:schemeClr val="tx2"/>
              </a:solidFill>
            </a:endParaRPr>
          </a:p>
        </p:txBody>
      </p:sp>
      <p:sp>
        <p:nvSpPr>
          <p:cNvPr id="47110" name="Text Box 6"/>
          <p:cNvSpPr txBox="1">
            <a:spLocks noChangeArrowheads="1"/>
          </p:cNvSpPr>
          <p:nvPr/>
        </p:nvSpPr>
        <p:spPr bwMode="auto">
          <a:xfrm>
            <a:off x="990600" y="5638800"/>
            <a:ext cx="2971800" cy="519113"/>
          </a:xfrm>
          <a:prstGeom prst="rect">
            <a:avLst/>
          </a:prstGeom>
          <a:noFill/>
          <a:ln w="9525">
            <a:noFill/>
            <a:miter lim="800000"/>
            <a:headEnd/>
            <a:tailEnd/>
          </a:ln>
          <a:effectLst/>
        </p:spPr>
        <p:txBody>
          <a:bodyPr wrap="none">
            <a:spAutoFit/>
          </a:bodyPr>
          <a:lstStyle/>
          <a:p>
            <a:pPr eaLnBrk="1" hangingPunct="1"/>
            <a:r>
              <a:rPr lang="en-US" altLang="ja-JP" sz="2800"/>
              <a:t>CS</a:t>
            </a:r>
            <a:r>
              <a:rPr lang="ja-JP" altLang="en-US" sz="2800"/>
              <a:t>が保護されない</a:t>
            </a:r>
          </a:p>
        </p:txBody>
      </p:sp>
      <p:sp>
        <p:nvSpPr>
          <p:cNvPr id="47111" name="Text Box 7"/>
          <p:cNvSpPr txBox="1">
            <a:spLocks noChangeArrowheads="1"/>
          </p:cNvSpPr>
          <p:nvPr/>
        </p:nvSpPr>
        <p:spPr bwMode="auto">
          <a:xfrm>
            <a:off x="4343400" y="5638800"/>
            <a:ext cx="2792413" cy="519113"/>
          </a:xfrm>
          <a:prstGeom prst="rect">
            <a:avLst/>
          </a:prstGeom>
          <a:noFill/>
          <a:ln w="9525">
            <a:noFill/>
            <a:miter lim="800000"/>
            <a:headEnd/>
            <a:tailEnd/>
          </a:ln>
          <a:effectLst/>
        </p:spPr>
        <p:txBody>
          <a:bodyPr wrap="none">
            <a:spAutoFit/>
          </a:bodyPr>
          <a:lstStyle/>
          <a:p>
            <a:pPr eaLnBrk="1" hangingPunct="1"/>
            <a:r>
              <a:rPr lang="ja-JP" altLang="en-US" sz="2800"/>
              <a:t>デッドロックとなる</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セマフォの問題点</a:t>
            </a:r>
            <a:endParaRPr lang="en-US" altLang="ja-JP">
              <a:latin typeface="Times New Roman" charset="0"/>
            </a:endParaRPr>
          </a:p>
        </p:txBody>
      </p:sp>
      <p:sp>
        <p:nvSpPr>
          <p:cNvPr id="48131" name="Rectangle 3"/>
          <p:cNvSpPr>
            <a:spLocks noGrp="1" noChangeArrowheads="1"/>
          </p:cNvSpPr>
          <p:nvPr>
            <p:ph type="body" idx="1"/>
          </p:nvPr>
        </p:nvSpPr>
        <p:spPr>
          <a:xfrm>
            <a:off x="685800" y="1981200"/>
            <a:ext cx="7924800" cy="4648200"/>
          </a:xfrm>
        </p:spPr>
        <p:txBody>
          <a:bodyPr/>
          <a:lstStyle/>
          <a:p>
            <a:pPr eaLnBrk="1" hangingPunct="1"/>
            <a:r>
              <a:rPr lang="ja-JP" altLang="en-US" sz="2800" dirty="0">
                <a:latin typeface="Times New Roman" charset="0"/>
              </a:rPr>
              <a:t>セマフォの問題点</a:t>
            </a:r>
          </a:p>
          <a:p>
            <a:pPr lvl="1" eaLnBrk="1" hangingPunct="1"/>
            <a:r>
              <a:rPr lang="en-US" altLang="ja-JP" sz="2600" dirty="0">
                <a:latin typeface="Times New Roman" charset="0"/>
              </a:rPr>
              <a:t>wait </a:t>
            </a:r>
            <a:r>
              <a:rPr lang="ja-JP" altLang="en-US" sz="2600" dirty="0">
                <a:latin typeface="Times New Roman" charset="0"/>
              </a:rPr>
              <a:t>命令と </a:t>
            </a:r>
            <a:r>
              <a:rPr lang="en-US" altLang="ja-JP" sz="2600" dirty="0">
                <a:latin typeface="Times New Roman" charset="0"/>
              </a:rPr>
              <a:t>signal </a:t>
            </a:r>
            <a:r>
              <a:rPr lang="ja-JP" altLang="en-US" sz="2600" dirty="0">
                <a:latin typeface="Times New Roman" charset="0"/>
              </a:rPr>
              <a:t>命令の順序を間違え易い</a:t>
            </a:r>
          </a:p>
          <a:p>
            <a:pPr lvl="1" eaLnBrk="1" hangingPunct="1"/>
            <a:r>
              <a:rPr lang="ja-JP" altLang="en-US" sz="2600" dirty="0">
                <a:latin typeface="Times New Roman" charset="0"/>
              </a:rPr>
              <a:t>条件文などで </a:t>
            </a:r>
            <a:r>
              <a:rPr lang="en-US" altLang="ja-JP" sz="2600" dirty="0">
                <a:latin typeface="Times New Roman" charset="0"/>
              </a:rPr>
              <a:t>wait</a:t>
            </a:r>
            <a:r>
              <a:rPr lang="ja-JP" altLang="en-US" sz="2600" dirty="0">
                <a:latin typeface="Times New Roman" charset="0"/>
              </a:rPr>
              <a:t>, </a:t>
            </a:r>
            <a:r>
              <a:rPr lang="en-US" altLang="ja-JP" sz="2600" dirty="0">
                <a:latin typeface="Times New Roman" charset="0"/>
              </a:rPr>
              <a:t>signal </a:t>
            </a:r>
            <a:r>
              <a:rPr lang="ja-JP" altLang="en-US" sz="2600" dirty="0">
                <a:latin typeface="Times New Roman" charset="0"/>
              </a:rPr>
              <a:t>命令を飛び越してしまう</a:t>
            </a:r>
          </a:p>
          <a:p>
            <a:pPr lvl="1" eaLnBrk="1" hangingPunct="1"/>
            <a:r>
              <a:rPr lang="en-US" altLang="ja-JP" sz="2600" dirty="0">
                <a:latin typeface="Times New Roman" charset="0"/>
              </a:rPr>
              <a:t>wait</a:t>
            </a:r>
            <a:r>
              <a:rPr lang="ja-JP" altLang="en-US" sz="2600" dirty="0">
                <a:latin typeface="Times New Roman" charset="0"/>
              </a:rPr>
              <a:t>, </a:t>
            </a:r>
            <a:r>
              <a:rPr lang="en-US" altLang="ja-JP" sz="2600" dirty="0">
                <a:latin typeface="Times New Roman" charset="0"/>
              </a:rPr>
              <a:t>signal </a:t>
            </a:r>
            <a:r>
              <a:rPr lang="ja-JP" altLang="en-US" sz="2600" dirty="0">
                <a:latin typeface="Times New Roman" charset="0"/>
              </a:rPr>
              <a:t>命令がプログラム内に分散しデバグが困難になる</a:t>
            </a:r>
          </a:p>
          <a:p>
            <a:pPr lvl="1" eaLnBrk="1" hangingPunct="1"/>
            <a:r>
              <a:rPr lang="en-US" altLang="ja-JP" sz="2600" dirty="0">
                <a:latin typeface="Times New Roman" charset="0"/>
              </a:rPr>
              <a:t>wait </a:t>
            </a:r>
            <a:r>
              <a:rPr lang="ja-JP" altLang="en-US" sz="2600" dirty="0">
                <a:latin typeface="Times New Roman" charset="0"/>
              </a:rPr>
              <a:t>命令時にセマフォの値が 0 だとデッドロック</a:t>
            </a:r>
          </a:p>
          <a:p>
            <a:pPr lvl="1" eaLnBrk="1" hangingPunct="1"/>
            <a:r>
              <a:rPr lang="ja-JP" altLang="en-US" sz="2600" dirty="0">
                <a:latin typeface="Times New Roman" charset="0"/>
              </a:rPr>
              <a:t>複数のセマフォのうち 1 つを持つことができない</a:t>
            </a:r>
          </a:p>
          <a:p>
            <a:pPr lvl="1" eaLnBrk="1" hangingPunct="1"/>
            <a:r>
              <a:rPr lang="ja-JP" altLang="en-US" sz="2600" dirty="0">
                <a:latin typeface="Times New Roman" charset="0"/>
              </a:rPr>
              <a:t>セマフォを必要としないプロセスにもセマフォが見えてしまう</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モニタ</a:t>
            </a:r>
            <a:r>
              <a:rPr lang="ja-JP" altLang="en-US" sz="3600">
                <a:latin typeface="Times New Roman" charset="0"/>
              </a:rPr>
              <a:t>(</a:t>
            </a:r>
            <a:r>
              <a:rPr lang="en-US" altLang="ja-JP" sz="3600">
                <a:latin typeface="Times New Roman" charset="0"/>
              </a:rPr>
              <a:t>monitor)</a:t>
            </a:r>
          </a:p>
        </p:txBody>
      </p:sp>
      <p:sp>
        <p:nvSpPr>
          <p:cNvPr id="49155" name="Rectangle 3"/>
          <p:cNvSpPr>
            <a:spLocks noGrp="1" noChangeArrowheads="1"/>
          </p:cNvSpPr>
          <p:nvPr>
            <p:ph type="body" idx="1"/>
          </p:nvPr>
        </p:nvSpPr>
        <p:spPr>
          <a:xfrm>
            <a:off x="685800" y="1981200"/>
            <a:ext cx="7772400" cy="3048000"/>
          </a:xfrm>
        </p:spPr>
        <p:txBody>
          <a:bodyPr/>
          <a:lstStyle/>
          <a:p>
            <a:pPr eaLnBrk="1" hangingPunct="1"/>
            <a:r>
              <a:rPr lang="ja-JP" altLang="en-US">
                <a:latin typeface="Times New Roman" charset="0"/>
              </a:rPr>
              <a:t>モニタ(</a:t>
            </a:r>
            <a:r>
              <a:rPr lang="en-US" altLang="ja-JP">
                <a:latin typeface="Times New Roman" charset="0"/>
              </a:rPr>
              <a:t>monitor)</a:t>
            </a:r>
          </a:p>
          <a:p>
            <a:pPr lvl="1" eaLnBrk="1" hangingPunct="1"/>
            <a:r>
              <a:rPr lang="en-US" altLang="ja-JP">
                <a:latin typeface="Times New Roman" charset="0"/>
              </a:rPr>
              <a:t>B.Hansen </a:t>
            </a:r>
            <a:r>
              <a:rPr lang="ja-JP" altLang="en-US">
                <a:latin typeface="Times New Roman" charset="0"/>
              </a:rPr>
              <a:t>と </a:t>
            </a:r>
            <a:r>
              <a:rPr lang="en-US" altLang="ja-JP">
                <a:latin typeface="Times New Roman" charset="0"/>
              </a:rPr>
              <a:t>Hoare </a:t>
            </a:r>
            <a:r>
              <a:rPr lang="ja-JP" altLang="en-US">
                <a:latin typeface="Times New Roman" charset="0"/>
              </a:rPr>
              <a:t>が提案</a:t>
            </a:r>
          </a:p>
          <a:p>
            <a:pPr lvl="1" eaLnBrk="1" hangingPunct="1"/>
            <a:r>
              <a:rPr lang="ja-JP" altLang="en-US">
                <a:latin typeface="Times New Roman" charset="0"/>
              </a:rPr>
              <a:t>共同資源とそれに対する操作の一体構造</a:t>
            </a:r>
          </a:p>
          <a:p>
            <a:pPr lvl="1" eaLnBrk="1" hangingPunct="1"/>
            <a:r>
              <a:rPr lang="ja-JP" altLang="en-US">
                <a:latin typeface="Times New Roman" charset="0"/>
              </a:rPr>
              <a:t>オブジェクト指向</a:t>
            </a:r>
          </a:p>
          <a:p>
            <a:pPr lvl="1" eaLnBrk="1" hangingPunct="1"/>
            <a:r>
              <a:rPr lang="en-US" altLang="ja-JP">
                <a:latin typeface="Times New Roman" charset="0"/>
              </a:rPr>
              <a:t>Java </a:t>
            </a:r>
            <a:r>
              <a:rPr lang="ja-JP" altLang="en-US">
                <a:latin typeface="Times New Roman" charset="0"/>
              </a:rPr>
              <a:t>の同期機構にも採用</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セマフォ</a:t>
            </a:r>
            <a:r>
              <a:rPr lang="ja-JP" altLang="en-US" sz="3600">
                <a:latin typeface="Times New Roman" charset="0"/>
              </a:rPr>
              <a:t>(</a:t>
            </a:r>
            <a:r>
              <a:rPr lang="en-US" altLang="ja-JP" sz="3600">
                <a:latin typeface="Times New Roman" charset="0"/>
              </a:rPr>
              <a:t>semaphore)</a:t>
            </a:r>
          </a:p>
        </p:txBody>
      </p:sp>
      <p:sp>
        <p:nvSpPr>
          <p:cNvPr id="9219" name="Rectangle 3"/>
          <p:cNvSpPr>
            <a:spLocks noGrp="1" noChangeArrowheads="1"/>
          </p:cNvSpPr>
          <p:nvPr>
            <p:ph type="body" idx="1"/>
          </p:nvPr>
        </p:nvSpPr>
        <p:spPr>
          <a:xfrm>
            <a:off x="685800" y="1981200"/>
            <a:ext cx="7772400" cy="1676400"/>
          </a:xfrm>
        </p:spPr>
        <p:txBody>
          <a:bodyPr/>
          <a:lstStyle/>
          <a:p>
            <a:pPr eaLnBrk="1" hangingPunct="1"/>
            <a:r>
              <a:rPr lang="ja-JP" altLang="en-US">
                <a:latin typeface="Times New Roman" charset="0"/>
              </a:rPr>
              <a:t>セマフォ(</a:t>
            </a:r>
            <a:r>
              <a:rPr lang="en-US" altLang="ja-JP">
                <a:latin typeface="Times New Roman" charset="0"/>
              </a:rPr>
              <a:t>semaphore)</a:t>
            </a:r>
          </a:p>
          <a:p>
            <a:pPr lvl="1" eaLnBrk="1" hangingPunct="1"/>
            <a:r>
              <a:rPr lang="ja-JP" altLang="en-US">
                <a:latin typeface="Times New Roman" charset="0"/>
              </a:rPr>
              <a:t>プロセス間同期機構</a:t>
            </a:r>
          </a:p>
          <a:p>
            <a:pPr lvl="1" eaLnBrk="1" hangingPunct="1"/>
            <a:r>
              <a:rPr lang="en-US" altLang="ja-JP">
                <a:latin typeface="Times New Roman" charset="0"/>
              </a:rPr>
              <a:t>Dijkstra </a:t>
            </a:r>
            <a:r>
              <a:rPr lang="ja-JP" altLang="en-US">
                <a:latin typeface="Times New Roman" charset="0"/>
              </a:rPr>
              <a:t>が提案</a:t>
            </a:r>
          </a:p>
        </p:txBody>
      </p:sp>
      <p:sp>
        <p:nvSpPr>
          <p:cNvPr id="9220" name="Text Box 6"/>
          <p:cNvSpPr txBox="1">
            <a:spLocks noChangeArrowheads="1"/>
          </p:cNvSpPr>
          <p:nvPr/>
        </p:nvSpPr>
        <p:spPr bwMode="auto">
          <a:xfrm>
            <a:off x="990600" y="6248400"/>
            <a:ext cx="1230313" cy="457200"/>
          </a:xfrm>
          <a:prstGeom prst="rect">
            <a:avLst/>
          </a:prstGeom>
          <a:noFill/>
          <a:ln w="9525">
            <a:noFill/>
            <a:miter lim="800000"/>
            <a:headEnd/>
            <a:tailEnd/>
          </a:ln>
          <a:effectLst/>
        </p:spPr>
        <p:txBody>
          <a:bodyPr wrap="none">
            <a:spAutoFit/>
          </a:bodyPr>
          <a:lstStyle/>
          <a:p>
            <a:pPr algn="ctr" eaLnBrk="1" hangingPunct="1"/>
            <a:r>
              <a:rPr lang="ja-JP" altLang="en-US"/>
              <a:t>セマフォ</a:t>
            </a:r>
          </a:p>
        </p:txBody>
      </p:sp>
      <p:grpSp>
        <p:nvGrpSpPr>
          <p:cNvPr id="9221" name="Group 12"/>
          <p:cNvGrpSpPr>
            <a:grpSpLocks/>
          </p:cNvGrpSpPr>
          <p:nvPr/>
        </p:nvGrpSpPr>
        <p:grpSpPr bwMode="auto">
          <a:xfrm>
            <a:off x="7239000" y="4953000"/>
            <a:ext cx="990600" cy="1676400"/>
            <a:chOff x="3792" y="2928"/>
            <a:chExt cx="624" cy="1056"/>
          </a:xfrm>
        </p:grpSpPr>
        <p:sp>
          <p:nvSpPr>
            <p:cNvPr id="9229" name="AutoShape 7"/>
            <p:cNvSpPr>
              <a:spLocks noChangeArrowheads="1"/>
            </p:cNvSpPr>
            <p:nvPr/>
          </p:nvSpPr>
          <p:spPr bwMode="auto">
            <a:xfrm>
              <a:off x="3840" y="2928"/>
              <a:ext cx="96" cy="1056"/>
            </a:xfrm>
            <a:prstGeom prst="can">
              <a:avLst>
                <a:gd name="adj" fmla="val 44968"/>
              </a:avLst>
            </a:prstGeom>
            <a:solidFill>
              <a:srgbClr val="C0C0C0"/>
            </a:solidFill>
            <a:ln w="9525">
              <a:solidFill>
                <a:schemeClr val="tx1"/>
              </a:solidFill>
              <a:round/>
              <a:headEnd/>
              <a:tailEnd/>
            </a:ln>
            <a:effectLst/>
          </p:spPr>
          <p:txBody>
            <a:bodyPr wrap="none" anchor="ctr"/>
            <a:lstStyle/>
            <a:p>
              <a:pPr eaLnBrk="1" hangingPunct="1"/>
              <a:endParaRPr lang="ja-JP" altLang="en-US"/>
            </a:p>
          </p:txBody>
        </p:sp>
        <p:sp>
          <p:nvSpPr>
            <p:cNvPr id="9230" name="AutoShape 8"/>
            <p:cNvSpPr>
              <a:spLocks noChangeArrowheads="1"/>
            </p:cNvSpPr>
            <p:nvPr/>
          </p:nvSpPr>
          <p:spPr bwMode="auto">
            <a:xfrm rot="5400000">
              <a:off x="4056" y="2856"/>
              <a:ext cx="96" cy="62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6600"/>
            </a:solidFill>
            <a:ln w="9525">
              <a:solidFill>
                <a:schemeClr val="tx1"/>
              </a:solidFill>
              <a:miter lim="800000"/>
              <a:headEnd/>
              <a:tailEnd/>
            </a:ln>
            <a:effectLst/>
          </p:spPr>
          <p:txBody>
            <a:bodyPr wrap="none" anchor="ctr"/>
            <a:lstStyle/>
            <a:p>
              <a:endParaRPr lang="ja-JP" altLang="en-US"/>
            </a:p>
          </p:txBody>
        </p:sp>
      </p:grpSp>
      <p:grpSp>
        <p:nvGrpSpPr>
          <p:cNvPr id="9222" name="Group 13"/>
          <p:cNvGrpSpPr>
            <a:grpSpLocks/>
          </p:cNvGrpSpPr>
          <p:nvPr/>
        </p:nvGrpSpPr>
        <p:grpSpPr bwMode="auto">
          <a:xfrm>
            <a:off x="5867400" y="4953000"/>
            <a:ext cx="228600" cy="1676400"/>
            <a:chOff x="2352" y="2928"/>
            <a:chExt cx="144" cy="1056"/>
          </a:xfrm>
        </p:grpSpPr>
        <p:sp>
          <p:nvSpPr>
            <p:cNvPr id="9227" name="AutoShape 9"/>
            <p:cNvSpPr>
              <a:spLocks noChangeArrowheads="1"/>
            </p:cNvSpPr>
            <p:nvPr/>
          </p:nvSpPr>
          <p:spPr bwMode="auto">
            <a:xfrm>
              <a:off x="2352" y="2928"/>
              <a:ext cx="96" cy="1056"/>
            </a:xfrm>
            <a:prstGeom prst="can">
              <a:avLst>
                <a:gd name="adj" fmla="val 44968"/>
              </a:avLst>
            </a:prstGeom>
            <a:solidFill>
              <a:srgbClr val="C0C0C0"/>
            </a:solidFill>
            <a:ln w="9525">
              <a:solidFill>
                <a:schemeClr val="tx1"/>
              </a:solidFill>
              <a:round/>
              <a:headEnd/>
              <a:tailEnd/>
            </a:ln>
            <a:effectLst/>
          </p:spPr>
          <p:txBody>
            <a:bodyPr wrap="none" anchor="ctr"/>
            <a:lstStyle/>
            <a:p>
              <a:pPr eaLnBrk="1" hangingPunct="1"/>
              <a:endParaRPr lang="ja-JP" altLang="en-US"/>
            </a:p>
          </p:txBody>
        </p:sp>
        <p:sp>
          <p:nvSpPr>
            <p:cNvPr id="9228" name="AutoShape 10"/>
            <p:cNvSpPr>
              <a:spLocks noChangeArrowheads="1"/>
            </p:cNvSpPr>
            <p:nvPr/>
          </p:nvSpPr>
          <p:spPr bwMode="auto">
            <a:xfrm rot="8989456">
              <a:off x="2400" y="3024"/>
              <a:ext cx="96" cy="62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6600"/>
            </a:solidFill>
            <a:ln w="9525">
              <a:solidFill>
                <a:schemeClr val="tx1"/>
              </a:solidFill>
              <a:miter lim="800000"/>
              <a:headEnd/>
              <a:tailEnd/>
            </a:ln>
            <a:effectLst/>
          </p:spPr>
          <p:txBody>
            <a:bodyPr wrap="none" anchor="ctr"/>
            <a:lstStyle/>
            <a:p>
              <a:endParaRPr lang="ja-JP" altLang="en-US"/>
            </a:p>
          </p:txBody>
        </p:sp>
      </p:grpSp>
      <p:sp>
        <p:nvSpPr>
          <p:cNvPr id="9223" name="Text Box 11"/>
          <p:cNvSpPr txBox="1">
            <a:spLocks noChangeArrowheads="1"/>
          </p:cNvSpPr>
          <p:nvPr/>
        </p:nvSpPr>
        <p:spPr bwMode="auto">
          <a:xfrm>
            <a:off x="2971800" y="3810000"/>
            <a:ext cx="5797550" cy="1373188"/>
          </a:xfrm>
          <a:prstGeom prst="rect">
            <a:avLst/>
          </a:prstGeom>
          <a:noFill/>
          <a:ln w="9525">
            <a:noFill/>
            <a:miter lim="800000"/>
            <a:headEnd/>
            <a:tailEnd/>
          </a:ln>
          <a:effectLst/>
        </p:spPr>
        <p:txBody>
          <a:bodyPr wrap="none">
            <a:spAutoFit/>
          </a:bodyPr>
          <a:lstStyle/>
          <a:p>
            <a:pPr eaLnBrk="1" hangingPunct="1"/>
            <a:r>
              <a:rPr lang="ja-JP" altLang="en-US" sz="2800"/>
              <a:t>セマフォ = 腕木式信号機</a:t>
            </a:r>
          </a:p>
          <a:p>
            <a:pPr eaLnBrk="1" hangingPunct="1"/>
            <a:r>
              <a:rPr lang="en-US" altLang="ja-JP" sz="2800"/>
              <a:t>“</a:t>
            </a:r>
            <a:r>
              <a:rPr lang="ja-JP" altLang="en-US" sz="2800"/>
              <a:t>進め</a:t>
            </a:r>
            <a:r>
              <a:rPr lang="en-US" altLang="ja-JP" sz="2800"/>
              <a:t>”</a:t>
            </a:r>
            <a:r>
              <a:rPr lang="ja-JP" altLang="en-US"/>
              <a:t>(</a:t>
            </a:r>
            <a:r>
              <a:rPr lang="en-US" altLang="ja-JP"/>
              <a:t>Passeren)</a:t>
            </a:r>
            <a:r>
              <a:rPr lang="ja-JP" altLang="en-US" sz="2800"/>
              <a:t>と</a:t>
            </a:r>
            <a:r>
              <a:rPr lang="en-US" altLang="ja-JP" sz="2800"/>
              <a:t>“</a:t>
            </a:r>
            <a:r>
              <a:rPr lang="ja-JP" altLang="en-US" sz="2800"/>
              <a:t>止まれ</a:t>
            </a:r>
            <a:r>
              <a:rPr lang="en-US" altLang="ja-JP" sz="2800"/>
              <a:t>”</a:t>
            </a:r>
            <a:r>
              <a:rPr lang="ja-JP" altLang="en-US"/>
              <a:t>(</a:t>
            </a:r>
            <a:r>
              <a:rPr lang="en-US" altLang="ja-JP"/>
              <a:t>Verhoog)</a:t>
            </a:r>
            <a:r>
              <a:rPr lang="ja-JP" altLang="en-US" sz="2800"/>
              <a:t>の</a:t>
            </a:r>
          </a:p>
          <a:p>
            <a:pPr eaLnBrk="1" hangingPunct="1"/>
            <a:r>
              <a:rPr lang="ja-JP" altLang="en-US" sz="2800"/>
              <a:t>2つの信号を出す</a:t>
            </a:r>
          </a:p>
        </p:txBody>
      </p:sp>
      <p:sp>
        <p:nvSpPr>
          <p:cNvPr id="9224" name="Text Box 14"/>
          <p:cNvSpPr txBox="1">
            <a:spLocks noChangeArrowheads="1"/>
          </p:cNvSpPr>
          <p:nvPr/>
        </p:nvSpPr>
        <p:spPr bwMode="auto">
          <a:xfrm>
            <a:off x="6070600" y="4800600"/>
            <a:ext cx="787400" cy="457200"/>
          </a:xfrm>
          <a:prstGeom prst="rect">
            <a:avLst/>
          </a:prstGeom>
          <a:noFill/>
          <a:ln w="9525">
            <a:noFill/>
            <a:miter lim="800000"/>
            <a:headEnd/>
            <a:tailEnd/>
          </a:ln>
          <a:effectLst/>
        </p:spPr>
        <p:txBody>
          <a:bodyPr wrap="none">
            <a:spAutoFit/>
          </a:bodyPr>
          <a:lstStyle/>
          <a:p>
            <a:pPr eaLnBrk="1" hangingPunct="1"/>
            <a:r>
              <a:rPr lang="ja-JP" altLang="en-US"/>
              <a:t>進め</a:t>
            </a:r>
            <a:endParaRPr lang="en-US" altLang="ja-JP"/>
          </a:p>
        </p:txBody>
      </p:sp>
      <p:sp>
        <p:nvSpPr>
          <p:cNvPr id="9225" name="Text Box 15"/>
          <p:cNvSpPr txBox="1">
            <a:spLocks noChangeArrowheads="1"/>
          </p:cNvSpPr>
          <p:nvPr/>
        </p:nvSpPr>
        <p:spPr bwMode="auto">
          <a:xfrm>
            <a:off x="7543800" y="4800600"/>
            <a:ext cx="1065213" cy="457200"/>
          </a:xfrm>
          <a:prstGeom prst="rect">
            <a:avLst/>
          </a:prstGeom>
          <a:noFill/>
          <a:ln w="9525">
            <a:noFill/>
            <a:miter lim="800000"/>
            <a:headEnd/>
            <a:tailEnd/>
          </a:ln>
          <a:effectLst/>
        </p:spPr>
        <p:txBody>
          <a:bodyPr wrap="none">
            <a:spAutoFit/>
          </a:bodyPr>
          <a:lstStyle/>
          <a:p>
            <a:pPr eaLnBrk="1" hangingPunct="1"/>
            <a:r>
              <a:rPr lang="ja-JP" altLang="en-US"/>
              <a:t>止まれ</a:t>
            </a:r>
          </a:p>
        </p:txBody>
      </p:sp>
      <p:pic>
        <p:nvPicPr>
          <p:cNvPr id="9226" name="Picture 17" descr="C:\Documents and Settings\Takashi\My Documents\OS\image\semaphore.png"/>
          <p:cNvPicPr>
            <a:picLocks noChangeAspect="1" noChangeArrowheads="1"/>
          </p:cNvPicPr>
          <p:nvPr/>
        </p:nvPicPr>
        <p:blipFill>
          <a:blip r:embed="rId3" cstate="print"/>
          <a:srcRect/>
          <a:stretch>
            <a:fillRect/>
          </a:stretch>
        </p:blipFill>
        <p:spPr bwMode="auto">
          <a:xfrm>
            <a:off x="228600" y="3810000"/>
            <a:ext cx="2630488" cy="2408238"/>
          </a:xfrm>
          <a:prstGeom prst="rect">
            <a:avLst/>
          </a:prstGeom>
          <a:noFill/>
          <a:ln w="9525">
            <a:noFill/>
            <a:miter lim="800000"/>
            <a:headEnd/>
            <a:tailEnd/>
          </a:ln>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モニタの概念</a:t>
            </a:r>
          </a:p>
        </p:txBody>
      </p:sp>
      <p:sp>
        <p:nvSpPr>
          <p:cNvPr id="50179" name="Rectangle 3"/>
          <p:cNvSpPr>
            <a:spLocks noGrp="1" noChangeArrowheads="1"/>
          </p:cNvSpPr>
          <p:nvPr>
            <p:ph type="body" idx="1"/>
          </p:nvPr>
        </p:nvSpPr>
        <p:spPr/>
        <p:txBody>
          <a:bodyPr/>
          <a:lstStyle/>
          <a:p>
            <a:pPr eaLnBrk="1" hangingPunct="1"/>
            <a:r>
              <a:rPr lang="ja-JP" altLang="en-US" sz="2800">
                <a:latin typeface="Times New Roman" charset="0"/>
              </a:rPr>
              <a:t>局所変数はモニタ内部からのみアクセス可能</a:t>
            </a:r>
          </a:p>
          <a:p>
            <a:pPr eaLnBrk="1" hangingPunct="1"/>
            <a:r>
              <a:rPr lang="ja-JP" altLang="en-US" sz="2800">
                <a:latin typeface="Times New Roman" charset="0"/>
              </a:rPr>
              <a:t>モニタへのアクセスはメソッド呼び出しのみ可能</a:t>
            </a:r>
          </a:p>
          <a:p>
            <a:pPr eaLnBrk="1" hangingPunct="1"/>
            <a:r>
              <a:rPr lang="en-US" altLang="ja-JP" sz="2800">
                <a:latin typeface="Times New Roman" charset="0"/>
              </a:rPr>
              <a:t>wait, signal </a:t>
            </a:r>
            <a:r>
              <a:rPr lang="ja-JP" altLang="en-US" sz="2800">
                <a:latin typeface="Times New Roman" charset="0"/>
              </a:rPr>
              <a:t>命令はモニタ内部でのみ使用可能(外部からの使用はメソッド呼び出しのみ)</a:t>
            </a:r>
          </a:p>
          <a:p>
            <a:pPr eaLnBrk="1" hangingPunct="1"/>
            <a:r>
              <a:rPr lang="ja-JP" altLang="en-US" sz="2800">
                <a:latin typeface="Times New Roman" charset="0"/>
              </a:rPr>
              <a:t>同時にモニタを操作できるのは</a:t>
            </a:r>
            <a:r>
              <a:rPr lang="en-US" altLang="ja-JP" sz="2800">
                <a:latin typeface="Times New Roman" charset="0"/>
              </a:rPr>
              <a:t>1</a:t>
            </a:r>
            <a:r>
              <a:rPr lang="ja-JP" altLang="en-US" sz="2800">
                <a:latin typeface="Times New Roman" charset="0"/>
              </a:rPr>
              <a:t>プロセスのみ</a:t>
            </a:r>
          </a:p>
          <a:p>
            <a:pPr lvl="1" eaLnBrk="1" hangingPunct="1">
              <a:buFont typeface="Wingdings" pitchFamily="2" charset="2"/>
              <a:buNone/>
            </a:pPr>
            <a:r>
              <a:rPr lang="en-US" altLang="ja-JP">
                <a:latin typeface="Times New Roman" charset="0"/>
              </a:rPr>
              <a:t>⇒</a:t>
            </a:r>
            <a:r>
              <a:rPr lang="ja-JP" altLang="en-US">
                <a:latin typeface="Times New Roman" charset="0"/>
              </a:rPr>
              <a:t>自動的に排他制御が行われる</a:t>
            </a:r>
          </a:p>
        </p:txBody>
      </p:sp>
      <p:sp>
        <p:nvSpPr>
          <p:cNvPr id="594949" name="Text Box 5"/>
          <p:cNvSpPr txBox="1">
            <a:spLocks noChangeArrowheads="1"/>
          </p:cNvSpPr>
          <p:nvPr/>
        </p:nvSpPr>
        <p:spPr bwMode="auto">
          <a:xfrm>
            <a:off x="1476375" y="5084763"/>
            <a:ext cx="5532438" cy="946150"/>
          </a:xfrm>
          <a:prstGeom prst="rect">
            <a:avLst/>
          </a:prstGeom>
          <a:noFill/>
          <a:ln w="9525">
            <a:noFill/>
            <a:miter lim="800000"/>
            <a:headEnd/>
            <a:tailEnd/>
          </a:ln>
          <a:effectLst/>
        </p:spPr>
        <p:txBody>
          <a:bodyPr wrap="none">
            <a:spAutoFit/>
          </a:bodyPr>
          <a:lstStyle/>
          <a:p>
            <a:pPr eaLnBrk="1" hangingPunct="1"/>
            <a:r>
              <a:rPr lang="ja-JP" altLang="en-US" sz="2800"/>
              <a:t>セマフォのように </a:t>
            </a:r>
            <a:r>
              <a:rPr lang="en-US" altLang="ja-JP" sz="2800"/>
              <a:t>wait, signal </a:t>
            </a:r>
            <a:r>
              <a:rPr lang="ja-JP" altLang="en-US" sz="2800"/>
              <a:t>命令が</a:t>
            </a:r>
          </a:p>
          <a:p>
            <a:pPr eaLnBrk="1" hangingPunct="1"/>
            <a:r>
              <a:rPr lang="ja-JP" altLang="en-US" sz="2800"/>
              <a:t>プログラム中に散らばることが無い</a:t>
            </a:r>
          </a:p>
        </p:txBody>
      </p:sp>
      <p:sp>
        <p:nvSpPr>
          <p:cNvPr id="594950" name="Text Box 6"/>
          <p:cNvSpPr txBox="1">
            <a:spLocks noChangeArrowheads="1"/>
          </p:cNvSpPr>
          <p:nvPr/>
        </p:nvSpPr>
        <p:spPr bwMode="auto">
          <a:xfrm>
            <a:off x="1476375" y="6165850"/>
            <a:ext cx="5872163" cy="519113"/>
          </a:xfrm>
          <a:prstGeom prst="rect">
            <a:avLst/>
          </a:prstGeom>
          <a:noFill/>
          <a:ln w="9525">
            <a:noFill/>
            <a:miter lim="800000"/>
            <a:headEnd/>
            <a:tailEnd/>
          </a:ln>
          <a:effectLst/>
        </p:spPr>
        <p:txBody>
          <a:bodyPr wrap="none">
            <a:spAutoFit/>
          </a:bodyPr>
          <a:lstStyle/>
          <a:p>
            <a:pPr eaLnBrk="1" hangingPunct="1"/>
            <a:r>
              <a:rPr lang="ja-JP" altLang="en-US" sz="2800"/>
              <a:t>資源へのアクセスがモニタ内部で完結</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94949"/>
                                        </p:tgtEl>
                                        <p:attrNameLst>
                                          <p:attrName>style.visibility</p:attrName>
                                        </p:attrNameLst>
                                      </p:cBhvr>
                                      <p:to>
                                        <p:strVal val="visible"/>
                                      </p:to>
                                    </p:set>
                                    <p:anim calcmode="lin" valueType="num">
                                      <p:cBhvr additive="base">
                                        <p:cTn id="7" dur="500" fill="hold"/>
                                        <p:tgtEl>
                                          <p:spTgt spid="594949"/>
                                        </p:tgtEl>
                                        <p:attrNameLst>
                                          <p:attrName>ppt_x</p:attrName>
                                        </p:attrNameLst>
                                      </p:cBhvr>
                                      <p:tavLst>
                                        <p:tav tm="0">
                                          <p:val>
                                            <p:strVal val="#ppt_x"/>
                                          </p:val>
                                        </p:tav>
                                        <p:tav tm="100000">
                                          <p:val>
                                            <p:strVal val="#ppt_x"/>
                                          </p:val>
                                        </p:tav>
                                      </p:tavLst>
                                    </p:anim>
                                    <p:anim calcmode="lin" valueType="num">
                                      <p:cBhvr additive="base">
                                        <p:cTn id="8" dur="500" fill="hold"/>
                                        <p:tgtEl>
                                          <p:spTgt spid="59494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94950"/>
                                        </p:tgtEl>
                                        <p:attrNameLst>
                                          <p:attrName>style.visibility</p:attrName>
                                        </p:attrNameLst>
                                      </p:cBhvr>
                                      <p:to>
                                        <p:strVal val="visible"/>
                                      </p:to>
                                    </p:set>
                                    <p:anim calcmode="lin" valueType="num">
                                      <p:cBhvr additive="base">
                                        <p:cTn id="13" dur="500" fill="hold"/>
                                        <p:tgtEl>
                                          <p:spTgt spid="594950"/>
                                        </p:tgtEl>
                                        <p:attrNameLst>
                                          <p:attrName>ppt_x</p:attrName>
                                        </p:attrNameLst>
                                      </p:cBhvr>
                                      <p:tavLst>
                                        <p:tav tm="0">
                                          <p:val>
                                            <p:strVal val="#ppt_x"/>
                                          </p:val>
                                        </p:tav>
                                        <p:tav tm="100000">
                                          <p:val>
                                            <p:strVal val="#ppt_x"/>
                                          </p:val>
                                        </p:tav>
                                      </p:tavLst>
                                    </p:anim>
                                    <p:anim calcmode="lin" valueType="num">
                                      <p:cBhvr additive="base">
                                        <p:cTn id="14" dur="500" fill="hold"/>
                                        <p:tgtEl>
                                          <p:spTgt spid="5949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949" grpId="0" autoUpdateAnimBg="0"/>
      <p:bldP spid="594950" grpId="0"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1EA3FAE3-A73F-4AE8-8945-7B6626B2161E}"/>
              </a:ext>
            </a:extLst>
          </p:cNvPr>
          <p:cNvSpPr/>
          <p:nvPr/>
        </p:nvSpPr>
        <p:spPr bwMode="auto">
          <a:xfrm>
            <a:off x="4155915" y="2373710"/>
            <a:ext cx="4586460" cy="2084933"/>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2" name="タイトル 1">
            <a:extLst>
              <a:ext uri="{FF2B5EF4-FFF2-40B4-BE49-F238E27FC236}">
                <a16:creationId xmlns:a16="http://schemas.microsoft.com/office/drawing/2014/main" id="{126BDA7A-63F8-4402-AF43-20AAB2ED786D}"/>
              </a:ext>
            </a:extLst>
          </p:cNvPr>
          <p:cNvSpPr>
            <a:spLocks noGrp="1"/>
          </p:cNvSpPr>
          <p:nvPr>
            <p:ph type="title"/>
          </p:nvPr>
        </p:nvSpPr>
        <p:spPr>
          <a:xfrm>
            <a:off x="685800" y="484909"/>
            <a:ext cx="7772400" cy="769441"/>
          </a:xfrm>
        </p:spPr>
        <p:txBody>
          <a:bodyPr/>
          <a:lstStyle/>
          <a:p>
            <a:r>
              <a:rPr kumimoji="1" lang="ja-JP" altLang="en-US" dirty="0"/>
              <a:t>セマフォとモニタ</a:t>
            </a:r>
          </a:p>
        </p:txBody>
      </p:sp>
      <p:sp>
        <p:nvSpPr>
          <p:cNvPr id="5" name="Rectangle 4">
            <a:extLst>
              <a:ext uri="{FF2B5EF4-FFF2-40B4-BE49-F238E27FC236}">
                <a16:creationId xmlns:a16="http://schemas.microsoft.com/office/drawing/2014/main" id="{502BF124-3E36-41C5-84E8-DB6CF8CE049C}"/>
              </a:ext>
            </a:extLst>
          </p:cNvPr>
          <p:cNvSpPr>
            <a:spLocks noChangeArrowheads="1"/>
          </p:cNvSpPr>
          <p:nvPr/>
        </p:nvSpPr>
        <p:spPr bwMode="auto">
          <a:xfrm>
            <a:off x="2139690" y="1556792"/>
            <a:ext cx="1440000" cy="12960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dirty="0"/>
              <a:t>プロセス</a:t>
            </a:r>
            <a:r>
              <a:rPr lang="en-US" altLang="ja-JP" dirty="0"/>
              <a:t>2</a:t>
            </a:r>
          </a:p>
          <a:p>
            <a:pPr algn="ctr" eaLnBrk="1" hangingPunct="1"/>
            <a:r>
              <a:rPr lang="en-US" altLang="ja-JP" dirty="0"/>
              <a:t>wait()</a:t>
            </a:r>
          </a:p>
          <a:p>
            <a:pPr algn="ctr" eaLnBrk="1" hangingPunct="1"/>
            <a:r>
              <a:rPr lang="en-US" altLang="ja-JP" dirty="0"/>
              <a:t>signal()</a:t>
            </a:r>
            <a:endParaRPr lang="ja-JP" altLang="en-US" dirty="0"/>
          </a:p>
        </p:txBody>
      </p:sp>
      <p:sp>
        <p:nvSpPr>
          <p:cNvPr id="7" name="Rectangle 4">
            <a:extLst>
              <a:ext uri="{FF2B5EF4-FFF2-40B4-BE49-F238E27FC236}">
                <a16:creationId xmlns:a16="http://schemas.microsoft.com/office/drawing/2014/main" id="{25B4D6BC-A8C0-4E97-985E-4CE0AFE8C594}"/>
              </a:ext>
            </a:extLst>
          </p:cNvPr>
          <p:cNvSpPr>
            <a:spLocks noChangeArrowheads="1"/>
          </p:cNvSpPr>
          <p:nvPr/>
        </p:nvSpPr>
        <p:spPr bwMode="auto">
          <a:xfrm>
            <a:off x="401625" y="1556790"/>
            <a:ext cx="1440000" cy="12960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dirty="0"/>
              <a:t>プロセス1</a:t>
            </a:r>
            <a:endParaRPr lang="en-US" altLang="ja-JP" dirty="0"/>
          </a:p>
          <a:p>
            <a:pPr algn="ctr" eaLnBrk="1" hangingPunct="1"/>
            <a:r>
              <a:rPr lang="en-US" altLang="ja-JP" dirty="0"/>
              <a:t>wait()</a:t>
            </a:r>
          </a:p>
          <a:p>
            <a:pPr algn="ctr" eaLnBrk="1" hangingPunct="1"/>
            <a:r>
              <a:rPr lang="en-US" altLang="ja-JP" dirty="0"/>
              <a:t>signal()</a:t>
            </a:r>
            <a:endParaRPr lang="ja-JP" altLang="en-US" dirty="0"/>
          </a:p>
        </p:txBody>
      </p:sp>
      <p:sp>
        <p:nvSpPr>
          <p:cNvPr id="9" name="Rectangle 4">
            <a:extLst>
              <a:ext uri="{FF2B5EF4-FFF2-40B4-BE49-F238E27FC236}">
                <a16:creationId xmlns:a16="http://schemas.microsoft.com/office/drawing/2014/main" id="{9860BB5F-E3F5-4708-A30D-A70A19E2326B}"/>
              </a:ext>
            </a:extLst>
          </p:cNvPr>
          <p:cNvSpPr>
            <a:spLocks noChangeArrowheads="1"/>
          </p:cNvSpPr>
          <p:nvPr/>
        </p:nvSpPr>
        <p:spPr bwMode="auto">
          <a:xfrm>
            <a:off x="987562" y="3682090"/>
            <a:ext cx="2027608" cy="533400"/>
          </a:xfrm>
          <a:prstGeom prst="rect">
            <a:avLst/>
          </a:prstGeom>
          <a:solidFill>
            <a:srgbClr val="003300"/>
          </a:solidFill>
          <a:ln w="19050">
            <a:solidFill>
              <a:schemeClr val="tx1"/>
            </a:solidFill>
            <a:miter lim="800000"/>
            <a:headEnd/>
            <a:tailEnd/>
          </a:ln>
        </p:spPr>
        <p:txBody>
          <a:bodyPr wrap="none" anchor="ctr"/>
          <a:lstStyle/>
          <a:p>
            <a:pPr algn="ctr" eaLnBrk="1" hangingPunct="1"/>
            <a:r>
              <a:rPr lang="ja-JP" altLang="en-US" dirty="0"/>
              <a:t>セマフォ変数</a:t>
            </a:r>
          </a:p>
        </p:txBody>
      </p:sp>
      <p:sp>
        <p:nvSpPr>
          <p:cNvPr id="11" name="Rectangle 4">
            <a:extLst>
              <a:ext uri="{FF2B5EF4-FFF2-40B4-BE49-F238E27FC236}">
                <a16:creationId xmlns:a16="http://schemas.microsoft.com/office/drawing/2014/main" id="{016BBF8D-7A25-4C09-954E-1B7BE9E3DC2C}"/>
              </a:ext>
            </a:extLst>
          </p:cNvPr>
          <p:cNvSpPr>
            <a:spLocks noChangeArrowheads="1"/>
          </p:cNvSpPr>
          <p:nvPr/>
        </p:nvSpPr>
        <p:spPr bwMode="auto">
          <a:xfrm>
            <a:off x="634330" y="4966659"/>
            <a:ext cx="2734072" cy="1152128"/>
          </a:xfrm>
          <a:prstGeom prst="rect">
            <a:avLst/>
          </a:prstGeom>
          <a:solidFill>
            <a:srgbClr val="003300"/>
          </a:solidFill>
          <a:ln w="19050">
            <a:solidFill>
              <a:schemeClr val="tx1"/>
            </a:solidFill>
            <a:miter lim="800000"/>
            <a:headEnd/>
            <a:tailEnd/>
          </a:ln>
        </p:spPr>
        <p:txBody>
          <a:bodyPr wrap="none" anchor="ctr"/>
          <a:lstStyle/>
          <a:p>
            <a:pPr algn="ctr" eaLnBrk="1" hangingPunct="1"/>
            <a:r>
              <a:rPr lang="ja-JP" altLang="en-US" dirty="0"/>
              <a:t>資源</a:t>
            </a:r>
          </a:p>
        </p:txBody>
      </p:sp>
      <p:sp>
        <p:nvSpPr>
          <p:cNvPr id="13" name="Rectangle 4">
            <a:extLst>
              <a:ext uri="{FF2B5EF4-FFF2-40B4-BE49-F238E27FC236}">
                <a16:creationId xmlns:a16="http://schemas.microsoft.com/office/drawing/2014/main" id="{8C9C764C-E6A8-412E-A9A0-7CF094699798}"/>
              </a:ext>
            </a:extLst>
          </p:cNvPr>
          <p:cNvSpPr>
            <a:spLocks noChangeArrowheads="1"/>
          </p:cNvSpPr>
          <p:nvPr/>
        </p:nvSpPr>
        <p:spPr bwMode="auto">
          <a:xfrm>
            <a:off x="6516216" y="1556792"/>
            <a:ext cx="14400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dirty="0"/>
              <a:t>プロセス</a:t>
            </a:r>
            <a:r>
              <a:rPr lang="en-US" altLang="ja-JP" dirty="0"/>
              <a:t>2</a:t>
            </a:r>
            <a:endParaRPr lang="ja-JP" altLang="en-US" dirty="0"/>
          </a:p>
        </p:txBody>
      </p:sp>
      <p:sp>
        <p:nvSpPr>
          <p:cNvPr id="15" name="Rectangle 4">
            <a:extLst>
              <a:ext uri="{FF2B5EF4-FFF2-40B4-BE49-F238E27FC236}">
                <a16:creationId xmlns:a16="http://schemas.microsoft.com/office/drawing/2014/main" id="{33E4C97A-C11C-40C5-B089-30433A67C790}"/>
              </a:ext>
            </a:extLst>
          </p:cNvPr>
          <p:cNvSpPr>
            <a:spLocks noChangeArrowheads="1"/>
          </p:cNvSpPr>
          <p:nvPr/>
        </p:nvSpPr>
        <p:spPr bwMode="auto">
          <a:xfrm>
            <a:off x="4778152" y="1556792"/>
            <a:ext cx="14400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プロセス1</a:t>
            </a:r>
          </a:p>
        </p:txBody>
      </p:sp>
      <p:sp>
        <p:nvSpPr>
          <p:cNvPr id="17" name="Rectangle 4">
            <a:extLst>
              <a:ext uri="{FF2B5EF4-FFF2-40B4-BE49-F238E27FC236}">
                <a16:creationId xmlns:a16="http://schemas.microsoft.com/office/drawing/2014/main" id="{FEA7B120-163E-44F0-9992-1CE435A43035}"/>
              </a:ext>
            </a:extLst>
          </p:cNvPr>
          <p:cNvSpPr>
            <a:spLocks noChangeArrowheads="1"/>
          </p:cNvSpPr>
          <p:nvPr/>
        </p:nvSpPr>
        <p:spPr bwMode="auto">
          <a:xfrm>
            <a:off x="6932203" y="3331146"/>
            <a:ext cx="1541959" cy="533400"/>
          </a:xfrm>
          <a:prstGeom prst="rect">
            <a:avLst/>
          </a:prstGeom>
          <a:solidFill>
            <a:srgbClr val="003300"/>
          </a:solidFill>
          <a:ln w="19050">
            <a:solidFill>
              <a:schemeClr val="tx1"/>
            </a:solidFill>
            <a:miter lim="800000"/>
            <a:headEnd/>
            <a:tailEnd/>
          </a:ln>
        </p:spPr>
        <p:txBody>
          <a:bodyPr wrap="none" anchor="ctr"/>
          <a:lstStyle/>
          <a:p>
            <a:pPr algn="ctr" eaLnBrk="1" hangingPunct="1"/>
            <a:r>
              <a:rPr lang="ja-JP" altLang="en-US" dirty="0"/>
              <a:t>条件変数</a:t>
            </a:r>
          </a:p>
        </p:txBody>
      </p:sp>
      <p:sp>
        <p:nvSpPr>
          <p:cNvPr id="19" name="Rectangle 4">
            <a:extLst>
              <a:ext uri="{FF2B5EF4-FFF2-40B4-BE49-F238E27FC236}">
                <a16:creationId xmlns:a16="http://schemas.microsoft.com/office/drawing/2014/main" id="{853BA6D7-EDD3-4729-86DD-BEF07CD78484}"/>
              </a:ext>
            </a:extLst>
          </p:cNvPr>
          <p:cNvSpPr>
            <a:spLocks noChangeArrowheads="1"/>
          </p:cNvSpPr>
          <p:nvPr/>
        </p:nvSpPr>
        <p:spPr bwMode="auto">
          <a:xfrm>
            <a:off x="5010856" y="4966659"/>
            <a:ext cx="2734072" cy="1152128"/>
          </a:xfrm>
          <a:prstGeom prst="rect">
            <a:avLst/>
          </a:prstGeom>
          <a:solidFill>
            <a:srgbClr val="003300"/>
          </a:solidFill>
          <a:ln w="19050">
            <a:solidFill>
              <a:schemeClr val="tx1"/>
            </a:solidFill>
            <a:miter lim="800000"/>
            <a:headEnd/>
            <a:tailEnd/>
          </a:ln>
        </p:spPr>
        <p:txBody>
          <a:bodyPr wrap="none" anchor="ctr"/>
          <a:lstStyle/>
          <a:p>
            <a:pPr algn="ctr" eaLnBrk="1" hangingPunct="1"/>
            <a:r>
              <a:rPr lang="ja-JP" altLang="en-US" dirty="0"/>
              <a:t>資源</a:t>
            </a:r>
          </a:p>
        </p:txBody>
      </p:sp>
      <p:sp>
        <p:nvSpPr>
          <p:cNvPr id="22" name="Rectangle 4">
            <a:extLst>
              <a:ext uri="{FF2B5EF4-FFF2-40B4-BE49-F238E27FC236}">
                <a16:creationId xmlns:a16="http://schemas.microsoft.com/office/drawing/2014/main" id="{4C512E54-B398-48B2-8959-1ABAD88E4070}"/>
              </a:ext>
            </a:extLst>
          </p:cNvPr>
          <p:cNvSpPr>
            <a:spLocks noChangeArrowheads="1"/>
          </p:cNvSpPr>
          <p:nvPr/>
        </p:nvSpPr>
        <p:spPr bwMode="auto">
          <a:xfrm>
            <a:off x="4638094" y="3015889"/>
            <a:ext cx="1559388" cy="1224000"/>
          </a:xfrm>
          <a:prstGeom prst="rect">
            <a:avLst/>
          </a:prstGeom>
          <a:solidFill>
            <a:srgbClr val="003300"/>
          </a:solidFill>
          <a:ln w="19050">
            <a:solidFill>
              <a:schemeClr val="tx1"/>
            </a:solidFill>
            <a:miter lim="800000"/>
            <a:headEnd/>
            <a:tailEnd/>
          </a:ln>
        </p:spPr>
        <p:txBody>
          <a:bodyPr wrap="none" anchor="ctr"/>
          <a:lstStyle/>
          <a:p>
            <a:pPr algn="ctr" eaLnBrk="1" hangingPunct="1"/>
            <a:r>
              <a:rPr lang="ja-JP" altLang="en-US" dirty="0"/>
              <a:t>メソッド</a:t>
            </a:r>
            <a:endParaRPr lang="en-US" altLang="ja-JP" dirty="0"/>
          </a:p>
          <a:p>
            <a:pPr algn="ctr" eaLnBrk="1" hangingPunct="1"/>
            <a:r>
              <a:rPr lang="en-US" altLang="ja-JP" dirty="0"/>
              <a:t>wait</a:t>
            </a:r>
          </a:p>
          <a:p>
            <a:pPr algn="ctr" eaLnBrk="1" hangingPunct="1"/>
            <a:r>
              <a:rPr lang="en-US" altLang="ja-JP" dirty="0"/>
              <a:t>signal</a:t>
            </a:r>
            <a:endParaRPr lang="ja-JP" altLang="en-US" dirty="0"/>
          </a:p>
        </p:txBody>
      </p:sp>
      <p:sp>
        <p:nvSpPr>
          <p:cNvPr id="23" name="テキスト ボックス 22">
            <a:extLst>
              <a:ext uri="{FF2B5EF4-FFF2-40B4-BE49-F238E27FC236}">
                <a16:creationId xmlns:a16="http://schemas.microsoft.com/office/drawing/2014/main" id="{EDC77C28-4B80-4C7C-A304-3C3D6192934A}"/>
              </a:ext>
            </a:extLst>
          </p:cNvPr>
          <p:cNvSpPr txBox="1"/>
          <p:nvPr/>
        </p:nvSpPr>
        <p:spPr>
          <a:xfrm>
            <a:off x="4163059" y="2373710"/>
            <a:ext cx="1007007" cy="461665"/>
          </a:xfrm>
          <a:prstGeom prst="rect">
            <a:avLst/>
          </a:prstGeom>
          <a:noFill/>
        </p:spPr>
        <p:txBody>
          <a:bodyPr wrap="none" rtlCol="0">
            <a:spAutoFit/>
          </a:bodyPr>
          <a:lstStyle/>
          <a:p>
            <a:r>
              <a:rPr kumimoji="1" lang="ja-JP" altLang="en-US" dirty="0"/>
              <a:t>モニタ</a:t>
            </a:r>
          </a:p>
        </p:txBody>
      </p:sp>
      <p:cxnSp>
        <p:nvCxnSpPr>
          <p:cNvPr id="25" name="直線矢印コネクタ 24">
            <a:extLst>
              <a:ext uri="{FF2B5EF4-FFF2-40B4-BE49-F238E27FC236}">
                <a16:creationId xmlns:a16="http://schemas.microsoft.com/office/drawing/2014/main" id="{D32D4A78-28CB-4859-A982-2558C7F993F9}"/>
              </a:ext>
            </a:extLst>
          </p:cNvPr>
          <p:cNvCxnSpPr/>
          <p:nvPr/>
        </p:nvCxnSpPr>
        <p:spPr bwMode="auto">
          <a:xfrm>
            <a:off x="1294775" y="2852790"/>
            <a:ext cx="0" cy="852783"/>
          </a:xfrm>
          <a:prstGeom prst="straightConnector1">
            <a:avLst/>
          </a:prstGeom>
          <a:solidFill>
            <a:schemeClr val="accent1"/>
          </a:solidFill>
          <a:ln w="28575" cap="flat" cmpd="sng" algn="ctr">
            <a:solidFill>
              <a:srgbClr val="FF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矢印コネクタ 27">
            <a:extLst>
              <a:ext uri="{FF2B5EF4-FFF2-40B4-BE49-F238E27FC236}">
                <a16:creationId xmlns:a16="http://schemas.microsoft.com/office/drawing/2014/main" id="{FB242FF4-C284-4581-A6C3-0D16203D1A55}"/>
              </a:ext>
            </a:extLst>
          </p:cNvPr>
          <p:cNvCxnSpPr/>
          <p:nvPr/>
        </p:nvCxnSpPr>
        <p:spPr bwMode="auto">
          <a:xfrm>
            <a:off x="2710547" y="2852790"/>
            <a:ext cx="0" cy="829300"/>
          </a:xfrm>
          <a:prstGeom prst="straightConnector1">
            <a:avLst/>
          </a:prstGeom>
          <a:solidFill>
            <a:schemeClr val="accent1"/>
          </a:solidFill>
          <a:ln w="28575" cap="flat" cmpd="sng" algn="ctr">
            <a:solidFill>
              <a:srgbClr val="FF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矢印コネクタ 28">
            <a:extLst>
              <a:ext uri="{FF2B5EF4-FFF2-40B4-BE49-F238E27FC236}">
                <a16:creationId xmlns:a16="http://schemas.microsoft.com/office/drawing/2014/main" id="{95635142-4CD4-477E-978C-C824EF55A3F2}"/>
              </a:ext>
            </a:extLst>
          </p:cNvPr>
          <p:cNvCxnSpPr/>
          <p:nvPr/>
        </p:nvCxnSpPr>
        <p:spPr bwMode="auto">
          <a:xfrm>
            <a:off x="5502052" y="2136100"/>
            <a:ext cx="0" cy="879789"/>
          </a:xfrm>
          <a:prstGeom prst="straightConnector1">
            <a:avLst/>
          </a:prstGeom>
          <a:solidFill>
            <a:schemeClr val="accent1"/>
          </a:solidFill>
          <a:ln w="28575" cap="flat" cmpd="sng" algn="ctr">
            <a:solidFill>
              <a:srgbClr val="FF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矢印コネクタ 29">
            <a:extLst>
              <a:ext uri="{FF2B5EF4-FFF2-40B4-BE49-F238E27FC236}">
                <a16:creationId xmlns:a16="http://schemas.microsoft.com/office/drawing/2014/main" id="{ED4D1DF1-24CA-4D15-BB55-8BCD74C12BD5}"/>
              </a:ext>
            </a:extLst>
          </p:cNvPr>
          <p:cNvCxnSpPr/>
          <p:nvPr/>
        </p:nvCxnSpPr>
        <p:spPr bwMode="auto">
          <a:xfrm>
            <a:off x="3147802" y="2852790"/>
            <a:ext cx="0" cy="2152247"/>
          </a:xfrm>
          <a:prstGeom prst="straightConnector1">
            <a:avLst/>
          </a:prstGeom>
          <a:solidFill>
            <a:schemeClr val="accent1"/>
          </a:solidFill>
          <a:ln w="28575" cap="flat" cmpd="sng" algn="ctr">
            <a:solidFill>
              <a:srgbClr val="FF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矢印コネクタ 30">
            <a:extLst>
              <a:ext uri="{FF2B5EF4-FFF2-40B4-BE49-F238E27FC236}">
                <a16:creationId xmlns:a16="http://schemas.microsoft.com/office/drawing/2014/main" id="{427F51FF-7E6B-4691-9BE5-2FDBA949AC23}"/>
              </a:ext>
            </a:extLst>
          </p:cNvPr>
          <p:cNvCxnSpPr/>
          <p:nvPr/>
        </p:nvCxnSpPr>
        <p:spPr bwMode="auto">
          <a:xfrm>
            <a:off x="6225952" y="3597846"/>
            <a:ext cx="706251" cy="0"/>
          </a:xfrm>
          <a:prstGeom prst="straightConnector1">
            <a:avLst/>
          </a:prstGeom>
          <a:solidFill>
            <a:schemeClr val="accent1"/>
          </a:solidFill>
          <a:ln w="28575" cap="flat" cmpd="sng" algn="ctr">
            <a:solidFill>
              <a:srgbClr val="FF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a:extLst>
              <a:ext uri="{FF2B5EF4-FFF2-40B4-BE49-F238E27FC236}">
                <a16:creationId xmlns:a16="http://schemas.microsoft.com/office/drawing/2014/main" id="{24CD8A3F-0A3E-4ED9-A3E7-011FCCA44F71}"/>
              </a:ext>
            </a:extLst>
          </p:cNvPr>
          <p:cNvCxnSpPr/>
          <p:nvPr/>
        </p:nvCxnSpPr>
        <p:spPr bwMode="auto">
          <a:xfrm flipH="1">
            <a:off x="6078277" y="2076967"/>
            <a:ext cx="1029966" cy="930399"/>
          </a:xfrm>
          <a:prstGeom prst="straightConnector1">
            <a:avLst/>
          </a:prstGeom>
          <a:solidFill>
            <a:schemeClr val="accent1"/>
          </a:solidFill>
          <a:ln w="28575" cap="flat" cmpd="sng" algn="ctr">
            <a:solidFill>
              <a:srgbClr val="FF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テキスト ボックス 39">
            <a:extLst>
              <a:ext uri="{FF2B5EF4-FFF2-40B4-BE49-F238E27FC236}">
                <a16:creationId xmlns:a16="http://schemas.microsoft.com/office/drawing/2014/main" id="{5C99877E-9380-4E84-A542-E3BCD9730ACF}"/>
              </a:ext>
            </a:extLst>
          </p:cNvPr>
          <p:cNvSpPr txBox="1"/>
          <p:nvPr/>
        </p:nvSpPr>
        <p:spPr>
          <a:xfrm>
            <a:off x="1294775" y="6192003"/>
            <a:ext cx="1415772" cy="523220"/>
          </a:xfrm>
          <a:prstGeom prst="rect">
            <a:avLst/>
          </a:prstGeom>
          <a:noFill/>
        </p:spPr>
        <p:txBody>
          <a:bodyPr wrap="none" rtlCol="0">
            <a:spAutoFit/>
          </a:bodyPr>
          <a:lstStyle/>
          <a:p>
            <a:r>
              <a:rPr lang="ja-JP" altLang="en-US" sz="2800" dirty="0"/>
              <a:t>セマフォ</a:t>
            </a:r>
            <a:endParaRPr kumimoji="1" lang="ja-JP" altLang="en-US" sz="2800" dirty="0"/>
          </a:p>
        </p:txBody>
      </p:sp>
      <p:sp>
        <p:nvSpPr>
          <p:cNvPr id="42" name="テキスト ボックス 41">
            <a:extLst>
              <a:ext uri="{FF2B5EF4-FFF2-40B4-BE49-F238E27FC236}">
                <a16:creationId xmlns:a16="http://schemas.microsoft.com/office/drawing/2014/main" id="{52B6296C-6661-4103-82A2-50DC2CDB988F}"/>
              </a:ext>
            </a:extLst>
          </p:cNvPr>
          <p:cNvSpPr txBox="1"/>
          <p:nvPr/>
        </p:nvSpPr>
        <p:spPr>
          <a:xfrm>
            <a:off x="5806261" y="6192003"/>
            <a:ext cx="1143262" cy="523220"/>
          </a:xfrm>
          <a:prstGeom prst="rect">
            <a:avLst/>
          </a:prstGeom>
          <a:noFill/>
        </p:spPr>
        <p:txBody>
          <a:bodyPr wrap="none" rtlCol="0">
            <a:spAutoFit/>
          </a:bodyPr>
          <a:lstStyle/>
          <a:p>
            <a:r>
              <a:rPr kumimoji="1" lang="ja-JP" altLang="en-US" sz="2800" dirty="0"/>
              <a:t>モニタ</a:t>
            </a:r>
          </a:p>
        </p:txBody>
      </p:sp>
      <p:grpSp>
        <p:nvGrpSpPr>
          <p:cNvPr id="51" name="グループ化 50">
            <a:extLst>
              <a:ext uri="{FF2B5EF4-FFF2-40B4-BE49-F238E27FC236}">
                <a16:creationId xmlns:a16="http://schemas.microsoft.com/office/drawing/2014/main" id="{463325C0-C696-4852-9665-CF9FFC571C90}"/>
              </a:ext>
            </a:extLst>
          </p:cNvPr>
          <p:cNvGrpSpPr/>
          <p:nvPr/>
        </p:nvGrpSpPr>
        <p:grpSpPr>
          <a:xfrm>
            <a:off x="843546" y="2852790"/>
            <a:ext cx="1569660" cy="2113869"/>
            <a:chOff x="843546" y="2852790"/>
            <a:chExt cx="1569660" cy="2113869"/>
          </a:xfrm>
        </p:grpSpPr>
        <p:cxnSp>
          <p:nvCxnSpPr>
            <p:cNvPr id="26" name="直線矢印コネクタ 25">
              <a:extLst>
                <a:ext uri="{FF2B5EF4-FFF2-40B4-BE49-F238E27FC236}">
                  <a16:creationId xmlns:a16="http://schemas.microsoft.com/office/drawing/2014/main" id="{22FD117B-C2FF-4441-9F57-327F0F6A089E}"/>
                </a:ext>
              </a:extLst>
            </p:cNvPr>
            <p:cNvCxnSpPr/>
            <p:nvPr/>
          </p:nvCxnSpPr>
          <p:spPr bwMode="auto">
            <a:xfrm>
              <a:off x="843546" y="2852790"/>
              <a:ext cx="0" cy="2113869"/>
            </a:xfrm>
            <a:prstGeom prst="straightConnector1">
              <a:avLst/>
            </a:prstGeom>
            <a:solidFill>
              <a:schemeClr val="accent1"/>
            </a:solidFill>
            <a:ln w="28575" cap="flat" cmpd="sng" algn="ctr">
              <a:solidFill>
                <a:srgbClr val="FF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テキスト ボックス 49">
              <a:extLst>
                <a:ext uri="{FF2B5EF4-FFF2-40B4-BE49-F238E27FC236}">
                  <a16:creationId xmlns:a16="http://schemas.microsoft.com/office/drawing/2014/main" id="{B89C6A22-121E-4A91-8E23-48592B7C7D79}"/>
                </a:ext>
              </a:extLst>
            </p:cNvPr>
            <p:cNvSpPr txBox="1"/>
            <p:nvPr/>
          </p:nvSpPr>
          <p:spPr>
            <a:xfrm>
              <a:off x="843546" y="4422846"/>
              <a:ext cx="1569660" cy="461665"/>
            </a:xfrm>
            <a:prstGeom prst="rect">
              <a:avLst/>
            </a:prstGeom>
            <a:noFill/>
          </p:spPr>
          <p:txBody>
            <a:bodyPr wrap="none" rtlCol="0">
              <a:spAutoFit/>
            </a:bodyPr>
            <a:lstStyle/>
            <a:p>
              <a:r>
                <a:rPr kumimoji="1" lang="ja-JP" altLang="en-US" dirty="0"/>
                <a:t>要求・解放</a:t>
              </a:r>
            </a:p>
          </p:txBody>
        </p:sp>
      </p:grpSp>
      <p:grpSp>
        <p:nvGrpSpPr>
          <p:cNvPr id="54" name="グループ化 53">
            <a:extLst>
              <a:ext uri="{FF2B5EF4-FFF2-40B4-BE49-F238E27FC236}">
                <a16:creationId xmlns:a16="http://schemas.microsoft.com/office/drawing/2014/main" id="{82A9EA02-69FE-4B79-898B-6BDCCE700790}"/>
              </a:ext>
            </a:extLst>
          </p:cNvPr>
          <p:cNvGrpSpPr/>
          <p:nvPr/>
        </p:nvGrpSpPr>
        <p:grpSpPr>
          <a:xfrm>
            <a:off x="5730770" y="4239889"/>
            <a:ext cx="1569660" cy="765148"/>
            <a:chOff x="5730770" y="4239889"/>
            <a:chExt cx="1569660" cy="765148"/>
          </a:xfrm>
        </p:grpSpPr>
        <p:cxnSp>
          <p:nvCxnSpPr>
            <p:cNvPr id="34" name="直線矢印コネクタ 33">
              <a:extLst>
                <a:ext uri="{FF2B5EF4-FFF2-40B4-BE49-F238E27FC236}">
                  <a16:creationId xmlns:a16="http://schemas.microsoft.com/office/drawing/2014/main" id="{9117A3C2-2158-41F4-96BF-B97F4AF15712}"/>
                </a:ext>
              </a:extLst>
            </p:cNvPr>
            <p:cNvCxnSpPr/>
            <p:nvPr/>
          </p:nvCxnSpPr>
          <p:spPr bwMode="auto">
            <a:xfrm>
              <a:off x="5740090" y="4239889"/>
              <a:ext cx="0" cy="765148"/>
            </a:xfrm>
            <a:prstGeom prst="straightConnector1">
              <a:avLst/>
            </a:prstGeom>
            <a:solidFill>
              <a:schemeClr val="accent1"/>
            </a:solidFill>
            <a:ln w="28575" cap="flat" cmpd="sng" algn="ctr">
              <a:solidFill>
                <a:srgbClr val="FF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テキスト ボックス 52">
              <a:extLst>
                <a:ext uri="{FF2B5EF4-FFF2-40B4-BE49-F238E27FC236}">
                  <a16:creationId xmlns:a16="http://schemas.microsoft.com/office/drawing/2014/main" id="{84289886-0E16-465A-8C2E-768EB9B2AC9C}"/>
                </a:ext>
              </a:extLst>
            </p:cNvPr>
            <p:cNvSpPr txBox="1"/>
            <p:nvPr/>
          </p:nvSpPr>
          <p:spPr>
            <a:xfrm>
              <a:off x="5730770" y="4450120"/>
              <a:ext cx="1569660" cy="461665"/>
            </a:xfrm>
            <a:prstGeom prst="rect">
              <a:avLst/>
            </a:prstGeom>
            <a:noFill/>
          </p:spPr>
          <p:txBody>
            <a:bodyPr wrap="none" rtlCol="0">
              <a:spAutoFit/>
            </a:bodyPr>
            <a:lstStyle/>
            <a:p>
              <a:r>
                <a:rPr kumimoji="1" lang="ja-JP" altLang="en-US" dirty="0"/>
                <a:t>要求・解放</a:t>
              </a:r>
            </a:p>
          </p:txBody>
        </p:sp>
      </p:grpSp>
    </p:spTree>
    <p:extLst>
      <p:ext uri="{BB962C8B-B14F-4D97-AF65-F5344CB8AC3E}">
        <p14:creationId xmlns:p14="http://schemas.microsoft.com/office/powerpoint/2010/main" val="113036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up)">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wipe(up)">
                                      <p:cBhvr>
                                        <p:cTn id="12" dur="500"/>
                                        <p:tgtEl>
                                          <p:spTgt spid="5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wipe(up)">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wipe(up)">
                                      <p:cBhvr>
                                        <p:cTn id="22" dur="500"/>
                                        <p:tgtEl>
                                          <p:spTgt spid="3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wipe(up)">
                                      <p:cBhvr>
                                        <p:cTn id="27" dur="5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wipe(left)">
                                      <p:cBhvr>
                                        <p:cTn id="32" dur="500"/>
                                        <p:tgtEl>
                                          <p:spTgt spid="3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54"/>
                                        </p:tgtEl>
                                        <p:attrNameLst>
                                          <p:attrName>style.visibility</p:attrName>
                                        </p:attrNameLst>
                                      </p:cBhvr>
                                      <p:to>
                                        <p:strVal val="visible"/>
                                      </p:to>
                                    </p:set>
                                    <p:animEffect transition="in" filter="wipe(up)">
                                      <p:cBhvr>
                                        <p:cTn id="37" dur="500"/>
                                        <p:tgtEl>
                                          <p:spTgt spid="5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wipe(up)">
                                      <p:cBhvr>
                                        <p:cTn id="42"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条件変数</a:t>
            </a:r>
          </a:p>
        </p:txBody>
      </p:sp>
      <p:sp>
        <p:nvSpPr>
          <p:cNvPr id="51203" name="Rectangle 5"/>
          <p:cNvSpPr>
            <a:spLocks noGrp="1" noChangeArrowheads="1"/>
          </p:cNvSpPr>
          <p:nvPr>
            <p:ph type="body" idx="1"/>
          </p:nvPr>
        </p:nvSpPr>
        <p:spPr/>
        <p:txBody>
          <a:bodyPr/>
          <a:lstStyle/>
          <a:p>
            <a:pPr eaLnBrk="1" hangingPunct="1"/>
            <a:r>
              <a:rPr lang="ja-JP" altLang="en-US" sz="2800">
                <a:latin typeface="Times New Roman" charset="0"/>
              </a:rPr>
              <a:t>条件変数</a:t>
            </a:r>
          </a:p>
          <a:p>
            <a:pPr lvl="1" eaLnBrk="1" hangingPunct="1"/>
            <a:r>
              <a:rPr lang="ja-JP" altLang="en-US" sz="2400">
                <a:latin typeface="Times New Roman" charset="0"/>
              </a:rPr>
              <a:t>ある条件が成立するまでプロセスを待機させる</a:t>
            </a:r>
          </a:p>
          <a:p>
            <a:pPr eaLnBrk="1" hangingPunct="1"/>
            <a:r>
              <a:rPr lang="ja-JP" altLang="en-US" sz="2800">
                <a:latin typeface="Times New Roman" charset="0"/>
              </a:rPr>
              <a:t>条件変数の操作</a:t>
            </a:r>
          </a:p>
          <a:p>
            <a:pPr lvl="1" eaLnBrk="1" hangingPunct="1"/>
            <a:r>
              <a:rPr lang="en-US" altLang="ja-JP" sz="2400">
                <a:latin typeface="Times New Roman" charset="0"/>
              </a:rPr>
              <a:t>wait</a:t>
            </a:r>
          </a:p>
          <a:p>
            <a:pPr lvl="2" eaLnBrk="1" hangingPunct="1"/>
            <a:r>
              <a:rPr lang="ja-JP" altLang="en-US" sz="2000">
                <a:latin typeface="Times New Roman" charset="0"/>
              </a:rPr>
              <a:t>待ち状態に</a:t>
            </a:r>
          </a:p>
          <a:p>
            <a:pPr lvl="1" eaLnBrk="1" hangingPunct="1"/>
            <a:r>
              <a:rPr lang="en-US" altLang="ja-JP" sz="2400">
                <a:latin typeface="Times New Roman" charset="0"/>
              </a:rPr>
              <a:t>signal</a:t>
            </a:r>
          </a:p>
          <a:p>
            <a:pPr lvl="2" eaLnBrk="1" hangingPunct="1"/>
            <a:r>
              <a:rPr lang="ja-JP" altLang="en-US" sz="2000">
                <a:latin typeface="Times New Roman" charset="0"/>
              </a:rPr>
              <a:t>待ち状態にあるプロセスのうち</a:t>
            </a:r>
            <a:r>
              <a:rPr lang="en-US" altLang="ja-JP" sz="2000">
                <a:latin typeface="Times New Roman" charset="0"/>
              </a:rPr>
              <a:t>1</a:t>
            </a:r>
            <a:r>
              <a:rPr lang="ja-JP" altLang="en-US" sz="2000">
                <a:latin typeface="Times New Roman" charset="0"/>
              </a:rPr>
              <a:t>つを実行可能に</a:t>
            </a:r>
          </a:p>
          <a:p>
            <a:pPr lvl="1" eaLnBrk="1" hangingPunct="1"/>
            <a:r>
              <a:rPr lang="en-US" altLang="ja-JP" sz="2400">
                <a:latin typeface="Times New Roman" charset="0"/>
              </a:rPr>
              <a:t>queue</a:t>
            </a:r>
          </a:p>
          <a:p>
            <a:pPr lvl="2" eaLnBrk="1" hangingPunct="1"/>
            <a:r>
              <a:rPr lang="ja-JP" altLang="en-US" sz="2000">
                <a:latin typeface="Times New Roman" charset="0"/>
              </a:rPr>
              <a:t>待ち状態のプロセスの有無を返す</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title"/>
          </p:nvPr>
        </p:nvSpPr>
        <p:spPr>
          <a:xfrm>
            <a:off x="685800" y="205199"/>
            <a:ext cx="7772400" cy="769441"/>
          </a:xfrm>
        </p:spPr>
        <p:txBody>
          <a:bodyPr/>
          <a:lstStyle/>
          <a:p>
            <a:pPr eaLnBrk="1" hangingPunct="1"/>
            <a:r>
              <a:rPr lang="ja-JP" altLang="en-US" dirty="0"/>
              <a:t>モニタを用いた相互排除</a:t>
            </a:r>
          </a:p>
        </p:txBody>
      </p:sp>
      <p:sp>
        <p:nvSpPr>
          <p:cNvPr id="52227" name="Rectangle 3"/>
          <p:cNvSpPr>
            <a:spLocks noChangeArrowheads="1"/>
          </p:cNvSpPr>
          <p:nvPr/>
        </p:nvSpPr>
        <p:spPr bwMode="auto">
          <a:xfrm>
            <a:off x="356456" y="974641"/>
            <a:ext cx="8536024" cy="569472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600" dirty="0"/>
              <a:t>monitor {</a:t>
            </a:r>
          </a:p>
          <a:p>
            <a:pPr eaLnBrk="1" hangingPunct="1"/>
            <a:r>
              <a:rPr lang="en-US" altLang="ja-JP" sz="2600" dirty="0"/>
              <a:t>   private condition </a:t>
            </a:r>
            <a:r>
              <a:rPr lang="en-US" altLang="ja-JP" sz="2600" i="1" dirty="0"/>
              <a:t>resource</a:t>
            </a:r>
            <a:r>
              <a:rPr lang="en-US" altLang="ja-JP" sz="2600" dirty="0"/>
              <a:t> ;      </a:t>
            </a:r>
            <a:r>
              <a:rPr lang="en-US" altLang="ja-JP" dirty="0">
                <a:solidFill>
                  <a:schemeClr val="tx2"/>
                </a:solidFill>
              </a:rPr>
              <a:t>/* </a:t>
            </a:r>
            <a:r>
              <a:rPr lang="ja-JP" altLang="en-US" dirty="0">
                <a:solidFill>
                  <a:schemeClr val="tx2"/>
                </a:solidFill>
              </a:rPr>
              <a:t>条件変数 */</a:t>
            </a:r>
          </a:p>
          <a:p>
            <a:pPr eaLnBrk="1" hangingPunct="1"/>
            <a:r>
              <a:rPr lang="en-US" altLang="ja-JP" sz="2600" dirty="0"/>
              <a:t>   private int </a:t>
            </a:r>
            <a:r>
              <a:rPr lang="en-US" altLang="ja-JP" sz="2600" i="1" dirty="0"/>
              <a:t>s</a:t>
            </a:r>
            <a:r>
              <a:rPr lang="en-US" altLang="ja-JP" sz="2600" dirty="0"/>
              <a:t> :=1;                        </a:t>
            </a:r>
            <a:r>
              <a:rPr lang="en-US" altLang="ja-JP" dirty="0">
                <a:solidFill>
                  <a:schemeClr val="tx2"/>
                </a:solidFill>
              </a:rPr>
              <a:t>/* </a:t>
            </a:r>
            <a:r>
              <a:rPr lang="ja-JP" altLang="en-US" dirty="0">
                <a:solidFill>
                  <a:schemeClr val="tx2"/>
                </a:solidFill>
              </a:rPr>
              <a:t>空き資源の数 */</a:t>
            </a:r>
            <a:endParaRPr lang="en-US" altLang="ja-JP" dirty="0">
              <a:solidFill>
                <a:schemeClr val="tx2"/>
              </a:solidFill>
            </a:endParaRPr>
          </a:p>
          <a:p>
            <a:pPr eaLnBrk="1" hangingPunct="1"/>
            <a:endParaRPr lang="ja-JP" altLang="en-US" dirty="0">
              <a:solidFill>
                <a:schemeClr val="tx2"/>
              </a:solidFill>
            </a:endParaRPr>
          </a:p>
          <a:p>
            <a:pPr eaLnBrk="1" hangingPunct="1"/>
            <a:r>
              <a:rPr lang="en-US" altLang="ja-JP" sz="2600" dirty="0"/>
              <a:t>   public void </a:t>
            </a:r>
            <a:r>
              <a:rPr lang="en-US" altLang="ja-JP" sz="2600" dirty="0" err="1"/>
              <a:t>csBegin</a:t>
            </a:r>
            <a:r>
              <a:rPr lang="en-US" altLang="ja-JP" sz="2600" dirty="0"/>
              <a:t>() {            </a:t>
            </a:r>
            <a:r>
              <a:rPr lang="en-US" altLang="ja-JP" kern="100" dirty="0">
                <a:solidFill>
                  <a:schemeClr val="tx2"/>
                </a:solidFill>
                <a:effectLst/>
                <a:latin typeface="Times New Roman" panose="02020603050405020304" pitchFamily="18" charset="0"/>
                <a:ea typeface="ＭＳ Ｐゴシック" panose="020B0600070205080204" pitchFamily="50" charset="-128"/>
              </a:rPr>
              <a:t>/* </a:t>
            </a:r>
            <a:r>
              <a:rPr lang="ja-JP" altLang="ja-JP" kern="100" dirty="0">
                <a:solidFill>
                  <a:schemeClr val="tx2"/>
                </a:solidFill>
                <a:effectLst/>
                <a:latin typeface="Times New Roman" panose="02020603050405020304" pitchFamily="18" charset="0"/>
                <a:ea typeface="ＭＳ Ｐゴシック" panose="020B0600070205080204" pitchFamily="50" charset="-128"/>
                <a:cs typeface="Times New Roman" panose="02020603050405020304" pitchFamily="18" charset="0"/>
              </a:rPr>
              <a:t>臨界領域開始処理</a:t>
            </a:r>
            <a:r>
              <a:rPr lang="en-US" altLang="ja-JP" kern="100" dirty="0">
                <a:solidFill>
                  <a:schemeClr val="tx2"/>
                </a:solidFill>
                <a:effectLst/>
                <a:latin typeface="Times New Roman" panose="02020603050405020304" pitchFamily="18" charset="0"/>
                <a:ea typeface="ＭＳ Ｐゴシック" panose="020B0600070205080204" pitchFamily="50" charset="-128"/>
              </a:rPr>
              <a:t> */</a:t>
            </a:r>
            <a:endParaRPr lang="en-US" altLang="ja-JP" dirty="0">
              <a:solidFill>
                <a:schemeClr val="tx2"/>
              </a:solidFill>
            </a:endParaRPr>
          </a:p>
          <a:p>
            <a:pPr eaLnBrk="1" hangingPunct="1"/>
            <a:r>
              <a:rPr lang="en-US" altLang="ja-JP" sz="2600" dirty="0"/>
              <a:t>      if (</a:t>
            </a:r>
            <a:r>
              <a:rPr lang="en-US" altLang="ja-JP" sz="2600" i="1" dirty="0"/>
              <a:t>s</a:t>
            </a:r>
            <a:r>
              <a:rPr lang="en-US" altLang="ja-JP" sz="2600" dirty="0"/>
              <a:t> = 0) </a:t>
            </a:r>
            <a:r>
              <a:rPr lang="en-US" altLang="ja-JP" sz="2600" i="1" dirty="0" err="1"/>
              <a:t>resource</a:t>
            </a:r>
            <a:r>
              <a:rPr lang="en-US" altLang="ja-JP" sz="2600" dirty="0" err="1"/>
              <a:t>.wait</a:t>
            </a:r>
            <a:r>
              <a:rPr lang="en-US" altLang="ja-JP" sz="2600" dirty="0"/>
              <a:t> ;        </a:t>
            </a:r>
            <a:r>
              <a:rPr lang="en-US" altLang="ja-JP" dirty="0">
                <a:solidFill>
                  <a:schemeClr val="tx2"/>
                </a:solidFill>
              </a:rPr>
              <a:t>/* </a:t>
            </a:r>
            <a:r>
              <a:rPr lang="ja-JP" altLang="en-US" dirty="0">
                <a:solidFill>
                  <a:schemeClr val="tx2"/>
                </a:solidFill>
              </a:rPr>
              <a:t>資源を要求 </a:t>
            </a:r>
            <a:r>
              <a:rPr lang="en-US" altLang="ja-JP" dirty="0">
                <a:solidFill>
                  <a:schemeClr val="tx2"/>
                </a:solidFill>
              </a:rPr>
              <a:t>*/</a:t>
            </a:r>
          </a:p>
          <a:p>
            <a:pPr algn="l"/>
            <a:r>
              <a:rPr lang="ja-JP" altLang="en-US" sz="2600" dirty="0"/>
              <a:t>      </a:t>
            </a:r>
            <a:r>
              <a:rPr lang="en-US" altLang="ja-JP" sz="2600" dirty="0"/>
              <a:t>--</a:t>
            </a:r>
            <a:r>
              <a:rPr lang="en-US" altLang="ja-JP" sz="2600" i="1" dirty="0"/>
              <a:t>s</a:t>
            </a:r>
            <a:r>
              <a:rPr lang="en-US" altLang="ja-JP" sz="2600" dirty="0"/>
              <a:t>;</a:t>
            </a:r>
            <a:r>
              <a:rPr lang="en-US" altLang="ja-JP" sz="2600" kern="100" dirty="0">
                <a:effectLst/>
                <a:latin typeface="Times New Roman" panose="02020603050405020304" pitchFamily="18" charset="0"/>
                <a:ea typeface="ＭＳ Ｐゴシック" panose="020B0600070205080204" pitchFamily="50" charset="-128"/>
                <a:cs typeface="Times New Roman" panose="02020603050405020304" pitchFamily="18" charset="0"/>
              </a:rPr>
              <a:t> </a:t>
            </a:r>
          </a:p>
          <a:p>
            <a:pPr algn="l"/>
            <a:r>
              <a:rPr lang="en-US" altLang="ja-JP" sz="2600" kern="100" dirty="0">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2600" kern="100" dirty="0">
                <a:effectLst/>
                <a:latin typeface="Times New Roman" panose="02020603050405020304" pitchFamily="18" charset="0"/>
                <a:ea typeface="ＭＳ Ｐゴシック" panose="020B0600070205080204" pitchFamily="50" charset="-128"/>
                <a:cs typeface="Times New Roman" panose="02020603050405020304" pitchFamily="18" charset="0"/>
              </a:rPr>
              <a:t>}</a:t>
            </a:r>
            <a:endParaRPr lang="ja-JP" altLang="ja-JP" sz="2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r>
              <a:rPr lang="en-US" altLang="ja-JP" sz="2600" kern="100" dirty="0">
                <a:effectLst/>
                <a:latin typeface="Times New Roman" panose="02020603050405020304" pitchFamily="18" charset="0"/>
                <a:ea typeface="ＭＳ Ｐゴシック" panose="020B0600070205080204" pitchFamily="50" charset="-128"/>
                <a:cs typeface="Times New Roman" panose="02020603050405020304" pitchFamily="18" charset="0"/>
              </a:rPr>
              <a:t> </a:t>
            </a:r>
            <a:endParaRPr lang="ja-JP" altLang="ja-JP" sz="2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r>
              <a:rPr lang="en-US" altLang="ja-JP" sz="2600" kern="100" dirty="0">
                <a:effectLst/>
                <a:latin typeface="Times New Roman" panose="02020603050405020304" pitchFamily="18" charset="0"/>
                <a:ea typeface="ＭＳ Ｐゴシック" panose="020B0600070205080204" pitchFamily="50" charset="-128"/>
                <a:cs typeface="Times New Roman" panose="02020603050405020304" pitchFamily="18" charset="0"/>
              </a:rPr>
              <a:t>   public void </a:t>
            </a:r>
            <a:r>
              <a:rPr lang="en-US" altLang="ja-JP" sz="2600" kern="100" dirty="0" err="1">
                <a:effectLst/>
                <a:latin typeface="Times New Roman" panose="02020603050405020304" pitchFamily="18" charset="0"/>
                <a:ea typeface="ＭＳ Ｐゴシック" panose="020B0600070205080204" pitchFamily="50" charset="-128"/>
                <a:cs typeface="Times New Roman" panose="02020603050405020304" pitchFamily="18" charset="0"/>
              </a:rPr>
              <a:t>csEnd</a:t>
            </a:r>
            <a:r>
              <a:rPr lang="en-US" altLang="ja-JP" sz="2600" kern="100" dirty="0">
                <a:effectLst/>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2600" kern="100" dirty="0">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kern="100" dirty="0">
                <a:solidFill>
                  <a:schemeClr val="tx2"/>
                </a:solidFill>
                <a:effectLst/>
                <a:latin typeface="Times New Roman" panose="02020603050405020304" pitchFamily="18" charset="0"/>
                <a:ea typeface="ＭＳ Ｐゴシック" panose="020B0600070205080204" pitchFamily="50" charset="-128"/>
                <a:cs typeface="Times New Roman" panose="02020603050405020304" pitchFamily="18" charset="0"/>
              </a:rPr>
              <a:t>/* </a:t>
            </a:r>
            <a:r>
              <a:rPr lang="ja-JP" altLang="ja-JP" kern="100" dirty="0">
                <a:solidFill>
                  <a:schemeClr val="tx2"/>
                </a:solidFill>
                <a:effectLst/>
                <a:latin typeface="Times New Roman" panose="02020603050405020304" pitchFamily="18" charset="0"/>
                <a:ea typeface="ＭＳ Ｐゴシック" panose="020B0600070205080204" pitchFamily="50" charset="-128"/>
                <a:cs typeface="Times New Roman" panose="02020603050405020304" pitchFamily="18" charset="0"/>
              </a:rPr>
              <a:t>臨界領域終了処理</a:t>
            </a:r>
            <a:r>
              <a:rPr lang="en-US" altLang="ja-JP" kern="100" dirty="0">
                <a:solidFill>
                  <a:schemeClr val="tx2"/>
                </a:solidFill>
                <a:effectLst/>
                <a:latin typeface="Times New Roman" panose="02020603050405020304" pitchFamily="18" charset="0"/>
                <a:ea typeface="ＭＳ Ｐゴシック" panose="020B0600070205080204" pitchFamily="50" charset="-128"/>
                <a:cs typeface="Times New Roman" panose="02020603050405020304" pitchFamily="18" charset="0"/>
              </a:rPr>
              <a:t> */</a:t>
            </a:r>
            <a:endParaRPr lang="ja-JP" altLang="ja-JP" kern="100" dirty="0">
              <a:solidFill>
                <a:schemeClr val="tx2"/>
              </a:solidFill>
              <a:effectLst/>
              <a:latin typeface="Century" panose="02040604050505020304" pitchFamily="18" charset="0"/>
              <a:ea typeface="ＭＳ 明朝" panose="02020609040205080304" pitchFamily="17" charset="-128"/>
              <a:cs typeface="Times New Roman" panose="02020603050405020304" pitchFamily="18" charset="0"/>
            </a:endParaRPr>
          </a:p>
          <a:p>
            <a:pPr algn="l"/>
            <a:r>
              <a:rPr lang="en-US" altLang="ja-JP" sz="2600" kern="100" dirty="0">
                <a:effectLst/>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2600" i="1" kern="100" dirty="0">
                <a:effectLst/>
                <a:latin typeface="Times New Roman" panose="02020603050405020304" pitchFamily="18" charset="0"/>
                <a:ea typeface="ＭＳ Ｐゴシック" panose="020B0600070205080204" pitchFamily="50" charset="-128"/>
                <a:cs typeface="Times New Roman" panose="02020603050405020304" pitchFamily="18" charset="0"/>
              </a:rPr>
              <a:t>s</a:t>
            </a:r>
            <a:r>
              <a:rPr lang="en-US" altLang="ja-JP" sz="2600" kern="100" dirty="0">
                <a:effectLst/>
                <a:latin typeface="Times New Roman" panose="02020603050405020304" pitchFamily="18" charset="0"/>
                <a:ea typeface="ＭＳ Ｐゴシック" panose="020B0600070205080204" pitchFamily="50" charset="-128"/>
                <a:cs typeface="Times New Roman" panose="02020603050405020304" pitchFamily="18" charset="0"/>
              </a:rPr>
              <a:t>;</a:t>
            </a:r>
            <a:endParaRPr lang="ja-JP" altLang="ja-JP" sz="2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r>
              <a:rPr lang="en-US" altLang="ja-JP" sz="2600" kern="100" dirty="0">
                <a:effectLst/>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sz="2600" i="1" kern="100" dirty="0" err="1">
                <a:effectLst/>
                <a:latin typeface="Times New Roman" panose="02020603050405020304" pitchFamily="18" charset="0"/>
                <a:ea typeface="ＭＳ Ｐゴシック" panose="020B0600070205080204" pitchFamily="50" charset="-128"/>
                <a:cs typeface="Times New Roman" panose="02020603050405020304" pitchFamily="18" charset="0"/>
              </a:rPr>
              <a:t>resource</a:t>
            </a:r>
            <a:r>
              <a:rPr lang="en-US" altLang="ja-JP" sz="2600" kern="100" dirty="0" err="1">
                <a:effectLst/>
                <a:latin typeface="Times New Roman" panose="02020603050405020304" pitchFamily="18" charset="0"/>
                <a:ea typeface="ＭＳ Ｐゴシック" panose="020B0600070205080204" pitchFamily="50" charset="-128"/>
                <a:cs typeface="Times New Roman" panose="02020603050405020304" pitchFamily="18" charset="0"/>
              </a:rPr>
              <a:t>.signal</a:t>
            </a:r>
            <a:r>
              <a:rPr lang="en-US" altLang="ja-JP" sz="2600" kern="100" dirty="0">
                <a:effectLst/>
                <a:latin typeface="Times New Roman" panose="02020603050405020304" pitchFamily="18" charset="0"/>
                <a:ea typeface="ＭＳ Ｐゴシック" panose="020B0600070205080204" pitchFamily="50" charset="-128"/>
                <a:cs typeface="Times New Roman" panose="02020603050405020304" pitchFamily="18" charset="0"/>
              </a:rPr>
              <a:t>;</a:t>
            </a:r>
            <a:r>
              <a:rPr lang="en-US" altLang="ja-JP" sz="2600" kern="100" dirty="0">
                <a:latin typeface="Times New Roman" panose="02020603050405020304" pitchFamily="18" charset="0"/>
                <a:ea typeface="ＭＳ Ｐゴシック" panose="020B0600070205080204" pitchFamily="50" charset="-128"/>
                <a:cs typeface="Times New Roman" panose="02020603050405020304" pitchFamily="18" charset="0"/>
              </a:rPr>
              <a:t>                     </a:t>
            </a:r>
            <a:r>
              <a:rPr lang="en-US" altLang="ja-JP" kern="100" dirty="0">
                <a:solidFill>
                  <a:schemeClr val="tx2"/>
                </a:solidFill>
                <a:effectLst/>
                <a:latin typeface="Times New Roman" panose="02020603050405020304" pitchFamily="18" charset="0"/>
                <a:ea typeface="ＭＳ Ｐゴシック" panose="020B0600070205080204" pitchFamily="50" charset="-128"/>
                <a:cs typeface="Times New Roman" panose="02020603050405020304" pitchFamily="18" charset="0"/>
              </a:rPr>
              <a:t>/* </a:t>
            </a:r>
            <a:r>
              <a:rPr lang="ja-JP" altLang="ja-JP" kern="100" dirty="0">
                <a:solidFill>
                  <a:schemeClr val="tx2"/>
                </a:solidFill>
                <a:effectLst/>
                <a:latin typeface="Times New Roman" panose="02020603050405020304" pitchFamily="18" charset="0"/>
                <a:ea typeface="ＭＳ Ｐゴシック" panose="020B0600070205080204" pitchFamily="50" charset="-128"/>
                <a:cs typeface="Times New Roman" panose="02020603050405020304" pitchFamily="18" charset="0"/>
              </a:rPr>
              <a:t>資源解放</a:t>
            </a:r>
            <a:r>
              <a:rPr lang="en-US" altLang="ja-JP" kern="100" dirty="0">
                <a:solidFill>
                  <a:schemeClr val="tx2"/>
                </a:solidFill>
                <a:effectLst/>
                <a:latin typeface="Times New Roman" panose="02020603050405020304" pitchFamily="18" charset="0"/>
                <a:ea typeface="ＭＳ Ｐゴシック" panose="020B0600070205080204" pitchFamily="50" charset="-128"/>
                <a:cs typeface="Times New Roman" panose="02020603050405020304" pitchFamily="18" charset="0"/>
              </a:rPr>
              <a:t> */</a:t>
            </a:r>
            <a:endParaRPr lang="ja-JP" altLang="ja-JP" kern="100" dirty="0">
              <a:solidFill>
                <a:schemeClr val="tx2"/>
              </a:solidFill>
              <a:effectLst/>
              <a:latin typeface="Century" panose="02040604050505020304" pitchFamily="18" charset="0"/>
              <a:ea typeface="ＭＳ 明朝" panose="02020609040205080304" pitchFamily="17" charset="-128"/>
              <a:cs typeface="Times New Roman" panose="02020603050405020304" pitchFamily="18" charset="0"/>
            </a:endParaRPr>
          </a:p>
          <a:p>
            <a:pPr algn="l"/>
            <a:r>
              <a:rPr lang="en-US" altLang="ja-JP" sz="2600" kern="100" dirty="0">
                <a:effectLst/>
                <a:latin typeface="Times New Roman" panose="02020603050405020304" pitchFamily="18" charset="0"/>
                <a:ea typeface="ＭＳ Ｐゴシック" panose="020B0600070205080204" pitchFamily="50" charset="-128"/>
                <a:cs typeface="Times New Roman" panose="02020603050405020304" pitchFamily="18" charset="0"/>
              </a:rPr>
              <a:t>   }</a:t>
            </a:r>
            <a:endParaRPr lang="ja-JP" altLang="ja-JP" sz="26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r>
              <a:rPr lang="en-US" altLang="ja-JP" sz="2600" kern="100" dirty="0">
                <a:effectLst/>
                <a:latin typeface="Times New Roman" panose="02020603050405020304" pitchFamily="18" charset="0"/>
                <a:ea typeface="ＭＳ Ｐゴシック" panose="020B0600070205080204" pitchFamily="50" charset="-128"/>
                <a:cs typeface="Times New Roman" panose="02020603050405020304" pitchFamily="18" charset="0"/>
              </a:rPr>
              <a:t>}</a:t>
            </a:r>
            <a:endParaRPr lang="ja-JP" altLang="ja-JP" sz="26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 name="吹き出し: 角を丸めた四角形 1">
            <a:extLst>
              <a:ext uri="{FF2B5EF4-FFF2-40B4-BE49-F238E27FC236}">
                <a16:creationId xmlns:a16="http://schemas.microsoft.com/office/drawing/2014/main" id="{AB9738E9-D5DB-4089-B328-67C5CF6C60B9}"/>
              </a:ext>
            </a:extLst>
          </p:cNvPr>
          <p:cNvSpPr/>
          <p:nvPr/>
        </p:nvSpPr>
        <p:spPr bwMode="auto">
          <a:xfrm>
            <a:off x="2843808" y="796725"/>
            <a:ext cx="2880320" cy="576064"/>
          </a:xfrm>
          <a:prstGeom prst="wedgeRoundRectCallout">
            <a:avLst>
              <a:gd name="adj1" fmla="val -63546"/>
              <a:gd name="adj2" fmla="val 62500"/>
              <a:gd name="adj3" fmla="val 16667"/>
            </a:avLst>
          </a:prstGeom>
          <a:solidFill>
            <a:schemeClr val="bg1">
              <a:lumMod val="5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ja-JP" altLang="en-US" dirty="0">
                <a:latin typeface="Times New Roman" panose="02020603050405020304" pitchFamily="18" charset="0"/>
                <a:ea typeface="ＭＳ Ｐゴシック" panose="020B0600070205080204" pitchFamily="50" charset="-128"/>
              </a:rPr>
              <a:t>変数は全て </a:t>
            </a:r>
            <a:r>
              <a:rPr lang="en-US" altLang="ja-JP" dirty="0">
                <a:latin typeface="Times New Roman" panose="02020603050405020304" pitchFamily="18" charset="0"/>
                <a:ea typeface="ＭＳ Ｐゴシック" panose="020B0600070205080204" pitchFamily="50" charset="-128"/>
              </a:rPr>
              <a:t>private</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FBA43500-89C4-435E-97D1-3298107EBCA3}"/>
              </a:ext>
            </a:extLst>
          </p:cNvPr>
          <p:cNvSpPr/>
          <p:nvPr/>
        </p:nvSpPr>
        <p:spPr bwMode="auto">
          <a:xfrm>
            <a:off x="2051720" y="6021288"/>
            <a:ext cx="6048672" cy="576064"/>
          </a:xfrm>
          <a:prstGeom prst="rect">
            <a:avLst/>
          </a:prstGeom>
          <a:solidFill>
            <a:schemeClr val="bg1">
              <a:lumMod val="5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wait, signal </a:t>
            </a: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は </a:t>
            </a:r>
            <a:r>
              <a:rPr kumimoji="1" lang="en-US" altLang="ja-JP"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monitor </a:t>
            </a:r>
            <a:r>
              <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内部でのみ使用可能</a:t>
            </a:r>
          </a:p>
        </p:txBody>
      </p:sp>
    </p:spTree>
    <p:extLst>
      <p:ext uri="{BB962C8B-B14F-4D97-AF65-F5344CB8AC3E}">
        <p14:creationId xmlns:p14="http://schemas.microsoft.com/office/powerpoint/2010/main" val="3121665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85800" y="796380"/>
            <a:ext cx="7772400" cy="769441"/>
          </a:xfrm>
        </p:spPr>
        <p:txBody>
          <a:bodyPr/>
          <a:lstStyle/>
          <a:p>
            <a:pPr eaLnBrk="1" hangingPunct="1"/>
            <a:r>
              <a:rPr lang="ja-JP" altLang="en-US" dirty="0"/>
              <a:t>モニタを用いた相互排除</a:t>
            </a:r>
          </a:p>
        </p:txBody>
      </p:sp>
      <p:sp>
        <p:nvSpPr>
          <p:cNvPr id="54275" name="Rectangle 3"/>
          <p:cNvSpPr>
            <a:spLocks noChangeArrowheads="1"/>
          </p:cNvSpPr>
          <p:nvPr/>
        </p:nvSpPr>
        <p:spPr bwMode="auto">
          <a:xfrm>
            <a:off x="467767" y="2204864"/>
            <a:ext cx="5328196" cy="1944687"/>
          </a:xfrm>
          <a:prstGeom prst="rect">
            <a:avLst/>
          </a:prstGeom>
          <a:solidFill>
            <a:srgbClr val="000000"/>
          </a:solidFill>
          <a:ln w="19050">
            <a:solidFill>
              <a:schemeClr val="tx1"/>
            </a:solidFill>
            <a:miter lim="800000"/>
            <a:headEnd/>
            <a:tailEnd/>
          </a:ln>
          <a:effectLst/>
        </p:spPr>
        <p:txBody>
          <a:bodyPr wrap="none" anchor="ctr"/>
          <a:lstStyle/>
          <a:p>
            <a:r>
              <a:rPr kumimoji="0" lang="en-US" altLang="ja-JP" sz="2800" dirty="0"/>
              <a:t>wait (</a:t>
            </a:r>
            <a:r>
              <a:rPr kumimoji="0" lang="en-US" altLang="ja-JP" sz="2800" i="1" dirty="0"/>
              <a:t>s</a:t>
            </a:r>
            <a:r>
              <a:rPr kumimoji="0" lang="en-US" altLang="ja-JP" sz="2800" dirty="0"/>
              <a:t>);                  </a:t>
            </a:r>
            <a:r>
              <a:rPr kumimoji="0" lang="en-US" altLang="ja-JP" dirty="0">
                <a:solidFill>
                  <a:schemeClr val="tx2"/>
                </a:solidFill>
              </a:rPr>
              <a:t>/* </a:t>
            </a:r>
            <a:r>
              <a:rPr kumimoji="0" lang="ja-JP" altLang="en-US" dirty="0">
                <a:solidFill>
                  <a:schemeClr val="tx2"/>
                </a:solidFill>
              </a:rPr>
              <a:t>資源を要求 </a:t>
            </a:r>
            <a:r>
              <a:rPr kumimoji="0" lang="en-US" altLang="ja-JP" dirty="0">
                <a:solidFill>
                  <a:schemeClr val="tx2"/>
                </a:solidFill>
              </a:rPr>
              <a:t>*/</a:t>
            </a:r>
          </a:p>
          <a:p>
            <a:r>
              <a:rPr kumimoji="0" lang="en-US" altLang="ja-JP" sz="2800" dirty="0" err="1"/>
              <a:t>CS</a:t>
            </a:r>
            <a:r>
              <a:rPr kumimoji="0" lang="en-US" altLang="ja-JP" sz="2800" i="1" baseline="-25000" dirty="0" err="1"/>
              <a:t>i</a:t>
            </a:r>
            <a:r>
              <a:rPr kumimoji="0" lang="en-US" altLang="ja-JP" sz="2800" dirty="0"/>
              <a:t>();                      </a:t>
            </a:r>
            <a:r>
              <a:rPr kumimoji="0" lang="en-US" altLang="ja-JP" dirty="0">
                <a:solidFill>
                  <a:schemeClr val="tx2"/>
                </a:solidFill>
              </a:rPr>
              <a:t>/* </a:t>
            </a:r>
            <a:r>
              <a:rPr kumimoji="0" lang="ja-JP" altLang="en-US" dirty="0">
                <a:solidFill>
                  <a:schemeClr val="tx2"/>
                </a:solidFill>
              </a:rPr>
              <a:t>臨界領域 </a:t>
            </a:r>
            <a:r>
              <a:rPr kumimoji="0" lang="en-US" altLang="ja-JP" dirty="0">
                <a:solidFill>
                  <a:schemeClr val="tx2"/>
                </a:solidFill>
              </a:rPr>
              <a:t>*/</a:t>
            </a:r>
          </a:p>
          <a:p>
            <a:r>
              <a:rPr kumimoji="0" lang="en-US" altLang="ja-JP" sz="2800" dirty="0"/>
              <a:t>signal (</a:t>
            </a:r>
            <a:r>
              <a:rPr kumimoji="0" lang="en-US" altLang="ja-JP" sz="2800" i="1" dirty="0"/>
              <a:t>s</a:t>
            </a:r>
            <a:r>
              <a:rPr kumimoji="0" lang="en-US" altLang="ja-JP" sz="2800" dirty="0"/>
              <a:t>);               </a:t>
            </a:r>
            <a:r>
              <a:rPr kumimoji="0" lang="en-US" altLang="ja-JP" dirty="0">
                <a:solidFill>
                  <a:schemeClr val="tx2"/>
                </a:solidFill>
              </a:rPr>
              <a:t>/* </a:t>
            </a:r>
            <a:r>
              <a:rPr kumimoji="0" lang="ja-JP" altLang="en-US" dirty="0">
                <a:solidFill>
                  <a:schemeClr val="tx2"/>
                </a:solidFill>
              </a:rPr>
              <a:t>資源解放 </a:t>
            </a:r>
            <a:r>
              <a:rPr kumimoji="0" lang="en-US" altLang="ja-JP" dirty="0">
                <a:solidFill>
                  <a:schemeClr val="tx2"/>
                </a:solidFill>
              </a:rPr>
              <a:t>*/</a:t>
            </a:r>
          </a:p>
          <a:p>
            <a:r>
              <a:rPr kumimoji="0" lang="en-US" altLang="ja-JP" sz="2800" dirty="0" err="1"/>
              <a:t>NCS</a:t>
            </a:r>
            <a:r>
              <a:rPr kumimoji="0" lang="en-US" altLang="ja-JP" sz="2800" i="1" baseline="-25000" dirty="0" err="1"/>
              <a:t>i</a:t>
            </a:r>
            <a:r>
              <a:rPr kumimoji="0" lang="en-US" altLang="ja-JP" sz="2800" dirty="0"/>
              <a:t>();                   </a:t>
            </a:r>
            <a:r>
              <a:rPr kumimoji="0" lang="en-US" altLang="ja-JP" dirty="0">
                <a:solidFill>
                  <a:schemeClr val="tx2"/>
                </a:solidFill>
              </a:rPr>
              <a:t>/* </a:t>
            </a:r>
            <a:r>
              <a:rPr kumimoji="0" lang="ja-JP" altLang="en-US" dirty="0">
                <a:solidFill>
                  <a:schemeClr val="tx2"/>
                </a:solidFill>
              </a:rPr>
              <a:t>非臨界領域 </a:t>
            </a:r>
            <a:r>
              <a:rPr kumimoji="0" lang="en-US" altLang="ja-JP" dirty="0">
                <a:solidFill>
                  <a:schemeClr val="tx2"/>
                </a:solidFill>
              </a:rPr>
              <a:t>*/</a:t>
            </a:r>
          </a:p>
        </p:txBody>
      </p:sp>
      <p:sp>
        <p:nvSpPr>
          <p:cNvPr id="54278" name="Text Box 6"/>
          <p:cNvSpPr txBox="1">
            <a:spLocks noChangeArrowheads="1"/>
          </p:cNvSpPr>
          <p:nvPr/>
        </p:nvSpPr>
        <p:spPr bwMode="auto">
          <a:xfrm>
            <a:off x="251346" y="1724645"/>
            <a:ext cx="1856598" cy="461665"/>
          </a:xfrm>
          <a:prstGeom prst="rect">
            <a:avLst/>
          </a:prstGeom>
          <a:noFill/>
          <a:ln w="9525">
            <a:noFill/>
            <a:miter lim="800000"/>
            <a:headEnd/>
            <a:tailEnd/>
          </a:ln>
          <a:effectLst/>
        </p:spPr>
        <p:txBody>
          <a:bodyPr wrap="none">
            <a:spAutoFit/>
          </a:bodyPr>
          <a:lstStyle/>
          <a:p>
            <a:pPr eaLnBrk="1" hangingPunct="1"/>
            <a:r>
              <a:rPr lang="ja-JP" altLang="en-US" dirty="0"/>
              <a:t>セマフォ場合</a:t>
            </a:r>
          </a:p>
        </p:txBody>
      </p:sp>
      <p:sp>
        <p:nvSpPr>
          <p:cNvPr id="599047" name="Text Box 7"/>
          <p:cNvSpPr txBox="1">
            <a:spLocks noChangeArrowheads="1"/>
          </p:cNvSpPr>
          <p:nvPr/>
        </p:nvSpPr>
        <p:spPr bwMode="auto">
          <a:xfrm>
            <a:off x="5795963" y="4941888"/>
            <a:ext cx="2925762" cy="1373187"/>
          </a:xfrm>
          <a:prstGeom prst="rect">
            <a:avLst/>
          </a:prstGeom>
          <a:noFill/>
          <a:ln w="9525">
            <a:noFill/>
            <a:miter lim="800000"/>
            <a:headEnd/>
            <a:tailEnd/>
          </a:ln>
          <a:effectLst/>
        </p:spPr>
        <p:txBody>
          <a:bodyPr wrap="none">
            <a:spAutoFit/>
          </a:bodyPr>
          <a:lstStyle/>
          <a:p>
            <a:pPr eaLnBrk="1" hangingPunct="1"/>
            <a:r>
              <a:rPr lang="ja-JP" altLang="en-US" sz="2800"/>
              <a:t>セマフォ変数や</a:t>
            </a:r>
          </a:p>
          <a:p>
            <a:pPr eaLnBrk="1" hangingPunct="1"/>
            <a:r>
              <a:rPr lang="en-US" altLang="ja-JP" sz="2800"/>
              <a:t>wait, signal </a:t>
            </a:r>
            <a:r>
              <a:rPr lang="ja-JP" altLang="en-US" sz="2800"/>
              <a:t>命令を</a:t>
            </a:r>
          </a:p>
          <a:p>
            <a:pPr eaLnBrk="1" hangingPunct="1"/>
            <a:r>
              <a:rPr lang="ja-JP" altLang="en-US" sz="2800"/>
              <a:t>扱わなくていい</a:t>
            </a:r>
          </a:p>
        </p:txBody>
      </p:sp>
      <p:sp>
        <p:nvSpPr>
          <p:cNvPr id="2" name="Rectangle 3">
            <a:extLst>
              <a:ext uri="{FF2B5EF4-FFF2-40B4-BE49-F238E27FC236}">
                <a16:creationId xmlns:a16="http://schemas.microsoft.com/office/drawing/2014/main" id="{9C9FF4E2-6FC8-46B5-A988-4140776A754D}"/>
              </a:ext>
            </a:extLst>
          </p:cNvPr>
          <p:cNvSpPr>
            <a:spLocks noChangeArrowheads="1"/>
          </p:cNvSpPr>
          <p:nvPr/>
        </p:nvSpPr>
        <p:spPr bwMode="auto">
          <a:xfrm>
            <a:off x="467767" y="4671691"/>
            <a:ext cx="5328196" cy="1944687"/>
          </a:xfrm>
          <a:prstGeom prst="rect">
            <a:avLst/>
          </a:prstGeom>
          <a:solidFill>
            <a:srgbClr val="000000"/>
          </a:solidFill>
          <a:ln w="19050">
            <a:solidFill>
              <a:schemeClr val="tx1"/>
            </a:solidFill>
            <a:miter lim="800000"/>
            <a:headEnd/>
            <a:tailEnd/>
          </a:ln>
          <a:effectLst/>
        </p:spPr>
        <p:txBody>
          <a:bodyPr wrap="none" anchor="ctr"/>
          <a:lstStyle/>
          <a:p>
            <a:r>
              <a:rPr kumimoji="0" lang="en-US" altLang="ja-JP" sz="2800" dirty="0" err="1"/>
              <a:t>monitor.csBegin</a:t>
            </a:r>
            <a:r>
              <a:rPr kumimoji="0" lang="en-US" altLang="ja-JP" sz="2800" dirty="0"/>
              <a:t>(); </a:t>
            </a:r>
            <a:r>
              <a:rPr kumimoji="0" lang="en-US" altLang="ja-JP" dirty="0">
                <a:solidFill>
                  <a:schemeClr val="tx2"/>
                </a:solidFill>
              </a:rPr>
              <a:t>/* </a:t>
            </a:r>
            <a:r>
              <a:rPr kumimoji="0" lang="ja-JP" altLang="en-US" dirty="0">
                <a:solidFill>
                  <a:schemeClr val="tx2"/>
                </a:solidFill>
              </a:rPr>
              <a:t>資源を要求 </a:t>
            </a:r>
            <a:r>
              <a:rPr kumimoji="0" lang="en-US" altLang="ja-JP" dirty="0">
                <a:solidFill>
                  <a:schemeClr val="tx2"/>
                </a:solidFill>
              </a:rPr>
              <a:t>*/</a:t>
            </a:r>
          </a:p>
          <a:p>
            <a:r>
              <a:rPr kumimoji="0" lang="en-US" altLang="ja-JP" sz="2800" dirty="0" err="1"/>
              <a:t>CS</a:t>
            </a:r>
            <a:r>
              <a:rPr kumimoji="0" lang="en-US" altLang="ja-JP" sz="2800" i="1" baseline="-25000" dirty="0" err="1"/>
              <a:t>i</a:t>
            </a:r>
            <a:r>
              <a:rPr kumimoji="0" lang="en-US" altLang="ja-JP" sz="2800" dirty="0"/>
              <a:t>();                      </a:t>
            </a:r>
            <a:r>
              <a:rPr kumimoji="0" lang="en-US" altLang="ja-JP" dirty="0">
                <a:solidFill>
                  <a:schemeClr val="tx2"/>
                </a:solidFill>
              </a:rPr>
              <a:t>/* </a:t>
            </a:r>
            <a:r>
              <a:rPr kumimoji="0" lang="ja-JP" altLang="en-US" dirty="0">
                <a:solidFill>
                  <a:schemeClr val="tx2"/>
                </a:solidFill>
              </a:rPr>
              <a:t>臨界領域 </a:t>
            </a:r>
            <a:r>
              <a:rPr kumimoji="0" lang="en-US" altLang="ja-JP" dirty="0">
                <a:solidFill>
                  <a:schemeClr val="tx2"/>
                </a:solidFill>
              </a:rPr>
              <a:t>*/</a:t>
            </a:r>
          </a:p>
          <a:p>
            <a:r>
              <a:rPr kumimoji="0" lang="en-US" altLang="ja-JP" sz="2800" dirty="0" err="1"/>
              <a:t>monitor.csEnd</a:t>
            </a:r>
            <a:r>
              <a:rPr kumimoji="0" lang="en-US" altLang="ja-JP" sz="2800" dirty="0"/>
              <a:t>();    </a:t>
            </a:r>
            <a:r>
              <a:rPr kumimoji="0" lang="en-US" altLang="ja-JP" dirty="0">
                <a:solidFill>
                  <a:schemeClr val="tx2"/>
                </a:solidFill>
              </a:rPr>
              <a:t>/* </a:t>
            </a:r>
            <a:r>
              <a:rPr kumimoji="0" lang="ja-JP" altLang="en-US" dirty="0">
                <a:solidFill>
                  <a:schemeClr val="tx2"/>
                </a:solidFill>
              </a:rPr>
              <a:t>資源解放 </a:t>
            </a:r>
            <a:r>
              <a:rPr kumimoji="0" lang="en-US" altLang="ja-JP" dirty="0">
                <a:solidFill>
                  <a:schemeClr val="tx2"/>
                </a:solidFill>
              </a:rPr>
              <a:t>*/</a:t>
            </a:r>
          </a:p>
          <a:p>
            <a:r>
              <a:rPr kumimoji="0" lang="en-US" altLang="ja-JP" sz="2800" dirty="0" err="1"/>
              <a:t>NCS</a:t>
            </a:r>
            <a:r>
              <a:rPr kumimoji="0" lang="en-US" altLang="ja-JP" sz="2800" i="1" baseline="-25000" dirty="0" err="1"/>
              <a:t>i</a:t>
            </a:r>
            <a:r>
              <a:rPr kumimoji="0" lang="en-US" altLang="ja-JP" sz="2800" dirty="0"/>
              <a:t>();                   </a:t>
            </a:r>
            <a:r>
              <a:rPr kumimoji="0" lang="en-US" altLang="ja-JP" dirty="0">
                <a:solidFill>
                  <a:schemeClr val="tx2"/>
                </a:solidFill>
              </a:rPr>
              <a:t>/* </a:t>
            </a:r>
            <a:r>
              <a:rPr kumimoji="0" lang="ja-JP" altLang="en-US" dirty="0">
                <a:solidFill>
                  <a:schemeClr val="tx2"/>
                </a:solidFill>
              </a:rPr>
              <a:t>非臨界領域 </a:t>
            </a:r>
            <a:r>
              <a:rPr kumimoji="0" lang="en-US" altLang="ja-JP" dirty="0">
                <a:solidFill>
                  <a:schemeClr val="tx2"/>
                </a:solidFill>
              </a:rPr>
              <a:t>*/</a:t>
            </a:r>
          </a:p>
        </p:txBody>
      </p:sp>
      <p:sp>
        <p:nvSpPr>
          <p:cNvPr id="3" name="Text Box 6">
            <a:extLst>
              <a:ext uri="{FF2B5EF4-FFF2-40B4-BE49-F238E27FC236}">
                <a16:creationId xmlns:a16="http://schemas.microsoft.com/office/drawing/2014/main" id="{0CB0E1BC-6BF0-4712-9743-3BA97B788877}"/>
              </a:ext>
            </a:extLst>
          </p:cNvPr>
          <p:cNvSpPr txBox="1">
            <a:spLocks noChangeArrowheads="1"/>
          </p:cNvSpPr>
          <p:nvPr/>
        </p:nvSpPr>
        <p:spPr bwMode="auto">
          <a:xfrm>
            <a:off x="251346" y="4191472"/>
            <a:ext cx="1930337" cy="461665"/>
          </a:xfrm>
          <a:prstGeom prst="rect">
            <a:avLst/>
          </a:prstGeom>
          <a:noFill/>
          <a:ln w="9525">
            <a:noFill/>
            <a:miter lim="800000"/>
            <a:headEnd/>
            <a:tailEnd/>
          </a:ln>
          <a:effectLst/>
        </p:spPr>
        <p:txBody>
          <a:bodyPr wrap="none">
            <a:spAutoFit/>
          </a:bodyPr>
          <a:lstStyle/>
          <a:p>
            <a:pPr eaLnBrk="1" hangingPunct="1"/>
            <a:r>
              <a:rPr lang="ja-JP" altLang="en-US" dirty="0"/>
              <a:t>モニタの場合</a:t>
            </a:r>
          </a:p>
        </p:txBody>
      </p:sp>
    </p:spTree>
    <p:extLst>
      <p:ext uri="{BB962C8B-B14F-4D97-AF65-F5344CB8AC3E}">
        <p14:creationId xmlns:p14="http://schemas.microsoft.com/office/powerpoint/2010/main" val="31533092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99047"/>
                                        </p:tgtEl>
                                        <p:attrNameLst>
                                          <p:attrName>style.visibility</p:attrName>
                                        </p:attrNameLst>
                                      </p:cBhvr>
                                      <p:to>
                                        <p:strVal val="visible"/>
                                      </p:to>
                                    </p:set>
                                    <p:animEffect transition="in" filter="checkerboard(across)">
                                      <p:cBhvr>
                                        <p:cTn id="7" dur="500"/>
                                        <p:tgtEl>
                                          <p:spTgt spid="5990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9047"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title"/>
          </p:nvPr>
        </p:nvSpPr>
        <p:spPr/>
        <p:txBody>
          <a:bodyPr/>
          <a:lstStyle/>
          <a:p>
            <a:pPr eaLnBrk="1" hangingPunct="1"/>
            <a:r>
              <a:rPr lang="ja-JP" altLang="en-US"/>
              <a:t>モニタを用いたパイプ処理</a:t>
            </a:r>
          </a:p>
        </p:txBody>
      </p:sp>
      <p:sp>
        <p:nvSpPr>
          <p:cNvPr id="52227" name="Rectangle 3"/>
          <p:cNvSpPr>
            <a:spLocks noChangeArrowheads="1"/>
          </p:cNvSpPr>
          <p:nvPr/>
        </p:nvSpPr>
        <p:spPr bwMode="auto">
          <a:xfrm>
            <a:off x="533400" y="2209800"/>
            <a:ext cx="8305800" cy="29718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600"/>
              <a:t>monitor {</a:t>
            </a:r>
          </a:p>
          <a:p>
            <a:pPr eaLnBrk="1" hangingPunct="1"/>
            <a:r>
              <a:rPr lang="en-US" altLang="ja-JP" sz="2600"/>
              <a:t>   private condition </a:t>
            </a:r>
            <a:r>
              <a:rPr lang="en-US" altLang="ja-JP" sz="2600" i="1"/>
              <a:t>empty</a:t>
            </a:r>
            <a:r>
              <a:rPr lang="en-US" altLang="ja-JP" sz="2600"/>
              <a:t>, </a:t>
            </a:r>
            <a:r>
              <a:rPr lang="en-US" altLang="ja-JP" sz="2600" i="1"/>
              <a:t>full</a:t>
            </a:r>
            <a:r>
              <a:rPr lang="en-US" altLang="ja-JP" sz="2600"/>
              <a:t> ;            </a:t>
            </a:r>
            <a:r>
              <a:rPr lang="en-US" altLang="ja-JP">
                <a:solidFill>
                  <a:schemeClr val="tx2"/>
                </a:solidFill>
              </a:rPr>
              <a:t>/* </a:t>
            </a:r>
            <a:r>
              <a:rPr lang="ja-JP" altLang="en-US">
                <a:solidFill>
                  <a:schemeClr val="tx2"/>
                </a:solidFill>
              </a:rPr>
              <a:t>条件変数 */</a:t>
            </a:r>
          </a:p>
          <a:p>
            <a:pPr eaLnBrk="1" hangingPunct="1"/>
            <a:r>
              <a:rPr lang="en-US" altLang="ja-JP" sz="2600"/>
              <a:t>   private int </a:t>
            </a:r>
            <a:r>
              <a:rPr lang="en-US" altLang="ja-JP" sz="2600" i="1"/>
              <a:t>i</a:t>
            </a:r>
            <a:r>
              <a:rPr lang="en-US" altLang="ja-JP" sz="2600"/>
              <a:t> ;          </a:t>
            </a:r>
            <a:r>
              <a:rPr lang="en-US" altLang="ja-JP">
                <a:solidFill>
                  <a:schemeClr val="tx2"/>
                </a:solidFill>
              </a:rPr>
              <a:t>/* </a:t>
            </a:r>
            <a:r>
              <a:rPr lang="ja-JP" altLang="en-US">
                <a:solidFill>
                  <a:schemeClr val="tx2"/>
                </a:solidFill>
              </a:rPr>
              <a:t>バッファへの次の書き込み位置 */</a:t>
            </a:r>
          </a:p>
          <a:p>
            <a:pPr eaLnBrk="1" hangingPunct="1"/>
            <a:r>
              <a:rPr lang="en-US" altLang="ja-JP" sz="2600"/>
              <a:t>   private int </a:t>
            </a:r>
            <a:r>
              <a:rPr lang="en-US" altLang="ja-JP" sz="2600" i="1"/>
              <a:t>j</a:t>
            </a:r>
            <a:r>
              <a:rPr lang="en-US" altLang="ja-JP" sz="2600"/>
              <a:t> ;   </a:t>
            </a:r>
            <a:r>
              <a:rPr lang="ja-JP" altLang="en-US" sz="2600"/>
              <a:t>       </a:t>
            </a:r>
            <a:r>
              <a:rPr lang="en-US" altLang="ja-JP">
                <a:solidFill>
                  <a:schemeClr val="tx2"/>
                </a:solidFill>
              </a:rPr>
              <a:t>/* </a:t>
            </a:r>
            <a:r>
              <a:rPr lang="ja-JP" altLang="en-US">
                <a:solidFill>
                  <a:schemeClr val="tx2"/>
                </a:solidFill>
              </a:rPr>
              <a:t>バッファからの次の読み出し位置 */</a:t>
            </a:r>
            <a:endParaRPr lang="en-US" altLang="ja-JP" sz="2600"/>
          </a:p>
          <a:p>
            <a:pPr eaLnBrk="1" hangingPunct="1"/>
            <a:r>
              <a:rPr lang="en-US" altLang="ja-JP" sz="2600"/>
              <a:t>   private int </a:t>
            </a:r>
            <a:r>
              <a:rPr lang="en-US" altLang="ja-JP" sz="2600" i="1"/>
              <a:t>m</a:t>
            </a:r>
            <a:r>
              <a:rPr lang="en-US" altLang="ja-JP" sz="2600"/>
              <a:t> ;        </a:t>
            </a:r>
            <a:r>
              <a:rPr lang="en-US" altLang="ja-JP">
                <a:solidFill>
                  <a:schemeClr val="tx2"/>
                </a:solidFill>
              </a:rPr>
              <a:t>/* </a:t>
            </a:r>
            <a:r>
              <a:rPr lang="ja-JP" altLang="en-US">
                <a:solidFill>
                  <a:schemeClr val="tx2"/>
                </a:solidFill>
              </a:rPr>
              <a:t>バッファ中のメッセージ数 */</a:t>
            </a:r>
            <a:endParaRPr lang="ja-JP" altLang="en-US" sz="2600"/>
          </a:p>
          <a:p>
            <a:pPr eaLnBrk="1" hangingPunct="1"/>
            <a:r>
              <a:rPr lang="en-US" altLang="ja-JP" sz="2600"/>
              <a:t>   private Message Buffer[</a:t>
            </a:r>
            <a:r>
              <a:rPr lang="en-US" altLang="ja-JP" sz="2600" i="1"/>
              <a:t>N</a:t>
            </a:r>
            <a:r>
              <a:rPr lang="en-US" altLang="ja-JP" sz="2600"/>
              <a:t>];             </a:t>
            </a:r>
            <a:r>
              <a:rPr lang="en-US" altLang="ja-JP">
                <a:solidFill>
                  <a:schemeClr val="tx2"/>
                </a:solidFill>
              </a:rPr>
              <a:t>/* </a:t>
            </a:r>
            <a:r>
              <a:rPr lang="ja-JP" altLang="en-US">
                <a:solidFill>
                  <a:schemeClr val="tx2"/>
                </a:solidFill>
              </a:rPr>
              <a:t>バッファ */</a:t>
            </a:r>
          </a:p>
          <a:p>
            <a:pPr eaLnBrk="1" hangingPunct="1"/>
            <a:r>
              <a:rPr lang="en-US" altLang="ja-JP" sz="2800"/>
              <a:t>						</a:t>
            </a:r>
            <a:r>
              <a:rPr lang="en-US" altLang="ja-JP"/>
              <a:t>(</a:t>
            </a:r>
            <a:r>
              <a:rPr lang="ja-JP" altLang="en-US"/>
              <a:t>次へ続く)</a:t>
            </a:r>
          </a:p>
        </p:txBody>
      </p:sp>
      <p:sp>
        <p:nvSpPr>
          <p:cNvPr id="52228" name="Text Box 8"/>
          <p:cNvSpPr txBox="1">
            <a:spLocks noChangeArrowheads="1"/>
          </p:cNvSpPr>
          <p:nvPr/>
        </p:nvSpPr>
        <p:spPr bwMode="auto">
          <a:xfrm>
            <a:off x="152400" y="1676400"/>
            <a:ext cx="1911350" cy="457200"/>
          </a:xfrm>
          <a:prstGeom prst="rect">
            <a:avLst/>
          </a:prstGeom>
          <a:noFill/>
          <a:ln w="9525">
            <a:noFill/>
            <a:miter lim="800000"/>
            <a:headEnd/>
            <a:tailEnd/>
          </a:ln>
          <a:effectLst/>
        </p:spPr>
        <p:txBody>
          <a:bodyPr wrap="none">
            <a:spAutoFit/>
          </a:bodyPr>
          <a:lstStyle/>
          <a:p>
            <a:pPr eaLnBrk="1" hangingPunct="1"/>
            <a:r>
              <a:rPr lang="ja-JP" altLang="en-US"/>
              <a:t>(変数宣言部)</a:t>
            </a:r>
          </a:p>
        </p:txBody>
      </p:sp>
      <p:sp>
        <p:nvSpPr>
          <p:cNvPr id="590857" name="Text Box 9"/>
          <p:cNvSpPr txBox="1">
            <a:spLocks noChangeArrowheads="1"/>
          </p:cNvSpPr>
          <p:nvPr/>
        </p:nvSpPr>
        <p:spPr bwMode="auto">
          <a:xfrm>
            <a:off x="4953000" y="5359400"/>
            <a:ext cx="3802063" cy="519113"/>
          </a:xfrm>
          <a:prstGeom prst="rect">
            <a:avLst/>
          </a:prstGeom>
          <a:noFill/>
          <a:ln w="9525">
            <a:noFill/>
            <a:miter lim="800000"/>
            <a:headEnd/>
            <a:tailEnd/>
          </a:ln>
          <a:effectLst/>
        </p:spPr>
        <p:txBody>
          <a:bodyPr wrap="none">
            <a:spAutoFit/>
          </a:bodyPr>
          <a:lstStyle/>
          <a:p>
            <a:pPr eaLnBrk="1" hangingPunct="1"/>
            <a:r>
              <a:rPr lang="ja-JP" altLang="en-US" sz="2800"/>
              <a:t>変数は全て </a:t>
            </a:r>
            <a:r>
              <a:rPr lang="en-US" altLang="ja-JP" sz="2800"/>
              <a:t>private </a:t>
            </a:r>
            <a:r>
              <a:rPr lang="ja-JP" altLang="en-US" sz="2800"/>
              <a:t>変数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90857"/>
                                        </p:tgtEl>
                                        <p:attrNameLst>
                                          <p:attrName>style.visibility</p:attrName>
                                        </p:attrNameLst>
                                      </p:cBhvr>
                                      <p:to>
                                        <p:strVal val="visible"/>
                                      </p:to>
                                    </p:set>
                                    <p:anim calcmode="lin" valueType="num">
                                      <p:cBhvr additive="base">
                                        <p:cTn id="7" dur="500" fill="hold"/>
                                        <p:tgtEl>
                                          <p:spTgt spid="590857"/>
                                        </p:tgtEl>
                                        <p:attrNameLst>
                                          <p:attrName>ppt_x</p:attrName>
                                        </p:attrNameLst>
                                      </p:cBhvr>
                                      <p:tavLst>
                                        <p:tav tm="0">
                                          <p:val>
                                            <p:strVal val="#ppt_x"/>
                                          </p:val>
                                        </p:tav>
                                        <p:tav tm="100000">
                                          <p:val>
                                            <p:strVal val="#ppt_x"/>
                                          </p:val>
                                        </p:tav>
                                      </p:tavLst>
                                    </p:anim>
                                    <p:anim calcmode="lin" valueType="num">
                                      <p:cBhvr additive="base">
                                        <p:cTn id="8" dur="500" fill="hold"/>
                                        <p:tgtEl>
                                          <p:spTgt spid="5908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0857" grpId="0"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Grp="1" noChangeArrowheads="1"/>
          </p:cNvSpPr>
          <p:nvPr>
            <p:ph type="title"/>
          </p:nvPr>
        </p:nvSpPr>
        <p:spPr/>
        <p:txBody>
          <a:bodyPr/>
          <a:lstStyle/>
          <a:p>
            <a:pPr eaLnBrk="1" hangingPunct="1"/>
            <a:r>
              <a:rPr lang="ja-JP" altLang="en-US"/>
              <a:t>モニタを用いたパイプ処理</a:t>
            </a:r>
          </a:p>
        </p:txBody>
      </p:sp>
      <p:sp>
        <p:nvSpPr>
          <p:cNvPr id="53251" name="Rectangle 3"/>
          <p:cNvSpPr>
            <a:spLocks noChangeArrowheads="1"/>
          </p:cNvSpPr>
          <p:nvPr/>
        </p:nvSpPr>
        <p:spPr bwMode="auto">
          <a:xfrm>
            <a:off x="457200" y="1600200"/>
            <a:ext cx="8305800" cy="52578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600"/>
              <a:t>   public void put (Message </a:t>
            </a:r>
            <a:r>
              <a:rPr lang="en-US" altLang="ja-JP" sz="2600" i="1"/>
              <a:t>msg</a:t>
            </a:r>
            <a:r>
              <a:rPr lang="en-US" altLang="ja-JP" sz="2600"/>
              <a:t>) { </a:t>
            </a:r>
            <a:r>
              <a:rPr lang="en-US" altLang="ja-JP">
                <a:solidFill>
                  <a:schemeClr val="tx2"/>
                </a:solidFill>
              </a:rPr>
              <a:t>/* </a:t>
            </a:r>
            <a:r>
              <a:rPr lang="ja-JP" altLang="en-US">
                <a:solidFill>
                  <a:schemeClr val="tx2"/>
                </a:solidFill>
              </a:rPr>
              <a:t>バッファへの書き込み */</a:t>
            </a:r>
          </a:p>
          <a:p>
            <a:pPr eaLnBrk="1" hangingPunct="1"/>
            <a:r>
              <a:rPr lang="en-US" altLang="ja-JP" sz="2600"/>
              <a:t>      if (</a:t>
            </a:r>
            <a:r>
              <a:rPr lang="en-US" altLang="ja-JP" sz="2600" i="1"/>
              <a:t>m</a:t>
            </a:r>
            <a:r>
              <a:rPr lang="en-US" altLang="ja-JP" sz="2600"/>
              <a:t> ≧ </a:t>
            </a:r>
            <a:r>
              <a:rPr lang="en-US" altLang="ja-JP" sz="2600" i="1"/>
              <a:t>N</a:t>
            </a:r>
            <a:r>
              <a:rPr lang="en-US" altLang="ja-JP" sz="2600"/>
              <a:t>) </a:t>
            </a:r>
            <a:r>
              <a:rPr lang="en-US" altLang="ja-JP" sz="2600" i="1"/>
              <a:t>full</a:t>
            </a:r>
            <a:r>
              <a:rPr lang="en-US" altLang="ja-JP" sz="2600"/>
              <a:t>.wait;        </a:t>
            </a:r>
            <a:r>
              <a:rPr lang="en-US" altLang="ja-JP">
                <a:solidFill>
                  <a:schemeClr val="tx2"/>
                </a:solidFill>
              </a:rPr>
              <a:t>/* </a:t>
            </a:r>
            <a:r>
              <a:rPr lang="ja-JP" altLang="en-US">
                <a:solidFill>
                  <a:schemeClr val="tx2"/>
                </a:solidFill>
              </a:rPr>
              <a:t>バッファがいっぱいなら待つ */</a:t>
            </a:r>
          </a:p>
          <a:p>
            <a:pPr eaLnBrk="1" hangingPunct="1"/>
            <a:r>
              <a:rPr lang="en-US" altLang="ja-JP" sz="2600"/>
              <a:t>      </a:t>
            </a:r>
            <a:r>
              <a:rPr lang="en-US" altLang="ja-JP" sz="2600" i="1"/>
              <a:t>Buffer</a:t>
            </a:r>
            <a:r>
              <a:rPr lang="en-US" altLang="ja-JP" sz="2600"/>
              <a:t>[</a:t>
            </a:r>
            <a:r>
              <a:rPr lang="en-US" altLang="ja-JP" sz="2600" i="1"/>
              <a:t>i</a:t>
            </a:r>
            <a:r>
              <a:rPr lang="en-US" altLang="ja-JP" sz="2600"/>
              <a:t>] := </a:t>
            </a:r>
            <a:r>
              <a:rPr lang="en-US" altLang="ja-JP" sz="2600" i="1"/>
              <a:t>msg</a:t>
            </a:r>
            <a:r>
              <a:rPr lang="ja-JP" altLang="en-US" sz="2600"/>
              <a:t>; </a:t>
            </a:r>
            <a:r>
              <a:rPr lang="en-US" altLang="ja-JP" sz="2600" i="1"/>
              <a:t>i</a:t>
            </a:r>
            <a:r>
              <a:rPr lang="en-US" altLang="ja-JP" sz="2600"/>
              <a:t> := (</a:t>
            </a:r>
            <a:r>
              <a:rPr lang="en-US" altLang="ja-JP" sz="2600" i="1"/>
              <a:t>i</a:t>
            </a:r>
            <a:r>
              <a:rPr lang="en-US" altLang="ja-JP" sz="2600"/>
              <a:t> +1) mod </a:t>
            </a:r>
            <a:r>
              <a:rPr lang="en-US" altLang="ja-JP" sz="2600" i="1"/>
              <a:t>N</a:t>
            </a:r>
            <a:r>
              <a:rPr lang="en-US" altLang="ja-JP" sz="2600"/>
              <a:t>; ++</a:t>
            </a:r>
            <a:r>
              <a:rPr lang="en-US" altLang="ja-JP" sz="2600" i="1"/>
              <a:t>m</a:t>
            </a:r>
            <a:r>
              <a:rPr lang="en-US" altLang="ja-JP" sz="2600"/>
              <a:t>;   </a:t>
            </a:r>
            <a:r>
              <a:rPr lang="en-US" altLang="ja-JP">
                <a:solidFill>
                  <a:schemeClr val="tx2"/>
                </a:solidFill>
              </a:rPr>
              <a:t>/* </a:t>
            </a:r>
            <a:r>
              <a:rPr lang="ja-JP" altLang="en-US">
                <a:solidFill>
                  <a:schemeClr val="tx2"/>
                </a:solidFill>
              </a:rPr>
              <a:t>書き込み */</a:t>
            </a:r>
          </a:p>
          <a:p>
            <a:pPr eaLnBrk="1" hangingPunct="1"/>
            <a:r>
              <a:rPr lang="ja-JP" altLang="en-US" sz="2600"/>
              <a:t>      </a:t>
            </a:r>
            <a:r>
              <a:rPr lang="en-US" altLang="ja-JP" sz="2600" i="1"/>
              <a:t>empty</a:t>
            </a:r>
            <a:r>
              <a:rPr lang="en-US" altLang="ja-JP" sz="2600"/>
              <a:t>.signal;</a:t>
            </a:r>
          </a:p>
          <a:p>
            <a:pPr eaLnBrk="1" hangingPunct="1"/>
            <a:r>
              <a:rPr lang="en-US" altLang="ja-JP" sz="2600"/>
              <a:t>   }</a:t>
            </a:r>
          </a:p>
          <a:p>
            <a:pPr eaLnBrk="1" hangingPunct="1"/>
            <a:endParaRPr lang="en-US" altLang="ja-JP" sz="2600"/>
          </a:p>
          <a:p>
            <a:pPr eaLnBrk="1" hangingPunct="1"/>
            <a:r>
              <a:rPr lang="en-US" altLang="ja-JP" sz="2600"/>
              <a:t>   public Message get() {              </a:t>
            </a:r>
            <a:r>
              <a:rPr lang="en-US" altLang="ja-JP">
                <a:solidFill>
                  <a:schemeClr val="tx2"/>
                </a:solidFill>
              </a:rPr>
              <a:t>/* </a:t>
            </a:r>
            <a:r>
              <a:rPr lang="ja-JP" altLang="en-US">
                <a:solidFill>
                  <a:schemeClr val="tx2"/>
                </a:solidFill>
              </a:rPr>
              <a:t>バッファからの読み出し */</a:t>
            </a:r>
            <a:endParaRPr lang="en-US" altLang="ja-JP" sz="2600"/>
          </a:p>
          <a:p>
            <a:pPr eaLnBrk="1" hangingPunct="1"/>
            <a:r>
              <a:rPr lang="en-US" altLang="ja-JP" sz="2600"/>
              <a:t>      if (</a:t>
            </a:r>
            <a:r>
              <a:rPr lang="en-US" altLang="ja-JP" sz="2600" i="1"/>
              <a:t>m</a:t>
            </a:r>
            <a:r>
              <a:rPr lang="en-US" altLang="ja-JP" sz="2600"/>
              <a:t> = 0) </a:t>
            </a:r>
            <a:r>
              <a:rPr lang="en-US" altLang="ja-JP" sz="2600" i="1"/>
              <a:t>empty</a:t>
            </a:r>
            <a:r>
              <a:rPr lang="en-US" altLang="ja-JP" sz="2600"/>
              <a:t>.wait;                </a:t>
            </a:r>
            <a:r>
              <a:rPr lang="en-US" altLang="ja-JP">
                <a:solidFill>
                  <a:schemeClr val="tx2"/>
                </a:solidFill>
              </a:rPr>
              <a:t>/* </a:t>
            </a:r>
            <a:r>
              <a:rPr lang="ja-JP" altLang="en-US">
                <a:solidFill>
                  <a:schemeClr val="tx2"/>
                </a:solidFill>
              </a:rPr>
              <a:t>バッファが空なら待つ */</a:t>
            </a:r>
            <a:endParaRPr lang="en-US" altLang="ja-JP" sz="2600"/>
          </a:p>
          <a:p>
            <a:pPr eaLnBrk="1" hangingPunct="1"/>
            <a:r>
              <a:rPr lang="en-US" altLang="ja-JP" sz="2600"/>
              <a:t>      </a:t>
            </a:r>
            <a:r>
              <a:rPr lang="en-US" altLang="ja-JP" sz="2600" i="1"/>
              <a:t>msg</a:t>
            </a:r>
            <a:r>
              <a:rPr lang="en-US" altLang="ja-JP" sz="2600"/>
              <a:t> := </a:t>
            </a:r>
            <a:r>
              <a:rPr lang="en-US" altLang="ja-JP" sz="2600" i="1"/>
              <a:t>Buffer</a:t>
            </a:r>
            <a:r>
              <a:rPr lang="en-US" altLang="ja-JP" sz="2600"/>
              <a:t>[</a:t>
            </a:r>
            <a:r>
              <a:rPr lang="en-US" altLang="ja-JP" sz="2600" i="1"/>
              <a:t>j</a:t>
            </a:r>
            <a:r>
              <a:rPr lang="en-US" altLang="ja-JP" sz="2600"/>
              <a:t>]</a:t>
            </a:r>
            <a:r>
              <a:rPr lang="ja-JP" altLang="en-US" sz="2600"/>
              <a:t>;  </a:t>
            </a:r>
            <a:r>
              <a:rPr lang="en-US" altLang="ja-JP" sz="2600" i="1"/>
              <a:t>j</a:t>
            </a:r>
            <a:r>
              <a:rPr lang="en-US" altLang="ja-JP" sz="2600"/>
              <a:t> := (</a:t>
            </a:r>
            <a:r>
              <a:rPr lang="en-US" altLang="ja-JP" sz="2600" i="1"/>
              <a:t>j</a:t>
            </a:r>
            <a:r>
              <a:rPr lang="en-US" altLang="ja-JP" sz="2600"/>
              <a:t> +1) mod </a:t>
            </a:r>
            <a:r>
              <a:rPr lang="en-US" altLang="ja-JP" sz="2600" i="1"/>
              <a:t>N</a:t>
            </a:r>
            <a:r>
              <a:rPr lang="en-US" altLang="ja-JP" sz="2600"/>
              <a:t>; --</a:t>
            </a:r>
            <a:r>
              <a:rPr lang="en-US" altLang="ja-JP" sz="2600" i="1"/>
              <a:t>m</a:t>
            </a:r>
            <a:r>
              <a:rPr lang="en-US" altLang="ja-JP" sz="2600"/>
              <a:t>;    </a:t>
            </a:r>
            <a:r>
              <a:rPr lang="en-US" altLang="ja-JP">
                <a:solidFill>
                  <a:schemeClr val="tx2"/>
                </a:solidFill>
              </a:rPr>
              <a:t>/* </a:t>
            </a:r>
            <a:r>
              <a:rPr lang="ja-JP" altLang="en-US">
                <a:solidFill>
                  <a:schemeClr val="tx2"/>
                </a:solidFill>
              </a:rPr>
              <a:t>読み出し */</a:t>
            </a:r>
            <a:endParaRPr lang="en-US" altLang="ja-JP" sz="2600"/>
          </a:p>
          <a:p>
            <a:pPr eaLnBrk="1" hangingPunct="1"/>
            <a:r>
              <a:rPr lang="ja-JP" altLang="en-US" sz="2600"/>
              <a:t>      </a:t>
            </a:r>
            <a:r>
              <a:rPr lang="en-US" altLang="ja-JP" sz="2600" i="1"/>
              <a:t>full</a:t>
            </a:r>
            <a:r>
              <a:rPr lang="en-US" altLang="ja-JP" sz="2600"/>
              <a:t>.signal;</a:t>
            </a:r>
          </a:p>
          <a:p>
            <a:pPr eaLnBrk="1" hangingPunct="1"/>
            <a:r>
              <a:rPr lang="en-US" altLang="ja-JP" sz="2600"/>
              <a:t>      return </a:t>
            </a:r>
            <a:r>
              <a:rPr lang="en-US" altLang="ja-JP" sz="2600" i="1"/>
              <a:t>msg</a:t>
            </a:r>
            <a:r>
              <a:rPr lang="en-US" altLang="ja-JP" sz="2600"/>
              <a:t>; </a:t>
            </a:r>
          </a:p>
          <a:p>
            <a:pPr eaLnBrk="1" hangingPunct="1"/>
            <a:r>
              <a:rPr lang="en-US" altLang="ja-JP" sz="2600"/>
              <a:t>  }</a:t>
            </a:r>
          </a:p>
          <a:p>
            <a:pPr eaLnBrk="1" hangingPunct="1"/>
            <a:r>
              <a:rPr lang="en-US" altLang="ja-JP" sz="2600"/>
              <a:t>}</a:t>
            </a:r>
          </a:p>
        </p:txBody>
      </p:sp>
      <p:sp useBgFill="1">
        <p:nvSpPr>
          <p:cNvPr id="596997" name="Text Box 5"/>
          <p:cNvSpPr txBox="1">
            <a:spLocks noChangeArrowheads="1"/>
          </p:cNvSpPr>
          <p:nvPr/>
        </p:nvSpPr>
        <p:spPr bwMode="auto">
          <a:xfrm>
            <a:off x="3352800" y="5638800"/>
            <a:ext cx="5172075" cy="946150"/>
          </a:xfrm>
          <a:prstGeom prst="rect">
            <a:avLst/>
          </a:prstGeom>
          <a:ln w="9525">
            <a:noFill/>
            <a:miter lim="800000"/>
            <a:headEnd/>
            <a:tailEnd/>
          </a:ln>
          <a:effectLst/>
        </p:spPr>
        <p:txBody>
          <a:bodyPr wrap="none">
            <a:spAutoFit/>
          </a:bodyPr>
          <a:lstStyle/>
          <a:p>
            <a:pPr eaLnBrk="1" hangingPunct="1"/>
            <a:r>
              <a:rPr lang="ja-JP" altLang="en-US" sz="2800"/>
              <a:t>資源を使用するプロセスは</a:t>
            </a:r>
          </a:p>
          <a:p>
            <a:pPr eaLnBrk="1" hangingPunct="1"/>
            <a:r>
              <a:rPr lang="en-US" altLang="ja-JP" sz="2800"/>
              <a:t>put(), get() </a:t>
            </a:r>
            <a:r>
              <a:rPr lang="ja-JP" altLang="en-US" sz="2800"/>
              <a:t>を呼び出すだけでいい</a:t>
            </a:r>
          </a:p>
        </p:txBody>
      </p:sp>
      <p:sp>
        <p:nvSpPr>
          <p:cNvPr id="53253" name="Text Box 6"/>
          <p:cNvSpPr txBox="1">
            <a:spLocks noChangeArrowheads="1"/>
          </p:cNvSpPr>
          <p:nvPr/>
        </p:nvSpPr>
        <p:spPr bwMode="auto">
          <a:xfrm>
            <a:off x="0" y="1143000"/>
            <a:ext cx="1597025" cy="457200"/>
          </a:xfrm>
          <a:prstGeom prst="rect">
            <a:avLst/>
          </a:prstGeom>
          <a:noFill/>
          <a:ln w="9525">
            <a:noFill/>
            <a:miter lim="800000"/>
            <a:headEnd/>
            <a:tailEnd/>
          </a:ln>
          <a:effectLst/>
        </p:spPr>
        <p:txBody>
          <a:bodyPr wrap="none">
            <a:spAutoFit/>
          </a:bodyPr>
          <a:lstStyle/>
          <a:p>
            <a:pPr eaLnBrk="1" hangingPunct="1"/>
            <a:r>
              <a:rPr lang="ja-JP" altLang="en-US"/>
              <a:t>(メソッド部)</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96997"/>
                                        </p:tgtEl>
                                        <p:attrNameLst>
                                          <p:attrName>style.visibility</p:attrName>
                                        </p:attrNameLst>
                                      </p:cBhvr>
                                      <p:to>
                                        <p:strVal val="visible"/>
                                      </p:to>
                                    </p:set>
                                    <p:animEffect transition="in" filter="checkerboard(across)">
                                      <p:cBhvr>
                                        <p:cTn id="7" dur="500"/>
                                        <p:tgtEl>
                                          <p:spTgt spid="5969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6997" grpId="0" animBg="1"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ja-JP" altLang="en-US"/>
              <a:t>モニタを用いたパイプ処理</a:t>
            </a:r>
          </a:p>
        </p:txBody>
      </p:sp>
      <p:sp>
        <p:nvSpPr>
          <p:cNvPr id="54275" name="Rectangle 3"/>
          <p:cNvSpPr>
            <a:spLocks noChangeArrowheads="1"/>
          </p:cNvSpPr>
          <p:nvPr/>
        </p:nvSpPr>
        <p:spPr bwMode="auto">
          <a:xfrm>
            <a:off x="1116013" y="2205038"/>
            <a:ext cx="4392612" cy="1944687"/>
          </a:xfrm>
          <a:prstGeom prst="rect">
            <a:avLst/>
          </a:prstGeom>
          <a:solidFill>
            <a:srgbClr val="000000"/>
          </a:solidFill>
          <a:ln w="19050">
            <a:solidFill>
              <a:schemeClr val="tx1"/>
            </a:solidFill>
            <a:miter lim="800000"/>
            <a:headEnd/>
            <a:tailEnd/>
          </a:ln>
          <a:effectLst/>
        </p:spPr>
        <p:txBody>
          <a:bodyPr wrap="none" anchor="ctr"/>
          <a:lstStyle/>
          <a:p>
            <a:r>
              <a:rPr kumimoji="0" lang="en-US" altLang="ja-JP" sz="2800"/>
              <a:t>while (true){</a:t>
            </a:r>
          </a:p>
          <a:p>
            <a:r>
              <a:rPr kumimoji="0" lang="en-US" altLang="ja-JP" sz="2800"/>
              <a:t>   </a:t>
            </a:r>
            <a:r>
              <a:rPr kumimoji="0" lang="en-US" altLang="ja-JP" sz="2800" i="1"/>
              <a:t>send_msg</a:t>
            </a:r>
            <a:r>
              <a:rPr kumimoji="0" lang="en-US" altLang="ja-JP" sz="2800"/>
              <a:t> </a:t>
            </a:r>
            <a:r>
              <a:rPr kumimoji="0" lang="ja-JP" altLang="en-US" sz="2800"/>
              <a:t>の生成</a:t>
            </a:r>
            <a:r>
              <a:rPr kumimoji="0" lang="en-US" altLang="ja-JP" sz="2800"/>
              <a:t>;</a:t>
            </a:r>
          </a:p>
          <a:p>
            <a:r>
              <a:rPr kumimoji="0" lang="en-US" altLang="ja-JP" sz="2800"/>
              <a:t>   monitor.put</a:t>
            </a:r>
            <a:r>
              <a:rPr kumimoji="0" lang="ja-JP" altLang="en-US" sz="2800"/>
              <a:t> </a:t>
            </a:r>
            <a:r>
              <a:rPr kumimoji="0" lang="en-US" altLang="ja-JP" sz="2800"/>
              <a:t>(</a:t>
            </a:r>
            <a:r>
              <a:rPr kumimoji="0" lang="en-US" altLang="ja-JP" sz="2800" i="1"/>
              <a:t>send_msg</a:t>
            </a:r>
            <a:r>
              <a:rPr kumimoji="0" lang="en-US" altLang="ja-JP" sz="2800"/>
              <a:t>);</a:t>
            </a:r>
          </a:p>
          <a:p>
            <a:r>
              <a:rPr kumimoji="0" lang="en-US" altLang="ja-JP" sz="2800"/>
              <a:t>}</a:t>
            </a:r>
            <a:endParaRPr lang="ja-JP" altLang="en-US" sz="2800">
              <a:solidFill>
                <a:schemeClr val="tx2"/>
              </a:solidFill>
            </a:endParaRPr>
          </a:p>
        </p:txBody>
      </p:sp>
      <p:sp>
        <p:nvSpPr>
          <p:cNvPr id="54276" name="Rectangle 4"/>
          <p:cNvSpPr>
            <a:spLocks noChangeArrowheads="1"/>
          </p:cNvSpPr>
          <p:nvPr/>
        </p:nvSpPr>
        <p:spPr bwMode="auto">
          <a:xfrm>
            <a:off x="1116013" y="4652963"/>
            <a:ext cx="4392612" cy="1944687"/>
          </a:xfrm>
          <a:prstGeom prst="rect">
            <a:avLst/>
          </a:prstGeom>
          <a:solidFill>
            <a:srgbClr val="000000"/>
          </a:solidFill>
          <a:ln w="19050">
            <a:solidFill>
              <a:schemeClr val="tx1"/>
            </a:solidFill>
            <a:miter lim="800000"/>
            <a:headEnd/>
            <a:tailEnd/>
          </a:ln>
          <a:effectLst/>
        </p:spPr>
        <p:txBody>
          <a:bodyPr wrap="none" anchor="ctr"/>
          <a:lstStyle/>
          <a:p>
            <a:r>
              <a:rPr kumimoji="0" lang="en-US" altLang="ja-JP" sz="2800"/>
              <a:t>while (true){</a:t>
            </a:r>
          </a:p>
          <a:p>
            <a:r>
              <a:rPr kumimoji="0" lang="en-US" altLang="ja-JP" sz="2800"/>
              <a:t>   </a:t>
            </a:r>
            <a:r>
              <a:rPr kumimoji="0" lang="en-US" altLang="ja-JP" sz="2800" i="1"/>
              <a:t>recv_msg</a:t>
            </a:r>
            <a:r>
              <a:rPr kumimoji="0" lang="en-US" altLang="ja-JP" sz="2800"/>
              <a:t> := monitor.get();</a:t>
            </a:r>
          </a:p>
          <a:p>
            <a:r>
              <a:rPr kumimoji="0" lang="en-US" altLang="ja-JP" sz="2800"/>
              <a:t>   </a:t>
            </a:r>
            <a:r>
              <a:rPr kumimoji="0" lang="en-US" altLang="ja-JP" sz="2800" i="1"/>
              <a:t>recv_mes</a:t>
            </a:r>
            <a:r>
              <a:rPr kumimoji="0" lang="en-US" altLang="ja-JP" sz="2800"/>
              <a:t> </a:t>
            </a:r>
            <a:r>
              <a:rPr kumimoji="0" lang="ja-JP" altLang="en-US" sz="2800"/>
              <a:t>の処理;</a:t>
            </a:r>
          </a:p>
          <a:p>
            <a:r>
              <a:rPr kumimoji="0" lang="en-US" altLang="ja-JP" sz="2800"/>
              <a:t>}</a:t>
            </a:r>
            <a:endParaRPr lang="ja-JP" altLang="en-US" sz="2800">
              <a:solidFill>
                <a:schemeClr val="tx2"/>
              </a:solidFill>
            </a:endParaRPr>
          </a:p>
        </p:txBody>
      </p:sp>
      <p:sp>
        <p:nvSpPr>
          <p:cNvPr id="54277" name="Text Box 5"/>
          <p:cNvSpPr txBox="1">
            <a:spLocks noChangeArrowheads="1"/>
          </p:cNvSpPr>
          <p:nvPr/>
        </p:nvSpPr>
        <p:spPr bwMode="auto">
          <a:xfrm>
            <a:off x="827088" y="1628775"/>
            <a:ext cx="1098550" cy="457200"/>
          </a:xfrm>
          <a:prstGeom prst="rect">
            <a:avLst/>
          </a:prstGeom>
          <a:noFill/>
          <a:ln w="9525">
            <a:noFill/>
            <a:miter lim="800000"/>
            <a:headEnd/>
            <a:tailEnd/>
          </a:ln>
          <a:effectLst/>
        </p:spPr>
        <p:txBody>
          <a:bodyPr wrap="none">
            <a:spAutoFit/>
          </a:bodyPr>
          <a:lstStyle/>
          <a:p>
            <a:pPr eaLnBrk="1" hangingPunct="1"/>
            <a:r>
              <a:rPr lang="ja-JP" altLang="en-US"/>
              <a:t>送信側</a:t>
            </a:r>
          </a:p>
        </p:txBody>
      </p:sp>
      <p:sp>
        <p:nvSpPr>
          <p:cNvPr id="54278" name="Text Box 6"/>
          <p:cNvSpPr txBox="1">
            <a:spLocks noChangeArrowheads="1"/>
          </p:cNvSpPr>
          <p:nvPr/>
        </p:nvSpPr>
        <p:spPr bwMode="auto">
          <a:xfrm>
            <a:off x="900113" y="4149725"/>
            <a:ext cx="1098550" cy="457200"/>
          </a:xfrm>
          <a:prstGeom prst="rect">
            <a:avLst/>
          </a:prstGeom>
          <a:noFill/>
          <a:ln w="9525">
            <a:noFill/>
            <a:miter lim="800000"/>
            <a:headEnd/>
            <a:tailEnd/>
          </a:ln>
          <a:effectLst/>
        </p:spPr>
        <p:txBody>
          <a:bodyPr wrap="none">
            <a:spAutoFit/>
          </a:bodyPr>
          <a:lstStyle/>
          <a:p>
            <a:pPr eaLnBrk="1" hangingPunct="1"/>
            <a:r>
              <a:rPr lang="ja-JP" altLang="en-US"/>
              <a:t>受信側</a:t>
            </a:r>
          </a:p>
        </p:txBody>
      </p:sp>
      <p:sp>
        <p:nvSpPr>
          <p:cNvPr id="599047" name="Text Box 7"/>
          <p:cNvSpPr txBox="1">
            <a:spLocks noChangeArrowheads="1"/>
          </p:cNvSpPr>
          <p:nvPr/>
        </p:nvSpPr>
        <p:spPr bwMode="auto">
          <a:xfrm>
            <a:off x="5795963" y="4941888"/>
            <a:ext cx="2940228" cy="1384995"/>
          </a:xfrm>
          <a:prstGeom prst="rect">
            <a:avLst/>
          </a:prstGeom>
          <a:noFill/>
          <a:ln w="9525">
            <a:noFill/>
            <a:miter lim="800000"/>
            <a:headEnd/>
            <a:tailEnd/>
          </a:ln>
          <a:effectLst/>
        </p:spPr>
        <p:txBody>
          <a:bodyPr wrap="none">
            <a:spAutoFit/>
          </a:bodyPr>
          <a:lstStyle/>
          <a:p>
            <a:pPr eaLnBrk="1" hangingPunct="1"/>
            <a:r>
              <a:rPr lang="ja-JP" altLang="en-US" sz="2800" dirty="0"/>
              <a:t>セマフォ変数や</a:t>
            </a:r>
          </a:p>
          <a:p>
            <a:pPr eaLnBrk="1" hangingPunct="1"/>
            <a:r>
              <a:rPr lang="ja-JP" altLang="en-US" sz="2800" dirty="0"/>
              <a:t>位置を示す変数を</a:t>
            </a:r>
            <a:endParaRPr lang="en-US" altLang="ja-JP" sz="2800" dirty="0"/>
          </a:p>
          <a:p>
            <a:pPr eaLnBrk="1" hangingPunct="1"/>
            <a:r>
              <a:rPr lang="ja-JP" altLang="en-US" sz="2800" dirty="0"/>
              <a:t>扱わなくていい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99047"/>
                                        </p:tgtEl>
                                        <p:attrNameLst>
                                          <p:attrName>style.visibility</p:attrName>
                                        </p:attrNameLst>
                                      </p:cBhvr>
                                      <p:to>
                                        <p:strVal val="visible"/>
                                      </p:to>
                                    </p:set>
                                    <p:animEffect transition="in" filter="checkerboard(across)">
                                      <p:cBhvr>
                                        <p:cTn id="7" dur="500"/>
                                        <p:tgtEl>
                                          <p:spTgt spid="5990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9047"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85800" y="800100"/>
            <a:ext cx="7772400" cy="762000"/>
          </a:xfrm>
        </p:spPr>
        <p:txBody>
          <a:bodyPr/>
          <a:lstStyle/>
          <a:p>
            <a:pPr eaLnBrk="1" hangingPunct="1"/>
            <a:r>
              <a:rPr lang="ja-JP" altLang="en-US"/>
              <a:t>セマフォとモニタ</a:t>
            </a:r>
          </a:p>
        </p:txBody>
      </p:sp>
      <p:sp>
        <p:nvSpPr>
          <p:cNvPr id="55299" name="Rectangle 3"/>
          <p:cNvSpPr>
            <a:spLocks noGrp="1" noChangeArrowheads="1"/>
          </p:cNvSpPr>
          <p:nvPr>
            <p:ph type="body" idx="1"/>
          </p:nvPr>
        </p:nvSpPr>
        <p:spPr>
          <a:xfrm>
            <a:off x="685800" y="1981200"/>
            <a:ext cx="7772400" cy="4495800"/>
          </a:xfrm>
        </p:spPr>
        <p:txBody>
          <a:bodyPr/>
          <a:lstStyle/>
          <a:p>
            <a:pPr eaLnBrk="1" hangingPunct="1"/>
            <a:r>
              <a:rPr lang="ja-JP" altLang="en-US" dirty="0">
                <a:latin typeface="Times New Roman" charset="0"/>
              </a:rPr>
              <a:t>セマフォ</a:t>
            </a:r>
          </a:p>
          <a:p>
            <a:pPr lvl="1" eaLnBrk="1" hangingPunct="1"/>
            <a:r>
              <a:rPr lang="en-US" altLang="ja-JP" dirty="0">
                <a:latin typeface="Times New Roman" charset="0"/>
              </a:rPr>
              <a:t>wait </a:t>
            </a:r>
            <a:r>
              <a:rPr lang="ja-JP" altLang="en-US" dirty="0">
                <a:latin typeface="Times New Roman" charset="0"/>
              </a:rPr>
              <a:t>命令でしか資源の有無がわからない</a:t>
            </a:r>
          </a:p>
          <a:p>
            <a:pPr lvl="1" eaLnBrk="1" hangingPunct="1"/>
            <a:r>
              <a:rPr lang="ja-JP" altLang="en-US" dirty="0">
                <a:latin typeface="Times New Roman" charset="0"/>
              </a:rPr>
              <a:t>資源が無かった場合は強制的に待ち状態</a:t>
            </a:r>
          </a:p>
          <a:p>
            <a:pPr lvl="2" eaLnBrk="1" hangingPunct="1"/>
            <a:r>
              <a:rPr lang="en-US" altLang="ja-JP" dirty="0">
                <a:latin typeface="Times New Roman" charset="0"/>
              </a:rPr>
              <a:t>Java </a:t>
            </a:r>
            <a:r>
              <a:rPr lang="ja-JP" altLang="en-US" dirty="0">
                <a:latin typeface="Times New Roman" charset="0"/>
              </a:rPr>
              <a:t>等では </a:t>
            </a:r>
            <a:r>
              <a:rPr lang="en-US" altLang="ja-JP" dirty="0" err="1">
                <a:latin typeface="Times New Roman" charset="0"/>
              </a:rPr>
              <a:t>try&amp;wait</a:t>
            </a:r>
            <a:r>
              <a:rPr lang="en-US" altLang="ja-JP" dirty="0">
                <a:latin typeface="Times New Roman" charset="0"/>
              </a:rPr>
              <a:t> </a:t>
            </a:r>
            <a:r>
              <a:rPr lang="ja-JP" altLang="en-US" dirty="0">
                <a:latin typeface="Times New Roman" charset="0"/>
              </a:rPr>
              <a:t>命令が実装</a:t>
            </a:r>
          </a:p>
          <a:p>
            <a:pPr lvl="3" eaLnBrk="1" hangingPunct="1"/>
            <a:r>
              <a:rPr lang="ja-JP" altLang="en-US" dirty="0">
                <a:latin typeface="Times New Roman" charset="0"/>
              </a:rPr>
              <a:t>資源を獲得できれば </a:t>
            </a:r>
            <a:r>
              <a:rPr lang="en-US" altLang="ja-JP" dirty="0">
                <a:latin typeface="Times New Roman" charset="0"/>
              </a:rPr>
              <a:t>true </a:t>
            </a:r>
            <a:r>
              <a:rPr lang="ja-JP" altLang="en-US" dirty="0">
                <a:latin typeface="Times New Roman" charset="0"/>
              </a:rPr>
              <a:t>を、できなければ </a:t>
            </a:r>
            <a:r>
              <a:rPr lang="en-US" altLang="ja-JP" dirty="0">
                <a:latin typeface="Times New Roman" charset="0"/>
              </a:rPr>
              <a:t>false </a:t>
            </a:r>
            <a:r>
              <a:rPr lang="ja-JP" altLang="en-US" dirty="0">
                <a:latin typeface="Times New Roman" charset="0"/>
              </a:rPr>
              <a:t>を返す</a:t>
            </a:r>
          </a:p>
          <a:p>
            <a:pPr eaLnBrk="1" hangingPunct="1"/>
            <a:r>
              <a:rPr lang="ja-JP" altLang="en-US" dirty="0">
                <a:latin typeface="Times New Roman" charset="0"/>
              </a:rPr>
              <a:t>モニタ</a:t>
            </a:r>
          </a:p>
          <a:p>
            <a:pPr lvl="1" eaLnBrk="1" hangingPunct="1"/>
            <a:r>
              <a:rPr lang="ja-JP" altLang="en-US" dirty="0">
                <a:latin typeface="Times New Roman" charset="0"/>
              </a:rPr>
              <a:t>資源の有無を </a:t>
            </a:r>
            <a:r>
              <a:rPr lang="en-US" altLang="ja-JP" dirty="0">
                <a:latin typeface="Times New Roman" charset="0"/>
              </a:rPr>
              <a:t>queue </a:t>
            </a:r>
            <a:r>
              <a:rPr lang="ja-JP" altLang="en-US" dirty="0">
                <a:latin typeface="Times New Roman" charset="0"/>
              </a:rPr>
              <a:t>命令で調べられる</a:t>
            </a:r>
          </a:p>
          <a:p>
            <a:pPr lvl="2" eaLnBrk="1" hangingPunct="1">
              <a:buFont typeface="Wingdings" pitchFamily="2" charset="2"/>
              <a:buNone/>
            </a:pPr>
            <a:r>
              <a:rPr lang="en-US" altLang="ja-JP" dirty="0">
                <a:latin typeface="Times New Roman" charset="0"/>
              </a:rPr>
              <a:t>⇒</a:t>
            </a:r>
            <a:r>
              <a:rPr lang="ja-JP" altLang="en-US" dirty="0">
                <a:latin typeface="Times New Roman" charset="0"/>
              </a:rPr>
              <a:t>資源が無い場合に待ちに入るか選択できる</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セマフォとモニタ</a:t>
            </a:r>
          </a:p>
        </p:txBody>
      </p:sp>
      <p:graphicFrame>
        <p:nvGraphicFramePr>
          <p:cNvPr id="591908" name="Group 36"/>
          <p:cNvGraphicFramePr>
            <a:graphicFrameLocks noGrp="1"/>
          </p:cNvGraphicFramePr>
          <p:nvPr/>
        </p:nvGraphicFramePr>
        <p:xfrm>
          <a:off x="609600" y="1676400"/>
          <a:ext cx="8153400" cy="5019676"/>
        </p:xfrm>
        <a:graphic>
          <a:graphicData uri="http://schemas.openxmlformats.org/drawingml/2006/table">
            <a:tbl>
              <a:tblPr/>
              <a:tblGrid>
                <a:gridCol w="2438400">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2895600">
                  <a:extLst>
                    <a:ext uri="{9D8B030D-6E8A-4147-A177-3AD203B41FA5}">
                      <a16:colId xmlns:a16="http://schemas.microsoft.com/office/drawing/2014/main" val="20002"/>
                    </a:ext>
                  </a:extLst>
                </a:gridCol>
              </a:tblGrid>
              <a:tr h="66835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endPar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セマフォ</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モニタ</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3025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提案者</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Dijkstra(1965)</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B.Hansen(1973)</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Hoare(1974)</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30250">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形態</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手続き</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(サブルーチン)</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構造化</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(オブジェクト指向)</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63607">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可読性/保守性</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低</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高</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63607">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提供形態</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ライブラリ等</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言語仕様の一部</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63607">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対応言語</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多</a:t>
                      </a: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少</a:t>
                      </a:r>
                      <a:r>
                        <a:rPr kumimoji="1" lang="en-US" altLang="ja-JP" sz="2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(Java)</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セマフォ</a:t>
            </a:r>
          </a:p>
        </p:txBody>
      </p:sp>
      <p:grpSp>
        <p:nvGrpSpPr>
          <p:cNvPr id="10243" name="Group 3"/>
          <p:cNvGrpSpPr>
            <a:grpSpLocks/>
          </p:cNvGrpSpPr>
          <p:nvPr/>
        </p:nvGrpSpPr>
        <p:grpSpPr bwMode="auto">
          <a:xfrm>
            <a:off x="228600" y="3657600"/>
            <a:ext cx="7467600" cy="1295400"/>
            <a:chOff x="672" y="2736"/>
            <a:chExt cx="4704" cy="816"/>
          </a:xfrm>
        </p:grpSpPr>
        <p:sp>
          <p:nvSpPr>
            <p:cNvPr id="10263" name="Rectangle 4"/>
            <p:cNvSpPr>
              <a:spLocks noChangeArrowheads="1"/>
            </p:cNvSpPr>
            <p:nvPr/>
          </p:nvSpPr>
          <p:spPr bwMode="auto">
            <a:xfrm rot="3059250">
              <a:off x="792" y="2664"/>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64" name="Rectangle 5"/>
            <p:cNvSpPr>
              <a:spLocks noChangeArrowheads="1"/>
            </p:cNvSpPr>
            <p:nvPr/>
          </p:nvSpPr>
          <p:spPr bwMode="auto">
            <a:xfrm rot="3059250">
              <a:off x="1080" y="2664"/>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65" name="Rectangle 6"/>
            <p:cNvSpPr>
              <a:spLocks noChangeArrowheads="1"/>
            </p:cNvSpPr>
            <p:nvPr/>
          </p:nvSpPr>
          <p:spPr bwMode="auto">
            <a:xfrm rot="3059250">
              <a:off x="1368" y="2664"/>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66" name="Rectangle 7"/>
            <p:cNvSpPr>
              <a:spLocks noChangeArrowheads="1"/>
            </p:cNvSpPr>
            <p:nvPr/>
          </p:nvSpPr>
          <p:spPr bwMode="auto">
            <a:xfrm rot="3059250">
              <a:off x="1608" y="2664"/>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67" name="Rectangle 8"/>
            <p:cNvSpPr>
              <a:spLocks noChangeArrowheads="1"/>
            </p:cNvSpPr>
            <p:nvPr/>
          </p:nvSpPr>
          <p:spPr bwMode="auto">
            <a:xfrm rot="3059250">
              <a:off x="1848" y="2664"/>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68" name="Rectangle 9"/>
            <p:cNvSpPr>
              <a:spLocks noChangeArrowheads="1"/>
            </p:cNvSpPr>
            <p:nvPr/>
          </p:nvSpPr>
          <p:spPr bwMode="auto">
            <a:xfrm rot="3059250">
              <a:off x="2136" y="2664"/>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69" name="Rectangle 10"/>
            <p:cNvSpPr>
              <a:spLocks noChangeArrowheads="1"/>
            </p:cNvSpPr>
            <p:nvPr/>
          </p:nvSpPr>
          <p:spPr bwMode="auto">
            <a:xfrm rot="3059250">
              <a:off x="2424" y="2664"/>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70" name="Rectangle 11"/>
            <p:cNvSpPr>
              <a:spLocks noChangeArrowheads="1"/>
            </p:cNvSpPr>
            <p:nvPr/>
          </p:nvSpPr>
          <p:spPr bwMode="auto">
            <a:xfrm rot="3059250">
              <a:off x="2664" y="2664"/>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71" name="Line 12"/>
            <p:cNvSpPr>
              <a:spLocks noChangeShapeType="1"/>
            </p:cNvSpPr>
            <p:nvPr/>
          </p:nvSpPr>
          <p:spPr bwMode="auto">
            <a:xfrm>
              <a:off x="672" y="2880"/>
              <a:ext cx="2160" cy="0"/>
            </a:xfrm>
            <a:prstGeom prst="line">
              <a:avLst/>
            </a:prstGeom>
            <a:noFill/>
            <a:ln w="28575">
              <a:solidFill>
                <a:schemeClr val="tx1"/>
              </a:solidFill>
              <a:round/>
              <a:headEnd/>
              <a:tailEnd/>
            </a:ln>
            <a:effectLst/>
          </p:spPr>
          <p:txBody>
            <a:bodyPr wrap="none"/>
            <a:lstStyle/>
            <a:p>
              <a:endParaRPr lang="ja-JP" altLang="en-US"/>
            </a:p>
          </p:txBody>
        </p:sp>
        <p:sp>
          <p:nvSpPr>
            <p:cNvPr id="10272" name="Line 13"/>
            <p:cNvSpPr>
              <a:spLocks noChangeShapeType="1"/>
            </p:cNvSpPr>
            <p:nvPr/>
          </p:nvSpPr>
          <p:spPr bwMode="auto">
            <a:xfrm>
              <a:off x="816" y="2736"/>
              <a:ext cx="2064" cy="1"/>
            </a:xfrm>
            <a:prstGeom prst="line">
              <a:avLst/>
            </a:prstGeom>
            <a:noFill/>
            <a:ln w="28575">
              <a:solidFill>
                <a:schemeClr val="tx1"/>
              </a:solidFill>
              <a:round/>
              <a:headEnd/>
              <a:tailEnd/>
            </a:ln>
            <a:effectLst/>
          </p:spPr>
          <p:txBody>
            <a:bodyPr wrap="none"/>
            <a:lstStyle/>
            <a:p>
              <a:endParaRPr lang="ja-JP" altLang="en-US"/>
            </a:p>
          </p:txBody>
        </p:sp>
        <p:sp>
          <p:nvSpPr>
            <p:cNvPr id="10273" name="Rectangle 14"/>
            <p:cNvSpPr>
              <a:spLocks noChangeArrowheads="1"/>
            </p:cNvSpPr>
            <p:nvPr/>
          </p:nvSpPr>
          <p:spPr bwMode="auto">
            <a:xfrm rot="3059250">
              <a:off x="792" y="3336"/>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74" name="Rectangle 15"/>
            <p:cNvSpPr>
              <a:spLocks noChangeArrowheads="1"/>
            </p:cNvSpPr>
            <p:nvPr/>
          </p:nvSpPr>
          <p:spPr bwMode="auto">
            <a:xfrm rot="3059250">
              <a:off x="1080" y="3336"/>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75" name="Rectangle 16"/>
            <p:cNvSpPr>
              <a:spLocks noChangeArrowheads="1"/>
            </p:cNvSpPr>
            <p:nvPr/>
          </p:nvSpPr>
          <p:spPr bwMode="auto">
            <a:xfrm rot="3059250">
              <a:off x="1368" y="3336"/>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76" name="Rectangle 17"/>
            <p:cNvSpPr>
              <a:spLocks noChangeArrowheads="1"/>
            </p:cNvSpPr>
            <p:nvPr/>
          </p:nvSpPr>
          <p:spPr bwMode="auto">
            <a:xfrm rot="3059250">
              <a:off x="1608" y="3336"/>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77" name="Rectangle 18"/>
            <p:cNvSpPr>
              <a:spLocks noChangeArrowheads="1"/>
            </p:cNvSpPr>
            <p:nvPr/>
          </p:nvSpPr>
          <p:spPr bwMode="auto">
            <a:xfrm rot="3059250">
              <a:off x="1848" y="3336"/>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78" name="Rectangle 19"/>
            <p:cNvSpPr>
              <a:spLocks noChangeArrowheads="1"/>
            </p:cNvSpPr>
            <p:nvPr/>
          </p:nvSpPr>
          <p:spPr bwMode="auto">
            <a:xfrm rot="3059250">
              <a:off x="2136" y="3336"/>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79" name="Rectangle 20"/>
            <p:cNvSpPr>
              <a:spLocks noChangeArrowheads="1"/>
            </p:cNvSpPr>
            <p:nvPr/>
          </p:nvSpPr>
          <p:spPr bwMode="auto">
            <a:xfrm rot="3059250">
              <a:off x="2424" y="3336"/>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80" name="Rectangle 21"/>
            <p:cNvSpPr>
              <a:spLocks noChangeArrowheads="1"/>
            </p:cNvSpPr>
            <p:nvPr/>
          </p:nvSpPr>
          <p:spPr bwMode="auto">
            <a:xfrm rot="3059250">
              <a:off x="2664" y="3336"/>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81" name="Line 22"/>
            <p:cNvSpPr>
              <a:spLocks noChangeShapeType="1"/>
            </p:cNvSpPr>
            <p:nvPr/>
          </p:nvSpPr>
          <p:spPr bwMode="auto">
            <a:xfrm>
              <a:off x="672" y="3552"/>
              <a:ext cx="2160" cy="0"/>
            </a:xfrm>
            <a:prstGeom prst="line">
              <a:avLst/>
            </a:prstGeom>
            <a:noFill/>
            <a:ln w="28575">
              <a:solidFill>
                <a:schemeClr val="tx1"/>
              </a:solidFill>
              <a:round/>
              <a:headEnd/>
              <a:tailEnd/>
            </a:ln>
            <a:effectLst/>
          </p:spPr>
          <p:txBody>
            <a:bodyPr wrap="none"/>
            <a:lstStyle/>
            <a:p>
              <a:endParaRPr lang="ja-JP" altLang="en-US"/>
            </a:p>
          </p:txBody>
        </p:sp>
        <p:sp>
          <p:nvSpPr>
            <p:cNvPr id="10282" name="Line 23"/>
            <p:cNvSpPr>
              <a:spLocks noChangeShapeType="1"/>
            </p:cNvSpPr>
            <p:nvPr/>
          </p:nvSpPr>
          <p:spPr bwMode="auto">
            <a:xfrm>
              <a:off x="816" y="3408"/>
              <a:ext cx="2064" cy="1"/>
            </a:xfrm>
            <a:prstGeom prst="line">
              <a:avLst/>
            </a:prstGeom>
            <a:noFill/>
            <a:ln w="28575">
              <a:solidFill>
                <a:schemeClr val="tx1"/>
              </a:solidFill>
              <a:round/>
              <a:headEnd/>
              <a:tailEnd/>
            </a:ln>
            <a:effectLst/>
          </p:spPr>
          <p:txBody>
            <a:bodyPr wrap="none"/>
            <a:lstStyle/>
            <a:p>
              <a:endParaRPr lang="ja-JP" altLang="en-US"/>
            </a:p>
          </p:txBody>
        </p:sp>
        <p:sp>
          <p:nvSpPr>
            <p:cNvPr id="10283" name="Rectangle 24"/>
            <p:cNvSpPr>
              <a:spLocks noChangeArrowheads="1"/>
            </p:cNvSpPr>
            <p:nvPr/>
          </p:nvSpPr>
          <p:spPr bwMode="auto">
            <a:xfrm rot="3059250">
              <a:off x="2952" y="2712"/>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84" name="Rectangle 25"/>
            <p:cNvSpPr>
              <a:spLocks noChangeArrowheads="1"/>
            </p:cNvSpPr>
            <p:nvPr/>
          </p:nvSpPr>
          <p:spPr bwMode="auto">
            <a:xfrm rot="3059250">
              <a:off x="3096" y="2760"/>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85" name="Rectangle 26"/>
            <p:cNvSpPr>
              <a:spLocks noChangeArrowheads="1"/>
            </p:cNvSpPr>
            <p:nvPr/>
          </p:nvSpPr>
          <p:spPr bwMode="auto">
            <a:xfrm rot="3059250">
              <a:off x="3336" y="2808"/>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86" name="Rectangle 27"/>
            <p:cNvSpPr>
              <a:spLocks noChangeArrowheads="1"/>
            </p:cNvSpPr>
            <p:nvPr/>
          </p:nvSpPr>
          <p:spPr bwMode="auto">
            <a:xfrm rot="3059250">
              <a:off x="3528" y="2856"/>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87" name="Rectangle 28"/>
            <p:cNvSpPr>
              <a:spLocks noChangeArrowheads="1"/>
            </p:cNvSpPr>
            <p:nvPr/>
          </p:nvSpPr>
          <p:spPr bwMode="auto">
            <a:xfrm rot="3059250">
              <a:off x="2952" y="3288"/>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88" name="Rectangle 29"/>
            <p:cNvSpPr>
              <a:spLocks noChangeArrowheads="1"/>
            </p:cNvSpPr>
            <p:nvPr/>
          </p:nvSpPr>
          <p:spPr bwMode="auto">
            <a:xfrm rot="3059250">
              <a:off x="3240" y="3240"/>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89" name="Rectangle 30"/>
            <p:cNvSpPr>
              <a:spLocks noChangeArrowheads="1"/>
            </p:cNvSpPr>
            <p:nvPr/>
          </p:nvSpPr>
          <p:spPr bwMode="auto">
            <a:xfrm rot="3059250">
              <a:off x="3480" y="3144"/>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90" name="Rectangle 31"/>
            <p:cNvSpPr>
              <a:spLocks noChangeArrowheads="1"/>
            </p:cNvSpPr>
            <p:nvPr/>
          </p:nvSpPr>
          <p:spPr bwMode="auto">
            <a:xfrm rot="3059250">
              <a:off x="3792" y="2880"/>
              <a:ext cx="48" cy="52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91" name="Rectangle 32"/>
            <p:cNvSpPr>
              <a:spLocks noChangeArrowheads="1"/>
            </p:cNvSpPr>
            <p:nvPr/>
          </p:nvSpPr>
          <p:spPr bwMode="auto">
            <a:xfrm rot="3059250">
              <a:off x="3720" y="2904"/>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92" name="Rectangle 33"/>
            <p:cNvSpPr>
              <a:spLocks noChangeArrowheads="1"/>
            </p:cNvSpPr>
            <p:nvPr/>
          </p:nvSpPr>
          <p:spPr bwMode="auto">
            <a:xfrm rot="3059250">
              <a:off x="4440" y="3000"/>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93" name="Rectangle 34"/>
            <p:cNvSpPr>
              <a:spLocks noChangeArrowheads="1"/>
            </p:cNvSpPr>
            <p:nvPr/>
          </p:nvSpPr>
          <p:spPr bwMode="auto">
            <a:xfrm rot="3059250">
              <a:off x="4000" y="2925"/>
              <a:ext cx="48" cy="432"/>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94" name="Rectangle 35"/>
            <p:cNvSpPr>
              <a:spLocks noChangeArrowheads="1"/>
            </p:cNvSpPr>
            <p:nvPr/>
          </p:nvSpPr>
          <p:spPr bwMode="auto">
            <a:xfrm rot="3059250">
              <a:off x="4200" y="3000"/>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95" name="Rectangle 36"/>
            <p:cNvSpPr>
              <a:spLocks noChangeArrowheads="1"/>
            </p:cNvSpPr>
            <p:nvPr/>
          </p:nvSpPr>
          <p:spPr bwMode="auto">
            <a:xfrm rot="3059250">
              <a:off x="4680" y="3000"/>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96" name="Rectangle 37"/>
            <p:cNvSpPr>
              <a:spLocks noChangeArrowheads="1"/>
            </p:cNvSpPr>
            <p:nvPr/>
          </p:nvSpPr>
          <p:spPr bwMode="auto">
            <a:xfrm rot="3059250">
              <a:off x="4920" y="3000"/>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97" name="Rectangle 38"/>
            <p:cNvSpPr>
              <a:spLocks noChangeArrowheads="1"/>
            </p:cNvSpPr>
            <p:nvPr/>
          </p:nvSpPr>
          <p:spPr bwMode="auto">
            <a:xfrm rot="3059250">
              <a:off x="5160" y="3000"/>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0298" name="Line 39"/>
            <p:cNvSpPr>
              <a:spLocks noChangeShapeType="1"/>
            </p:cNvSpPr>
            <p:nvPr/>
          </p:nvSpPr>
          <p:spPr bwMode="auto">
            <a:xfrm>
              <a:off x="4176" y="3072"/>
              <a:ext cx="1200" cy="0"/>
            </a:xfrm>
            <a:prstGeom prst="line">
              <a:avLst/>
            </a:prstGeom>
            <a:noFill/>
            <a:ln w="28575">
              <a:solidFill>
                <a:schemeClr val="tx1"/>
              </a:solidFill>
              <a:round/>
              <a:headEnd/>
              <a:tailEnd/>
            </a:ln>
            <a:effectLst/>
          </p:spPr>
          <p:txBody>
            <a:bodyPr wrap="none"/>
            <a:lstStyle/>
            <a:p>
              <a:endParaRPr lang="ja-JP" altLang="en-US"/>
            </a:p>
          </p:txBody>
        </p:sp>
        <p:sp>
          <p:nvSpPr>
            <p:cNvPr id="10299" name="Line 40"/>
            <p:cNvSpPr>
              <a:spLocks noChangeShapeType="1"/>
            </p:cNvSpPr>
            <p:nvPr/>
          </p:nvSpPr>
          <p:spPr bwMode="auto">
            <a:xfrm>
              <a:off x="4128" y="3216"/>
              <a:ext cx="1200" cy="0"/>
            </a:xfrm>
            <a:prstGeom prst="line">
              <a:avLst/>
            </a:prstGeom>
            <a:noFill/>
            <a:ln w="28575">
              <a:solidFill>
                <a:schemeClr val="tx1"/>
              </a:solidFill>
              <a:round/>
              <a:headEnd/>
              <a:tailEnd/>
            </a:ln>
            <a:effectLst/>
          </p:spPr>
          <p:txBody>
            <a:bodyPr wrap="none"/>
            <a:lstStyle/>
            <a:p>
              <a:endParaRPr lang="ja-JP" altLang="en-US"/>
            </a:p>
          </p:txBody>
        </p:sp>
        <p:sp>
          <p:nvSpPr>
            <p:cNvPr id="10300" name="Line 41"/>
            <p:cNvSpPr>
              <a:spLocks noChangeShapeType="1"/>
            </p:cNvSpPr>
            <p:nvPr/>
          </p:nvSpPr>
          <p:spPr bwMode="auto">
            <a:xfrm>
              <a:off x="2880" y="2736"/>
              <a:ext cx="1296" cy="336"/>
            </a:xfrm>
            <a:prstGeom prst="line">
              <a:avLst/>
            </a:prstGeom>
            <a:noFill/>
            <a:ln w="28575">
              <a:solidFill>
                <a:schemeClr val="tx1"/>
              </a:solidFill>
              <a:round/>
              <a:headEnd/>
              <a:tailEnd/>
            </a:ln>
            <a:effectLst/>
          </p:spPr>
          <p:txBody>
            <a:bodyPr wrap="none"/>
            <a:lstStyle/>
            <a:p>
              <a:endParaRPr lang="ja-JP" altLang="en-US"/>
            </a:p>
          </p:txBody>
        </p:sp>
        <p:sp>
          <p:nvSpPr>
            <p:cNvPr id="10301" name="Line 42"/>
            <p:cNvSpPr>
              <a:spLocks noChangeShapeType="1"/>
            </p:cNvSpPr>
            <p:nvPr/>
          </p:nvSpPr>
          <p:spPr bwMode="auto">
            <a:xfrm>
              <a:off x="2832" y="2880"/>
              <a:ext cx="1296" cy="336"/>
            </a:xfrm>
            <a:prstGeom prst="line">
              <a:avLst/>
            </a:prstGeom>
            <a:noFill/>
            <a:ln w="28575">
              <a:solidFill>
                <a:schemeClr val="tx1"/>
              </a:solidFill>
              <a:round/>
              <a:headEnd/>
              <a:tailEnd/>
            </a:ln>
            <a:effectLst/>
          </p:spPr>
          <p:txBody>
            <a:bodyPr wrap="none"/>
            <a:lstStyle/>
            <a:p>
              <a:endParaRPr lang="ja-JP" altLang="en-US"/>
            </a:p>
          </p:txBody>
        </p:sp>
        <p:sp>
          <p:nvSpPr>
            <p:cNvPr id="10302" name="Line 43"/>
            <p:cNvSpPr>
              <a:spLocks noChangeShapeType="1"/>
            </p:cNvSpPr>
            <p:nvPr/>
          </p:nvSpPr>
          <p:spPr bwMode="auto">
            <a:xfrm flipV="1">
              <a:off x="2880" y="3072"/>
              <a:ext cx="1248" cy="336"/>
            </a:xfrm>
            <a:prstGeom prst="line">
              <a:avLst/>
            </a:prstGeom>
            <a:noFill/>
            <a:ln w="28575">
              <a:solidFill>
                <a:schemeClr val="tx1"/>
              </a:solidFill>
              <a:round/>
              <a:headEnd/>
              <a:tailEnd/>
            </a:ln>
            <a:effectLst/>
          </p:spPr>
          <p:txBody>
            <a:bodyPr wrap="none"/>
            <a:lstStyle/>
            <a:p>
              <a:endParaRPr lang="ja-JP" altLang="en-US"/>
            </a:p>
          </p:txBody>
        </p:sp>
        <p:sp>
          <p:nvSpPr>
            <p:cNvPr id="10303" name="Line 44"/>
            <p:cNvSpPr>
              <a:spLocks noChangeShapeType="1"/>
            </p:cNvSpPr>
            <p:nvPr/>
          </p:nvSpPr>
          <p:spPr bwMode="auto">
            <a:xfrm flipV="1">
              <a:off x="2832" y="3216"/>
              <a:ext cx="1248" cy="336"/>
            </a:xfrm>
            <a:prstGeom prst="line">
              <a:avLst/>
            </a:prstGeom>
            <a:noFill/>
            <a:ln w="28575">
              <a:solidFill>
                <a:schemeClr val="tx1"/>
              </a:solidFill>
              <a:round/>
              <a:headEnd/>
              <a:tailEnd/>
            </a:ln>
            <a:effectLst/>
          </p:spPr>
          <p:txBody>
            <a:bodyPr wrap="none"/>
            <a:lstStyle/>
            <a:p>
              <a:endParaRPr lang="ja-JP" altLang="en-US"/>
            </a:p>
          </p:txBody>
        </p:sp>
      </p:grpSp>
      <p:grpSp>
        <p:nvGrpSpPr>
          <p:cNvPr id="10244" name="Group 64"/>
          <p:cNvGrpSpPr>
            <a:grpSpLocks/>
          </p:cNvGrpSpPr>
          <p:nvPr/>
        </p:nvGrpSpPr>
        <p:grpSpPr bwMode="auto">
          <a:xfrm>
            <a:off x="6172200" y="2819400"/>
            <a:ext cx="2057400" cy="1219200"/>
            <a:chOff x="3888" y="1776"/>
            <a:chExt cx="1296" cy="768"/>
          </a:xfrm>
        </p:grpSpPr>
        <p:sp>
          <p:nvSpPr>
            <p:cNvPr id="10258" name="Rectangle 45"/>
            <p:cNvSpPr>
              <a:spLocks noChangeArrowheads="1"/>
            </p:cNvSpPr>
            <p:nvPr/>
          </p:nvSpPr>
          <p:spPr bwMode="auto">
            <a:xfrm>
              <a:off x="3888" y="2400"/>
              <a:ext cx="1056" cy="144"/>
            </a:xfrm>
            <a:prstGeom prst="rect">
              <a:avLst/>
            </a:prstGeom>
            <a:solidFill>
              <a:srgbClr val="969696"/>
            </a:solidFill>
            <a:ln w="9525">
              <a:solidFill>
                <a:schemeClr val="tx1"/>
              </a:solidFill>
              <a:miter lim="800000"/>
              <a:headEnd/>
              <a:tailEnd/>
            </a:ln>
            <a:effectLst/>
          </p:spPr>
          <p:txBody>
            <a:bodyPr wrap="none" anchor="ctr"/>
            <a:lstStyle/>
            <a:p>
              <a:pPr eaLnBrk="1" hangingPunct="1"/>
              <a:endParaRPr lang="ja-JP" altLang="en-US"/>
            </a:p>
          </p:txBody>
        </p:sp>
        <p:sp>
          <p:nvSpPr>
            <p:cNvPr id="10259" name="AutoShape 46"/>
            <p:cNvSpPr>
              <a:spLocks noChangeArrowheads="1"/>
            </p:cNvSpPr>
            <p:nvPr/>
          </p:nvSpPr>
          <p:spPr bwMode="auto">
            <a:xfrm>
              <a:off x="3888" y="2160"/>
              <a:ext cx="1296" cy="240"/>
            </a:xfrm>
            <a:prstGeom prst="parallelogram">
              <a:avLst>
                <a:gd name="adj" fmla="val 105750"/>
              </a:avLst>
            </a:prstGeom>
            <a:solidFill>
              <a:srgbClr val="C0C0C0"/>
            </a:solidFill>
            <a:ln w="9525">
              <a:solidFill>
                <a:schemeClr val="tx1"/>
              </a:solidFill>
              <a:miter lim="800000"/>
              <a:headEnd/>
              <a:tailEnd/>
            </a:ln>
            <a:effectLst/>
          </p:spPr>
          <p:txBody>
            <a:bodyPr wrap="none" anchor="ctr"/>
            <a:lstStyle/>
            <a:p>
              <a:pPr eaLnBrk="1" hangingPunct="1"/>
              <a:endParaRPr lang="ja-JP" altLang="en-US"/>
            </a:p>
          </p:txBody>
        </p:sp>
        <p:sp>
          <p:nvSpPr>
            <p:cNvPr id="10260" name="AutoShape 47"/>
            <p:cNvSpPr>
              <a:spLocks noChangeArrowheads="1"/>
            </p:cNvSpPr>
            <p:nvPr/>
          </p:nvSpPr>
          <p:spPr bwMode="auto">
            <a:xfrm rot="16200000" flipH="1">
              <a:off x="4872" y="2232"/>
              <a:ext cx="384" cy="240"/>
            </a:xfrm>
            <a:prstGeom prst="parallelogram">
              <a:avLst>
                <a:gd name="adj" fmla="val 97081"/>
              </a:avLst>
            </a:prstGeom>
            <a:solidFill>
              <a:srgbClr val="808080"/>
            </a:solidFill>
            <a:ln w="9525">
              <a:solidFill>
                <a:schemeClr val="tx1"/>
              </a:solidFill>
              <a:miter lim="800000"/>
              <a:headEnd/>
              <a:tailEnd/>
            </a:ln>
            <a:effectLst/>
          </p:spPr>
          <p:txBody>
            <a:bodyPr wrap="none" anchor="ctr"/>
            <a:lstStyle/>
            <a:p>
              <a:pPr eaLnBrk="1" hangingPunct="1"/>
              <a:endParaRPr lang="ja-JP" altLang="en-US"/>
            </a:p>
          </p:txBody>
        </p:sp>
        <p:sp>
          <p:nvSpPr>
            <p:cNvPr id="10261" name="AutoShape 48"/>
            <p:cNvSpPr>
              <a:spLocks noChangeArrowheads="1"/>
            </p:cNvSpPr>
            <p:nvPr/>
          </p:nvSpPr>
          <p:spPr bwMode="auto">
            <a:xfrm>
              <a:off x="4512" y="1968"/>
              <a:ext cx="48" cy="336"/>
            </a:xfrm>
            <a:prstGeom prst="can">
              <a:avLst>
                <a:gd name="adj" fmla="val 62708"/>
              </a:avLst>
            </a:prstGeom>
            <a:solidFill>
              <a:srgbClr val="969696"/>
            </a:solidFill>
            <a:ln w="9525">
              <a:solidFill>
                <a:schemeClr val="tx1"/>
              </a:solidFill>
              <a:round/>
              <a:headEnd/>
              <a:tailEnd/>
            </a:ln>
            <a:effectLst/>
          </p:spPr>
          <p:txBody>
            <a:bodyPr wrap="none" anchor="ctr"/>
            <a:lstStyle/>
            <a:p>
              <a:pPr eaLnBrk="1" hangingPunct="1"/>
              <a:endParaRPr lang="ja-JP" altLang="en-US"/>
            </a:p>
          </p:txBody>
        </p:sp>
        <p:sp>
          <p:nvSpPr>
            <p:cNvPr id="10262" name="Rectangle 49"/>
            <p:cNvSpPr>
              <a:spLocks noChangeArrowheads="1"/>
            </p:cNvSpPr>
            <p:nvPr/>
          </p:nvSpPr>
          <p:spPr bwMode="auto">
            <a:xfrm>
              <a:off x="4224" y="1776"/>
              <a:ext cx="720" cy="336"/>
            </a:xfrm>
            <a:prstGeom prst="rect">
              <a:avLst/>
            </a:prstGeom>
            <a:solidFill>
              <a:srgbClr val="FFFFFF"/>
            </a:solidFill>
            <a:ln w="9525">
              <a:solidFill>
                <a:srgbClr val="000000"/>
              </a:solidFill>
              <a:miter lim="800000"/>
              <a:headEnd/>
              <a:tailEnd/>
            </a:ln>
            <a:effectLst/>
          </p:spPr>
          <p:txBody>
            <a:bodyPr wrap="none" anchor="ctr"/>
            <a:lstStyle/>
            <a:p>
              <a:pPr algn="ctr" eaLnBrk="1" hangingPunct="1"/>
              <a:r>
                <a:rPr lang="ja-JP" altLang="en-US" sz="2800" b="1">
                  <a:solidFill>
                    <a:srgbClr val="000000"/>
                  </a:solidFill>
                </a:rPr>
                <a:t>資源</a:t>
              </a:r>
            </a:p>
          </p:txBody>
        </p:sp>
      </p:grpSp>
      <p:grpSp>
        <p:nvGrpSpPr>
          <p:cNvPr id="10245" name="Group 56"/>
          <p:cNvGrpSpPr>
            <a:grpSpLocks/>
          </p:cNvGrpSpPr>
          <p:nvPr/>
        </p:nvGrpSpPr>
        <p:grpSpPr bwMode="auto">
          <a:xfrm>
            <a:off x="3657600" y="4953000"/>
            <a:ext cx="228600" cy="1676400"/>
            <a:chOff x="2352" y="2928"/>
            <a:chExt cx="144" cy="1056"/>
          </a:xfrm>
        </p:grpSpPr>
        <p:sp>
          <p:nvSpPr>
            <p:cNvPr id="10256" name="AutoShape 57"/>
            <p:cNvSpPr>
              <a:spLocks noChangeArrowheads="1"/>
            </p:cNvSpPr>
            <p:nvPr/>
          </p:nvSpPr>
          <p:spPr bwMode="auto">
            <a:xfrm>
              <a:off x="2352" y="2928"/>
              <a:ext cx="96" cy="1056"/>
            </a:xfrm>
            <a:prstGeom prst="can">
              <a:avLst>
                <a:gd name="adj" fmla="val 44968"/>
              </a:avLst>
            </a:prstGeom>
            <a:solidFill>
              <a:srgbClr val="C0C0C0"/>
            </a:solidFill>
            <a:ln w="9525">
              <a:solidFill>
                <a:schemeClr val="tx1"/>
              </a:solidFill>
              <a:round/>
              <a:headEnd/>
              <a:tailEnd/>
            </a:ln>
            <a:effectLst/>
          </p:spPr>
          <p:txBody>
            <a:bodyPr wrap="none" anchor="ctr"/>
            <a:lstStyle/>
            <a:p>
              <a:pPr eaLnBrk="1" hangingPunct="1"/>
              <a:endParaRPr lang="ja-JP" altLang="en-US"/>
            </a:p>
          </p:txBody>
        </p:sp>
        <p:sp>
          <p:nvSpPr>
            <p:cNvPr id="10257" name="AutoShape 58"/>
            <p:cNvSpPr>
              <a:spLocks noChangeArrowheads="1"/>
            </p:cNvSpPr>
            <p:nvPr/>
          </p:nvSpPr>
          <p:spPr bwMode="auto">
            <a:xfrm rot="8989456">
              <a:off x="2400" y="3024"/>
              <a:ext cx="96" cy="62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6600"/>
            </a:solidFill>
            <a:ln w="9525">
              <a:solidFill>
                <a:schemeClr val="tx1"/>
              </a:solidFill>
              <a:miter lim="800000"/>
              <a:headEnd/>
              <a:tailEnd/>
            </a:ln>
            <a:effectLst/>
          </p:spPr>
          <p:txBody>
            <a:bodyPr wrap="none" anchor="ctr"/>
            <a:lstStyle/>
            <a:p>
              <a:endParaRPr lang="ja-JP" altLang="en-US"/>
            </a:p>
          </p:txBody>
        </p:sp>
      </p:grpSp>
      <p:grpSp>
        <p:nvGrpSpPr>
          <p:cNvPr id="10246" name="Group 59"/>
          <p:cNvGrpSpPr>
            <a:grpSpLocks/>
          </p:cNvGrpSpPr>
          <p:nvPr/>
        </p:nvGrpSpPr>
        <p:grpSpPr bwMode="auto">
          <a:xfrm>
            <a:off x="3733800" y="1981200"/>
            <a:ext cx="228600" cy="1676400"/>
            <a:chOff x="2352" y="2928"/>
            <a:chExt cx="144" cy="1056"/>
          </a:xfrm>
        </p:grpSpPr>
        <p:sp>
          <p:nvSpPr>
            <p:cNvPr id="10254" name="AutoShape 60"/>
            <p:cNvSpPr>
              <a:spLocks noChangeArrowheads="1"/>
            </p:cNvSpPr>
            <p:nvPr/>
          </p:nvSpPr>
          <p:spPr bwMode="auto">
            <a:xfrm>
              <a:off x="2352" y="2928"/>
              <a:ext cx="96" cy="1056"/>
            </a:xfrm>
            <a:prstGeom prst="can">
              <a:avLst>
                <a:gd name="adj" fmla="val 44968"/>
              </a:avLst>
            </a:prstGeom>
            <a:solidFill>
              <a:srgbClr val="C0C0C0"/>
            </a:solidFill>
            <a:ln w="9525">
              <a:solidFill>
                <a:schemeClr val="tx1"/>
              </a:solidFill>
              <a:round/>
              <a:headEnd/>
              <a:tailEnd/>
            </a:ln>
            <a:effectLst/>
          </p:spPr>
          <p:txBody>
            <a:bodyPr wrap="none" anchor="ctr"/>
            <a:lstStyle/>
            <a:p>
              <a:pPr eaLnBrk="1" hangingPunct="1"/>
              <a:endParaRPr lang="ja-JP" altLang="en-US"/>
            </a:p>
          </p:txBody>
        </p:sp>
        <p:sp>
          <p:nvSpPr>
            <p:cNvPr id="10255" name="AutoShape 61"/>
            <p:cNvSpPr>
              <a:spLocks noChangeArrowheads="1"/>
            </p:cNvSpPr>
            <p:nvPr/>
          </p:nvSpPr>
          <p:spPr bwMode="auto">
            <a:xfrm rot="8989456">
              <a:off x="2400" y="3024"/>
              <a:ext cx="96" cy="62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6600"/>
            </a:solidFill>
            <a:ln w="9525">
              <a:solidFill>
                <a:schemeClr val="tx1"/>
              </a:solidFill>
              <a:miter lim="800000"/>
              <a:headEnd/>
              <a:tailEnd/>
            </a:ln>
            <a:effectLst/>
          </p:spPr>
          <p:txBody>
            <a:bodyPr wrap="none" anchor="ctr"/>
            <a:lstStyle/>
            <a:p>
              <a:endParaRPr lang="ja-JP" altLang="en-US"/>
            </a:p>
          </p:txBody>
        </p:sp>
      </p:grpSp>
      <p:grpSp>
        <p:nvGrpSpPr>
          <p:cNvPr id="483393" name="Group 65"/>
          <p:cNvGrpSpPr>
            <a:grpSpLocks/>
          </p:cNvGrpSpPr>
          <p:nvPr/>
        </p:nvGrpSpPr>
        <p:grpSpPr bwMode="auto">
          <a:xfrm>
            <a:off x="3505200" y="3276600"/>
            <a:ext cx="4343400" cy="685800"/>
            <a:chOff x="2208" y="2064"/>
            <a:chExt cx="2736" cy="432"/>
          </a:xfrm>
        </p:grpSpPr>
        <p:sp>
          <p:nvSpPr>
            <p:cNvPr id="10252" name="Line 62"/>
            <p:cNvSpPr>
              <a:spLocks noChangeShapeType="1"/>
            </p:cNvSpPr>
            <p:nvPr/>
          </p:nvSpPr>
          <p:spPr bwMode="auto">
            <a:xfrm>
              <a:off x="2208" y="2064"/>
              <a:ext cx="1584" cy="432"/>
            </a:xfrm>
            <a:prstGeom prst="line">
              <a:avLst/>
            </a:prstGeom>
            <a:noFill/>
            <a:ln w="38100">
              <a:solidFill>
                <a:srgbClr val="FF99CC"/>
              </a:solidFill>
              <a:round/>
              <a:headEnd/>
              <a:tailEnd/>
            </a:ln>
            <a:effectLst/>
          </p:spPr>
          <p:txBody>
            <a:bodyPr wrap="none"/>
            <a:lstStyle/>
            <a:p>
              <a:endParaRPr lang="ja-JP" altLang="en-US"/>
            </a:p>
          </p:txBody>
        </p:sp>
        <p:sp>
          <p:nvSpPr>
            <p:cNvPr id="10253" name="Line 63"/>
            <p:cNvSpPr>
              <a:spLocks noChangeShapeType="1"/>
            </p:cNvSpPr>
            <p:nvPr/>
          </p:nvSpPr>
          <p:spPr bwMode="auto">
            <a:xfrm>
              <a:off x="3792" y="2496"/>
              <a:ext cx="1152"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10248" name="Text Box 69"/>
          <p:cNvSpPr txBox="1">
            <a:spLocks noChangeArrowheads="1"/>
          </p:cNvSpPr>
          <p:nvPr/>
        </p:nvSpPr>
        <p:spPr bwMode="auto">
          <a:xfrm>
            <a:off x="4267200" y="5105400"/>
            <a:ext cx="787400" cy="457200"/>
          </a:xfrm>
          <a:prstGeom prst="rect">
            <a:avLst/>
          </a:prstGeom>
          <a:noFill/>
          <a:ln w="9525">
            <a:noFill/>
            <a:miter lim="800000"/>
            <a:headEnd/>
            <a:tailEnd/>
          </a:ln>
          <a:effectLst/>
        </p:spPr>
        <p:txBody>
          <a:bodyPr wrap="none">
            <a:spAutoFit/>
          </a:bodyPr>
          <a:lstStyle/>
          <a:p>
            <a:pPr eaLnBrk="1" hangingPunct="1"/>
            <a:r>
              <a:rPr lang="ja-JP" altLang="en-US"/>
              <a:t>進め</a:t>
            </a:r>
            <a:endParaRPr lang="en-US" altLang="ja-JP"/>
          </a:p>
        </p:txBody>
      </p:sp>
      <p:sp>
        <p:nvSpPr>
          <p:cNvPr id="10249" name="Text Box 70"/>
          <p:cNvSpPr txBox="1">
            <a:spLocks noChangeArrowheads="1"/>
          </p:cNvSpPr>
          <p:nvPr/>
        </p:nvSpPr>
        <p:spPr bwMode="auto">
          <a:xfrm>
            <a:off x="4267200" y="2133600"/>
            <a:ext cx="787400" cy="457200"/>
          </a:xfrm>
          <a:prstGeom prst="rect">
            <a:avLst/>
          </a:prstGeom>
          <a:noFill/>
          <a:ln w="9525">
            <a:noFill/>
            <a:miter lim="800000"/>
            <a:headEnd/>
            <a:tailEnd/>
          </a:ln>
          <a:effectLst/>
        </p:spPr>
        <p:txBody>
          <a:bodyPr wrap="none">
            <a:spAutoFit/>
          </a:bodyPr>
          <a:lstStyle/>
          <a:p>
            <a:pPr eaLnBrk="1" hangingPunct="1"/>
            <a:r>
              <a:rPr lang="ja-JP" altLang="en-US"/>
              <a:t>進め</a:t>
            </a:r>
            <a:endParaRPr lang="en-US" altLang="ja-JP"/>
          </a:p>
        </p:txBody>
      </p:sp>
      <p:pic>
        <p:nvPicPr>
          <p:cNvPr id="483405" name="Picture 77" descr="C:\Documents and Settings\Takashi\My Documents\OS\image\SL.gif"/>
          <p:cNvPicPr>
            <a:picLocks noChangeAspect="1" noChangeArrowheads="1"/>
          </p:cNvPicPr>
          <p:nvPr/>
        </p:nvPicPr>
        <p:blipFill>
          <a:blip r:embed="rId3" cstate="print"/>
          <a:srcRect/>
          <a:stretch>
            <a:fillRect/>
          </a:stretch>
        </p:blipFill>
        <p:spPr bwMode="auto">
          <a:xfrm>
            <a:off x="381000" y="2667000"/>
            <a:ext cx="3222625" cy="1165225"/>
          </a:xfrm>
          <a:prstGeom prst="rect">
            <a:avLst/>
          </a:prstGeom>
          <a:noFill/>
          <a:ln w="9525">
            <a:noFill/>
            <a:miter lim="800000"/>
            <a:headEnd/>
            <a:tailEnd/>
          </a:ln>
        </p:spPr>
      </p:pic>
      <p:pic>
        <p:nvPicPr>
          <p:cNvPr id="483406" name="Picture 78" descr="C:\Documents and Settings\Takashi\My Documents\OS\image\SL.gif"/>
          <p:cNvPicPr>
            <a:picLocks noChangeAspect="1" noChangeArrowheads="1"/>
          </p:cNvPicPr>
          <p:nvPr/>
        </p:nvPicPr>
        <p:blipFill>
          <a:blip r:embed="rId3" cstate="print"/>
          <a:srcRect/>
          <a:stretch>
            <a:fillRect/>
          </a:stretch>
        </p:blipFill>
        <p:spPr bwMode="auto">
          <a:xfrm>
            <a:off x="381000" y="3733800"/>
            <a:ext cx="3222625" cy="11652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83405"/>
                                        </p:tgtEl>
                                        <p:attrNameLst>
                                          <p:attrName>style.visibility</p:attrName>
                                        </p:attrNameLst>
                                      </p:cBhvr>
                                      <p:to>
                                        <p:strVal val="visible"/>
                                      </p:to>
                                    </p:set>
                                    <p:anim calcmode="lin" valueType="num">
                                      <p:cBhvr additive="base">
                                        <p:cTn id="7" dur="500" fill="hold"/>
                                        <p:tgtEl>
                                          <p:spTgt spid="483405"/>
                                        </p:tgtEl>
                                        <p:attrNameLst>
                                          <p:attrName>ppt_x</p:attrName>
                                        </p:attrNameLst>
                                      </p:cBhvr>
                                      <p:tavLst>
                                        <p:tav tm="0">
                                          <p:val>
                                            <p:strVal val="0-#ppt_w/2"/>
                                          </p:val>
                                        </p:tav>
                                        <p:tav tm="100000">
                                          <p:val>
                                            <p:strVal val="#ppt_x"/>
                                          </p:val>
                                        </p:tav>
                                      </p:tavLst>
                                    </p:anim>
                                    <p:anim calcmode="lin" valueType="num">
                                      <p:cBhvr additive="base">
                                        <p:cTn id="8" dur="500" fill="hold"/>
                                        <p:tgtEl>
                                          <p:spTgt spid="48340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483406"/>
                                        </p:tgtEl>
                                        <p:attrNameLst>
                                          <p:attrName>style.visibility</p:attrName>
                                        </p:attrNameLst>
                                      </p:cBhvr>
                                      <p:to>
                                        <p:strVal val="visible"/>
                                      </p:to>
                                    </p:set>
                                    <p:anim calcmode="lin" valueType="num">
                                      <p:cBhvr additive="base">
                                        <p:cTn id="13" dur="500" fill="hold"/>
                                        <p:tgtEl>
                                          <p:spTgt spid="483406"/>
                                        </p:tgtEl>
                                        <p:attrNameLst>
                                          <p:attrName>ppt_x</p:attrName>
                                        </p:attrNameLst>
                                      </p:cBhvr>
                                      <p:tavLst>
                                        <p:tav tm="0">
                                          <p:val>
                                            <p:strVal val="0-#ppt_w/2"/>
                                          </p:val>
                                        </p:tav>
                                        <p:tav tm="100000">
                                          <p:val>
                                            <p:strVal val="#ppt_x"/>
                                          </p:val>
                                        </p:tav>
                                      </p:tavLst>
                                    </p:anim>
                                    <p:anim calcmode="lin" valueType="num">
                                      <p:cBhvr additive="base">
                                        <p:cTn id="14" dur="500" fill="hold"/>
                                        <p:tgtEl>
                                          <p:spTgt spid="48340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483393"/>
                                        </p:tgtEl>
                                        <p:attrNameLst>
                                          <p:attrName>style.visibility</p:attrName>
                                        </p:attrNameLst>
                                      </p:cBhvr>
                                      <p:to>
                                        <p:strVal val="visible"/>
                                      </p:to>
                                    </p:set>
                                    <p:animEffect transition="in" filter="wipe(left)">
                                      <p:cBhvr>
                                        <p:cTn id="19" dur="500"/>
                                        <p:tgtEl>
                                          <p:spTgt spid="4833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000DDA-C196-F84A-B031-7E2C3FE62584}"/>
              </a:ext>
            </a:extLst>
          </p:cNvPr>
          <p:cNvSpPr>
            <a:spLocks noGrp="1"/>
          </p:cNvSpPr>
          <p:nvPr>
            <p:ph type="title"/>
          </p:nvPr>
        </p:nvSpPr>
        <p:spPr>
          <a:xfrm>
            <a:off x="685800" y="796380"/>
            <a:ext cx="7772400" cy="769441"/>
          </a:xfrm>
        </p:spPr>
        <p:txBody>
          <a:bodyPr/>
          <a:lstStyle/>
          <a:p>
            <a:r>
              <a:rPr kumimoji="1" lang="ja-JP" altLang="en-US">
                <a:latin typeface="Times New Roman" panose="02020603050405020304" pitchFamily="18" charset="0"/>
                <a:cs typeface="Times New Roman" panose="02020603050405020304" pitchFamily="18" charset="0"/>
              </a:rPr>
              <a:t>コラム：</a:t>
            </a:r>
            <a:r>
              <a:rPr kumimoji="1" lang="en-US" altLang="ja-JP">
                <a:latin typeface="Times New Roman" panose="02020603050405020304" pitchFamily="18" charset="0"/>
                <a:cs typeface="Times New Roman" panose="02020603050405020304" pitchFamily="18" charset="0"/>
              </a:rPr>
              <a:t>P</a:t>
            </a:r>
            <a:r>
              <a:rPr kumimoji="1" lang="ja-JP" altLang="en-US">
                <a:latin typeface="Times New Roman" panose="02020603050405020304" pitchFamily="18" charset="0"/>
                <a:cs typeface="Times New Roman" panose="02020603050405020304" pitchFamily="18" charset="0"/>
              </a:rPr>
              <a:t>命令</a:t>
            </a:r>
            <a:r>
              <a:rPr kumimoji="1" lang="en-US" altLang="ja-JP">
                <a:latin typeface="Times New Roman" panose="02020603050405020304" pitchFamily="18" charset="0"/>
                <a:cs typeface="Times New Roman" panose="02020603050405020304" pitchFamily="18" charset="0"/>
              </a:rPr>
              <a:t>, V</a:t>
            </a:r>
            <a:r>
              <a:rPr kumimoji="1" lang="ja-JP" altLang="en-US">
                <a:latin typeface="Times New Roman" panose="02020603050405020304" pitchFamily="18" charset="0"/>
                <a:cs typeface="Times New Roman" panose="02020603050405020304" pitchFamily="18" charset="0"/>
              </a:rPr>
              <a:t>命令</a:t>
            </a:r>
            <a:r>
              <a:rPr lang="ja-JP" altLang="en-US">
                <a:latin typeface="Times New Roman" panose="02020603050405020304" pitchFamily="18" charset="0"/>
                <a:cs typeface="Times New Roman" panose="02020603050405020304" pitchFamily="18" charset="0"/>
              </a:rPr>
              <a:t>とは？</a:t>
            </a:r>
            <a:endParaRPr kumimoji="1" lang="ja-JP" altLang="en-US">
              <a:latin typeface="Times New Roman" panose="02020603050405020304" pitchFamily="18" charset="0"/>
              <a:cs typeface="Times New Roman" panose="02020603050405020304" pitchFamily="18" charset="0"/>
            </a:endParaRPr>
          </a:p>
        </p:txBody>
      </p:sp>
      <p:sp>
        <p:nvSpPr>
          <p:cNvPr id="3" name="コンテンツ プレースホルダー 2">
            <a:extLst>
              <a:ext uri="{FF2B5EF4-FFF2-40B4-BE49-F238E27FC236}">
                <a16:creationId xmlns:a16="http://schemas.microsoft.com/office/drawing/2014/main" id="{54D057C7-C5C3-514B-A1B9-51276C738366}"/>
              </a:ext>
            </a:extLst>
          </p:cNvPr>
          <p:cNvSpPr>
            <a:spLocks noGrp="1"/>
          </p:cNvSpPr>
          <p:nvPr>
            <p:ph idx="1"/>
          </p:nvPr>
        </p:nvSpPr>
        <p:spPr/>
        <p:txBody>
          <a:bodyPr/>
          <a:lstStyle/>
          <a:p>
            <a:r>
              <a:rPr lang="en-US" altLang="ja-JP" dirty="0">
                <a:latin typeface="Times New Roman" panose="02020603050405020304" pitchFamily="18" charset="0"/>
                <a:cs typeface="Times New Roman" panose="02020603050405020304" pitchFamily="18" charset="0"/>
              </a:rPr>
              <a:t>P</a:t>
            </a:r>
            <a:r>
              <a:rPr lang="ja-JP" altLang="en-US" dirty="0">
                <a:latin typeface="Times New Roman" panose="02020603050405020304" pitchFamily="18" charset="0"/>
                <a:cs typeface="Times New Roman" panose="02020603050405020304" pitchFamily="18" charset="0"/>
              </a:rPr>
              <a:t>命令</a:t>
            </a:r>
            <a:endParaRPr lang="en-US" altLang="ja-JP" dirty="0">
              <a:latin typeface="Times New Roman" panose="02020603050405020304" pitchFamily="18" charset="0"/>
              <a:cs typeface="Times New Roman" panose="02020603050405020304" pitchFamily="18" charset="0"/>
            </a:endParaRPr>
          </a:p>
          <a:p>
            <a:pPr lvl="1"/>
            <a:r>
              <a:rPr lang="en-US" altLang="ja-JP" dirty="0" err="1">
                <a:latin typeface="Times New Roman" panose="02020603050405020304" pitchFamily="18" charset="0"/>
                <a:cs typeface="Times New Roman" panose="02020603050405020304" pitchFamily="18" charset="0"/>
              </a:rPr>
              <a:t>Passren</a:t>
            </a:r>
            <a:r>
              <a:rPr lang="en-US" altLang="ja-JP" dirty="0">
                <a:latin typeface="Times New Roman" panose="02020603050405020304" pitchFamily="18" charset="0"/>
                <a:cs typeface="Times New Roman" panose="02020603050405020304" pitchFamily="18" charset="0"/>
              </a:rPr>
              <a:t> (</a:t>
            </a:r>
            <a:r>
              <a:rPr lang="ja-JP" altLang="en-US" dirty="0">
                <a:latin typeface="Times New Roman" panose="02020603050405020304" pitchFamily="18" charset="0"/>
                <a:cs typeface="Times New Roman" panose="02020603050405020304" pitchFamily="18" charset="0"/>
              </a:rPr>
              <a:t>進め</a:t>
            </a:r>
            <a:r>
              <a:rPr lang="en-US" altLang="ja-JP" dirty="0">
                <a:latin typeface="Times New Roman" panose="02020603050405020304" pitchFamily="18" charset="0"/>
                <a:cs typeface="Times New Roman" panose="02020603050405020304" pitchFamily="18" charset="0"/>
              </a:rPr>
              <a:t>)</a:t>
            </a:r>
          </a:p>
          <a:p>
            <a:pPr lvl="1"/>
            <a:r>
              <a:rPr lang="en-US" altLang="ja-JP" dirty="0" err="1">
                <a:latin typeface="Times New Roman" panose="02020603050405020304" pitchFamily="18" charset="0"/>
                <a:cs typeface="Times New Roman" panose="02020603050405020304" pitchFamily="18" charset="0"/>
              </a:rPr>
              <a:t>Prolagen</a:t>
            </a:r>
            <a:r>
              <a:rPr lang="en-US" altLang="ja-JP" dirty="0">
                <a:latin typeface="Times New Roman" panose="02020603050405020304" pitchFamily="18" charset="0"/>
                <a:cs typeface="Times New Roman" panose="02020603050405020304" pitchFamily="18" charset="0"/>
              </a:rPr>
              <a:t> (</a:t>
            </a:r>
            <a:r>
              <a:rPr lang="en-US" altLang="ja-JP" dirty="0" err="1">
                <a:latin typeface="Times New Roman" panose="02020603050405020304" pitchFamily="18" charset="0"/>
                <a:cs typeface="Times New Roman" panose="02020603050405020304" pitchFamily="18" charset="0"/>
              </a:rPr>
              <a:t>probeer</a:t>
            </a:r>
            <a:r>
              <a:rPr lang="en-US" altLang="ja-JP" dirty="0">
                <a:latin typeface="Times New Roman" panose="02020603050405020304" pitchFamily="18" charset="0"/>
                <a:cs typeface="Times New Roman" panose="02020603050405020304" pitchFamily="18" charset="0"/>
              </a:rPr>
              <a:t> </a:t>
            </a:r>
            <a:r>
              <a:rPr lang="en-US" altLang="ja-JP" dirty="0" err="1">
                <a:latin typeface="Times New Roman" panose="02020603050405020304" pitchFamily="18" charset="0"/>
                <a:cs typeface="Times New Roman" panose="02020603050405020304" pitchFamily="18" charset="0"/>
              </a:rPr>
              <a:t>te</a:t>
            </a:r>
            <a:r>
              <a:rPr lang="en-US" altLang="ja-JP" dirty="0">
                <a:latin typeface="Times New Roman" panose="02020603050405020304" pitchFamily="18" charset="0"/>
                <a:cs typeface="Times New Roman" panose="02020603050405020304" pitchFamily="18" charset="0"/>
              </a:rPr>
              <a:t> </a:t>
            </a:r>
            <a:r>
              <a:rPr lang="en-US" altLang="ja-JP" dirty="0" err="1">
                <a:latin typeface="Times New Roman" panose="02020603050405020304" pitchFamily="18" charset="0"/>
                <a:cs typeface="Times New Roman" panose="02020603050405020304" pitchFamily="18" charset="0"/>
              </a:rPr>
              <a:t>verlagen</a:t>
            </a:r>
            <a:r>
              <a:rPr lang="en-US" altLang="ja-JP" dirty="0">
                <a:latin typeface="Times New Roman" panose="02020603050405020304" pitchFamily="18" charset="0"/>
                <a:cs typeface="Times New Roman" panose="02020603050405020304" pitchFamily="18" charset="0"/>
              </a:rPr>
              <a:t>, </a:t>
            </a:r>
            <a:r>
              <a:rPr lang="ja-JP" altLang="en-US" dirty="0">
                <a:latin typeface="Times New Roman" panose="02020603050405020304" pitchFamily="18" charset="0"/>
                <a:cs typeface="Times New Roman" panose="02020603050405020304" pitchFamily="18" charset="0"/>
              </a:rPr>
              <a:t>減らす</a:t>
            </a:r>
            <a:r>
              <a:rPr lang="en-US" altLang="ja-JP" dirty="0">
                <a:latin typeface="Times New Roman" panose="02020603050405020304" pitchFamily="18" charset="0"/>
                <a:cs typeface="Times New Roman" panose="02020603050405020304" pitchFamily="18" charset="0"/>
              </a:rPr>
              <a:t>)</a:t>
            </a:r>
          </a:p>
          <a:p>
            <a:pPr lvl="1"/>
            <a:r>
              <a:rPr lang="en-US" altLang="ja-JP" dirty="0" err="1">
                <a:latin typeface="Times New Roman" panose="02020603050405020304" pitchFamily="18" charset="0"/>
                <a:cs typeface="Times New Roman" panose="02020603050405020304" pitchFamily="18" charset="0"/>
              </a:rPr>
              <a:t>Proberen</a:t>
            </a:r>
            <a:r>
              <a:rPr lang="en-US" altLang="ja-JP" dirty="0">
                <a:latin typeface="Times New Roman" panose="02020603050405020304" pitchFamily="18" charset="0"/>
                <a:cs typeface="Times New Roman" panose="02020603050405020304" pitchFamily="18" charset="0"/>
              </a:rPr>
              <a:t> (</a:t>
            </a:r>
            <a:r>
              <a:rPr lang="ja-JP" altLang="en-US" dirty="0">
                <a:latin typeface="Times New Roman" panose="02020603050405020304" pitchFamily="18" charset="0"/>
                <a:cs typeface="Times New Roman" panose="02020603050405020304" pitchFamily="18" charset="0"/>
              </a:rPr>
              <a:t>テストする</a:t>
            </a:r>
            <a:r>
              <a:rPr lang="en-US" altLang="ja-JP" dirty="0">
                <a:latin typeface="Times New Roman" panose="02020603050405020304" pitchFamily="18" charset="0"/>
                <a:cs typeface="Times New Roman" panose="02020603050405020304" pitchFamily="18" charset="0"/>
              </a:rPr>
              <a:t>)</a:t>
            </a:r>
          </a:p>
          <a:p>
            <a:pPr lvl="1"/>
            <a:r>
              <a:rPr lang="en-US" altLang="ja-JP" dirty="0" err="1">
                <a:latin typeface="Times New Roman" panose="02020603050405020304" pitchFamily="18" charset="0"/>
                <a:cs typeface="Times New Roman" panose="02020603050405020304" pitchFamily="18" charset="0"/>
              </a:rPr>
              <a:t>Passeer</a:t>
            </a:r>
            <a:r>
              <a:rPr lang="en-US" altLang="ja-JP" dirty="0">
                <a:latin typeface="Times New Roman" panose="02020603050405020304" pitchFamily="18" charset="0"/>
                <a:cs typeface="Times New Roman" panose="02020603050405020304" pitchFamily="18" charset="0"/>
              </a:rPr>
              <a:t> (</a:t>
            </a:r>
            <a:r>
              <a:rPr lang="ja-JP" altLang="en-US" dirty="0">
                <a:latin typeface="Times New Roman" panose="02020603050405020304" pitchFamily="18" charset="0"/>
                <a:cs typeface="Times New Roman" panose="02020603050405020304" pitchFamily="18" charset="0"/>
              </a:rPr>
              <a:t>通過</a:t>
            </a:r>
            <a:r>
              <a:rPr lang="en-US" altLang="ja-JP" dirty="0">
                <a:latin typeface="Times New Roman" panose="02020603050405020304" pitchFamily="18" charset="0"/>
                <a:cs typeface="Times New Roman" panose="02020603050405020304" pitchFamily="18" charset="0"/>
              </a:rPr>
              <a:t>)</a:t>
            </a:r>
          </a:p>
          <a:p>
            <a:r>
              <a:rPr lang="en-US" altLang="ja-JP" dirty="0">
                <a:latin typeface="Times New Roman" panose="02020603050405020304" pitchFamily="18" charset="0"/>
                <a:cs typeface="Times New Roman" panose="02020603050405020304" pitchFamily="18" charset="0"/>
              </a:rPr>
              <a:t>V</a:t>
            </a:r>
            <a:r>
              <a:rPr lang="ja-JP" altLang="en-US" dirty="0">
                <a:latin typeface="Times New Roman" panose="02020603050405020304" pitchFamily="18" charset="0"/>
                <a:cs typeface="Times New Roman" panose="02020603050405020304" pitchFamily="18" charset="0"/>
              </a:rPr>
              <a:t>命令</a:t>
            </a:r>
            <a:endParaRPr lang="en-US" altLang="ja-JP" dirty="0">
              <a:latin typeface="Times New Roman" panose="02020603050405020304" pitchFamily="18" charset="0"/>
              <a:cs typeface="Times New Roman" panose="02020603050405020304" pitchFamily="18" charset="0"/>
            </a:endParaRPr>
          </a:p>
          <a:p>
            <a:pPr lvl="1"/>
            <a:r>
              <a:rPr lang="en-US" altLang="ja-JP" dirty="0" err="1">
                <a:latin typeface="Times New Roman" panose="02020603050405020304" pitchFamily="18" charset="0"/>
                <a:cs typeface="Times New Roman" panose="02020603050405020304" pitchFamily="18" charset="0"/>
              </a:rPr>
              <a:t>Verhoog</a:t>
            </a:r>
            <a:r>
              <a:rPr lang="en-US" altLang="ja-JP" dirty="0">
                <a:latin typeface="Times New Roman" panose="02020603050405020304" pitchFamily="18" charset="0"/>
                <a:cs typeface="Times New Roman" panose="02020603050405020304" pitchFamily="18" charset="0"/>
              </a:rPr>
              <a:t> (</a:t>
            </a:r>
            <a:r>
              <a:rPr lang="ja-JP" altLang="en-US" dirty="0">
                <a:latin typeface="Times New Roman" panose="02020603050405020304" pitchFamily="18" charset="0"/>
                <a:cs typeface="Times New Roman" panose="02020603050405020304" pitchFamily="18" charset="0"/>
              </a:rPr>
              <a:t>止まれ</a:t>
            </a:r>
            <a:r>
              <a:rPr lang="en-US" altLang="ja-JP" dirty="0">
                <a:latin typeface="Times New Roman" panose="02020603050405020304" pitchFamily="18" charset="0"/>
                <a:cs typeface="Times New Roman" panose="02020603050405020304" pitchFamily="18" charset="0"/>
              </a:rPr>
              <a:t>)</a:t>
            </a:r>
          </a:p>
          <a:p>
            <a:pPr lvl="1"/>
            <a:r>
              <a:rPr lang="en-US" altLang="ja-JP" dirty="0" err="1">
                <a:latin typeface="Times New Roman" panose="02020603050405020304" pitchFamily="18" charset="0"/>
                <a:cs typeface="Times New Roman" panose="02020603050405020304" pitchFamily="18" charset="0"/>
              </a:rPr>
              <a:t>Verhogen</a:t>
            </a:r>
            <a:r>
              <a:rPr lang="en-US" altLang="ja-JP" dirty="0">
                <a:latin typeface="Times New Roman" panose="02020603050405020304" pitchFamily="18" charset="0"/>
                <a:cs typeface="Times New Roman" panose="02020603050405020304" pitchFamily="18" charset="0"/>
              </a:rPr>
              <a:t> (</a:t>
            </a:r>
            <a:r>
              <a:rPr lang="en-US" altLang="ja-JP" dirty="0" err="1">
                <a:latin typeface="Times New Roman" panose="02020603050405020304" pitchFamily="18" charset="0"/>
                <a:cs typeface="Times New Roman" panose="02020603050405020304" pitchFamily="18" charset="0"/>
              </a:rPr>
              <a:t>probeer</a:t>
            </a:r>
            <a:r>
              <a:rPr lang="en-US" altLang="ja-JP" dirty="0">
                <a:latin typeface="Times New Roman" panose="02020603050405020304" pitchFamily="18" charset="0"/>
                <a:cs typeface="Times New Roman" panose="02020603050405020304" pitchFamily="18" charset="0"/>
              </a:rPr>
              <a:t> </a:t>
            </a:r>
            <a:r>
              <a:rPr lang="en-US" altLang="ja-JP" dirty="0" err="1">
                <a:latin typeface="Times New Roman" panose="02020603050405020304" pitchFamily="18" charset="0"/>
                <a:cs typeface="Times New Roman" panose="02020603050405020304" pitchFamily="18" charset="0"/>
              </a:rPr>
              <a:t>te</a:t>
            </a:r>
            <a:r>
              <a:rPr lang="en-US" altLang="ja-JP" dirty="0">
                <a:latin typeface="Times New Roman" panose="02020603050405020304" pitchFamily="18" charset="0"/>
                <a:cs typeface="Times New Roman" panose="02020603050405020304" pitchFamily="18" charset="0"/>
              </a:rPr>
              <a:t> </a:t>
            </a:r>
            <a:r>
              <a:rPr lang="en-US" altLang="ja-JP" dirty="0" err="1">
                <a:latin typeface="Times New Roman" panose="02020603050405020304" pitchFamily="18" charset="0"/>
                <a:cs typeface="Times New Roman" panose="02020603050405020304" pitchFamily="18" charset="0"/>
              </a:rPr>
              <a:t>verhogen</a:t>
            </a:r>
            <a:r>
              <a:rPr lang="en-US" altLang="ja-JP" dirty="0">
                <a:latin typeface="Times New Roman" panose="02020603050405020304" pitchFamily="18" charset="0"/>
                <a:cs typeface="Times New Roman" panose="02020603050405020304" pitchFamily="18" charset="0"/>
              </a:rPr>
              <a:t>, </a:t>
            </a:r>
            <a:r>
              <a:rPr lang="ja-JP" altLang="en-US" dirty="0">
                <a:latin typeface="Times New Roman" panose="02020603050405020304" pitchFamily="18" charset="0"/>
                <a:cs typeface="Times New Roman" panose="02020603050405020304" pitchFamily="18" charset="0"/>
              </a:rPr>
              <a:t>増やす</a:t>
            </a:r>
            <a:r>
              <a:rPr lang="en-US" altLang="ja-JP" dirty="0">
                <a:latin typeface="Times New Roman" panose="02020603050405020304" pitchFamily="18" charset="0"/>
                <a:cs typeface="Times New Roman" panose="02020603050405020304" pitchFamily="18" charset="0"/>
              </a:rPr>
              <a:t>)</a:t>
            </a:r>
            <a:endParaRPr lang="ja-JP" altLang="en-US" dirty="0">
              <a:latin typeface="Times New Roman" panose="02020603050405020304" pitchFamily="18" charset="0"/>
              <a:cs typeface="Times New Roman" panose="02020603050405020304" pitchFamily="18" charset="0"/>
            </a:endParaRPr>
          </a:p>
        </p:txBody>
      </p:sp>
      <p:grpSp>
        <p:nvGrpSpPr>
          <p:cNvPr id="4" name="Group 12">
            <a:extLst>
              <a:ext uri="{FF2B5EF4-FFF2-40B4-BE49-F238E27FC236}">
                <a16:creationId xmlns:a16="http://schemas.microsoft.com/office/drawing/2014/main" id="{7905F173-1466-4643-A780-0C79C52D44E4}"/>
              </a:ext>
            </a:extLst>
          </p:cNvPr>
          <p:cNvGrpSpPr>
            <a:grpSpLocks/>
          </p:cNvGrpSpPr>
          <p:nvPr/>
        </p:nvGrpSpPr>
        <p:grpSpPr bwMode="auto">
          <a:xfrm>
            <a:off x="7308304" y="3933056"/>
            <a:ext cx="990600" cy="1676400"/>
            <a:chOff x="3792" y="2928"/>
            <a:chExt cx="624" cy="1056"/>
          </a:xfrm>
        </p:grpSpPr>
        <p:sp>
          <p:nvSpPr>
            <p:cNvPr id="5" name="AutoShape 7">
              <a:extLst>
                <a:ext uri="{FF2B5EF4-FFF2-40B4-BE49-F238E27FC236}">
                  <a16:creationId xmlns:a16="http://schemas.microsoft.com/office/drawing/2014/main" id="{E205379E-0A7A-3743-8104-E79566412461}"/>
                </a:ext>
              </a:extLst>
            </p:cNvPr>
            <p:cNvSpPr>
              <a:spLocks noChangeArrowheads="1"/>
            </p:cNvSpPr>
            <p:nvPr/>
          </p:nvSpPr>
          <p:spPr bwMode="auto">
            <a:xfrm>
              <a:off x="3840" y="2928"/>
              <a:ext cx="96" cy="1056"/>
            </a:xfrm>
            <a:prstGeom prst="can">
              <a:avLst>
                <a:gd name="adj" fmla="val 44968"/>
              </a:avLst>
            </a:prstGeom>
            <a:solidFill>
              <a:srgbClr val="C0C0C0"/>
            </a:solidFill>
            <a:ln w="9525">
              <a:solidFill>
                <a:schemeClr val="tx1"/>
              </a:solidFill>
              <a:round/>
              <a:headEnd/>
              <a:tailEnd/>
            </a:ln>
            <a:effectLst/>
          </p:spPr>
          <p:txBody>
            <a:bodyPr wrap="none" anchor="ctr"/>
            <a:lstStyle/>
            <a:p>
              <a:pPr eaLnBrk="1" hangingPunct="1"/>
              <a:endParaRPr lang="ja-JP" altLang="en-US"/>
            </a:p>
          </p:txBody>
        </p:sp>
        <p:sp>
          <p:nvSpPr>
            <p:cNvPr id="6" name="AutoShape 8">
              <a:extLst>
                <a:ext uri="{FF2B5EF4-FFF2-40B4-BE49-F238E27FC236}">
                  <a16:creationId xmlns:a16="http://schemas.microsoft.com/office/drawing/2014/main" id="{F9498990-FAA5-C84B-95A3-5A2F4B568EAC}"/>
                </a:ext>
              </a:extLst>
            </p:cNvPr>
            <p:cNvSpPr>
              <a:spLocks noChangeArrowheads="1"/>
            </p:cNvSpPr>
            <p:nvPr/>
          </p:nvSpPr>
          <p:spPr bwMode="auto">
            <a:xfrm rot="5400000">
              <a:off x="4056" y="2856"/>
              <a:ext cx="96" cy="62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6600"/>
            </a:solidFill>
            <a:ln w="9525">
              <a:solidFill>
                <a:schemeClr val="tx1"/>
              </a:solidFill>
              <a:miter lim="800000"/>
              <a:headEnd/>
              <a:tailEnd/>
            </a:ln>
            <a:effectLst/>
          </p:spPr>
          <p:txBody>
            <a:bodyPr wrap="none" anchor="ctr"/>
            <a:lstStyle/>
            <a:p>
              <a:endParaRPr lang="ja-JP" altLang="en-US"/>
            </a:p>
          </p:txBody>
        </p:sp>
      </p:grpSp>
      <p:grpSp>
        <p:nvGrpSpPr>
          <p:cNvPr id="7" name="Group 13">
            <a:extLst>
              <a:ext uri="{FF2B5EF4-FFF2-40B4-BE49-F238E27FC236}">
                <a16:creationId xmlns:a16="http://schemas.microsoft.com/office/drawing/2014/main" id="{03E98183-CAE5-B144-935D-016BFBBFDC72}"/>
              </a:ext>
            </a:extLst>
          </p:cNvPr>
          <p:cNvGrpSpPr>
            <a:grpSpLocks/>
          </p:cNvGrpSpPr>
          <p:nvPr/>
        </p:nvGrpSpPr>
        <p:grpSpPr bwMode="auto">
          <a:xfrm>
            <a:off x="5936704" y="3933056"/>
            <a:ext cx="228600" cy="1676400"/>
            <a:chOff x="2352" y="2928"/>
            <a:chExt cx="144" cy="1056"/>
          </a:xfrm>
        </p:grpSpPr>
        <p:sp>
          <p:nvSpPr>
            <p:cNvPr id="8" name="AutoShape 9">
              <a:extLst>
                <a:ext uri="{FF2B5EF4-FFF2-40B4-BE49-F238E27FC236}">
                  <a16:creationId xmlns:a16="http://schemas.microsoft.com/office/drawing/2014/main" id="{EAA3DB95-A549-8A4A-A752-EE5FE1AB83AE}"/>
                </a:ext>
              </a:extLst>
            </p:cNvPr>
            <p:cNvSpPr>
              <a:spLocks noChangeArrowheads="1"/>
            </p:cNvSpPr>
            <p:nvPr/>
          </p:nvSpPr>
          <p:spPr bwMode="auto">
            <a:xfrm>
              <a:off x="2352" y="2928"/>
              <a:ext cx="96" cy="1056"/>
            </a:xfrm>
            <a:prstGeom prst="can">
              <a:avLst>
                <a:gd name="adj" fmla="val 44968"/>
              </a:avLst>
            </a:prstGeom>
            <a:solidFill>
              <a:srgbClr val="C0C0C0"/>
            </a:solidFill>
            <a:ln w="9525">
              <a:solidFill>
                <a:schemeClr val="tx1"/>
              </a:solidFill>
              <a:round/>
              <a:headEnd/>
              <a:tailEnd/>
            </a:ln>
            <a:effectLst/>
          </p:spPr>
          <p:txBody>
            <a:bodyPr wrap="none" anchor="ctr"/>
            <a:lstStyle/>
            <a:p>
              <a:pPr eaLnBrk="1" hangingPunct="1"/>
              <a:endParaRPr lang="ja-JP" altLang="en-US"/>
            </a:p>
          </p:txBody>
        </p:sp>
        <p:sp>
          <p:nvSpPr>
            <p:cNvPr id="9" name="AutoShape 10">
              <a:extLst>
                <a:ext uri="{FF2B5EF4-FFF2-40B4-BE49-F238E27FC236}">
                  <a16:creationId xmlns:a16="http://schemas.microsoft.com/office/drawing/2014/main" id="{B901B32C-3287-E24F-815C-B44230C0D624}"/>
                </a:ext>
              </a:extLst>
            </p:cNvPr>
            <p:cNvSpPr>
              <a:spLocks noChangeArrowheads="1"/>
            </p:cNvSpPr>
            <p:nvPr/>
          </p:nvSpPr>
          <p:spPr bwMode="auto">
            <a:xfrm rot="8989456">
              <a:off x="2400" y="3024"/>
              <a:ext cx="96" cy="62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6600"/>
            </a:solidFill>
            <a:ln w="9525">
              <a:solidFill>
                <a:schemeClr val="tx1"/>
              </a:solidFill>
              <a:miter lim="800000"/>
              <a:headEnd/>
              <a:tailEnd/>
            </a:ln>
            <a:effectLst/>
          </p:spPr>
          <p:txBody>
            <a:bodyPr wrap="none" anchor="ctr"/>
            <a:lstStyle/>
            <a:p>
              <a:endParaRPr lang="ja-JP" altLang="en-US"/>
            </a:p>
          </p:txBody>
        </p:sp>
      </p:grpSp>
      <p:sp>
        <p:nvSpPr>
          <p:cNvPr id="10" name="Text Box 14">
            <a:extLst>
              <a:ext uri="{FF2B5EF4-FFF2-40B4-BE49-F238E27FC236}">
                <a16:creationId xmlns:a16="http://schemas.microsoft.com/office/drawing/2014/main" id="{BC2D9085-3489-C04E-8C65-5D5B4B7755D6}"/>
              </a:ext>
            </a:extLst>
          </p:cNvPr>
          <p:cNvSpPr txBox="1">
            <a:spLocks noChangeArrowheads="1"/>
          </p:cNvSpPr>
          <p:nvPr/>
        </p:nvSpPr>
        <p:spPr bwMode="auto">
          <a:xfrm>
            <a:off x="6139904" y="3780656"/>
            <a:ext cx="787400" cy="457200"/>
          </a:xfrm>
          <a:prstGeom prst="rect">
            <a:avLst/>
          </a:prstGeom>
          <a:noFill/>
          <a:ln w="9525">
            <a:noFill/>
            <a:miter lim="800000"/>
            <a:headEnd/>
            <a:tailEnd/>
          </a:ln>
          <a:effectLst/>
        </p:spPr>
        <p:txBody>
          <a:bodyPr wrap="none">
            <a:spAutoFit/>
          </a:bodyPr>
          <a:lstStyle/>
          <a:p>
            <a:pPr eaLnBrk="1" hangingPunct="1"/>
            <a:r>
              <a:rPr lang="ja-JP" altLang="en-US"/>
              <a:t>進め</a:t>
            </a:r>
            <a:endParaRPr lang="en-US" altLang="ja-JP"/>
          </a:p>
        </p:txBody>
      </p:sp>
      <p:sp>
        <p:nvSpPr>
          <p:cNvPr id="11" name="Text Box 15">
            <a:extLst>
              <a:ext uri="{FF2B5EF4-FFF2-40B4-BE49-F238E27FC236}">
                <a16:creationId xmlns:a16="http://schemas.microsoft.com/office/drawing/2014/main" id="{5AD14891-773F-514B-BB65-237FC09488D0}"/>
              </a:ext>
            </a:extLst>
          </p:cNvPr>
          <p:cNvSpPr txBox="1">
            <a:spLocks noChangeArrowheads="1"/>
          </p:cNvSpPr>
          <p:nvPr/>
        </p:nvSpPr>
        <p:spPr bwMode="auto">
          <a:xfrm>
            <a:off x="7613104" y="3780656"/>
            <a:ext cx="1065213" cy="457200"/>
          </a:xfrm>
          <a:prstGeom prst="rect">
            <a:avLst/>
          </a:prstGeom>
          <a:noFill/>
          <a:ln w="9525">
            <a:noFill/>
            <a:miter lim="800000"/>
            <a:headEnd/>
            <a:tailEnd/>
          </a:ln>
          <a:effectLst/>
        </p:spPr>
        <p:txBody>
          <a:bodyPr wrap="none">
            <a:spAutoFit/>
          </a:bodyPr>
          <a:lstStyle/>
          <a:p>
            <a:pPr eaLnBrk="1" hangingPunct="1"/>
            <a:r>
              <a:rPr lang="ja-JP" altLang="en-US"/>
              <a:t>止まれ</a:t>
            </a:r>
          </a:p>
        </p:txBody>
      </p:sp>
      <p:sp>
        <p:nvSpPr>
          <p:cNvPr id="12" name="テキスト ボックス 11">
            <a:extLst>
              <a:ext uri="{FF2B5EF4-FFF2-40B4-BE49-F238E27FC236}">
                <a16:creationId xmlns:a16="http://schemas.microsoft.com/office/drawing/2014/main" id="{AD924DF9-0A94-EC4E-AC7A-9409A27329CA}"/>
              </a:ext>
            </a:extLst>
          </p:cNvPr>
          <p:cNvSpPr txBox="1"/>
          <p:nvPr/>
        </p:nvSpPr>
        <p:spPr>
          <a:xfrm>
            <a:off x="4774949" y="1691679"/>
            <a:ext cx="4200189" cy="830997"/>
          </a:xfrm>
          <a:prstGeom prst="rect">
            <a:avLst/>
          </a:prstGeom>
          <a:noFill/>
        </p:spPr>
        <p:txBody>
          <a:bodyPr wrap="none" rtlCol="0">
            <a:spAutoFit/>
          </a:bodyPr>
          <a:lstStyle/>
          <a:p>
            <a:r>
              <a:rPr kumimoji="1" lang="ja-JP" altLang="en-US"/>
              <a:t>はっきりとした由来は不明</a:t>
            </a:r>
            <a:endParaRPr kumimoji="1" lang="en-US" altLang="ja-JP"/>
          </a:p>
          <a:p>
            <a:r>
              <a:rPr kumimoji="1" lang="ja-JP" altLang="en-US"/>
              <a:t>オランダ語の頭文字らしいが</a:t>
            </a:r>
            <a:r>
              <a:rPr kumimoji="1" lang="en-US" altLang="ja-JP"/>
              <a:t>…</a:t>
            </a:r>
            <a:endParaRPr kumimoji="1" lang="ja-JP" altLang="en-US"/>
          </a:p>
        </p:txBody>
      </p:sp>
    </p:spTree>
    <p:extLst>
      <p:ext uri="{BB962C8B-B14F-4D97-AF65-F5344CB8AC3E}">
        <p14:creationId xmlns:p14="http://schemas.microsoft.com/office/powerpoint/2010/main" val="16114967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800100"/>
            <a:ext cx="7772400" cy="762000"/>
          </a:xfrm>
        </p:spPr>
        <p:txBody>
          <a:bodyPr/>
          <a:lstStyle/>
          <a:p>
            <a:pPr eaLnBrk="1" hangingPunct="1"/>
            <a:r>
              <a:rPr lang="en-US" altLang="ja-JP">
                <a:latin typeface="Times New Roman" charset="0"/>
              </a:rPr>
              <a:t>Java </a:t>
            </a:r>
            <a:r>
              <a:rPr lang="ja-JP" altLang="en-US">
                <a:latin typeface="Times New Roman" charset="0"/>
              </a:rPr>
              <a:t>で</a:t>
            </a:r>
            <a:r>
              <a:rPr lang="ja-JP" altLang="en-US"/>
              <a:t>のセマフォ使用</a:t>
            </a:r>
          </a:p>
        </p:txBody>
      </p:sp>
      <p:sp>
        <p:nvSpPr>
          <p:cNvPr id="57347" name="Rectangle 3"/>
          <p:cNvSpPr>
            <a:spLocks noGrp="1" noChangeArrowheads="1"/>
          </p:cNvSpPr>
          <p:nvPr>
            <p:ph type="body" idx="1"/>
          </p:nvPr>
        </p:nvSpPr>
        <p:spPr>
          <a:xfrm>
            <a:off x="685800" y="1981200"/>
            <a:ext cx="7772400" cy="4875213"/>
          </a:xfrm>
        </p:spPr>
        <p:txBody>
          <a:bodyPr/>
          <a:lstStyle/>
          <a:p>
            <a:pPr eaLnBrk="1" hangingPunct="1"/>
            <a:r>
              <a:rPr lang="en-US" altLang="ja-JP">
                <a:latin typeface="Times New Roman" charset="0"/>
              </a:rPr>
              <a:t>Semaphore </a:t>
            </a:r>
            <a:r>
              <a:rPr lang="ja-JP" altLang="en-US">
                <a:latin typeface="Times New Roman" charset="0"/>
              </a:rPr>
              <a:t>クラスを使用</a:t>
            </a:r>
          </a:p>
          <a:p>
            <a:pPr lvl="1" eaLnBrk="1" hangingPunct="1"/>
            <a:r>
              <a:rPr lang="en-US" altLang="ja-JP">
                <a:latin typeface="Times New Roman" charset="0"/>
              </a:rPr>
              <a:t>java.util.concurrent.Semaphore</a:t>
            </a:r>
          </a:p>
          <a:p>
            <a:pPr lvl="1" eaLnBrk="1" hangingPunct="1">
              <a:buFont typeface="Wingdings" pitchFamily="2" charset="2"/>
              <a:buNone/>
            </a:pPr>
            <a:r>
              <a:rPr lang="ja-JP" altLang="en-US">
                <a:latin typeface="Times New Roman" charset="0"/>
              </a:rPr>
              <a:t>コンストラクタ</a:t>
            </a:r>
          </a:p>
          <a:p>
            <a:pPr lvl="1" eaLnBrk="1" hangingPunct="1"/>
            <a:endParaRPr lang="en-US" altLang="ja-JP">
              <a:latin typeface="Times New Roman" charset="0"/>
            </a:endParaRPr>
          </a:p>
          <a:p>
            <a:pPr lvl="1" eaLnBrk="1" hangingPunct="1">
              <a:buFont typeface="Wingdings" pitchFamily="2" charset="2"/>
              <a:buNone/>
            </a:pPr>
            <a:r>
              <a:rPr lang="en-US" altLang="ja-JP">
                <a:latin typeface="Times New Roman" charset="0"/>
              </a:rPr>
              <a:t>wait </a:t>
            </a:r>
            <a:r>
              <a:rPr lang="ja-JP" altLang="en-US">
                <a:latin typeface="Times New Roman" charset="0"/>
              </a:rPr>
              <a:t>命令</a:t>
            </a:r>
          </a:p>
          <a:p>
            <a:pPr lvl="1" eaLnBrk="1" hangingPunct="1"/>
            <a:endParaRPr lang="ja-JP" altLang="en-US">
              <a:latin typeface="Times New Roman" charset="0"/>
            </a:endParaRPr>
          </a:p>
          <a:p>
            <a:pPr lvl="1" eaLnBrk="1" hangingPunct="1">
              <a:buFont typeface="Wingdings" pitchFamily="2" charset="2"/>
              <a:buNone/>
            </a:pPr>
            <a:endParaRPr lang="ja-JP" altLang="en-US">
              <a:latin typeface="Times New Roman" charset="0"/>
            </a:endParaRPr>
          </a:p>
          <a:p>
            <a:pPr lvl="1" eaLnBrk="1" hangingPunct="1">
              <a:buFont typeface="Wingdings" pitchFamily="2" charset="2"/>
              <a:buNone/>
            </a:pPr>
            <a:r>
              <a:rPr lang="en-US" altLang="ja-JP">
                <a:latin typeface="Times New Roman" charset="0"/>
              </a:rPr>
              <a:t>signal </a:t>
            </a:r>
            <a:r>
              <a:rPr lang="ja-JP" altLang="en-US">
                <a:latin typeface="Times New Roman" charset="0"/>
              </a:rPr>
              <a:t>命令</a:t>
            </a:r>
          </a:p>
        </p:txBody>
      </p:sp>
      <p:sp>
        <p:nvSpPr>
          <p:cNvPr id="57348" name="Rectangle 6"/>
          <p:cNvSpPr>
            <a:spLocks noChangeArrowheads="1"/>
          </p:cNvSpPr>
          <p:nvPr/>
        </p:nvSpPr>
        <p:spPr bwMode="auto">
          <a:xfrm>
            <a:off x="1447800" y="3657600"/>
            <a:ext cx="7391400" cy="5334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public Semaphore (int permit)   </a:t>
            </a:r>
            <a:r>
              <a:rPr lang="en-US" altLang="ja-JP">
                <a:solidFill>
                  <a:schemeClr val="tx2"/>
                </a:solidFill>
              </a:rPr>
              <a:t>/* permit</a:t>
            </a:r>
            <a:r>
              <a:rPr lang="ja-JP" altLang="en-US">
                <a:solidFill>
                  <a:schemeClr val="tx2"/>
                </a:solidFill>
              </a:rPr>
              <a:t> : 資源数 */</a:t>
            </a:r>
          </a:p>
        </p:txBody>
      </p:sp>
      <p:sp>
        <p:nvSpPr>
          <p:cNvPr id="57349" name="Rectangle 7"/>
          <p:cNvSpPr>
            <a:spLocks noChangeArrowheads="1"/>
          </p:cNvSpPr>
          <p:nvPr/>
        </p:nvSpPr>
        <p:spPr bwMode="auto">
          <a:xfrm>
            <a:off x="1447800" y="4648200"/>
            <a:ext cx="7391400" cy="9906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public void acquire ()</a:t>
            </a:r>
          </a:p>
          <a:p>
            <a:pPr eaLnBrk="1" hangingPunct="1"/>
            <a:r>
              <a:rPr lang="en-US" altLang="ja-JP" sz="2800"/>
              <a:t>	throws InterruptedExeption</a:t>
            </a:r>
            <a:endParaRPr lang="en-US" altLang="ja-JP">
              <a:solidFill>
                <a:schemeClr val="tx2"/>
              </a:solidFill>
            </a:endParaRPr>
          </a:p>
        </p:txBody>
      </p:sp>
      <p:sp>
        <p:nvSpPr>
          <p:cNvPr id="57350" name="Rectangle 8"/>
          <p:cNvSpPr>
            <a:spLocks noChangeArrowheads="1"/>
          </p:cNvSpPr>
          <p:nvPr/>
        </p:nvSpPr>
        <p:spPr bwMode="auto">
          <a:xfrm>
            <a:off x="1447800" y="6172200"/>
            <a:ext cx="7391400" cy="4572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public void release ()</a:t>
            </a:r>
            <a:endParaRPr lang="en-US" altLang="ja-JP">
              <a:solidFill>
                <a:schemeClr val="tx2"/>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ChangeArrowheads="1"/>
          </p:cNvSpPr>
          <p:nvPr/>
        </p:nvSpPr>
        <p:spPr bwMode="auto">
          <a:xfrm>
            <a:off x="533400" y="152400"/>
            <a:ext cx="8077200" cy="6704013"/>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import java.util.concurrent.Semaphore;</a:t>
            </a:r>
          </a:p>
          <a:p>
            <a:pPr eaLnBrk="1" hangingPunct="1"/>
            <a:r>
              <a:rPr lang="en-US" altLang="ja-JP" sz="2800"/>
              <a:t>class SemaphoreSample {</a:t>
            </a:r>
          </a:p>
          <a:p>
            <a:pPr eaLnBrk="1" hangingPunct="1"/>
            <a:r>
              <a:rPr lang="en-US" altLang="ja-JP" sz="2800"/>
              <a:t>	</a:t>
            </a:r>
            <a:r>
              <a:rPr lang="en-US" altLang="ja-JP" sz="2800">
                <a:solidFill>
                  <a:schemeClr val="tx2"/>
                </a:solidFill>
              </a:rPr>
              <a:t>/* </a:t>
            </a:r>
            <a:r>
              <a:rPr lang="ja-JP" altLang="en-US" sz="2800">
                <a:solidFill>
                  <a:schemeClr val="tx2"/>
                </a:solidFill>
              </a:rPr>
              <a:t>セマフォ変数の生成 */</a:t>
            </a:r>
          </a:p>
          <a:p>
            <a:pPr eaLnBrk="1" hangingPunct="1"/>
            <a:r>
              <a:rPr lang="en-US" altLang="ja-JP" sz="2800"/>
              <a:t>	Semaphore s = new Semaphore (5); </a:t>
            </a:r>
            <a:r>
              <a:rPr lang="en-US" altLang="ja-JP" sz="2800">
                <a:solidFill>
                  <a:schemeClr val="tx2"/>
                </a:solidFill>
              </a:rPr>
              <a:t>// </a:t>
            </a:r>
            <a:r>
              <a:rPr lang="ja-JP" altLang="en-US" sz="2800">
                <a:solidFill>
                  <a:schemeClr val="tx2"/>
                </a:solidFill>
              </a:rPr>
              <a:t>資源数5</a:t>
            </a:r>
          </a:p>
          <a:p>
            <a:pPr eaLnBrk="1" hangingPunct="1"/>
            <a:endParaRPr lang="en-US" altLang="ja-JP" sz="2800">
              <a:solidFill>
                <a:schemeClr val="tx2"/>
              </a:solidFill>
            </a:endParaRPr>
          </a:p>
          <a:p>
            <a:pPr eaLnBrk="1" hangingPunct="1"/>
            <a:r>
              <a:rPr lang="en-US" altLang="ja-JP" sz="2800"/>
              <a:t>	</a:t>
            </a:r>
            <a:r>
              <a:rPr lang="en-US" altLang="ja-JP" sz="2800">
                <a:solidFill>
                  <a:schemeClr val="tx2"/>
                </a:solidFill>
              </a:rPr>
              <a:t>/* </a:t>
            </a:r>
            <a:r>
              <a:rPr lang="ja-JP" altLang="en-US" sz="2800">
                <a:solidFill>
                  <a:schemeClr val="tx2"/>
                </a:solidFill>
              </a:rPr>
              <a:t>セマフォ変数への </a:t>
            </a:r>
            <a:r>
              <a:rPr lang="en-US" altLang="ja-JP" sz="2800">
                <a:solidFill>
                  <a:schemeClr val="tx2"/>
                </a:solidFill>
              </a:rPr>
              <a:t>wait </a:t>
            </a:r>
            <a:r>
              <a:rPr lang="ja-JP" altLang="en-US" sz="2800">
                <a:solidFill>
                  <a:schemeClr val="tx2"/>
                </a:solidFill>
              </a:rPr>
              <a:t>命令 */</a:t>
            </a:r>
          </a:p>
          <a:p>
            <a:pPr eaLnBrk="1" hangingPunct="1"/>
            <a:r>
              <a:rPr lang="ja-JP" altLang="en-US" sz="2800"/>
              <a:t>	</a:t>
            </a:r>
            <a:r>
              <a:rPr lang="en-US" altLang="ja-JP" sz="2800"/>
              <a:t>try {</a:t>
            </a:r>
          </a:p>
          <a:p>
            <a:pPr eaLnBrk="1" hangingPunct="1"/>
            <a:r>
              <a:rPr lang="en-US" altLang="ja-JP" sz="2800"/>
              <a:t>		s.acquire();</a:t>
            </a:r>
          </a:p>
          <a:p>
            <a:pPr eaLnBrk="1" hangingPunct="1"/>
            <a:r>
              <a:rPr lang="en-US" altLang="ja-JP" sz="2800"/>
              <a:t>	} catch (InterruptedException e) {</a:t>
            </a:r>
          </a:p>
          <a:p>
            <a:pPr eaLnBrk="1" hangingPunct="1"/>
            <a:r>
              <a:rPr lang="en-US" altLang="ja-JP" sz="2800"/>
              <a:t>		System.exit(1);</a:t>
            </a:r>
          </a:p>
          <a:p>
            <a:pPr eaLnBrk="1" hangingPunct="1"/>
            <a:r>
              <a:rPr lang="en-US" altLang="ja-JP" sz="2800"/>
              <a:t>	}</a:t>
            </a:r>
          </a:p>
          <a:p>
            <a:pPr eaLnBrk="1" hangingPunct="1"/>
            <a:endParaRPr lang="en-US" altLang="ja-JP" sz="2800"/>
          </a:p>
          <a:p>
            <a:pPr eaLnBrk="1" hangingPunct="1"/>
            <a:r>
              <a:rPr lang="en-US" altLang="ja-JP" sz="2800"/>
              <a:t>	</a:t>
            </a:r>
            <a:r>
              <a:rPr lang="en-US" altLang="ja-JP" sz="2800">
                <a:solidFill>
                  <a:schemeClr val="tx2"/>
                </a:solidFill>
              </a:rPr>
              <a:t>/* </a:t>
            </a:r>
            <a:r>
              <a:rPr lang="ja-JP" altLang="en-US" sz="2800">
                <a:solidFill>
                  <a:schemeClr val="tx2"/>
                </a:solidFill>
              </a:rPr>
              <a:t>セマフォ変数への </a:t>
            </a:r>
            <a:r>
              <a:rPr lang="en-US" altLang="ja-JP" sz="2800">
                <a:solidFill>
                  <a:schemeClr val="tx2"/>
                </a:solidFill>
              </a:rPr>
              <a:t>signal </a:t>
            </a:r>
            <a:r>
              <a:rPr lang="ja-JP" altLang="en-US" sz="2800">
                <a:solidFill>
                  <a:schemeClr val="tx2"/>
                </a:solidFill>
              </a:rPr>
              <a:t>命令 */</a:t>
            </a:r>
          </a:p>
          <a:p>
            <a:pPr eaLnBrk="1" hangingPunct="1"/>
            <a:r>
              <a:rPr lang="ja-JP" altLang="en-US" sz="2800"/>
              <a:t>	</a:t>
            </a:r>
            <a:r>
              <a:rPr lang="en-US" altLang="ja-JP" sz="2800"/>
              <a:t>s.release</a:t>
            </a:r>
            <a:r>
              <a:rPr lang="ja-JP" altLang="en-US" sz="2800"/>
              <a:t>();</a:t>
            </a:r>
          </a:p>
          <a:p>
            <a:pPr eaLnBrk="1" hangingPunct="1"/>
            <a:r>
              <a:rPr lang="en-US" altLang="ja-JP" sz="2800"/>
              <a:t>}</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85800" y="800100"/>
            <a:ext cx="7772400" cy="762000"/>
          </a:xfrm>
        </p:spPr>
        <p:txBody>
          <a:bodyPr/>
          <a:lstStyle/>
          <a:p>
            <a:pPr eaLnBrk="1" hangingPunct="1"/>
            <a:r>
              <a:rPr lang="en-US" altLang="ja-JP" dirty="0">
                <a:latin typeface="Times New Roman" charset="0"/>
              </a:rPr>
              <a:t>Java </a:t>
            </a:r>
            <a:r>
              <a:rPr lang="ja-JP" altLang="en-US">
                <a:latin typeface="Times New Roman" charset="0"/>
              </a:rPr>
              <a:t>で</a:t>
            </a:r>
            <a:r>
              <a:rPr lang="ja-JP" altLang="en-US"/>
              <a:t>のモニタ使用</a:t>
            </a:r>
          </a:p>
        </p:txBody>
      </p:sp>
      <p:sp>
        <p:nvSpPr>
          <p:cNvPr id="59395" name="Rectangle 3"/>
          <p:cNvSpPr>
            <a:spLocks noGrp="1" noChangeArrowheads="1"/>
          </p:cNvSpPr>
          <p:nvPr>
            <p:ph type="body" idx="1"/>
          </p:nvPr>
        </p:nvSpPr>
        <p:spPr>
          <a:xfrm>
            <a:off x="685800" y="1981200"/>
            <a:ext cx="7772400" cy="4875213"/>
          </a:xfrm>
        </p:spPr>
        <p:txBody>
          <a:bodyPr/>
          <a:lstStyle/>
          <a:p>
            <a:pPr eaLnBrk="1" hangingPunct="1"/>
            <a:r>
              <a:rPr lang="en-US" altLang="ja-JP" dirty="0">
                <a:latin typeface="Times New Roman" charset="0"/>
              </a:rPr>
              <a:t>Synchronized </a:t>
            </a:r>
            <a:r>
              <a:rPr lang="ja-JP" altLang="en-US">
                <a:latin typeface="Times New Roman" charset="0"/>
              </a:rPr>
              <a:t>文を使用</a:t>
            </a:r>
          </a:p>
        </p:txBody>
      </p:sp>
      <p:sp>
        <p:nvSpPr>
          <p:cNvPr id="59396" name="Rectangle 4"/>
          <p:cNvSpPr>
            <a:spLocks noChangeArrowheads="1"/>
          </p:cNvSpPr>
          <p:nvPr/>
        </p:nvSpPr>
        <p:spPr bwMode="auto">
          <a:xfrm>
            <a:off x="1447800" y="2743200"/>
            <a:ext cx="7162800" cy="19812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dirty="0"/>
              <a:t>Synchronized (Expression)</a:t>
            </a:r>
          </a:p>
          <a:p>
            <a:pPr eaLnBrk="1" hangingPunct="1"/>
            <a:r>
              <a:rPr lang="en-US" altLang="ja-JP" sz="2800" dirty="0"/>
              <a:t>　　　　　　　　　　   </a:t>
            </a:r>
            <a:r>
              <a:rPr lang="en-US" altLang="ja-JP" dirty="0">
                <a:solidFill>
                  <a:schemeClr val="tx2"/>
                </a:solidFill>
              </a:rPr>
              <a:t>/* Expression : </a:t>
            </a:r>
            <a:r>
              <a:rPr lang="ja-JP" altLang="en-US">
                <a:solidFill>
                  <a:schemeClr val="tx2"/>
                </a:solidFill>
              </a:rPr>
              <a:t>ロックオブジェクト */</a:t>
            </a:r>
          </a:p>
          <a:p>
            <a:pPr eaLnBrk="1" hangingPunct="1"/>
            <a:r>
              <a:rPr lang="ja-JP" altLang="en-US" sz="2800"/>
              <a:t>	</a:t>
            </a:r>
            <a:r>
              <a:rPr lang="en-US" altLang="ja-JP" sz="2800" dirty="0"/>
              <a:t>Block          </a:t>
            </a:r>
          </a:p>
          <a:p>
            <a:pPr eaLnBrk="1" hangingPunct="1"/>
            <a:r>
              <a:rPr lang="en-US" altLang="ja-JP" dirty="0">
                <a:solidFill>
                  <a:schemeClr val="tx2"/>
                </a:solidFill>
              </a:rPr>
              <a:t>                   /* </a:t>
            </a:r>
            <a:r>
              <a:rPr lang="ja-JP" altLang="en-US">
                <a:solidFill>
                  <a:schemeClr val="tx2"/>
                </a:solidFill>
              </a:rPr>
              <a:t>このブロックは1スレッドしか入れない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533400" y="0"/>
            <a:ext cx="8077200" cy="6856413"/>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600" dirty="0"/>
              <a:t>class </a:t>
            </a:r>
            <a:r>
              <a:rPr lang="en-US" altLang="ja-JP" sz="2600" dirty="0" err="1"/>
              <a:t>MonitorSample</a:t>
            </a:r>
            <a:r>
              <a:rPr lang="en-US" altLang="ja-JP" sz="2600" dirty="0"/>
              <a:t> {</a:t>
            </a:r>
          </a:p>
          <a:p>
            <a:pPr eaLnBrk="1" hangingPunct="1"/>
            <a:r>
              <a:rPr lang="en-US" altLang="ja-JP" sz="2600" dirty="0"/>
              <a:t>	</a:t>
            </a:r>
            <a:r>
              <a:rPr lang="en-US" altLang="ja-JP" sz="2600" dirty="0">
                <a:solidFill>
                  <a:schemeClr val="tx2"/>
                </a:solidFill>
              </a:rPr>
              <a:t>/* </a:t>
            </a:r>
            <a:r>
              <a:rPr lang="ja-JP" altLang="en-US" sz="2600">
                <a:solidFill>
                  <a:schemeClr val="tx2"/>
                </a:solidFill>
              </a:rPr>
              <a:t>モニタ変数の生成 */</a:t>
            </a:r>
          </a:p>
          <a:p>
            <a:pPr eaLnBrk="1" hangingPunct="1"/>
            <a:r>
              <a:rPr lang="en-US" altLang="ja-JP" sz="2600" dirty="0"/>
              <a:t>	private m = 5; </a:t>
            </a:r>
            <a:r>
              <a:rPr lang="en-US" altLang="ja-JP" sz="2600" dirty="0">
                <a:solidFill>
                  <a:schemeClr val="tx2"/>
                </a:solidFill>
              </a:rPr>
              <a:t>// </a:t>
            </a:r>
            <a:r>
              <a:rPr lang="ja-JP" altLang="en-US" sz="2600">
                <a:solidFill>
                  <a:schemeClr val="tx2"/>
                </a:solidFill>
              </a:rPr>
              <a:t>資源数5</a:t>
            </a:r>
          </a:p>
          <a:p>
            <a:pPr eaLnBrk="1" hangingPunct="1"/>
            <a:r>
              <a:rPr lang="ja-JP" altLang="en-US" sz="2600"/>
              <a:t>	</a:t>
            </a:r>
            <a:r>
              <a:rPr lang="en-US" altLang="ja-JP" sz="2600" dirty="0"/>
              <a:t>Object lock = new Object(); </a:t>
            </a:r>
            <a:r>
              <a:rPr lang="en-US" altLang="ja-JP" sz="2600" dirty="0">
                <a:solidFill>
                  <a:schemeClr val="tx2"/>
                </a:solidFill>
              </a:rPr>
              <a:t>/* </a:t>
            </a:r>
            <a:r>
              <a:rPr lang="ja-JP" altLang="en-US" sz="2600">
                <a:solidFill>
                  <a:schemeClr val="tx2"/>
                </a:solidFill>
              </a:rPr>
              <a:t>ロックオブジェクト */</a:t>
            </a:r>
            <a:endParaRPr lang="en-US" altLang="ja-JP" sz="2600" dirty="0">
              <a:solidFill>
                <a:schemeClr val="tx2"/>
              </a:solidFill>
            </a:endParaRPr>
          </a:p>
          <a:p>
            <a:pPr eaLnBrk="1" hangingPunct="1"/>
            <a:r>
              <a:rPr lang="en-US" altLang="ja-JP" sz="2600" dirty="0"/>
              <a:t>	</a:t>
            </a:r>
            <a:r>
              <a:rPr lang="en-US" altLang="ja-JP" sz="2600" dirty="0">
                <a:solidFill>
                  <a:schemeClr val="tx2"/>
                </a:solidFill>
              </a:rPr>
              <a:t>/* </a:t>
            </a:r>
            <a:r>
              <a:rPr lang="ja-JP" altLang="en-US" sz="2600">
                <a:solidFill>
                  <a:schemeClr val="tx2"/>
                </a:solidFill>
              </a:rPr>
              <a:t>モニタ変数への </a:t>
            </a:r>
            <a:r>
              <a:rPr lang="en-US" altLang="ja-JP" sz="2600" dirty="0">
                <a:solidFill>
                  <a:schemeClr val="tx2"/>
                </a:solidFill>
              </a:rPr>
              <a:t>wait </a:t>
            </a:r>
            <a:r>
              <a:rPr lang="ja-JP" altLang="en-US" sz="2600">
                <a:solidFill>
                  <a:schemeClr val="tx2"/>
                </a:solidFill>
              </a:rPr>
              <a:t>メソッド */</a:t>
            </a:r>
          </a:p>
          <a:p>
            <a:pPr eaLnBrk="1" hangingPunct="1"/>
            <a:r>
              <a:rPr lang="ja-JP" altLang="en-US" sz="2600"/>
              <a:t>	</a:t>
            </a:r>
            <a:r>
              <a:rPr lang="en-US" altLang="ja-JP" sz="2600" dirty="0"/>
              <a:t>void wait () {</a:t>
            </a:r>
          </a:p>
          <a:p>
            <a:pPr eaLnBrk="1" hangingPunct="1"/>
            <a:r>
              <a:rPr lang="en-US" altLang="ja-JP" sz="2600" dirty="0"/>
              <a:t>		while (true) {</a:t>
            </a:r>
          </a:p>
          <a:p>
            <a:pPr eaLnBrk="1" hangingPunct="1"/>
            <a:r>
              <a:rPr lang="en-US" altLang="ja-JP" sz="2600" dirty="0"/>
              <a:t>			Synchronized (lock) {</a:t>
            </a:r>
          </a:p>
          <a:p>
            <a:pPr eaLnBrk="1" hangingPunct="1"/>
            <a:r>
              <a:rPr lang="en-US" altLang="ja-JP" sz="2600" dirty="0"/>
              <a:t>				if (m&gt;0) {</a:t>
            </a:r>
          </a:p>
          <a:p>
            <a:pPr eaLnBrk="1" hangingPunct="1"/>
            <a:r>
              <a:rPr lang="en-US" altLang="ja-JP" sz="2600" dirty="0"/>
              <a:t>					--m;</a:t>
            </a:r>
          </a:p>
          <a:p>
            <a:pPr eaLnBrk="1" hangingPunct="1"/>
            <a:r>
              <a:rPr lang="ja-JP" altLang="en-US" sz="2600"/>
              <a:t>		</a:t>
            </a:r>
            <a:r>
              <a:rPr lang="en-US" altLang="ja-JP" sz="2600" dirty="0"/>
              <a:t>			return;</a:t>
            </a:r>
          </a:p>
          <a:p>
            <a:pPr eaLnBrk="1" hangingPunct="1"/>
            <a:r>
              <a:rPr lang="ja-JP" altLang="en-US" sz="2600"/>
              <a:t>				}</a:t>
            </a:r>
          </a:p>
          <a:p>
            <a:pPr eaLnBrk="1" hangingPunct="1"/>
            <a:r>
              <a:rPr lang="en-US" altLang="ja-JP" sz="2600" dirty="0"/>
              <a:t>			}</a:t>
            </a:r>
          </a:p>
          <a:p>
            <a:pPr eaLnBrk="1" hangingPunct="1"/>
            <a:r>
              <a:rPr lang="en-US" altLang="ja-JP" sz="2600" dirty="0"/>
              <a:t>		</a:t>
            </a:r>
            <a:r>
              <a:rPr lang="ja-JP" altLang="en-US" sz="2600"/>
              <a:t>しばらく待つ;</a:t>
            </a:r>
          </a:p>
          <a:p>
            <a:pPr eaLnBrk="1" hangingPunct="1"/>
            <a:r>
              <a:rPr lang="en-US" altLang="ja-JP" sz="2600" dirty="0"/>
              <a:t>		}</a:t>
            </a:r>
          </a:p>
          <a:p>
            <a:pPr eaLnBrk="1" hangingPunct="1"/>
            <a:r>
              <a:rPr lang="en-US" altLang="ja-JP" sz="2600" dirty="0"/>
              <a:t>	}</a:t>
            </a:r>
          </a:p>
          <a:p>
            <a:pPr eaLnBrk="1" hangingPunct="1"/>
            <a:r>
              <a:rPr lang="en-US" altLang="ja-JP" sz="2600" dirty="0"/>
              <a:t>}</a:t>
            </a:r>
          </a:p>
        </p:txBody>
      </p:sp>
      <p:grpSp>
        <p:nvGrpSpPr>
          <p:cNvPr id="618502" name="Group 6"/>
          <p:cNvGrpSpPr>
            <a:grpSpLocks/>
          </p:cNvGrpSpPr>
          <p:nvPr/>
        </p:nvGrpSpPr>
        <p:grpSpPr bwMode="auto">
          <a:xfrm>
            <a:off x="6248400" y="2895600"/>
            <a:ext cx="2432050" cy="2209800"/>
            <a:chOff x="3936" y="1824"/>
            <a:chExt cx="1532" cy="1392"/>
          </a:xfrm>
        </p:grpSpPr>
        <p:sp>
          <p:nvSpPr>
            <p:cNvPr id="60420" name="Text Box 4"/>
            <p:cNvSpPr txBox="1">
              <a:spLocks noChangeArrowheads="1"/>
            </p:cNvSpPr>
            <p:nvPr/>
          </p:nvSpPr>
          <p:spPr bwMode="auto">
            <a:xfrm>
              <a:off x="4128" y="2064"/>
              <a:ext cx="1340" cy="865"/>
            </a:xfrm>
            <a:prstGeom prst="rect">
              <a:avLst/>
            </a:prstGeom>
            <a:noFill/>
            <a:ln w="9525">
              <a:noFill/>
              <a:miter lim="800000"/>
              <a:headEnd/>
              <a:tailEnd/>
            </a:ln>
            <a:effectLst/>
          </p:spPr>
          <p:txBody>
            <a:bodyPr wrap="none">
              <a:spAutoFit/>
            </a:bodyPr>
            <a:lstStyle/>
            <a:p>
              <a:pPr eaLnBrk="1" hangingPunct="1"/>
              <a:r>
                <a:rPr lang="ja-JP" altLang="en-US" sz="2800">
                  <a:solidFill>
                    <a:schemeClr val="tx2"/>
                  </a:solidFill>
                </a:rPr>
                <a:t>この中へは</a:t>
              </a:r>
            </a:p>
            <a:p>
              <a:pPr eaLnBrk="1" hangingPunct="1"/>
              <a:r>
                <a:rPr lang="ja-JP" altLang="en-US" sz="2800">
                  <a:solidFill>
                    <a:schemeClr val="tx2"/>
                  </a:solidFill>
                </a:rPr>
                <a:t>1スレッドしか</a:t>
              </a:r>
            </a:p>
            <a:p>
              <a:pPr eaLnBrk="1" hangingPunct="1"/>
              <a:r>
                <a:rPr lang="ja-JP" altLang="en-US" sz="2800">
                  <a:solidFill>
                    <a:schemeClr val="tx2"/>
                  </a:solidFill>
                </a:rPr>
                <a:t>入れない</a:t>
              </a:r>
            </a:p>
          </p:txBody>
        </p:sp>
        <p:sp>
          <p:nvSpPr>
            <p:cNvPr id="60421" name="AutoShape 5"/>
            <p:cNvSpPr>
              <a:spLocks/>
            </p:cNvSpPr>
            <p:nvPr/>
          </p:nvSpPr>
          <p:spPr bwMode="auto">
            <a:xfrm>
              <a:off x="3936" y="1824"/>
              <a:ext cx="192" cy="1392"/>
            </a:xfrm>
            <a:prstGeom prst="rightBrace">
              <a:avLst>
                <a:gd name="adj1" fmla="val 60417"/>
                <a:gd name="adj2" fmla="val 50000"/>
              </a:avLst>
            </a:prstGeom>
            <a:noFill/>
            <a:ln w="19050">
              <a:solidFill>
                <a:srgbClr val="FFCC00"/>
              </a:solidFill>
              <a:round/>
              <a:headEnd/>
              <a:tailEnd/>
            </a:ln>
            <a:effectLst/>
          </p:spPr>
          <p:txBody>
            <a:bodyPr wrap="none" anchor="ctr"/>
            <a:lstStyle/>
            <a:p>
              <a:pPr eaLnBrk="1" hangingPunct="1"/>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18502"/>
                                        </p:tgtEl>
                                        <p:attrNameLst>
                                          <p:attrName>style.visibility</p:attrName>
                                        </p:attrNameLst>
                                      </p:cBhvr>
                                      <p:to>
                                        <p:strVal val="visible"/>
                                      </p:to>
                                    </p:set>
                                    <p:animEffect transition="in" filter="checkerboard(across)">
                                      <p:cBhvr>
                                        <p:cTn id="7" dur="500"/>
                                        <p:tgtEl>
                                          <p:spTgt spid="6185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5800" y="457826"/>
            <a:ext cx="7772400" cy="1446550"/>
          </a:xfrm>
        </p:spPr>
        <p:txBody>
          <a:bodyPr/>
          <a:lstStyle/>
          <a:p>
            <a:pPr eaLnBrk="1" hangingPunct="1"/>
            <a:r>
              <a:rPr lang="ja-JP" altLang="en-US">
                <a:latin typeface="Times New Roman" charset="0"/>
              </a:rPr>
              <a:t>参考 : セマフォを用いた</a:t>
            </a:r>
            <a:br>
              <a:rPr lang="ja-JP" altLang="en-US">
                <a:latin typeface="Times New Roman" charset="0"/>
              </a:rPr>
            </a:br>
            <a:r>
              <a:rPr lang="ja-JP" altLang="en-US">
                <a:latin typeface="Times New Roman" charset="0"/>
              </a:rPr>
              <a:t>相互排除プログラム</a:t>
            </a:r>
            <a:r>
              <a:rPr lang="ja-JP" altLang="en-US" sz="4000">
                <a:latin typeface="Times New Roman" charset="0"/>
              </a:rPr>
              <a:t>(</a:t>
            </a:r>
            <a:r>
              <a:rPr lang="en-US" altLang="ja-JP" sz="4000" dirty="0">
                <a:latin typeface="Times New Roman" charset="0"/>
              </a:rPr>
              <a:t>Java)</a:t>
            </a:r>
            <a:endParaRPr lang="ja-JP" altLang="en-US" sz="4000">
              <a:latin typeface="Times New Roman" charset="0"/>
            </a:endParaRPr>
          </a:p>
        </p:txBody>
      </p:sp>
      <p:sp>
        <p:nvSpPr>
          <p:cNvPr id="61443" name="Rectangle 3"/>
          <p:cNvSpPr>
            <a:spLocks noGrp="1" noChangeArrowheads="1"/>
          </p:cNvSpPr>
          <p:nvPr>
            <p:ph type="body" idx="1"/>
          </p:nvPr>
        </p:nvSpPr>
        <p:spPr/>
        <p:txBody>
          <a:bodyPr/>
          <a:lstStyle/>
          <a:p>
            <a:pPr eaLnBrk="1" hangingPunct="1"/>
            <a:r>
              <a:rPr lang="en-US" altLang="ja-JP" dirty="0" err="1">
                <a:latin typeface="Times New Roman" charset="0"/>
              </a:rPr>
              <a:t>SemaphoreMutex.java</a:t>
            </a:r>
            <a:endParaRPr lang="en-US" altLang="ja-JP" dirty="0">
              <a:latin typeface="Times New Roman" charset="0"/>
            </a:endParaRPr>
          </a:p>
          <a:p>
            <a:pPr lvl="1" eaLnBrk="1" hangingPunct="1"/>
            <a:r>
              <a:rPr lang="ja-JP" altLang="en-US">
                <a:latin typeface="Times New Roman" charset="0"/>
              </a:rPr>
              <a:t>セマフォを用いた相互排除アルゴリズム</a:t>
            </a:r>
            <a:endParaRPr lang="en-US" altLang="ja-JP" dirty="0">
              <a:latin typeface="Times New Roman" charset="0"/>
            </a:endParaRPr>
          </a:p>
          <a:p>
            <a:pPr marL="457200" lvl="1" indent="0" eaLnBrk="1" hangingPunct="1">
              <a:buNone/>
            </a:pPr>
            <a:r>
              <a:rPr lang="en-US" altLang="ja-JP" dirty="0">
                <a:latin typeface="Times New Roman" charset="0"/>
              </a:rPr>
              <a:t>   </a:t>
            </a:r>
            <a:r>
              <a:rPr lang="ja-JP" altLang="en-US">
                <a:latin typeface="Times New Roman" charset="0"/>
              </a:rPr>
              <a:t>(スレッド数</a:t>
            </a:r>
            <a:r>
              <a:rPr lang="en-US" altLang="ja-JP" dirty="0">
                <a:latin typeface="Times New Roman" charset="0"/>
              </a:rPr>
              <a:t>4, </a:t>
            </a:r>
            <a:r>
              <a:rPr lang="ja-JP" altLang="en-US">
                <a:latin typeface="Times New Roman" charset="0"/>
              </a:rPr>
              <a:t>資源数2)</a:t>
            </a:r>
          </a:p>
        </p:txBody>
      </p:sp>
      <p:sp>
        <p:nvSpPr>
          <p:cNvPr id="61444" name="Text Box 4"/>
          <p:cNvSpPr txBox="1">
            <a:spLocks noChangeArrowheads="1"/>
          </p:cNvSpPr>
          <p:nvPr/>
        </p:nvSpPr>
        <p:spPr bwMode="auto">
          <a:xfrm>
            <a:off x="762000" y="4572000"/>
            <a:ext cx="8077200" cy="1006475"/>
          </a:xfrm>
          <a:prstGeom prst="rect">
            <a:avLst/>
          </a:prstGeom>
          <a:noFill/>
          <a:ln w="9525">
            <a:noFill/>
            <a:miter lim="800000"/>
            <a:headEnd/>
            <a:tailEnd/>
          </a:ln>
          <a:effectLst/>
        </p:spPr>
        <p:txBody>
          <a:bodyPr>
            <a:spAutoFit/>
          </a:bodyPr>
          <a:lstStyle/>
          <a:p>
            <a:pPr eaLnBrk="1" hangingPunct="1"/>
            <a:r>
              <a:rPr lang="en-US" altLang="ja-JP" sz="3200"/>
              <a:t>http://www.info.kindai.ac.jp/OS </a:t>
            </a:r>
          </a:p>
          <a:p>
            <a:pPr eaLnBrk="1" hangingPunct="1"/>
            <a:r>
              <a:rPr lang="ja-JP" altLang="en-US" sz="2800"/>
              <a:t>からダウンロードし、各自実行してみること</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685800" y="457826"/>
            <a:ext cx="7772400" cy="1446550"/>
          </a:xfrm>
        </p:spPr>
        <p:txBody>
          <a:bodyPr/>
          <a:lstStyle/>
          <a:p>
            <a:pPr eaLnBrk="1" hangingPunct="1"/>
            <a:r>
              <a:rPr lang="ja-JP" altLang="en-US">
                <a:latin typeface="Times New Roman" charset="0"/>
              </a:rPr>
              <a:t>参考 : セマフォを用いた</a:t>
            </a:r>
            <a:br>
              <a:rPr lang="ja-JP" altLang="en-US">
                <a:latin typeface="Times New Roman" charset="0"/>
              </a:rPr>
            </a:br>
            <a:r>
              <a:rPr lang="ja-JP" altLang="en-US">
                <a:latin typeface="Times New Roman" charset="0"/>
              </a:rPr>
              <a:t>相互排除プログラム</a:t>
            </a:r>
            <a:r>
              <a:rPr lang="ja-JP" altLang="en-US" sz="4000">
                <a:latin typeface="Times New Roman" charset="0"/>
              </a:rPr>
              <a:t>(</a:t>
            </a:r>
            <a:r>
              <a:rPr lang="en-US" altLang="ja-JP" sz="4000" dirty="0">
                <a:latin typeface="Times New Roman" charset="0"/>
              </a:rPr>
              <a:t>Java)</a:t>
            </a:r>
            <a:endParaRPr lang="ja-JP" altLang="en-US" sz="4000">
              <a:latin typeface="Times New Roman" charset="0"/>
            </a:endParaRPr>
          </a:p>
        </p:txBody>
      </p:sp>
      <p:sp>
        <p:nvSpPr>
          <p:cNvPr id="62467" name="Rectangle 3"/>
          <p:cNvSpPr>
            <a:spLocks noChangeArrowheads="1"/>
          </p:cNvSpPr>
          <p:nvPr/>
        </p:nvSpPr>
        <p:spPr bwMode="auto">
          <a:xfrm>
            <a:off x="533400" y="2051050"/>
            <a:ext cx="8153400" cy="48006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ja-JP" altLang="en-US" sz="2800"/>
              <a:t>$ </a:t>
            </a:r>
            <a:r>
              <a:rPr lang="en-US" altLang="ja-JP" sz="2800"/>
              <a:t>javac SemaphoreMutex</a:t>
            </a:r>
            <a:r>
              <a:rPr lang="ja-JP" altLang="en-US" sz="2800"/>
              <a:t>.</a:t>
            </a:r>
            <a:r>
              <a:rPr lang="en-US" altLang="ja-JP" sz="2800"/>
              <a:t>java</a:t>
            </a:r>
          </a:p>
          <a:p>
            <a:pPr eaLnBrk="1" hangingPunct="1"/>
            <a:r>
              <a:rPr lang="en-US" altLang="ja-JP" sz="2800"/>
              <a:t>$ java SemaphoreMutex</a:t>
            </a:r>
          </a:p>
          <a:p>
            <a:pPr eaLnBrk="1" hangingPunct="1"/>
            <a:endParaRPr lang="ja-JP" altLang="en-US" sz="2800"/>
          </a:p>
          <a:p>
            <a:pPr eaLnBrk="1" hangingPunct="1"/>
            <a:endParaRPr lang="ja-JP" altLang="en-US" sz="2800"/>
          </a:p>
          <a:p>
            <a:pPr eaLnBrk="1" hangingPunct="1"/>
            <a:endParaRPr lang="ja-JP" altLang="en-US" sz="2800"/>
          </a:p>
          <a:p>
            <a:pPr eaLnBrk="1" hangingPunct="1"/>
            <a:endParaRPr lang="ja-JP" altLang="en-US" sz="2800"/>
          </a:p>
          <a:p>
            <a:pPr eaLnBrk="1" hangingPunct="1"/>
            <a:endParaRPr lang="ja-JP" altLang="en-US" sz="2800"/>
          </a:p>
          <a:p>
            <a:pPr eaLnBrk="1" hangingPunct="1"/>
            <a:endParaRPr lang="ja-JP" altLang="en-US" sz="2800"/>
          </a:p>
          <a:p>
            <a:pPr eaLnBrk="1" hangingPunct="1"/>
            <a:endParaRPr lang="ja-JP" altLang="en-US" sz="2800"/>
          </a:p>
          <a:p>
            <a:pPr eaLnBrk="1" hangingPunct="1"/>
            <a:endParaRPr lang="ja-JP" altLang="en-US">
              <a:solidFill>
                <a:schemeClr val="tx2"/>
              </a:solidFill>
            </a:endParaRPr>
          </a:p>
          <a:p>
            <a:pPr eaLnBrk="1" hangingPunct="1"/>
            <a:endParaRPr lang="ja-JP" altLang="en-US">
              <a:solidFill>
                <a:schemeClr val="tx2"/>
              </a:solidFill>
            </a:endParaRPr>
          </a:p>
        </p:txBody>
      </p:sp>
      <p:sp>
        <p:nvSpPr>
          <p:cNvPr id="62468" name="Text Box 4"/>
          <p:cNvSpPr txBox="1">
            <a:spLocks noChangeArrowheads="1"/>
          </p:cNvSpPr>
          <p:nvPr/>
        </p:nvSpPr>
        <p:spPr bwMode="auto">
          <a:xfrm>
            <a:off x="457200" y="1524000"/>
            <a:ext cx="1098550" cy="457200"/>
          </a:xfrm>
          <a:prstGeom prst="rect">
            <a:avLst/>
          </a:prstGeom>
          <a:noFill/>
          <a:ln w="9525">
            <a:noFill/>
            <a:miter lim="800000"/>
            <a:headEnd/>
            <a:tailEnd/>
          </a:ln>
          <a:effectLst/>
        </p:spPr>
        <p:txBody>
          <a:bodyPr wrap="none">
            <a:spAutoFit/>
          </a:bodyPr>
          <a:lstStyle/>
          <a:p>
            <a:pPr eaLnBrk="1" hangingPunct="1"/>
            <a:r>
              <a:rPr lang="ja-JP" altLang="en-US"/>
              <a:t>実行例</a:t>
            </a:r>
          </a:p>
        </p:txBody>
      </p:sp>
      <p:sp>
        <p:nvSpPr>
          <p:cNvPr id="579589" name="Text Box 5"/>
          <p:cNvSpPr txBox="1">
            <a:spLocks noChangeArrowheads="1"/>
          </p:cNvSpPr>
          <p:nvPr/>
        </p:nvSpPr>
        <p:spPr bwMode="auto">
          <a:xfrm>
            <a:off x="609600" y="2909888"/>
            <a:ext cx="1951038" cy="519112"/>
          </a:xfrm>
          <a:prstGeom prst="rect">
            <a:avLst/>
          </a:prstGeom>
          <a:noFill/>
          <a:ln w="9525">
            <a:noFill/>
            <a:miter lim="800000"/>
            <a:headEnd/>
            <a:tailEnd/>
          </a:ln>
          <a:effectLst/>
        </p:spPr>
        <p:txBody>
          <a:bodyPr wrap="none">
            <a:spAutoFit/>
          </a:bodyPr>
          <a:lstStyle/>
          <a:p>
            <a:pPr eaLnBrk="1" hangingPunct="1"/>
            <a:r>
              <a:rPr lang="en-US" altLang="ja-JP" sz="2800"/>
              <a:t>1 : CS begin</a:t>
            </a:r>
            <a:endParaRPr lang="en-US" altLang="ja-JP">
              <a:solidFill>
                <a:schemeClr val="tx2"/>
              </a:solidFill>
            </a:endParaRPr>
          </a:p>
        </p:txBody>
      </p:sp>
      <p:sp>
        <p:nvSpPr>
          <p:cNvPr id="579590" name="Text Box 6"/>
          <p:cNvSpPr txBox="1">
            <a:spLocks noChangeArrowheads="1"/>
          </p:cNvSpPr>
          <p:nvPr/>
        </p:nvSpPr>
        <p:spPr bwMode="auto">
          <a:xfrm>
            <a:off x="609600" y="3367088"/>
            <a:ext cx="3195638" cy="519112"/>
          </a:xfrm>
          <a:prstGeom prst="rect">
            <a:avLst/>
          </a:prstGeom>
          <a:noFill/>
          <a:ln w="9525">
            <a:noFill/>
            <a:miter lim="800000"/>
            <a:headEnd/>
            <a:tailEnd/>
          </a:ln>
          <a:effectLst/>
        </p:spPr>
        <p:txBody>
          <a:bodyPr wrap="none">
            <a:spAutoFit/>
          </a:bodyPr>
          <a:lstStyle/>
          <a:p>
            <a:pPr eaLnBrk="1" hangingPunct="1"/>
            <a:r>
              <a:rPr lang="ja-JP" altLang="en-US" sz="2800"/>
              <a:t>0 :               </a:t>
            </a:r>
            <a:r>
              <a:rPr lang="en-US" altLang="ja-JP" sz="2800"/>
              <a:t>CS begin</a:t>
            </a:r>
            <a:endParaRPr lang="en-US" altLang="ja-JP">
              <a:solidFill>
                <a:schemeClr val="tx2"/>
              </a:solidFill>
            </a:endParaRPr>
          </a:p>
        </p:txBody>
      </p:sp>
      <p:sp>
        <p:nvSpPr>
          <p:cNvPr id="579591" name="Text Box 7"/>
          <p:cNvSpPr txBox="1">
            <a:spLocks noChangeArrowheads="1"/>
          </p:cNvSpPr>
          <p:nvPr/>
        </p:nvSpPr>
        <p:spPr bwMode="auto">
          <a:xfrm>
            <a:off x="609600" y="3824288"/>
            <a:ext cx="2919413" cy="519112"/>
          </a:xfrm>
          <a:prstGeom prst="rect">
            <a:avLst/>
          </a:prstGeom>
          <a:noFill/>
          <a:ln w="9525">
            <a:noFill/>
            <a:miter lim="800000"/>
            <a:headEnd/>
            <a:tailEnd/>
          </a:ln>
          <a:effectLst/>
        </p:spPr>
        <p:txBody>
          <a:bodyPr wrap="none">
            <a:spAutoFit/>
          </a:bodyPr>
          <a:lstStyle/>
          <a:p>
            <a:pPr eaLnBrk="1" hangingPunct="1"/>
            <a:r>
              <a:rPr lang="en-US" altLang="ja-JP" sz="2800"/>
              <a:t>1 :               CS end</a:t>
            </a:r>
            <a:endParaRPr lang="en-US" altLang="ja-JP">
              <a:solidFill>
                <a:schemeClr val="tx2"/>
              </a:solidFill>
            </a:endParaRPr>
          </a:p>
        </p:txBody>
      </p:sp>
      <p:sp>
        <p:nvSpPr>
          <p:cNvPr id="579592" name="Text Box 8"/>
          <p:cNvSpPr txBox="1">
            <a:spLocks noChangeArrowheads="1"/>
          </p:cNvSpPr>
          <p:nvPr/>
        </p:nvSpPr>
        <p:spPr bwMode="auto">
          <a:xfrm>
            <a:off x="609600" y="4281488"/>
            <a:ext cx="4440238" cy="519112"/>
          </a:xfrm>
          <a:prstGeom prst="rect">
            <a:avLst/>
          </a:prstGeom>
          <a:noFill/>
          <a:ln w="9525">
            <a:noFill/>
            <a:miter lim="800000"/>
            <a:headEnd/>
            <a:tailEnd/>
          </a:ln>
          <a:effectLst/>
        </p:spPr>
        <p:txBody>
          <a:bodyPr wrap="none">
            <a:spAutoFit/>
          </a:bodyPr>
          <a:lstStyle/>
          <a:p>
            <a:pPr eaLnBrk="1" hangingPunct="1"/>
            <a:r>
              <a:rPr lang="ja-JP" altLang="en-US" sz="2800"/>
              <a:t>0 :                             </a:t>
            </a:r>
            <a:r>
              <a:rPr lang="en-US" altLang="ja-JP" sz="2800"/>
              <a:t>CS begin</a:t>
            </a:r>
            <a:endParaRPr lang="en-US" altLang="ja-JP">
              <a:solidFill>
                <a:schemeClr val="tx2"/>
              </a:solidFill>
            </a:endParaRPr>
          </a:p>
        </p:txBody>
      </p:sp>
      <p:sp>
        <p:nvSpPr>
          <p:cNvPr id="579593" name="Text Box 9"/>
          <p:cNvSpPr txBox="1">
            <a:spLocks noChangeArrowheads="1"/>
          </p:cNvSpPr>
          <p:nvPr/>
        </p:nvSpPr>
        <p:spPr bwMode="auto">
          <a:xfrm>
            <a:off x="609600" y="4738688"/>
            <a:ext cx="1674813" cy="519112"/>
          </a:xfrm>
          <a:prstGeom prst="rect">
            <a:avLst/>
          </a:prstGeom>
          <a:noFill/>
          <a:ln w="9525">
            <a:noFill/>
            <a:miter lim="800000"/>
            <a:headEnd/>
            <a:tailEnd/>
          </a:ln>
          <a:effectLst/>
        </p:spPr>
        <p:txBody>
          <a:bodyPr wrap="none">
            <a:spAutoFit/>
          </a:bodyPr>
          <a:lstStyle/>
          <a:p>
            <a:pPr eaLnBrk="1" hangingPunct="1"/>
            <a:r>
              <a:rPr lang="ja-JP" altLang="en-US" sz="2800"/>
              <a:t>1 : </a:t>
            </a:r>
            <a:r>
              <a:rPr lang="en-US" altLang="ja-JP" sz="2800"/>
              <a:t>CS end</a:t>
            </a:r>
            <a:endParaRPr lang="en-US" altLang="ja-JP">
              <a:solidFill>
                <a:schemeClr val="tx2"/>
              </a:solidFill>
            </a:endParaRPr>
          </a:p>
        </p:txBody>
      </p:sp>
      <p:sp>
        <p:nvSpPr>
          <p:cNvPr id="579594" name="Text Box 10"/>
          <p:cNvSpPr txBox="1">
            <a:spLocks noChangeArrowheads="1"/>
          </p:cNvSpPr>
          <p:nvPr/>
        </p:nvSpPr>
        <p:spPr bwMode="auto">
          <a:xfrm>
            <a:off x="609600" y="5195888"/>
            <a:ext cx="5684838" cy="519112"/>
          </a:xfrm>
          <a:prstGeom prst="rect">
            <a:avLst/>
          </a:prstGeom>
          <a:noFill/>
          <a:ln w="9525">
            <a:noFill/>
            <a:miter lim="800000"/>
            <a:headEnd/>
            <a:tailEnd/>
          </a:ln>
          <a:effectLst/>
        </p:spPr>
        <p:txBody>
          <a:bodyPr wrap="none">
            <a:spAutoFit/>
          </a:bodyPr>
          <a:lstStyle/>
          <a:p>
            <a:pPr eaLnBrk="1" hangingPunct="1"/>
            <a:r>
              <a:rPr lang="ja-JP" altLang="en-US" sz="2800"/>
              <a:t>0 :                               </a:t>
            </a:r>
            <a:r>
              <a:rPr lang="en-US" altLang="ja-JP" sz="2800"/>
              <a:t> </a:t>
            </a:r>
            <a:r>
              <a:rPr lang="ja-JP" altLang="en-US" sz="2800"/>
              <a:t>           </a:t>
            </a:r>
            <a:r>
              <a:rPr lang="en-US" altLang="ja-JP" sz="2800"/>
              <a:t>CS begin</a:t>
            </a:r>
            <a:endParaRPr lang="ja-JP" altLang="en-US">
              <a:solidFill>
                <a:schemeClr val="tx2"/>
              </a:solidFill>
            </a:endParaRPr>
          </a:p>
        </p:txBody>
      </p:sp>
      <p:sp>
        <p:nvSpPr>
          <p:cNvPr id="579595" name="Text Box 11"/>
          <p:cNvSpPr txBox="1">
            <a:spLocks noChangeArrowheads="1"/>
          </p:cNvSpPr>
          <p:nvPr/>
        </p:nvSpPr>
        <p:spPr bwMode="auto">
          <a:xfrm>
            <a:off x="609600" y="5653088"/>
            <a:ext cx="4164013" cy="519112"/>
          </a:xfrm>
          <a:prstGeom prst="rect">
            <a:avLst/>
          </a:prstGeom>
          <a:noFill/>
          <a:ln w="9525">
            <a:noFill/>
            <a:miter lim="800000"/>
            <a:headEnd/>
            <a:tailEnd/>
          </a:ln>
          <a:effectLst/>
        </p:spPr>
        <p:txBody>
          <a:bodyPr wrap="none">
            <a:spAutoFit/>
          </a:bodyPr>
          <a:lstStyle/>
          <a:p>
            <a:pPr eaLnBrk="1" hangingPunct="1"/>
            <a:r>
              <a:rPr lang="ja-JP" altLang="en-US" sz="2800"/>
              <a:t>0 :                             </a:t>
            </a:r>
            <a:r>
              <a:rPr lang="en-US" altLang="ja-JP" sz="2800"/>
              <a:t>CS end</a:t>
            </a:r>
            <a:endParaRPr lang="en-US" altLang="ja-JP">
              <a:solidFill>
                <a:schemeClr val="tx2"/>
              </a:solidFill>
            </a:endParaRPr>
          </a:p>
        </p:txBody>
      </p:sp>
      <p:sp useBgFill="1">
        <p:nvSpPr>
          <p:cNvPr id="579597" name="AutoShape 13"/>
          <p:cNvSpPr>
            <a:spLocks noChangeArrowheads="1"/>
          </p:cNvSpPr>
          <p:nvPr/>
        </p:nvSpPr>
        <p:spPr bwMode="auto">
          <a:xfrm>
            <a:off x="1600200" y="6324600"/>
            <a:ext cx="5715000" cy="533400"/>
          </a:xfrm>
          <a:prstGeom prst="wedgeRoundRectCallout">
            <a:avLst>
              <a:gd name="adj1" fmla="val -60306"/>
              <a:gd name="adj2" fmla="val -122319"/>
              <a:gd name="adj3" fmla="val 16667"/>
            </a:avLst>
          </a:prstGeom>
          <a:ln w="19050">
            <a:solidFill>
              <a:schemeClr val="tx1"/>
            </a:solidFill>
            <a:miter lim="800000"/>
            <a:headEnd/>
            <a:tailEnd/>
          </a:ln>
          <a:effectLst/>
        </p:spPr>
        <p:txBody>
          <a:bodyPr/>
          <a:lstStyle/>
          <a:p>
            <a:pPr algn="ctr" eaLnBrk="1" hangingPunct="1"/>
            <a:r>
              <a:rPr lang="ja-JP" altLang="en-US"/>
              <a:t>セマフォ変数(空いている資源数)の値</a:t>
            </a:r>
          </a:p>
        </p:txBody>
      </p:sp>
      <p:sp useBgFill="1">
        <p:nvSpPr>
          <p:cNvPr id="579598" name="AutoShape 14"/>
          <p:cNvSpPr>
            <a:spLocks noChangeArrowheads="1"/>
          </p:cNvSpPr>
          <p:nvPr/>
        </p:nvSpPr>
        <p:spPr bwMode="auto">
          <a:xfrm>
            <a:off x="5486400" y="1905000"/>
            <a:ext cx="3124200" cy="838200"/>
          </a:xfrm>
          <a:prstGeom prst="wedgeRoundRectCallout">
            <a:avLst>
              <a:gd name="adj1" fmla="val -104370"/>
              <a:gd name="adj2" fmla="val 156630"/>
              <a:gd name="adj3" fmla="val 16667"/>
            </a:avLst>
          </a:prstGeom>
          <a:ln w="19050">
            <a:solidFill>
              <a:schemeClr val="tx1"/>
            </a:solidFill>
            <a:miter lim="800000"/>
            <a:headEnd/>
            <a:tailEnd/>
          </a:ln>
          <a:effectLst/>
        </p:spPr>
        <p:txBody>
          <a:bodyPr/>
          <a:lstStyle/>
          <a:p>
            <a:pPr algn="ctr" eaLnBrk="1" hangingPunct="1"/>
            <a:r>
              <a:rPr lang="en-US" altLang="ja-JP"/>
              <a:t>CS</a:t>
            </a:r>
            <a:r>
              <a:rPr lang="ja-JP" altLang="en-US"/>
              <a:t>に入れるのは</a:t>
            </a:r>
          </a:p>
          <a:p>
            <a:pPr algn="ctr" eaLnBrk="1" hangingPunct="1"/>
            <a:r>
              <a:rPr lang="ja-JP" altLang="en-US"/>
              <a:t>同時には2つまで</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9589"/>
                                        </p:tgtEl>
                                        <p:attrNameLst>
                                          <p:attrName>style.visibility</p:attrName>
                                        </p:attrNameLst>
                                      </p:cBhvr>
                                      <p:to>
                                        <p:strVal val="visible"/>
                                      </p:to>
                                    </p:set>
                                    <p:animEffect transition="in" filter="wipe(left)">
                                      <p:cBhvr>
                                        <p:cTn id="7" dur="500"/>
                                        <p:tgtEl>
                                          <p:spTgt spid="5795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79590"/>
                                        </p:tgtEl>
                                        <p:attrNameLst>
                                          <p:attrName>style.visibility</p:attrName>
                                        </p:attrNameLst>
                                      </p:cBhvr>
                                      <p:to>
                                        <p:strVal val="visible"/>
                                      </p:to>
                                    </p:set>
                                    <p:animEffect transition="in" filter="wipe(left)">
                                      <p:cBhvr>
                                        <p:cTn id="12" dur="500"/>
                                        <p:tgtEl>
                                          <p:spTgt spid="57959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79591"/>
                                        </p:tgtEl>
                                        <p:attrNameLst>
                                          <p:attrName>style.visibility</p:attrName>
                                        </p:attrNameLst>
                                      </p:cBhvr>
                                      <p:to>
                                        <p:strVal val="visible"/>
                                      </p:to>
                                    </p:set>
                                    <p:animEffect transition="in" filter="wipe(left)">
                                      <p:cBhvr>
                                        <p:cTn id="17" dur="500"/>
                                        <p:tgtEl>
                                          <p:spTgt spid="57959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79592"/>
                                        </p:tgtEl>
                                        <p:attrNameLst>
                                          <p:attrName>style.visibility</p:attrName>
                                        </p:attrNameLst>
                                      </p:cBhvr>
                                      <p:to>
                                        <p:strVal val="visible"/>
                                      </p:to>
                                    </p:set>
                                    <p:animEffect transition="in" filter="wipe(left)">
                                      <p:cBhvr>
                                        <p:cTn id="22" dur="500"/>
                                        <p:tgtEl>
                                          <p:spTgt spid="57959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79593"/>
                                        </p:tgtEl>
                                        <p:attrNameLst>
                                          <p:attrName>style.visibility</p:attrName>
                                        </p:attrNameLst>
                                      </p:cBhvr>
                                      <p:to>
                                        <p:strVal val="visible"/>
                                      </p:to>
                                    </p:set>
                                    <p:animEffect transition="in" filter="wipe(left)">
                                      <p:cBhvr>
                                        <p:cTn id="27" dur="500"/>
                                        <p:tgtEl>
                                          <p:spTgt spid="57959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79594"/>
                                        </p:tgtEl>
                                        <p:attrNameLst>
                                          <p:attrName>style.visibility</p:attrName>
                                        </p:attrNameLst>
                                      </p:cBhvr>
                                      <p:to>
                                        <p:strVal val="visible"/>
                                      </p:to>
                                    </p:set>
                                    <p:animEffect transition="in" filter="wipe(left)">
                                      <p:cBhvr>
                                        <p:cTn id="32" dur="500"/>
                                        <p:tgtEl>
                                          <p:spTgt spid="57959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79595"/>
                                        </p:tgtEl>
                                        <p:attrNameLst>
                                          <p:attrName>style.visibility</p:attrName>
                                        </p:attrNameLst>
                                      </p:cBhvr>
                                      <p:to>
                                        <p:strVal val="visible"/>
                                      </p:to>
                                    </p:set>
                                    <p:animEffect transition="in" filter="wipe(left)">
                                      <p:cBhvr>
                                        <p:cTn id="37" dur="500"/>
                                        <p:tgtEl>
                                          <p:spTgt spid="57959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579598"/>
                                        </p:tgtEl>
                                        <p:attrNameLst>
                                          <p:attrName>style.visibility</p:attrName>
                                        </p:attrNameLst>
                                      </p:cBhvr>
                                      <p:to>
                                        <p:strVal val="visible"/>
                                      </p:to>
                                    </p:set>
                                    <p:animEffect transition="in" filter="checkerboard(across)">
                                      <p:cBhvr>
                                        <p:cTn id="42" dur="500"/>
                                        <p:tgtEl>
                                          <p:spTgt spid="57959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579597"/>
                                        </p:tgtEl>
                                        <p:attrNameLst>
                                          <p:attrName>style.visibility</p:attrName>
                                        </p:attrNameLst>
                                      </p:cBhvr>
                                      <p:to>
                                        <p:strVal val="visible"/>
                                      </p:to>
                                    </p:set>
                                    <p:animEffect transition="in" filter="checkerboard(across)">
                                      <p:cBhvr>
                                        <p:cTn id="47" dur="500"/>
                                        <p:tgtEl>
                                          <p:spTgt spid="5795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9589" grpId="0" autoUpdateAnimBg="0"/>
      <p:bldP spid="579590" grpId="0" autoUpdateAnimBg="0"/>
      <p:bldP spid="579591" grpId="0" autoUpdateAnimBg="0"/>
      <p:bldP spid="579592" grpId="0" autoUpdateAnimBg="0"/>
      <p:bldP spid="579593" grpId="0" autoUpdateAnimBg="0"/>
      <p:bldP spid="579594" grpId="0" autoUpdateAnimBg="0"/>
      <p:bldP spid="579595" grpId="0" autoUpdateAnimBg="0"/>
      <p:bldP spid="579597" grpId="0" animBg="1" autoUpdateAnimBg="0"/>
      <p:bldP spid="579598" grpId="0" animBg="1"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457826"/>
            <a:ext cx="7772400" cy="1446550"/>
          </a:xfrm>
        </p:spPr>
        <p:txBody>
          <a:bodyPr/>
          <a:lstStyle/>
          <a:p>
            <a:pPr eaLnBrk="1" hangingPunct="1"/>
            <a:r>
              <a:rPr lang="ja-JP" altLang="en-US">
                <a:latin typeface="Times New Roman" charset="0"/>
              </a:rPr>
              <a:t>参考 : セマフォを用いた</a:t>
            </a:r>
            <a:br>
              <a:rPr lang="ja-JP" altLang="en-US">
                <a:latin typeface="Times New Roman" charset="0"/>
              </a:rPr>
            </a:br>
            <a:r>
              <a:rPr lang="ja-JP" altLang="en-US">
                <a:latin typeface="Times New Roman" charset="0"/>
              </a:rPr>
              <a:t>パイプ処理プログラム</a:t>
            </a:r>
            <a:r>
              <a:rPr lang="ja-JP" altLang="en-US" sz="4000">
                <a:latin typeface="Times New Roman" charset="0"/>
              </a:rPr>
              <a:t>(</a:t>
            </a:r>
            <a:r>
              <a:rPr lang="en-US" altLang="ja-JP" sz="4000" dirty="0">
                <a:latin typeface="Times New Roman" charset="0"/>
              </a:rPr>
              <a:t>Java)</a:t>
            </a:r>
            <a:endParaRPr lang="ja-JP" altLang="en-US" sz="4000">
              <a:latin typeface="Times New Roman" charset="0"/>
            </a:endParaRPr>
          </a:p>
        </p:txBody>
      </p:sp>
      <p:sp>
        <p:nvSpPr>
          <p:cNvPr id="63491" name="Rectangle 3"/>
          <p:cNvSpPr>
            <a:spLocks noGrp="1" noChangeArrowheads="1"/>
          </p:cNvSpPr>
          <p:nvPr>
            <p:ph type="body" idx="1"/>
          </p:nvPr>
        </p:nvSpPr>
        <p:spPr/>
        <p:txBody>
          <a:bodyPr/>
          <a:lstStyle/>
          <a:p>
            <a:pPr eaLnBrk="1" hangingPunct="1"/>
            <a:r>
              <a:rPr lang="en-US" altLang="ja-JP" dirty="0" err="1">
                <a:latin typeface="Times New Roman" charset="0"/>
              </a:rPr>
              <a:t>SemaphorePipe.java</a:t>
            </a:r>
            <a:endParaRPr lang="en-US" altLang="ja-JP" dirty="0">
              <a:latin typeface="Times New Roman" charset="0"/>
            </a:endParaRPr>
          </a:p>
          <a:p>
            <a:pPr lvl="1" eaLnBrk="1" hangingPunct="1"/>
            <a:r>
              <a:rPr lang="ja-JP" altLang="en-US">
                <a:latin typeface="Times New Roman" charset="0"/>
              </a:rPr>
              <a:t>セマフォを用いたパイプ処理アルゴリズム</a:t>
            </a:r>
            <a:endParaRPr lang="en-US" altLang="ja-JP" dirty="0">
              <a:latin typeface="Times New Roman" charset="0"/>
            </a:endParaRPr>
          </a:p>
          <a:p>
            <a:pPr marL="457200" lvl="1" indent="0" eaLnBrk="1" hangingPunct="1">
              <a:buNone/>
            </a:pPr>
            <a:r>
              <a:rPr lang="en-US" altLang="ja-JP" dirty="0">
                <a:latin typeface="Times New Roman" charset="0"/>
              </a:rPr>
              <a:t>   </a:t>
            </a:r>
            <a:r>
              <a:rPr lang="ja-JP" altLang="en-US">
                <a:latin typeface="Times New Roman" charset="0"/>
              </a:rPr>
              <a:t>(スレッド数</a:t>
            </a:r>
            <a:r>
              <a:rPr lang="en-US" altLang="ja-JP" dirty="0">
                <a:latin typeface="Times New Roman" charset="0"/>
              </a:rPr>
              <a:t>2, </a:t>
            </a:r>
            <a:r>
              <a:rPr lang="ja-JP" altLang="en-US">
                <a:latin typeface="Times New Roman" charset="0"/>
              </a:rPr>
              <a:t>バッファサイズ4)</a:t>
            </a:r>
          </a:p>
        </p:txBody>
      </p:sp>
      <p:sp>
        <p:nvSpPr>
          <p:cNvPr id="63492" name="Text Box 5"/>
          <p:cNvSpPr txBox="1">
            <a:spLocks noChangeArrowheads="1"/>
          </p:cNvSpPr>
          <p:nvPr/>
        </p:nvSpPr>
        <p:spPr bwMode="auto">
          <a:xfrm>
            <a:off x="762000" y="4572000"/>
            <a:ext cx="8077200" cy="1006475"/>
          </a:xfrm>
          <a:prstGeom prst="rect">
            <a:avLst/>
          </a:prstGeom>
          <a:noFill/>
          <a:ln w="9525">
            <a:noFill/>
            <a:miter lim="800000"/>
            <a:headEnd/>
            <a:tailEnd/>
          </a:ln>
          <a:effectLst/>
        </p:spPr>
        <p:txBody>
          <a:bodyPr>
            <a:spAutoFit/>
          </a:bodyPr>
          <a:lstStyle/>
          <a:p>
            <a:pPr eaLnBrk="1" hangingPunct="1"/>
            <a:r>
              <a:rPr lang="en-US" altLang="ja-JP" sz="3200"/>
              <a:t>http://www.info.kindai.ac.jp/OS </a:t>
            </a:r>
          </a:p>
          <a:p>
            <a:pPr eaLnBrk="1" hangingPunct="1"/>
            <a:r>
              <a:rPr lang="ja-JP" altLang="en-US" sz="2800"/>
              <a:t>からダウンロードし、各自実行してみること</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685800" y="457826"/>
            <a:ext cx="7772400" cy="1446550"/>
          </a:xfrm>
        </p:spPr>
        <p:txBody>
          <a:bodyPr/>
          <a:lstStyle/>
          <a:p>
            <a:pPr eaLnBrk="1" hangingPunct="1"/>
            <a:r>
              <a:rPr lang="ja-JP" altLang="en-US">
                <a:latin typeface="Times New Roman" charset="0"/>
              </a:rPr>
              <a:t>参考 : セマフォを用いた</a:t>
            </a:r>
            <a:br>
              <a:rPr lang="ja-JP" altLang="en-US">
                <a:latin typeface="Times New Roman" charset="0"/>
              </a:rPr>
            </a:br>
            <a:r>
              <a:rPr lang="ja-JP" altLang="en-US">
                <a:latin typeface="Times New Roman" charset="0"/>
              </a:rPr>
              <a:t>パイプ処理プログラム</a:t>
            </a:r>
            <a:r>
              <a:rPr lang="ja-JP" altLang="en-US" sz="4000">
                <a:latin typeface="Times New Roman" charset="0"/>
              </a:rPr>
              <a:t>(</a:t>
            </a:r>
            <a:r>
              <a:rPr lang="en-US" altLang="ja-JP" sz="4000" dirty="0">
                <a:latin typeface="Times New Roman" charset="0"/>
              </a:rPr>
              <a:t>Java)</a:t>
            </a:r>
            <a:endParaRPr lang="ja-JP" altLang="en-US" sz="4000">
              <a:latin typeface="Times New Roman" charset="0"/>
            </a:endParaRPr>
          </a:p>
        </p:txBody>
      </p:sp>
      <p:sp>
        <p:nvSpPr>
          <p:cNvPr id="64515" name="Rectangle 3"/>
          <p:cNvSpPr>
            <a:spLocks noChangeArrowheads="1"/>
          </p:cNvSpPr>
          <p:nvPr/>
        </p:nvSpPr>
        <p:spPr bwMode="auto">
          <a:xfrm>
            <a:off x="533400" y="2051050"/>
            <a:ext cx="8153400" cy="48006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ja-JP" altLang="en-US" sz="2800"/>
              <a:t>$ </a:t>
            </a:r>
            <a:r>
              <a:rPr lang="en-US" altLang="ja-JP" sz="2800"/>
              <a:t>javac SemaphorePipe</a:t>
            </a:r>
            <a:r>
              <a:rPr lang="ja-JP" altLang="en-US" sz="2800"/>
              <a:t>.</a:t>
            </a:r>
            <a:r>
              <a:rPr lang="en-US" altLang="ja-JP" sz="2800"/>
              <a:t>java</a:t>
            </a:r>
          </a:p>
          <a:p>
            <a:pPr eaLnBrk="1" hangingPunct="1"/>
            <a:r>
              <a:rPr lang="en-US" altLang="ja-JP" sz="2800"/>
              <a:t>$ java SemaphorePipe</a:t>
            </a:r>
          </a:p>
          <a:p>
            <a:pPr eaLnBrk="1" hangingPunct="1"/>
            <a:endParaRPr lang="ja-JP" altLang="en-US" sz="2800"/>
          </a:p>
          <a:p>
            <a:pPr eaLnBrk="1" hangingPunct="1"/>
            <a:endParaRPr lang="ja-JP" altLang="en-US" sz="2800"/>
          </a:p>
          <a:p>
            <a:pPr eaLnBrk="1" hangingPunct="1"/>
            <a:endParaRPr lang="ja-JP" altLang="en-US" sz="2800"/>
          </a:p>
          <a:p>
            <a:pPr eaLnBrk="1" hangingPunct="1"/>
            <a:endParaRPr lang="ja-JP" altLang="en-US" sz="2800"/>
          </a:p>
          <a:p>
            <a:pPr eaLnBrk="1" hangingPunct="1"/>
            <a:endParaRPr lang="ja-JP" altLang="en-US" sz="2800"/>
          </a:p>
          <a:p>
            <a:pPr eaLnBrk="1" hangingPunct="1"/>
            <a:endParaRPr lang="ja-JP" altLang="en-US" sz="2800"/>
          </a:p>
          <a:p>
            <a:pPr eaLnBrk="1" hangingPunct="1"/>
            <a:endParaRPr lang="ja-JP" altLang="en-US" sz="2800"/>
          </a:p>
          <a:p>
            <a:pPr eaLnBrk="1" hangingPunct="1"/>
            <a:endParaRPr lang="ja-JP" altLang="en-US">
              <a:solidFill>
                <a:schemeClr val="tx2"/>
              </a:solidFill>
            </a:endParaRPr>
          </a:p>
          <a:p>
            <a:pPr eaLnBrk="1" hangingPunct="1"/>
            <a:endParaRPr lang="ja-JP" altLang="en-US">
              <a:solidFill>
                <a:schemeClr val="tx2"/>
              </a:solidFill>
            </a:endParaRPr>
          </a:p>
        </p:txBody>
      </p:sp>
      <p:sp>
        <p:nvSpPr>
          <p:cNvPr id="64516" name="Text Box 4"/>
          <p:cNvSpPr txBox="1">
            <a:spLocks noChangeArrowheads="1"/>
          </p:cNvSpPr>
          <p:nvPr/>
        </p:nvSpPr>
        <p:spPr bwMode="auto">
          <a:xfrm>
            <a:off x="457200" y="1524000"/>
            <a:ext cx="1098550" cy="457200"/>
          </a:xfrm>
          <a:prstGeom prst="rect">
            <a:avLst/>
          </a:prstGeom>
          <a:noFill/>
          <a:ln w="9525">
            <a:noFill/>
            <a:miter lim="800000"/>
            <a:headEnd/>
            <a:tailEnd/>
          </a:ln>
          <a:effectLst/>
        </p:spPr>
        <p:txBody>
          <a:bodyPr wrap="none">
            <a:spAutoFit/>
          </a:bodyPr>
          <a:lstStyle/>
          <a:p>
            <a:pPr eaLnBrk="1" hangingPunct="1"/>
            <a:r>
              <a:rPr lang="ja-JP" altLang="en-US"/>
              <a:t>実行例</a:t>
            </a:r>
          </a:p>
        </p:txBody>
      </p:sp>
      <p:sp>
        <p:nvSpPr>
          <p:cNvPr id="583685" name="Text Box 5"/>
          <p:cNvSpPr txBox="1">
            <a:spLocks noChangeArrowheads="1"/>
          </p:cNvSpPr>
          <p:nvPr/>
        </p:nvSpPr>
        <p:spPr bwMode="auto">
          <a:xfrm>
            <a:off x="609600" y="2909888"/>
            <a:ext cx="1727200" cy="519112"/>
          </a:xfrm>
          <a:prstGeom prst="rect">
            <a:avLst/>
          </a:prstGeom>
          <a:noFill/>
          <a:ln w="9525">
            <a:noFill/>
            <a:miter lim="800000"/>
            <a:headEnd/>
            <a:tailEnd/>
          </a:ln>
          <a:effectLst/>
        </p:spPr>
        <p:txBody>
          <a:bodyPr wrap="none">
            <a:spAutoFit/>
          </a:bodyPr>
          <a:lstStyle/>
          <a:p>
            <a:pPr eaLnBrk="1" hangingPunct="1"/>
            <a:r>
              <a:rPr lang="en-US" altLang="ja-JP" sz="2800"/>
              <a:t>b[0] </a:t>
            </a:r>
            <a:r>
              <a:rPr lang="ja-JP" altLang="en-US" sz="2800"/>
              <a:t>← ‘</a:t>
            </a:r>
            <a:r>
              <a:rPr lang="en-US" altLang="ja-JP" sz="2800"/>
              <a:t>o’</a:t>
            </a:r>
          </a:p>
        </p:txBody>
      </p:sp>
      <p:sp>
        <p:nvSpPr>
          <p:cNvPr id="583686" name="Text Box 6"/>
          <p:cNvSpPr txBox="1">
            <a:spLocks noChangeArrowheads="1"/>
          </p:cNvSpPr>
          <p:nvPr/>
        </p:nvSpPr>
        <p:spPr bwMode="auto">
          <a:xfrm>
            <a:off x="609600" y="3367088"/>
            <a:ext cx="3594100" cy="519112"/>
          </a:xfrm>
          <a:prstGeom prst="rect">
            <a:avLst/>
          </a:prstGeom>
          <a:noFill/>
          <a:ln w="9525">
            <a:noFill/>
            <a:miter lim="800000"/>
            <a:headEnd/>
            <a:tailEnd/>
          </a:ln>
          <a:effectLst/>
        </p:spPr>
        <p:txBody>
          <a:bodyPr wrap="none">
            <a:spAutoFit/>
          </a:bodyPr>
          <a:lstStyle/>
          <a:p>
            <a:pPr eaLnBrk="1" hangingPunct="1"/>
            <a:r>
              <a:rPr lang="ja-JP" altLang="en-US" sz="2800"/>
              <a:t>                     </a:t>
            </a:r>
            <a:r>
              <a:rPr lang="en-US" altLang="ja-JP" sz="2800"/>
              <a:t>b[0] </a:t>
            </a:r>
            <a:r>
              <a:rPr lang="ja-JP" altLang="en-US" sz="2800"/>
              <a:t>→ ‘</a:t>
            </a:r>
            <a:r>
              <a:rPr lang="en-US" altLang="ja-JP" sz="2800"/>
              <a:t>o’</a:t>
            </a:r>
            <a:endParaRPr lang="en-US" altLang="ja-JP">
              <a:solidFill>
                <a:schemeClr val="tx2"/>
              </a:solidFill>
            </a:endParaRPr>
          </a:p>
        </p:txBody>
      </p:sp>
      <p:sp>
        <p:nvSpPr>
          <p:cNvPr id="583687" name="Text Box 7"/>
          <p:cNvSpPr txBox="1">
            <a:spLocks noChangeArrowheads="1"/>
          </p:cNvSpPr>
          <p:nvPr/>
        </p:nvSpPr>
        <p:spPr bwMode="auto">
          <a:xfrm>
            <a:off x="609600" y="3824288"/>
            <a:ext cx="1825625" cy="519112"/>
          </a:xfrm>
          <a:prstGeom prst="rect">
            <a:avLst/>
          </a:prstGeom>
          <a:noFill/>
          <a:ln w="9525">
            <a:noFill/>
            <a:miter lim="800000"/>
            <a:headEnd/>
            <a:tailEnd/>
          </a:ln>
          <a:effectLst/>
        </p:spPr>
        <p:txBody>
          <a:bodyPr wrap="none">
            <a:spAutoFit/>
          </a:bodyPr>
          <a:lstStyle/>
          <a:p>
            <a:pPr eaLnBrk="1" hangingPunct="1"/>
            <a:r>
              <a:rPr lang="en-US" altLang="ja-JP" sz="2800"/>
              <a:t>b[1] </a:t>
            </a:r>
            <a:r>
              <a:rPr lang="ja-JP" altLang="en-US" sz="2800"/>
              <a:t>← ‘</a:t>
            </a:r>
            <a:r>
              <a:rPr lang="en-US" altLang="ja-JP" sz="2800"/>
              <a:t>m’</a:t>
            </a:r>
          </a:p>
        </p:txBody>
      </p:sp>
      <p:sp>
        <p:nvSpPr>
          <p:cNvPr id="583688" name="Text Box 8"/>
          <p:cNvSpPr txBox="1">
            <a:spLocks noChangeArrowheads="1"/>
          </p:cNvSpPr>
          <p:nvPr/>
        </p:nvSpPr>
        <p:spPr bwMode="auto">
          <a:xfrm>
            <a:off x="609600" y="4281488"/>
            <a:ext cx="1687513" cy="519112"/>
          </a:xfrm>
          <a:prstGeom prst="rect">
            <a:avLst/>
          </a:prstGeom>
          <a:noFill/>
          <a:ln w="9525">
            <a:noFill/>
            <a:miter lim="800000"/>
            <a:headEnd/>
            <a:tailEnd/>
          </a:ln>
          <a:effectLst/>
        </p:spPr>
        <p:txBody>
          <a:bodyPr wrap="none">
            <a:spAutoFit/>
          </a:bodyPr>
          <a:lstStyle/>
          <a:p>
            <a:pPr eaLnBrk="1" hangingPunct="1"/>
            <a:r>
              <a:rPr lang="en-US" altLang="ja-JP" sz="2800"/>
              <a:t>b[2] </a:t>
            </a:r>
            <a:r>
              <a:rPr lang="ja-JP" altLang="en-US" sz="2800"/>
              <a:t>← ‘</a:t>
            </a:r>
            <a:r>
              <a:rPr lang="en-US" altLang="ja-JP" sz="2800"/>
              <a:t>s’</a:t>
            </a:r>
          </a:p>
        </p:txBody>
      </p:sp>
      <p:sp>
        <p:nvSpPr>
          <p:cNvPr id="583689" name="Text Box 9"/>
          <p:cNvSpPr txBox="1">
            <a:spLocks noChangeArrowheads="1"/>
          </p:cNvSpPr>
          <p:nvPr/>
        </p:nvSpPr>
        <p:spPr bwMode="auto">
          <a:xfrm>
            <a:off x="609600" y="4738688"/>
            <a:ext cx="1706563" cy="519112"/>
          </a:xfrm>
          <a:prstGeom prst="rect">
            <a:avLst/>
          </a:prstGeom>
          <a:noFill/>
          <a:ln w="9525">
            <a:noFill/>
            <a:miter lim="800000"/>
            <a:headEnd/>
            <a:tailEnd/>
          </a:ln>
          <a:effectLst/>
        </p:spPr>
        <p:txBody>
          <a:bodyPr wrap="none">
            <a:spAutoFit/>
          </a:bodyPr>
          <a:lstStyle/>
          <a:p>
            <a:pPr eaLnBrk="1" hangingPunct="1"/>
            <a:r>
              <a:rPr lang="en-US" altLang="ja-JP" sz="2800"/>
              <a:t>b[3] </a:t>
            </a:r>
            <a:r>
              <a:rPr lang="ja-JP" altLang="en-US" sz="2800"/>
              <a:t>← ‘</a:t>
            </a:r>
            <a:r>
              <a:rPr lang="en-US" altLang="ja-JP" sz="2800"/>
              <a:t>a’</a:t>
            </a:r>
          </a:p>
        </p:txBody>
      </p:sp>
      <p:sp>
        <p:nvSpPr>
          <p:cNvPr id="583690" name="Text Box 10"/>
          <p:cNvSpPr txBox="1">
            <a:spLocks noChangeArrowheads="1"/>
          </p:cNvSpPr>
          <p:nvPr/>
        </p:nvSpPr>
        <p:spPr bwMode="auto">
          <a:xfrm>
            <a:off x="609600" y="5195888"/>
            <a:ext cx="3692525" cy="519112"/>
          </a:xfrm>
          <a:prstGeom prst="rect">
            <a:avLst/>
          </a:prstGeom>
          <a:noFill/>
          <a:ln w="9525">
            <a:noFill/>
            <a:miter lim="800000"/>
            <a:headEnd/>
            <a:tailEnd/>
          </a:ln>
          <a:effectLst/>
        </p:spPr>
        <p:txBody>
          <a:bodyPr wrap="none">
            <a:spAutoFit/>
          </a:bodyPr>
          <a:lstStyle/>
          <a:p>
            <a:pPr eaLnBrk="1" hangingPunct="1"/>
            <a:r>
              <a:rPr lang="ja-JP" altLang="en-US" sz="2800"/>
              <a:t>                     </a:t>
            </a:r>
            <a:r>
              <a:rPr lang="en-US" altLang="ja-JP" sz="2800"/>
              <a:t>b[1] </a:t>
            </a:r>
            <a:r>
              <a:rPr lang="ja-JP" altLang="en-US" sz="2800"/>
              <a:t>→ ‘</a:t>
            </a:r>
            <a:r>
              <a:rPr lang="en-US" altLang="ja-JP" sz="2800"/>
              <a:t>m’</a:t>
            </a:r>
          </a:p>
        </p:txBody>
      </p:sp>
      <p:sp>
        <p:nvSpPr>
          <p:cNvPr id="583691" name="Text Box 11"/>
          <p:cNvSpPr txBox="1">
            <a:spLocks noChangeArrowheads="1"/>
          </p:cNvSpPr>
          <p:nvPr/>
        </p:nvSpPr>
        <p:spPr bwMode="auto">
          <a:xfrm>
            <a:off x="609600" y="5653088"/>
            <a:ext cx="3554413" cy="519112"/>
          </a:xfrm>
          <a:prstGeom prst="rect">
            <a:avLst/>
          </a:prstGeom>
          <a:noFill/>
          <a:ln w="9525">
            <a:noFill/>
            <a:miter lim="800000"/>
            <a:headEnd/>
            <a:tailEnd/>
          </a:ln>
          <a:effectLst/>
        </p:spPr>
        <p:txBody>
          <a:bodyPr wrap="none">
            <a:spAutoFit/>
          </a:bodyPr>
          <a:lstStyle/>
          <a:p>
            <a:pPr eaLnBrk="1" hangingPunct="1"/>
            <a:r>
              <a:rPr lang="ja-JP" altLang="en-US" sz="2800"/>
              <a:t>                     </a:t>
            </a:r>
            <a:r>
              <a:rPr lang="en-US" altLang="ja-JP" sz="2800"/>
              <a:t>b[2] </a:t>
            </a:r>
            <a:r>
              <a:rPr lang="ja-JP" altLang="en-US" sz="2800"/>
              <a:t>→ ‘</a:t>
            </a:r>
            <a:r>
              <a:rPr lang="en-US" altLang="ja-JP" sz="2800"/>
              <a:t>s’</a:t>
            </a:r>
          </a:p>
        </p:txBody>
      </p:sp>
      <p:sp useBgFill="1">
        <p:nvSpPr>
          <p:cNvPr id="583692" name="AutoShape 12"/>
          <p:cNvSpPr>
            <a:spLocks noChangeArrowheads="1"/>
          </p:cNvSpPr>
          <p:nvPr/>
        </p:nvSpPr>
        <p:spPr bwMode="auto">
          <a:xfrm>
            <a:off x="1828800" y="6324600"/>
            <a:ext cx="5486400" cy="533400"/>
          </a:xfrm>
          <a:prstGeom prst="wedgeRoundRectCallout">
            <a:avLst>
              <a:gd name="adj1" fmla="val -26907"/>
              <a:gd name="adj2" fmla="val -86903"/>
              <a:gd name="adj3" fmla="val 16667"/>
            </a:avLst>
          </a:prstGeom>
          <a:ln w="19050">
            <a:solidFill>
              <a:schemeClr val="tx1"/>
            </a:solidFill>
            <a:miter lim="800000"/>
            <a:headEnd/>
            <a:tailEnd/>
          </a:ln>
          <a:effectLst/>
        </p:spPr>
        <p:txBody>
          <a:bodyPr/>
          <a:lstStyle/>
          <a:p>
            <a:pPr algn="ctr" eaLnBrk="1" hangingPunct="1"/>
            <a:r>
              <a:rPr lang="ja-JP" altLang="en-US"/>
              <a:t>読み/書きを行ったバッファの位置</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83685"/>
                                        </p:tgtEl>
                                        <p:attrNameLst>
                                          <p:attrName>style.visibility</p:attrName>
                                        </p:attrNameLst>
                                      </p:cBhvr>
                                      <p:to>
                                        <p:strVal val="visible"/>
                                      </p:to>
                                    </p:set>
                                    <p:animEffect transition="in" filter="wipe(left)">
                                      <p:cBhvr>
                                        <p:cTn id="7" dur="500"/>
                                        <p:tgtEl>
                                          <p:spTgt spid="5836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83686"/>
                                        </p:tgtEl>
                                        <p:attrNameLst>
                                          <p:attrName>style.visibility</p:attrName>
                                        </p:attrNameLst>
                                      </p:cBhvr>
                                      <p:to>
                                        <p:strVal val="visible"/>
                                      </p:to>
                                    </p:set>
                                    <p:animEffect transition="in" filter="wipe(left)">
                                      <p:cBhvr>
                                        <p:cTn id="12" dur="500"/>
                                        <p:tgtEl>
                                          <p:spTgt spid="58368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83687"/>
                                        </p:tgtEl>
                                        <p:attrNameLst>
                                          <p:attrName>style.visibility</p:attrName>
                                        </p:attrNameLst>
                                      </p:cBhvr>
                                      <p:to>
                                        <p:strVal val="visible"/>
                                      </p:to>
                                    </p:set>
                                    <p:animEffect transition="in" filter="wipe(left)">
                                      <p:cBhvr>
                                        <p:cTn id="17" dur="500"/>
                                        <p:tgtEl>
                                          <p:spTgt spid="58368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83688"/>
                                        </p:tgtEl>
                                        <p:attrNameLst>
                                          <p:attrName>style.visibility</p:attrName>
                                        </p:attrNameLst>
                                      </p:cBhvr>
                                      <p:to>
                                        <p:strVal val="visible"/>
                                      </p:to>
                                    </p:set>
                                    <p:animEffect transition="in" filter="wipe(left)">
                                      <p:cBhvr>
                                        <p:cTn id="22" dur="500"/>
                                        <p:tgtEl>
                                          <p:spTgt spid="58368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83689"/>
                                        </p:tgtEl>
                                        <p:attrNameLst>
                                          <p:attrName>style.visibility</p:attrName>
                                        </p:attrNameLst>
                                      </p:cBhvr>
                                      <p:to>
                                        <p:strVal val="visible"/>
                                      </p:to>
                                    </p:set>
                                    <p:animEffect transition="in" filter="wipe(left)">
                                      <p:cBhvr>
                                        <p:cTn id="27" dur="500"/>
                                        <p:tgtEl>
                                          <p:spTgt spid="58368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83690"/>
                                        </p:tgtEl>
                                        <p:attrNameLst>
                                          <p:attrName>style.visibility</p:attrName>
                                        </p:attrNameLst>
                                      </p:cBhvr>
                                      <p:to>
                                        <p:strVal val="visible"/>
                                      </p:to>
                                    </p:set>
                                    <p:animEffect transition="in" filter="wipe(left)">
                                      <p:cBhvr>
                                        <p:cTn id="32" dur="500"/>
                                        <p:tgtEl>
                                          <p:spTgt spid="58369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83691"/>
                                        </p:tgtEl>
                                        <p:attrNameLst>
                                          <p:attrName>style.visibility</p:attrName>
                                        </p:attrNameLst>
                                      </p:cBhvr>
                                      <p:to>
                                        <p:strVal val="visible"/>
                                      </p:to>
                                    </p:set>
                                    <p:animEffect transition="in" filter="wipe(left)">
                                      <p:cBhvr>
                                        <p:cTn id="37" dur="500"/>
                                        <p:tgtEl>
                                          <p:spTgt spid="58369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583692"/>
                                        </p:tgtEl>
                                        <p:attrNameLst>
                                          <p:attrName>style.visibility</p:attrName>
                                        </p:attrNameLst>
                                      </p:cBhvr>
                                      <p:to>
                                        <p:strVal val="visible"/>
                                      </p:to>
                                    </p:set>
                                    <p:animEffect transition="in" filter="checkerboard(across)">
                                      <p:cBhvr>
                                        <p:cTn id="42" dur="500"/>
                                        <p:tgtEl>
                                          <p:spTgt spid="5836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685" grpId="0" autoUpdateAnimBg="0"/>
      <p:bldP spid="583686" grpId="0" autoUpdateAnimBg="0"/>
      <p:bldP spid="583687" grpId="0" autoUpdateAnimBg="0"/>
      <p:bldP spid="583688" grpId="0" autoUpdateAnimBg="0"/>
      <p:bldP spid="583689" grpId="0" autoUpdateAnimBg="0"/>
      <p:bldP spid="583690" grpId="0" autoUpdateAnimBg="0"/>
      <p:bldP spid="583691" grpId="0" autoUpdateAnimBg="0"/>
      <p:bldP spid="583692" grpId="0" animBg="1"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85800" y="457826"/>
            <a:ext cx="7772400" cy="1446550"/>
          </a:xfrm>
        </p:spPr>
        <p:txBody>
          <a:bodyPr/>
          <a:lstStyle/>
          <a:p>
            <a:pPr eaLnBrk="1" hangingPunct="1"/>
            <a:r>
              <a:rPr lang="ja-JP" altLang="en-US">
                <a:latin typeface="Times New Roman" charset="0"/>
              </a:rPr>
              <a:t>参考 : モニタを用いた</a:t>
            </a:r>
            <a:br>
              <a:rPr lang="ja-JP" altLang="en-US">
                <a:latin typeface="Times New Roman" charset="0"/>
              </a:rPr>
            </a:br>
            <a:r>
              <a:rPr lang="ja-JP" altLang="en-US">
                <a:latin typeface="Times New Roman" charset="0"/>
              </a:rPr>
              <a:t>相互排除プログラム</a:t>
            </a:r>
            <a:r>
              <a:rPr lang="ja-JP" altLang="en-US" sz="4000">
                <a:latin typeface="Times New Roman" charset="0"/>
              </a:rPr>
              <a:t>(</a:t>
            </a:r>
            <a:r>
              <a:rPr lang="en-US" altLang="ja-JP" sz="4000" dirty="0">
                <a:latin typeface="Times New Roman" charset="0"/>
              </a:rPr>
              <a:t>Java)</a:t>
            </a:r>
            <a:endParaRPr lang="ja-JP" altLang="en-US" sz="4000">
              <a:latin typeface="Times New Roman" charset="0"/>
            </a:endParaRPr>
          </a:p>
        </p:txBody>
      </p:sp>
      <p:sp>
        <p:nvSpPr>
          <p:cNvPr id="65539" name="Rectangle 3"/>
          <p:cNvSpPr>
            <a:spLocks noGrp="1" noChangeArrowheads="1"/>
          </p:cNvSpPr>
          <p:nvPr>
            <p:ph type="body" idx="1"/>
          </p:nvPr>
        </p:nvSpPr>
        <p:spPr/>
        <p:txBody>
          <a:bodyPr/>
          <a:lstStyle/>
          <a:p>
            <a:pPr eaLnBrk="1" hangingPunct="1"/>
            <a:r>
              <a:rPr lang="en-US" altLang="ja-JP" dirty="0" err="1">
                <a:latin typeface="Times New Roman" charset="0"/>
              </a:rPr>
              <a:t>MonitorMutex.java</a:t>
            </a:r>
            <a:endParaRPr lang="en-US" altLang="ja-JP" dirty="0">
              <a:latin typeface="Times New Roman" charset="0"/>
            </a:endParaRPr>
          </a:p>
          <a:p>
            <a:pPr lvl="1" eaLnBrk="1" hangingPunct="1"/>
            <a:r>
              <a:rPr lang="ja-JP" altLang="en-US">
                <a:latin typeface="Times New Roman" charset="0"/>
              </a:rPr>
              <a:t>モニタを用いた相互排除アルゴリズム</a:t>
            </a:r>
            <a:endParaRPr lang="en-US" altLang="ja-JP" dirty="0">
              <a:latin typeface="Times New Roman" charset="0"/>
            </a:endParaRPr>
          </a:p>
          <a:p>
            <a:pPr marL="457200" lvl="1" indent="0" eaLnBrk="1" hangingPunct="1">
              <a:buNone/>
            </a:pPr>
            <a:r>
              <a:rPr lang="en-US" altLang="ja-JP" dirty="0">
                <a:latin typeface="Times New Roman" charset="0"/>
              </a:rPr>
              <a:t>   </a:t>
            </a:r>
            <a:r>
              <a:rPr lang="ja-JP" altLang="en-US">
                <a:latin typeface="Times New Roman" charset="0"/>
              </a:rPr>
              <a:t>(スレッド数</a:t>
            </a:r>
            <a:r>
              <a:rPr lang="en-US" altLang="ja-JP" dirty="0">
                <a:latin typeface="Times New Roman" charset="0"/>
              </a:rPr>
              <a:t>4, </a:t>
            </a:r>
            <a:r>
              <a:rPr lang="ja-JP" altLang="en-US">
                <a:latin typeface="Times New Roman" charset="0"/>
              </a:rPr>
              <a:t>資源数2)</a:t>
            </a:r>
          </a:p>
        </p:txBody>
      </p:sp>
      <p:sp>
        <p:nvSpPr>
          <p:cNvPr id="65540" name="Text Box 4"/>
          <p:cNvSpPr txBox="1">
            <a:spLocks noChangeArrowheads="1"/>
          </p:cNvSpPr>
          <p:nvPr/>
        </p:nvSpPr>
        <p:spPr bwMode="auto">
          <a:xfrm>
            <a:off x="762000" y="4572000"/>
            <a:ext cx="8077200" cy="1006475"/>
          </a:xfrm>
          <a:prstGeom prst="rect">
            <a:avLst/>
          </a:prstGeom>
          <a:noFill/>
          <a:ln w="9525">
            <a:noFill/>
            <a:miter lim="800000"/>
            <a:headEnd/>
            <a:tailEnd/>
          </a:ln>
          <a:effectLst/>
        </p:spPr>
        <p:txBody>
          <a:bodyPr>
            <a:spAutoFit/>
          </a:bodyPr>
          <a:lstStyle/>
          <a:p>
            <a:pPr eaLnBrk="1" hangingPunct="1"/>
            <a:r>
              <a:rPr lang="en-US" altLang="ja-JP" sz="3200"/>
              <a:t>http://www.info.kindai.ac.jp/OS </a:t>
            </a:r>
          </a:p>
          <a:p>
            <a:pPr eaLnBrk="1" hangingPunct="1"/>
            <a:r>
              <a:rPr lang="ja-JP" altLang="en-US" sz="2800"/>
              <a:t>からダウンロードし、各自実行してみること</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セマフォ</a:t>
            </a:r>
          </a:p>
        </p:txBody>
      </p:sp>
      <p:grpSp>
        <p:nvGrpSpPr>
          <p:cNvPr id="11267" name="Group 3"/>
          <p:cNvGrpSpPr>
            <a:grpSpLocks/>
          </p:cNvGrpSpPr>
          <p:nvPr/>
        </p:nvGrpSpPr>
        <p:grpSpPr bwMode="auto">
          <a:xfrm>
            <a:off x="228600" y="3657600"/>
            <a:ext cx="7467600" cy="1295400"/>
            <a:chOff x="672" y="2736"/>
            <a:chExt cx="4704" cy="816"/>
          </a:xfrm>
        </p:grpSpPr>
        <p:sp>
          <p:nvSpPr>
            <p:cNvPr id="11285" name="Rectangle 4"/>
            <p:cNvSpPr>
              <a:spLocks noChangeArrowheads="1"/>
            </p:cNvSpPr>
            <p:nvPr/>
          </p:nvSpPr>
          <p:spPr bwMode="auto">
            <a:xfrm rot="3059250">
              <a:off x="792" y="2664"/>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286" name="Rectangle 5"/>
            <p:cNvSpPr>
              <a:spLocks noChangeArrowheads="1"/>
            </p:cNvSpPr>
            <p:nvPr/>
          </p:nvSpPr>
          <p:spPr bwMode="auto">
            <a:xfrm rot="3059250">
              <a:off x="1080" y="2664"/>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287" name="Rectangle 6"/>
            <p:cNvSpPr>
              <a:spLocks noChangeArrowheads="1"/>
            </p:cNvSpPr>
            <p:nvPr/>
          </p:nvSpPr>
          <p:spPr bwMode="auto">
            <a:xfrm rot="3059250">
              <a:off x="1368" y="2664"/>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288" name="Rectangle 7"/>
            <p:cNvSpPr>
              <a:spLocks noChangeArrowheads="1"/>
            </p:cNvSpPr>
            <p:nvPr/>
          </p:nvSpPr>
          <p:spPr bwMode="auto">
            <a:xfrm rot="3059250">
              <a:off x="1608" y="2664"/>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289" name="Rectangle 8"/>
            <p:cNvSpPr>
              <a:spLocks noChangeArrowheads="1"/>
            </p:cNvSpPr>
            <p:nvPr/>
          </p:nvSpPr>
          <p:spPr bwMode="auto">
            <a:xfrm rot="3059250">
              <a:off x="1848" y="2664"/>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290" name="Rectangle 9"/>
            <p:cNvSpPr>
              <a:spLocks noChangeArrowheads="1"/>
            </p:cNvSpPr>
            <p:nvPr/>
          </p:nvSpPr>
          <p:spPr bwMode="auto">
            <a:xfrm rot="3059250">
              <a:off x="2136" y="2664"/>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291" name="Rectangle 10"/>
            <p:cNvSpPr>
              <a:spLocks noChangeArrowheads="1"/>
            </p:cNvSpPr>
            <p:nvPr/>
          </p:nvSpPr>
          <p:spPr bwMode="auto">
            <a:xfrm rot="3059250">
              <a:off x="2424" y="2664"/>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292" name="Rectangle 11"/>
            <p:cNvSpPr>
              <a:spLocks noChangeArrowheads="1"/>
            </p:cNvSpPr>
            <p:nvPr/>
          </p:nvSpPr>
          <p:spPr bwMode="auto">
            <a:xfrm rot="3059250">
              <a:off x="2664" y="2664"/>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293" name="Line 12"/>
            <p:cNvSpPr>
              <a:spLocks noChangeShapeType="1"/>
            </p:cNvSpPr>
            <p:nvPr/>
          </p:nvSpPr>
          <p:spPr bwMode="auto">
            <a:xfrm>
              <a:off x="672" y="2880"/>
              <a:ext cx="2160" cy="0"/>
            </a:xfrm>
            <a:prstGeom prst="line">
              <a:avLst/>
            </a:prstGeom>
            <a:noFill/>
            <a:ln w="28575">
              <a:solidFill>
                <a:schemeClr val="tx1"/>
              </a:solidFill>
              <a:round/>
              <a:headEnd/>
              <a:tailEnd/>
            </a:ln>
            <a:effectLst/>
          </p:spPr>
          <p:txBody>
            <a:bodyPr wrap="none"/>
            <a:lstStyle/>
            <a:p>
              <a:endParaRPr lang="ja-JP" altLang="en-US"/>
            </a:p>
          </p:txBody>
        </p:sp>
        <p:sp>
          <p:nvSpPr>
            <p:cNvPr id="11294" name="Line 13"/>
            <p:cNvSpPr>
              <a:spLocks noChangeShapeType="1"/>
            </p:cNvSpPr>
            <p:nvPr/>
          </p:nvSpPr>
          <p:spPr bwMode="auto">
            <a:xfrm>
              <a:off x="816" y="2736"/>
              <a:ext cx="2064" cy="1"/>
            </a:xfrm>
            <a:prstGeom prst="line">
              <a:avLst/>
            </a:prstGeom>
            <a:noFill/>
            <a:ln w="28575">
              <a:solidFill>
                <a:schemeClr val="tx1"/>
              </a:solidFill>
              <a:round/>
              <a:headEnd/>
              <a:tailEnd/>
            </a:ln>
            <a:effectLst/>
          </p:spPr>
          <p:txBody>
            <a:bodyPr wrap="none"/>
            <a:lstStyle/>
            <a:p>
              <a:endParaRPr lang="ja-JP" altLang="en-US"/>
            </a:p>
          </p:txBody>
        </p:sp>
        <p:sp>
          <p:nvSpPr>
            <p:cNvPr id="11295" name="Rectangle 14"/>
            <p:cNvSpPr>
              <a:spLocks noChangeArrowheads="1"/>
            </p:cNvSpPr>
            <p:nvPr/>
          </p:nvSpPr>
          <p:spPr bwMode="auto">
            <a:xfrm rot="3059250">
              <a:off x="792" y="3336"/>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296" name="Rectangle 15"/>
            <p:cNvSpPr>
              <a:spLocks noChangeArrowheads="1"/>
            </p:cNvSpPr>
            <p:nvPr/>
          </p:nvSpPr>
          <p:spPr bwMode="auto">
            <a:xfrm rot="3059250">
              <a:off x="1080" y="3336"/>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297" name="Rectangle 16"/>
            <p:cNvSpPr>
              <a:spLocks noChangeArrowheads="1"/>
            </p:cNvSpPr>
            <p:nvPr/>
          </p:nvSpPr>
          <p:spPr bwMode="auto">
            <a:xfrm rot="3059250">
              <a:off x="1368" y="3336"/>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298" name="Rectangle 17"/>
            <p:cNvSpPr>
              <a:spLocks noChangeArrowheads="1"/>
            </p:cNvSpPr>
            <p:nvPr/>
          </p:nvSpPr>
          <p:spPr bwMode="auto">
            <a:xfrm rot="3059250">
              <a:off x="1608" y="3336"/>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299" name="Rectangle 18"/>
            <p:cNvSpPr>
              <a:spLocks noChangeArrowheads="1"/>
            </p:cNvSpPr>
            <p:nvPr/>
          </p:nvSpPr>
          <p:spPr bwMode="auto">
            <a:xfrm rot="3059250">
              <a:off x="1848" y="3336"/>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300" name="Rectangle 19"/>
            <p:cNvSpPr>
              <a:spLocks noChangeArrowheads="1"/>
            </p:cNvSpPr>
            <p:nvPr/>
          </p:nvSpPr>
          <p:spPr bwMode="auto">
            <a:xfrm rot="3059250">
              <a:off x="2136" y="3336"/>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301" name="Rectangle 20"/>
            <p:cNvSpPr>
              <a:spLocks noChangeArrowheads="1"/>
            </p:cNvSpPr>
            <p:nvPr/>
          </p:nvSpPr>
          <p:spPr bwMode="auto">
            <a:xfrm rot="3059250">
              <a:off x="2424" y="3336"/>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302" name="Rectangle 21"/>
            <p:cNvSpPr>
              <a:spLocks noChangeArrowheads="1"/>
            </p:cNvSpPr>
            <p:nvPr/>
          </p:nvSpPr>
          <p:spPr bwMode="auto">
            <a:xfrm rot="3059250">
              <a:off x="2664" y="3336"/>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303" name="Line 22"/>
            <p:cNvSpPr>
              <a:spLocks noChangeShapeType="1"/>
            </p:cNvSpPr>
            <p:nvPr/>
          </p:nvSpPr>
          <p:spPr bwMode="auto">
            <a:xfrm>
              <a:off x="672" y="3552"/>
              <a:ext cx="2160" cy="0"/>
            </a:xfrm>
            <a:prstGeom prst="line">
              <a:avLst/>
            </a:prstGeom>
            <a:noFill/>
            <a:ln w="28575">
              <a:solidFill>
                <a:schemeClr val="tx1"/>
              </a:solidFill>
              <a:round/>
              <a:headEnd/>
              <a:tailEnd/>
            </a:ln>
            <a:effectLst/>
          </p:spPr>
          <p:txBody>
            <a:bodyPr wrap="none"/>
            <a:lstStyle/>
            <a:p>
              <a:endParaRPr lang="ja-JP" altLang="en-US"/>
            </a:p>
          </p:txBody>
        </p:sp>
        <p:sp>
          <p:nvSpPr>
            <p:cNvPr id="11304" name="Line 23"/>
            <p:cNvSpPr>
              <a:spLocks noChangeShapeType="1"/>
            </p:cNvSpPr>
            <p:nvPr/>
          </p:nvSpPr>
          <p:spPr bwMode="auto">
            <a:xfrm>
              <a:off x="816" y="3408"/>
              <a:ext cx="2064" cy="1"/>
            </a:xfrm>
            <a:prstGeom prst="line">
              <a:avLst/>
            </a:prstGeom>
            <a:noFill/>
            <a:ln w="28575">
              <a:solidFill>
                <a:schemeClr val="tx1"/>
              </a:solidFill>
              <a:round/>
              <a:headEnd/>
              <a:tailEnd/>
            </a:ln>
            <a:effectLst/>
          </p:spPr>
          <p:txBody>
            <a:bodyPr wrap="none"/>
            <a:lstStyle/>
            <a:p>
              <a:endParaRPr lang="ja-JP" altLang="en-US"/>
            </a:p>
          </p:txBody>
        </p:sp>
        <p:sp>
          <p:nvSpPr>
            <p:cNvPr id="11305" name="Rectangle 24"/>
            <p:cNvSpPr>
              <a:spLocks noChangeArrowheads="1"/>
            </p:cNvSpPr>
            <p:nvPr/>
          </p:nvSpPr>
          <p:spPr bwMode="auto">
            <a:xfrm rot="3059250">
              <a:off x="2952" y="2712"/>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306" name="Rectangle 25"/>
            <p:cNvSpPr>
              <a:spLocks noChangeArrowheads="1"/>
            </p:cNvSpPr>
            <p:nvPr/>
          </p:nvSpPr>
          <p:spPr bwMode="auto">
            <a:xfrm rot="3059250">
              <a:off x="3096" y="2760"/>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307" name="Rectangle 26"/>
            <p:cNvSpPr>
              <a:spLocks noChangeArrowheads="1"/>
            </p:cNvSpPr>
            <p:nvPr/>
          </p:nvSpPr>
          <p:spPr bwMode="auto">
            <a:xfrm rot="3059250">
              <a:off x="3336" y="2808"/>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308" name="Rectangle 27"/>
            <p:cNvSpPr>
              <a:spLocks noChangeArrowheads="1"/>
            </p:cNvSpPr>
            <p:nvPr/>
          </p:nvSpPr>
          <p:spPr bwMode="auto">
            <a:xfrm rot="3059250">
              <a:off x="3528" y="2856"/>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309" name="Rectangle 28"/>
            <p:cNvSpPr>
              <a:spLocks noChangeArrowheads="1"/>
            </p:cNvSpPr>
            <p:nvPr/>
          </p:nvSpPr>
          <p:spPr bwMode="auto">
            <a:xfrm rot="3059250">
              <a:off x="2952" y="3288"/>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310" name="Rectangle 29"/>
            <p:cNvSpPr>
              <a:spLocks noChangeArrowheads="1"/>
            </p:cNvSpPr>
            <p:nvPr/>
          </p:nvSpPr>
          <p:spPr bwMode="auto">
            <a:xfrm rot="3059250">
              <a:off x="3240" y="3240"/>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311" name="Rectangle 30"/>
            <p:cNvSpPr>
              <a:spLocks noChangeArrowheads="1"/>
            </p:cNvSpPr>
            <p:nvPr/>
          </p:nvSpPr>
          <p:spPr bwMode="auto">
            <a:xfrm rot="3059250">
              <a:off x="3480" y="3144"/>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312" name="Rectangle 31"/>
            <p:cNvSpPr>
              <a:spLocks noChangeArrowheads="1"/>
            </p:cNvSpPr>
            <p:nvPr/>
          </p:nvSpPr>
          <p:spPr bwMode="auto">
            <a:xfrm rot="3059250">
              <a:off x="3792" y="2880"/>
              <a:ext cx="48" cy="52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313" name="Rectangle 32"/>
            <p:cNvSpPr>
              <a:spLocks noChangeArrowheads="1"/>
            </p:cNvSpPr>
            <p:nvPr/>
          </p:nvSpPr>
          <p:spPr bwMode="auto">
            <a:xfrm rot="3059250">
              <a:off x="3720" y="2904"/>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314" name="Rectangle 33"/>
            <p:cNvSpPr>
              <a:spLocks noChangeArrowheads="1"/>
            </p:cNvSpPr>
            <p:nvPr/>
          </p:nvSpPr>
          <p:spPr bwMode="auto">
            <a:xfrm rot="3059250">
              <a:off x="4440" y="3000"/>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315" name="Rectangle 34"/>
            <p:cNvSpPr>
              <a:spLocks noChangeArrowheads="1"/>
            </p:cNvSpPr>
            <p:nvPr/>
          </p:nvSpPr>
          <p:spPr bwMode="auto">
            <a:xfrm rot="3059250">
              <a:off x="4000" y="2925"/>
              <a:ext cx="48" cy="432"/>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316" name="Rectangle 35"/>
            <p:cNvSpPr>
              <a:spLocks noChangeArrowheads="1"/>
            </p:cNvSpPr>
            <p:nvPr/>
          </p:nvSpPr>
          <p:spPr bwMode="auto">
            <a:xfrm rot="3059250">
              <a:off x="4200" y="3000"/>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317" name="Rectangle 36"/>
            <p:cNvSpPr>
              <a:spLocks noChangeArrowheads="1"/>
            </p:cNvSpPr>
            <p:nvPr/>
          </p:nvSpPr>
          <p:spPr bwMode="auto">
            <a:xfrm rot="3059250">
              <a:off x="4680" y="3000"/>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318" name="Rectangle 37"/>
            <p:cNvSpPr>
              <a:spLocks noChangeArrowheads="1"/>
            </p:cNvSpPr>
            <p:nvPr/>
          </p:nvSpPr>
          <p:spPr bwMode="auto">
            <a:xfrm rot="3059250">
              <a:off x="4920" y="3000"/>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319" name="Rectangle 38"/>
            <p:cNvSpPr>
              <a:spLocks noChangeArrowheads="1"/>
            </p:cNvSpPr>
            <p:nvPr/>
          </p:nvSpPr>
          <p:spPr bwMode="auto">
            <a:xfrm rot="3059250">
              <a:off x="5160" y="3000"/>
              <a:ext cx="48" cy="288"/>
            </a:xfrm>
            <a:prstGeom prst="rect">
              <a:avLst/>
            </a:prstGeom>
            <a:solidFill>
              <a:srgbClr val="993300"/>
            </a:solidFill>
            <a:ln w="9525">
              <a:solidFill>
                <a:schemeClr val="tx1"/>
              </a:solidFill>
              <a:miter lim="800000"/>
              <a:headEnd/>
              <a:tailEnd/>
            </a:ln>
            <a:effectLst/>
          </p:spPr>
          <p:txBody>
            <a:bodyPr wrap="none" anchor="ctr"/>
            <a:lstStyle/>
            <a:p>
              <a:pPr eaLnBrk="1" hangingPunct="1"/>
              <a:endParaRPr lang="ja-JP" altLang="en-US"/>
            </a:p>
          </p:txBody>
        </p:sp>
        <p:sp>
          <p:nvSpPr>
            <p:cNvPr id="11320" name="Line 39"/>
            <p:cNvSpPr>
              <a:spLocks noChangeShapeType="1"/>
            </p:cNvSpPr>
            <p:nvPr/>
          </p:nvSpPr>
          <p:spPr bwMode="auto">
            <a:xfrm>
              <a:off x="4176" y="3072"/>
              <a:ext cx="1200" cy="0"/>
            </a:xfrm>
            <a:prstGeom prst="line">
              <a:avLst/>
            </a:prstGeom>
            <a:noFill/>
            <a:ln w="28575">
              <a:solidFill>
                <a:schemeClr val="tx1"/>
              </a:solidFill>
              <a:round/>
              <a:headEnd/>
              <a:tailEnd/>
            </a:ln>
            <a:effectLst/>
          </p:spPr>
          <p:txBody>
            <a:bodyPr wrap="none"/>
            <a:lstStyle/>
            <a:p>
              <a:endParaRPr lang="ja-JP" altLang="en-US"/>
            </a:p>
          </p:txBody>
        </p:sp>
        <p:sp>
          <p:nvSpPr>
            <p:cNvPr id="11321" name="Line 40"/>
            <p:cNvSpPr>
              <a:spLocks noChangeShapeType="1"/>
            </p:cNvSpPr>
            <p:nvPr/>
          </p:nvSpPr>
          <p:spPr bwMode="auto">
            <a:xfrm>
              <a:off x="4128" y="3216"/>
              <a:ext cx="1200" cy="0"/>
            </a:xfrm>
            <a:prstGeom prst="line">
              <a:avLst/>
            </a:prstGeom>
            <a:noFill/>
            <a:ln w="28575">
              <a:solidFill>
                <a:schemeClr val="tx1"/>
              </a:solidFill>
              <a:round/>
              <a:headEnd/>
              <a:tailEnd/>
            </a:ln>
            <a:effectLst/>
          </p:spPr>
          <p:txBody>
            <a:bodyPr wrap="none"/>
            <a:lstStyle/>
            <a:p>
              <a:endParaRPr lang="ja-JP" altLang="en-US"/>
            </a:p>
          </p:txBody>
        </p:sp>
        <p:sp>
          <p:nvSpPr>
            <p:cNvPr id="11322" name="Line 41"/>
            <p:cNvSpPr>
              <a:spLocks noChangeShapeType="1"/>
            </p:cNvSpPr>
            <p:nvPr/>
          </p:nvSpPr>
          <p:spPr bwMode="auto">
            <a:xfrm>
              <a:off x="2880" y="2736"/>
              <a:ext cx="1296" cy="336"/>
            </a:xfrm>
            <a:prstGeom prst="line">
              <a:avLst/>
            </a:prstGeom>
            <a:noFill/>
            <a:ln w="28575">
              <a:solidFill>
                <a:schemeClr val="tx1"/>
              </a:solidFill>
              <a:round/>
              <a:headEnd/>
              <a:tailEnd/>
            </a:ln>
            <a:effectLst/>
          </p:spPr>
          <p:txBody>
            <a:bodyPr wrap="none"/>
            <a:lstStyle/>
            <a:p>
              <a:endParaRPr lang="ja-JP" altLang="en-US"/>
            </a:p>
          </p:txBody>
        </p:sp>
        <p:sp>
          <p:nvSpPr>
            <p:cNvPr id="11323" name="Line 42"/>
            <p:cNvSpPr>
              <a:spLocks noChangeShapeType="1"/>
            </p:cNvSpPr>
            <p:nvPr/>
          </p:nvSpPr>
          <p:spPr bwMode="auto">
            <a:xfrm>
              <a:off x="2832" y="2880"/>
              <a:ext cx="1296" cy="336"/>
            </a:xfrm>
            <a:prstGeom prst="line">
              <a:avLst/>
            </a:prstGeom>
            <a:noFill/>
            <a:ln w="28575">
              <a:solidFill>
                <a:schemeClr val="tx1"/>
              </a:solidFill>
              <a:round/>
              <a:headEnd/>
              <a:tailEnd/>
            </a:ln>
            <a:effectLst/>
          </p:spPr>
          <p:txBody>
            <a:bodyPr wrap="none"/>
            <a:lstStyle/>
            <a:p>
              <a:endParaRPr lang="ja-JP" altLang="en-US"/>
            </a:p>
          </p:txBody>
        </p:sp>
        <p:sp>
          <p:nvSpPr>
            <p:cNvPr id="11324" name="Line 43"/>
            <p:cNvSpPr>
              <a:spLocks noChangeShapeType="1"/>
            </p:cNvSpPr>
            <p:nvPr/>
          </p:nvSpPr>
          <p:spPr bwMode="auto">
            <a:xfrm flipV="1">
              <a:off x="2880" y="3072"/>
              <a:ext cx="1248" cy="336"/>
            </a:xfrm>
            <a:prstGeom prst="line">
              <a:avLst/>
            </a:prstGeom>
            <a:noFill/>
            <a:ln w="28575">
              <a:solidFill>
                <a:schemeClr val="tx1"/>
              </a:solidFill>
              <a:round/>
              <a:headEnd/>
              <a:tailEnd/>
            </a:ln>
            <a:effectLst/>
          </p:spPr>
          <p:txBody>
            <a:bodyPr wrap="none"/>
            <a:lstStyle/>
            <a:p>
              <a:endParaRPr lang="ja-JP" altLang="en-US"/>
            </a:p>
          </p:txBody>
        </p:sp>
        <p:sp>
          <p:nvSpPr>
            <p:cNvPr id="11325" name="Line 44"/>
            <p:cNvSpPr>
              <a:spLocks noChangeShapeType="1"/>
            </p:cNvSpPr>
            <p:nvPr/>
          </p:nvSpPr>
          <p:spPr bwMode="auto">
            <a:xfrm flipV="1">
              <a:off x="2832" y="3216"/>
              <a:ext cx="1248" cy="336"/>
            </a:xfrm>
            <a:prstGeom prst="line">
              <a:avLst/>
            </a:prstGeom>
            <a:noFill/>
            <a:ln w="28575">
              <a:solidFill>
                <a:schemeClr val="tx1"/>
              </a:solidFill>
              <a:round/>
              <a:headEnd/>
              <a:tailEnd/>
            </a:ln>
            <a:effectLst/>
          </p:spPr>
          <p:txBody>
            <a:bodyPr wrap="none"/>
            <a:lstStyle/>
            <a:p>
              <a:endParaRPr lang="ja-JP" altLang="en-US"/>
            </a:p>
          </p:txBody>
        </p:sp>
      </p:grpSp>
      <p:grpSp>
        <p:nvGrpSpPr>
          <p:cNvPr id="11268" name="Group 45"/>
          <p:cNvGrpSpPr>
            <a:grpSpLocks/>
          </p:cNvGrpSpPr>
          <p:nvPr/>
        </p:nvGrpSpPr>
        <p:grpSpPr bwMode="auto">
          <a:xfrm>
            <a:off x="6172200" y="2819400"/>
            <a:ext cx="2057400" cy="1219200"/>
            <a:chOff x="3888" y="1776"/>
            <a:chExt cx="1296" cy="768"/>
          </a:xfrm>
        </p:grpSpPr>
        <p:sp>
          <p:nvSpPr>
            <p:cNvPr id="11280" name="Rectangle 46"/>
            <p:cNvSpPr>
              <a:spLocks noChangeArrowheads="1"/>
            </p:cNvSpPr>
            <p:nvPr/>
          </p:nvSpPr>
          <p:spPr bwMode="auto">
            <a:xfrm>
              <a:off x="3888" y="2400"/>
              <a:ext cx="1056" cy="144"/>
            </a:xfrm>
            <a:prstGeom prst="rect">
              <a:avLst/>
            </a:prstGeom>
            <a:solidFill>
              <a:srgbClr val="969696"/>
            </a:solidFill>
            <a:ln w="9525">
              <a:solidFill>
                <a:schemeClr val="tx1"/>
              </a:solidFill>
              <a:miter lim="800000"/>
              <a:headEnd/>
              <a:tailEnd/>
            </a:ln>
            <a:effectLst/>
          </p:spPr>
          <p:txBody>
            <a:bodyPr wrap="none" anchor="ctr"/>
            <a:lstStyle/>
            <a:p>
              <a:pPr eaLnBrk="1" hangingPunct="1"/>
              <a:endParaRPr lang="ja-JP" altLang="en-US"/>
            </a:p>
          </p:txBody>
        </p:sp>
        <p:sp>
          <p:nvSpPr>
            <p:cNvPr id="11281" name="AutoShape 47"/>
            <p:cNvSpPr>
              <a:spLocks noChangeArrowheads="1"/>
            </p:cNvSpPr>
            <p:nvPr/>
          </p:nvSpPr>
          <p:spPr bwMode="auto">
            <a:xfrm>
              <a:off x="3888" y="2160"/>
              <a:ext cx="1296" cy="240"/>
            </a:xfrm>
            <a:prstGeom prst="parallelogram">
              <a:avLst>
                <a:gd name="adj" fmla="val 105750"/>
              </a:avLst>
            </a:prstGeom>
            <a:solidFill>
              <a:srgbClr val="C0C0C0"/>
            </a:solidFill>
            <a:ln w="9525">
              <a:solidFill>
                <a:schemeClr val="tx1"/>
              </a:solidFill>
              <a:miter lim="800000"/>
              <a:headEnd/>
              <a:tailEnd/>
            </a:ln>
            <a:effectLst/>
          </p:spPr>
          <p:txBody>
            <a:bodyPr wrap="none" anchor="ctr"/>
            <a:lstStyle/>
            <a:p>
              <a:pPr eaLnBrk="1" hangingPunct="1"/>
              <a:endParaRPr lang="ja-JP" altLang="en-US"/>
            </a:p>
          </p:txBody>
        </p:sp>
        <p:sp>
          <p:nvSpPr>
            <p:cNvPr id="11282" name="AutoShape 48"/>
            <p:cNvSpPr>
              <a:spLocks noChangeArrowheads="1"/>
            </p:cNvSpPr>
            <p:nvPr/>
          </p:nvSpPr>
          <p:spPr bwMode="auto">
            <a:xfrm rot="16200000" flipH="1">
              <a:off x="4872" y="2232"/>
              <a:ext cx="384" cy="240"/>
            </a:xfrm>
            <a:prstGeom prst="parallelogram">
              <a:avLst>
                <a:gd name="adj" fmla="val 97081"/>
              </a:avLst>
            </a:prstGeom>
            <a:solidFill>
              <a:srgbClr val="808080"/>
            </a:solidFill>
            <a:ln w="9525">
              <a:solidFill>
                <a:schemeClr val="tx1"/>
              </a:solidFill>
              <a:miter lim="800000"/>
              <a:headEnd/>
              <a:tailEnd/>
            </a:ln>
            <a:effectLst/>
          </p:spPr>
          <p:txBody>
            <a:bodyPr wrap="none" anchor="ctr"/>
            <a:lstStyle/>
            <a:p>
              <a:pPr eaLnBrk="1" hangingPunct="1"/>
              <a:endParaRPr lang="ja-JP" altLang="en-US"/>
            </a:p>
          </p:txBody>
        </p:sp>
        <p:sp>
          <p:nvSpPr>
            <p:cNvPr id="11283" name="AutoShape 49"/>
            <p:cNvSpPr>
              <a:spLocks noChangeArrowheads="1"/>
            </p:cNvSpPr>
            <p:nvPr/>
          </p:nvSpPr>
          <p:spPr bwMode="auto">
            <a:xfrm>
              <a:off x="4512" y="1968"/>
              <a:ext cx="48" cy="336"/>
            </a:xfrm>
            <a:prstGeom prst="can">
              <a:avLst>
                <a:gd name="adj" fmla="val 62708"/>
              </a:avLst>
            </a:prstGeom>
            <a:solidFill>
              <a:srgbClr val="969696"/>
            </a:solidFill>
            <a:ln w="9525">
              <a:solidFill>
                <a:schemeClr val="tx1"/>
              </a:solidFill>
              <a:round/>
              <a:headEnd/>
              <a:tailEnd/>
            </a:ln>
            <a:effectLst/>
          </p:spPr>
          <p:txBody>
            <a:bodyPr wrap="none" anchor="ctr"/>
            <a:lstStyle/>
            <a:p>
              <a:pPr eaLnBrk="1" hangingPunct="1"/>
              <a:endParaRPr lang="ja-JP" altLang="en-US"/>
            </a:p>
          </p:txBody>
        </p:sp>
        <p:sp>
          <p:nvSpPr>
            <p:cNvPr id="11284" name="Rectangle 50"/>
            <p:cNvSpPr>
              <a:spLocks noChangeArrowheads="1"/>
            </p:cNvSpPr>
            <p:nvPr/>
          </p:nvSpPr>
          <p:spPr bwMode="auto">
            <a:xfrm>
              <a:off x="4224" y="1776"/>
              <a:ext cx="720" cy="336"/>
            </a:xfrm>
            <a:prstGeom prst="rect">
              <a:avLst/>
            </a:prstGeom>
            <a:solidFill>
              <a:srgbClr val="FFFFFF"/>
            </a:solidFill>
            <a:ln w="9525">
              <a:solidFill>
                <a:srgbClr val="000000"/>
              </a:solidFill>
              <a:miter lim="800000"/>
              <a:headEnd/>
              <a:tailEnd/>
            </a:ln>
            <a:effectLst/>
          </p:spPr>
          <p:txBody>
            <a:bodyPr wrap="none" anchor="ctr"/>
            <a:lstStyle/>
            <a:p>
              <a:pPr algn="ctr" eaLnBrk="1" hangingPunct="1"/>
              <a:r>
                <a:rPr lang="ja-JP" altLang="en-US" sz="2800" b="1">
                  <a:solidFill>
                    <a:srgbClr val="000000"/>
                  </a:solidFill>
                </a:rPr>
                <a:t>資源</a:t>
              </a:r>
            </a:p>
          </p:txBody>
        </p:sp>
      </p:grpSp>
      <p:grpSp>
        <p:nvGrpSpPr>
          <p:cNvPr id="11269" name="Group 66"/>
          <p:cNvGrpSpPr>
            <a:grpSpLocks/>
          </p:cNvGrpSpPr>
          <p:nvPr/>
        </p:nvGrpSpPr>
        <p:grpSpPr bwMode="auto">
          <a:xfrm>
            <a:off x="3657600" y="1981200"/>
            <a:ext cx="990600" cy="1676400"/>
            <a:chOff x="3792" y="2928"/>
            <a:chExt cx="624" cy="1056"/>
          </a:xfrm>
        </p:grpSpPr>
        <p:sp>
          <p:nvSpPr>
            <p:cNvPr id="11278" name="AutoShape 67"/>
            <p:cNvSpPr>
              <a:spLocks noChangeArrowheads="1"/>
            </p:cNvSpPr>
            <p:nvPr/>
          </p:nvSpPr>
          <p:spPr bwMode="auto">
            <a:xfrm>
              <a:off x="3840" y="2928"/>
              <a:ext cx="96" cy="1056"/>
            </a:xfrm>
            <a:prstGeom prst="can">
              <a:avLst>
                <a:gd name="adj" fmla="val 44968"/>
              </a:avLst>
            </a:prstGeom>
            <a:solidFill>
              <a:srgbClr val="C0C0C0"/>
            </a:solidFill>
            <a:ln w="9525">
              <a:solidFill>
                <a:schemeClr val="tx1"/>
              </a:solidFill>
              <a:round/>
              <a:headEnd/>
              <a:tailEnd/>
            </a:ln>
            <a:effectLst/>
          </p:spPr>
          <p:txBody>
            <a:bodyPr wrap="none" anchor="ctr"/>
            <a:lstStyle/>
            <a:p>
              <a:pPr eaLnBrk="1" hangingPunct="1"/>
              <a:endParaRPr lang="ja-JP" altLang="en-US"/>
            </a:p>
          </p:txBody>
        </p:sp>
        <p:sp>
          <p:nvSpPr>
            <p:cNvPr id="11279" name="AutoShape 68"/>
            <p:cNvSpPr>
              <a:spLocks noChangeArrowheads="1"/>
            </p:cNvSpPr>
            <p:nvPr/>
          </p:nvSpPr>
          <p:spPr bwMode="auto">
            <a:xfrm rot="5400000">
              <a:off x="4056" y="2856"/>
              <a:ext cx="96" cy="62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6600"/>
            </a:solidFill>
            <a:ln w="9525">
              <a:solidFill>
                <a:schemeClr val="tx1"/>
              </a:solidFill>
              <a:miter lim="800000"/>
              <a:headEnd/>
              <a:tailEnd/>
            </a:ln>
            <a:effectLst/>
          </p:spPr>
          <p:txBody>
            <a:bodyPr wrap="none" anchor="ctr"/>
            <a:lstStyle/>
            <a:p>
              <a:endParaRPr lang="ja-JP" altLang="en-US"/>
            </a:p>
          </p:txBody>
        </p:sp>
      </p:grpSp>
      <p:grpSp>
        <p:nvGrpSpPr>
          <p:cNvPr id="11270" name="Group 69"/>
          <p:cNvGrpSpPr>
            <a:grpSpLocks/>
          </p:cNvGrpSpPr>
          <p:nvPr/>
        </p:nvGrpSpPr>
        <p:grpSpPr bwMode="auto">
          <a:xfrm>
            <a:off x="3581400" y="4953000"/>
            <a:ext cx="990600" cy="1676400"/>
            <a:chOff x="3792" y="2928"/>
            <a:chExt cx="624" cy="1056"/>
          </a:xfrm>
        </p:grpSpPr>
        <p:sp>
          <p:nvSpPr>
            <p:cNvPr id="11276" name="AutoShape 70"/>
            <p:cNvSpPr>
              <a:spLocks noChangeArrowheads="1"/>
            </p:cNvSpPr>
            <p:nvPr/>
          </p:nvSpPr>
          <p:spPr bwMode="auto">
            <a:xfrm>
              <a:off x="3840" y="2928"/>
              <a:ext cx="96" cy="1056"/>
            </a:xfrm>
            <a:prstGeom prst="can">
              <a:avLst>
                <a:gd name="adj" fmla="val 44968"/>
              </a:avLst>
            </a:prstGeom>
            <a:solidFill>
              <a:srgbClr val="C0C0C0"/>
            </a:solidFill>
            <a:ln w="9525">
              <a:solidFill>
                <a:schemeClr val="tx1"/>
              </a:solidFill>
              <a:round/>
              <a:headEnd/>
              <a:tailEnd/>
            </a:ln>
            <a:effectLst/>
          </p:spPr>
          <p:txBody>
            <a:bodyPr wrap="none" anchor="ctr"/>
            <a:lstStyle/>
            <a:p>
              <a:pPr eaLnBrk="1" hangingPunct="1"/>
              <a:endParaRPr lang="ja-JP" altLang="en-US"/>
            </a:p>
          </p:txBody>
        </p:sp>
        <p:sp>
          <p:nvSpPr>
            <p:cNvPr id="11277" name="AutoShape 71"/>
            <p:cNvSpPr>
              <a:spLocks noChangeArrowheads="1"/>
            </p:cNvSpPr>
            <p:nvPr/>
          </p:nvSpPr>
          <p:spPr bwMode="auto">
            <a:xfrm rot="5400000">
              <a:off x="4056" y="2856"/>
              <a:ext cx="96" cy="624"/>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6600"/>
            </a:solidFill>
            <a:ln w="9525">
              <a:solidFill>
                <a:schemeClr val="tx1"/>
              </a:solidFill>
              <a:miter lim="800000"/>
              <a:headEnd/>
              <a:tailEnd/>
            </a:ln>
            <a:effectLst/>
          </p:spPr>
          <p:txBody>
            <a:bodyPr wrap="none" anchor="ctr"/>
            <a:lstStyle/>
            <a:p>
              <a:endParaRPr lang="ja-JP" altLang="en-US"/>
            </a:p>
          </p:txBody>
        </p:sp>
      </p:grpSp>
      <p:sp>
        <p:nvSpPr>
          <p:cNvPr id="484424" name="Text Box 72"/>
          <p:cNvSpPr txBox="1">
            <a:spLocks noChangeArrowheads="1"/>
          </p:cNvSpPr>
          <p:nvPr/>
        </p:nvSpPr>
        <p:spPr bwMode="auto">
          <a:xfrm>
            <a:off x="5257800" y="5105400"/>
            <a:ext cx="3717925" cy="1373188"/>
          </a:xfrm>
          <a:prstGeom prst="rect">
            <a:avLst/>
          </a:prstGeom>
          <a:noFill/>
          <a:ln w="9525">
            <a:noFill/>
            <a:miter lim="800000"/>
            <a:headEnd/>
            <a:tailEnd/>
          </a:ln>
          <a:effectLst/>
        </p:spPr>
        <p:txBody>
          <a:bodyPr wrap="none">
            <a:spAutoFit/>
          </a:bodyPr>
          <a:lstStyle/>
          <a:p>
            <a:pPr eaLnBrk="1" hangingPunct="1"/>
            <a:r>
              <a:rPr lang="ja-JP" altLang="en-US" sz="2800"/>
              <a:t>資源にアクセスしている</a:t>
            </a:r>
          </a:p>
          <a:p>
            <a:pPr eaLnBrk="1" hangingPunct="1"/>
            <a:r>
              <a:rPr lang="ja-JP" altLang="en-US" sz="2800"/>
              <a:t>プロセスがいるときは</a:t>
            </a:r>
          </a:p>
          <a:p>
            <a:pPr eaLnBrk="1" hangingPunct="1"/>
            <a:r>
              <a:rPr lang="ja-JP" altLang="en-US" sz="2800"/>
              <a:t>“止まれ”になる</a:t>
            </a:r>
          </a:p>
        </p:txBody>
      </p:sp>
      <p:sp>
        <p:nvSpPr>
          <p:cNvPr id="11272" name="Text Box 75"/>
          <p:cNvSpPr txBox="1">
            <a:spLocks noChangeArrowheads="1"/>
          </p:cNvSpPr>
          <p:nvPr/>
        </p:nvSpPr>
        <p:spPr bwMode="auto">
          <a:xfrm>
            <a:off x="4267200" y="5486400"/>
            <a:ext cx="1065213" cy="457200"/>
          </a:xfrm>
          <a:prstGeom prst="rect">
            <a:avLst/>
          </a:prstGeom>
          <a:noFill/>
          <a:ln w="9525">
            <a:noFill/>
            <a:miter lim="800000"/>
            <a:headEnd/>
            <a:tailEnd/>
          </a:ln>
          <a:effectLst/>
        </p:spPr>
        <p:txBody>
          <a:bodyPr wrap="none">
            <a:spAutoFit/>
          </a:bodyPr>
          <a:lstStyle/>
          <a:p>
            <a:pPr eaLnBrk="1" hangingPunct="1"/>
            <a:r>
              <a:rPr lang="ja-JP" altLang="en-US"/>
              <a:t>止まれ</a:t>
            </a:r>
          </a:p>
        </p:txBody>
      </p:sp>
      <p:sp>
        <p:nvSpPr>
          <p:cNvPr id="11273" name="Text Box 76"/>
          <p:cNvSpPr txBox="1">
            <a:spLocks noChangeArrowheads="1"/>
          </p:cNvSpPr>
          <p:nvPr/>
        </p:nvSpPr>
        <p:spPr bwMode="auto">
          <a:xfrm>
            <a:off x="4267200" y="2514600"/>
            <a:ext cx="1065213" cy="457200"/>
          </a:xfrm>
          <a:prstGeom prst="rect">
            <a:avLst/>
          </a:prstGeom>
          <a:noFill/>
          <a:ln w="9525">
            <a:noFill/>
            <a:miter lim="800000"/>
            <a:headEnd/>
            <a:tailEnd/>
          </a:ln>
          <a:effectLst/>
        </p:spPr>
        <p:txBody>
          <a:bodyPr wrap="none">
            <a:spAutoFit/>
          </a:bodyPr>
          <a:lstStyle/>
          <a:p>
            <a:pPr eaLnBrk="1" hangingPunct="1"/>
            <a:r>
              <a:rPr lang="ja-JP" altLang="en-US"/>
              <a:t>止まれ</a:t>
            </a:r>
          </a:p>
        </p:txBody>
      </p:sp>
      <p:pic>
        <p:nvPicPr>
          <p:cNvPr id="11274" name="Picture 81" descr="C:\Documents and Settings\Takashi\My Documents\OS\image\SL.gif"/>
          <p:cNvPicPr>
            <a:picLocks noChangeAspect="1" noChangeArrowheads="1"/>
          </p:cNvPicPr>
          <p:nvPr/>
        </p:nvPicPr>
        <p:blipFill>
          <a:blip r:embed="rId3" cstate="print"/>
          <a:srcRect/>
          <a:stretch>
            <a:fillRect/>
          </a:stretch>
        </p:blipFill>
        <p:spPr bwMode="auto">
          <a:xfrm>
            <a:off x="381000" y="3733800"/>
            <a:ext cx="3222625" cy="1165225"/>
          </a:xfrm>
          <a:prstGeom prst="rect">
            <a:avLst/>
          </a:prstGeom>
          <a:noFill/>
          <a:ln w="9525">
            <a:noFill/>
            <a:miter lim="800000"/>
            <a:headEnd/>
            <a:tailEnd/>
          </a:ln>
        </p:spPr>
      </p:pic>
      <p:pic>
        <p:nvPicPr>
          <p:cNvPr id="11275" name="Picture 82" descr="C:\Documents and Settings\Takashi\My Documents\OS\image\SL.gif"/>
          <p:cNvPicPr>
            <a:picLocks noChangeAspect="1" noChangeArrowheads="1"/>
          </p:cNvPicPr>
          <p:nvPr/>
        </p:nvPicPr>
        <p:blipFill>
          <a:blip r:embed="rId3" cstate="print"/>
          <a:srcRect/>
          <a:stretch>
            <a:fillRect/>
          </a:stretch>
        </p:blipFill>
        <p:spPr bwMode="auto">
          <a:xfrm>
            <a:off x="4648200" y="3200400"/>
            <a:ext cx="3222625" cy="11652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84424"/>
                                        </p:tgtEl>
                                        <p:attrNameLst>
                                          <p:attrName>style.visibility</p:attrName>
                                        </p:attrNameLst>
                                      </p:cBhvr>
                                      <p:to>
                                        <p:strVal val="visible"/>
                                      </p:to>
                                    </p:set>
                                    <p:animEffect transition="in" filter="checkerboard(across)">
                                      <p:cBhvr>
                                        <p:cTn id="7" dur="500"/>
                                        <p:tgtEl>
                                          <p:spTgt spid="4844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424" grpId="0"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685800" y="457826"/>
            <a:ext cx="7772400" cy="1446550"/>
          </a:xfrm>
        </p:spPr>
        <p:txBody>
          <a:bodyPr/>
          <a:lstStyle/>
          <a:p>
            <a:pPr eaLnBrk="1" hangingPunct="1"/>
            <a:r>
              <a:rPr lang="ja-JP" altLang="en-US">
                <a:latin typeface="Times New Roman" charset="0"/>
              </a:rPr>
              <a:t>参考 : モニタを用いた</a:t>
            </a:r>
            <a:br>
              <a:rPr lang="ja-JP" altLang="en-US">
                <a:latin typeface="Times New Roman" charset="0"/>
              </a:rPr>
            </a:br>
            <a:r>
              <a:rPr lang="ja-JP" altLang="en-US">
                <a:latin typeface="Times New Roman" charset="0"/>
              </a:rPr>
              <a:t>パイプ処理プログラム</a:t>
            </a:r>
            <a:r>
              <a:rPr lang="ja-JP" altLang="en-US" sz="4000">
                <a:latin typeface="Times New Roman" charset="0"/>
              </a:rPr>
              <a:t>(</a:t>
            </a:r>
            <a:r>
              <a:rPr lang="en-US" altLang="ja-JP" sz="4000" dirty="0">
                <a:latin typeface="Times New Roman" charset="0"/>
              </a:rPr>
              <a:t>Java)</a:t>
            </a:r>
            <a:endParaRPr lang="ja-JP" altLang="en-US" sz="4000">
              <a:latin typeface="Times New Roman" charset="0"/>
            </a:endParaRPr>
          </a:p>
        </p:txBody>
      </p:sp>
      <p:sp>
        <p:nvSpPr>
          <p:cNvPr id="66563" name="Rectangle 3"/>
          <p:cNvSpPr>
            <a:spLocks noGrp="1" noChangeArrowheads="1"/>
          </p:cNvSpPr>
          <p:nvPr>
            <p:ph type="body" idx="1"/>
          </p:nvPr>
        </p:nvSpPr>
        <p:spPr/>
        <p:txBody>
          <a:bodyPr/>
          <a:lstStyle/>
          <a:p>
            <a:pPr eaLnBrk="1" hangingPunct="1"/>
            <a:r>
              <a:rPr lang="en-US" altLang="ja-JP" dirty="0" err="1">
                <a:latin typeface="Times New Roman" charset="0"/>
              </a:rPr>
              <a:t>MonitorPipe.java</a:t>
            </a:r>
            <a:endParaRPr lang="en-US" altLang="ja-JP" dirty="0">
              <a:latin typeface="Times New Roman" charset="0"/>
            </a:endParaRPr>
          </a:p>
          <a:p>
            <a:pPr lvl="1" eaLnBrk="1" hangingPunct="1"/>
            <a:r>
              <a:rPr lang="ja-JP" altLang="en-US">
                <a:latin typeface="Times New Roman" charset="0"/>
              </a:rPr>
              <a:t>モニタを用いたパイプ処理アルゴリズム</a:t>
            </a:r>
            <a:endParaRPr lang="en-US" altLang="ja-JP" dirty="0">
              <a:latin typeface="Times New Roman" charset="0"/>
            </a:endParaRPr>
          </a:p>
          <a:p>
            <a:pPr marL="457200" lvl="1" indent="0" eaLnBrk="1" hangingPunct="1">
              <a:buNone/>
            </a:pPr>
            <a:r>
              <a:rPr lang="en-US" altLang="ja-JP" dirty="0">
                <a:latin typeface="Times New Roman" charset="0"/>
              </a:rPr>
              <a:t>   </a:t>
            </a:r>
            <a:r>
              <a:rPr lang="ja-JP" altLang="en-US">
                <a:latin typeface="Times New Roman" charset="0"/>
              </a:rPr>
              <a:t>(スレッド数</a:t>
            </a:r>
            <a:r>
              <a:rPr lang="en-US" altLang="ja-JP" dirty="0">
                <a:latin typeface="Times New Roman" charset="0"/>
              </a:rPr>
              <a:t>2, </a:t>
            </a:r>
            <a:r>
              <a:rPr lang="ja-JP" altLang="en-US">
                <a:latin typeface="Times New Roman" charset="0"/>
              </a:rPr>
              <a:t>バッファサイズ4)</a:t>
            </a:r>
          </a:p>
        </p:txBody>
      </p:sp>
      <p:sp>
        <p:nvSpPr>
          <p:cNvPr id="66564" name="Text Box 4"/>
          <p:cNvSpPr txBox="1">
            <a:spLocks noChangeArrowheads="1"/>
          </p:cNvSpPr>
          <p:nvPr/>
        </p:nvSpPr>
        <p:spPr bwMode="auto">
          <a:xfrm>
            <a:off x="762000" y="4572000"/>
            <a:ext cx="8077200" cy="1006475"/>
          </a:xfrm>
          <a:prstGeom prst="rect">
            <a:avLst/>
          </a:prstGeom>
          <a:noFill/>
          <a:ln w="9525">
            <a:noFill/>
            <a:miter lim="800000"/>
            <a:headEnd/>
            <a:tailEnd/>
          </a:ln>
          <a:effectLst/>
        </p:spPr>
        <p:txBody>
          <a:bodyPr>
            <a:spAutoFit/>
          </a:bodyPr>
          <a:lstStyle/>
          <a:p>
            <a:pPr eaLnBrk="1" hangingPunct="1"/>
            <a:r>
              <a:rPr lang="en-US" altLang="ja-JP" sz="3200"/>
              <a:t>http://www.info.kindai.ac.jp/OS </a:t>
            </a:r>
          </a:p>
          <a:p>
            <a:pPr eaLnBrk="1" hangingPunct="1"/>
            <a:r>
              <a:rPr lang="ja-JP" altLang="en-US" sz="2800"/>
              <a:t>からダウンロードし、各自実行してみること</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セマフォ</a:t>
            </a:r>
          </a:p>
        </p:txBody>
      </p:sp>
      <p:sp>
        <p:nvSpPr>
          <p:cNvPr id="12291" name="Rectangle 3"/>
          <p:cNvSpPr>
            <a:spLocks noGrp="1" noChangeArrowheads="1"/>
          </p:cNvSpPr>
          <p:nvPr>
            <p:ph type="body" idx="1"/>
          </p:nvPr>
        </p:nvSpPr>
        <p:spPr>
          <a:xfrm>
            <a:off x="685800" y="1981200"/>
            <a:ext cx="7772400" cy="4876800"/>
          </a:xfrm>
        </p:spPr>
        <p:txBody>
          <a:bodyPr/>
          <a:lstStyle/>
          <a:p>
            <a:pPr eaLnBrk="1" hangingPunct="1"/>
            <a:r>
              <a:rPr lang="en-US" altLang="ja-JP">
                <a:latin typeface="Times New Roman" charset="0"/>
              </a:rPr>
              <a:t>wait </a:t>
            </a:r>
            <a:r>
              <a:rPr lang="ja-JP" altLang="en-US">
                <a:latin typeface="Times New Roman" charset="0"/>
              </a:rPr>
              <a:t>命令 (</a:t>
            </a:r>
            <a:r>
              <a:rPr lang="en-US" altLang="ja-JP">
                <a:latin typeface="Times New Roman" charset="0"/>
              </a:rPr>
              <a:t>P </a:t>
            </a:r>
            <a:r>
              <a:rPr lang="ja-JP" altLang="en-US">
                <a:latin typeface="Times New Roman" charset="0"/>
              </a:rPr>
              <a:t>命令</a:t>
            </a:r>
            <a:r>
              <a:rPr lang="en-US" altLang="ja-JP">
                <a:latin typeface="Times New Roman" charset="0"/>
              </a:rPr>
              <a:t>, acquire </a:t>
            </a:r>
            <a:r>
              <a:rPr lang="ja-JP" altLang="en-US">
                <a:latin typeface="Times New Roman" charset="0"/>
              </a:rPr>
              <a:t>命令)</a:t>
            </a:r>
          </a:p>
          <a:p>
            <a:pPr lvl="1" eaLnBrk="1" hangingPunct="1"/>
            <a:r>
              <a:rPr lang="ja-JP" altLang="en-US">
                <a:latin typeface="Times New Roman" charset="0"/>
              </a:rPr>
              <a:t>資源を要求, 許可されない場合はブロック状態へ移行し待ちキューに加える</a:t>
            </a:r>
          </a:p>
          <a:p>
            <a:pPr eaLnBrk="1" hangingPunct="1"/>
            <a:r>
              <a:rPr lang="en-US" altLang="ja-JP">
                <a:latin typeface="Times New Roman" charset="0"/>
              </a:rPr>
              <a:t>signal</a:t>
            </a:r>
            <a:r>
              <a:rPr lang="ja-JP" altLang="en-US">
                <a:latin typeface="Times New Roman" charset="0"/>
              </a:rPr>
              <a:t>命令 (</a:t>
            </a:r>
            <a:r>
              <a:rPr lang="en-US" altLang="ja-JP">
                <a:latin typeface="Times New Roman" charset="0"/>
              </a:rPr>
              <a:t>V </a:t>
            </a:r>
            <a:r>
              <a:rPr lang="ja-JP" altLang="en-US">
                <a:latin typeface="Times New Roman" charset="0"/>
              </a:rPr>
              <a:t>命令</a:t>
            </a:r>
            <a:r>
              <a:rPr lang="en-US" altLang="ja-JP">
                <a:latin typeface="Times New Roman" charset="0"/>
              </a:rPr>
              <a:t>, release </a:t>
            </a:r>
            <a:r>
              <a:rPr lang="ja-JP" altLang="en-US">
                <a:latin typeface="Times New Roman" charset="0"/>
              </a:rPr>
              <a:t>命令)</a:t>
            </a:r>
          </a:p>
          <a:p>
            <a:pPr lvl="1" eaLnBrk="1" hangingPunct="1"/>
            <a:r>
              <a:rPr lang="ja-JP" altLang="en-US">
                <a:latin typeface="Times New Roman" charset="0"/>
              </a:rPr>
              <a:t>資源を解放, 待ちキュー内のプロセスの1つを実行可能状態へ</a:t>
            </a:r>
          </a:p>
          <a:p>
            <a:pPr eaLnBrk="1" hangingPunct="1"/>
            <a:r>
              <a:rPr lang="ja-JP" altLang="en-US">
                <a:latin typeface="Times New Roman" charset="0"/>
              </a:rPr>
              <a:t>セマフォ変数</a:t>
            </a:r>
          </a:p>
          <a:p>
            <a:pPr lvl="1" eaLnBrk="1" hangingPunct="1"/>
            <a:r>
              <a:rPr lang="ja-JP" altLang="en-US">
                <a:latin typeface="Times New Roman" charset="0"/>
              </a:rPr>
              <a:t>空いている資源の数を示す</a:t>
            </a:r>
          </a:p>
          <a:p>
            <a:pPr lvl="1" eaLnBrk="1" hangingPunct="1"/>
            <a:r>
              <a:rPr lang="ja-JP" altLang="en-US">
                <a:latin typeface="Times New Roman" charset="0"/>
              </a:rPr>
              <a:t>1以上のとき </a:t>
            </a:r>
            <a:r>
              <a:rPr lang="en-US" altLang="ja-JP">
                <a:latin typeface="Times New Roman" charset="0"/>
              </a:rPr>
              <a:t>wait </a:t>
            </a:r>
            <a:r>
              <a:rPr lang="ja-JP" altLang="en-US">
                <a:latin typeface="Times New Roman" charset="0"/>
              </a:rPr>
              <a:t>命令で資源を確保できる</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セマフォ</a:t>
            </a:r>
          </a:p>
        </p:txBody>
      </p:sp>
      <p:sp>
        <p:nvSpPr>
          <p:cNvPr id="13315" name="Rectangle 3"/>
          <p:cNvSpPr>
            <a:spLocks noChangeArrowheads="1"/>
          </p:cNvSpPr>
          <p:nvPr/>
        </p:nvSpPr>
        <p:spPr bwMode="auto">
          <a:xfrm>
            <a:off x="5334000" y="3200400"/>
            <a:ext cx="1524000" cy="762000"/>
          </a:xfrm>
          <a:prstGeom prst="rect">
            <a:avLst/>
          </a:prstGeom>
          <a:solidFill>
            <a:srgbClr val="00B0F0"/>
          </a:solidFill>
          <a:ln w="19050">
            <a:solidFill>
              <a:schemeClr val="tx1"/>
            </a:solidFill>
            <a:miter lim="800000"/>
            <a:headEnd/>
            <a:tailEnd/>
          </a:ln>
        </p:spPr>
        <p:txBody>
          <a:bodyPr wrap="none" anchor="ctr"/>
          <a:lstStyle/>
          <a:p>
            <a:pPr algn="ctr" eaLnBrk="1" hangingPunct="1"/>
            <a:r>
              <a:rPr lang="ja-JP" altLang="en-US"/>
              <a:t>資源</a:t>
            </a:r>
          </a:p>
        </p:txBody>
      </p:sp>
      <p:sp>
        <p:nvSpPr>
          <p:cNvPr id="13316" name="Rectangle 4"/>
          <p:cNvSpPr>
            <a:spLocks noChangeArrowheads="1"/>
          </p:cNvSpPr>
          <p:nvPr/>
        </p:nvSpPr>
        <p:spPr bwMode="auto">
          <a:xfrm>
            <a:off x="1981200" y="2514600"/>
            <a:ext cx="17526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プロセス1</a:t>
            </a:r>
          </a:p>
        </p:txBody>
      </p:sp>
      <p:sp>
        <p:nvSpPr>
          <p:cNvPr id="13317" name="Rectangle 5"/>
          <p:cNvSpPr>
            <a:spLocks noChangeArrowheads="1"/>
          </p:cNvSpPr>
          <p:nvPr/>
        </p:nvSpPr>
        <p:spPr bwMode="auto">
          <a:xfrm>
            <a:off x="1981200" y="3581400"/>
            <a:ext cx="17526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プロセス2</a:t>
            </a:r>
          </a:p>
        </p:txBody>
      </p:sp>
      <p:sp>
        <p:nvSpPr>
          <p:cNvPr id="13318" name="Rectangle 6"/>
          <p:cNvSpPr>
            <a:spLocks noChangeArrowheads="1"/>
          </p:cNvSpPr>
          <p:nvPr/>
        </p:nvSpPr>
        <p:spPr bwMode="auto">
          <a:xfrm>
            <a:off x="1981200" y="4724400"/>
            <a:ext cx="17526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プロセス3</a:t>
            </a:r>
          </a:p>
        </p:txBody>
      </p:sp>
      <p:sp useBgFill="1">
        <p:nvSpPr>
          <p:cNvPr id="13319" name="Rectangle 7"/>
          <p:cNvSpPr>
            <a:spLocks noChangeArrowheads="1"/>
          </p:cNvSpPr>
          <p:nvPr/>
        </p:nvSpPr>
        <p:spPr bwMode="auto">
          <a:xfrm>
            <a:off x="5791200" y="2438400"/>
            <a:ext cx="5334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2</a:t>
            </a:r>
          </a:p>
        </p:txBody>
      </p:sp>
      <p:sp>
        <p:nvSpPr>
          <p:cNvPr id="13320" name="Text Box 8"/>
          <p:cNvSpPr txBox="1">
            <a:spLocks noChangeArrowheads="1"/>
          </p:cNvSpPr>
          <p:nvPr/>
        </p:nvSpPr>
        <p:spPr bwMode="auto">
          <a:xfrm>
            <a:off x="4572000" y="1547813"/>
            <a:ext cx="3027363" cy="884237"/>
          </a:xfrm>
          <a:prstGeom prst="rect">
            <a:avLst/>
          </a:prstGeom>
          <a:noFill/>
          <a:ln w="9525">
            <a:noFill/>
            <a:miter lim="800000"/>
            <a:headEnd/>
            <a:tailEnd/>
          </a:ln>
          <a:effectLst/>
        </p:spPr>
        <p:txBody>
          <a:bodyPr wrap="none">
            <a:spAutoFit/>
          </a:bodyPr>
          <a:lstStyle/>
          <a:p>
            <a:pPr algn="ctr" eaLnBrk="1" hangingPunct="1"/>
            <a:r>
              <a:rPr lang="ja-JP" altLang="en-US" sz="2800"/>
              <a:t>セマフォ変数</a:t>
            </a:r>
          </a:p>
          <a:p>
            <a:pPr algn="ctr" eaLnBrk="1" hangingPunct="1"/>
            <a:r>
              <a:rPr lang="ja-JP" altLang="en-US"/>
              <a:t>(空いている資源の数)</a:t>
            </a:r>
          </a:p>
        </p:txBody>
      </p:sp>
      <p:sp>
        <p:nvSpPr>
          <p:cNvPr id="13321" name="Rectangle 9"/>
          <p:cNvSpPr>
            <a:spLocks noChangeArrowheads="1"/>
          </p:cNvSpPr>
          <p:nvPr/>
        </p:nvSpPr>
        <p:spPr bwMode="auto">
          <a:xfrm>
            <a:off x="5334000" y="4114800"/>
            <a:ext cx="1524000" cy="762000"/>
          </a:xfrm>
          <a:prstGeom prst="rect">
            <a:avLst/>
          </a:prstGeom>
          <a:solidFill>
            <a:srgbClr val="00B0F0"/>
          </a:solidFill>
          <a:ln w="19050">
            <a:solidFill>
              <a:schemeClr val="tx1"/>
            </a:solidFill>
            <a:miter lim="800000"/>
            <a:headEnd/>
            <a:tailEnd/>
          </a:ln>
        </p:spPr>
        <p:txBody>
          <a:bodyPr wrap="none" anchor="ctr"/>
          <a:lstStyle/>
          <a:p>
            <a:pPr algn="ctr" eaLnBrk="1" hangingPunct="1"/>
            <a:r>
              <a:rPr lang="ja-JP" altLang="en-US"/>
              <a:t>資源</a:t>
            </a:r>
          </a:p>
        </p:txBody>
      </p:sp>
      <p:sp useBgFill="1">
        <p:nvSpPr>
          <p:cNvPr id="13329" name="Rectangle 17"/>
          <p:cNvSpPr>
            <a:spLocks noChangeArrowheads="1"/>
          </p:cNvSpPr>
          <p:nvPr/>
        </p:nvSpPr>
        <p:spPr bwMode="auto">
          <a:xfrm>
            <a:off x="2057400" y="5943600"/>
            <a:ext cx="5943600" cy="685800"/>
          </a:xfrm>
          <a:prstGeom prst="rect">
            <a:avLst/>
          </a:prstGeom>
          <a:ln w="19050">
            <a:solidFill>
              <a:schemeClr val="tx1"/>
            </a:solidFill>
            <a:miter lim="800000"/>
            <a:headEnd/>
            <a:tailEnd/>
          </a:ln>
          <a:effectLst/>
        </p:spPr>
        <p:txBody>
          <a:bodyPr wrap="none" anchor="ctr"/>
          <a:lstStyle/>
          <a:p>
            <a:pPr eaLnBrk="1" hangingPunct="1"/>
            <a:endParaRPr lang="ja-JP" altLang="en-US"/>
          </a:p>
        </p:txBody>
      </p:sp>
      <p:sp>
        <p:nvSpPr>
          <p:cNvPr id="13330" name="Text Box 18"/>
          <p:cNvSpPr txBox="1">
            <a:spLocks noChangeArrowheads="1"/>
          </p:cNvSpPr>
          <p:nvPr/>
        </p:nvSpPr>
        <p:spPr bwMode="auto">
          <a:xfrm>
            <a:off x="304800" y="6019800"/>
            <a:ext cx="1587500" cy="457200"/>
          </a:xfrm>
          <a:prstGeom prst="rect">
            <a:avLst/>
          </a:prstGeom>
          <a:noFill/>
          <a:ln w="9525">
            <a:noFill/>
            <a:miter lim="800000"/>
            <a:headEnd/>
            <a:tailEnd/>
          </a:ln>
          <a:effectLst/>
        </p:spPr>
        <p:txBody>
          <a:bodyPr wrap="none">
            <a:spAutoFit/>
          </a:bodyPr>
          <a:lstStyle/>
          <a:p>
            <a:pPr eaLnBrk="1" hangingPunct="1"/>
            <a:r>
              <a:rPr lang="ja-JP" altLang="en-US"/>
              <a:t>待ちキュー</a:t>
            </a:r>
          </a:p>
        </p:txBody>
      </p:sp>
    </p:spTree>
  </p:cSld>
  <p:clrMapOvr>
    <a:masterClrMapping/>
  </p:clrMapOvr>
</p:sld>
</file>

<file path=ppt/theme/theme1.xml><?xml version="1.0" encoding="utf-8"?>
<a:theme xmlns:a="http://schemas.openxmlformats.org/drawingml/2006/main" name="Network Blitz">
  <a:themeElements>
    <a:clrScheme name="Network Blitz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fontScheme name="Network Blitz">
      <a:majorFont>
        <a:latin typeface="Arial Black"/>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24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24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50" charset="-128"/>
          </a:defRPr>
        </a:defPPr>
      </a:lstStyle>
    </a:lnDef>
  </a:objectDefaults>
  <a:extraClrSchemeLst>
    <a:extraClrScheme>
      <a:clrScheme name="Network Blitz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clrMap bg1="dk2" tx1="lt1" bg2="dk1" tx2="lt2" accent1="accent1" accent2="accent2" accent3="accent3" accent4="accent4" accent5="accent5" accent6="accent6" hlink="hlink" folHlink="folHlink"/>
    </a:extraClrScheme>
    <a:extraClrScheme>
      <a:clrScheme name="Network Blitz 2">
        <a:dk1>
          <a:srgbClr val="000066"/>
        </a:dk1>
        <a:lt1>
          <a:srgbClr val="9CC2E8"/>
        </a:lt1>
        <a:dk2>
          <a:srgbClr val="4D4D4D"/>
        </a:dk2>
        <a:lt2>
          <a:srgbClr val="7DAFE1"/>
        </a:lt2>
        <a:accent1>
          <a:srgbClr val="26D2E4"/>
        </a:accent1>
        <a:accent2>
          <a:srgbClr val="D0E2F4"/>
        </a:accent2>
        <a:accent3>
          <a:srgbClr val="CBDDF2"/>
        </a:accent3>
        <a:accent4>
          <a:srgbClr val="000056"/>
        </a:accent4>
        <a:accent5>
          <a:srgbClr val="ACE5EF"/>
        </a:accent5>
        <a:accent6>
          <a:srgbClr val="BCCDDD"/>
        </a:accent6>
        <a:hlink>
          <a:srgbClr val="003366"/>
        </a:hlink>
        <a:folHlink>
          <a:srgbClr val="666699"/>
        </a:folHlink>
      </a:clrScheme>
      <a:clrMap bg1="lt1" tx1="dk1" bg2="lt2" tx2="dk2" accent1="accent1" accent2="accent2" accent3="accent3" accent4="accent4" accent5="accent5" accent6="accent6" hlink="hlink" folHlink="folHlink"/>
    </a:extraClrScheme>
    <a:extraClrScheme>
      <a:clrScheme name="Network Blitz 3">
        <a:dk1>
          <a:srgbClr val="000000"/>
        </a:dk1>
        <a:lt1>
          <a:srgbClr val="EAEAEA"/>
        </a:lt1>
        <a:dk2>
          <a:srgbClr val="333333"/>
        </a:dk2>
        <a:lt2>
          <a:srgbClr val="DDDDDD"/>
        </a:lt2>
        <a:accent1>
          <a:srgbClr val="C0C0C0"/>
        </a:accent1>
        <a:accent2>
          <a:srgbClr val="FFFFFF"/>
        </a:accent2>
        <a:accent3>
          <a:srgbClr val="F3F3F3"/>
        </a:accent3>
        <a:accent4>
          <a:srgbClr val="000000"/>
        </a:accent4>
        <a:accent5>
          <a:srgbClr val="DCDCDC"/>
        </a:accent5>
        <a:accent6>
          <a:srgbClr val="E7E7E7"/>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Network Blitz 4">
        <a:dk1>
          <a:srgbClr val="002E2D"/>
        </a:dk1>
        <a:lt1>
          <a:srgbClr val="FFFFFF"/>
        </a:lt1>
        <a:dk2>
          <a:srgbClr val="005250"/>
        </a:dk2>
        <a:lt2>
          <a:srgbClr val="FFCC00"/>
        </a:lt2>
        <a:accent1>
          <a:srgbClr val="9CE157"/>
        </a:accent1>
        <a:accent2>
          <a:srgbClr val="00817E"/>
        </a:accent2>
        <a:accent3>
          <a:srgbClr val="AAB3B3"/>
        </a:accent3>
        <a:accent4>
          <a:srgbClr val="DADADA"/>
        </a:accent4>
        <a:accent5>
          <a:srgbClr val="CBEEB4"/>
        </a:accent5>
        <a:accent6>
          <a:srgbClr val="007472"/>
        </a:accent6>
        <a:hlink>
          <a:srgbClr val="FFFF99"/>
        </a:hlink>
        <a:folHlink>
          <a:srgbClr val="CCCC00"/>
        </a:folHlink>
      </a:clrScheme>
      <a:clrMap bg1="dk2" tx1="lt1" bg2="dk1" tx2="lt2" accent1="accent1" accent2="accent2" accent3="accent3" accent4="accent4" accent5="accent5" accent6="accent6" hlink="hlink" folHlink="folHlink"/>
    </a:extraClrScheme>
    <a:extraClrScheme>
      <a:clrScheme name="Network Blitz 5">
        <a:dk1>
          <a:srgbClr val="291A4C"/>
        </a:dk1>
        <a:lt1>
          <a:srgbClr val="FFFFFF"/>
        </a:lt1>
        <a:dk2>
          <a:srgbClr val="3B256B"/>
        </a:dk2>
        <a:lt2>
          <a:srgbClr val="FFCC00"/>
        </a:lt2>
        <a:accent1>
          <a:srgbClr val="6EBFCA"/>
        </a:accent1>
        <a:accent2>
          <a:srgbClr val="56369C"/>
        </a:accent2>
        <a:accent3>
          <a:srgbClr val="AFACBA"/>
        </a:accent3>
        <a:accent4>
          <a:srgbClr val="DADADA"/>
        </a:accent4>
        <a:accent5>
          <a:srgbClr val="BADCE1"/>
        </a:accent5>
        <a:accent6>
          <a:srgbClr val="4D308D"/>
        </a:accent6>
        <a:hlink>
          <a:srgbClr val="CCCCFF"/>
        </a:hlink>
        <a:folHlink>
          <a:srgbClr val="666699"/>
        </a:folHlink>
      </a:clrScheme>
      <a:clrMap bg1="dk2" tx1="lt1" bg2="dk1" tx2="lt2" accent1="accent1" accent2="accent2" accent3="accent3" accent4="accent4" accent5="accent5" accent6="accent6" hlink="hlink" folHlink="folHlink"/>
    </a:extraClrScheme>
    <a:extraClrScheme>
      <a:clrScheme name="Network Blitz 6">
        <a:dk1>
          <a:srgbClr val="511D30"/>
        </a:dk1>
        <a:lt1>
          <a:srgbClr val="FFFFFF"/>
        </a:lt1>
        <a:dk2>
          <a:srgbClr val="6D2740"/>
        </a:dk2>
        <a:lt2>
          <a:srgbClr val="FDD409"/>
        </a:lt2>
        <a:accent1>
          <a:srgbClr val="FDB83B"/>
        </a:accent1>
        <a:accent2>
          <a:srgbClr val="9D395D"/>
        </a:accent2>
        <a:accent3>
          <a:srgbClr val="BAACAF"/>
        </a:accent3>
        <a:accent4>
          <a:srgbClr val="DADADA"/>
        </a:accent4>
        <a:accent5>
          <a:srgbClr val="FED8AF"/>
        </a:accent5>
        <a:accent6>
          <a:srgbClr val="8E3353"/>
        </a:accent6>
        <a:hlink>
          <a:srgbClr val="FF99CC"/>
        </a:hlink>
        <a:folHlink>
          <a:srgbClr val="D60093"/>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Designs\Network Blitz.pot</Template>
  <TotalTime>13384</TotalTime>
  <Words>10803</Words>
  <Application>Microsoft Office PowerPoint</Application>
  <PresentationFormat>画面に合わせる (4:3)</PresentationFormat>
  <Paragraphs>1714</Paragraphs>
  <Slides>70</Slides>
  <Notes>70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70</vt:i4>
      </vt:variant>
    </vt:vector>
  </HeadingPairs>
  <TitlesOfParts>
    <vt:vector size="78" baseType="lpstr">
      <vt:lpstr>ＭＳ Ｐゴシック</vt:lpstr>
      <vt:lpstr>Arial</vt:lpstr>
      <vt:lpstr>Arial Black</vt:lpstr>
      <vt:lpstr>Century</vt:lpstr>
      <vt:lpstr>Garamond</vt:lpstr>
      <vt:lpstr>Times New Roman</vt:lpstr>
      <vt:lpstr>Wingdings</vt:lpstr>
      <vt:lpstr>Network Blitz</vt:lpstr>
      <vt:lpstr>オペレーティングシステム</vt:lpstr>
      <vt:lpstr>臨界領域 (critical section, critical region)</vt:lpstr>
      <vt:lpstr>相互排除, 排他制御 (mutual exclusion, exclusive control)</vt:lpstr>
      <vt:lpstr>相互排除</vt:lpstr>
      <vt:lpstr>セマフォ(semaphore)</vt:lpstr>
      <vt:lpstr>セマフォ</vt:lpstr>
      <vt:lpstr>セマフォ</vt:lpstr>
      <vt:lpstr>セマフォ</vt:lpstr>
      <vt:lpstr>セマフォ</vt:lpstr>
      <vt:lpstr>セマフォ</vt:lpstr>
      <vt:lpstr>セマフォ</vt:lpstr>
      <vt:lpstr>セマフォ</vt:lpstr>
      <vt:lpstr>セマフォ</vt:lpstr>
      <vt:lpstr>セマフォを用いた相互排除</vt:lpstr>
      <vt:lpstr>強いセマフォ, 弱いセマフォ</vt:lpstr>
      <vt:lpstr>プロセス間通信 (Inter-Process Communication)</vt:lpstr>
      <vt:lpstr>通信方式とメモリ型</vt:lpstr>
      <vt:lpstr>共有メモリ型プロセス間通信</vt:lpstr>
      <vt:lpstr>分散型プロセス間通信 送信, 受信(send, receive)</vt:lpstr>
      <vt:lpstr>分散型プロセス間通信 送信, 受信</vt:lpstr>
      <vt:lpstr>共有メモリ型・分散メモリ型の 長所と短所</vt:lpstr>
      <vt:lpstr>同期通信, ブロッキング型(synchronous communication, blocking)</vt:lpstr>
      <vt:lpstr>非同期通信, ノンブロッキング型(asynchronous communication, nonblocking)</vt:lpstr>
      <vt:lpstr>同期通信・非同期通信の 長所と短所</vt:lpstr>
      <vt:lpstr>プロセスの同期 (synchronization)</vt:lpstr>
      <vt:lpstr>プロセスの同期 事象の連絡</vt:lpstr>
      <vt:lpstr>プロセスの同期 事象の連絡</vt:lpstr>
      <vt:lpstr>プロセスの同期 事象の連絡</vt:lpstr>
      <vt:lpstr>プロセスの同期 パイプ処理</vt:lpstr>
      <vt:lpstr>プロセスの同期 パイプ処理</vt:lpstr>
      <vt:lpstr>プロセスの同期 パイプ処理</vt:lpstr>
      <vt:lpstr>プロセスの同期 パイプ処理</vt:lpstr>
      <vt:lpstr>プロセスの同期 パイプ処理</vt:lpstr>
      <vt:lpstr>リングバッファ式パイプ処理</vt:lpstr>
      <vt:lpstr>リングバッファ式パイプ処理</vt:lpstr>
      <vt:lpstr>リングバッファ式パイプ処理</vt:lpstr>
      <vt:lpstr>リングバッファ式パイプ処理</vt:lpstr>
      <vt:lpstr>リングバッファ式パイプ処理</vt:lpstr>
      <vt:lpstr>セマフォを用いたパイプ処理</vt:lpstr>
      <vt:lpstr>セマフォを用いたパイプ処理</vt:lpstr>
      <vt:lpstr>セマフォを用いたパイプ処理</vt:lpstr>
      <vt:lpstr>セマフォを用いたパイプ処理</vt:lpstr>
      <vt:lpstr>セマフォを用いたパイプ処理</vt:lpstr>
      <vt:lpstr>セマフォを用いたパイプ処理</vt:lpstr>
      <vt:lpstr>リーダライタ問題</vt:lpstr>
      <vt:lpstr>リーダライタ問題</vt:lpstr>
      <vt:lpstr>セマフォの問題点</vt:lpstr>
      <vt:lpstr>セマフォの問題点</vt:lpstr>
      <vt:lpstr>モニタ(monitor)</vt:lpstr>
      <vt:lpstr>モニタの概念</vt:lpstr>
      <vt:lpstr>セマフォとモニタ</vt:lpstr>
      <vt:lpstr>条件変数</vt:lpstr>
      <vt:lpstr>モニタを用いた相互排除</vt:lpstr>
      <vt:lpstr>モニタを用いた相互排除</vt:lpstr>
      <vt:lpstr>モニタを用いたパイプ処理</vt:lpstr>
      <vt:lpstr>モニタを用いたパイプ処理</vt:lpstr>
      <vt:lpstr>モニタを用いたパイプ処理</vt:lpstr>
      <vt:lpstr>セマフォとモニタ</vt:lpstr>
      <vt:lpstr>セマフォとモニタ</vt:lpstr>
      <vt:lpstr>コラム：P命令, V命令とは？</vt:lpstr>
      <vt:lpstr>Java でのセマフォ使用</vt:lpstr>
      <vt:lpstr>PowerPoint プレゼンテーション</vt:lpstr>
      <vt:lpstr>Java でのモニタ使用</vt:lpstr>
      <vt:lpstr>PowerPoint プレゼンテーション</vt:lpstr>
      <vt:lpstr>参考 : セマフォを用いた 相互排除プログラム(Java)</vt:lpstr>
      <vt:lpstr>参考 : セマフォを用いた 相互排除プログラム(Java)</vt:lpstr>
      <vt:lpstr>参考 : セマフォを用いた パイプ処理プログラム(Java)</vt:lpstr>
      <vt:lpstr>参考 : セマフォを用いた パイプ処理プログラム(Java)</vt:lpstr>
      <vt:lpstr>参考 : モニタを用いた 相互排除プログラム(Java)</vt:lpstr>
      <vt:lpstr>参考 : モニタを用いた パイプ処理プログラム(Java)</vt:lpstr>
    </vt:vector>
  </TitlesOfParts>
  <Manager>T.Ishimizu</Manager>
  <Company>KINKI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Operating System</dc:title>
  <dc:subject>6th</dc:subject>
  <dc:creator>T.Ishimizu</dc:creator>
  <cp:keywords/>
  <dc:description/>
  <cp:lastModifiedBy>石水隆</cp:lastModifiedBy>
  <cp:revision>496</cp:revision>
  <cp:lastPrinted>2022-09-30T02:59:35Z</cp:lastPrinted>
  <dcterms:created xsi:type="dcterms:W3CDTF">1601-01-01T00:00:00Z</dcterms:created>
  <dcterms:modified xsi:type="dcterms:W3CDTF">2022-09-30T04:31:38Z</dcterms:modified>
  <cp:category/>
</cp:coreProperties>
</file>