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8"/>
  </p:notesMasterIdLst>
  <p:handoutMasterIdLst>
    <p:handoutMasterId r:id="rId59"/>
  </p:handoutMasterIdLst>
  <p:sldIdLst>
    <p:sldId id="256" r:id="rId2"/>
    <p:sldId id="494" r:id="rId3"/>
    <p:sldId id="540" r:id="rId4"/>
    <p:sldId id="499" r:id="rId5"/>
    <p:sldId id="493" r:id="rId6"/>
    <p:sldId id="500" r:id="rId7"/>
    <p:sldId id="501" r:id="rId8"/>
    <p:sldId id="507" r:id="rId9"/>
    <p:sldId id="498" r:id="rId10"/>
    <p:sldId id="575" r:id="rId11"/>
    <p:sldId id="576" r:id="rId12"/>
    <p:sldId id="502" r:id="rId13"/>
    <p:sldId id="503" r:id="rId14"/>
    <p:sldId id="504" r:id="rId15"/>
    <p:sldId id="505" r:id="rId16"/>
    <p:sldId id="508" r:id="rId17"/>
    <p:sldId id="506" r:id="rId18"/>
    <p:sldId id="574" r:id="rId19"/>
    <p:sldId id="541" r:id="rId20"/>
    <p:sldId id="514" r:id="rId21"/>
    <p:sldId id="513" r:id="rId22"/>
    <p:sldId id="542" r:id="rId23"/>
    <p:sldId id="545" r:id="rId24"/>
    <p:sldId id="573" r:id="rId25"/>
    <p:sldId id="525" r:id="rId26"/>
    <p:sldId id="526" r:id="rId27"/>
    <p:sldId id="527" r:id="rId28"/>
    <p:sldId id="544" r:id="rId29"/>
    <p:sldId id="556" r:id="rId30"/>
    <p:sldId id="539" r:id="rId31"/>
    <p:sldId id="534" r:id="rId32"/>
    <p:sldId id="568" r:id="rId33"/>
    <p:sldId id="530" r:id="rId34"/>
    <p:sldId id="528" r:id="rId35"/>
    <p:sldId id="546" r:id="rId36"/>
    <p:sldId id="547" r:id="rId37"/>
    <p:sldId id="529" r:id="rId38"/>
    <p:sldId id="531" r:id="rId39"/>
    <p:sldId id="532" r:id="rId40"/>
    <p:sldId id="535" r:id="rId41"/>
    <p:sldId id="533" r:id="rId42"/>
    <p:sldId id="536" r:id="rId43"/>
    <p:sldId id="537" r:id="rId44"/>
    <p:sldId id="538" r:id="rId45"/>
    <p:sldId id="569" r:id="rId46"/>
    <p:sldId id="548" r:id="rId47"/>
    <p:sldId id="550" r:id="rId48"/>
    <p:sldId id="551" r:id="rId49"/>
    <p:sldId id="552" r:id="rId50"/>
    <p:sldId id="555" r:id="rId51"/>
    <p:sldId id="554" r:id="rId52"/>
    <p:sldId id="566" r:id="rId53"/>
    <p:sldId id="567" r:id="rId54"/>
    <p:sldId id="570" r:id="rId55"/>
    <p:sldId id="571" r:id="rId56"/>
    <p:sldId id="572" r:id="rId57"/>
  </p:sldIdLst>
  <p:sldSz cx="9144000" cy="6858000" type="screen4x3"/>
  <p:notesSz cx="7099300" cy="10234613"/>
  <p:defaultTextStyle>
    <a:defPPr>
      <a:defRPr lang="en-US"/>
    </a:defPPr>
    <a:lvl1pPr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1pPr>
    <a:lvl2pPr marL="4572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2pPr>
    <a:lvl3pPr marL="9144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3pPr>
    <a:lvl4pPr marL="13716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4pPr>
    <a:lvl5pPr marL="1828800" algn="l" rtl="0" eaLnBrk="0" fontAlgn="base" hangingPunct="0">
      <a:spcBef>
        <a:spcPct val="0"/>
      </a:spcBef>
      <a:spcAft>
        <a:spcPct val="0"/>
      </a:spcAft>
      <a:defRPr kumimoji="1" sz="2400" kern="1200">
        <a:solidFill>
          <a:schemeClr val="tx1"/>
        </a:solidFill>
        <a:latin typeface="Times New Roman" charset="0"/>
        <a:ea typeface="ＭＳ Ｐゴシック" charset="-128"/>
        <a:cs typeface="+mn-cs"/>
      </a:defRPr>
    </a:lvl5pPr>
    <a:lvl6pPr marL="2286000" algn="l" defTabSz="914400" rtl="0" eaLnBrk="1" latinLnBrk="0" hangingPunct="1">
      <a:defRPr kumimoji="1" sz="2400" kern="1200">
        <a:solidFill>
          <a:schemeClr val="tx1"/>
        </a:solidFill>
        <a:latin typeface="Times New Roman" charset="0"/>
        <a:ea typeface="ＭＳ Ｐゴシック" charset="-128"/>
        <a:cs typeface="+mn-cs"/>
      </a:defRPr>
    </a:lvl6pPr>
    <a:lvl7pPr marL="2743200" algn="l" defTabSz="914400" rtl="0" eaLnBrk="1" latinLnBrk="0" hangingPunct="1">
      <a:defRPr kumimoji="1" sz="2400" kern="1200">
        <a:solidFill>
          <a:schemeClr val="tx1"/>
        </a:solidFill>
        <a:latin typeface="Times New Roman" charset="0"/>
        <a:ea typeface="ＭＳ Ｐゴシック" charset="-128"/>
        <a:cs typeface="+mn-cs"/>
      </a:defRPr>
    </a:lvl7pPr>
    <a:lvl8pPr marL="3200400" algn="l" defTabSz="914400" rtl="0" eaLnBrk="1" latinLnBrk="0" hangingPunct="1">
      <a:defRPr kumimoji="1" sz="2400" kern="1200">
        <a:solidFill>
          <a:schemeClr val="tx1"/>
        </a:solidFill>
        <a:latin typeface="Times New Roman" charset="0"/>
        <a:ea typeface="ＭＳ Ｐゴシック" charset="-128"/>
        <a:cs typeface="+mn-cs"/>
      </a:defRPr>
    </a:lvl8pPr>
    <a:lvl9pPr marL="3657600" algn="l" defTabSz="914400" rtl="0" eaLnBrk="1" latinLnBrk="0" hangingPunct="1">
      <a:defRPr kumimoji="1" sz="2400" kern="1200">
        <a:solidFill>
          <a:schemeClr val="tx1"/>
        </a:solidFill>
        <a:latin typeface="Times New Roman"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3300"/>
    <a:srgbClr val="00000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23" autoAdjust="0"/>
    <p:restoredTop sz="59366" autoAdjust="0"/>
  </p:normalViewPr>
  <p:slideViewPr>
    <p:cSldViewPr>
      <p:cViewPr varScale="1">
        <p:scale>
          <a:sx n="45" d="100"/>
          <a:sy n="45" d="100"/>
        </p:scale>
        <p:origin x="2340" y="54"/>
      </p:cViewPr>
      <p:guideLst>
        <p:guide orient="horz" pos="2160"/>
        <p:guide pos="43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482" name="Rectangle 2"/>
          <p:cNvSpPr>
            <a:spLocks noGrp="1" noChangeArrowheads="1"/>
          </p:cNvSpPr>
          <p:nvPr>
            <p:ph type="hdr" sz="quarter"/>
          </p:nvPr>
        </p:nvSpPr>
        <p:spPr bwMode="auto">
          <a:xfrm>
            <a:off x="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ＭＳ Ｐゴシック" panose="020B0600070205080204" pitchFamily="50" charset="-128"/>
              </a:defRPr>
            </a:lvl1pPr>
          </a:lstStyle>
          <a:p>
            <a:pPr>
              <a:defRPr/>
            </a:pPr>
            <a:endParaRPr lang="ja-JP" altLang="en-US"/>
          </a:p>
        </p:txBody>
      </p:sp>
      <p:sp>
        <p:nvSpPr>
          <p:cNvPr id="276483" name="Rectangle 3"/>
          <p:cNvSpPr>
            <a:spLocks noGrp="1" noChangeArrowheads="1"/>
          </p:cNvSpPr>
          <p:nvPr>
            <p:ph type="dt" sz="quarter" idx="1"/>
          </p:nvPr>
        </p:nvSpPr>
        <p:spPr bwMode="auto">
          <a:xfrm>
            <a:off x="4038600" y="0"/>
            <a:ext cx="304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ＭＳ Ｐゴシック" panose="020B0600070205080204" pitchFamily="50" charset="-128"/>
              </a:defRPr>
            </a:lvl1pPr>
          </a:lstStyle>
          <a:p>
            <a:pPr>
              <a:defRPr/>
            </a:pPr>
            <a:endParaRPr lang="ja-JP" altLang="en-US"/>
          </a:p>
        </p:txBody>
      </p:sp>
      <p:sp>
        <p:nvSpPr>
          <p:cNvPr id="276484" name="Rectangle 4"/>
          <p:cNvSpPr>
            <a:spLocks noGrp="1" noChangeArrowheads="1"/>
          </p:cNvSpPr>
          <p:nvPr>
            <p:ph type="ftr" sz="quarter" idx="2"/>
          </p:nvPr>
        </p:nvSpPr>
        <p:spPr bwMode="auto">
          <a:xfrm>
            <a:off x="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ＭＳ Ｐゴシック" panose="020B0600070205080204" pitchFamily="50" charset="-128"/>
              </a:defRPr>
            </a:lvl1pPr>
          </a:lstStyle>
          <a:p>
            <a:pPr>
              <a:defRPr/>
            </a:pPr>
            <a:endParaRPr lang="ja-JP" altLang="en-US"/>
          </a:p>
        </p:txBody>
      </p:sp>
      <p:sp>
        <p:nvSpPr>
          <p:cNvPr id="276485" name="Rectangle 5"/>
          <p:cNvSpPr>
            <a:spLocks noGrp="1" noChangeArrowheads="1"/>
          </p:cNvSpPr>
          <p:nvPr>
            <p:ph type="sldNum" sz="quarter" idx="3"/>
          </p:nvPr>
        </p:nvSpPr>
        <p:spPr bwMode="auto">
          <a:xfrm>
            <a:off x="4038600" y="97536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5E443DE-4C77-4F0B-888F-4F10274BE805}" type="slidenum">
              <a:rPr lang="ja-JP" altLang="en-US"/>
              <a:pPr/>
              <a:t>‹#›</a:t>
            </a:fld>
            <a:endParaRPr lang="ja-JP" altLang="en-US"/>
          </a:p>
        </p:txBody>
      </p:sp>
    </p:spTree>
    <p:extLst>
      <p:ext uri="{BB962C8B-B14F-4D97-AF65-F5344CB8AC3E}">
        <p14:creationId xmlns:p14="http://schemas.microsoft.com/office/powerpoint/2010/main" val="4076310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defTabSz="990600"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defTabSz="990600" eaLnBrk="1" hangingPunct="1">
              <a:defRPr sz="1300">
                <a:latin typeface="Times New Roman" panose="02020603050405020304" pitchFamily="18" charset="0"/>
                <a:ea typeface="ＭＳ Ｐゴシック" panose="020B0600070205080204" pitchFamily="50" charset="-128"/>
              </a:defRPr>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fld id="{BF46C1B5-809E-4590-A713-9DE58B0A1E16}" type="slidenum">
              <a:rPr lang="ja-JP" altLang="en-US"/>
              <a:pPr/>
              <a:t>‹#›</a:t>
            </a:fld>
            <a:endParaRPr lang="en-US" altLang="ja-JP"/>
          </a:p>
        </p:txBody>
      </p:sp>
    </p:spTree>
    <p:extLst>
      <p:ext uri="{BB962C8B-B14F-4D97-AF65-F5344CB8AC3E}">
        <p14:creationId xmlns:p14="http://schemas.microsoft.com/office/powerpoint/2010/main" val="5186368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5</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a:t>
            </a:fld>
            <a:endParaRPr lang="en-US" altLang="ja-JP"/>
          </a:p>
        </p:txBody>
      </p:sp>
    </p:spTree>
    <p:extLst>
      <p:ext uri="{BB962C8B-B14F-4D97-AF65-F5344CB8AC3E}">
        <p14:creationId xmlns:p14="http://schemas.microsoft.com/office/powerpoint/2010/main" val="318871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プロセス群の種類をまとめましょう。</a:t>
            </a:r>
            <a:endParaRPr kumimoji="1" lang="en-US" altLang="ja-JP" dirty="0"/>
          </a:p>
          <a:p>
            <a:r>
              <a:rPr kumimoji="1" lang="ja-JP" altLang="en-US" dirty="0"/>
              <a:t>プロセスは、同時実行可能な並行プロセスと、</a:t>
            </a:r>
            <a:endParaRPr kumimoji="1" lang="en-US" altLang="ja-JP" dirty="0"/>
          </a:p>
          <a:p>
            <a:r>
              <a:rPr kumimoji="1" lang="ja-JP" altLang="en-US" dirty="0"/>
              <a:t>実行順序に依存関係がある逐次プロセスがあります。</a:t>
            </a:r>
            <a:endParaRPr kumimoji="1" lang="en-US" altLang="ja-JP" dirty="0"/>
          </a:p>
          <a:p>
            <a:r>
              <a:rPr kumimoji="1" lang="ja-JP" altLang="en-US" dirty="0"/>
              <a:t>また、プロセス間でデータの共有があるものを交差するプロセス、</a:t>
            </a:r>
            <a:endParaRPr kumimoji="1" lang="en-US" altLang="ja-JP" dirty="0"/>
          </a:p>
          <a:p>
            <a:r>
              <a:rPr kumimoji="1" lang="ja-JP" altLang="en-US" dirty="0"/>
              <a:t>データ共有が無いものを互いに素なプロセスと言います。</a:t>
            </a:r>
            <a:endParaRPr kumimoji="1" lang="en-US" altLang="ja-JP" dirty="0"/>
          </a:p>
          <a:p>
            <a:r>
              <a:rPr kumimoji="1" lang="ja-JP" altLang="en-US" dirty="0"/>
              <a:t>並行プロセスの中で、交差しているプロセスを</a:t>
            </a:r>
            <a:endParaRPr kumimoji="1" lang="en-US" altLang="ja-JP" dirty="0"/>
          </a:p>
          <a:p>
            <a:r>
              <a:rPr kumimoji="1" lang="ja-JP" altLang="en-US" dirty="0"/>
              <a:t>共同型逐次プロセスと言います。</a:t>
            </a:r>
            <a:endParaRPr kumimoji="1" lang="en-US" altLang="ja-JP" dirty="0"/>
          </a:p>
          <a:p>
            <a:r>
              <a:rPr kumimoji="1" lang="ja-JP" altLang="en-US" dirty="0"/>
              <a:t>共同型逐次プロセスは、同時に実行可能ですが、</a:t>
            </a:r>
            <a:endParaRPr kumimoji="1" lang="en-US" altLang="ja-JP" dirty="0"/>
          </a:p>
          <a:p>
            <a:r>
              <a:rPr kumimoji="1" lang="ja-JP" altLang="en-US" dirty="0"/>
              <a:t>共有する資源を操作するときは、他のプロセスがその資源を操作しないように</a:t>
            </a:r>
            <a:endParaRPr kumimoji="1" lang="en-US" altLang="ja-JP" dirty="0"/>
          </a:p>
          <a:p>
            <a:r>
              <a:rPr kumimoji="1" lang="ja-JP" altLang="en-US" dirty="0"/>
              <a:t>排他制御が必要になります。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10</a:t>
            </a:fld>
            <a:endParaRPr lang="en-US" altLang="ja-JP"/>
          </a:p>
        </p:txBody>
      </p:sp>
    </p:spTree>
    <p:extLst>
      <p:ext uri="{BB962C8B-B14F-4D97-AF65-F5344CB8AC3E}">
        <p14:creationId xmlns:p14="http://schemas.microsoft.com/office/powerpoint/2010/main" val="3187161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プロセスが</a:t>
            </a:r>
            <a:r>
              <a:rPr kumimoji="1" lang="en-US" altLang="ja-JP" dirty="0"/>
              <a:t>2</a:t>
            </a:r>
            <a:r>
              <a:rPr kumimoji="1" lang="ja-JP" altLang="en-US" dirty="0"/>
              <a:t>個しか無い場合は、</a:t>
            </a:r>
            <a:endParaRPr kumimoji="1" lang="en-US" altLang="ja-JP" dirty="0"/>
          </a:p>
          <a:p>
            <a:r>
              <a:rPr kumimoji="1" lang="ja-JP" altLang="en-US" dirty="0"/>
              <a:t>互いに素なプロセスは並行プロセスになります。</a:t>
            </a:r>
            <a:endParaRPr kumimoji="1" lang="en-US" altLang="ja-JP" dirty="0"/>
          </a:p>
          <a:p>
            <a:r>
              <a:rPr kumimoji="1" lang="ja-JP" altLang="en-US" dirty="0"/>
              <a:t>一方、プロセスが</a:t>
            </a:r>
            <a:r>
              <a:rPr kumimoji="1" lang="en-US" altLang="ja-JP" dirty="0"/>
              <a:t>3</a:t>
            </a:r>
            <a:r>
              <a:rPr kumimoji="1" lang="ja-JP" altLang="en-US" dirty="0"/>
              <a:t>個以上ある場合は、</a:t>
            </a:r>
            <a:endParaRPr kumimoji="1" lang="en-US" altLang="ja-JP" dirty="0"/>
          </a:p>
          <a:p>
            <a:r>
              <a:rPr kumimoji="1" lang="ja-JP" altLang="en-US" dirty="0"/>
              <a:t>互いに素であっても、逐次プロセスになる場合があります。</a:t>
            </a:r>
            <a:endParaRPr kumimoji="1" lang="en-US" altLang="ja-JP" dirty="0"/>
          </a:p>
          <a:p>
            <a:r>
              <a:rPr kumimoji="1" lang="ja-JP" altLang="en-US" dirty="0"/>
              <a:t>この図の例では、まず変数 </a:t>
            </a:r>
            <a:r>
              <a:rPr kumimoji="1" lang="en-US" altLang="ja-JP" dirty="0"/>
              <a:t>x </a:t>
            </a:r>
            <a:r>
              <a:rPr kumimoji="1" lang="ja-JP" altLang="en-US" dirty="0"/>
              <a:t>に値を代入し、その値を変数</a:t>
            </a:r>
            <a:r>
              <a:rPr kumimoji="1" lang="en-US" altLang="ja-JP" dirty="0"/>
              <a:t>y</a:t>
            </a:r>
            <a:r>
              <a:rPr kumimoji="1" lang="ja-JP" altLang="en-US" dirty="0"/>
              <a:t>に代入してからでないと</a:t>
            </a:r>
            <a:endParaRPr kumimoji="1" lang="en-US" altLang="ja-JP" dirty="0"/>
          </a:p>
          <a:p>
            <a:r>
              <a:rPr kumimoji="1" lang="ja-JP" altLang="en-US" dirty="0"/>
              <a:t>変数</a:t>
            </a:r>
            <a:r>
              <a:rPr kumimoji="1" lang="en-US" altLang="ja-JP" dirty="0"/>
              <a:t>y</a:t>
            </a:r>
            <a:r>
              <a:rPr kumimoji="1" lang="ja-JP" altLang="en-US" dirty="0"/>
              <a:t>の値を出力できませんので、逐次プロセスになります。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11</a:t>
            </a:fld>
            <a:endParaRPr lang="en-US" altLang="ja-JP"/>
          </a:p>
        </p:txBody>
      </p:sp>
    </p:spTree>
    <p:extLst>
      <p:ext uri="{BB962C8B-B14F-4D97-AF65-F5344CB8AC3E}">
        <p14:creationId xmlns:p14="http://schemas.microsoft.com/office/powerpoint/2010/main" val="282904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並行プロセスのうち、データを共有する</a:t>
            </a:r>
            <a:endParaRPr kumimoji="1" lang="en-US" altLang="ja-JP" dirty="0"/>
          </a:p>
          <a:p>
            <a:r>
              <a:rPr kumimoji="1" lang="ja-JP" altLang="en-US" dirty="0"/>
              <a:t>共同型逐次プロセスについて詳しくみてみましょう。</a:t>
            </a:r>
            <a:endParaRPr kumimoji="1" lang="en-US" altLang="ja-JP" dirty="0"/>
          </a:p>
          <a:p>
            <a:r>
              <a:rPr kumimoji="1" lang="ja-JP" altLang="en-US" dirty="0"/>
              <a:t>今、変数 </a:t>
            </a:r>
            <a:r>
              <a:rPr kumimoji="1" lang="en-US" altLang="ja-JP" dirty="0"/>
              <a:t>x </a:t>
            </a:r>
            <a:r>
              <a:rPr kumimoji="1" lang="ja-JP" altLang="en-US" dirty="0"/>
              <a:t>に</a:t>
            </a:r>
            <a:r>
              <a:rPr kumimoji="1" lang="en-US" altLang="ja-JP" dirty="0"/>
              <a:t>1</a:t>
            </a:r>
            <a:r>
              <a:rPr kumimoji="1" lang="ja-JP" altLang="en-US" dirty="0"/>
              <a:t>を足すプロセス</a:t>
            </a:r>
            <a:r>
              <a:rPr kumimoji="1" lang="en-US" altLang="ja-JP" dirty="0"/>
              <a:t>1 </a:t>
            </a:r>
            <a:r>
              <a:rPr kumimoji="1" lang="ja-JP" altLang="en-US" dirty="0"/>
              <a:t>と、</a:t>
            </a:r>
            <a:endParaRPr kumimoji="1" lang="en-US" altLang="ja-JP" dirty="0"/>
          </a:p>
          <a:p>
            <a:r>
              <a:rPr kumimoji="1" lang="ja-JP" altLang="en-US" dirty="0"/>
              <a:t>変数 </a:t>
            </a:r>
            <a:r>
              <a:rPr kumimoji="1" lang="en-US" altLang="ja-JP" dirty="0"/>
              <a:t>x </a:t>
            </a:r>
            <a:r>
              <a:rPr kumimoji="1" lang="ja-JP" altLang="en-US" dirty="0"/>
              <a:t>に</a:t>
            </a:r>
            <a:r>
              <a:rPr kumimoji="1" lang="en-US" altLang="ja-JP" dirty="0"/>
              <a:t>2</a:t>
            </a:r>
            <a:r>
              <a:rPr kumimoji="1" lang="ja-JP" altLang="en-US" dirty="0"/>
              <a:t>を足すプロセス</a:t>
            </a:r>
            <a:r>
              <a:rPr kumimoji="1" lang="en-US" altLang="ja-JP" dirty="0"/>
              <a:t>2</a:t>
            </a:r>
            <a:r>
              <a:rPr kumimoji="1" lang="ja-JP" altLang="en-US" dirty="0"/>
              <a:t>を実行する場合を考えてみます。</a:t>
            </a:r>
            <a:endParaRPr kumimoji="1" lang="en-US" altLang="ja-JP" dirty="0"/>
          </a:p>
          <a:p>
            <a:r>
              <a:rPr kumimoji="1" lang="ja-JP" altLang="en-US" dirty="0"/>
              <a:t>プロセス</a:t>
            </a:r>
            <a:r>
              <a:rPr kumimoji="1" lang="en-US" altLang="ja-JP" dirty="0"/>
              <a:t>1, 2 </a:t>
            </a:r>
            <a:r>
              <a:rPr kumimoji="1" lang="ja-JP" altLang="en-US" dirty="0"/>
              <a:t>のどちらを先に実行しても、</a:t>
            </a:r>
            <a:endParaRPr kumimoji="1" lang="en-US" altLang="ja-JP" dirty="0"/>
          </a:p>
          <a:p>
            <a:r>
              <a:rPr kumimoji="1" lang="ja-JP" altLang="en-US" dirty="0"/>
              <a:t>実行後は変数 </a:t>
            </a:r>
            <a:r>
              <a:rPr kumimoji="1" lang="en-US" altLang="ja-JP" dirty="0"/>
              <a:t>x </a:t>
            </a:r>
            <a:r>
              <a:rPr kumimoji="1" lang="ja-JP" altLang="en-US" dirty="0"/>
              <a:t>の値が</a:t>
            </a:r>
            <a:r>
              <a:rPr kumimoji="1" lang="en-US" altLang="ja-JP" dirty="0"/>
              <a:t>3</a:t>
            </a:r>
            <a:r>
              <a:rPr kumimoji="1" lang="ja-JP" altLang="en-US" dirty="0"/>
              <a:t>増えます。</a:t>
            </a:r>
            <a:endParaRPr kumimoji="1" lang="en-US" altLang="ja-JP" dirty="0"/>
          </a:p>
          <a:p>
            <a:r>
              <a:rPr kumimoji="1" lang="ja-JP" altLang="en-US" dirty="0"/>
              <a:t>このプロセスは、どちらも</a:t>
            </a:r>
            <a:r>
              <a:rPr kumimoji="1" lang="en-US" altLang="ja-JP" dirty="0"/>
              <a:t>1</a:t>
            </a:r>
            <a:r>
              <a:rPr kumimoji="1" lang="ja-JP" altLang="en-US" dirty="0"/>
              <a:t>行の命令ですが、</a:t>
            </a:r>
            <a:endParaRPr kumimoji="1" lang="en-US" altLang="ja-JP" dirty="0"/>
          </a:p>
          <a:p>
            <a:r>
              <a:rPr kumimoji="1" lang="ja-JP" altLang="en-US" dirty="0"/>
              <a:t>アセンブラレベルで見ると、</a:t>
            </a:r>
            <a:endParaRPr kumimoji="1" lang="en-US" altLang="ja-JP" dirty="0"/>
          </a:p>
          <a:p>
            <a:r>
              <a:rPr kumimoji="1" lang="ja-JP" altLang="en-US" dirty="0"/>
              <a:t>このように複数の命令から成っています。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12</a:t>
            </a:fld>
            <a:endParaRPr lang="en-US" altLang="ja-JP"/>
          </a:p>
        </p:txBody>
      </p:sp>
    </p:spTree>
    <p:extLst>
      <p:ext uri="{BB962C8B-B14F-4D97-AF65-F5344CB8AC3E}">
        <p14:creationId xmlns:p14="http://schemas.microsoft.com/office/powerpoint/2010/main" val="3358226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a:t>
            </a:r>
            <a:r>
              <a:rPr kumimoji="1" lang="en-US" altLang="ja-JP" dirty="0"/>
              <a:t>1 </a:t>
            </a:r>
            <a:r>
              <a:rPr kumimoji="1" lang="ja-JP" altLang="en-US" dirty="0"/>
              <a:t>のアセンブラ命令を見てみましょう。</a:t>
            </a:r>
            <a:endParaRPr kumimoji="1" lang="en-US" altLang="ja-JP" dirty="0"/>
          </a:p>
          <a:p>
            <a:r>
              <a:rPr kumimoji="1" lang="ja-JP" altLang="en-US" dirty="0"/>
              <a:t>まず </a:t>
            </a:r>
            <a:r>
              <a:rPr kumimoji="1" lang="en-US" altLang="ja-JP" dirty="0"/>
              <a:t>LOAD </a:t>
            </a:r>
            <a:r>
              <a:rPr kumimoji="1" lang="ja-JP" altLang="en-US" dirty="0"/>
              <a:t>命令で、レジスタに変数 </a:t>
            </a:r>
            <a:r>
              <a:rPr kumimoji="1" lang="en-US" altLang="ja-JP" dirty="0"/>
              <a:t>x </a:t>
            </a:r>
            <a:r>
              <a:rPr kumimoji="1" lang="ja-JP" altLang="en-US" dirty="0"/>
              <a:t>の値を読み込みます。</a:t>
            </a:r>
            <a:endParaRPr kumimoji="1" lang="en-US" altLang="ja-JP" dirty="0"/>
          </a:p>
          <a:p>
            <a:r>
              <a:rPr kumimoji="1" lang="ja-JP" altLang="en-US" dirty="0"/>
              <a:t>次に </a:t>
            </a:r>
            <a:r>
              <a:rPr kumimoji="1" lang="en-US" altLang="ja-JP" dirty="0"/>
              <a:t>ADD </a:t>
            </a:r>
            <a:r>
              <a:rPr kumimoji="1" lang="ja-JP" altLang="en-US" dirty="0"/>
              <a:t>命令で、レジスタの値に</a:t>
            </a:r>
            <a:r>
              <a:rPr kumimoji="1" lang="en-US" altLang="ja-JP" dirty="0"/>
              <a:t>1</a:t>
            </a:r>
            <a:r>
              <a:rPr kumimoji="1" lang="ja-JP" altLang="en-US" dirty="0"/>
              <a:t>を足します。</a:t>
            </a:r>
            <a:endParaRPr kumimoji="1" lang="en-US" altLang="ja-JP" dirty="0"/>
          </a:p>
          <a:p>
            <a:r>
              <a:rPr kumimoji="1" lang="ja-JP" altLang="en-US" dirty="0"/>
              <a:t>最後に、</a:t>
            </a:r>
            <a:r>
              <a:rPr kumimoji="1" lang="en-US" altLang="ja-JP" dirty="0"/>
              <a:t>STORE </a:t>
            </a:r>
            <a:r>
              <a:rPr kumimoji="1" lang="ja-JP" altLang="en-US" dirty="0"/>
              <a:t>命令で、レジスタの値を変数 </a:t>
            </a:r>
            <a:r>
              <a:rPr kumimoji="1" lang="en-US" altLang="ja-JP" dirty="0"/>
              <a:t>x </a:t>
            </a:r>
            <a:r>
              <a:rPr kumimoji="1" lang="ja-JP" altLang="en-US" dirty="0"/>
              <a:t>に書き込みます。</a:t>
            </a:r>
            <a:endParaRPr kumimoji="1" lang="en-US" altLang="ja-JP" dirty="0"/>
          </a:p>
          <a:p>
            <a:r>
              <a:rPr kumimoji="1" lang="ja-JP" altLang="en-US" dirty="0"/>
              <a:t>アセンブラ命令は、このように</a:t>
            </a:r>
            <a:r>
              <a:rPr kumimoji="1" lang="en-US" altLang="ja-JP" dirty="0"/>
              <a:t>3</a:t>
            </a:r>
            <a:r>
              <a:rPr kumimoji="1" lang="ja-JP" altLang="en-US" dirty="0"/>
              <a:t>つの命令から成っています。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13</a:t>
            </a:fld>
            <a:endParaRPr lang="en-US" altLang="ja-JP"/>
          </a:p>
        </p:txBody>
      </p:sp>
    </p:spTree>
    <p:extLst>
      <p:ext uri="{BB962C8B-B14F-4D97-AF65-F5344CB8AC3E}">
        <p14:creationId xmlns:p14="http://schemas.microsoft.com/office/powerpoint/2010/main" val="2038299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それでは、プロセス</a:t>
            </a:r>
            <a:r>
              <a:rPr kumimoji="1" lang="en-US" altLang="ja-JP" dirty="0"/>
              <a:t>1, 2 </a:t>
            </a:r>
            <a:r>
              <a:rPr kumimoji="1" lang="ja-JP" altLang="en-US" dirty="0"/>
              <a:t>を実行するとどうなるか見てみましょう。</a:t>
            </a:r>
            <a:endParaRPr kumimoji="1" lang="en-US" altLang="ja-JP" dirty="0"/>
          </a:p>
          <a:p>
            <a:r>
              <a:rPr kumimoji="1" lang="ja-JP" altLang="en-US" dirty="0"/>
              <a:t>まず、プロセス</a:t>
            </a:r>
            <a:r>
              <a:rPr kumimoji="1" lang="en-US" altLang="ja-JP" dirty="0"/>
              <a:t>1</a:t>
            </a:r>
            <a:r>
              <a:rPr kumimoji="1" lang="ja-JP" altLang="en-US" dirty="0"/>
              <a:t>を実行してから、プロセス</a:t>
            </a:r>
            <a:r>
              <a:rPr kumimoji="1" lang="en-US" altLang="ja-JP" dirty="0"/>
              <a:t>2</a:t>
            </a:r>
            <a:r>
              <a:rPr kumimoji="1" lang="ja-JP" altLang="en-US" dirty="0"/>
              <a:t>を実行する場合を見てみます。</a:t>
            </a:r>
            <a:endParaRPr kumimoji="1" lang="en-US" altLang="ja-JP" dirty="0"/>
          </a:p>
          <a:p>
            <a:r>
              <a:rPr kumimoji="1" lang="ja-JP" altLang="en-US" dirty="0"/>
              <a:t>まずプロセス</a:t>
            </a:r>
            <a:r>
              <a:rPr kumimoji="1" lang="en-US" altLang="ja-JP" dirty="0"/>
              <a:t>1</a:t>
            </a:r>
            <a:r>
              <a:rPr kumimoji="1" lang="ja-JP" altLang="en-US" dirty="0"/>
              <a:t>を実行します。</a:t>
            </a:r>
            <a:endParaRPr kumimoji="1" lang="en-US" altLang="ja-JP" dirty="0"/>
          </a:p>
          <a:p>
            <a:r>
              <a:rPr kumimoji="1" lang="en-US" altLang="ja-JP" dirty="0"/>
              <a:t>1.1 </a:t>
            </a:r>
            <a:r>
              <a:rPr kumimoji="1" lang="ja-JP" altLang="en-US" dirty="0"/>
              <a:t>で変数</a:t>
            </a:r>
            <a:r>
              <a:rPr kumimoji="1" lang="en-US" altLang="ja-JP" dirty="0"/>
              <a:t>x </a:t>
            </a:r>
            <a:r>
              <a:rPr kumimoji="1" lang="ja-JP" altLang="en-US" dirty="0"/>
              <a:t>の値をレジスタに読み込みます。</a:t>
            </a:r>
            <a:endParaRPr kumimoji="1" lang="en-US" altLang="ja-JP" dirty="0"/>
          </a:p>
          <a:p>
            <a:r>
              <a:rPr kumimoji="1" lang="en-US" altLang="ja-JP" dirty="0"/>
              <a:t>1.2 </a:t>
            </a:r>
            <a:r>
              <a:rPr kumimoji="1" lang="ja-JP" altLang="en-US" dirty="0"/>
              <a:t>でレジスタの値を</a:t>
            </a:r>
            <a:r>
              <a:rPr kumimoji="1" lang="en-US" altLang="ja-JP" dirty="0"/>
              <a:t>1</a:t>
            </a:r>
            <a:r>
              <a:rPr kumimoji="1" lang="ja-JP" altLang="en-US" dirty="0"/>
              <a:t>増やします。</a:t>
            </a:r>
            <a:endParaRPr kumimoji="1" lang="en-US" altLang="ja-JP" dirty="0"/>
          </a:p>
          <a:p>
            <a:r>
              <a:rPr kumimoji="1" lang="en-US" altLang="ja-JP" dirty="0"/>
              <a:t>1.3 </a:t>
            </a:r>
            <a:r>
              <a:rPr kumimoji="1" lang="ja-JP" altLang="en-US" dirty="0"/>
              <a:t>で変数 </a:t>
            </a:r>
            <a:r>
              <a:rPr kumimoji="1" lang="en-US" altLang="ja-JP" dirty="0"/>
              <a:t>x </a:t>
            </a:r>
            <a:r>
              <a:rPr kumimoji="1" lang="ja-JP" altLang="en-US" dirty="0"/>
              <a:t>に</a:t>
            </a:r>
            <a:r>
              <a:rPr kumimoji="1" lang="en-US" altLang="ja-JP" dirty="0"/>
              <a:t>1</a:t>
            </a:r>
            <a:r>
              <a:rPr kumimoji="1" lang="ja-JP" altLang="en-US" dirty="0"/>
              <a:t>を書きます。</a:t>
            </a:r>
            <a:endParaRPr kumimoji="1" lang="en-US" altLang="ja-JP" dirty="0"/>
          </a:p>
          <a:p>
            <a:r>
              <a:rPr kumimoji="1" lang="ja-JP" altLang="en-US" dirty="0"/>
              <a:t>次にプロセス</a:t>
            </a:r>
            <a:r>
              <a:rPr kumimoji="1" lang="en-US" altLang="ja-JP" dirty="0"/>
              <a:t>2</a:t>
            </a:r>
            <a:r>
              <a:rPr kumimoji="1" lang="ja-JP" altLang="en-US" dirty="0"/>
              <a:t>を実行します。</a:t>
            </a:r>
            <a:endParaRPr kumimoji="1" lang="en-US" altLang="ja-JP" dirty="0"/>
          </a:p>
          <a:p>
            <a:r>
              <a:rPr kumimoji="1" lang="en-US" altLang="ja-JP" dirty="0"/>
              <a:t>2.1 </a:t>
            </a:r>
            <a:r>
              <a:rPr kumimoji="1" lang="ja-JP" altLang="en-US" dirty="0"/>
              <a:t>で変数</a:t>
            </a:r>
            <a:r>
              <a:rPr kumimoji="1" lang="en-US" altLang="ja-JP" dirty="0"/>
              <a:t>x </a:t>
            </a:r>
            <a:r>
              <a:rPr kumimoji="1" lang="ja-JP" altLang="en-US" dirty="0"/>
              <a:t>の値をレジスタに読み込みます。</a:t>
            </a:r>
            <a:endParaRPr kumimoji="1" lang="en-US" altLang="ja-JP" dirty="0"/>
          </a:p>
          <a:p>
            <a:r>
              <a:rPr kumimoji="1" lang="en-US" altLang="ja-JP" dirty="0"/>
              <a:t>2.2 </a:t>
            </a:r>
            <a:r>
              <a:rPr kumimoji="1" lang="ja-JP" altLang="en-US" dirty="0"/>
              <a:t>でレジスタの値を</a:t>
            </a:r>
            <a:r>
              <a:rPr kumimoji="1" lang="en-US" altLang="ja-JP" dirty="0"/>
              <a:t>2</a:t>
            </a:r>
            <a:r>
              <a:rPr kumimoji="1" lang="ja-JP" altLang="en-US" dirty="0"/>
              <a:t>増やします。</a:t>
            </a:r>
            <a:endParaRPr kumimoji="1" lang="en-US" altLang="ja-JP" dirty="0"/>
          </a:p>
          <a:p>
            <a:r>
              <a:rPr kumimoji="1" lang="en-US" altLang="ja-JP" dirty="0"/>
              <a:t>2.3 </a:t>
            </a:r>
            <a:r>
              <a:rPr kumimoji="1" lang="ja-JP" altLang="en-US" dirty="0"/>
              <a:t>で変数 </a:t>
            </a:r>
            <a:r>
              <a:rPr kumimoji="1" lang="en-US" altLang="ja-JP" dirty="0"/>
              <a:t>x </a:t>
            </a:r>
            <a:r>
              <a:rPr kumimoji="1" lang="ja-JP" altLang="en-US" dirty="0"/>
              <a:t>に</a:t>
            </a:r>
            <a:r>
              <a:rPr kumimoji="1" lang="en-US" altLang="ja-JP" dirty="0"/>
              <a:t>3</a:t>
            </a:r>
            <a:r>
              <a:rPr kumimoji="1" lang="ja-JP" altLang="en-US" dirty="0"/>
              <a:t>を書きます。</a:t>
            </a:r>
            <a:endParaRPr kumimoji="1" lang="en-US" altLang="ja-JP" dirty="0"/>
          </a:p>
          <a:p>
            <a:r>
              <a:rPr kumimoji="1" lang="ja-JP" altLang="en-US" dirty="0"/>
              <a:t>最終的に変数</a:t>
            </a:r>
            <a:r>
              <a:rPr kumimoji="1" lang="en-US" altLang="ja-JP" dirty="0"/>
              <a:t>x</a:t>
            </a:r>
            <a:r>
              <a:rPr kumimoji="1" lang="ja-JP" altLang="en-US" dirty="0"/>
              <a:t>の値は</a:t>
            </a:r>
            <a:r>
              <a:rPr kumimoji="1" lang="en-US" altLang="ja-JP" dirty="0"/>
              <a:t>3</a:t>
            </a:r>
            <a:r>
              <a:rPr kumimoji="1" lang="ja-JP" altLang="en-US" dirty="0"/>
              <a:t>になります。</a:t>
            </a:r>
            <a:endParaRPr kumimoji="1" lang="en-US" altLang="ja-JP" dirty="0"/>
          </a:p>
          <a:p>
            <a:r>
              <a:rPr kumimoji="1" lang="ja-JP" altLang="en-US" dirty="0"/>
              <a:t>さて、前回学んだように、プロセスは実行中と実行可能を高速に切り替えながら実行されます。</a:t>
            </a:r>
            <a:endParaRPr kumimoji="1" lang="en-US" altLang="ja-JP" dirty="0"/>
          </a:p>
          <a:p>
            <a:r>
              <a:rPr kumimoji="1" lang="ja-JP" altLang="en-US" dirty="0"/>
              <a:t>例えば、プロセス</a:t>
            </a:r>
            <a:r>
              <a:rPr kumimoji="1" lang="en-US" altLang="ja-JP" dirty="0"/>
              <a:t>1</a:t>
            </a:r>
            <a:r>
              <a:rPr kumimoji="1" lang="ja-JP" altLang="en-US" dirty="0"/>
              <a:t>を、</a:t>
            </a:r>
            <a:r>
              <a:rPr kumimoji="1" lang="en-US" altLang="ja-JP" dirty="0"/>
              <a:t>1.1, 1.2 </a:t>
            </a:r>
            <a:r>
              <a:rPr kumimoji="1" lang="ja-JP" altLang="en-US" dirty="0"/>
              <a:t>まで実行したとき、プロセス</a:t>
            </a:r>
            <a:r>
              <a:rPr kumimoji="1" lang="en-US" altLang="ja-JP" dirty="0"/>
              <a:t>2</a:t>
            </a:r>
            <a:r>
              <a:rPr kumimoji="1" lang="ja-JP" altLang="en-US" dirty="0"/>
              <a:t>に切り替わったとしましょう。</a:t>
            </a:r>
            <a:endParaRPr kumimoji="1" lang="en-US" altLang="ja-JP" dirty="0"/>
          </a:p>
          <a:p>
            <a:r>
              <a:rPr kumimoji="1" lang="ja-JP" altLang="en-US" dirty="0"/>
              <a:t>プロセス</a:t>
            </a:r>
            <a:r>
              <a:rPr kumimoji="1" lang="en-US" altLang="ja-JP" dirty="0"/>
              <a:t>2</a:t>
            </a:r>
            <a:r>
              <a:rPr kumimoji="1" lang="ja-JP" altLang="en-US" dirty="0"/>
              <a:t>の </a:t>
            </a:r>
            <a:r>
              <a:rPr kumimoji="1" lang="en-US" altLang="ja-JP" dirty="0"/>
              <a:t>2.1</a:t>
            </a:r>
            <a:r>
              <a:rPr kumimoji="1" lang="ja-JP" altLang="en-US" dirty="0"/>
              <a:t>を実行すると、変数 </a:t>
            </a:r>
            <a:r>
              <a:rPr kumimoji="1" lang="en-US" altLang="ja-JP" dirty="0"/>
              <a:t>x </a:t>
            </a:r>
            <a:r>
              <a:rPr kumimoji="1" lang="ja-JP" altLang="en-US" dirty="0"/>
              <a:t>の値がレジスタに読み込まれます。</a:t>
            </a:r>
            <a:endParaRPr kumimoji="1" lang="en-US" altLang="ja-JP" dirty="0"/>
          </a:p>
          <a:p>
            <a:r>
              <a:rPr kumimoji="1" lang="ja-JP" altLang="en-US" dirty="0"/>
              <a:t>変数 </a:t>
            </a:r>
            <a:r>
              <a:rPr kumimoji="1" lang="en-US" altLang="ja-JP" dirty="0"/>
              <a:t>x </a:t>
            </a:r>
            <a:r>
              <a:rPr kumimoji="1" lang="ja-JP" altLang="en-US" dirty="0"/>
              <a:t>の値は現在</a:t>
            </a:r>
            <a:r>
              <a:rPr kumimoji="1" lang="en-US" altLang="ja-JP" dirty="0"/>
              <a:t>0</a:t>
            </a:r>
            <a:r>
              <a:rPr kumimoji="1" lang="ja-JP" altLang="en-US" dirty="0"/>
              <a:t>ですので、レジスタは</a:t>
            </a:r>
            <a:r>
              <a:rPr kumimoji="1" lang="en-US" altLang="ja-JP" dirty="0"/>
              <a:t>0</a:t>
            </a:r>
            <a:r>
              <a:rPr kumimoji="1" lang="ja-JP" altLang="en-US" dirty="0"/>
              <a:t>で上書きされます。</a:t>
            </a:r>
            <a:endParaRPr kumimoji="1" lang="en-US" altLang="ja-JP" dirty="0"/>
          </a:p>
          <a:p>
            <a:r>
              <a:rPr kumimoji="1" lang="ja-JP" altLang="en-US" dirty="0"/>
              <a:t>続いて </a:t>
            </a:r>
            <a:r>
              <a:rPr kumimoji="1" lang="en-US" altLang="ja-JP" dirty="0"/>
              <a:t>2.2 </a:t>
            </a:r>
            <a:r>
              <a:rPr kumimoji="1" lang="ja-JP" altLang="en-US" dirty="0"/>
              <a:t>でレジスタの値を</a:t>
            </a:r>
            <a:r>
              <a:rPr kumimoji="1" lang="en-US" altLang="ja-JP" dirty="0"/>
              <a:t>2</a:t>
            </a:r>
            <a:r>
              <a:rPr kumimoji="1" lang="ja-JP" altLang="en-US" dirty="0"/>
              <a:t>増やします。</a:t>
            </a:r>
            <a:endParaRPr kumimoji="1" lang="en-US" altLang="ja-JP" dirty="0"/>
          </a:p>
          <a:p>
            <a:r>
              <a:rPr kumimoji="1" lang="ja-JP" altLang="en-US" dirty="0"/>
              <a:t>ここで再びプロセス</a:t>
            </a:r>
            <a:r>
              <a:rPr kumimoji="1" lang="en-US" altLang="ja-JP" dirty="0"/>
              <a:t>1</a:t>
            </a:r>
            <a:r>
              <a:rPr kumimoji="1" lang="ja-JP" altLang="en-US" dirty="0"/>
              <a:t>に切り替わり、</a:t>
            </a:r>
            <a:r>
              <a:rPr kumimoji="1" lang="en-US" altLang="ja-JP" dirty="0"/>
              <a:t>1.3 </a:t>
            </a:r>
            <a:r>
              <a:rPr kumimoji="1" lang="ja-JP" altLang="en-US" dirty="0"/>
              <a:t>でレジスタの値を変数 </a:t>
            </a:r>
            <a:r>
              <a:rPr kumimoji="1" lang="en-US" altLang="ja-JP" dirty="0"/>
              <a:t>x </a:t>
            </a:r>
            <a:r>
              <a:rPr kumimoji="1" lang="ja-JP" altLang="en-US" dirty="0"/>
              <a:t>に書き込みます。</a:t>
            </a:r>
            <a:endParaRPr kumimoji="1" lang="en-US" altLang="ja-JP" dirty="0"/>
          </a:p>
          <a:p>
            <a:r>
              <a:rPr kumimoji="1" lang="ja-JP" altLang="en-US" dirty="0"/>
              <a:t>続いて </a:t>
            </a:r>
            <a:r>
              <a:rPr kumimoji="1" lang="en-US" altLang="ja-JP" dirty="0"/>
              <a:t>2.3 </a:t>
            </a:r>
            <a:r>
              <a:rPr kumimoji="1" lang="ja-JP" altLang="en-US" dirty="0"/>
              <a:t>でレジスタの値を変数 </a:t>
            </a:r>
            <a:r>
              <a:rPr kumimoji="1" lang="en-US" altLang="ja-JP" dirty="0"/>
              <a:t>x </a:t>
            </a:r>
            <a:r>
              <a:rPr kumimoji="1" lang="ja-JP" altLang="en-US" dirty="0"/>
              <a:t>に書き込みます。</a:t>
            </a:r>
            <a:endParaRPr kumimoji="1" lang="en-US" altLang="ja-JP" dirty="0"/>
          </a:p>
          <a:p>
            <a:r>
              <a:rPr kumimoji="1" lang="ja-JP" altLang="en-US" dirty="0"/>
              <a:t>すると、変数 </a:t>
            </a:r>
            <a:r>
              <a:rPr kumimoji="1" lang="en-US" altLang="ja-JP" dirty="0"/>
              <a:t>x </a:t>
            </a:r>
            <a:r>
              <a:rPr kumimoji="1" lang="ja-JP" altLang="en-US" dirty="0"/>
              <a:t>の値は</a:t>
            </a:r>
            <a:r>
              <a:rPr kumimoji="1" lang="en-US" altLang="ja-JP" dirty="0"/>
              <a:t>2</a:t>
            </a:r>
            <a:r>
              <a:rPr kumimoji="1" lang="ja-JP" altLang="en-US" dirty="0"/>
              <a:t>になりました。</a:t>
            </a:r>
            <a:endParaRPr kumimoji="1" lang="en-US" altLang="ja-JP" dirty="0"/>
          </a:p>
          <a:p>
            <a:r>
              <a:rPr kumimoji="1" lang="ja-JP" altLang="en-US" dirty="0"/>
              <a:t>またベつのパターンとして、</a:t>
            </a:r>
            <a:endParaRPr kumimoji="1" lang="en-US" altLang="ja-JP" dirty="0"/>
          </a:p>
          <a:p>
            <a:r>
              <a:rPr kumimoji="1" lang="en-US" altLang="ja-JP" dirty="0"/>
              <a:t>2.1, 2.2 </a:t>
            </a:r>
            <a:r>
              <a:rPr kumimoji="1" lang="ja-JP" altLang="en-US" dirty="0"/>
              <a:t>を実行したあとに、プロセス</a:t>
            </a:r>
            <a:r>
              <a:rPr kumimoji="1" lang="en-US" altLang="ja-JP" dirty="0"/>
              <a:t>1 </a:t>
            </a:r>
            <a:r>
              <a:rPr kumimoji="1" lang="ja-JP" altLang="en-US" dirty="0"/>
              <a:t>に切り替わり。</a:t>
            </a:r>
            <a:endParaRPr kumimoji="1" lang="en-US" altLang="ja-JP" dirty="0"/>
          </a:p>
          <a:p>
            <a:r>
              <a:rPr kumimoji="1" lang="en-US" altLang="ja-JP" dirty="0"/>
              <a:t>1.1, 1.2, 1.3, 2.3 </a:t>
            </a:r>
            <a:r>
              <a:rPr kumimoji="1" lang="ja-JP" altLang="en-US" dirty="0"/>
              <a:t>と実行すると</a:t>
            </a:r>
            <a:endParaRPr kumimoji="1" lang="en-US" altLang="ja-JP" dirty="0"/>
          </a:p>
          <a:p>
            <a:r>
              <a:rPr kumimoji="1" lang="ja-JP" altLang="en-US" dirty="0"/>
              <a:t>変数</a:t>
            </a:r>
            <a:r>
              <a:rPr kumimoji="1" lang="en-US" altLang="ja-JP" dirty="0"/>
              <a:t>x </a:t>
            </a:r>
            <a:r>
              <a:rPr kumimoji="1" lang="ja-JP" altLang="en-US" dirty="0"/>
              <a:t>の値は</a:t>
            </a:r>
            <a:r>
              <a:rPr kumimoji="1" lang="en-US" altLang="ja-JP" dirty="0"/>
              <a:t>1 </a:t>
            </a:r>
            <a:r>
              <a:rPr kumimoji="1" lang="ja-JP" altLang="en-US" dirty="0"/>
              <a:t>になります。</a:t>
            </a:r>
            <a:endParaRPr kumimoji="1" lang="en-US" altLang="ja-JP" dirty="0"/>
          </a:p>
          <a:p>
            <a:r>
              <a:rPr kumimoji="1" lang="ja-JP" altLang="en-US" dirty="0"/>
              <a:t>本来なら、どちらを先に実行しても変数</a:t>
            </a:r>
            <a:r>
              <a:rPr kumimoji="1" lang="en-US" altLang="ja-JP" dirty="0"/>
              <a:t>x </a:t>
            </a:r>
            <a:r>
              <a:rPr kumimoji="1" lang="ja-JP" altLang="en-US" dirty="0"/>
              <a:t>の値は</a:t>
            </a:r>
            <a:r>
              <a:rPr kumimoji="1" lang="en-US" altLang="ja-JP" dirty="0"/>
              <a:t>3</a:t>
            </a:r>
            <a:r>
              <a:rPr kumimoji="1" lang="ja-JP" altLang="en-US" dirty="0"/>
              <a:t>にならなければいけませんが、</a:t>
            </a:r>
            <a:endParaRPr kumimoji="1" lang="en-US" altLang="ja-JP" dirty="0"/>
          </a:p>
          <a:p>
            <a:r>
              <a:rPr kumimoji="1" lang="ja-JP" altLang="en-US" dirty="0"/>
              <a:t>このように、実行中にプロセスが切り替わると、結果が変わってしまいます。</a:t>
            </a:r>
            <a:r>
              <a:rPr kumimoji="1" lang="en-US" altLang="ja-JP" dirty="0"/>
              <a:t> </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14</a:t>
            </a:fld>
            <a:endParaRPr lang="en-US" altLang="ja-JP"/>
          </a:p>
        </p:txBody>
      </p:sp>
    </p:spTree>
    <p:extLst>
      <p:ext uri="{BB962C8B-B14F-4D97-AF65-F5344CB8AC3E}">
        <p14:creationId xmlns:p14="http://schemas.microsoft.com/office/powerpoint/2010/main" val="3007874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先ほどの例で、実行する順番により結果が変わってしまったのは、</a:t>
            </a:r>
            <a:endParaRPr kumimoji="1" lang="en-US" altLang="ja-JP" dirty="0"/>
          </a:p>
          <a:p>
            <a:r>
              <a:rPr kumimoji="1" lang="ja-JP" altLang="en-US" dirty="0"/>
              <a:t>ある資源を操作している間に他のプロセスに割り込まれたからです。</a:t>
            </a:r>
            <a:endParaRPr kumimoji="1" lang="en-US" altLang="ja-JP" dirty="0"/>
          </a:p>
          <a:p>
            <a:r>
              <a:rPr kumimoji="1" lang="ja-JP" altLang="en-US" dirty="0"/>
              <a:t>そのような、操作中に他のプロセスに割り込まれはいけない</a:t>
            </a:r>
            <a:endParaRPr kumimoji="1" lang="en-US" altLang="ja-JP" dirty="0"/>
          </a:p>
          <a:p>
            <a:r>
              <a:rPr kumimoji="1" lang="ja-JP" altLang="en-US" dirty="0"/>
              <a:t>操作を不可分な操作、</a:t>
            </a:r>
            <a:r>
              <a:rPr kumimoji="1" lang="en-US" altLang="ja-JP" dirty="0"/>
              <a:t>indivisible </a:t>
            </a:r>
            <a:r>
              <a:rPr kumimoji="1" lang="ja-JP" altLang="en-US" dirty="0"/>
              <a:t>と言います。</a:t>
            </a:r>
            <a:endParaRPr kumimoji="1" lang="en-US" altLang="ja-JP" dirty="0"/>
          </a:p>
          <a:p>
            <a:r>
              <a:rPr kumimoji="1" lang="ja-JP" altLang="en-US" dirty="0"/>
              <a:t>先ほどの例では、変数 </a:t>
            </a:r>
            <a:r>
              <a:rPr kumimoji="1" lang="en-US" altLang="ja-JP" dirty="0"/>
              <a:t>x </a:t>
            </a:r>
            <a:r>
              <a:rPr kumimoji="1" lang="ja-JP" altLang="en-US" dirty="0"/>
              <a:t>の値をレジスタに読み込んでから、</a:t>
            </a:r>
            <a:endParaRPr kumimoji="1" lang="en-US" altLang="ja-JP" dirty="0"/>
          </a:p>
          <a:p>
            <a:r>
              <a:rPr kumimoji="1" lang="ja-JP" altLang="en-US" dirty="0"/>
              <a:t>レジスタの値を変数 </a:t>
            </a:r>
            <a:r>
              <a:rPr kumimoji="1" lang="en-US" altLang="ja-JP" dirty="0"/>
              <a:t>x </a:t>
            </a:r>
            <a:r>
              <a:rPr kumimoji="1" lang="ja-JP" altLang="en-US" dirty="0"/>
              <a:t>に書き込むまでの間は不可分な操作です。</a:t>
            </a:r>
            <a:endParaRPr kumimoji="1" lang="en-US" altLang="ja-JP" dirty="0"/>
          </a:p>
          <a:p>
            <a:r>
              <a:rPr kumimoji="1" lang="en-US" altLang="ja-JP" dirty="0"/>
              <a:t>1.1</a:t>
            </a:r>
            <a:r>
              <a:rPr kumimoji="1" lang="ja-JP" altLang="en-US" dirty="0"/>
              <a:t>～</a:t>
            </a:r>
            <a:r>
              <a:rPr kumimoji="1" lang="en-US" altLang="ja-JP" dirty="0"/>
              <a:t>1.3</a:t>
            </a:r>
            <a:r>
              <a:rPr kumimoji="1" lang="ja-JP" altLang="en-US" dirty="0"/>
              <a:t> の間に、他のプロセスに割り込まれてはいけません。</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15</a:t>
            </a:fld>
            <a:endParaRPr lang="en-US" altLang="ja-JP"/>
          </a:p>
        </p:txBody>
      </p:sp>
    </p:spTree>
    <p:extLst>
      <p:ext uri="{BB962C8B-B14F-4D97-AF65-F5344CB8AC3E}">
        <p14:creationId xmlns:p14="http://schemas.microsoft.com/office/powerpoint/2010/main" val="2615483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複数のプロセスに共有されている資源を共有資源 </a:t>
            </a:r>
            <a:r>
              <a:rPr kumimoji="1" lang="en-US" altLang="ja-JP" dirty="0"/>
              <a:t>shared resource </a:t>
            </a:r>
            <a:r>
              <a:rPr kumimoji="1" lang="ja-JP" altLang="en-US" dirty="0"/>
              <a:t>と言います。</a:t>
            </a:r>
            <a:endParaRPr kumimoji="1" lang="en-US" altLang="ja-JP" dirty="0"/>
          </a:p>
          <a:p>
            <a:r>
              <a:rPr kumimoji="1" lang="ja-JP" altLang="en-US" dirty="0"/>
              <a:t>資源の中には、同時には</a:t>
            </a:r>
            <a:r>
              <a:rPr kumimoji="1" lang="en-US" altLang="ja-JP" dirty="0"/>
              <a:t>1</a:t>
            </a:r>
            <a:r>
              <a:rPr kumimoji="1" lang="ja-JP" altLang="en-US" dirty="0"/>
              <a:t>つのプロセスしか使えないものがあります。</a:t>
            </a:r>
            <a:endParaRPr kumimoji="1" lang="en-US" altLang="ja-JP" dirty="0"/>
          </a:p>
          <a:p>
            <a:r>
              <a:rPr kumimoji="1" lang="ja-JP" altLang="en-US" dirty="0"/>
              <a:t>そのような資源を、逐次的資源 </a:t>
            </a:r>
            <a:r>
              <a:rPr kumimoji="1" lang="en-US" altLang="ja-JP" dirty="0"/>
              <a:t>sequential resource </a:t>
            </a:r>
            <a:r>
              <a:rPr kumimoji="1" lang="ja-JP" altLang="en-US" dirty="0"/>
              <a:t>と言います。</a:t>
            </a:r>
            <a:endParaRPr kumimoji="1" lang="en-US" altLang="ja-JP" dirty="0"/>
          </a:p>
          <a:p>
            <a:r>
              <a:rPr kumimoji="1" lang="ja-JP" altLang="en-US" dirty="0"/>
              <a:t>例えば、プリンタで紙に印刷する場合、</a:t>
            </a:r>
            <a:endParaRPr kumimoji="1" lang="en-US" altLang="ja-JP" dirty="0"/>
          </a:p>
          <a:p>
            <a:r>
              <a:rPr kumimoji="1" lang="ja-JP" altLang="en-US" dirty="0"/>
              <a:t>同時に印刷できる紙は１枚だけです。</a:t>
            </a:r>
            <a:endParaRPr kumimoji="1" lang="en-US" altLang="ja-JP" dirty="0"/>
          </a:p>
          <a:p>
            <a:r>
              <a:rPr kumimoji="1" lang="ja-JP" altLang="en-US" dirty="0"/>
              <a:t>ですからプリンタは逐次的資源になります。</a:t>
            </a:r>
            <a:endParaRPr kumimoji="1" lang="en-US" altLang="ja-JP" dirty="0"/>
          </a:p>
          <a:p>
            <a:r>
              <a:rPr kumimoji="1" lang="ja-JP" altLang="en-US" dirty="0"/>
              <a:t>こちらのプロセス</a:t>
            </a:r>
            <a:r>
              <a:rPr kumimoji="1" lang="en-US" altLang="ja-JP" dirty="0"/>
              <a:t>1, 2 </a:t>
            </a:r>
            <a:r>
              <a:rPr kumimoji="1" lang="ja-JP" altLang="en-US" dirty="0"/>
              <a:t>では、変数 </a:t>
            </a:r>
            <a:r>
              <a:rPr kumimoji="1" lang="en-US" altLang="ja-JP" dirty="0"/>
              <a:t>x </a:t>
            </a:r>
            <a:r>
              <a:rPr kumimoji="1" lang="ja-JP" altLang="en-US" dirty="0"/>
              <a:t>が共有されてますので、</a:t>
            </a:r>
            <a:endParaRPr kumimoji="1" lang="en-US" altLang="ja-JP" dirty="0"/>
          </a:p>
          <a:p>
            <a:r>
              <a:rPr kumimoji="1" lang="ja-JP" altLang="en-US" dirty="0"/>
              <a:t>共有資源です。</a:t>
            </a:r>
            <a:endParaRPr kumimoji="1" lang="en-US" altLang="ja-JP" dirty="0"/>
          </a:p>
          <a:p>
            <a:r>
              <a:rPr kumimoji="1" lang="ja-JP" altLang="en-US" dirty="0"/>
              <a:t>先ほどの例にあったように、変数 </a:t>
            </a:r>
            <a:r>
              <a:rPr kumimoji="1" lang="en-US" altLang="ja-JP" dirty="0"/>
              <a:t>x </a:t>
            </a:r>
            <a:r>
              <a:rPr kumimoji="1" lang="ja-JP" altLang="en-US" dirty="0"/>
              <a:t>の値を増やす、という命令は、</a:t>
            </a:r>
            <a:endParaRPr kumimoji="1" lang="en-US" altLang="ja-JP" dirty="0"/>
          </a:p>
          <a:p>
            <a:r>
              <a:rPr kumimoji="1" lang="ja-JP" altLang="en-US" dirty="0"/>
              <a:t>命令の途中に他のプロセスに割り込まれるといけません。</a:t>
            </a:r>
            <a:endParaRPr kumimoji="1" lang="en-US" altLang="ja-JP" dirty="0"/>
          </a:p>
          <a:p>
            <a:r>
              <a:rPr kumimoji="1" lang="ja-JP" altLang="en-US" dirty="0"/>
              <a:t>ですので、変数 </a:t>
            </a:r>
            <a:r>
              <a:rPr kumimoji="1" lang="en-US" altLang="ja-JP" dirty="0"/>
              <a:t>x </a:t>
            </a:r>
            <a:r>
              <a:rPr kumimoji="1" lang="ja-JP" altLang="en-US" dirty="0"/>
              <a:t>は逐次的資源です。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16</a:t>
            </a:fld>
            <a:endParaRPr lang="en-US" altLang="ja-JP"/>
          </a:p>
        </p:txBody>
      </p:sp>
    </p:spTree>
    <p:extLst>
      <p:ext uri="{BB962C8B-B14F-4D97-AF65-F5344CB8AC3E}">
        <p14:creationId xmlns:p14="http://schemas.microsoft.com/office/powerpoint/2010/main" val="29603158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プロセスの操作のうち、逐次的資源を操作している部分を</a:t>
            </a:r>
            <a:endParaRPr kumimoji="1" lang="en-US" altLang="ja-JP" dirty="0"/>
          </a:p>
          <a:p>
            <a:r>
              <a:rPr kumimoji="1" lang="ja-JP" altLang="en-US" dirty="0"/>
              <a:t>臨界領域 </a:t>
            </a:r>
            <a:r>
              <a:rPr kumimoji="1" lang="en-US" altLang="ja-JP" dirty="0"/>
              <a:t>critical section </a:t>
            </a:r>
            <a:r>
              <a:rPr kumimoji="1" lang="ja-JP" altLang="en-US" dirty="0"/>
              <a:t>と言います。</a:t>
            </a:r>
            <a:endParaRPr kumimoji="1" lang="en-US" altLang="ja-JP" dirty="0"/>
          </a:p>
          <a:p>
            <a:r>
              <a:rPr kumimoji="1" lang="ja-JP" altLang="en-US" dirty="0"/>
              <a:t>例えば、こちらのプロセス</a:t>
            </a:r>
            <a:r>
              <a:rPr kumimoji="1" lang="en-US" altLang="ja-JP" dirty="0"/>
              <a:t>1, 2</a:t>
            </a:r>
            <a:r>
              <a:rPr kumimoji="1" lang="ja-JP" altLang="en-US" dirty="0"/>
              <a:t>では、</a:t>
            </a:r>
            <a:endParaRPr kumimoji="1" lang="en-US" altLang="ja-JP" dirty="0"/>
          </a:p>
          <a:p>
            <a:r>
              <a:rPr kumimoji="1" lang="ja-JP" altLang="en-US" dirty="0"/>
              <a:t>変数</a:t>
            </a:r>
            <a:r>
              <a:rPr kumimoji="1" lang="en-US" altLang="ja-JP" dirty="0"/>
              <a:t>x </a:t>
            </a:r>
            <a:r>
              <a:rPr kumimoji="1" lang="ja-JP" altLang="en-US" dirty="0"/>
              <a:t>は逐次的資源ですので、</a:t>
            </a:r>
            <a:endParaRPr kumimoji="1" lang="en-US" altLang="ja-JP" dirty="0"/>
          </a:p>
          <a:p>
            <a:r>
              <a:rPr kumimoji="1" lang="ja-JP" altLang="en-US" dirty="0"/>
              <a:t>変数 </a:t>
            </a:r>
            <a:r>
              <a:rPr kumimoji="1" lang="en-US" altLang="ja-JP" dirty="0"/>
              <a:t>x </a:t>
            </a:r>
            <a:r>
              <a:rPr kumimoji="1" lang="ja-JP" altLang="en-US" dirty="0"/>
              <a:t>を操作している部分が臨界領域です。</a:t>
            </a:r>
            <a:endParaRPr kumimoji="1" lang="en-US" altLang="ja-JP" dirty="0"/>
          </a:p>
          <a:p>
            <a:r>
              <a:rPr kumimoji="1" lang="ja-JP" altLang="en-US" dirty="0"/>
              <a:t>逐次的資源を操作している間は、他のプロセスに使われてはいけません。</a:t>
            </a:r>
            <a:endParaRPr kumimoji="1" lang="en-US" altLang="ja-JP" dirty="0"/>
          </a:p>
          <a:p>
            <a:r>
              <a:rPr kumimoji="1" lang="ja-JP" altLang="en-US" dirty="0"/>
              <a:t>ですので、臨界領域に入るときは、</a:t>
            </a:r>
            <a:endParaRPr kumimoji="1" lang="en-US" altLang="ja-JP" dirty="0"/>
          </a:p>
          <a:p>
            <a:r>
              <a:rPr kumimoji="1" lang="ja-JP" altLang="en-US" dirty="0"/>
              <a:t>他のプロセスがその逐次的資源を使わないように資源を占有する必要があります。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17</a:t>
            </a:fld>
            <a:endParaRPr lang="en-US" altLang="ja-JP"/>
          </a:p>
        </p:txBody>
      </p:sp>
    </p:spTree>
    <p:extLst>
      <p:ext uri="{BB962C8B-B14F-4D97-AF65-F5344CB8AC3E}">
        <p14:creationId xmlns:p14="http://schemas.microsoft.com/office/powerpoint/2010/main" val="2573846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臨界領域を例えていうと、お手洗いの個室になります。</a:t>
            </a:r>
            <a:endParaRPr kumimoji="1" lang="en-US" altLang="ja-JP" dirty="0"/>
          </a:p>
          <a:p>
            <a:r>
              <a:rPr kumimoji="1" lang="ja-JP" altLang="en-US" dirty="0"/>
              <a:t>お手洗いに入っているときに他の人が入ってきたら困りますよね。</a:t>
            </a:r>
            <a:endParaRPr kumimoji="1" lang="en-US" altLang="ja-JP" dirty="0"/>
          </a:p>
          <a:p>
            <a:r>
              <a:rPr kumimoji="1" lang="ja-JP" altLang="en-US" dirty="0"/>
              <a:t>お手洗いに同時に入れるのは</a:t>
            </a:r>
            <a:r>
              <a:rPr kumimoji="1" lang="en-US" altLang="ja-JP" dirty="0"/>
              <a:t>1</a:t>
            </a:r>
            <a:r>
              <a:rPr kumimoji="1" lang="ja-JP" altLang="en-US" dirty="0"/>
              <a:t>人だけです。</a:t>
            </a:r>
            <a:endParaRPr kumimoji="1" lang="en-US" altLang="ja-JP" dirty="0"/>
          </a:p>
          <a:p>
            <a:r>
              <a:rPr kumimoji="1" lang="ja-JP" altLang="en-US" dirty="0"/>
              <a:t>ですので、誰かがお手洗いに入っているときは待たなければなりません。</a:t>
            </a:r>
            <a:endParaRPr kumimoji="1" lang="en-US" altLang="ja-JP" dirty="0"/>
          </a:p>
          <a:p>
            <a:r>
              <a:rPr kumimoji="1" lang="ja-JP" altLang="en-US" dirty="0"/>
              <a:t>このとき、待っていればいつか入れます。</a:t>
            </a:r>
            <a:endParaRPr kumimoji="1" lang="en-US" altLang="ja-JP" dirty="0"/>
          </a:p>
          <a:p>
            <a:r>
              <a:rPr kumimoji="1" lang="ja-JP" altLang="en-US" dirty="0"/>
              <a:t>お手洗いの外で永久に待たされたら困りますよね。</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18</a:t>
            </a:fld>
            <a:endParaRPr lang="en-US" altLang="ja-JP"/>
          </a:p>
        </p:txBody>
      </p:sp>
    </p:spTree>
    <p:extLst>
      <p:ext uri="{BB962C8B-B14F-4D97-AF65-F5344CB8AC3E}">
        <p14:creationId xmlns:p14="http://schemas.microsoft.com/office/powerpoint/2010/main" val="1526003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逐次的資源が、</a:t>
            </a:r>
            <a:endParaRPr kumimoji="1" lang="en-US" altLang="ja-JP" dirty="0"/>
          </a:p>
          <a:p>
            <a:r>
              <a:rPr kumimoji="1" lang="ja-JP" altLang="en-US" dirty="0"/>
              <a:t>高々</a:t>
            </a:r>
            <a:r>
              <a:rPr kumimoji="1" lang="en-US" altLang="ja-JP" dirty="0"/>
              <a:t>1</a:t>
            </a:r>
            <a:r>
              <a:rPr kumimoji="1" lang="ja-JP" altLang="en-US" dirty="0"/>
              <a:t>つのプロセスにのみ使えるようにすることを</a:t>
            </a:r>
            <a:endParaRPr kumimoji="1" lang="en-US" altLang="ja-JP" dirty="0"/>
          </a:p>
          <a:p>
            <a:r>
              <a:rPr kumimoji="1" lang="ja-JP" altLang="en-US" dirty="0"/>
              <a:t>排他制御 </a:t>
            </a:r>
            <a:r>
              <a:rPr kumimoji="1" lang="en-US" altLang="ja-JP" dirty="0"/>
              <a:t>mutual exclusion </a:t>
            </a:r>
            <a:r>
              <a:rPr kumimoji="1" lang="ja-JP" altLang="en-US" dirty="0"/>
              <a:t>と言います。</a:t>
            </a:r>
            <a:endParaRPr kumimoji="1" lang="en-US" altLang="ja-JP" dirty="0"/>
          </a:p>
          <a:p>
            <a:r>
              <a:rPr kumimoji="1" lang="ja-JP" altLang="en-US" dirty="0"/>
              <a:t>あるプロセスが資源を使っている間は、他のプロセスはその資源を使えません。</a:t>
            </a:r>
            <a:endParaRPr kumimoji="1" lang="en-US" altLang="ja-JP" dirty="0"/>
          </a:p>
          <a:p>
            <a:r>
              <a:rPr kumimoji="1" lang="ja-JP" altLang="en-US" dirty="0"/>
              <a:t>誰かがお手洗いを使っている間は、他の人はお手洗いに入れない、というのが排他制御です。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19</a:t>
            </a:fld>
            <a:endParaRPr lang="en-US" altLang="ja-JP"/>
          </a:p>
        </p:txBody>
      </p:sp>
    </p:spTree>
    <p:extLst>
      <p:ext uri="{BB962C8B-B14F-4D97-AF65-F5344CB8AC3E}">
        <p14:creationId xmlns:p14="http://schemas.microsoft.com/office/powerpoint/2010/main" val="169072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まず前回の復習です。</a:t>
            </a:r>
            <a:endParaRPr kumimoji="1" lang="en-US" altLang="ja-JP" dirty="0"/>
          </a:p>
          <a:p>
            <a:r>
              <a:rPr kumimoji="1" lang="ja-JP" altLang="en-US" dirty="0"/>
              <a:t>プロセスは、中断と再開を繰り返して実行されます。</a:t>
            </a:r>
            <a:endParaRPr kumimoji="1" lang="en-US" altLang="ja-JP" dirty="0"/>
          </a:p>
          <a:p>
            <a:r>
              <a:rPr kumimoji="1" lang="ja-JP" altLang="en-US" dirty="0"/>
              <a:t>今プロセス</a:t>
            </a:r>
            <a:r>
              <a:rPr kumimoji="1" lang="en-US" altLang="ja-JP" dirty="0"/>
              <a:t>1</a:t>
            </a:r>
            <a:r>
              <a:rPr kumimoji="1" lang="ja-JP" altLang="en-US" dirty="0"/>
              <a:t>、プロセス</a:t>
            </a:r>
            <a:r>
              <a:rPr kumimoji="1" lang="en-US" altLang="ja-JP" dirty="0"/>
              <a:t>2</a:t>
            </a:r>
            <a:r>
              <a:rPr kumimoji="1" lang="ja-JP" altLang="en-US" dirty="0"/>
              <a:t>、プロセス</a:t>
            </a:r>
            <a:r>
              <a:rPr kumimoji="1" lang="en-US" altLang="ja-JP" dirty="0"/>
              <a:t>3</a:t>
            </a:r>
            <a:r>
              <a:rPr kumimoji="1" lang="ja-JP" altLang="en-US" dirty="0"/>
              <a:t>の</a:t>
            </a:r>
            <a:r>
              <a:rPr kumimoji="1" lang="en-US" altLang="ja-JP" dirty="0"/>
              <a:t>3</a:t>
            </a:r>
            <a:r>
              <a:rPr kumimoji="1" lang="ja-JP" altLang="en-US" dirty="0"/>
              <a:t>つのプロセスがあるとします。</a:t>
            </a:r>
            <a:endParaRPr kumimoji="1" lang="en-US" altLang="ja-JP" dirty="0"/>
          </a:p>
          <a:p>
            <a:r>
              <a:rPr kumimoji="1" lang="ja-JP" altLang="en-US" dirty="0"/>
              <a:t>プロセス</a:t>
            </a:r>
            <a:r>
              <a:rPr kumimoji="1" lang="en-US" altLang="ja-JP" dirty="0"/>
              <a:t>1</a:t>
            </a:r>
            <a:r>
              <a:rPr kumimoji="1" lang="ja-JP" altLang="en-US" dirty="0"/>
              <a:t>を実行した後、一時中断し、プロセス</a:t>
            </a:r>
            <a:r>
              <a:rPr kumimoji="1" lang="en-US" altLang="ja-JP" dirty="0"/>
              <a:t>2</a:t>
            </a:r>
            <a:r>
              <a:rPr kumimoji="1" lang="ja-JP" altLang="en-US" dirty="0"/>
              <a:t>を実行します。</a:t>
            </a:r>
            <a:endParaRPr kumimoji="1" lang="en-US" altLang="ja-JP" dirty="0"/>
          </a:p>
          <a:p>
            <a:r>
              <a:rPr kumimoji="1" lang="ja-JP" altLang="en-US" dirty="0"/>
              <a:t>さらにプロセス</a:t>
            </a:r>
            <a:r>
              <a:rPr kumimoji="1" lang="en-US" altLang="ja-JP" dirty="0"/>
              <a:t>2</a:t>
            </a:r>
            <a:r>
              <a:rPr kumimoji="1" lang="ja-JP" altLang="en-US" dirty="0"/>
              <a:t>を中断し、プロセス</a:t>
            </a:r>
            <a:r>
              <a:rPr kumimoji="1" lang="en-US" altLang="ja-JP" dirty="0"/>
              <a:t>3</a:t>
            </a:r>
            <a:r>
              <a:rPr kumimoji="1" lang="ja-JP" altLang="en-US" dirty="0"/>
              <a:t>を実行します。</a:t>
            </a:r>
            <a:endParaRPr kumimoji="1" lang="en-US" altLang="ja-JP" dirty="0"/>
          </a:p>
          <a:p>
            <a:r>
              <a:rPr kumimoji="1" lang="ja-JP" altLang="en-US" dirty="0"/>
              <a:t>このようにプロセスを高速に切り替えながら実行することで、</a:t>
            </a:r>
            <a:endParaRPr kumimoji="1" lang="en-US" altLang="ja-JP" dirty="0"/>
          </a:p>
          <a:p>
            <a:r>
              <a:rPr kumimoji="1" lang="ja-JP" altLang="en-US" dirty="0"/>
              <a:t>ユーザにとっては、</a:t>
            </a:r>
            <a:r>
              <a:rPr kumimoji="1" lang="en-US" altLang="ja-JP" dirty="0"/>
              <a:t>3</a:t>
            </a:r>
            <a:r>
              <a:rPr kumimoji="1" lang="ja-JP" altLang="en-US" dirty="0"/>
              <a:t>つのプロセスが同時に実行されているかのように感じられます。</a:t>
            </a:r>
            <a:endParaRPr kumimoji="1" lang="en-US" altLang="ja-JP" dirty="0"/>
          </a:p>
          <a:p>
            <a:r>
              <a:rPr kumimoji="1" lang="ja-JP" altLang="en-US" dirty="0"/>
              <a:t>このように、プロセスを見かけ上同時に実行することを</a:t>
            </a:r>
            <a:endParaRPr kumimoji="1" lang="en-US" altLang="ja-JP" dirty="0"/>
          </a:p>
          <a:p>
            <a:r>
              <a:rPr kumimoji="1" lang="ja-JP" altLang="en-US" dirty="0"/>
              <a:t>並行処理 </a:t>
            </a:r>
            <a:r>
              <a:rPr kumimoji="1" lang="en-US" altLang="ja-JP" dirty="0"/>
              <a:t>concurrent processing </a:t>
            </a:r>
            <a:r>
              <a:rPr kumimoji="1" lang="ja-JP" altLang="en-US" dirty="0"/>
              <a:t>と言います。</a:t>
            </a:r>
            <a:endParaRPr kumimoji="1" lang="en-US" altLang="ja-JP" dirty="0"/>
          </a:p>
          <a:p>
            <a:r>
              <a:rPr kumimoji="1" lang="ja-JP" altLang="en-US" dirty="0"/>
              <a:t>並行処理では、あくまで同時に実行されているように見えるだけで、</a:t>
            </a:r>
            <a:endParaRPr kumimoji="1" lang="en-US" altLang="ja-JP" dirty="0"/>
          </a:p>
          <a:p>
            <a:r>
              <a:rPr kumimoji="1" lang="ja-JP" altLang="en-US" dirty="0"/>
              <a:t>実際には同時に実行されているプロセスは</a:t>
            </a:r>
            <a:r>
              <a:rPr kumimoji="1" lang="en-US" altLang="ja-JP" dirty="0"/>
              <a:t>1</a:t>
            </a:r>
            <a:r>
              <a:rPr kumimoji="1" lang="ja-JP" altLang="en-US" dirty="0"/>
              <a:t>つだけです。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a:t>
            </a:fld>
            <a:endParaRPr lang="en-US" altLang="ja-JP"/>
          </a:p>
        </p:txBody>
      </p:sp>
    </p:spTree>
    <p:extLst>
      <p:ext uri="{BB962C8B-B14F-4D97-AF65-F5344CB8AC3E}">
        <p14:creationId xmlns:p14="http://schemas.microsoft.com/office/powerpoint/2010/main" val="332443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逐次的資源を排他制御するために、資源の要求と解放をします。</a:t>
            </a:r>
            <a:endParaRPr kumimoji="1" lang="en-US" altLang="ja-JP" dirty="0"/>
          </a:p>
          <a:p>
            <a:r>
              <a:rPr kumimoji="1" lang="ja-JP" altLang="en-US" dirty="0"/>
              <a:t>資源の要求 </a:t>
            </a:r>
            <a:r>
              <a:rPr kumimoji="1" lang="en-US" altLang="ja-JP" dirty="0"/>
              <a:t>lock </a:t>
            </a:r>
            <a:r>
              <a:rPr kumimoji="1" lang="ja-JP" altLang="en-US" dirty="0"/>
              <a:t>とは、</a:t>
            </a:r>
            <a:endParaRPr kumimoji="1" lang="en-US" altLang="ja-JP" dirty="0"/>
          </a:p>
          <a:p>
            <a:r>
              <a:rPr kumimoji="1" lang="ja-JP" altLang="en-US" dirty="0"/>
              <a:t>資源を使うときに、他のプロセスが使えないようにすることです。</a:t>
            </a:r>
            <a:endParaRPr kumimoji="1" lang="en-US" altLang="ja-JP" dirty="0"/>
          </a:p>
          <a:p>
            <a:r>
              <a:rPr kumimoji="1" lang="ja-JP" altLang="en-US" dirty="0"/>
              <a:t>イメージ的には、資源に鍵をかけることになります。</a:t>
            </a:r>
            <a:endParaRPr kumimoji="1" lang="en-US" altLang="ja-JP" dirty="0"/>
          </a:p>
          <a:p>
            <a:r>
              <a:rPr kumimoji="1" lang="ja-JP" altLang="en-US" dirty="0"/>
              <a:t>資源を要求したときに、他にその資源を使っているプロセスがなければ資源を使えます。</a:t>
            </a:r>
            <a:endParaRPr kumimoji="1" lang="en-US" altLang="ja-JP" dirty="0"/>
          </a:p>
          <a:p>
            <a:r>
              <a:rPr kumimoji="1" lang="ja-JP" altLang="en-US" dirty="0"/>
              <a:t>すでの他のプロセスが資源を使っている場合は、資源を要求するとブロック状態になります。</a:t>
            </a:r>
            <a:endParaRPr kumimoji="1" lang="en-US" altLang="ja-JP" dirty="0"/>
          </a:p>
          <a:p>
            <a:r>
              <a:rPr kumimoji="1" lang="ja-JP" altLang="en-US" dirty="0"/>
              <a:t>資源の解放 </a:t>
            </a:r>
            <a:r>
              <a:rPr kumimoji="1" lang="en-US" altLang="ja-JP" dirty="0"/>
              <a:t>unlock </a:t>
            </a:r>
            <a:r>
              <a:rPr kumimoji="1" lang="ja-JP" altLang="en-US" dirty="0"/>
              <a:t>とは、</a:t>
            </a:r>
            <a:endParaRPr kumimoji="1" lang="en-US" altLang="ja-JP" dirty="0"/>
          </a:p>
          <a:p>
            <a:r>
              <a:rPr kumimoji="1" lang="ja-JP" altLang="en-US" dirty="0"/>
              <a:t>資源を他のプロセスが使えるようにすることです。</a:t>
            </a:r>
            <a:endParaRPr kumimoji="1" lang="en-US" altLang="ja-JP" dirty="0"/>
          </a:p>
          <a:p>
            <a:r>
              <a:rPr kumimoji="1" lang="ja-JP" altLang="en-US" dirty="0"/>
              <a:t>イメージ的には、資源に掛かっている鍵を開けることです。</a:t>
            </a:r>
            <a:endParaRPr kumimoji="1" lang="en-US" altLang="ja-JP" dirty="0"/>
          </a:p>
          <a:p>
            <a:r>
              <a:rPr kumimoji="1" lang="ja-JP" altLang="en-US" dirty="0"/>
              <a:t>逐次的資源を使う臨界領域に入るときは、</a:t>
            </a:r>
            <a:endParaRPr kumimoji="1" lang="en-US" altLang="ja-JP" dirty="0"/>
          </a:p>
          <a:p>
            <a:r>
              <a:rPr kumimoji="1" lang="ja-JP" altLang="en-US" dirty="0"/>
              <a:t>このように、資源の要求と解放で囲みます。</a:t>
            </a:r>
            <a:endParaRPr kumimoji="1" lang="en-US" altLang="ja-JP" dirty="0"/>
          </a:p>
          <a:p>
            <a:r>
              <a:rPr kumimoji="1" lang="ja-JP" altLang="en-US" dirty="0"/>
              <a:t>資源を使う前に資源を要求し、使い割ったら資源を解放します。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20</a:t>
            </a:fld>
            <a:endParaRPr lang="en-US" altLang="ja-JP"/>
          </a:p>
        </p:txBody>
      </p:sp>
    </p:spTree>
    <p:extLst>
      <p:ext uri="{BB962C8B-B14F-4D97-AF65-F5344CB8AC3E}">
        <p14:creationId xmlns:p14="http://schemas.microsoft.com/office/powerpoint/2010/main" val="3934045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今、プロセス</a:t>
            </a:r>
            <a:r>
              <a:rPr kumimoji="1" lang="en-US" altLang="ja-JP" dirty="0"/>
              <a:t>1, </a:t>
            </a:r>
            <a:r>
              <a:rPr kumimoji="1" lang="ja-JP" altLang="en-US" dirty="0"/>
              <a:t>プロセス</a:t>
            </a:r>
            <a:r>
              <a:rPr kumimoji="1" lang="en-US" altLang="ja-JP" dirty="0"/>
              <a:t>2</a:t>
            </a:r>
            <a:r>
              <a:rPr kumimoji="1" lang="ja-JP" altLang="en-US" dirty="0"/>
              <a:t>の２つのプロセスが、資源</a:t>
            </a:r>
            <a:r>
              <a:rPr kumimoji="1" lang="en-US" altLang="ja-JP" dirty="0"/>
              <a:t>1</a:t>
            </a:r>
            <a:r>
              <a:rPr kumimoji="1" lang="ja-JP" altLang="en-US" dirty="0"/>
              <a:t>を使いたいとします。</a:t>
            </a:r>
            <a:endParaRPr kumimoji="1" lang="en-US" altLang="ja-JP" dirty="0"/>
          </a:p>
          <a:p>
            <a:r>
              <a:rPr kumimoji="1" lang="ja-JP" altLang="en-US" dirty="0"/>
              <a:t>資源</a:t>
            </a:r>
            <a:r>
              <a:rPr kumimoji="1" lang="en-US" altLang="ja-JP" dirty="0"/>
              <a:t>1</a:t>
            </a:r>
            <a:r>
              <a:rPr kumimoji="1" lang="ja-JP" altLang="en-US" dirty="0"/>
              <a:t>を使う部分の前後を、資源</a:t>
            </a:r>
            <a:r>
              <a:rPr kumimoji="1" lang="en-US" altLang="ja-JP" dirty="0"/>
              <a:t>1</a:t>
            </a:r>
            <a:r>
              <a:rPr kumimoji="1" lang="ja-JP" altLang="en-US" dirty="0"/>
              <a:t>の要求と資源</a:t>
            </a:r>
            <a:r>
              <a:rPr kumimoji="1" lang="en-US" altLang="ja-JP" dirty="0"/>
              <a:t>1</a:t>
            </a:r>
            <a:r>
              <a:rPr kumimoji="1" lang="ja-JP" altLang="en-US" dirty="0"/>
              <a:t>の解放で囲みます。</a:t>
            </a:r>
            <a:endParaRPr kumimoji="1" lang="en-US" altLang="ja-JP" dirty="0"/>
          </a:p>
          <a:p>
            <a:r>
              <a:rPr kumimoji="1" lang="ja-JP" altLang="en-US" dirty="0"/>
              <a:t>プロセス</a:t>
            </a:r>
            <a:r>
              <a:rPr kumimoji="1" lang="en-US" altLang="ja-JP" dirty="0"/>
              <a:t>1</a:t>
            </a:r>
            <a:r>
              <a:rPr kumimoji="1" lang="ja-JP" altLang="en-US" dirty="0"/>
              <a:t>が先に動いたとします。</a:t>
            </a:r>
            <a:endParaRPr kumimoji="1" lang="en-US" altLang="ja-JP" dirty="0"/>
          </a:p>
          <a:p>
            <a:r>
              <a:rPr kumimoji="1" lang="ja-JP" altLang="en-US" dirty="0"/>
              <a:t>プロセス</a:t>
            </a:r>
            <a:r>
              <a:rPr kumimoji="1" lang="en-US" altLang="ja-JP" dirty="0"/>
              <a:t>1</a:t>
            </a:r>
            <a:r>
              <a:rPr kumimoji="1" lang="ja-JP" altLang="en-US" dirty="0"/>
              <a:t>が資源</a:t>
            </a:r>
            <a:r>
              <a:rPr kumimoji="1" lang="en-US" altLang="ja-JP" dirty="0"/>
              <a:t>1</a:t>
            </a:r>
            <a:r>
              <a:rPr kumimoji="1" lang="ja-JP" altLang="en-US" dirty="0"/>
              <a:t>を要求します。</a:t>
            </a:r>
            <a:endParaRPr kumimoji="1" lang="en-US" altLang="ja-JP" dirty="0"/>
          </a:p>
          <a:p>
            <a:r>
              <a:rPr kumimoji="1" lang="ja-JP" altLang="en-US" dirty="0"/>
              <a:t>すると、資源</a:t>
            </a:r>
            <a:r>
              <a:rPr kumimoji="1" lang="en-US" altLang="ja-JP" dirty="0"/>
              <a:t>1</a:t>
            </a:r>
            <a:r>
              <a:rPr kumimoji="1" lang="ja-JP" altLang="en-US" dirty="0"/>
              <a:t>はプロセス</a:t>
            </a:r>
            <a:r>
              <a:rPr kumimoji="1" lang="en-US" altLang="ja-JP" dirty="0"/>
              <a:t>1</a:t>
            </a:r>
            <a:r>
              <a:rPr kumimoji="1" lang="ja-JP" altLang="en-US" dirty="0"/>
              <a:t>に確保されて、他のプロセスは使えなくなります。</a:t>
            </a:r>
            <a:endParaRPr kumimoji="1" lang="en-US" altLang="ja-JP" dirty="0"/>
          </a:p>
          <a:p>
            <a:r>
              <a:rPr kumimoji="1" lang="ja-JP" altLang="en-US" dirty="0"/>
              <a:t>この資源</a:t>
            </a:r>
            <a:r>
              <a:rPr kumimoji="1" lang="en-US" altLang="ja-JP" dirty="0"/>
              <a:t>1</a:t>
            </a:r>
            <a:r>
              <a:rPr kumimoji="1" lang="ja-JP" altLang="en-US" dirty="0"/>
              <a:t>を使っている部分が臨界領域です。</a:t>
            </a:r>
            <a:endParaRPr kumimoji="1" lang="en-US" altLang="ja-JP" dirty="0"/>
          </a:p>
          <a:p>
            <a:r>
              <a:rPr kumimoji="1" lang="ja-JP" altLang="en-US" dirty="0"/>
              <a:t>このとき、プロセス</a:t>
            </a:r>
            <a:r>
              <a:rPr kumimoji="1" lang="en-US" altLang="ja-JP" dirty="0"/>
              <a:t>2</a:t>
            </a:r>
            <a:r>
              <a:rPr kumimoji="1" lang="ja-JP" altLang="en-US" dirty="0"/>
              <a:t>が資源</a:t>
            </a:r>
            <a:r>
              <a:rPr kumimoji="1" lang="en-US" altLang="ja-JP" dirty="0"/>
              <a:t>1</a:t>
            </a:r>
            <a:r>
              <a:rPr kumimoji="1" lang="ja-JP" altLang="en-US" dirty="0"/>
              <a:t>を要求すると、</a:t>
            </a:r>
            <a:endParaRPr kumimoji="1" lang="en-US" altLang="ja-JP" dirty="0"/>
          </a:p>
          <a:p>
            <a:r>
              <a:rPr kumimoji="1" lang="ja-JP" altLang="en-US" dirty="0"/>
              <a:t>資源</a:t>
            </a:r>
            <a:r>
              <a:rPr kumimoji="1" lang="en-US" altLang="ja-JP" dirty="0"/>
              <a:t>1</a:t>
            </a:r>
            <a:r>
              <a:rPr kumimoji="1" lang="ja-JP" altLang="en-US" dirty="0"/>
              <a:t>はプロセス</a:t>
            </a:r>
            <a:r>
              <a:rPr kumimoji="1" lang="en-US" altLang="ja-JP" dirty="0"/>
              <a:t>1</a:t>
            </a:r>
            <a:r>
              <a:rPr kumimoji="1" lang="ja-JP" altLang="en-US" dirty="0"/>
              <a:t>が使用中ですので、</a:t>
            </a:r>
            <a:endParaRPr kumimoji="1" lang="en-US" altLang="ja-JP" dirty="0"/>
          </a:p>
          <a:p>
            <a:r>
              <a:rPr kumimoji="1" lang="ja-JP" altLang="en-US" dirty="0"/>
              <a:t>プロセス</a:t>
            </a:r>
            <a:r>
              <a:rPr kumimoji="1" lang="en-US" altLang="ja-JP" dirty="0"/>
              <a:t>2</a:t>
            </a:r>
            <a:r>
              <a:rPr kumimoji="1" lang="ja-JP" altLang="en-US" dirty="0"/>
              <a:t>はブロック状態になります。</a:t>
            </a:r>
            <a:endParaRPr kumimoji="1" lang="en-US" altLang="ja-JP" dirty="0"/>
          </a:p>
          <a:p>
            <a:r>
              <a:rPr kumimoji="1" lang="ja-JP" altLang="en-US" dirty="0"/>
              <a:t>プロセス</a:t>
            </a:r>
            <a:r>
              <a:rPr kumimoji="1" lang="en-US" altLang="ja-JP" dirty="0"/>
              <a:t>1</a:t>
            </a:r>
            <a:r>
              <a:rPr kumimoji="1" lang="ja-JP" altLang="en-US" dirty="0"/>
              <a:t>が資源</a:t>
            </a:r>
            <a:r>
              <a:rPr kumimoji="1" lang="en-US" altLang="ja-JP" dirty="0"/>
              <a:t>1</a:t>
            </a:r>
            <a:r>
              <a:rPr kumimoji="1" lang="ja-JP" altLang="en-US" dirty="0"/>
              <a:t>を使い終わると、</a:t>
            </a:r>
            <a:endParaRPr kumimoji="1" lang="en-US" altLang="ja-JP" dirty="0"/>
          </a:p>
          <a:p>
            <a:r>
              <a:rPr kumimoji="1" lang="ja-JP" altLang="en-US" dirty="0"/>
              <a:t>資源</a:t>
            </a:r>
            <a:r>
              <a:rPr kumimoji="1" lang="en-US" altLang="ja-JP" dirty="0"/>
              <a:t>1</a:t>
            </a:r>
            <a:r>
              <a:rPr kumimoji="1" lang="ja-JP" altLang="en-US" dirty="0"/>
              <a:t>を解放します。</a:t>
            </a:r>
            <a:endParaRPr kumimoji="1" lang="en-US" altLang="ja-JP" dirty="0"/>
          </a:p>
          <a:p>
            <a:r>
              <a:rPr kumimoji="1" lang="ja-JP" altLang="en-US" dirty="0"/>
              <a:t>すると、ブロック状態だったプロセス</a:t>
            </a:r>
            <a:r>
              <a:rPr kumimoji="1" lang="en-US" altLang="ja-JP" dirty="0"/>
              <a:t>2</a:t>
            </a:r>
            <a:r>
              <a:rPr kumimoji="1" lang="ja-JP" altLang="en-US" dirty="0"/>
              <a:t>が資源を確保できるようになります。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21</a:t>
            </a:fld>
            <a:endParaRPr lang="en-US" altLang="ja-JP"/>
          </a:p>
        </p:txBody>
      </p:sp>
    </p:spTree>
    <p:extLst>
      <p:ext uri="{BB962C8B-B14F-4D97-AF65-F5344CB8AC3E}">
        <p14:creationId xmlns:p14="http://schemas.microsoft.com/office/powerpoint/2010/main" val="39363275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それでは、相互排除するにはどうすればいいか考えてみましょう。</a:t>
            </a:r>
            <a:endParaRPr kumimoji="1" lang="en-US" altLang="ja-JP" dirty="0"/>
          </a:p>
          <a:p>
            <a:r>
              <a:rPr kumimoji="1" lang="ja-JP" altLang="en-US" dirty="0"/>
              <a:t>お手洗いに入る場合を考えます。</a:t>
            </a:r>
            <a:endParaRPr kumimoji="1" lang="en-US" altLang="ja-JP" dirty="0"/>
          </a:p>
          <a:p>
            <a:r>
              <a:rPr kumimoji="1" lang="ja-JP" altLang="en-US" dirty="0"/>
              <a:t>お手洗いは、同時に入れるのは</a:t>
            </a:r>
            <a:r>
              <a:rPr kumimoji="1" lang="en-US" altLang="ja-JP" dirty="0"/>
              <a:t>1</a:t>
            </a:r>
            <a:r>
              <a:rPr kumimoji="1" lang="ja-JP" altLang="en-US" dirty="0"/>
              <a:t>人だけ、かつ待っていれば必ず入れなければなりません。</a:t>
            </a:r>
            <a:endParaRPr kumimoji="1" lang="en-US" altLang="ja-JP" dirty="0"/>
          </a:p>
          <a:p>
            <a:r>
              <a:rPr kumimoji="1" lang="ja-JP" altLang="en-US" dirty="0"/>
              <a:t>お手洗にい入るときは、まず空いているか確認して、</a:t>
            </a:r>
            <a:endParaRPr kumimoji="1" lang="en-US" altLang="ja-JP" dirty="0"/>
          </a:p>
          <a:p>
            <a:r>
              <a:rPr kumimoji="1" lang="ja-JP" altLang="en-US" dirty="0"/>
              <a:t>空いていれば入ります。</a:t>
            </a:r>
            <a:endParaRPr kumimoji="1" lang="en-US" altLang="ja-JP" dirty="0"/>
          </a:p>
          <a:p>
            <a:r>
              <a:rPr kumimoji="1" lang="ja-JP" altLang="en-US" dirty="0"/>
              <a:t>このとき使用中のランプを点灯します。</a:t>
            </a:r>
            <a:endParaRPr kumimoji="1" lang="en-US" altLang="ja-JP" dirty="0"/>
          </a:p>
          <a:p>
            <a:r>
              <a:rPr kumimoji="1" lang="ja-JP" altLang="en-US" dirty="0"/>
              <a:t>すると、後から来た人は、ランプを見て</a:t>
            </a:r>
            <a:endParaRPr kumimoji="1" lang="en-US" altLang="ja-JP" dirty="0"/>
          </a:p>
          <a:p>
            <a:r>
              <a:rPr kumimoji="1" lang="ja-JP" altLang="en-US" dirty="0"/>
              <a:t>使用中だと分かります。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22</a:t>
            </a:fld>
            <a:endParaRPr lang="en-US" altLang="ja-JP"/>
          </a:p>
        </p:txBody>
      </p:sp>
    </p:spTree>
    <p:extLst>
      <p:ext uri="{BB962C8B-B14F-4D97-AF65-F5344CB8AC3E}">
        <p14:creationId xmlns:p14="http://schemas.microsoft.com/office/powerpoint/2010/main" val="11675622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お手洗いを使い終わって出たときは、</a:t>
            </a:r>
            <a:endParaRPr kumimoji="1" lang="en-US" altLang="ja-JP" dirty="0"/>
          </a:p>
          <a:p>
            <a:r>
              <a:rPr kumimoji="1" lang="ja-JP" altLang="en-US" dirty="0"/>
              <a:t>使用中のランプを消します。</a:t>
            </a:r>
            <a:endParaRPr kumimoji="1" lang="en-US" altLang="ja-JP" dirty="0"/>
          </a:p>
          <a:p>
            <a:r>
              <a:rPr kumimoji="1" lang="ja-JP" altLang="en-US" dirty="0"/>
              <a:t>すると待っている人は、ランプが消えれば空いたとわかります。</a:t>
            </a:r>
            <a:endParaRPr kumimoji="1" lang="en-US" altLang="ja-JP" dirty="0"/>
          </a:p>
          <a:p>
            <a:r>
              <a:rPr kumimoji="1" lang="ja-JP" altLang="en-US" dirty="0"/>
              <a:t>このような、使用中か否かを表す情報をフラグと言います。</a:t>
            </a:r>
            <a:endParaRPr kumimoji="1" lang="en-US" altLang="ja-JP" dirty="0"/>
          </a:p>
          <a:p>
            <a:r>
              <a:rPr kumimoji="1" lang="ja-JP" altLang="en-US" dirty="0"/>
              <a:t>フラグが</a:t>
            </a:r>
            <a:r>
              <a:rPr kumimoji="1" lang="en-US" altLang="ja-JP" dirty="0"/>
              <a:t>1</a:t>
            </a:r>
            <a:r>
              <a:rPr kumimoji="1" lang="ja-JP" altLang="en-US" dirty="0"/>
              <a:t>なら使用中、フラグが</a:t>
            </a:r>
            <a:r>
              <a:rPr kumimoji="1" lang="en-US" altLang="ja-JP" dirty="0"/>
              <a:t>0</a:t>
            </a:r>
            <a:r>
              <a:rPr kumimoji="1" lang="ja-JP" altLang="en-US" dirty="0"/>
              <a:t>なら空いています。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23</a:t>
            </a:fld>
            <a:endParaRPr lang="en-US" altLang="ja-JP"/>
          </a:p>
        </p:txBody>
      </p:sp>
    </p:spTree>
    <p:extLst>
      <p:ext uri="{BB962C8B-B14F-4D97-AF65-F5344CB8AC3E}">
        <p14:creationId xmlns:p14="http://schemas.microsoft.com/office/powerpoint/2010/main" val="1800433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それでは、臨界領域に入るときの排他制御についてみていきましょう。</a:t>
            </a:r>
            <a:endParaRPr kumimoji="1" lang="en-US" altLang="ja-JP" dirty="0"/>
          </a:p>
          <a:p>
            <a:r>
              <a:rPr kumimoji="1" lang="ja-JP" altLang="en-US" dirty="0"/>
              <a:t>以下では、各プロセスは、臨界領域と非臨界領域を繰り返し実行する、と仮定します。</a:t>
            </a:r>
            <a:endParaRPr kumimoji="1" lang="en-US" altLang="ja-JP" dirty="0"/>
          </a:p>
          <a:p>
            <a:r>
              <a:rPr kumimoji="1" lang="ja-JP" altLang="en-US" dirty="0"/>
              <a:t>なお、臨界領域、非臨界領域での実行内容は毎回異なっていてもかまいません。</a:t>
            </a:r>
            <a:endParaRPr kumimoji="1" lang="en-US" altLang="ja-JP" dirty="0"/>
          </a:p>
          <a:p>
            <a:r>
              <a:rPr kumimoji="1" lang="ja-JP" altLang="en-US" dirty="0"/>
              <a:t>また、プロセスが停止した場合は、実行時間無限大の非臨界領域を実行している、と考えます。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24</a:t>
            </a:fld>
            <a:endParaRPr lang="en-US" altLang="ja-JP"/>
          </a:p>
        </p:txBody>
      </p:sp>
    </p:spTree>
    <p:extLst>
      <p:ext uri="{BB962C8B-B14F-4D97-AF65-F5344CB8AC3E}">
        <p14:creationId xmlns:p14="http://schemas.microsoft.com/office/powerpoint/2010/main" val="3650997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それではフラグを使った相互排除を考えてみましょう。</a:t>
            </a:r>
            <a:endParaRPr kumimoji="1" lang="en-US" altLang="ja-JP" dirty="0"/>
          </a:p>
          <a:p>
            <a:r>
              <a:rPr kumimoji="1" lang="ja-JP" altLang="en-US" dirty="0"/>
              <a:t>逐次的資源の資源</a:t>
            </a:r>
            <a:r>
              <a:rPr kumimoji="1" lang="en-US" altLang="ja-JP" dirty="0"/>
              <a:t>1</a:t>
            </a:r>
            <a:r>
              <a:rPr kumimoji="1" lang="ja-JP" altLang="en-US" dirty="0"/>
              <a:t>に対して、</a:t>
            </a:r>
            <a:r>
              <a:rPr kumimoji="1" lang="en-US" altLang="ja-JP" dirty="0"/>
              <a:t>1</a:t>
            </a:r>
            <a:r>
              <a:rPr kumimoji="1" lang="ja-JP" altLang="en-US" dirty="0"/>
              <a:t>ビットのフラグを付けます。</a:t>
            </a:r>
            <a:endParaRPr kumimoji="1" lang="en-US" altLang="ja-JP" dirty="0"/>
          </a:p>
          <a:p>
            <a:r>
              <a:rPr kumimoji="1" lang="ja-JP" altLang="en-US" dirty="0"/>
              <a:t>フラグが</a:t>
            </a:r>
            <a:r>
              <a:rPr kumimoji="1" lang="en-US" altLang="ja-JP" dirty="0"/>
              <a:t>0</a:t>
            </a:r>
            <a:r>
              <a:rPr kumimoji="1" lang="ja-JP" altLang="en-US" dirty="0"/>
              <a:t>であれば、資源</a:t>
            </a:r>
            <a:r>
              <a:rPr kumimoji="1" lang="en-US" altLang="ja-JP" dirty="0"/>
              <a:t>1</a:t>
            </a:r>
            <a:r>
              <a:rPr kumimoji="1" lang="ja-JP" altLang="en-US" dirty="0"/>
              <a:t>は使用されていない、</a:t>
            </a:r>
            <a:endParaRPr kumimoji="1" lang="en-US" altLang="ja-JP" dirty="0"/>
          </a:p>
          <a:p>
            <a:r>
              <a:rPr kumimoji="1" lang="ja-JP" altLang="en-US" dirty="0"/>
              <a:t>フラグが</a:t>
            </a:r>
            <a:r>
              <a:rPr kumimoji="1" lang="en-US" altLang="ja-JP" dirty="0"/>
              <a:t>1</a:t>
            </a:r>
            <a:r>
              <a:rPr kumimoji="1" lang="ja-JP" altLang="en-US" dirty="0"/>
              <a:t>であれば、資源</a:t>
            </a:r>
            <a:r>
              <a:rPr kumimoji="1" lang="en-US" altLang="ja-JP" dirty="0"/>
              <a:t>1</a:t>
            </a:r>
            <a:r>
              <a:rPr kumimoji="1" lang="ja-JP" altLang="en-US" dirty="0"/>
              <a:t>は使用されている、とします。</a:t>
            </a:r>
            <a:endParaRPr kumimoji="1" lang="en-US" altLang="ja-JP" dirty="0"/>
          </a:p>
          <a:p>
            <a:r>
              <a:rPr kumimoji="1" lang="ja-JP" altLang="en-US" dirty="0"/>
              <a:t>資源</a:t>
            </a:r>
            <a:r>
              <a:rPr kumimoji="1" lang="en-US" altLang="ja-JP" dirty="0"/>
              <a:t>1</a:t>
            </a:r>
            <a:r>
              <a:rPr kumimoji="1" lang="ja-JP" altLang="en-US" dirty="0"/>
              <a:t>を使いたい場合、</a:t>
            </a:r>
            <a:endParaRPr kumimoji="1" lang="en-US" altLang="ja-JP" dirty="0"/>
          </a:p>
          <a:p>
            <a:r>
              <a:rPr kumimoji="1" lang="ja-JP" altLang="en-US" dirty="0"/>
              <a:t>まずフラグをチェックします。</a:t>
            </a:r>
            <a:endParaRPr kumimoji="1" lang="en-US" altLang="ja-JP" dirty="0"/>
          </a:p>
          <a:p>
            <a:r>
              <a:rPr kumimoji="1" lang="ja-JP" altLang="en-US" dirty="0"/>
              <a:t>このとき、フラグが</a:t>
            </a:r>
            <a:r>
              <a:rPr kumimoji="1" lang="en-US" altLang="ja-JP" dirty="0"/>
              <a:t>1</a:t>
            </a:r>
            <a:r>
              <a:rPr kumimoji="1" lang="ja-JP" altLang="en-US" dirty="0"/>
              <a:t>であれば、</a:t>
            </a:r>
            <a:r>
              <a:rPr kumimoji="1" lang="en-US" altLang="ja-JP" dirty="0"/>
              <a:t>0</a:t>
            </a:r>
            <a:r>
              <a:rPr kumimoji="1" lang="ja-JP" altLang="en-US" dirty="0"/>
              <a:t>になるまで待ちます。</a:t>
            </a:r>
            <a:endParaRPr kumimoji="1" lang="en-US" altLang="ja-JP" dirty="0"/>
          </a:p>
          <a:p>
            <a:r>
              <a:rPr kumimoji="1" lang="ja-JP" altLang="en-US" dirty="0"/>
              <a:t>フラグが</a:t>
            </a:r>
            <a:r>
              <a:rPr kumimoji="1" lang="en-US" altLang="ja-JP" dirty="0"/>
              <a:t>0</a:t>
            </a:r>
            <a:r>
              <a:rPr kumimoji="1" lang="ja-JP" altLang="en-US" dirty="0"/>
              <a:t>になったら、まずフラグを</a:t>
            </a:r>
            <a:r>
              <a:rPr kumimoji="1" lang="en-US" altLang="ja-JP" dirty="0"/>
              <a:t>1</a:t>
            </a:r>
            <a:r>
              <a:rPr kumimoji="1" lang="ja-JP" altLang="en-US" dirty="0"/>
              <a:t>にセットし、</a:t>
            </a:r>
            <a:endParaRPr kumimoji="1" lang="en-US" altLang="ja-JP" dirty="0"/>
          </a:p>
          <a:p>
            <a:r>
              <a:rPr kumimoji="1" lang="ja-JP" altLang="en-US" dirty="0"/>
              <a:t>臨界領域に入ります。</a:t>
            </a:r>
            <a:endParaRPr kumimoji="1" lang="en-US" altLang="ja-JP" dirty="0"/>
          </a:p>
          <a:p>
            <a:r>
              <a:rPr kumimoji="1" lang="ja-JP" altLang="en-US" dirty="0"/>
              <a:t>臨界領域から出てきたら、フラグを</a:t>
            </a:r>
            <a:r>
              <a:rPr kumimoji="1" lang="en-US" altLang="ja-JP" dirty="0"/>
              <a:t>0</a:t>
            </a:r>
            <a:r>
              <a:rPr kumimoji="1" lang="ja-JP" altLang="en-US" dirty="0"/>
              <a:t>にリセットします。</a:t>
            </a:r>
            <a:endParaRPr kumimoji="1" lang="en-US" altLang="ja-JP" dirty="0"/>
          </a:p>
          <a:p>
            <a:r>
              <a:rPr kumimoji="1" lang="ja-JP" altLang="en-US" dirty="0"/>
              <a:t>こうすれば、資源を占有している間はフラグが</a:t>
            </a:r>
            <a:r>
              <a:rPr kumimoji="1" lang="en-US" altLang="ja-JP" dirty="0"/>
              <a:t>1</a:t>
            </a:r>
            <a:r>
              <a:rPr kumimoji="1" lang="ja-JP" altLang="en-US" dirty="0"/>
              <a:t>になりますので、</a:t>
            </a:r>
            <a:endParaRPr kumimoji="1" lang="en-US" altLang="ja-JP" dirty="0"/>
          </a:p>
          <a:p>
            <a:r>
              <a:rPr kumimoji="1" lang="ja-JP" altLang="en-US" dirty="0"/>
              <a:t>他の人が資源を使うことはなさそうです。</a:t>
            </a:r>
            <a:endParaRPr kumimoji="1" lang="en-US" altLang="ja-JP" dirty="0"/>
          </a:p>
          <a:p>
            <a:r>
              <a:rPr kumimoji="1" lang="ja-JP" altLang="en-US" dirty="0"/>
              <a:t>それでは、本当にこれでうまくいくでしょうか？</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25</a:t>
            </a:fld>
            <a:endParaRPr lang="en-US" altLang="ja-JP"/>
          </a:p>
        </p:txBody>
      </p:sp>
    </p:spTree>
    <p:extLst>
      <p:ext uri="{BB962C8B-B14F-4D97-AF65-F5344CB8AC3E}">
        <p14:creationId xmlns:p14="http://schemas.microsoft.com/office/powerpoint/2010/main" val="1839888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今、プロセス</a:t>
            </a:r>
            <a:r>
              <a:rPr kumimoji="1" lang="en-US" altLang="ja-JP" dirty="0"/>
              <a:t>1, 2 </a:t>
            </a:r>
            <a:r>
              <a:rPr kumimoji="1" lang="ja-JP" altLang="en-US" dirty="0"/>
              <a:t>の</a:t>
            </a:r>
            <a:r>
              <a:rPr kumimoji="1" lang="en-US" altLang="ja-JP" dirty="0"/>
              <a:t>2</a:t>
            </a:r>
            <a:r>
              <a:rPr kumimoji="1" lang="ja-JP" altLang="en-US" dirty="0"/>
              <a:t>つのプロセスが、資源</a:t>
            </a:r>
            <a:r>
              <a:rPr kumimoji="1" lang="en-US" altLang="ja-JP" dirty="0"/>
              <a:t>1</a:t>
            </a:r>
            <a:r>
              <a:rPr kumimoji="1" lang="ja-JP" altLang="en-US" dirty="0"/>
              <a:t>を使いたいとします。</a:t>
            </a:r>
            <a:endParaRPr kumimoji="1" lang="en-US" altLang="ja-JP" dirty="0"/>
          </a:p>
          <a:p>
            <a:r>
              <a:rPr kumimoji="1" lang="ja-JP" altLang="en-US" dirty="0"/>
              <a:t>プロセス</a:t>
            </a:r>
            <a:r>
              <a:rPr kumimoji="1" lang="en-US" altLang="ja-JP" dirty="0"/>
              <a:t>1, 2</a:t>
            </a:r>
            <a:r>
              <a:rPr kumimoji="1" lang="ja-JP" altLang="en-US" dirty="0"/>
              <a:t>はまずフラグをチェックします。</a:t>
            </a:r>
            <a:endParaRPr kumimoji="1" lang="en-US" altLang="ja-JP" dirty="0"/>
          </a:p>
          <a:p>
            <a:r>
              <a:rPr kumimoji="1" lang="ja-JP" altLang="en-US" dirty="0"/>
              <a:t>プロセス</a:t>
            </a:r>
            <a:r>
              <a:rPr kumimoji="1" lang="en-US" altLang="ja-JP" dirty="0"/>
              <a:t>1</a:t>
            </a:r>
            <a:r>
              <a:rPr kumimoji="1" lang="ja-JP" altLang="en-US" dirty="0"/>
              <a:t>が先に実行され、フラグを読みに行きます。</a:t>
            </a:r>
            <a:endParaRPr kumimoji="1" lang="en-US" altLang="ja-JP" dirty="0"/>
          </a:p>
          <a:p>
            <a:r>
              <a:rPr kumimoji="1" lang="ja-JP" altLang="en-US" dirty="0"/>
              <a:t>フラグが</a:t>
            </a:r>
            <a:r>
              <a:rPr kumimoji="1" lang="en-US" altLang="ja-JP" dirty="0"/>
              <a:t>0</a:t>
            </a:r>
            <a:r>
              <a:rPr kumimoji="1" lang="ja-JP" altLang="en-US" dirty="0"/>
              <a:t>だったので、フラグを</a:t>
            </a:r>
            <a:r>
              <a:rPr kumimoji="1" lang="en-US" altLang="ja-JP" dirty="0"/>
              <a:t>1</a:t>
            </a:r>
            <a:r>
              <a:rPr kumimoji="1" lang="ja-JP" altLang="en-US" dirty="0"/>
              <a:t>にセットし、</a:t>
            </a:r>
            <a:endParaRPr kumimoji="1" lang="en-US" altLang="ja-JP" dirty="0"/>
          </a:p>
          <a:p>
            <a:r>
              <a:rPr kumimoji="1" lang="ja-JP" altLang="en-US" dirty="0"/>
              <a:t>資源</a:t>
            </a:r>
            <a:r>
              <a:rPr kumimoji="1" lang="en-US" altLang="ja-JP" dirty="0"/>
              <a:t>1</a:t>
            </a:r>
            <a:r>
              <a:rPr kumimoji="1" lang="ja-JP" altLang="en-US" dirty="0"/>
              <a:t>を獲得します。</a:t>
            </a:r>
            <a:endParaRPr kumimoji="1" lang="en-US" altLang="ja-JP" dirty="0"/>
          </a:p>
          <a:p>
            <a:r>
              <a:rPr kumimoji="1" lang="ja-JP" altLang="en-US" dirty="0"/>
              <a:t>その後、プロセス</a:t>
            </a:r>
            <a:r>
              <a:rPr kumimoji="1" lang="en-US" altLang="ja-JP" dirty="0"/>
              <a:t>2</a:t>
            </a:r>
            <a:r>
              <a:rPr kumimoji="1" lang="ja-JP" altLang="en-US" dirty="0"/>
              <a:t>がフラグをチェックしますが、フラグは</a:t>
            </a:r>
            <a:r>
              <a:rPr kumimoji="1" lang="en-US" altLang="ja-JP" dirty="0"/>
              <a:t>0</a:t>
            </a:r>
            <a:r>
              <a:rPr kumimoji="1" lang="ja-JP" altLang="en-US" dirty="0"/>
              <a:t>なので、</a:t>
            </a:r>
            <a:endParaRPr kumimoji="1" lang="en-US" altLang="ja-JP" dirty="0"/>
          </a:p>
          <a:p>
            <a:r>
              <a:rPr kumimoji="1" lang="ja-JP" altLang="en-US" dirty="0"/>
              <a:t>プロセス</a:t>
            </a:r>
            <a:r>
              <a:rPr kumimoji="1" lang="en-US" altLang="ja-JP" dirty="0"/>
              <a:t>2</a:t>
            </a:r>
            <a:r>
              <a:rPr kumimoji="1" lang="ja-JP" altLang="en-US" dirty="0"/>
              <a:t>はブロック状態になります。</a:t>
            </a:r>
            <a:endParaRPr kumimoji="1" lang="en-US" altLang="ja-JP" dirty="0"/>
          </a:p>
          <a:p>
            <a:r>
              <a:rPr kumimoji="1" lang="ja-JP" altLang="en-US" dirty="0"/>
              <a:t>これでうまくいきそうに見えますね。</a:t>
            </a:r>
            <a:endParaRPr kumimoji="1" lang="en-US" altLang="ja-JP" dirty="0"/>
          </a:p>
          <a:p>
            <a:r>
              <a:rPr kumimoji="1" lang="ja-JP" altLang="en-US" dirty="0"/>
              <a:t>しかし、実はこれでは問題が発生します。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26</a:t>
            </a:fld>
            <a:endParaRPr lang="en-US" altLang="ja-JP"/>
          </a:p>
        </p:txBody>
      </p:sp>
    </p:spTree>
    <p:extLst>
      <p:ext uri="{BB962C8B-B14F-4D97-AF65-F5344CB8AC3E}">
        <p14:creationId xmlns:p14="http://schemas.microsoft.com/office/powerpoint/2010/main" val="28188798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en-US" altLang="ja-JP" dirty="0"/>
          </a:p>
          <a:p>
            <a:r>
              <a:rPr kumimoji="1" lang="ja-JP" altLang="en-US" dirty="0"/>
              <a:t>プロセス</a:t>
            </a:r>
            <a:r>
              <a:rPr kumimoji="1" lang="en-US" altLang="ja-JP" dirty="0"/>
              <a:t>1</a:t>
            </a:r>
            <a:r>
              <a:rPr kumimoji="1" lang="ja-JP" altLang="en-US" dirty="0"/>
              <a:t>が実行され、フラグを読みに行きました。</a:t>
            </a:r>
            <a:endParaRPr kumimoji="1" lang="en-US" altLang="ja-JP" dirty="0"/>
          </a:p>
          <a:p>
            <a:r>
              <a:rPr kumimoji="1" lang="ja-JP" altLang="en-US" dirty="0"/>
              <a:t>プロセス</a:t>
            </a:r>
            <a:r>
              <a:rPr kumimoji="1" lang="en-US" altLang="ja-JP" dirty="0"/>
              <a:t>1</a:t>
            </a:r>
            <a:r>
              <a:rPr kumimoji="1" lang="ja-JP" altLang="en-US" dirty="0"/>
              <a:t>は</a:t>
            </a:r>
            <a:r>
              <a:rPr kumimoji="1" lang="en-US" altLang="ja-JP" dirty="0"/>
              <a:t>0</a:t>
            </a:r>
            <a:r>
              <a:rPr kumimoji="1" lang="ja-JP" altLang="en-US" dirty="0"/>
              <a:t>を読みます。</a:t>
            </a:r>
            <a:endParaRPr kumimoji="1" lang="en-US" altLang="ja-JP" dirty="0"/>
          </a:p>
          <a:p>
            <a:r>
              <a:rPr kumimoji="1" lang="ja-JP" altLang="en-US" dirty="0"/>
              <a:t>ここで、プロセス</a:t>
            </a:r>
            <a:r>
              <a:rPr kumimoji="1" lang="en-US" altLang="ja-JP" dirty="0"/>
              <a:t>2</a:t>
            </a:r>
            <a:r>
              <a:rPr kumimoji="1" lang="ja-JP" altLang="en-US" dirty="0"/>
              <a:t>に処理が移ったとします。</a:t>
            </a:r>
            <a:endParaRPr kumimoji="1" lang="en-US" altLang="ja-JP" dirty="0"/>
          </a:p>
          <a:p>
            <a:r>
              <a:rPr kumimoji="1" lang="ja-JP" altLang="en-US" dirty="0"/>
              <a:t>プロセス</a:t>
            </a:r>
            <a:r>
              <a:rPr kumimoji="1" lang="en-US" altLang="ja-JP" dirty="0"/>
              <a:t>2</a:t>
            </a:r>
            <a:r>
              <a:rPr kumimoji="1" lang="ja-JP" altLang="en-US" dirty="0"/>
              <a:t>はフラグを読みに行きます。</a:t>
            </a:r>
            <a:endParaRPr kumimoji="1" lang="en-US" altLang="ja-JP" dirty="0"/>
          </a:p>
          <a:p>
            <a:r>
              <a:rPr kumimoji="1" lang="ja-JP" altLang="en-US" dirty="0"/>
              <a:t>この時点では、フラグはまだ</a:t>
            </a:r>
            <a:r>
              <a:rPr kumimoji="1" lang="en-US" altLang="ja-JP" dirty="0"/>
              <a:t>0</a:t>
            </a:r>
            <a:r>
              <a:rPr kumimoji="1" lang="ja-JP" altLang="en-US" dirty="0"/>
              <a:t>ですので、プロセス</a:t>
            </a:r>
            <a:r>
              <a:rPr kumimoji="1" lang="en-US" altLang="ja-JP" dirty="0"/>
              <a:t>2</a:t>
            </a:r>
            <a:r>
              <a:rPr kumimoji="1" lang="ja-JP" altLang="en-US" dirty="0"/>
              <a:t>もフラグ</a:t>
            </a:r>
            <a:r>
              <a:rPr kumimoji="1" lang="en-US" altLang="ja-JP" dirty="0"/>
              <a:t>0</a:t>
            </a:r>
            <a:r>
              <a:rPr kumimoji="1" lang="ja-JP" altLang="en-US" dirty="0"/>
              <a:t>を読みます。</a:t>
            </a:r>
            <a:endParaRPr kumimoji="1" lang="en-US" altLang="ja-JP" dirty="0"/>
          </a:p>
          <a:p>
            <a:r>
              <a:rPr kumimoji="1" lang="ja-JP" altLang="en-US" dirty="0"/>
              <a:t>すると、プロセス</a:t>
            </a:r>
            <a:r>
              <a:rPr kumimoji="1" lang="en-US" altLang="ja-JP" dirty="0"/>
              <a:t>1</a:t>
            </a:r>
            <a:r>
              <a:rPr kumimoji="1" lang="ja-JP" altLang="en-US" dirty="0"/>
              <a:t>、プロセス</a:t>
            </a:r>
            <a:r>
              <a:rPr kumimoji="1" lang="en-US" altLang="ja-JP" dirty="0"/>
              <a:t>2</a:t>
            </a:r>
            <a:r>
              <a:rPr kumimoji="1" lang="ja-JP" altLang="en-US" dirty="0"/>
              <a:t>の両方が、フラグ</a:t>
            </a:r>
            <a:r>
              <a:rPr kumimoji="1" lang="en-US" altLang="ja-JP" dirty="0"/>
              <a:t>0</a:t>
            </a:r>
            <a:r>
              <a:rPr kumimoji="1" lang="ja-JP" altLang="en-US" dirty="0"/>
              <a:t>を読んでしまいます。</a:t>
            </a:r>
            <a:endParaRPr kumimoji="1" lang="en-US" altLang="ja-JP" dirty="0"/>
          </a:p>
          <a:p>
            <a:r>
              <a:rPr kumimoji="1" lang="ja-JP" altLang="en-US" dirty="0"/>
              <a:t>プロセス</a:t>
            </a:r>
            <a:r>
              <a:rPr kumimoji="1" lang="en-US" altLang="ja-JP" dirty="0"/>
              <a:t>1, 2 </a:t>
            </a:r>
            <a:r>
              <a:rPr kumimoji="1" lang="ja-JP" altLang="en-US" dirty="0"/>
              <a:t>がフラグを</a:t>
            </a:r>
            <a:r>
              <a:rPr kumimoji="1" lang="en-US" altLang="ja-JP" dirty="0"/>
              <a:t>1</a:t>
            </a:r>
            <a:r>
              <a:rPr kumimoji="1" lang="ja-JP" altLang="en-US" dirty="0"/>
              <a:t>にセットした後、</a:t>
            </a:r>
            <a:endParaRPr kumimoji="1" lang="en-US" altLang="ja-JP" dirty="0"/>
          </a:p>
          <a:p>
            <a:r>
              <a:rPr kumimoji="1" lang="ja-JP" altLang="en-US" dirty="0"/>
              <a:t>資源を得ようとしますので、</a:t>
            </a:r>
            <a:r>
              <a:rPr kumimoji="1" lang="en-US" altLang="ja-JP" dirty="0"/>
              <a:t>2</a:t>
            </a:r>
            <a:r>
              <a:rPr kumimoji="1" lang="ja-JP" altLang="en-US" dirty="0"/>
              <a:t>つのプロセスが同時に資源を使ってしまいます。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27</a:t>
            </a:fld>
            <a:endParaRPr lang="en-US" altLang="ja-JP"/>
          </a:p>
        </p:txBody>
      </p:sp>
    </p:spTree>
    <p:extLst>
      <p:ext uri="{BB962C8B-B14F-4D97-AF65-F5344CB8AC3E}">
        <p14:creationId xmlns:p14="http://schemas.microsoft.com/office/powerpoint/2010/main" val="452693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お手洗いの例でみてみましょう。</a:t>
            </a:r>
            <a:endParaRPr kumimoji="1" lang="en-US" altLang="ja-JP" dirty="0"/>
          </a:p>
          <a:p>
            <a:r>
              <a:rPr kumimoji="1" lang="ja-JP" altLang="en-US" dirty="0"/>
              <a:t>使用中のランプが点灯している間は、お手洗いには入れません。</a:t>
            </a:r>
            <a:endParaRPr kumimoji="1" lang="en-US" altLang="ja-JP" dirty="0"/>
          </a:p>
          <a:p>
            <a:r>
              <a:rPr kumimoji="1" lang="ja-JP" altLang="en-US" dirty="0"/>
              <a:t>お手洗いを使っていた人が出ていき、ランプを消します。</a:t>
            </a:r>
            <a:endParaRPr kumimoji="1" lang="en-US" altLang="ja-JP" dirty="0"/>
          </a:p>
          <a:p>
            <a:r>
              <a:rPr kumimoji="1" lang="ja-JP" altLang="en-US" dirty="0"/>
              <a:t>ここで複数の人が同時にランプを見てしまうと、</a:t>
            </a:r>
            <a:endParaRPr kumimoji="1" lang="en-US" altLang="ja-JP" dirty="0"/>
          </a:p>
          <a:p>
            <a:r>
              <a:rPr kumimoji="1" lang="ja-JP" altLang="en-US" dirty="0"/>
              <a:t>複数の人がお手洗いに入ってしまいます。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28</a:t>
            </a:fld>
            <a:endParaRPr lang="en-US" altLang="ja-JP"/>
          </a:p>
        </p:txBody>
      </p:sp>
    </p:spTree>
    <p:extLst>
      <p:ext uri="{BB962C8B-B14F-4D97-AF65-F5344CB8AC3E}">
        <p14:creationId xmlns:p14="http://schemas.microsoft.com/office/powerpoint/2010/main" val="15245365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臨界領域に</a:t>
            </a:r>
            <a:r>
              <a:rPr kumimoji="1" lang="en-US" altLang="ja-JP" dirty="0"/>
              <a:t>1</a:t>
            </a:r>
            <a:r>
              <a:rPr kumimoji="1" lang="ja-JP" altLang="en-US" dirty="0"/>
              <a:t>つのプロセスしか入らないようにするために、</a:t>
            </a:r>
            <a:endParaRPr kumimoji="1" lang="en-US" altLang="ja-JP" dirty="0"/>
          </a:p>
          <a:p>
            <a:r>
              <a:rPr kumimoji="1" lang="ja-JP" altLang="en-US" dirty="0"/>
              <a:t>フラグを付けました。</a:t>
            </a:r>
            <a:endParaRPr kumimoji="1" lang="en-US" altLang="ja-JP" dirty="0"/>
          </a:p>
          <a:p>
            <a:r>
              <a:rPr kumimoji="1" lang="ja-JP" altLang="en-US" dirty="0"/>
              <a:t>しかし、フラグを同時に複数のプロセスが見てしまうと、</a:t>
            </a:r>
            <a:endParaRPr kumimoji="1" lang="en-US" altLang="ja-JP" dirty="0"/>
          </a:p>
          <a:p>
            <a:r>
              <a:rPr kumimoji="1" lang="ja-JP" altLang="en-US" dirty="0"/>
              <a:t>複数のプロセスが同時に臨界領域に入ってしまいます。</a:t>
            </a:r>
            <a:endParaRPr kumimoji="1" lang="en-US" altLang="ja-JP" dirty="0"/>
          </a:p>
          <a:p>
            <a:r>
              <a:rPr kumimoji="1" lang="ja-JP" altLang="en-US" dirty="0"/>
              <a:t>つまり、フラグを読んでから、フラグに</a:t>
            </a:r>
            <a:r>
              <a:rPr kumimoji="1" lang="en-US" altLang="ja-JP" dirty="0"/>
              <a:t>1</a:t>
            </a:r>
            <a:r>
              <a:rPr kumimoji="1" lang="ja-JP" altLang="en-US" dirty="0"/>
              <a:t>を書き込むまでの間は、</a:t>
            </a:r>
            <a:endParaRPr kumimoji="1" lang="en-US" altLang="ja-JP" dirty="0"/>
          </a:p>
          <a:p>
            <a:r>
              <a:rPr kumimoji="1" lang="ja-JP" altLang="en-US" dirty="0"/>
              <a:t>他のプロセスに割り込まれてはいけないわけです。</a:t>
            </a:r>
            <a:endParaRPr kumimoji="1" lang="en-US" altLang="ja-JP" dirty="0"/>
          </a:p>
          <a:p>
            <a:r>
              <a:rPr kumimoji="1" lang="ja-JP" altLang="en-US" dirty="0"/>
              <a:t>他のプロセスに割り込まれてはいけない、ということは、</a:t>
            </a:r>
            <a:endParaRPr kumimoji="1" lang="en-US" altLang="ja-JP" dirty="0"/>
          </a:p>
          <a:p>
            <a:r>
              <a:rPr kumimoji="1" lang="ja-JP" altLang="en-US" dirty="0"/>
              <a:t>フラグ自体が逐次的資源であり、フラグ操作自身が臨界領域になります。</a:t>
            </a:r>
            <a:endParaRPr kumimoji="1" lang="en-US" altLang="ja-JP" dirty="0"/>
          </a:p>
          <a:p>
            <a:r>
              <a:rPr kumimoji="1" lang="ja-JP" altLang="en-US" dirty="0"/>
              <a:t>すると、フラグを排他制御するためにフラグのフラグが必要になりますが、</a:t>
            </a:r>
            <a:endParaRPr kumimoji="1" lang="en-US" altLang="ja-JP" dirty="0"/>
          </a:p>
          <a:p>
            <a:r>
              <a:rPr kumimoji="1" lang="ja-JP" altLang="en-US" dirty="0"/>
              <a:t>同様の理由で、今度はフラグのフラグも逐次的資源になってしまします。</a:t>
            </a:r>
            <a:endParaRPr kumimoji="1" lang="en-US" altLang="ja-JP" dirty="0"/>
          </a:p>
          <a:p>
            <a:r>
              <a:rPr kumimoji="1" lang="ja-JP" altLang="en-US" dirty="0"/>
              <a:t>これは、さらにフラグのフラグのフラグ、とフラグを何重にしても同じことです。</a:t>
            </a:r>
            <a:endParaRPr kumimoji="1" lang="en-US" altLang="ja-JP" dirty="0"/>
          </a:p>
          <a:p>
            <a:r>
              <a:rPr kumimoji="1" lang="ja-JP" altLang="en-US" dirty="0"/>
              <a:t>つまり、フラグによる相互排除は、本質的に不可能なのです。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29</a:t>
            </a:fld>
            <a:endParaRPr lang="en-US" altLang="ja-JP"/>
          </a:p>
        </p:txBody>
      </p:sp>
    </p:spTree>
    <p:extLst>
      <p:ext uri="{BB962C8B-B14F-4D97-AF65-F5344CB8AC3E}">
        <p14:creationId xmlns:p14="http://schemas.microsoft.com/office/powerpoint/2010/main" val="2932377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並行処理により見かけ上同時処理すると、</a:t>
            </a:r>
            <a:endParaRPr kumimoji="1" lang="en-US" altLang="ja-JP" dirty="0"/>
          </a:p>
          <a:p>
            <a:r>
              <a:rPr kumimoji="1" lang="ja-JP" altLang="en-US" dirty="0"/>
              <a:t>プロセスの間で協調、競合、干渉などが起きます。</a:t>
            </a:r>
            <a:endParaRPr kumimoji="1" lang="en-US" altLang="ja-JP" dirty="0"/>
          </a:p>
          <a:p>
            <a:r>
              <a:rPr kumimoji="1" lang="ja-JP" altLang="en-US" dirty="0"/>
              <a:t>プロセスの協調は、プロセス間で仕事の分担や通信等、</a:t>
            </a:r>
            <a:endParaRPr kumimoji="1" lang="en-US" altLang="ja-JP" dirty="0"/>
          </a:p>
          <a:p>
            <a:r>
              <a:rPr kumimoji="1" lang="ja-JP" altLang="en-US" dirty="0"/>
              <a:t>複数のプロセスが助け合うことです。</a:t>
            </a:r>
            <a:endParaRPr kumimoji="1" lang="en-US" altLang="ja-JP" dirty="0"/>
          </a:p>
          <a:p>
            <a:r>
              <a:rPr kumimoji="1" lang="ja-JP" altLang="en-US" dirty="0"/>
              <a:t>その逆がプロセスの競合です。</a:t>
            </a:r>
            <a:endParaRPr kumimoji="1" lang="en-US" altLang="ja-JP" dirty="0"/>
          </a:p>
          <a:p>
            <a:r>
              <a:rPr kumimoji="1" lang="ja-JP" altLang="en-US" dirty="0"/>
              <a:t>プロセスの競合は、プロセス間でリソースを取り合います。</a:t>
            </a:r>
            <a:endParaRPr kumimoji="1" lang="en-US" altLang="ja-JP" dirty="0"/>
          </a:p>
          <a:p>
            <a:r>
              <a:rPr kumimoji="1" lang="ja-JP" altLang="en-US" dirty="0"/>
              <a:t>競合が起きる場合は、プロセス間の調停、リソースの割り当ての制御が必要になります。</a:t>
            </a:r>
            <a:endParaRPr kumimoji="1" lang="en-US" altLang="ja-JP" dirty="0"/>
          </a:p>
          <a:p>
            <a:r>
              <a:rPr kumimoji="1" lang="ja-JP" altLang="en-US" dirty="0"/>
              <a:t>他のプロセスにより悪影響が出るのがプロセスの干渉です。</a:t>
            </a:r>
            <a:endParaRPr kumimoji="1" lang="en-US" altLang="ja-JP" dirty="0"/>
          </a:p>
          <a:p>
            <a:r>
              <a:rPr kumimoji="1" lang="ja-JP" altLang="en-US" dirty="0"/>
              <a:t>プロセスの干渉は、プロセスのバグなどにより、他の正常なプロセスに異常が発生します。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a:t>
            </a:fld>
            <a:endParaRPr lang="en-US" altLang="ja-JP"/>
          </a:p>
        </p:txBody>
      </p:sp>
    </p:spTree>
    <p:extLst>
      <p:ext uri="{BB962C8B-B14F-4D97-AF65-F5344CB8AC3E}">
        <p14:creationId xmlns:p14="http://schemas.microsoft.com/office/powerpoint/2010/main" val="25448285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フラグを使う方法では、本質的に相互排除できませんでした。</a:t>
            </a:r>
            <a:endParaRPr kumimoji="1" lang="en-US" altLang="ja-JP" dirty="0"/>
          </a:p>
          <a:p>
            <a:r>
              <a:rPr kumimoji="1" lang="ja-JP" altLang="en-US" dirty="0"/>
              <a:t>しかし、相互排除は必用なことですから、できません、で終わっては困ります。</a:t>
            </a:r>
            <a:endParaRPr kumimoji="1" lang="en-US" altLang="ja-JP" dirty="0"/>
          </a:p>
          <a:p>
            <a:r>
              <a:rPr kumimoji="1" lang="ja-JP" altLang="en-US" dirty="0"/>
              <a:t>幸い、相互排除するための方法はあります。</a:t>
            </a:r>
            <a:endParaRPr kumimoji="1" lang="en-US" altLang="ja-JP" dirty="0"/>
          </a:p>
          <a:p>
            <a:r>
              <a:rPr kumimoji="1" lang="ja-JP" altLang="en-US" dirty="0"/>
              <a:t>今回は</a:t>
            </a:r>
            <a:r>
              <a:rPr kumimoji="1" lang="en-US" altLang="ja-JP" dirty="0"/>
              <a:t>3</a:t>
            </a:r>
            <a:r>
              <a:rPr kumimoji="1" lang="ja-JP" altLang="en-US" dirty="0"/>
              <a:t>つのやり方を紹介します。</a:t>
            </a:r>
            <a:endParaRPr kumimoji="1" lang="en-US" altLang="ja-JP" dirty="0"/>
          </a:p>
          <a:p>
            <a:r>
              <a:rPr kumimoji="1" lang="ja-JP" altLang="en-US" dirty="0"/>
              <a:t>ソフトウェアによる排除、</a:t>
            </a:r>
            <a:endParaRPr kumimoji="1" lang="en-US" altLang="ja-JP" dirty="0"/>
          </a:p>
          <a:p>
            <a:r>
              <a:rPr kumimoji="1" lang="ja-JP" altLang="en-US" dirty="0"/>
              <a:t>ハードウェアによる排除、</a:t>
            </a:r>
            <a:endParaRPr kumimoji="1" lang="en-US" altLang="ja-JP" dirty="0"/>
          </a:p>
          <a:p>
            <a:r>
              <a:rPr kumimoji="1" lang="ja-JP" altLang="en-US" dirty="0"/>
              <a:t>割込み禁止による排除です。</a:t>
            </a:r>
            <a:endParaRPr kumimoji="1" lang="en-US" altLang="ja-JP" dirty="0"/>
          </a:p>
          <a:p>
            <a:r>
              <a:rPr kumimoji="1" lang="ja-JP" altLang="en-US" dirty="0"/>
              <a:t>ソフトウェアによる排除では、相互排除アルゴリズムを用います。</a:t>
            </a:r>
            <a:endParaRPr kumimoji="1" lang="en-US" altLang="ja-JP" dirty="0"/>
          </a:p>
          <a:p>
            <a:r>
              <a:rPr kumimoji="1" lang="ja-JP" altLang="en-US" dirty="0"/>
              <a:t>ハードウェアによる排除では、機械語命令</a:t>
            </a:r>
            <a:r>
              <a:rPr kumimoji="1" lang="en-US" altLang="ja-JP" dirty="0"/>
              <a:t>Test and Set </a:t>
            </a:r>
            <a:r>
              <a:rPr kumimoji="1" lang="ja-JP" altLang="en-US" dirty="0"/>
              <a:t>を使用します。</a:t>
            </a:r>
            <a:endParaRPr kumimoji="1" lang="en-US" altLang="ja-JP" dirty="0"/>
          </a:p>
          <a:p>
            <a:r>
              <a:rPr kumimoji="1" lang="ja-JP" altLang="en-US" dirty="0"/>
              <a:t>割込み禁止による排除では、割り込み禁止命令を使用します。</a:t>
            </a:r>
            <a:endParaRPr kumimoji="1" lang="en-US" altLang="ja-JP" dirty="0"/>
          </a:p>
          <a:p>
            <a:r>
              <a:rPr kumimoji="1" lang="ja-JP" altLang="en-US" dirty="0"/>
              <a:t>それでは、各手法についてみていきましょう。</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30</a:t>
            </a:fld>
            <a:endParaRPr lang="en-US" altLang="ja-JP"/>
          </a:p>
        </p:txBody>
      </p:sp>
    </p:spTree>
    <p:extLst>
      <p:ext uri="{BB962C8B-B14F-4D97-AF65-F5344CB8AC3E}">
        <p14:creationId xmlns:p14="http://schemas.microsoft.com/office/powerpoint/2010/main" val="9474233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ソフトウェアによる相互排除では、相互排除アルゴリズムを使います。</a:t>
            </a:r>
            <a:endParaRPr kumimoji="1" lang="en-US" altLang="ja-JP" dirty="0"/>
          </a:p>
          <a:p>
            <a:r>
              <a:rPr kumimoji="1" lang="en-US" altLang="ja-JP" dirty="0"/>
              <a:t>2</a:t>
            </a:r>
            <a:r>
              <a:rPr kumimoji="1" lang="ja-JP" altLang="en-US" dirty="0"/>
              <a:t>プロセス間の相互排除アルゴリズムは</a:t>
            </a:r>
            <a:endParaRPr kumimoji="1" lang="en-US" altLang="ja-JP" dirty="0"/>
          </a:p>
          <a:p>
            <a:r>
              <a:rPr kumimoji="1" lang="ja-JP" altLang="en-US" dirty="0"/>
              <a:t>交互実行のアルゴリズム、</a:t>
            </a:r>
            <a:endParaRPr kumimoji="1" lang="en-US" altLang="ja-JP" dirty="0"/>
          </a:p>
          <a:p>
            <a:r>
              <a:rPr kumimoji="1" lang="en-US" altLang="ja-JP" dirty="0"/>
              <a:t>Dekker </a:t>
            </a:r>
            <a:r>
              <a:rPr kumimoji="1" lang="ja-JP" altLang="en-US" dirty="0"/>
              <a:t>のアルゴリズム、</a:t>
            </a:r>
            <a:endParaRPr kumimoji="1" lang="en-US" altLang="ja-JP" dirty="0"/>
          </a:p>
          <a:p>
            <a:r>
              <a:rPr kumimoji="1" lang="en-US" altLang="ja-JP" dirty="0"/>
              <a:t>Peterson </a:t>
            </a:r>
            <a:r>
              <a:rPr kumimoji="1" lang="ja-JP" altLang="en-US" dirty="0"/>
              <a:t>のアルゴリズム等があります。</a:t>
            </a:r>
            <a:endParaRPr kumimoji="1" lang="en-US" altLang="ja-JP" dirty="0"/>
          </a:p>
          <a:p>
            <a:r>
              <a:rPr kumimoji="1" lang="ja-JP" altLang="en-US" dirty="0"/>
              <a:t>よりプロセス数が多い場合の相互排除アルゴリズムは、</a:t>
            </a:r>
            <a:endParaRPr kumimoji="1" lang="en-US" altLang="ja-JP" dirty="0"/>
          </a:p>
          <a:p>
            <a:r>
              <a:rPr kumimoji="1" lang="en-US" altLang="ja-JP" dirty="0"/>
              <a:t>Dijkstra </a:t>
            </a:r>
            <a:r>
              <a:rPr kumimoji="1" lang="ja-JP" altLang="en-US" dirty="0"/>
              <a:t>のアルゴリズム</a:t>
            </a:r>
            <a:endParaRPr kumimoji="1" lang="en-US" altLang="ja-JP" dirty="0"/>
          </a:p>
          <a:p>
            <a:r>
              <a:rPr kumimoji="1" lang="en-US" altLang="ja-JP" dirty="0" err="1"/>
              <a:t>Kuuth</a:t>
            </a:r>
            <a:r>
              <a:rPr kumimoji="1" lang="en-US" altLang="ja-JP" dirty="0"/>
              <a:t> </a:t>
            </a:r>
            <a:r>
              <a:rPr kumimoji="1" lang="ja-JP" altLang="en-US" dirty="0"/>
              <a:t>のアルゴリズム</a:t>
            </a:r>
            <a:endParaRPr kumimoji="1" lang="en-US" altLang="ja-JP" dirty="0"/>
          </a:p>
          <a:p>
            <a:r>
              <a:rPr kumimoji="1" lang="en-US" altLang="ja-JP" dirty="0"/>
              <a:t>Eisenberg </a:t>
            </a:r>
            <a:r>
              <a:rPr kumimoji="1" lang="ja-JP" altLang="en-US" dirty="0"/>
              <a:t>と </a:t>
            </a:r>
            <a:r>
              <a:rPr kumimoji="1" lang="en-US" altLang="ja-JP" dirty="0"/>
              <a:t>McGuire </a:t>
            </a:r>
            <a:r>
              <a:rPr kumimoji="1" lang="ja-JP" altLang="en-US" dirty="0"/>
              <a:t>のアルゴリズム</a:t>
            </a:r>
            <a:endParaRPr kumimoji="1" lang="en-US" altLang="ja-JP" dirty="0"/>
          </a:p>
          <a:p>
            <a:r>
              <a:rPr kumimoji="1" lang="en-US" altLang="ja-JP" dirty="0" err="1"/>
              <a:t>Lamport</a:t>
            </a:r>
            <a:r>
              <a:rPr kumimoji="1" lang="en-US" altLang="ja-JP" dirty="0"/>
              <a:t> </a:t>
            </a:r>
            <a:r>
              <a:rPr kumimoji="1" lang="ja-JP" altLang="en-US" dirty="0"/>
              <a:t>のアルゴリズム等があります。</a:t>
            </a:r>
            <a:endParaRPr kumimoji="1" lang="en-US" altLang="ja-JP" dirty="0"/>
          </a:p>
          <a:p>
            <a:r>
              <a:rPr kumimoji="1" lang="ja-JP" altLang="en-US" dirty="0"/>
              <a:t>時間に都合がありますので、今回はこのうち</a:t>
            </a:r>
            <a:r>
              <a:rPr kumimoji="1" lang="en-US" altLang="ja-JP" dirty="0"/>
              <a:t>3</a:t>
            </a:r>
            <a:r>
              <a:rPr kumimoji="1" lang="ja-JP" altLang="en-US" dirty="0"/>
              <a:t>つを紹介します。</a:t>
            </a:r>
            <a:endParaRPr kumimoji="1" lang="en-US" altLang="ja-JP" dirty="0"/>
          </a:p>
          <a:p>
            <a:r>
              <a:rPr kumimoji="1" lang="ja-JP" altLang="en-US" dirty="0"/>
              <a:t>アルゴリズムの詳細は、オペレーティングシステムの公式ページ、</a:t>
            </a:r>
            <a:endParaRPr kumimoji="1" lang="en-US" altLang="ja-JP" dirty="0"/>
          </a:p>
          <a:p>
            <a:r>
              <a:rPr kumimoji="1" lang="ja-JP" altLang="en-US" dirty="0"/>
              <a:t>および </a:t>
            </a:r>
            <a:r>
              <a:rPr kumimoji="1" lang="en-US" altLang="ja-JP" dirty="0" err="1"/>
              <a:t>GoogleClassroom</a:t>
            </a:r>
            <a:r>
              <a:rPr kumimoji="1" lang="en-US" altLang="ja-JP" dirty="0"/>
              <a:t> </a:t>
            </a:r>
            <a:r>
              <a:rPr kumimoji="1" lang="ja-JP" altLang="en-US" dirty="0"/>
              <a:t>に補足資料を置いてありますので、そちらを参照してください。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31</a:t>
            </a:fld>
            <a:endParaRPr lang="en-US" altLang="ja-JP"/>
          </a:p>
        </p:txBody>
      </p:sp>
    </p:spTree>
    <p:extLst>
      <p:ext uri="{BB962C8B-B14F-4D97-AF65-F5344CB8AC3E}">
        <p14:creationId xmlns:p14="http://schemas.microsoft.com/office/powerpoint/2010/main" val="6087482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まずは</a:t>
            </a:r>
            <a:r>
              <a:rPr kumimoji="1" lang="en-US" altLang="ja-JP" dirty="0"/>
              <a:t>2</a:t>
            </a:r>
            <a:r>
              <a:rPr kumimoji="1" lang="ja-JP" altLang="en-US" dirty="0"/>
              <a:t>プロセスでの相互排除です。</a:t>
            </a:r>
            <a:endParaRPr kumimoji="1" lang="en-US" altLang="ja-JP" dirty="0"/>
          </a:p>
          <a:p>
            <a:r>
              <a:rPr kumimoji="1" lang="en-US" altLang="ja-JP" dirty="0"/>
              <a:t>2</a:t>
            </a:r>
            <a:r>
              <a:rPr kumimoji="1" lang="ja-JP" altLang="en-US" dirty="0"/>
              <a:t>人でお手洗いを使う場合を考えてみましょう。</a:t>
            </a:r>
            <a:endParaRPr kumimoji="1" lang="en-US" altLang="ja-JP" dirty="0"/>
          </a:p>
          <a:p>
            <a:r>
              <a:rPr kumimoji="1" lang="ja-JP" altLang="en-US" dirty="0"/>
              <a:t>交互実行のアルゴリズムでは、</a:t>
            </a:r>
            <a:endParaRPr kumimoji="1" lang="en-US" altLang="ja-JP" dirty="0"/>
          </a:p>
          <a:p>
            <a:r>
              <a:rPr kumimoji="1" lang="en-US" altLang="ja-JP" dirty="0"/>
              <a:t>2</a:t>
            </a:r>
            <a:r>
              <a:rPr kumimoji="1" lang="ja-JP" altLang="en-US" dirty="0"/>
              <a:t>人のうち片方が優先権を持ちます。</a:t>
            </a:r>
            <a:endParaRPr kumimoji="1" lang="en-US" altLang="ja-JP" dirty="0"/>
          </a:p>
          <a:p>
            <a:r>
              <a:rPr kumimoji="1" lang="ja-JP" altLang="en-US" dirty="0"/>
              <a:t>お手洗いを使うときは、まず空いているか確認します。</a:t>
            </a:r>
            <a:endParaRPr kumimoji="1" lang="en-US" altLang="ja-JP" dirty="0"/>
          </a:p>
          <a:p>
            <a:r>
              <a:rPr kumimoji="1" lang="ja-JP" altLang="en-US" dirty="0"/>
              <a:t>空いていなければ当然空くまで待ちます。</a:t>
            </a:r>
            <a:endParaRPr kumimoji="1" lang="en-US" altLang="ja-JP" dirty="0"/>
          </a:p>
          <a:p>
            <a:r>
              <a:rPr kumimoji="1" lang="ja-JP" altLang="en-US" dirty="0"/>
              <a:t>空いていれば、優先権を持っている方が入れます。</a:t>
            </a:r>
            <a:endParaRPr kumimoji="1" lang="en-US" altLang="ja-JP" dirty="0"/>
          </a:p>
          <a:p>
            <a:r>
              <a:rPr kumimoji="1" lang="ja-JP" altLang="en-US" dirty="0"/>
              <a:t>お手洗いから出てきたときは、相手に優先権を渡します。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32</a:t>
            </a:fld>
            <a:endParaRPr lang="en-US" altLang="ja-JP"/>
          </a:p>
        </p:txBody>
      </p:sp>
    </p:spTree>
    <p:extLst>
      <p:ext uri="{BB962C8B-B14F-4D97-AF65-F5344CB8AC3E}">
        <p14:creationId xmlns:p14="http://schemas.microsoft.com/office/powerpoint/2010/main" val="37662949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交互実行のアルゴリズムを見てみましょう。</a:t>
            </a:r>
            <a:endParaRPr kumimoji="1" lang="en-US" altLang="ja-JP" dirty="0"/>
          </a:p>
          <a:p>
            <a:r>
              <a:rPr kumimoji="1" lang="ja-JP" altLang="en-US" dirty="0"/>
              <a:t>広域変数として、優先権を表す </a:t>
            </a:r>
            <a:r>
              <a:rPr kumimoji="1" lang="en-US" altLang="ja-JP" dirty="0"/>
              <a:t>int </a:t>
            </a:r>
            <a:r>
              <a:rPr kumimoji="1" lang="ja-JP" altLang="en-US" dirty="0"/>
              <a:t>型変数 </a:t>
            </a:r>
            <a:r>
              <a:rPr kumimoji="1" lang="en-US" altLang="ja-JP" dirty="0"/>
              <a:t>turn </a:t>
            </a:r>
            <a:r>
              <a:rPr kumimoji="1" lang="ja-JP" altLang="en-US" dirty="0"/>
              <a:t>を使います。</a:t>
            </a:r>
            <a:endParaRPr kumimoji="1" lang="en-US" altLang="ja-JP" dirty="0"/>
          </a:p>
          <a:p>
            <a:r>
              <a:rPr kumimoji="1" lang="ja-JP" altLang="en-US" dirty="0"/>
              <a:t>各プロセスは、</a:t>
            </a:r>
            <a:r>
              <a:rPr kumimoji="1" lang="en-US" altLang="ja-JP" dirty="0"/>
              <a:t>turn </a:t>
            </a:r>
            <a:r>
              <a:rPr kumimoji="1" lang="ja-JP" altLang="en-US" dirty="0"/>
              <a:t>の値を確認し、</a:t>
            </a:r>
            <a:endParaRPr kumimoji="1" lang="en-US" altLang="ja-JP" dirty="0"/>
          </a:p>
          <a:p>
            <a:r>
              <a:rPr kumimoji="1" lang="ja-JP" altLang="en-US" dirty="0"/>
              <a:t>自分に優先権が無ければ優先権が得られるまで待ちます。</a:t>
            </a:r>
            <a:endParaRPr kumimoji="1" lang="en-US" altLang="ja-JP" dirty="0"/>
          </a:p>
          <a:p>
            <a:r>
              <a:rPr kumimoji="1" lang="ja-JP" altLang="en-US" dirty="0"/>
              <a:t>つまり、プロセス</a:t>
            </a:r>
            <a:r>
              <a:rPr kumimoji="1" lang="en-US" altLang="ja-JP" dirty="0"/>
              <a:t>0 </a:t>
            </a:r>
            <a:r>
              <a:rPr kumimoji="1" lang="ja-JP" altLang="en-US" dirty="0"/>
              <a:t>は </a:t>
            </a:r>
            <a:r>
              <a:rPr kumimoji="1" lang="en-US" altLang="ja-JP" dirty="0"/>
              <a:t>turn </a:t>
            </a:r>
            <a:r>
              <a:rPr kumimoji="1" lang="ja-JP" altLang="en-US" dirty="0"/>
              <a:t>の値が</a:t>
            </a:r>
            <a:r>
              <a:rPr kumimoji="1" lang="en-US" altLang="ja-JP" dirty="0"/>
              <a:t>1 </a:t>
            </a:r>
            <a:r>
              <a:rPr kumimoji="1" lang="ja-JP" altLang="en-US" dirty="0"/>
              <a:t>なら待ち、</a:t>
            </a:r>
            <a:endParaRPr kumimoji="1" lang="en-US" altLang="ja-JP" dirty="0"/>
          </a:p>
          <a:p>
            <a:r>
              <a:rPr kumimoji="1" lang="ja-JP" altLang="en-US" dirty="0"/>
              <a:t>プロセス</a:t>
            </a:r>
            <a:r>
              <a:rPr kumimoji="1" lang="en-US" altLang="ja-JP" dirty="0"/>
              <a:t>1 </a:t>
            </a:r>
            <a:r>
              <a:rPr kumimoji="1" lang="ja-JP" altLang="en-US" dirty="0"/>
              <a:t>は</a:t>
            </a:r>
            <a:r>
              <a:rPr kumimoji="1" lang="en-US" altLang="ja-JP" dirty="0"/>
              <a:t>turn </a:t>
            </a:r>
            <a:r>
              <a:rPr kumimoji="1" lang="ja-JP" altLang="en-US" dirty="0"/>
              <a:t>の値が </a:t>
            </a:r>
            <a:r>
              <a:rPr kumimoji="1" lang="en-US" altLang="ja-JP" dirty="0"/>
              <a:t>0 </a:t>
            </a:r>
            <a:r>
              <a:rPr kumimoji="1" lang="ja-JP" altLang="en-US" dirty="0"/>
              <a:t>なら待ちます。</a:t>
            </a:r>
            <a:endParaRPr kumimoji="1" lang="en-US" altLang="ja-JP" dirty="0"/>
          </a:p>
          <a:p>
            <a:r>
              <a:rPr kumimoji="1" lang="ja-JP" altLang="en-US" dirty="0"/>
              <a:t>優先権を得られたら、臨界領域に入ります。</a:t>
            </a:r>
            <a:endParaRPr kumimoji="1" lang="en-US" altLang="ja-JP" dirty="0"/>
          </a:p>
          <a:p>
            <a:r>
              <a:rPr kumimoji="1" lang="ja-JP" altLang="en-US" dirty="0"/>
              <a:t>臨界領域から出てきたときに、優先権を相手に渡します。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33</a:t>
            </a:fld>
            <a:endParaRPr lang="en-US" altLang="ja-JP"/>
          </a:p>
        </p:txBody>
      </p:sp>
    </p:spTree>
    <p:extLst>
      <p:ext uri="{BB962C8B-B14F-4D97-AF65-F5344CB8AC3E}">
        <p14:creationId xmlns:p14="http://schemas.microsoft.com/office/powerpoint/2010/main" val="6782496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各プロセスは、臨界領域に入る前に広域変数 </a:t>
            </a:r>
            <a:r>
              <a:rPr kumimoji="1" lang="en-US" altLang="ja-JP" dirty="0"/>
              <a:t>turn </a:t>
            </a:r>
            <a:r>
              <a:rPr kumimoji="1" lang="ja-JP" altLang="en-US" dirty="0"/>
              <a:t>の値を確認します。</a:t>
            </a:r>
            <a:endParaRPr kumimoji="1" lang="en-US" altLang="ja-JP" dirty="0"/>
          </a:p>
          <a:p>
            <a:r>
              <a:rPr kumimoji="1" lang="ja-JP" altLang="en-US" dirty="0"/>
              <a:t>広域変数 </a:t>
            </a:r>
            <a:r>
              <a:rPr kumimoji="1" lang="en-US" altLang="ja-JP" dirty="0"/>
              <a:t>turn </a:t>
            </a:r>
            <a:r>
              <a:rPr kumimoji="1" lang="ja-JP" altLang="en-US" dirty="0"/>
              <a:t>の値が </a:t>
            </a:r>
            <a:r>
              <a:rPr kumimoji="1" lang="en-US" altLang="ja-JP" dirty="0"/>
              <a:t>0 </a:t>
            </a:r>
            <a:r>
              <a:rPr kumimoji="1" lang="ja-JP" altLang="en-US" dirty="0"/>
              <a:t>ならプロセス</a:t>
            </a:r>
            <a:r>
              <a:rPr kumimoji="1" lang="en-US" altLang="ja-JP" dirty="0"/>
              <a:t>0</a:t>
            </a:r>
            <a:r>
              <a:rPr kumimoji="1" lang="ja-JP" altLang="en-US" dirty="0"/>
              <a:t>が、</a:t>
            </a:r>
            <a:endParaRPr kumimoji="1" lang="en-US" altLang="ja-JP" dirty="0"/>
          </a:p>
          <a:p>
            <a:r>
              <a:rPr kumimoji="1" lang="en-US" altLang="ja-JP" dirty="0"/>
              <a:t>turn </a:t>
            </a:r>
            <a:r>
              <a:rPr kumimoji="1" lang="ja-JP" altLang="en-US" dirty="0"/>
              <a:t>の値が </a:t>
            </a:r>
            <a:r>
              <a:rPr kumimoji="1" lang="en-US" altLang="ja-JP" dirty="0"/>
              <a:t>1 </a:t>
            </a:r>
            <a:r>
              <a:rPr kumimoji="1" lang="ja-JP" altLang="en-US" dirty="0"/>
              <a:t>ならプロセス</a:t>
            </a:r>
            <a:r>
              <a:rPr kumimoji="1" lang="en-US" altLang="ja-JP" dirty="0"/>
              <a:t>1 </a:t>
            </a:r>
            <a:r>
              <a:rPr kumimoji="1" lang="ja-JP" altLang="en-US" dirty="0"/>
              <a:t>が臨界領域に入りますので、</a:t>
            </a:r>
            <a:endParaRPr kumimoji="1" lang="en-US" altLang="ja-JP" dirty="0"/>
          </a:p>
          <a:p>
            <a:r>
              <a:rPr kumimoji="1" lang="en-US" altLang="ja-JP" dirty="0"/>
              <a:t>2</a:t>
            </a:r>
            <a:r>
              <a:rPr kumimoji="1" lang="ja-JP" altLang="en-US" dirty="0"/>
              <a:t>つのプロセスが同時に臨界領域に入ることはありません。</a:t>
            </a:r>
            <a:endParaRPr kumimoji="1" lang="en-US" altLang="ja-JP" dirty="0"/>
          </a:p>
          <a:p>
            <a:r>
              <a:rPr kumimoji="1" lang="ja-JP" altLang="en-US" dirty="0"/>
              <a:t>このアルゴリズムでは、プロセス</a:t>
            </a:r>
            <a:r>
              <a:rPr kumimoji="1" lang="en-US" altLang="ja-JP" dirty="0"/>
              <a:t>0 </a:t>
            </a:r>
            <a:r>
              <a:rPr kumimoji="1" lang="ja-JP" altLang="en-US" dirty="0"/>
              <a:t>とプロセス</a:t>
            </a:r>
            <a:r>
              <a:rPr kumimoji="1" lang="en-US" altLang="ja-JP" dirty="0"/>
              <a:t>1</a:t>
            </a:r>
            <a:r>
              <a:rPr kumimoji="1" lang="ja-JP" altLang="en-US" dirty="0"/>
              <a:t>が交互に臨界領域に入ります。</a:t>
            </a:r>
            <a:endParaRPr kumimoji="1" lang="en-US" altLang="ja-JP" dirty="0"/>
          </a:p>
          <a:p>
            <a:r>
              <a:rPr kumimoji="1" lang="ja-JP" altLang="en-US" dirty="0"/>
              <a:t>このアルゴリズムの欠点は、必ず交互にしか臨界領域に入れないことです。</a:t>
            </a:r>
            <a:endParaRPr kumimoji="1" lang="en-US" altLang="ja-JP" dirty="0"/>
          </a:p>
          <a:p>
            <a:r>
              <a:rPr kumimoji="1" lang="ja-JP" altLang="en-US" dirty="0"/>
              <a:t>優先権が無いと、お手洗いが空いていても、入れません。</a:t>
            </a:r>
            <a:endParaRPr kumimoji="1" lang="en-US" altLang="ja-JP" dirty="0"/>
          </a:p>
          <a:p>
            <a:r>
              <a:rPr kumimoji="1" lang="ja-JP" altLang="en-US" dirty="0"/>
              <a:t>片方のプロセスが停止した場合はもう片方も止まってしまいます。</a:t>
            </a:r>
            <a:endParaRPr kumimoji="1" lang="en-US" altLang="ja-JP" dirty="0"/>
          </a:p>
          <a:p>
            <a:r>
              <a:rPr kumimoji="1" lang="ja-JP" altLang="en-US" dirty="0"/>
              <a:t>相手がどこかへ行ってしまった場合は、</a:t>
            </a:r>
            <a:endParaRPr kumimoji="1" lang="en-US" altLang="ja-JP" dirty="0"/>
          </a:p>
          <a:p>
            <a:r>
              <a:rPr kumimoji="1" lang="ja-JP" altLang="en-US" dirty="0"/>
              <a:t>相手が帰ってこない限り、永久にお手洗いには入れません。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34</a:t>
            </a:fld>
            <a:endParaRPr lang="en-US" altLang="ja-JP"/>
          </a:p>
        </p:txBody>
      </p:sp>
    </p:spTree>
    <p:extLst>
      <p:ext uri="{BB962C8B-B14F-4D97-AF65-F5344CB8AC3E}">
        <p14:creationId xmlns:p14="http://schemas.microsoft.com/office/powerpoint/2010/main" val="6647095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交互実行のアルゴリズムでは、</a:t>
            </a:r>
            <a:endParaRPr kumimoji="1" lang="en-US" altLang="ja-JP" dirty="0"/>
          </a:p>
          <a:p>
            <a:r>
              <a:rPr kumimoji="1" lang="ja-JP" altLang="en-US" dirty="0"/>
              <a:t>お手洗いが空いていても、必ず交互にしか使えない、という欠点がありました。</a:t>
            </a:r>
            <a:endParaRPr kumimoji="1" lang="en-US" altLang="ja-JP" dirty="0"/>
          </a:p>
          <a:p>
            <a:r>
              <a:rPr kumimoji="1" lang="ja-JP" altLang="en-US" dirty="0"/>
              <a:t>その欠点を改良したのが </a:t>
            </a:r>
            <a:r>
              <a:rPr kumimoji="1" lang="en-US" altLang="ja-JP" dirty="0"/>
              <a:t>Dekker </a:t>
            </a:r>
            <a:r>
              <a:rPr kumimoji="1" lang="ja-JP" altLang="en-US" dirty="0"/>
              <a:t>のアルゴリズムです。</a:t>
            </a:r>
            <a:endParaRPr kumimoji="1" lang="en-US" altLang="ja-JP" dirty="0"/>
          </a:p>
          <a:p>
            <a:r>
              <a:rPr kumimoji="1" lang="en-US" altLang="ja-JP" dirty="0"/>
              <a:t>Dekker </a:t>
            </a:r>
            <a:r>
              <a:rPr kumimoji="1" lang="ja-JP" altLang="en-US" dirty="0"/>
              <a:t>のアルゴリズムは、交互実行のアルゴリズムと同様に、</a:t>
            </a:r>
            <a:endParaRPr kumimoji="1" lang="en-US" altLang="ja-JP" dirty="0"/>
          </a:p>
          <a:p>
            <a:r>
              <a:rPr kumimoji="1" lang="en-US" altLang="ja-JP" dirty="0"/>
              <a:t>2</a:t>
            </a:r>
            <a:r>
              <a:rPr kumimoji="1" lang="ja-JP" altLang="en-US" dirty="0"/>
              <a:t>人のうち片方が優先権を持っています。</a:t>
            </a:r>
            <a:endParaRPr kumimoji="1" lang="en-US" altLang="ja-JP" dirty="0"/>
          </a:p>
          <a:p>
            <a:r>
              <a:rPr kumimoji="1" lang="ja-JP" altLang="en-US" dirty="0"/>
              <a:t>お手洗いを使う場合は、まずお手洗いが空いているか確認します。</a:t>
            </a:r>
            <a:endParaRPr kumimoji="1" lang="en-US" altLang="ja-JP" dirty="0"/>
          </a:p>
          <a:p>
            <a:r>
              <a:rPr kumimoji="1" lang="ja-JP" altLang="en-US" dirty="0"/>
              <a:t>空いていれば、お手洗いを使いたい人はまず手をあげます。</a:t>
            </a:r>
            <a:endParaRPr kumimoji="1" lang="en-US" altLang="ja-JP" dirty="0"/>
          </a:p>
          <a:p>
            <a:r>
              <a:rPr kumimoji="1" lang="ja-JP" altLang="en-US" dirty="0"/>
              <a:t>このとき、</a:t>
            </a:r>
            <a:r>
              <a:rPr kumimoji="1" lang="en-US" altLang="ja-JP" dirty="0"/>
              <a:t>2</a:t>
            </a:r>
            <a:r>
              <a:rPr kumimoji="1" lang="ja-JP" altLang="en-US" dirty="0"/>
              <a:t>人とも手を挙げていれば、優先権を持つ方がお手洗いに入れます。</a:t>
            </a:r>
            <a:endParaRPr kumimoji="1" lang="en-US" altLang="ja-JP" dirty="0"/>
          </a:p>
          <a:p>
            <a:r>
              <a:rPr kumimoji="1" lang="ja-JP" altLang="en-US" dirty="0"/>
              <a:t>お手洗いから出てくれば、相手に優先権を渡します。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35</a:t>
            </a:fld>
            <a:endParaRPr lang="en-US" altLang="ja-JP"/>
          </a:p>
        </p:txBody>
      </p:sp>
    </p:spTree>
    <p:extLst>
      <p:ext uri="{BB962C8B-B14F-4D97-AF65-F5344CB8AC3E}">
        <p14:creationId xmlns:p14="http://schemas.microsoft.com/office/powerpoint/2010/main" val="30513200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手を挙げたときに、自分しか手を挙げていない場合は、</a:t>
            </a:r>
            <a:endParaRPr kumimoji="1" lang="en-US" altLang="ja-JP" dirty="0"/>
          </a:p>
          <a:p>
            <a:r>
              <a:rPr kumimoji="1" lang="ja-JP" altLang="en-US" dirty="0"/>
              <a:t>優先権が無くてもお手洗いに入れます。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36</a:t>
            </a:fld>
            <a:endParaRPr lang="en-US" altLang="ja-JP"/>
          </a:p>
        </p:txBody>
      </p:sp>
    </p:spTree>
    <p:extLst>
      <p:ext uri="{BB962C8B-B14F-4D97-AF65-F5344CB8AC3E}">
        <p14:creationId xmlns:p14="http://schemas.microsoft.com/office/powerpoint/2010/main" val="25499950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Dekker </a:t>
            </a:r>
            <a:r>
              <a:rPr kumimoji="1" lang="ja-JP" altLang="en-US" dirty="0"/>
              <a:t>のアルゴリズムです。</a:t>
            </a:r>
            <a:endParaRPr kumimoji="1" lang="en-US" altLang="ja-JP" dirty="0"/>
          </a:p>
          <a:p>
            <a:r>
              <a:rPr kumimoji="1" lang="en-US" altLang="ja-JP" dirty="0"/>
              <a:t>Dekker </a:t>
            </a:r>
            <a:r>
              <a:rPr kumimoji="1" lang="ja-JP" altLang="en-US" dirty="0"/>
              <a:t>のアルゴリズムでは、広域変数として、</a:t>
            </a:r>
            <a:endParaRPr kumimoji="1" lang="en-US" altLang="ja-JP" dirty="0"/>
          </a:p>
          <a:p>
            <a:r>
              <a:rPr kumimoji="1" lang="ja-JP" altLang="en-US" dirty="0"/>
              <a:t>優先権を表す </a:t>
            </a:r>
            <a:r>
              <a:rPr kumimoji="1" lang="en-US" altLang="ja-JP" dirty="0"/>
              <a:t>int </a:t>
            </a:r>
            <a:r>
              <a:rPr kumimoji="1" lang="ja-JP" altLang="en-US" dirty="0"/>
              <a:t>型 </a:t>
            </a:r>
            <a:r>
              <a:rPr kumimoji="1" lang="en-US" altLang="ja-JP" dirty="0"/>
              <a:t>turn </a:t>
            </a:r>
            <a:r>
              <a:rPr kumimoji="1" lang="ja-JP" altLang="en-US" dirty="0"/>
              <a:t>と、</a:t>
            </a:r>
            <a:endParaRPr kumimoji="1" lang="en-US" altLang="ja-JP" dirty="0"/>
          </a:p>
          <a:p>
            <a:r>
              <a:rPr kumimoji="1" lang="ja-JP" altLang="en-US" dirty="0"/>
              <a:t>手を挙げてることを表す </a:t>
            </a:r>
            <a:r>
              <a:rPr kumimoji="1" lang="en-US" altLang="ja-JP" dirty="0" err="1"/>
              <a:t>boolean</a:t>
            </a:r>
            <a:r>
              <a:rPr kumimoji="1" lang="en-US" altLang="ja-JP" dirty="0"/>
              <a:t> </a:t>
            </a:r>
            <a:r>
              <a:rPr kumimoji="1" lang="ja-JP" altLang="en-US" dirty="0"/>
              <a:t>型変数 </a:t>
            </a:r>
            <a:r>
              <a:rPr kumimoji="1" lang="en-US" altLang="ja-JP" dirty="0"/>
              <a:t>flag0 flag1 </a:t>
            </a:r>
            <a:r>
              <a:rPr kumimoji="1" lang="ja-JP" altLang="en-US" dirty="0"/>
              <a:t>を使います。</a:t>
            </a:r>
            <a:endParaRPr kumimoji="1" lang="en-US" altLang="ja-JP" dirty="0"/>
          </a:p>
          <a:p>
            <a:r>
              <a:rPr kumimoji="1" lang="ja-JP" altLang="en-US" dirty="0"/>
              <a:t>臨界領域に入りたい場合は、</a:t>
            </a:r>
            <a:endParaRPr kumimoji="1" lang="en-US" altLang="ja-JP" dirty="0"/>
          </a:p>
          <a:p>
            <a:r>
              <a:rPr kumimoji="1" lang="ja-JP" altLang="en-US" dirty="0"/>
              <a:t>まず自分の </a:t>
            </a:r>
            <a:r>
              <a:rPr kumimoji="1" lang="en-US" altLang="ja-JP" dirty="0"/>
              <a:t>flag </a:t>
            </a:r>
            <a:r>
              <a:rPr kumimoji="1" lang="ja-JP" altLang="en-US" dirty="0"/>
              <a:t>をセットします。</a:t>
            </a:r>
            <a:endParaRPr kumimoji="1" lang="en-US" altLang="ja-JP" dirty="0"/>
          </a:p>
          <a:p>
            <a:r>
              <a:rPr kumimoji="1" lang="ja-JP" altLang="en-US" dirty="0"/>
              <a:t>相手も </a:t>
            </a:r>
            <a:r>
              <a:rPr kumimoji="1" lang="en-US" altLang="ja-JP" dirty="0"/>
              <a:t>flag </a:t>
            </a:r>
            <a:r>
              <a:rPr kumimoji="1" lang="ja-JP" altLang="en-US" dirty="0"/>
              <a:t>をセットしている場合は、</a:t>
            </a:r>
            <a:endParaRPr kumimoji="1" lang="en-US" altLang="ja-JP" dirty="0"/>
          </a:p>
          <a:p>
            <a:r>
              <a:rPr kumimoji="1" lang="ja-JP" altLang="en-US" dirty="0"/>
              <a:t>優先権が無いプロセスは自分に優先権が来るまで待ちます。</a:t>
            </a:r>
            <a:endParaRPr kumimoji="1" lang="en-US" altLang="ja-JP" dirty="0"/>
          </a:p>
          <a:p>
            <a:r>
              <a:rPr kumimoji="1" lang="ja-JP" altLang="en-US" dirty="0"/>
              <a:t>自分が </a:t>
            </a:r>
            <a:r>
              <a:rPr kumimoji="1" lang="en-US" altLang="ja-JP" dirty="0"/>
              <a:t>flag </a:t>
            </a:r>
            <a:r>
              <a:rPr kumimoji="1" lang="ja-JP" altLang="en-US" dirty="0"/>
              <a:t>をセットしたときに、相手が </a:t>
            </a:r>
            <a:r>
              <a:rPr kumimoji="1" lang="en-US" altLang="ja-JP" dirty="0"/>
              <a:t>flag </a:t>
            </a:r>
            <a:r>
              <a:rPr kumimoji="1" lang="ja-JP" altLang="en-US" dirty="0"/>
              <a:t>をセットしていなければ、</a:t>
            </a:r>
            <a:endParaRPr kumimoji="1" lang="en-US" altLang="ja-JP" dirty="0"/>
          </a:p>
          <a:p>
            <a:r>
              <a:rPr kumimoji="1" lang="ja-JP" altLang="en-US" dirty="0"/>
              <a:t>優先権が無くても臨界領域に入れます。</a:t>
            </a:r>
            <a:endParaRPr kumimoji="1" lang="en-US" altLang="ja-JP" dirty="0"/>
          </a:p>
          <a:p>
            <a:r>
              <a:rPr kumimoji="1" lang="ja-JP" altLang="en-US" dirty="0"/>
              <a:t>臨界領域から出てくると、相手に優先権を渡し、</a:t>
            </a:r>
            <a:endParaRPr kumimoji="1" lang="en-US" altLang="ja-JP" dirty="0"/>
          </a:p>
          <a:p>
            <a:r>
              <a:rPr kumimoji="1" lang="en-US" altLang="ja-JP" dirty="0"/>
              <a:t>flag </a:t>
            </a:r>
            <a:r>
              <a:rPr kumimoji="1" lang="ja-JP" altLang="en-US" dirty="0"/>
              <a:t>をリセットします。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37</a:t>
            </a:fld>
            <a:endParaRPr lang="en-US" altLang="ja-JP"/>
          </a:p>
        </p:txBody>
      </p:sp>
    </p:spTree>
    <p:extLst>
      <p:ext uri="{BB962C8B-B14F-4D97-AF65-F5344CB8AC3E}">
        <p14:creationId xmlns:p14="http://schemas.microsoft.com/office/powerpoint/2010/main" val="17767069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Dekker </a:t>
            </a:r>
            <a:r>
              <a:rPr kumimoji="1" lang="ja-JP" altLang="en-US" dirty="0"/>
              <a:t>のアルゴリズムの動作を見てみましょう。</a:t>
            </a:r>
            <a:endParaRPr kumimoji="1" lang="en-US" altLang="ja-JP" dirty="0"/>
          </a:p>
          <a:p>
            <a:r>
              <a:rPr kumimoji="1" lang="ja-JP" altLang="en-US" dirty="0"/>
              <a:t>臨界領域に入りたい場合、まず </a:t>
            </a:r>
            <a:r>
              <a:rPr kumimoji="1" lang="en-US" altLang="ja-JP" dirty="0"/>
              <a:t>flag </a:t>
            </a:r>
            <a:r>
              <a:rPr kumimoji="1" lang="ja-JP" altLang="en-US" dirty="0"/>
              <a:t>をセットします。</a:t>
            </a:r>
            <a:endParaRPr kumimoji="1" lang="en-US" altLang="ja-JP" dirty="0"/>
          </a:p>
          <a:p>
            <a:r>
              <a:rPr kumimoji="1" lang="ja-JP" altLang="en-US" dirty="0"/>
              <a:t>両方のプロセスが </a:t>
            </a:r>
            <a:r>
              <a:rPr kumimoji="1" lang="en-US" altLang="ja-JP" dirty="0"/>
              <a:t>flag </a:t>
            </a:r>
            <a:r>
              <a:rPr kumimoji="1" lang="ja-JP" altLang="en-US" dirty="0"/>
              <a:t>をセットした場合、</a:t>
            </a:r>
            <a:endParaRPr kumimoji="1" lang="en-US" altLang="ja-JP" dirty="0"/>
          </a:p>
          <a:p>
            <a:r>
              <a:rPr kumimoji="1" lang="ja-JP" altLang="en-US" dirty="0"/>
              <a:t>優先権を持たないプロセスは、</a:t>
            </a:r>
            <a:r>
              <a:rPr kumimoji="1" lang="en-US" altLang="ja-JP" dirty="0"/>
              <a:t>flag </a:t>
            </a:r>
            <a:r>
              <a:rPr kumimoji="1" lang="ja-JP" altLang="en-US" dirty="0"/>
              <a:t>を一旦リセットします。</a:t>
            </a:r>
            <a:endParaRPr kumimoji="1" lang="en-US" altLang="ja-JP" dirty="0"/>
          </a:p>
          <a:p>
            <a:r>
              <a:rPr kumimoji="1" lang="ja-JP" altLang="en-US" dirty="0"/>
              <a:t>優先権を持つプロセスは臨界領域に入り、</a:t>
            </a:r>
            <a:endParaRPr kumimoji="1" lang="en-US" altLang="ja-JP" dirty="0"/>
          </a:p>
          <a:p>
            <a:r>
              <a:rPr kumimoji="1" lang="ja-JP" altLang="en-US" dirty="0"/>
              <a:t>出てきたときに相手に優先権を渡します。</a:t>
            </a:r>
            <a:endParaRPr kumimoji="1" lang="en-US" altLang="ja-JP" dirty="0"/>
          </a:p>
          <a:p>
            <a:r>
              <a:rPr kumimoji="1" lang="ja-JP" altLang="en-US" dirty="0"/>
              <a:t>優先権を渡されたプロセスは、臨界領域に入ることができます。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38</a:t>
            </a:fld>
            <a:endParaRPr lang="en-US" altLang="ja-JP"/>
          </a:p>
        </p:txBody>
      </p:sp>
    </p:spTree>
    <p:extLst>
      <p:ext uri="{BB962C8B-B14F-4D97-AF65-F5344CB8AC3E}">
        <p14:creationId xmlns:p14="http://schemas.microsoft.com/office/powerpoint/2010/main" val="24314983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臨界領域に入りたいプロセスが、フラグをセットしたときに、</a:t>
            </a:r>
            <a:endParaRPr kumimoji="1" lang="en-US" altLang="ja-JP" dirty="0"/>
          </a:p>
          <a:p>
            <a:r>
              <a:rPr kumimoji="1" lang="ja-JP" altLang="en-US" dirty="0"/>
              <a:t>フラグをセットしたのが自分だけであれば、</a:t>
            </a:r>
            <a:endParaRPr kumimoji="1" lang="en-US" altLang="ja-JP" dirty="0"/>
          </a:p>
          <a:p>
            <a:r>
              <a:rPr kumimoji="1" lang="ja-JP" altLang="en-US" dirty="0"/>
              <a:t>相手の番であっても臨界領域に入れます。</a:t>
            </a:r>
            <a:endParaRPr kumimoji="1" lang="en-US" altLang="ja-JP" dirty="0"/>
          </a:p>
          <a:p>
            <a:r>
              <a:rPr kumimoji="1" lang="ja-JP" altLang="en-US" dirty="0"/>
              <a:t>交互実行のアルゴリズムでは、臨界領域には交互でしか入れず、</a:t>
            </a:r>
            <a:endParaRPr kumimoji="1" lang="en-US" altLang="ja-JP" dirty="0"/>
          </a:p>
          <a:p>
            <a:r>
              <a:rPr kumimoji="1" lang="ja-JP" altLang="en-US" dirty="0"/>
              <a:t>相手が止まると自分も止まってしまう、という欠点がありました。</a:t>
            </a:r>
            <a:endParaRPr kumimoji="1" lang="en-US" altLang="ja-JP" dirty="0"/>
          </a:p>
          <a:p>
            <a:r>
              <a:rPr kumimoji="1" lang="ja-JP" altLang="en-US" dirty="0"/>
              <a:t>それに対して、 </a:t>
            </a:r>
            <a:r>
              <a:rPr kumimoji="1" lang="en-US" altLang="ja-JP" dirty="0"/>
              <a:t>Dekker </a:t>
            </a:r>
            <a:r>
              <a:rPr kumimoji="1" lang="ja-JP" altLang="en-US" dirty="0"/>
              <a:t>のアルゴリズムでは、</a:t>
            </a:r>
            <a:endParaRPr kumimoji="1" lang="en-US" altLang="ja-JP" dirty="0"/>
          </a:p>
          <a:p>
            <a:r>
              <a:rPr kumimoji="1" lang="ja-JP" altLang="en-US" dirty="0"/>
              <a:t>相手が臨界領域の外で止まっても自分は動けます。</a:t>
            </a:r>
            <a:endParaRPr kumimoji="1" lang="en-US" altLang="ja-JP" dirty="0"/>
          </a:p>
          <a:p>
            <a:r>
              <a:rPr kumimoji="1" lang="ja-JP" altLang="en-US" dirty="0"/>
              <a:t>相手がどこかへ行ってしまっても、自分はお手洗いに入れるわけです。</a:t>
            </a:r>
            <a:endParaRPr kumimoji="1" lang="en-US" altLang="ja-JP" dirty="0"/>
          </a:p>
          <a:p>
            <a:r>
              <a:rPr kumimoji="1" lang="ja-JP" altLang="en-US" dirty="0"/>
              <a:t>相手が臨界領域の中で止まる、</a:t>
            </a:r>
            <a:endParaRPr kumimoji="1" lang="en-US" altLang="ja-JP" dirty="0"/>
          </a:p>
          <a:p>
            <a:r>
              <a:rPr kumimoji="1" lang="ja-JP" altLang="en-US" dirty="0"/>
              <a:t>相手がお手洗いの中で眠ってしまった、というときは流石にダメですが。</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39</a:t>
            </a:fld>
            <a:endParaRPr lang="en-US" altLang="ja-JP"/>
          </a:p>
        </p:txBody>
      </p:sp>
    </p:spTree>
    <p:extLst>
      <p:ext uri="{BB962C8B-B14F-4D97-AF65-F5344CB8AC3E}">
        <p14:creationId xmlns:p14="http://schemas.microsoft.com/office/powerpoint/2010/main" val="725045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プロセスを高速で切り替えながら実行することにより、見かけ上同時に処理するのが並行処理です。</a:t>
            </a:r>
            <a:endParaRPr kumimoji="1" lang="en-US" altLang="ja-JP" dirty="0"/>
          </a:p>
          <a:p>
            <a:r>
              <a:rPr kumimoji="1" lang="ja-JP" altLang="en-US" dirty="0"/>
              <a:t>それでは、どんなプロセスでも並行処理できるのでしょうか？</a:t>
            </a:r>
            <a:endParaRPr kumimoji="1" lang="en-US" altLang="ja-JP" dirty="0"/>
          </a:p>
          <a:p>
            <a:r>
              <a:rPr kumimoji="1" lang="ja-JP" altLang="en-US" dirty="0"/>
              <a:t>今プロセス</a:t>
            </a:r>
            <a:r>
              <a:rPr kumimoji="1" lang="en-US" altLang="ja-JP" dirty="0"/>
              <a:t>1</a:t>
            </a:r>
            <a:r>
              <a:rPr kumimoji="1" lang="ja-JP" altLang="en-US" dirty="0"/>
              <a:t>、プロセス</a:t>
            </a:r>
            <a:r>
              <a:rPr kumimoji="1" lang="en-US" altLang="ja-JP" dirty="0"/>
              <a:t>2</a:t>
            </a:r>
            <a:r>
              <a:rPr kumimoji="1" lang="ja-JP" altLang="en-US" dirty="0"/>
              <a:t>、プロセス</a:t>
            </a:r>
            <a:r>
              <a:rPr kumimoji="1" lang="en-US" altLang="ja-JP" dirty="0"/>
              <a:t>3</a:t>
            </a:r>
            <a:r>
              <a:rPr kumimoji="1" lang="ja-JP" altLang="en-US" dirty="0"/>
              <a:t>の</a:t>
            </a:r>
            <a:r>
              <a:rPr kumimoji="1" lang="en-US" altLang="ja-JP" dirty="0"/>
              <a:t>3</a:t>
            </a:r>
            <a:r>
              <a:rPr kumimoji="1" lang="ja-JP" altLang="en-US" dirty="0"/>
              <a:t>つのプロセスがあるとします。</a:t>
            </a:r>
            <a:endParaRPr kumimoji="1" lang="en-US" altLang="ja-JP" dirty="0"/>
          </a:p>
          <a:p>
            <a:r>
              <a:rPr kumimoji="1" lang="ja-JP" altLang="en-US" dirty="0"/>
              <a:t>プロセス</a:t>
            </a:r>
            <a:r>
              <a:rPr kumimoji="1" lang="en-US" altLang="ja-JP" dirty="0"/>
              <a:t>1</a:t>
            </a:r>
            <a:r>
              <a:rPr kumimoji="1" lang="ja-JP" altLang="en-US" dirty="0"/>
              <a:t>は変数 </a:t>
            </a:r>
            <a:r>
              <a:rPr kumimoji="1" lang="en-US" altLang="ja-JP" dirty="0"/>
              <a:t>x </a:t>
            </a:r>
            <a:r>
              <a:rPr kumimoji="1" lang="ja-JP" altLang="en-US" dirty="0"/>
              <a:t>、プロセス</a:t>
            </a:r>
            <a:r>
              <a:rPr kumimoji="1" lang="en-US" altLang="ja-JP" dirty="0"/>
              <a:t>2 </a:t>
            </a:r>
            <a:r>
              <a:rPr kumimoji="1" lang="ja-JP" altLang="en-US" dirty="0"/>
              <a:t>は変数 </a:t>
            </a:r>
            <a:r>
              <a:rPr kumimoji="1" lang="en-US" altLang="ja-JP" dirty="0"/>
              <a:t>y </a:t>
            </a:r>
            <a:r>
              <a:rPr kumimoji="1" lang="ja-JP" altLang="en-US" dirty="0"/>
              <a:t>への値代入です。</a:t>
            </a:r>
            <a:endParaRPr kumimoji="1" lang="en-US" altLang="ja-JP" dirty="0"/>
          </a:p>
          <a:p>
            <a:r>
              <a:rPr kumimoji="1" lang="ja-JP" altLang="en-US" dirty="0"/>
              <a:t>この</a:t>
            </a:r>
            <a:r>
              <a:rPr kumimoji="1" lang="en-US" altLang="ja-JP" dirty="0"/>
              <a:t>2</a:t>
            </a:r>
            <a:r>
              <a:rPr kumimoji="1" lang="ja-JP" altLang="en-US" dirty="0"/>
              <a:t>つのプロセスは、どちらを先にしても結果は変わりません。</a:t>
            </a:r>
            <a:endParaRPr kumimoji="1" lang="en-US" altLang="ja-JP" dirty="0"/>
          </a:p>
          <a:p>
            <a:r>
              <a:rPr kumimoji="1" lang="ja-JP" altLang="en-US" dirty="0"/>
              <a:t>一方、プロセス</a:t>
            </a:r>
            <a:r>
              <a:rPr kumimoji="1" lang="en-US" altLang="ja-JP" dirty="0"/>
              <a:t>3</a:t>
            </a:r>
            <a:r>
              <a:rPr kumimoji="1" lang="ja-JP" altLang="en-US" dirty="0"/>
              <a:t>は変数 </a:t>
            </a:r>
            <a:r>
              <a:rPr kumimoji="1" lang="en-US" altLang="ja-JP" dirty="0"/>
              <a:t>x </a:t>
            </a:r>
            <a:r>
              <a:rPr kumimoji="1" lang="ja-JP" altLang="en-US" dirty="0"/>
              <a:t>の値を出力しますので、</a:t>
            </a:r>
            <a:endParaRPr kumimoji="1" lang="en-US" altLang="ja-JP" dirty="0"/>
          </a:p>
          <a:p>
            <a:r>
              <a:rPr kumimoji="1" lang="ja-JP" altLang="en-US" dirty="0"/>
              <a:t>プロセス</a:t>
            </a:r>
            <a:r>
              <a:rPr kumimoji="1" lang="en-US" altLang="ja-JP" dirty="0"/>
              <a:t>1 </a:t>
            </a:r>
            <a:r>
              <a:rPr kumimoji="1" lang="ja-JP" altLang="en-US" dirty="0"/>
              <a:t>を先に実行してからでないと、プロセス</a:t>
            </a:r>
            <a:r>
              <a:rPr kumimoji="1" lang="en-US" altLang="ja-JP" dirty="0"/>
              <a:t>3</a:t>
            </a:r>
            <a:r>
              <a:rPr kumimoji="1" lang="ja-JP" altLang="en-US" dirty="0"/>
              <a:t>は実行できません。</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a:t>
            </a:fld>
            <a:endParaRPr lang="en-US" altLang="ja-JP"/>
          </a:p>
        </p:txBody>
      </p:sp>
    </p:spTree>
    <p:extLst>
      <p:ext uri="{BB962C8B-B14F-4D97-AF65-F5344CB8AC3E}">
        <p14:creationId xmlns:p14="http://schemas.microsoft.com/office/powerpoint/2010/main" val="2938911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次はよりプロセスが多い場合の相互排除アルゴリズムを見てみましょう。</a:t>
            </a:r>
            <a:endParaRPr kumimoji="1" lang="en-US" altLang="ja-JP" dirty="0"/>
          </a:p>
          <a:p>
            <a:r>
              <a:rPr kumimoji="1" lang="ja-JP" altLang="en-US" dirty="0"/>
              <a:t>今回紹介するのは、</a:t>
            </a:r>
            <a:r>
              <a:rPr kumimoji="1" lang="en-US" altLang="ja-JP" dirty="0" err="1"/>
              <a:t>Lamport</a:t>
            </a:r>
            <a:r>
              <a:rPr kumimoji="1" lang="en-US" altLang="ja-JP" dirty="0"/>
              <a:t> </a:t>
            </a:r>
            <a:r>
              <a:rPr kumimoji="1" lang="ja-JP" altLang="en-US" dirty="0"/>
              <a:t>のアルゴリズム、通称パン屋のアルゴリズムです。</a:t>
            </a:r>
            <a:endParaRPr kumimoji="1" lang="en-US" altLang="ja-JP" dirty="0"/>
          </a:p>
          <a:p>
            <a:r>
              <a:rPr kumimoji="1" lang="ja-JP" altLang="en-US" dirty="0"/>
              <a:t>パン屋で、パンを買う場合を想像してください。</a:t>
            </a:r>
            <a:endParaRPr kumimoji="1" lang="en-US" altLang="ja-JP" dirty="0"/>
          </a:p>
          <a:p>
            <a:r>
              <a:rPr kumimoji="1" lang="ja-JP" altLang="en-US" dirty="0"/>
              <a:t>パンを買いたいお客さんは、レジで会計をします。</a:t>
            </a:r>
            <a:endParaRPr kumimoji="1" lang="en-US" altLang="ja-JP" dirty="0"/>
          </a:p>
          <a:p>
            <a:r>
              <a:rPr kumimoji="1" lang="ja-JP" altLang="en-US" dirty="0"/>
              <a:t>パン屋には、レジが</a:t>
            </a:r>
            <a:r>
              <a:rPr kumimoji="1" lang="en-US" altLang="ja-JP" dirty="0"/>
              <a:t>1</a:t>
            </a:r>
            <a:r>
              <a:rPr kumimoji="1" lang="ja-JP" altLang="en-US" dirty="0"/>
              <a:t>台しかありません。</a:t>
            </a:r>
            <a:endParaRPr kumimoji="1" lang="en-US" altLang="ja-JP" dirty="0"/>
          </a:p>
          <a:p>
            <a:r>
              <a:rPr kumimoji="1" lang="ja-JP" altLang="en-US" dirty="0"/>
              <a:t>つまり、レジが逐次的資源で、会計するのが臨界領域です。</a:t>
            </a:r>
            <a:endParaRPr kumimoji="1" lang="en-US" altLang="ja-JP" dirty="0"/>
          </a:p>
          <a:p>
            <a:r>
              <a:rPr kumimoji="1" lang="ja-JP" altLang="en-US" dirty="0"/>
              <a:t>お客さんをスムーズにさばくため、パン屋は整理券を配ることにしました。</a:t>
            </a:r>
            <a:endParaRPr kumimoji="1" lang="en-US" altLang="ja-JP" dirty="0"/>
          </a:p>
          <a:p>
            <a:r>
              <a:rPr kumimoji="1" lang="ja-JP" altLang="en-US" dirty="0"/>
              <a:t>パン屋の入り口に店員がいて、やってきたお客さんに整理券を配ります。</a:t>
            </a:r>
            <a:endParaRPr kumimoji="1" lang="en-US" altLang="ja-JP" dirty="0"/>
          </a:p>
          <a:p>
            <a:r>
              <a:rPr kumimoji="1" lang="ja-JP" altLang="en-US" dirty="0"/>
              <a:t>整理券を配る店員は複数いるので、同時に複数のお客さんが来ても大丈夫です。</a:t>
            </a:r>
            <a:endParaRPr kumimoji="1" lang="en-US" altLang="ja-JP" dirty="0"/>
          </a:p>
          <a:p>
            <a:r>
              <a:rPr kumimoji="1" lang="ja-JP" altLang="en-US" dirty="0"/>
              <a:t>整理券には番号が書いてあり、</a:t>
            </a:r>
            <a:endParaRPr kumimoji="1" lang="en-US" altLang="ja-JP" dirty="0"/>
          </a:p>
          <a:p>
            <a:r>
              <a:rPr kumimoji="1" lang="ja-JP" altLang="en-US" dirty="0"/>
              <a:t>整理券の番号の小さい順にレジで会計できます。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40</a:t>
            </a:fld>
            <a:endParaRPr lang="en-US" altLang="ja-JP"/>
          </a:p>
        </p:txBody>
      </p:sp>
    </p:spTree>
    <p:extLst>
      <p:ext uri="{BB962C8B-B14F-4D97-AF65-F5344CB8AC3E}">
        <p14:creationId xmlns:p14="http://schemas.microsoft.com/office/powerpoint/2010/main" val="11918858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err="1"/>
              <a:t>Lamport</a:t>
            </a:r>
            <a:r>
              <a:rPr kumimoji="1" lang="en-US" altLang="ja-JP" dirty="0"/>
              <a:t> </a:t>
            </a:r>
            <a:r>
              <a:rPr kumimoji="1" lang="ja-JP" altLang="en-US" dirty="0"/>
              <a:t>のアルゴリズムです。</a:t>
            </a:r>
            <a:endParaRPr kumimoji="1" lang="en-US" altLang="ja-JP" dirty="0"/>
          </a:p>
          <a:p>
            <a:r>
              <a:rPr kumimoji="1" lang="ja-JP" altLang="en-US" dirty="0"/>
              <a:t>広域変数として、それぞれのお客さんの</a:t>
            </a:r>
            <a:endParaRPr kumimoji="1" lang="en-US" altLang="ja-JP" dirty="0"/>
          </a:p>
          <a:p>
            <a:r>
              <a:rPr kumimoji="1" lang="ja-JP" altLang="en-US" dirty="0"/>
              <a:t>優先順位、つまり整理券番号を表す </a:t>
            </a:r>
            <a:r>
              <a:rPr kumimoji="1" lang="en-US" altLang="ja-JP" dirty="0"/>
              <a:t>int </a:t>
            </a:r>
            <a:r>
              <a:rPr kumimoji="1" lang="ja-JP" altLang="en-US" dirty="0"/>
              <a:t>型の配列と、</a:t>
            </a:r>
            <a:endParaRPr kumimoji="1" lang="en-US" altLang="ja-JP" dirty="0"/>
          </a:p>
          <a:p>
            <a:r>
              <a:rPr kumimoji="1" lang="ja-JP" altLang="en-US" dirty="0"/>
              <a:t>パン屋に入ってきたことを表す </a:t>
            </a:r>
            <a:r>
              <a:rPr kumimoji="1" lang="en-US" altLang="ja-JP" dirty="0" err="1"/>
              <a:t>boolean</a:t>
            </a:r>
            <a:r>
              <a:rPr kumimoji="1" lang="en-US" altLang="ja-JP" dirty="0"/>
              <a:t> </a:t>
            </a:r>
            <a:r>
              <a:rPr kumimoji="1" lang="ja-JP" altLang="en-US" dirty="0"/>
              <a:t>型の配列 </a:t>
            </a:r>
            <a:r>
              <a:rPr kumimoji="1" lang="en-US" altLang="ja-JP" dirty="0"/>
              <a:t>enter </a:t>
            </a:r>
            <a:r>
              <a:rPr kumimoji="1" lang="ja-JP" altLang="en-US" dirty="0"/>
              <a:t>を使います。</a:t>
            </a:r>
            <a:endParaRPr kumimoji="1" lang="en-US" altLang="ja-JP" dirty="0"/>
          </a:p>
          <a:p>
            <a:r>
              <a:rPr kumimoji="1" lang="ja-JP" altLang="en-US" dirty="0"/>
              <a:t>整理券をもらったお客さんは、自分より整理券番号の小さいお客さんが会計を終わるまで待ちます。</a:t>
            </a:r>
            <a:endParaRPr kumimoji="1" lang="en-US" altLang="ja-JP" dirty="0"/>
          </a:p>
          <a:p>
            <a:r>
              <a:rPr kumimoji="1" lang="ja-JP" altLang="en-US" dirty="0"/>
              <a:t>それでは、整理券を配る部分をもう少し詳しくみてみましょう。</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41</a:t>
            </a:fld>
            <a:endParaRPr lang="en-US" altLang="ja-JP"/>
          </a:p>
        </p:txBody>
      </p:sp>
    </p:spTree>
    <p:extLst>
      <p:ext uri="{BB962C8B-B14F-4D97-AF65-F5344CB8AC3E}">
        <p14:creationId xmlns:p14="http://schemas.microsoft.com/office/powerpoint/2010/main" val="31459947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各お客さんに配られる整理券には番号が付いています。</a:t>
            </a:r>
            <a:endParaRPr kumimoji="1" lang="en-US" altLang="ja-JP" dirty="0"/>
          </a:p>
          <a:p>
            <a:r>
              <a:rPr kumimoji="1" lang="ja-JP" altLang="en-US" dirty="0"/>
              <a:t>初期値は </a:t>
            </a:r>
            <a:r>
              <a:rPr kumimoji="1" lang="en-US" altLang="ja-JP" dirty="0"/>
              <a:t>0 </a:t>
            </a:r>
            <a:r>
              <a:rPr kumimoji="1" lang="ja-JP" altLang="en-US" dirty="0"/>
              <a:t>です。</a:t>
            </a:r>
            <a:endParaRPr kumimoji="1" lang="en-US" altLang="ja-JP" dirty="0"/>
          </a:p>
          <a:p>
            <a:r>
              <a:rPr kumimoji="1" lang="en-US" altLang="ja-JP" dirty="0"/>
              <a:t>0</a:t>
            </a:r>
            <a:r>
              <a:rPr kumimoji="1" lang="ja-JP" altLang="en-US" dirty="0"/>
              <a:t>は、整理券がまだ配られていないことを表します。</a:t>
            </a:r>
            <a:endParaRPr kumimoji="1" lang="en-US" altLang="ja-JP" dirty="0"/>
          </a:p>
          <a:p>
            <a:r>
              <a:rPr kumimoji="1" lang="ja-JP" altLang="en-US" dirty="0"/>
              <a:t>お客さんがパン屋に入ってくると、</a:t>
            </a:r>
            <a:endParaRPr kumimoji="1" lang="en-US" altLang="ja-JP" dirty="0"/>
          </a:p>
          <a:p>
            <a:r>
              <a:rPr kumimoji="1" lang="ja-JP" altLang="en-US" dirty="0"/>
              <a:t>それまでに配られた整理券番号の最大値プラス</a:t>
            </a:r>
            <a:r>
              <a:rPr kumimoji="1" lang="en-US" altLang="ja-JP" dirty="0"/>
              <a:t>1</a:t>
            </a:r>
            <a:r>
              <a:rPr kumimoji="1" lang="ja-JP" altLang="en-US" dirty="0"/>
              <a:t>の番号が付いた整理券が渡されます。</a:t>
            </a:r>
            <a:endParaRPr kumimoji="1" lang="en-US" altLang="ja-JP" dirty="0"/>
          </a:p>
          <a:p>
            <a:r>
              <a:rPr kumimoji="1" lang="ja-JP" altLang="en-US" dirty="0"/>
              <a:t>お客さんが会計するときは、</a:t>
            </a:r>
            <a:r>
              <a:rPr kumimoji="1" lang="en-US" altLang="ja-JP" dirty="0"/>
              <a:t>0</a:t>
            </a:r>
            <a:r>
              <a:rPr kumimoji="1" lang="ja-JP" altLang="en-US" dirty="0"/>
              <a:t>以外でもっとも小さい整理券番号を持つお客さんが優先されます。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42</a:t>
            </a:fld>
            <a:endParaRPr lang="en-US" altLang="ja-JP"/>
          </a:p>
        </p:txBody>
      </p:sp>
    </p:spTree>
    <p:extLst>
      <p:ext uri="{BB962C8B-B14F-4D97-AF65-F5344CB8AC3E}">
        <p14:creationId xmlns:p14="http://schemas.microsoft.com/office/powerpoint/2010/main" val="2223174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a:t>
            </a:r>
            <a:r>
              <a:rPr kumimoji="1" lang="en-US" altLang="ja-JP" dirty="0"/>
              <a:t>3</a:t>
            </a:r>
            <a:r>
              <a:rPr kumimoji="1" lang="ja-JP" altLang="en-US" dirty="0"/>
              <a:t>人のお客さんがパン屋に来るとします。</a:t>
            </a:r>
            <a:endParaRPr kumimoji="1" lang="en-US" altLang="ja-JP" dirty="0"/>
          </a:p>
          <a:p>
            <a:r>
              <a:rPr kumimoji="1" lang="ja-JP" altLang="en-US" dirty="0"/>
              <a:t>パン屋に入ってくるとそれまでに配られた番号の最大値プラス</a:t>
            </a:r>
            <a:r>
              <a:rPr kumimoji="1" lang="en-US" altLang="ja-JP" dirty="0"/>
              <a:t>1</a:t>
            </a:r>
            <a:r>
              <a:rPr kumimoji="1" lang="ja-JP" altLang="en-US" dirty="0"/>
              <a:t>が配られます。</a:t>
            </a:r>
            <a:endParaRPr kumimoji="1" lang="en-US" altLang="ja-JP" dirty="0"/>
          </a:p>
          <a:p>
            <a:r>
              <a:rPr kumimoji="1" lang="ja-JP" altLang="en-US" dirty="0"/>
              <a:t>まず最初入ってきたお客さんには番号</a:t>
            </a:r>
            <a:r>
              <a:rPr kumimoji="1" lang="en-US" altLang="ja-JP" dirty="0"/>
              <a:t>1</a:t>
            </a:r>
            <a:r>
              <a:rPr kumimoji="1" lang="ja-JP" altLang="en-US" dirty="0"/>
              <a:t>の整理券が渡されます。</a:t>
            </a:r>
            <a:endParaRPr kumimoji="1" lang="en-US" altLang="ja-JP" dirty="0"/>
          </a:p>
          <a:p>
            <a:r>
              <a:rPr kumimoji="1" lang="ja-JP" altLang="en-US" dirty="0"/>
              <a:t>次に入ってきたお客さんには、番号</a:t>
            </a:r>
            <a:r>
              <a:rPr kumimoji="1" lang="en-US" altLang="ja-JP" dirty="0"/>
              <a:t>2</a:t>
            </a:r>
            <a:r>
              <a:rPr kumimoji="1" lang="ja-JP" altLang="en-US" dirty="0"/>
              <a:t>の整理券が配られます。</a:t>
            </a:r>
            <a:endParaRPr kumimoji="1" lang="en-US" altLang="ja-JP" dirty="0"/>
          </a:p>
          <a:p>
            <a:r>
              <a:rPr kumimoji="1" lang="ja-JP" altLang="en-US" dirty="0"/>
              <a:t>パンを買うときは、整理券番号が</a:t>
            </a:r>
            <a:r>
              <a:rPr kumimoji="1" lang="en-US" altLang="ja-JP" dirty="0"/>
              <a:t>0</a:t>
            </a:r>
            <a:r>
              <a:rPr kumimoji="1" lang="ja-JP" altLang="en-US" dirty="0"/>
              <a:t>以外で一番小さい人が優先です。</a:t>
            </a:r>
            <a:endParaRPr kumimoji="1" lang="en-US" altLang="ja-JP" dirty="0"/>
          </a:p>
          <a:p>
            <a:r>
              <a:rPr kumimoji="1" lang="ja-JP" altLang="en-US" dirty="0"/>
              <a:t>この場合では、整理券番号</a:t>
            </a:r>
            <a:r>
              <a:rPr kumimoji="1" lang="en-US" altLang="ja-JP" dirty="0"/>
              <a:t>1</a:t>
            </a:r>
            <a:r>
              <a:rPr kumimoji="1" lang="ja-JP" altLang="en-US" dirty="0"/>
              <a:t>のお客さんが会計できます。</a:t>
            </a:r>
            <a:endParaRPr kumimoji="1" lang="en-US" altLang="ja-JP" dirty="0"/>
          </a:p>
          <a:p>
            <a:r>
              <a:rPr kumimoji="1" lang="ja-JP" altLang="en-US" dirty="0"/>
              <a:t>会計の終わったお客さんは、整理券を捨てます。</a:t>
            </a:r>
            <a:endParaRPr kumimoji="1" lang="en-US" altLang="ja-JP" dirty="0"/>
          </a:p>
          <a:p>
            <a:r>
              <a:rPr kumimoji="1" lang="ja-JP" altLang="en-US" dirty="0"/>
              <a:t>すると次は整理券番号</a:t>
            </a:r>
            <a:r>
              <a:rPr kumimoji="1" lang="en-US" altLang="ja-JP" dirty="0"/>
              <a:t>2</a:t>
            </a:r>
            <a:r>
              <a:rPr kumimoji="1" lang="ja-JP" altLang="en-US" dirty="0"/>
              <a:t>のお客さんが会計できます。</a:t>
            </a:r>
            <a:endParaRPr kumimoji="1" lang="en-US" altLang="ja-JP" dirty="0"/>
          </a:p>
          <a:p>
            <a:r>
              <a:rPr kumimoji="1" lang="ja-JP" altLang="en-US" dirty="0"/>
              <a:t>これで誰も整理券を持っていない状態になりました。</a:t>
            </a:r>
            <a:endParaRPr kumimoji="1" lang="en-US" altLang="ja-JP" dirty="0"/>
          </a:p>
          <a:p>
            <a:r>
              <a:rPr kumimoji="1" lang="ja-JP" altLang="en-US" dirty="0"/>
              <a:t>ここで新しいお客さんが来ると、番号</a:t>
            </a:r>
            <a:r>
              <a:rPr kumimoji="1" lang="en-US" altLang="ja-JP" dirty="0"/>
              <a:t>1</a:t>
            </a:r>
            <a:r>
              <a:rPr kumimoji="1" lang="ja-JP" altLang="en-US" dirty="0"/>
              <a:t>の整理券が渡されます。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43</a:t>
            </a:fld>
            <a:endParaRPr lang="en-US" altLang="ja-JP"/>
          </a:p>
        </p:txBody>
      </p:sp>
    </p:spTree>
    <p:extLst>
      <p:ext uri="{BB962C8B-B14F-4D97-AF65-F5344CB8AC3E}">
        <p14:creationId xmlns:p14="http://schemas.microsoft.com/office/powerpoint/2010/main" val="83610194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複数のお客さんが、ほぼ同時に入ってくる場合もあります。</a:t>
            </a:r>
            <a:endParaRPr kumimoji="1" lang="en-US" altLang="ja-JP" dirty="0"/>
          </a:p>
          <a:p>
            <a:r>
              <a:rPr kumimoji="1" lang="ja-JP" altLang="en-US" dirty="0"/>
              <a:t>このときは、複数のお客さんに、同じ整理券番号が配られます。</a:t>
            </a:r>
            <a:endParaRPr kumimoji="1" lang="en-US" altLang="ja-JP" dirty="0"/>
          </a:p>
          <a:p>
            <a:r>
              <a:rPr kumimoji="1" lang="ja-JP" altLang="en-US" dirty="0"/>
              <a:t>整理券番号が同じお客さんが複数いたときは、</a:t>
            </a:r>
            <a:endParaRPr kumimoji="1" lang="en-US" altLang="ja-JP" dirty="0"/>
          </a:p>
          <a:p>
            <a:r>
              <a:rPr kumimoji="1" lang="ja-JP" altLang="en-US" dirty="0"/>
              <a:t>プロセス番号の小さい方が優先されます。</a:t>
            </a:r>
            <a:endParaRPr kumimoji="1" lang="en-US" altLang="ja-JP" dirty="0"/>
          </a:p>
          <a:p>
            <a:r>
              <a:rPr kumimoji="1" lang="ja-JP" altLang="en-US" dirty="0"/>
              <a:t>アルゴリズム中のこの </a:t>
            </a:r>
            <a:r>
              <a:rPr kumimoji="1" lang="en-US" altLang="ja-JP" dirty="0"/>
              <a:t>while </a:t>
            </a:r>
            <a:r>
              <a:rPr kumimoji="1" lang="ja-JP" altLang="en-US" dirty="0"/>
              <a:t>文では、</a:t>
            </a:r>
            <a:endParaRPr kumimoji="1" lang="en-US" altLang="ja-JP" dirty="0"/>
          </a:p>
          <a:p>
            <a:r>
              <a:rPr kumimoji="1" lang="ja-JP" altLang="en-US" dirty="0"/>
              <a:t>自分より優先順位が高い人がいる間待っています。</a:t>
            </a:r>
            <a:endParaRPr kumimoji="1" lang="en-US" altLang="ja-JP" dirty="0"/>
          </a:p>
          <a:p>
            <a:r>
              <a:rPr kumimoji="1" lang="ja-JP" altLang="en-US" dirty="0"/>
              <a:t>優先度は、まず優先順位を比較し、順位が同じならプロセス番号を比較します。</a:t>
            </a:r>
            <a:endParaRPr kumimoji="1" lang="en-US" altLang="ja-JP" dirty="0"/>
          </a:p>
          <a:p>
            <a:r>
              <a:rPr kumimoji="1" lang="ja-JP" altLang="en-US" dirty="0"/>
              <a:t>プロセス番号には重複はありませんので、これでプロセス間の優先が決定できます。</a:t>
            </a:r>
            <a:endParaRPr kumimoji="1" lang="en-US" altLang="ja-JP" dirty="0"/>
          </a:p>
          <a:p>
            <a:r>
              <a:rPr kumimoji="1" lang="ja-JP" altLang="en-US" dirty="0"/>
              <a:t>整理券番号が同じ場合はプロセス番号が小さい方が優先されますので、</a:t>
            </a:r>
            <a:endParaRPr kumimoji="1" lang="en-US" altLang="ja-JP" dirty="0"/>
          </a:p>
          <a:p>
            <a:r>
              <a:rPr kumimoji="1" lang="ja-JP" altLang="en-US" dirty="0"/>
              <a:t>プロセス番号が小さい方が少しだけ有利になります。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44</a:t>
            </a:fld>
            <a:endParaRPr lang="en-US" altLang="ja-JP"/>
          </a:p>
        </p:txBody>
      </p:sp>
    </p:spTree>
    <p:extLst>
      <p:ext uri="{BB962C8B-B14F-4D97-AF65-F5344CB8AC3E}">
        <p14:creationId xmlns:p14="http://schemas.microsoft.com/office/powerpoint/2010/main" val="28712550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次はハードウェアによる相互排除を見てみましょう。</a:t>
            </a:r>
            <a:endParaRPr kumimoji="1" lang="en-US" altLang="ja-JP" dirty="0"/>
          </a:p>
          <a:p>
            <a:r>
              <a:rPr kumimoji="1" lang="ja-JP" altLang="en-US" dirty="0"/>
              <a:t>まず、フラグによる相互排除の問題点のおさらいです。</a:t>
            </a:r>
            <a:endParaRPr kumimoji="1" lang="en-US" altLang="ja-JP" dirty="0"/>
          </a:p>
          <a:p>
            <a:r>
              <a:rPr kumimoji="1" lang="ja-JP" altLang="en-US" dirty="0"/>
              <a:t>フラグによる相互排除では、</a:t>
            </a:r>
            <a:endParaRPr kumimoji="1" lang="en-US" altLang="ja-JP" dirty="0"/>
          </a:p>
          <a:p>
            <a:r>
              <a:rPr kumimoji="1" lang="ja-JP" altLang="en-US" dirty="0"/>
              <a:t>あるプロセスがフラグ値が</a:t>
            </a:r>
            <a:r>
              <a:rPr kumimoji="1" lang="en-US" altLang="ja-JP" dirty="0"/>
              <a:t>0</a:t>
            </a:r>
            <a:r>
              <a:rPr kumimoji="1" lang="ja-JP" altLang="en-US" dirty="0"/>
              <a:t>なのを見てから、フラグを</a:t>
            </a:r>
            <a:r>
              <a:rPr kumimoji="1" lang="en-US" altLang="ja-JP" dirty="0"/>
              <a:t>1</a:t>
            </a:r>
            <a:r>
              <a:rPr kumimoji="1" lang="ja-JP" altLang="en-US" dirty="0"/>
              <a:t>にセットするまでの間に</a:t>
            </a:r>
            <a:endParaRPr kumimoji="1" lang="en-US" altLang="ja-JP" dirty="0"/>
          </a:p>
          <a:p>
            <a:r>
              <a:rPr kumimoji="1" lang="ja-JP" altLang="en-US" dirty="0"/>
              <a:t>他のプロセスに割り込まれると、</a:t>
            </a:r>
            <a:endParaRPr kumimoji="1" lang="en-US" altLang="ja-JP" dirty="0"/>
          </a:p>
          <a:p>
            <a:r>
              <a:rPr kumimoji="1" lang="ja-JP" altLang="en-US" dirty="0"/>
              <a:t>複数のプロセスがフラグの値</a:t>
            </a:r>
            <a:r>
              <a:rPr kumimoji="1" lang="en-US" altLang="ja-JP" dirty="0"/>
              <a:t>0</a:t>
            </a:r>
            <a:r>
              <a:rPr kumimoji="1" lang="ja-JP" altLang="en-US" dirty="0"/>
              <a:t>を読み、</a:t>
            </a:r>
            <a:endParaRPr kumimoji="1" lang="en-US" altLang="ja-JP" dirty="0"/>
          </a:p>
          <a:p>
            <a:r>
              <a:rPr kumimoji="1" lang="ja-JP" altLang="en-US" dirty="0"/>
              <a:t>その結果、</a:t>
            </a:r>
            <a:r>
              <a:rPr kumimoji="1" lang="en-US" altLang="ja-JP" dirty="0"/>
              <a:t>2</a:t>
            </a:r>
            <a:r>
              <a:rPr kumimoji="1" lang="ja-JP" altLang="en-US" dirty="0"/>
              <a:t>つのプロセスが同時に資源を得てしまいます。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45</a:t>
            </a:fld>
            <a:endParaRPr lang="en-US" altLang="ja-JP"/>
          </a:p>
        </p:txBody>
      </p:sp>
    </p:spTree>
    <p:extLst>
      <p:ext uri="{BB962C8B-B14F-4D97-AF65-F5344CB8AC3E}">
        <p14:creationId xmlns:p14="http://schemas.microsoft.com/office/powerpoint/2010/main" val="3421172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フラグによる相互排除は</a:t>
            </a:r>
            <a:endParaRPr kumimoji="1" lang="en-US" altLang="ja-JP" dirty="0"/>
          </a:p>
          <a:p>
            <a:r>
              <a:rPr kumimoji="1" lang="ja-JP" altLang="en-US" dirty="0"/>
              <a:t>フラグの値を読んでから、フラグに値を書きこむまでの間に</a:t>
            </a:r>
            <a:endParaRPr kumimoji="1" lang="en-US" altLang="ja-JP" dirty="0"/>
          </a:p>
          <a:p>
            <a:r>
              <a:rPr kumimoji="1" lang="ja-JP" altLang="en-US" dirty="0"/>
              <a:t>他のプロセスに割り込まれたときにおきました。</a:t>
            </a:r>
            <a:endParaRPr kumimoji="1" lang="en-US" altLang="ja-JP" dirty="0"/>
          </a:p>
          <a:p>
            <a:r>
              <a:rPr kumimoji="1" lang="ja-JP" altLang="en-US" dirty="0"/>
              <a:t>これは、フラグに対する命令が、</a:t>
            </a:r>
            <a:endParaRPr kumimoji="1" lang="en-US" altLang="ja-JP" dirty="0"/>
          </a:p>
          <a:p>
            <a:r>
              <a:rPr kumimoji="1" lang="ja-JP" altLang="en-US" dirty="0"/>
              <a:t>フラグの値を読む </a:t>
            </a:r>
            <a:r>
              <a:rPr kumimoji="1" lang="en-US" altLang="ja-JP" dirty="0"/>
              <a:t>READ </a:t>
            </a:r>
            <a:r>
              <a:rPr kumimoji="1" lang="ja-JP" altLang="en-US" dirty="0"/>
              <a:t>命令と、フラグに値を書きこむ </a:t>
            </a:r>
            <a:r>
              <a:rPr kumimoji="1" lang="en-US" altLang="ja-JP" dirty="0"/>
              <a:t>WRITE </a:t>
            </a:r>
            <a:r>
              <a:rPr kumimoji="1" lang="ja-JP" altLang="en-US" dirty="0"/>
              <a:t>命令しか</a:t>
            </a:r>
            <a:endParaRPr kumimoji="1" lang="en-US" altLang="ja-JP" dirty="0"/>
          </a:p>
          <a:p>
            <a:r>
              <a:rPr kumimoji="1" lang="ja-JP" altLang="en-US" dirty="0"/>
              <a:t>ないために置きます。</a:t>
            </a:r>
            <a:endParaRPr kumimoji="1" lang="en-US" altLang="ja-JP" dirty="0"/>
          </a:p>
          <a:p>
            <a:r>
              <a:rPr kumimoji="1" lang="en-US" altLang="ja-JP" dirty="0"/>
              <a:t>READ</a:t>
            </a:r>
            <a:r>
              <a:rPr kumimoji="1" lang="ja-JP" altLang="en-US" dirty="0"/>
              <a:t>命令 と </a:t>
            </a:r>
            <a:r>
              <a:rPr kumimoji="1" lang="en-US" altLang="ja-JP" dirty="0"/>
              <a:t>WRITE</a:t>
            </a:r>
            <a:r>
              <a:rPr kumimoji="1" lang="ja-JP" altLang="en-US" dirty="0"/>
              <a:t>命令</a:t>
            </a:r>
            <a:r>
              <a:rPr kumimoji="1" lang="en-US" altLang="ja-JP" dirty="0"/>
              <a:t> </a:t>
            </a:r>
            <a:r>
              <a:rPr kumimoji="1" lang="ja-JP" altLang="en-US" dirty="0"/>
              <a:t>しかない場合、</a:t>
            </a:r>
            <a:endParaRPr kumimoji="1" lang="en-US" altLang="ja-JP" dirty="0"/>
          </a:p>
          <a:p>
            <a:r>
              <a:rPr kumimoji="1" lang="ja-JP" altLang="en-US" dirty="0"/>
              <a:t>フラグでは本質的に相互排除はできません。</a:t>
            </a:r>
            <a:endParaRPr kumimoji="1" lang="en-US" altLang="ja-JP" dirty="0"/>
          </a:p>
          <a:p>
            <a:r>
              <a:rPr kumimoji="1" lang="ja-JP" altLang="en-US" dirty="0"/>
              <a:t>これを解決するためにハードウェアに読みと書きを同時にできる新たな命令を加えます。</a:t>
            </a:r>
            <a:endParaRPr kumimoji="1" lang="en-US" altLang="ja-JP" dirty="0"/>
          </a:p>
          <a:p>
            <a:r>
              <a:rPr kumimoji="1" lang="ja-JP" altLang="en-US" dirty="0"/>
              <a:t>加える命令は、</a:t>
            </a:r>
            <a:r>
              <a:rPr kumimoji="1" lang="en-US" altLang="ja-JP" dirty="0"/>
              <a:t>TEST&amp;SET </a:t>
            </a:r>
            <a:r>
              <a:rPr kumimoji="1" lang="ja-JP" altLang="en-US" dirty="0"/>
              <a:t>命令と言います。</a:t>
            </a:r>
            <a:endParaRPr kumimoji="1" lang="en-US" altLang="ja-JP" dirty="0"/>
          </a:p>
          <a:p>
            <a:r>
              <a:rPr kumimoji="1" lang="en-US" altLang="ja-JP" dirty="0"/>
              <a:t>TEST&amp;SET</a:t>
            </a:r>
            <a:r>
              <a:rPr kumimoji="1" lang="ja-JP" altLang="en-US" dirty="0"/>
              <a:t>命令は、フラグの値を読むと同時に、そのフラグを</a:t>
            </a:r>
            <a:r>
              <a:rPr kumimoji="1" lang="en-US" altLang="ja-JP" dirty="0"/>
              <a:t>1</a:t>
            </a:r>
            <a:r>
              <a:rPr kumimoji="1" lang="ja-JP" altLang="en-US" dirty="0"/>
              <a:t>にセットする命令です。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46</a:t>
            </a:fld>
            <a:endParaRPr lang="en-US" altLang="ja-JP"/>
          </a:p>
        </p:txBody>
      </p:sp>
    </p:spTree>
    <p:extLst>
      <p:ext uri="{BB962C8B-B14F-4D97-AF65-F5344CB8AC3E}">
        <p14:creationId xmlns:p14="http://schemas.microsoft.com/office/powerpoint/2010/main" val="9324587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TEST&amp;SET</a:t>
            </a:r>
            <a:r>
              <a:rPr kumimoji="1" lang="ja-JP" altLang="en-US" dirty="0"/>
              <a:t>命令は、このように引数としてフラグを取ります。</a:t>
            </a:r>
            <a:endParaRPr kumimoji="1" lang="en-US" altLang="ja-JP" dirty="0"/>
          </a:p>
          <a:p>
            <a:r>
              <a:rPr kumimoji="1" lang="en-US" altLang="ja-JP" dirty="0"/>
              <a:t>TEST&amp;SET</a:t>
            </a:r>
            <a:r>
              <a:rPr kumimoji="1" lang="ja-JP" altLang="en-US" dirty="0"/>
              <a:t>命令は、</a:t>
            </a:r>
            <a:endParaRPr kumimoji="1" lang="en-US" altLang="ja-JP" dirty="0"/>
          </a:p>
          <a:p>
            <a:r>
              <a:rPr kumimoji="1" lang="ja-JP" altLang="en-US" dirty="0"/>
              <a:t>引数に取ったフラグの値を読み込むと同時に、そのフラグの値を</a:t>
            </a:r>
            <a:r>
              <a:rPr kumimoji="1" lang="en-US" altLang="ja-JP" dirty="0"/>
              <a:t>1 </a:t>
            </a:r>
            <a:r>
              <a:rPr kumimoji="1" lang="ja-JP" altLang="en-US" dirty="0"/>
              <a:t>にします。</a:t>
            </a:r>
            <a:endParaRPr kumimoji="1" lang="en-US" altLang="ja-JP" dirty="0"/>
          </a:p>
          <a:p>
            <a:r>
              <a:rPr kumimoji="1" lang="ja-JP" altLang="en-US" dirty="0"/>
              <a:t>こちらが、</a:t>
            </a:r>
            <a:r>
              <a:rPr kumimoji="1" lang="en-US" altLang="ja-JP" dirty="0"/>
              <a:t>TEST&amp;SET</a:t>
            </a:r>
            <a:r>
              <a:rPr kumimoji="1" lang="ja-JP" altLang="en-US" dirty="0"/>
              <a:t>命令を使った相互排除のアルゴリズムです。</a:t>
            </a:r>
            <a:endParaRPr kumimoji="1" lang="en-US" altLang="ja-JP" dirty="0"/>
          </a:p>
          <a:p>
            <a:r>
              <a:rPr kumimoji="1" lang="ja-JP" altLang="en-US" dirty="0"/>
              <a:t>フラグを値を読むときは、</a:t>
            </a:r>
            <a:r>
              <a:rPr kumimoji="1" lang="en-US" altLang="ja-JP" dirty="0"/>
              <a:t>READ</a:t>
            </a:r>
            <a:r>
              <a:rPr kumimoji="1" lang="ja-JP" altLang="en-US" dirty="0"/>
              <a:t>命令ではなく、</a:t>
            </a:r>
            <a:r>
              <a:rPr kumimoji="1" lang="en-US" altLang="ja-JP" dirty="0"/>
              <a:t>TEST&amp;SET</a:t>
            </a:r>
            <a:r>
              <a:rPr kumimoji="1" lang="ja-JP" altLang="en-US" dirty="0"/>
              <a:t>命令を使います。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47</a:t>
            </a:fld>
            <a:endParaRPr lang="en-US" altLang="ja-JP"/>
          </a:p>
        </p:txBody>
      </p:sp>
    </p:spTree>
    <p:extLst>
      <p:ext uri="{BB962C8B-B14F-4D97-AF65-F5344CB8AC3E}">
        <p14:creationId xmlns:p14="http://schemas.microsoft.com/office/powerpoint/2010/main" val="25800809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a:t>
            </a:r>
            <a:r>
              <a:rPr kumimoji="1" lang="en-US" altLang="ja-JP" dirty="0"/>
              <a:t>1</a:t>
            </a:r>
            <a:r>
              <a:rPr kumimoji="1" lang="ja-JP" altLang="en-US" dirty="0"/>
              <a:t>とプロセス</a:t>
            </a:r>
            <a:r>
              <a:rPr kumimoji="1" lang="en-US" altLang="ja-JP" dirty="0"/>
              <a:t>2</a:t>
            </a:r>
            <a:r>
              <a:rPr kumimoji="1" lang="ja-JP" altLang="en-US" dirty="0"/>
              <a:t>が資源を使う場合を見てみましょう。</a:t>
            </a:r>
            <a:endParaRPr kumimoji="1" lang="en-US" altLang="ja-JP" dirty="0"/>
          </a:p>
          <a:p>
            <a:r>
              <a:rPr kumimoji="1" lang="ja-JP" altLang="en-US" dirty="0"/>
              <a:t>資源を使いたいプロセスは、まずフラグに対して</a:t>
            </a:r>
            <a:endParaRPr kumimoji="1" lang="en-US" altLang="ja-JP" dirty="0"/>
          </a:p>
          <a:p>
            <a:r>
              <a:rPr kumimoji="1" lang="en-US" altLang="ja-JP" dirty="0"/>
              <a:t>TEST&amp;SET</a:t>
            </a:r>
            <a:r>
              <a:rPr kumimoji="1" lang="ja-JP" altLang="en-US" dirty="0"/>
              <a:t> 命令を使います。</a:t>
            </a:r>
            <a:endParaRPr kumimoji="1" lang="en-US" altLang="ja-JP" dirty="0"/>
          </a:p>
          <a:p>
            <a:r>
              <a:rPr kumimoji="1" lang="ja-JP" altLang="en-US" dirty="0"/>
              <a:t>するとフラグの値を読むと同時に、そのフラグが</a:t>
            </a:r>
            <a:r>
              <a:rPr kumimoji="1" lang="en-US" altLang="ja-JP" dirty="0"/>
              <a:t>1</a:t>
            </a:r>
            <a:r>
              <a:rPr kumimoji="1" lang="ja-JP" altLang="en-US" dirty="0"/>
              <a:t>にセットされます。</a:t>
            </a:r>
            <a:endParaRPr kumimoji="1" lang="en-US" altLang="ja-JP" dirty="0"/>
          </a:p>
          <a:p>
            <a:r>
              <a:rPr kumimoji="1" lang="ja-JP" altLang="en-US" dirty="0"/>
              <a:t>その後、他のプロセスに割り込まれても、</a:t>
            </a:r>
            <a:endParaRPr kumimoji="1" lang="en-US" altLang="ja-JP" dirty="0"/>
          </a:p>
          <a:p>
            <a:r>
              <a:rPr kumimoji="1" lang="ja-JP" altLang="en-US" dirty="0"/>
              <a:t>読まれるフラグの値は</a:t>
            </a:r>
            <a:r>
              <a:rPr kumimoji="1" lang="en-US" altLang="ja-JP" dirty="0"/>
              <a:t>1</a:t>
            </a:r>
            <a:r>
              <a:rPr kumimoji="1" lang="ja-JP" altLang="en-US" dirty="0"/>
              <a:t>ですので、後から来たプロセスはブロック状態になります。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48</a:t>
            </a:fld>
            <a:endParaRPr lang="en-US" altLang="ja-JP"/>
          </a:p>
        </p:txBody>
      </p:sp>
    </p:spTree>
    <p:extLst>
      <p:ext uri="{BB962C8B-B14F-4D97-AF65-F5344CB8AC3E}">
        <p14:creationId xmlns:p14="http://schemas.microsoft.com/office/powerpoint/2010/main" val="36285815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つ目の方法は割込み禁止命令を出すことです。</a:t>
            </a:r>
            <a:endParaRPr kumimoji="1" lang="en-US" altLang="ja-JP" dirty="0"/>
          </a:p>
          <a:p>
            <a:r>
              <a:rPr kumimoji="1" lang="en-US" altLang="ja-JP" dirty="0"/>
              <a:t>READ</a:t>
            </a:r>
            <a:r>
              <a:rPr kumimoji="1" lang="ja-JP" altLang="en-US" dirty="0"/>
              <a:t>と</a:t>
            </a:r>
            <a:r>
              <a:rPr kumimoji="1" lang="en-US" altLang="ja-JP" dirty="0"/>
              <a:t>WRITE</a:t>
            </a:r>
            <a:r>
              <a:rPr kumimoji="1" lang="ja-JP" altLang="en-US" dirty="0"/>
              <a:t>の間に他のプロセスに割り込まれたのが問題だったのですから、</a:t>
            </a:r>
            <a:endParaRPr kumimoji="1" lang="en-US" altLang="ja-JP" dirty="0"/>
          </a:p>
          <a:p>
            <a:r>
              <a:rPr kumimoji="1" lang="ja-JP" altLang="en-US" dirty="0"/>
              <a:t>割込みを禁止してしまえば問題は解決します。</a:t>
            </a:r>
            <a:endParaRPr kumimoji="1" lang="en-US" altLang="ja-JP" dirty="0"/>
          </a:p>
          <a:p>
            <a:r>
              <a:rPr kumimoji="1" lang="ja-JP" altLang="en-US" dirty="0"/>
              <a:t>臨界領域に入る前に割込み禁止命令を出し、</a:t>
            </a:r>
            <a:endParaRPr kumimoji="1" lang="en-US" altLang="ja-JP" dirty="0"/>
          </a:p>
          <a:p>
            <a:r>
              <a:rPr kumimoji="1" lang="ja-JP" altLang="en-US" dirty="0"/>
              <a:t>臨界領域から出てきたときに割込み禁止解除命令を出せば、</a:t>
            </a:r>
            <a:endParaRPr kumimoji="1" lang="en-US" altLang="ja-JP" dirty="0"/>
          </a:p>
          <a:p>
            <a:r>
              <a:rPr kumimoji="1" lang="ja-JP" altLang="en-US" dirty="0"/>
              <a:t>臨界領域にいるときに他のプロセスに割り込まれることはなくなります。</a:t>
            </a:r>
            <a:endParaRPr kumimoji="1" lang="en-US" altLang="ja-JP" dirty="0"/>
          </a:p>
          <a:p>
            <a:r>
              <a:rPr kumimoji="1" lang="ja-JP" altLang="en-US" dirty="0"/>
              <a:t>ただし、第</a:t>
            </a:r>
            <a:r>
              <a:rPr kumimoji="1" lang="en-US" altLang="ja-JP" dirty="0"/>
              <a:t>2</a:t>
            </a:r>
            <a:r>
              <a:rPr kumimoji="1" lang="ja-JP" altLang="en-US" dirty="0"/>
              <a:t>回講義で学んだように、</a:t>
            </a:r>
            <a:endParaRPr kumimoji="1" lang="en-US" altLang="ja-JP" dirty="0"/>
          </a:p>
          <a:p>
            <a:r>
              <a:rPr kumimoji="1" lang="ja-JP" altLang="en-US" dirty="0"/>
              <a:t>多重プログラムにすることにより、</a:t>
            </a:r>
            <a:endParaRPr kumimoji="1" lang="en-US" altLang="ja-JP" dirty="0"/>
          </a:p>
          <a:p>
            <a:r>
              <a:rPr kumimoji="1" lang="ja-JP" altLang="en-US" dirty="0"/>
              <a:t>プロセッサの遊び時間を無くしてシステムの処理効率を上げるために</a:t>
            </a:r>
            <a:endParaRPr kumimoji="1" lang="en-US" altLang="ja-JP" dirty="0"/>
          </a:p>
          <a:p>
            <a:r>
              <a:rPr kumimoji="1" lang="ja-JP" altLang="en-US" dirty="0"/>
              <a:t>割込みが使われます。</a:t>
            </a:r>
            <a:endParaRPr kumimoji="1" lang="en-US" altLang="ja-JP" dirty="0"/>
          </a:p>
          <a:p>
            <a:r>
              <a:rPr kumimoji="1" lang="ja-JP" altLang="en-US" dirty="0"/>
              <a:t>その割込みを禁止するのですから、システムの処理効率は落ちてしまします。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49</a:t>
            </a:fld>
            <a:endParaRPr lang="en-US" altLang="ja-JP"/>
          </a:p>
        </p:txBody>
      </p:sp>
    </p:spTree>
    <p:extLst>
      <p:ext uri="{BB962C8B-B14F-4D97-AF65-F5344CB8AC3E}">
        <p14:creationId xmlns:p14="http://schemas.microsoft.com/office/powerpoint/2010/main" val="456997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プロセスの中には、同時に実行できるものと、同時には実行できないものがあります。</a:t>
            </a:r>
            <a:endParaRPr kumimoji="1" lang="en-US" altLang="ja-JP" dirty="0"/>
          </a:p>
          <a:p>
            <a:r>
              <a:rPr kumimoji="1" lang="ja-JP" altLang="en-US" dirty="0"/>
              <a:t>同時に実行できるプロセスを、並行プロセス </a:t>
            </a:r>
            <a:r>
              <a:rPr kumimoji="1" lang="en-US" altLang="ja-JP" dirty="0"/>
              <a:t>concurrent process </a:t>
            </a:r>
            <a:r>
              <a:rPr kumimoji="1" lang="ja-JP" altLang="en-US" dirty="0"/>
              <a:t>と言います。</a:t>
            </a:r>
            <a:endParaRPr kumimoji="1" lang="en-US" altLang="ja-JP" dirty="0"/>
          </a:p>
          <a:p>
            <a:r>
              <a:rPr kumimoji="1" lang="ja-JP" altLang="en-US" dirty="0"/>
              <a:t>並行プロセスは、プロセスの実行順序をかえても結果は変わりません。</a:t>
            </a:r>
            <a:endParaRPr kumimoji="1" lang="en-US" altLang="ja-JP" dirty="0"/>
          </a:p>
          <a:p>
            <a:r>
              <a:rPr kumimoji="1" lang="ja-JP" altLang="en-US" dirty="0"/>
              <a:t>一方、同時には実行できないプロセスを逐次プロセス </a:t>
            </a:r>
            <a:r>
              <a:rPr kumimoji="1" lang="en-US" altLang="ja-JP" dirty="0"/>
              <a:t>sequential process </a:t>
            </a:r>
            <a:r>
              <a:rPr kumimoji="1" lang="ja-JP" altLang="en-US" dirty="0"/>
              <a:t>と言います。</a:t>
            </a:r>
            <a:endParaRPr kumimoji="1" lang="en-US" altLang="ja-JP" dirty="0"/>
          </a:p>
          <a:p>
            <a:r>
              <a:rPr kumimoji="1" lang="ja-JP" altLang="en-US" dirty="0"/>
              <a:t>逐次とは、順番に、という意味です。</a:t>
            </a:r>
            <a:endParaRPr kumimoji="1" lang="en-US" altLang="ja-JP" dirty="0"/>
          </a:p>
          <a:p>
            <a:r>
              <a:rPr kumimoji="1" lang="ja-JP" altLang="en-US" dirty="0"/>
              <a:t>逐次プロセスは、プロセス間に依存関係があり、</a:t>
            </a:r>
            <a:endParaRPr kumimoji="1" lang="en-US" altLang="ja-JP" dirty="0"/>
          </a:p>
          <a:p>
            <a:r>
              <a:rPr kumimoji="1" lang="ja-JP" altLang="en-US" dirty="0"/>
              <a:t>プロセスの実行順序により、結果が変わります。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a:t>
            </a:fld>
            <a:endParaRPr lang="en-US" altLang="ja-JP"/>
          </a:p>
        </p:txBody>
      </p:sp>
    </p:spTree>
    <p:extLst>
      <p:ext uri="{BB962C8B-B14F-4D97-AF65-F5344CB8AC3E}">
        <p14:creationId xmlns:p14="http://schemas.microsoft.com/office/powerpoint/2010/main" val="15765334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相互排除するためには</a:t>
            </a:r>
            <a:r>
              <a:rPr kumimoji="1" lang="en-US" altLang="ja-JP" dirty="0"/>
              <a:t>3</a:t>
            </a:r>
            <a:r>
              <a:rPr kumimoji="1" lang="ja-JP" altLang="en-US" dirty="0"/>
              <a:t>つの方法があります。</a:t>
            </a:r>
            <a:endParaRPr kumimoji="1" lang="en-US" altLang="ja-JP" dirty="0"/>
          </a:p>
          <a:p>
            <a:r>
              <a:rPr kumimoji="1" lang="ja-JP" altLang="en-US" dirty="0"/>
              <a:t>ソフトウェアによる相互排除は、</a:t>
            </a:r>
            <a:endParaRPr kumimoji="1" lang="en-US" altLang="ja-JP" dirty="0"/>
          </a:p>
          <a:p>
            <a:r>
              <a:rPr kumimoji="1" lang="ja-JP" altLang="en-US" dirty="0"/>
              <a:t>相互排除アルゴリズムを使います。</a:t>
            </a:r>
            <a:endParaRPr kumimoji="1" lang="en-US" altLang="ja-JP" dirty="0"/>
          </a:p>
          <a:p>
            <a:r>
              <a:rPr kumimoji="1" lang="ja-JP" altLang="en-US" dirty="0"/>
              <a:t>しかし、相互排除アルゴリズムは非常に効率が悪く、</a:t>
            </a:r>
            <a:endParaRPr kumimoji="1" lang="en-US" altLang="ja-JP" dirty="0"/>
          </a:p>
          <a:p>
            <a:r>
              <a:rPr kumimoji="1" lang="ja-JP" altLang="en-US" dirty="0"/>
              <a:t>理論的には意味があるのですが、実用的とは言えません。</a:t>
            </a:r>
            <a:endParaRPr kumimoji="1" lang="en-US" altLang="ja-JP" dirty="0"/>
          </a:p>
          <a:p>
            <a:r>
              <a:rPr kumimoji="1" lang="ja-JP" altLang="en-US" dirty="0"/>
              <a:t>ハードウェアによる相互排除は、</a:t>
            </a:r>
            <a:endParaRPr kumimoji="1" lang="en-US" altLang="ja-JP" dirty="0"/>
          </a:p>
          <a:p>
            <a:r>
              <a:rPr kumimoji="1" lang="en-US" altLang="ja-JP" dirty="0"/>
              <a:t>Test and Set </a:t>
            </a:r>
            <a:r>
              <a:rPr kumimoji="1" lang="ja-JP" altLang="en-US" dirty="0"/>
              <a:t>命令を使用します。</a:t>
            </a:r>
            <a:endParaRPr kumimoji="1" lang="en-US" altLang="ja-JP" dirty="0"/>
          </a:p>
          <a:p>
            <a:r>
              <a:rPr kumimoji="1" lang="en-US" altLang="ja-JP" dirty="0"/>
              <a:t>Test</a:t>
            </a:r>
            <a:r>
              <a:rPr kumimoji="1" lang="ja-JP" altLang="en-US" dirty="0"/>
              <a:t> </a:t>
            </a:r>
            <a:r>
              <a:rPr kumimoji="1" lang="en-US" altLang="ja-JP" dirty="0"/>
              <a:t>and Set </a:t>
            </a:r>
            <a:r>
              <a:rPr kumimoji="1" lang="ja-JP" altLang="en-US" dirty="0"/>
              <a:t>命令を使うためには、</a:t>
            </a:r>
            <a:endParaRPr kumimoji="1" lang="en-US" altLang="ja-JP" dirty="0"/>
          </a:p>
          <a:p>
            <a:r>
              <a:rPr kumimoji="1" lang="ja-JP" altLang="en-US" dirty="0"/>
              <a:t>ハード的に、読みと書きを同時にできる機能を付けなければなりません。</a:t>
            </a:r>
            <a:endParaRPr kumimoji="1" lang="en-US" altLang="ja-JP" dirty="0"/>
          </a:p>
          <a:p>
            <a:r>
              <a:rPr kumimoji="1" lang="ja-JP" altLang="en-US" dirty="0"/>
              <a:t>割込み禁止による相互排除では、</a:t>
            </a:r>
            <a:endParaRPr kumimoji="1" lang="en-US" altLang="ja-JP" dirty="0"/>
          </a:p>
          <a:p>
            <a:r>
              <a:rPr kumimoji="1" lang="ja-JP" altLang="en-US" dirty="0"/>
              <a:t>割込み禁止命令を使用します。</a:t>
            </a:r>
            <a:endParaRPr kumimoji="1" lang="en-US" altLang="ja-JP" dirty="0"/>
          </a:p>
          <a:p>
            <a:r>
              <a:rPr kumimoji="1" lang="ja-JP" altLang="en-US" dirty="0"/>
              <a:t>しかし、割り込み禁止の多用は、システムの効率を下げてしまいます。</a:t>
            </a:r>
            <a:endParaRPr kumimoji="1" lang="en-US" altLang="ja-JP" dirty="0"/>
          </a:p>
          <a:p>
            <a:r>
              <a:rPr kumimoji="1" lang="ja-JP" altLang="en-US" dirty="0"/>
              <a:t>このように、どの手法にも欠点があります。</a:t>
            </a:r>
            <a:endParaRPr kumimoji="1" lang="en-US" altLang="ja-JP" dirty="0"/>
          </a:p>
          <a:p>
            <a:r>
              <a:rPr kumimoji="1" lang="ja-JP" altLang="en-US" dirty="0"/>
              <a:t>それでは、実際のオペレーティングシステムではどうしているのか、というと、</a:t>
            </a:r>
            <a:endParaRPr kumimoji="1" lang="en-US" altLang="ja-JP" dirty="0"/>
          </a:p>
          <a:p>
            <a:r>
              <a:rPr kumimoji="1" lang="ja-JP" altLang="en-US" dirty="0"/>
              <a:t>実はハードウェアによる相互排除を使っています。</a:t>
            </a:r>
            <a:endParaRPr kumimoji="1" lang="en-US" altLang="ja-JP" dirty="0"/>
          </a:p>
          <a:p>
            <a:r>
              <a:rPr kumimoji="1" lang="en-US" altLang="ja-JP" dirty="0"/>
              <a:t>Test and Set </a:t>
            </a:r>
            <a:r>
              <a:rPr kumimoji="1" lang="ja-JP" altLang="en-US" dirty="0"/>
              <a:t>命令を使うには、</a:t>
            </a:r>
            <a:endParaRPr kumimoji="1" lang="en-US" altLang="ja-JP" dirty="0"/>
          </a:p>
          <a:p>
            <a:r>
              <a:rPr kumimoji="1" lang="ja-JP" altLang="en-US" dirty="0"/>
              <a:t>読みと書きが同時にできるように回路を組まなければなりませんが、</a:t>
            </a:r>
            <a:endParaRPr kumimoji="1" lang="en-US" altLang="ja-JP" dirty="0"/>
          </a:p>
          <a:p>
            <a:r>
              <a:rPr kumimoji="1" lang="ja-JP" altLang="en-US" dirty="0"/>
              <a:t>この回路自体はわりと簡単に組めます。</a:t>
            </a:r>
            <a:endParaRPr kumimoji="1" lang="en-US" altLang="ja-JP" dirty="0"/>
          </a:p>
          <a:p>
            <a:r>
              <a:rPr kumimoji="1" lang="ja-JP" altLang="en-US" dirty="0"/>
              <a:t>ですので、読みと書きを同時にできる回路を加えるためのオーバヘッドはそれほど大きくありません。</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50</a:t>
            </a:fld>
            <a:endParaRPr lang="en-US" altLang="ja-JP"/>
          </a:p>
        </p:txBody>
      </p:sp>
    </p:spTree>
    <p:extLst>
      <p:ext uri="{BB962C8B-B14F-4D97-AF65-F5344CB8AC3E}">
        <p14:creationId xmlns:p14="http://schemas.microsoft.com/office/powerpoint/2010/main" val="138613369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さて、臨界領域に入るためにフラグを確認したときに、</a:t>
            </a:r>
            <a:endParaRPr kumimoji="1" lang="en-US" altLang="ja-JP" dirty="0"/>
          </a:p>
          <a:p>
            <a:r>
              <a:rPr kumimoji="1" lang="ja-JP" altLang="en-US" dirty="0"/>
              <a:t>すでに他のプロセスがフラグを</a:t>
            </a:r>
            <a:r>
              <a:rPr kumimoji="1" lang="en-US" altLang="ja-JP" dirty="0"/>
              <a:t>1</a:t>
            </a:r>
            <a:r>
              <a:rPr kumimoji="1" lang="ja-JP" altLang="en-US" dirty="0"/>
              <a:t>にセットしていた場合は、</a:t>
            </a:r>
            <a:endParaRPr kumimoji="1" lang="en-US" altLang="ja-JP" dirty="0"/>
          </a:p>
          <a:p>
            <a:r>
              <a:rPr kumimoji="1" lang="ja-JP" altLang="en-US" dirty="0"/>
              <a:t>フラグが</a:t>
            </a:r>
            <a:r>
              <a:rPr kumimoji="1" lang="en-US" altLang="ja-JP" dirty="0"/>
              <a:t>0</a:t>
            </a:r>
            <a:r>
              <a:rPr kumimoji="1" lang="ja-JP" altLang="en-US" dirty="0"/>
              <a:t>にリセットされるまで待ちます。</a:t>
            </a:r>
            <a:endParaRPr kumimoji="1" lang="en-US" altLang="ja-JP" dirty="0"/>
          </a:p>
          <a:p>
            <a:r>
              <a:rPr kumimoji="1" lang="ja-JP" altLang="en-US" dirty="0"/>
              <a:t>そのときは、</a:t>
            </a:r>
            <a:endParaRPr kumimoji="1" lang="en-US" altLang="ja-JP" dirty="0"/>
          </a:p>
          <a:p>
            <a:r>
              <a:rPr kumimoji="1" lang="ja-JP" altLang="en-US" dirty="0"/>
              <a:t>このようにフラグの確認のためにループすることになります。</a:t>
            </a:r>
            <a:endParaRPr kumimoji="1" lang="en-US" altLang="ja-JP" dirty="0"/>
          </a:p>
          <a:p>
            <a:r>
              <a:rPr kumimoji="1" lang="ja-JP" altLang="en-US" dirty="0"/>
              <a:t>ループしている間は、フラグの確認をしているだけですから、</a:t>
            </a:r>
            <a:endParaRPr kumimoji="1" lang="en-US" altLang="ja-JP" dirty="0"/>
          </a:p>
          <a:p>
            <a:r>
              <a:rPr kumimoji="1" lang="ja-JP" altLang="en-US" dirty="0"/>
              <a:t>生産的な作業はしていません。</a:t>
            </a:r>
            <a:endParaRPr kumimoji="1" lang="en-US" altLang="ja-JP" dirty="0"/>
          </a:p>
          <a:p>
            <a:r>
              <a:rPr kumimoji="1" lang="ja-JP" altLang="en-US" dirty="0"/>
              <a:t>こんなことのために</a:t>
            </a:r>
            <a:r>
              <a:rPr kumimoji="1" lang="en-US" altLang="ja-JP" dirty="0"/>
              <a:t>CPU</a:t>
            </a:r>
            <a:r>
              <a:rPr kumimoji="1" lang="ja-JP" altLang="en-US" dirty="0"/>
              <a:t>を使うのは、</a:t>
            </a:r>
            <a:r>
              <a:rPr kumimoji="1" lang="en-US" altLang="ja-JP" dirty="0"/>
              <a:t>CPU</a:t>
            </a:r>
            <a:r>
              <a:rPr kumimoji="1" lang="ja-JP" altLang="en-US" dirty="0"/>
              <a:t>の浪費です。</a:t>
            </a:r>
            <a:endParaRPr kumimoji="1" lang="en-US" altLang="ja-JP" dirty="0"/>
          </a:p>
          <a:p>
            <a:r>
              <a:rPr kumimoji="1" lang="ja-JP" altLang="en-US" dirty="0"/>
              <a:t>このような、フラグ確認のためだけのループを繁忙待機と言います。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51</a:t>
            </a:fld>
            <a:endParaRPr lang="en-US" altLang="ja-JP"/>
          </a:p>
        </p:txBody>
      </p:sp>
    </p:spTree>
    <p:extLst>
      <p:ext uri="{BB962C8B-B14F-4D97-AF65-F5344CB8AC3E}">
        <p14:creationId xmlns:p14="http://schemas.microsoft.com/office/powerpoint/2010/main" val="250786270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繁忙待機があると、優先度逆転問題、という問題が発生します。</a:t>
            </a:r>
            <a:endParaRPr kumimoji="1" lang="en-US" altLang="ja-JP" dirty="0"/>
          </a:p>
          <a:p>
            <a:r>
              <a:rPr kumimoji="1" lang="ja-JP" altLang="en-US" dirty="0"/>
              <a:t>今、優先度の低いプロセス</a:t>
            </a:r>
            <a:r>
              <a:rPr kumimoji="1" lang="en-US" altLang="ja-JP" dirty="0"/>
              <a:t>1</a:t>
            </a:r>
            <a:r>
              <a:rPr kumimoji="1" lang="ja-JP" altLang="en-US" dirty="0"/>
              <a:t>と、</a:t>
            </a:r>
            <a:endParaRPr kumimoji="1" lang="en-US" altLang="ja-JP" dirty="0"/>
          </a:p>
          <a:p>
            <a:r>
              <a:rPr kumimoji="1" lang="ja-JP" altLang="en-US" dirty="0"/>
              <a:t>優先度の高いプロセス</a:t>
            </a:r>
            <a:r>
              <a:rPr kumimoji="1" lang="en-US" altLang="ja-JP" dirty="0"/>
              <a:t>2</a:t>
            </a:r>
            <a:r>
              <a:rPr kumimoji="1" lang="ja-JP" altLang="en-US" dirty="0"/>
              <a:t>があるとします。</a:t>
            </a:r>
            <a:endParaRPr kumimoji="1" lang="en-US" altLang="ja-JP" dirty="0"/>
          </a:p>
          <a:p>
            <a:r>
              <a:rPr kumimoji="1" lang="ja-JP" altLang="en-US" dirty="0"/>
              <a:t>最初にプロセス</a:t>
            </a:r>
            <a:r>
              <a:rPr kumimoji="1" lang="en-US" altLang="ja-JP" dirty="0"/>
              <a:t>1</a:t>
            </a:r>
            <a:r>
              <a:rPr kumimoji="1" lang="ja-JP" altLang="en-US" dirty="0"/>
              <a:t>が起動し、臨界領域に入ったとします。</a:t>
            </a:r>
            <a:endParaRPr kumimoji="1" lang="en-US" altLang="ja-JP" dirty="0"/>
          </a:p>
          <a:p>
            <a:r>
              <a:rPr kumimoji="1" lang="ja-JP" altLang="en-US" dirty="0"/>
              <a:t>ここで、優先度の高いプロセス</a:t>
            </a:r>
            <a:r>
              <a:rPr kumimoji="1" lang="en-US" altLang="ja-JP" dirty="0"/>
              <a:t>2</a:t>
            </a:r>
            <a:r>
              <a:rPr kumimoji="1" lang="ja-JP" altLang="en-US" dirty="0"/>
              <a:t>が起動しました。</a:t>
            </a:r>
            <a:endParaRPr kumimoji="1" lang="en-US" altLang="ja-JP" dirty="0"/>
          </a:p>
          <a:p>
            <a:r>
              <a:rPr kumimoji="1" lang="ja-JP" altLang="en-US" dirty="0"/>
              <a:t>優先度の高いプロセスが来ましたので、</a:t>
            </a:r>
            <a:endParaRPr kumimoji="1" lang="en-US" altLang="ja-JP" dirty="0"/>
          </a:p>
          <a:p>
            <a:r>
              <a:rPr kumimoji="1" lang="ja-JP" altLang="en-US" dirty="0"/>
              <a:t>プロセス</a:t>
            </a:r>
            <a:r>
              <a:rPr kumimoji="1" lang="en-US" altLang="ja-JP" dirty="0"/>
              <a:t>1</a:t>
            </a:r>
            <a:r>
              <a:rPr kumimoji="1" lang="ja-JP" altLang="en-US" dirty="0"/>
              <a:t>を一旦中断し、プロセス</a:t>
            </a:r>
            <a:r>
              <a:rPr kumimoji="1" lang="en-US" altLang="ja-JP" dirty="0"/>
              <a:t>2</a:t>
            </a:r>
            <a:r>
              <a:rPr kumimoji="1" lang="ja-JP" altLang="en-US" dirty="0"/>
              <a:t>を実行します。</a:t>
            </a:r>
            <a:endParaRPr kumimoji="1" lang="en-US" altLang="ja-JP" dirty="0"/>
          </a:p>
          <a:p>
            <a:r>
              <a:rPr kumimoji="1" lang="ja-JP" altLang="en-US" dirty="0"/>
              <a:t>ここでプロセス</a:t>
            </a:r>
            <a:r>
              <a:rPr kumimoji="1" lang="en-US" altLang="ja-JP" dirty="0"/>
              <a:t>2</a:t>
            </a:r>
            <a:r>
              <a:rPr kumimoji="1" lang="ja-JP" altLang="en-US" dirty="0"/>
              <a:t>が臨界領域に入るために、</a:t>
            </a:r>
            <a:endParaRPr kumimoji="1" lang="en-US" altLang="ja-JP" dirty="0"/>
          </a:p>
          <a:p>
            <a:r>
              <a:rPr kumimoji="1" lang="ja-JP" altLang="en-US" dirty="0"/>
              <a:t>フラグを読みに行きました。</a:t>
            </a:r>
            <a:endParaRPr kumimoji="1" lang="en-US" altLang="ja-JP" dirty="0"/>
          </a:p>
          <a:p>
            <a:r>
              <a:rPr kumimoji="1" lang="ja-JP" altLang="en-US" dirty="0"/>
              <a:t>すると、フラグはすでにセットされていますので、</a:t>
            </a:r>
            <a:endParaRPr kumimoji="1" lang="en-US" altLang="ja-JP" dirty="0"/>
          </a:p>
          <a:p>
            <a:r>
              <a:rPr kumimoji="1" lang="ja-JP" altLang="en-US" dirty="0"/>
              <a:t>フラグがリセットされるまで待つことになります。</a:t>
            </a:r>
            <a:endParaRPr kumimoji="1" lang="en-US" altLang="ja-JP" dirty="0"/>
          </a:p>
          <a:p>
            <a:r>
              <a:rPr kumimoji="1" lang="ja-JP" altLang="en-US" dirty="0"/>
              <a:t>すると、プロセス</a:t>
            </a:r>
            <a:r>
              <a:rPr kumimoji="1" lang="en-US" altLang="ja-JP" dirty="0"/>
              <a:t>2</a:t>
            </a:r>
            <a:r>
              <a:rPr kumimoji="1" lang="ja-JP" altLang="en-US" dirty="0"/>
              <a:t>は、プロセス</a:t>
            </a:r>
            <a:r>
              <a:rPr kumimoji="1" lang="en-US" altLang="ja-JP" dirty="0"/>
              <a:t>1</a:t>
            </a:r>
            <a:r>
              <a:rPr kumimoji="1" lang="ja-JP" altLang="en-US" dirty="0"/>
              <a:t>が臨界領域を出るのを待ち、</a:t>
            </a:r>
            <a:endParaRPr kumimoji="1" lang="en-US" altLang="ja-JP" dirty="0"/>
          </a:p>
          <a:p>
            <a:r>
              <a:rPr kumimoji="1" lang="ja-JP" altLang="en-US" dirty="0"/>
              <a:t>プロセス</a:t>
            </a:r>
            <a:r>
              <a:rPr kumimoji="1" lang="en-US" altLang="ja-JP" dirty="0"/>
              <a:t>1</a:t>
            </a:r>
            <a:r>
              <a:rPr kumimoji="1" lang="ja-JP" altLang="en-US" dirty="0"/>
              <a:t>はプロセス</a:t>
            </a:r>
            <a:r>
              <a:rPr kumimoji="1" lang="en-US" altLang="ja-JP" dirty="0"/>
              <a:t>2</a:t>
            </a:r>
            <a:r>
              <a:rPr kumimoji="1" lang="ja-JP" altLang="en-US" dirty="0"/>
              <a:t>が</a:t>
            </a:r>
            <a:r>
              <a:rPr kumimoji="1" lang="en-US" altLang="ja-JP" dirty="0"/>
              <a:t>CPU</a:t>
            </a:r>
            <a:r>
              <a:rPr kumimoji="1" lang="ja-JP" altLang="en-US" dirty="0"/>
              <a:t>を解放するのを待つ、という状態になります。</a:t>
            </a:r>
            <a:endParaRPr kumimoji="1" lang="en-US" altLang="ja-JP" dirty="0"/>
          </a:p>
          <a:p>
            <a:r>
              <a:rPr kumimoji="1" lang="en-US" altLang="ja-JP" dirty="0"/>
              <a:t>2</a:t>
            </a:r>
            <a:r>
              <a:rPr kumimoji="1" lang="ja-JP" altLang="en-US" dirty="0"/>
              <a:t>つのプロセスが、お互いの処理の終了を待ちあっていますので、</a:t>
            </a:r>
            <a:endParaRPr kumimoji="1" lang="en-US" altLang="ja-JP" dirty="0"/>
          </a:p>
          <a:p>
            <a:r>
              <a:rPr kumimoji="1" lang="ja-JP" altLang="en-US" dirty="0"/>
              <a:t>どちらのプロセスも永久に動けなくなってしまいます。</a:t>
            </a:r>
            <a:endParaRPr kumimoji="1" lang="en-US" altLang="ja-JP" dirty="0"/>
          </a:p>
          <a:p>
            <a:r>
              <a:rPr kumimoji="1" lang="ja-JP" altLang="en-US" dirty="0"/>
              <a:t>このように、優先度の低いプロセスが資源を得ると、</a:t>
            </a:r>
            <a:endParaRPr kumimoji="1" lang="en-US" altLang="ja-JP" dirty="0"/>
          </a:p>
          <a:p>
            <a:r>
              <a:rPr kumimoji="1" lang="ja-JP" altLang="en-US" dirty="0"/>
              <a:t>優先度の高いプロセスが繁忙待機で</a:t>
            </a:r>
            <a:r>
              <a:rPr kumimoji="1" lang="en-US" altLang="ja-JP" dirty="0"/>
              <a:t>CPU</a:t>
            </a:r>
            <a:r>
              <a:rPr kumimoji="1" lang="ja-JP" altLang="en-US" dirty="0"/>
              <a:t>を使い続けてしまうのが優先度逆転問題です。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52</a:t>
            </a:fld>
            <a:endParaRPr lang="en-US" altLang="ja-JP"/>
          </a:p>
        </p:txBody>
      </p:sp>
    </p:spTree>
    <p:extLst>
      <p:ext uri="{BB962C8B-B14F-4D97-AF65-F5344CB8AC3E}">
        <p14:creationId xmlns:p14="http://schemas.microsoft.com/office/powerpoint/2010/main" val="105146061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優先度逆転問題を避けるには、</a:t>
            </a:r>
            <a:endParaRPr kumimoji="1" lang="en-US" altLang="ja-JP" dirty="0"/>
          </a:p>
          <a:p>
            <a:r>
              <a:rPr kumimoji="1" lang="ja-JP" altLang="en-US" dirty="0"/>
              <a:t>フラグ確認のためのループ中は、そのプロセスをブロック状態にすれば解決できます。</a:t>
            </a:r>
            <a:endParaRPr kumimoji="1" lang="en-US" altLang="ja-JP" dirty="0"/>
          </a:p>
          <a:p>
            <a:r>
              <a:rPr kumimoji="1" lang="ja-JP" altLang="en-US" dirty="0"/>
              <a:t>資源を使っているプロセスが臨界領域から出るにはしばらく</a:t>
            </a:r>
            <a:endParaRPr kumimoji="1" lang="en-US" altLang="ja-JP" dirty="0"/>
          </a:p>
          <a:p>
            <a:r>
              <a:rPr kumimoji="1" lang="ja-JP" altLang="en-US" dirty="0"/>
              <a:t>時間がかかりますから、</a:t>
            </a:r>
            <a:endParaRPr kumimoji="1" lang="en-US" altLang="ja-JP" dirty="0"/>
          </a:p>
          <a:p>
            <a:r>
              <a:rPr kumimoji="1" lang="ja-JP" altLang="en-US" dirty="0"/>
              <a:t>その間ずっとフラグを確認し続ける意味はありません。</a:t>
            </a:r>
            <a:endParaRPr kumimoji="1" lang="en-US" altLang="ja-JP" dirty="0"/>
          </a:p>
          <a:p>
            <a:r>
              <a:rPr kumimoji="1" lang="ja-JP" altLang="en-US" dirty="0"/>
              <a:t>フラグを確認したときに、すでに他のプロセスがフラグをセットしていた場合は、</a:t>
            </a:r>
            <a:endParaRPr kumimoji="1" lang="en-US" altLang="ja-JP" dirty="0"/>
          </a:p>
          <a:p>
            <a:r>
              <a:rPr kumimoji="1" lang="ja-JP" altLang="en-US" dirty="0"/>
              <a:t>一旦ブロック状態になり、</a:t>
            </a:r>
            <a:r>
              <a:rPr kumimoji="1" lang="en-US" altLang="ja-JP" dirty="0"/>
              <a:t>CPU</a:t>
            </a:r>
            <a:r>
              <a:rPr kumimoji="1" lang="ja-JP" altLang="en-US" dirty="0"/>
              <a:t>を明け渡します</a:t>
            </a:r>
            <a:endParaRPr kumimoji="1" lang="en-US" altLang="ja-JP" dirty="0"/>
          </a:p>
          <a:p>
            <a:r>
              <a:rPr kumimoji="1" lang="ja-JP" altLang="en-US" dirty="0"/>
              <a:t>すると優先度の低いプロセスが動くことができ、</a:t>
            </a:r>
            <a:endParaRPr kumimoji="1" lang="en-US" altLang="ja-JP" dirty="0"/>
          </a:p>
          <a:p>
            <a:r>
              <a:rPr kumimoji="1" lang="ja-JP" altLang="en-US" dirty="0"/>
              <a:t>しばらくすると臨界領域から出てきます。</a:t>
            </a:r>
            <a:endParaRPr kumimoji="1" lang="en-US" altLang="ja-JP" dirty="0"/>
          </a:p>
          <a:p>
            <a:r>
              <a:rPr kumimoji="1" lang="ja-JP" altLang="en-US" dirty="0"/>
              <a:t>フラグが</a:t>
            </a:r>
            <a:r>
              <a:rPr kumimoji="1" lang="en-US" altLang="ja-JP" dirty="0"/>
              <a:t>0</a:t>
            </a:r>
            <a:r>
              <a:rPr kumimoji="1" lang="ja-JP" altLang="en-US" dirty="0"/>
              <a:t>にリセットされると、</a:t>
            </a:r>
            <a:endParaRPr kumimoji="1" lang="en-US" altLang="ja-JP" dirty="0"/>
          </a:p>
          <a:p>
            <a:r>
              <a:rPr kumimoji="1" lang="ja-JP" altLang="en-US" dirty="0"/>
              <a:t>ブロック中のプロセスは、ブロック状態から、実行可能状態へ移行します。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53</a:t>
            </a:fld>
            <a:endParaRPr lang="en-US" altLang="ja-JP"/>
          </a:p>
        </p:txBody>
      </p:sp>
    </p:spTree>
    <p:extLst>
      <p:ext uri="{BB962C8B-B14F-4D97-AF65-F5344CB8AC3E}">
        <p14:creationId xmlns:p14="http://schemas.microsoft.com/office/powerpoint/2010/main" val="243340899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オペレーティングシステムのページに、</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参考として相互排除を行う </a:t>
            </a:r>
            <a:r>
              <a:rPr kumimoji="1" lang="en-US" altLang="ja-JP" dirty="0"/>
              <a:t>Java </a:t>
            </a:r>
            <a:r>
              <a:rPr kumimoji="1" lang="ja-JP" altLang="en-US" dirty="0"/>
              <a:t>プログラムを置いてあります。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baseline="0" dirty="0">
                <a:solidFill>
                  <a:schemeClr val="bg1"/>
                </a:solidFill>
              </a:rPr>
              <a:t>Mutex.java</a:t>
            </a:r>
            <a:r>
              <a:rPr lang="ja-JP" altLang="en-US" baseline="0" dirty="0">
                <a:solidFill>
                  <a:schemeClr val="bg1"/>
                </a:solidFill>
              </a:rPr>
              <a:t>　と</a:t>
            </a:r>
            <a:r>
              <a:rPr lang="en-US" altLang="ja-JP" baseline="0" dirty="0">
                <a:solidFill>
                  <a:schemeClr val="bg1"/>
                </a:solidFill>
              </a:rPr>
              <a:t> MutualExclusion.java </a:t>
            </a:r>
            <a:r>
              <a:rPr lang="ja-JP" altLang="en-US" baseline="0" dirty="0">
                <a:solidFill>
                  <a:schemeClr val="bg1"/>
                </a:solidFill>
              </a:rPr>
              <a:t>の</a:t>
            </a:r>
            <a:r>
              <a:rPr lang="en-US" altLang="ja-JP" baseline="0" dirty="0">
                <a:solidFill>
                  <a:schemeClr val="bg1"/>
                </a:solidFill>
              </a:rPr>
              <a:t>2</a:t>
            </a:r>
            <a:r>
              <a:rPr lang="ja-JP" altLang="en-US" baseline="0" dirty="0">
                <a:solidFill>
                  <a:schemeClr val="bg1"/>
                </a:solidFill>
              </a:rPr>
              <a:t>つのプログラムがあります。</a:t>
            </a:r>
            <a:endParaRPr lang="en-US" altLang="ja-JP" baseline="0" dirty="0">
              <a:solidFill>
                <a:schemeClr val="bg1"/>
              </a:solidFill>
            </a:endParaRPr>
          </a:p>
          <a:p>
            <a:r>
              <a:rPr lang="en-US" altLang="ja-JP" baseline="0" dirty="0">
                <a:solidFill>
                  <a:schemeClr val="bg1"/>
                </a:solidFill>
              </a:rPr>
              <a:t>MutualExclusion.java </a:t>
            </a:r>
            <a:r>
              <a:rPr lang="ja-JP" altLang="en-US" baseline="0" dirty="0">
                <a:solidFill>
                  <a:schemeClr val="bg1"/>
                </a:solidFill>
              </a:rPr>
              <a:t>は</a:t>
            </a:r>
            <a:r>
              <a:rPr lang="en-US" altLang="ja-JP" baseline="0" dirty="0">
                <a:solidFill>
                  <a:schemeClr val="bg1"/>
                </a:solidFill>
              </a:rPr>
              <a:t>4</a:t>
            </a:r>
            <a:r>
              <a:rPr lang="ja-JP" altLang="en-US" baseline="0" dirty="0">
                <a:solidFill>
                  <a:schemeClr val="bg1"/>
                </a:solidFill>
              </a:rPr>
              <a:t>種類の相互排除アルゴリズムの</a:t>
            </a:r>
            <a:r>
              <a:rPr lang="en-US" altLang="ja-JP" baseline="0" dirty="0">
                <a:solidFill>
                  <a:schemeClr val="bg1"/>
                </a:solidFill>
              </a:rPr>
              <a:t>1</a:t>
            </a:r>
            <a:r>
              <a:rPr lang="ja-JP" altLang="en-US" baseline="0" dirty="0">
                <a:solidFill>
                  <a:schemeClr val="bg1"/>
                </a:solidFill>
              </a:rPr>
              <a:t>つを繰り返し実行します。</a:t>
            </a:r>
            <a:endParaRPr lang="en-US" altLang="ja-JP" baseline="0" dirty="0">
              <a:solidFill>
                <a:schemeClr val="bg1"/>
              </a:solidFill>
            </a:endParaRPr>
          </a:p>
          <a:p>
            <a:r>
              <a:rPr kumimoji="1" lang="en-US" altLang="ja-JP" baseline="0" dirty="0">
                <a:solidFill>
                  <a:schemeClr val="bg1"/>
                </a:solidFill>
              </a:rPr>
              <a:t>Mutex.java </a:t>
            </a:r>
            <a:r>
              <a:rPr kumimoji="1" lang="ja-JP" altLang="en-US" baseline="0" dirty="0">
                <a:solidFill>
                  <a:schemeClr val="bg1"/>
                </a:solidFill>
              </a:rPr>
              <a:t>は、複数のスレッドを生成し、実行します。</a:t>
            </a:r>
            <a:endParaRPr kumimoji="1" lang="en-US" altLang="ja-JP" baseline="0" dirty="0">
              <a:solidFill>
                <a:schemeClr val="bg1"/>
              </a:solidFill>
            </a:endParaRPr>
          </a:p>
          <a:p>
            <a:r>
              <a:rPr kumimoji="1" lang="ja-JP" altLang="en-US" baseline="0" dirty="0">
                <a:solidFill>
                  <a:schemeClr val="bg1"/>
                </a:solidFill>
              </a:rPr>
              <a:t>デフォルトでは、交互実行アルゴリズムを実行します。</a:t>
            </a:r>
            <a:endParaRPr kumimoji="1" lang="en-US" altLang="ja-JP" baseline="0" dirty="0">
              <a:solidFill>
                <a:schemeClr val="bg1"/>
              </a:solidFill>
            </a:endParaRPr>
          </a:p>
          <a:p>
            <a:r>
              <a:rPr kumimoji="1" lang="ja-JP" altLang="en-US" baseline="0" dirty="0">
                <a:solidFill>
                  <a:schemeClr val="bg1"/>
                </a:solidFill>
              </a:rPr>
              <a:t>実行時に、</a:t>
            </a:r>
            <a:r>
              <a:rPr kumimoji="1" lang="en-US" altLang="ja-JP" baseline="0" dirty="0">
                <a:solidFill>
                  <a:schemeClr val="bg1"/>
                </a:solidFill>
              </a:rPr>
              <a:t>-d </a:t>
            </a:r>
            <a:r>
              <a:rPr kumimoji="1" lang="ja-JP" altLang="en-US" baseline="0" dirty="0">
                <a:solidFill>
                  <a:schemeClr val="bg1"/>
                </a:solidFill>
              </a:rPr>
              <a:t>を付けると、</a:t>
            </a:r>
            <a:r>
              <a:rPr kumimoji="1" lang="en-US" altLang="ja-JP" baseline="0" dirty="0">
                <a:solidFill>
                  <a:schemeClr val="bg1"/>
                </a:solidFill>
              </a:rPr>
              <a:t>Dekker </a:t>
            </a:r>
            <a:r>
              <a:rPr kumimoji="1" lang="ja-JP" altLang="en-US" baseline="0" dirty="0">
                <a:solidFill>
                  <a:schemeClr val="bg1"/>
                </a:solidFill>
              </a:rPr>
              <a:t>のアルゴリズムになります。</a:t>
            </a:r>
            <a:endParaRPr kumimoji="1" lang="en-US" altLang="ja-JP" baseline="0" dirty="0">
              <a:solidFill>
                <a:schemeClr val="bg1"/>
              </a:solidFill>
            </a:endParaRPr>
          </a:p>
          <a:p>
            <a:r>
              <a:rPr kumimoji="1" lang="en-US" altLang="ja-JP" baseline="0" dirty="0">
                <a:solidFill>
                  <a:schemeClr val="bg1"/>
                </a:solidFill>
              </a:rPr>
              <a:t>-p </a:t>
            </a:r>
            <a:r>
              <a:rPr kumimoji="1" lang="ja-JP" altLang="en-US" baseline="0" dirty="0">
                <a:solidFill>
                  <a:schemeClr val="bg1"/>
                </a:solidFill>
              </a:rPr>
              <a:t>を付けると、</a:t>
            </a:r>
            <a:r>
              <a:rPr kumimoji="1" lang="en-US" altLang="ja-JP" baseline="0" dirty="0">
                <a:solidFill>
                  <a:schemeClr val="bg1"/>
                </a:solidFill>
              </a:rPr>
              <a:t>Peterson </a:t>
            </a:r>
            <a:r>
              <a:rPr kumimoji="1" lang="ja-JP" altLang="en-US" baseline="0" dirty="0">
                <a:solidFill>
                  <a:schemeClr val="bg1"/>
                </a:solidFill>
              </a:rPr>
              <a:t>のアルゴリズムになります。</a:t>
            </a:r>
            <a:endParaRPr kumimoji="1" lang="en-US" altLang="ja-JP" baseline="0" dirty="0">
              <a:solidFill>
                <a:schemeClr val="bg1"/>
              </a:solidFill>
            </a:endParaRPr>
          </a:p>
          <a:p>
            <a:r>
              <a:rPr kumimoji="1" lang="en-US" altLang="ja-JP" baseline="0" dirty="0">
                <a:solidFill>
                  <a:schemeClr val="bg1"/>
                </a:solidFill>
              </a:rPr>
              <a:t>-l </a:t>
            </a:r>
            <a:r>
              <a:rPr kumimoji="1" lang="ja-JP" altLang="en-US" baseline="0" dirty="0">
                <a:solidFill>
                  <a:schemeClr val="bg1"/>
                </a:solidFill>
              </a:rPr>
              <a:t>を付けると、</a:t>
            </a:r>
            <a:r>
              <a:rPr kumimoji="1" lang="en-US" altLang="ja-JP" baseline="0" dirty="0" err="1">
                <a:solidFill>
                  <a:schemeClr val="bg1"/>
                </a:solidFill>
              </a:rPr>
              <a:t>Lamport</a:t>
            </a:r>
            <a:r>
              <a:rPr kumimoji="1" lang="ja-JP" altLang="en-US" baseline="0" dirty="0">
                <a:solidFill>
                  <a:schemeClr val="bg1"/>
                </a:solidFill>
              </a:rPr>
              <a:t> のアルゴリズムになります。</a:t>
            </a:r>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54</a:t>
            </a:fld>
            <a:endParaRPr lang="en-US" altLang="ja-JP"/>
          </a:p>
        </p:txBody>
      </p:sp>
    </p:spTree>
    <p:extLst>
      <p:ext uri="{BB962C8B-B14F-4D97-AF65-F5344CB8AC3E}">
        <p14:creationId xmlns:p14="http://schemas.microsoft.com/office/powerpoint/2010/main" val="31394395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endParaRPr kumimoji="1" lang="en-US" altLang="ja-JP" dirty="0"/>
          </a:p>
          <a:p>
            <a:r>
              <a:rPr kumimoji="1" lang="en-US" altLang="ja-JP" dirty="0"/>
              <a:t>Mutex.java </a:t>
            </a:r>
            <a:r>
              <a:rPr kumimoji="1" lang="ja-JP" altLang="en-US" dirty="0"/>
              <a:t>を実行すると、</a:t>
            </a:r>
            <a:endParaRPr kumimoji="1" lang="en-US" altLang="ja-JP" dirty="0"/>
          </a:p>
          <a:p>
            <a:r>
              <a:rPr kumimoji="1" lang="ja-JP" altLang="en-US" dirty="0"/>
              <a:t>このように、各スレッドのクリティカルセクションへの出入りを表示します。</a:t>
            </a:r>
            <a:endParaRPr kumimoji="1" lang="en-US" altLang="ja-JP" dirty="0"/>
          </a:p>
          <a:p>
            <a:r>
              <a:rPr kumimoji="1" lang="ja-JP" altLang="en-US" dirty="0"/>
              <a:t>クリティカルセクションには同時には</a:t>
            </a:r>
            <a:r>
              <a:rPr kumimoji="1" lang="en-US" altLang="ja-JP" dirty="0"/>
              <a:t>1</a:t>
            </a:r>
            <a:r>
              <a:rPr kumimoji="1" lang="ja-JP" altLang="en-US" dirty="0"/>
              <a:t>つのスレッドしか入らないことを確認してください。</a:t>
            </a:r>
            <a:endParaRPr kumimoji="1" lang="en-US" altLang="ja-JP" dirty="0"/>
          </a:p>
          <a:p>
            <a:r>
              <a:rPr kumimoji="1" lang="ja-JP" altLang="en-US" dirty="0"/>
              <a:t>引数無しで実行すると交互実行のアルゴリズムになります。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55</a:t>
            </a:fld>
            <a:endParaRPr lang="en-US" altLang="ja-JP"/>
          </a:p>
        </p:txBody>
      </p:sp>
    </p:spTree>
    <p:extLst>
      <p:ext uri="{BB962C8B-B14F-4D97-AF65-F5344CB8AC3E}">
        <p14:creationId xmlns:p14="http://schemas.microsoft.com/office/powerpoint/2010/main" val="187639436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en-US" altLang="ja-JP" dirty="0"/>
              <a:t>Mutex.java </a:t>
            </a:r>
            <a:r>
              <a:rPr kumimoji="1" lang="ja-JP" altLang="en-US" dirty="0"/>
              <a:t>に引数を付けて実行すると他のアルゴルズムになります。</a:t>
            </a:r>
            <a:endParaRPr kumimoji="1" lang="en-US" altLang="ja-JP" dirty="0"/>
          </a:p>
          <a:p>
            <a:r>
              <a:rPr kumimoji="1" lang="ja-JP" altLang="en-US" dirty="0"/>
              <a:t>例えば、このように</a:t>
            </a:r>
            <a:r>
              <a:rPr kumimoji="1" lang="en-US" altLang="ja-JP" dirty="0"/>
              <a:t> –d </a:t>
            </a:r>
            <a:r>
              <a:rPr kumimoji="1" lang="ja-JP" altLang="en-US" dirty="0"/>
              <a:t>を付けて実行すると</a:t>
            </a:r>
            <a:r>
              <a:rPr kumimoji="1" lang="en-US" altLang="ja-JP" dirty="0"/>
              <a:t>Dekker </a:t>
            </a:r>
            <a:r>
              <a:rPr kumimoji="1" lang="ja-JP" altLang="en-US" dirty="0"/>
              <a:t>のアルゴリズムになります。</a:t>
            </a:r>
            <a:endParaRPr kumimoji="1" lang="en-US" altLang="ja-JP" dirty="0"/>
          </a:p>
          <a:p>
            <a:r>
              <a:rPr kumimoji="1" lang="ja-JP" altLang="en-US" dirty="0"/>
              <a:t>このプログラムはオペレーティングシステムの公式ページに置いてありますので、</a:t>
            </a:r>
            <a:endParaRPr kumimoji="1" lang="en-US" altLang="ja-JP" dirty="0"/>
          </a:p>
          <a:p>
            <a:r>
              <a:rPr kumimoji="1" lang="ja-JP" altLang="en-US" dirty="0"/>
              <a:t>時間があるときに実行してみてください。</a:t>
            </a:r>
            <a:endParaRPr kumimoji="1" lang="en-US" altLang="ja-JP" dirty="0"/>
          </a:p>
          <a:p>
            <a:r>
              <a:rPr kumimoji="1" lang="ja-JP" altLang="en-US" dirty="0"/>
              <a:t>それでは、今回の授業はこれで終了です。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56</a:t>
            </a:fld>
            <a:endParaRPr lang="en-US" altLang="ja-JP"/>
          </a:p>
        </p:txBody>
      </p:sp>
    </p:spTree>
    <p:extLst>
      <p:ext uri="{BB962C8B-B14F-4D97-AF65-F5344CB8AC3E}">
        <p14:creationId xmlns:p14="http://schemas.microsoft.com/office/powerpoint/2010/main" val="2128473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逐次プロセス </a:t>
            </a:r>
            <a:r>
              <a:rPr kumimoji="1" lang="en-US" altLang="ja-JP" dirty="0"/>
              <a:t>sequential process </a:t>
            </a:r>
            <a:r>
              <a:rPr kumimoji="1" lang="ja-JP" altLang="en-US" dirty="0"/>
              <a:t>は、プロセス間に依存関係があり、</a:t>
            </a:r>
            <a:endParaRPr kumimoji="1" lang="en-US" altLang="ja-JP" dirty="0"/>
          </a:p>
          <a:p>
            <a:r>
              <a:rPr kumimoji="1" lang="ja-JP" altLang="en-US" dirty="0"/>
              <a:t>実行する順番が決まっています。</a:t>
            </a:r>
            <a:endParaRPr kumimoji="1" lang="en-US" altLang="ja-JP" dirty="0"/>
          </a:p>
          <a:p>
            <a:r>
              <a:rPr kumimoji="1" lang="ja-JP" altLang="en-US" dirty="0"/>
              <a:t>例えば、変数 </a:t>
            </a:r>
            <a:r>
              <a:rPr kumimoji="1" lang="en-US" altLang="ja-JP" dirty="0"/>
              <a:t>x </a:t>
            </a:r>
            <a:r>
              <a:rPr kumimoji="1" lang="ja-JP" altLang="en-US" dirty="0"/>
              <a:t>に値を代入するプロセス</a:t>
            </a:r>
            <a:r>
              <a:rPr kumimoji="1" lang="en-US" altLang="ja-JP" dirty="0"/>
              <a:t>1</a:t>
            </a:r>
            <a:r>
              <a:rPr kumimoji="1" lang="ja-JP" altLang="en-US" dirty="0"/>
              <a:t>と、</a:t>
            </a:r>
            <a:endParaRPr kumimoji="1" lang="en-US" altLang="ja-JP" dirty="0"/>
          </a:p>
          <a:p>
            <a:r>
              <a:rPr kumimoji="1" lang="ja-JP" altLang="en-US" dirty="0"/>
              <a:t>変数 </a:t>
            </a:r>
            <a:r>
              <a:rPr kumimoji="1" lang="en-US" altLang="ja-JP" dirty="0"/>
              <a:t>x </a:t>
            </a:r>
            <a:r>
              <a:rPr kumimoji="1" lang="ja-JP" altLang="en-US" dirty="0"/>
              <a:t>の値を画面に出力するプロセス </a:t>
            </a:r>
            <a:r>
              <a:rPr kumimoji="1" lang="en-US" altLang="ja-JP" dirty="0"/>
              <a:t>2 </a:t>
            </a:r>
            <a:r>
              <a:rPr kumimoji="1" lang="ja-JP" altLang="en-US" dirty="0"/>
              <a:t>があったとします。</a:t>
            </a:r>
            <a:endParaRPr kumimoji="1" lang="en-US" altLang="ja-JP" dirty="0"/>
          </a:p>
          <a:p>
            <a:r>
              <a:rPr kumimoji="1" lang="ja-JP" altLang="en-US" dirty="0"/>
              <a:t>この</a:t>
            </a:r>
            <a:r>
              <a:rPr kumimoji="1" lang="en-US" altLang="ja-JP" dirty="0"/>
              <a:t>2</a:t>
            </a:r>
            <a:r>
              <a:rPr kumimoji="1" lang="ja-JP" altLang="en-US" dirty="0"/>
              <a:t>つのプロセスは、まずプロセス</a:t>
            </a:r>
            <a:r>
              <a:rPr kumimoji="1" lang="en-US" altLang="ja-JP" dirty="0"/>
              <a:t>1</a:t>
            </a:r>
            <a:r>
              <a:rPr kumimoji="1" lang="ja-JP" altLang="en-US" dirty="0"/>
              <a:t>が変数</a:t>
            </a:r>
            <a:r>
              <a:rPr kumimoji="1" lang="en-US" altLang="ja-JP" dirty="0"/>
              <a:t>x </a:t>
            </a:r>
            <a:r>
              <a:rPr kumimoji="1" lang="ja-JP" altLang="en-US" dirty="0"/>
              <a:t>に値を代入してからでないと</a:t>
            </a:r>
            <a:endParaRPr kumimoji="1" lang="en-US" altLang="ja-JP" dirty="0"/>
          </a:p>
          <a:p>
            <a:r>
              <a:rPr kumimoji="1" lang="ja-JP" altLang="en-US" dirty="0"/>
              <a:t>プロセス</a:t>
            </a:r>
            <a:r>
              <a:rPr kumimoji="1" lang="en-US" altLang="ja-JP" dirty="0"/>
              <a:t>2</a:t>
            </a:r>
            <a:r>
              <a:rPr kumimoji="1" lang="ja-JP" altLang="en-US" dirty="0"/>
              <a:t>は</a:t>
            </a:r>
            <a:r>
              <a:rPr kumimoji="1" lang="en-US" altLang="ja-JP" dirty="0"/>
              <a:t>x </a:t>
            </a:r>
            <a:r>
              <a:rPr kumimoji="1" lang="ja-JP" altLang="en-US" dirty="0"/>
              <a:t>の値を出力することはできません。</a:t>
            </a:r>
            <a:endParaRPr kumimoji="1" lang="en-US" altLang="ja-JP" dirty="0"/>
          </a:p>
          <a:p>
            <a:r>
              <a:rPr kumimoji="1" lang="ja-JP" altLang="en-US" dirty="0"/>
              <a:t>従ってプロセス</a:t>
            </a:r>
            <a:r>
              <a:rPr kumimoji="1" lang="en-US" altLang="ja-JP" dirty="0"/>
              <a:t>2</a:t>
            </a:r>
            <a:r>
              <a:rPr kumimoji="1" lang="ja-JP" altLang="en-US" dirty="0"/>
              <a:t>はプロセス</a:t>
            </a:r>
            <a:r>
              <a:rPr kumimoji="1" lang="en-US" altLang="ja-JP" dirty="0"/>
              <a:t>1</a:t>
            </a:r>
            <a:r>
              <a:rPr kumimoji="1" lang="ja-JP" altLang="en-US" dirty="0"/>
              <a:t>の後にしか実行できません。</a:t>
            </a:r>
            <a:endParaRPr kumimoji="1" lang="en-US" altLang="ja-JP" dirty="0"/>
          </a:p>
          <a:p>
            <a:r>
              <a:rPr kumimoji="1" lang="ja-JP" altLang="en-US" dirty="0"/>
              <a:t>このように、実行できる順番に依存関係があるのが逐次プロセスです。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6</a:t>
            </a:fld>
            <a:endParaRPr lang="en-US" altLang="ja-JP"/>
          </a:p>
        </p:txBody>
      </p:sp>
    </p:spTree>
    <p:extLst>
      <p:ext uri="{BB962C8B-B14F-4D97-AF65-F5344CB8AC3E}">
        <p14:creationId xmlns:p14="http://schemas.microsoft.com/office/powerpoint/2010/main" val="3132669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一方、並行プロセス </a:t>
            </a:r>
            <a:r>
              <a:rPr kumimoji="1" lang="en-US" altLang="ja-JP" dirty="0"/>
              <a:t>concurrent process </a:t>
            </a:r>
            <a:r>
              <a:rPr kumimoji="1" lang="ja-JP" altLang="en-US" dirty="0"/>
              <a:t>は、同時に実行可能であり、</a:t>
            </a:r>
            <a:endParaRPr kumimoji="1" lang="en-US" altLang="ja-JP" dirty="0"/>
          </a:p>
          <a:p>
            <a:r>
              <a:rPr kumimoji="1" lang="ja-JP" altLang="en-US" dirty="0"/>
              <a:t>プロセスの実行順序に依存しません。</a:t>
            </a:r>
            <a:endParaRPr kumimoji="1" lang="en-US" altLang="ja-JP" dirty="0"/>
          </a:p>
          <a:p>
            <a:r>
              <a:rPr kumimoji="1" lang="ja-JP" altLang="en-US" dirty="0"/>
              <a:t>今、変数 </a:t>
            </a:r>
            <a:r>
              <a:rPr kumimoji="1" lang="en-US" altLang="ja-JP" dirty="0"/>
              <a:t>x </a:t>
            </a:r>
            <a:r>
              <a:rPr kumimoji="1" lang="ja-JP" altLang="en-US" dirty="0"/>
              <a:t>に</a:t>
            </a:r>
            <a:r>
              <a:rPr kumimoji="1" lang="en-US" altLang="ja-JP" dirty="0"/>
              <a:t>1</a:t>
            </a:r>
            <a:r>
              <a:rPr kumimoji="1" lang="ja-JP" altLang="en-US" dirty="0"/>
              <a:t>を加えるプロセス</a:t>
            </a:r>
            <a:r>
              <a:rPr kumimoji="1" lang="en-US" altLang="ja-JP" dirty="0"/>
              <a:t>1</a:t>
            </a:r>
            <a:r>
              <a:rPr kumimoji="1" lang="ja-JP" altLang="en-US" dirty="0"/>
              <a:t>　と、</a:t>
            </a:r>
            <a:endParaRPr kumimoji="1" lang="en-US" altLang="ja-JP" dirty="0"/>
          </a:p>
          <a:p>
            <a:r>
              <a:rPr kumimoji="1" lang="ja-JP" altLang="en-US" dirty="0"/>
              <a:t>変数 </a:t>
            </a:r>
            <a:r>
              <a:rPr kumimoji="1" lang="en-US" altLang="ja-JP" dirty="0"/>
              <a:t>x </a:t>
            </a:r>
            <a:r>
              <a:rPr kumimoji="1" lang="ja-JP" altLang="en-US" dirty="0"/>
              <a:t>に</a:t>
            </a:r>
            <a:r>
              <a:rPr kumimoji="1" lang="en-US" altLang="ja-JP" dirty="0"/>
              <a:t>2</a:t>
            </a:r>
            <a:r>
              <a:rPr kumimoji="1" lang="ja-JP" altLang="en-US" dirty="0"/>
              <a:t>を加えるプロセス</a:t>
            </a:r>
            <a:r>
              <a:rPr kumimoji="1" lang="en-US" altLang="ja-JP" dirty="0"/>
              <a:t>2</a:t>
            </a:r>
            <a:r>
              <a:rPr kumimoji="1" lang="ja-JP" altLang="en-US" dirty="0"/>
              <a:t>があったとします。</a:t>
            </a:r>
            <a:endParaRPr kumimoji="1" lang="en-US" altLang="ja-JP" dirty="0"/>
          </a:p>
          <a:p>
            <a:r>
              <a:rPr kumimoji="1" lang="ja-JP" altLang="en-US" dirty="0"/>
              <a:t>変数 </a:t>
            </a:r>
            <a:r>
              <a:rPr kumimoji="1" lang="en-US" altLang="ja-JP" dirty="0"/>
              <a:t>x </a:t>
            </a:r>
            <a:r>
              <a:rPr kumimoji="1" lang="ja-JP" altLang="en-US" dirty="0"/>
              <a:t>の初期値が</a:t>
            </a:r>
            <a:r>
              <a:rPr kumimoji="1" lang="en-US" altLang="ja-JP" dirty="0"/>
              <a:t>0</a:t>
            </a:r>
            <a:r>
              <a:rPr kumimoji="1" lang="ja-JP" altLang="en-US" dirty="0"/>
              <a:t>のときに、</a:t>
            </a:r>
            <a:endParaRPr kumimoji="1" lang="en-US" altLang="ja-JP" dirty="0"/>
          </a:p>
          <a:p>
            <a:r>
              <a:rPr kumimoji="1" lang="ja-JP" altLang="en-US" dirty="0"/>
              <a:t>この</a:t>
            </a:r>
            <a:r>
              <a:rPr kumimoji="1" lang="en-US" altLang="ja-JP" dirty="0"/>
              <a:t>2</a:t>
            </a:r>
            <a:r>
              <a:rPr kumimoji="1" lang="ja-JP" altLang="en-US" dirty="0"/>
              <a:t>つのプロセスを、プロセス</a:t>
            </a:r>
            <a:r>
              <a:rPr kumimoji="1" lang="en-US" altLang="ja-JP" dirty="0"/>
              <a:t>1,2 </a:t>
            </a:r>
            <a:r>
              <a:rPr kumimoji="1" lang="ja-JP" altLang="en-US" dirty="0"/>
              <a:t>の順番に実行すると、</a:t>
            </a:r>
            <a:endParaRPr kumimoji="1" lang="en-US" altLang="ja-JP" dirty="0"/>
          </a:p>
          <a:p>
            <a:r>
              <a:rPr kumimoji="1" lang="ja-JP" altLang="en-US" dirty="0"/>
              <a:t>変数 </a:t>
            </a:r>
            <a:r>
              <a:rPr kumimoji="1" lang="en-US" altLang="ja-JP" dirty="0"/>
              <a:t>x </a:t>
            </a:r>
            <a:r>
              <a:rPr kumimoji="1" lang="ja-JP" altLang="en-US" dirty="0"/>
              <a:t>の値は、</a:t>
            </a:r>
            <a:r>
              <a:rPr kumimoji="1" lang="en-US" altLang="ja-JP" dirty="0"/>
              <a:t>1 3 </a:t>
            </a:r>
            <a:r>
              <a:rPr kumimoji="1" lang="ja-JP" altLang="en-US" dirty="0"/>
              <a:t>と変化します。</a:t>
            </a:r>
            <a:endParaRPr kumimoji="1" lang="en-US" altLang="ja-JP" dirty="0"/>
          </a:p>
          <a:p>
            <a:r>
              <a:rPr kumimoji="1" lang="ja-JP" altLang="en-US" dirty="0"/>
              <a:t>一方、プロセス</a:t>
            </a:r>
            <a:r>
              <a:rPr kumimoji="1" lang="en-US" altLang="ja-JP" dirty="0"/>
              <a:t>2, 1 </a:t>
            </a:r>
            <a:r>
              <a:rPr kumimoji="1" lang="ja-JP" altLang="en-US" dirty="0"/>
              <a:t>の順に実行すると、</a:t>
            </a:r>
            <a:endParaRPr kumimoji="1" lang="en-US" altLang="ja-JP" dirty="0"/>
          </a:p>
          <a:p>
            <a:r>
              <a:rPr kumimoji="1" lang="ja-JP" altLang="en-US" dirty="0"/>
              <a:t>変数 </a:t>
            </a:r>
            <a:r>
              <a:rPr kumimoji="1" lang="en-US" altLang="ja-JP" dirty="0"/>
              <a:t>x </a:t>
            </a:r>
            <a:r>
              <a:rPr kumimoji="1" lang="ja-JP" altLang="en-US" dirty="0"/>
              <a:t>の値は、</a:t>
            </a:r>
            <a:r>
              <a:rPr kumimoji="1" lang="en-US" altLang="ja-JP" dirty="0"/>
              <a:t>2, 3 </a:t>
            </a:r>
            <a:r>
              <a:rPr kumimoji="1" lang="ja-JP" altLang="en-US" dirty="0"/>
              <a:t>と変化します。</a:t>
            </a:r>
            <a:endParaRPr kumimoji="1" lang="en-US" altLang="ja-JP" dirty="0"/>
          </a:p>
          <a:p>
            <a:r>
              <a:rPr kumimoji="1" lang="ja-JP" altLang="en-US" dirty="0"/>
              <a:t>プロセス</a:t>
            </a:r>
            <a:r>
              <a:rPr kumimoji="1" lang="en-US" altLang="ja-JP" dirty="0"/>
              <a:t>1, 2</a:t>
            </a:r>
            <a:r>
              <a:rPr kumimoji="1" lang="ja-JP" altLang="en-US" dirty="0"/>
              <a:t>のどちらを先に実行しても、変数</a:t>
            </a:r>
            <a:r>
              <a:rPr kumimoji="1" lang="en-US" altLang="ja-JP" dirty="0"/>
              <a:t>x </a:t>
            </a:r>
            <a:r>
              <a:rPr kumimoji="1" lang="ja-JP" altLang="en-US" dirty="0"/>
              <a:t>の値は</a:t>
            </a:r>
            <a:r>
              <a:rPr kumimoji="1" lang="en-US" altLang="ja-JP" dirty="0"/>
              <a:t>3</a:t>
            </a:r>
            <a:r>
              <a:rPr kumimoji="1" lang="ja-JP" altLang="en-US" dirty="0"/>
              <a:t>になります。</a:t>
            </a:r>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7</a:t>
            </a:fld>
            <a:endParaRPr lang="en-US" altLang="ja-JP"/>
          </a:p>
        </p:txBody>
      </p:sp>
    </p:spTree>
    <p:extLst>
      <p:ext uri="{BB962C8B-B14F-4D97-AF65-F5344CB8AC3E}">
        <p14:creationId xmlns:p14="http://schemas.microsoft.com/office/powerpoint/2010/main" val="3656834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プロセス同士の関係として素と交差という概念があります。</a:t>
            </a:r>
            <a:endParaRPr kumimoji="1" lang="en-US" altLang="ja-JP" dirty="0"/>
          </a:p>
          <a:p>
            <a:r>
              <a:rPr kumimoji="1" lang="ja-JP" altLang="en-US" dirty="0"/>
              <a:t>プロセスが互いに素 </a:t>
            </a:r>
            <a:r>
              <a:rPr kumimoji="1" lang="en-US" altLang="ja-JP" dirty="0"/>
              <a:t>disjoint </a:t>
            </a:r>
            <a:r>
              <a:rPr kumimoji="1" lang="ja-JP" altLang="en-US" dirty="0"/>
              <a:t>である、とは、</a:t>
            </a:r>
            <a:endParaRPr kumimoji="1" lang="en-US" altLang="ja-JP" dirty="0"/>
          </a:p>
          <a:p>
            <a:r>
              <a:rPr kumimoji="1" lang="ja-JP" altLang="en-US" dirty="0"/>
              <a:t>プロセス間に共通に操作するデータが存在しないことです。</a:t>
            </a:r>
            <a:endParaRPr kumimoji="1" lang="en-US" altLang="ja-JP" dirty="0"/>
          </a:p>
          <a:p>
            <a:r>
              <a:rPr kumimoji="1" lang="ja-JP" altLang="en-US" dirty="0"/>
              <a:t>一方、プロセスが交差している、</a:t>
            </a:r>
            <a:r>
              <a:rPr kumimoji="1" lang="en-US" altLang="ja-JP" dirty="0"/>
              <a:t>overlapping </a:t>
            </a:r>
            <a:r>
              <a:rPr kumimoji="1" lang="ja-JP" altLang="en-US" dirty="0"/>
              <a:t>とは、</a:t>
            </a:r>
            <a:endParaRPr kumimoji="1" lang="en-US" altLang="ja-JP" dirty="0"/>
          </a:p>
          <a:p>
            <a:r>
              <a:rPr kumimoji="1" lang="ja-JP" altLang="en-US" dirty="0"/>
              <a:t>プロセスが共通のデータを操作することです。</a:t>
            </a:r>
            <a:endParaRPr kumimoji="1" lang="en-US" altLang="ja-JP" dirty="0"/>
          </a:p>
          <a:p>
            <a:r>
              <a:rPr kumimoji="1" lang="ja-JP" altLang="en-US" dirty="0"/>
              <a:t>例えば、変数 </a:t>
            </a:r>
            <a:r>
              <a:rPr kumimoji="1" lang="en-US" altLang="ja-JP" dirty="0"/>
              <a:t>x </a:t>
            </a:r>
            <a:r>
              <a:rPr kumimoji="1" lang="ja-JP" altLang="en-US" dirty="0"/>
              <a:t>に値を代入するプロセス</a:t>
            </a:r>
            <a:r>
              <a:rPr kumimoji="1" lang="en-US" altLang="ja-JP" dirty="0"/>
              <a:t>1</a:t>
            </a:r>
          </a:p>
          <a:p>
            <a:r>
              <a:rPr kumimoji="1" lang="ja-JP" altLang="en-US" dirty="0"/>
              <a:t>変数 </a:t>
            </a:r>
            <a:r>
              <a:rPr kumimoji="1" lang="en-US" altLang="ja-JP" dirty="0"/>
              <a:t>y </a:t>
            </a:r>
            <a:r>
              <a:rPr kumimoji="1" lang="ja-JP" altLang="en-US" dirty="0"/>
              <a:t>に値を代入するプロセス</a:t>
            </a:r>
            <a:r>
              <a:rPr kumimoji="1" lang="en-US" altLang="ja-JP" dirty="0"/>
              <a:t>2</a:t>
            </a:r>
          </a:p>
          <a:p>
            <a:r>
              <a:rPr kumimoji="1" lang="ja-JP" altLang="en-US" dirty="0"/>
              <a:t>変数 </a:t>
            </a:r>
            <a:r>
              <a:rPr kumimoji="1" lang="en-US" altLang="ja-JP" dirty="0"/>
              <a:t>x </a:t>
            </a:r>
            <a:r>
              <a:rPr kumimoji="1" lang="ja-JP" altLang="en-US" dirty="0"/>
              <a:t>の値を出力するプロセス</a:t>
            </a:r>
            <a:r>
              <a:rPr kumimoji="1" lang="en-US" altLang="ja-JP" dirty="0"/>
              <a:t>3</a:t>
            </a:r>
            <a:r>
              <a:rPr kumimoji="1" lang="ja-JP" altLang="en-US" dirty="0"/>
              <a:t>があったとします。</a:t>
            </a:r>
            <a:endParaRPr kumimoji="1" lang="en-US" altLang="ja-JP" dirty="0"/>
          </a:p>
          <a:p>
            <a:r>
              <a:rPr kumimoji="1" lang="ja-JP" altLang="en-US" dirty="0"/>
              <a:t>プロセス</a:t>
            </a:r>
            <a:r>
              <a:rPr kumimoji="1" lang="en-US" altLang="ja-JP" dirty="0"/>
              <a:t>1 </a:t>
            </a:r>
            <a:r>
              <a:rPr kumimoji="1" lang="ja-JP" altLang="en-US" dirty="0"/>
              <a:t>と、プロセス</a:t>
            </a:r>
            <a:r>
              <a:rPr kumimoji="1" lang="en-US" altLang="ja-JP" dirty="0"/>
              <a:t>3</a:t>
            </a:r>
            <a:r>
              <a:rPr kumimoji="1" lang="ja-JP" altLang="en-US" dirty="0"/>
              <a:t>は同じ変数を使っていますので、交差しています。</a:t>
            </a:r>
            <a:endParaRPr kumimoji="1" lang="en-US" altLang="ja-JP" dirty="0"/>
          </a:p>
          <a:p>
            <a:r>
              <a:rPr kumimoji="1" lang="ja-JP" altLang="en-US" dirty="0"/>
              <a:t>一方、プロセス</a:t>
            </a:r>
            <a:r>
              <a:rPr kumimoji="1" lang="en-US" altLang="ja-JP" dirty="0"/>
              <a:t>1</a:t>
            </a:r>
            <a:r>
              <a:rPr kumimoji="1" lang="ja-JP" altLang="en-US" dirty="0"/>
              <a:t> とプロセス</a:t>
            </a:r>
            <a:r>
              <a:rPr kumimoji="1" lang="en-US" altLang="ja-JP" dirty="0"/>
              <a:t>2</a:t>
            </a:r>
            <a:r>
              <a:rPr kumimoji="1" lang="ja-JP" altLang="en-US" dirty="0"/>
              <a:t>は、同じ変数は使っていませんので素です。</a:t>
            </a:r>
            <a:endParaRPr kumimoji="1" lang="en-US" altLang="ja-JP" dirty="0"/>
          </a:p>
          <a:p>
            <a:r>
              <a:rPr kumimoji="1" lang="ja-JP" altLang="en-US" dirty="0"/>
              <a:t>プロセス</a:t>
            </a:r>
            <a:r>
              <a:rPr kumimoji="1" lang="en-US" altLang="ja-JP" dirty="0"/>
              <a:t>2</a:t>
            </a:r>
            <a:r>
              <a:rPr kumimoji="1" lang="ja-JP" altLang="en-US" dirty="0"/>
              <a:t>とプロセス</a:t>
            </a:r>
            <a:r>
              <a:rPr kumimoji="1" lang="en-US" altLang="ja-JP" dirty="0"/>
              <a:t>3</a:t>
            </a:r>
            <a:r>
              <a:rPr kumimoji="1" lang="ja-JP" altLang="en-US" dirty="0"/>
              <a:t>もやはり素になります。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8</a:t>
            </a:fld>
            <a:endParaRPr lang="en-US" altLang="ja-JP"/>
          </a:p>
        </p:txBody>
      </p:sp>
    </p:spTree>
    <p:extLst>
      <p:ext uri="{BB962C8B-B14F-4D97-AF65-F5344CB8AC3E}">
        <p14:creationId xmlns:p14="http://schemas.microsoft.com/office/powerpoint/2010/main" val="3428285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同時に実行可能な並行プロセスの中で、</a:t>
            </a:r>
            <a:endParaRPr kumimoji="1" lang="en-US" altLang="ja-JP" dirty="0"/>
          </a:p>
          <a:p>
            <a:r>
              <a:rPr kumimoji="1" lang="ja-JP" altLang="en-US" dirty="0"/>
              <a:t>データ、プログラム等の資源を共有しているプロセス群を、</a:t>
            </a:r>
            <a:endParaRPr kumimoji="1" lang="en-US" altLang="ja-JP" dirty="0"/>
          </a:p>
          <a:p>
            <a:r>
              <a:rPr kumimoji="1" lang="ja-JP" altLang="en-US" dirty="0"/>
              <a:t>共同型逐次プロセスと言います。</a:t>
            </a:r>
            <a:endParaRPr kumimoji="1" lang="en-US" altLang="ja-JP" dirty="0"/>
          </a:p>
          <a:p>
            <a:r>
              <a:rPr kumimoji="1" lang="ja-JP" altLang="en-US" dirty="0"/>
              <a:t>共同型逐次プロセスは、どちらを先にしてもかまいませんが、</a:t>
            </a:r>
            <a:endParaRPr kumimoji="1" lang="en-US" altLang="ja-JP" dirty="0"/>
          </a:p>
          <a:p>
            <a:r>
              <a:rPr kumimoji="1" lang="ja-JP" altLang="en-US" dirty="0"/>
              <a:t>共有する資源を操作するときは、同時に資源を使わないように</a:t>
            </a:r>
            <a:endParaRPr kumimoji="1" lang="en-US" altLang="ja-JP" dirty="0"/>
          </a:p>
          <a:p>
            <a:r>
              <a:rPr kumimoji="1" lang="ja-JP" altLang="en-US" dirty="0"/>
              <a:t>排他制御する必要があります。</a:t>
            </a:r>
            <a:endParaRPr kumimoji="1" lang="en-US" altLang="ja-JP" dirty="0"/>
          </a:p>
          <a:p>
            <a:r>
              <a:rPr kumimoji="1" lang="ja-JP" altLang="en-US" dirty="0"/>
              <a:t>例えば、プロセス</a:t>
            </a:r>
            <a:r>
              <a:rPr kumimoji="1" lang="en-US" altLang="ja-JP" dirty="0"/>
              <a:t>1</a:t>
            </a:r>
            <a:r>
              <a:rPr kumimoji="1" lang="ja-JP" altLang="en-US" dirty="0"/>
              <a:t>が変数</a:t>
            </a:r>
            <a:r>
              <a:rPr kumimoji="1" lang="en-US" altLang="ja-JP" dirty="0"/>
              <a:t>x </a:t>
            </a:r>
            <a:r>
              <a:rPr kumimoji="1" lang="ja-JP" altLang="en-US" dirty="0"/>
              <a:t>を操作する場合、</a:t>
            </a:r>
            <a:endParaRPr kumimoji="1" lang="en-US" altLang="ja-JP" dirty="0"/>
          </a:p>
          <a:p>
            <a:r>
              <a:rPr kumimoji="1" lang="ja-JP" altLang="en-US" dirty="0"/>
              <a:t>他のプロセスが変数</a:t>
            </a:r>
            <a:r>
              <a:rPr kumimoji="1" lang="en-US" altLang="ja-JP" dirty="0"/>
              <a:t>x </a:t>
            </a:r>
            <a:r>
              <a:rPr kumimoji="1" lang="ja-JP" altLang="en-US" dirty="0"/>
              <a:t>を操作しないようにしなければなりません。</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F46C1B5-809E-4590-A713-9DE58B0A1E16}" type="slidenum">
              <a:rPr lang="ja-JP" altLang="en-US" smtClean="0"/>
              <a:pPr/>
              <a:t>9</a:t>
            </a:fld>
            <a:endParaRPr lang="en-US" altLang="ja-JP"/>
          </a:p>
        </p:txBody>
      </p:sp>
    </p:spTree>
    <p:extLst>
      <p:ext uri="{BB962C8B-B14F-4D97-AF65-F5344CB8AC3E}">
        <p14:creationId xmlns:p14="http://schemas.microsoft.com/office/powerpoint/2010/main" val="25986602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1026"/>
          <p:cNvGrpSpPr>
            <a:grpSpLocks/>
          </p:cNvGrpSpPr>
          <p:nvPr/>
        </p:nvGrpSpPr>
        <p:grpSpPr bwMode="auto">
          <a:xfrm>
            <a:off x="0" y="-14288"/>
            <a:ext cx="9155113" cy="6884988"/>
            <a:chOff x="0" y="-9"/>
            <a:chExt cx="5767" cy="4337"/>
          </a:xfrm>
        </p:grpSpPr>
        <p:sp>
          <p:nvSpPr>
            <p:cNvPr id="5" name="Freeform 1027"/>
            <p:cNvSpPr>
              <a:spLocks/>
            </p:cNvSpPr>
            <p:nvPr/>
          </p:nvSpPr>
          <p:spPr bwMode="hidden">
            <a:xfrm>
              <a:off x="1632" y="-5"/>
              <a:ext cx="1737" cy="4333"/>
            </a:xfrm>
            <a:custGeom>
              <a:avLst/>
              <a:gdLst>
                <a:gd name="T0" fmla="*/ 494 w 1737"/>
                <a:gd name="T1" fmla="*/ 4348 h 4320"/>
                <a:gd name="T2" fmla="*/ 1737 w 1737"/>
                <a:gd name="T3" fmla="*/ 4359 h 4320"/>
                <a:gd name="T4" fmla="*/ 524 w 1737"/>
                <a:gd name="T5" fmla="*/ 0 h 4320"/>
                <a:gd name="T6" fmla="*/ 0 w 1737"/>
                <a:gd name="T7" fmla="*/ 7 h 4320"/>
                <a:gd name="T8" fmla="*/ 494 w 1737"/>
                <a:gd name="T9" fmla="*/ 434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6" name="Freeform 1028"/>
            <p:cNvSpPr>
              <a:spLocks/>
            </p:cNvSpPr>
            <p:nvPr/>
          </p:nvSpPr>
          <p:spPr bwMode="hidden">
            <a:xfrm>
              <a:off x="0" y="-7"/>
              <a:ext cx="1737" cy="4329"/>
            </a:xfrm>
            <a:custGeom>
              <a:avLst/>
              <a:gdLst>
                <a:gd name="T0" fmla="*/ 494 w 1737"/>
                <a:gd name="T1" fmla="*/ 4336 h 4320"/>
                <a:gd name="T2" fmla="*/ 1737 w 1737"/>
                <a:gd name="T3" fmla="*/ 4347 h 4320"/>
                <a:gd name="T4" fmla="*/ 524 w 1737"/>
                <a:gd name="T5" fmla="*/ 0 h 4320"/>
                <a:gd name="T6" fmla="*/ 0 w 1737"/>
                <a:gd name="T7" fmla="*/ 7 h 4320"/>
                <a:gd name="T8" fmla="*/ 494 w 1737"/>
                <a:gd name="T9" fmla="*/ 4336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7" name="Freeform 1029"/>
            <p:cNvSpPr>
              <a:spLocks/>
            </p:cNvSpPr>
            <p:nvPr/>
          </p:nvSpPr>
          <p:spPr bwMode="hidden">
            <a:xfrm>
              <a:off x="3744" y="-4"/>
              <a:ext cx="1739" cy="4330"/>
            </a:xfrm>
            <a:custGeom>
              <a:avLst/>
              <a:gdLst>
                <a:gd name="T0" fmla="*/ 494 w 1739"/>
                <a:gd name="T1" fmla="*/ 4151 h 4420"/>
                <a:gd name="T2" fmla="*/ 1739 w 1739"/>
                <a:gd name="T3" fmla="*/ 4156 h 4420"/>
                <a:gd name="T4" fmla="*/ 524 w 1739"/>
                <a:gd name="T5" fmla="*/ 0 h 4420"/>
                <a:gd name="T6" fmla="*/ 0 w 1739"/>
                <a:gd name="T7" fmla="*/ 7 h 4420"/>
                <a:gd name="T8" fmla="*/ 494 w 1739"/>
                <a:gd name="T9" fmla="*/ 4151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8" name="Freeform 1030"/>
            <p:cNvSpPr>
              <a:spLocks/>
            </p:cNvSpPr>
            <p:nvPr/>
          </p:nvSpPr>
          <p:spPr bwMode="hidden">
            <a:xfrm>
              <a:off x="1920" y="-9"/>
              <a:ext cx="2080" cy="4324"/>
            </a:xfrm>
            <a:custGeom>
              <a:avLst/>
              <a:gdLst>
                <a:gd name="T0" fmla="*/ 0 w 2080"/>
                <a:gd name="T1" fmla="*/ 7 h 4338"/>
                <a:gd name="T2" fmla="*/ 1870 w 2080"/>
                <a:gd name="T3" fmla="*/ 4296 h 4338"/>
                <a:gd name="T4" fmla="*/ 2080 w 2080"/>
                <a:gd name="T5" fmla="*/ 4296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9" name="Freeform 1031"/>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0" name="Freeform 1032"/>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1" name="Freeform 1033"/>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2" name="Freeform 1034"/>
            <p:cNvSpPr>
              <a:spLocks/>
            </p:cNvSpPr>
            <p:nvPr/>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3" name="Freeform 1035"/>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4" name="Freeform 1036"/>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5" name="Freeform 1037"/>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6" name="Rectangle 1038"/>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17" name="Freeform 1039"/>
            <p:cNvSpPr>
              <a:spLocks/>
            </p:cNvSpPr>
            <p:nvPr/>
          </p:nvSpPr>
          <p:spPr bwMode="invGray">
            <a:xfrm>
              <a:off x="1632" y="2487"/>
              <a:ext cx="1737" cy="382"/>
            </a:xfrm>
            <a:custGeom>
              <a:avLst/>
              <a:gdLst>
                <a:gd name="T0" fmla="*/ 494 w 1737"/>
                <a:gd name="T1" fmla="*/ 3 h 4320"/>
                <a:gd name="T2" fmla="*/ 1737 w 1737"/>
                <a:gd name="T3" fmla="*/ 3 h 4320"/>
                <a:gd name="T4" fmla="*/ 524 w 1737"/>
                <a:gd name="T5" fmla="*/ 0 h 4320"/>
                <a:gd name="T6" fmla="*/ 0 w 1737"/>
                <a:gd name="T7" fmla="*/ 0 h 4320"/>
                <a:gd name="T8" fmla="*/ 494 w 1737"/>
                <a:gd name="T9" fmla="*/ 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8" name="Freeform 1040"/>
            <p:cNvSpPr>
              <a:spLocks/>
            </p:cNvSpPr>
            <p:nvPr/>
          </p:nvSpPr>
          <p:spPr bwMode="invGray">
            <a:xfrm>
              <a:off x="0" y="2487"/>
              <a:ext cx="1737" cy="381"/>
            </a:xfrm>
            <a:custGeom>
              <a:avLst/>
              <a:gdLst>
                <a:gd name="T0" fmla="*/ 494 w 1737"/>
                <a:gd name="T1" fmla="*/ 3 h 4320"/>
                <a:gd name="T2" fmla="*/ 1737 w 1737"/>
                <a:gd name="T3" fmla="*/ 3 h 4320"/>
                <a:gd name="T4" fmla="*/ 524 w 1737"/>
                <a:gd name="T5" fmla="*/ 0 h 4320"/>
                <a:gd name="T6" fmla="*/ 0 w 1737"/>
                <a:gd name="T7" fmla="*/ 0 h 4320"/>
                <a:gd name="T8" fmla="*/ 494 w 1737"/>
                <a:gd name="T9" fmla="*/ 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9" name="Freeform 1041"/>
            <p:cNvSpPr>
              <a:spLocks/>
            </p:cNvSpPr>
            <p:nvPr/>
          </p:nvSpPr>
          <p:spPr bwMode="invGray">
            <a:xfrm>
              <a:off x="3744" y="2487"/>
              <a:ext cx="1739" cy="382"/>
            </a:xfrm>
            <a:custGeom>
              <a:avLst/>
              <a:gdLst>
                <a:gd name="T0" fmla="*/ 494 w 1739"/>
                <a:gd name="T1" fmla="*/ 3 h 4420"/>
                <a:gd name="T2" fmla="*/ 1739 w 1739"/>
                <a:gd name="T3" fmla="*/ 3 h 4420"/>
                <a:gd name="T4" fmla="*/ 524 w 1739"/>
                <a:gd name="T5" fmla="*/ 0 h 4420"/>
                <a:gd name="T6" fmla="*/ 0 w 1739"/>
                <a:gd name="T7" fmla="*/ 0 h 4420"/>
                <a:gd name="T8" fmla="*/ 494 w 1739"/>
                <a:gd name="T9" fmla="*/ 3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20" name="Freeform 1042"/>
            <p:cNvSpPr>
              <a:spLocks/>
            </p:cNvSpPr>
            <p:nvPr/>
          </p:nvSpPr>
          <p:spPr bwMode="invGray">
            <a:xfrm>
              <a:off x="1920" y="2487"/>
              <a:ext cx="2080" cy="381"/>
            </a:xfrm>
            <a:custGeom>
              <a:avLst/>
              <a:gdLst>
                <a:gd name="T0" fmla="*/ 0 w 2080"/>
                <a:gd name="T1" fmla="*/ 0 h 4338"/>
                <a:gd name="T2" fmla="*/ 1870 w 2080"/>
                <a:gd name="T3" fmla="*/ 3 h 4338"/>
                <a:gd name="T4" fmla="*/ 2080 w 2080"/>
                <a:gd name="T5" fmla="*/ 3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21" name="Rectangle 1043"/>
            <p:cNvSpPr>
              <a:spLocks noChangeArrowheads="1"/>
            </p:cNvSpPr>
            <p:nvPr/>
          </p:nvSpPr>
          <p:spPr bwMode="invGray">
            <a:xfrm>
              <a:off x="7" y="2456"/>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22" name="Freeform 1044"/>
            <p:cNvSpPr>
              <a:spLocks/>
            </p:cNvSpPr>
            <p:nvPr/>
          </p:nvSpPr>
          <p:spPr bwMode="invGray">
            <a:xfrm>
              <a:off x="2583" y="2449"/>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3" name="Freeform 1045"/>
            <p:cNvSpPr>
              <a:spLocks/>
            </p:cNvSpPr>
            <p:nvPr/>
          </p:nvSpPr>
          <p:spPr bwMode="invGray">
            <a:xfrm rot="18897039" flipH="1">
              <a:off x="148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4" name="Freeform 1046"/>
            <p:cNvSpPr>
              <a:spLocks/>
            </p:cNvSpPr>
            <p:nvPr/>
          </p:nvSpPr>
          <p:spPr bwMode="invGray">
            <a:xfrm rot="18897039" flipH="1">
              <a:off x="766" y="2417"/>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5" name="Freeform 1047"/>
            <p:cNvSpPr>
              <a:spLocks/>
            </p:cNvSpPr>
            <p:nvPr/>
          </p:nvSpPr>
          <p:spPr bwMode="invGray">
            <a:xfrm rot="18897039" flipH="1">
              <a:off x="31" y="2385"/>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6" name="Freeform 1048"/>
            <p:cNvSpPr>
              <a:spLocks/>
            </p:cNvSpPr>
            <p:nvPr/>
          </p:nvSpPr>
          <p:spPr bwMode="invGray">
            <a:xfrm flipH="1" flipV="1">
              <a:off x="576" y="2441"/>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7" name="Freeform 1049"/>
            <p:cNvSpPr>
              <a:spLocks/>
            </p:cNvSpPr>
            <p:nvPr/>
          </p:nvSpPr>
          <p:spPr bwMode="invGray">
            <a:xfrm flipH="1" flipV="1">
              <a:off x="240"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8" name="Freeform 1050"/>
            <p:cNvSpPr>
              <a:spLocks/>
            </p:cNvSpPr>
            <p:nvPr/>
          </p:nvSpPr>
          <p:spPr bwMode="invGray">
            <a:xfrm flipH="1" flipV="1">
              <a:off x="3036" y="2489"/>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29" name="Freeform 1051"/>
            <p:cNvSpPr>
              <a:spLocks/>
            </p:cNvSpPr>
            <p:nvPr/>
          </p:nvSpPr>
          <p:spPr bwMode="invGray">
            <a:xfrm flipH="1" flipV="1">
              <a:off x="3984" y="2441"/>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30" name="Freeform 1052"/>
            <p:cNvSpPr>
              <a:spLocks/>
            </p:cNvSpPr>
            <p:nvPr/>
          </p:nvSpPr>
          <p:spPr bwMode="invGray">
            <a:xfrm flipH="1" flipV="1">
              <a:off x="3456" y="2441"/>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31" name="Rectangle 1053"/>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32" name="Rectangle 1054"/>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33" name="Rectangle 1055"/>
            <p:cNvSpPr>
              <a:spLocks noChangeArrowheads="1"/>
            </p:cNvSpPr>
            <p:nvPr/>
          </p:nvSpPr>
          <p:spPr bwMode="hidden">
            <a:xfrm>
              <a:off x="0" y="3408"/>
              <a:ext cx="5760" cy="9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pic>
          <p:nvPicPr>
            <p:cNvPr id="34" name="Picture 1056" descr="BTZBUL1A"/>
            <p:cNvPicPr>
              <a:picLocks noChangeAspect="1" noChangeArrowheads="1"/>
            </p:cNvPicPr>
            <p:nvPr/>
          </p:nvPicPr>
          <p:blipFill>
            <a:blip r:embed="rId2" cstate="print"/>
            <a:srcRect/>
            <a:stretch>
              <a:fillRect/>
            </a:stretch>
          </p:blipFill>
          <p:spPr bwMode="auto">
            <a:xfrm>
              <a:off x="786" y="1650"/>
              <a:ext cx="204" cy="204"/>
            </a:xfrm>
            <a:prstGeom prst="rect">
              <a:avLst/>
            </a:prstGeom>
            <a:noFill/>
            <a:ln w="9525">
              <a:noFill/>
              <a:miter lim="800000"/>
              <a:headEnd/>
              <a:tailEnd/>
            </a:ln>
          </p:spPr>
        </p:pic>
      </p:grpSp>
      <p:sp>
        <p:nvSpPr>
          <p:cNvPr id="6177" name="Rectangle 1057"/>
          <p:cNvSpPr>
            <a:spLocks noGrp="1" noChangeArrowheads="1"/>
          </p:cNvSpPr>
          <p:nvPr>
            <p:ph type="ctrTitle"/>
          </p:nvPr>
        </p:nvSpPr>
        <p:spPr>
          <a:xfrm>
            <a:off x="1676400" y="1905000"/>
            <a:ext cx="7239000" cy="1905000"/>
          </a:xfrm>
        </p:spPr>
        <p:txBody>
          <a:bodyPr/>
          <a:lstStyle>
            <a:lvl1pPr algn="l">
              <a:defRPr/>
            </a:lvl1pPr>
          </a:lstStyle>
          <a:p>
            <a:pPr lvl="0"/>
            <a:r>
              <a:rPr lang="ja-JP" altLang="en-US" noProof="0"/>
              <a:t>マスタ タイトルの書式設定</a:t>
            </a:r>
          </a:p>
        </p:txBody>
      </p:sp>
      <p:sp>
        <p:nvSpPr>
          <p:cNvPr id="6178" name="Rectangle 1058"/>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pPr lvl="0"/>
            <a:r>
              <a:rPr lang="ja-JP" altLang="en-US" noProof="0"/>
              <a:t>マスタ サブタイトルの書式設定</a:t>
            </a:r>
          </a:p>
        </p:txBody>
      </p:sp>
      <p:sp>
        <p:nvSpPr>
          <p:cNvPr id="35" name="Rectangle 1059"/>
          <p:cNvSpPr>
            <a:spLocks noGrp="1" noChangeArrowheads="1"/>
          </p:cNvSpPr>
          <p:nvPr>
            <p:ph type="dt" sz="half" idx="10"/>
          </p:nvPr>
        </p:nvSpPr>
        <p:spPr>
          <a:xfrm>
            <a:off x="685800" y="63246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36" name="Rectangle 1060"/>
          <p:cNvSpPr>
            <a:spLocks noGrp="1" noChangeArrowheads="1"/>
          </p:cNvSpPr>
          <p:nvPr>
            <p:ph type="ftr" sz="quarter" idx="11"/>
          </p:nvPr>
        </p:nvSpPr>
        <p:spPr>
          <a:xfrm>
            <a:off x="3124200" y="63246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37" name="Rectangle 1061"/>
          <p:cNvSpPr>
            <a:spLocks noGrp="1" noChangeArrowheads="1"/>
          </p:cNvSpPr>
          <p:nvPr>
            <p:ph type="sldNum" sz="quarter" idx="12"/>
          </p:nvPr>
        </p:nvSpPr>
        <p:spPr>
          <a:xfrm>
            <a:off x="6553200" y="63246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9576F409-259E-4590-85D7-BF332652EE96}"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87D8071-A2D1-4D10-837A-6F45189A84AE}"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465138"/>
            <a:ext cx="5676900" cy="56308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C7DF02AC-4675-42EA-8EE1-42729FE1EFC1}"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3CCAAA6E-E888-4BB9-B3B8-C95573F42357}"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12B70B5A-903A-495C-B256-FF0461566066}"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00FEB0FC-8A22-4457-A9DC-F2284D79A4B4}"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fld id="{345EA97A-9796-459B-AB63-FBBBADDACFC3}"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fld id="{2AB7E4B2-9A33-4BAE-86EC-5E6794BFC5C0}"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fld id="{368436AC-4E5B-4AAF-920F-60D08B86DB21}"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B0521BAD-DD70-43C1-A91E-18DABE0E0E8C}"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768C9F24-0C67-46D7-B062-02EBAECAACFC}"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48 h 4320"/>
                <a:gd name="T2" fmla="*/ 1737 w 1737"/>
                <a:gd name="T3" fmla="*/ 4359 h 4320"/>
                <a:gd name="T4" fmla="*/ 524 w 1737"/>
                <a:gd name="T5" fmla="*/ 0 h 4320"/>
                <a:gd name="T6" fmla="*/ 0 w 1737"/>
                <a:gd name="T7" fmla="*/ 7 h 4320"/>
                <a:gd name="T8" fmla="*/ 494 w 1737"/>
                <a:gd name="T9" fmla="*/ 4348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33" name="Freeform 4"/>
            <p:cNvSpPr>
              <a:spLocks/>
            </p:cNvSpPr>
            <p:nvPr/>
          </p:nvSpPr>
          <p:spPr bwMode="hidden">
            <a:xfrm>
              <a:off x="0" y="-7"/>
              <a:ext cx="1737" cy="4329"/>
            </a:xfrm>
            <a:custGeom>
              <a:avLst/>
              <a:gdLst>
                <a:gd name="T0" fmla="*/ 494 w 1737"/>
                <a:gd name="T1" fmla="*/ 4336 h 4320"/>
                <a:gd name="T2" fmla="*/ 1737 w 1737"/>
                <a:gd name="T3" fmla="*/ 4347 h 4320"/>
                <a:gd name="T4" fmla="*/ 524 w 1737"/>
                <a:gd name="T5" fmla="*/ 0 h 4320"/>
                <a:gd name="T6" fmla="*/ 0 w 1737"/>
                <a:gd name="T7" fmla="*/ 7 h 4320"/>
                <a:gd name="T8" fmla="*/ 494 w 1737"/>
                <a:gd name="T9" fmla="*/ 4336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34" name="Freeform 5"/>
            <p:cNvSpPr>
              <a:spLocks/>
            </p:cNvSpPr>
            <p:nvPr/>
          </p:nvSpPr>
          <p:spPr bwMode="hidden">
            <a:xfrm>
              <a:off x="3744" y="-4"/>
              <a:ext cx="1739" cy="4330"/>
            </a:xfrm>
            <a:custGeom>
              <a:avLst/>
              <a:gdLst>
                <a:gd name="T0" fmla="*/ 494 w 1739"/>
                <a:gd name="T1" fmla="*/ 4151 h 4420"/>
                <a:gd name="T2" fmla="*/ 1739 w 1739"/>
                <a:gd name="T3" fmla="*/ 4156 h 4420"/>
                <a:gd name="T4" fmla="*/ 524 w 1739"/>
                <a:gd name="T5" fmla="*/ 0 h 4420"/>
                <a:gd name="T6" fmla="*/ 0 w 1739"/>
                <a:gd name="T7" fmla="*/ 7 h 4420"/>
                <a:gd name="T8" fmla="*/ 494 w 1739"/>
                <a:gd name="T9" fmla="*/ 4151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296 h 4338"/>
                <a:gd name="T4" fmla="*/ 2080 w 2080"/>
                <a:gd name="T5" fmla="*/ 4296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5127" name="Freeform 7"/>
            <p:cNvSpPr>
              <a:spLocks/>
            </p:cNvSpPr>
            <p:nvPr/>
          </p:nvSpPr>
          <p:spPr bwMode="hidden">
            <a:xfrm>
              <a:off x="117" y="97"/>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28" name="Freeform 8"/>
            <p:cNvSpPr>
              <a:spLocks/>
            </p:cNvSpPr>
            <p:nvPr/>
          </p:nvSpPr>
          <p:spPr bwMode="hidden">
            <a:xfrm rot="2702961" flipH="1">
              <a:off x="810" y="766"/>
              <a:ext cx="2544" cy="1008"/>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29" name="Freeform 9"/>
            <p:cNvSpPr>
              <a:spLocks/>
            </p:cNvSpPr>
            <p:nvPr/>
          </p:nvSpPr>
          <p:spPr bwMode="hidden">
            <a:xfrm>
              <a:off x="83" y="49"/>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0" name="Freeform 10"/>
            <p:cNvSpPr>
              <a:spLocks/>
            </p:cNvSpPr>
            <p:nvPr userDrawn="1"/>
          </p:nvSpPr>
          <p:spPr bwMode="hidden">
            <a:xfrm rot="-2895842">
              <a:off x="-984" y="1041"/>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1" name="Freeform 11"/>
            <p:cNvSpPr>
              <a:spLocks/>
            </p:cNvSpPr>
            <p:nvPr/>
          </p:nvSpPr>
          <p:spPr bwMode="hidden">
            <a:xfrm rot="-2305141">
              <a:off x="1331" y="913"/>
              <a:ext cx="3594" cy="1735"/>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2" name="Freeform 12"/>
            <p:cNvSpPr>
              <a:spLocks/>
            </p:cNvSpPr>
            <p:nvPr/>
          </p:nvSpPr>
          <p:spPr bwMode="hidden">
            <a:xfrm rot="2084418" flipH="1">
              <a:off x="1859" y="865"/>
              <a:ext cx="3504" cy="1536"/>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33" name="Freeform 13"/>
            <p:cNvSpPr>
              <a:spLocks/>
            </p:cNvSpPr>
            <p:nvPr/>
          </p:nvSpPr>
          <p:spPr bwMode="hidden">
            <a:xfrm>
              <a:off x="4250" y="-7"/>
              <a:ext cx="1089" cy="2285"/>
            </a:xfrm>
            <a:custGeom>
              <a:avLst/>
              <a:gdLst>
                <a:gd name="T0" fmla="*/ 0 w 1089"/>
                <a:gd name="T1" fmla="*/ 2265 h 2285"/>
                <a:gd name="T2" fmla="*/ 1030 w 1089"/>
                <a:gd name="T3" fmla="*/ 0 h 2285"/>
                <a:gd name="T4" fmla="*/ 1089 w 1089"/>
                <a:gd name="T5" fmla="*/ 0 h 2285"/>
                <a:gd name="T6" fmla="*/ 37 w 1089"/>
                <a:gd name="T7" fmla="*/ 2285 h 2285"/>
                <a:gd name="T8" fmla="*/ 0 w 1089"/>
                <a:gd name="T9" fmla="*/ 2265 h 2285"/>
              </a:gdLst>
              <a:ahLst/>
              <a:cxnLst>
                <a:cxn ang="0">
                  <a:pos x="T0" y="T1"/>
                </a:cxn>
                <a:cxn ang="0">
                  <a:pos x="T2" y="T3"/>
                </a:cxn>
                <a:cxn ang="0">
                  <a:pos x="T4" y="T5"/>
                </a:cxn>
                <a:cxn ang="0">
                  <a:pos x="T6" y="T7"/>
                </a:cxn>
                <a:cxn ang="0">
                  <a:pos x="T8" y="T9"/>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1044" name="Freeform 15"/>
            <p:cNvSpPr>
              <a:spLocks/>
            </p:cNvSpPr>
            <p:nvPr/>
          </p:nvSpPr>
          <p:spPr bwMode="hidden">
            <a:xfrm>
              <a:off x="1632" y="3956"/>
              <a:ext cx="1737" cy="382"/>
            </a:xfrm>
            <a:custGeom>
              <a:avLst/>
              <a:gdLst>
                <a:gd name="T0" fmla="*/ 494 w 1737"/>
                <a:gd name="T1" fmla="*/ 3 h 4320"/>
                <a:gd name="T2" fmla="*/ 1737 w 1737"/>
                <a:gd name="T3" fmla="*/ 3 h 4320"/>
                <a:gd name="T4" fmla="*/ 524 w 1737"/>
                <a:gd name="T5" fmla="*/ 0 h 4320"/>
                <a:gd name="T6" fmla="*/ 0 w 1737"/>
                <a:gd name="T7" fmla="*/ 0 h 4320"/>
                <a:gd name="T8" fmla="*/ 494 w 1737"/>
                <a:gd name="T9" fmla="*/ 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45" name="Freeform 16"/>
            <p:cNvSpPr>
              <a:spLocks/>
            </p:cNvSpPr>
            <p:nvPr/>
          </p:nvSpPr>
          <p:spPr bwMode="hidden">
            <a:xfrm>
              <a:off x="0" y="3956"/>
              <a:ext cx="1737" cy="381"/>
            </a:xfrm>
            <a:custGeom>
              <a:avLst/>
              <a:gdLst>
                <a:gd name="T0" fmla="*/ 494 w 1737"/>
                <a:gd name="T1" fmla="*/ 3 h 4320"/>
                <a:gd name="T2" fmla="*/ 1737 w 1737"/>
                <a:gd name="T3" fmla="*/ 3 h 4320"/>
                <a:gd name="T4" fmla="*/ 524 w 1737"/>
                <a:gd name="T5" fmla="*/ 0 h 4320"/>
                <a:gd name="T6" fmla="*/ 0 w 1737"/>
                <a:gd name="T7" fmla="*/ 0 h 4320"/>
                <a:gd name="T8" fmla="*/ 494 w 1737"/>
                <a:gd name="T9" fmla="*/ 3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46" name="Freeform 17"/>
            <p:cNvSpPr>
              <a:spLocks/>
            </p:cNvSpPr>
            <p:nvPr/>
          </p:nvSpPr>
          <p:spPr bwMode="hidden">
            <a:xfrm>
              <a:off x="3744" y="3956"/>
              <a:ext cx="1739" cy="382"/>
            </a:xfrm>
            <a:custGeom>
              <a:avLst/>
              <a:gdLst>
                <a:gd name="T0" fmla="*/ 494 w 1739"/>
                <a:gd name="T1" fmla="*/ 3 h 4420"/>
                <a:gd name="T2" fmla="*/ 1739 w 1739"/>
                <a:gd name="T3" fmla="*/ 3 h 4420"/>
                <a:gd name="T4" fmla="*/ 524 w 1739"/>
                <a:gd name="T5" fmla="*/ 0 h 4420"/>
                <a:gd name="T6" fmla="*/ 0 w 1739"/>
                <a:gd name="T7" fmla="*/ 0 h 4420"/>
                <a:gd name="T8" fmla="*/ 494 w 1739"/>
                <a:gd name="T9" fmla="*/ 3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a:effectLst/>
          </p:spPr>
          <p:txBody>
            <a:bodyPr wrap="none" anchor="ctr"/>
            <a:lstStyle/>
            <a:p>
              <a:endParaRPr lang="ja-JP" altLang="en-US"/>
            </a:p>
          </p:txBody>
        </p:sp>
        <p:sp>
          <p:nvSpPr>
            <p:cNvPr id="1047" name="Freeform 18"/>
            <p:cNvSpPr>
              <a:spLocks/>
            </p:cNvSpPr>
            <p:nvPr/>
          </p:nvSpPr>
          <p:spPr bwMode="hidden">
            <a:xfrm>
              <a:off x="1920" y="3956"/>
              <a:ext cx="2080" cy="381"/>
            </a:xfrm>
            <a:custGeom>
              <a:avLst/>
              <a:gdLst>
                <a:gd name="T0" fmla="*/ 0 w 2080"/>
                <a:gd name="T1" fmla="*/ 0 h 4338"/>
                <a:gd name="T2" fmla="*/ 1870 w 2080"/>
                <a:gd name="T3" fmla="*/ 3 h 4338"/>
                <a:gd name="T4" fmla="*/ 2080 w 2080"/>
                <a:gd name="T5" fmla="*/ 3 h 4338"/>
                <a:gd name="T6" fmla="*/ 1033 w 2080"/>
                <a:gd name="T7" fmla="*/ 0 h 4338"/>
                <a:gd name="T8" fmla="*/ 0 w 2080"/>
                <a:gd name="T9" fmla="*/ 0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a:effectLst/>
          </p:spPr>
          <p:txBody>
            <a:bodyPr wrap="none" anchor="ctr"/>
            <a:lstStyle/>
            <a:p>
              <a:endParaRPr lang="ja-JP" altLang="en-US"/>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defRPr/>
              </a:pPr>
              <a:endParaRPr lang="ja-JP" altLang="en-US"/>
            </a:p>
          </p:txBody>
        </p:sp>
        <p:sp>
          <p:nvSpPr>
            <p:cNvPr id="5140" name="Freeform 20"/>
            <p:cNvSpPr>
              <a:spLocks/>
            </p:cNvSpPr>
            <p:nvPr/>
          </p:nvSpPr>
          <p:spPr bwMode="hidden">
            <a:xfrm>
              <a:off x="2583" y="3918"/>
              <a:ext cx="1036" cy="420"/>
            </a:xfrm>
            <a:custGeom>
              <a:avLst/>
              <a:gdLst>
                <a:gd name="T0" fmla="*/ 1027 w 1036"/>
                <a:gd name="T1" fmla="*/ 0 h 420"/>
                <a:gd name="T2" fmla="*/ 0 w 1036"/>
                <a:gd name="T3" fmla="*/ 417 h 420"/>
                <a:gd name="T4" fmla="*/ 24 w 1036"/>
                <a:gd name="T5" fmla="*/ 420 h 420"/>
                <a:gd name="T6" fmla="*/ 1036 w 1036"/>
                <a:gd name="T7" fmla="*/ 16 h 420"/>
                <a:gd name="T8" fmla="*/ 1027 w 1036"/>
                <a:gd name="T9" fmla="*/ 0 h 420"/>
              </a:gdLst>
              <a:ahLst/>
              <a:cxnLst>
                <a:cxn ang="0">
                  <a:pos x="T0" y="T1"/>
                </a:cxn>
                <a:cxn ang="0">
                  <a:pos x="T2" y="T3"/>
                </a:cxn>
                <a:cxn ang="0">
                  <a:pos x="T4" y="T5"/>
                </a:cxn>
                <a:cxn ang="0">
                  <a:pos x="T6" y="T7"/>
                </a:cxn>
                <a:cxn ang="0">
                  <a:pos x="T8" y="T9"/>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1" name="Freeform 21"/>
            <p:cNvSpPr>
              <a:spLocks/>
            </p:cNvSpPr>
            <p:nvPr/>
          </p:nvSpPr>
          <p:spPr bwMode="hidden">
            <a:xfrm rot="18897039" flipH="1">
              <a:off x="148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2" name="Freeform 22"/>
            <p:cNvSpPr>
              <a:spLocks/>
            </p:cNvSpPr>
            <p:nvPr/>
          </p:nvSpPr>
          <p:spPr bwMode="hidden">
            <a:xfrm rot="18897039" flipH="1">
              <a:off x="766" y="3886"/>
              <a:ext cx="1060" cy="480"/>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3" name="Freeform 23"/>
            <p:cNvSpPr>
              <a:spLocks/>
            </p:cNvSpPr>
            <p:nvPr/>
          </p:nvSpPr>
          <p:spPr bwMode="hidden">
            <a:xfrm rot="18897039" flipH="1">
              <a:off x="31" y="3854"/>
              <a:ext cx="1034" cy="487"/>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4" name="Freeform 24"/>
            <p:cNvSpPr>
              <a:spLocks/>
            </p:cNvSpPr>
            <p:nvPr/>
          </p:nvSpPr>
          <p:spPr bwMode="hidden">
            <a:xfrm flipH="1" flipV="1">
              <a:off x="576" y="3910"/>
              <a:ext cx="3552"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5" name="Freeform 25"/>
            <p:cNvSpPr>
              <a:spLocks/>
            </p:cNvSpPr>
            <p:nvPr/>
          </p:nvSpPr>
          <p:spPr bwMode="hidden">
            <a:xfrm flipH="1" flipV="1">
              <a:off x="240"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6" name="Freeform 26"/>
            <p:cNvSpPr>
              <a:spLocks/>
            </p:cNvSpPr>
            <p:nvPr/>
          </p:nvSpPr>
          <p:spPr bwMode="hidden">
            <a:xfrm flipH="1" flipV="1">
              <a:off x="3036" y="3958"/>
              <a:ext cx="1332" cy="383"/>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7" name="Freeform 27"/>
            <p:cNvSpPr>
              <a:spLocks/>
            </p:cNvSpPr>
            <p:nvPr/>
          </p:nvSpPr>
          <p:spPr bwMode="hidden">
            <a:xfrm flipH="1" flipV="1">
              <a:off x="3984" y="3910"/>
              <a:ext cx="1536"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8" name="Freeform 28"/>
            <p:cNvSpPr>
              <a:spLocks/>
            </p:cNvSpPr>
            <p:nvPr/>
          </p:nvSpPr>
          <p:spPr bwMode="hidden">
            <a:xfrm flipH="1" flipV="1">
              <a:off x="3456" y="3910"/>
              <a:ext cx="2304" cy="432"/>
            </a:xfrm>
            <a:custGeom>
              <a:avLst/>
              <a:gdLst>
                <a:gd name="T0" fmla="*/ 0 w 4763"/>
                <a:gd name="T1" fmla="*/ 1778 h 1845"/>
                <a:gd name="T2" fmla="*/ 4742 w 4763"/>
                <a:gd name="T3" fmla="*/ 0 h 1845"/>
                <a:gd name="T4" fmla="*/ 4763 w 4763"/>
                <a:gd name="T5" fmla="*/ 42 h 1845"/>
                <a:gd name="T6" fmla="*/ 20 w 4763"/>
                <a:gd name="T7" fmla="*/ 1845 h 1845"/>
                <a:gd name="T8" fmla="*/ 0 w 4763"/>
                <a:gd name="T9" fmla="*/ 1778 h 1845"/>
              </a:gdLst>
              <a:ahLst/>
              <a:cxnLst>
                <a:cxn ang="0">
                  <a:pos x="T0" y="T1"/>
                </a:cxn>
                <a:cxn ang="0">
                  <a:pos x="T2" y="T3"/>
                </a:cxn>
                <a:cxn ang="0">
                  <a:pos x="T4" y="T5"/>
                </a:cxn>
                <a:cxn ang="0">
                  <a:pos x="T6" y="T7"/>
                </a:cxn>
                <a:cxn ang="0">
                  <a:pos x="T8" y="T9"/>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ja-JP" altLang="en-US">
                <a:latin typeface="Times New Roman" panose="02020603050405020304" pitchFamily="18" charset="0"/>
                <a:ea typeface="ＭＳ Ｐゴシック" panose="020B0600070205080204" pitchFamily="50" charset="-128"/>
              </a:endParaRPr>
            </a:p>
          </p:txBody>
        </p:sp>
      </p:grpSp>
      <p:sp>
        <p:nvSpPr>
          <p:cNvPr id="1027" name="Rectangle 30"/>
          <p:cNvSpPr>
            <a:spLocks noGrp="1" noChangeArrowheads="1"/>
          </p:cNvSpPr>
          <p:nvPr>
            <p:ph type="title"/>
          </p:nvPr>
        </p:nvSpPr>
        <p:spPr bwMode="auto">
          <a:xfrm>
            <a:off x="685800" y="465138"/>
            <a:ext cx="77724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kumimoji="0" sz="1400">
                <a:latin typeface="+mn-lt"/>
                <a:ea typeface="ＭＳ Ｐゴシック" panose="020B0600070205080204" pitchFamily="50" charset="-128"/>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kumimoji="0" sz="1400">
                <a:latin typeface="+mn-lt"/>
                <a:ea typeface="ＭＳ Ｐゴシック" panose="020B0600070205080204" pitchFamily="50" charset="-128"/>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kumimoji="0" sz="1400">
                <a:latin typeface="Arial" charset="0"/>
              </a:defRPr>
            </a:lvl1pPr>
          </a:lstStyle>
          <a:p>
            <a:fld id="{F9353655-C7E7-4638-B67C-25948C8E4EBE}" type="slidenum">
              <a:rPr lang="ja-JP" altLang="en-US"/>
              <a:pPr/>
              <a:t>‹#›</a:t>
            </a:fld>
            <a:endParaRPr lang="en-US" altLang="ja-JP"/>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Black" panose="020B0A040201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l"/>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l"/>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SzPct val="60000"/>
        <a:buFont typeface="Wingdings" pitchFamily="2" charset="2"/>
        <a:buChar char="l"/>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2"/>
        </a:buClr>
        <a:buSzPct val="60000"/>
        <a:buFont typeface="Wingdings" pitchFamily="2" charset="2"/>
        <a:buChar char="l"/>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ja-JP" altLang="en-US">
                <a:latin typeface="Times New Roman" charset="0"/>
              </a:rPr>
              <a:t>オペレーティングシステム</a:t>
            </a:r>
          </a:p>
        </p:txBody>
      </p:sp>
      <p:sp>
        <p:nvSpPr>
          <p:cNvPr id="5123"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charset="0"/>
              </a:rPr>
              <a:t>第5回</a:t>
            </a:r>
          </a:p>
          <a:p>
            <a:pPr eaLnBrk="1" hangingPunct="1"/>
            <a:r>
              <a:rPr lang="ja-JP" altLang="en-US" dirty="0">
                <a:latin typeface="Times New Roman" charset="0"/>
              </a:rPr>
              <a:t>プロセスの相互排除</a:t>
            </a:r>
            <a:endParaRPr lang="en-US" altLang="ja-JP" dirty="0">
              <a:latin typeface="Times New Roman" charset="0"/>
            </a:endParaRPr>
          </a:p>
          <a:p>
            <a:pPr algn="r" eaLnBrk="1" hangingPunct="1"/>
            <a:r>
              <a:rPr lang="en-US" altLang="ja-JP" dirty="0">
                <a:latin typeface="Times New Roman" charset="0"/>
              </a:rPr>
              <a:t>http://www.info.kindai.ac.jp/OS</a:t>
            </a:r>
            <a:endParaRPr lang="ja-JP" altLang="en-US" dirty="0">
              <a:latin typeface="Times New Roman" charset="0"/>
            </a:endParaRPr>
          </a:p>
          <a:p>
            <a:pPr algn="r" eaLnBrk="1" hangingPunct="1"/>
            <a:r>
              <a:rPr lang="en-US" altLang="ja-JP" dirty="0">
                <a:latin typeface="Times New Roman" charset="0"/>
              </a:rPr>
              <a:t>E</a:t>
            </a:r>
            <a:r>
              <a:rPr lang="ja-JP" altLang="en-US" dirty="0">
                <a:latin typeface="Times New Roman" charset="0"/>
              </a:rPr>
              <a:t>号館</a:t>
            </a:r>
            <a:r>
              <a:rPr lang="en-US" altLang="ja-JP" dirty="0">
                <a:latin typeface="Times New Roman" charset="0"/>
              </a:rPr>
              <a:t>3</a:t>
            </a:r>
            <a:r>
              <a:rPr lang="ja-JP" altLang="en-US" dirty="0">
                <a:latin typeface="Times New Roman" charset="0"/>
              </a:rPr>
              <a:t>階</a:t>
            </a:r>
            <a:r>
              <a:rPr lang="en-US" altLang="ja-JP" dirty="0">
                <a:latin typeface="Times New Roman" charset="0"/>
              </a:rPr>
              <a:t>E-331 </a:t>
            </a:r>
            <a:r>
              <a:rPr lang="ja-JP" altLang="en-US" dirty="0">
                <a:latin typeface="Times New Roman" charset="0"/>
              </a:rPr>
              <a:t>内線</a:t>
            </a:r>
            <a:r>
              <a:rPr lang="en-US" altLang="ja-JP" dirty="0">
                <a:latin typeface="Times New Roman" charset="0"/>
              </a:rPr>
              <a:t>5459</a:t>
            </a:r>
          </a:p>
          <a:p>
            <a:pPr algn="r" eaLnBrk="1" hangingPunct="1"/>
            <a:r>
              <a:rPr lang="en-US" altLang="ja-JP" dirty="0">
                <a:latin typeface="Times New Roman" charset="0"/>
              </a:rPr>
              <a:t>takasi-i@info.kindai.ac.jp</a:t>
            </a:r>
            <a:endParaRPr lang="ja-JP" altLang="en-US" dirty="0">
              <a:latin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D049FE-D59B-40CA-A95A-313D5D24AD35}"/>
              </a:ext>
            </a:extLst>
          </p:cNvPr>
          <p:cNvSpPr>
            <a:spLocks noGrp="1"/>
          </p:cNvSpPr>
          <p:nvPr>
            <p:ph type="title"/>
          </p:nvPr>
        </p:nvSpPr>
        <p:spPr>
          <a:xfrm>
            <a:off x="685800" y="796380"/>
            <a:ext cx="7772400" cy="769441"/>
          </a:xfrm>
        </p:spPr>
        <p:txBody>
          <a:bodyPr/>
          <a:lstStyle/>
          <a:p>
            <a:r>
              <a:rPr kumimoji="1" lang="ja-JP" altLang="en-US" dirty="0"/>
              <a:t>プロセス群の種類</a:t>
            </a:r>
          </a:p>
        </p:txBody>
      </p:sp>
      <p:graphicFrame>
        <p:nvGraphicFramePr>
          <p:cNvPr id="4" name="表 4">
            <a:extLst>
              <a:ext uri="{FF2B5EF4-FFF2-40B4-BE49-F238E27FC236}">
                <a16:creationId xmlns:a16="http://schemas.microsoft.com/office/drawing/2014/main" id="{33D68A67-09B8-41C6-A5C1-6A569A22827A}"/>
              </a:ext>
            </a:extLst>
          </p:cNvPr>
          <p:cNvGraphicFramePr>
            <a:graphicFrameLocks noGrp="1"/>
          </p:cNvGraphicFramePr>
          <p:nvPr>
            <p:extLst>
              <p:ext uri="{D42A27DB-BD31-4B8C-83A1-F6EECF244321}">
                <p14:modId xmlns:p14="http://schemas.microsoft.com/office/powerpoint/2010/main" val="328273894"/>
              </p:ext>
            </p:extLst>
          </p:nvPr>
        </p:nvGraphicFramePr>
        <p:xfrm>
          <a:off x="494162" y="2636912"/>
          <a:ext cx="8155675" cy="2926080"/>
        </p:xfrm>
        <a:graphic>
          <a:graphicData uri="http://schemas.openxmlformats.org/drawingml/2006/table">
            <a:tbl>
              <a:tblPr firstRow="1" bandRow="1">
                <a:tableStyleId>{5C22544A-7EE6-4342-B048-85BDC9FD1C3A}</a:tableStyleId>
              </a:tblPr>
              <a:tblGrid>
                <a:gridCol w="1962988">
                  <a:extLst>
                    <a:ext uri="{9D8B030D-6E8A-4147-A177-3AD203B41FA5}">
                      <a16:colId xmlns:a16="http://schemas.microsoft.com/office/drawing/2014/main" val="414921916"/>
                    </a:ext>
                  </a:extLst>
                </a:gridCol>
                <a:gridCol w="2014118">
                  <a:extLst>
                    <a:ext uri="{9D8B030D-6E8A-4147-A177-3AD203B41FA5}">
                      <a16:colId xmlns:a16="http://schemas.microsoft.com/office/drawing/2014/main" val="4273961041"/>
                    </a:ext>
                  </a:extLst>
                </a:gridCol>
                <a:gridCol w="1226242">
                  <a:extLst>
                    <a:ext uri="{9D8B030D-6E8A-4147-A177-3AD203B41FA5}">
                      <a16:colId xmlns:a16="http://schemas.microsoft.com/office/drawing/2014/main" val="1166952392"/>
                    </a:ext>
                  </a:extLst>
                </a:gridCol>
                <a:gridCol w="2952327">
                  <a:extLst>
                    <a:ext uri="{9D8B030D-6E8A-4147-A177-3AD203B41FA5}">
                      <a16:colId xmlns:a16="http://schemas.microsoft.com/office/drawing/2014/main" val="2095638118"/>
                    </a:ext>
                  </a:extLst>
                </a:gridCol>
              </a:tblGrid>
              <a:tr h="370840">
                <a:tc gridSpan="2">
                  <a:txBody>
                    <a:bodyPr/>
                    <a:lstStyle/>
                    <a:p>
                      <a:pPr algn="ctr"/>
                      <a:r>
                        <a:rPr kumimoji="1" lang="ja-JP" altLang="en-US" sz="2400" dirty="0"/>
                        <a:t>プロセス群の種類</a:t>
                      </a:r>
                    </a:p>
                  </a:txBody>
                  <a:tcPr anchor="ctr">
                    <a:solidFill>
                      <a:srgbClr val="003300"/>
                    </a:solidFill>
                  </a:tcPr>
                </a:tc>
                <a:tc hMerge="1">
                  <a:txBody>
                    <a:bodyPr/>
                    <a:lstStyle/>
                    <a:p>
                      <a:pPr algn="ctr"/>
                      <a:endParaRPr kumimoji="1" lang="ja-JP" altLang="en-US" sz="2400" dirty="0"/>
                    </a:p>
                  </a:txBody>
                  <a:tcPr anchor="ctr"/>
                </a:tc>
                <a:tc>
                  <a:txBody>
                    <a:bodyPr/>
                    <a:lstStyle/>
                    <a:p>
                      <a:pPr algn="ctr"/>
                      <a:r>
                        <a:rPr kumimoji="1" lang="ja-JP" altLang="en-US" sz="2400" dirty="0"/>
                        <a:t>データ</a:t>
                      </a:r>
                      <a:endParaRPr kumimoji="1" lang="en-US" altLang="ja-JP" sz="2400" dirty="0"/>
                    </a:p>
                    <a:p>
                      <a:pPr algn="ctr"/>
                      <a:r>
                        <a:rPr kumimoji="1" lang="ja-JP" altLang="en-US" sz="2400" dirty="0"/>
                        <a:t>共有</a:t>
                      </a:r>
                    </a:p>
                  </a:txBody>
                  <a:tcPr anchor="ctr">
                    <a:solidFill>
                      <a:srgbClr val="003300"/>
                    </a:solidFill>
                  </a:tcPr>
                </a:tc>
                <a:tc>
                  <a:txBody>
                    <a:bodyPr/>
                    <a:lstStyle/>
                    <a:p>
                      <a:pPr algn="ctr"/>
                      <a:r>
                        <a:rPr kumimoji="1" lang="ja-JP" altLang="en-US" sz="2400" dirty="0"/>
                        <a:t>実行順序</a:t>
                      </a:r>
                    </a:p>
                  </a:txBody>
                  <a:tcPr anchor="ctr">
                    <a:solidFill>
                      <a:srgbClr val="003300"/>
                    </a:solidFill>
                  </a:tcPr>
                </a:tc>
                <a:extLst>
                  <a:ext uri="{0D108BD9-81ED-4DB2-BD59-A6C34878D82A}">
                    <a16:rowId xmlns:a16="http://schemas.microsoft.com/office/drawing/2014/main" val="2399215203"/>
                  </a:ext>
                </a:extLst>
              </a:tr>
              <a:tr h="370840">
                <a:tc>
                  <a:txBody>
                    <a:bodyPr/>
                    <a:lstStyle/>
                    <a:p>
                      <a:pPr algn="ctr"/>
                      <a:r>
                        <a:rPr kumimoji="1" lang="ja-JP" altLang="en-US" sz="2400" dirty="0"/>
                        <a:t>並行プロセス</a:t>
                      </a:r>
                    </a:p>
                  </a:txBody>
                  <a:tcPr anchor="ctr"/>
                </a:tc>
                <a:tc>
                  <a:txBody>
                    <a:bodyPr/>
                    <a:lstStyle/>
                    <a:p>
                      <a:pPr algn="ctr"/>
                      <a:r>
                        <a:rPr kumimoji="1" lang="ja-JP" altLang="en-US" sz="2400" dirty="0"/>
                        <a:t>互いに素な</a:t>
                      </a:r>
                      <a:endParaRPr kumimoji="1" lang="en-US" altLang="ja-JP" sz="2400" dirty="0"/>
                    </a:p>
                    <a:p>
                      <a:pPr algn="ctr"/>
                      <a:r>
                        <a:rPr kumimoji="1" lang="ja-JP" altLang="en-US" sz="2400" dirty="0"/>
                        <a:t>並行プロセス</a:t>
                      </a:r>
                    </a:p>
                  </a:txBody>
                  <a:tcPr anchor="ctr"/>
                </a:tc>
                <a:tc>
                  <a:txBody>
                    <a:bodyPr/>
                    <a:lstStyle/>
                    <a:p>
                      <a:pPr algn="ctr"/>
                      <a:r>
                        <a:rPr kumimoji="1" lang="ja-JP" altLang="en-US" sz="2400" dirty="0"/>
                        <a:t>素</a:t>
                      </a:r>
                    </a:p>
                  </a:txBody>
                  <a:tcPr anchor="ctr"/>
                </a:tc>
                <a:tc>
                  <a:txBody>
                    <a:bodyPr/>
                    <a:lstStyle/>
                    <a:p>
                      <a:pPr algn="ctr"/>
                      <a:r>
                        <a:rPr kumimoji="1" lang="ja-JP" altLang="en-US" sz="2400" dirty="0"/>
                        <a:t>同時に実行可能</a:t>
                      </a:r>
                    </a:p>
                  </a:txBody>
                  <a:tcPr anchor="ctr"/>
                </a:tc>
                <a:extLst>
                  <a:ext uri="{0D108BD9-81ED-4DB2-BD59-A6C34878D82A}">
                    <a16:rowId xmlns:a16="http://schemas.microsoft.com/office/drawing/2014/main" val="2532821812"/>
                  </a:ext>
                </a:extLst>
              </a:tr>
              <a:tr h="370840">
                <a:tc>
                  <a:txBody>
                    <a:bodyPr/>
                    <a:lstStyle/>
                    <a:p>
                      <a:pPr algn="ctr"/>
                      <a:r>
                        <a:rPr kumimoji="1" lang="ja-JP" altLang="en-US" sz="2400" dirty="0"/>
                        <a:t>並行プロセス</a:t>
                      </a:r>
                    </a:p>
                  </a:txBody>
                  <a:tcPr anchor="ctr"/>
                </a:tc>
                <a:tc>
                  <a:txBody>
                    <a:bodyPr/>
                    <a:lstStyle/>
                    <a:p>
                      <a:pPr algn="ctr"/>
                      <a:r>
                        <a:rPr kumimoji="1" lang="ja-JP" altLang="en-US" sz="2400" dirty="0"/>
                        <a:t>共同型</a:t>
                      </a:r>
                      <a:endParaRPr kumimoji="1" lang="en-US" altLang="ja-JP" sz="2400" dirty="0"/>
                    </a:p>
                    <a:p>
                      <a:pPr algn="ctr"/>
                      <a:r>
                        <a:rPr kumimoji="1" lang="ja-JP" altLang="en-US" sz="2400" dirty="0"/>
                        <a:t>逐次プロセス</a:t>
                      </a:r>
                    </a:p>
                  </a:txBody>
                  <a:tcPr anchor="ctr"/>
                </a:tc>
                <a:tc>
                  <a:txBody>
                    <a:bodyPr/>
                    <a:lstStyle/>
                    <a:p>
                      <a:pPr algn="ctr"/>
                      <a:r>
                        <a:rPr kumimoji="1" lang="ja-JP" altLang="en-US" sz="2400" dirty="0"/>
                        <a:t>交差</a:t>
                      </a:r>
                    </a:p>
                  </a:txBody>
                  <a:tcPr anchor="ctr"/>
                </a:tc>
                <a:tc>
                  <a:txBody>
                    <a:bodyPr/>
                    <a:lstStyle/>
                    <a:p>
                      <a:pPr algn="ctr"/>
                      <a:r>
                        <a:rPr kumimoji="1" lang="ja-JP" altLang="en-US" sz="2400" dirty="0"/>
                        <a:t>同時に実行可能だが</a:t>
                      </a:r>
                      <a:endParaRPr kumimoji="1" lang="en-US" altLang="ja-JP" sz="2400" dirty="0"/>
                    </a:p>
                    <a:p>
                      <a:pPr algn="ctr"/>
                      <a:r>
                        <a:rPr kumimoji="1" lang="ja-JP" altLang="en-US" sz="2400" dirty="0"/>
                        <a:t>排他制御が必要</a:t>
                      </a:r>
                    </a:p>
                  </a:txBody>
                  <a:tcPr anchor="ctr"/>
                </a:tc>
                <a:extLst>
                  <a:ext uri="{0D108BD9-81ED-4DB2-BD59-A6C34878D82A}">
                    <a16:rowId xmlns:a16="http://schemas.microsoft.com/office/drawing/2014/main" val="2294099971"/>
                  </a:ext>
                </a:extLst>
              </a:tr>
              <a:tr h="370840">
                <a:tc>
                  <a:txBody>
                    <a:bodyPr/>
                    <a:lstStyle/>
                    <a:p>
                      <a:pPr algn="ctr"/>
                      <a:r>
                        <a:rPr kumimoji="1" lang="ja-JP" altLang="en-US" sz="2400" dirty="0"/>
                        <a:t>逐次プロセス</a:t>
                      </a:r>
                    </a:p>
                  </a:txBody>
                  <a:tcPr anchor="ctr"/>
                </a:tc>
                <a:tc>
                  <a:txBody>
                    <a:bodyPr/>
                    <a:lstStyle/>
                    <a:p>
                      <a:pPr algn="ctr"/>
                      <a:endParaRPr kumimoji="1" lang="ja-JP" altLang="en-US" sz="2400" dirty="0"/>
                    </a:p>
                  </a:txBody>
                  <a:tcPr anchor="ctr"/>
                </a:tc>
                <a:tc>
                  <a:txBody>
                    <a:bodyPr/>
                    <a:lstStyle/>
                    <a:p>
                      <a:pPr algn="ctr"/>
                      <a:r>
                        <a:rPr kumimoji="1" lang="ja-JP" altLang="en-US" sz="2400" dirty="0"/>
                        <a:t>交差</a:t>
                      </a:r>
                    </a:p>
                  </a:txBody>
                  <a:tcPr anchor="ctr"/>
                </a:tc>
                <a:tc>
                  <a:txBody>
                    <a:bodyPr/>
                    <a:lstStyle/>
                    <a:p>
                      <a:pPr algn="ctr"/>
                      <a:r>
                        <a:rPr kumimoji="1" lang="ja-JP" altLang="en-US" sz="2400"/>
                        <a:t>実行順序に依存関係</a:t>
                      </a:r>
                      <a:endParaRPr kumimoji="1" lang="ja-JP" altLang="en-US" sz="2400" dirty="0"/>
                    </a:p>
                  </a:txBody>
                  <a:tcPr anchor="ctr"/>
                </a:tc>
                <a:extLst>
                  <a:ext uri="{0D108BD9-81ED-4DB2-BD59-A6C34878D82A}">
                    <a16:rowId xmlns:a16="http://schemas.microsoft.com/office/drawing/2014/main" val="1743044207"/>
                  </a:ext>
                </a:extLst>
              </a:tr>
            </a:tbl>
          </a:graphicData>
        </a:graphic>
      </p:graphicFrame>
    </p:spTree>
    <p:extLst>
      <p:ext uri="{BB962C8B-B14F-4D97-AF65-F5344CB8AC3E}">
        <p14:creationId xmlns:p14="http://schemas.microsoft.com/office/powerpoint/2010/main" val="2614606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5DE966-9788-4100-96A8-FB90C9DC76FD}"/>
              </a:ext>
            </a:extLst>
          </p:cNvPr>
          <p:cNvSpPr>
            <a:spLocks noGrp="1"/>
          </p:cNvSpPr>
          <p:nvPr>
            <p:ph type="title"/>
          </p:nvPr>
        </p:nvSpPr>
        <p:spPr>
          <a:xfrm>
            <a:off x="685800" y="796380"/>
            <a:ext cx="7772400" cy="769441"/>
          </a:xfrm>
        </p:spPr>
        <p:txBody>
          <a:bodyPr/>
          <a:lstStyle/>
          <a:p>
            <a:r>
              <a:rPr kumimoji="1" lang="ja-JP" altLang="en-US" dirty="0"/>
              <a:t>プロセス群の種類</a:t>
            </a:r>
          </a:p>
        </p:txBody>
      </p:sp>
      <p:sp>
        <p:nvSpPr>
          <p:cNvPr id="3" name="テキスト ボックス 2">
            <a:extLst>
              <a:ext uri="{FF2B5EF4-FFF2-40B4-BE49-F238E27FC236}">
                <a16:creationId xmlns:a16="http://schemas.microsoft.com/office/drawing/2014/main" id="{ED5090CA-526F-4557-8B81-9578BB928923}"/>
              </a:ext>
            </a:extLst>
          </p:cNvPr>
          <p:cNvSpPr txBox="1"/>
          <p:nvPr/>
        </p:nvSpPr>
        <p:spPr>
          <a:xfrm>
            <a:off x="396411" y="1641611"/>
            <a:ext cx="7451079" cy="461665"/>
          </a:xfrm>
          <a:prstGeom prst="rect">
            <a:avLst/>
          </a:prstGeom>
          <a:noFill/>
        </p:spPr>
        <p:txBody>
          <a:bodyPr wrap="none" rtlCol="0">
            <a:spAutoFit/>
          </a:bodyPr>
          <a:lstStyle/>
          <a:p>
            <a:r>
              <a:rPr kumimoji="1" lang="ja-JP" altLang="en-US" dirty="0"/>
              <a:t>プロセスが</a:t>
            </a:r>
            <a:r>
              <a:rPr lang="en-US" altLang="ja-JP" dirty="0"/>
              <a:t>2</a:t>
            </a:r>
            <a:r>
              <a:rPr lang="ja-JP" altLang="en-US" dirty="0"/>
              <a:t>個なら、互いに素なプロセスは並行プロセス</a:t>
            </a:r>
            <a:endParaRPr kumimoji="1" lang="ja-JP" altLang="en-US" dirty="0"/>
          </a:p>
        </p:txBody>
      </p:sp>
      <p:sp>
        <p:nvSpPr>
          <p:cNvPr id="4" name="正方形/長方形 3">
            <a:extLst>
              <a:ext uri="{FF2B5EF4-FFF2-40B4-BE49-F238E27FC236}">
                <a16:creationId xmlns:a16="http://schemas.microsoft.com/office/drawing/2014/main" id="{8CE96614-C2BB-4ED4-BF2D-1423D90E417B}"/>
              </a:ext>
            </a:extLst>
          </p:cNvPr>
          <p:cNvSpPr/>
          <p:nvPr/>
        </p:nvSpPr>
        <p:spPr bwMode="auto">
          <a:xfrm>
            <a:off x="1331640" y="2558517"/>
            <a:ext cx="1800200" cy="648072"/>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3200" dirty="0">
                <a:latin typeface="Times New Roman" panose="02020603050405020304" pitchFamily="18" charset="0"/>
                <a:ea typeface="ＭＳ Ｐゴシック" panose="020B0600070205080204" pitchFamily="50" charset="-128"/>
              </a:rPr>
              <a:t>x := 1; </a:t>
            </a:r>
            <a:endParaRPr kumimoji="1" lang="ja-JP" altLang="en-US" sz="32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6" name="正方形/長方形 5">
            <a:extLst>
              <a:ext uri="{FF2B5EF4-FFF2-40B4-BE49-F238E27FC236}">
                <a16:creationId xmlns:a16="http://schemas.microsoft.com/office/drawing/2014/main" id="{868C751E-21EF-4F4B-8AD0-AD003769535D}"/>
              </a:ext>
            </a:extLst>
          </p:cNvPr>
          <p:cNvSpPr/>
          <p:nvPr/>
        </p:nvSpPr>
        <p:spPr bwMode="auto">
          <a:xfrm>
            <a:off x="5112062" y="2553878"/>
            <a:ext cx="1800200" cy="648072"/>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3200" dirty="0">
                <a:latin typeface="Times New Roman" panose="02020603050405020304" pitchFamily="18" charset="0"/>
                <a:ea typeface="ＭＳ Ｐゴシック" panose="020B0600070205080204" pitchFamily="50" charset="-128"/>
              </a:rPr>
              <a:t>y := 0; </a:t>
            </a:r>
            <a:endParaRPr kumimoji="1" lang="ja-JP" altLang="en-US" sz="32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7" name="矢印: 左右 6">
            <a:extLst>
              <a:ext uri="{FF2B5EF4-FFF2-40B4-BE49-F238E27FC236}">
                <a16:creationId xmlns:a16="http://schemas.microsoft.com/office/drawing/2014/main" id="{DDE4DA34-8ACE-4107-A69D-D1C80C1F84A0}"/>
              </a:ext>
            </a:extLst>
          </p:cNvPr>
          <p:cNvSpPr/>
          <p:nvPr/>
        </p:nvSpPr>
        <p:spPr bwMode="auto">
          <a:xfrm>
            <a:off x="3311860" y="2476357"/>
            <a:ext cx="1620182" cy="803114"/>
          </a:xfrm>
          <a:prstGeom prst="leftRightArrow">
            <a:avLst>
              <a:gd name="adj1" fmla="val 43996"/>
              <a:gd name="adj2" fmla="val 50000"/>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latin typeface="Times New Roman" panose="02020603050405020304" pitchFamily="18" charset="0"/>
                <a:ea typeface="ＭＳ Ｐゴシック" panose="020B0600070205080204" pitchFamily="50" charset="-128"/>
              </a:rPr>
              <a:t>素</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717053C6-38E7-4401-BF6D-3DE730E15499}"/>
              </a:ext>
            </a:extLst>
          </p:cNvPr>
          <p:cNvSpPr txBox="1"/>
          <p:nvPr/>
        </p:nvSpPr>
        <p:spPr>
          <a:xfrm>
            <a:off x="396411" y="3730073"/>
            <a:ext cx="8618065" cy="461665"/>
          </a:xfrm>
          <a:prstGeom prst="rect">
            <a:avLst/>
          </a:prstGeom>
          <a:noFill/>
        </p:spPr>
        <p:txBody>
          <a:bodyPr wrap="none" rtlCol="0">
            <a:spAutoFit/>
          </a:bodyPr>
          <a:lstStyle/>
          <a:p>
            <a:r>
              <a:rPr kumimoji="1" lang="ja-JP" altLang="en-US" dirty="0"/>
              <a:t>プロセスが</a:t>
            </a:r>
            <a:r>
              <a:rPr kumimoji="1" lang="en-US" altLang="ja-JP" dirty="0"/>
              <a:t>3</a:t>
            </a:r>
            <a:r>
              <a:rPr lang="ja-JP" altLang="en-US" dirty="0"/>
              <a:t>個以上では、互いに素でも逐次プロセスになる場合も</a:t>
            </a:r>
            <a:endParaRPr kumimoji="1" lang="ja-JP" altLang="en-US" dirty="0"/>
          </a:p>
        </p:txBody>
      </p:sp>
      <p:sp>
        <p:nvSpPr>
          <p:cNvPr id="13" name="正方形/長方形 12">
            <a:extLst>
              <a:ext uri="{FF2B5EF4-FFF2-40B4-BE49-F238E27FC236}">
                <a16:creationId xmlns:a16="http://schemas.microsoft.com/office/drawing/2014/main" id="{4147239F-D098-4847-A79C-BC3B02DA1C2A}"/>
              </a:ext>
            </a:extLst>
          </p:cNvPr>
          <p:cNvSpPr/>
          <p:nvPr/>
        </p:nvSpPr>
        <p:spPr bwMode="auto">
          <a:xfrm>
            <a:off x="1331640" y="5556464"/>
            <a:ext cx="1800200" cy="648072"/>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3200" dirty="0">
                <a:latin typeface="Times New Roman" panose="02020603050405020304" pitchFamily="18" charset="0"/>
                <a:ea typeface="ＭＳ Ｐゴシック" panose="020B0600070205080204" pitchFamily="50" charset="-128"/>
              </a:rPr>
              <a:t>x := 1; </a:t>
            </a:r>
            <a:endParaRPr kumimoji="1" lang="ja-JP" altLang="en-US" sz="32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15" name="正方形/長方形 14">
            <a:extLst>
              <a:ext uri="{FF2B5EF4-FFF2-40B4-BE49-F238E27FC236}">
                <a16:creationId xmlns:a16="http://schemas.microsoft.com/office/drawing/2014/main" id="{8C62871A-DED1-4195-B4DB-6CB480735AA4}"/>
              </a:ext>
            </a:extLst>
          </p:cNvPr>
          <p:cNvSpPr/>
          <p:nvPr/>
        </p:nvSpPr>
        <p:spPr bwMode="auto">
          <a:xfrm>
            <a:off x="5112062" y="5551825"/>
            <a:ext cx="1800200" cy="648072"/>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3200" dirty="0">
                <a:latin typeface="Times New Roman" panose="02020603050405020304" pitchFamily="18" charset="0"/>
                <a:ea typeface="ＭＳ Ｐゴシック" panose="020B0600070205080204" pitchFamily="50" charset="-128"/>
              </a:rPr>
              <a:t>print (y); </a:t>
            </a:r>
            <a:endParaRPr kumimoji="1" lang="ja-JP" altLang="en-US" sz="32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17" name="矢印: 左右 16">
            <a:extLst>
              <a:ext uri="{FF2B5EF4-FFF2-40B4-BE49-F238E27FC236}">
                <a16:creationId xmlns:a16="http://schemas.microsoft.com/office/drawing/2014/main" id="{B364CCFA-F11D-4064-9834-4519034C7465}"/>
              </a:ext>
            </a:extLst>
          </p:cNvPr>
          <p:cNvSpPr/>
          <p:nvPr/>
        </p:nvSpPr>
        <p:spPr bwMode="auto">
          <a:xfrm>
            <a:off x="3311860" y="5474304"/>
            <a:ext cx="1620182" cy="803114"/>
          </a:xfrm>
          <a:prstGeom prst="leftRightArrow">
            <a:avLst>
              <a:gd name="adj1" fmla="val 43996"/>
              <a:gd name="adj2" fmla="val 50000"/>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dirty="0">
                <a:latin typeface="Times New Roman" panose="02020603050405020304" pitchFamily="18" charset="0"/>
                <a:ea typeface="ＭＳ Ｐゴシック" panose="020B0600070205080204" pitchFamily="50" charset="-128"/>
              </a:rPr>
              <a:t>素</a:t>
            </a:r>
            <a:endParaRPr kumimoji="1" lang="ja-JP" altLang="en-US" sz="24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2E6A03EC-1671-4194-8D62-FC62585B0826}"/>
              </a:ext>
            </a:extLst>
          </p:cNvPr>
          <p:cNvSpPr/>
          <p:nvPr/>
        </p:nvSpPr>
        <p:spPr bwMode="auto">
          <a:xfrm>
            <a:off x="3221850" y="4503927"/>
            <a:ext cx="1800200" cy="648072"/>
          </a:xfrm>
          <a:prstGeom prst="rect">
            <a:avLst/>
          </a:prstGeom>
          <a:solidFill>
            <a:srgbClr val="00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3200" dirty="0">
                <a:latin typeface="Times New Roman" panose="02020603050405020304" pitchFamily="18" charset="0"/>
                <a:ea typeface="ＭＳ Ｐゴシック" panose="020B0600070205080204" pitchFamily="50" charset="-128"/>
              </a:rPr>
              <a:t>y := x; </a:t>
            </a:r>
            <a:endParaRPr kumimoji="1" lang="ja-JP" altLang="en-US" sz="3200" b="0" i="0" u="none" strike="noStrike" cap="none" normalizeH="0" dirty="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20" name="四角形: 角を丸くする 19">
            <a:extLst>
              <a:ext uri="{FF2B5EF4-FFF2-40B4-BE49-F238E27FC236}">
                <a16:creationId xmlns:a16="http://schemas.microsoft.com/office/drawing/2014/main" id="{F19839E5-77C5-4BB2-B3C4-3D5E381725F3}"/>
              </a:ext>
            </a:extLst>
          </p:cNvPr>
          <p:cNvSpPr/>
          <p:nvPr/>
        </p:nvSpPr>
        <p:spPr bwMode="auto">
          <a:xfrm>
            <a:off x="1043608" y="2348880"/>
            <a:ext cx="6336704" cy="1058888"/>
          </a:xfrm>
          <a:prstGeom prst="roundRect">
            <a:avLst/>
          </a:prstGeom>
          <a:noFill/>
          <a:ln w="38100" cap="flat" cmpd="sng" algn="ctr">
            <a:solidFill>
              <a:srgbClr val="FF66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5C5EBCAD-EF7E-4684-8D80-D47A97ABD759}"/>
              </a:ext>
            </a:extLst>
          </p:cNvPr>
          <p:cNvSpPr txBox="1"/>
          <p:nvPr/>
        </p:nvSpPr>
        <p:spPr>
          <a:xfrm>
            <a:off x="7459030" y="2501176"/>
            <a:ext cx="1282723" cy="830997"/>
          </a:xfrm>
          <a:prstGeom prst="rect">
            <a:avLst/>
          </a:prstGeom>
          <a:noFill/>
        </p:spPr>
        <p:txBody>
          <a:bodyPr wrap="none" rtlCol="0">
            <a:spAutoFit/>
          </a:bodyPr>
          <a:lstStyle/>
          <a:p>
            <a:r>
              <a:rPr lang="ja-JP" altLang="en-US" dirty="0"/>
              <a:t>並行</a:t>
            </a:r>
            <a:endParaRPr lang="en-US" altLang="ja-JP" dirty="0"/>
          </a:p>
          <a:p>
            <a:r>
              <a:rPr lang="ja-JP" altLang="en-US" dirty="0"/>
              <a:t>プロセス</a:t>
            </a:r>
            <a:endParaRPr kumimoji="1" lang="ja-JP" altLang="en-US" dirty="0"/>
          </a:p>
        </p:txBody>
      </p:sp>
      <p:sp>
        <p:nvSpPr>
          <p:cNvPr id="22" name="四角形: 角を丸くする 21">
            <a:extLst>
              <a:ext uri="{FF2B5EF4-FFF2-40B4-BE49-F238E27FC236}">
                <a16:creationId xmlns:a16="http://schemas.microsoft.com/office/drawing/2014/main" id="{5B79099E-ADA2-49AA-AE8B-295E6E590927}"/>
              </a:ext>
            </a:extLst>
          </p:cNvPr>
          <p:cNvSpPr/>
          <p:nvPr/>
        </p:nvSpPr>
        <p:spPr bwMode="auto">
          <a:xfrm>
            <a:off x="1043608" y="4343123"/>
            <a:ext cx="6336704" cy="2151819"/>
          </a:xfrm>
          <a:prstGeom prst="roundRect">
            <a:avLst/>
          </a:prstGeom>
          <a:noFill/>
          <a:ln w="38100" cap="flat" cmpd="sng" algn="ctr">
            <a:solidFill>
              <a:srgbClr val="FF66FF"/>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23" name="テキスト ボックス 22">
            <a:extLst>
              <a:ext uri="{FF2B5EF4-FFF2-40B4-BE49-F238E27FC236}">
                <a16:creationId xmlns:a16="http://schemas.microsoft.com/office/drawing/2014/main" id="{57370AD6-9BB0-4F13-A6E3-8F3C7E0AEC90}"/>
              </a:ext>
            </a:extLst>
          </p:cNvPr>
          <p:cNvSpPr txBox="1"/>
          <p:nvPr/>
        </p:nvSpPr>
        <p:spPr>
          <a:xfrm>
            <a:off x="7453269" y="4986513"/>
            <a:ext cx="1282723" cy="830997"/>
          </a:xfrm>
          <a:prstGeom prst="rect">
            <a:avLst/>
          </a:prstGeom>
          <a:noFill/>
        </p:spPr>
        <p:txBody>
          <a:bodyPr wrap="none" rtlCol="0">
            <a:spAutoFit/>
          </a:bodyPr>
          <a:lstStyle/>
          <a:p>
            <a:r>
              <a:rPr lang="ja-JP" altLang="en-US" dirty="0"/>
              <a:t>逐次</a:t>
            </a:r>
            <a:endParaRPr lang="en-US" altLang="ja-JP" dirty="0"/>
          </a:p>
          <a:p>
            <a:r>
              <a:rPr lang="ja-JP" altLang="en-US" dirty="0"/>
              <a:t>プロセス</a:t>
            </a:r>
            <a:endParaRPr kumimoji="1" lang="ja-JP" altLang="en-US" dirty="0"/>
          </a:p>
        </p:txBody>
      </p:sp>
      <p:sp>
        <p:nvSpPr>
          <p:cNvPr id="24" name="矢印: 折線 23">
            <a:extLst>
              <a:ext uri="{FF2B5EF4-FFF2-40B4-BE49-F238E27FC236}">
                <a16:creationId xmlns:a16="http://schemas.microsoft.com/office/drawing/2014/main" id="{D0762CEF-8DDC-4B08-BDA6-FCDBA1149D8D}"/>
              </a:ext>
            </a:extLst>
          </p:cNvPr>
          <p:cNvSpPr/>
          <p:nvPr/>
        </p:nvSpPr>
        <p:spPr bwMode="auto">
          <a:xfrm>
            <a:off x="2141584" y="4718916"/>
            <a:ext cx="972000" cy="648072"/>
          </a:xfrm>
          <a:prstGeom prst="ben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
        <p:nvSpPr>
          <p:cNvPr id="26" name="矢印: 折線 25">
            <a:extLst>
              <a:ext uri="{FF2B5EF4-FFF2-40B4-BE49-F238E27FC236}">
                <a16:creationId xmlns:a16="http://schemas.microsoft.com/office/drawing/2014/main" id="{2AC74EC2-3895-4B79-9320-798C39E52ABF}"/>
              </a:ext>
            </a:extLst>
          </p:cNvPr>
          <p:cNvSpPr/>
          <p:nvPr/>
        </p:nvSpPr>
        <p:spPr bwMode="auto">
          <a:xfrm rot="5400000">
            <a:off x="5292316" y="4630023"/>
            <a:ext cx="648000" cy="972000"/>
          </a:xfrm>
          <a:prstGeom prst="ben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81228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checkerboard(across)">
                                      <p:cBhvr>
                                        <p:cTn id="12" dur="500"/>
                                        <p:tgtEl>
                                          <p:spTgt spid="20"/>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checkerboard(across)">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arn(outVertical)">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left)">
                                      <p:cBhvr>
                                        <p:cTn id="25" dur="500"/>
                                        <p:tgtEl>
                                          <p:spTgt spid="24"/>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left)">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checkerboard(across)">
                                      <p:cBhvr>
                                        <p:cTn id="34" dur="500"/>
                                        <p:tgtEl>
                                          <p:spTgt spid="22"/>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checkerboard(across)">
                                      <p:cBhvr>
                                        <p:cTn id="3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20" grpId="0" animBg="1"/>
      <p:bldP spid="21" grpId="0"/>
      <p:bldP spid="22" grpId="0" animBg="1"/>
      <p:bldP spid="23" grpId="0"/>
      <p:bldP spid="24" grpId="0" animBg="1"/>
      <p:bldP spid="2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96379"/>
            <a:ext cx="7772400" cy="769441"/>
          </a:xfrm>
        </p:spPr>
        <p:txBody>
          <a:bodyPr/>
          <a:lstStyle/>
          <a:p>
            <a:pPr eaLnBrk="1" hangingPunct="1"/>
            <a:r>
              <a:rPr lang="ja-JP" altLang="en-US" dirty="0">
                <a:latin typeface="Times New Roman" panose="02020603050405020304" pitchFamily="18" charset="0"/>
              </a:rPr>
              <a:t>共同型逐次プロセス</a:t>
            </a:r>
            <a:endParaRPr lang="en-US" altLang="ja-JP" sz="3600" dirty="0">
              <a:latin typeface="Times New Roman" panose="02020603050405020304" pitchFamily="18" charset="0"/>
            </a:endParaRPr>
          </a:p>
        </p:txBody>
      </p:sp>
      <p:grpSp>
        <p:nvGrpSpPr>
          <p:cNvPr id="14339" name="Group 4"/>
          <p:cNvGrpSpPr>
            <a:grpSpLocks/>
          </p:cNvGrpSpPr>
          <p:nvPr/>
        </p:nvGrpSpPr>
        <p:grpSpPr bwMode="auto">
          <a:xfrm>
            <a:off x="609600" y="2565400"/>
            <a:ext cx="2438400" cy="1981200"/>
            <a:chOff x="288" y="2352"/>
            <a:chExt cx="1536" cy="1248"/>
          </a:xfrm>
        </p:grpSpPr>
        <p:sp>
          <p:nvSpPr>
            <p:cNvPr id="14348" name="Rectangle 5"/>
            <p:cNvSpPr>
              <a:spLocks noChangeArrowheads="1"/>
            </p:cNvSpPr>
            <p:nvPr/>
          </p:nvSpPr>
          <p:spPr bwMode="auto">
            <a:xfrm>
              <a:off x="624" y="2640"/>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a:t>
              </a:r>
              <a:r>
                <a:rPr lang="en-US" altLang="ja-JP" sz="2800" i="1"/>
                <a:t>x</a:t>
              </a:r>
              <a:r>
                <a:rPr lang="en-US" altLang="ja-JP" sz="2800"/>
                <a:t> +1;</a:t>
              </a:r>
            </a:p>
          </p:txBody>
        </p:sp>
        <p:sp>
          <p:nvSpPr>
            <p:cNvPr id="14349" name="Rectangle 6"/>
            <p:cNvSpPr>
              <a:spLocks noChangeArrowheads="1"/>
            </p:cNvSpPr>
            <p:nvPr/>
          </p:nvSpPr>
          <p:spPr bwMode="auto">
            <a:xfrm>
              <a:off x="624" y="3264"/>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a:t>
              </a:r>
              <a:r>
                <a:rPr lang="en-US" altLang="ja-JP" sz="2800" i="1"/>
                <a:t>x</a:t>
              </a:r>
              <a:r>
                <a:rPr lang="en-US" altLang="ja-JP" sz="2800"/>
                <a:t> + 2;</a:t>
              </a:r>
            </a:p>
          </p:txBody>
        </p:sp>
        <p:sp>
          <p:nvSpPr>
            <p:cNvPr id="14350" name="Text Box 7"/>
            <p:cNvSpPr txBox="1">
              <a:spLocks noChangeArrowheads="1"/>
            </p:cNvSpPr>
            <p:nvPr/>
          </p:nvSpPr>
          <p:spPr bwMode="auto">
            <a:xfrm>
              <a:off x="288" y="2352"/>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4351" name="Text Box 8"/>
            <p:cNvSpPr txBox="1">
              <a:spLocks noChangeArrowheads="1"/>
            </p:cNvSpPr>
            <p:nvPr/>
          </p:nvSpPr>
          <p:spPr bwMode="auto">
            <a:xfrm>
              <a:off x="288" y="3024"/>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sp>
        <p:nvSpPr>
          <p:cNvPr id="14340" name="Text Box 29"/>
          <p:cNvSpPr txBox="1">
            <a:spLocks noChangeArrowheads="1"/>
          </p:cNvSpPr>
          <p:nvPr/>
        </p:nvSpPr>
        <p:spPr bwMode="auto">
          <a:xfrm>
            <a:off x="304800" y="1981200"/>
            <a:ext cx="6884988" cy="519113"/>
          </a:xfrm>
          <a:prstGeom prst="rect">
            <a:avLst/>
          </a:prstGeom>
          <a:noFill/>
          <a:ln w="9525">
            <a:noFill/>
            <a:miter lim="800000"/>
            <a:headEnd/>
            <a:tailEnd/>
          </a:ln>
          <a:effectLst/>
        </p:spPr>
        <p:txBody>
          <a:bodyPr wrap="none">
            <a:spAutoFit/>
          </a:bodyPr>
          <a:lstStyle/>
          <a:p>
            <a:pPr eaLnBrk="1" hangingPunct="1"/>
            <a:r>
              <a:rPr lang="ja-JP" altLang="en-US" sz="2800"/>
              <a:t>この2つはどちらを先に実行しても結果は同じ</a:t>
            </a:r>
          </a:p>
        </p:txBody>
      </p:sp>
      <p:sp>
        <p:nvSpPr>
          <p:cNvPr id="397343" name="Text Box 31"/>
          <p:cNvSpPr txBox="1">
            <a:spLocks noChangeArrowheads="1"/>
          </p:cNvSpPr>
          <p:nvPr/>
        </p:nvSpPr>
        <p:spPr bwMode="auto">
          <a:xfrm>
            <a:off x="3276600" y="2667000"/>
            <a:ext cx="5402263" cy="519113"/>
          </a:xfrm>
          <a:prstGeom prst="rect">
            <a:avLst/>
          </a:prstGeom>
          <a:noFill/>
          <a:ln w="9525">
            <a:noFill/>
            <a:miter lim="800000"/>
            <a:headEnd/>
            <a:tailEnd/>
          </a:ln>
          <a:effectLst/>
        </p:spPr>
        <p:txBody>
          <a:bodyPr wrap="none">
            <a:spAutoFit/>
          </a:bodyPr>
          <a:lstStyle/>
          <a:p>
            <a:pPr eaLnBrk="1" hangingPunct="1"/>
            <a:r>
              <a:rPr lang="ja-JP" altLang="en-US" sz="2800"/>
              <a:t>しかしアセンブラレベルで見ると…?</a:t>
            </a:r>
          </a:p>
        </p:txBody>
      </p:sp>
      <p:grpSp>
        <p:nvGrpSpPr>
          <p:cNvPr id="397348" name="Group 36"/>
          <p:cNvGrpSpPr>
            <a:grpSpLocks/>
          </p:cNvGrpSpPr>
          <p:nvPr/>
        </p:nvGrpSpPr>
        <p:grpSpPr bwMode="auto">
          <a:xfrm>
            <a:off x="3505200" y="3429000"/>
            <a:ext cx="4267200" cy="2057400"/>
            <a:chOff x="2112" y="2208"/>
            <a:chExt cx="2688" cy="1296"/>
          </a:xfrm>
        </p:grpSpPr>
        <p:sp>
          <p:nvSpPr>
            <p:cNvPr id="14344" name="Rectangle 32"/>
            <p:cNvSpPr>
              <a:spLocks noChangeArrowheads="1"/>
            </p:cNvSpPr>
            <p:nvPr/>
          </p:nvSpPr>
          <p:spPr bwMode="auto">
            <a:xfrm>
              <a:off x="2112"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1.1 LOAD </a:t>
              </a:r>
              <a:r>
                <a:rPr lang="ja-JP" altLang="en-US" sz="2800"/>
                <a:t> </a:t>
              </a:r>
              <a:r>
                <a:rPr lang="en-US" altLang="ja-JP" sz="2800" i="1"/>
                <a:t>x</a:t>
              </a:r>
            </a:p>
            <a:p>
              <a:pPr eaLnBrk="1" hangingPunct="1"/>
              <a:r>
                <a:rPr lang="en-US" altLang="ja-JP" sz="2800"/>
                <a:t>1.2 ADD    1</a:t>
              </a:r>
            </a:p>
            <a:p>
              <a:pPr eaLnBrk="1" hangingPunct="1"/>
              <a:r>
                <a:rPr lang="en-US" altLang="ja-JP" sz="2800"/>
                <a:t>1.3 STORE </a:t>
              </a:r>
              <a:r>
                <a:rPr lang="en-US" altLang="ja-JP" sz="2800" i="1"/>
                <a:t>x</a:t>
              </a:r>
            </a:p>
          </p:txBody>
        </p:sp>
        <p:sp>
          <p:nvSpPr>
            <p:cNvPr id="14345" name="Text Box 33"/>
            <p:cNvSpPr txBox="1">
              <a:spLocks noChangeArrowheads="1"/>
            </p:cNvSpPr>
            <p:nvPr/>
          </p:nvSpPr>
          <p:spPr bwMode="auto">
            <a:xfrm>
              <a:off x="2304" y="2208"/>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4346" name="Rectangle 34"/>
            <p:cNvSpPr>
              <a:spLocks noChangeArrowheads="1"/>
            </p:cNvSpPr>
            <p:nvPr/>
          </p:nvSpPr>
          <p:spPr bwMode="auto">
            <a:xfrm>
              <a:off x="3504"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2.1 LOAD  </a:t>
              </a:r>
              <a:r>
                <a:rPr lang="en-US" altLang="ja-JP" sz="2800" i="1"/>
                <a:t>x</a:t>
              </a:r>
            </a:p>
            <a:p>
              <a:pPr eaLnBrk="1" hangingPunct="1"/>
              <a:r>
                <a:rPr lang="en-US" altLang="ja-JP" sz="2800"/>
                <a:t>2.2 ADD    2</a:t>
              </a:r>
            </a:p>
            <a:p>
              <a:pPr eaLnBrk="1" hangingPunct="1"/>
              <a:r>
                <a:rPr lang="en-US" altLang="ja-JP" sz="2800"/>
                <a:t>2.3 STORE </a:t>
              </a:r>
              <a:r>
                <a:rPr lang="en-US" altLang="ja-JP" sz="2800" i="1"/>
                <a:t>x</a:t>
              </a:r>
            </a:p>
          </p:txBody>
        </p:sp>
        <p:sp>
          <p:nvSpPr>
            <p:cNvPr id="14347" name="Text Box 35"/>
            <p:cNvSpPr txBox="1">
              <a:spLocks noChangeArrowheads="1"/>
            </p:cNvSpPr>
            <p:nvPr/>
          </p:nvSpPr>
          <p:spPr bwMode="auto">
            <a:xfrm>
              <a:off x="3696" y="2208"/>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sp>
        <p:nvSpPr>
          <p:cNvPr id="397349" name="Text Box 37"/>
          <p:cNvSpPr txBox="1">
            <a:spLocks noChangeArrowheads="1"/>
          </p:cNvSpPr>
          <p:nvPr/>
        </p:nvSpPr>
        <p:spPr bwMode="auto">
          <a:xfrm>
            <a:off x="3108325" y="5680075"/>
            <a:ext cx="5410200" cy="457200"/>
          </a:xfrm>
          <a:prstGeom prst="rect">
            <a:avLst/>
          </a:prstGeom>
          <a:noFill/>
          <a:ln w="9525">
            <a:noFill/>
            <a:miter lim="800000"/>
            <a:headEnd/>
            <a:tailEnd/>
          </a:ln>
          <a:effectLst/>
        </p:spPr>
        <p:txBody>
          <a:bodyPr wrap="none">
            <a:spAutoFit/>
          </a:bodyPr>
          <a:lstStyle/>
          <a:p>
            <a:pPr eaLnBrk="1" hangingPunct="1"/>
            <a:r>
              <a:rPr lang="ja-JP" altLang="en-US"/>
              <a:t>プロセス1,2は複数の命令から成っている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7343"/>
                                        </p:tgtEl>
                                        <p:attrNameLst>
                                          <p:attrName>style.visibility</p:attrName>
                                        </p:attrNameLst>
                                      </p:cBhvr>
                                      <p:to>
                                        <p:strVal val="visible"/>
                                      </p:to>
                                    </p:set>
                                    <p:animEffect transition="in" filter="checkerboard(across)">
                                      <p:cBhvr>
                                        <p:cTn id="7" dur="500"/>
                                        <p:tgtEl>
                                          <p:spTgt spid="3973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97348"/>
                                        </p:tgtEl>
                                        <p:attrNameLst>
                                          <p:attrName>style.visibility</p:attrName>
                                        </p:attrNameLst>
                                      </p:cBhvr>
                                      <p:to>
                                        <p:strVal val="visible"/>
                                      </p:to>
                                    </p:set>
                                    <p:animEffect transition="in" filter="checkerboard(across)">
                                      <p:cBhvr>
                                        <p:cTn id="12" dur="500"/>
                                        <p:tgtEl>
                                          <p:spTgt spid="3973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97349"/>
                                        </p:tgtEl>
                                        <p:attrNameLst>
                                          <p:attrName>style.visibility</p:attrName>
                                        </p:attrNameLst>
                                      </p:cBhvr>
                                      <p:to>
                                        <p:strVal val="visible"/>
                                      </p:to>
                                    </p:set>
                                    <p:animEffect transition="in" filter="checkerboard(across)">
                                      <p:cBhvr>
                                        <p:cTn id="17" dur="500"/>
                                        <p:tgtEl>
                                          <p:spTgt spid="3973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43" grpId="0" autoUpdateAnimBg="0"/>
      <p:bldP spid="39734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00100"/>
            <a:ext cx="7772400" cy="762000"/>
          </a:xfrm>
        </p:spPr>
        <p:txBody>
          <a:bodyPr/>
          <a:lstStyle/>
          <a:p>
            <a:pPr eaLnBrk="1" hangingPunct="1"/>
            <a:r>
              <a:rPr lang="ja-JP" altLang="en-US" dirty="0"/>
              <a:t>共同型逐次プロセス</a:t>
            </a:r>
          </a:p>
        </p:txBody>
      </p:sp>
      <p:sp>
        <p:nvSpPr>
          <p:cNvPr id="15363" name="Rectangle 4"/>
          <p:cNvSpPr>
            <a:spLocks noChangeArrowheads="1"/>
          </p:cNvSpPr>
          <p:nvPr/>
        </p:nvSpPr>
        <p:spPr bwMode="auto">
          <a:xfrm>
            <a:off x="457200" y="2209800"/>
            <a:ext cx="2057400" cy="1600200"/>
          </a:xfrm>
          <a:prstGeom prst="rect">
            <a:avLst/>
          </a:prstGeom>
          <a:solidFill>
            <a:srgbClr val="000000"/>
          </a:solidFill>
          <a:ln w="19050">
            <a:solidFill>
              <a:schemeClr val="tx1"/>
            </a:solidFill>
            <a:miter lim="800000"/>
            <a:headEnd/>
            <a:tailEnd/>
          </a:ln>
        </p:spPr>
        <p:txBody>
          <a:bodyPr wrap="none" anchor="ctr"/>
          <a:lstStyle/>
          <a:p>
            <a:pPr eaLnBrk="1" hangingPunct="1"/>
            <a:r>
              <a:rPr lang="en-US" altLang="ja-JP" sz="2800"/>
              <a:t>1.1 LOAD  </a:t>
            </a:r>
            <a:r>
              <a:rPr lang="en-US" altLang="ja-JP" sz="2800" i="1"/>
              <a:t>x</a:t>
            </a:r>
          </a:p>
          <a:p>
            <a:pPr eaLnBrk="1" hangingPunct="1"/>
            <a:r>
              <a:rPr lang="en-US" altLang="ja-JP" sz="2800"/>
              <a:t>1.2 ADD    1</a:t>
            </a:r>
          </a:p>
          <a:p>
            <a:pPr eaLnBrk="1" hangingPunct="1"/>
            <a:r>
              <a:rPr lang="en-US" altLang="ja-JP" sz="2800"/>
              <a:t>1.3 STORE</a:t>
            </a:r>
            <a:r>
              <a:rPr lang="ja-JP" altLang="en-US" sz="2800"/>
              <a:t> </a:t>
            </a:r>
            <a:r>
              <a:rPr lang="en-US" altLang="ja-JP" sz="2800" i="1"/>
              <a:t>x</a:t>
            </a:r>
          </a:p>
        </p:txBody>
      </p:sp>
      <p:sp>
        <p:nvSpPr>
          <p:cNvPr id="15364" name="Text Box 5"/>
          <p:cNvSpPr txBox="1">
            <a:spLocks noChangeArrowheads="1"/>
          </p:cNvSpPr>
          <p:nvPr/>
        </p:nvSpPr>
        <p:spPr bwMode="auto">
          <a:xfrm>
            <a:off x="762000" y="1752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5365" name="Text Box 8"/>
          <p:cNvSpPr txBox="1">
            <a:spLocks noChangeArrowheads="1"/>
          </p:cNvSpPr>
          <p:nvPr/>
        </p:nvSpPr>
        <p:spPr bwMode="auto">
          <a:xfrm>
            <a:off x="2590800" y="2362200"/>
            <a:ext cx="3884613" cy="457200"/>
          </a:xfrm>
          <a:prstGeom prst="rect">
            <a:avLst/>
          </a:prstGeom>
          <a:noFill/>
          <a:ln w="9525">
            <a:noFill/>
            <a:miter lim="800000"/>
            <a:headEnd/>
            <a:tailEnd/>
          </a:ln>
          <a:effectLst/>
        </p:spPr>
        <p:txBody>
          <a:bodyPr wrap="none">
            <a:spAutoFit/>
          </a:bodyPr>
          <a:lstStyle/>
          <a:p>
            <a:pPr eaLnBrk="1" hangingPunct="1"/>
            <a:r>
              <a:rPr lang="ja-JP" altLang="en-US"/>
              <a:t>レジスタに </a:t>
            </a:r>
            <a:r>
              <a:rPr lang="en-US" altLang="ja-JP" i="1"/>
              <a:t>x </a:t>
            </a:r>
            <a:r>
              <a:rPr lang="ja-JP" altLang="en-US"/>
              <a:t>の値を読み込む</a:t>
            </a:r>
          </a:p>
        </p:txBody>
      </p:sp>
      <p:sp>
        <p:nvSpPr>
          <p:cNvPr id="15366" name="Text Box 9"/>
          <p:cNvSpPr txBox="1">
            <a:spLocks noChangeArrowheads="1"/>
          </p:cNvSpPr>
          <p:nvPr/>
        </p:nvSpPr>
        <p:spPr bwMode="auto">
          <a:xfrm>
            <a:off x="2590800" y="2819400"/>
            <a:ext cx="3287713" cy="457200"/>
          </a:xfrm>
          <a:prstGeom prst="rect">
            <a:avLst/>
          </a:prstGeom>
          <a:noFill/>
          <a:ln w="9525">
            <a:noFill/>
            <a:miter lim="800000"/>
            <a:headEnd/>
            <a:tailEnd/>
          </a:ln>
          <a:effectLst/>
        </p:spPr>
        <p:txBody>
          <a:bodyPr wrap="none">
            <a:spAutoFit/>
          </a:bodyPr>
          <a:lstStyle/>
          <a:p>
            <a:pPr eaLnBrk="1" hangingPunct="1"/>
            <a:r>
              <a:rPr lang="ja-JP" altLang="en-US"/>
              <a:t>レジスタの値に 1 を足す</a:t>
            </a:r>
          </a:p>
        </p:txBody>
      </p:sp>
      <p:sp>
        <p:nvSpPr>
          <p:cNvPr id="15367" name="Text Box 10"/>
          <p:cNvSpPr txBox="1">
            <a:spLocks noChangeArrowheads="1"/>
          </p:cNvSpPr>
          <p:nvPr/>
        </p:nvSpPr>
        <p:spPr bwMode="auto">
          <a:xfrm>
            <a:off x="2590800" y="3276600"/>
            <a:ext cx="3836988" cy="457200"/>
          </a:xfrm>
          <a:prstGeom prst="rect">
            <a:avLst/>
          </a:prstGeom>
          <a:noFill/>
          <a:ln w="9525">
            <a:noFill/>
            <a:miter lim="800000"/>
            <a:headEnd/>
            <a:tailEnd/>
          </a:ln>
          <a:effectLst/>
        </p:spPr>
        <p:txBody>
          <a:bodyPr wrap="none">
            <a:spAutoFit/>
          </a:bodyPr>
          <a:lstStyle/>
          <a:p>
            <a:pPr eaLnBrk="1" hangingPunct="1"/>
            <a:r>
              <a:rPr lang="ja-JP" altLang="en-US"/>
              <a:t>レジスタの値を </a:t>
            </a:r>
            <a:r>
              <a:rPr lang="en-US" altLang="ja-JP" i="1"/>
              <a:t>x </a:t>
            </a:r>
            <a:r>
              <a:rPr lang="ja-JP" altLang="en-US"/>
              <a:t>に書き込む</a:t>
            </a:r>
          </a:p>
        </p:txBody>
      </p:sp>
      <p:grpSp>
        <p:nvGrpSpPr>
          <p:cNvPr id="15368" name="Group 22"/>
          <p:cNvGrpSpPr>
            <a:grpSpLocks/>
          </p:cNvGrpSpPr>
          <p:nvPr/>
        </p:nvGrpSpPr>
        <p:grpSpPr bwMode="auto">
          <a:xfrm>
            <a:off x="2819400" y="4343400"/>
            <a:ext cx="3114675" cy="1600200"/>
            <a:chOff x="1776" y="2736"/>
            <a:chExt cx="1962" cy="1008"/>
          </a:xfrm>
        </p:grpSpPr>
        <p:sp>
          <p:nvSpPr>
            <p:cNvPr id="15376" name="Rectangle 11"/>
            <p:cNvSpPr>
              <a:spLocks noChangeArrowheads="1"/>
            </p:cNvSpPr>
            <p:nvPr/>
          </p:nvSpPr>
          <p:spPr bwMode="auto">
            <a:xfrm>
              <a:off x="2016" y="3216"/>
              <a:ext cx="576" cy="336"/>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5377" name="Text Box 12"/>
            <p:cNvSpPr txBox="1">
              <a:spLocks noChangeArrowheads="1"/>
            </p:cNvSpPr>
            <p:nvPr/>
          </p:nvSpPr>
          <p:spPr bwMode="auto">
            <a:xfrm>
              <a:off x="1776" y="2736"/>
              <a:ext cx="1108" cy="461"/>
            </a:xfrm>
            <a:prstGeom prst="rect">
              <a:avLst/>
            </a:prstGeom>
            <a:noFill/>
            <a:ln w="9525">
              <a:noFill/>
              <a:miter lim="800000"/>
              <a:headEnd/>
              <a:tailEnd/>
            </a:ln>
            <a:effectLst/>
          </p:spPr>
          <p:txBody>
            <a:bodyPr wrap="none">
              <a:spAutoFit/>
            </a:bodyPr>
            <a:lstStyle/>
            <a:p>
              <a:pPr algn="ctr" eaLnBrk="1" hangingPunct="1"/>
              <a:r>
                <a:rPr lang="ja-JP" altLang="en-US"/>
                <a:t>レジスタ</a:t>
              </a:r>
            </a:p>
            <a:p>
              <a:pPr algn="ctr" eaLnBrk="1" hangingPunct="1"/>
              <a:r>
                <a:rPr lang="ja-JP" altLang="en-US" sz="1800"/>
                <a:t>(アキュムレータ)</a:t>
              </a:r>
            </a:p>
          </p:txBody>
        </p:sp>
        <p:sp>
          <p:nvSpPr>
            <p:cNvPr id="15378" name="Rectangle 13"/>
            <p:cNvSpPr>
              <a:spLocks noChangeArrowheads="1"/>
            </p:cNvSpPr>
            <p:nvPr/>
          </p:nvSpPr>
          <p:spPr bwMode="auto">
            <a:xfrm>
              <a:off x="3216" y="3504"/>
              <a:ext cx="480" cy="24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5379" name="Rectangle 14"/>
            <p:cNvSpPr>
              <a:spLocks noChangeArrowheads="1"/>
            </p:cNvSpPr>
            <p:nvPr/>
          </p:nvSpPr>
          <p:spPr bwMode="auto">
            <a:xfrm>
              <a:off x="3216" y="3264"/>
              <a:ext cx="480" cy="24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5380" name="Text Box 15"/>
            <p:cNvSpPr txBox="1">
              <a:spLocks noChangeArrowheads="1"/>
            </p:cNvSpPr>
            <p:nvPr/>
          </p:nvSpPr>
          <p:spPr bwMode="auto">
            <a:xfrm>
              <a:off x="3168" y="2736"/>
              <a:ext cx="570" cy="288"/>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15381" name="Text Box 16"/>
            <p:cNvSpPr txBox="1">
              <a:spLocks noChangeArrowheads="1"/>
            </p:cNvSpPr>
            <p:nvPr/>
          </p:nvSpPr>
          <p:spPr bwMode="auto">
            <a:xfrm>
              <a:off x="3024" y="2976"/>
              <a:ext cx="201" cy="288"/>
            </a:xfrm>
            <a:prstGeom prst="rect">
              <a:avLst/>
            </a:prstGeom>
            <a:noFill/>
            <a:ln w="9525">
              <a:noFill/>
              <a:miter lim="800000"/>
              <a:headEnd/>
              <a:tailEnd/>
            </a:ln>
            <a:effectLst/>
          </p:spPr>
          <p:txBody>
            <a:bodyPr wrap="none">
              <a:spAutoFit/>
            </a:bodyPr>
            <a:lstStyle/>
            <a:p>
              <a:pPr eaLnBrk="1" hangingPunct="1"/>
              <a:r>
                <a:rPr lang="en-US" altLang="ja-JP" i="1"/>
                <a:t>x</a:t>
              </a:r>
            </a:p>
          </p:txBody>
        </p:sp>
        <p:sp>
          <p:nvSpPr>
            <p:cNvPr id="15382" name="Rectangle 17"/>
            <p:cNvSpPr>
              <a:spLocks noChangeArrowheads="1"/>
            </p:cNvSpPr>
            <p:nvPr/>
          </p:nvSpPr>
          <p:spPr bwMode="auto">
            <a:xfrm>
              <a:off x="3216" y="3024"/>
              <a:ext cx="480" cy="240"/>
            </a:xfrm>
            <a:prstGeom prst="rect">
              <a:avLst/>
            </a:prstGeom>
            <a:noFill/>
            <a:ln w="19050">
              <a:solidFill>
                <a:schemeClr val="tx1"/>
              </a:solidFill>
              <a:miter lim="800000"/>
              <a:headEnd/>
              <a:tailEnd/>
            </a:ln>
            <a:effectLst/>
          </p:spPr>
          <p:txBody>
            <a:bodyPr wrap="none" anchor="ctr"/>
            <a:lstStyle/>
            <a:p>
              <a:pPr algn="ctr" eaLnBrk="1" hangingPunct="1"/>
              <a:r>
                <a:rPr lang="ja-JP" altLang="en-US"/>
                <a:t>0</a:t>
              </a:r>
            </a:p>
          </p:txBody>
        </p:sp>
      </p:grpSp>
      <p:grpSp>
        <p:nvGrpSpPr>
          <p:cNvPr id="399384" name="Group 24"/>
          <p:cNvGrpSpPr>
            <a:grpSpLocks/>
          </p:cNvGrpSpPr>
          <p:nvPr/>
        </p:nvGrpSpPr>
        <p:grpSpPr bwMode="auto">
          <a:xfrm>
            <a:off x="3200400" y="4953000"/>
            <a:ext cx="1905000" cy="685800"/>
            <a:chOff x="2016" y="3120"/>
            <a:chExt cx="1200" cy="432"/>
          </a:xfrm>
        </p:grpSpPr>
        <p:sp>
          <p:nvSpPr>
            <p:cNvPr id="15374" name="Rectangle 21"/>
            <p:cNvSpPr>
              <a:spLocks noChangeArrowheads="1"/>
            </p:cNvSpPr>
            <p:nvPr/>
          </p:nvSpPr>
          <p:spPr bwMode="auto">
            <a:xfrm>
              <a:off x="2016" y="3216"/>
              <a:ext cx="576" cy="336"/>
            </a:xfrm>
            <a:prstGeom prst="rect">
              <a:avLst/>
            </a:prstGeom>
            <a:noFill/>
            <a:ln w="9525">
              <a:solidFill>
                <a:schemeClr val="tx1"/>
              </a:solidFill>
              <a:miter lim="800000"/>
              <a:headEnd/>
              <a:tailEnd/>
            </a:ln>
            <a:effectLst/>
          </p:spPr>
          <p:txBody>
            <a:bodyPr wrap="none" anchor="ctr"/>
            <a:lstStyle/>
            <a:p>
              <a:pPr algn="ctr" eaLnBrk="1" hangingPunct="1"/>
              <a:r>
                <a:rPr lang="ja-JP" altLang="en-US"/>
                <a:t>0</a:t>
              </a:r>
            </a:p>
          </p:txBody>
        </p:sp>
        <p:sp>
          <p:nvSpPr>
            <p:cNvPr id="15375" name="Line 23"/>
            <p:cNvSpPr>
              <a:spLocks noChangeShapeType="1"/>
            </p:cNvSpPr>
            <p:nvPr/>
          </p:nvSpPr>
          <p:spPr bwMode="auto">
            <a:xfrm flipH="1">
              <a:off x="2592" y="3120"/>
              <a:ext cx="624" cy="240"/>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399385" name="Rectangle 25"/>
          <p:cNvSpPr>
            <a:spLocks noChangeArrowheads="1"/>
          </p:cNvSpPr>
          <p:nvPr/>
        </p:nvSpPr>
        <p:spPr bwMode="auto">
          <a:xfrm>
            <a:off x="3200400" y="5105400"/>
            <a:ext cx="914400" cy="53340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grpSp>
        <p:nvGrpSpPr>
          <p:cNvPr id="399388" name="Group 28"/>
          <p:cNvGrpSpPr>
            <a:grpSpLocks/>
          </p:cNvGrpSpPr>
          <p:nvPr/>
        </p:nvGrpSpPr>
        <p:grpSpPr bwMode="auto">
          <a:xfrm>
            <a:off x="4114800" y="4800600"/>
            <a:ext cx="1752600" cy="609600"/>
            <a:chOff x="2592" y="3024"/>
            <a:chExt cx="1104" cy="384"/>
          </a:xfrm>
        </p:grpSpPr>
        <p:sp>
          <p:nvSpPr>
            <p:cNvPr id="15372" name="Line 26"/>
            <p:cNvSpPr>
              <a:spLocks noChangeShapeType="1"/>
            </p:cNvSpPr>
            <p:nvPr/>
          </p:nvSpPr>
          <p:spPr bwMode="auto">
            <a:xfrm flipV="1">
              <a:off x="2592" y="3168"/>
              <a:ext cx="624" cy="24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15373" name="Rectangle 27"/>
            <p:cNvSpPr>
              <a:spLocks noChangeArrowheads="1"/>
            </p:cNvSpPr>
            <p:nvPr/>
          </p:nvSpPr>
          <p:spPr bwMode="auto">
            <a:xfrm>
              <a:off x="3216" y="3024"/>
              <a:ext cx="480" cy="240"/>
            </a:xfrm>
            <a:prstGeom prst="rect">
              <a:avLst/>
            </a:prstGeom>
            <a:ln w="19050">
              <a:solidFill>
                <a:schemeClr val="tx1"/>
              </a:solidFill>
              <a:miter lim="800000"/>
              <a:headEnd/>
              <a:tailEnd/>
            </a:ln>
            <a:effectLst/>
          </p:spPr>
          <p:txBody>
            <a:bodyPr wrap="none" anchor="ctr"/>
            <a:lstStyle/>
            <a:p>
              <a:pPr algn="ctr" eaLnBrk="1" hangingPunct="1"/>
              <a:r>
                <a:rPr lang="ja-JP" altLang="en-US"/>
                <a:t>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399384"/>
                                        </p:tgtEl>
                                        <p:attrNameLst>
                                          <p:attrName>style.visibility</p:attrName>
                                        </p:attrNameLst>
                                      </p:cBhvr>
                                      <p:to>
                                        <p:strVal val="visible"/>
                                      </p:to>
                                    </p:set>
                                    <p:animEffect transition="in" filter="wipe(right)">
                                      <p:cBhvr>
                                        <p:cTn id="7" dur="500"/>
                                        <p:tgtEl>
                                          <p:spTgt spid="3993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9385"/>
                                        </p:tgtEl>
                                        <p:attrNameLst>
                                          <p:attrName>style.visibility</p:attrName>
                                        </p:attrNameLst>
                                      </p:cBhvr>
                                      <p:to>
                                        <p:strVal val="visible"/>
                                      </p:to>
                                    </p:set>
                                    <p:animEffect transition="in" filter="checkerboard(across)">
                                      <p:cBhvr>
                                        <p:cTn id="12" dur="500"/>
                                        <p:tgtEl>
                                          <p:spTgt spid="3993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99388"/>
                                        </p:tgtEl>
                                        <p:attrNameLst>
                                          <p:attrName>style.visibility</p:attrName>
                                        </p:attrNameLst>
                                      </p:cBhvr>
                                      <p:to>
                                        <p:strVal val="visible"/>
                                      </p:to>
                                    </p:set>
                                    <p:animEffect transition="in" filter="wipe(left)">
                                      <p:cBhvr>
                                        <p:cTn id="17" dur="500"/>
                                        <p:tgtEl>
                                          <p:spTgt spid="399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5"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800100"/>
            <a:ext cx="7772400" cy="762000"/>
          </a:xfrm>
        </p:spPr>
        <p:txBody>
          <a:bodyPr/>
          <a:lstStyle/>
          <a:p>
            <a:pPr eaLnBrk="1" hangingPunct="1"/>
            <a:r>
              <a:rPr lang="ja-JP" altLang="en-US" dirty="0"/>
              <a:t>共同型逐次プロセス</a:t>
            </a:r>
          </a:p>
        </p:txBody>
      </p:sp>
      <p:grpSp>
        <p:nvGrpSpPr>
          <p:cNvPr id="16387" name="Group 23"/>
          <p:cNvGrpSpPr>
            <a:grpSpLocks/>
          </p:cNvGrpSpPr>
          <p:nvPr/>
        </p:nvGrpSpPr>
        <p:grpSpPr bwMode="auto">
          <a:xfrm>
            <a:off x="533400" y="1600200"/>
            <a:ext cx="4267200" cy="2057400"/>
            <a:chOff x="2112" y="2208"/>
            <a:chExt cx="2688" cy="1296"/>
          </a:xfrm>
        </p:grpSpPr>
        <p:sp>
          <p:nvSpPr>
            <p:cNvPr id="16488" name="Rectangle 24"/>
            <p:cNvSpPr>
              <a:spLocks noChangeArrowheads="1"/>
            </p:cNvSpPr>
            <p:nvPr/>
          </p:nvSpPr>
          <p:spPr bwMode="auto">
            <a:xfrm>
              <a:off x="2112"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1.1 LOAD  </a:t>
              </a:r>
              <a:r>
                <a:rPr lang="en-US" altLang="ja-JP" sz="2800" i="1"/>
                <a:t>x</a:t>
              </a:r>
            </a:p>
            <a:p>
              <a:pPr eaLnBrk="1" hangingPunct="1"/>
              <a:r>
                <a:rPr lang="en-US" altLang="ja-JP" sz="2800"/>
                <a:t>1.2 ADD    1</a:t>
              </a:r>
            </a:p>
            <a:p>
              <a:pPr eaLnBrk="1" hangingPunct="1"/>
              <a:r>
                <a:rPr lang="en-US" altLang="ja-JP" sz="2800"/>
                <a:t>1.3 STORE </a:t>
              </a:r>
              <a:r>
                <a:rPr lang="en-US" altLang="ja-JP" sz="2800" i="1"/>
                <a:t>x</a:t>
              </a:r>
            </a:p>
          </p:txBody>
        </p:sp>
        <p:sp>
          <p:nvSpPr>
            <p:cNvPr id="16489" name="Text Box 25"/>
            <p:cNvSpPr txBox="1">
              <a:spLocks noChangeArrowheads="1"/>
            </p:cNvSpPr>
            <p:nvPr/>
          </p:nvSpPr>
          <p:spPr bwMode="auto">
            <a:xfrm>
              <a:off x="2304" y="2208"/>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6490" name="Rectangle 26"/>
            <p:cNvSpPr>
              <a:spLocks noChangeArrowheads="1"/>
            </p:cNvSpPr>
            <p:nvPr/>
          </p:nvSpPr>
          <p:spPr bwMode="auto">
            <a:xfrm>
              <a:off x="3504"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2.1 LOAD  </a:t>
              </a:r>
              <a:r>
                <a:rPr lang="en-US" altLang="ja-JP" sz="2800" i="1"/>
                <a:t>x</a:t>
              </a:r>
            </a:p>
            <a:p>
              <a:pPr eaLnBrk="1" hangingPunct="1"/>
              <a:r>
                <a:rPr lang="en-US" altLang="ja-JP" sz="2800"/>
                <a:t>2.2 ADD    2</a:t>
              </a:r>
            </a:p>
            <a:p>
              <a:pPr eaLnBrk="1" hangingPunct="1"/>
              <a:r>
                <a:rPr lang="en-US" altLang="ja-JP" sz="2800"/>
                <a:t>2.3 STORE </a:t>
              </a:r>
              <a:r>
                <a:rPr lang="en-US" altLang="ja-JP" sz="2800" i="1"/>
                <a:t>x</a:t>
              </a:r>
            </a:p>
          </p:txBody>
        </p:sp>
        <p:sp>
          <p:nvSpPr>
            <p:cNvPr id="16491" name="Text Box 27"/>
            <p:cNvSpPr txBox="1">
              <a:spLocks noChangeArrowheads="1"/>
            </p:cNvSpPr>
            <p:nvPr/>
          </p:nvSpPr>
          <p:spPr bwMode="auto">
            <a:xfrm>
              <a:off x="3696" y="2208"/>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grpSp>
        <p:nvGrpSpPr>
          <p:cNvPr id="400537" name="Group 153"/>
          <p:cNvGrpSpPr>
            <a:grpSpLocks/>
          </p:cNvGrpSpPr>
          <p:nvPr/>
        </p:nvGrpSpPr>
        <p:grpSpPr bwMode="auto">
          <a:xfrm>
            <a:off x="0" y="4876800"/>
            <a:ext cx="1752600" cy="935038"/>
            <a:chOff x="0" y="3072"/>
            <a:chExt cx="1104" cy="589"/>
          </a:xfrm>
        </p:grpSpPr>
        <p:sp>
          <p:nvSpPr>
            <p:cNvPr id="16484" name="Rectangle 29"/>
            <p:cNvSpPr>
              <a:spLocks noChangeArrowheads="1"/>
            </p:cNvSpPr>
            <p:nvPr/>
          </p:nvSpPr>
          <p:spPr bwMode="auto">
            <a:xfrm>
              <a:off x="720" y="3072"/>
              <a:ext cx="384" cy="288"/>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6485" name="Text Box 30"/>
            <p:cNvSpPr txBox="1">
              <a:spLocks noChangeArrowheads="1"/>
            </p:cNvSpPr>
            <p:nvPr/>
          </p:nvSpPr>
          <p:spPr bwMode="auto">
            <a:xfrm>
              <a:off x="0" y="3072"/>
              <a:ext cx="773" cy="288"/>
            </a:xfrm>
            <a:prstGeom prst="rect">
              <a:avLst/>
            </a:prstGeom>
            <a:noFill/>
            <a:ln w="9525">
              <a:noFill/>
              <a:miter lim="800000"/>
              <a:headEnd/>
              <a:tailEnd/>
            </a:ln>
            <a:effectLst/>
          </p:spPr>
          <p:txBody>
            <a:bodyPr wrap="none">
              <a:spAutoFit/>
            </a:bodyPr>
            <a:lstStyle/>
            <a:p>
              <a:pPr eaLnBrk="1" hangingPunct="1"/>
              <a:r>
                <a:rPr lang="ja-JP" altLang="en-US"/>
                <a:t>レジスタ</a:t>
              </a:r>
            </a:p>
          </p:txBody>
        </p:sp>
        <p:sp>
          <p:nvSpPr>
            <p:cNvPr id="16486" name="Rectangle 38"/>
            <p:cNvSpPr>
              <a:spLocks noChangeArrowheads="1"/>
            </p:cNvSpPr>
            <p:nvPr/>
          </p:nvSpPr>
          <p:spPr bwMode="auto">
            <a:xfrm>
              <a:off x="720" y="336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6487" name="Text Box 39"/>
            <p:cNvSpPr txBox="1">
              <a:spLocks noChangeArrowheads="1"/>
            </p:cNvSpPr>
            <p:nvPr/>
          </p:nvSpPr>
          <p:spPr bwMode="auto">
            <a:xfrm>
              <a:off x="0" y="3373"/>
              <a:ext cx="703" cy="288"/>
            </a:xfrm>
            <a:prstGeom prst="rect">
              <a:avLst/>
            </a:prstGeom>
            <a:noFill/>
            <a:ln w="9525">
              <a:noFill/>
              <a:miter lim="800000"/>
              <a:headEnd/>
              <a:tailEnd/>
            </a:ln>
            <a:effectLst/>
          </p:spPr>
          <p:txBody>
            <a:bodyPr wrap="none">
              <a:spAutoFit/>
            </a:bodyPr>
            <a:lstStyle/>
            <a:p>
              <a:pPr eaLnBrk="1" hangingPunct="1"/>
              <a:r>
                <a:rPr lang="ja-JP" altLang="en-US"/>
                <a:t>メモリ </a:t>
              </a:r>
              <a:r>
                <a:rPr lang="en-US" altLang="ja-JP" i="1"/>
                <a:t>x</a:t>
              </a:r>
            </a:p>
          </p:txBody>
        </p:sp>
      </p:grpSp>
      <p:grpSp>
        <p:nvGrpSpPr>
          <p:cNvPr id="400443" name="Group 59"/>
          <p:cNvGrpSpPr>
            <a:grpSpLocks/>
          </p:cNvGrpSpPr>
          <p:nvPr/>
        </p:nvGrpSpPr>
        <p:grpSpPr bwMode="auto">
          <a:xfrm>
            <a:off x="1676400" y="3810000"/>
            <a:ext cx="1219200" cy="1524000"/>
            <a:chOff x="1056" y="2448"/>
            <a:chExt cx="768" cy="960"/>
          </a:xfrm>
        </p:grpSpPr>
        <p:sp>
          <p:nvSpPr>
            <p:cNvPr id="16480" name="Line 31"/>
            <p:cNvSpPr>
              <a:spLocks noChangeShapeType="1"/>
            </p:cNvSpPr>
            <p:nvPr/>
          </p:nvSpPr>
          <p:spPr bwMode="auto">
            <a:xfrm flipV="1">
              <a:off x="1104" y="2736"/>
              <a:ext cx="336" cy="672"/>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6481" name="Rectangle 32"/>
            <p:cNvSpPr>
              <a:spLocks noChangeArrowheads="1"/>
            </p:cNvSpPr>
            <p:nvPr/>
          </p:nvSpPr>
          <p:spPr bwMode="auto">
            <a:xfrm>
              <a:off x="1440" y="244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6482" name="Text Box 33"/>
            <p:cNvSpPr txBox="1">
              <a:spLocks noChangeArrowheads="1"/>
            </p:cNvSpPr>
            <p:nvPr/>
          </p:nvSpPr>
          <p:spPr bwMode="auto">
            <a:xfrm>
              <a:off x="1056" y="2544"/>
              <a:ext cx="356" cy="288"/>
            </a:xfrm>
            <a:prstGeom prst="rect">
              <a:avLst/>
            </a:prstGeom>
            <a:noFill/>
            <a:ln w="9525">
              <a:noFill/>
              <a:miter lim="800000"/>
              <a:headEnd/>
              <a:tailEnd/>
            </a:ln>
            <a:effectLst/>
          </p:spPr>
          <p:txBody>
            <a:bodyPr wrap="none">
              <a:spAutoFit/>
            </a:bodyPr>
            <a:lstStyle/>
            <a:p>
              <a:pPr eaLnBrk="1" hangingPunct="1"/>
              <a:r>
                <a:rPr lang="ja-JP" altLang="en-US"/>
                <a:t>1.1</a:t>
              </a:r>
            </a:p>
          </p:txBody>
        </p:sp>
        <p:sp>
          <p:nvSpPr>
            <p:cNvPr id="16483" name="Rectangle 40"/>
            <p:cNvSpPr>
              <a:spLocks noChangeArrowheads="1"/>
            </p:cNvSpPr>
            <p:nvPr/>
          </p:nvSpPr>
          <p:spPr bwMode="auto">
            <a:xfrm>
              <a:off x="1440" y="2736"/>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400444" name="Group 60"/>
          <p:cNvGrpSpPr>
            <a:grpSpLocks/>
          </p:cNvGrpSpPr>
          <p:nvPr/>
        </p:nvGrpSpPr>
        <p:grpSpPr bwMode="auto">
          <a:xfrm>
            <a:off x="2895600" y="3810000"/>
            <a:ext cx="1143000" cy="914400"/>
            <a:chOff x="1824" y="2448"/>
            <a:chExt cx="720" cy="576"/>
          </a:xfrm>
        </p:grpSpPr>
        <p:sp>
          <p:nvSpPr>
            <p:cNvPr id="16476" name="Line 34"/>
            <p:cNvSpPr>
              <a:spLocks noChangeShapeType="1"/>
            </p:cNvSpPr>
            <p:nvPr/>
          </p:nvSpPr>
          <p:spPr bwMode="auto">
            <a:xfrm>
              <a:off x="1824" y="2736"/>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6477" name="Text Box 35"/>
            <p:cNvSpPr txBox="1">
              <a:spLocks noChangeArrowheads="1"/>
            </p:cNvSpPr>
            <p:nvPr/>
          </p:nvSpPr>
          <p:spPr bwMode="auto">
            <a:xfrm>
              <a:off x="1824" y="2448"/>
              <a:ext cx="356" cy="288"/>
            </a:xfrm>
            <a:prstGeom prst="rect">
              <a:avLst/>
            </a:prstGeom>
            <a:noFill/>
            <a:ln w="9525">
              <a:noFill/>
              <a:miter lim="800000"/>
              <a:headEnd/>
              <a:tailEnd/>
            </a:ln>
            <a:effectLst/>
          </p:spPr>
          <p:txBody>
            <a:bodyPr wrap="none">
              <a:spAutoFit/>
            </a:bodyPr>
            <a:lstStyle/>
            <a:p>
              <a:pPr eaLnBrk="1" hangingPunct="1"/>
              <a:r>
                <a:rPr lang="ja-JP" altLang="en-US"/>
                <a:t>1.2</a:t>
              </a:r>
            </a:p>
          </p:txBody>
        </p:sp>
        <p:sp>
          <p:nvSpPr>
            <p:cNvPr id="16478" name="Rectangle 41"/>
            <p:cNvSpPr>
              <a:spLocks noChangeArrowheads="1"/>
            </p:cNvSpPr>
            <p:nvPr/>
          </p:nvSpPr>
          <p:spPr bwMode="auto">
            <a:xfrm>
              <a:off x="2160" y="244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79" name="Rectangle 42"/>
            <p:cNvSpPr>
              <a:spLocks noChangeArrowheads="1"/>
            </p:cNvSpPr>
            <p:nvPr/>
          </p:nvSpPr>
          <p:spPr bwMode="auto">
            <a:xfrm>
              <a:off x="2160" y="2736"/>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400445" name="Group 61"/>
          <p:cNvGrpSpPr>
            <a:grpSpLocks/>
          </p:cNvGrpSpPr>
          <p:nvPr/>
        </p:nvGrpSpPr>
        <p:grpSpPr bwMode="auto">
          <a:xfrm>
            <a:off x="4038600" y="3810000"/>
            <a:ext cx="1143000" cy="914400"/>
            <a:chOff x="2544" y="2448"/>
            <a:chExt cx="720" cy="576"/>
          </a:xfrm>
        </p:grpSpPr>
        <p:sp>
          <p:nvSpPr>
            <p:cNvPr id="16472" name="Line 43"/>
            <p:cNvSpPr>
              <a:spLocks noChangeShapeType="1"/>
            </p:cNvSpPr>
            <p:nvPr/>
          </p:nvSpPr>
          <p:spPr bwMode="auto">
            <a:xfrm>
              <a:off x="2544" y="2736"/>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6473" name="Text Box 44"/>
            <p:cNvSpPr txBox="1">
              <a:spLocks noChangeArrowheads="1"/>
            </p:cNvSpPr>
            <p:nvPr/>
          </p:nvSpPr>
          <p:spPr bwMode="auto">
            <a:xfrm>
              <a:off x="2544" y="2448"/>
              <a:ext cx="356" cy="288"/>
            </a:xfrm>
            <a:prstGeom prst="rect">
              <a:avLst/>
            </a:prstGeom>
            <a:noFill/>
            <a:ln w="9525">
              <a:noFill/>
              <a:miter lim="800000"/>
              <a:headEnd/>
              <a:tailEnd/>
            </a:ln>
            <a:effectLst/>
          </p:spPr>
          <p:txBody>
            <a:bodyPr wrap="none">
              <a:spAutoFit/>
            </a:bodyPr>
            <a:lstStyle/>
            <a:p>
              <a:pPr eaLnBrk="1" hangingPunct="1"/>
              <a:r>
                <a:rPr lang="ja-JP" altLang="en-US"/>
                <a:t>1.3</a:t>
              </a:r>
            </a:p>
          </p:txBody>
        </p:sp>
        <p:sp>
          <p:nvSpPr>
            <p:cNvPr id="16474" name="Rectangle 45"/>
            <p:cNvSpPr>
              <a:spLocks noChangeArrowheads="1"/>
            </p:cNvSpPr>
            <p:nvPr/>
          </p:nvSpPr>
          <p:spPr bwMode="auto">
            <a:xfrm>
              <a:off x="2880" y="244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75" name="Rectangle 46"/>
            <p:cNvSpPr>
              <a:spLocks noChangeArrowheads="1"/>
            </p:cNvSpPr>
            <p:nvPr/>
          </p:nvSpPr>
          <p:spPr bwMode="auto">
            <a:xfrm>
              <a:off x="2880" y="2736"/>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grpSp>
      <p:grpSp>
        <p:nvGrpSpPr>
          <p:cNvPr id="400446" name="Group 62"/>
          <p:cNvGrpSpPr>
            <a:grpSpLocks/>
          </p:cNvGrpSpPr>
          <p:nvPr/>
        </p:nvGrpSpPr>
        <p:grpSpPr bwMode="auto">
          <a:xfrm>
            <a:off x="5181600" y="3810000"/>
            <a:ext cx="1143000" cy="914400"/>
            <a:chOff x="3264" y="2448"/>
            <a:chExt cx="720" cy="576"/>
          </a:xfrm>
        </p:grpSpPr>
        <p:sp>
          <p:nvSpPr>
            <p:cNvPr id="16468" name="Line 47"/>
            <p:cNvSpPr>
              <a:spLocks noChangeShapeType="1"/>
            </p:cNvSpPr>
            <p:nvPr/>
          </p:nvSpPr>
          <p:spPr bwMode="auto">
            <a:xfrm>
              <a:off x="3264" y="2736"/>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6469" name="Text Box 48"/>
            <p:cNvSpPr txBox="1">
              <a:spLocks noChangeArrowheads="1"/>
            </p:cNvSpPr>
            <p:nvPr/>
          </p:nvSpPr>
          <p:spPr bwMode="auto">
            <a:xfrm>
              <a:off x="3264" y="2448"/>
              <a:ext cx="356" cy="288"/>
            </a:xfrm>
            <a:prstGeom prst="rect">
              <a:avLst/>
            </a:prstGeom>
            <a:noFill/>
            <a:ln w="9525">
              <a:noFill/>
              <a:miter lim="800000"/>
              <a:headEnd/>
              <a:tailEnd/>
            </a:ln>
            <a:effectLst/>
          </p:spPr>
          <p:txBody>
            <a:bodyPr wrap="none">
              <a:spAutoFit/>
            </a:bodyPr>
            <a:lstStyle/>
            <a:p>
              <a:pPr eaLnBrk="1" hangingPunct="1"/>
              <a:r>
                <a:rPr lang="ja-JP" altLang="en-US"/>
                <a:t>2.1</a:t>
              </a:r>
            </a:p>
          </p:txBody>
        </p:sp>
        <p:sp>
          <p:nvSpPr>
            <p:cNvPr id="16470" name="Rectangle 49"/>
            <p:cNvSpPr>
              <a:spLocks noChangeArrowheads="1"/>
            </p:cNvSpPr>
            <p:nvPr/>
          </p:nvSpPr>
          <p:spPr bwMode="auto">
            <a:xfrm>
              <a:off x="3600" y="244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71" name="Rectangle 50"/>
            <p:cNvSpPr>
              <a:spLocks noChangeArrowheads="1"/>
            </p:cNvSpPr>
            <p:nvPr/>
          </p:nvSpPr>
          <p:spPr bwMode="auto">
            <a:xfrm>
              <a:off x="3600" y="2736"/>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grpSp>
      <p:grpSp>
        <p:nvGrpSpPr>
          <p:cNvPr id="400447" name="Group 63"/>
          <p:cNvGrpSpPr>
            <a:grpSpLocks/>
          </p:cNvGrpSpPr>
          <p:nvPr/>
        </p:nvGrpSpPr>
        <p:grpSpPr bwMode="auto">
          <a:xfrm>
            <a:off x="6324600" y="3810000"/>
            <a:ext cx="1143000" cy="914400"/>
            <a:chOff x="3984" y="2448"/>
            <a:chExt cx="720" cy="576"/>
          </a:xfrm>
        </p:grpSpPr>
        <p:sp>
          <p:nvSpPr>
            <p:cNvPr id="16464" name="Line 51"/>
            <p:cNvSpPr>
              <a:spLocks noChangeShapeType="1"/>
            </p:cNvSpPr>
            <p:nvPr/>
          </p:nvSpPr>
          <p:spPr bwMode="auto">
            <a:xfrm>
              <a:off x="3984" y="2736"/>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6465" name="Text Box 52"/>
            <p:cNvSpPr txBox="1">
              <a:spLocks noChangeArrowheads="1"/>
            </p:cNvSpPr>
            <p:nvPr/>
          </p:nvSpPr>
          <p:spPr bwMode="auto">
            <a:xfrm>
              <a:off x="3984" y="2448"/>
              <a:ext cx="356" cy="288"/>
            </a:xfrm>
            <a:prstGeom prst="rect">
              <a:avLst/>
            </a:prstGeom>
            <a:noFill/>
            <a:ln w="9525">
              <a:noFill/>
              <a:miter lim="800000"/>
              <a:headEnd/>
              <a:tailEnd/>
            </a:ln>
            <a:effectLst/>
          </p:spPr>
          <p:txBody>
            <a:bodyPr wrap="none">
              <a:spAutoFit/>
            </a:bodyPr>
            <a:lstStyle/>
            <a:p>
              <a:pPr eaLnBrk="1" hangingPunct="1"/>
              <a:r>
                <a:rPr lang="ja-JP" altLang="en-US"/>
                <a:t>2.2</a:t>
              </a:r>
            </a:p>
          </p:txBody>
        </p:sp>
        <p:sp>
          <p:nvSpPr>
            <p:cNvPr id="16466" name="Rectangle 53"/>
            <p:cNvSpPr>
              <a:spLocks noChangeArrowheads="1"/>
            </p:cNvSpPr>
            <p:nvPr/>
          </p:nvSpPr>
          <p:spPr bwMode="auto">
            <a:xfrm>
              <a:off x="4320" y="244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3</a:t>
              </a:r>
            </a:p>
          </p:txBody>
        </p:sp>
        <p:sp>
          <p:nvSpPr>
            <p:cNvPr id="16467" name="Rectangle 54"/>
            <p:cNvSpPr>
              <a:spLocks noChangeArrowheads="1"/>
            </p:cNvSpPr>
            <p:nvPr/>
          </p:nvSpPr>
          <p:spPr bwMode="auto">
            <a:xfrm>
              <a:off x="4320" y="2736"/>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grpSp>
      <p:grpSp>
        <p:nvGrpSpPr>
          <p:cNvPr id="400448" name="Group 64"/>
          <p:cNvGrpSpPr>
            <a:grpSpLocks/>
          </p:cNvGrpSpPr>
          <p:nvPr/>
        </p:nvGrpSpPr>
        <p:grpSpPr bwMode="auto">
          <a:xfrm>
            <a:off x="7467600" y="3810000"/>
            <a:ext cx="1143000" cy="914400"/>
            <a:chOff x="4704" y="2448"/>
            <a:chExt cx="720" cy="576"/>
          </a:xfrm>
        </p:grpSpPr>
        <p:sp>
          <p:nvSpPr>
            <p:cNvPr id="16460" name="Line 55"/>
            <p:cNvSpPr>
              <a:spLocks noChangeShapeType="1"/>
            </p:cNvSpPr>
            <p:nvPr/>
          </p:nvSpPr>
          <p:spPr bwMode="auto">
            <a:xfrm>
              <a:off x="4704" y="2736"/>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6461" name="Text Box 56"/>
            <p:cNvSpPr txBox="1">
              <a:spLocks noChangeArrowheads="1"/>
            </p:cNvSpPr>
            <p:nvPr/>
          </p:nvSpPr>
          <p:spPr bwMode="auto">
            <a:xfrm>
              <a:off x="4704" y="2448"/>
              <a:ext cx="356" cy="288"/>
            </a:xfrm>
            <a:prstGeom prst="rect">
              <a:avLst/>
            </a:prstGeom>
            <a:noFill/>
            <a:ln w="9525">
              <a:noFill/>
              <a:miter lim="800000"/>
              <a:headEnd/>
              <a:tailEnd/>
            </a:ln>
            <a:effectLst/>
          </p:spPr>
          <p:txBody>
            <a:bodyPr wrap="none">
              <a:spAutoFit/>
            </a:bodyPr>
            <a:lstStyle/>
            <a:p>
              <a:pPr eaLnBrk="1" hangingPunct="1"/>
              <a:r>
                <a:rPr lang="ja-JP" altLang="en-US"/>
                <a:t>2.3</a:t>
              </a:r>
            </a:p>
          </p:txBody>
        </p:sp>
        <p:sp>
          <p:nvSpPr>
            <p:cNvPr id="16462" name="Rectangle 57"/>
            <p:cNvSpPr>
              <a:spLocks noChangeArrowheads="1"/>
            </p:cNvSpPr>
            <p:nvPr/>
          </p:nvSpPr>
          <p:spPr bwMode="auto">
            <a:xfrm>
              <a:off x="5040" y="244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3</a:t>
              </a:r>
            </a:p>
          </p:txBody>
        </p:sp>
        <p:sp>
          <p:nvSpPr>
            <p:cNvPr id="16463" name="Rectangle 58"/>
            <p:cNvSpPr>
              <a:spLocks noChangeArrowheads="1"/>
            </p:cNvSpPr>
            <p:nvPr/>
          </p:nvSpPr>
          <p:spPr bwMode="auto">
            <a:xfrm>
              <a:off x="5040" y="2736"/>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3</a:t>
              </a:r>
            </a:p>
          </p:txBody>
        </p:sp>
      </p:grpSp>
      <p:grpSp>
        <p:nvGrpSpPr>
          <p:cNvPr id="400479" name="Group 95"/>
          <p:cNvGrpSpPr>
            <a:grpSpLocks/>
          </p:cNvGrpSpPr>
          <p:nvPr/>
        </p:nvGrpSpPr>
        <p:grpSpPr bwMode="auto">
          <a:xfrm>
            <a:off x="1752600" y="4876800"/>
            <a:ext cx="1143000" cy="914400"/>
            <a:chOff x="1104" y="3120"/>
            <a:chExt cx="720" cy="576"/>
          </a:xfrm>
        </p:grpSpPr>
        <p:sp>
          <p:nvSpPr>
            <p:cNvPr id="16456" name="Line 66"/>
            <p:cNvSpPr>
              <a:spLocks noChangeShapeType="1"/>
            </p:cNvSpPr>
            <p:nvPr/>
          </p:nvSpPr>
          <p:spPr bwMode="auto">
            <a:xfrm>
              <a:off x="1104" y="3408"/>
              <a:ext cx="336" cy="0"/>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16457" name="Text Box 67"/>
            <p:cNvSpPr txBox="1">
              <a:spLocks noChangeArrowheads="1"/>
            </p:cNvSpPr>
            <p:nvPr/>
          </p:nvSpPr>
          <p:spPr bwMode="auto">
            <a:xfrm>
              <a:off x="1104" y="3120"/>
              <a:ext cx="356" cy="288"/>
            </a:xfrm>
            <a:prstGeom prst="rect">
              <a:avLst/>
            </a:prstGeom>
            <a:noFill/>
            <a:ln w="9525">
              <a:noFill/>
              <a:miter lim="800000"/>
              <a:headEnd/>
              <a:tailEnd/>
            </a:ln>
            <a:effectLst/>
          </p:spPr>
          <p:txBody>
            <a:bodyPr wrap="none">
              <a:spAutoFit/>
            </a:bodyPr>
            <a:lstStyle/>
            <a:p>
              <a:pPr eaLnBrk="1" hangingPunct="1"/>
              <a:r>
                <a:rPr lang="ja-JP" altLang="en-US"/>
                <a:t>1.1</a:t>
              </a:r>
            </a:p>
          </p:txBody>
        </p:sp>
        <p:sp>
          <p:nvSpPr>
            <p:cNvPr id="16458" name="Rectangle 68"/>
            <p:cNvSpPr>
              <a:spLocks noChangeArrowheads="1"/>
            </p:cNvSpPr>
            <p:nvPr/>
          </p:nvSpPr>
          <p:spPr bwMode="auto">
            <a:xfrm>
              <a:off x="1440" y="312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6459" name="Rectangle 69"/>
            <p:cNvSpPr>
              <a:spLocks noChangeArrowheads="1"/>
            </p:cNvSpPr>
            <p:nvPr/>
          </p:nvSpPr>
          <p:spPr bwMode="auto">
            <a:xfrm>
              <a:off x="1440" y="340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400480" name="Group 96"/>
          <p:cNvGrpSpPr>
            <a:grpSpLocks/>
          </p:cNvGrpSpPr>
          <p:nvPr/>
        </p:nvGrpSpPr>
        <p:grpSpPr bwMode="auto">
          <a:xfrm>
            <a:off x="2895600" y="4876800"/>
            <a:ext cx="1143000" cy="914400"/>
            <a:chOff x="1104" y="3120"/>
            <a:chExt cx="720" cy="576"/>
          </a:xfrm>
        </p:grpSpPr>
        <p:sp>
          <p:nvSpPr>
            <p:cNvPr id="16452" name="Line 97"/>
            <p:cNvSpPr>
              <a:spLocks noChangeShapeType="1"/>
            </p:cNvSpPr>
            <p:nvPr/>
          </p:nvSpPr>
          <p:spPr bwMode="auto">
            <a:xfrm>
              <a:off x="1104" y="3408"/>
              <a:ext cx="336" cy="0"/>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16453" name="Text Box 98"/>
            <p:cNvSpPr txBox="1">
              <a:spLocks noChangeArrowheads="1"/>
            </p:cNvSpPr>
            <p:nvPr/>
          </p:nvSpPr>
          <p:spPr bwMode="auto">
            <a:xfrm>
              <a:off x="1104" y="3120"/>
              <a:ext cx="356" cy="288"/>
            </a:xfrm>
            <a:prstGeom prst="rect">
              <a:avLst/>
            </a:prstGeom>
            <a:noFill/>
            <a:ln w="9525">
              <a:noFill/>
              <a:miter lim="800000"/>
              <a:headEnd/>
              <a:tailEnd/>
            </a:ln>
            <a:effectLst/>
          </p:spPr>
          <p:txBody>
            <a:bodyPr wrap="none">
              <a:spAutoFit/>
            </a:bodyPr>
            <a:lstStyle/>
            <a:p>
              <a:pPr eaLnBrk="1" hangingPunct="1"/>
              <a:r>
                <a:rPr lang="ja-JP" altLang="en-US"/>
                <a:t>1.2</a:t>
              </a:r>
            </a:p>
          </p:txBody>
        </p:sp>
        <p:sp>
          <p:nvSpPr>
            <p:cNvPr id="16454" name="Rectangle 99"/>
            <p:cNvSpPr>
              <a:spLocks noChangeArrowheads="1"/>
            </p:cNvSpPr>
            <p:nvPr/>
          </p:nvSpPr>
          <p:spPr bwMode="auto">
            <a:xfrm>
              <a:off x="1440" y="312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55" name="Rectangle 100"/>
            <p:cNvSpPr>
              <a:spLocks noChangeArrowheads="1"/>
            </p:cNvSpPr>
            <p:nvPr/>
          </p:nvSpPr>
          <p:spPr bwMode="auto">
            <a:xfrm>
              <a:off x="1440" y="340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400485" name="Group 101"/>
          <p:cNvGrpSpPr>
            <a:grpSpLocks/>
          </p:cNvGrpSpPr>
          <p:nvPr/>
        </p:nvGrpSpPr>
        <p:grpSpPr bwMode="auto">
          <a:xfrm>
            <a:off x="4038600" y="4876800"/>
            <a:ext cx="1143000" cy="914400"/>
            <a:chOff x="1104" y="3120"/>
            <a:chExt cx="720" cy="576"/>
          </a:xfrm>
        </p:grpSpPr>
        <p:sp>
          <p:nvSpPr>
            <p:cNvPr id="16448" name="Line 102"/>
            <p:cNvSpPr>
              <a:spLocks noChangeShapeType="1"/>
            </p:cNvSpPr>
            <p:nvPr/>
          </p:nvSpPr>
          <p:spPr bwMode="auto">
            <a:xfrm>
              <a:off x="1104" y="3408"/>
              <a:ext cx="336" cy="0"/>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16449" name="Text Box 103"/>
            <p:cNvSpPr txBox="1">
              <a:spLocks noChangeArrowheads="1"/>
            </p:cNvSpPr>
            <p:nvPr/>
          </p:nvSpPr>
          <p:spPr bwMode="auto">
            <a:xfrm>
              <a:off x="1104" y="3120"/>
              <a:ext cx="356" cy="288"/>
            </a:xfrm>
            <a:prstGeom prst="rect">
              <a:avLst/>
            </a:prstGeom>
            <a:noFill/>
            <a:ln w="9525">
              <a:noFill/>
              <a:miter lim="800000"/>
              <a:headEnd/>
              <a:tailEnd/>
            </a:ln>
            <a:effectLst/>
          </p:spPr>
          <p:txBody>
            <a:bodyPr wrap="none">
              <a:spAutoFit/>
            </a:bodyPr>
            <a:lstStyle/>
            <a:p>
              <a:pPr eaLnBrk="1" hangingPunct="1"/>
              <a:r>
                <a:rPr lang="ja-JP" altLang="en-US"/>
                <a:t>2.1</a:t>
              </a:r>
            </a:p>
          </p:txBody>
        </p:sp>
        <p:sp>
          <p:nvSpPr>
            <p:cNvPr id="16450" name="Rectangle 104"/>
            <p:cNvSpPr>
              <a:spLocks noChangeArrowheads="1"/>
            </p:cNvSpPr>
            <p:nvPr/>
          </p:nvSpPr>
          <p:spPr bwMode="auto">
            <a:xfrm>
              <a:off x="1440" y="312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6451" name="Rectangle 105"/>
            <p:cNvSpPr>
              <a:spLocks noChangeArrowheads="1"/>
            </p:cNvSpPr>
            <p:nvPr/>
          </p:nvSpPr>
          <p:spPr bwMode="auto">
            <a:xfrm>
              <a:off x="1440" y="340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400490" name="Group 106"/>
          <p:cNvGrpSpPr>
            <a:grpSpLocks/>
          </p:cNvGrpSpPr>
          <p:nvPr/>
        </p:nvGrpSpPr>
        <p:grpSpPr bwMode="auto">
          <a:xfrm>
            <a:off x="5181600" y="4876800"/>
            <a:ext cx="1143000" cy="914400"/>
            <a:chOff x="1104" y="3120"/>
            <a:chExt cx="720" cy="576"/>
          </a:xfrm>
        </p:grpSpPr>
        <p:sp>
          <p:nvSpPr>
            <p:cNvPr id="16444" name="Line 107"/>
            <p:cNvSpPr>
              <a:spLocks noChangeShapeType="1"/>
            </p:cNvSpPr>
            <p:nvPr/>
          </p:nvSpPr>
          <p:spPr bwMode="auto">
            <a:xfrm>
              <a:off x="1104" y="3408"/>
              <a:ext cx="336" cy="0"/>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16445" name="Text Box 108"/>
            <p:cNvSpPr txBox="1">
              <a:spLocks noChangeArrowheads="1"/>
            </p:cNvSpPr>
            <p:nvPr/>
          </p:nvSpPr>
          <p:spPr bwMode="auto">
            <a:xfrm>
              <a:off x="1104" y="3120"/>
              <a:ext cx="356" cy="288"/>
            </a:xfrm>
            <a:prstGeom prst="rect">
              <a:avLst/>
            </a:prstGeom>
            <a:noFill/>
            <a:ln w="9525">
              <a:noFill/>
              <a:miter lim="800000"/>
              <a:headEnd/>
              <a:tailEnd/>
            </a:ln>
            <a:effectLst/>
          </p:spPr>
          <p:txBody>
            <a:bodyPr wrap="none">
              <a:spAutoFit/>
            </a:bodyPr>
            <a:lstStyle/>
            <a:p>
              <a:pPr eaLnBrk="1" hangingPunct="1"/>
              <a:r>
                <a:rPr lang="ja-JP" altLang="en-US"/>
                <a:t>2.2</a:t>
              </a:r>
            </a:p>
          </p:txBody>
        </p:sp>
        <p:sp>
          <p:nvSpPr>
            <p:cNvPr id="16446" name="Rectangle 109"/>
            <p:cNvSpPr>
              <a:spLocks noChangeArrowheads="1"/>
            </p:cNvSpPr>
            <p:nvPr/>
          </p:nvSpPr>
          <p:spPr bwMode="auto">
            <a:xfrm>
              <a:off x="1440" y="312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sp>
          <p:nvSpPr>
            <p:cNvPr id="16447" name="Rectangle 110"/>
            <p:cNvSpPr>
              <a:spLocks noChangeArrowheads="1"/>
            </p:cNvSpPr>
            <p:nvPr/>
          </p:nvSpPr>
          <p:spPr bwMode="auto">
            <a:xfrm>
              <a:off x="1440" y="340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400495" name="Group 111"/>
          <p:cNvGrpSpPr>
            <a:grpSpLocks/>
          </p:cNvGrpSpPr>
          <p:nvPr/>
        </p:nvGrpSpPr>
        <p:grpSpPr bwMode="auto">
          <a:xfrm>
            <a:off x="6324600" y="4876800"/>
            <a:ext cx="1143000" cy="914400"/>
            <a:chOff x="1104" y="3120"/>
            <a:chExt cx="720" cy="576"/>
          </a:xfrm>
        </p:grpSpPr>
        <p:sp>
          <p:nvSpPr>
            <p:cNvPr id="16440" name="Line 112"/>
            <p:cNvSpPr>
              <a:spLocks noChangeShapeType="1"/>
            </p:cNvSpPr>
            <p:nvPr/>
          </p:nvSpPr>
          <p:spPr bwMode="auto">
            <a:xfrm>
              <a:off x="1104" y="3408"/>
              <a:ext cx="336" cy="0"/>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16441" name="Text Box 113"/>
            <p:cNvSpPr txBox="1">
              <a:spLocks noChangeArrowheads="1"/>
            </p:cNvSpPr>
            <p:nvPr/>
          </p:nvSpPr>
          <p:spPr bwMode="auto">
            <a:xfrm>
              <a:off x="1104" y="3120"/>
              <a:ext cx="356" cy="288"/>
            </a:xfrm>
            <a:prstGeom prst="rect">
              <a:avLst/>
            </a:prstGeom>
            <a:noFill/>
            <a:ln w="9525">
              <a:noFill/>
              <a:miter lim="800000"/>
              <a:headEnd/>
              <a:tailEnd/>
            </a:ln>
            <a:effectLst/>
          </p:spPr>
          <p:txBody>
            <a:bodyPr wrap="none">
              <a:spAutoFit/>
            </a:bodyPr>
            <a:lstStyle/>
            <a:p>
              <a:pPr eaLnBrk="1" hangingPunct="1"/>
              <a:r>
                <a:rPr lang="ja-JP" altLang="en-US"/>
                <a:t>1.3</a:t>
              </a:r>
            </a:p>
          </p:txBody>
        </p:sp>
        <p:sp>
          <p:nvSpPr>
            <p:cNvPr id="16442" name="Rectangle 114"/>
            <p:cNvSpPr>
              <a:spLocks noChangeArrowheads="1"/>
            </p:cNvSpPr>
            <p:nvPr/>
          </p:nvSpPr>
          <p:spPr bwMode="auto">
            <a:xfrm>
              <a:off x="1440" y="312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sp>
          <p:nvSpPr>
            <p:cNvPr id="16443" name="Rectangle 115"/>
            <p:cNvSpPr>
              <a:spLocks noChangeArrowheads="1"/>
            </p:cNvSpPr>
            <p:nvPr/>
          </p:nvSpPr>
          <p:spPr bwMode="auto">
            <a:xfrm>
              <a:off x="1440" y="340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grpSp>
      <p:grpSp>
        <p:nvGrpSpPr>
          <p:cNvPr id="400500" name="Group 116"/>
          <p:cNvGrpSpPr>
            <a:grpSpLocks/>
          </p:cNvGrpSpPr>
          <p:nvPr/>
        </p:nvGrpSpPr>
        <p:grpSpPr bwMode="auto">
          <a:xfrm>
            <a:off x="7467600" y="4876800"/>
            <a:ext cx="1143000" cy="914400"/>
            <a:chOff x="1104" y="3120"/>
            <a:chExt cx="720" cy="576"/>
          </a:xfrm>
        </p:grpSpPr>
        <p:sp>
          <p:nvSpPr>
            <p:cNvPr id="16436" name="Line 117"/>
            <p:cNvSpPr>
              <a:spLocks noChangeShapeType="1"/>
            </p:cNvSpPr>
            <p:nvPr/>
          </p:nvSpPr>
          <p:spPr bwMode="auto">
            <a:xfrm>
              <a:off x="1104" y="3408"/>
              <a:ext cx="336" cy="0"/>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16437" name="Text Box 118"/>
            <p:cNvSpPr txBox="1">
              <a:spLocks noChangeArrowheads="1"/>
            </p:cNvSpPr>
            <p:nvPr/>
          </p:nvSpPr>
          <p:spPr bwMode="auto">
            <a:xfrm>
              <a:off x="1104" y="3120"/>
              <a:ext cx="356" cy="288"/>
            </a:xfrm>
            <a:prstGeom prst="rect">
              <a:avLst/>
            </a:prstGeom>
            <a:noFill/>
            <a:ln w="9525">
              <a:noFill/>
              <a:miter lim="800000"/>
              <a:headEnd/>
              <a:tailEnd/>
            </a:ln>
            <a:effectLst/>
          </p:spPr>
          <p:txBody>
            <a:bodyPr wrap="none">
              <a:spAutoFit/>
            </a:bodyPr>
            <a:lstStyle/>
            <a:p>
              <a:pPr eaLnBrk="1" hangingPunct="1"/>
              <a:r>
                <a:rPr lang="ja-JP" altLang="en-US"/>
                <a:t>2.3</a:t>
              </a:r>
            </a:p>
          </p:txBody>
        </p:sp>
        <p:sp>
          <p:nvSpPr>
            <p:cNvPr id="16438" name="Rectangle 119"/>
            <p:cNvSpPr>
              <a:spLocks noChangeArrowheads="1"/>
            </p:cNvSpPr>
            <p:nvPr/>
          </p:nvSpPr>
          <p:spPr bwMode="auto">
            <a:xfrm>
              <a:off x="1440" y="3120"/>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sp>
          <p:nvSpPr>
            <p:cNvPr id="16439" name="Rectangle 120"/>
            <p:cNvSpPr>
              <a:spLocks noChangeArrowheads="1"/>
            </p:cNvSpPr>
            <p:nvPr/>
          </p:nvSpPr>
          <p:spPr bwMode="auto">
            <a:xfrm>
              <a:off x="1440" y="3408"/>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grpSp>
      <p:grpSp>
        <p:nvGrpSpPr>
          <p:cNvPr id="400538" name="Group 154"/>
          <p:cNvGrpSpPr>
            <a:grpSpLocks/>
          </p:cNvGrpSpPr>
          <p:nvPr/>
        </p:nvGrpSpPr>
        <p:grpSpPr bwMode="auto">
          <a:xfrm>
            <a:off x="1752600" y="5334000"/>
            <a:ext cx="6858000" cy="1524000"/>
            <a:chOff x="1104" y="3360"/>
            <a:chExt cx="4320" cy="960"/>
          </a:xfrm>
        </p:grpSpPr>
        <p:grpSp>
          <p:nvGrpSpPr>
            <p:cNvPr id="16406" name="Group 131"/>
            <p:cNvGrpSpPr>
              <a:grpSpLocks/>
            </p:cNvGrpSpPr>
            <p:nvPr/>
          </p:nvGrpSpPr>
          <p:grpSpPr bwMode="auto">
            <a:xfrm>
              <a:off x="1104" y="3360"/>
              <a:ext cx="720" cy="960"/>
              <a:chOff x="1104" y="3360"/>
              <a:chExt cx="720" cy="960"/>
            </a:xfrm>
          </p:grpSpPr>
          <p:sp>
            <p:nvSpPr>
              <p:cNvPr id="16432" name="Line 122"/>
              <p:cNvSpPr>
                <a:spLocks noChangeShapeType="1"/>
              </p:cNvSpPr>
              <p:nvPr/>
            </p:nvSpPr>
            <p:spPr bwMode="auto">
              <a:xfrm>
                <a:off x="1104" y="3360"/>
                <a:ext cx="336" cy="672"/>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6433" name="Text Box 123"/>
              <p:cNvSpPr txBox="1">
                <a:spLocks noChangeArrowheads="1"/>
              </p:cNvSpPr>
              <p:nvPr/>
            </p:nvSpPr>
            <p:spPr bwMode="auto">
              <a:xfrm>
                <a:off x="1104" y="3744"/>
                <a:ext cx="356" cy="288"/>
              </a:xfrm>
              <a:prstGeom prst="rect">
                <a:avLst/>
              </a:prstGeom>
              <a:noFill/>
              <a:ln w="9525">
                <a:noFill/>
                <a:miter lim="800000"/>
                <a:headEnd/>
                <a:tailEnd/>
              </a:ln>
              <a:effectLst/>
            </p:spPr>
            <p:txBody>
              <a:bodyPr wrap="none">
                <a:spAutoFit/>
              </a:bodyPr>
              <a:lstStyle/>
              <a:p>
                <a:pPr eaLnBrk="1" hangingPunct="1"/>
                <a:r>
                  <a:rPr lang="ja-JP" altLang="en-US"/>
                  <a:t>2.1</a:t>
                </a:r>
              </a:p>
            </p:txBody>
          </p:sp>
          <p:sp>
            <p:nvSpPr>
              <p:cNvPr id="16434" name="Rectangle 124"/>
              <p:cNvSpPr>
                <a:spLocks noChangeArrowheads="1"/>
              </p:cNvSpPr>
              <p:nvPr/>
            </p:nvSpPr>
            <p:spPr bwMode="auto">
              <a:xfrm>
                <a:off x="1440" y="3744"/>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6435" name="Rectangle 125"/>
              <p:cNvSpPr>
                <a:spLocks noChangeArrowheads="1"/>
              </p:cNvSpPr>
              <p:nvPr/>
            </p:nvSpPr>
            <p:spPr bwMode="auto">
              <a:xfrm>
                <a:off x="1440" y="4032"/>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16407" name="Group 132"/>
            <p:cNvGrpSpPr>
              <a:grpSpLocks/>
            </p:cNvGrpSpPr>
            <p:nvPr/>
          </p:nvGrpSpPr>
          <p:grpSpPr bwMode="auto">
            <a:xfrm>
              <a:off x="1824" y="3744"/>
              <a:ext cx="720" cy="576"/>
              <a:chOff x="1824" y="3744"/>
              <a:chExt cx="720" cy="576"/>
            </a:xfrm>
          </p:grpSpPr>
          <p:sp>
            <p:nvSpPr>
              <p:cNvPr id="16428" name="Line 127"/>
              <p:cNvSpPr>
                <a:spLocks noChangeShapeType="1"/>
              </p:cNvSpPr>
              <p:nvPr/>
            </p:nvSpPr>
            <p:spPr bwMode="auto">
              <a:xfrm>
                <a:off x="1824" y="4032"/>
                <a:ext cx="336"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6429" name="Text Box 128"/>
              <p:cNvSpPr txBox="1">
                <a:spLocks noChangeArrowheads="1"/>
              </p:cNvSpPr>
              <p:nvPr/>
            </p:nvSpPr>
            <p:spPr bwMode="auto">
              <a:xfrm>
                <a:off x="1824" y="3744"/>
                <a:ext cx="356" cy="288"/>
              </a:xfrm>
              <a:prstGeom prst="rect">
                <a:avLst/>
              </a:prstGeom>
              <a:noFill/>
              <a:ln w="9525">
                <a:noFill/>
                <a:miter lim="800000"/>
                <a:headEnd/>
                <a:tailEnd/>
              </a:ln>
              <a:effectLst/>
            </p:spPr>
            <p:txBody>
              <a:bodyPr wrap="none">
                <a:spAutoFit/>
              </a:bodyPr>
              <a:lstStyle/>
              <a:p>
                <a:pPr eaLnBrk="1" hangingPunct="1"/>
                <a:r>
                  <a:rPr lang="ja-JP" altLang="en-US"/>
                  <a:t>2.2</a:t>
                </a:r>
              </a:p>
            </p:txBody>
          </p:sp>
          <p:sp>
            <p:nvSpPr>
              <p:cNvPr id="16430" name="Rectangle 129"/>
              <p:cNvSpPr>
                <a:spLocks noChangeArrowheads="1"/>
              </p:cNvSpPr>
              <p:nvPr/>
            </p:nvSpPr>
            <p:spPr bwMode="auto">
              <a:xfrm>
                <a:off x="2160" y="3744"/>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sp>
            <p:nvSpPr>
              <p:cNvPr id="16431" name="Rectangle 130"/>
              <p:cNvSpPr>
                <a:spLocks noChangeArrowheads="1"/>
              </p:cNvSpPr>
              <p:nvPr/>
            </p:nvSpPr>
            <p:spPr bwMode="auto">
              <a:xfrm>
                <a:off x="2160" y="4032"/>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16408" name="Group 133"/>
            <p:cNvGrpSpPr>
              <a:grpSpLocks/>
            </p:cNvGrpSpPr>
            <p:nvPr/>
          </p:nvGrpSpPr>
          <p:grpSpPr bwMode="auto">
            <a:xfrm>
              <a:off x="2544" y="3744"/>
              <a:ext cx="720" cy="576"/>
              <a:chOff x="1824" y="3744"/>
              <a:chExt cx="720" cy="576"/>
            </a:xfrm>
          </p:grpSpPr>
          <p:sp>
            <p:nvSpPr>
              <p:cNvPr id="16424" name="Line 134"/>
              <p:cNvSpPr>
                <a:spLocks noChangeShapeType="1"/>
              </p:cNvSpPr>
              <p:nvPr/>
            </p:nvSpPr>
            <p:spPr bwMode="auto">
              <a:xfrm>
                <a:off x="1824" y="4032"/>
                <a:ext cx="336"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6425" name="Text Box 135"/>
              <p:cNvSpPr txBox="1">
                <a:spLocks noChangeArrowheads="1"/>
              </p:cNvSpPr>
              <p:nvPr/>
            </p:nvSpPr>
            <p:spPr bwMode="auto">
              <a:xfrm>
                <a:off x="1824" y="3744"/>
                <a:ext cx="356" cy="288"/>
              </a:xfrm>
              <a:prstGeom prst="rect">
                <a:avLst/>
              </a:prstGeom>
              <a:noFill/>
              <a:ln w="9525">
                <a:noFill/>
                <a:miter lim="800000"/>
                <a:headEnd/>
                <a:tailEnd/>
              </a:ln>
              <a:effectLst/>
            </p:spPr>
            <p:txBody>
              <a:bodyPr wrap="none">
                <a:spAutoFit/>
              </a:bodyPr>
              <a:lstStyle/>
              <a:p>
                <a:pPr eaLnBrk="1" hangingPunct="1"/>
                <a:r>
                  <a:rPr lang="ja-JP" altLang="en-US"/>
                  <a:t>1.1</a:t>
                </a:r>
              </a:p>
            </p:txBody>
          </p:sp>
          <p:sp>
            <p:nvSpPr>
              <p:cNvPr id="16426" name="Rectangle 136"/>
              <p:cNvSpPr>
                <a:spLocks noChangeArrowheads="1"/>
              </p:cNvSpPr>
              <p:nvPr/>
            </p:nvSpPr>
            <p:spPr bwMode="auto">
              <a:xfrm>
                <a:off x="2160" y="3744"/>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6427" name="Rectangle 137"/>
              <p:cNvSpPr>
                <a:spLocks noChangeArrowheads="1"/>
              </p:cNvSpPr>
              <p:nvPr/>
            </p:nvSpPr>
            <p:spPr bwMode="auto">
              <a:xfrm>
                <a:off x="2160" y="4032"/>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16409" name="Group 138"/>
            <p:cNvGrpSpPr>
              <a:grpSpLocks/>
            </p:cNvGrpSpPr>
            <p:nvPr/>
          </p:nvGrpSpPr>
          <p:grpSpPr bwMode="auto">
            <a:xfrm>
              <a:off x="3264" y="3744"/>
              <a:ext cx="720" cy="576"/>
              <a:chOff x="1824" y="3744"/>
              <a:chExt cx="720" cy="576"/>
            </a:xfrm>
          </p:grpSpPr>
          <p:sp>
            <p:nvSpPr>
              <p:cNvPr id="16420" name="Line 139"/>
              <p:cNvSpPr>
                <a:spLocks noChangeShapeType="1"/>
              </p:cNvSpPr>
              <p:nvPr/>
            </p:nvSpPr>
            <p:spPr bwMode="auto">
              <a:xfrm>
                <a:off x="1824" y="4032"/>
                <a:ext cx="336"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6421" name="Text Box 140"/>
              <p:cNvSpPr txBox="1">
                <a:spLocks noChangeArrowheads="1"/>
              </p:cNvSpPr>
              <p:nvPr/>
            </p:nvSpPr>
            <p:spPr bwMode="auto">
              <a:xfrm>
                <a:off x="1824" y="3744"/>
                <a:ext cx="356" cy="288"/>
              </a:xfrm>
              <a:prstGeom prst="rect">
                <a:avLst/>
              </a:prstGeom>
              <a:noFill/>
              <a:ln w="9525">
                <a:noFill/>
                <a:miter lim="800000"/>
                <a:headEnd/>
                <a:tailEnd/>
              </a:ln>
              <a:effectLst/>
            </p:spPr>
            <p:txBody>
              <a:bodyPr wrap="none">
                <a:spAutoFit/>
              </a:bodyPr>
              <a:lstStyle/>
              <a:p>
                <a:pPr eaLnBrk="1" hangingPunct="1"/>
                <a:r>
                  <a:rPr lang="ja-JP" altLang="en-US"/>
                  <a:t>1.2</a:t>
                </a:r>
              </a:p>
            </p:txBody>
          </p:sp>
          <p:sp>
            <p:nvSpPr>
              <p:cNvPr id="16422" name="Rectangle 141"/>
              <p:cNvSpPr>
                <a:spLocks noChangeArrowheads="1"/>
              </p:cNvSpPr>
              <p:nvPr/>
            </p:nvSpPr>
            <p:spPr bwMode="auto">
              <a:xfrm>
                <a:off x="2160" y="3744"/>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23" name="Rectangle 142"/>
              <p:cNvSpPr>
                <a:spLocks noChangeArrowheads="1"/>
              </p:cNvSpPr>
              <p:nvPr/>
            </p:nvSpPr>
            <p:spPr bwMode="auto">
              <a:xfrm>
                <a:off x="2160" y="4032"/>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grpSp>
        <p:grpSp>
          <p:nvGrpSpPr>
            <p:cNvPr id="16410" name="Group 143"/>
            <p:cNvGrpSpPr>
              <a:grpSpLocks/>
            </p:cNvGrpSpPr>
            <p:nvPr/>
          </p:nvGrpSpPr>
          <p:grpSpPr bwMode="auto">
            <a:xfrm>
              <a:off x="3984" y="3744"/>
              <a:ext cx="720" cy="576"/>
              <a:chOff x="1824" y="3744"/>
              <a:chExt cx="720" cy="576"/>
            </a:xfrm>
          </p:grpSpPr>
          <p:sp>
            <p:nvSpPr>
              <p:cNvPr id="16416" name="Line 144"/>
              <p:cNvSpPr>
                <a:spLocks noChangeShapeType="1"/>
              </p:cNvSpPr>
              <p:nvPr/>
            </p:nvSpPr>
            <p:spPr bwMode="auto">
              <a:xfrm>
                <a:off x="1824" y="4032"/>
                <a:ext cx="336"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6417" name="Text Box 145"/>
              <p:cNvSpPr txBox="1">
                <a:spLocks noChangeArrowheads="1"/>
              </p:cNvSpPr>
              <p:nvPr/>
            </p:nvSpPr>
            <p:spPr bwMode="auto">
              <a:xfrm>
                <a:off x="1824" y="3744"/>
                <a:ext cx="356" cy="288"/>
              </a:xfrm>
              <a:prstGeom prst="rect">
                <a:avLst/>
              </a:prstGeom>
              <a:noFill/>
              <a:ln w="9525">
                <a:noFill/>
                <a:miter lim="800000"/>
                <a:headEnd/>
                <a:tailEnd/>
              </a:ln>
              <a:effectLst/>
            </p:spPr>
            <p:txBody>
              <a:bodyPr wrap="none">
                <a:spAutoFit/>
              </a:bodyPr>
              <a:lstStyle/>
              <a:p>
                <a:pPr eaLnBrk="1" hangingPunct="1"/>
                <a:r>
                  <a:rPr lang="ja-JP" altLang="en-US"/>
                  <a:t>1.3</a:t>
                </a:r>
              </a:p>
            </p:txBody>
          </p:sp>
          <p:sp>
            <p:nvSpPr>
              <p:cNvPr id="16418" name="Rectangle 146"/>
              <p:cNvSpPr>
                <a:spLocks noChangeArrowheads="1"/>
              </p:cNvSpPr>
              <p:nvPr/>
            </p:nvSpPr>
            <p:spPr bwMode="auto">
              <a:xfrm>
                <a:off x="2160" y="3744"/>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19" name="Rectangle 147"/>
              <p:cNvSpPr>
                <a:spLocks noChangeArrowheads="1"/>
              </p:cNvSpPr>
              <p:nvPr/>
            </p:nvSpPr>
            <p:spPr bwMode="auto">
              <a:xfrm>
                <a:off x="2160" y="4032"/>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grpSp>
        <p:grpSp>
          <p:nvGrpSpPr>
            <p:cNvPr id="16411" name="Group 148"/>
            <p:cNvGrpSpPr>
              <a:grpSpLocks/>
            </p:cNvGrpSpPr>
            <p:nvPr/>
          </p:nvGrpSpPr>
          <p:grpSpPr bwMode="auto">
            <a:xfrm>
              <a:off x="4704" y="3744"/>
              <a:ext cx="720" cy="576"/>
              <a:chOff x="1824" y="3744"/>
              <a:chExt cx="720" cy="576"/>
            </a:xfrm>
          </p:grpSpPr>
          <p:sp>
            <p:nvSpPr>
              <p:cNvPr id="16412" name="Line 149"/>
              <p:cNvSpPr>
                <a:spLocks noChangeShapeType="1"/>
              </p:cNvSpPr>
              <p:nvPr/>
            </p:nvSpPr>
            <p:spPr bwMode="auto">
              <a:xfrm>
                <a:off x="1824" y="4032"/>
                <a:ext cx="336"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6413" name="Text Box 150"/>
              <p:cNvSpPr txBox="1">
                <a:spLocks noChangeArrowheads="1"/>
              </p:cNvSpPr>
              <p:nvPr/>
            </p:nvSpPr>
            <p:spPr bwMode="auto">
              <a:xfrm>
                <a:off x="1824" y="3744"/>
                <a:ext cx="356" cy="288"/>
              </a:xfrm>
              <a:prstGeom prst="rect">
                <a:avLst/>
              </a:prstGeom>
              <a:noFill/>
              <a:ln w="9525">
                <a:noFill/>
                <a:miter lim="800000"/>
                <a:headEnd/>
                <a:tailEnd/>
              </a:ln>
              <a:effectLst/>
            </p:spPr>
            <p:txBody>
              <a:bodyPr wrap="none">
                <a:spAutoFit/>
              </a:bodyPr>
              <a:lstStyle/>
              <a:p>
                <a:pPr eaLnBrk="1" hangingPunct="1"/>
                <a:r>
                  <a:rPr lang="ja-JP" altLang="en-US"/>
                  <a:t>2.3</a:t>
                </a:r>
              </a:p>
            </p:txBody>
          </p:sp>
          <p:sp>
            <p:nvSpPr>
              <p:cNvPr id="16414" name="Rectangle 151"/>
              <p:cNvSpPr>
                <a:spLocks noChangeArrowheads="1"/>
              </p:cNvSpPr>
              <p:nvPr/>
            </p:nvSpPr>
            <p:spPr bwMode="auto">
              <a:xfrm>
                <a:off x="2160" y="3744"/>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sp>
            <p:nvSpPr>
              <p:cNvPr id="16415" name="Rectangle 152"/>
              <p:cNvSpPr>
                <a:spLocks noChangeArrowheads="1"/>
              </p:cNvSpPr>
              <p:nvPr/>
            </p:nvSpPr>
            <p:spPr bwMode="auto">
              <a:xfrm>
                <a:off x="2160" y="4032"/>
                <a:ext cx="384" cy="288"/>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grpSp>
      </p:grpSp>
      <p:sp>
        <p:nvSpPr>
          <p:cNvPr id="16402" name="Text Box 156"/>
          <p:cNvSpPr txBox="1">
            <a:spLocks noChangeArrowheads="1"/>
          </p:cNvSpPr>
          <p:nvPr/>
        </p:nvSpPr>
        <p:spPr bwMode="auto">
          <a:xfrm>
            <a:off x="4876800" y="2133600"/>
            <a:ext cx="3884613" cy="457200"/>
          </a:xfrm>
          <a:prstGeom prst="rect">
            <a:avLst/>
          </a:prstGeom>
          <a:noFill/>
          <a:ln w="9525">
            <a:noFill/>
            <a:miter lim="800000"/>
            <a:headEnd/>
            <a:tailEnd/>
          </a:ln>
          <a:effectLst/>
        </p:spPr>
        <p:txBody>
          <a:bodyPr wrap="none">
            <a:spAutoFit/>
          </a:bodyPr>
          <a:lstStyle/>
          <a:p>
            <a:pPr eaLnBrk="1" hangingPunct="1"/>
            <a:r>
              <a:rPr lang="ja-JP" altLang="en-US"/>
              <a:t>レジスタに </a:t>
            </a:r>
            <a:r>
              <a:rPr lang="en-US" altLang="ja-JP" i="1"/>
              <a:t>x </a:t>
            </a:r>
            <a:r>
              <a:rPr lang="ja-JP" altLang="en-US"/>
              <a:t>の値を読み込む</a:t>
            </a:r>
          </a:p>
        </p:txBody>
      </p:sp>
      <p:sp>
        <p:nvSpPr>
          <p:cNvPr id="16403" name="Text Box 157"/>
          <p:cNvSpPr txBox="1">
            <a:spLocks noChangeArrowheads="1"/>
          </p:cNvSpPr>
          <p:nvPr/>
        </p:nvSpPr>
        <p:spPr bwMode="auto">
          <a:xfrm>
            <a:off x="4876800" y="2590800"/>
            <a:ext cx="3846513" cy="457200"/>
          </a:xfrm>
          <a:prstGeom prst="rect">
            <a:avLst/>
          </a:prstGeom>
          <a:noFill/>
          <a:ln w="9525">
            <a:noFill/>
            <a:miter lim="800000"/>
            <a:headEnd/>
            <a:tailEnd/>
          </a:ln>
          <a:effectLst/>
        </p:spPr>
        <p:txBody>
          <a:bodyPr wrap="none">
            <a:spAutoFit/>
          </a:bodyPr>
          <a:lstStyle/>
          <a:p>
            <a:pPr eaLnBrk="1" hangingPunct="1"/>
            <a:r>
              <a:rPr lang="ja-JP" altLang="en-US"/>
              <a:t>レジスタの値に 1 </a:t>
            </a:r>
            <a:r>
              <a:rPr lang="en-US" altLang="ja-JP"/>
              <a:t>or 2 </a:t>
            </a:r>
            <a:r>
              <a:rPr lang="ja-JP" altLang="en-US"/>
              <a:t>を足す</a:t>
            </a:r>
          </a:p>
        </p:txBody>
      </p:sp>
      <p:sp>
        <p:nvSpPr>
          <p:cNvPr id="16404" name="Text Box 158"/>
          <p:cNvSpPr txBox="1">
            <a:spLocks noChangeArrowheads="1"/>
          </p:cNvSpPr>
          <p:nvPr/>
        </p:nvSpPr>
        <p:spPr bwMode="auto">
          <a:xfrm>
            <a:off x="4876800" y="3048000"/>
            <a:ext cx="3836988" cy="457200"/>
          </a:xfrm>
          <a:prstGeom prst="rect">
            <a:avLst/>
          </a:prstGeom>
          <a:noFill/>
          <a:ln w="9525">
            <a:noFill/>
            <a:miter lim="800000"/>
            <a:headEnd/>
            <a:tailEnd/>
          </a:ln>
          <a:effectLst/>
        </p:spPr>
        <p:txBody>
          <a:bodyPr wrap="none">
            <a:spAutoFit/>
          </a:bodyPr>
          <a:lstStyle/>
          <a:p>
            <a:pPr eaLnBrk="1" hangingPunct="1"/>
            <a:r>
              <a:rPr lang="ja-JP" altLang="en-US"/>
              <a:t>レジスタの値を </a:t>
            </a:r>
            <a:r>
              <a:rPr lang="en-US" altLang="ja-JP" i="1"/>
              <a:t>x </a:t>
            </a:r>
            <a:r>
              <a:rPr lang="ja-JP" altLang="en-US"/>
              <a:t>に書き込む</a:t>
            </a:r>
          </a:p>
        </p:txBody>
      </p:sp>
      <p:sp useBgFill="1">
        <p:nvSpPr>
          <p:cNvPr id="400543" name="Rectangle 159"/>
          <p:cNvSpPr>
            <a:spLocks noChangeArrowheads="1"/>
          </p:cNvSpPr>
          <p:nvPr/>
        </p:nvSpPr>
        <p:spPr bwMode="auto">
          <a:xfrm>
            <a:off x="4953000" y="2133600"/>
            <a:ext cx="3733800" cy="1371600"/>
          </a:xfrm>
          <a:prstGeom prst="rect">
            <a:avLst/>
          </a:prstGeom>
          <a:ln w="9525">
            <a:noFill/>
            <a:miter lim="800000"/>
            <a:headEnd/>
            <a:tailEnd/>
          </a:ln>
          <a:effectLst/>
        </p:spPr>
        <p:txBody>
          <a:bodyPr wrap="none" anchor="ctr"/>
          <a:lstStyle/>
          <a:p>
            <a:pPr eaLnBrk="1" hangingPunct="1"/>
            <a:r>
              <a:rPr lang="ja-JP" altLang="en-US" sz="2800"/>
              <a:t>実行する順序により</a:t>
            </a:r>
          </a:p>
          <a:p>
            <a:pPr eaLnBrk="1" hangingPunct="1"/>
            <a:r>
              <a:rPr lang="ja-JP" altLang="en-US" sz="2800"/>
              <a:t>結果が変わってしまう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00537"/>
                                        </p:tgtEl>
                                        <p:attrNameLst>
                                          <p:attrName>style.visibility</p:attrName>
                                        </p:attrNameLst>
                                      </p:cBhvr>
                                      <p:to>
                                        <p:strVal val="visible"/>
                                      </p:to>
                                    </p:set>
                                    <p:animEffect transition="in" filter="checkerboard(across)">
                                      <p:cBhvr>
                                        <p:cTn id="7" dur="500"/>
                                        <p:tgtEl>
                                          <p:spTgt spid="40053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00443"/>
                                        </p:tgtEl>
                                        <p:attrNameLst>
                                          <p:attrName>style.visibility</p:attrName>
                                        </p:attrNameLst>
                                      </p:cBhvr>
                                      <p:to>
                                        <p:strVal val="visible"/>
                                      </p:to>
                                    </p:set>
                                    <p:animEffect transition="in" filter="wipe(left)">
                                      <p:cBhvr>
                                        <p:cTn id="12" dur="500"/>
                                        <p:tgtEl>
                                          <p:spTgt spid="4004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00444"/>
                                        </p:tgtEl>
                                        <p:attrNameLst>
                                          <p:attrName>style.visibility</p:attrName>
                                        </p:attrNameLst>
                                      </p:cBhvr>
                                      <p:to>
                                        <p:strVal val="visible"/>
                                      </p:to>
                                    </p:set>
                                    <p:animEffect transition="in" filter="wipe(left)">
                                      <p:cBhvr>
                                        <p:cTn id="17" dur="500"/>
                                        <p:tgtEl>
                                          <p:spTgt spid="4004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00445"/>
                                        </p:tgtEl>
                                        <p:attrNameLst>
                                          <p:attrName>style.visibility</p:attrName>
                                        </p:attrNameLst>
                                      </p:cBhvr>
                                      <p:to>
                                        <p:strVal val="visible"/>
                                      </p:to>
                                    </p:set>
                                    <p:animEffect transition="in" filter="wipe(left)">
                                      <p:cBhvr>
                                        <p:cTn id="22" dur="500"/>
                                        <p:tgtEl>
                                          <p:spTgt spid="40044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00446"/>
                                        </p:tgtEl>
                                        <p:attrNameLst>
                                          <p:attrName>style.visibility</p:attrName>
                                        </p:attrNameLst>
                                      </p:cBhvr>
                                      <p:to>
                                        <p:strVal val="visible"/>
                                      </p:to>
                                    </p:set>
                                    <p:animEffect transition="in" filter="wipe(left)">
                                      <p:cBhvr>
                                        <p:cTn id="27" dur="500"/>
                                        <p:tgtEl>
                                          <p:spTgt spid="40044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00447"/>
                                        </p:tgtEl>
                                        <p:attrNameLst>
                                          <p:attrName>style.visibility</p:attrName>
                                        </p:attrNameLst>
                                      </p:cBhvr>
                                      <p:to>
                                        <p:strVal val="visible"/>
                                      </p:to>
                                    </p:set>
                                    <p:animEffect transition="in" filter="wipe(left)">
                                      <p:cBhvr>
                                        <p:cTn id="32" dur="500"/>
                                        <p:tgtEl>
                                          <p:spTgt spid="40044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400448"/>
                                        </p:tgtEl>
                                        <p:attrNameLst>
                                          <p:attrName>style.visibility</p:attrName>
                                        </p:attrNameLst>
                                      </p:cBhvr>
                                      <p:to>
                                        <p:strVal val="visible"/>
                                      </p:to>
                                    </p:set>
                                    <p:animEffect transition="in" filter="wipe(left)">
                                      <p:cBhvr>
                                        <p:cTn id="37" dur="500"/>
                                        <p:tgtEl>
                                          <p:spTgt spid="40044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400479"/>
                                        </p:tgtEl>
                                        <p:attrNameLst>
                                          <p:attrName>style.visibility</p:attrName>
                                        </p:attrNameLst>
                                      </p:cBhvr>
                                      <p:to>
                                        <p:strVal val="visible"/>
                                      </p:to>
                                    </p:set>
                                    <p:animEffect transition="in" filter="wipe(left)">
                                      <p:cBhvr>
                                        <p:cTn id="42" dur="500"/>
                                        <p:tgtEl>
                                          <p:spTgt spid="40047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400480"/>
                                        </p:tgtEl>
                                        <p:attrNameLst>
                                          <p:attrName>style.visibility</p:attrName>
                                        </p:attrNameLst>
                                      </p:cBhvr>
                                      <p:to>
                                        <p:strVal val="visible"/>
                                      </p:to>
                                    </p:set>
                                    <p:animEffect transition="in" filter="wipe(left)">
                                      <p:cBhvr>
                                        <p:cTn id="47" dur="500"/>
                                        <p:tgtEl>
                                          <p:spTgt spid="40048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400485"/>
                                        </p:tgtEl>
                                        <p:attrNameLst>
                                          <p:attrName>style.visibility</p:attrName>
                                        </p:attrNameLst>
                                      </p:cBhvr>
                                      <p:to>
                                        <p:strVal val="visible"/>
                                      </p:to>
                                    </p:set>
                                    <p:animEffect transition="in" filter="wipe(left)">
                                      <p:cBhvr>
                                        <p:cTn id="52" dur="500"/>
                                        <p:tgtEl>
                                          <p:spTgt spid="40048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nodeType="clickEffect">
                                  <p:stCondLst>
                                    <p:cond delay="0"/>
                                  </p:stCondLst>
                                  <p:childTnLst>
                                    <p:set>
                                      <p:cBhvr>
                                        <p:cTn id="56" dur="1" fill="hold">
                                          <p:stCondLst>
                                            <p:cond delay="0"/>
                                          </p:stCondLst>
                                        </p:cTn>
                                        <p:tgtEl>
                                          <p:spTgt spid="400490"/>
                                        </p:tgtEl>
                                        <p:attrNameLst>
                                          <p:attrName>style.visibility</p:attrName>
                                        </p:attrNameLst>
                                      </p:cBhvr>
                                      <p:to>
                                        <p:strVal val="visible"/>
                                      </p:to>
                                    </p:set>
                                    <p:animEffect transition="in" filter="wipe(left)">
                                      <p:cBhvr>
                                        <p:cTn id="57" dur="500"/>
                                        <p:tgtEl>
                                          <p:spTgt spid="40049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400495"/>
                                        </p:tgtEl>
                                        <p:attrNameLst>
                                          <p:attrName>style.visibility</p:attrName>
                                        </p:attrNameLst>
                                      </p:cBhvr>
                                      <p:to>
                                        <p:strVal val="visible"/>
                                      </p:to>
                                    </p:set>
                                    <p:animEffect transition="in" filter="wipe(left)">
                                      <p:cBhvr>
                                        <p:cTn id="62" dur="500"/>
                                        <p:tgtEl>
                                          <p:spTgt spid="40049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400500"/>
                                        </p:tgtEl>
                                        <p:attrNameLst>
                                          <p:attrName>style.visibility</p:attrName>
                                        </p:attrNameLst>
                                      </p:cBhvr>
                                      <p:to>
                                        <p:strVal val="visible"/>
                                      </p:to>
                                    </p:set>
                                    <p:animEffect transition="in" filter="wipe(left)">
                                      <p:cBhvr>
                                        <p:cTn id="67" dur="500"/>
                                        <p:tgtEl>
                                          <p:spTgt spid="40050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8" fill="hold" nodeType="clickEffect">
                                  <p:stCondLst>
                                    <p:cond delay="0"/>
                                  </p:stCondLst>
                                  <p:childTnLst>
                                    <p:set>
                                      <p:cBhvr>
                                        <p:cTn id="71" dur="1" fill="hold">
                                          <p:stCondLst>
                                            <p:cond delay="0"/>
                                          </p:stCondLst>
                                        </p:cTn>
                                        <p:tgtEl>
                                          <p:spTgt spid="400538"/>
                                        </p:tgtEl>
                                        <p:attrNameLst>
                                          <p:attrName>style.visibility</p:attrName>
                                        </p:attrNameLst>
                                      </p:cBhvr>
                                      <p:to>
                                        <p:strVal val="visible"/>
                                      </p:to>
                                    </p:set>
                                    <p:animEffect transition="in" filter="wipe(left)">
                                      <p:cBhvr>
                                        <p:cTn id="72" dur="500"/>
                                        <p:tgtEl>
                                          <p:spTgt spid="40053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400543"/>
                                        </p:tgtEl>
                                        <p:attrNameLst>
                                          <p:attrName>style.visibility</p:attrName>
                                        </p:attrNameLst>
                                      </p:cBhvr>
                                      <p:to>
                                        <p:strVal val="visible"/>
                                      </p:to>
                                    </p:set>
                                    <p:animEffect transition="in" filter="checkerboard(across)">
                                      <p:cBhvr>
                                        <p:cTn id="77" dur="500"/>
                                        <p:tgtEl>
                                          <p:spTgt spid="400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543"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800100"/>
            <a:ext cx="7772400" cy="762000"/>
          </a:xfrm>
        </p:spPr>
        <p:txBody>
          <a:bodyPr/>
          <a:lstStyle/>
          <a:p>
            <a:pPr eaLnBrk="1" hangingPunct="1"/>
            <a:r>
              <a:rPr lang="ja-JP" altLang="en-US"/>
              <a:t>不可分</a:t>
            </a:r>
            <a:r>
              <a:rPr lang="ja-JP" altLang="en-US" sz="3600">
                <a:latin typeface="Times New Roman" charset="0"/>
              </a:rPr>
              <a:t>(</a:t>
            </a:r>
            <a:r>
              <a:rPr lang="en-US" altLang="ja-JP" sz="3600">
                <a:latin typeface="Times New Roman" charset="0"/>
              </a:rPr>
              <a:t>indivisible)</a:t>
            </a:r>
            <a:r>
              <a:rPr lang="ja-JP" altLang="en-US"/>
              <a:t>な操作</a:t>
            </a:r>
          </a:p>
        </p:txBody>
      </p:sp>
      <p:sp>
        <p:nvSpPr>
          <p:cNvPr id="17411" name="Rectangle 17"/>
          <p:cNvSpPr>
            <a:spLocks noGrp="1" noChangeArrowheads="1"/>
          </p:cNvSpPr>
          <p:nvPr>
            <p:ph type="body" idx="1"/>
          </p:nvPr>
        </p:nvSpPr>
        <p:spPr/>
        <p:txBody>
          <a:bodyPr/>
          <a:lstStyle/>
          <a:p>
            <a:pPr eaLnBrk="1" hangingPunct="1"/>
            <a:r>
              <a:rPr lang="ja-JP" altLang="en-US" dirty="0">
                <a:latin typeface="Times New Roman" charset="0"/>
              </a:rPr>
              <a:t>不可分</a:t>
            </a:r>
            <a:r>
              <a:rPr lang="ja-JP" altLang="en-US" sz="2800" dirty="0">
                <a:latin typeface="Times New Roman" charset="0"/>
              </a:rPr>
              <a:t>(</a:t>
            </a:r>
            <a:r>
              <a:rPr lang="en-US" altLang="ja-JP" sz="2800" dirty="0">
                <a:latin typeface="Times New Roman" charset="0"/>
              </a:rPr>
              <a:t>indivisible)</a:t>
            </a:r>
            <a:r>
              <a:rPr lang="ja-JP" altLang="en-US" dirty="0">
                <a:latin typeface="Times New Roman" charset="0"/>
              </a:rPr>
              <a:t>な操作</a:t>
            </a:r>
          </a:p>
          <a:p>
            <a:pPr lvl="1" eaLnBrk="1" hangingPunct="1"/>
            <a:r>
              <a:rPr lang="ja-JP" altLang="en-US" dirty="0">
                <a:latin typeface="Times New Roman" charset="0"/>
              </a:rPr>
              <a:t>途中で他のプロセスに割り込まれること無しに実行される必要のある操作</a:t>
            </a:r>
          </a:p>
        </p:txBody>
      </p:sp>
      <p:grpSp>
        <p:nvGrpSpPr>
          <p:cNvPr id="401434" name="Group 26"/>
          <p:cNvGrpSpPr>
            <a:grpSpLocks/>
          </p:cNvGrpSpPr>
          <p:nvPr/>
        </p:nvGrpSpPr>
        <p:grpSpPr bwMode="auto">
          <a:xfrm>
            <a:off x="3657600" y="4267200"/>
            <a:ext cx="1647825" cy="1524000"/>
            <a:chOff x="2304" y="2688"/>
            <a:chExt cx="1038" cy="960"/>
          </a:xfrm>
        </p:grpSpPr>
        <p:sp>
          <p:nvSpPr>
            <p:cNvPr id="17416" name="Line 23"/>
            <p:cNvSpPr>
              <a:spLocks noChangeShapeType="1"/>
            </p:cNvSpPr>
            <p:nvPr/>
          </p:nvSpPr>
          <p:spPr bwMode="auto">
            <a:xfrm>
              <a:off x="2304" y="2688"/>
              <a:ext cx="0" cy="960"/>
            </a:xfrm>
            <a:prstGeom prst="line">
              <a:avLst/>
            </a:prstGeom>
            <a:noFill/>
            <a:ln w="38100">
              <a:solidFill>
                <a:srgbClr val="CCFFFF"/>
              </a:solidFill>
              <a:round/>
              <a:headEnd type="triangle" w="med" len="med"/>
              <a:tailEnd type="triangle" w="med" len="med"/>
            </a:ln>
            <a:effectLst/>
          </p:spPr>
          <p:txBody>
            <a:bodyPr wrap="none"/>
            <a:lstStyle/>
            <a:p>
              <a:endParaRPr lang="ja-JP" altLang="en-US"/>
            </a:p>
          </p:txBody>
        </p:sp>
        <p:sp>
          <p:nvSpPr>
            <p:cNvPr id="17417" name="Text Box 24"/>
            <p:cNvSpPr txBox="1">
              <a:spLocks noChangeArrowheads="1"/>
            </p:cNvSpPr>
            <p:nvPr/>
          </p:nvSpPr>
          <p:spPr bwMode="auto">
            <a:xfrm>
              <a:off x="2352" y="2832"/>
              <a:ext cx="990" cy="596"/>
            </a:xfrm>
            <a:prstGeom prst="rect">
              <a:avLst/>
            </a:prstGeom>
            <a:noFill/>
            <a:ln w="9525">
              <a:noFill/>
              <a:miter lim="800000"/>
              <a:headEnd/>
              <a:tailEnd/>
            </a:ln>
            <a:effectLst/>
          </p:spPr>
          <p:txBody>
            <a:bodyPr wrap="none">
              <a:spAutoFit/>
            </a:bodyPr>
            <a:lstStyle/>
            <a:p>
              <a:pPr eaLnBrk="1" hangingPunct="1"/>
              <a:r>
                <a:rPr lang="ja-JP" altLang="en-US" sz="2800"/>
                <a:t>不可分な</a:t>
              </a:r>
            </a:p>
            <a:p>
              <a:pPr eaLnBrk="1" hangingPunct="1"/>
              <a:r>
                <a:rPr lang="ja-JP" altLang="en-US" sz="2800"/>
                <a:t>操作</a:t>
              </a:r>
            </a:p>
          </p:txBody>
        </p:sp>
      </p:grpSp>
      <p:sp>
        <p:nvSpPr>
          <p:cNvPr id="401435" name="Text Box 27"/>
          <p:cNvSpPr txBox="1">
            <a:spLocks noChangeArrowheads="1"/>
          </p:cNvSpPr>
          <p:nvPr/>
        </p:nvSpPr>
        <p:spPr bwMode="auto">
          <a:xfrm>
            <a:off x="4191000" y="5562600"/>
            <a:ext cx="4132263" cy="822325"/>
          </a:xfrm>
          <a:prstGeom prst="rect">
            <a:avLst/>
          </a:prstGeom>
          <a:noFill/>
          <a:ln w="9525">
            <a:noFill/>
            <a:miter lim="800000"/>
            <a:headEnd/>
            <a:tailEnd/>
          </a:ln>
          <a:effectLst/>
        </p:spPr>
        <p:txBody>
          <a:bodyPr wrap="none">
            <a:spAutoFit/>
          </a:bodyPr>
          <a:lstStyle/>
          <a:p>
            <a:pPr eaLnBrk="1" hangingPunct="1"/>
            <a:r>
              <a:rPr lang="ja-JP" altLang="en-US"/>
              <a:t>1.1～1.3の間に他のプロセスに</a:t>
            </a:r>
          </a:p>
          <a:p>
            <a:pPr eaLnBrk="1" hangingPunct="1"/>
            <a:r>
              <a:rPr lang="ja-JP" altLang="en-US"/>
              <a:t>割り込まれてはいけない</a:t>
            </a:r>
          </a:p>
        </p:txBody>
      </p:sp>
      <p:sp>
        <p:nvSpPr>
          <p:cNvPr id="17414" name="Rectangle 28"/>
          <p:cNvSpPr>
            <a:spLocks noChangeArrowheads="1"/>
          </p:cNvSpPr>
          <p:nvPr/>
        </p:nvSpPr>
        <p:spPr bwMode="auto">
          <a:xfrm>
            <a:off x="1447800" y="4191000"/>
            <a:ext cx="2057400" cy="1600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1.1 LOAD  </a:t>
            </a:r>
            <a:r>
              <a:rPr lang="en-US" altLang="ja-JP" sz="2800" i="1"/>
              <a:t>x</a:t>
            </a:r>
          </a:p>
          <a:p>
            <a:pPr eaLnBrk="1" hangingPunct="1"/>
            <a:r>
              <a:rPr lang="en-US" altLang="ja-JP" sz="2800"/>
              <a:t>1.2 ADD    1</a:t>
            </a:r>
          </a:p>
          <a:p>
            <a:pPr eaLnBrk="1" hangingPunct="1"/>
            <a:r>
              <a:rPr lang="en-US" altLang="ja-JP" sz="2800"/>
              <a:t>1.3 STORE</a:t>
            </a:r>
            <a:r>
              <a:rPr lang="ja-JP" altLang="en-US" sz="2800"/>
              <a:t> </a:t>
            </a:r>
            <a:r>
              <a:rPr lang="en-US" altLang="ja-JP" sz="2800" i="1"/>
              <a:t>x</a:t>
            </a:r>
          </a:p>
        </p:txBody>
      </p:sp>
      <p:sp>
        <p:nvSpPr>
          <p:cNvPr id="17415" name="Text Box 29"/>
          <p:cNvSpPr txBox="1">
            <a:spLocks noChangeArrowheads="1"/>
          </p:cNvSpPr>
          <p:nvPr/>
        </p:nvSpPr>
        <p:spPr bwMode="auto">
          <a:xfrm>
            <a:off x="1752600" y="37338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01434"/>
                                        </p:tgtEl>
                                        <p:attrNameLst>
                                          <p:attrName>style.visibility</p:attrName>
                                        </p:attrNameLst>
                                      </p:cBhvr>
                                      <p:to>
                                        <p:strVal val="visible"/>
                                      </p:to>
                                    </p:set>
                                    <p:animEffect transition="in" filter="checkerboard(across)">
                                      <p:cBhvr>
                                        <p:cTn id="7" dur="500"/>
                                        <p:tgtEl>
                                          <p:spTgt spid="401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01435"/>
                                        </p:tgtEl>
                                        <p:attrNameLst>
                                          <p:attrName>style.visibility</p:attrName>
                                        </p:attrNameLst>
                                      </p:cBhvr>
                                      <p:to>
                                        <p:strVal val="visible"/>
                                      </p:to>
                                    </p:set>
                                    <p:animEffect transition="in" filter="checkerboard(across)">
                                      <p:cBhvr>
                                        <p:cTn id="12" dur="500"/>
                                        <p:tgtEl>
                                          <p:spTgt spid="4014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3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共有資源, 逐次的資源</a:t>
            </a:r>
            <a:br>
              <a:rPr lang="ja-JP" altLang="en-US">
                <a:latin typeface="Times New Roman" charset="0"/>
              </a:rPr>
            </a:br>
            <a:r>
              <a:rPr lang="ja-JP" altLang="en-US" sz="3600">
                <a:latin typeface="Times New Roman" charset="0"/>
              </a:rPr>
              <a:t>(</a:t>
            </a:r>
            <a:r>
              <a:rPr lang="en-US" altLang="ja-JP" sz="3600">
                <a:latin typeface="Times New Roman" charset="0"/>
              </a:rPr>
              <a:t>shared resource, sequential resource)</a:t>
            </a:r>
          </a:p>
        </p:txBody>
      </p:sp>
      <p:sp>
        <p:nvSpPr>
          <p:cNvPr id="18435" name="Rectangle 3"/>
          <p:cNvSpPr>
            <a:spLocks noGrp="1" noChangeArrowheads="1"/>
          </p:cNvSpPr>
          <p:nvPr>
            <p:ph type="body" idx="1"/>
          </p:nvPr>
        </p:nvSpPr>
        <p:spPr/>
        <p:txBody>
          <a:bodyPr/>
          <a:lstStyle/>
          <a:p>
            <a:pPr eaLnBrk="1" hangingPunct="1"/>
            <a:r>
              <a:rPr lang="ja-JP" altLang="en-US">
                <a:latin typeface="Times New Roman" charset="0"/>
              </a:rPr>
              <a:t>共有資源</a:t>
            </a:r>
            <a:r>
              <a:rPr lang="ja-JP" altLang="en-US" sz="2800">
                <a:latin typeface="Times New Roman" charset="0"/>
              </a:rPr>
              <a:t>(</a:t>
            </a:r>
            <a:r>
              <a:rPr lang="en-US" altLang="ja-JP" sz="2800">
                <a:latin typeface="Times New Roman" charset="0"/>
              </a:rPr>
              <a:t>shared resource)</a:t>
            </a:r>
          </a:p>
          <a:p>
            <a:pPr lvl="1" eaLnBrk="1" hangingPunct="1"/>
            <a:r>
              <a:rPr lang="ja-JP" altLang="en-US">
                <a:latin typeface="Times New Roman" charset="0"/>
              </a:rPr>
              <a:t>プロセス間で共有されるプログラム, データ</a:t>
            </a:r>
          </a:p>
          <a:p>
            <a:pPr eaLnBrk="1" hangingPunct="1"/>
            <a:r>
              <a:rPr lang="ja-JP" altLang="en-US">
                <a:latin typeface="Times New Roman" charset="0"/>
              </a:rPr>
              <a:t>逐次的資源</a:t>
            </a:r>
            <a:r>
              <a:rPr lang="ja-JP" altLang="en-US" sz="2800">
                <a:latin typeface="Times New Roman" charset="0"/>
              </a:rPr>
              <a:t>(</a:t>
            </a:r>
            <a:r>
              <a:rPr lang="en-US" altLang="ja-JP" sz="2800">
                <a:latin typeface="Times New Roman" charset="0"/>
              </a:rPr>
              <a:t>sequential resource)</a:t>
            </a:r>
          </a:p>
          <a:p>
            <a:pPr lvl="1" eaLnBrk="1" hangingPunct="1"/>
            <a:r>
              <a:rPr lang="ja-JP" altLang="en-US">
                <a:latin typeface="Times New Roman" charset="0"/>
              </a:rPr>
              <a:t>同時に1つのプロセスしか使用できない資源</a:t>
            </a:r>
            <a:endParaRPr lang="en-US" altLang="ja-JP">
              <a:latin typeface="Times New Roman" charset="0"/>
            </a:endParaRPr>
          </a:p>
        </p:txBody>
      </p:sp>
      <p:grpSp>
        <p:nvGrpSpPr>
          <p:cNvPr id="18436" name="Group 4"/>
          <p:cNvGrpSpPr>
            <a:grpSpLocks/>
          </p:cNvGrpSpPr>
          <p:nvPr/>
        </p:nvGrpSpPr>
        <p:grpSpPr bwMode="auto">
          <a:xfrm>
            <a:off x="609600" y="4267200"/>
            <a:ext cx="4267200" cy="2057400"/>
            <a:chOff x="2112" y="2208"/>
            <a:chExt cx="2688" cy="1296"/>
          </a:xfrm>
        </p:grpSpPr>
        <p:sp>
          <p:nvSpPr>
            <p:cNvPr id="18445" name="Rectangle 5"/>
            <p:cNvSpPr>
              <a:spLocks noChangeArrowheads="1"/>
            </p:cNvSpPr>
            <p:nvPr/>
          </p:nvSpPr>
          <p:spPr bwMode="auto">
            <a:xfrm>
              <a:off x="2112"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i="1"/>
                <a:t>y</a:t>
              </a:r>
              <a:r>
                <a:rPr lang="en-US" altLang="ja-JP" sz="2800"/>
                <a:t> := input();</a:t>
              </a:r>
              <a:endParaRPr lang="en-US" altLang="ja-JP" sz="2800" i="1"/>
            </a:p>
            <a:p>
              <a:pPr eaLnBrk="1" hangingPunct="1"/>
              <a:r>
                <a:rPr lang="en-US" altLang="ja-JP" sz="2800" i="1"/>
                <a:t>y</a:t>
              </a:r>
              <a:r>
                <a:rPr lang="en-US" altLang="ja-JP" sz="2800"/>
                <a:t> := </a:t>
              </a:r>
              <a:r>
                <a:rPr lang="en-US" altLang="ja-JP" sz="2800" i="1"/>
                <a:t>y </a:t>
              </a:r>
              <a:r>
                <a:rPr lang="en-US" altLang="ja-JP" sz="2800"/>
                <a:t>+1;</a:t>
              </a:r>
            </a:p>
            <a:p>
              <a:pPr eaLnBrk="1" hangingPunct="1"/>
              <a:r>
                <a:rPr lang="en-US" altLang="ja-JP" sz="2800" i="1"/>
                <a:t>x</a:t>
              </a:r>
              <a:r>
                <a:rPr lang="en-US" altLang="ja-JP" sz="2800"/>
                <a:t> := </a:t>
              </a:r>
              <a:r>
                <a:rPr lang="en-US" altLang="ja-JP" sz="2800" i="1"/>
                <a:t>x </a:t>
              </a:r>
              <a:r>
                <a:rPr lang="en-US" altLang="ja-JP" sz="2800"/>
                <a:t>+1;</a:t>
              </a:r>
              <a:endParaRPr lang="en-US" altLang="ja-JP" sz="2800" i="1"/>
            </a:p>
          </p:txBody>
        </p:sp>
        <p:sp>
          <p:nvSpPr>
            <p:cNvPr id="18446" name="Text Box 6"/>
            <p:cNvSpPr txBox="1">
              <a:spLocks noChangeArrowheads="1"/>
            </p:cNvSpPr>
            <p:nvPr/>
          </p:nvSpPr>
          <p:spPr bwMode="auto">
            <a:xfrm>
              <a:off x="2304" y="2208"/>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8447" name="Rectangle 7"/>
            <p:cNvSpPr>
              <a:spLocks noChangeArrowheads="1"/>
            </p:cNvSpPr>
            <p:nvPr/>
          </p:nvSpPr>
          <p:spPr bwMode="auto">
            <a:xfrm>
              <a:off x="3504"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if (</a:t>
              </a:r>
              <a:r>
                <a:rPr lang="en-US" altLang="ja-JP" sz="2800" i="1"/>
                <a:t>z</a:t>
              </a:r>
              <a:r>
                <a:rPr lang="en-US" altLang="ja-JP" sz="2800"/>
                <a:t> ≠ 0)</a:t>
              </a:r>
            </a:p>
            <a:p>
              <a:pPr eaLnBrk="1" hangingPunct="1"/>
              <a:r>
                <a:rPr lang="en-US" altLang="ja-JP" sz="2800"/>
                <a:t>    print (</a:t>
              </a:r>
              <a:r>
                <a:rPr lang="en-US" altLang="ja-JP" sz="2800" i="1"/>
                <a:t>z</a:t>
              </a:r>
              <a:r>
                <a:rPr lang="en-US" altLang="ja-JP" sz="2800"/>
                <a:t>);</a:t>
              </a:r>
            </a:p>
            <a:p>
              <a:pPr eaLnBrk="1" hangingPunct="1"/>
              <a:r>
                <a:rPr lang="en-US" altLang="ja-JP" sz="2800" i="1"/>
                <a:t>x</a:t>
              </a:r>
              <a:r>
                <a:rPr lang="en-US" altLang="ja-JP" sz="2800"/>
                <a:t> := </a:t>
              </a:r>
              <a:r>
                <a:rPr lang="en-US" altLang="ja-JP" sz="2800" i="1"/>
                <a:t>x </a:t>
              </a:r>
              <a:r>
                <a:rPr lang="en-US" altLang="ja-JP" sz="2800"/>
                <a:t>+2;</a:t>
              </a:r>
              <a:endParaRPr lang="en-US" altLang="ja-JP" sz="2800" i="1"/>
            </a:p>
          </p:txBody>
        </p:sp>
        <p:sp>
          <p:nvSpPr>
            <p:cNvPr id="18448" name="Text Box 8"/>
            <p:cNvSpPr txBox="1">
              <a:spLocks noChangeArrowheads="1"/>
            </p:cNvSpPr>
            <p:nvPr/>
          </p:nvSpPr>
          <p:spPr bwMode="auto">
            <a:xfrm>
              <a:off x="3696" y="2208"/>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sp>
        <p:nvSpPr>
          <p:cNvPr id="18437" name="Text Box 9"/>
          <p:cNvSpPr txBox="1">
            <a:spLocks noChangeArrowheads="1"/>
          </p:cNvSpPr>
          <p:nvPr/>
        </p:nvSpPr>
        <p:spPr bwMode="auto">
          <a:xfrm>
            <a:off x="5257800" y="42672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18438" name="Rectangle 10"/>
          <p:cNvSpPr>
            <a:spLocks noChangeArrowheads="1"/>
          </p:cNvSpPr>
          <p:nvPr/>
        </p:nvSpPr>
        <p:spPr bwMode="auto">
          <a:xfrm>
            <a:off x="5410200" y="4800600"/>
            <a:ext cx="685800" cy="457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8439" name="Text Box 12"/>
          <p:cNvSpPr txBox="1">
            <a:spLocks noChangeArrowheads="1"/>
          </p:cNvSpPr>
          <p:nvPr/>
        </p:nvSpPr>
        <p:spPr bwMode="auto">
          <a:xfrm>
            <a:off x="5105400" y="4749800"/>
            <a:ext cx="341313" cy="519113"/>
          </a:xfrm>
          <a:prstGeom prst="rect">
            <a:avLst/>
          </a:prstGeom>
          <a:noFill/>
          <a:ln w="9525">
            <a:noFill/>
            <a:miter lim="800000"/>
            <a:headEnd/>
            <a:tailEnd/>
          </a:ln>
          <a:effectLst/>
        </p:spPr>
        <p:txBody>
          <a:bodyPr wrap="none">
            <a:spAutoFit/>
          </a:bodyPr>
          <a:lstStyle/>
          <a:p>
            <a:pPr eaLnBrk="1" hangingPunct="1"/>
            <a:r>
              <a:rPr lang="en-US" altLang="ja-JP" sz="2800" i="1"/>
              <a:t>x</a:t>
            </a:r>
          </a:p>
        </p:txBody>
      </p:sp>
      <p:sp>
        <p:nvSpPr>
          <p:cNvPr id="406541" name="Text Box 13"/>
          <p:cNvSpPr txBox="1">
            <a:spLocks noChangeArrowheads="1"/>
          </p:cNvSpPr>
          <p:nvPr/>
        </p:nvSpPr>
        <p:spPr bwMode="auto">
          <a:xfrm>
            <a:off x="6248400" y="4800600"/>
            <a:ext cx="2657475" cy="946150"/>
          </a:xfrm>
          <a:prstGeom prst="rect">
            <a:avLst/>
          </a:prstGeom>
          <a:noFill/>
          <a:ln w="9525">
            <a:noFill/>
            <a:miter lim="800000"/>
            <a:headEnd/>
            <a:tailEnd/>
          </a:ln>
          <a:effectLst/>
        </p:spPr>
        <p:txBody>
          <a:bodyPr wrap="none">
            <a:spAutoFit/>
          </a:bodyPr>
          <a:lstStyle/>
          <a:p>
            <a:pPr eaLnBrk="1" hangingPunct="1"/>
            <a:r>
              <a:rPr lang="en-US" altLang="ja-JP" sz="2800" i="1"/>
              <a:t>x</a:t>
            </a:r>
            <a:r>
              <a:rPr lang="en-US" altLang="ja-JP" sz="2800"/>
              <a:t> </a:t>
            </a:r>
            <a:r>
              <a:rPr lang="ja-JP" altLang="en-US" sz="2800"/>
              <a:t>は共有資源</a:t>
            </a:r>
          </a:p>
          <a:p>
            <a:pPr eaLnBrk="1" hangingPunct="1"/>
            <a:r>
              <a:rPr lang="ja-JP" altLang="en-US" sz="2800"/>
              <a:t>かつ逐次的資源</a:t>
            </a:r>
          </a:p>
        </p:txBody>
      </p:sp>
      <p:sp>
        <p:nvSpPr>
          <p:cNvPr id="18441" name="Rectangle 14"/>
          <p:cNvSpPr>
            <a:spLocks noChangeArrowheads="1"/>
          </p:cNvSpPr>
          <p:nvPr/>
        </p:nvSpPr>
        <p:spPr bwMode="auto">
          <a:xfrm>
            <a:off x="5410200" y="5257800"/>
            <a:ext cx="685800" cy="457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8442" name="Text Box 15"/>
          <p:cNvSpPr txBox="1">
            <a:spLocks noChangeArrowheads="1"/>
          </p:cNvSpPr>
          <p:nvPr/>
        </p:nvSpPr>
        <p:spPr bwMode="auto">
          <a:xfrm>
            <a:off x="5089525" y="5227638"/>
            <a:ext cx="341313" cy="519112"/>
          </a:xfrm>
          <a:prstGeom prst="rect">
            <a:avLst/>
          </a:prstGeom>
          <a:noFill/>
          <a:ln w="9525">
            <a:noFill/>
            <a:miter lim="800000"/>
            <a:headEnd/>
            <a:tailEnd/>
          </a:ln>
          <a:effectLst/>
        </p:spPr>
        <p:txBody>
          <a:bodyPr wrap="none">
            <a:spAutoFit/>
          </a:bodyPr>
          <a:lstStyle/>
          <a:p>
            <a:pPr eaLnBrk="1" hangingPunct="1"/>
            <a:r>
              <a:rPr lang="en-US" altLang="ja-JP" sz="2800" i="1"/>
              <a:t>y</a:t>
            </a:r>
          </a:p>
        </p:txBody>
      </p:sp>
      <p:sp>
        <p:nvSpPr>
          <p:cNvPr id="18443" name="Rectangle 16"/>
          <p:cNvSpPr>
            <a:spLocks noChangeArrowheads="1"/>
          </p:cNvSpPr>
          <p:nvPr/>
        </p:nvSpPr>
        <p:spPr bwMode="auto">
          <a:xfrm>
            <a:off x="5410200" y="5715000"/>
            <a:ext cx="685800" cy="457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18444" name="Text Box 17"/>
          <p:cNvSpPr txBox="1">
            <a:spLocks noChangeArrowheads="1"/>
          </p:cNvSpPr>
          <p:nvPr/>
        </p:nvSpPr>
        <p:spPr bwMode="auto">
          <a:xfrm>
            <a:off x="5105400" y="5664200"/>
            <a:ext cx="322263" cy="519113"/>
          </a:xfrm>
          <a:prstGeom prst="rect">
            <a:avLst/>
          </a:prstGeom>
          <a:noFill/>
          <a:ln w="9525">
            <a:noFill/>
            <a:miter lim="800000"/>
            <a:headEnd/>
            <a:tailEnd/>
          </a:ln>
          <a:effectLst/>
        </p:spPr>
        <p:txBody>
          <a:bodyPr wrap="none">
            <a:spAutoFit/>
          </a:bodyPr>
          <a:lstStyle/>
          <a:p>
            <a:pPr eaLnBrk="1" hangingPunct="1"/>
            <a:r>
              <a:rPr lang="en-US" altLang="ja-JP" sz="2800" i="1"/>
              <a:t>z</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6541"/>
                                        </p:tgtEl>
                                        <p:attrNameLst>
                                          <p:attrName>style.visibility</p:attrName>
                                        </p:attrNameLst>
                                      </p:cBhvr>
                                      <p:to>
                                        <p:strVal val="visible"/>
                                      </p:to>
                                    </p:set>
                                    <p:animEffect transition="in" filter="checkerboard(across)">
                                      <p:cBhvr>
                                        <p:cTn id="7" dur="500"/>
                                        <p:tgtEl>
                                          <p:spTgt spid="406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41"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525463"/>
            <a:ext cx="7772400" cy="1311275"/>
          </a:xfrm>
        </p:spPr>
        <p:txBody>
          <a:bodyPr/>
          <a:lstStyle/>
          <a:p>
            <a:pPr eaLnBrk="1" hangingPunct="1"/>
            <a:r>
              <a:rPr lang="ja-JP" altLang="en-US"/>
              <a:t>臨界領域</a:t>
            </a:r>
            <a:br>
              <a:rPr lang="ja-JP" altLang="en-US"/>
            </a:br>
            <a:r>
              <a:rPr lang="ja-JP" altLang="en-US" sz="3600">
                <a:latin typeface="Times New Roman" charset="0"/>
              </a:rPr>
              <a:t>(</a:t>
            </a:r>
            <a:r>
              <a:rPr lang="en-US" altLang="ja-JP" sz="3600">
                <a:latin typeface="Times New Roman" charset="0"/>
              </a:rPr>
              <a:t>critical section, critical region)</a:t>
            </a:r>
          </a:p>
        </p:txBody>
      </p:sp>
      <p:sp>
        <p:nvSpPr>
          <p:cNvPr id="19459" name="Rectangle 3"/>
          <p:cNvSpPr>
            <a:spLocks noGrp="1" noChangeArrowheads="1"/>
          </p:cNvSpPr>
          <p:nvPr>
            <p:ph type="body" idx="1"/>
          </p:nvPr>
        </p:nvSpPr>
        <p:spPr>
          <a:xfrm>
            <a:off x="685800" y="1981200"/>
            <a:ext cx="7772400" cy="1371600"/>
          </a:xfrm>
        </p:spPr>
        <p:txBody>
          <a:bodyPr/>
          <a:lstStyle/>
          <a:p>
            <a:pPr eaLnBrk="1" hangingPunct="1"/>
            <a:r>
              <a:rPr lang="ja-JP" altLang="en-US"/>
              <a:t>臨界領域</a:t>
            </a:r>
            <a:r>
              <a:rPr lang="ja-JP" altLang="en-US" sz="2800">
                <a:latin typeface="Times New Roman" charset="0"/>
              </a:rPr>
              <a:t>(</a:t>
            </a:r>
            <a:r>
              <a:rPr lang="en-US" altLang="ja-JP" sz="2800">
                <a:latin typeface="Times New Roman" charset="0"/>
              </a:rPr>
              <a:t>critical section, critical region)</a:t>
            </a:r>
          </a:p>
          <a:p>
            <a:pPr lvl="1" eaLnBrk="1" hangingPunct="1"/>
            <a:r>
              <a:rPr lang="ja-JP" altLang="en-US"/>
              <a:t>逐次的資源を使用しているプロセスの部分</a:t>
            </a:r>
          </a:p>
        </p:txBody>
      </p:sp>
      <p:grpSp>
        <p:nvGrpSpPr>
          <p:cNvPr id="19460" name="Group 4"/>
          <p:cNvGrpSpPr>
            <a:grpSpLocks/>
          </p:cNvGrpSpPr>
          <p:nvPr/>
        </p:nvGrpSpPr>
        <p:grpSpPr bwMode="auto">
          <a:xfrm>
            <a:off x="990600" y="3124200"/>
            <a:ext cx="4267200" cy="2057400"/>
            <a:chOff x="2112" y="2208"/>
            <a:chExt cx="2688" cy="1296"/>
          </a:xfrm>
        </p:grpSpPr>
        <p:sp>
          <p:nvSpPr>
            <p:cNvPr id="19467" name="Rectangle 5"/>
            <p:cNvSpPr>
              <a:spLocks noChangeArrowheads="1"/>
            </p:cNvSpPr>
            <p:nvPr/>
          </p:nvSpPr>
          <p:spPr bwMode="auto">
            <a:xfrm>
              <a:off x="2112"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i="1"/>
                <a:t>y</a:t>
              </a:r>
              <a:r>
                <a:rPr lang="en-US" altLang="ja-JP" sz="2800"/>
                <a:t> := input();</a:t>
              </a:r>
              <a:endParaRPr lang="en-US" altLang="ja-JP" sz="2800" i="1"/>
            </a:p>
            <a:p>
              <a:pPr eaLnBrk="1" hangingPunct="1"/>
              <a:r>
                <a:rPr lang="en-US" altLang="ja-JP" sz="2800" i="1"/>
                <a:t>y</a:t>
              </a:r>
              <a:r>
                <a:rPr lang="en-US" altLang="ja-JP" sz="2800"/>
                <a:t> := </a:t>
              </a:r>
              <a:r>
                <a:rPr lang="en-US" altLang="ja-JP" sz="2800" i="1"/>
                <a:t>y </a:t>
              </a:r>
              <a:r>
                <a:rPr lang="en-US" altLang="ja-JP" sz="2800"/>
                <a:t>+1;</a:t>
              </a:r>
            </a:p>
            <a:p>
              <a:pPr eaLnBrk="1" hangingPunct="1"/>
              <a:r>
                <a:rPr lang="en-US" altLang="ja-JP" sz="2800" i="1"/>
                <a:t>x</a:t>
              </a:r>
              <a:r>
                <a:rPr lang="en-US" altLang="ja-JP" sz="2800"/>
                <a:t> := </a:t>
              </a:r>
              <a:r>
                <a:rPr lang="en-US" altLang="ja-JP" sz="2800" i="1"/>
                <a:t>x </a:t>
              </a:r>
              <a:r>
                <a:rPr lang="en-US" altLang="ja-JP" sz="2800"/>
                <a:t>+1;</a:t>
              </a:r>
              <a:endParaRPr lang="en-US" altLang="ja-JP" sz="2800" i="1"/>
            </a:p>
          </p:txBody>
        </p:sp>
        <p:sp>
          <p:nvSpPr>
            <p:cNvPr id="19468" name="Text Box 6"/>
            <p:cNvSpPr txBox="1">
              <a:spLocks noChangeArrowheads="1"/>
            </p:cNvSpPr>
            <p:nvPr/>
          </p:nvSpPr>
          <p:spPr bwMode="auto">
            <a:xfrm>
              <a:off x="2304" y="2208"/>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9469" name="Rectangle 7"/>
            <p:cNvSpPr>
              <a:spLocks noChangeArrowheads="1"/>
            </p:cNvSpPr>
            <p:nvPr/>
          </p:nvSpPr>
          <p:spPr bwMode="auto">
            <a:xfrm>
              <a:off x="3504" y="2496"/>
              <a:ext cx="1296" cy="1008"/>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if (</a:t>
              </a:r>
              <a:r>
                <a:rPr lang="en-US" altLang="ja-JP" sz="2800" i="1"/>
                <a:t>z</a:t>
              </a:r>
              <a:r>
                <a:rPr lang="en-US" altLang="ja-JP" sz="2800"/>
                <a:t> ≠ 0)</a:t>
              </a:r>
            </a:p>
            <a:p>
              <a:pPr eaLnBrk="1" hangingPunct="1"/>
              <a:r>
                <a:rPr lang="en-US" altLang="ja-JP" sz="2800"/>
                <a:t>    print (</a:t>
              </a:r>
              <a:r>
                <a:rPr lang="en-US" altLang="ja-JP" sz="2800" i="1"/>
                <a:t>z</a:t>
              </a:r>
              <a:r>
                <a:rPr lang="en-US" altLang="ja-JP" sz="2800"/>
                <a:t>);</a:t>
              </a:r>
            </a:p>
            <a:p>
              <a:pPr eaLnBrk="1" hangingPunct="1"/>
              <a:r>
                <a:rPr lang="en-US" altLang="ja-JP" sz="2800" i="1"/>
                <a:t>x</a:t>
              </a:r>
              <a:r>
                <a:rPr lang="en-US" altLang="ja-JP" sz="2800"/>
                <a:t> := </a:t>
              </a:r>
              <a:r>
                <a:rPr lang="en-US" altLang="ja-JP" sz="2800" i="1"/>
                <a:t>x </a:t>
              </a:r>
              <a:r>
                <a:rPr lang="en-US" altLang="ja-JP" sz="2800"/>
                <a:t>+2;</a:t>
              </a:r>
              <a:endParaRPr lang="en-US" altLang="ja-JP" sz="2800" i="1"/>
            </a:p>
          </p:txBody>
        </p:sp>
        <p:sp>
          <p:nvSpPr>
            <p:cNvPr id="19470" name="Text Box 8"/>
            <p:cNvSpPr txBox="1">
              <a:spLocks noChangeArrowheads="1"/>
            </p:cNvSpPr>
            <p:nvPr/>
          </p:nvSpPr>
          <p:spPr bwMode="auto">
            <a:xfrm>
              <a:off x="3696" y="2208"/>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grpSp>
        <p:nvGrpSpPr>
          <p:cNvPr id="404494" name="Group 14"/>
          <p:cNvGrpSpPr>
            <a:grpSpLocks/>
          </p:cNvGrpSpPr>
          <p:nvPr/>
        </p:nvGrpSpPr>
        <p:grpSpPr bwMode="auto">
          <a:xfrm>
            <a:off x="990600" y="4572000"/>
            <a:ext cx="5746750" cy="457200"/>
            <a:chOff x="624" y="3024"/>
            <a:chExt cx="3620" cy="288"/>
          </a:xfrm>
        </p:grpSpPr>
        <p:grpSp>
          <p:nvGrpSpPr>
            <p:cNvPr id="19463" name="Group 11"/>
            <p:cNvGrpSpPr>
              <a:grpSpLocks/>
            </p:cNvGrpSpPr>
            <p:nvPr/>
          </p:nvGrpSpPr>
          <p:grpSpPr bwMode="auto">
            <a:xfrm>
              <a:off x="624" y="3072"/>
              <a:ext cx="2688" cy="240"/>
              <a:chOff x="624" y="3072"/>
              <a:chExt cx="2688" cy="240"/>
            </a:xfrm>
          </p:grpSpPr>
          <p:sp>
            <p:nvSpPr>
              <p:cNvPr id="19465" name="AutoShape 9"/>
              <p:cNvSpPr>
                <a:spLocks noChangeArrowheads="1"/>
              </p:cNvSpPr>
              <p:nvPr/>
            </p:nvSpPr>
            <p:spPr bwMode="auto">
              <a:xfrm>
                <a:off x="624" y="3072"/>
                <a:ext cx="1296" cy="240"/>
              </a:xfrm>
              <a:prstGeom prst="roundRect">
                <a:avLst>
                  <a:gd name="adj" fmla="val 16667"/>
                </a:avLst>
              </a:prstGeom>
              <a:noFill/>
              <a:ln w="38100">
                <a:solidFill>
                  <a:srgbClr val="FF99CC"/>
                </a:solidFill>
                <a:prstDash val="dash"/>
                <a:round/>
                <a:headEnd/>
                <a:tailEnd/>
              </a:ln>
              <a:effectLst/>
            </p:spPr>
            <p:txBody>
              <a:bodyPr wrap="none" anchor="ctr"/>
              <a:lstStyle/>
              <a:p>
                <a:pPr eaLnBrk="1" hangingPunct="1"/>
                <a:endParaRPr lang="ja-JP" altLang="en-US"/>
              </a:p>
            </p:txBody>
          </p:sp>
          <p:sp>
            <p:nvSpPr>
              <p:cNvPr id="19466" name="AutoShape 10"/>
              <p:cNvSpPr>
                <a:spLocks noChangeArrowheads="1"/>
              </p:cNvSpPr>
              <p:nvPr/>
            </p:nvSpPr>
            <p:spPr bwMode="auto">
              <a:xfrm>
                <a:off x="2016" y="3072"/>
                <a:ext cx="1296" cy="240"/>
              </a:xfrm>
              <a:prstGeom prst="roundRect">
                <a:avLst>
                  <a:gd name="adj" fmla="val 16667"/>
                </a:avLst>
              </a:prstGeom>
              <a:noFill/>
              <a:ln w="38100">
                <a:solidFill>
                  <a:srgbClr val="FF99CC"/>
                </a:solidFill>
                <a:prstDash val="dash"/>
                <a:round/>
                <a:headEnd/>
                <a:tailEnd/>
              </a:ln>
              <a:effectLst/>
            </p:spPr>
            <p:txBody>
              <a:bodyPr wrap="none" anchor="ctr"/>
              <a:lstStyle/>
              <a:p>
                <a:pPr eaLnBrk="1" hangingPunct="1"/>
                <a:endParaRPr lang="ja-JP" altLang="en-US"/>
              </a:p>
            </p:txBody>
          </p:sp>
        </p:grpSp>
        <p:sp>
          <p:nvSpPr>
            <p:cNvPr id="19464" name="Text Box 13"/>
            <p:cNvSpPr txBox="1">
              <a:spLocks noChangeArrowheads="1"/>
            </p:cNvSpPr>
            <p:nvPr/>
          </p:nvSpPr>
          <p:spPr bwMode="auto">
            <a:xfrm>
              <a:off x="3360" y="3024"/>
              <a:ext cx="884" cy="288"/>
            </a:xfrm>
            <a:prstGeom prst="rect">
              <a:avLst/>
            </a:prstGeom>
            <a:noFill/>
            <a:ln w="9525">
              <a:noFill/>
              <a:miter lim="800000"/>
              <a:headEnd/>
              <a:tailEnd/>
            </a:ln>
            <a:effectLst/>
          </p:spPr>
          <p:txBody>
            <a:bodyPr wrap="none">
              <a:spAutoFit/>
            </a:bodyPr>
            <a:lstStyle/>
            <a:p>
              <a:pPr eaLnBrk="1" hangingPunct="1"/>
              <a:r>
                <a:rPr lang="ja-JP" altLang="en-US"/>
                <a:t>臨界領域</a:t>
              </a:r>
            </a:p>
          </p:txBody>
        </p:sp>
      </p:grpSp>
      <p:sp>
        <p:nvSpPr>
          <p:cNvPr id="404495" name="Text Box 15"/>
          <p:cNvSpPr txBox="1">
            <a:spLocks noChangeArrowheads="1"/>
          </p:cNvSpPr>
          <p:nvPr/>
        </p:nvSpPr>
        <p:spPr bwMode="auto">
          <a:xfrm>
            <a:off x="1219200" y="5257800"/>
            <a:ext cx="6861175" cy="1373188"/>
          </a:xfrm>
          <a:prstGeom prst="rect">
            <a:avLst/>
          </a:prstGeom>
          <a:noFill/>
          <a:ln w="9525">
            <a:noFill/>
            <a:miter lim="800000"/>
            <a:headEnd/>
            <a:tailEnd/>
          </a:ln>
          <a:effectLst/>
        </p:spPr>
        <p:txBody>
          <a:bodyPr wrap="none">
            <a:spAutoFit/>
          </a:bodyPr>
          <a:lstStyle/>
          <a:p>
            <a:pPr eaLnBrk="1" hangingPunct="1"/>
            <a:r>
              <a:rPr lang="ja-JP" altLang="en-US" sz="2800"/>
              <a:t>臨界領域に入るときは</a:t>
            </a:r>
          </a:p>
          <a:p>
            <a:pPr eaLnBrk="1" hangingPunct="1"/>
            <a:r>
              <a:rPr lang="ja-JP" altLang="en-US" sz="2800"/>
              <a:t>他のプロセスが逐次的資源を使わないように</a:t>
            </a:r>
          </a:p>
          <a:p>
            <a:pPr eaLnBrk="1" hangingPunct="1"/>
            <a:r>
              <a:rPr lang="ja-JP" altLang="en-US" sz="2800"/>
              <a:t>資源を占有する必要がある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04494"/>
                                        </p:tgtEl>
                                        <p:attrNameLst>
                                          <p:attrName>style.visibility</p:attrName>
                                        </p:attrNameLst>
                                      </p:cBhvr>
                                      <p:to>
                                        <p:strVal val="visible"/>
                                      </p:to>
                                    </p:set>
                                    <p:animEffect transition="in" filter="checkerboard(across)">
                                      <p:cBhvr>
                                        <p:cTn id="7" dur="500"/>
                                        <p:tgtEl>
                                          <p:spTgt spid="4044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04495"/>
                                        </p:tgtEl>
                                        <p:attrNameLst>
                                          <p:attrName>style.visibility</p:attrName>
                                        </p:attrNameLst>
                                      </p:cBhvr>
                                      <p:to>
                                        <p:strVal val="visible"/>
                                      </p:to>
                                    </p:set>
                                    <p:anim calcmode="lin" valueType="num">
                                      <p:cBhvr additive="base">
                                        <p:cTn id="12" dur="500" fill="hold"/>
                                        <p:tgtEl>
                                          <p:spTgt spid="404495"/>
                                        </p:tgtEl>
                                        <p:attrNameLst>
                                          <p:attrName>ppt_x</p:attrName>
                                        </p:attrNameLst>
                                      </p:cBhvr>
                                      <p:tavLst>
                                        <p:tav tm="0">
                                          <p:val>
                                            <p:strVal val="#ppt_x"/>
                                          </p:val>
                                        </p:tav>
                                        <p:tav tm="100000">
                                          <p:val>
                                            <p:strVal val="#ppt_x"/>
                                          </p:val>
                                        </p:tav>
                                      </p:tavLst>
                                    </p:anim>
                                    <p:anim calcmode="lin" valueType="num">
                                      <p:cBhvr additive="base">
                                        <p:cTn id="13" dur="500" fill="hold"/>
                                        <p:tgtEl>
                                          <p:spTgt spid="4044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95"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800100"/>
            <a:ext cx="7772400" cy="762000"/>
          </a:xfrm>
        </p:spPr>
        <p:txBody>
          <a:bodyPr/>
          <a:lstStyle/>
          <a:p>
            <a:pPr eaLnBrk="1" hangingPunct="1"/>
            <a:r>
              <a:rPr lang="ja-JP" altLang="en-US"/>
              <a:t>臨界領域</a:t>
            </a:r>
          </a:p>
        </p:txBody>
      </p:sp>
      <p:sp>
        <p:nvSpPr>
          <p:cNvPr id="20483" name="Rectangle 20"/>
          <p:cNvSpPr>
            <a:spLocks noChangeArrowheads="1"/>
          </p:cNvSpPr>
          <p:nvPr/>
        </p:nvSpPr>
        <p:spPr bwMode="auto">
          <a:xfrm>
            <a:off x="4267200" y="4711700"/>
            <a:ext cx="1066800" cy="1219200"/>
          </a:xfrm>
          <a:prstGeom prst="rect">
            <a:avLst/>
          </a:prstGeom>
          <a:noFill/>
          <a:ln w="22225">
            <a:solidFill>
              <a:schemeClr val="tx1"/>
            </a:solidFill>
            <a:miter lim="800000"/>
            <a:headEnd/>
            <a:tailEnd/>
          </a:ln>
          <a:effectLst/>
        </p:spPr>
        <p:txBody>
          <a:bodyPr wrap="none" anchor="ctr"/>
          <a:lstStyle/>
          <a:p>
            <a:pPr eaLnBrk="1" hangingPunct="1"/>
            <a:endParaRPr lang="ja-JP" altLang="en-US"/>
          </a:p>
        </p:txBody>
      </p:sp>
      <p:sp>
        <p:nvSpPr>
          <p:cNvPr id="20484" name="Text Box 21"/>
          <p:cNvSpPr txBox="1">
            <a:spLocks noChangeArrowheads="1"/>
          </p:cNvSpPr>
          <p:nvPr/>
        </p:nvSpPr>
        <p:spPr bwMode="auto">
          <a:xfrm>
            <a:off x="4419600" y="47117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20485" name="Group 46"/>
          <p:cNvGrpSpPr>
            <a:grpSpLocks/>
          </p:cNvGrpSpPr>
          <p:nvPr/>
        </p:nvGrpSpPr>
        <p:grpSpPr bwMode="auto">
          <a:xfrm>
            <a:off x="4648200" y="5092700"/>
            <a:ext cx="228600" cy="609600"/>
            <a:chOff x="2928" y="2160"/>
            <a:chExt cx="144" cy="384"/>
          </a:xfrm>
        </p:grpSpPr>
        <p:sp>
          <p:nvSpPr>
            <p:cNvPr id="20498" name="Oval 24"/>
            <p:cNvSpPr>
              <a:spLocks noChangeArrowheads="1"/>
            </p:cNvSpPr>
            <p:nvPr/>
          </p:nvSpPr>
          <p:spPr bwMode="auto">
            <a:xfrm>
              <a:off x="2928" y="216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0499" name="AutoShape 25"/>
            <p:cNvSpPr>
              <a:spLocks noChangeArrowheads="1"/>
            </p:cNvSpPr>
            <p:nvPr/>
          </p:nvSpPr>
          <p:spPr bwMode="auto">
            <a:xfrm>
              <a:off x="2928" y="2304"/>
              <a:ext cx="144" cy="240"/>
            </a:xfrm>
            <a:prstGeom prst="flowChartExtract">
              <a:avLst/>
            </a:prstGeom>
            <a:solidFill>
              <a:srgbClr val="CC99FF"/>
            </a:solidFill>
            <a:ln w="9525">
              <a:solidFill>
                <a:schemeClr val="tx1"/>
              </a:solidFill>
              <a:miter lim="800000"/>
              <a:headEnd/>
              <a:tailEnd/>
            </a:ln>
            <a:effectLst/>
          </p:spPr>
          <p:txBody>
            <a:bodyPr wrap="none" anchor="ctr"/>
            <a:lstStyle/>
            <a:p>
              <a:pPr eaLnBrk="1" hangingPunct="1"/>
              <a:endParaRPr lang="ja-JP" altLang="en-US"/>
            </a:p>
          </p:txBody>
        </p:sp>
      </p:grpSp>
      <p:sp>
        <p:nvSpPr>
          <p:cNvPr id="20486" name="Text Box 27"/>
          <p:cNvSpPr txBox="1">
            <a:spLocks noChangeArrowheads="1"/>
          </p:cNvSpPr>
          <p:nvPr/>
        </p:nvSpPr>
        <p:spPr bwMode="auto">
          <a:xfrm>
            <a:off x="288925" y="1627188"/>
            <a:ext cx="2555875" cy="519112"/>
          </a:xfrm>
          <a:prstGeom prst="rect">
            <a:avLst/>
          </a:prstGeom>
          <a:noFill/>
          <a:ln w="9525">
            <a:noFill/>
            <a:miter lim="800000"/>
            <a:headEnd/>
            <a:tailEnd/>
          </a:ln>
          <a:effectLst/>
        </p:spPr>
        <p:txBody>
          <a:bodyPr wrap="none">
            <a:spAutoFit/>
          </a:bodyPr>
          <a:lstStyle/>
          <a:p>
            <a:pPr eaLnBrk="1" hangingPunct="1"/>
            <a:r>
              <a:rPr lang="en-US" altLang="ja-JP" sz="2800"/>
              <a:t>WC = </a:t>
            </a:r>
            <a:r>
              <a:rPr lang="ja-JP" altLang="en-US" sz="2800"/>
              <a:t>臨界領域</a:t>
            </a:r>
          </a:p>
        </p:txBody>
      </p:sp>
      <p:grpSp>
        <p:nvGrpSpPr>
          <p:cNvPr id="20487" name="Group 42"/>
          <p:cNvGrpSpPr>
            <a:grpSpLocks/>
          </p:cNvGrpSpPr>
          <p:nvPr/>
        </p:nvGrpSpPr>
        <p:grpSpPr bwMode="auto">
          <a:xfrm>
            <a:off x="3101975" y="5168900"/>
            <a:ext cx="228600" cy="609600"/>
            <a:chOff x="1680" y="1920"/>
            <a:chExt cx="144" cy="384"/>
          </a:xfrm>
        </p:grpSpPr>
        <p:sp>
          <p:nvSpPr>
            <p:cNvPr id="20496" name="Oval 32"/>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0497" name="AutoShape 33"/>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20488" name="Group 45"/>
          <p:cNvGrpSpPr>
            <a:grpSpLocks/>
          </p:cNvGrpSpPr>
          <p:nvPr/>
        </p:nvGrpSpPr>
        <p:grpSpPr bwMode="auto">
          <a:xfrm>
            <a:off x="2271713" y="5168900"/>
            <a:ext cx="228600" cy="609600"/>
            <a:chOff x="1680" y="2352"/>
            <a:chExt cx="144" cy="384"/>
          </a:xfrm>
        </p:grpSpPr>
        <p:sp>
          <p:nvSpPr>
            <p:cNvPr id="20494" name="Oval 35"/>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0495" name="AutoShape 36"/>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grpSp>
        <p:nvGrpSpPr>
          <p:cNvPr id="20489" name="Group 44"/>
          <p:cNvGrpSpPr>
            <a:grpSpLocks/>
          </p:cNvGrpSpPr>
          <p:nvPr/>
        </p:nvGrpSpPr>
        <p:grpSpPr bwMode="auto">
          <a:xfrm>
            <a:off x="2667000" y="5168900"/>
            <a:ext cx="228600" cy="609600"/>
            <a:chOff x="1392" y="2352"/>
            <a:chExt cx="144" cy="384"/>
          </a:xfrm>
        </p:grpSpPr>
        <p:sp>
          <p:nvSpPr>
            <p:cNvPr id="20492" name="Oval 39"/>
            <p:cNvSpPr>
              <a:spLocks noChangeArrowheads="1"/>
            </p:cNvSpPr>
            <p:nvPr/>
          </p:nvSpPr>
          <p:spPr bwMode="auto">
            <a:xfrm>
              <a:off x="1392"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0493" name="AutoShape 40"/>
            <p:cNvSpPr>
              <a:spLocks noChangeArrowheads="1"/>
            </p:cNvSpPr>
            <p:nvPr/>
          </p:nvSpPr>
          <p:spPr bwMode="auto">
            <a:xfrm>
              <a:off x="1392" y="2496"/>
              <a:ext cx="144" cy="240"/>
            </a:xfrm>
            <a:prstGeom prst="flowChartExtract">
              <a:avLst/>
            </a:prstGeom>
            <a:solidFill>
              <a:srgbClr val="00FF00"/>
            </a:solidFill>
            <a:ln w="9525">
              <a:solidFill>
                <a:schemeClr val="tx1"/>
              </a:solidFill>
              <a:miter lim="800000"/>
              <a:headEnd/>
              <a:tailEnd/>
            </a:ln>
            <a:effectLst/>
          </p:spPr>
          <p:txBody>
            <a:bodyPr wrap="none" anchor="ctr"/>
            <a:lstStyle/>
            <a:p>
              <a:pPr eaLnBrk="1" hangingPunct="1"/>
              <a:endParaRPr lang="ja-JP" altLang="en-US"/>
            </a:p>
          </p:txBody>
        </p:sp>
      </p:grpSp>
      <p:sp>
        <p:nvSpPr>
          <p:cNvPr id="20490" name="Rectangle 48"/>
          <p:cNvSpPr>
            <a:spLocks noChangeArrowheads="1"/>
          </p:cNvSpPr>
          <p:nvPr/>
        </p:nvSpPr>
        <p:spPr bwMode="auto">
          <a:xfrm>
            <a:off x="4267200" y="4330700"/>
            <a:ext cx="1066800" cy="304800"/>
          </a:xfrm>
          <a:prstGeom prst="rect">
            <a:avLst/>
          </a:prstGeom>
          <a:solidFill>
            <a:schemeClr val="tx1"/>
          </a:solidFill>
          <a:ln w="19050">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sp>
        <p:nvSpPr>
          <p:cNvPr id="20491" name="テキスト ボックス 1"/>
          <p:cNvSpPr txBox="1">
            <a:spLocks noChangeArrowheads="1"/>
          </p:cNvSpPr>
          <p:nvPr/>
        </p:nvSpPr>
        <p:spPr bwMode="auto">
          <a:xfrm>
            <a:off x="827088" y="2293938"/>
            <a:ext cx="7910512" cy="1692275"/>
          </a:xfrm>
          <a:prstGeom prst="rect">
            <a:avLst/>
          </a:prstGeom>
          <a:noFill/>
          <a:ln w="9525">
            <a:noFill/>
            <a:miter lim="800000"/>
            <a:headEnd/>
            <a:tailEnd/>
          </a:ln>
        </p:spPr>
        <p:txBody>
          <a:bodyPr>
            <a:spAutoFit/>
          </a:bodyPr>
          <a:lstStyle/>
          <a:p>
            <a:pPr marL="342900" indent="-342900">
              <a:buFontTx/>
              <a:buChar char="•"/>
            </a:pPr>
            <a:r>
              <a:rPr lang="ja-JP" altLang="en-US" sz="2800"/>
              <a:t>同時に入れるのは</a:t>
            </a:r>
            <a:r>
              <a:rPr lang="en-US" altLang="ja-JP" sz="2800"/>
              <a:t>1</a:t>
            </a:r>
            <a:r>
              <a:rPr lang="ja-JP" altLang="en-US" sz="2800"/>
              <a:t>人だけ</a:t>
            </a:r>
            <a:endParaRPr lang="en-US" altLang="ja-JP" sz="2800"/>
          </a:p>
          <a:p>
            <a:pPr marL="800100" lvl="1" indent="-342900">
              <a:buFont typeface="Arial" charset="0"/>
              <a:buChar char="•"/>
            </a:pPr>
            <a:r>
              <a:rPr lang="en-US" altLang="ja-JP"/>
              <a:t>2</a:t>
            </a:r>
            <a:r>
              <a:rPr lang="ja-JP" altLang="en-US"/>
              <a:t>人以上が同時に入ってはいけない</a:t>
            </a:r>
            <a:endParaRPr lang="en-US" altLang="ja-JP"/>
          </a:p>
          <a:p>
            <a:pPr marL="342900" indent="-342900">
              <a:buFontTx/>
              <a:buChar char="•"/>
            </a:pPr>
            <a:r>
              <a:rPr lang="ja-JP" altLang="en-US" sz="2800"/>
              <a:t>待っていれば必ず入れる</a:t>
            </a:r>
            <a:endParaRPr lang="en-US" altLang="ja-JP" sz="2800"/>
          </a:p>
          <a:p>
            <a:pPr marL="800100" lvl="1" indent="-342900">
              <a:buFont typeface="Arial" charset="0"/>
              <a:buChar char="•"/>
            </a:pPr>
            <a:r>
              <a:rPr lang="ja-JP" altLang="en-US"/>
              <a:t>入りたい人が永久に待たされてはいけない</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相互排除, 排他制御</a:t>
            </a:r>
            <a:br>
              <a:rPr lang="ja-JP" altLang="en-US">
                <a:latin typeface="Times New Roman" charset="0"/>
              </a:rPr>
            </a:br>
            <a:r>
              <a:rPr lang="ja-JP" altLang="en-US" sz="3600">
                <a:latin typeface="Times New Roman" charset="0"/>
              </a:rPr>
              <a:t>(</a:t>
            </a:r>
            <a:r>
              <a:rPr lang="en-US" altLang="ja-JP" sz="3600">
                <a:latin typeface="Times New Roman" charset="0"/>
              </a:rPr>
              <a:t>mutual exclusion, exclusive control)</a:t>
            </a:r>
          </a:p>
        </p:txBody>
      </p:sp>
      <p:sp>
        <p:nvSpPr>
          <p:cNvPr id="21507" name="Rectangle 3"/>
          <p:cNvSpPr>
            <a:spLocks noGrp="1" noChangeArrowheads="1"/>
          </p:cNvSpPr>
          <p:nvPr>
            <p:ph type="body" idx="1"/>
          </p:nvPr>
        </p:nvSpPr>
        <p:spPr>
          <a:xfrm>
            <a:off x="685800" y="1981200"/>
            <a:ext cx="7772400" cy="3276600"/>
          </a:xfrm>
        </p:spPr>
        <p:txBody>
          <a:bodyPr/>
          <a:lstStyle/>
          <a:p>
            <a:pPr eaLnBrk="1" hangingPunct="1"/>
            <a:r>
              <a:rPr lang="ja-JP" altLang="en-US">
                <a:latin typeface="Times New Roman" charset="0"/>
              </a:rPr>
              <a:t>相互排除</a:t>
            </a:r>
            <a:r>
              <a:rPr lang="ja-JP" altLang="en-US" sz="2800">
                <a:latin typeface="Times New Roman" charset="0"/>
              </a:rPr>
              <a:t>(</a:t>
            </a:r>
            <a:r>
              <a:rPr lang="en-US" altLang="ja-JP" sz="2800">
                <a:latin typeface="Times New Roman" charset="0"/>
              </a:rPr>
              <a:t>mutual exclusion)</a:t>
            </a:r>
            <a:r>
              <a:rPr lang="en-US" altLang="ja-JP">
                <a:latin typeface="Times New Roman" charset="0"/>
              </a:rPr>
              <a:t>, </a:t>
            </a:r>
          </a:p>
          <a:p>
            <a:pPr eaLnBrk="1" hangingPunct="1">
              <a:buFontTx/>
              <a:buNone/>
            </a:pPr>
            <a:r>
              <a:rPr lang="ja-JP" altLang="en-US">
                <a:latin typeface="Times New Roman" charset="0"/>
              </a:rPr>
              <a:t>   排他制御</a:t>
            </a:r>
            <a:r>
              <a:rPr lang="ja-JP" altLang="en-US" sz="2800">
                <a:latin typeface="Times New Roman" charset="0"/>
              </a:rPr>
              <a:t>(</a:t>
            </a:r>
            <a:r>
              <a:rPr lang="en-US" altLang="ja-JP" sz="2800">
                <a:latin typeface="Times New Roman" charset="0"/>
              </a:rPr>
              <a:t>exclusive control)</a:t>
            </a:r>
          </a:p>
          <a:p>
            <a:pPr lvl="1" eaLnBrk="1" hangingPunct="1"/>
            <a:r>
              <a:rPr lang="ja-JP" altLang="en-US">
                <a:latin typeface="Times New Roman" charset="0"/>
              </a:rPr>
              <a:t>ある資源を高々1つのプロセスが占有するようにする</a:t>
            </a:r>
          </a:p>
          <a:p>
            <a:pPr lvl="1" eaLnBrk="1" hangingPunct="1"/>
            <a:r>
              <a:rPr lang="ja-JP" altLang="en-US">
                <a:latin typeface="Times New Roman" charset="0"/>
              </a:rPr>
              <a:t>あるプロセスが資源を使用しているときは、他のプロセスは資源が解放されるまで待つ</a:t>
            </a:r>
          </a:p>
        </p:txBody>
      </p:sp>
      <p:sp>
        <p:nvSpPr>
          <p:cNvPr id="21508" name="Rectangle 4"/>
          <p:cNvSpPr>
            <a:spLocks noChangeArrowheads="1"/>
          </p:cNvSpPr>
          <p:nvPr/>
        </p:nvSpPr>
        <p:spPr bwMode="auto">
          <a:xfrm>
            <a:off x="3581400" y="5410200"/>
            <a:ext cx="1295400" cy="6858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a:t>
            </a:r>
          </a:p>
        </p:txBody>
      </p:sp>
      <p:sp>
        <p:nvSpPr>
          <p:cNvPr id="21509" name="Rectangle 5"/>
          <p:cNvSpPr>
            <a:spLocks noChangeArrowheads="1"/>
          </p:cNvSpPr>
          <p:nvPr/>
        </p:nvSpPr>
        <p:spPr bwMode="auto">
          <a:xfrm>
            <a:off x="990600" y="5638800"/>
            <a:ext cx="1752600" cy="6096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grpSp>
        <p:nvGrpSpPr>
          <p:cNvPr id="443406" name="Group 14"/>
          <p:cNvGrpSpPr>
            <a:grpSpLocks/>
          </p:cNvGrpSpPr>
          <p:nvPr/>
        </p:nvGrpSpPr>
        <p:grpSpPr bwMode="auto">
          <a:xfrm>
            <a:off x="2743200" y="5257800"/>
            <a:ext cx="838200" cy="685800"/>
            <a:chOff x="1728" y="3312"/>
            <a:chExt cx="528" cy="432"/>
          </a:xfrm>
        </p:grpSpPr>
        <p:sp>
          <p:nvSpPr>
            <p:cNvPr id="21516" name="Line 6"/>
            <p:cNvSpPr>
              <a:spLocks noChangeShapeType="1"/>
            </p:cNvSpPr>
            <p:nvPr/>
          </p:nvSpPr>
          <p:spPr bwMode="auto">
            <a:xfrm flipH="1">
              <a:off x="1728" y="3600"/>
              <a:ext cx="528" cy="144"/>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1517" name="Text Box 7"/>
            <p:cNvSpPr txBox="1">
              <a:spLocks noChangeArrowheads="1"/>
            </p:cNvSpPr>
            <p:nvPr/>
          </p:nvSpPr>
          <p:spPr bwMode="auto">
            <a:xfrm>
              <a:off x="1728" y="3312"/>
              <a:ext cx="500" cy="288"/>
            </a:xfrm>
            <a:prstGeom prst="rect">
              <a:avLst/>
            </a:prstGeom>
            <a:noFill/>
            <a:ln w="9525">
              <a:noFill/>
              <a:miter lim="800000"/>
              <a:headEnd/>
              <a:tailEnd/>
            </a:ln>
            <a:effectLst/>
          </p:spPr>
          <p:txBody>
            <a:bodyPr wrap="none">
              <a:spAutoFit/>
            </a:bodyPr>
            <a:lstStyle/>
            <a:p>
              <a:pPr eaLnBrk="1" hangingPunct="1"/>
              <a:r>
                <a:rPr lang="ja-JP" altLang="en-US"/>
                <a:t>使用</a:t>
              </a:r>
            </a:p>
          </p:txBody>
        </p:sp>
      </p:grpSp>
      <p:sp>
        <p:nvSpPr>
          <p:cNvPr id="21511" name="Rectangle 8"/>
          <p:cNvSpPr>
            <a:spLocks noChangeArrowheads="1"/>
          </p:cNvSpPr>
          <p:nvPr/>
        </p:nvSpPr>
        <p:spPr bwMode="auto">
          <a:xfrm>
            <a:off x="5715000" y="5638800"/>
            <a:ext cx="1752600" cy="6096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443402" name="Line 10"/>
          <p:cNvSpPr>
            <a:spLocks noChangeShapeType="1"/>
          </p:cNvSpPr>
          <p:nvPr/>
        </p:nvSpPr>
        <p:spPr bwMode="auto">
          <a:xfrm>
            <a:off x="4876800" y="5715000"/>
            <a:ext cx="838200" cy="22860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43407" name="Group 15"/>
          <p:cNvGrpSpPr>
            <a:grpSpLocks/>
          </p:cNvGrpSpPr>
          <p:nvPr/>
        </p:nvGrpSpPr>
        <p:grpSpPr bwMode="auto">
          <a:xfrm>
            <a:off x="5181600" y="5638800"/>
            <a:ext cx="304800" cy="304800"/>
            <a:chOff x="3264" y="3552"/>
            <a:chExt cx="192" cy="192"/>
          </a:xfrm>
        </p:grpSpPr>
        <p:sp>
          <p:nvSpPr>
            <p:cNvPr id="21514" name="Line 11"/>
            <p:cNvSpPr>
              <a:spLocks noChangeShapeType="1"/>
            </p:cNvSpPr>
            <p:nvPr/>
          </p:nvSpPr>
          <p:spPr bwMode="auto">
            <a:xfrm flipH="1">
              <a:off x="3264" y="3552"/>
              <a:ext cx="192" cy="192"/>
            </a:xfrm>
            <a:prstGeom prst="line">
              <a:avLst/>
            </a:prstGeom>
            <a:noFill/>
            <a:ln w="38100">
              <a:solidFill>
                <a:srgbClr val="FF0000"/>
              </a:solidFill>
              <a:round/>
              <a:headEnd/>
              <a:tailEnd/>
            </a:ln>
            <a:effectLst/>
          </p:spPr>
          <p:txBody>
            <a:bodyPr wrap="none"/>
            <a:lstStyle/>
            <a:p>
              <a:endParaRPr lang="ja-JP" altLang="en-US"/>
            </a:p>
          </p:txBody>
        </p:sp>
        <p:sp>
          <p:nvSpPr>
            <p:cNvPr id="21515" name="Line 13"/>
            <p:cNvSpPr>
              <a:spLocks noChangeShapeType="1"/>
            </p:cNvSpPr>
            <p:nvPr/>
          </p:nvSpPr>
          <p:spPr bwMode="auto">
            <a:xfrm>
              <a:off x="3264" y="3552"/>
              <a:ext cx="192" cy="192"/>
            </a:xfrm>
            <a:prstGeom prst="line">
              <a:avLst/>
            </a:prstGeom>
            <a:noFill/>
            <a:ln w="38100">
              <a:solidFill>
                <a:srgbClr val="FF0000"/>
              </a:solidFill>
              <a:round/>
              <a:headEnd/>
              <a:tailEn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43406"/>
                                        </p:tgtEl>
                                        <p:attrNameLst>
                                          <p:attrName>style.visibility</p:attrName>
                                        </p:attrNameLst>
                                      </p:cBhvr>
                                      <p:to>
                                        <p:strVal val="visible"/>
                                      </p:to>
                                    </p:set>
                                    <p:animEffect transition="in" filter="wipe(right)">
                                      <p:cBhvr>
                                        <p:cTn id="7" dur="500"/>
                                        <p:tgtEl>
                                          <p:spTgt spid="443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3402"/>
                                        </p:tgtEl>
                                        <p:attrNameLst>
                                          <p:attrName>style.visibility</p:attrName>
                                        </p:attrNameLst>
                                      </p:cBhvr>
                                      <p:to>
                                        <p:strVal val="visible"/>
                                      </p:to>
                                    </p:set>
                                    <p:animEffect transition="in" filter="wipe(left)">
                                      <p:cBhvr>
                                        <p:cTn id="12" dur="500"/>
                                        <p:tgtEl>
                                          <p:spTgt spid="4434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43407"/>
                                        </p:tgtEl>
                                        <p:attrNameLst>
                                          <p:attrName>style.visibility</p:attrName>
                                        </p:attrNameLst>
                                      </p:cBhvr>
                                      <p:to>
                                        <p:strVal val="visible"/>
                                      </p:to>
                                    </p:set>
                                    <p:animEffect transition="in" filter="checkerboard(across)">
                                      <p:cBhvr>
                                        <p:cTn id="17" dur="500"/>
                                        <p:tgtEl>
                                          <p:spTgt spid="4434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4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t>プロセスの並行処理</a:t>
            </a:r>
          </a:p>
        </p:txBody>
      </p:sp>
      <p:sp>
        <p:nvSpPr>
          <p:cNvPr id="6147" name="Rectangle 3"/>
          <p:cNvSpPr>
            <a:spLocks noGrp="1" noChangeArrowheads="1"/>
          </p:cNvSpPr>
          <p:nvPr>
            <p:ph type="body" idx="1"/>
          </p:nvPr>
        </p:nvSpPr>
        <p:spPr>
          <a:xfrm>
            <a:off x="685800" y="1981200"/>
            <a:ext cx="7772400" cy="1143000"/>
          </a:xfrm>
        </p:spPr>
        <p:txBody>
          <a:bodyPr/>
          <a:lstStyle/>
          <a:p>
            <a:pPr eaLnBrk="1" hangingPunct="1"/>
            <a:r>
              <a:rPr lang="ja-JP" altLang="en-US"/>
              <a:t>並行処理</a:t>
            </a:r>
            <a:r>
              <a:rPr lang="ja-JP" altLang="en-US" sz="2800">
                <a:latin typeface="Times New Roman" charset="0"/>
              </a:rPr>
              <a:t>(</a:t>
            </a:r>
            <a:r>
              <a:rPr lang="en-US" altLang="ja-JP" sz="2800">
                <a:latin typeface="Times New Roman" charset="0"/>
              </a:rPr>
              <a:t>concurrent processing)</a:t>
            </a:r>
          </a:p>
          <a:p>
            <a:pPr lvl="1" eaLnBrk="1" hangingPunct="1"/>
            <a:r>
              <a:rPr lang="ja-JP" altLang="en-US"/>
              <a:t>複数のプロセスを(見かけ上)同時に実行</a:t>
            </a:r>
          </a:p>
        </p:txBody>
      </p:sp>
      <p:sp>
        <p:nvSpPr>
          <p:cNvPr id="6148" name="Text Box 4"/>
          <p:cNvSpPr txBox="1">
            <a:spLocks noChangeArrowheads="1"/>
          </p:cNvSpPr>
          <p:nvPr/>
        </p:nvSpPr>
        <p:spPr bwMode="auto">
          <a:xfrm>
            <a:off x="457200" y="3657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6149" name="Text Box 5"/>
          <p:cNvSpPr txBox="1">
            <a:spLocks noChangeArrowheads="1"/>
          </p:cNvSpPr>
          <p:nvPr/>
        </p:nvSpPr>
        <p:spPr bwMode="auto">
          <a:xfrm>
            <a:off x="457200" y="45720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6150" name="Text Box 6"/>
          <p:cNvSpPr txBox="1">
            <a:spLocks noChangeArrowheads="1"/>
          </p:cNvSpPr>
          <p:nvPr/>
        </p:nvSpPr>
        <p:spPr bwMode="auto">
          <a:xfrm>
            <a:off x="457200" y="5486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プロセス3</a:t>
            </a:r>
          </a:p>
        </p:txBody>
      </p:sp>
      <p:sp>
        <p:nvSpPr>
          <p:cNvPr id="387079" name="Line 7"/>
          <p:cNvSpPr>
            <a:spLocks noChangeShapeType="1"/>
          </p:cNvSpPr>
          <p:nvPr/>
        </p:nvSpPr>
        <p:spPr bwMode="auto">
          <a:xfrm>
            <a:off x="2057400" y="3962400"/>
            <a:ext cx="9144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87080" name="AutoShape 8"/>
          <p:cNvSpPr>
            <a:spLocks noChangeArrowheads="1"/>
          </p:cNvSpPr>
          <p:nvPr/>
        </p:nvSpPr>
        <p:spPr bwMode="auto">
          <a:xfrm>
            <a:off x="2895600" y="3200400"/>
            <a:ext cx="1752600" cy="457200"/>
          </a:xfrm>
          <a:prstGeom prst="wedgeRoundRectCallout">
            <a:avLst>
              <a:gd name="adj1" fmla="val -45380"/>
              <a:gd name="adj2" fmla="val 116319"/>
              <a:gd name="adj3" fmla="val 16667"/>
            </a:avLst>
          </a:prstGeom>
          <a:solidFill>
            <a:schemeClr val="accent5">
              <a:lumMod val="10000"/>
            </a:schemeClr>
          </a:solidFill>
          <a:ln w="19050">
            <a:solidFill>
              <a:schemeClr val="tx1"/>
            </a:solidFill>
            <a:miter lim="800000"/>
            <a:headEnd/>
            <a:tailEnd/>
          </a:ln>
          <a:effectLst/>
        </p:spPr>
        <p:txBody>
          <a:bodyPr/>
          <a:lstStyle/>
          <a:p>
            <a:pPr algn="ctr" eaLnBrk="1" hangingPunct="1"/>
            <a:r>
              <a:rPr lang="ja-JP" altLang="en-US"/>
              <a:t>一時中断</a:t>
            </a:r>
          </a:p>
        </p:txBody>
      </p:sp>
      <p:sp>
        <p:nvSpPr>
          <p:cNvPr id="387081" name="Line 9"/>
          <p:cNvSpPr>
            <a:spLocks noChangeShapeType="1"/>
          </p:cNvSpPr>
          <p:nvPr/>
        </p:nvSpPr>
        <p:spPr bwMode="auto">
          <a:xfrm>
            <a:off x="2971800" y="3962400"/>
            <a:ext cx="0" cy="838200"/>
          </a:xfrm>
          <a:prstGeom prst="line">
            <a:avLst/>
          </a:prstGeom>
          <a:noFill/>
          <a:ln w="28575">
            <a:solidFill>
              <a:schemeClr val="tx1"/>
            </a:solidFill>
            <a:prstDash val="dash"/>
            <a:round/>
            <a:headEnd/>
            <a:tailEnd/>
          </a:ln>
          <a:effectLst/>
        </p:spPr>
        <p:txBody>
          <a:bodyPr wrap="none"/>
          <a:lstStyle/>
          <a:p>
            <a:endParaRPr lang="ja-JP" altLang="en-US"/>
          </a:p>
        </p:txBody>
      </p:sp>
      <p:sp>
        <p:nvSpPr>
          <p:cNvPr id="387082" name="Line 10"/>
          <p:cNvSpPr>
            <a:spLocks noChangeShapeType="1"/>
          </p:cNvSpPr>
          <p:nvPr/>
        </p:nvSpPr>
        <p:spPr bwMode="auto">
          <a:xfrm>
            <a:off x="2971800" y="4800600"/>
            <a:ext cx="9144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87083" name="Line 11"/>
          <p:cNvSpPr>
            <a:spLocks noChangeShapeType="1"/>
          </p:cNvSpPr>
          <p:nvPr/>
        </p:nvSpPr>
        <p:spPr bwMode="auto">
          <a:xfrm>
            <a:off x="3886200" y="4800600"/>
            <a:ext cx="0" cy="838200"/>
          </a:xfrm>
          <a:prstGeom prst="line">
            <a:avLst/>
          </a:prstGeom>
          <a:noFill/>
          <a:ln w="28575">
            <a:solidFill>
              <a:schemeClr val="tx1"/>
            </a:solidFill>
            <a:prstDash val="dash"/>
            <a:round/>
            <a:headEnd/>
            <a:tailEnd/>
          </a:ln>
          <a:effectLst/>
        </p:spPr>
        <p:txBody>
          <a:bodyPr wrap="none"/>
          <a:lstStyle/>
          <a:p>
            <a:endParaRPr lang="ja-JP" altLang="en-US"/>
          </a:p>
        </p:txBody>
      </p:sp>
      <p:sp>
        <p:nvSpPr>
          <p:cNvPr id="387084" name="Line 12"/>
          <p:cNvSpPr>
            <a:spLocks noChangeShapeType="1"/>
          </p:cNvSpPr>
          <p:nvPr/>
        </p:nvSpPr>
        <p:spPr bwMode="auto">
          <a:xfrm>
            <a:off x="3886200" y="5638800"/>
            <a:ext cx="8382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87085" name="Line 13"/>
          <p:cNvSpPr>
            <a:spLocks noChangeShapeType="1"/>
          </p:cNvSpPr>
          <p:nvPr/>
        </p:nvSpPr>
        <p:spPr bwMode="auto">
          <a:xfrm flipV="1">
            <a:off x="4724400" y="3962400"/>
            <a:ext cx="0" cy="1676400"/>
          </a:xfrm>
          <a:prstGeom prst="line">
            <a:avLst/>
          </a:prstGeom>
          <a:noFill/>
          <a:ln w="28575">
            <a:solidFill>
              <a:schemeClr val="tx1"/>
            </a:solidFill>
            <a:prstDash val="dash"/>
            <a:round/>
            <a:headEnd/>
            <a:tailEnd/>
          </a:ln>
          <a:effectLst/>
        </p:spPr>
        <p:txBody>
          <a:bodyPr wrap="none"/>
          <a:lstStyle/>
          <a:p>
            <a:endParaRPr lang="ja-JP" altLang="en-US"/>
          </a:p>
        </p:txBody>
      </p:sp>
      <p:sp>
        <p:nvSpPr>
          <p:cNvPr id="387086" name="Line 14"/>
          <p:cNvSpPr>
            <a:spLocks noChangeShapeType="1"/>
          </p:cNvSpPr>
          <p:nvPr/>
        </p:nvSpPr>
        <p:spPr bwMode="auto">
          <a:xfrm>
            <a:off x="4724400" y="3962400"/>
            <a:ext cx="838200"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387087" name="Group 15"/>
          <p:cNvGrpSpPr>
            <a:grpSpLocks/>
          </p:cNvGrpSpPr>
          <p:nvPr/>
        </p:nvGrpSpPr>
        <p:grpSpPr bwMode="auto">
          <a:xfrm>
            <a:off x="5943600" y="3057525"/>
            <a:ext cx="1746250" cy="2486025"/>
            <a:chOff x="3744" y="1926"/>
            <a:chExt cx="1100" cy="1566"/>
          </a:xfrm>
        </p:grpSpPr>
        <p:pic>
          <p:nvPicPr>
            <p:cNvPr id="6161" name="Picture 16" descr="C:\Documents and Settings\takasi-i\My Documents\OS\image\人.gif"/>
            <p:cNvPicPr>
              <a:picLocks noChangeAspect="1" noChangeArrowheads="1"/>
            </p:cNvPicPr>
            <p:nvPr/>
          </p:nvPicPr>
          <p:blipFill>
            <a:blip r:embed="rId3" cstate="print"/>
            <a:srcRect/>
            <a:stretch>
              <a:fillRect/>
            </a:stretch>
          </p:blipFill>
          <p:spPr bwMode="auto">
            <a:xfrm>
              <a:off x="3744" y="2544"/>
              <a:ext cx="403" cy="396"/>
            </a:xfrm>
            <a:prstGeom prst="rect">
              <a:avLst/>
            </a:prstGeom>
            <a:noFill/>
            <a:ln w="9525">
              <a:noFill/>
              <a:miter lim="800000"/>
              <a:headEnd/>
              <a:tailEnd/>
            </a:ln>
          </p:spPr>
        </p:pic>
        <p:grpSp>
          <p:nvGrpSpPr>
            <p:cNvPr id="6162" name="Group 17"/>
            <p:cNvGrpSpPr>
              <a:grpSpLocks noChangeAspect="1"/>
            </p:cNvGrpSpPr>
            <p:nvPr/>
          </p:nvGrpSpPr>
          <p:grpSpPr bwMode="auto">
            <a:xfrm>
              <a:off x="4320" y="1926"/>
              <a:ext cx="524" cy="468"/>
              <a:chOff x="2304" y="1584"/>
              <a:chExt cx="1740" cy="1554"/>
            </a:xfrm>
          </p:grpSpPr>
          <p:sp>
            <p:nvSpPr>
              <p:cNvPr id="6173" name="Film"/>
              <p:cNvSpPr>
                <a:spLocks noChangeAspect="1" noEditPoints="1" noChangeArrowheads="1"/>
              </p:cNvSpPr>
              <p:nvPr/>
            </p:nvSpPr>
            <p:spPr bwMode="auto">
              <a:xfrm>
                <a:off x="2304" y="1980"/>
                <a:ext cx="726" cy="1158"/>
              </a:xfrm>
              <a:custGeom>
                <a:avLst/>
                <a:gdLst>
                  <a:gd name="T0" fmla="*/ 0 w 21600"/>
                  <a:gd name="T1" fmla="*/ 0 h 21600"/>
                  <a:gd name="T2" fmla="*/ 0 w 21600"/>
                  <a:gd name="T3" fmla="*/ 0 h 21600"/>
                  <a:gd name="T4" fmla="*/ 1 w 21600"/>
                  <a:gd name="T5" fmla="*/ 0 h 21600"/>
                  <a:gd name="T6" fmla="*/ 1 w 21600"/>
                  <a:gd name="T7" fmla="*/ 2 h 21600"/>
                  <a:gd name="T8" fmla="*/ 1 w 21600"/>
                  <a:gd name="T9" fmla="*/ 3 h 21600"/>
                  <a:gd name="T10" fmla="*/ 0 w 21600"/>
                  <a:gd name="T11" fmla="*/ 3 h 21600"/>
                  <a:gd name="T12" fmla="*/ 0 w 21600"/>
                  <a:gd name="T13" fmla="*/ 3 h 21600"/>
                  <a:gd name="T14" fmla="*/ 0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6174" name="Sound"/>
              <p:cNvSpPr>
                <a:spLocks noChangeAspect="1" noEditPoints="1" noChangeArrowheads="1"/>
              </p:cNvSpPr>
              <p:nvPr/>
            </p:nvSpPr>
            <p:spPr bwMode="auto">
              <a:xfrm>
                <a:off x="2724" y="1584"/>
                <a:ext cx="1008" cy="768"/>
              </a:xfrm>
              <a:custGeom>
                <a:avLst/>
                <a:gdLst>
                  <a:gd name="T0" fmla="*/ 1 w 21600"/>
                  <a:gd name="T1" fmla="*/ 1 h 21600"/>
                  <a:gd name="T2" fmla="*/ 1 w 21600"/>
                  <a:gd name="T3" fmla="*/ 0 h 21600"/>
                  <a:gd name="T4" fmla="*/ 0 w 21600"/>
                  <a:gd name="T5" fmla="*/ 0 h 21600"/>
                  <a:gd name="T6" fmla="*/ 2 w 21600"/>
                  <a:gd name="T7" fmla="*/ 0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6175" name="Photo"/>
              <p:cNvSpPr>
                <a:spLocks noChangeAspect="1" noEditPoints="1" noChangeArrowheads="1"/>
              </p:cNvSpPr>
              <p:nvPr/>
            </p:nvSpPr>
            <p:spPr bwMode="auto">
              <a:xfrm>
                <a:off x="3108" y="2040"/>
                <a:ext cx="936" cy="696"/>
              </a:xfrm>
              <a:custGeom>
                <a:avLst/>
                <a:gdLst>
                  <a:gd name="T0" fmla="*/ 0 w 21600"/>
                  <a:gd name="T1" fmla="*/ 0 h 21600"/>
                  <a:gd name="T2" fmla="*/ 1 w 21600"/>
                  <a:gd name="T3" fmla="*/ 0 h 21600"/>
                  <a:gd name="T4" fmla="*/ 2 w 21600"/>
                  <a:gd name="T5" fmla="*/ 0 h 21600"/>
                  <a:gd name="T6" fmla="*/ 2 w 21600"/>
                  <a:gd name="T7" fmla="*/ 0 h 21600"/>
                  <a:gd name="T8" fmla="*/ 2 w 21600"/>
                  <a:gd name="T9" fmla="*/ 1 h 21600"/>
                  <a:gd name="T10" fmla="*/ 1 w 21600"/>
                  <a:gd name="T11" fmla="*/ 1 h 21600"/>
                  <a:gd name="T12" fmla="*/ 0 w 21600"/>
                  <a:gd name="T13" fmla="*/ 1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6176" name="Music"/>
              <p:cNvSpPr>
                <a:spLocks noChangeAspect="1" noEditPoints="1" noChangeArrowheads="1"/>
              </p:cNvSpPr>
              <p:nvPr/>
            </p:nvSpPr>
            <p:spPr bwMode="auto">
              <a:xfrm>
                <a:off x="3216" y="2448"/>
                <a:ext cx="768" cy="672"/>
              </a:xfrm>
              <a:custGeom>
                <a:avLst/>
                <a:gdLst>
                  <a:gd name="T0" fmla="*/ 0 w 21600"/>
                  <a:gd name="T1" fmla="*/ 0 h 21600"/>
                  <a:gd name="T2" fmla="*/ 0 w 21600"/>
                  <a:gd name="T3" fmla="*/ 0 h 21600"/>
                  <a:gd name="T4" fmla="*/ 1 w 21600"/>
                  <a:gd name="T5" fmla="*/ 0 h 21600"/>
                  <a:gd name="T6" fmla="*/ 0 w 21600"/>
                  <a:gd name="T7" fmla="*/ 0 h 21600"/>
                  <a:gd name="T8" fmla="*/ 1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nvGrpSpPr>
            <p:cNvPr id="6163" name="Group 22"/>
            <p:cNvGrpSpPr>
              <a:grpSpLocks noChangeAspect="1"/>
            </p:cNvGrpSpPr>
            <p:nvPr/>
          </p:nvGrpSpPr>
          <p:grpSpPr bwMode="auto">
            <a:xfrm>
              <a:off x="4320" y="2496"/>
              <a:ext cx="524" cy="468"/>
              <a:chOff x="2304" y="1584"/>
              <a:chExt cx="1740" cy="1554"/>
            </a:xfrm>
          </p:grpSpPr>
          <p:sp>
            <p:nvSpPr>
              <p:cNvPr id="6169" name="Film"/>
              <p:cNvSpPr>
                <a:spLocks noChangeAspect="1" noEditPoints="1" noChangeArrowheads="1"/>
              </p:cNvSpPr>
              <p:nvPr/>
            </p:nvSpPr>
            <p:spPr bwMode="auto">
              <a:xfrm>
                <a:off x="2304" y="1980"/>
                <a:ext cx="726" cy="1158"/>
              </a:xfrm>
              <a:custGeom>
                <a:avLst/>
                <a:gdLst>
                  <a:gd name="T0" fmla="*/ 0 w 21600"/>
                  <a:gd name="T1" fmla="*/ 0 h 21600"/>
                  <a:gd name="T2" fmla="*/ 0 w 21600"/>
                  <a:gd name="T3" fmla="*/ 0 h 21600"/>
                  <a:gd name="T4" fmla="*/ 1 w 21600"/>
                  <a:gd name="T5" fmla="*/ 0 h 21600"/>
                  <a:gd name="T6" fmla="*/ 1 w 21600"/>
                  <a:gd name="T7" fmla="*/ 2 h 21600"/>
                  <a:gd name="T8" fmla="*/ 1 w 21600"/>
                  <a:gd name="T9" fmla="*/ 3 h 21600"/>
                  <a:gd name="T10" fmla="*/ 0 w 21600"/>
                  <a:gd name="T11" fmla="*/ 3 h 21600"/>
                  <a:gd name="T12" fmla="*/ 0 w 21600"/>
                  <a:gd name="T13" fmla="*/ 3 h 21600"/>
                  <a:gd name="T14" fmla="*/ 0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6170" name="Sound"/>
              <p:cNvSpPr>
                <a:spLocks noChangeAspect="1" noEditPoints="1" noChangeArrowheads="1"/>
              </p:cNvSpPr>
              <p:nvPr/>
            </p:nvSpPr>
            <p:spPr bwMode="auto">
              <a:xfrm>
                <a:off x="2724" y="1584"/>
                <a:ext cx="1008" cy="768"/>
              </a:xfrm>
              <a:custGeom>
                <a:avLst/>
                <a:gdLst>
                  <a:gd name="T0" fmla="*/ 1 w 21600"/>
                  <a:gd name="T1" fmla="*/ 1 h 21600"/>
                  <a:gd name="T2" fmla="*/ 1 w 21600"/>
                  <a:gd name="T3" fmla="*/ 0 h 21600"/>
                  <a:gd name="T4" fmla="*/ 0 w 21600"/>
                  <a:gd name="T5" fmla="*/ 0 h 21600"/>
                  <a:gd name="T6" fmla="*/ 2 w 21600"/>
                  <a:gd name="T7" fmla="*/ 0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6171" name="Photo"/>
              <p:cNvSpPr>
                <a:spLocks noChangeAspect="1" noEditPoints="1" noChangeArrowheads="1"/>
              </p:cNvSpPr>
              <p:nvPr/>
            </p:nvSpPr>
            <p:spPr bwMode="auto">
              <a:xfrm>
                <a:off x="3108" y="2040"/>
                <a:ext cx="936" cy="696"/>
              </a:xfrm>
              <a:custGeom>
                <a:avLst/>
                <a:gdLst>
                  <a:gd name="T0" fmla="*/ 0 w 21600"/>
                  <a:gd name="T1" fmla="*/ 0 h 21600"/>
                  <a:gd name="T2" fmla="*/ 1 w 21600"/>
                  <a:gd name="T3" fmla="*/ 0 h 21600"/>
                  <a:gd name="T4" fmla="*/ 2 w 21600"/>
                  <a:gd name="T5" fmla="*/ 0 h 21600"/>
                  <a:gd name="T6" fmla="*/ 2 w 21600"/>
                  <a:gd name="T7" fmla="*/ 0 h 21600"/>
                  <a:gd name="T8" fmla="*/ 2 w 21600"/>
                  <a:gd name="T9" fmla="*/ 1 h 21600"/>
                  <a:gd name="T10" fmla="*/ 1 w 21600"/>
                  <a:gd name="T11" fmla="*/ 1 h 21600"/>
                  <a:gd name="T12" fmla="*/ 0 w 21600"/>
                  <a:gd name="T13" fmla="*/ 1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6172" name="Music"/>
              <p:cNvSpPr>
                <a:spLocks noChangeAspect="1" noEditPoints="1" noChangeArrowheads="1"/>
              </p:cNvSpPr>
              <p:nvPr/>
            </p:nvSpPr>
            <p:spPr bwMode="auto">
              <a:xfrm>
                <a:off x="3216" y="2448"/>
                <a:ext cx="768" cy="672"/>
              </a:xfrm>
              <a:custGeom>
                <a:avLst/>
                <a:gdLst>
                  <a:gd name="T0" fmla="*/ 0 w 21600"/>
                  <a:gd name="T1" fmla="*/ 0 h 21600"/>
                  <a:gd name="T2" fmla="*/ 0 w 21600"/>
                  <a:gd name="T3" fmla="*/ 0 h 21600"/>
                  <a:gd name="T4" fmla="*/ 1 w 21600"/>
                  <a:gd name="T5" fmla="*/ 0 h 21600"/>
                  <a:gd name="T6" fmla="*/ 0 w 21600"/>
                  <a:gd name="T7" fmla="*/ 0 h 21600"/>
                  <a:gd name="T8" fmla="*/ 1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nvGrpSpPr>
            <p:cNvPr id="6164" name="Group 27"/>
            <p:cNvGrpSpPr>
              <a:grpSpLocks noChangeAspect="1"/>
            </p:cNvGrpSpPr>
            <p:nvPr/>
          </p:nvGrpSpPr>
          <p:grpSpPr bwMode="auto">
            <a:xfrm>
              <a:off x="4320" y="3024"/>
              <a:ext cx="524" cy="468"/>
              <a:chOff x="2304" y="1584"/>
              <a:chExt cx="1740" cy="1554"/>
            </a:xfrm>
          </p:grpSpPr>
          <p:sp>
            <p:nvSpPr>
              <p:cNvPr id="6165" name="Film"/>
              <p:cNvSpPr>
                <a:spLocks noChangeAspect="1" noEditPoints="1" noChangeArrowheads="1"/>
              </p:cNvSpPr>
              <p:nvPr/>
            </p:nvSpPr>
            <p:spPr bwMode="auto">
              <a:xfrm>
                <a:off x="2304" y="1980"/>
                <a:ext cx="726" cy="1158"/>
              </a:xfrm>
              <a:custGeom>
                <a:avLst/>
                <a:gdLst>
                  <a:gd name="T0" fmla="*/ 0 w 21600"/>
                  <a:gd name="T1" fmla="*/ 0 h 21600"/>
                  <a:gd name="T2" fmla="*/ 0 w 21600"/>
                  <a:gd name="T3" fmla="*/ 0 h 21600"/>
                  <a:gd name="T4" fmla="*/ 1 w 21600"/>
                  <a:gd name="T5" fmla="*/ 0 h 21600"/>
                  <a:gd name="T6" fmla="*/ 1 w 21600"/>
                  <a:gd name="T7" fmla="*/ 2 h 21600"/>
                  <a:gd name="T8" fmla="*/ 1 w 21600"/>
                  <a:gd name="T9" fmla="*/ 3 h 21600"/>
                  <a:gd name="T10" fmla="*/ 0 w 21600"/>
                  <a:gd name="T11" fmla="*/ 3 h 21600"/>
                  <a:gd name="T12" fmla="*/ 0 w 21600"/>
                  <a:gd name="T13" fmla="*/ 3 h 21600"/>
                  <a:gd name="T14" fmla="*/ 0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6166" name="Sound"/>
              <p:cNvSpPr>
                <a:spLocks noChangeAspect="1" noEditPoints="1" noChangeArrowheads="1"/>
              </p:cNvSpPr>
              <p:nvPr/>
            </p:nvSpPr>
            <p:spPr bwMode="auto">
              <a:xfrm>
                <a:off x="2724" y="1584"/>
                <a:ext cx="1008" cy="768"/>
              </a:xfrm>
              <a:custGeom>
                <a:avLst/>
                <a:gdLst>
                  <a:gd name="T0" fmla="*/ 1 w 21600"/>
                  <a:gd name="T1" fmla="*/ 1 h 21600"/>
                  <a:gd name="T2" fmla="*/ 1 w 21600"/>
                  <a:gd name="T3" fmla="*/ 0 h 21600"/>
                  <a:gd name="T4" fmla="*/ 0 w 21600"/>
                  <a:gd name="T5" fmla="*/ 0 h 21600"/>
                  <a:gd name="T6" fmla="*/ 2 w 21600"/>
                  <a:gd name="T7" fmla="*/ 0 h 21600"/>
                  <a:gd name="T8" fmla="*/ 0 60000 65536"/>
                  <a:gd name="T9" fmla="*/ 0 60000 65536"/>
                  <a:gd name="T10" fmla="*/ 0 60000 65536"/>
                  <a:gd name="T11" fmla="*/ 0 60000 65536"/>
                  <a:gd name="T12" fmla="*/ 236 w 21600"/>
                  <a:gd name="T13" fmla="*/ 7594 h 21600"/>
                  <a:gd name="T14" fmla="*/ 10757 w 21600"/>
                  <a:gd name="T15" fmla="*/ 13556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6167" name="Photo"/>
              <p:cNvSpPr>
                <a:spLocks noChangeAspect="1" noEditPoints="1" noChangeArrowheads="1"/>
              </p:cNvSpPr>
              <p:nvPr/>
            </p:nvSpPr>
            <p:spPr bwMode="auto">
              <a:xfrm>
                <a:off x="3108" y="2040"/>
                <a:ext cx="936" cy="696"/>
              </a:xfrm>
              <a:custGeom>
                <a:avLst/>
                <a:gdLst>
                  <a:gd name="T0" fmla="*/ 0 w 21600"/>
                  <a:gd name="T1" fmla="*/ 0 h 21600"/>
                  <a:gd name="T2" fmla="*/ 1 w 21600"/>
                  <a:gd name="T3" fmla="*/ 0 h 21600"/>
                  <a:gd name="T4" fmla="*/ 2 w 21600"/>
                  <a:gd name="T5" fmla="*/ 0 h 21600"/>
                  <a:gd name="T6" fmla="*/ 2 w 21600"/>
                  <a:gd name="T7" fmla="*/ 0 h 21600"/>
                  <a:gd name="T8" fmla="*/ 2 w 21600"/>
                  <a:gd name="T9" fmla="*/ 1 h 21600"/>
                  <a:gd name="T10" fmla="*/ 1 w 21600"/>
                  <a:gd name="T11" fmla="*/ 1 h 21600"/>
                  <a:gd name="T12" fmla="*/ 0 w 21600"/>
                  <a:gd name="T13" fmla="*/ 1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7777 w 21600"/>
                  <a:gd name="T25" fmla="*/ 8224 h 21600"/>
                  <a:gd name="T26" fmla="*/ 13754 w 21600"/>
                  <a:gd name="T27" fmla="*/ 1688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sp>
            <p:nvSpPr>
              <p:cNvPr id="6168" name="Music"/>
              <p:cNvSpPr>
                <a:spLocks noChangeAspect="1" noEditPoints="1" noChangeArrowheads="1"/>
              </p:cNvSpPr>
              <p:nvPr/>
            </p:nvSpPr>
            <p:spPr bwMode="auto">
              <a:xfrm>
                <a:off x="3216" y="2448"/>
                <a:ext cx="768" cy="672"/>
              </a:xfrm>
              <a:custGeom>
                <a:avLst/>
                <a:gdLst>
                  <a:gd name="T0" fmla="*/ 0 w 21600"/>
                  <a:gd name="T1" fmla="*/ 0 h 21600"/>
                  <a:gd name="T2" fmla="*/ 0 w 21600"/>
                  <a:gd name="T3" fmla="*/ 0 h 21600"/>
                  <a:gd name="T4" fmla="*/ 1 w 21600"/>
                  <a:gd name="T5" fmla="*/ 0 h 21600"/>
                  <a:gd name="T6" fmla="*/ 0 w 21600"/>
                  <a:gd name="T7" fmla="*/ 0 h 21600"/>
                  <a:gd name="T8" fmla="*/ 1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endParaRPr lang="ja-JP" altLang="en-US"/>
              </a:p>
            </p:txBody>
          </p:sp>
        </p:grpSp>
      </p:grpSp>
      <p:sp>
        <p:nvSpPr>
          <p:cNvPr id="387104" name="Text Box 32"/>
          <p:cNvSpPr txBox="1">
            <a:spLocks noChangeArrowheads="1"/>
          </p:cNvSpPr>
          <p:nvPr/>
        </p:nvSpPr>
        <p:spPr bwMode="auto">
          <a:xfrm>
            <a:off x="5329238" y="5670550"/>
            <a:ext cx="3055937" cy="1187450"/>
          </a:xfrm>
          <a:prstGeom prst="rect">
            <a:avLst/>
          </a:prstGeom>
          <a:noFill/>
          <a:ln w="9525">
            <a:noFill/>
            <a:miter lim="800000"/>
            <a:headEnd/>
            <a:tailEnd/>
          </a:ln>
          <a:effectLst/>
        </p:spPr>
        <p:txBody>
          <a:bodyPr wrap="none">
            <a:spAutoFit/>
          </a:bodyPr>
          <a:lstStyle/>
          <a:p>
            <a:pPr eaLnBrk="1" hangingPunct="1"/>
            <a:r>
              <a:rPr lang="ja-JP" altLang="en-US"/>
              <a:t>ユーザにとっては</a:t>
            </a:r>
          </a:p>
          <a:p>
            <a:pPr eaLnBrk="1" hangingPunct="1"/>
            <a:r>
              <a:rPr lang="ja-JP" altLang="en-US"/>
              <a:t>3つのプロセスが</a:t>
            </a:r>
          </a:p>
          <a:p>
            <a:pPr eaLnBrk="1" hangingPunct="1"/>
            <a:r>
              <a:rPr lang="ja-JP" altLang="en-US"/>
              <a:t>同時に実行されている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7079"/>
                                        </p:tgtEl>
                                        <p:attrNameLst>
                                          <p:attrName>style.visibility</p:attrName>
                                        </p:attrNameLst>
                                      </p:cBhvr>
                                      <p:to>
                                        <p:strVal val="visible"/>
                                      </p:to>
                                    </p:set>
                                    <p:animEffect transition="in" filter="wipe(left)">
                                      <p:cBhvr>
                                        <p:cTn id="7" dur="500"/>
                                        <p:tgtEl>
                                          <p:spTgt spid="3870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7080"/>
                                        </p:tgtEl>
                                        <p:attrNameLst>
                                          <p:attrName>style.visibility</p:attrName>
                                        </p:attrNameLst>
                                      </p:cBhvr>
                                      <p:to>
                                        <p:strVal val="visible"/>
                                      </p:to>
                                    </p:set>
                                    <p:animEffect transition="in" filter="checkerboard(across)">
                                      <p:cBhvr>
                                        <p:cTn id="12" dur="500"/>
                                        <p:tgtEl>
                                          <p:spTgt spid="3870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87081"/>
                                        </p:tgtEl>
                                        <p:attrNameLst>
                                          <p:attrName>style.visibility</p:attrName>
                                        </p:attrNameLst>
                                      </p:cBhvr>
                                      <p:to>
                                        <p:strVal val="visible"/>
                                      </p:to>
                                    </p:set>
                                    <p:animEffect transition="in" filter="wipe(up)">
                                      <p:cBhvr>
                                        <p:cTn id="17" dur="500"/>
                                        <p:tgtEl>
                                          <p:spTgt spid="38708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7082"/>
                                        </p:tgtEl>
                                        <p:attrNameLst>
                                          <p:attrName>style.visibility</p:attrName>
                                        </p:attrNameLst>
                                      </p:cBhvr>
                                      <p:to>
                                        <p:strVal val="visible"/>
                                      </p:to>
                                    </p:set>
                                    <p:animEffect transition="in" filter="wipe(left)">
                                      <p:cBhvr>
                                        <p:cTn id="22" dur="500"/>
                                        <p:tgtEl>
                                          <p:spTgt spid="387082"/>
                                        </p:tgtEl>
                                      </p:cBhvr>
                                    </p:animEffect>
                                  </p:childTnLst>
                                </p:cTn>
                              </p:par>
                            </p:childTnLst>
                          </p:cTn>
                        </p:par>
                        <p:par>
                          <p:cTn id="23" fill="hold" nodeType="afterGroup">
                            <p:stCondLst>
                              <p:cond delay="500"/>
                            </p:stCondLst>
                            <p:childTnLst>
                              <p:par>
                                <p:cTn id="24" presetID="22" presetClass="entr" presetSubtype="1" fill="hold" grpId="0" nodeType="afterEffect">
                                  <p:stCondLst>
                                    <p:cond delay="0"/>
                                  </p:stCondLst>
                                  <p:childTnLst>
                                    <p:set>
                                      <p:cBhvr>
                                        <p:cTn id="25" dur="1" fill="hold">
                                          <p:stCondLst>
                                            <p:cond delay="0"/>
                                          </p:stCondLst>
                                        </p:cTn>
                                        <p:tgtEl>
                                          <p:spTgt spid="387083"/>
                                        </p:tgtEl>
                                        <p:attrNameLst>
                                          <p:attrName>style.visibility</p:attrName>
                                        </p:attrNameLst>
                                      </p:cBhvr>
                                      <p:to>
                                        <p:strVal val="visible"/>
                                      </p:to>
                                    </p:set>
                                    <p:animEffect transition="in" filter="wipe(up)">
                                      <p:cBhvr>
                                        <p:cTn id="26" dur="500"/>
                                        <p:tgtEl>
                                          <p:spTgt spid="387083"/>
                                        </p:tgtEl>
                                      </p:cBhvr>
                                    </p:animEffect>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387084"/>
                                        </p:tgtEl>
                                        <p:attrNameLst>
                                          <p:attrName>style.visibility</p:attrName>
                                        </p:attrNameLst>
                                      </p:cBhvr>
                                      <p:to>
                                        <p:strVal val="visible"/>
                                      </p:to>
                                    </p:set>
                                    <p:animEffect transition="in" filter="wipe(left)">
                                      <p:cBhvr>
                                        <p:cTn id="30" dur="500"/>
                                        <p:tgtEl>
                                          <p:spTgt spid="387084"/>
                                        </p:tgtEl>
                                      </p:cBhvr>
                                    </p:animEffect>
                                  </p:childTnLst>
                                </p:cTn>
                              </p:par>
                            </p:childTnLst>
                          </p:cTn>
                        </p:par>
                        <p:par>
                          <p:cTn id="31" fill="hold" nodeType="afterGroup">
                            <p:stCondLst>
                              <p:cond delay="1500"/>
                            </p:stCondLst>
                            <p:childTnLst>
                              <p:par>
                                <p:cTn id="32" presetID="22" presetClass="entr" presetSubtype="4" fill="hold" grpId="0" nodeType="afterEffect">
                                  <p:stCondLst>
                                    <p:cond delay="0"/>
                                  </p:stCondLst>
                                  <p:childTnLst>
                                    <p:set>
                                      <p:cBhvr>
                                        <p:cTn id="33" dur="1" fill="hold">
                                          <p:stCondLst>
                                            <p:cond delay="0"/>
                                          </p:stCondLst>
                                        </p:cTn>
                                        <p:tgtEl>
                                          <p:spTgt spid="387085"/>
                                        </p:tgtEl>
                                        <p:attrNameLst>
                                          <p:attrName>style.visibility</p:attrName>
                                        </p:attrNameLst>
                                      </p:cBhvr>
                                      <p:to>
                                        <p:strVal val="visible"/>
                                      </p:to>
                                    </p:set>
                                    <p:animEffect transition="in" filter="wipe(down)">
                                      <p:cBhvr>
                                        <p:cTn id="34" dur="500"/>
                                        <p:tgtEl>
                                          <p:spTgt spid="387085"/>
                                        </p:tgtEl>
                                      </p:cBhvr>
                                    </p:animEffect>
                                  </p:childTnLst>
                                </p:cTn>
                              </p:par>
                            </p:childTnLst>
                          </p:cTn>
                        </p:par>
                        <p:par>
                          <p:cTn id="35" fill="hold" nodeType="afterGroup">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387086"/>
                                        </p:tgtEl>
                                        <p:attrNameLst>
                                          <p:attrName>style.visibility</p:attrName>
                                        </p:attrNameLst>
                                      </p:cBhvr>
                                      <p:to>
                                        <p:strVal val="visible"/>
                                      </p:to>
                                    </p:set>
                                    <p:animEffect transition="in" filter="wipe(left)">
                                      <p:cBhvr>
                                        <p:cTn id="38" dur="500"/>
                                        <p:tgtEl>
                                          <p:spTgt spid="38708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nodeType="clickEffect">
                                  <p:stCondLst>
                                    <p:cond delay="0"/>
                                  </p:stCondLst>
                                  <p:childTnLst>
                                    <p:set>
                                      <p:cBhvr>
                                        <p:cTn id="42" dur="1" fill="hold">
                                          <p:stCondLst>
                                            <p:cond delay="0"/>
                                          </p:stCondLst>
                                        </p:cTn>
                                        <p:tgtEl>
                                          <p:spTgt spid="387087"/>
                                        </p:tgtEl>
                                        <p:attrNameLst>
                                          <p:attrName>style.visibility</p:attrName>
                                        </p:attrNameLst>
                                      </p:cBhvr>
                                      <p:to>
                                        <p:strVal val="visible"/>
                                      </p:to>
                                    </p:set>
                                    <p:animEffect transition="in" filter="checkerboard(across)">
                                      <p:cBhvr>
                                        <p:cTn id="43" dur="500"/>
                                        <p:tgtEl>
                                          <p:spTgt spid="387087"/>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87104"/>
                                        </p:tgtEl>
                                        <p:attrNameLst>
                                          <p:attrName>style.visibility</p:attrName>
                                        </p:attrNameLst>
                                      </p:cBhvr>
                                      <p:to>
                                        <p:strVal val="visible"/>
                                      </p:to>
                                    </p:set>
                                    <p:anim calcmode="lin" valueType="num">
                                      <p:cBhvr additive="base">
                                        <p:cTn id="48" dur="500" fill="hold"/>
                                        <p:tgtEl>
                                          <p:spTgt spid="387104"/>
                                        </p:tgtEl>
                                        <p:attrNameLst>
                                          <p:attrName>ppt_x</p:attrName>
                                        </p:attrNameLst>
                                      </p:cBhvr>
                                      <p:tavLst>
                                        <p:tav tm="0">
                                          <p:val>
                                            <p:strVal val="#ppt_x"/>
                                          </p:val>
                                        </p:tav>
                                        <p:tav tm="100000">
                                          <p:val>
                                            <p:strVal val="#ppt_x"/>
                                          </p:val>
                                        </p:tav>
                                      </p:tavLst>
                                    </p:anim>
                                    <p:anim calcmode="lin" valueType="num">
                                      <p:cBhvr additive="base">
                                        <p:cTn id="49" dur="500" fill="hold"/>
                                        <p:tgtEl>
                                          <p:spTgt spid="3871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9" grpId="0" animBg="1"/>
      <p:bldP spid="387080" grpId="0" animBg="1" autoUpdateAnimBg="0"/>
      <p:bldP spid="387081" grpId="0" animBg="1"/>
      <p:bldP spid="387082" grpId="0" animBg="1"/>
      <p:bldP spid="387083" grpId="0" animBg="1"/>
      <p:bldP spid="387084" grpId="0" animBg="1"/>
      <p:bldP spid="387085" grpId="0" animBg="1"/>
      <p:bldP spid="387086" grpId="0" animBg="1"/>
      <p:bldP spid="38710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525463"/>
            <a:ext cx="7772400" cy="1311275"/>
          </a:xfrm>
        </p:spPr>
        <p:txBody>
          <a:bodyPr/>
          <a:lstStyle/>
          <a:p>
            <a:pPr eaLnBrk="1" hangingPunct="1"/>
            <a:r>
              <a:rPr lang="ja-JP" altLang="en-US"/>
              <a:t>資源の要求, 解放</a:t>
            </a:r>
            <a:br>
              <a:rPr lang="ja-JP" altLang="en-US"/>
            </a:br>
            <a:r>
              <a:rPr lang="ja-JP" altLang="en-US" sz="3600">
                <a:latin typeface="Times New Roman" charset="0"/>
              </a:rPr>
              <a:t>(</a:t>
            </a:r>
            <a:r>
              <a:rPr lang="en-US" altLang="ja-JP" sz="3600">
                <a:latin typeface="Times New Roman" charset="0"/>
              </a:rPr>
              <a:t>lock, unlock)</a:t>
            </a:r>
          </a:p>
        </p:txBody>
      </p:sp>
      <p:sp>
        <p:nvSpPr>
          <p:cNvPr id="22531" name="Rectangle 3"/>
          <p:cNvSpPr>
            <a:spLocks noGrp="1" noChangeArrowheads="1"/>
          </p:cNvSpPr>
          <p:nvPr>
            <p:ph type="body" idx="1"/>
          </p:nvPr>
        </p:nvSpPr>
        <p:spPr/>
        <p:txBody>
          <a:bodyPr/>
          <a:lstStyle/>
          <a:p>
            <a:pPr eaLnBrk="1" hangingPunct="1"/>
            <a:r>
              <a:rPr lang="ja-JP" altLang="en-US"/>
              <a:t>資源の要求</a:t>
            </a:r>
            <a:r>
              <a:rPr lang="ja-JP" altLang="en-US" sz="2800">
                <a:latin typeface="Times New Roman" charset="0"/>
              </a:rPr>
              <a:t>(</a:t>
            </a:r>
            <a:r>
              <a:rPr lang="en-US" altLang="ja-JP" sz="2800">
                <a:latin typeface="Times New Roman" charset="0"/>
              </a:rPr>
              <a:t>lock)</a:t>
            </a:r>
          </a:p>
          <a:p>
            <a:pPr lvl="1" eaLnBrk="1" hangingPunct="1"/>
            <a:r>
              <a:rPr lang="ja-JP" altLang="en-US"/>
              <a:t>資源を他のプロセスが使えないようにする</a:t>
            </a:r>
          </a:p>
          <a:p>
            <a:pPr lvl="1" eaLnBrk="1" hangingPunct="1"/>
            <a:r>
              <a:rPr lang="ja-JP" altLang="en-US"/>
              <a:t>すでに他のプロセスが使っている場合はブロック状態に</a:t>
            </a:r>
          </a:p>
          <a:p>
            <a:pPr eaLnBrk="1" hangingPunct="1"/>
            <a:r>
              <a:rPr lang="ja-JP" altLang="en-US"/>
              <a:t>資源の解放</a:t>
            </a:r>
            <a:r>
              <a:rPr lang="ja-JP" altLang="en-US" sz="2800">
                <a:latin typeface="Times New Roman" charset="0"/>
              </a:rPr>
              <a:t>(</a:t>
            </a:r>
            <a:r>
              <a:rPr lang="en-US" altLang="ja-JP" sz="2800">
                <a:latin typeface="Times New Roman" charset="0"/>
              </a:rPr>
              <a:t>unlock)</a:t>
            </a:r>
          </a:p>
          <a:p>
            <a:pPr lvl="1" eaLnBrk="1" hangingPunct="1"/>
            <a:r>
              <a:rPr lang="ja-JP" altLang="en-US"/>
              <a:t>資源を他のプロセスが使えるようにする</a:t>
            </a:r>
          </a:p>
        </p:txBody>
      </p:sp>
      <p:sp>
        <p:nvSpPr>
          <p:cNvPr id="22532" name="Rectangle 4"/>
          <p:cNvSpPr>
            <a:spLocks noChangeArrowheads="1"/>
          </p:cNvSpPr>
          <p:nvPr/>
        </p:nvSpPr>
        <p:spPr bwMode="auto">
          <a:xfrm>
            <a:off x="2286000" y="5105400"/>
            <a:ext cx="1447800" cy="1600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2533" name="Rectangle 5"/>
          <p:cNvSpPr>
            <a:spLocks noChangeArrowheads="1"/>
          </p:cNvSpPr>
          <p:nvPr/>
        </p:nvSpPr>
        <p:spPr bwMode="auto">
          <a:xfrm>
            <a:off x="2286000" y="5715000"/>
            <a:ext cx="1447800" cy="457200"/>
          </a:xfrm>
          <a:prstGeom prst="rect">
            <a:avLst/>
          </a:prstGeom>
          <a:noFill/>
          <a:ln w="19050">
            <a:solidFill>
              <a:schemeClr val="tx1"/>
            </a:solidFill>
            <a:miter lim="800000"/>
            <a:headEnd/>
            <a:tailEnd/>
          </a:ln>
          <a:effectLst/>
        </p:spPr>
        <p:txBody>
          <a:bodyPr wrap="none" anchor="ctr"/>
          <a:lstStyle/>
          <a:p>
            <a:pPr algn="ctr" eaLnBrk="1" hangingPunct="1"/>
            <a:r>
              <a:rPr lang="ja-JP" altLang="en-US" dirty="0"/>
              <a:t>資源1使用</a:t>
            </a:r>
          </a:p>
        </p:txBody>
      </p:sp>
      <p:grpSp>
        <p:nvGrpSpPr>
          <p:cNvPr id="414729" name="Group 9"/>
          <p:cNvGrpSpPr>
            <a:grpSpLocks/>
          </p:cNvGrpSpPr>
          <p:nvPr/>
        </p:nvGrpSpPr>
        <p:grpSpPr bwMode="auto">
          <a:xfrm>
            <a:off x="2286000" y="5257800"/>
            <a:ext cx="1447800" cy="1371600"/>
            <a:chOff x="1440" y="3312"/>
            <a:chExt cx="912" cy="864"/>
          </a:xfrm>
        </p:grpSpPr>
        <p:sp>
          <p:nvSpPr>
            <p:cNvPr id="22540" name="Rectangle 6"/>
            <p:cNvSpPr>
              <a:spLocks noChangeArrowheads="1"/>
            </p:cNvSpPr>
            <p:nvPr/>
          </p:nvSpPr>
          <p:spPr bwMode="auto">
            <a:xfrm>
              <a:off x="1440" y="3312"/>
              <a:ext cx="912" cy="288"/>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資源1要求</a:t>
              </a:r>
            </a:p>
          </p:txBody>
        </p:sp>
        <p:sp>
          <p:nvSpPr>
            <p:cNvPr id="22541" name="Rectangle 7"/>
            <p:cNvSpPr>
              <a:spLocks noChangeArrowheads="1"/>
            </p:cNvSpPr>
            <p:nvPr/>
          </p:nvSpPr>
          <p:spPr bwMode="auto">
            <a:xfrm>
              <a:off x="1440" y="3888"/>
              <a:ext cx="912" cy="288"/>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資源1解放</a:t>
              </a:r>
            </a:p>
          </p:txBody>
        </p:sp>
      </p:grpSp>
      <p:sp>
        <p:nvSpPr>
          <p:cNvPr id="22535" name="Text Box 8"/>
          <p:cNvSpPr txBox="1">
            <a:spLocks noChangeArrowheads="1"/>
          </p:cNvSpPr>
          <p:nvPr/>
        </p:nvSpPr>
        <p:spPr bwMode="auto">
          <a:xfrm>
            <a:off x="990600" y="5105400"/>
            <a:ext cx="1271588" cy="457200"/>
          </a:xfrm>
          <a:prstGeom prst="rect">
            <a:avLst/>
          </a:prstGeom>
          <a:noFill/>
          <a:ln w="9525">
            <a:noFill/>
            <a:miter lim="800000"/>
            <a:headEnd/>
            <a:tailEnd/>
          </a:ln>
          <a:effectLst/>
        </p:spPr>
        <p:txBody>
          <a:bodyPr wrap="none">
            <a:spAutoFit/>
          </a:bodyPr>
          <a:lstStyle/>
          <a:p>
            <a:pPr eaLnBrk="1" hangingPunct="1"/>
            <a:r>
              <a:rPr lang="ja-JP" altLang="en-US"/>
              <a:t>プロセス</a:t>
            </a:r>
          </a:p>
        </p:txBody>
      </p:sp>
      <p:sp>
        <p:nvSpPr>
          <p:cNvPr id="414730" name="Text Box 10"/>
          <p:cNvSpPr txBox="1">
            <a:spLocks noChangeArrowheads="1"/>
          </p:cNvSpPr>
          <p:nvPr/>
        </p:nvSpPr>
        <p:spPr bwMode="auto">
          <a:xfrm>
            <a:off x="4114800" y="5486400"/>
            <a:ext cx="4197350" cy="822325"/>
          </a:xfrm>
          <a:prstGeom prst="rect">
            <a:avLst/>
          </a:prstGeom>
          <a:noFill/>
          <a:ln w="9525">
            <a:noFill/>
            <a:miter lim="800000"/>
            <a:headEnd/>
            <a:tailEnd/>
          </a:ln>
          <a:effectLst/>
        </p:spPr>
        <p:txBody>
          <a:bodyPr wrap="none">
            <a:spAutoFit/>
          </a:bodyPr>
          <a:lstStyle/>
          <a:p>
            <a:pPr eaLnBrk="1" hangingPunct="1"/>
            <a:r>
              <a:rPr lang="ja-JP" altLang="en-US"/>
              <a:t>資源を使う前に資源を要求し、</a:t>
            </a:r>
          </a:p>
          <a:p>
            <a:pPr eaLnBrk="1" hangingPunct="1"/>
            <a:r>
              <a:rPr lang="ja-JP" altLang="en-US"/>
              <a:t>使い終わったら資源を解放する</a:t>
            </a:r>
          </a:p>
        </p:txBody>
      </p:sp>
      <p:grpSp>
        <p:nvGrpSpPr>
          <p:cNvPr id="414733" name="Group 13"/>
          <p:cNvGrpSpPr>
            <a:grpSpLocks/>
          </p:cNvGrpSpPr>
          <p:nvPr/>
        </p:nvGrpSpPr>
        <p:grpSpPr bwMode="auto">
          <a:xfrm>
            <a:off x="762000" y="5486400"/>
            <a:ext cx="3048000" cy="914400"/>
            <a:chOff x="480" y="3456"/>
            <a:chExt cx="1920" cy="576"/>
          </a:xfrm>
        </p:grpSpPr>
        <p:sp>
          <p:nvSpPr>
            <p:cNvPr id="22538" name="AutoShape 11"/>
            <p:cNvSpPr>
              <a:spLocks noChangeArrowheads="1"/>
            </p:cNvSpPr>
            <p:nvPr/>
          </p:nvSpPr>
          <p:spPr bwMode="auto">
            <a:xfrm>
              <a:off x="1392" y="3456"/>
              <a:ext cx="1008" cy="576"/>
            </a:xfrm>
            <a:prstGeom prst="roundRect">
              <a:avLst>
                <a:gd name="adj" fmla="val 16667"/>
              </a:avLst>
            </a:prstGeom>
            <a:noFill/>
            <a:ln w="38100">
              <a:solidFill>
                <a:srgbClr val="FF99CC"/>
              </a:solidFill>
              <a:prstDash val="sysDot"/>
              <a:round/>
              <a:headEnd/>
              <a:tailEnd/>
            </a:ln>
            <a:effectLst/>
          </p:spPr>
          <p:txBody>
            <a:bodyPr wrap="none" anchor="ctr"/>
            <a:lstStyle/>
            <a:p>
              <a:pPr eaLnBrk="1" hangingPunct="1"/>
              <a:endParaRPr lang="ja-JP" altLang="en-US"/>
            </a:p>
          </p:txBody>
        </p:sp>
        <p:sp>
          <p:nvSpPr>
            <p:cNvPr id="22539" name="Text Box 12"/>
            <p:cNvSpPr txBox="1">
              <a:spLocks noChangeArrowheads="1"/>
            </p:cNvSpPr>
            <p:nvPr/>
          </p:nvSpPr>
          <p:spPr bwMode="auto">
            <a:xfrm>
              <a:off x="480" y="3600"/>
              <a:ext cx="884" cy="288"/>
            </a:xfrm>
            <a:prstGeom prst="rect">
              <a:avLst/>
            </a:prstGeom>
            <a:noFill/>
            <a:ln w="9525">
              <a:noFill/>
              <a:miter lim="800000"/>
              <a:headEnd/>
              <a:tailEnd/>
            </a:ln>
            <a:effectLst/>
          </p:spPr>
          <p:txBody>
            <a:bodyPr wrap="none">
              <a:spAutoFit/>
            </a:bodyPr>
            <a:lstStyle/>
            <a:p>
              <a:pPr eaLnBrk="1" hangingPunct="1"/>
              <a:r>
                <a:rPr lang="ja-JP" altLang="en-US"/>
                <a:t>臨界領域</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14733"/>
                                        </p:tgtEl>
                                        <p:attrNameLst>
                                          <p:attrName>style.visibility</p:attrName>
                                        </p:attrNameLst>
                                      </p:cBhvr>
                                      <p:to>
                                        <p:strVal val="visible"/>
                                      </p:to>
                                    </p:set>
                                    <p:animEffect transition="in" filter="checkerboard(across)">
                                      <p:cBhvr>
                                        <p:cTn id="7" dur="500"/>
                                        <p:tgtEl>
                                          <p:spTgt spid="4147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14729"/>
                                        </p:tgtEl>
                                        <p:attrNameLst>
                                          <p:attrName>style.visibility</p:attrName>
                                        </p:attrNameLst>
                                      </p:cBhvr>
                                      <p:to>
                                        <p:strVal val="visible"/>
                                      </p:to>
                                    </p:set>
                                    <p:animEffect transition="in" filter="checkerboard(across)">
                                      <p:cBhvr>
                                        <p:cTn id="12" dur="500"/>
                                        <p:tgtEl>
                                          <p:spTgt spid="4147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14730"/>
                                        </p:tgtEl>
                                        <p:attrNameLst>
                                          <p:attrName>style.visibility</p:attrName>
                                        </p:attrNameLst>
                                      </p:cBhvr>
                                      <p:to>
                                        <p:strVal val="visible"/>
                                      </p:to>
                                    </p:set>
                                    <p:animEffect transition="in" filter="checkerboard(across)">
                                      <p:cBhvr>
                                        <p:cTn id="17" dur="500"/>
                                        <p:tgtEl>
                                          <p:spTgt spid="414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30"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800100"/>
            <a:ext cx="7772400" cy="762000"/>
          </a:xfrm>
        </p:spPr>
        <p:txBody>
          <a:bodyPr/>
          <a:lstStyle/>
          <a:p>
            <a:pPr eaLnBrk="1" hangingPunct="1"/>
            <a:r>
              <a:rPr lang="ja-JP" altLang="en-US"/>
              <a:t>相互排除</a:t>
            </a:r>
            <a:endParaRPr lang="en-US" altLang="ja-JP" sz="3600">
              <a:latin typeface="Times New Roman" charset="0"/>
            </a:endParaRPr>
          </a:p>
        </p:txBody>
      </p:sp>
      <p:sp>
        <p:nvSpPr>
          <p:cNvPr id="23555" name="Rectangle 3"/>
          <p:cNvSpPr>
            <a:spLocks noChangeArrowheads="1"/>
          </p:cNvSpPr>
          <p:nvPr/>
        </p:nvSpPr>
        <p:spPr bwMode="auto">
          <a:xfrm>
            <a:off x="685800" y="2209800"/>
            <a:ext cx="1600200" cy="15240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3556" name="Text Box 4"/>
          <p:cNvSpPr txBox="1">
            <a:spLocks noChangeArrowheads="1"/>
          </p:cNvSpPr>
          <p:nvPr/>
        </p:nvSpPr>
        <p:spPr bwMode="auto">
          <a:xfrm>
            <a:off x="762000" y="1752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23557" name="Rectangle 5"/>
          <p:cNvSpPr>
            <a:spLocks noChangeArrowheads="1"/>
          </p:cNvSpPr>
          <p:nvPr/>
        </p:nvSpPr>
        <p:spPr bwMode="auto">
          <a:xfrm>
            <a:off x="2514600" y="2209800"/>
            <a:ext cx="1600200" cy="15240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3558" name="Text Box 6"/>
          <p:cNvSpPr txBox="1">
            <a:spLocks noChangeArrowheads="1"/>
          </p:cNvSpPr>
          <p:nvPr/>
        </p:nvSpPr>
        <p:spPr bwMode="auto">
          <a:xfrm>
            <a:off x="2590800" y="1752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23559" name="Text Box 7"/>
          <p:cNvSpPr txBox="1">
            <a:spLocks noChangeArrowheads="1"/>
          </p:cNvSpPr>
          <p:nvPr/>
        </p:nvSpPr>
        <p:spPr bwMode="auto">
          <a:xfrm>
            <a:off x="381000" y="4800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413704" name="Line 8"/>
          <p:cNvSpPr>
            <a:spLocks noChangeShapeType="1"/>
          </p:cNvSpPr>
          <p:nvPr/>
        </p:nvSpPr>
        <p:spPr bwMode="auto">
          <a:xfrm>
            <a:off x="1981200" y="5029200"/>
            <a:ext cx="83820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3561" name="Text Box 9"/>
          <p:cNvSpPr txBox="1">
            <a:spLocks noChangeArrowheads="1"/>
          </p:cNvSpPr>
          <p:nvPr/>
        </p:nvSpPr>
        <p:spPr bwMode="auto">
          <a:xfrm>
            <a:off x="381000" y="4038600"/>
            <a:ext cx="946150" cy="457200"/>
          </a:xfrm>
          <a:prstGeom prst="rect">
            <a:avLst/>
          </a:prstGeom>
          <a:noFill/>
          <a:ln w="9525">
            <a:noFill/>
            <a:miter lim="800000"/>
            <a:headEnd/>
            <a:tailEnd/>
          </a:ln>
          <a:effectLst/>
        </p:spPr>
        <p:txBody>
          <a:bodyPr wrap="none">
            <a:spAutoFit/>
          </a:bodyPr>
          <a:lstStyle/>
          <a:p>
            <a:pPr eaLnBrk="1" hangingPunct="1"/>
            <a:r>
              <a:rPr lang="ja-JP" altLang="en-US"/>
              <a:t>資源1</a:t>
            </a:r>
          </a:p>
        </p:txBody>
      </p:sp>
      <p:grpSp>
        <p:nvGrpSpPr>
          <p:cNvPr id="413706" name="Group 10"/>
          <p:cNvGrpSpPr>
            <a:grpSpLocks/>
          </p:cNvGrpSpPr>
          <p:nvPr/>
        </p:nvGrpSpPr>
        <p:grpSpPr bwMode="auto">
          <a:xfrm>
            <a:off x="2819400" y="4267200"/>
            <a:ext cx="1555750" cy="762000"/>
            <a:chOff x="1824" y="2592"/>
            <a:chExt cx="980" cy="480"/>
          </a:xfrm>
        </p:grpSpPr>
        <p:sp>
          <p:nvSpPr>
            <p:cNvPr id="23592" name="Line 11"/>
            <p:cNvSpPr>
              <a:spLocks noChangeShapeType="1"/>
            </p:cNvSpPr>
            <p:nvPr/>
          </p:nvSpPr>
          <p:spPr bwMode="auto">
            <a:xfrm flipV="1">
              <a:off x="1824" y="2592"/>
              <a:ext cx="0" cy="480"/>
            </a:xfrm>
            <a:prstGeom prst="line">
              <a:avLst/>
            </a:prstGeom>
            <a:noFill/>
            <a:ln w="28575">
              <a:solidFill>
                <a:schemeClr val="tx1"/>
              </a:solidFill>
              <a:prstDash val="sysDot"/>
              <a:round/>
              <a:headEnd/>
              <a:tailEnd type="triangle" w="med" len="med"/>
            </a:ln>
            <a:effectLst/>
          </p:spPr>
          <p:txBody>
            <a:bodyPr wrap="none"/>
            <a:lstStyle/>
            <a:p>
              <a:endParaRPr lang="ja-JP" altLang="en-US"/>
            </a:p>
          </p:txBody>
        </p:sp>
        <p:sp>
          <p:nvSpPr>
            <p:cNvPr id="23593" name="Text Box 12"/>
            <p:cNvSpPr txBox="1">
              <a:spLocks noChangeArrowheads="1"/>
            </p:cNvSpPr>
            <p:nvPr/>
          </p:nvSpPr>
          <p:spPr bwMode="auto">
            <a:xfrm>
              <a:off x="1824" y="2688"/>
              <a:ext cx="980" cy="288"/>
            </a:xfrm>
            <a:prstGeom prst="rect">
              <a:avLst/>
            </a:prstGeom>
            <a:noFill/>
            <a:ln w="9525">
              <a:noFill/>
              <a:miter lim="800000"/>
              <a:headEnd/>
              <a:tailEnd/>
            </a:ln>
            <a:effectLst/>
          </p:spPr>
          <p:txBody>
            <a:bodyPr wrap="none">
              <a:spAutoFit/>
            </a:bodyPr>
            <a:lstStyle/>
            <a:p>
              <a:pPr eaLnBrk="1" hangingPunct="1"/>
              <a:r>
                <a:rPr lang="ja-JP" altLang="en-US"/>
                <a:t>資源1要求</a:t>
              </a:r>
            </a:p>
          </p:txBody>
        </p:sp>
      </p:grpSp>
      <p:sp>
        <p:nvSpPr>
          <p:cNvPr id="23563" name="Text Box 13"/>
          <p:cNvSpPr txBox="1">
            <a:spLocks noChangeArrowheads="1"/>
          </p:cNvSpPr>
          <p:nvPr/>
        </p:nvSpPr>
        <p:spPr bwMode="auto">
          <a:xfrm>
            <a:off x="381000" y="5486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13710" name="Line 14"/>
          <p:cNvSpPr>
            <a:spLocks noChangeShapeType="1"/>
          </p:cNvSpPr>
          <p:nvPr/>
        </p:nvSpPr>
        <p:spPr bwMode="auto">
          <a:xfrm>
            <a:off x="3581400" y="5715000"/>
            <a:ext cx="838200" cy="0"/>
          </a:xfrm>
          <a:prstGeom prst="line">
            <a:avLst/>
          </a:prstGeom>
          <a:noFill/>
          <a:ln w="38100">
            <a:solidFill>
              <a:srgbClr val="FFFF99"/>
            </a:solidFill>
            <a:round/>
            <a:headEnd/>
            <a:tailEnd type="triangle" w="med" len="med"/>
          </a:ln>
          <a:effectLst/>
        </p:spPr>
        <p:txBody>
          <a:bodyPr wrap="none"/>
          <a:lstStyle/>
          <a:p>
            <a:endParaRPr lang="ja-JP" altLang="en-US"/>
          </a:p>
        </p:txBody>
      </p:sp>
      <p:grpSp>
        <p:nvGrpSpPr>
          <p:cNvPr id="413711" name="Group 15"/>
          <p:cNvGrpSpPr>
            <a:grpSpLocks/>
          </p:cNvGrpSpPr>
          <p:nvPr/>
        </p:nvGrpSpPr>
        <p:grpSpPr bwMode="auto">
          <a:xfrm>
            <a:off x="2743200" y="3810000"/>
            <a:ext cx="3124200" cy="1219200"/>
            <a:chOff x="1680" y="2592"/>
            <a:chExt cx="1968" cy="768"/>
          </a:xfrm>
        </p:grpSpPr>
        <p:grpSp>
          <p:nvGrpSpPr>
            <p:cNvPr id="23588" name="Group 16"/>
            <p:cNvGrpSpPr>
              <a:grpSpLocks/>
            </p:cNvGrpSpPr>
            <p:nvPr/>
          </p:nvGrpSpPr>
          <p:grpSpPr bwMode="auto">
            <a:xfrm>
              <a:off x="1680" y="2592"/>
              <a:ext cx="1968" cy="288"/>
              <a:chOff x="1680" y="2592"/>
              <a:chExt cx="1968" cy="288"/>
            </a:xfrm>
          </p:grpSpPr>
          <p:sp>
            <p:nvSpPr>
              <p:cNvPr id="23590" name="Line 17"/>
              <p:cNvSpPr>
                <a:spLocks noChangeShapeType="1"/>
              </p:cNvSpPr>
              <p:nvPr/>
            </p:nvSpPr>
            <p:spPr bwMode="auto">
              <a:xfrm>
                <a:off x="1728" y="2880"/>
                <a:ext cx="1920" cy="0"/>
              </a:xfrm>
              <a:prstGeom prst="line">
                <a:avLst/>
              </a:prstGeom>
              <a:noFill/>
              <a:ln w="38100">
                <a:solidFill>
                  <a:srgbClr val="FF99CC"/>
                </a:solidFill>
                <a:prstDash val="dash"/>
                <a:round/>
                <a:headEnd/>
                <a:tailEnd/>
              </a:ln>
              <a:effectLst/>
            </p:spPr>
            <p:txBody>
              <a:bodyPr wrap="none"/>
              <a:lstStyle/>
              <a:p>
                <a:endParaRPr lang="ja-JP" altLang="en-US"/>
              </a:p>
            </p:txBody>
          </p:sp>
          <p:sp>
            <p:nvSpPr>
              <p:cNvPr id="23591" name="Text Box 18"/>
              <p:cNvSpPr txBox="1">
                <a:spLocks noChangeArrowheads="1"/>
              </p:cNvSpPr>
              <p:nvPr/>
            </p:nvSpPr>
            <p:spPr bwMode="auto">
              <a:xfrm>
                <a:off x="1680" y="2592"/>
                <a:ext cx="1473" cy="288"/>
              </a:xfrm>
              <a:prstGeom prst="rect">
                <a:avLst/>
              </a:prstGeom>
              <a:noFill/>
              <a:ln w="9525">
                <a:noFill/>
                <a:miter lim="800000"/>
                <a:headEnd/>
                <a:tailEnd/>
              </a:ln>
              <a:effectLst/>
            </p:spPr>
            <p:txBody>
              <a:bodyPr wrap="none">
                <a:spAutoFit/>
              </a:bodyPr>
              <a:lstStyle/>
              <a:p>
                <a:pPr eaLnBrk="1" hangingPunct="1"/>
                <a:r>
                  <a:rPr lang="ja-JP" altLang="en-US"/>
                  <a:t>プロセス1確保中</a:t>
                </a:r>
              </a:p>
            </p:txBody>
          </p:sp>
        </p:grpSp>
        <p:sp>
          <p:nvSpPr>
            <p:cNvPr id="23589" name="Line 19"/>
            <p:cNvSpPr>
              <a:spLocks noChangeShapeType="1"/>
            </p:cNvSpPr>
            <p:nvPr/>
          </p:nvSpPr>
          <p:spPr bwMode="auto">
            <a:xfrm flipV="1">
              <a:off x="1728" y="3360"/>
              <a:ext cx="1920"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13716" name="Group 20"/>
          <p:cNvGrpSpPr>
            <a:grpSpLocks/>
          </p:cNvGrpSpPr>
          <p:nvPr/>
        </p:nvGrpSpPr>
        <p:grpSpPr bwMode="auto">
          <a:xfrm>
            <a:off x="4343400" y="4267200"/>
            <a:ext cx="1555750" cy="1447800"/>
            <a:chOff x="2688" y="2880"/>
            <a:chExt cx="980" cy="912"/>
          </a:xfrm>
        </p:grpSpPr>
        <p:sp>
          <p:nvSpPr>
            <p:cNvPr id="23586" name="Line 21"/>
            <p:cNvSpPr>
              <a:spLocks noChangeShapeType="1"/>
            </p:cNvSpPr>
            <p:nvPr/>
          </p:nvSpPr>
          <p:spPr bwMode="auto">
            <a:xfrm flipV="1">
              <a:off x="2736" y="2880"/>
              <a:ext cx="0" cy="912"/>
            </a:xfrm>
            <a:prstGeom prst="line">
              <a:avLst/>
            </a:prstGeom>
            <a:noFill/>
            <a:ln w="28575">
              <a:solidFill>
                <a:schemeClr val="tx1"/>
              </a:solidFill>
              <a:prstDash val="sysDot"/>
              <a:round/>
              <a:headEnd/>
              <a:tailEnd type="triangle" w="med" len="med"/>
            </a:ln>
            <a:effectLst/>
          </p:spPr>
          <p:txBody>
            <a:bodyPr wrap="none"/>
            <a:lstStyle/>
            <a:p>
              <a:endParaRPr lang="ja-JP" altLang="en-US"/>
            </a:p>
          </p:txBody>
        </p:sp>
        <p:sp>
          <p:nvSpPr>
            <p:cNvPr id="23587" name="Text Box 22"/>
            <p:cNvSpPr txBox="1">
              <a:spLocks noChangeArrowheads="1"/>
            </p:cNvSpPr>
            <p:nvPr/>
          </p:nvSpPr>
          <p:spPr bwMode="auto">
            <a:xfrm>
              <a:off x="2688" y="3456"/>
              <a:ext cx="980" cy="288"/>
            </a:xfrm>
            <a:prstGeom prst="rect">
              <a:avLst/>
            </a:prstGeom>
            <a:noFill/>
            <a:ln w="9525">
              <a:noFill/>
              <a:miter lim="800000"/>
              <a:headEnd/>
              <a:tailEnd/>
            </a:ln>
            <a:effectLst/>
          </p:spPr>
          <p:txBody>
            <a:bodyPr wrap="none">
              <a:spAutoFit/>
            </a:bodyPr>
            <a:lstStyle/>
            <a:p>
              <a:pPr eaLnBrk="1" hangingPunct="1"/>
              <a:r>
                <a:rPr lang="ja-JP" altLang="en-US"/>
                <a:t>資源1要求</a:t>
              </a:r>
            </a:p>
          </p:txBody>
        </p:sp>
      </p:grpSp>
      <p:grpSp>
        <p:nvGrpSpPr>
          <p:cNvPr id="413719" name="Group 23"/>
          <p:cNvGrpSpPr>
            <a:grpSpLocks/>
          </p:cNvGrpSpPr>
          <p:nvPr/>
        </p:nvGrpSpPr>
        <p:grpSpPr bwMode="auto">
          <a:xfrm>
            <a:off x="4419600" y="5715000"/>
            <a:ext cx="1828800" cy="457200"/>
            <a:chOff x="2736" y="3792"/>
            <a:chExt cx="1152" cy="288"/>
          </a:xfrm>
        </p:grpSpPr>
        <p:sp>
          <p:nvSpPr>
            <p:cNvPr id="23584" name="Line 24"/>
            <p:cNvSpPr>
              <a:spLocks noChangeShapeType="1"/>
            </p:cNvSpPr>
            <p:nvPr/>
          </p:nvSpPr>
          <p:spPr bwMode="auto">
            <a:xfrm>
              <a:off x="2736" y="3792"/>
              <a:ext cx="1152"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23585" name="Text Box 25"/>
            <p:cNvSpPr txBox="1">
              <a:spLocks noChangeArrowheads="1"/>
            </p:cNvSpPr>
            <p:nvPr/>
          </p:nvSpPr>
          <p:spPr bwMode="auto">
            <a:xfrm>
              <a:off x="2736" y="3792"/>
              <a:ext cx="1132" cy="288"/>
            </a:xfrm>
            <a:prstGeom prst="rect">
              <a:avLst/>
            </a:prstGeom>
            <a:noFill/>
            <a:ln w="9525">
              <a:noFill/>
              <a:miter lim="800000"/>
              <a:headEnd/>
              <a:tailEnd/>
            </a:ln>
            <a:effectLst/>
          </p:spPr>
          <p:txBody>
            <a:bodyPr wrap="none">
              <a:spAutoFit/>
            </a:bodyPr>
            <a:lstStyle/>
            <a:p>
              <a:pPr eaLnBrk="1" hangingPunct="1"/>
              <a:r>
                <a:rPr lang="ja-JP" altLang="en-US"/>
                <a:t>ブロック状態</a:t>
              </a:r>
            </a:p>
          </p:txBody>
        </p:sp>
      </p:grpSp>
      <p:grpSp>
        <p:nvGrpSpPr>
          <p:cNvPr id="413722" name="Group 26"/>
          <p:cNvGrpSpPr>
            <a:grpSpLocks/>
          </p:cNvGrpSpPr>
          <p:nvPr/>
        </p:nvGrpSpPr>
        <p:grpSpPr bwMode="auto">
          <a:xfrm>
            <a:off x="5791200" y="4267200"/>
            <a:ext cx="793750" cy="762000"/>
            <a:chOff x="3600" y="2880"/>
            <a:chExt cx="500" cy="480"/>
          </a:xfrm>
        </p:grpSpPr>
        <p:sp>
          <p:nvSpPr>
            <p:cNvPr id="23582" name="Line 27"/>
            <p:cNvSpPr>
              <a:spLocks noChangeShapeType="1"/>
            </p:cNvSpPr>
            <p:nvPr/>
          </p:nvSpPr>
          <p:spPr bwMode="auto">
            <a:xfrm>
              <a:off x="3648" y="2880"/>
              <a:ext cx="0" cy="480"/>
            </a:xfrm>
            <a:prstGeom prst="line">
              <a:avLst/>
            </a:prstGeom>
            <a:noFill/>
            <a:ln w="28575">
              <a:solidFill>
                <a:schemeClr val="tx1"/>
              </a:solidFill>
              <a:prstDash val="sysDot"/>
              <a:round/>
              <a:headEnd type="triangle" w="med" len="med"/>
              <a:tailEnd/>
            </a:ln>
            <a:effectLst/>
          </p:spPr>
          <p:txBody>
            <a:bodyPr wrap="none"/>
            <a:lstStyle/>
            <a:p>
              <a:endParaRPr lang="ja-JP" altLang="en-US"/>
            </a:p>
          </p:txBody>
        </p:sp>
        <p:sp>
          <p:nvSpPr>
            <p:cNvPr id="23583" name="Text Box 28"/>
            <p:cNvSpPr txBox="1">
              <a:spLocks noChangeArrowheads="1"/>
            </p:cNvSpPr>
            <p:nvPr/>
          </p:nvSpPr>
          <p:spPr bwMode="auto">
            <a:xfrm>
              <a:off x="3600" y="2976"/>
              <a:ext cx="500" cy="288"/>
            </a:xfrm>
            <a:prstGeom prst="rect">
              <a:avLst/>
            </a:prstGeom>
            <a:noFill/>
            <a:ln w="9525">
              <a:noFill/>
              <a:miter lim="800000"/>
              <a:headEnd/>
              <a:tailEnd/>
            </a:ln>
            <a:effectLst/>
          </p:spPr>
          <p:txBody>
            <a:bodyPr wrap="none">
              <a:spAutoFit/>
            </a:bodyPr>
            <a:lstStyle/>
            <a:p>
              <a:pPr eaLnBrk="1" hangingPunct="1"/>
              <a:r>
                <a:rPr lang="ja-JP" altLang="en-US"/>
                <a:t>解放</a:t>
              </a:r>
            </a:p>
          </p:txBody>
        </p:sp>
      </p:grpSp>
      <p:grpSp>
        <p:nvGrpSpPr>
          <p:cNvPr id="413725" name="Group 29"/>
          <p:cNvGrpSpPr>
            <a:grpSpLocks/>
          </p:cNvGrpSpPr>
          <p:nvPr/>
        </p:nvGrpSpPr>
        <p:grpSpPr bwMode="auto">
          <a:xfrm>
            <a:off x="6172200" y="3810000"/>
            <a:ext cx="2362200" cy="1905000"/>
            <a:chOff x="3840" y="2592"/>
            <a:chExt cx="1488" cy="1200"/>
          </a:xfrm>
        </p:grpSpPr>
        <p:sp>
          <p:nvSpPr>
            <p:cNvPr id="23579" name="Line 30"/>
            <p:cNvSpPr>
              <a:spLocks noChangeShapeType="1"/>
            </p:cNvSpPr>
            <p:nvPr/>
          </p:nvSpPr>
          <p:spPr bwMode="auto">
            <a:xfrm>
              <a:off x="3888" y="2880"/>
              <a:ext cx="1440" cy="0"/>
            </a:xfrm>
            <a:prstGeom prst="line">
              <a:avLst/>
            </a:prstGeom>
            <a:noFill/>
            <a:ln w="38100">
              <a:solidFill>
                <a:srgbClr val="FFFF99"/>
              </a:solidFill>
              <a:prstDash val="dash"/>
              <a:round/>
              <a:headEnd/>
              <a:tailEnd/>
            </a:ln>
            <a:effectLst/>
          </p:spPr>
          <p:txBody>
            <a:bodyPr wrap="none"/>
            <a:lstStyle/>
            <a:p>
              <a:endParaRPr lang="ja-JP" altLang="en-US"/>
            </a:p>
          </p:txBody>
        </p:sp>
        <p:sp>
          <p:nvSpPr>
            <p:cNvPr id="23580" name="Text Box 31"/>
            <p:cNvSpPr txBox="1">
              <a:spLocks noChangeArrowheads="1"/>
            </p:cNvSpPr>
            <p:nvPr/>
          </p:nvSpPr>
          <p:spPr bwMode="auto">
            <a:xfrm>
              <a:off x="3840" y="2592"/>
              <a:ext cx="1473" cy="288"/>
            </a:xfrm>
            <a:prstGeom prst="rect">
              <a:avLst/>
            </a:prstGeom>
            <a:noFill/>
            <a:ln w="9525">
              <a:noFill/>
              <a:miter lim="800000"/>
              <a:headEnd/>
              <a:tailEnd/>
            </a:ln>
            <a:effectLst/>
          </p:spPr>
          <p:txBody>
            <a:bodyPr wrap="none">
              <a:spAutoFit/>
            </a:bodyPr>
            <a:lstStyle/>
            <a:p>
              <a:pPr eaLnBrk="1" hangingPunct="1"/>
              <a:r>
                <a:rPr lang="ja-JP" altLang="en-US"/>
                <a:t>プロセス2確保中</a:t>
              </a:r>
            </a:p>
          </p:txBody>
        </p:sp>
        <p:sp>
          <p:nvSpPr>
            <p:cNvPr id="23581" name="Line 32"/>
            <p:cNvSpPr>
              <a:spLocks noChangeShapeType="1"/>
            </p:cNvSpPr>
            <p:nvPr/>
          </p:nvSpPr>
          <p:spPr bwMode="auto">
            <a:xfrm>
              <a:off x="3888" y="3792"/>
              <a:ext cx="1440" cy="0"/>
            </a:xfrm>
            <a:prstGeom prst="line">
              <a:avLst/>
            </a:prstGeom>
            <a:noFill/>
            <a:ln w="38100">
              <a:solidFill>
                <a:srgbClr val="FFFF99"/>
              </a:solidFill>
              <a:round/>
              <a:headEnd/>
              <a:tailEnd type="triangle" w="med" len="med"/>
            </a:ln>
            <a:effectLst/>
          </p:spPr>
          <p:txBody>
            <a:bodyPr wrap="none"/>
            <a:lstStyle/>
            <a:p>
              <a:endParaRPr lang="ja-JP" altLang="en-US"/>
            </a:p>
          </p:txBody>
        </p:sp>
      </p:grpSp>
      <p:sp>
        <p:nvSpPr>
          <p:cNvPr id="413729" name="AutoShape 33"/>
          <p:cNvSpPr>
            <a:spLocks noChangeArrowheads="1"/>
          </p:cNvSpPr>
          <p:nvPr/>
        </p:nvSpPr>
        <p:spPr bwMode="auto">
          <a:xfrm>
            <a:off x="4876800" y="2895600"/>
            <a:ext cx="1219200" cy="838200"/>
          </a:xfrm>
          <a:prstGeom prst="wedgeRoundRectCallout">
            <a:avLst>
              <a:gd name="adj1" fmla="val -76171"/>
              <a:gd name="adj2" fmla="val 201894"/>
              <a:gd name="adj3" fmla="val 16667"/>
            </a:avLst>
          </a:prstGeom>
          <a:noFill/>
          <a:ln w="19050">
            <a:solidFill>
              <a:schemeClr val="tx1"/>
            </a:solidFill>
            <a:miter lim="800000"/>
            <a:headEnd/>
            <a:tailEnd/>
          </a:ln>
          <a:effectLst/>
        </p:spPr>
        <p:txBody>
          <a:bodyPr/>
          <a:lstStyle/>
          <a:p>
            <a:pPr algn="ctr" eaLnBrk="1" hangingPunct="1"/>
            <a:r>
              <a:rPr lang="ja-JP" altLang="en-US"/>
              <a:t>臨界</a:t>
            </a:r>
          </a:p>
          <a:p>
            <a:pPr algn="ctr" eaLnBrk="1" hangingPunct="1"/>
            <a:r>
              <a:rPr lang="ja-JP" altLang="en-US"/>
              <a:t>領域</a:t>
            </a:r>
          </a:p>
        </p:txBody>
      </p:sp>
      <p:sp>
        <p:nvSpPr>
          <p:cNvPr id="413730" name="Text Box 34"/>
          <p:cNvSpPr txBox="1">
            <a:spLocks noChangeArrowheads="1"/>
          </p:cNvSpPr>
          <p:nvPr/>
        </p:nvSpPr>
        <p:spPr bwMode="auto">
          <a:xfrm>
            <a:off x="609600" y="6035675"/>
            <a:ext cx="4830763" cy="822325"/>
          </a:xfrm>
          <a:prstGeom prst="rect">
            <a:avLst/>
          </a:prstGeom>
          <a:noFill/>
          <a:ln w="9525">
            <a:noFill/>
            <a:miter lim="800000"/>
            <a:headEnd/>
            <a:tailEnd/>
          </a:ln>
          <a:effectLst/>
        </p:spPr>
        <p:txBody>
          <a:bodyPr wrap="none">
            <a:spAutoFit/>
          </a:bodyPr>
          <a:lstStyle/>
          <a:p>
            <a:pPr eaLnBrk="1" hangingPunct="1"/>
            <a:r>
              <a:rPr lang="ja-JP" altLang="en-US"/>
              <a:t>必要な資源が他のプロセスに</a:t>
            </a:r>
          </a:p>
          <a:p>
            <a:pPr eaLnBrk="1" hangingPunct="1"/>
            <a:r>
              <a:rPr lang="ja-JP" altLang="en-US"/>
              <a:t>使用されているとブロック状態になる</a:t>
            </a:r>
          </a:p>
        </p:txBody>
      </p:sp>
      <p:sp>
        <p:nvSpPr>
          <p:cNvPr id="23572" name="Rectangle 36"/>
          <p:cNvSpPr>
            <a:spLocks noChangeArrowheads="1"/>
          </p:cNvSpPr>
          <p:nvPr/>
        </p:nvSpPr>
        <p:spPr bwMode="auto">
          <a:xfrm>
            <a:off x="685800" y="2667000"/>
            <a:ext cx="1600200" cy="381000"/>
          </a:xfrm>
          <a:prstGeom prst="rect">
            <a:avLst/>
          </a:prstGeom>
          <a:noFill/>
          <a:ln w="19050">
            <a:solidFill>
              <a:schemeClr val="tx1"/>
            </a:solidFill>
            <a:miter lim="800000"/>
            <a:headEnd/>
            <a:tailEnd/>
          </a:ln>
          <a:effectLst/>
        </p:spPr>
        <p:txBody>
          <a:bodyPr wrap="none" anchor="ctr"/>
          <a:lstStyle/>
          <a:p>
            <a:pPr algn="ctr" eaLnBrk="1" hangingPunct="1"/>
            <a:r>
              <a:rPr lang="ja-JP" altLang="en-US"/>
              <a:t>資源1使用</a:t>
            </a:r>
          </a:p>
        </p:txBody>
      </p:sp>
      <p:sp>
        <p:nvSpPr>
          <p:cNvPr id="23573" name="Rectangle 37"/>
          <p:cNvSpPr>
            <a:spLocks noChangeArrowheads="1"/>
          </p:cNvSpPr>
          <p:nvPr/>
        </p:nvSpPr>
        <p:spPr bwMode="auto">
          <a:xfrm>
            <a:off x="2514600" y="2895600"/>
            <a:ext cx="1600200" cy="381000"/>
          </a:xfrm>
          <a:prstGeom prst="rect">
            <a:avLst/>
          </a:prstGeom>
          <a:noFill/>
          <a:ln w="19050">
            <a:solidFill>
              <a:schemeClr val="tx1"/>
            </a:solidFill>
            <a:miter lim="800000"/>
            <a:headEnd/>
            <a:tailEnd/>
          </a:ln>
          <a:effectLst/>
        </p:spPr>
        <p:txBody>
          <a:bodyPr wrap="none" anchor="ctr"/>
          <a:lstStyle/>
          <a:p>
            <a:pPr algn="ctr" eaLnBrk="1" hangingPunct="1"/>
            <a:r>
              <a:rPr lang="ja-JP" altLang="en-US"/>
              <a:t>資源1使用</a:t>
            </a:r>
          </a:p>
        </p:txBody>
      </p:sp>
      <p:grpSp>
        <p:nvGrpSpPr>
          <p:cNvPr id="413734" name="Group 38"/>
          <p:cNvGrpSpPr>
            <a:grpSpLocks/>
          </p:cNvGrpSpPr>
          <p:nvPr/>
        </p:nvGrpSpPr>
        <p:grpSpPr bwMode="auto">
          <a:xfrm>
            <a:off x="685800" y="2362200"/>
            <a:ext cx="3429000" cy="1219200"/>
            <a:chOff x="432" y="1488"/>
            <a:chExt cx="2160" cy="768"/>
          </a:xfrm>
        </p:grpSpPr>
        <p:sp>
          <p:nvSpPr>
            <p:cNvPr id="23575" name="Rectangle 39"/>
            <p:cNvSpPr>
              <a:spLocks noChangeArrowheads="1"/>
            </p:cNvSpPr>
            <p:nvPr/>
          </p:nvSpPr>
          <p:spPr bwMode="auto">
            <a:xfrm>
              <a:off x="432" y="1488"/>
              <a:ext cx="1008" cy="192"/>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dirty="0">
                  <a:solidFill>
                    <a:srgbClr val="000000"/>
                  </a:solidFill>
                </a:rPr>
                <a:t>資源1要求</a:t>
              </a:r>
            </a:p>
          </p:txBody>
        </p:sp>
        <p:sp>
          <p:nvSpPr>
            <p:cNvPr id="23576" name="Rectangle 40"/>
            <p:cNvSpPr>
              <a:spLocks noChangeArrowheads="1"/>
            </p:cNvSpPr>
            <p:nvPr/>
          </p:nvSpPr>
          <p:spPr bwMode="auto">
            <a:xfrm>
              <a:off x="432" y="1920"/>
              <a:ext cx="1008" cy="192"/>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資源1解放</a:t>
              </a:r>
            </a:p>
          </p:txBody>
        </p:sp>
        <p:sp>
          <p:nvSpPr>
            <p:cNvPr id="23577" name="Rectangle 41"/>
            <p:cNvSpPr>
              <a:spLocks noChangeArrowheads="1"/>
            </p:cNvSpPr>
            <p:nvPr/>
          </p:nvSpPr>
          <p:spPr bwMode="auto">
            <a:xfrm>
              <a:off x="1584" y="1632"/>
              <a:ext cx="1008" cy="192"/>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a:solidFill>
                    <a:srgbClr val="000000"/>
                  </a:solidFill>
                </a:rPr>
                <a:t>資源1要求</a:t>
              </a:r>
            </a:p>
          </p:txBody>
        </p:sp>
        <p:sp>
          <p:nvSpPr>
            <p:cNvPr id="23578" name="Rectangle 42"/>
            <p:cNvSpPr>
              <a:spLocks noChangeArrowheads="1"/>
            </p:cNvSpPr>
            <p:nvPr/>
          </p:nvSpPr>
          <p:spPr bwMode="auto">
            <a:xfrm>
              <a:off x="1584" y="2064"/>
              <a:ext cx="1008" cy="192"/>
            </a:xfrm>
            <a:prstGeom prst="rect">
              <a:avLst/>
            </a:prstGeom>
            <a:solidFill>
              <a:srgbClr val="CCFFCC"/>
            </a:solidFill>
            <a:ln w="9525">
              <a:solidFill>
                <a:schemeClr val="tx1"/>
              </a:solidFill>
              <a:miter lim="800000"/>
              <a:headEnd/>
              <a:tailEnd/>
            </a:ln>
            <a:effectLst/>
          </p:spPr>
          <p:txBody>
            <a:bodyPr wrap="none" anchor="ctr"/>
            <a:lstStyle/>
            <a:p>
              <a:pPr algn="ctr" eaLnBrk="1" hangingPunct="1"/>
              <a:r>
                <a:rPr lang="ja-JP" altLang="en-US" dirty="0">
                  <a:solidFill>
                    <a:srgbClr val="000000"/>
                  </a:solidFill>
                </a:rPr>
                <a:t>資源1解放</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13734"/>
                                        </p:tgtEl>
                                        <p:attrNameLst>
                                          <p:attrName>style.visibility</p:attrName>
                                        </p:attrNameLst>
                                      </p:cBhvr>
                                      <p:to>
                                        <p:strVal val="visible"/>
                                      </p:to>
                                    </p:set>
                                    <p:animEffect transition="in" filter="checkerboard(across)">
                                      <p:cBhvr>
                                        <p:cTn id="7" dur="500"/>
                                        <p:tgtEl>
                                          <p:spTgt spid="4137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3704"/>
                                        </p:tgtEl>
                                        <p:attrNameLst>
                                          <p:attrName>style.visibility</p:attrName>
                                        </p:attrNameLst>
                                      </p:cBhvr>
                                      <p:to>
                                        <p:strVal val="visible"/>
                                      </p:to>
                                    </p:set>
                                    <p:animEffect transition="in" filter="wipe(left)">
                                      <p:cBhvr>
                                        <p:cTn id="12" dur="500"/>
                                        <p:tgtEl>
                                          <p:spTgt spid="4137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413706"/>
                                        </p:tgtEl>
                                        <p:attrNameLst>
                                          <p:attrName>style.visibility</p:attrName>
                                        </p:attrNameLst>
                                      </p:cBhvr>
                                      <p:to>
                                        <p:strVal val="visible"/>
                                      </p:to>
                                    </p:set>
                                    <p:animEffect transition="in" filter="wipe(down)">
                                      <p:cBhvr>
                                        <p:cTn id="17" dur="500"/>
                                        <p:tgtEl>
                                          <p:spTgt spid="4137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13711"/>
                                        </p:tgtEl>
                                        <p:attrNameLst>
                                          <p:attrName>style.visibility</p:attrName>
                                        </p:attrNameLst>
                                      </p:cBhvr>
                                      <p:to>
                                        <p:strVal val="visible"/>
                                      </p:to>
                                    </p:set>
                                    <p:animEffect transition="in" filter="wipe(left)">
                                      <p:cBhvr>
                                        <p:cTn id="22" dur="500"/>
                                        <p:tgtEl>
                                          <p:spTgt spid="4137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13729"/>
                                        </p:tgtEl>
                                        <p:attrNameLst>
                                          <p:attrName>style.visibility</p:attrName>
                                        </p:attrNameLst>
                                      </p:cBhvr>
                                      <p:to>
                                        <p:strVal val="visible"/>
                                      </p:to>
                                    </p:set>
                                    <p:animEffect transition="in" filter="checkerboard(across)">
                                      <p:cBhvr>
                                        <p:cTn id="27" dur="500"/>
                                        <p:tgtEl>
                                          <p:spTgt spid="41372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3710"/>
                                        </p:tgtEl>
                                        <p:attrNameLst>
                                          <p:attrName>style.visibility</p:attrName>
                                        </p:attrNameLst>
                                      </p:cBhvr>
                                      <p:to>
                                        <p:strVal val="visible"/>
                                      </p:to>
                                    </p:set>
                                    <p:animEffect transition="in" filter="wipe(left)">
                                      <p:cBhvr>
                                        <p:cTn id="32" dur="500"/>
                                        <p:tgtEl>
                                          <p:spTgt spid="41371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413716"/>
                                        </p:tgtEl>
                                        <p:attrNameLst>
                                          <p:attrName>style.visibility</p:attrName>
                                        </p:attrNameLst>
                                      </p:cBhvr>
                                      <p:to>
                                        <p:strVal val="visible"/>
                                      </p:to>
                                    </p:set>
                                    <p:animEffect transition="in" filter="wipe(down)">
                                      <p:cBhvr>
                                        <p:cTn id="37" dur="500"/>
                                        <p:tgtEl>
                                          <p:spTgt spid="41371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413719"/>
                                        </p:tgtEl>
                                        <p:attrNameLst>
                                          <p:attrName>style.visibility</p:attrName>
                                        </p:attrNameLst>
                                      </p:cBhvr>
                                      <p:to>
                                        <p:strVal val="visible"/>
                                      </p:to>
                                    </p:set>
                                    <p:animEffect transition="in" filter="wipe(left)">
                                      <p:cBhvr>
                                        <p:cTn id="42" dur="500"/>
                                        <p:tgtEl>
                                          <p:spTgt spid="4137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413722"/>
                                        </p:tgtEl>
                                        <p:attrNameLst>
                                          <p:attrName>style.visibility</p:attrName>
                                        </p:attrNameLst>
                                      </p:cBhvr>
                                      <p:to>
                                        <p:strVal val="visible"/>
                                      </p:to>
                                    </p:set>
                                    <p:animEffect transition="in" filter="wipe(down)">
                                      <p:cBhvr>
                                        <p:cTn id="47" dur="500"/>
                                        <p:tgtEl>
                                          <p:spTgt spid="41372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413725"/>
                                        </p:tgtEl>
                                        <p:attrNameLst>
                                          <p:attrName>style.visibility</p:attrName>
                                        </p:attrNameLst>
                                      </p:cBhvr>
                                      <p:to>
                                        <p:strVal val="visible"/>
                                      </p:to>
                                    </p:set>
                                    <p:animEffect transition="in" filter="wipe(left)">
                                      <p:cBhvr>
                                        <p:cTn id="52" dur="500"/>
                                        <p:tgtEl>
                                          <p:spTgt spid="41372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413730"/>
                                        </p:tgtEl>
                                        <p:attrNameLst>
                                          <p:attrName>style.visibility</p:attrName>
                                        </p:attrNameLst>
                                      </p:cBhvr>
                                      <p:to>
                                        <p:strVal val="visible"/>
                                      </p:to>
                                    </p:set>
                                    <p:anim calcmode="lin" valueType="num">
                                      <p:cBhvr additive="base">
                                        <p:cTn id="57" dur="500" fill="hold"/>
                                        <p:tgtEl>
                                          <p:spTgt spid="413730"/>
                                        </p:tgtEl>
                                        <p:attrNameLst>
                                          <p:attrName>ppt_x</p:attrName>
                                        </p:attrNameLst>
                                      </p:cBhvr>
                                      <p:tavLst>
                                        <p:tav tm="0">
                                          <p:val>
                                            <p:strVal val="#ppt_x"/>
                                          </p:val>
                                        </p:tav>
                                        <p:tav tm="100000">
                                          <p:val>
                                            <p:strVal val="#ppt_x"/>
                                          </p:val>
                                        </p:tav>
                                      </p:tavLst>
                                    </p:anim>
                                    <p:anim calcmode="lin" valueType="num">
                                      <p:cBhvr additive="base">
                                        <p:cTn id="58" dur="500" fill="hold"/>
                                        <p:tgtEl>
                                          <p:spTgt spid="4137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3704" grpId="0" animBg="1"/>
      <p:bldP spid="413710" grpId="0" animBg="1"/>
      <p:bldP spid="413729" grpId="0" animBg="1" autoUpdateAnimBg="0"/>
      <p:bldP spid="413730"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800100"/>
            <a:ext cx="7772400" cy="762000"/>
          </a:xfrm>
        </p:spPr>
        <p:txBody>
          <a:bodyPr/>
          <a:lstStyle/>
          <a:p>
            <a:pPr eaLnBrk="1" hangingPunct="1"/>
            <a:r>
              <a:rPr lang="ja-JP" altLang="en-US"/>
              <a:t>相互排除</a:t>
            </a:r>
          </a:p>
        </p:txBody>
      </p:sp>
      <p:sp>
        <p:nvSpPr>
          <p:cNvPr id="24579" name="Rectangle 20"/>
          <p:cNvSpPr>
            <a:spLocks noChangeArrowheads="1"/>
          </p:cNvSpPr>
          <p:nvPr/>
        </p:nvSpPr>
        <p:spPr bwMode="auto">
          <a:xfrm>
            <a:off x="4191000" y="4572000"/>
            <a:ext cx="1066800" cy="1219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4580" name="Text Box 21"/>
          <p:cNvSpPr txBox="1">
            <a:spLocks noChangeArrowheads="1"/>
          </p:cNvSpPr>
          <p:nvPr/>
        </p:nvSpPr>
        <p:spPr bwMode="auto">
          <a:xfrm>
            <a:off x="4343400" y="45720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24581" name="Group 46"/>
          <p:cNvGrpSpPr>
            <a:grpSpLocks/>
          </p:cNvGrpSpPr>
          <p:nvPr/>
        </p:nvGrpSpPr>
        <p:grpSpPr bwMode="auto">
          <a:xfrm>
            <a:off x="4572000" y="4953000"/>
            <a:ext cx="228600" cy="609600"/>
            <a:chOff x="2928" y="2160"/>
            <a:chExt cx="144" cy="384"/>
          </a:xfrm>
        </p:grpSpPr>
        <p:sp>
          <p:nvSpPr>
            <p:cNvPr id="24598" name="Oval 24"/>
            <p:cNvSpPr>
              <a:spLocks noChangeArrowheads="1"/>
            </p:cNvSpPr>
            <p:nvPr/>
          </p:nvSpPr>
          <p:spPr bwMode="auto">
            <a:xfrm>
              <a:off x="2928" y="216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4599" name="AutoShape 25"/>
            <p:cNvSpPr>
              <a:spLocks noChangeArrowheads="1"/>
            </p:cNvSpPr>
            <p:nvPr/>
          </p:nvSpPr>
          <p:spPr bwMode="auto">
            <a:xfrm>
              <a:off x="2928" y="2304"/>
              <a:ext cx="144" cy="240"/>
            </a:xfrm>
            <a:prstGeom prst="flowChartExtract">
              <a:avLst/>
            </a:prstGeom>
            <a:solidFill>
              <a:srgbClr val="CC99FF"/>
            </a:solidFill>
            <a:ln w="9525">
              <a:solidFill>
                <a:schemeClr val="tx1"/>
              </a:solidFill>
              <a:miter lim="800000"/>
              <a:headEnd/>
              <a:tailEnd/>
            </a:ln>
            <a:effectLst/>
          </p:spPr>
          <p:txBody>
            <a:bodyPr wrap="none" anchor="ctr"/>
            <a:lstStyle/>
            <a:p>
              <a:pPr eaLnBrk="1" hangingPunct="1"/>
              <a:endParaRPr lang="ja-JP" altLang="en-US"/>
            </a:p>
          </p:txBody>
        </p:sp>
      </p:grpSp>
      <p:sp>
        <p:nvSpPr>
          <p:cNvPr id="24582" name="Text Box 27"/>
          <p:cNvSpPr txBox="1">
            <a:spLocks noChangeArrowheads="1"/>
          </p:cNvSpPr>
          <p:nvPr/>
        </p:nvSpPr>
        <p:spPr bwMode="auto">
          <a:xfrm>
            <a:off x="381000" y="1752600"/>
            <a:ext cx="2555875" cy="519113"/>
          </a:xfrm>
          <a:prstGeom prst="rect">
            <a:avLst/>
          </a:prstGeom>
          <a:noFill/>
          <a:ln w="9525">
            <a:noFill/>
            <a:miter lim="800000"/>
            <a:headEnd/>
            <a:tailEnd/>
          </a:ln>
          <a:effectLst/>
        </p:spPr>
        <p:txBody>
          <a:bodyPr wrap="none">
            <a:spAutoFit/>
          </a:bodyPr>
          <a:lstStyle/>
          <a:p>
            <a:pPr eaLnBrk="1" hangingPunct="1"/>
            <a:r>
              <a:rPr lang="en-US" altLang="ja-JP" sz="2800"/>
              <a:t>WC = </a:t>
            </a:r>
            <a:r>
              <a:rPr lang="ja-JP" altLang="en-US" sz="2800"/>
              <a:t>臨界領域</a:t>
            </a:r>
          </a:p>
        </p:txBody>
      </p:sp>
      <p:grpSp>
        <p:nvGrpSpPr>
          <p:cNvPr id="24583" name="Group 42"/>
          <p:cNvGrpSpPr>
            <a:grpSpLocks/>
          </p:cNvGrpSpPr>
          <p:nvPr/>
        </p:nvGrpSpPr>
        <p:grpSpPr bwMode="auto">
          <a:xfrm>
            <a:off x="3048000" y="4648200"/>
            <a:ext cx="228600" cy="609600"/>
            <a:chOff x="1680" y="1920"/>
            <a:chExt cx="144" cy="384"/>
          </a:xfrm>
        </p:grpSpPr>
        <p:sp>
          <p:nvSpPr>
            <p:cNvPr id="24596" name="Oval 32"/>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4597" name="AutoShape 33"/>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24584" name="Group 45"/>
          <p:cNvGrpSpPr>
            <a:grpSpLocks/>
          </p:cNvGrpSpPr>
          <p:nvPr/>
        </p:nvGrpSpPr>
        <p:grpSpPr bwMode="auto">
          <a:xfrm>
            <a:off x="3048000" y="5334000"/>
            <a:ext cx="228600" cy="609600"/>
            <a:chOff x="1680" y="2352"/>
            <a:chExt cx="144" cy="384"/>
          </a:xfrm>
        </p:grpSpPr>
        <p:sp>
          <p:nvSpPr>
            <p:cNvPr id="24594" name="Oval 35"/>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4595" name="AutoShape 36"/>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grpSp>
        <p:nvGrpSpPr>
          <p:cNvPr id="24585" name="Group 44"/>
          <p:cNvGrpSpPr>
            <a:grpSpLocks/>
          </p:cNvGrpSpPr>
          <p:nvPr/>
        </p:nvGrpSpPr>
        <p:grpSpPr bwMode="auto">
          <a:xfrm>
            <a:off x="2590800" y="5029200"/>
            <a:ext cx="228600" cy="609600"/>
            <a:chOff x="1392" y="2352"/>
            <a:chExt cx="144" cy="384"/>
          </a:xfrm>
        </p:grpSpPr>
        <p:sp>
          <p:nvSpPr>
            <p:cNvPr id="24592" name="Oval 39"/>
            <p:cNvSpPr>
              <a:spLocks noChangeArrowheads="1"/>
            </p:cNvSpPr>
            <p:nvPr/>
          </p:nvSpPr>
          <p:spPr bwMode="auto">
            <a:xfrm>
              <a:off x="1392"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4593" name="AutoShape 40"/>
            <p:cNvSpPr>
              <a:spLocks noChangeArrowheads="1"/>
            </p:cNvSpPr>
            <p:nvPr/>
          </p:nvSpPr>
          <p:spPr bwMode="auto">
            <a:xfrm>
              <a:off x="1392" y="2496"/>
              <a:ext cx="144" cy="240"/>
            </a:xfrm>
            <a:prstGeom prst="flowChartExtract">
              <a:avLst/>
            </a:prstGeom>
            <a:solidFill>
              <a:srgbClr val="00FF00"/>
            </a:solidFill>
            <a:ln w="9525">
              <a:solidFill>
                <a:schemeClr val="tx1"/>
              </a:solidFill>
              <a:miter lim="800000"/>
              <a:headEnd/>
              <a:tailEnd/>
            </a:ln>
            <a:effectLst/>
          </p:spPr>
          <p:txBody>
            <a:bodyPr wrap="none" anchor="ctr"/>
            <a:lstStyle/>
            <a:p>
              <a:pPr eaLnBrk="1" hangingPunct="1"/>
              <a:endParaRPr lang="ja-JP" altLang="en-US"/>
            </a:p>
          </p:txBody>
        </p:sp>
      </p:grpSp>
      <p:sp>
        <p:nvSpPr>
          <p:cNvPr id="23563" name="Text Box 41"/>
          <p:cNvSpPr txBox="1">
            <a:spLocks noChangeArrowheads="1"/>
          </p:cNvSpPr>
          <p:nvPr/>
        </p:nvSpPr>
        <p:spPr bwMode="auto">
          <a:xfrm>
            <a:off x="685800" y="3048000"/>
            <a:ext cx="4291013" cy="946150"/>
          </a:xfrm>
          <a:prstGeom prst="rect">
            <a:avLst/>
          </a:prstGeom>
          <a:noFill/>
          <a:ln w="9525">
            <a:noFill/>
            <a:miter lim="800000"/>
            <a:headEnd/>
            <a:tailEnd/>
          </a:ln>
          <a:effectLst/>
        </p:spPr>
        <p:txBody>
          <a:bodyPr wrap="none">
            <a:spAutoFit/>
          </a:bodyPr>
          <a:lstStyle/>
          <a:p>
            <a:pPr marL="457200" indent="-457200" eaLnBrk="1" hangingPunct="1">
              <a:buFontTx/>
              <a:buAutoNum type="arabicPeriod"/>
            </a:pPr>
            <a:r>
              <a:rPr lang="en-US" altLang="ja-JP" sz="2800"/>
              <a:t>WC</a:t>
            </a:r>
            <a:r>
              <a:rPr lang="ja-JP" altLang="en-US" sz="2800"/>
              <a:t>が空いているか確認</a:t>
            </a:r>
          </a:p>
          <a:p>
            <a:pPr marL="457200" indent="-457200" eaLnBrk="1" hangingPunct="1">
              <a:buFontTx/>
              <a:buAutoNum type="arabicPeriod"/>
            </a:pPr>
            <a:r>
              <a:rPr lang="en-US" altLang="ja-JP" sz="2800"/>
              <a:t>WC</a:t>
            </a:r>
            <a:r>
              <a:rPr lang="ja-JP" altLang="en-US" sz="2800"/>
              <a:t>に入る</a:t>
            </a:r>
          </a:p>
        </p:txBody>
      </p:sp>
      <p:sp>
        <p:nvSpPr>
          <p:cNvPr id="444463" name="AutoShape 47"/>
          <p:cNvSpPr>
            <a:spLocks noChangeArrowheads="1"/>
          </p:cNvSpPr>
          <p:nvPr/>
        </p:nvSpPr>
        <p:spPr bwMode="auto">
          <a:xfrm>
            <a:off x="5562600" y="3505200"/>
            <a:ext cx="1981200" cy="914400"/>
          </a:xfrm>
          <a:prstGeom prst="wedgeRoundRectCallout">
            <a:avLst>
              <a:gd name="adj1" fmla="val -65065"/>
              <a:gd name="adj2" fmla="val 39931"/>
              <a:gd name="adj3" fmla="val 16667"/>
            </a:avLst>
          </a:prstGeom>
          <a:noFill/>
          <a:ln w="19050">
            <a:solidFill>
              <a:schemeClr val="tx1"/>
            </a:solidFill>
            <a:miter lim="800000"/>
            <a:headEnd/>
            <a:tailEnd/>
          </a:ln>
          <a:effectLst/>
        </p:spPr>
        <p:txBody>
          <a:bodyPr/>
          <a:lstStyle/>
          <a:p>
            <a:pPr algn="ctr" eaLnBrk="1" hangingPunct="1"/>
            <a:r>
              <a:rPr lang="ja-JP" altLang="en-US"/>
              <a:t>使用中の</a:t>
            </a:r>
            <a:endParaRPr lang="en-US" altLang="ja-JP"/>
          </a:p>
          <a:p>
            <a:pPr algn="ctr" eaLnBrk="1" hangingPunct="1"/>
            <a:r>
              <a:rPr lang="ja-JP" altLang="en-US"/>
              <a:t>表示点等</a:t>
            </a:r>
          </a:p>
        </p:txBody>
      </p:sp>
      <p:sp>
        <p:nvSpPr>
          <p:cNvPr id="24588" name="Rectangle 48"/>
          <p:cNvSpPr>
            <a:spLocks noChangeArrowheads="1"/>
          </p:cNvSpPr>
          <p:nvPr/>
        </p:nvSpPr>
        <p:spPr bwMode="auto">
          <a:xfrm>
            <a:off x="4191000" y="4191000"/>
            <a:ext cx="1066800" cy="304800"/>
          </a:xfrm>
          <a:prstGeom prst="rect">
            <a:avLst/>
          </a:prstGeom>
          <a:solidFill>
            <a:schemeClr val="tx1"/>
          </a:solidFill>
          <a:ln w="19050">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sp>
        <p:nvSpPr>
          <p:cNvPr id="444465" name="Line 49"/>
          <p:cNvSpPr>
            <a:spLocks noChangeShapeType="1"/>
          </p:cNvSpPr>
          <p:nvPr/>
        </p:nvSpPr>
        <p:spPr bwMode="auto">
          <a:xfrm flipV="1">
            <a:off x="3352800" y="4419600"/>
            <a:ext cx="762000" cy="304800"/>
          </a:xfrm>
          <a:prstGeom prst="line">
            <a:avLst/>
          </a:prstGeom>
          <a:noFill/>
          <a:ln w="28575">
            <a:solidFill>
              <a:schemeClr val="tx1"/>
            </a:solidFill>
            <a:prstDash val="sysDot"/>
            <a:round/>
            <a:headEnd/>
            <a:tailEnd type="triangle" w="med" len="med"/>
          </a:ln>
          <a:effectLst/>
        </p:spPr>
        <p:txBody>
          <a:bodyPr wrap="none"/>
          <a:lstStyle/>
          <a:p>
            <a:endParaRPr lang="ja-JP" altLang="en-US"/>
          </a:p>
        </p:txBody>
      </p:sp>
      <p:sp>
        <p:nvSpPr>
          <p:cNvPr id="444466" name="AutoShape 50"/>
          <p:cNvSpPr>
            <a:spLocks noChangeArrowheads="1"/>
          </p:cNvSpPr>
          <p:nvPr/>
        </p:nvSpPr>
        <p:spPr bwMode="auto">
          <a:xfrm>
            <a:off x="685800" y="4343400"/>
            <a:ext cx="1828800" cy="457200"/>
          </a:xfrm>
          <a:prstGeom prst="wedgeRoundRectCallout">
            <a:avLst>
              <a:gd name="adj1" fmla="val 75259"/>
              <a:gd name="adj2" fmla="val 33681"/>
              <a:gd name="adj3" fmla="val 16667"/>
            </a:avLst>
          </a:prstGeom>
          <a:noFill/>
          <a:ln w="19050">
            <a:solidFill>
              <a:schemeClr val="tx1"/>
            </a:solidFill>
            <a:miter lim="800000"/>
            <a:headEnd/>
            <a:tailEnd/>
          </a:ln>
          <a:effectLst/>
        </p:spPr>
        <p:txBody>
          <a:bodyPr/>
          <a:lstStyle/>
          <a:p>
            <a:pPr algn="ctr" eaLnBrk="1" hangingPunct="1"/>
            <a:r>
              <a:rPr lang="ja-JP" altLang="en-US"/>
              <a:t>使用中だ</a:t>
            </a:r>
          </a:p>
        </p:txBody>
      </p:sp>
      <p:sp>
        <p:nvSpPr>
          <p:cNvPr id="2" name="テキスト ボックス 1"/>
          <p:cNvSpPr txBox="1">
            <a:spLocks noChangeArrowheads="1"/>
          </p:cNvSpPr>
          <p:nvPr/>
        </p:nvSpPr>
        <p:spPr bwMode="auto">
          <a:xfrm>
            <a:off x="3417888" y="1717675"/>
            <a:ext cx="4543425" cy="954088"/>
          </a:xfrm>
          <a:prstGeom prst="rect">
            <a:avLst/>
          </a:prstGeom>
          <a:noFill/>
          <a:ln w="9525">
            <a:noFill/>
            <a:miter lim="800000"/>
            <a:headEnd/>
            <a:tailEnd/>
          </a:ln>
        </p:spPr>
        <p:txBody>
          <a:bodyPr wrap="none">
            <a:spAutoFit/>
          </a:bodyPr>
          <a:lstStyle/>
          <a:p>
            <a:pPr marL="342900" indent="-342900">
              <a:buFontTx/>
              <a:buChar char="•"/>
            </a:pPr>
            <a:r>
              <a:rPr lang="ja-JP" altLang="en-US" sz="2800"/>
              <a:t>同時に入れるのは</a:t>
            </a:r>
            <a:r>
              <a:rPr lang="en-US" altLang="ja-JP" sz="2800"/>
              <a:t>1</a:t>
            </a:r>
            <a:r>
              <a:rPr lang="ja-JP" altLang="en-US" sz="2800"/>
              <a:t>人だけ</a:t>
            </a:r>
            <a:endParaRPr lang="en-US" altLang="ja-JP" sz="2800"/>
          </a:p>
          <a:p>
            <a:pPr marL="342900" indent="-342900">
              <a:buFontTx/>
              <a:buChar char="•"/>
            </a:pPr>
            <a:r>
              <a:rPr lang="ja-JP" altLang="en-US" sz="2800"/>
              <a:t>待っていれば必ず入れる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563"/>
                                        </p:tgtEl>
                                        <p:attrNameLst>
                                          <p:attrName>style.visibility</p:attrName>
                                        </p:attrNameLst>
                                      </p:cBhvr>
                                      <p:to>
                                        <p:strVal val="visible"/>
                                      </p:to>
                                    </p:set>
                                    <p:animEffect transition="in" filter="checkerboard(across)">
                                      <p:cBhvr>
                                        <p:cTn id="12" dur="500"/>
                                        <p:tgtEl>
                                          <p:spTgt spid="235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44463"/>
                                        </p:tgtEl>
                                        <p:attrNameLst>
                                          <p:attrName>style.visibility</p:attrName>
                                        </p:attrNameLst>
                                      </p:cBhvr>
                                      <p:to>
                                        <p:strVal val="visible"/>
                                      </p:to>
                                    </p:set>
                                    <p:animEffect transition="in" filter="checkerboard(across)">
                                      <p:cBhvr>
                                        <p:cTn id="17" dur="500"/>
                                        <p:tgtEl>
                                          <p:spTgt spid="44446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44465"/>
                                        </p:tgtEl>
                                        <p:attrNameLst>
                                          <p:attrName>style.visibility</p:attrName>
                                        </p:attrNameLst>
                                      </p:cBhvr>
                                      <p:to>
                                        <p:strVal val="visible"/>
                                      </p:to>
                                    </p:set>
                                    <p:animEffect transition="in" filter="wipe(left)">
                                      <p:cBhvr>
                                        <p:cTn id="22" dur="500"/>
                                        <p:tgtEl>
                                          <p:spTgt spid="44446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44466"/>
                                        </p:tgtEl>
                                        <p:attrNameLst>
                                          <p:attrName>style.visibility</p:attrName>
                                        </p:attrNameLst>
                                      </p:cBhvr>
                                      <p:to>
                                        <p:strVal val="visible"/>
                                      </p:to>
                                    </p:set>
                                    <p:animEffect transition="in" filter="checkerboard(across)">
                                      <p:cBhvr>
                                        <p:cTn id="27" dur="500"/>
                                        <p:tgtEl>
                                          <p:spTgt spid="444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3" grpId="0"/>
      <p:bldP spid="444463" grpId="0" animBg="1" autoUpdateAnimBg="0"/>
      <p:bldP spid="444465" grpId="0" animBg="1"/>
      <p:bldP spid="444466" grpId="0" animBg="1" autoUpdateAnimBg="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800100"/>
            <a:ext cx="7772400" cy="762000"/>
          </a:xfrm>
        </p:spPr>
        <p:txBody>
          <a:bodyPr/>
          <a:lstStyle/>
          <a:p>
            <a:pPr eaLnBrk="1" hangingPunct="1"/>
            <a:r>
              <a:rPr lang="ja-JP" altLang="en-US"/>
              <a:t>相互排除</a:t>
            </a:r>
          </a:p>
        </p:txBody>
      </p:sp>
      <p:sp>
        <p:nvSpPr>
          <p:cNvPr id="25603" name="Rectangle 3"/>
          <p:cNvSpPr>
            <a:spLocks noChangeArrowheads="1"/>
          </p:cNvSpPr>
          <p:nvPr/>
        </p:nvSpPr>
        <p:spPr bwMode="auto">
          <a:xfrm>
            <a:off x="4191000" y="4572000"/>
            <a:ext cx="1066800" cy="1219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5604" name="Text Box 4"/>
          <p:cNvSpPr txBox="1">
            <a:spLocks noChangeArrowheads="1"/>
          </p:cNvSpPr>
          <p:nvPr/>
        </p:nvSpPr>
        <p:spPr bwMode="auto">
          <a:xfrm>
            <a:off x="4343400" y="45720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25605" name="Group 5"/>
          <p:cNvGrpSpPr>
            <a:grpSpLocks/>
          </p:cNvGrpSpPr>
          <p:nvPr/>
        </p:nvGrpSpPr>
        <p:grpSpPr bwMode="auto">
          <a:xfrm>
            <a:off x="4572000" y="4953000"/>
            <a:ext cx="228600" cy="609600"/>
            <a:chOff x="2928" y="2160"/>
            <a:chExt cx="144" cy="384"/>
          </a:xfrm>
        </p:grpSpPr>
        <p:sp>
          <p:nvSpPr>
            <p:cNvPr id="25637" name="Oval 6"/>
            <p:cNvSpPr>
              <a:spLocks noChangeArrowheads="1"/>
            </p:cNvSpPr>
            <p:nvPr/>
          </p:nvSpPr>
          <p:spPr bwMode="auto">
            <a:xfrm>
              <a:off x="2928" y="216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5638" name="AutoShape 7"/>
            <p:cNvSpPr>
              <a:spLocks noChangeArrowheads="1"/>
            </p:cNvSpPr>
            <p:nvPr/>
          </p:nvSpPr>
          <p:spPr bwMode="auto">
            <a:xfrm>
              <a:off x="2928" y="2304"/>
              <a:ext cx="144" cy="240"/>
            </a:xfrm>
            <a:prstGeom prst="flowChartExtract">
              <a:avLst/>
            </a:prstGeom>
            <a:solidFill>
              <a:srgbClr val="CC99FF"/>
            </a:solidFill>
            <a:ln w="9525">
              <a:solidFill>
                <a:schemeClr val="tx1"/>
              </a:solidFill>
              <a:miter lim="800000"/>
              <a:headEnd/>
              <a:tailEnd/>
            </a:ln>
            <a:effectLst/>
          </p:spPr>
          <p:txBody>
            <a:bodyPr wrap="none" anchor="ctr"/>
            <a:lstStyle/>
            <a:p>
              <a:pPr eaLnBrk="1" hangingPunct="1"/>
              <a:endParaRPr lang="ja-JP" altLang="en-US"/>
            </a:p>
          </p:txBody>
        </p:sp>
      </p:grpSp>
      <p:sp>
        <p:nvSpPr>
          <p:cNvPr id="25606" name="Text Box 9"/>
          <p:cNvSpPr txBox="1">
            <a:spLocks noChangeArrowheads="1"/>
          </p:cNvSpPr>
          <p:nvPr/>
        </p:nvSpPr>
        <p:spPr bwMode="auto">
          <a:xfrm>
            <a:off x="381000" y="1752600"/>
            <a:ext cx="2555875" cy="519113"/>
          </a:xfrm>
          <a:prstGeom prst="rect">
            <a:avLst/>
          </a:prstGeom>
          <a:noFill/>
          <a:ln w="9525">
            <a:noFill/>
            <a:miter lim="800000"/>
            <a:headEnd/>
            <a:tailEnd/>
          </a:ln>
          <a:effectLst/>
        </p:spPr>
        <p:txBody>
          <a:bodyPr wrap="none">
            <a:spAutoFit/>
          </a:bodyPr>
          <a:lstStyle/>
          <a:p>
            <a:pPr eaLnBrk="1" hangingPunct="1"/>
            <a:r>
              <a:rPr lang="en-US" altLang="ja-JP" sz="2800"/>
              <a:t>WC = </a:t>
            </a:r>
            <a:r>
              <a:rPr lang="ja-JP" altLang="en-US" sz="2800"/>
              <a:t>臨界領域</a:t>
            </a:r>
          </a:p>
        </p:txBody>
      </p:sp>
      <p:grpSp>
        <p:nvGrpSpPr>
          <p:cNvPr id="25607" name="Group 10"/>
          <p:cNvGrpSpPr>
            <a:grpSpLocks/>
          </p:cNvGrpSpPr>
          <p:nvPr/>
        </p:nvGrpSpPr>
        <p:grpSpPr bwMode="auto">
          <a:xfrm>
            <a:off x="3048000" y="4648200"/>
            <a:ext cx="228600" cy="609600"/>
            <a:chOff x="1680" y="1920"/>
            <a:chExt cx="144" cy="384"/>
          </a:xfrm>
        </p:grpSpPr>
        <p:sp>
          <p:nvSpPr>
            <p:cNvPr id="25635" name="Oval 11"/>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5636" name="AutoShape 12"/>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25608" name="Group 13"/>
          <p:cNvGrpSpPr>
            <a:grpSpLocks/>
          </p:cNvGrpSpPr>
          <p:nvPr/>
        </p:nvGrpSpPr>
        <p:grpSpPr bwMode="auto">
          <a:xfrm>
            <a:off x="3048000" y="5334000"/>
            <a:ext cx="228600" cy="609600"/>
            <a:chOff x="1680" y="2352"/>
            <a:chExt cx="144" cy="384"/>
          </a:xfrm>
        </p:grpSpPr>
        <p:sp>
          <p:nvSpPr>
            <p:cNvPr id="25633" name="Oval 14"/>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5634" name="AutoShape 15"/>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grpSp>
        <p:nvGrpSpPr>
          <p:cNvPr id="25609" name="Group 16"/>
          <p:cNvGrpSpPr>
            <a:grpSpLocks/>
          </p:cNvGrpSpPr>
          <p:nvPr/>
        </p:nvGrpSpPr>
        <p:grpSpPr bwMode="auto">
          <a:xfrm>
            <a:off x="2590800" y="5029200"/>
            <a:ext cx="228600" cy="609600"/>
            <a:chOff x="1392" y="2352"/>
            <a:chExt cx="144" cy="384"/>
          </a:xfrm>
        </p:grpSpPr>
        <p:sp>
          <p:nvSpPr>
            <p:cNvPr id="25631" name="Oval 17"/>
            <p:cNvSpPr>
              <a:spLocks noChangeArrowheads="1"/>
            </p:cNvSpPr>
            <p:nvPr/>
          </p:nvSpPr>
          <p:spPr bwMode="auto">
            <a:xfrm>
              <a:off x="1392"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5632" name="AutoShape 18"/>
            <p:cNvSpPr>
              <a:spLocks noChangeArrowheads="1"/>
            </p:cNvSpPr>
            <p:nvPr/>
          </p:nvSpPr>
          <p:spPr bwMode="auto">
            <a:xfrm>
              <a:off x="1392" y="2496"/>
              <a:ext cx="144" cy="240"/>
            </a:xfrm>
            <a:prstGeom prst="flowChartExtract">
              <a:avLst/>
            </a:prstGeom>
            <a:solidFill>
              <a:srgbClr val="00FF00"/>
            </a:solidFill>
            <a:ln w="9525">
              <a:solidFill>
                <a:schemeClr val="tx1"/>
              </a:solidFill>
              <a:miter lim="800000"/>
              <a:headEnd/>
              <a:tailEnd/>
            </a:ln>
            <a:effectLst/>
          </p:spPr>
          <p:txBody>
            <a:bodyPr wrap="none" anchor="ctr"/>
            <a:lstStyle/>
            <a:p>
              <a:pPr eaLnBrk="1" hangingPunct="1"/>
              <a:endParaRPr lang="ja-JP" altLang="en-US"/>
            </a:p>
          </p:txBody>
        </p:sp>
      </p:grpSp>
      <p:sp>
        <p:nvSpPr>
          <p:cNvPr id="25610" name="Text Box 19"/>
          <p:cNvSpPr txBox="1">
            <a:spLocks noChangeArrowheads="1"/>
          </p:cNvSpPr>
          <p:nvPr/>
        </p:nvSpPr>
        <p:spPr bwMode="auto">
          <a:xfrm>
            <a:off x="685800" y="3048000"/>
            <a:ext cx="4291013" cy="946150"/>
          </a:xfrm>
          <a:prstGeom prst="rect">
            <a:avLst/>
          </a:prstGeom>
          <a:noFill/>
          <a:ln w="9525">
            <a:noFill/>
            <a:miter lim="800000"/>
            <a:headEnd/>
            <a:tailEnd/>
          </a:ln>
          <a:effectLst/>
        </p:spPr>
        <p:txBody>
          <a:bodyPr wrap="none">
            <a:spAutoFit/>
          </a:bodyPr>
          <a:lstStyle/>
          <a:p>
            <a:pPr marL="457200" indent="-457200" eaLnBrk="1" hangingPunct="1">
              <a:buFontTx/>
              <a:buAutoNum type="arabicPeriod"/>
            </a:pPr>
            <a:r>
              <a:rPr lang="en-US" altLang="ja-JP" sz="2800"/>
              <a:t>WC</a:t>
            </a:r>
            <a:r>
              <a:rPr lang="ja-JP" altLang="en-US" sz="2800"/>
              <a:t>が空いているか確認</a:t>
            </a:r>
          </a:p>
          <a:p>
            <a:pPr marL="457200" indent="-457200" eaLnBrk="1" hangingPunct="1">
              <a:buFontTx/>
              <a:buAutoNum type="arabicPeriod"/>
            </a:pPr>
            <a:r>
              <a:rPr lang="en-US" altLang="ja-JP" sz="2800"/>
              <a:t>WC</a:t>
            </a:r>
            <a:r>
              <a:rPr lang="ja-JP" altLang="en-US" sz="2800"/>
              <a:t>に入る</a:t>
            </a:r>
          </a:p>
        </p:txBody>
      </p:sp>
      <p:sp>
        <p:nvSpPr>
          <p:cNvPr id="25611" name="Rectangle 21"/>
          <p:cNvSpPr>
            <a:spLocks noChangeArrowheads="1"/>
          </p:cNvSpPr>
          <p:nvPr/>
        </p:nvSpPr>
        <p:spPr bwMode="auto">
          <a:xfrm>
            <a:off x="4191000" y="4191000"/>
            <a:ext cx="1066800" cy="304800"/>
          </a:xfrm>
          <a:prstGeom prst="rect">
            <a:avLst/>
          </a:prstGeom>
          <a:solidFill>
            <a:schemeClr val="tx1"/>
          </a:solidFill>
          <a:ln w="19050">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grpSp>
        <p:nvGrpSpPr>
          <p:cNvPr id="448542" name="Group 30"/>
          <p:cNvGrpSpPr>
            <a:grpSpLocks/>
          </p:cNvGrpSpPr>
          <p:nvPr/>
        </p:nvGrpSpPr>
        <p:grpSpPr bwMode="auto">
          <a:xfrm>
            <a:off x="4191000" y="4191000"/>
            <a:ext cx="1676400" cy="1524000"/>
            <a:chOff x="2640" y="2640"/>
            <a:chExt cx="1056" cy="960"/>
          </a:xfrm>
        </p:grpSpPr>
        <p:sp>
          <p:nvSpPr>
            <p:cNvPr id="25624" name="Rectangle 31"/>
            <p:cNvSpPr>
              <a:spLocks noChangeArrowheads="1"/>
            </p:cNvSpPr>
            <p:nvPr/>
          </p:nvSpPr>
          <p:spPr bwMode="auto">
            <a:xfrm>
              <a:off x="2640" y="2640"/>
              <a:ext cx="672" cy="192"/>
            </a:xfrm>
            <a:prstGeom prst="rect">
              <a:avLst/>
            </a:prstGeom>
            <a:solidFill>
              <a:srgbClr val="C0C0C0"/>
            </a:solidFill>
            <a:ln w="9525">
              <a:solidFill>
                <a:schemeClr val="tx1"/>
              </a:solidFill>
              <a:miter lim="800000"/>
              <a:headEnd/>
              <a:tailEnd/>
            </a:ln>
            <a:effectLst/>
          </p:spPr>
          <p:txBody>
            <a:bodyPr wrap="none" anchor="ctr"/>
            <a:lstStyle/>
            <a:p>
              <a:pPr eaLnBrk="1" hangingPunct="1"/>
              <a:endParaRPr lang="ja-JP" altLang="en-US"/>
            </a:p>
          </p:txBody>
        </p:sp>
        <p:grpSp>
          <p:nvGrpSpPr>
            <p:cNvPr id="25625" name="Group 32"/>
            <p:cNvGrpSpPr>
              <a:grpSpLocks/>
            </p:cNvGrpSpPr>
            <p:nvPr/>
          </p:nvGrpSpPr>
          <p:grpSpPr bwMode="auto">
            <a:xfrm>
              <a:off x="3072" y="3120"/>
              <a:ext cx="624" cy="384"/>
              <a:chOff x="3504" y="2160"/>
              <a:chExt cx="624" cy="384"/>
            </a:xfrm>
          </p:grpSpPr>
          <p:grpSp>
            <p:nvGrpSpPr>
              <p:cNvPr id="25627" name="Group 33"/>
              <p:cNvGrpSpPr>
                <a:grpSpLocks/>
              </p:cNvGrpSpPr>
              <p:nvPr/>
            </p:nvGrpSpPr>
            <p:grpSpPr bwMode="auto">
              <a:xfrm>
                <a:off x="3984" y="2160"/>
                <a:ext cx="144" cy="384"/>
                <a:chOff x="2928" y="2160"/>
                <a:chExt cx="144" cy="384"/>
              </a:xfrm>
            </p:grpSpPr>
            <p:sp>
              <p:nvSpPr>
                <p:cNvPr id="25629" name="Oval 34"/>
                <p:cNvSpPr>
                  <a:spLocks noChangeArrowheads="1"/>
                </p:cNvSpPr>
                <p:nvPr/>
              </p:nvSpPr>
              <p:spPr bwMode="auto">
                <a:xfrm>
                  <a:off x="2928" y="216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5630" name="AutoShape 35"/>
                <p:cNvSpPr>
                  <a:spLocks noChangeArrowheads="1"/>
                </p:cNvSpPr>
                <p:nvPr/>
              </p:nvSpPr>
              <p:spPr bwMode="auto">
                <a:xfrm>
                  <a:off x="2928" y="2304"/>
                  <a:ext cx="144" cy="240"/>
                </a:xfrm>
                <a:prstGeom prst="flowChartExtract">
                  <a:avLst/>
                </a:prstGeom>
                <a:solidFill>
                  <a:srgbClr val="CC99FF"/>
                </a:solidFill>
                <a:ln w="9525">
                  <a:solidFill>
                    <a:schemeClr val="tx1"/>
                  </a:solidFill>
                  <a:miter lim="800000"/>
                  <a:headEnd/>
                  <a:tailEnd/>
                </a:ln>
                <a:effectLst/>
              </p:spPr>
              <p:txBody>
                <a:bodyPr wrap="none" anchor="ctr"/>
                <a:lstStyle/>
                <a:p>
                  <a:pPr eaLnBrk="1" hangingPunct="1"/>
                  <a:endParaRPr lang="ja-JP" altLang="en-US"/>
                </a:p>
              </p:txBody>
            </p:sp>
          </p:grpSp>
          <p:sp>
            <p:nvSpPr>
              <p:cNvPr id="25628" name="Line 36"/>
              <p:cNvSpPr>
                <a:spLocks noChangeShapeType="1"/>
              </p:cNvSpPr>
              <p:nvPr/>
            </p:nvSpPr>
            <p:spPr bwMode="auto">
              <a:xfrm>
                <a:off x="3504" y="2400"/>
                <a:ext cx="432" cy="0"/>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25626" name="Rectangle 37"/>
            <p:cNvSpPr>
              <a:spLocks noChangeArrowheads="1"/>
            </p:cNvSpPr>
            <p:nvPr/>
          </p:nvSpPr>
          <p:spPr bwMode="auto">
            <a:xfrm>
              <a:off x="2832" y="3120"/>
              <a:ext cx="240" cy="480"/>
            </a:xfrm>
            <a:prstGeom prst="rect">
              <a:avLst/>
            </a:prstGeom>
            <a:ln w="9525">
              <a:noFill/>
              <a:miter lim="800000"/>
              <a:headEnd/>
              <a:tailEnd/>
            </a:ln>
            <a:effectLst/>
          </p:spPr>
          <p:txBody>
            <a:bodyPr wrap="none" anchor="ctr"/>
            <a:lstStyle/>
            <a:p>
              <a:pPr eaLnBrk="1" hangingPunct="1"/>
              <a:endParaRPr lang="ja-JP" altLang="en-US"/>
            </a:p>
          </p:txBody>
        </p:sp>
      </p:grpSp>
      <p:sp>
        <p:nvSpPr>
          <p:cNvPr id="448550" name="AutoShape 38"/>
          <p:cNvSpPr>
            <a:spLocks noChangeArrowheads="1"/>
          </p:cNvSpPr>
          <p:nvPr/>
        </p:nvSpPr>
        <p:spPr bwMode="auto">
          <a:xfrm>
            <a:off x="762000" y="4191000"/>
            <a:ext cx="1524000" cy="457200"/>
          </a:xfrm>
          <a:prstGeom prst="wedgeRoundRectCallout">
            <a:avLst>
              <a:gd name="adj1" fmla="val 94898"/>
              <a:gd name="adj2" fmla="val 77083"/>
              <a:gd name="adj3" fmla="val 16667"/>
            </a:avLst>
          </a:prstGeom>
          <a:noFill/>
          <a:ln w="19050">
            <a:solidFill>
              <a:schemeClr val="tx1"/>
            </a:solidFill>
            <a:miter lim="800000"/>
            <a:headEnd/>
            <a:tailEnd/>
          </a:ln>
          <a:effectLst/>
        </p:spPr>
        <p:txBody>
          <a:bodyPr/>
          <a:lstStyle/>
          <a:p>
            <a:pPr algn="ctr" eaLnBrk="1" hangingPunct="1"/>
            <a:r>
              <a:rPr lang="ja-JP" altLang="en-US"/>
              <a:t>空いた！</a:t>
            </a:r>
          </a:p>
        </p:txBody>
      </p:sp>
      <p:grpSp>
        <p:nvGrpSpPr>
          <p:cNvPr id="448557" name="Group 45"/>
          <p:cNvGrpSpPr>
            <a:grpSpLocks/>
          </p:cNvGrpSpPr>
          <p:nvPr/>
        </p:nvGrpSpPr>
        <p:grpSpPr bwMode="auto">
          <a:xfrm>
            <a:off x="2971800" y="4191000"/>
            <a:ext cx="2286000" cy="1371600"/>
            <a:chOff x="1872" y="2640"/>
            <a:chExt cx="1440" cy="864"/>
          </a:xfrm>
        </p:grpSpPr>
        <p:sp>
          <p:nvSpPr>
            <p:cNvPr id="25618" name="Rectangle 46"/>
            <p:cNvSpPr>
              <a:spLocks noChangeArrowheads="1"/>
            </p:cNvSpPr>
            <p:nvPr/>
          </p:nvSpPr>
          <p:spPr bwMode="auto">
            <a:xfrm>
              <a:off x="2640" y="2640"/>
              <a:ext cx="672" cy="192"/>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sp useBgFill="1">
          <p:nvSpPr>
            <p:cNvPr id="25619" name="Rectangle 47"/>
            <p:cNvSpPr>
              <a:spLocks noChangeArrowheads="1"/>
            </p:cNvSpPr>
            <p:nvPr/>
          </p:nvSpPr>
          <p:spPr bwMode="auto">
            <a:xfrm>
              <a:off x="1872" y="2880"/>
              <a:ext cx="240" cy="480"/>
            </a:xfrm>
            <a:prstGeom prst="rect">
              <a:avLst/>
            </a:prstGeom>
            <a:ln w="9525">
              <a:noFill/>
              <a:miter lim="800000"/>
              <a:headEnd/>
              <a:tailEnd/>
            </a:ln>
            <a:effectLst/>
          </p:spPr>
          <p:txBody>
            <a:bodyPr wrap="none" anchor="ctr"/>
            <a:lstStyle/>
            <a:p>
              <a:pPr eaLnBrk="1" hangingPunct="1"/>
              <a:endParaRPr lang="ja-JP" altLang="en-US"/>
            </a:p>
          </p:txBody>
        </p:sp>
        <p:sp>
          <p:nvSpPr>
            <p:cNvPr id="25620" name="Line 48"/>
            <p:cNvSpPr>
              <a:spLocks noChangeShapeType="1"/>
            </p:cNvSpPr>
            <p:nvPr/>
          </p:nvSpPr>
          <p:spPr bwMode="auto">
            <a:xfrm>
              <a:off x="2112" y="3120"/>
              <a:ext cx="624" cy="144"/>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25621" name="Group 49"/>
            <p:cNvGrpSpPr>
              <a:grpSpLocks/>
            </p:cNvGrpSpPr>
            <p:nvPr/>
          </p:nvGrpSpPr>
          <p:grpSpPr bwMode="auto">
            <a:xfrm>
              <a:off x="2880" y="3120"/>
              <a:ext cx="144" cy="384"/>
              <a:chOff x="1680" y="1920"/>
              <a:chExt cx="144" cy="384"/>
            </a:xfrm>
          </p:grpSpPr>
          <p:sp>
            <p:nvSpPr>
              <p:cNvPr id="25622" name="Oval 50"/>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5623" name="AutoShape 51"/>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sp>
        <p:nvSpPr>
          <p:cNvPr id="448564" name="Line 52"/>
          <p:cNvSpPr>
            <a:spLocks noChangeShapeType="1"/>
          </p:cNvSpPr>
          <p:nvPr/>
        </p:nvSpPr>
        <p:spPr bwMode="auto">
          <a:xfrm flipV="1">
            <a:off x="3352800" y="4419600"/>
            <a:ext cx="762000" cy="304800"/>
          </a:xfrm>
          <a:prstGeom prst="line">
            <a:avLst/>
          </a:prstGeom>
          <a:noFill/>
          <a:ln w="28575">
            <a:solidFill>
              <a:schemeClr val="tx1"/>
            </a:solidFill>
            <a:prstDash val="sysDot"/>
            <a:round/>
            <a:headEnd/>
            <a:tailEnd type="triangle" w="med" len="med"/>
          </a:ln>
          <a:effectLst/>
        </p:spPr>
        <p:txBody>
          <a:bodyPr wrap="none"/>
          <a:lstStyle/>
          <a:p>
            <a:endParaRPr lang="ja-JP" altLang="en-US"/>
          </a:p>
        </p:txBody>
      </p:sp>
      <p:sp>
        <p:nvSpPr>
          <p:cNvPr id="448567" name="AutoShape 55"/>
          <p:cNvSpPr>
            <a:spLocks noChangeArrowheads="1"/>
          </p:cNvSpPr>
          <p:nvPr/>
        </p:nvSpPr>
        <p:spPr bwMode="auto">
          <a:xfrm>
            <a:off x="5715000" y="3429000"/>
            <a:ext cx="1524000" cy="457200"/>
          </a:xfrm>
          <a:prstGeom prst="wedgeRoundRectCallout">
            <a:avLst>
              <a:gd name="adj1" fmla="val -79065"/>
              <a:gd name="adj2" fmla="val 136458"/>
              <a:gd name="adj3" fmla="val 16667"/>
            </a:avLst>
          </a:prstGeom>
          <a:noFill/>
          <a:ln w="19050">
            <a:solidFill>
              <a:schemeClr val="tx1"/>
            </a:solidFill>
            <a:miter lim="800000"/>
            <a:headEnd/>
            <a:tailEnd/>
          </a:ln>
          <a:effectLst/>
        </p:spPr>
        <p:txBody>
          <a:bodyPr/>
          <a:lstStyle/>
          <a:p>
            <a:pPr algn="ctr" eaLnBrk="1" hangingPunct="1"/>
            <a:r>
              <a:rPr lang="ja-JP" altLang="en-US"/>
              <a:t>フラグ</a:t>
            </a:r>
          </a:p>
        </p:txBody>
      </p:sp>
      <p:sp>
        <p:nvSpPr>
          <p:cNvPr id="25617" name="テキスト ボックス 38"/>
          <p:cNvSpPr txBox="1">
            <a:spLocks noChangeArrowheads="1"/>
          </p:cNvSpPr>
          <p:nvPr/>
        </p:nvSpPr>
        <p:spPr bwMode="auto">
          <a:xfrm>
            <a:off x="3417888" y="1717675"/>
            <a:ext cx="4543425" cy="954088"/>
          </a:xfrm>
          <a:prstGeom prst="rect">
            <a:avLst/>
          </a:prstGeom>
          <a:noFill/>
          <a:ln w="9525">
            <a:noFill/>
            <a:miter lim="800000"/>
            <a:headEnd/>
            <a:tailEnd/>
          </a:ln>
        </p:spPr>
        <p:txBody>
          <a:bodyPr wrap="none">
            <a:spAutoFit/>
          </a:bodyPr>
          <a:lstStyle/>
          <a:p>
            <a:pPr marL="342900" indent="-342900">
              <a:buFontTx/>
              <a:buChar char="•"/>
            </a:pPr>
            <a:r>
              <a:rPr lang="ja-JP" altLang="en-US" sz="2800"/>
              <a:t>同時に入れるのは</a:t>
            </a:r>
            <a:r>
              <a:rPr lang="en-US" altLang="ja-JP" sz="2800"/>
              <a:t>1</a:t>
            </a:r>
            <a:r>
              <a:rPr lang="ja-JP" altLang="en-US" sz="2800"/>
              <a:t>人だけ</a:t>
            </a:r>
            <a:endParaRPr lang="en-US" altLang="ja-JP" sz="2800"/>
          </a:p>
          <a:p>
            <a:pPr marL="342900" indent="-342900">
              <a:buFontTx/>
              <a:buChar char="•"/>
            </a:pPr>
            <a:r>
              <a:rPr lang="ja-JP" altLang="en-US" sz="2800"/>
              <a:t>待っていれば必ず入れる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8542"/>
                                        </p:tgtEl>
                                        <p:attrNameLst>
                                          <p:attrName>style.visibility</p:attrName>
                                        </p:attrNameLst>
                                      </p:cBhvr>
                                      <p:to>
                                        <p:strVal val="visible"/>
                                      </p:to>
                                    </p:set>
                                    <p:animEffect transition="in" filter="wipe(left)">
                                      <p:cBhvr>
                                        <p:cTn id="7" dur="500"/>
                                        <p:tgtEl>
                                          <p:spTgt spid="4485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8564"/>
                                        </p:tgtEl>
                                        <p:attrNameLst>
                                          <p:attrName>style.visibility</p:attrName>
                                        </p:attrNameLst>
                                      </p:cBhvr>
                                      <p:to>
                                        <p:strVal val="visible"/>
                                      </p:to>
                                    </p:set>
                                    <p:animEffect transition="in" filter="wipe(left)">
                                      <p:cBhvr>
                                        <p:cTn id="12" dur="500"/>
                                        <p:tgtEl>
                                          <p:spTgt spid="4485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48550"/>
                                        </p:tgtEl>
                                        <p:attrNameLst>
                                          <p:attrName>style.visibility</p:attrName>
                                        </p:attrNameLst>
                                      </p:cBhvr>
                                      <p:to>
                                        <p:strVal val="visible"/>
                                      </p:to>
                                    </p:set>
                                    <p:animEffect transition="in" filter="checkerboard(across)">
                                      <p:cBhvr>
                                        <p:cTn id="17" dur="500"/>
                                        <p:tgtEl>
                                          <p:spTgt spid="4485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48557"/>
                                        </p:tgtEl>
                                        <p:attrNameLst>
                                          <p:attrName>style.visibility</p:attrName>
                                        </p:attrNameLst>
                                      </p:cBhvr>
                                      <p:to>
                                        <p:strVal val="visible"/>
                                      </p:to>
                                    </p:set>
                                    <p:animEffect transition="in" filter="wipe(left)">
                                      <p:cBhvr>
                                        <p:cTn id="22" dur="500"/>
                                        <p:tgtEl>
                                          <p:spTgt spid="4485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48567"/>
                                        </p:tgtEl>
                                        <p:attrNameLst>
                                          <p:attrName>style.visibility</p:attrName>
                                        </p:attrNameLst>
                                      </p:cBhvr>
                                      <p:to>
                                        <p:strVal val="visible"/>
                                      </p:to>
                                    </p:set>
                                    <p:animEffect transition="in" filter="checkerboard(across)">
                                      <p:cBhvr>
                                        <p:cTn id="27" dur="500"/>
                                        <p:tgtEl>
                                          <p:spTgt spid="4485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50" grpId="0" animBg="1" autoUpdateAnimBg="0"/>
      <p:bldP spid="448564" grpId="0" animBg="1"/>
      <p:bldP spid="448567"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相互排除の仮定</a:t>
            </a:r>
          </a:p>
        </p:txBody>
      </p:sp>
      <p:sp>
        <p:nvSpPr>
          <p:cNvPr id="26627" name="Rectangle 3"/>
          <p:cNvSpPr>
            <a:spLocks noGrp="1" noChangeArrowheads="1"/>
          </p:cNvSpPr>
          <p:nvPr>
            <p:ph type="body" idx="1"/>
          </p:nvPr>
        </p:nvSpPr>
        <p:spPr>
          <a:xfrm>
            <a:off x="685800" y="1981200"/>
            <a:ext cx="7772400" cy="1219200"/>
          </a:xfrm>
        </p:spPr>
        <p:txBody>
          <a:bodyPr/>
          <a:lstStyle/>
          <a:p>
            <a:pPr eaLnBrk="1" hangingPunct="1"/>
            <a:r>
              <a:rPr lang="ja-JP" altLang="en-US">
                <a:latin typeface="Times New Roman" charset="0"/>
              </a:rPr>
              <a:t>以降は、各プロセスは臨界領域(</a:t>
            </a:r>
            <a:r>
              <a:rPr lang="en-US" altLang="ja-JP">
                <a:latin typeface="Times New Roman" charset="0"/>
              </a:rPr>
              <a:t>CS)</a:t>
            </a:r>
            <a:r>
              <a:rPr lang="ja-JP" altLang="en-US">
                <a:latin typeface="Times New Roman" charset="0"/>
              </a:rPr>
              <a:t>と　　非臨界領域(</a:t>
            </a:r>
            <a:r>
              <a:rPr lang="en-US" altLang="ja-JP">
                <a:latin typeface="Times New Roman" charset="0"/>
              </a:rPr>
              <a:t>NCS)</a:t>
            </a:r>
            <a:r>
              <a:rPr lang="ja-JP" altLang="en-US">
                <a:latin typeface="Times New Roman" charset="0"/>
              </a:rPr>
              <a:t>を繰り返すとする</a:t>
            </a:r>
          </a:p>
        </p:txBody>
      </p:sp>
      <p:sp>
        <p:nvSpPr>
          <p:cNvPr id="26628" name="Rectangle 4"/>
          <p:cNvSpPr>
            <a:spLocks noChangeArrowheads="1"/>
          </p:cNvSpPr>
          <p:nvPr/>
        </p:nvSpPr>
        <p:spPr bwMode="auto">
          <a:xfrm>
            <a:off x="990600" y="3352800"/>
            <a:ext cx="3505200" cy="1828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while (true) {</a:t>
            </a:r>
          </a:p>
          <a:p>
            <a:pPr eaLnBrk="1" hangingPunct="1"/>
            <a:r>
              <a:rPr lang="en-US" altLang="ja-JP" sz="2800"/>
              <a:t>   CS();    </a:t>
            </a:r>
            <a:r>
              <a:rPr lang="en-US" altLang="ja-JP" sz="2000">
                <a:solidFill>
                  <a:schemeClr val="tx2"/>
                </a:solidFill>
              </a:rPr>
              <a:t>/* </a:t>
            </a:r>
            <a:r>
              <a:rPr lang="ja-JP" altLang="en-US" sz="2000">
                <a:solidFill>
                  <a:schemeClr val="tx2"/>
                </a:solidFill>
              </a:rPr>
              <a:t>臨界領域 */</a:t>
            </a:r>
          </a:p>
          <a:p>
            <a:pPr eaLnBrk="1" hangingPunct="1"/>
            <a:r>
              <a:rPr lang="en-US" altLang="ja-JP" sz="2800"/>
              <a:t>   NCS(); </a:t>
            </a:r>
            <a:r>
              <a:rPr lang="en-US" altLang="ja-JP" sz="2000">
                <a:solidFill>
                  <a:schemeClr val="tx2"/>
                </a:solidFill>
              </a:rPr>
              <a:t>/* </a:t>
            </a:r>
            <a:r>
              <a:rPr lang="ja-JP" altLang="en-US" sz="2000">
                <a:solidFill>
                  <a:schemeClr val="tx2"/>
                </a:solidFill>
              </a:rPr>
              <a:t>非臨界領域 */</a:t>
            </a:r>
            <a:endParaRPr lang="en-US" altLang="ja-JP" sz="2000">
              <a:solidFill>
                <a:schemeClr val="tx2"/>
              </a:solidFill>
            </a:endParaRPr>
          </a:p>
          <a:p>
            <a:pPr eaLnBrk="1" hangingPunct="1"/>
            <a:r>
              <a:rPr lang="en-US" altLang="ja-JP" sz="2800"/>
              <a:t>}</a:t>
            </a:r>
          </a:p>
        </p:txBody>
      </p:sp>
      <p:sp>
        <p:nvSpPr>
          <p:cNvPr id="26629" name="Rectangle 5"/>
          <p:cNvSpPr>
            <a:spLocks noChangeArrowheads="1"/>
          </p:cNvSpPr>
          <p:nvPr/>
        </p:nvSpPr>
        <p:spPr bwMode="auto">
          <a:xfrm>
            <a:off x="5562600" y="3429000"/>
            <a:ext cx="1981200" cy="533400"/>
          </a:xfrm>
          <a:prstGeom prst="rect">
            <a:avLst/>
          </a:prstGeom>
          <a:noFill/>
          <a:ln w="19050">
            <a:solidFill>
              <a:schemeClr val="tx1"/>
            </a:solidFill>
            <a:miter lim="800000"/>
            <a:headEnd/>
            <a:tailEnd/>
          </a:ln>
          <a:effectLst/>
        </p:spPr>
        <p:txBody>
          <a:bodyPr wrap="none" anchor="ctr"/>
          <a:lstStyle/>
          <a:p>
            <a:pPr algn="ctr" eaLnBrk="1" hangingPunct="1"/>
            <a:r>
              <a:rPr lang="ja-JP" altLang="en-US"/>
              <a:t>臨界領域</a:t>
            </a:r>
          </a:p>
        </p:txBody>
      </p:sp>
      <p:sp>
        <p:nvSpPr>
          <p:cNvPr id="26630" name="Rectangle 6"/>
          <p:cNvSpPr>
            <a:spLocks noChangeArrowheads="1"/>
          </p:cNvSpPr>
          <p:nvPr/>
        </p:nvSpPr>
        <p:spPr bwMode="auto">
          <a:xfrm>
            <a:off x="5562600" y="4572000"/>
            <a:ext cx="1981200" cy="533400"/>
          </a:xfrm>
          <a:prstGeom prst="rect">
            <a:avLst/>
          </a:prstGeom>
          <a:noFill/>
          <a:ln w="19050">
            <a:solidFill>
              <a:schemeClr val="tx1"/>
            </a:solidFill>
            <a:miter lim="800000"/>
            <a:headEnd/>
            <a:tailEnd/>
          </a:ln>
          <a:effectLst/>
        </p:spPr>
        <p:txBody>
          <a:bodyPr wrap="none" anchor="ctr"/>
          <a:lstStyle/>
          <a:p>
            <a:pPr algn="ctr" eaLnBrk="1" hangingPunct="1"/>
            <a:r>
              <a:rPr lang="ja-JP" altLang="en-US"/>
              <a:t>非臨界領域</a:t>
            </a:r>
          </a:p>
        </p:txBody>
      </p:sp>
      <p:grpSp>
        <p:nvGrpSpPr>
          <p:cNvPr id="488458" name="Group 10"/>
          <p:cNvGrpSpPr>
            <a:grpSpLocks/>
          </p:cNvGrpSpPr>
          <p:nvPr/>
        </p:nvGrpSpPr>
        <p:grpSpPr bwMode="auto">
          <a:xfrm>
            <a:off x="7543800" y="3657600"/>
            <a:ext cx="685800" cy="1295400"/>
            <a:chOff x="4656" y="2688"/>
            <a:chExt cx="432" cy="816"/>
          </a:xfrm>
        </p:grpSpPr>
        <p:sp>
          <p:nvSpPr>
            <p:cNvPr id="26637" name="Arc 11"/>
            <p:cNvSpPr>
              <a:spLocks/>
            </p:cNvSpPr>
            <p:nvPr/>
          </p:nvSpPr>
          <p:spPr bwMode="auto">
            <a:xfrm>
              <a:off x="4656" y="2688"/>
              <a:ext cx="432" cy="43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p:spPr>
          <p:txBody>
            <a:bodyPr wrap="none" anchor="ctr"/>
            <a:lstStyle/>
            <a:p>
              <a:endParaRPr lang="ja-JP" altLang="en-US"/>
            </a:p>
          </p:txBody>
        </p:sp>
        <p:sp>
          <p:nvSpPr>
            <p:cNvPr id="26638" name="Arc 12"/>
            <p:cNvSpPr>
              <a:spLocks/>
            </p:cNvSpPr>
            <p:nvPr/>
          </p:nvSpPr>
          <p:spPr bwMode="auto">
            <a:xfrm flipV="1">
              <a:off x="4656" y="3072"/>
              <a:ext cx="432" cy="43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p:spPr>
          <p:txBody>
            <a:bodyPr wrap="none" anchor="ctr"/>
            <a:lstStyle/>
            <a:p>
              <a:endParaRPr lang="ja-JP" altLang="en-US"/>
            </a:p>
          </p:txBody>
        </p:sp>
      </p:grpSp>
      <p:grpSp>
        <p:nvGrpSpPr>
          <p:cNvPr id="488461" name="Group 13"/>
          <p:cNvGrpSpPr>
            <a:grpSpLocks/>
          </p:cNvGrpSpPr>
          <p:nvPr/>
        </p:nvGrpSpPr>
        <p:grpSpPr bwMode="auto">
          <a:xfrm rot="10800000">
            <a:off x="4876800" y="3581400"/>
            <a:ext cx="685800" cy="1295400"/>
            <a:chOff x="4656" y="2688"/>
            <a:chExt cx="432" cy="816"/>
          </a:xfrm>
        </p:grpSpPr>
        <p:sp>
          <p:nvSpPr>
            <p:cNvPr id="26635" name="Arc 14"/>
            <p:cNvSpPr>
              <a:spLocks/>
            </p:cNvSpPr>
            <p:nvPr/>
          </p:nvSpPr>
          <p:spPr bwMode="auto">
            <a:xfrm>
              <a:off x="4656" y="2688"/>
              <a:ext cx="432" cy="43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type="triangle" w="med" len="med"/>
              <a:tailEnd/>
            </a:ln>
            <a:effectLst/>
          </p:spPr>
          <p:txBody>
            <a:bodyPr wrap="none" anchor="ctr"/>
            <a:lstStyle/>
            <a:p>
              <a:endParaRPr lang="ja-JP" altLang="en-US"/>
            </a:p>
          </p:txBody>
        </p:sp>
        <p:sp>
          <p:nvSpPr>
            <p:cNvPr id="26636" name="Arc 15"/>
            <p:cNvSpPr>
              <a:spLocks/>
            </p:cNvSpPr>
            <p:nvPr/>
          </p:nvSpPr>
          <p:spPr bwMode="auto">
            <a:xfrm flipV="1">
              <a:off x="4656" y="3072"/>
              <a:ext cx="432" cy="43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99CC"/>
              </a:solidFill>
              <a:round/>
              <a:headEnd/>
              <a:tailEnd/>
            </a:ln>
            <a:effectLst/>
          </p:spPr>
          <p:txBody>
            <a:bodyPr wrap="none" anchor="ctr"/>
            <a:lstStyle/>
            <a:p>
              <a:endParaRPr lang="ja-JP" altLang="en-US"/>
            </a:p>
          </p:txBody>
        </p:sp>
      </p:grpSp>
      <p:sp>
        <p:nvSpPr>
          <p:cNvPr id="488464" name="Text Box 16"/>
          <p:cNvSpPr txBox="1">
            <a:spLocks noChangeArrowheads="1"/>
          </p:cNvSpPr>
          <p:nvPr/>
        </p:nvSpPr>
        <p:spPr bwMode="auto">
          <a:xfrm>
            <a:off x="838200" y="5334000"/>
            <a:ext cx="7321550" cy="519113"/>
          </a:xfrm>
          <a:prstGeom prst="rect">
            <a:avLst/>
          </a:prstGeom>
          <a:noFill/>
          <a:ln w="9525">
            <a:noFill/>
            <a:miter lim="800000"/>
            <a:headEnd/>
            <a:tailEnd/>
          </a:ln>
          <a:effectLst/>
        </p:spPr>
        <p:txBody>
          <a:bodyPr wrap="none">
            <a:spAutoFit/>
          </a:bodyPr>
          <a:lstStyle/>
          <a:p>
            <a:pPr eaLnBrk="1" hangingPunct="1"/>
            <a:r>
              <a:rPr lang="en-US" altLang="ja-JP" sz="2800"/>
              <a:t>CS, NCS </a:t>
            </a:r>
            <a:r>
              <a:rPr lang="ja-JP" altLang="en-US" sz="2800"/>
              <a:t>の実行内容は毎回異なっていてもいい</a:t>
            </a:r>
          </a:p>
        </p:txBody>
      </p:sp>
      <p:sp>
        <p:nvSpPr>
          <p:cNvPr id="488465" name="Text Box 17"/>
          <p:cNvSpPr txBox="1">
            <a:spLocks noChangeArrowheads="1"/>
          </p:cNvSpPr>
          <p:nvPr/>
        </p:nvSpPr>
        <p:spPr bwMode="auto">
          <a:xfrm>
            <a:off x="762000" y="5867400"/>
            <a:ext cx="7843838" cy="519113"/>
          </a:xfrm>
          <a:prstGeom prst="rect">
            <a:avLst/>
          </a:prstGeom>
          <a:noFill/>
          <a:ln w="9525">
            <a:noFill/>
            <a:miter lim="800000"/>
            <a:headEnd/>
            <a:tailEnd/>
          </a:ln>
          <a:effectLst/>
        </p:spPr>
        <p:txBody>
          <a:bodyPr wrap="none">
            <a:spAutoFit/>
          </a:bodyPr>
          <a:lstStyle/>
          <a:p>
            <a:pPr eaLnBrk="1" hangingPunct="1"/>
            <a:r>
              <a:rPr lang="ja-JP" altLang="en-US" sz="2800"/>
              <a:t>プロセスの停止は実行時間無限大の </a:t>
            </a:r>
            <a:r>
              <a:rPr lang="en-US" altLang="ja-JP" sz="2800"/>
              <a:t>NCS </a:t>
            </a:r>
            <a:r>
              <a:rPr lang="ja-JP" altLang="en-US" sz="2800"/>
              <a:t>と考える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88461"/>
                                        </p:tgtEl>
                                        <p:attrNameLst>
                                          <p:attrName>style.visibility</p:attrName>
                                        </p:attrNameLst>
                                      </p:cBhvr>
                                      <p:to>
                                        <p:strVal val="visible"/>
                                      </p:to>
                                    </p:set>
                                    <p:animEffect transition="in" filter="wipe(up)">
                                      <p:cBhvr>
                                        <p:cTn id="7" dur="500"/>
                                        <p:tgtEl>
                                          <p:spTgt spid="488461"/>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488458"/>
                                        </p:tgtEl>
                                        <p:attrNameLst>
                                          <p:attrName>style.visibility</p:attrName>
                                        </p:attrNameLst>
                                      </p:cBhvr>
                                      <p:to>
                                        <p:strVal val="visible"/>
                                      </p:to>
                                    </p:set>
                                    <p:animEffect transition="in" filter="wipe(down)">
                                      <p:cBhvr>
                                        <p:cTn id="11" dur="500"/>
                                        <p:tgtEl>
                                          <p:spTgt spid="48845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88464"/>
                                        </p:tgtEl>
                                        <p:attrNameLst>
                                          <p:attrName>style.visibility</p:attrName>
                                        </p:attrNameLst>
                                      </p:cBhvr>
                                      <p:to>
                                        <p:strVal val="visible"/>
                                      </p:to>
                                    </p:set>
                                    <p:anim calcmode="lin" valueType="num">
                                      <p:cBhvr additive="base">
                                        <p:cTn id="16" dur="500" fill="hold"/>
                                        <p:tgtEl>
                                          <p:spTgt spid="488464"/>
                                        </p:tgtEl>
                                        <p:attrNameLst>
                                          <p:attrName>ppt_x</p:attrName>
                                        </p:attrNameLst>
                                      </p:cBhvr>
                                      <p:tavLst>
                                        <p:tav tm="0">
                                          <p:val>
                                            <p:strVal val="#ppt_x"/>
                                          </p:val>
                                        </p:tav>
                                        <p:tav tm="100000">
                                          <p:val>
                                            <p:strVal val="#ppt_x"/>
                                          </p:val>
                                        </p:tav>
                                      </p:tavLst>
                                    </p:anim>
                                    <p:anim calcmode="lin" valueType="num">
                                      <p:cBhvr additive="base">
                                        <p:cTn id="17" dur="500" fill="hold"/>
                                        <p:tgtEl>
                                          <p:spTgt spid="488464"/>
                                        </p:tgtEl>
                                        <p:attrNameLst>
                                          <p:attrName>ppt_y</p:attrName>
                                        </p:attrNameLst>
                                      </p:cBhvr>
                                      <p:tavLst>
                                        <p:tav tm="0">
                                          <p:val>
                                            <p:strVal val="1+#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88465"/>
                                        </p:tgtEl>
                                        <p:attrNameLst>
                                          <p:attrName>style.visibility</p:attrName>
                                        </p:attrNameLst>
                                      </p:cBhvr>
                                      <p:to>
                                        <p:strVal val="visible"/>
                                      </p:to>
                                    </p:set>
                                    <p:anim calcmode="lin" valueType="num">
                                      <p:cBhvr additive="base">
                                        <p:cTn id="22" dur="500" fill="hold"/>
                                        <p:tgtEl>
                                          <p:spTgt spid="488465"/>
                                        </p:tgtEl>
                                        <p:attrNameLst>
                                          <p:attrName>ppt_x</p:attrName>
                                        </p:attrNameLst>
                                      </p:cBhvr>
                                      <p:tavLst>
                                        <p:tav tm="0">
                                          <p:val>
                                            <p:strVal val="#ppt_x"/>
                                          </p:val>
                                        </p:tav>
                                        <p:tav tm="100000">
                                          <p:val>
                                            <p:strVal val="#ppt_x"/>
                                          </p:val>
                                        </p:tav>
                                      </p:tavLst>
                                    </p:anim>
                                    <p:anim calcmode="lin" valueType="num">
                                      <p:cBhvr additive="base">
                                        <p:cTn id="23" dur="500" fill="hold"/>
                                        <p:tgtEl>
                                          <p:spTgt spid="4884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64" grpId="0" autoUpdateAnimBg="0"/>
      <p:bldP spid="488465"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a:t>
            </a:r>
          </a:p>
        </p:txBody>
      </p:sp>
      <p:sp>
        <p:nvSpPr>
          <p:cNvPr id="27651" name="Text Box 7"/>
          <p:cNvSpPr txBox="1">
            <a:spLocks noChangeArrowheads="1"/>
          </p:cNvSpPr>
          <p:nvPr/>
        </p:nvSpPr>
        <p:spPr bwMode="auto">
          <a:xfrm>
            <a:off x="609600" y="1828800"/>
            <a:ext cx="6003925" cy="822325"/>
          </a:xfrm>
          <a:prstGeom prst="rect">
            <a:avLst/>
          </a:prstGeom>
          <a:noFill/>
          <a:ln w="9525">
            <a:noFill/>
            <a:miter lim="800000"/>
            <a:headEnd/>
            <a:tailEnd/>
          </a:ln>
          <a:effectLst/>
        </p:spPr>
        <p:txBody>
          <a:bodyPr wrap="none">
            <a:spAutoFit/>
          </a:bodyPr>
          <a:lstStyle/>
          <a:p>
            <a:pPr eaLnBrk="1" hangingPunct="1"/>
            <a:r>
              <a:rPr lang="ja-JP" altLang="en-US"/>
              <a:t>相互排除するためには資源を他のプロセスが</a:t>
            </a:r>
          </a:p>
          <a:p>
            <a:pPr eaLnBrk="1" hangingPunct="1"/>
            <a:r>
              <a:rPr lang="ja-JP" altLang="en-US"/>
              <a:t>使っていないかチェックが必要</a:t>
            </a:r>
          </a:p>
        </p:txBody>
      </p:sp>
      <p:sp>
        <p:nvSpPr>
          <p:cNvPr id="27652" name="Rectangle 8"/>
          <p:cNvSpPr>
            <a:spLocks noChangeArrowheads="1"/>
          </p:cNvSpPr>
          <p:nvPr/>
        </p:nvSpPr>
        <p:spPr bwMode="auto">
          <a:xfrm>
            <a:off x="381000" y="3429000"/>
            <a:ext cx="1219200" cy="685800"/>
          </a:xfrm>
          <a:prstGeom prst="rect">
            <a:avLst/>
          </a:prstGeom>
          <a:noFill/>
          <a:ln w="19050">
            <a:solidFill>
              <a:schemeClr val="tx1"/>
            </a:solidFill>
            <a:miter lim="800000"/>
            <a:headEnd/>
            <a:tailEnd/>
          </a:ln>
          <a:effectLst/>
        </p:spPr>
        <p:txBody>
          <a:bodyPr wrap="none" anchor="ctr"/>
          <a:lstStyle/>
          <a:p>
            <a:pPr algn="ctr" eaLnBrk="1" hangingPunct="1"/>
            <a:r>
              <a:rPr lang="ja-JP" altLang="en-US"/>
              <a:t>資源1</a:t>
            </a:r>
            <a:endParaRPr lang="en-US" altLang="ja-JP"/>
          </a:p>
        </p:txBody>
      </p:sp>
      <p:sp>
        <p:nvSpPr>
          <p:cNvPr id="427019" name="Text Box 11"/>
          <p:cNvSpPr txBox="1">
            <a:spLocks noChangeArrowheads="1"/>
          </p:cNvSpPr>
          <p:nvPr/>
        </p:nvSpPr>
        <p:spPr bwMode="auto">
          <a:xfrm>
            <a:off x="3505200" y="3302000"/>
            <a:ext cx="4537075" cy="946150"/>
          </a:xfrm>
          <a:prstGeom prst="rect">
            <a:avLst/>
          </a:prstGeom>
          <a:noFill/>
          <a:ln w="9525">
            <a:noFill/>
            <a:miter lim="800000"/>
            <a:headEnd/>
            <a:tailEnd/>
          </a:ln>
          <a:effectLst/>
        </p:spPr>
        <p:txBody>
          <a:bodyPr wrap="none">
            <a:spAutoFit/>
          </a:bodyPr>
          <a:lstStyle/>
          <a:p>
            <a:pPr eaLnBrk="1" hangingPunct="1"/>
            <a:r>
              <a:rPr lang="ja-JP" altLang="en-US" sz="2800"/>
              <a:t>0 : 資源1が使用されていない</a:t>
            </a:r>
          </a:p>
          <a:p>
            <a:pPr eaLnBrk="1" hangingPunct="1"/>
            <a:r>
              <a:rPr lang="ja-JP" altLang="en-US" sz="2800"/>
              <a:t>1 : 資源1が使用されている</a:t>
            </a:r>
          </a:p>
        </p:txBody>
      </p:sp>
      <p:sp>
        <p:nvSpPr>
          <p:cNvPr id="427020" name="Rectangle 12"/>
          <p:cNvSpPr>
            <a:spLocks noChangeArrowheads="1"/>
          </p:cNvSpPr>
          <p:nvPr/>
        </p:nvSpPr>
        <p:spPr bwMode="auto">
          <a:xfrm>
            <a:off x="304800" y="4419600"/>
            <a:ext cx="6400800" cy="2209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while (</a:t>
            </a:r>
            <a:r>
              <a:rPr lang="en-US" altLang="ja-JP" sz="2800" i="1"/>
              <a:t>flag</a:t>
            </a:r>
            <a:r>
              <a:rPr lang="en-US" altLang="ja-JP" sz="2800"/>
              <a:t> = 1) </a:t>
            </a:r>
            <a:r>
              <a:rPr lang="en-US" altLang="ja-JP">
                <a:solidFill>
                  <a:schemeClr val="tx2"/>
                </a:solidFill>
              </a:rPr>
              <a:t>/* </a:t>
            </a:r>
            <a:r>
              <a:rPr lang="ja-JP" altLang="en-US">
                <a:solidFill>
                  <a:schemeClr val="tx2"/>
                </a:solidFill>
              </a:rPr>
              <a:t>フラグの値をチェック */</a:t>
            </a:r>
          </a:p>
          <a:p>
            <a:pPr eaLnBrk="1" hangingPunct="1"/>
            <a:r>
              <a:rPr lang="en-US" altLang="ja-JP" sz="2800"/>
              <a:t>      wait();         </a:t>
            </a:r>
            <a:r>
              <a:rPr lang="en-US" altLang="ja-JP">
                <a:solidFill>
                  <a:schemeClr val="tx2"/>
                </a:solidFill>
              </a:rPr>
              <a:t>/* </a:t>
            </a:r>
            <a:r>
              <a:rPr lang="ja-JP" altLang="en-US">
                <a:solidFill>
                  <a:schemeClr val="tx2"/>
                </a:solidFill>
              </a:rPr>
              <a:t>フラグが 0 になるまで待つ */</a:t>
            </a:r>
            <a:endParaRPr lang="en-US" altLang="ja-JP" sz="2800"/>
          </a:p>
          <a:p>
            <a:pPr eaLnBrk="1" hangingPunct="1"/>
            <a:r>
              <a:rPr lang="en-US" altLang="ja-JP"/>
              <a:t> </a:t>
            </a:r>
            <a:r>
              <a:rPr lang="en-US" altLang="ja-JP" sz="2800" i="1"/>
              <a:t>flag</a:t>
            </a:r>
            <a:r>
              <a:rPr lang="en-US" altLang="ja-JP" sz="2800"/>
              <a:t> := 1;</a:t>
            </a:r>
            <a:r>
              <a:rPr lang="en-US" altLang="ja-JP"/>
              <a:t>           </a:t>
            </a:r>
            <a:r>
              <a:rPr lang="en-US" altLang="ja-JP">
                <a:solidFill>
                  <a:schemeClr val="tx2"/>
                </a:solidFill>
              </a:rPr>
              <a:t>/* </a:t>
            </a:r>
            <a:r>
              <a:rPr lang="ja-JP" altLang="en-US">
                <a:solidFill>
                  <a:schemeClr val="tx2"/>
                </a:solidFill>
              </a:rPr>
              <a:t>フラグを 1 にセット */</a:t>
            </a:r>
          </a:p>
          <a:p>
            <a:pPr eaLnBrk="1" hangingPunct="1"/>
            <a:r>
              <a:rPr lang="en-US" altLang="ja-JP"/>
              <a:t>CS()</a:t>
            </a:r>
            <a:r>
              <a:rPr lang="en-US" altLang="ja-JP" sz="2800"/>
              <a:t>;                  </a:t>
            </a:r>
            <a:r>
              <a:rPr lang="en-US" altLang="ja-JP">
                <a:solidFill>
                  <a:schemeClr val="tx2"/>
                </a:solidFill>
              </a:rPr>
              <a:t>/* </a:t>
            </a:r>
            <a:r>
              <a:rPr lang="ja-JP" altLang="en-US">
                <a:solidFill>
                  <a:schemeClr val="tx2"/>
                </a:solidFill>
              </a:rPr>
              <a:t>資源を使用する臨界領域 */</a:t>
            </a:r>
          </a:p>
          <a:p>
            <a:pPr eaLnBrk="1" hangingPunct="1"/>
            <a:r>
              <a:rPr lang="en-US" altLang="ja-JP" sz="2800" i="1"/>
              <a:t>flag</a:t>
            </a:r>
            <a:r>
              <a:rPr lang="en-US" altLang="ja-JP" sz="2800"/>
              <a:t> := 0;  </a:t>
            </a:r>
            <a:r>
              <a:rPr lang="en-US" altLang="ja-JP"/>
              <a:t>          </a:t>
            </a:r>
            <a:r>
              <a:rPr lang="en-US" altLang="ja-JP">
                <a:solidFill>
                  <a:schemeClr val="tx2"/>
                </a:solidFill>
              </a:rPr>
              <a:t>/* </a:t>
            </a:r>
            <a:r>
              <a:rPr lang="ja-JP" altLang="en-US">
                <a:solidFill>
                  <a:schemeClr val="tx2"/>
                </a:solidFill>
              </a:rPr>
              <a:t>フラグを 0 にリセット */</a:t>
            </a:r>
            <a:endParaRPr lang="en-US" altLang="ja-JP"/>
          </a:p>
        </p:txBody>
      </p:sp>
      <p:grpSp>
        <p:nvGrpSpPr>
          <p:cNvPr id="427023" name="Group 15"/>
          <p:cNvGrpSpPr>
            <a:grpSpLocks/>
          </p:cNvGrpSpPr>
          <p:nvPr/>
        </p:nvGrpSpPr>
        <p:grpSpPr bwMode="auto">
          <a:xfrm>
            <a:off x="1600200" y="2895600"/>
            <a:ext cx="2487613" cy="1066800"/>
            <a:chOff x="1008" y="1824"/>
            <a:chExt cx="1567" cy="672"/>
          </a:xfrm>
        </p:grpSpPr>
        <p:sp>
          <p:nvSpPr>
            <p:cNvPr id="27657" name="Rectangle 9"/>
            <p:cNvSpPr>
              <a:spLocks noChangeArrowheads="1"/>
            </p:cNvSpPr>
            <p:nvPr/>
          </p:nvSpPr>
          <p:spPr bwMode="auto">
            <a:xfrm>
              <a:off x="1632" y="2160"/>
              <a:ext cx="336" cy="336"/>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27658" name="Text Box 10"/>
            <p:cNvSpPr txBox="1">
              <a:spLocks noChangeArrowheads="1"/>
            </p:cNvSpPr>
            <p:nvPr/>
          </p:nvSpPr>
          <p:spPr bwMode="auto">
            <a:xfrm>
              <a:off x="1104" y="1824"/>
              <a:ext cx="1471" cy="288"/>
            </a:xfrm>
            <a:prstGeom prst="rect">
              <a:avLst/>
            </a:prstGeom>
            <a:noFill/>
            <a:ln w="9525">
              <a:noFill/>
              <a:miter lim="800000"/>
              <a:headEnd/>
              <a:tailEnd/>
            </a:ln>
            <a:effectLst/>
          </p:spPr>
          <p:txBody>
            <a:bodyPr wrap="none">
              <a:spAutoFit/>
            </a:bodyPr>
            <a:lstStyle/>
            <a:p>
              <a:pPr eaLnBrk="1" hangingPunct="1"/>
              <a:r>
                <a:rPr lang="ja-JP" altLang="en-US"/>
                <a:t>資源1使用フラグ</a:t>
              </a:r>
            </a:p>
          </p:txBody>
        </p:sp>
        <p:sp>
          <p:nvSpPr>
            <p:cNvPr id="27659" name="Line 14"/>
            <p:cNvSpPr>
              <a:spLocks noChangeShapeType="1"/>
            </p:cNvSpPr>
            <p:nvPr/>
          </p:nvSpPr>
          <p:spPr bwMode="auto">
            <a:xfrm flipH="1">
              <a:off x="1008" y="2352"/>
              <a:ext cx="624"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27024" name="Text Box 16"/>
          <p:cNvSpPr txBox="1">
            <a:spLocks noChangeArrowheads="1"/>
          </p:cNvSpPr>
          <p:nvPr/>
        </p:nvSpPr>
        <p:spPr bwMode="auto">
          <a:xfrm>
            <a:off x="6858000" y="5181600"/>
            <a:ext cx="1993900" cy="519113"/>
          </a:xfrm>
          <a:prstGeom prst="rect">
            <a:avLst/>
          </a:prstGeom>
          <a:noFill/>
          <a:ln w="9525">
            <a:noFill/>
            <a:miter lim="800000"/>
            <a:headEnd/>
            <a:tailEnd/>
          </a:ln>
          <a:effectLst/>
        </p:spPr>
        <p:txBody>
          <a:bodyPr wrap="none">
            <a:spAutoFit/>
          </a:bodyPr>
          <a:lstStyle/>
          <a:p>
            <a:pPr eaLnBrk="1" hangingPunct="1"/>
            <a:r>
              <a:rPr lang="ja-JP" altLang="en-US" sz="2800"/>
              <a:t>これで </a:t>
            </a:r>
            <a:r>
              <a:rPr lang="en-US" altLang="ja-JP" sz="2800"/>
              <a:t>OK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27023"/>
                                        </p:tgtEl>
                                        <p:attrNameLst>
                                          <p:attrName>style.visibility</p:attrName>
                                        </p:attrNameLst>
                                      </p:cBhvr>
                                      <p:to>
                                        <p:strVal val="visible"/>
                                      </p:to>
                                    </p:set>
                                    <p:animEffect transition="in" filter="checkerboard(across)">
                                      <p:cBhvr>
                                        <p:cTn id="7" dur="500"/>
                                        <p:tgtEl>
                                          <p:spTgt spid="4270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27019"/>
                                        </p:tgtEl>
                                        <p:attrNameLst>
                                          <p:attrName>style.visibility</p:attrName>
                                        </p:attrNameLst>
                                      </p:cBhvr>
                                      <p:to>
                                        <p:strVal val="visible"/>
                                      </p:to>
                                    </p:set>
                                    <p:animEffect transition="in" filter="checkerboard(across)">
                                      <p:cBhvr>
                                        <p:cTn id="12" dur="500"/>
                                        <p:tgtEl>
                                          <p:spTgt spid="42701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27020"/>
                                        </p:tgtEl>
                                        <p:attrNameLst>
                                          <p:attrName>style.visibility</p:attrName>
                                        </p:attrNameLst>
                                      </p:cBhvr>
                                      <p:to>
                                        <p:strVal val="visible"/>
                                      </p:to>
                                    </p:set>
                                    <p:animEffect transition="in" filter="checkerboard(across)">
                                      <p:cBhvr>
                                        <p:cTn id="17" dur="500"/>
                                        <p:tgtEl>
                                          <p:spTgt spid="4270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27024"/>
                                        </p:tgtEl>
                                        <p:attrNameLst>
                                          <p:attrName>style.visibility</p:attrName>
                                        </p:attrNameLst>
                                      </p:cBhvr>
                                      <p:to>
                                        <p:strVal val="visible"/>
                                      </p:to>
                                    </p:set>
                                    <p:animEffect transition="in" filter="checkerboard(across)">
                                      <p:cBhvr>
                                        <p:cTn id="22" dur="500"/>
                                        <p:tgtEl>
                                          <p:spTgt spid="427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9" grpId="0" autoUpdateAnimBg="0"/>
      <p:bldP spid="427020" grpId="0" animBg="1" autoUpdateAnimBg="0"/>
      <p:bldP spid="42702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a:t>
            </a:r>
          </a:p>
        </p:txBody>
      </p:sp>
      <p:sp>
        <p:nvSpPr>
          <p:cNvPr id="28675" name="Rectangle 7"/>
          <p:cNvSpPr>
            <a:spLocks noChangeArrowheads="1"/>
          </p:cNvSpPr>
          <p:nvPr/>
        </p:nvSpPr>
        <p:spPr bwMode="auto">
          <a:xfrm>
            <a:off x="304800" y="1600200"/>
            <a:ext cx="2438400" cy="2209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while (</a:t>
            </a:r>
            <a:r>
              <a:rPr lang="en-US" altLang="ja-JP" sz="2800" i="1"/>
              <a:t>flag</a:t>
            </a:r>
            <a:r>
              <a:rPr lang="en-US" altLang="ja-JP" sz="2800"/>
              <a:t> = 1)</a:t>
            </a:r>
          </a:p>
          <a:p>
            <a:pPr eaLnBrk="1" hangingPunct="1"/>
            <a:r>
              <a:rPr lang="en-US" altLang="ja-JP" sz="2800"/>
              <a:t>      wait();</a:t>
            </a:r>
          </a:p>
          <a:p>
            <a:pPr eaLnBrk="1" hangingPunct="1"/>
            <a:r>
              <a:rPr lang="en-US" altLang="ja-JP" sz="2800" i="1"/>
              <a:t>flag</a:t>
            </a:r>
            <a:r>
              <a:rPr lang="en-US" altLang="ja-JP" sz="2800"/>
              <a:t> := 1;</a:t>
            </a:r>
            <a:endParaRPr lang="ja-JP" altLang="en-US">
              <a:solidFill>
                <a:schemeClr val="tx2"/>
              </a:solidFill>
            </a:endParaRPr>
          </a:p>
          <a:p>
            <a:pPr eaLnBrk="1" hangingPunct="1"/>
            <a:r>
              <a:rPr lang="en-US" altLang="ja-JP"/>
              <a:t>CS()</a:t>
            </a:r>
            <a:r>
              <a:rPr lang="en-US" altLang="ja-JP" sz="2800"/>
              <a:t>;</a:t>
            </a:r>
          </a:p>
          <a:p>
            <a:pPr eaLnBrk="1" hangingPunct="1"/>
            <a:r>
              <a:rPr lang="en-US" altLang="ja-JP" sz="2800" i="1"/>
              <a:t>flag</a:t>
            </a:r>
            <a:r>
              <a:rPr lang="en-US" altLang="ja-JP" sz="2800"/>
              <a:t> := 0;</a:t>
            </a:r>
            <a:endParaRPr lang="en-US" altLang="ja-JP">
              <a:solidFill>
                <a:schemeClr val="tx2"/>
              </a:solidFill>
            </a:endParaRPr>
          </a:p>
        </p:txBody>
      </p:sp>
      <p:sp>
        <p:nvSpPr>
          <p:cNvPr id="28676" name="Rectangle 13"/>
          <p:cNvSpPr>
            <a:spLocks noChangeArrowheads="1"/>
          </p:cNvSpPr>
          <p:nvPr/>
        </p:nvSpPr>
        <p:spPr bwMode="auto">
          <a:xfrm>
            <a:off x="34290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28677" name="Rectangle 14"/>
          <p:cNvSpPr>
            <a:spLocks noChangeArrowheads="1"/>
          </p:cNvSpPr>
          <p:nvPr/>
        </p:nvSpPr>
        <p:spPr bwMode="auto">
          <a:xfrm>
            <a:off x="58674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useBgFill="1">
        <p:nvSpPr>
          <p:cNvPr id="28678" name="Rectangle 15"/>
          <p:cNvSpPr>
            <a:spLocks noChangeArrowheads="1"/>
          </p:cNvSpPr>
          <p:nvPr/>
        </p:nvSpPr>
        <p:spPr bwMode="auto">
          <a:xfrm>
            <a:off x="5029200" y="25146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28679" name="Text Box 16"/>
          <p:cNvSpPr txBox="1">
            <a:spLocks noChangeArrowheads="1"/>
          </p:cNvSpPr>
          <p:nvPr/>
        </p:nvSpPr>
        <p:spPr bwMode="auto">
          <a:xfrm>
            <a:off x="4572000" y="2057400"/>
            <a:ext cx="1725613" cy="457200"/>
          </a:xfrm>
          <a:prstGeom prst="rect">
            <a:avLst/>
          </a:prstGeom>
          <a:noFill/>
          <a:ln w="9525">
            <a:noFill/>
            <a:miter lim="800000"/>
            <a:headEnd/>
            <a:tailEnd/>
          </a:ln>
          <a:effectLst/>
        </p:spPr>
        <p:txBody>
          <a:bodyPr wrap="none">
            <a:spAutoFit/>
          </a:bodyPr>
          <a:lstStyle/>
          <a:p>
            <a:pPr eaLnBrk="1" hangingPunct="1"/>
            <a:r>
              <a:rPr lang="ja-JP" altLang="en-US"/>
              <a:t>資源1フラグ</a:t>
            </a:r>
          </a:p>
        </p:txBody>
      </p:sp>
      <p:sp>
        <p:nvSpPr>
          <p:cNvPr id="28680" name="Rectangle 17"/>
          <p:cNvSpPr>
            <a:spLocks noChangeArrowheads="1"/>
          </p:cNvSpPr>
          <p:nvPr/>
        </p:nvSpPr>
        <p:spPr bwMode="auto">
          <a:xfrm>
            <a:off x="4648200" y="5257800"/>
            <a:ext cx="1524000" cy="9144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資源1</a:t>
            </a:r>
          </a:p>
        </p:txBody>
      </p:sp>
      <p:grpSp>
        <p:nvGrpSpPr>
          <p:cNvPr id="428056" name="Group 24"/>
          <p:cNvGrpSpPr>
            <a:grpSpLocks/>
          </p:cNvGrpSpPr>
          <p:nvPr/>
        </p:nvGrpSpPr>
        <p:grpSpPr bwMode="auto">
          <a:xfrm>
            <a:off x="3276600" y="3048000"/>
            <a:ext cx="1752600" cy="838200"/>
            <a:chOff x="1152" y="2688"/>
            <a:chExt cx="1104" cy="528"/>
          </a:xfrm>
        </p:grpSpPr>
        <p:sp>
          <p:nvSpPr>
            <p:cNvPr id="28708" name="Line 19"/>
            <p:cNvSpPr>
              <a:spLocks noChangeShapeType="1"/>
            </p:cNvSpPr>
            <p:nvPr/>
          </p:nvSpPr>
          <p:spPr bwMode="auto">
            <a:xfrm flipH="1">
              <a:off x="1728" y="2688"/>
              <a:ext cx="528" cy="52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8709" name="Text Box 20"/>
            <p:cNvSpPr txBox="1">
              <a:spLocks noChangeArrowheads="1"/>
            </p:cNvSpPr>
            <p:nvPr/>
          </p:nvSpPr>
          <p:spPr bwMode="auto">
            <a:xfrm>
              <a:off x="1152" y="2736"/>
              <a:ext cx="884" cy="288"/>
            </a:xfrm>
            <a:prstGeom prst="rect">
              <a:avLst/>
            </a:prstGeom>
            <a:noFill/>
            <a:ln w="9525">
              <a:noFill/>
              <a:miter lim="800000"/>
              <a:headEnd/>
              <a:tailEnd/>
            </a:ln>
            <a:effectLst/>
          </p:spPr>
          <p:txBody>
            <a:bodyPr wrap="none">
              <a:spAutoFit/>
            </a:bodyPr>
            <a:lstStyle/>
            <a:p>
              <a:pPr eaLnBrk="1" hangingPunct="1"/>
              <a:r>
                <a:rPr lang="ja-JP" altLang="en-US"/>
                <a:t>読み込み</a:t>
              </a:r>
            </a:p>
          </p:txBody>
        </p:sp>
      </p:grpSp>
      <p:grpSp>
        <p:nvGrpSpPr>
          <p:cNvPr id="428062" name="Group 30"/>
          <p:cNvGrpSpPr>
            <a:grpSpLocks/>
          </p:cNvGrpSpPr>
          <p:nvPr/>
        </p:nvGrpSpPr>
        <p:grpSpPr bwMode="auto">
          <a:xfrm>
            <a:off x="4419600" y="2514600"/>
            <a:ext cx="1660525" cy="1371600"/>
            <a:chOff x="2928" y="1680"/>
            <a:chExt cx="1046" cy="864"/>
          </a:xfrm>
        </p:grpSpPr>
        <p:sp>
          <p:nvSpPr>
            <p:cNvPr id="28705" name="Line 22"/>
            <p:cNvSpPr>
              <a:spLocks noChangeShapeType="1"/>
            </p:cNvSpPr>
            <p:nvPr/>
          </p:nvSpPr>
          <p:spPr bwMode="auto">
            <a:xfrm flipV="1">
              <a:off x="2928" y="2016"/>
              <a:ext cx="528" cy="528"/>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28706" name="Text Box 23"/>
            <p:cNvSpPr txBox="1">
              <a:spLocks noChangeArrowheads="1"/>
            </p:cNvSpPr>
            <p:nvPr/>
          </p:nvSpPr>
          <p:spPr bwMode="auto">
            <a:xfrm>
              <a:off x="3120" y="2208"/>
              <a:ext cx="854" cy="288"/>
            </a:xfrm>
            <a:prstGeom prst="rect">
              <a:avLst/>
            </a:prstGeom>
            <a:noFill/>
            <a:ln w="9525">
              <a:noFill/>
              <a:miter lim="800000"/>
              <a:headEnd/>
              <a:tailEnd/>
            </a:ln>
            <a:effectLst/>
          </p:spPr>
          <p:txBody>
            <a:bodyPr wrap="none">
              <a:spAutoFit/>
            </a:bodyPr>
            <a:lstStyle/>
            <a:p>
              <a:pPr eaLnBrk="1" hangingPunct="1"/>
              <a:r>
                <a:rPr lang="ja-JP" altLang="en-US"/>
                <a:t>書き込み</a:t>
              </a:r>
            </a:p>
          </p:txBody>
        </p:sp>
        <p:sp useBgFill="1">
          <p:nvSpPr>
            <p:cNvPr id="28707" name="Rectangle 26"/>
            <p:cNvSpPr>
              <a:spLocks noChangeArrowheads="1"/>
            </p:cNvSpPr>
            <p:nvPr/>
          </p:nvSpPr>
          <p:spPr bwMode="auto">
            <a:xfrm>
              <a:off x="3312" y="1680"/>
              <a:ext cx="384" cy="336"/>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grpSp>
      <p:sp>
        <p:nvSpPr>
          <p:cNvPr id="428060" name="Line 28"/>
          <p:cNvSpPr>
            <a:spLocks noChangeShapeType="1"/>
          </p:cNvSpPr>
          <p:nvPr/>
        </p:nvSpPr>
        <p:spPr bwMode="auto">
          <a:xfrm>
            <a:off x="5638800" y="3048000"/>
            <a:ext cx="838200" cy="83820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28064" name="Group 32"/>
          <p:cNvGrpSpPr>
            <a:grpSpLocks/>
          </p:cNvGrpSpPr>
          <p:nvPr/>
        </p:nvGrpSpPr>
        <p:grpSpPr bwMode="auto">
          <a:xfrm>
            <a:off x="3886200" y="4419600"/>
            <a:ext cx="1295400" cy="838200"/>
            <a:chOff x="2592" y="2880"/>
            <a:chExt cx="816" cy="528"/>
          </a:xfrm>
        </p:grpSpPr>
        <p:sp>
          <p:nvSpPr>
            <p:cNvPr id="28703" name="Line 29"/>
            <p:cNvSpPr>
              <a:spLocks noChangeShapeType="1"/>
            </p:cNvSpPr>
            <p:nvPr/>
          </p:nvSpPr>
          <p:spPr bwMode="auto">
            <a:xfrm flipH="1" flipV="1">
              <a:off x="2880" y="2880"/>
              <a:ext cx="528" cy="528"/>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28704" name="Text Box 31"/>
            <p:cNvSpPr txBox="1">
              <a:spLocks noChangeArrowheads="1"/>
            </p:cNvSpPr>
            <p:nvPr/>
          </p:nvSpPr>
          <p:spPr bwMode="auto">
            <a:xfrm>
              <a:off x="2592" y="3024"/>
              <a:ext cx="500" cy="288"/>
            </a:xfrm>
            <a:prstGeom prst="rect">
              <a:avLst/>
            </a:prstGeom>
            <a:noFill/>
            <a:ln w="9525">
              <a:noFill/>
              <a:miter lim="800000"/>
              <a:headEnd/>
              <a:tailEnd/>
            </a:ln>
            <a:effectLst/>
          </p:spPr>
          <p:txBody>
            <a:bodyPr wrap="none">
              <a:spAutoFit/>
            </a:bodyPr>
            <a:lstStyle/>
            <a:p>
              <a:pPr eaLnBrk="1" hangingPunct="1"/>
              <a:r>
                <a:rPr lang="ja-JP" altLang="en-US"/>
                <a:t>獲得</a:t>
              </a:r>
            </a:p>
          </p:txBody>
        </p:sp>
      </p:grpSp>
      <p:sp>
        <p:nvSpPr>
          <p:cNvPr id="428065" name="Text Box 33"/>
          <p:cNvSpPr txBox="1">
            <a:spLocks noChangeArrowheads="1"/>
          </p:cNvSpPr>
          <p:nvPr/>
        </p:nvSpPr>
        <p:spPr bwMode="auto">
          <a:xfrm>
            <a:off x="6934200" y="4419600"/>
            <a:ext cx="793750" cy="457200"/>
          </a:xfrm>
          <a:prstGeom prst="rect">
            <a:avLst/>
          </a:prstGeom>
          <a:noFill/>
          <a:ln w="9525">
            <a:noFill/>
            <a:miter lim="800000"/>
            <a:headEnd/>
            <a:tailEnd/>
          </a:ln>
          <a:effectLst/>
        </p:spPr>
        <p:txBody>
          <a:bodyPr wrap="none">
            <a:spAutoFit/>
          </a:bodyPr>
          <a:lstStyle/>
          <a:p>
            <a:pPr eaLnBrk="1" hangingPunct="1"/>
            <a:r>
              <a:rPr lang="ja-JP" altLang="en-US"/>
              <a:t>待機</a:t>
            </a:r>
          </a:p>
        </p:txBody>
      </p:sp>
      <p:sp>
        <p:nvSpPr>
          <p:cNvPr id="428066" name="Text Box 34"/>
          <p:cNvSpPr txBox="1">
            <a:spLocks noChangeArrowheads="1"/>
          </p:cNvSpPr>
          <p:nvPr/>
        </p:nvSpPr>
        <p:spPr bwMode="auto">
          <a:xfrm>
            <a:off x="4648200" y="6338888"/>
            <a:ext cx="4178300" cy="519112"/>
          </a:xfrm>
          <a:prstGeom prst="rect">
            <a:avLst/>
          </a:prstGeom>
          <a:noFill/>
          <a:ln w="9525">
            <a:noFill/>
            <a:miter lim="800000"/>
            <a:headEnd/>
            <a:tailEnd/>
          </a:ln>
          <a:effectLst/>
        </p:spPr>
        <p:txBody>
          <a:bodyPr wrap="none">
            <a:spAutoFit/>
          </a:bodyPr>
          <a:lstStyle/>
          <a:p>
            <a:pPr eaLnBrk="1" hangingPunct="1"/>
            <a:r>
              <a:rPr lang="ja-JP" altLang="en-US" sz="2800"/>
              <a:t>これでうまくいきそうだが…</a:t>
            </a:r>
          </a:p>
        </p:txBody>
      </p:sp>
      <p:grpSp>
        <p:nvGrpSpPr>
          <p:cNvPr id="428088" name="Group 56"/>
          <p:cNvGrpSpPr>
            <a:grpSpLocks/>
          </p:cNvGrpSpPr>
          <p:nvPr/>
        </p:nvGrpSpPr>
        <p:grpSpPr bwMode="auto">
          <a:xfrm>
            <a:off x="1295400" y="4700588"/>
            <a:ext cx="692150" cy="785812"/>
            <a:chOff x="816" y="2961"/>
            <a:chExt cx="436" cy="495"/>
          </a:xfrm>
        </p:grpSpPr>
        <p:sp>
          <p:nvSpPr>
            <p:cNvPr id="28701" name="Oval 37"/>
            <p:cNvSpPr>
              <a:spLocks noChangeArrowheads="1"/>
            </p:cNvSpPr>
            <p:nvPr/>
          </p:nvSpPr>
          <p:spPr bwMode="auto">
            <a:xfrm>
              <a:off x="912" y="3216"/>
              <a:ext cx="240" cy="24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28702" name="Text Box 38"/>
            <p:cNvSpPr txBox="1">
              <a:spLocks noChangeArrowheads="1"/>
            </p:cNvSpPr>
            <p:nvPr/>
          </p:nvSpPr>
          <p:spPr bwMode="auto">
            <a:xfrm>
              <a:off x="816" y="2961"/>
              <a:ext cx="436" cy="250"/>
            </a:xfrm>
            <a:prstGeom prst="rect">
              <a:avLst/>
            </a:prstGeom>
            <a:noFill/>
            <a:ln w="9525">
              <a:noFill/>
              <a:miter lim="800000"/>
              <a:headEnd/>
              <a:tailEnd/>
            </a:ln>
            <a:effectLst/>
          </p:spPr>
          <p:txBody>
            <a:bodyPr wrap="none">
              <a:spAutoFit/>
            </a:bodyPr>
            <a:lstStyle/>
            <a:p>
              <a:pPr eaLnBrk="1" hangingPunct="1"/>
              <a:r>
                <a:rPr lang="ja-JP" altLang="en-US" sz="2000"/>
                <a:t>読み</a:t>
              </a:r>
            </a:p>
          </p:txBody>
        </p:sp>
      </p:grpSp>
      <p:sp>
        <p:nvSpPr>
          <p:cNvPr id="28688" name="Text Box 39"/>
          <p:cNvSpPr txBox="1">
            <a:spLocks noChangeArrowheads="1"/>
          </p:cNvSpPr>
          <p:nvPr/>
        </p:nvSpPr>
        <p:spPr bwMode="auto">
          <a:xfrm>
            <a:off x="0" y="5105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grpSp>
        <p:nvGrpSpPr>
          <p:cNvPr id="428086" name="Group 54"/>
          <p:cNvGrpSpPr>
            <a:grpSpLocks/>
          </p:cNvGrpSpPr>
          <p:nvPr/>
        </p:nvGrpSpPr>
        <p:grpSpPr bwMode="auto">
          <a:xfrm>
            <a:off x="1828800" y="4700588"/>
            <a:ext cx="804863" cy="785812"/>
            <a:chOff x="1152" y="2961"/>
            <a:chExt cx="507" cy="495"/>
          </a:xfrm>
        </p:grpSpPr>
        <p:sp>
          <p:nvSpPr>
            <p:cNvPr id="28698" name="Line 40"/>
            <p:cNvSpPr>
              <a:spLocks noChangeShapeType="1"/>
            </p:cNvSpPr>
            <p:nvPr/>
          </p:nvSpPr>
          <p:spPr bwMode="auto">
            <a:xfrm flipV="1">
              <a:off x="1152" y="3360"/>
              <a:ext cx="19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8699" name="Oval 41"/>
            <p:cNvSpPr>
              <a:spLocks noChangeArrowheads="1"/>
            </p:cNvSpPr>
            <p:nvPr/>
          </p:nvSpPr>
          <p:spPr bwMode="auto">
            <a:xfrm>
              <a:off x="1344" y="3216"/>
              <a:ext cx="240" cy="240"/>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28700" name="Text Box 42"/>
            <p:cNvSpPr txBox="1">
              <a:spLocks noChangeArrowheads="1"/>
            </p:cNvSpPr>
            <p:nvPr/>
          </p:nvSpPr>
          <p:spPr bwMode="auto">
            <a:xfrm>
              <a:off x="1248" y="2961"/>
              <a:ext cx="411" cy="250"/>
            </a:xfrm>
            <a:prstGeom prst="rect">
              <a:avLst/>
            </a:prstGeom>
            <a:noFill/>
            <a:ln w="9525">
              <a:noFill/>
              <a:miter lim="800000"/>
              <a:headEnd/>
              <a:tailEnd/>
            </a:ln>
            <a:effectLst/>
          </p:spPr>
          <p:txBody>
            <a:bodyPr wrap="none">
              <a:spAutoFit/>
            </a:bodyPr>
            <a:lstStyle/>
            <a:p>
              <a:pPr eaLnBrk="1" hangingPunct="1"/>
              <a:r>
                <a:rPr lang="ja-JP" altLang="en-US" sz="2000"/>
                <a:t>書き</a:t>
              </a:r>
            </a:p>
          </p:txBody>
        </p:sp>
      </p:grpSp>
      <p:grpSp>
        <p:nvGrpSpPr>
          <p:cNvPr id="428089" name="Group 57"/>
          <p:cNvGrpSpPr>
            <a:grpSpLocks/>
          </p:cNvGrpSpPr>
          <p:nvPr/>
        </p:nvGrpSpPr>
        <p:grpSpPr bwMode="auto">
          <a:xfrm>
            <a:off x="2514600" y="4724400"/>
            <a:ext cx="1752600" cy="785813"/>
            <a:chOff x="1584" y="2976"/>
            <a:chExt cx="1104" cy="495"/>
          </a:xfrm>
        </p:grpSpPr>
        <p:sp>
          <p:nvSpPr>
            <p:cNvPr id="28694" name="Line 43"/>
            <p:cNvSpPr>
              <a:spLocks noChangeShapeType="1"/>
            </p:cNvSpPr>
            <p:nvPr/>
          </p:nvSpPr>
          <p:spPr bwMode="auto">
            <a:xfrm flipV="1">
              <a:off x="1584" y="3360"/>
              <a:ext cx="19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8695" name="Oval 44"/>
            <p:cNvSpPr>
              <a:spLocks noChangeArrowheads="1"/>
            </p:cNvSpPr>
            <p:nvPr/>
          </p:nvSpPr>
          <p:spPr bwMode="auto">
            <a:xfrm>
              <a:off x="1776" y="3231"/>
              <a:ext cx="240" cy="240"/>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28696" name="Text Box 45"/>
            <p:cNvSpPr txBox="1">
              <a:spLocks noChangeArrowheads="1"/>
            </p:cNvSpPr>
            <p:nvPr/>
          </p:nvSpPr>
          <p:spPr bwMode="auto">
            <a:xfrm>
              <a:off x="1680" y="2976"/>
              <a:ext cx="436" cy="250"/>
            </a:xfrm>
            <a:prstGeom prst="rect">
              <a:avLst/>
            </a:prstGeom>
            <a:noFill/>
            <a:ln w="9525">
              <a:noFill/>
              <a:miter lim="800000"/>
              <a:headEnd/>
              <a:tailEnd/>
            </a:ln>
            <a:effectLst/>
          </p:spPr>
          <p:txBody>
            <a:bodyPr wrap="none">
              <a:spAutoFit/>
            </a:bodyPr>
            <a:lstStyle/>
            <a:p>
              <a:pPr eaLnBrk="1" hangingPunct="1"/>
              <a:r>
                <a:rPr lang="ja-JP" altLang="en-US" sz="2000"/>
                <a:t>獲得</a:t>
              </a:r>
            </a:p>
          </p:txBody>
        </p:sp>
        <p:sp>
          <p:nvSpPr>
            <p:cNvPr id="28697" name="Line 46"/>
            <p:cNvSpPr>
              <a:spLocks noChangeShapeType="1"/>
            </p:cNvSpPr>
            <p:nvPr/>
          </p:nvSpPr>
          <p:spPr bwMode="auto">
            <a:xfrm flipV="1">
              <a:off x="2016" y="3360"/>
              <a:ext cx="67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28691" name="Text Box 50"/>
          <p:cNvSpPr txBox="1">
            <a:spLocks noChangeArrowheads="1"/>
          </p:cNvSpPr>
          <p:nvPr/>
        </p:nvSpPr>
        <p:spPr bwMode="auto">
          <a:xfrm>
            <a:off x="0" y="5791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28083" name="Oval 51"/>
          <p:cNvSpPr>
            <a:spLocks noChangeArrowheads="1"/>
          </p:cNvSpPr>
          <p:nvPr/>
        </p:nvSpPr>
        <p:spPr bwMode="auto">
          <a:xfrm>
            <a:off x="3352800" y="5815013"/>
            <a:ext cx="381000" cy="38100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428085" name="Line 53"/>
          <p:cNvSpPr>
            <a:spLocks noChangeShapeType="1"/>
          </p:cNvSpPr>
          <p:nvPr/>
        </p:nvSpPr>
        <p:spPr bwMode="auto">
          <a:xfrm>
            <a:off x="3733800" y="6019800"/>
            <a:ext cx="5334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8056"/>
                                        </p:tgtEl>
                                        <p:attrNameLst>
                                          <p:attrName>style.visibility</p:attrName>
                                        </p:attrNameLst>
                                      </p:cBhvr>
                                      <p:to>
                                        <p:strVal val="visible"/>
                                      </p:to>
                                    </p:set>
                                    <p:animEffect transition="in" filter="wipe(up)">
                                      <p:cBhvr>
                                        <p:cTn id="7" dur="500"/>
                                        <p:tgtEl>
                                          <p:spTgt spid="428056"/>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28088"/>
                                        </p:tgtEl>
                                        <p:attrNameLst>
                                          <p:attrName>style.visibility</p:attrName>
                                        </p:attrNameLst>
                                      </p:cBhvr>
                                      <p:to>
                                        <p:strVal val="visible"/>
                                      </p:to>
                                    </p:set>
                                    <p:animEffect transition="in" filter="wipe(left)">
                                      <p:cBhvr>
                                        <p:cTn id="11" dur="500"/>
                                        <p:tgtEl>
                                          <p:spTgt spid="42808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nodeType="clickEffect">
                                  <p:stCondLst>
                                    <p:cond delay="0"/>
                                  </p:stCondLst>
                                  <p:childTnLst>
                                    <p:set>
                                      <p:cBhvr>
                                        <p:cTn id="15" dur="1" fill="hold">
                                          <p:stCondLst>
                                            <p:cond delay="0"/>
                                          </p:stCondLst>
                                        </p:cTn>
                                        <p:tgtEl>
                                          <p:spTgt spid="428062"/>
                                        </p:tgtEl>
                                        <p:attrNameLst>
                                          <p:attrName>style.visibility</p:attrName>
                                        </p:attrNameLst>
                                      </p:cBhvr>
                                      <p:to>
                                        <p:strVal val="visible"/>
                                      </p:to>
                                    </p:set>
                                    <p:animEffect transition="in" filter="wipe(down)">
                                      <p:cBhvr>
                                        <p:cTn id="16" dur="500"/>
                                        <p:tgtEl>
                                          <p:spTgt spid="428062"/>
                                        </p:tgtEl>
                                      </p:cBhvr>
                                    </p:animEffect>
                                  </p:childTnLst>
                                </p:cTn>
                              </p:par>
                            </p:childTnLst>
                          </p:cTn>
                        </p:par>
                        <p:par>
                          <p:cTn id="17" fill="hold" nodeType="afterGroup">
                            <p:stCondLst>
                              <p:cond delay="500"/>
                            </p:stCondLst>
                            <p:childTnLst>
                              <p:par>
                                <p:cTn id="18" presetID="22" presetClass="entr" presetSubtype="8" fill="hold" nodeType="afterEffect">
                                  <p:stCondLst>
                                    <p:cond delay="0"/>
                                  </p:stCondLst>
                                  <p:childTnLst>
                                    <p:set>
                                      <p:cBhvr>
                                        <p:cTn id="19" dur="1" fill="hold">
                                          <p:stCondLst>
                                            <p:cond delay="0"/>
                                          </p:stCondLst>
                                        </p:cTn>
                                        <p:tgtEl>
                                          <p:spTgt spid="428086"/>
                                        </p:tgtEl>
                                        <p:attrNameLst>
                                          <p:attrName>style.visibility</p:attrName>
                                        </p:attrNameLst>
                                      </p:cBhvr>
                                      <p:to>
                                        <p:strVal val="visible"/>
                                      </p:to>
                                    </p:set>
                                    <p:animEffect transition="in" filter="wipe(left)">
                                      <p:cBhvr>
                                        <p:cTn id="20" dur="500"/>
                                        <p:tgtEl>
                                          <p:spTgt spid="42808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nodeType="clickEffect">
                                  <p:stCondLst>
                                    <p:cond delay="0"/>
                                  </p:stCondLst>
                                  <p:childTnLst>
                                    <p:set>
                                      <p:cBhvr>
                                        <p:cTn id="24" dur="1" fill="hold">
                                          <p:stCondLst>
                                            <p:cond delay="0"/>
                                          </p:stCondLst>
                                        </p:cTn>
                                        <p:tgtEl>
                                          <p:spTgt spid="428064"/>
                                        </p:tgtEl>
                                        <p:attrNameLst>
                                          <p:attrName>style.visibility</p:attrName>
                                        </p:attrNameLst>
                                      </p:cBhvr>
                                      <p:to>
                                        <p:strVal val="visible"/>
                                      </p:to>
                                    </p:set>
                                    <p:animEffect transition="in" filter="wipe(down)">
                                      <p:cBhvr>
                                        <p:cTn id="25" dur="500"/>
                                        <p:tgtEl>
                                          <p:spTgt spid="428064"/>
                                        </p:tgtEl>
                                      </p:cBhvr>
                                    </p:animEffect>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p:cTn id="28" dur="1" fill="hold">
                                          <p:stCondLst>
                                            <p:cond delay="0"/>
                                          </p:stCondLst>
                                        </p:cTn>
                                        <p:tgtEl>
                                          <p:spTgt spid="428089"/>
                                        </p:tgtEl>
                                        <p:attrNameLst>
                                          <p:attrName>style.visibility</p:attrName>
                                        </p:attrNameLst>
                                      </p:cBhvr>
                                      <p:to>
                                        <p:strVal val="visible"/>
                                      </p:to>
                                    </p:set>
                                    <p:animEffect transition="in" filter="wipe(left)">
                                      <p:cBhvr>
                                        <p:cTn id="29" dur="500"/>
                                        <p:tgtEl>
                                          <p:spTgt spid="42808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28060"/>
                                        </p:tgtEl>
                                        <p:attrNameLst>
                                          <p:attrName>style.visibility</p:attrName>
                                        </p:attrNameLst>
                                      </p:cBhvr>
                                      <p:to>
                                        <p:strVal val="visible"/>
                                      </p:to>
                                    </p:set>
                                    <p:animEffect transition="in" filter="wipe(up)">
                                      <p:cBhvr>
                                        <p:cTn id="34" dur="500"/>
                                        <p:tgtEl>
                                          <p:spTgt spid="428060"/>
                                        </p:tgtEl>
                                      </p:cBhvr>
                                    </p:animEffect>
                                  </p:childTnLst>
                                </p:cTn>
                              </p:par>
                            </p:childTnLst>
                          </p:cTn>
                        </p:par>
                        <p:par>
                          <p:cTn id="35" fill="hold" nodeType="afterGroup">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428083"/>
                                        </p:tgtEl>
                                        <p:attrNameLst>
                                          <p:attrName>style.visibility</p:attrName>
                                        </p:attrNameLst>
                                      </p:cBhvr>
                                      <p:to>
                                        <p:strVal val="visible"/>
                                      </p:to>
                                    </p:set>
                                    <p:animEffect transition="in" filter="wipe(left)">
                                      <p:cBhvr>
                                        <p:cTn id="38" dur="500"/>
                                        <p:tgtEl>
                                          <p:spTgt spid="42808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428065"/>
                                        </p:tgtEl>
                                        <p:attrNameLst>
                                          <p:attrName>style.visibility</p:attrName>
                                        </p:attrNameLst>
                                      </p:cBhvr>
                                      <p:to>
                                        <p:strVal val="visible"/>
                                      </p:to>
                                    </p:set>
                                    <p:animEffect transition="in" filter="checkerboard(across)">
                                      <p:cBhvr>
                                        <p:cTn id="43" dur="500"/>
                                        <p:tgtEl>
                                          <p:spTgt spid="428065"/>
                                        </p:tgtEl>
                                      </p:cBhvr>
                                    </p:animEffect>
                                  </p:childTnLst>
                                </p:cTn>
                              </p:par>
                            </p:childTnLst>
                          </p:cTn>
                        </p:par>
                        <p:par>
                          <p:cTn id="44" fill="hold" nodeType="afterGroup">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428085"/>
                                        </p:tgtEl>
                                        <p:attrNameLst>
                                          <p:attrName>style.visibility</p:attrName>
                                        </p:attrNameLst>
                                      </p:cBhvr>
                                      <p:to>
                                        <p:strVal val="visible"/>
                                      </p:to>
                                    </p:set>
                                    <p:animEffect transition="in" filter="wipe(left)">
                                      <p:cBhvr>
                                        <p:cTn id="47" dur="500"/>
                                        <p:tgtEl>
                                          <p:spTgt spid="42808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428066"/>
                                        </p:tgtEl>
                                        <p:attrNameLst>
                                          <p:attrName>style.visibility</p:attrName>
                                        </p:attrNameLst>
                                      </p:cBhvr>
                                      <p:to>
                                        <p:strVal val="visible"/>
                                      </p:to>
                                    </p:set>
                                    <p:anim calcmode="lin" valueType="num">
                                      <p:cBhvr additive="base">
                                        <p:cTn id="52" dur="500" fill="hold"/>
                                        <p:tgtEl>
                                          <p:spTgt spid="428066"/>
                                        </p:tgtEl>
                                        <p:attrNameLst>
                                          <p:attrName>ppt_x</p:attrName>
                                        </p:attrNameLst>
                                      </p:cBhvr>
                                      <p:tavLst>
                                        <p:tav tm="0">
                                          <p:val>
                                            <p:strVal val="#ppt_x"/>
                                          </p:val>
                                        </p:tav>
                                        <p:tav tm="100000">
                                          <p:val>
                                            <p:strVal val="#ppt_x"/>
                                          </p:val>
                                        </p:tav>
                                      </p:tavLst>
                                    </p:anim>
                                    <p:anim calcmode="lin" valueType="num">
                                      <p:cBhvr additive="base">
                                        <p:cTn id="53" dur="500" fill="hold"/>
                                        <p:tgtEl>
                                          <p:spTgt spid="4280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60" grpId="0" animBg="1"/>
      <p:bldP spid="428065" grpId="0" autoUpdateAnimBg="0"/>
      <p:bldP spid="428066" grpId="0" autoUpdateAnimBg="0"/>
      <p:bldP spid="428083" grpId="0" animBg="1"/>
      <p:bldP spid="42808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a:t>
            </a:r>
          </a:p>
        </p:txBody>
      </p:sp>
      <p:sp>
        <p:nvSpPr>
          <p:cNvPr id="29699" name="Rectangle 4"/>
          <p:cNvSpPr>
            <a:spLocks noChangeArrowheads="1"/>
          </p:cNvSpPr>
          <p:nvPr/>
        </p:nvSpPr>
        <p:spPr bwMode="auto">
          <a:xfrm>
            <a:off x="34290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29700" name="Rectangle 5"/>
          <p:cNvSpPr>
            <a:spLocks noChangeArrowheads="1"/>
          </p:cNvSpPr>
          <p:nvPr/>
        </p:nvSpPr>
        <p:spPr bwMode="auto">
          <a:xfrm>
            <a:off x="58674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useBgFill="1">
        <p:nvSpPr>
          <p:cNvPr id="29701" name="Rectangle 6"/>
          <p:cNvSpPr>
            <a:spLocks noChangeArrowheads="1"/>
          </p:cNvSpPr>
          <p:nvPr/>
        </p:nvSpPr>
        <p:spPr bwMode="auto">
          <a:xfrm>
            <a:off x="5029200" y="25146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29702" name="Text Box 7"/>
          <p:cNvSpPr txBox="1">
            <a:spLocks noChangeArrowheads="1"/>
          </p:cNvSpPr>
          <p:nvPr/>
        </p:nvSpPr>
        <p:spPr bwMode="auto">
          <a:xfrm>
            <a:off x="4572000" y="2057400"/>
            <a:ext cx="1725613" cy="457200"/>
          </a:xfrm>
          <a:prstGeom prst="rect">
            <a:avLst/>
          </a:prstGeom>
          <a:noFill/>
          <a:ln w="9525">
            <a:noFill/>
            <a:miter lim="800000"/>
            <a:headEnd/>
            <a:tailEnd/>
          </a:ln>
          <a:effectLst/>
        </p:spPr>
        <p:txBody>
          <a:bodyPr wrap="none">
            <a:spAutoFit/>
          </a:bodyPr>
          <a:lstStyle/>
          <a:p>
            <a:pPr eaLnBrk="1" hangingPunct="1"/>
            <a:r>
              <a:rPr lang="ja-JP" altLang="en-US"/>
              <a:t>資源1フラグ</a:t>
            </a:r>
          </a:p>
        </p:txBody>
      </p:sp>
      <p:sp>
        <p:nvSpPr>
          <p:cNvPr id="29703" name="Rectangle 8"/>
          <p:cNvSpPr>
            <a:spLocks noChangeArrowheads="1"/>
          </p:cNvSpPr>
          <p:nvPr/>
        </p:nvSpPr>
        <p:spPr bwMode="auto">
          <a:xfrm>
            <a:off x="4648200" y="5257800"/>
            <a:ext cx="1524000" cy="9144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資源1</a:t>
            </a:r>
          </a:p>
        </p:txBody>
      </p:sp>
      <p:grpSp>
        <p:nvGrpSpPr>
          <p:cNvPr id="429065" name="Group 9"/>
          <p:cNvGrpSpPr>
            <a:grpSpLocks/>
          </p:cNvGrpSpPr>
          <p:nvPr/>
        </p:nvGrpSpPr>
        <p:grpSpPr bwMode="auto">
          <a:xfrm>
            <a:off x="3276600" y="3048000"/>
            <a:ext cx="1752600" cy="838200"/>
            <a:chOff x="1152" y="2688"/>
            <a:chExt cx="1104" cy="528"/>
          </a:xfrm>
        </p:grpSpPr>
        <p:sp>
          <p:nvSpPr>
            <p:cNvPr id="29739" name="Line 10"/>
            <p:cNvSpPr>
              <a:spLocks noChangeShapeType="1"/>
            </p:cNvSpPr>
            <p:nvPr/>
          </p:nvSpPr>
          <p:spPr bwMode="auto">
            <a:xfrm flipH="1">
              <a:off x="1728" y="2688"/>
              <a:ext cx="528" cy="52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9740" name="Text Box 11"/>
            <p:cNvSpPr txBox="1">
              <a:spLocks noChangeArrowheads="1"/>
            </p:cNvSpPr>
            <p:nvPr/>
          </p:nvSpPr>
          <p:spPr bwMode="auto">
            <a:xfrm>
              <a:off x="1152" y="2736"/>
              <a:ext cx="884" cy="288"/>
            </a:xfrm>
            <a:prstGeom prst="rect">
              <a:avLst/>
            </a:prstGeom>
            <a:noFill/>
            <a:ln w="9525">
              <a:noFill/>
              <a:miter lim="800000"/>
              <a:headEnd/>
              <a:tailEnd/>
            </a:ln>
            <a:effectLst/>
          </p:spPr>
          <p:txBody>
            <a:bodyPr wrap="none">
              <a:spAutoFit/>
            </a:bodyPr>
            <a:lstStyle/>
            <a:p>
              <a:pPr eaLnBrk="1" hangingPunct="1"/>
              <a:r>
                <a:rPr lang="ja-JP" altLang="en-US"/>
                <a:t>読み込み</a:t>
              </a:r>
            </a:p>
          </p:txBody>
        </p:sp>
      </p:grpSp>
      <p:grpSp>
        <p:nvGrpSpPr>
          <p:cNvPr id="429068" name="Group 12"/>
          <p:cNvGrpSpPr>
            <a:grpSpLocks/>
          </p:cNvGrpSpPr>
          <p:nvPr/>
        </p:nvGrpSpPr>
        <p:grpSpPr bwMode="auto">
          <a:xfrm>
            <a:off x="4419600" y="2514600"/>
            <a:ext cx="1660525" cy="1371600"/>
            <a:chOff x="2928" y="1680"/>
            <a:chExt cx="1046" cy="864"/>
          </a:xfrm>
        </p:grpSpPr>
        <p:sp>
          <p:nvSpPr>
            <p:cNvPr id="29736" name="Line 13"/>
            <p:cNvSpPr>
              <a:spLocks noChangeShapeType="1"/>
            </p:cNvSpPr>
            <p:nvPr/>
          </p:nvSpPr>
          <p:spPr bwMode="auto">
            <a:xfrm flipV="1">
              <a:off x="2928" y="2016"/>
              <a:ext cx="528" cy="528"/>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29737" name="Text Box 14"/>
            <p:cNvSpPr txBox="1">
              <a:spLocks noChangeArrowheads="1"/>
            </p:cNvSpPr>
            <p:nvPr/>
          </p:nvSpPr>
          <p:spPr bwMode="auto">
            <a:xfrm>
              <a:off x="3120" y="2208"/>
              <a:ext cx="854" cy="288"/>
            </a:xfrm>
            <a:prstGeom prst="rect">
              <a:avLst/>
            </a:prstGeom>
            <a:noFill/>
            <a:ln w="9525">
              <a:noFill/>
              <a:miter lim="800000"/>
              <a:headEnd/>
              <a:tailEnd/>
            </a:ln>
            <a:effectLst/>
          </p:spPr>
          <p:txBody>
            <a:bodyPr wrap="none">
              <a:spAutoFit/>
            </a:bodyPr>
            <a:lstStyle/>
            <a:p>
              <a:pPr eaLnBrk="1" hangingPunct="1"/>
              <a:r>
                <a:rPr lang="ja-JP" altLang="en-US"/>
                <a:t>書き込み</a:t>
              </a:r>
            </a:p>
          </p:txBody>
        </p:sp>
        <p:sp useBgFill="1">
          <p:nvSpPr>
            <p:cNvPr id="29738" name="Rectangle 15"/>
            <p:cNvSpPr>
              <a:spLocks noChangeArrowheads="1"/>
            </p:cNvSpPr>
            <p:nvPr/>
          </p:nvSpPr>
          <p:spPr bwMode="auto">
            <a:xfrm>
              <a:off x="3312" y="1680"/>
              <a:ext cx="384" cy="336"/>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grpSp>
      <p:sp>
        <p:nvSpPr>
          <p:cNvPr id="429072" name="Line 16"/>
          <p:cNvSpPr>
            <a:spLocks noChangeShapeType="1"/>
          </p:cNvSpPr>
          <p:nvPr/>
        </p:nvSpPr>
        <p:spPr bwMode="auto">
          <a:xfrm>
            <a:off x="5638800" y="3048000"/>
            <a:ext cx="838200" cy="83820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29073" name="Group 17"/>
          <p:cNvGrpSpPr>
            <a:grpSpLocks/>
          </p:cNvGrpSpPr>
          <p:nvPr/>
        </p:nvGrpSpPr>
        <p:grpSpPr bwMode="auto">
          <a:xfrm>
            <a:off x="3886200" y="4419600"/>
            <a:ext cx="1295400" cy="838200"/>
            <a:chOff x="2592" y="2880"/>
            <a:chExt cx="816" cy="528"/>
          </a:xfrm>
        </p:grpSpPr>
        <p:sp>
          <p:nvSpPr>
            <p:cNvPr id="29734" name="Line 18"/>
            <p:cNvSpPr>
              <a:spLocks noChangeShapeType="1"/>
            </p:cNvSpPr>
            <p:nvPr/>
          </p:nvSpPr>
          <p:spPr bwMode="auto">
            <a:xfrm flipH="1" flipV="1">
              <a:off x="2880" y="2880"/>
              <a:ext cx="528" cy="528"/>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29735" name="Text Box 19"/>
            <p:cNvSpPr txBox="1">
              <a:spLocks noChangeArrowheads="1"/>
            </p:cNvSpPr>
            <p:nvPr/>
          </p:nvSpPr>
          <p:spPr bwMode="auto">
            <a:xfrm>
              <a:off x="2592" y="3024"/>
              <a:ext cx="500" cy="288"/>
            </a:xfrm>
            <a:prstGeom prst="rect">
              <a:avLst/>
            </a:prstGeom>
            <a:noFill/>
            <a:ln w="9525">
              <a:noFill/>
              <a:miter lim="800000"/>
              <a:headEnd/>
              <a:tailEnd/>
            </a:ln>
            <a:effectLst/>
          </p:spPr>
          <p:txBody>
            <a:bodyPr wrap="none">
              <a:spAutoFit/>
            </a:bodyPr>
            <a:lstStyle/>
            <a:p>
              <a:pPr eaLnBrk="1" hangingPunct="1"/>
              <a:r>
                <a:rPr lang="ja-JP" altLang="en-US"/>
                <a:t>獲得</a:t>
              </a:r>
            </a:p>
          </p:txBody>
        </p:sp>
      </p:grpSp>
      <p:sp>
        <p:nvSpPr>
          <p:cNvPr id="429077" name="Text Box 21"/>
          <p:cNvSpPr txBox="1">
            <a:spLocks noChangeArrowheads="1"/>
          </p:cNvSpPr>
          <p:nvPr/>
        </p:nvSpPr>
        <p:spPr bwMode="auto">
          <a:xfrm>
            <a:off x="2667000" y="6338888"/>
            <a:ext cx="6259513" cy="519112"/>
          </a:xfrm>
          <a:prstGeom prst="rect">
            <a:avLst/>
          </a:prstGeom>
          <a:noFill/>
          <a:ln w="9525">
            <a:noFill/>
            <a:miter lim="800000"/>
            <a:headEnd/>
            <a:tailEnd/>
          </a:ln>
          <a:effectLst/>
        </p:spPr>
        <p:txBody>
          <a:bodyPr wrap="none">
            <a:spAutoFit/>
          </a:bodyPr>
          <a:lstStyle/>
          <a:p>
            <a:pPr eaLnBrk="1" hangingPunct="1"/>
            <a:r>
              <a:rPr lang="ja-JP" altLang="en-US" sz="2800"/>
              <a:t>2つのプロセスが同時に資源を得てしまう</a:t>
            </a:r>
          </a:p>
        </p:txBody>
      </p:sp>
      <p:sp>
        <p:nvSpPr>
          <p:cNvPr id="429078" name="Text Box 22"/>
          <p:cNvSpPr txBox="1">
            <a:spLocks noChangeArrowheads="1"/>
          </p:cNvSpPr>
          <p:nvPr/>
        </p:nvSpPr>
        <p:spPr bwMode="auto">
          <a:xfrm>
            <a:off x="6400800" y="2514600"/>
            <a:ext cx="2601913" cy="822325"/>
          </a:xfrm>
          <a:prstGeom prst="rect">
            <a:avLst/>
          </a:prstGeom>
          <a:noFill/>
          <a:ln w="9525">
            <a:noFill/>
            <a:miter lim="800000"/>
            <a:headEnd/>
            <a:tailEnd/>
          </a:ln>
          <a:effectLst/>
        </p:spPr>
        <p:txBody>
          <a:bodyPr wrap="none">
            <a:spAutoFit/>
          </a:bodyPr>
          <a:lstStyle/>
          <a:p>
            <a:pPr eaLnBrk="1" hangingPunct="1"/>
            <a:r>
              <a:rPr lang="ja-JP" altLang="en-US"/>
              <a:t>どちらのプロセスも</a:t>
            </a:r>
          </a:p>
          <a:p>
            <a:pPr eaLnBrk="1" hangingPunct="1"/>
            <a:r>
              <a:rPr lang="ja-JP" altLang="en-US"/>
              <a:t>値0を読み込む</a:t>
            </a:r>
          </a:p>
        </p:txBody>
      </p:sp>
      <p:sp>
        <p:nvSpPr>
          <p:cNvPr id="429079" name="Line 23"/>
          <p:cNvSpPr>
            <a:spLocks noChangeShapeType="1"/>
          </p:cNvSpPr>
          <p:nvPr/>
        </p:nvSpPr>
        <p:spPr bwMode="auto">
          <a:xfrm flipH="1" flipV="1">
            <a:off x="5410200" y="3048000"/>
            <a:ext cx="838200" cy="838200"/>
          </a:xfrm>
          <a:prstGeom prst="line">
            <a:avLst/>
          </a:prstGeom>
          <a:noFill/>
          <a:ln w="38100">
            <a:solidFill>
              <a:srgbClr val="FFFF99"/>
            </a:solidFill>
            <a:round/>
            <a:headEnd/>
            <a:tailEnd type="triangle" w="med" len="med"/>
          </a:ln>
          <a:effectLst/>
        </p:spPr>
        <p:txBody>
          <a:bodyPr wrap="none"/>
          <a:lstStyle/>
          <a:p>
            <a:endParaRPr lang="ja-JP" altLang="en-US"/>
          </a:p>
        </p:txBody>
      </p:sp>
      <p:grpSp>
        <p:nvGrpSpPr>
          <p:cNvPr id="429080" name="Group 24"/>
          <p:cNvGrpSpPr>
            <a:grpSpLocks/>
          </p:cNvGrpSpPr>
          <p:nvPr/>
        </p:nvGrpSpPr>
        <p:grpSpPr bwMode="auto">
          <a:xfrm>
            <a:off x="1295400" y="4700588"/>
            <a:ext cx="692150" cy="785812"/>
            <a:chOff x="816" y="2961"/>
            <a:chExt cx="436" cy="495"/>
          </a:xfrm>
        </p:grpSpPr>
        <p:sp>
          <p:nvSpPr>
            <p:cNvPr id="29732" name="Oval 25"/>
            <p:cNvSpPr>
              <a:spLocks noChangeArrowheads="1"/>
            </p:cNvSpPr>
            <p:nvPr/>
          </p:nvSpPr>
          <p:spPr bwMode="auto">
            <a:xfrm>
              <a:off x="912" y="3216"/>
              <a:ext cx="240" cy="24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29733" name="Text Box 26"/>
            <p:cNvSpPr txBox="1">
              <a:spLocks noChangeArrowheads="1"/>
            </p:cNvSpPr>
            <p:nvPr/>
          </p:nvSpPr>
          <p:spPr bwMode="auto">
            <a:xfrm>
              <a:off x="816" y="2961"/>
              <a:ext cx="436" cy="250"/>
            </a:xfrm>
            <a:prstGeom prst="rect">
              <a:avLst/>
            </a:prstGeom>
            <a:noFill/>
            <a:ln w="9525">
              <a:noFill/>
              <a:miter lim="800000"/>
              <a:headEnd/>
              <a:tailEnd/>
            </a:ln>
            <a:effectLst/>
          </p:spPr>
          <p:txBody>
            <a:bodyPr wrap="none">
              <a:spAutoFit/>
            </a:bodyPr>
            <a:lstStyle/>
            <a:p>
              <a:pPr eaLnBrk="1" hangingPunct="1"/>
              <a:r>
                <a:rPr lang="ja-JP" altLang="en-US" sz="2000"/>
                <a:t>読み</a:t>
              </a:r>
            </a:p>
          </p:txBody>
        </p:sp>
      </p:grpSp>
      <p:grpSp>
        <p:nvGrpSpPr>
          <p:cNvPr id="429103" name="Group 47"/>
          <p:cNvGrpSpPr>
            <a:grpSpLocks/>
          </p:cNvGrpSpPr>
          <p:nvPr/>
        </p:nvGrpSpPr>
        <p:grpSpPr bwMode="auto">
          <a:xfrm>
            <a:off x="1828800" y="4724400"/>
            <a:ext cx="1109663" cy="762000"/>
            <a:chOff x="1152" y="2976"/>
            <a:chExt cx="699" cy="480"/>
          </a:xfrm>
        </p:grpSpPr>
        <p:grpSp>
          <p:nvGrpSpPr>
            <p:cNvPr id="29728" name="Group 40"/>
            <p:cNvGrpSpPr>
              <a:grpSpLocks/>
            </p:cNvGrpSpPr>
            <p:nvPr/>
          </p:nvGrpSpPr>
          <p:grpSpPr bwMode="auto">
            <a:xfrm>
              <a:off x="1152" y="3216"/>
              <a:ext cx="576" cy="240"/>
              <a:chOff x="1152" y="3216"/>
              <a:chExt cx="576" cy="240"/>
            </a:xfrm>
          </p:grpSpPr>
          <p:sp>
            <p:nvSpPr>
              <p:cNvPr id="29730" name="Line 28"/>
              <p:cNvSpPr>
                <a:spLocks noChangeShapeType="1"/>
              </p:cNvSpPr>
              <p:nvPr/>
            </p:nvSpPr>
            <p:spPr bwMode="auto">
              <a:xfrm flipV="1">
                <a:off x="1152" y="3360"/>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9731" name="Oval 29"/>
              <p:cNvSpPr>
                <a:spLocks noChangeArrowheads="1"/>
              </p:cNvSpPr>
              <p:nvPr/>
            </p:nvSpPr>
            <p:spPr bwMode="auto">
              <a:xfrm>
                <a:off x="1488" y="3216"/>
                <a:ext cx="240" cy="240"/>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sp>
          <p:nvSpPr>
            <p:cNvPr id="29729" name="Text Box 30"/>
            <p:cNvSpPr txBox="1">
              <a:spLocks noChangeArrowheads="1"/>
            </p:cNvSpPr>
            <p:nvPr/>
          </p:nvSpPr>
          <p:spPr bwMode="auto">
            <a:xfrm>
              <a:off x="1440" y="2976"/>
              <a:ext cx="411" cy="250"/>
            </a:xfrm>
            <a:prstGeom prst="rect">
              <a:avLst/>
            </a:prstGeom>
            <a:noFill/>
            <a:ln w="9525">
              <a:noFill/>
              <a:miter lim="800000"/>
              <a:headEnd/>
              <a:tailEnd/>
            </a:ln>
            <a:effectLst/>
          </p:spPr>
          <p:txBody>
            <a:bodyPr wrap="none">
              <a:spAutoFit/>
            </a:bodyPr>
            <a:lstStyle/>
            <a:p>
              <a:pPr eaLnBrk="1" hangingPunct="1"/>
              <a:r>
                <a:rPr lang="ja-JP" altLang="en-US" sz="2000"/>
                <a:t>書き</a:t>
              </a:r>
            </a:p>
          </p:txBody>
        </p:sp>
      </p:grpSp>
      <p:sp>
        <p:nvSpPr>
          <p:cNvPr id="429092" name="Oval 36"/>
          <p:cNvSpPr>
            <a:spLocks noChangeArrowheads="1"/>
          </p:cNvSpPr>
          <p:nvPr/>
        </p:nvSpPr>
        <p:spPr bwMode="auto">
          <a:xfrm>
            <a:off x="1905000" y="5791200"/>
            <a:ext cx="381000" cy="38100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29714" name="Text Box 38"/>
          <p:cNvSpPr txBox="1">
            <a:spLocks noChangeArrowheads="1"/>
          </p:cNvSpPr>
          <p:nvPr/>
        </p:nvSpPr>
        <p:spPr bwMode="auto">
          <a:xfrm>
            <a:off x="0" y="5105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29715" name="Text Box 39"/>
          <p:cNvSpPr txBox="1">
            <a:spLocks noChangeArrowheads="1"/>
          </p:cNvSpPr>
          <p:nvPr/>
        </p:nvSpPr>
        <p:spPr bwMode="auto">
          <a:xfrm>
            <a:off x="0" y="5791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nvGrpSpPr>
          <p:cNvPr id="429104" name="Group 48"/>
          <p:cNvGrpSpPr>
            <a:grpSpLocks/>
          </p:cNvGrpSpPr>
          <p:nvPr/>
        </p:nvGrpSpPr>
        <p:grpSpPr bwMode="auto">
          <a:xfrm>
            <a:off x="2743200" y="4724400"/>
            <a:ext cx="1149350" cy="785813"/>
            <a:chOff x="1728" y="2976"/>
            <a:chExt cx="724" cy="495"/>
          </a:xfrm>
        </p:grpSpPr>
        <p:sp>
          <p:nvSpPr>
            <p:cNvPr id="29725" name="Oval 33"/>
            <p:cNvSpPr>
              <a:spLocks noChangeArrowheads="1"/>
            </p:cNvSpPr>
            <p:nvPr/>
          </p:nvSpPr>
          <p:spPr bwMode="auto">
            <a:xfrm>
              <a:off x="2112" y="3231"/>
              <a:ext cx="240" cy="240"/>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29726" name="Text Box 34"/>
            <p:cNvSpPr txBox="1">
              <a:spLocks noChangeArrowheads="1"/>
            </p:cNvSpPr>
            <p:nvPr/>
          </p:nvSpPr>
          <p:spPr bwMode="auto">
            <a:xfrm>
              <a:off x="2016" y="2976"/>
              <a:ext cx="436" cy="250"/>
            </a:xfrm>
            <a:prstGeom prst="rect">
              <a:avLst/>
            </a:prstGeom>
            <a:noFill/>
            <a:ln w="9525">
              <a:noFill/>
              <a:miter lim="800000"/>
              <a:headEnd/>
              <a:tailEnd/>
            </a:ln>
            <a:effectLst/>
          </p:spPr>
          <p:txBody>
            <a:bodyPr wrap="none">
              <a:spAutoFit/>
            </a:bodyPr>
            <a:lstStyle/>
            <a:p>
              <a:pPr eaLnBrk="1" hangingPunct="1"/>
              <a:r>
                <a:rPr lang="ja-JP" altLang="en-US" sz="2000"/>
                <a:t>獲得</a:t>
              </a:r>
            </a:p>
          </p:txBody>
        </p:sp>
        <p:sp>
          <p:nvSpPr>
            <p:cNvPr id="29727" name="Line 41"/>
            <p:cNvSpPr>
              <a:spLocks noChangeShapeType="1"/>
            </p:cNvSpPr>
            <p:nvPr/>
          </p:nvSpPr>
          <p:spPr bwMode="auto">
            <a:xfrm flipV="1">
              <a:off x="1728" y="3360"/>
              <a:ext cx="384"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29098" name="Group 42"/>
          <p:cNvGrpSpPr>
            <a:grpSpLocks/>
          </p:cNvGrpSpPr>
          <p:nvPr/>
        </p:nvGrpSpPr>
        <p:grpSpPr bwMode="auto">
          <a:xfrm>
            <a:off x="2286000" y="5791200"/>
            <a:ext cx="914400" cy="381000"/>
            <a:chOff x="1152" y="3216"/>
            <a:chExt cx="576" cy="240"/>
          </a:xfrm>
        </p:grpSpPr>
        <p:sp>
          <p:nvSpPr>
            <p:cNvPr id="29723" name="Line 43"/>
            <p:cNvSpPr>
              <a:spLocks noChangeShapeType="1"/>
            </p:cNvSpPr>
            <p:nvPr/>
          </p:nvSpPr>
          <p:spPr bwMode="auto">
            <a:xfrm flipV="1">
              <a:off x="1152" y="3360"/>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29724" name="Oval 44"/>
            <p:cNvSpPr>
              <a:spLocks noChangeArrowheads="1"/>
            </p:cNvSpPr>
            <p:nvPr/>
          </p:nvSpPr>
          <p:spPr bwMode="auto">
            <a:xfrm>
              <a:off x="1488" y="3216"/>
              <a:ext cx="240" cy="240"/>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grpSp>
        <p:nvGrpSpPr>
          <p:cNvPr id="429105" name="Group 49"/>
          <p:cNvGrpSpPr>
            <a:grpSpLocks/>
          </p:cNvGrpSpPr>
          <p:nvPr/>
        </p:nvGrpSpPr>
        <p:grpSpPr bwMode="auto">
          <a:xfrm>
            <a:off x="3200400" y="5815013"/>
            <a:ext cx="990600" cy="381000"/>
            <a:chOff x="2016" y="3663"/>
            <a:chExt cx="624" cy="240"/>
          </a:xfrm>
        </p:grpSpPr>
        <p:sp>
          <p:nvSpPr>
            <p:cNvPr id="29721" name="Oval 45"/>
            <p:cNvSpPr>
              <a:spLocks noChangeArrowheads="1"/>
            </p:cNvSpPr>
            <p:nvPr/>
          </p:nvSpPr>
          <p:spPr bwMode="auto">
            <a:xfrm>
              <a:off x="2400" y="3663"/>
              <a:ext cx="240" cy="240"/>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29722" name="Line 46"/>
            <p:cNvSpPr>
              <a:spLocks noChangeShapeType="1"/>
            </p:cNvSpPr>
            <p:nvPr/>
          </p:nvSpPr>
          <p:spPr bwMode="auto">
            <a:xfrm flipV="1">
              <a:off x="2016" y="3792"/>
              <a:ext cx="384"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29106" name="Line 50"/>
          <p:cNvSpPr>
            <a:spLocks noChangeShapeType="1"/>
          </p:cNvSpPr>
          <p:nvPr/>
        </p:nvSpPr>
        <p:spPr bwMode="auto">
          <a:xfrm flipV="1">
            <a:off x="5638800" y="4419600"/>
            <a:ext cx="838200" cy="83820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29720" name="Rectangle 51"/>
          <p:cNvSpPr>
            <a:spLocks noChangeArrowheads="1"/>
          </p:cNvSpPr>
          <p:nvPr/>
        </p:nvSpPr>
        <p:spPr bwMode="auto">
          <a:xfrm>
            <a:off x="304800" y="1600200"/>
            <a:ext cx="2438400" cy="2209800"/>
          </a:xfrm>
          <a:prstGeom prst="rect">
            <a:avLst/>
          </a:prstGeom>
          <a:solidFill>
            <a:srgbClr val="000000"/>
          </a:solidFill>
          <a:ln w="9525">
            <a:solidFill>
              <a:schemeClr val="tx1"/>
            </a:solidFill>
            <a:miter lim="800000"/>
            <a:headEnd/>
            <a:tailEnd/>
          </a:ln>
          <a:effectLst/>
        </p:spPr>
        <p:txBody>
          <a:bodyPr wrap="none" anchor="ctr"/>
          <a:lstStyle/>
          <a:p>
            <a:pPr eaLnBrk="1" hangingPunct="1"/>
            <a:r>
              <a:rPr lang="en-US" altLang="ja-JP" sz="2800"/>
              <a:t>while (</a:t>
            </a:r>
            <a:r>
              <a:rPr lang="en-US" altLang="ja-JP" sz="2800" i="1"/>
              <a:t>flag</a:t>
            </a:r>
            <a:r>
              <a:rPr lang="en-US" altLang="ja-JP" sz="2800"/>
              <a:t> = 1)</a:t>
            </a:r>
          </a:p>
          <a:p>
            <a:pPr eaLnBrk="1" hangingPunct="1"/>
            <a:r>
              <a:rPr lang="en-US" altLang="ja-JP" sz="2800"/>
              <a:t>      wait();</a:t>
            </a:r>
          </a:p>
          <a:p>
            <a:pPr eaLnBrk="1" hangingPunct="1"/>
            <a:r>
              <a:rPr lang="en-US" altLang="ja-JP" sz="2800" i="1"/>
              <a:t>flag</a:t>
            </a:r>
            <a:r>
              <a:rPr lang="en-US" altLang="ja-JP" sz="2800"/>
              <a:t> := 1;</a:t>
            </a:r>
            <a:endParaRPr lang="ja-JP" altLang="en-US">
              <a:solidFill>
                <a:schemeClr val="tx2"/>
              </a:solidFill>
            </a:endParaRPr>
          </a:p>
          <a:p>
            <a:pPr eaLnBrk="1" hangingPunct="1"/>
            <a:r>
              <a:rPr lang="en-US" altLang="ja-JP"/>
              <a:t>CS()</a:t>
            </a:r>
            <a:r>
              <a:rPr lang="en-US" altLang="ja-JP" sz="2800"/>
              <a:t>;</a:t>
            </a:r>
          </a:p>
          <a:p>
            <a:pPr eaLnBrk="1" hangingPunct="1"/>
            <a:r>
              <a:rPr lang="en-US" altLang="ja-JP" sz="2800" i="1"/>
              <a:t>flag</a:t>
            </a:r>
            <a:r>
              <a:rPr lang="en-US" altLang="ja-JP" sz="2800"/>
              <a:t> := 0;</a:t>
            </a:r>
            <a:endParaRPr lang="en-US" altLang="ja-JP">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29065"/>
                                        </p:tgtEl>
                                        <p:attrNameLst>
                                          <p:attrName>style.visibility</p:attrName>
                                        </p:attrNameLst>
                                      </p:cBhvr>
                                      <p:to>
                                        <p:strVal val="visible"/>
                                      </p:to>
                                    </p:set>
                                    <p:animEffect transition="in" filter="wipe(up)">
                                      <p:cBhvr>
                                        <p:cTn id="7" dur="500"/>
                                        <p:tgtEl>
                                          <p:spTgt spid="429065"/>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29080"/>
                                        </p:tgtEl>
                                        <p:attrNameLst>
                                          <p:attrName>style.visibility</p:attrName>
                                        </p:attrNameLst>
                                      </p:cBhvr>
                                      <p:to>
                                        <p:strVal val="visible"/>
                                      </p:to>
                                    </p:set>
                                    <p:animEffect transition="in" filter="wipe(left)">
                                      <p:cBhvr>
                                        <p:cTn id="11" dur="500"/>
                                        <p:tgtEl>
                                          <p:spTgt spid="42908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29072"/>
                                        </p:tgtEl>
                                        <p:attrNameLst>
                                          <p:attrName>style.visibility</p:attrName>
                                        </p:attrNameLst>
                                      </p:cBhvr>
                                      <p:to>
                                        <p:strVal val="visible"/>
                                      </p:to>
                                    </p:set>
                                    <p:animEffect transition="in" filter="wipe(up)">
                                      <p:cBhvr>
                                        <p:cTn id="16" dur="500"/>
                                        <p:tgtEl>
                                          <p:spTgt spid="429072"/>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29092"/>
                                        </p:tgtEl>
                                        <p:attrNameLst>
                                          <p:attrName>style.visibility</p:attrName>
                                        </p:attrNameLst>
                                      </p:cBhvr>
                                      <p:to>
                                        <p:strVal val="visible"/>
                                      </p:to>
                                    </p:set>
                                    <p:animEffect transition="in" filter="wipe(left)">
                                      <p:cBhvr>
                                        <p:cTn id="20" dur="500"/>
                                        <p:tgtEl>
                                          <p:spTgt spid="42909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29078"/>
                                        </p:tgtEl>
                                        <p:attrNameLst>
                                          <p:attrName>style.visibility</p:attrName>
                                        </p:attrNameLst>
                                      </p:cBhvr>
                                      <p:to>
                                        <p:strVal val="visible"/>
                                      </p:to>
                                    </p:set>
                                    <p:animEffect transition="in" filter="checkerboard(across)">
                                      <p:cBhvr>
                                        <p:cTn id="25" dur="500"/>
                                        <p:tgtEl>
                                          <p:spTgt spid="42907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429068"/>
                                        </p:tgtEl>
                                        <p:attrNameLst>
                                          <p:attrName>style.visibility</p:attrName>
                                        </p:attrNameLst>
                                      </p:cBhvr>
                                      <p:to>
                                        <p:strVal val="visible"/>
                                      </p:to>
                                    </p:set>
                                    <p:animEffect transition="in" filter="wipe(down)">
                                      <p:cBhvr>
                                        <p:cTn id="30" dur="500"/>
                                        <p:tgtEl>
                                          <p:spTgt spid="429068"/>
                                        </p:tgtEl>
                                      </p:cBhvr>
                                    </p:animEffect>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429103"/>
                                        </p:tgtEl>
                                        <p:attrNameLst>
                                          <p:attrName>style.visibility</p:attrName>
                                        </p:attrNameLst>
                                      </p:cBhvr>
                                      <p:to>
                                        <p:strVal val="visible"/>
                                      </p:to>
                                    </p:set>
                                    <p:animEffect transition="in" filter="wipe(left)">
                                      <p:cBhvr>
                                        <p:cTn id="34" dur="500"/>
                                        <p:tgtEl>
                                          <p:spTgt spid="42910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429079"/>
                                        </p:tgtEl>
                                        <p:attrNameLst>
                                          <p:attrName>style.visibility</p:attrName>
                                        </p:attrNameLst>
                                      </p:cBhvr>
                                      <p:to>
                                        <p:strVal val="visible"/>
                                      </p:to>
                                    </p:set>
                                    <p:animEffect transition="in" filter="wipe(right)">
                                      <p:cBhvr>
                                        <p:cTn id="39" dur="500"/>
                                        <p:tgtEl>
                                          <p:spTgt spid="429079"/>
                                        </p:tgtEl>
                                      </p:cBhvr>
                                    </p:animEffect>
                                  </p:childTnLst>
                                </p:cTn>
                              </p:par>
                            </p:childTnLst>
                          </p:cTn>
                        </p:par>
                        <p:par>
                          <p:cTn id="40" fill="hold" nodeType="afterGroup">
                            <p:stCondLst>
                              <p:cond delay="500"/>
                            </p:stCondLst>
                            <p:childTnLst>
                              <p:par>
                                <p:cTn id="41" presetID="22" presetClass="entr" presetSubtype="8" fill="hold" nodeType="afterEffect">
                                  <p:stCondLst>
                                    <p:cond delay="0"/>
                                  </p:stCondLst>
                                  <p:childTnLst>
                                    <p:set>
                                      <p:cBhvr>
                                        <p:cTn id="42" dur="1" fill="hold">
                                          <p:stCondLst>
                                            <p:cond delay="0"/>
                                          </p:stCondLst>
                                        </p:cTn>
                                        <p:tgtEl>
                                          <p:spTgt spid="429098"/>
                                        </p:tgtEl>
                                        <p:attrNameLst>
                                          <p:attrName>style.visibility</p:attrName>
                                        </p:attrNameLst>
                                      </p:cBhvr>
                                      <p:to>
                                        <p:strVal val="visible"/>
                                      </p:to>
                                    </p:set>
                                    <p:animEffect transition="in" filter="wipe(left)">
                                      <p:cBhvr>
                                        <p:cTn id="43" dur="500"/>
                                        <p:tgtEl>
                                          <p:spTgt spid="42909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429073"/>
                                        </p:tgtEl>
                                        <p:attrNameLst>
                                          <p:attrName>style.visibility</p:attrName>
                                        </p:attrNameLst>
                                      </p:cBhvr>
                                      <p:to>
                                        <p:strVal val="visible"/>
                                      </p:to>
                                    </p:set>
                                    <p:animEffect transition="in" filter="wipe(down)">
                                      <p:cBhvr>
                                        <p:cTn id="48" dur="500"/>
                                        <p:tgtEl>
                                          <p:spTgt spid="429073"/>
                                        </p:tgtEl>
                                      </p:cBhvr>
                                    </p:animEffect>
                                  </p:childTnLst>
                                </p:cTn>
                              </p:par>
                            </p:childTnLst>
                          </p:cTn>
                        </p:par>
                        <p:par>
                          <p:cTn id="49" fill="hold" nodeType="afterGroup">
                            <p:stCondLst>
                              <p:cond delay="500"/>
                            </p:stCondLst>
                            <p:childTnLst>
                              <p:par>
                                <p:cTn id="50" presetID="22" presetClass="entr" presetSubtype="8" fill="hold" nodeType="afterEffect">
                                  <p:stCondLst>
                                    <p:cond delay="0"/>
                                  </p:stCondLst>
                                  <p:childTnLst>
                                    <p:set>
                                      <p:cBhvr>
                                        <p:cTn id="51" dur="1" fill="hold">
                                          <p:stCondLst>
                                            <p:cond delay="0"/>
                                          </p:stCondLst>
                                        </p:cTn>
                                        <p:tgtEl>
                                          <p:spTgt spid="429104"/>
                                        </p:tgtEl>
                                        <p:attrNameLst>
                                          <p:attrName>style.visibility</p:attrName>
                                        </p:attrNameLst>
                                      </p:cBhvr>
                                      <p:to>
                                        <p:strVal val="visible"/>
                                      </p:to>
                                    </p:set>
                                    <p:animEffect transition="in" filter="wipe(left)">
                                      <p:cBhvr>
                                        <p:cTn id="52" dur="500"/>
                                        <p:tgtEl>
                                          <p:spTgt spid="42910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29106"/>
                                        </p:tgtEl>
                                        <p:attrNameLst>
                                          <p:attrName>style.visibility</p:attrName>
                                        </p:attrNameLst>
                                      </p:cBhvr>
                                      <p:to>
                                        <p:strVal val="visible"/>
                                      </p:to>
                                    </p:set>
                                    <p:animEffect transition="in" filter="wipe(down)">
                                      <p:cBhvr>
                                        <p:cTn id="57" dur="500"/>
                                        <p:tgtEl>
                                          <p:spTgt spid="429106"/>
                                        </p:tgtEl>
                                      </p:cBhvr>
                                    </p:animEffect>
                                  </p:childTnLst>
                                </p:cTn>
                              </p:par>
                            </p:childTnLst>
                          </p:cTn>
                        </p:par>
                        <p:par>
                          <p:cTn id="58" fill="hold" nodeType="afterGroup">
                            <p:stCondLst>
                              <p:cond delay="500"/>
                            </p:stCondLst>
                            <p:childTnLst>
                              <p:par>
                                <p:cTn id="59" presetID="22" presetClass="entr" presetSubtype="8" fill="hold" nodeType="afterEffect">
                                  <p:stCondLst>
                                    <p:cond delay="0"/>
                                  </p:stCondLst>
                                  <p:childTnLst>
                                    <p:set>
                                      <p:cBhvr>
                                        <p:cTn id="60" dur="1" fill="hold">
                                          <p:stCondLst>
                                            <p:cond delay="0"/>
                                          </p:stCondLst>
                                        </p:cTn>
                                        <p:tgtEl>
                                          <p:spTgt spid="429105"/>
                                        </p:tgtEl>
                                        <p:attrNameLst>
                                          <p:attrName>style.visibility</p:attrName>
                                        </p:attrNameLst>
                                      </p:cBhvr>
                                      <p:to>
                                        <p:strVal val="visible"/>
                                      </p:to>
                                    </p:set>
                                    <p:animEffect transition="in" filter="wipe(left)">
                                      <p:cBhvr>
                                        <p:cTn id="61" dur="500"/>
                                        <p:tgtEl>
                                          <p:spTgt spid="42910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29077"/>
                                        </p:tgtEl>
                                        <p:attrNameLst>
                                          <p:attrName>style.visibility</p:attrName>
                                        </p:attrNameLst>
                                      </p:cBhvr>
                                      <p:to>
                                        <p:strVal val="visible"/>
                                      </p:to>
                                    </p:set>
                                    <p:anim calcmode="lin" valueType="num">
                                      <p:cBhvr additive="base">
                                        <p:cTn id="66" dur="500" fill="hold"/>
                                        <p:tgtEl>
                                          <p:spTgt spid="429077"/>
                                        </p:tgtEl>
                                        <p:attrNameLst>
                                          <p:attrName>ppt_x</p:attrName>
                                        </p:attrNameLst>
                                      </p:cBhvr>
                                      <p:tavLst>
                                        <p:tav tm="0">
                                          <p:val>
                                            <p:strVal val="#ppt_x"/>
                                          </p:val>
                                        </p:tav>
                                        <p:tav tm="100000">
                                          <p:val>
                                            <p:strVal val="#ppt_x"/>
                                          </p:val>
                                        </p:tav>
                                      </p:tavLst>
                                    </p:anim>
                                    <p:anim calcmode="lin" valueType="num">
                                      <p:cBhvr additive="base">
                                        <p:cTn id="67" dur="500" fill="hold"/>
                                        <p:tgtEl>
                                          <p:spTgt spid="4290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72" grpId="0" animBg="1"/>
      <p:bldP spid="429077" grpId="0" autoUpdateAnimBg="0"/>
      <p:bldP spid="429078" grpId="0" autoUpdateAnimBg="0"/>
      <p:bldP spid="429079" grpId="0" animBg="1"/>
      <p:bldP spid="429092" grpId="0" animBg="1"/>
      <p:bldP spid="42910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a:t>
            </a:r>
          </a:p>
        </p:txBody>
      </p:sp>
      <p:sp>
        <p:nvSpPr>
          <p:cNvPr id="30723" name="Rectangle 3"/>
          <p:cNvSpPr>
            <a:spLocks noChangeArrowheads="1"/>
          </p:cNvSpPr>
          <p:nvPr/>
        </p:nvSpPr>
        <p:spPr bwMode="auto">
          <a:xfrm>
            <a:off x="4267200" y="2971800"/>
            <a:ext cx="1066800" cy="1219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0724" name="Text Box 4"/>
          <p:cNvSpPr txBox="1">
            <a:spLocks noChangeArrowheads="1"/>
          </p:cNvSpPr>
          <p:nvPr/>
        </p:nvSpPr>
        <p:spPr bwMode="auto">
          <a:xfrm>
            <a:off x="4419600" y="29718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30725" name="Group 10"/>
          <p:cNvGrpSpPr>
            <a:grpSpLocks/>
          </p:cNvGrpSpPr>
          <p:nvPr/>
        </p:nvGrpSpPr>
        <p:grpSpPr bwMode="auto">
          <a:xfrm>
            <a:off x="3124200" y="3048000"/>
            <a:ext cx="228600" cy="609600"/>
            <a:chOff x="1680" y="1920"/>
            <a:chExt cx="144" cy="384"/>
          </a:xfrm>
        </p:grpSpPr>
        <p:sp>
          <p:nvSpPr>
            <p:cNvPr id="30754" name="Oval 11"/>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0755" name="AutoShape 12"/>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30726" name="Group 13"/>
          <p:cNvGrpSpPr>
            <a:grpSpLocks/>
          </p:cNvGrpSpPr>
          <p:nvPr/>
        </p:nvGrpSpPr>
        <p:grpSpPr bwMode="auto">
          <a:xfrm>
            <a:off x="3124200" y="3733800"/>
            <a:ext cx="228600" cy="609600"/>
            <a:chOff x="1680" y="2352"/>
            <a:chExt cx="144" cy="384"/>
          </a:xfrm>
        </p:grpSpPr>
        <p:sp>
          <p:nvSpPr>
            <p:cNvPr id="30752" name="Oval 14"/>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0753" name="AutoShape 15"/>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sp>
        <p:nvSpPr>
          <p:cNvPr id="30727" name="Text Box 19"/>
          <p:cNvSpPr txBox="1">
            <a:spLocks noChangeArrowheads="1"/>
          </p:cNvSpPr>
          <p:nvPr/>
        </p:nvSpPr>
        <p:spPr bwMode="auto">
          <a:xfrm>
            <a:off x="304800" y="1600200"/>
            <a:ext cx="4291013" cy="946150"/>
          </a:xfrm>
          <a:prstGeom prst="rect">
            <a:avLst/>
          </a:prstGeom>
          <a:noFill/>
          <a:ln w="9525">
            <a:noFill/>
            <a:miter lim="800000"/>
            <a:headEnd/>
            <a:tailEnd/>
          </a:ln>
          <a:effectLst/>
        </p:spPr>
        <p:txBody>
          <a:bodyPr wrap="none">
            <a:spAutoFit/>
          </a:bodyPr>
          <a:lstStyle/>
          <a:p>
            <a:pPr marL="457200" indent="-457200" eaLnBrk="1" hangingPunct="1">
              <a:buFontTx/>
              <a:buAutoNum type="arabicPeriod"/>
            </a:pPr>
            <a:r>
              <a:rPr lang="en-US" altLang="ja-JP" sz="2800"/>
              <a:t>WC</a:t>
            </a:r>
            <a:r>
              <a:rPr lang="ja-JP" altLang="en-US" sz="2800"/>
              <a:t>が空いているか確認</a:t>
            </a:r>
          </a:p>
          <a:p>
            <a:pPr marL="457200" indent="-457200" eaLnBrk="1" hangingPunct="1">
              <a:buFontTx/>
              <a:buAutoNum type="arabicPeriod"/>
            </a:pPr>
            <a:r>
              <a:rPr lang="en-US" altLang="ja-JP" sz="2800"/>
              <a:t>WC</a:t>
            </a:r>
            <a:r>
              <a:rPr lang="ja-JP" altLang="en-US" sz="2800"/>
              <a:t>に入る</a:t>
            </a:r>
          </a:p>
        </p:txBody>
      </p:sp>
      <p:sp>
        <p:nvSpPr>
          <p:cNvPr id="30728" name="Rectangle 32"/>
          <p:cNvSpPr>
            <a:spLocks noChangeArrowheads="1"/>
          </p:cNvSpPr>
          <p:nvPr/>
        </p:nvSpPr>
        <p:spPr bwMode="auto">
          <a:xfrm>
            <a:off x="4267200" y="2590800"/>
            <a:ext cx="1066800" cy="304800"/>
          </a:xfrm>
          <a:prstGeom prst="rect">
            <a:avLst/>
          </a:prstGeom>
          <a:solidFill>
            <a:srgbClr val="C0C0C0"/>
          </a:solidFill>
          <a:ln w="19050">
            <a:solidFill>
              <a:schemeClr val="tx1"/>
            </a:solidFill>
            <a:miter lim="800000"/>
            <a:headEnd/>
            <a:tailEnd/>
          </a:ln>
          <a:effectLst/>
        </p:spPr>
        <p:txBody>
          <a:bodyPr wrap="none" anchor="ctr"/>
          <a:lstStyle/>
          <a:p>
            <a:pPr eaLnBrk="1" hangingPunct="1"/>
            <a:endParaRPr lang="ja-JP" altLang="en-US"/>
          </a:p>
        </p:txBody>
      </p:sp>
      <p:sp>
        <p:nvSpPr>
          <p:cNvPr id="30729" name="Rectangle 33"/>
          <p:cNvSpPr>
            <a:spLocks noChangeArrowheads="1"/>
          </p:cNvSpPr>
          <p:nvPr/>
        </p:nvSpPr>
        <p:spPr bwMode="auto">
          <a:xfrm>
            <a:off x="4267200" y="2590800"/>
            <a:ext cx="1066800" cy="304800"/>
          </a:xfrm>
          <a:prstGeom prst="rect">
            <a:avLst/>
          </a:prstGeom>
          <a:solidFill>
            <a:schemeClr val="tx1"/>
          </a:solidFill>
          <a:ln w="19050">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grpSp>
        <p:nvGrpSpPr>
          <p:cNvPr id="447540" name="Group 52"/>
          <p:cNvGrpSpPr>
            <a:grpSpLocks/>
          </p:cNvGrpSpPr>
          <p:nvPr/>
        </p:nvGrpSpPr>
        <p:grpSpPr bwMode="auto">
          <a:xfrm>
            <a:off x="990600" y="2971800"/>
            <a:ext cx="1524000" cy="1143000"/>
            <a:chOff x="624" y="1872"/>
            <a:chExt cx="960" cy="720"/>
          </a:xfrm>
        </p:grpSpPr>
        <p:sp>
          <p:nvSpPr>
            <p:cNvPr id="30750" name="AutoShape 25"/>
            <p:cNvSpPr>
              <a:spLocks noChangeArrowheads="1"/>
            </p:cNvSpPr>
            <p:nvPr/>
          </p:nvSpPr>
          <p:spPr bwMode="auto">
            <a:xfrm>
              <a:off x="624" y="1872"/>
              <a:ext cx="960" cy="288"/>
            </a:xfrm>
            <a:prstGeom prst="wedgeRoundRectCallout">
              <a:avLst>
                <a:gd name="adj1" fmla="val 90625"/>
                <a:gd name="adj2" fmla="val 347"/>
                <a:gd name="adj3" fmla="val 16667"/>
              </a:avLst>
            </a:prstGeom>
            <a:noFill/>
            <a:ln w="19050">
              <a:solidFill>
                <a:schemeClr val="tx1"/>
              </a:solidFill>
              <a:miter lim="800000"/>
              <a:headEnd/>
              <a:tailEnd/>
            </a:ln>
            <a:effectLst/>
          </p:spPr>
          <p:txBody>
            <a:bodyPr/>
            <a:lstStyle/>
            <a:p>
              <a:pPr algn="ctr" eaLnBrk="1" hangingPunct="1"/>
              <a:r>
                <a:rPr lang="ja-JP" altLang="en-US"/>
                <a:t>空いた！</a:t>
              </a:r>
            </a:p>
          </p:txBody>
        </p:sp>
        <p:sp>
          <p:nvSpPr>
            <p:cNvPr id="30751" name="AutoShape 34"/>
            <p:cNvSpPr>
              <a:spLocks noChangeArrowheads="1"/>
            </p:cNvSpPr>
            <p:nvPr/>
          </p:nvSpPr>
          <p:spPr bwMode="auto">
            <a:xfrm>
              <a:off x="624" y="2304"/>
              <a:ext cx="960" cy="288"/>
            </a:xfrm>
            <a:prstGeom prst="wedgeRoundRectCallout">
              <a:avLst>
                <a:gd name="adj1" fmla="val 85417"/>
                <a:gd name="adj2" fmla="val -1042"/>
                <a:gd name="adj3" fmla="val 16667"/>
              </a:avLst>
            </a:prstGeom>
            <a:noFill/>
            <a:ln w="19050">
              <a:solidFill>
                <a:schemeClr val="tx1"/>
              </a:solidFill>
              <a:miter lim="800000"/>
              <a:headEnd/>
              <a:tailEnd/>
            </a:ln>
            <a:effectLst/>
          </p:spPr>
          <p:txBody>
            <a:bodyPr/>
            <a:lstStyle/>
            <a:p>
              <a:pPr algn="ctr" eaLnBrk="1" hangingPunct="1"/>
              <a:r>
                <a:rPr lang="ja-JP" altLang="en-US"/>
                <a:t>空いた！</a:t>
              </a:r>
            </a:p>
          </p:txBody>
        </p:sp>
      </p:grpSp>
      <p:grpSp>
        <p:nvGrpSpPr>
          <p:cNvPr id="30731" name="Group 35"/>
          <p:cNvGrpSpPr>
            <a:grpSpLocks/>
          </p:cNvGrpSpPr>
          <p:nvPr/>
        </p:nvGrpSpPr>
        <p:grpSpPr bwMode="auto">
          <a:xfrm>
            <a:off x="2667000" y="3429000"/>
            <a:ext cx="228600" cy="609600"/>
            <a:chOff x="1392" y="2352"/>
            <a:chExt cx="144" cy="384"/>
          </a:xfrm>
        </p:grpSpPr>
        <p:sp>
          <p:nvSpPr>
            <p:cNvPr id="30748" name="Oval 36"/>
            <p:cNvSpPr>
              <a:spLocks noChangeArrowheads="1"/>
            </p:cNvSpPr>
            <p:nvPr/>
          </p:nvSpPr>
          <p:spPr bwMode="auto">
            <a:xfrm>
              <a:off x="1392"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0749" name="AutoShape 37"/>
            <p:cNvSpPr>
              <a:spLocks noChangeArrowheads="1"/>
            </p:cNvSpPr>
            <p:nvPr/>
          </p:nvSpPr>
          <p:spPr bwMode="auto">
            <a:xfrm>
              <a:off x="1392" y="2496"/>
              <a:ext cx="144" cy="240"/>
            </a:xfrm>
            <a:prstGeom prst="flowChartExtract">
              <a:avLst/>
            </a:prstGeom>
            <a:solidFill>
              <a:srgbClr val="00FF00"/>
            </a:solidFill>
            <a:ln w="9525">
              <a:solidFill>
                <a:schemeClr val="tx1"/>
              </a:solidFill>
              <a:miter lim="800000"/>
              <a:headEnd/>
              <a:tailEnd/>
            </a:ln>
            <a:effectLst/>
          </p:spPr>
          <p:txBody>
            <a:bodyPr wrap="none" anchor="ctr"/>
            <a:lstStyle/>
            <a:p>
              <a:pPr eaLnBrk="1" hangingPunct="1"/>
              <a:endParaRPr lang="ja-JP" altLang="en-US"/>
            </a:p>
          </p:txBody>
        </p:sp>
      </p:grpSp>
      <p:grpSp>
        <p:nvGrpSpPr>
          <p:cNvPr id="30732" name="Group 49"/>
          <p:cNvGrpSpPr>
            <a:grpSpLocks/>
          </p:cNvGrpSpPr>
          <p:nvPr/>
        </p:nvGrpSpPr>
        <p:grpSpPr bwMode="auto">
          <a:xfrm>
            <a:off x="4648200" y="3352800"/>
            <a:ext cx="228600" cy="609600"/>
            <a:chOff x="2928" y="2160"/>
            <a:chExt cx="144" cy="384"/>
          </a:xfrm>
        </p:grpSpPr>
        <p:sp>
          <p:nvSpPr>
            <p:cNvPr id="30746" name="Oval 50"/>
            <p:cNvSpPr>
              <a:spLocks noChangeArrowheads="1"/>
            </p:cNvSpPr>
            <p:nvPr/>
          </p:nvSpPr>
          <p:spPr bwMode="auto">
            <a:xfrm>
              <a:off x="2928" y="216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0747" name="AutoShape 51"/>
            <p:cNvSpPr>
              <a:spLocks noChangeArrowheads="1"/>
            </p:cNvSpPr>
            <p:nvPr/>
          </p:nvSpPr>
          <p:spPr bwMode="auto">
            <a:xfrm>
              <a:off x="2928" y="2304"/>
              <a:ext cx="144" cy="240"/>
            </a:xfrm>
            <a:prstGeom prst="flowChartExtract">
              <a:avLst/>
            </a:prstGeom>
            <a:solidFill>
              <a:srgbClr val="CC99FF"/>
            </a:solidFill>
            <a:ln w="9525">
              <a:solidFill>
                <a:schemeClr val="tx1"/>
              </a:solidFill>
              <a:miter lim="800000"/>
              <a:headEnd/>
              <a:tailEnd/>
            </a:ln>
            <a:effectLst/>
          </p:spPr>
          <p:txBody>
            <a:bodyPr wrap="none" anchor="ctr"/>
            <a:lstStyle/>
            <a:p>
              <a:pPr eaLnBrk="1" hangingPunct="1"/>
              <a:endParaRPr lang="ja-JP" altLang="en-US"/>
            </a:p>
          </p:txBody>
        </p:sp>
      </p:grpSp>
      <p:grpSp>
        <p:nvGrpSpPr>
          <p:cNvPr id="447529" name="Group 41"/>
          <p:cNvGrpSpPr>
            <a:grpSpLocks/>
          </p:cNvGrpSpPr>
          <p:nvPr/>
        </p:nvGrpSpPr>
        <p:grpSpPr bwMode="auto">
          <a:xfrm>
            <a:off x="4267200" y="2590800"/>
            <a:ext cx="1676400" cy="1524000"/>
            <a:chOff x="2640" y="2640"/>
            <a:chExt cx="1056" cy="960"/>
          </a:xfrm>
        </p:grpSpPr>
        <p:sp>
          <p:nvSpPr>
            <p:cNvPr id="30739" name="Rectangle 42"/>
            <p:cNvSpPr>
              <a:spLocks noChangeArrowheads="1"/>
            </p:cNvSpPr>
            <p:nvPr/>
          </p:nvSpPr>
          <p:spPr bwMode="auto">
            <a:xfrm>
              <a:off x="2640" y="2640"/>
              <a:ext cx="672" cy="192"/>
            </a:xfrm>
            <a:prstGeom prst="rect">
              <a:avLst/>
            </a:prstGeom>
            <a:solidFill>
              <a:srgbClr val="C0C0C0"/>
            </a:solidFill>
            <a:ln w="9525">
              <a:solidFill>
                <a:schemeClr val="tx1"/>
              </a:solidFill>
              <a:miter lim="800000"/>
              <a:headEnd/>
              <a:tailEnd/>
            </a:ln>
            <a:effectLst/>
          </p:spPr>
          <p:txBody>
            <a:bodyPr wrap="none" anchor="ctr"/>
            <a:lstStyle/>
            <a:p>
              <a:pPr eaLnBrk="1" hangingPunct="1"/>
              <a:endParaRPr lang="ja-JP" altLang="en-US"/>
            </a:p>
          </p:txBody>
        </p:sp>
        <p:grpSp>
          <p:nvGrpSpPr>
            <p:cNvPr id="30740" name="Group 43"/>
            <p:cNvGrpSpPr>
              <a:grpSpLocks/>
            </p:cNvGrpSpPr>
            <p:nvPr/>
          </p:nvGrpSpPr>
          <p:grpSpPr bwMode="auto">
            <a:xfrm>
              <a:off x="3072" y="3120"/>
              <a:ext cx="624" cy="384"/>
              <a:chOff x="3504" y="2160"/>
              <a:chExt cx="624" cy="384"/>
            </a:xfrm>
          </p:grpSpPr>
          <p:grpSp>
            <p:nvGrpSpPr>
              <p:cNvPr id="30742" name="Group 44"/>
              <p:cNvGrpSpPr>
                <a:grpSpLocks/>
              </p:cNvGrpSpPr>
              <p:nvPr/>
            </p:nvGrpSpPr>
            <p:grpSpPr bwMode="auto">
              <a:xfrm>
                <a:off x="3984" y="2160"/>
                <a:ext cx="144" cy="384"/>
                <a:chOff x="2928" y="2160"/>
                <a:chExt cx="144" cy="384"/>
              </a:xfrm>
            </p:grpSpPr>
            <p:sp>
              <p:nvSpPr>
                <p:cNvPr id="30744" name="Oval 45"/>
                <p:cNvSpPr>
                  <a:spLocks noChangeArrowheads="1"/>
                </p:cNvSpPr>
                <p:nvPr/>
              </p:nvSpPr>
              <p:spPr bwMode="auto">
                <a:xfrm>
                  <a:off x="2928" y="216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0745" name="AutoShape 46"/>
                <p:cNvSpPr>
                  <a:spLocks noChangeArrowheads="1"/>
                </p:cNvSpPr>
                <p:nvPr/>
              </p:nvSpPr>
              <p:spPr bwMode="auto">
                <a:xfrm>
                  <a:off x="2928" y="2304"/>
                  <a:ext cx="144" cy="240"/>
                </a:xfrm>
                <a:prstGeom prst="flowChartExtract">
                  <a:avLst/>
                </a:prstGeom>
                <a:solidFill>
                  <a:srgbClr val="CC99FF"/>
                </a:solidFill>
                <a:ln w="9525">
                  <a:solidFill>
                    <a:schemeClr val="tx1"/>
                  </a:solidFill>
                  <a:miter lim="800000"/>
                  <a:headEnd/>
                  <a:tailEnd/>
                </a:ln>
                <a:effectLst/>
              </p:spPr>
              <p:txBody>
                <a:bodyPr wrap="none" anchor="ctr"/>
                <a:lstStyle/>
                <a:p>
                  <a:pPr eaLnBrk="1" hangingPunct="1"/>
                  <a:endParaRPr lang="ja-JP" altLang="en-US"/>
                </a:p>
              </p:txBody>
            </p:sp>
          </p:grpSp>
          <p:sp>
            <p:nvSpPr>
              <p:cNvPr id="30743" name="Line 47"/>
              <p:cNvSpPr>
                <a:spLocks noChangeShapeType="1"/>
              </p:cNvSpPr>
              <p:nvPr/>
            </p:nvSpPr>
            <p:spPr bwMode="auto">
              <a:xfrm>
                <a:off x="3504" y="2400"/>
                <a:ext cx="432" cy="0"/>
              </a:xfrm>
              <a:prstGeom prst="line">
                <a:avLst/>
              </a:prstGeom>
              <a:noFill/>
              <a:ln w="38100">
                <a:solidFill>
                  <a:srgbClr val="FF99CC"/>
                </a:solidFill>
                <a:round/>
                <a:headEnd/>
                <a:tailEnd type="triangle" w="med" len="med"/>
              </a:ln>
              <a:effectLst/>
            </p:spPr>
            <p:txBody>
              <a:bodyPr wrap="none"/>
              <a:lstStyle/>
              <a:p>
                <a:endParaRPr lang="ja-JP" altLang="en-US"/>
              </a:p>
            </p:txBody>
          </p:sp>
        </p:grpSp>
        <p:sp useBgFill="1">
          <p:nvSpPr>
            <p:cNvPr id="30741" name="Rectangle 48"/>
            <p:cNvSpPr>
              <a:spLocks noChangeArrowheads="1"/>
            </p:cNvSpPr>
            <p:nvPr/>
          </p:nvSpPr>
          <p:spPr bwMode="auto">
            <a:xfrm>
              <a:off x="2832" y="3120"/>
              <a:ext cx="240" cy="480"/>
            </a:xfrm>
            <a:prstGeom prst="rect">
              <a:avLst/>
            </a:prstGeom>
            <a:ln w="9525">
              <a:noFill/>
              <a:miter lim="800000"/>
              <a:headEnd/>
              <a:tailEnd/>
            </a:ln>
            <a:effectLst/>
          </p:spPr>
          <p:txBody>
            <a:bodyPr wrap="none" anchor="ctr"/>
            <a:lstStyle/>
            <a:p>
              <a:pPr eaLnBrk="1" hangingPunct="1"/>
              <a:endParaRPr lang="ja-JP" altLang="en-US"/>
            </a:p>
          </p:txBody>
        </p:sp>
      </p:grpSp>
      <p:grpSp>
        <p:nvGrpSpPr>
          <p:cNvPr id="447541" name="Group 53"/>
          <p:cNvGrpSpPr>
            <a:grpSpLocks/>
          </p:cNvGrpSpPr>
          <p:nvPr/>
        </p:nvGrpSpPr>
        <p:grpSpPr bwMode="auto">
          <a:xfrm>
            <a:off x="3429000" y="3352800"/>
            <a:ext cx="1752600" cy="762000"/>
            <a:chOff x="2256" y="3072"/>
            <a:chExt cx="1104" cy="480"/>
          </a:xfrm>
        </p:grpSpPr>
        <p:sp>
          <p:nvSpPr>
            <p:cNvPr id="30736" name="Line 38"/>
            <p:cNvSpPr>
              <a:spLocks noChangeShapeType="1"/>
            </p:cNvSpPr>
            <p:nvPr/>
          </p:nvSpPr>
          <p:spPr bwMode="auto">
            <a:xfrm>
              <a:off x="2256" y="3072"/>
              <a:ext cx="624" cy="144"/>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37" name="Line 39"/>
            <p:cNvSpPr>
              <a:spLocks noChangeShapeType="1"/>
            </p:cNvSpPr>
            <p:nvPr/>
          </p:nvSpPr>
          <p:spPr bwMode="auto">
            <a:xfrm flipV="1">
              <a:off x="2256" y="3360"/>
              <a:ext cx="624" cy="192"/>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30738" name="AutoShape 40"/>
            <p:cNvSpPr>
              <a:spLocks noChangeArrowheads="1"/>
            </p:cNvSpPr>
            <p:nvPr/>
          </p:nvSpPr>
          <p:spPr bwMode="auto">
            <a:xfrm>
              <a:off x="2880" y="3120"/>
              <a:ext cx="480" cy="336"/>
            </a:xfrm>
            <a:prstGeom prst="irregularSeal1">
              <a:avLst/>
            </a:prstGeom>
            <a:solidFill>
              <a:schemeClr val="accent1"/>
            </a:solidFill>
            <a:ln w="9525">
              <a:solidFill>
                <a:schemeClr val="tx1"/>
              </a:solidFill>
              <a:miter lim="800000"/>
              <a:headEnd/>
              <a:tailEnd/>
            </a:ln>
            <a:effectLst/>
          </p:spPr>
          <p:txBody>
            <a:bodyPr wrap="none" anchor="ctr"/>
            <a:lstStyle/>
            <a:p>
              <a:pPr eaLnBrk="1" hangingPunct="1"/>
              <a:endParaRPr lang="ja-JP" altLang="en-US"/>
            </a:p>
          </p:txBody>
        </p:sp>
      </p:grpSp>
      <p:sp>
        <p:nvSpPr>
          <p:cNvPr id="447542" name="Text Box 54"/>
          <p:cNvSpPr txBox="1">
            <a:spLocks noChangeArrowheads="1"/>
          </p:cNvSpPr>
          <p:nvPr/>
        </p:nvSpPr>
        <p:spPr bwMode="auto">
          <a:xfrm>
            <a:off x="1524000" y="4648200"/>
            <a:ext cx="5389563" cy="946150"/>
          </a:xfrm>
          <a:prstGeom prst="rect">
            <a:avLst/>
          </a:prstGeom>
          <a:noFill/>
          <a:ln w="9525">
            <a:noFill/>
            <a:miter lim="800000"/>
            <a:headEnd/>
            <a:tailEnd/>
          </a:ln>
          <a:effectLst/>
        </p:spPr>
        <p:txBody>
          <a:bodyPr wrap="none">
            <a:spAutoFit/>
          </a:bodyPr>
          <a:lstStyle/>
          <a:p>
            <a:pPr eaLnBrk="1" hangingPunct="1"/>
            <a:r>
              <a:rPr lang="ja-JP" altLang="en-US" sz="2800"/>
              <a:t>複数の人がほぼ同時に 1. をすると</a:t>
            </a:r>
          </a:p>
          <a:p>
            <a:pPr eaLnBrk="1" hangingPunct="1"/>
            <a:r>
              <a:rPr lang="en-US" altLang="ja-JP" sz="2800"/>
              <a:t>WC</a:t>
            </a:r>
            <a:r>
              <a:rPr lang="ja-JP" altLang="en-US" sz="2800"/>
              <a:t>に複数人が入ってしまう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7529"/>
                                        </p:tgtEl>
                                        <p:attrNameLst>
                                          <p:attrName>style.visibility</p:attrName>
                                        </p:attrNameLst>
                                      </p:cBhvr>
                                      <p:to>
                                        <p:strVal val="visible"/>
                                      </p:to>
                                    </p:set>
                                    <p:animEffect transition="in" filter="wipe(left)">
                                      <p:cBhvr>
                                        <p:cTn id="7" dur="500"/>
                                        <p:tgtEl>
                                          <p:spTgt spid="4475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47540"/>
                                        </p:tgtEl>
                                        <p:attrNameLst>
                                          <p:attrName>style.visibility</p:attrName>
                                        </p:attrNameLst>
                                      </p:cBhvr>
                                      <p:to>
                                        <p:strVal val="visible"/>
                                      </p:to>
                                    </p:set>
                                    <p:animEffect transition="in" filter="checkerboard(across)">
                                      <p:cBhvr>
                                        <p:cTn id="12" dur="500"/>
                                        <p:tgtEl>
                                          <p:spTgt spid="4475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47541"/>
                                        </p:tgtEl>
                                        <p:attrNameLst>
                                          <p:attrName>style.visibility</p:attrName>
                                        </p:attrNameLst>
                                      </p:cBhvr>
                                      <p:to>
                                        <p:strVal val="visible"/>
                                      </p:to>
                                    </p:set>
                                    <p:animEffect transition="in" filter="wipe(left)">
                                      <p:cBhvr>
                                        <p:cTn id="17" dur="500"/>
                                        <p:tgtEl>
                                          <p:spTgt spid="4475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47542"/>
                                        </p:tgtEl>
                                        <p:attrNameLst>
                                          <p:attrName>style.visibility</p:attrName>
                                        </p:attrNameLst>
                                      </p:cBhvr>
                                      <p:to>
                                        <p:strVal val="visible"/>
                                      </p:to>
                                    </p:set>
                                    <p:animEffect transition="in" filter="checkerboard(across)">
                                      <p:cBhvr>
                                        <p:cTn id="22" dur="500"/>
                                        <p:tgtEl>
                                          <p:spTgt spid="447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542"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a:t>
            </a:r>
          </a:p>
        </p:txBody>
      </p:sp>
      <p:sp>
        <p:nvSpPr>
          <p:cNvPr id="31747" name="Text Box 3"/>
          <p:cNvSpPr txBox="1">
            <a:spLocks noChangeArrowheads="1"/>
          </p:cNvSpPr>
          <p:nvPr/>
        </p:nvSpPr>
        <p:spPr bwMode="auto">
          <a:xfrm>
            <a:off x="533400" y="1981200"/>
            <a:ext cx="8110538" cy="457200"/>
          </a:xfrm>
          <a:prstGeom prst="rect">
            <a:avLst/>
          </a:prstGeom>
          <a:noFill/>
          <a:ln w="9525">
            <a:noFill/>
            <a:miter lim="800000"/>
            <a:headEnd/>
            <a:tailEnd/>
          </a:ln>
          <a:effectLst/>
        </p:spPr>
        <p:txBody>
          <a:bodyPr wrap="none">
            <a:spAutoFit/>
          </a:bodyPr>
          <a:lstStyle/>
          <a:p>
            <a:pPr eaLnBrk="1" hangingPunct="1"/>
            <a:r>
              <a:rPr lang="ja-JP" altLang="en-US"/>
              <a:t>臨界領域 : 同時には1台のプロセスしか入ってはいけない領域</a:t>
            </a:r>
          </a:p>
        </p:txBody>
      </p:sp>
      <p:sp>
        <p:nvSpPr>
          <p:cNvPr id="31748" name="Rectangle 4"/>
          <p:cNvSpPr>
            <a:spLocks noChangeArrowheads="1"/>
          </p:cNvSpPr>
          <p:nvPr/>
        </p:nvSpPr>
        <p:spPr bwMode="auto">
          <a:xfrm>
            <a:off x="457200" y="3276600"/>
            <a:ext cx="1447800" cy="838200"/>
          </a:xfrm>
          <a:prstGeom prst="rect">
            <a:avLst/>
          </a:prstGeom>
          <a:noFill/>
          <a:ln w="19050">
            <a:solidFill>
              <a:schemeClr val="tx1"/>
            </a:solidFill>
            <a:miter lim="800000"/>
            <a:headEnd/>
            <a:tailEnd/>
          </a:ln>
          <a:effectLst/>
        </p:spPr>
        <p:txBody>
          <a:bodyPr wrap="none" anchor="ctr"/>
          <a:lstStyle/>
          <a:p>
            <a:pPr algn="ctr" eaLnBrk="1" hangingPunct="1"/>
            <a:r>
              <a:rPr lang="ja-JP" altLang="en-US"/>
              <a:t>臨界領域</a:t>
            </a:r>
          </a:p>
        </p:txBody>
      </p:sp>
      <p:sp>
        <p:nvSpPr>
          <p:cNvPr id="31749" name="Rectangle 9"/>
          <p:cNvSpPr>
            <a:spLocks noChangeArrowheads="1"/>
          </p:cNvSpPr>
          <p:nvPr/>
        </p:nvSpPr>
        <p:spPr bwMode="auto">
          <a:xfrm>
            <a:off x="304800" y="5029200"/>
            <a:ext cx="1447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31750" name="Rectangle 10"/>
          <p:cNvSpPr>
            <a:spLocks noChangeArrowheads="1"/>
          </p:cNvSpPr>
          <p:nvPr/>
        </p:nvSpPr>
        <p:spPr bwMode="auto">
          <a:xfrm>
            <a:off x="1905000" y="5029200"/>
            <a:ext cx="1447800" cy="4572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p:nvSpPr>
          <p:cNvPr id="461835" name="Line 11"/>
          <p:cNvSpPr>
            <a:spLocks noChangeShapeType="1"/>
          </p:cNvSpPr>
          <p:nvPr/>
        </p:nvSpPr>
        <p:spPr bwMode="auto">
          <a:xfrm flipH="1">
            <a:off x="990600" y="4114800"/>
            <a:ext cx="0" cy="914400"/>
          </a:xfrm>
          <a:prstGeom prst="line">
            <a:avLst/>
          </a:prstGeom>
          <a:noFill/>
          <a:ln w="28575">
            <a:solidFill>
              <a:srgbClr val="CCFFCC"/>
            </a:solidFill>
            <a:round/>
            <a:headEnd/>
            <a:tailEnd type="triangle" w="med" len="med"/>
          </a:ln>
          <a:effectLst/>
        </p:spPr>
        <p:txBody>
          <a:bodyPr wrap="none"/>
          <a:lstStyle/>
          <a:p>
            <a:endParaRPr lang="ja-JP" altLang="en-US"/>
          </a:p>
        </p:txBody>
      </p:sp>
      <p:sp>
        <p:nvSpPr>
          <p:cNvPr id="461836" name="Line 12"/>
          <p:cNvSpPr>
            <a:spLocks noChangeShapeType="1"/>
          </p:cNvSpPr>
          <p:nvPr/>
        </p:nvSpPr>
        <p:spPr bwMode="auto">
          <a:xfrm>
            <a:off x="1295400" y="4114800"/>
            <a:ext cx="1219200" cy="914400"/>
          </a:xfrm>
          <a:prstGeom prst="line">
            <a:avLst/>
          </a:prstGeom>
          <a:noFill/>
          <a:ln w="28575">
            <a:solidFill>
              <a:srgbClr val="CCFFCC"/>
            </a:solidFill>
            <a:round/>
            <a:headEnd/>
            <a:tailEnd type="triangle" w="med" len="med"/>
          </a:ln>
          <a:effectLst/>
        </p:spPr>
        <p:txBody>
          <a:bodyPr wrap="none"/>
          <a:lstStyle/>
          <a:p>
            <a:endParaRPr lang="ja-JP" altLang="en-US"/>
          </a:p>
        </p:txBody>
      </p:sp>
      <p:grpSp>
        <p:nvGrpSpPr>
          <p:cNvPr id="461840" name="Group 16"/>
          <p:cNvGrpSpPr>
            <a:grpSpLocks/>
          </p:cNvGrpSpPr>
          <p:nvPr/>
        </p:nvGrpSpPr>
        <p:grpSpPr bwMode="auto">
          <a:xfrm>
            <a:off x="1981200" y="4572000"/>
            <a:ext cx="381000" cy="381000"/>
            <a:chOff x="1440" y="2928"/>
            <a:chExt cx="240" cy="240"/>
          </a:xfrm>
        </p:grpSpPr>
        <p:sp>
          <p:nvSpPr>
            <p:cNvPr id="31772" name="Line 14"/>
            <p:cNvSpPr>
              <a:spLocks noChangeShapeType="1"/>
            </p:cNvSpPr>
            <p:nvPr/>
          </p:nvSpPr>
          <p:spPr bwMode="auto">
            <a:xfrm flipH="1">
              <a:off x="1440" y="2928"/>
              <a:ext cx="240" cy="240"/>
            </a:xfrm>
            <a:prstGeom prst="line">
              <a:avLst/>
            </a:prstGeom>
            <a:noFill/>
            <a:ln w="38100">
              <a:solidFill>
                <a:srgbClr val="FF0000"/>
              </a:solidFill>
              <a:round/>
              <a:headEnd/>
              <a:tailEnd/>
            </a:ln>
            <a:effectLst/>
          </p:spPr>
          <p:txBody>
            <a:bodyPr wrap="none"/>
            <a:lstStyle/>
            <a:p>
              <a:endParaRPr lang="ja-JP" altLang="en-US"/>
            </a:p>
          </p:txBody>
        </p:sp>
        <p:sp>
          <p:nvSpPr>
            <p:cNvPr id="31773" name="Line 15"/>
            <p:cNvSpPr>
              <a:spLocks noChangeShapeType="1"/>
            </p:cNvSpPr>
            <p:nvPr/>
          </p:nvSpPr>
          <p:spPr bwMode="auto">
            <a:xfrm>
              <a:off x="1440" y="2928"/>
              <a:ext cx="240" cy="240"/>
            </a:xfrm>
            <a:prstGeom prst="line">
              <a:avLst/>
            </a:prstGeom>
            <a:noFill/>
            <a:ln w="38100">
              <a:solidFill>
                <a:srgbClr val="FF0000"/>
              </a:solidFill>
              <a:round/>
              <a:headEnd/>
              <a:tailEnd/>
            </a:ln>
            <a:effectLst/>
          </p:spPr>
          <p:txBody>
            <a:bodyPr wrap="none"/>
            <a:lstStyle/>
            <a:p>
              <a:endParaRPr lang="ja-JP" altLang="en-US"/>
            </a:p>
          </p:txBody>
        </p:sp>
      </p:grpSp>
      <p:sp>
        <p:nvSpPr>
          <p:cNvPr id="461841" name="Text Box 17"/>
          <p:cNvSpPr txBox="1">
            <a:spLocks noChangeArrowheads="1"/>
          </p:cNvSpPr>
          <p:nvPr/>
        </p:nvSpPr>
        <p:spPr bwMode="auto">
          <a:xfrm>
            <a:off x="3841750" y="3505200"/>
            <a:ext cx="5302250" cy="822325"/>
          </a:xfrm>
          <a:prstGeom prst="rect">
            <a:avLst/>
          </a:prstGeom>
          <a:noFill/>
          <a:ln w="9525">
            <a:noFill/>
            <a:miter lim="800000"/>
            <a:headEnd/>
            <a:tailEnd/>
          </a:ln>
          <a:effectLst/>
        </p:spPr>
        <p:txBody>
          <a:bodyPr wrap="none">
            <a:spAutoFit/>
          </a:bodyPr>
          <a:lstStyle/>
          <a:p>
            <a:pPr eaLnBrk="1" hangingPunct="1"/>
            <a:r>
              <a:rPr lang="ja-JP" altLang="en-US"/>
              <a:t>フラグの読み込みと書き込みの間に</a:t>
            </a:r>
          </a:p>
          <a:p>
            <a:pPr eaLnBrk="1" hangingPunct="1"/>
            <a:r>
              <a:rPr lang="ja-JP" altLang="en-US"/>
              <a:t>他のプロセスに割り込まれてはいけない</a:t>
            </a:r>
          </a:p>
        </p:txBody>
      </p:sp>
      <p:sp>
        <p:nvSpPr>
          <p:cNvPr id="461842" name="Line 18"/>
          <p:cNvSpPr>
            <a:spLocks noChangeShapeType="1"/>
          </p:cNvSpPr>
          <p:nvPr/>
        </p:nvSpPr>
        <p:spPr bwMode="auto">
          <a:xfrm flipH="1">
            <a:off x="1143000" y="3886200"/>
            <a:ext cx="1447800" cy="1143000"/>
          </a:xfrm>
          <a:prstGeom prst="line">
            <a:avLst/>
          </a:prstGeom>
          <a:noFill/>
          <a:ln w="28575">
            <a:solidFill>
              <a:srgbClr val="FF99CC"/>
            </a:solidFill>
            <a:round/>
            <a:headEnd/>
            <a:tailEnd type="triangle" w="med" len="med"/>
          </a:ln>
          <a:effectLst/>
        </p:spPr>
        <p:txBody>
          <a:bodyPr wrap="none"/>
          <a:lstStyle/>
          <a:p>
            <a:endParaRPr lang="ja-JP" altLang="en-US"/>
          </a:p>
        </p:txBody>
      </p:sp>
      <p:sp>
        <p:nvSpPr>
          <p:cNvPr id="461844" name="Line 20"/>
          <p:cNvSpPr>
            <a:spLocks noChangeShapeType="1"/>
          </p:cNvSpPr>
          <p:nvPr/>
        </p:nvSpPr>
        <p:spPr bwMode="auto">
          <a:xfrm>
            <a:off x="2590800" y="3886200"/>
            <a:ext cx="152400" cy="1143000"/>
          </a:xfrm>
          <a:prstGeom prst="line">
            <a:avLst/>
          </a:prstGeom>
          <a:noFill/>
          <a:ln w="28575">
            <a:solidFill>
              <a:srgbClr val="FF99CC"/>
            </a:solidFill>
            <a:round/>
            <a:headEnd/>
            <a:tailEnd type="triangle" w="med" len="med"/>
          </a:ln>
          <a:effectLst/>
        </p:spPr>
        <p:txBody>
          <a:bodyPr wrap="none"/>
          <a:lstStyle/>
          <a:p>
            <a:endParaRPr lang="ja-JP" altLang="en-US"/>
          </a:p>
        </p:txBody>
      </p:sp>
      <p:grpSp>
        <p:nvGrpSpPr>
          <p:cNvPr id="461845" name="Group 21"/>
          <p:cNvGrpSpPr>
            <a:grpSpLocks/>
          </p:cNvGrpSpPr>
          <p:nvPr/>
        </p:nvGrpSpPr>
        <p:grpSpPr bwMode="auto">
          <a:xfrm>
            <a:off x="2514600" y="4572000"/>
            <a:ext cx="381000" cy="381000"/>
            <a:chOff x="1440" y="2928"/>
            <a:chExt cx="240" cy="240"/>
          </a:xfrm>
        </p:grpSpPr>
        <p:sp>
          <p:nvSpPr>
            <p:cNvPr id="31770" name="Line 22"/>
            <p:cNvSpPr>
              <a:spLocks noChangeShapeType="1"/>
            </p:cNvSpPr>
            <p:nvPr/>
          </p:nvSpPr>
          <p:spPr bwMode="auto">
            <a:xfrm flipH="1">
              <a:off x="1440" y="2928"/>
              <a:ext cx="240" cy="240"/>
            </a:xfrm>
            <a:prstGeom prst="line">
              <a:avLst/>
            </a:prstGeom>
            <a:noFill/>
            <a:ln w="38100">
              <a:solidFill>
                <a:srgbClr val="FF0000"/>
              </a:solidFill>
              <a:round/>
              <a:headEnd/>
              <a:tailEnd/>
            </a:ln>
            <a:effectLst/>
          </p:spPr>
          <p:txBody>
            <a:bodyPr wrap="none"/>
            <a:lstStyle/>
            <a:p>
              <a:endParaRPr lang="ja-JP" altLang="en-US"/>
            </a:p>
          </p:txBody>
        </p:sp>
        <p:sp>
          <p:nvSpPr>
            <p:cNvPr id="31771" name="Line 23"/>
            <p:cNvSpPr>
              <a:spLocks noChangeShapeType="1"/>
            </p:cNvSpPr>
            <p:nvPr/>
          </p:nvSpPr>
          <p:spPr bwMode="auto">
            <a:xfrm>
              <a:off x="1440" y="2928"/>
              <a:ext cx="240" cy="240"/>
            </a:xfrm>
            <a:prstGeom prst="line">
              <a:avLst/>
            </a:prstGeom>
            <a:noFill/>
            <a:ln w="38100">
              <a:solidFill>
                <a:srgbClr val="FF0000"/>
              </a:solidFill>
              <a:round/>
              <a:headEnd/>
              <a:tailEnd/>
            </a:ln>
            <a:effectLst/>
          </p:spPr>
          <p:txBody>
            <a:bodyPr wrap="none"/>
            <a:lstStyle/>
            <a:p>
              <a:endParaRPr lang="ja-JP" altLang="en-US"/>
            </a:p>
          </p:txBody>
        </p:sp>
      </p:grpSp>
      <p:grpSp>
        <p:nvGrpSpPr>
          <p:cNvPr id="461850" name="Group 26"/>
          <p:cNvGrpSpPr>
            <a:grpSpLocks/>
          </p:cNvGrpSpPr>
          <p:nvPr/>
        </p:nvGrpSpPr>
        <p:grpSpPr bwMode="auto">
          <a:xfrm>
            <a:off x="4267200" y="4419600"/>
            <a:ext cx="3648075" cy="990600"/>
            <a:chOff x="2688" y="2496"/>
            <a:chExt cx="2298" cy="624"/>
          </a:xfrm>
        </p:grpSpPr>
        <p:sp>
          <p:nvSpPr>
            <p:cNvPr id="31768" name="Text Box 24"/>
            <p:cNvSpPr txBox="1">
              <a:spLocks noChangeArrowheads="1"/>
            </p:cNvSpPr>
            <p:nvPr/>
          </p:nvSpPr>
          <p:spPr bwMode="auto">
            <a:xfrm>
              <a:off x="2688" y="2832"/>
              <a:ext cx="2298" cy="288"/>
            </a:xfrm>
            <a:prstGeom prst="rect">
              <a:avLst/>
            </a:prstGeom>
            <a:noFill/>
            <a:ln w="9525">
              <a:noFill/>
              <a:miter lim="800000"/>
              <a:headEnd/>
              <a:tailEnd/>
            </a:ln>
            <a:effectLst/>
          </p:spPr>
          <p:txBody>
            <a:bodyPr wrap="none">
              <a:spAutoFit/>
            </a:bodyPr>
            <a:lstStyle/>
            <a:p>
              <a:pPr eaLnBrk="1" hangingPunct="1"/>
              <a:r>
                <a:rPr lang="ja-JP" altLang="en-US"/>
                <a:t>フラグ操作自身も臨界領域</a:t>
              </a:r>
            </a:p>
          </p:txBody>
        </p:sp>
        <p:sp>
          <p:nvSpPr>
            <p:cNvPr id="31769" name="AutoShape 25"/>
            <p:cNvSpPr>
              <a:spLocks noChangeArrowheads="1"/>
            </p:cNvSpPr>
            <p:nvPr/>
          </p:nvSpPr>
          <p:spPr bwMode="auto">
            <a:xfrm>
              <a:off x="3648" y="2496"/>
              <a:ext cx="432" cy="288"/>
            </a:xfrm>
            <a:prstGeom prst="downArrow">
              <a:avLst>
                <a:gd name="adj1" fmla="val 50000"/>
                <a:gd name="adj2" fmla="val 25000"/>
              </a:avLst>
            </a:prstGeom>
            <a:noFill/>
            <a:ln w="19050">
              <a:solidFill>
                <a:schemeClr val="tx1"/>
              </a:solidFill>
              <a:miter lim="800000"/>
              <a:headEnd/>
              <a:tailEnd/>
            </a:ln>
            <a:effectLst/>
          </p:spPr>
          <p:txBody>
            <a:bodyPr vert="eaVert" wrap="none" anchor="ctr"/>
            <a:lstStyle/>
            <a:p>
              <a:pPr eaLnBrk="1" hangingPunct="1"/>
              <a:endParaRPr lang="ja-JP" altLang="en-US"/>
            </a:p>
          </p:txBody>
        </p:sp>
      </p:grpSp>
      <p:sp>
        <p:nvSpPr>
          <p:cNvPr id="461851" name="Text Box 27"/>
          <p:cNvSpPr txBox="1">
            <a:spLocks noChangeArrowheads="1"/>
          </p:cNvSpPr>
          <p:nvPr/>
        </p:nvSpPr>
        <p:spPr bwMode="auto">
          <a:xfrm>
            <a:off x="4038600" y="5691188"/>
            <a:ext cx="3817938" cy="946150"/>
          </a:xfrm>
          <a:prstGeom prst="rect">
            <a:avLst/>
          </a:prstGeom>
          <a:noFill/>
          <a:ln w="9525">
            <a:noFill/>
            <a:miter lim="800000"/>
            <a:headEnd/>
            <a:tailEnd/>
          </a:ln>
          <a:effectLst/>
        </p:spPr>
        <p:txBody>
          <a:bodyPr wrap="none">
            <a:spAutoFit/>
          </a:bodyPr>
          <a:lstStyle/>
          <a:p>
            <a:pPr eaLnBrk="1" hangingPunct="1"/>
            <a:r>
              <a:rPr lang="ja-JP" altLang="en-US" sz="2800"/>
              <a:t>フラグによる相互排除は</a:t>
            </a:r>
          </a:p>
          <a:p>
            <a:pPr eaLnBrk="1" hangingPunct="1"/>
            <a:r>
              <a:rPr lang="ja-JP" altLang="en-US" sz="2800"/>
              <a:t>本質的に不可能</a:t>
            </a:r>
          </a:p>
        </p:txBody>
      </p:sp>
      <p:grpSp>
        <p:nvGrpSpPr>
          <p:cNvPr id="461856" name="Group 32"/>
          <p:cNvGrpSpPr>
            <a:grpSpLocks/>
          </p:cNvGrpSpPr>
          <p:nvPr/>
        </p:nvGrpSpPr>
        <p:grpSpPr bwMode="auto">
          <a:xfrm>
            <a:off x="1905000" y="2971800"/>
            <a:ext cx="1192213" cy="914400"/>
            <a:chOff x="1248" y="1872"/>
            <a:chExt cx="751" cy="576"/>
          </a:xfrm>
        </p:grpSpPr>
        <p:sp>
          <p:nvSpPr>
            <p:cNvPr id="31765" name="Rectangle 5"/>
            <p:cNvSpPr>
              <a:spLocks noChangeArrowheads="1"/>
            </p:cNvSpPr>
            <p:nvPr/>
          </p:nvSpPr>
          <p:spPr bwMode="auto">
            <a:xfrm>
              <a:off x="1536" y="2160"/>
              <a:ext cx="288" cy="288"/>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1766" name="Text Box 7"/>
            <p:cNvSpPr txBox="1">
              <a:spLocks noChangeArrowheads="1"/>
            </p:cNvSpPr>
            <p:nvPr/>
          </p:nvSpPr>
          <p:spPr bwMode="auto">
            <a:xfrm>
              <a:off x="1392" y="1872"/>
              <a:ext cx="607" cy="288"/>
            </a:xfrm>
            <a:prstGeom prst="rect">
              <a:avLst/>
            </a:prstGeom>
            <a:noFill/>
            <a:ln w="19050">
              <a:noFill/>
              <a:miter lim="800000"/>
              <a:headEnd/>
              <a:tailEnd/>
            </a:ln>
            <a:effectLst/>
          </p:spPr>
          <p:txBody>
            <a:bodyPr wrap="none">
              <a:spAutoFit/>
            </a:bodyPr>
            <a:lstStyle/>
            <a:p>
              <a:pPr eaLnBrk="1" hangingPunct="1"/>
              <a:r>
                <a:rPr lang="ja-JP" altLang="en-US"/>
                <a:t>フラグ</a:t>
              </a:r>
            </a:p>
          </p:txBody>
        </p:sp>
        <p:sp>
          <p:nvSpPr>
            <p:cNvPr id="31767" name="Line 31"/>
            <p:cNvSpPr>
              <a:spLocks noChangeShapeType="1"/>
            </p:cNvSpPr>
            <p:nvPr/>
          </p:nvSpPr>
          <p:spPr bwMode="auto">
            <a:xfrm flipH="1">
              <a:off x="1248" y="2304"/>
              <a:ext cx="288"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61858" name="Group 34"/>
          <p:cNvGrpSpPr>
            <a:grpSpLocks/>
          </p:cNvGrpSpPr>
          <p:nvPr/>
        </p:nvGrpSpPr>
        <p:grpSpPr bwMode="auto">
          <a:xfrm>
            <a:off x="2819400" y="2590800"/>
            <a:ext cx="1344613" cy="1295400"/>
            <a:chOff x="1824" y="1632"/>
            <a:chExt cx="847" cy="816"/>
          </a:xfrm>
        </p:grpSpPr>
        <p:sp>
          <p:nvSpPr>
            <p:cNvPr id="31762" name="Rectangle 29"/>
            <p:cNvSpPr>
              <a:spLocks noChangeArrowheads="1"/>
            </p:cNvSpPr>
            <p:nvPr/>
          </p:nvSpPr>
          <p:spPr bwMode="auto">
            <a:xfrm>
              <a:off x="2064" y="2160"/>
              <a:ext cx="288" cy="288"/>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1763" name="Text Box 30"/>
            <p:cNvSpPr txBox="1">
              <a:spLocks noChangeArrowheads="1"/>
            </p:cNvSpPr>
            <p:nvPr/>
          </p:nvSpPr>
          <p:spPr bwMode="auto">
            <a:xfrm>
              <a:off x="1872" y="1632"/>
              <a:ext cx="799" cy="518"/>
            </a:xfrm>
            <a:prstGeom prst="rect">
              <a:avLst/>
            </a:prstGeom>
            <a:noFill/>
            <a:ln w="19050">
              <a:noFill/>
              <a:miter lim="800000"/>
              <a:headEnd/>
              <a:tailEnd/>
            </a:ln>
            <a:effectLst/>
          </p:spPr>
          <p:txBody>
            <a:bodyPr wrap="none">
              <a:spAutoFit/>
            </a:bodyPr>
            <a:lstStyle/>
            <a:p>
              <a:pPr algn="ctr" eaLnBrk="1" hangingPunct="1"/>
              <a:r>
                <a:rPr lang="ja-JP" altLang="en-US"/>
                <a:t>フラグの</a:t>
              </a:r>
            </a:p>
            <a:p>
              <a:pPr algn="ctr" eaLnBrk="1" hangingPunct="1"/>
              <a:r>
                <a:rPr lang="ja-JP" altLang="en-US"/>
                <a:t>フラグ</a:t>
              </a:r>
            </a:p>
          </p:txBody>
        </p:sp>
        <p:sp>
          <p:nvSpPr>
            <p:cNvPr id="31764" name="Line 33"/>
            <p:cNvSpPr>
              <a:spLocks noChangeShapeType="1"/>
            </p:cNvSpPr>
            <p:nvPr/>
          </p:nvSpPr>
          <p:spPr bwMode="auto">
            <a:xfrm flipH="1">
              <a:off x="1824" y="2304"/>
              <a:ext cx="240" cy="0"/>
            </a:xfrm>
            <a:prstGeom prst="line">
              <a:avLst/>
            </a:prstGeom>
            <a:noFill/>
            <a:ln w="38100">
              <a:solidFill>
                <a:srgbClr val="FF99CC"/>
              </a:solidFill>
              <a:round/>
              <a:headEnd/>
              <a:tailEnd type="triangle" w="med" len="me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61835"/>
                                        </p:tgtEl>
                                        <p:attrNameLst>
                                          <p:attrName>style.visibility</p:attrName>
                                        </p:attrNameLst>
                                      </p:cBhvr>
                                      <p:to>
                                        <p:strVal val="visible"/>
                                      </p:to>
                                    </p:set>
                                    <p:animEffect transition="in" filter="wipe(up)">
                                      <p:cBhvr>
                                        <p:cTn id="7" dur="500"/>
                                        <p:tgtEl>
                                          <p:spTgt spid="4618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61836"/>
                                        </p:tgtEl>
                                        <p:attrNameLst>
                                          <p:attrName>style.visibility</p:attrName>
                                        </p:attrNameLst>
                                      </p:cBhvr>
                                      <p:to>
                                        <p:strVal val="visible"/>
                                      </p:to>
                                    </p:set>
                                    <p:animEffect transition="in" filter="wipe(up)">
                                      <p:cBhvr>
                                        <p:cTn id="12" dur="500"/>
                                        <p:tgtEl>
                                          <p:spTgt spid="461836"/>
                                        </p:tgtEl>
                                      </p:cBhvr>
                                    </p:animEffect>
                                  </p:childTnLst>
                                </p:cTn>
                              </p:par>
                            </p:childTnLst>
                          </p:cTn>
                        </p:par>
                        <p:par>
                          <p:cTn id="13" fill="hold" nodeType="afterGroup">
                            <p:stCondLst>
                              <p:cond delay="500"/>
                            </p:stCondLst>
                            <p:childTnLst>
                              <p:par>
                                <p:cTn id="14" presetID="5" presetClass="entr" presetSubtype="10" fill="hold" nodeType="afterEffect">
                                  <p:stCondLst>
                                    <p:cond delay="0"/>
                                  </p:stCondLst>
                                  <p:childTnLst>
                                    <p:set>
                                      <p:cBhvr>
                                        <p:cTn id="15" dur="1" fill="hold">
                                          <p:stCondLst>
                                            <p:cond delay="0"/>
                                          </p:stCondLst>
                                        </p:cTn>
                                        <p:tgtEl>
                                          <p:spTgt spid="461840"/>
                                        </p:tgtEl>
                                        <p:attrNameLst>
                                          <p:attrName>style.visibility</p:attrName>
                                        </p:attrNameLst>
                                      </p:cBhvr>
                                      <p:to>
                                        <p:strVal val="visible"/>
                                      </p:to>
                                    </p:set>
                                    <p:animEffect transition="in" filter="checkerboard(across)">
                                      <p:cBhvr>
                                        <p:cTn id="16" dur="500"/>
                                        <p:tgtEl>
                                          <p:spTgt spid="46184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461856"/>
                                        </p:tgtEl>
                                        <p:attrNameLst>
                                          <p:attrName>style.visibility</p:attrName>
                                        </p:attrNameLst>
                                      </p:cBhvr>
                                      <p:to>
                                        <p:strVal val="visible"/>
                                      </p:to>
                                    </p:set>
                                    <p:animEffect transition="in" filter="checkerboard(across)">
                                      <p:cBhvr>
                                        <p:cTn id="21" dur="500"/>
                                        <p:tgtEl>
                                          <p:spTgt spid="46185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461842"/>
                                        </p:tgtEl>
                                        <p:attrNameLst>
                                          <p:attrName>style.visibility</p:attrName>
                                        </p:attrNameLst>
                                      </p:cBhvr>
                                      <p:to>
                                        <p:strVal val="visible"/>
                                      </p:to>
                                    </p:set>
                                    <p:animEffect transition="in" filter="wipe(up)">
                                      <p:cBhvr>
                                        <p:cTn id="26" dur="500"/>
                                        <p:tgtEl>
                                          <p:spTgt spid="46184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461844"/>
                                        </p:tgtEl>
                                        <p:attrNameLst>
                                          <p:attrName>style.visibility</p:attrName>
                                        </p:attrNameLst>
                                      </p:cBhvr>
                                      <p:to>
                                        <p:strVal val="visible"/>
                                      </p:to>
                                    </p:set>
                                    <p:animEffect transition="in" filter="wipe(up)">
                                      <p:cBhvr>
                                        <p:cTn id="31" dur="500"/>
                                        <p:tgtEl>
                                          <p:spTgt spid="461844"/>
                                        </p:tgtEl>
                                      </p:cBhvr>
                                    </p:animEffect>
                                  </p:childTnLst>
                                </p:cTn>
                              </p:par>
                            </p:childTnLst>
                          </p:cTn>
                        </p:par>
                        <p:par>
                          <p:cTn id="32" fill="hold" nodeType="afterGroup">
                            <p:stCondLst>
                              <p:cond delay="500"/>
                            </p:stCondLst>
                            <p:childTnLst>
                              <p:par>
                                <p:cTn id="33" presetID="22" presetClass="entr" presetSubtype="1" fill="hold" nodeType="afterEffect">
                                  <p:stCondLst>
                                    <p:cond delay="0"/>
                                  </p:stCondLst>
                                  <p:childTnLst>
                                    <p:set>
                                      <p:cBhvr>
                                        <p:cTn id="34" dur="1" fill="hold">
                                          <p:stCondLst>
                                            <p:cond delay="0"/>
                                          </p:stCondLst>
                                        </p:cTn>
                                        <p:tgtEl>
                                          <p:spTgt spid="461845"/>
                                        </p:tgtEl>
                                        <p:attrNameLst>
                                          <p:attrName>style.visibility</p:attrName>
                                        </p:attrNameLst>
                                      </p:cBhvr>
                                      <p:to>
                                        <p:strVal val="visible"/>
                                      </p:to>
                                    </p:set>
                                    <p:animEffect transition="in" filter="wipe(up)">
                                      <p:cBhvr>
                                        <p:cTn id="35" dur="500"/>
                                        <p:tgtEl>
                                          <p:spTgt spid="46184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461841"/>
                                        </p:tgtEl>
                                        <p:attrNameLst>
                                          <p:attrName>style.visibility</p:attrName>
                                        </p:attrNameLst>
                                      </p:cBhvr>
                                      <p:to>
                                        <p:strVal val="visible"/>
                                      </p:to>
                                    </p:set>
                                    <p:animEffect transition="in" filter="checkerboard(across)">
                                      <p:cBhvr>
                                        <p:cTn id="40" dur="500"/>
                                        <p:tgtEl>
                                          <p:spTgt spid="46184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461850"/>
                                        </p:tgtEl>
                                        <p:attrNameLst>
                                          <p:attrName>style.visibility</p:attrName>
                                        </p:attrNameLst>
                                      </p:cBhvr>
                                      <p:to>
                                        <p:strVal val="visible"/>
                                      </p:to>
                                    </p:set>
                                    <p:animEffect transition="in" filter="wipe(up)">
                                      <p:cBhvr>
                                        <p:cTn id="45" dur="500"/>
                                        <p:tgtEl>
                                          <p:spTgt spid="461850"/>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ntr" presetSubtype="10" fill="hold" nodeType="clickEffect">
                                  <p:stCondLst>
                                    <p:cond delay="0"/>
                                  </p:stCondLst>
                                  <p:childTnLst>
                                    <p:set>
                                      <p:cBhvr>
                                        <p:cTn id="49" dur="1" fill="hold">
                                          <p:stCondLst>
                                            <p:cond delay="0"/>
                                          </p:stCondLst>
                                        </p:cTn>
                                        <p:tgtEl>
                                          <p:spTgt spid="461858"/>
                                        </p:tgtEl>
                                        <p:attrNameLst>
                                          <p:attrName>style.visibility</p:attrName>
                                        </p:attrNameLst>
                                      </p:cBhvr>
                                      <p:to>
                                        <p:strVal val="visible"/>
                                      </p:to>
                                    </p:set>
                                    <p:animEffect transition="in" filter="checkerboard(across)">
                                      <p:cBhvr>
                                        <p:cTn id="50" dur="500"/>
                                        <p:tgtEl>
                                          <p:spTgt spid="46185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61851"/>
                                        </p:tgtEl>
                                        <p:attrNameLst>
                                          <p:attrName>style.visibility</p:attrName>
                                        </p:attrNameLst>
                                      </p:cBhvr>
                                      <p:to>
                                        <p:strVal val="visible"/>
                                      </p:to>
                                    </p:set>
                                    <p:anim calcmode="lin" valueType="num">
                                      <p:cBhvr additive="base">
                                        <p:cTn id="55" dur="500" fill="hold"/>
                                        <p:tgtEl>
                                          <p:spTgt spid="461851"/>
                                        </p:tgtEl>
                                        <p:attrNameLst>
                                          <p:attrName>ppt_x</p:attrName>
                                        </p:attrNameLst>
                                      </p:cBhvr>
                                      <p:tavLst>
                                        <p:tav tm="0">
                                          <p:val>
                                            <p:strVal val="#ppt_x"/>
                                          </p:val>
                                        </p:tav>
                                        <p:tav tm="100000">
                                          <p:val>
                                            <p:strVal val="#ppt_x"/>
                                          </p:val>
                                        </p:tav>
                                      </p:tavLst>
                                    </p:anim>
                                    <p:anim calcmode="lin" valueType="num">
                                      <p:cBhvr additive="base">
                                        <p:cTn id="56" dur="500" fill="hold"/>
                                        <p:tgtEl>
                                          <p:spTgt spid="4618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35" grpId="0" animBg="1"/>
      <p:bldP spid="461836" grpId="0" animBg="1"/>
      <p:bldP spid="461841" grpId="0" autoUpdateAnimBg="0"/>
      <p:bldP spid="461842" grpId="0" animBg="1"/>
      <p:bldP spid="461844" grpId="0" animBg="1"/>
      <p:bldP spid="461851"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800100"/>
            <a:ext cx="7772400" cy="762000"/>
          </a:xfrm>
        </p:spPr>
        <p:txBody>
          <a:bodyPr/>
          <a:lstStyle/>
          <a:p>
            <a:pPr eaLnBrk="1" hangingPunct="1"/>
            <a:r>
              <a:rPr lang="ja-JP" altLang="en-US"/>
              <a:t>プロセスの並行処理</a:t>
            </a:r>
          </a:p>
        </p:txBody>
      </p:sp>
      <p:sp>
        <p:nvSpPr>
          <p:cNvPr id="7171" name="Rectangle 3"/>
          <p:cNvSpPr>
            <a:spLocks noGrp="1" noChangeArrowheads="1"/>
          </p:cNvSpPr>
          <p:nvPr>
            <p:ph type="body" idx="1"/>
          </p:nvPr>
        </p:nvSpPr>
        <p:spPr/>
        <p:txBody>
          <a:bodyPr/>
          <a:lstStyle/>
          <a:p>
            <a:pPr eaLnBrk="1" hangingPunct="1">
              <a:lnSpc>
                <a:spcPct val="90000"/>
              </a:lnSpc>
            </a:pPr>
            <a:r>
              <a:rPr lang="ja-JP" altLang="en-US" dirty="0"/>
              <a:t>プロセスの並行処理で起こること</a:t>
            </a:r>
          </a:p>
          <a:p>
            <a:pPr lvl="1" eaLnBrk="1" hangingPunct="1">
              <a:lnSpc>
                <a:spcPct val="90000"/>
              </a:lnSpc>
            </a:pPr>
            <a:r>
              <a:rPr lang="ja-JP" altLang="en-US" dirty="0"/>
              <a:t>プロセス協調</a:t>
            </a:r>
          </a:p>
          <a:p>
            <a:pPr lvl="2" eaLnBrk="1" hangingPunct="1">
              <a:lnSpc>
                <a:spcPct val="90000"/>
              </a:lnSpc>
            </a:pPr>
            <a:r>
              <a:rPr lang="ja-JP" altLang="en-US" dirty="0"/>
              <a:t>仕事の分担や通信等, 複数のプロセスが助け合う</a:t>
            </a:r>
          </a:p>
          <a:p>
            <a:pPr lvl="1" eaLnBrk="1" hangingPunct="1">
              <a:lnSpc>
                <a:spcPct val="90000"/>
              </a:lnSpc>
            </a:pPr>
            <a:r>
              <a:rPr lang="ja-JP" altLang="en-US" dirty="0"/>
              <a:t>プロセス競合</a:t>
            </a:r>
            <a:endParaRPr lang="en-US" altLang="ja-JP" dirty="0"/>
          </a:p>
          <a:p>
            <a:pPr lvl="2" eaLnBrk="1" hangingPunct="1">
              <a:lnSpc>
                <a:spcPct val="90000"/>
              </a:lnSpc>
            </a:pPr>
            <a:r>
              <a:rPr lang="ja-JP" altLang="en-US" dirty="0"/>
              <a:t>複数のプロセスで有限のリソースを取り合う</a:t>
            </a:r>
          </a:p>
          <a:p>
            <a:pPr lvl="2" eaLnBrk="1" hangingPunct="1">
              <a:lnSpc>
                <a:spcPct val="90000"/>
              </a:lnSpc>
            </a:pPr>
            <a:r>
              <a:rPr lang="ja-JP" altLang="en-US" dirty="0"/>
              <a:t>プロセス間の調停，リソース割り当て制御が必要</a:t>
            </a:r>
          </a:p>
          <a:p>
            <a:pPr lvl="1" eaLnBrk="1" hangingPunct="1">
              <a:lnSpc>
                <a:spcPct val="90000"/>
              </a:lnSpc>
            </a:pPr>
            <a:r>
              <a:rPr lang="ja-JP" altLang="en-US" dirty="0"/>
              <a:t>プロセス干渉</a:t>
            </a:r>
          </a:p>
          <a:p>
            <a:pPr lvl="2" eaLnBrk="1" hangingPunct="1">
              <a:lnSpc>
                <a:spcPct val="90000"/>
              </a:lnSpc>
            </a:pPr>
            <a:r>
              <a:rPr lang="ja-JP" altLang="en-US" dirty="0"/>
              <a:t>他プロセスの影響で異常が発生すること</a:t>
            </a:r>
          </a:p>
          <a:p>
            <a:pPr lvl="2" eaLnBrk="1" hangingPunct="1">
              <a:lnSpc>
                <a:spcPct val="90000"/>
              </a:lnSpc>
            </a:pPr>
            <a:r>
              <a:rPr lang="ja-JP" altLang="en-US" dirty="0"/>
              <a:t>原因はプログラムのバグ</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相互排除</a:t>
            </a:r>
            <a:endParaRPr lang="en-US" altLang="ja-JP">
              <a:latin typeface="Times New Roman" charset="0"/>
            </a:endParaRPr>
          </a:p>
        </p:txBody>
      </p:sp>
      <p:sp>
        <p:nvSpPr>
          <p:cNvPr id="32771" name="Rectangle 3"/>
          <p:cNvSpPr>
            <a:spLocks noGrp="1" noChangeArrowheads="1"/>
          </p:cNvSpPr>
          <p:nvPr>
            <p:ph type="body" idx="1"/>
          </p:nvPr>
        </p:nvSpPr>
        <p:spPr/>
        <p:txBody>
          <a:bodyPr/>
          <a:lstStyle/>
          <a:p>
            <a:pPr eaLnBrk="1" hangingPunct="1"/>
            <a:r>
              <a:rPr lang="ja-JP" altLang="en-US">
                <a:latin typeface="Times New Roman" charset="0"/>
              </a:rPr>
              <a:t>ソフトウェアによる相互排除</a:t>
            </a:r>
          </a:p>
          <a:p>
            <a:pPr lvl="1" eaLnBrk="1" hangingPunct="1"/>
            <a:r>
              <a:rPr lang="ja-JP" altLang="en-US">
                <a:latin typeface="Times New Roman" charset="0"/>
              </a:rPr>
              <a:t>相互排除アルゴリズムを使用</a:t>
            </a:r>
          </a:p>
          <a:p>
            <a:pPr eaLnBrk="1" hangingPunct="1"/>
            <a:r>
              <a:rPr lang="ja-JP" altLang="en-US">
                <a:latin typeface="Times New Roman" charset="0"/>
              </a:rPr>
              <a:t>ハードウェアによる相互排除</a:t>
            </a:r>
          </a:p>
          <a:p>
            <a:pPr lvl="1" eaLnBrk="1" hangingPunct="1"/>
            <a:r>
              <a:rPr lang="ja-JP" altLang="en-US">
                <a:latin typeface="Times New Roman" charset="0"/>
              </a:rPr>
              <a:t>機械語命令 </a:t>
            </a:r>
            <a:r>
              <a:rPr lang="en-US" altLang="ja-JP">
                <a:latin typeface="Times New Roman" charset="0"/>
              </a:rPr>
              <a:t>Test and Set </a:t>
            </a:r>
            <a:r>
              <a:rPr lang="ja-JP" altLang="en-US">
                <a:latin typeface="Times New Roman" charset="0"/>
              </a:rPr>
              <a:t>を使用</a:t>
            </a:r>
          </a:p>
          <a:p>
            <a:pPr eaLnBrk="1" hangingPunct="1"/>
            <a:r>
              <a:rPr lang="ja-JP" altLang="en-US">
                <a:latin typeface="Times New Roman" charset="0"/>
              </a:rPr>
              <a:t>割込み禁止による相互排除</a:t>
            </a:r>
          </a:p>
          <a:p>
            <a:pPr lvl="1" eaLnBrk="1" hangingPunct="1"/>
            <a:r>
              <a:rPr lang="ja-JP" altLang="en-US">
                <a:latin typeface="Times New Roman" charset="0"/>
              </a:rPr>
              <a:t>割込み禁止命令を使用</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相互排除アルゴリズム</a:t>
            </a:r>
          </a:p>
        </p:txBody>
      </p:sp>
      <p:sp>
        <p:nvSpPr>
          <p:cNvPr id="33795" name="Rectangle 3"/>
          <p:cNvSpPr>
            <a:spLocks noGrp="1" noChangeArrowheads="1"/>
          </p:cNvSpPr>
          <p:nvPr>
            <p:ph type="body" idx="1"/>
          </p:nvPr>
        </p:nvSpPr>
        <p:spPr>
          <a:xfrm>
            <a:off x="685800" y="1981200"/>
            <a:ext cx="7772400" cy="4495800"/>
          </a:xfrm>
        </p:spPr>
        <p:txBody>
          <a:bodyPr/>
          <a:lstStyle/>
          <a:p>
            <a:pPr eaLnBrk="1" hangingPunct="1">
              <a:lnSpc>
                <a:spcPct val="90000"/>
              </a:lnSpc>
            </a:pPr>
            <a:r>
              <a:rPr lang="ja-JP" altLang="en-US">
                <a:latin typeface="Times New Roman" charset="0"/>
              </a:rPr>
              <a:t>2プロセス間の相互排除</a:t>
            </a:r>
          </a:p>
          <a:p>
            <a:pPr lvl="1" eaLnBrk="1" hangingPunct="1">
              <a:lnSpc>
                <a:spcPct val="90000"/>
              </a:lnSpc>
            </a:pPr>
            <a:r>
              <a:rPr lang="ja-JP" altLang="en-US">
                <a:latin typeface="Times New Roman" charset="0"/>
              </a:rPr>
              <a:t>交互実行アルゴリズム</a:t>
            </a:r>
          </a:p>
          <a:p>
            <a:pPr lvl="1" eaLnBrk="1" hangingPunct="1">
              <a:lnSpc>
                <a:spcPct val="90000"/>
              </a:lnSpc>
            </a:pPr>
            <a:r>
              <a:rPr lang="en-US" altLang="ja-JP">
                <a:latin typeface="Times New Roman" charset="0"/>
              </a:rPr>
              <a:t>Dekker </a:t>
            </a:r>
            <a:r>
              <a:rPr lang="ja-JP" altLang="en-US">
                <a:latin typeface="Times New Roman" charset="0"/>
              </a:rPr>
              <a:t>のアルゴリズム</a:t>
            </a:r>
          </a:p>
          <a:p>
            <a:pPr lvl="1" eaLnBrk="1" hangingPunct="1">
              <a:lnSpc>
                <a:spcPct val="90000"/>
              </a:lnSpc>
            </a:pPr>
            <a:r>
              <a:rPr lang="en-US" altLang="ja-JP">
                <a:latin typeface="Times New Roman" charset="0"/>
              </a:rPr>
              <a:t>Peterson </a:t>
            </a:r>
            <a:r>
              <a:rPr lang="ja-JP" altLang="en-US">
                <a:latin typeface="Times New Roman" charset="0"/>
              </a:rPr>
              <a:t>のアルゴリズム</a:t>
            </a:r>
          </a:p>
          <a:p>
            <a:pPr eaLnBrk="1" hangingPunct="1">
              <a:lnSpc>
                <a:spcPct val="90000"/>
              </a:lnSpc>
            </a:pPr>
            <a:r>
              <a:rPr lang="en-US" altLang="ja-JP" i="1">
                <a:latin typeface="Times New Roman" charset="0"/>
              </a:rPr>
              <a:t>N</a:t>
            </a:r>
            <a:r>
              <a:rPr lang="ja-JP" altLang="en-US">
                <a:latin typeface="Times New Roman" charset="0"/>
              </a:rPr>
              <a:t>プロセス間の相互排除</a:t>
            </a:r>
          </a:p>
          <a:p>
            <a:pPr lvl="1" eaLnBrk="1" hangingPunct="1">
              <a:lnSpc>
                <a:spcPct val="90000"/>
              </a:lnSpc>
            </a:pPr>
            <a:r>
              <a:rPr lang="en-US" altLang="ja-JP">
                <a:latin typeface="Times New Roman" charset="0"/>
              </a:rPr>
              <a:t>Dijkstra </a:t>
            </a:r>
            <a:r>
              <a:rPr lang="ja-JP" altLang="en-US">
                <a:latin typeface="Times New Roman" charset="0"/>
              </a:rPr>
              <a:t>のアルゴリズム</a:t>
            </a:r>
          </a:p>
          <a:p>
            <a:pPr lvl="1" eaLnBrk="1" hangingPunct="1">
              <a:lnSpc>
                <a:spcPct val="90000"/>
              </a:lnSpc>
            </a:pPr>
            <a:r>
              <a:rPr lang="en-US" altLang="ja-JP">
                <a:latin typeface="Times New Roman" charset="0"/>
              </a:rPr>
              <a:t>Kuuth </a:t>
            </a:r>
            <a:r>
              <a:rPr lang="ja-JP" altLang="en-US">
                <a:latin typeface="Times New Roman" charset="0"/>
              </a:rPr>
              <a:t>のアルゴリズム</a:t>
            </a:r>
          </a:p>
          <a:p>
            <a:pPr lvl="1" eaLnBrk="1" hangingPunct="1">
              <a:lnSpc>
                <a:spcPct val="90000"/>
              </a:lnSpc>
            </a:pPr>
            <a:r>
              <a:rPr lang="en-US" altLang="ja-JP">
                <a:latin typeface="Times New Roman" charset="0"/>
              </a:rPr>
              <a:t>Eisenberg </a:t>
            </a:r>
            <a:r>
              <a:rPr lang="ja-JP" altLang="en-US">
                <a:latin typeface="Times New Roman" charset="0"/>
              </a:rPr>
              <a:t>と </a:t>
            </a:r>
            <a:r>
              <a:rPr lang="en-US" altLang="ja-JP">
                <a:latin typeface="Times New Roman" charset="0"/>
              </a:rPr>
              <a:t>McGuire </a:t>
            </a:r>
            <a:r>
              <a:rPr lang="ja-JP" altLang="en-US">
                <a:latin typeface="Times New Roman" charset="0"/>
              </a:rPr>
              <a:t>のアルゴリズム</a:t>
            </a:r>
          </a:p>
          <a:p>
            <a:pPr lvl="1" eaLnBrk="1" hangingPunct="1">
              <a:lnSpc>
                <a:spcPct val="90000"/>
              </a:lnSpc>
            </a:pPr>
            <a:r>
              <a:rPr lang="en-US" altLang="ja-JP">
                <a:latin typeface="Times New Roman" charset="0"/>
              </a:rPr>
              <a:t>Lamport </a:t>
            </a:r>
            <a:r>
              <a:rPr lang="ja-JP" altLang="en-US">
                <a:latin typeface="Times New Roman" charset="0"/>
              </a:rPr>
              <a:t>のアルゴリズム</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ja-JP" altLang="en-US"/>
              <a:t>交互実行アルゴリズム</a:t>
            </a:r>
          </a:p>
        </p:txBody>
      </p:sp>
      <p:sp>
        <p:nvSpPr>
          <p:cNvPr id="34819" name="Rectangle 3"/>
          <p:cNvSpPr>
            <a:spLocks noChangeArrowheads="1"/>
          </p:cNvSpPr>
          <p:nvPr/>
        </p:nvSpPr>
        <p:spPr bwMode="auto">
          <a:xfrm>
            <a:off x="4495800" y="5029200"/>
            <a:ext cx="1066800" cy="1219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4820" name="Text Box 4"/>
          <p:cNvSpPr txBox="1">
            <a:spLocks noChangeArrowheads="1"/>
          </p:cNvSpPr>
          <p:nvPr/>
        </p:nvSpPr>
        <p:spPr bwMode="auto">
          <a:xfrm>
            <a:off x="4648200" y="50292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34821" name="Group 5"/>
          <p:cNvGrpSpPr>
            <a:grpSpLocks/>
          </p:cNvGrpSpPr>
          <p:nvPr/>
        </p:nvGrpSpPr>
        <p:grpSpPr bwMode="auto">
          <a:xfrm>
            <a:off x="3352800" y="5105400"/>
            <a:ext cx="228600" cy="609600"/>
            <a:chOff x="1680" y="1920"/>
            <a:chExt cx="144" cy="384"/>
          </a:xfrm>
        </p:grpSpPr>
        <p:sp>
          <p:nvSpPr>
            <p:cNvPr id="34839" name="Oval 6"/>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4840" name="AutoShape 7"/>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34822" name="Group 8"/>
          <p:cNvGrpSpPr>
            <a:grpSpLocks/>
          </p:cNvGrpSpPr>
          <p:nvPr/>
        </p:nvGrpSpPr>
        <p:grpSpPr bwMode="auto">
          <a:xfrm>
            <a:off x="3352800" y="5791200"/>
            <a:ext cx="228600" cy="609600"/>
            <a:chOff x="1680" y="2352"/>
            <a:chExt cx="144" cy="384"/>
          </a:xfrm>
        </p:grpSpPr>
        <p:sp>
          <p:nvSpPr>
            <p:cNvPr id="34837" name="Oval 9"/>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4838" name="AutoShape 10"/>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sp>
        <p:nvSpPr>
          <p:cNvPr id="34823" name="Rectangle 11"/>
          <p:cNvSpPr>
            <a:spLocks noChangeArrowheads="1"/>
          </p:cNvSpPr>
          <p:nvPr/>
        </p:nvSpPr>
        <p:spPr bwMode="auto">
          <a:xfrm>
            <a:off x="4495800" y="4648200"/>
            <a:ext cx="1066800" cy="304800"/>
          </a:xfrm>
          <a:prstGeom prst="rect">
            <a:avLst/>
          </a:prstGeom>
          <a:solidFill>
            <a:srgbClr val="C0C0C0"/>
          </a:solidFill>
          <a:ln w="19050">
            <a:solidFill>
              <a:schemeClr val="tx1"/>
            </a:solidFill>
            <a:miter lim="800000"/>
            <a:headEnd/>
            <a:tailEnd/>
          </a:ln>
          <a:effectLst/>
        </p:spPr>
        <p:txBody>
          <a:bodyPr wrap="none" anchor="ctr"/>
          <a:lstStyle/>
          <a:p>
            <a:pPr algn="ctr" eaLnBrk="1" hangingPunct="1"/>
            <a:endParaRPr lang="ja-JP" altLang="en-US">
              <a:solidFill>
                <a:schemeClr val="folHlink"/>
              </a:solidFill>
            </a:endParaRPr>
          </a:p>
        </p:txBody>
      </p:sp>
      <p:sp>
        <p:nvSpPr>
          <p:cNvPr id="34824" name="Text Box 12"/>
          <p:cNvSpPr txBox="1">
            <a:spLocks noChangeArrowheads="1"/>
          </p:cNvSpPr>
          <p:nvPr/>
        </p:nvSpPr>
        <p:spPr bwMode="auto">
          <a:xfrm>
            <a:off x="685800" y="2438400"/>
            <a:ext cx="7543800" cy="1800225"/>
          </a:xfrm>
          <a:prstGeom prst="rect">
            <a:avLst/>
          </a:prstGeom>
          <a:noFill/>
          <a:ln w="9525">
            <a:noFill/>
            <a:miter lim="800000"/>
            <a:headEnd/>
            <a:tailEnd/>
          </a:ln>
          <a:effectLst/>
        </p:spPr>
        <p:txBody>
          <a:bodyPr>
            <a:spAutoFit/>
          </a:bodyPr>
          <a:lstStyle/>
          <a:p>
            <a:pPr marL="457200" indent="-457200" eaLnBrk="1" hangingPunct="1">
              <a:buFontTx/>
              <a:buAutoNum type="arabicPeriod"/>
            </a:pPr>
            <a:r>
              <a:rPr lang="en-US" altLang="ja-JP" sz="2800" dirty="0"/>
              <a:t>WC</a:t>
            </a:r>
            <a:r>
              <a:rPr lang="ja-JP" altLang="en-US" sz="2800" dirty="0"/>
              <a:t>が空いているか確認</a:t>
            </a:r>
          </a:p>
          <a:p>
            <a:pPr marL="457200" indent="-457200" eaLnBrk="1" hangingPunct="1">
              <a:buFontTx/>
              <a:buAutoNum type="arabicPeriod"/>
            </a:pPr>
            <a:r>
              <a:rPr lang="ja-JP" altLang="en-US" sz="2800" dirty="0"/>
              <a:t>優先権を持たない人は待つ</a:t>
            </a:r>
          </a:p>
          <a:p>
            <a:pPr marL="457200" indent="-457200" eaLnBrk="1" hangingPunct="1">
              <a:buFontTx/>
              <a:buAutoNum type="arabicPeriod"/>
            </a:pPr>
            <a:r>
              <a:rPr lang="en-US" altLang="ja-JP" sz="2800" dirty="0"/>
              <a:t>WC</a:t>
            </a:r>
            <a:r>
              <a:rPr lang="ja-JP" altLang="en-US" sz="2800" dirty="0"/>
              <a:t>に入る</a:t>
            </a:r>
          </a:p>
          <a:p>
            <a:pPr marL="457200" indent="-457200" eaLnBrk="1" hangingPunct="1">
              <a:buFontTx/>
              <a:buAutoNum type="arabicPeriod"/>
            </a:pPr>
            <a:r>
              <a:rPr lang="ja-JP" altLang="en-US" sz="2800" dirty="0"/>
              <a:t>相手に優先権を渡す</a:t>
            </a:r>
          </a:p>
        </p:txBody>
      </p:sp>
      <p:sp>
        <p:nvSpPr>
          <p:cNvPr id="34825" name="Text Box 13"/>
          <p:cNvSpPr txBox="1">
            <a:spLocks noChangeArrowheads="1"/>
          </p:cNvSpPr>
          <p:nvPr/>
        </p:nvSpPr>
        <p:spPr bwMode="auto">
          <a:xfrm>
            <a:off x="381000" y="1905000"/>
            <a:ext cx="5194300" cy="457200"/>
          </a:xfrm>
          <a:prstGeom prst="rect">
            <a:avLst/>
          </a:prstGeom>
          <a:noFill/>
          <a:ln w="9525">
            <a:noFill/>
            <a:miter lim="800000"/>
            <a:headEnd/>
            <a:tailEnd/>
          </a:ln>
          <a:effectLst/>
        </p:spPr>
        <p:txBody>
          <a:bodyPr wrap="none">
            <a:spAutoFit/>
          </a:bodyPr>
          <a:lstStyle/>
          <a:p>
            <a:pPr eaLnBrk="1" hangingPunct="1"/>
            <a:r>
              <a:rPr lang="ja-JP" altLang="en-US"/>
              <a:t>2人のうちどちらか片方が優先権を持つ</a:t>
            </a:r>
          </a:p>
        </p:txBody>
      </p:sp>
      <p:sp>
        <p:nvSpPr>
          <p:cNvPr id="476174" name="Rectangle 14"/>
          <p:cNvSpPr>
            <a:spLocks noChangeArrowheads="1"/>
          </p:cNvSpPr>
          <p:nvPr/>
        </p:nvSpPr>
        <p:spPr bwMode="auto">
          <a:xfrm>
            <a:off x="1828800" y="5257800"/>
            <a:ext cx="990600" cy="381000"/>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優先権</a:t>
            </a:r>
          </a:p>
        </p:txBody>
      </p:sp>
      <p:grpSp>
        <p:nvGrpSpPr>
          <p:cNvPr id="476181" name="Group 21"/>
          <p:cNvGrpSpPr>
            <a:grpSpLocks/>
          </p:cNvGrpSpPr>
          <p:nvPr/>
        </p:nvGrpSpPr>
        <p:grpSpPr bwMode="auto">
          <a:xfrm>
            <a:off x="3124200" y="4648200"/>
            <a:ext cx="2438400" cy="1447800"/>
            <a:chOff x="1968" y="2928"/>
            <a:chExt cx="1536" cy="912"/>
          </a:xfrm>
        </p:grpSpPr>
        <p:sp useBgFill="1">
          <p:nvSpPr>
            <p:cNvPr id="34831" name="Rectangle 22"/>
            <p:cNvSpPr>
              <a:spLocks noChangeArrowheads="1"/>
            </p:cNvSpPr>
            <p:nvPr/>
          </p:nvSpPr>
          <p:spPr bwMode="auto">
            <a:xfrm>
              <a:off x="1968" y="3168"/>
              <a:ext cx="432" cy="480"/>
            </a:xfrm>
            <a:prstGeom prst="rect">
              <a:avLst/>
            </a:prstGeom>
            <a:ln w="9525">
              <a:noFill/>
              <a:miter lim="800000"/>
              <a:headEnd/>
              <a:tailEnd/>
            </a:ln>
            <a:effectLst/>
          </p:spPr>
          <p:txBody>
            <a:bodyPr wrap="none" anchor="ctr"/>
            <a:lstStyle/>
            <a:p>
              <a:pPr eaLnBrk="1" hangingPunct="1"/>
              <a:endParaRPr lang="ja-JP" altLang="en-US"/>
            </a:p>
          </p:txBody>
        </p:sp>
        <p:sp>
          <p:nvSpPr>
            <p:cNvPr id="34832" name="Line 23"/>
            <p:cNvSpPr>
              <a:spLocks noChangeShapeType="1"/>
            </p:cNvSpPr>
            <p:nvPr/>
          </p:nvSpPr>
          <p:spPr bwMode="auto">
            <a:xfrm>
              <a:off x="2352" y="3456"/>
              <a:ext cx="624" cy="144"/>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34833" name="Group 24"/>
            <p:cNvGrpSpPr>
              <a:grpSpLocks/>
            </p:cNvGrpSpPr>
            <p:nvPr/>
          </p:nvGrpSpPr>
          <p:grpSpPr bwMode="auto">
            <a:xfrm>
              <a:off x="3072" y="3456"/>
              <a:ext cx="144" cy="384"/>
              <a:chOff x="1680" y="1920"/>
              <a:chExt cx="144" cy="384"/>
            </a:xfrm>
          </p:grpSpPr>
          <p:sp>
            <p:nvSpPr>
              <p:cNvPr id="34835" name="Oval 25"/>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4836" name="AutoShape 26"/>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sp>
          <p:nvSpPr>
            <p:cNvPr id="34834" name="Rectangle 27"/>
            <p:cNvSpPr>
              <a:spLocks noChangeArrowheads="1"/>
            </p:cNvSpPr>
            <p:nvPr/>
          </p:nvSpPr>
          <p:spPr bwMode="auto">
            <a:xfrm>
              <a:off x="2832" y="2928"/>
              <a:ext cx="672" cy="192"/>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grpSp>
      <p:grpSp>
        <p:nvGrpSpPr>
          <p:cNvPr id="476188" name="Group 28"/>
          <p:cNvGrpSpPr>
            <a:grpSpLocks/>
          </p:cNvGrpSpPr>
          <p:nvPr/>
        </p:nvGrpSpPr>
        <p:grpSpPr bwMode="auto">
          <a:xfrm>
            <a:off x="1828800" y="5257800"/>
            <a:ext cx="1066800" cy="990600"/>
            <a:chOff x="1152" y="3312"/>
            <a:chExt cx="672" cy="624"/>
          </a:xfrm>
        </p:grpSpPr>
        <p:sp useBgFill="1">
          <p:nvSpPr>
            <p:cNvPr id="34829" name="Rectangle 29"/>
            <p:cNvSpPr>
              <a:spLocks noChangeArrowheads="1"/>
            </p:cNvSpPr>
            <p:nvPr/>
          </p:nvSpPr>
          <p:spPr bwMode="auto">
            <a:xfrm>
              <a:off x="1152" y="3312"/>
              <a:ext cx="672" cy="288"/>
            </a:xfrm>
            <a:prstGeom prst="rect">
              <a:avLst/>
            </a:prstGeom>
            <a:ln w="9525">
              <a:noFill/>
              <a:miter lim="800000"/>
              <a:headEnd/>
              <a:tailEnd/>
            </a:ln>
            <a:effectLst/>
          </p:spPr>
          <p:txBody>
            <a:bodyPr wrap="none" anchor="ctr"/>
            <a:lstStyle/>
            <a:p>
              <a:pPr eaLnBrk="1" hangingPunct="1"/>
              <a:endParaRPr lang="ja-JP" altLang="en-US"/>
            </a:p>
          </p:txBody>
        </p:sp>
        <p:sp>
          <p:nvSpPr>
            <p:cNvPr id="34830" name="Rectangle 30"/>
            <p:cNvSpPr>
              <a:spLocks noChangeArrowheads="1"/>
            </p:cNvSpPr>
            <p:nvPr/>
          </p:nvSpPr>
          <p:spPr bwMode="auto">
            <a:xfrm>
              <a:off x="1152" y="3696"/>
              <a:ext cx="624" cy="240"/>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優先権</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6174"/>
                                        </p:tgtEl>
                                        <p:attrNameLst>
                                          <p:attrName>style.visibility</p:attrName>
                                        </p:attrNameLst>
                                      </p:cBhvr>
                                      <p:to>
                                        <p:strVal val="visible"/>
                                      </p:to>
                                    </p:set>
                                    <p:animEffect transition="in" filter="checkerboard(across)">
                                      <p:cBhvr>
                                        <p:cTn id="7" dur="500"/>
                                        <p:tgtEl>
                                          <p:spTgt spid="4761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6181"/>
                                        </p:tgtEl>
                                        <p:attrNameLst>
                                          <p:attrName>style.visibility</p:attrName>
                                        </p:attrNameLst>
                                      </p:cBhvr>
                                      <p:to>
                                        <p:strVal val="visible"/>
                                      </p:to>
                                    </p:set>
                                    <p:animEffect transition="in" filter="wipe(left)">
                                      <p:cBhvr>
                                        <p:cTn id="12" dur="500"/>
                                        <p:tgtEl>
                                          <p:spTgt spid="4761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76188"/>
                                        </p:tgtEl>
                                        <p:attrNameLst>
                                          <p:attrName>style.visibility</p:attrName>
                                        </p:attrNameLst>
                                      </p:cBhvr>
                                      <p:to>
                                        <p:strVal val="visible"/>
                                      </p:to>
                                    </p:set>
                                    <p:animEffect transition="in" filter="wipe(up)">
                                      <p:cBhvr>
                                        <p:cTn id="17" dur="500"/>
                                        <p:tgtEl>
                                          <p:spTgt spid="476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74"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ja-JP" altLang="en-US"/>
              <a:t>交互実行アルゴリズム</a:t>
            </a:r>
          </a:p>
        </p:txBody>
      </p:sp>
      <p:sp>
        <p:nvSpPr>
          <p:cNvPr id="35843" name="Rectangle 3"/>
          <p:cNvSpPr>
            <a:spLocks noChangeArrowheads="1"/>
          </p:cNvSpPr>
          <p:nvPr/>
        </p:nvSpPr>
        <p:spPr bwMode="auto">
          <a:xfrm>
            <a:off x="609600" y="2971800"/>
            <a:ext cx="8153400" cy="1600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while (</a:t>
            </a:r>
            <a:r>
              <a:rPr lang="en-US" altLang="ja-JP" i="1"/>
              <a:t>turn</a:t>
            </a:r>
            <a:r>
              <a:rPr lang="en-US" altLang="ja-JP"/>
              <a:t> = 1) wait(); </a:t>
            </a:r>
            <a:r>
              <a:rPr lang="en-US" altLang="ja-JP" sz="2000">
                <a:solidFill>
                  <a:schemeClr val="tx2"/>
                </a:solidFill>
              </a:rPr>
              <a:t>/* </a:t>
            </a:r>
            <a:r>
              <a:rPr lang="ja-JP" altLang="en-US" sz="2000">
                <a:solidFill>
                  <a:schemeClr val="tx2"/>
                </a:solidFill>
              </a:rPr>
              <a:t>プロセス1が臨界領域から出るまで待つ */</a:t>
            </a:r>
          </a:p>
          <a:p>
            <a:pPr eaLnBrk="1" hangingPunct="1"/>
            <a:r>
              <a:rPr lang="en-US" altLang="ja-JP"/>
              <a:t>CS0();                           </a:t>
            </a:r>
            <a:r>
              <a:rPr lang="en-US" altLang="ja-JP" sz="2000">
                <a:solidFill>
                  <a:schemeClr val="tx2"/>
                </a:solidFill>
              </a:rPr>
              <a:t>/* </a:t>
            </a:r>
            <a:r>
              <a:rPr lang="ja-JP" altLang="en-US" sz="2000">
                <a:solidFill>
                  <a:schemeClr val="tx2"/>
                </a:solidFill>
              </a:rPr>
              <a:t>プロセス0の臨界領域 */</a:t>
            </a:r>
          </a:p>
          <a:p>
            <a:pPr eaLnBrk="1" hangingPunct="1"/>
            <a:r>
              <a:rPr lang="en-US" altLang="ja-JP" i="1"/>
              <a:t>turn</a:t>
            </a:r>
            <a:r>
              <a:rPr lang="en-US" altLang="ja-JP"/>
              <a:t> := 1;                       </a:t>
            </a:r>
            <a:r>
              <a:rPr lang="en-US" altLang="ja-JP" sz="2000">
                <a:solidFill>
                  <a:schemeClr val="tx2"/>
                </a:solidFill>
              </a:rPr>
              <a:t>/* </a:t>
            </a:r>
            <a:r>
              <a:rPr lang="ja-JP" altLang="en-US" sz="2000">
                <a:solidFill>
                  <a:schemeClr val="tx2"/>
                </a:solidFill>
              </a:rPr>
              <a:t>次はプロセス1が臨界領域に入る番 */</a:t>
            </a:r>
          </a:p>
          <a:p>
            <a:pPr eaLnBrk="1" hangingPunct="1"/>
            <a:r>
              <a:rPr lang="en-US" altLang="ja-JP"/>
              <a:t>NCS0();                         </a:t>
            </a:r>
            <a:r>
              <a:rPr lang="en-US" altLang="ja-JP" sz="2000">
                <a:solidFill>
                  <a:schemeClr val="tx2"/>
                </a:solidFill>
              </a:rPr>
              <a:t>/* </a:t>
            </a:r>
            <a:r>
              <a:rPr lang="ja-JP" altLang="en-US" sz="2000">
                <a:solidFill>
                  <a:schemeClr val="tx2"/>
                </a:solidFill>
              </a:rPr>
              <a:t>プロセス0の非臨界領域 */</a:t>
            </a:r>
          </a:p>
        </p:txBody>
      </p:sp>
      <p:sp>
        <p:nvSpPr>
          <p:cNvPr id="35844" name="Text Box 4"/>
          <p:cNvSpPr txBox="1">
            <a:spLocks noChangeArrowheads="1"/>
          </p:cNvSpPr>
          <p:nvPr/>
        </p:nvSpPr>
        <p:spPr bwMode="auto">
          <a:xfrm>
            <a:off x="609600" y="2514600"/>
            <a:ext cx="3557588" cy="457200"/>
          </a:xfrm>
          <a:prstGeom prst="rect">
            <a:avLst/>
          </a:prstGeom>
          <a:noFill/>
          <a:ln w="9525">
            <a:noFill/>
            <a:miter lim="800000"/>
            <a:headEnd/>
            <a:tailEnd/>
          </a:ln>
          <a:effectLst/>
        </p:spPr>
        <p:txBody>
          <a:bodyPr wrap="none">
            <a:spAutoFit/>
          </a:bodyPr>
          <a:lstStyle/>
          <a:p>
            <a:pPr eaLnBrk="1" hangingPunct="1"/>
            <a:r>
              <a:rPr lang="ja-JP" altLang="en-US"/>
              <a:t>プロセス0の臨界領域処理</a:t>
            </a:r>
            <a:endParaRPr lang="en-US" altLang="ja-JP"/>
          </a:p>
        </p:txBody>
      </p:sp>
      <p:sp>
        <p:nvSpPr>
          <p:cNvPr id="35845" name="Rectangle 10"/>
          <p:cNvSpPr>
            <a:spLocks noChangeArrowheads="1"/>
          </p:cNvSpPr>
          <p:nvPr/>
        </p:nvSpPr>
        <p:spPr bwMode="auto">
          <a:xfrm>
            <a:off x="609600" y="2133600"/>
            <a:ext cx="6629400" cy="3810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int </a:t>
            </a:r>
            <a:r>
              <a:rPr lang="en-US" altLang="ja-JP" i="1"/>
              <a:t>turn</a:t>
            </a:r>
            <a:r>
              <a:rPr lang="en-US" altLang="ja-JP"/>
              <a:t> := 0;          </a:t>
            </a:r>
            <a:r>
              <a:rPr lang="en-US" altLang="ja-JP" sz="2000">
                <a:solidFill>
                  <a:schemeClr val="tx2"/>
                </a:solidFill>
              </a:rPr>
              <a:t>/* </a:t>
            </a:r>
            <a:r>
              <a:rPr lang="ja-JP" altLang="en-US" sz="2000">
                <a:solidFill>
                  <a:schemeClr val="tx2"/>
                </a:solidFill>
              </a:rPr>
              <a:t>次に臨界領域に入るプロセス番号 */</a:t>
            </a:r>
          </a:p>
        </p:txBody>
      </p:sp>
      <p:sp>
        <p:nvSpPr>
          <p:cNvPr id="35846" name="Text Box 11"/>
          <p:cNvSpPr txBox="1">
            <a:spLocks noChangeArrowheads="1"/>
          </p:cNvSpPr>
          <p:nvPr/>
        </p:nvSpPr>
        <p:spPr bwMode="auto">
          <a:xfrm>
            <a:off x="609600" y="1676400"/>
            <a:ext cx="2551113" cy="457200"/>
          </a:xfrm>
          <a:prstGeom prst="rect">
            <a:avLst/>
          </a:prstGeom>
          <a:noFill/>
          <a:ln w="9525">
            <a:noFill/>
            <a:miter lim="800000"/>
            <a:headEnd/>
            <a:tailEnd/>
          </a:ln>
          <a:effectLst/>
        </p:spPr>
        <p:txBody>
          <a:bodyPr wrap="none">
            <a:spAutoFit/>
          </a:bodyPr>
          <a:lstStyle/>
          <a:p>
            <a:pPr eaLnBrk="1" hangingPunct="1"/>
            <a:r>
              <a:rPr lang="ja-JP" altLang="en-US"/>
              <a:t>広域変数と初期値</a:t>
            </a:r>
          </a:p>
        </p:txBody>
      </p:sp>
      <p:sp>
        <p:nvSpPr>
          <p:cNvPr id="35847" name="Rectangle 14"/>
          <p:cNvSpPr>
            <a:spLocks noChangeArrowheads="1"/>
          </p:cNvSpPr>
          <p:nvPr/>
        </p:nvSpPr>
        <p:spPr bwMode="auto">
          <a:xfrm>
            <a:off x="609600" y="5105400"/>
            <a:ext cx="8153400" cy="1600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while (</a:t>
            </a:r>
            <a:r>
              <a:rPr lang="en-US" altLang="ja-JP" i="1"/>
              <a:t>turn</a:t>
            </a:r>
            <a:r>
              <a:rPr lang="en-US" altLang="ja-JP"/>
              <a:t> = 0) wait(); </a:t>
            </a:r>
            <a:r>
              <a:rPr lang="en-US" altLang="ja-JP" sz="2000">
                <a:solidFill>
                  <a:schemeClr val="tx2"/>
                </a:solidFill>
              </a:rPr>
              <a:t>/* </a:t>
            </a:r>
            <a:r>
              <a:rPr lang="ja-JP" altLang="en-US" sz="2000">
                <a:solidFill>
                  <a:schemeClr val="tx2"/>
                </a:solidFill>
              </a:rPr>
              <a:t>プロセス0が臨界領域から出るまで待つ */</a:t>
            </a:r>
          </a:p>
          <a:p>
            <a:pPr eaLnBrk="1" hangingPunct="1"/>
            <a:r>
              <a:rPr lang="en-US" altLang="ja-JP"/>
              <a:t>CS1();                           </a:t>
            </a:r>
            <a:r>
              <a:rPr lang="en-US" altLang="ja-JP" sz="2000">
                <a:solidFill>
                  <a:schemeClr val="tx2"/>
                </a:solidFill>
              </a:rPr>
              <a:t>/* </a:t>
            </a:r>
            <a:r>
              <a:rPr lang="ja-JP" altLang="en-US" sz="2000">
                <a:solidFill>
                  <a:schemeClr val="tx2"/>
                </a:solidFill>
              </a:rPr>
              <a:t>プロセス1の臨界領域 */</a:t>
            </a:r>
          </a:p>
          <a:p>
            <a:pPr eaLnBrk="1" hangingPunct="1"/>
            <a:r>
              <a:rPr lang="en-US" altLang="ja-JP" i="1"/>
              <a:t>turn</a:t>
            </a:r>
            <a:r>
              <a:rPr lang="en-US" altLang="ja-JP"/>
              <a:t> := 0;                       </a:t>
            </a:r>
            <a:r>
              <a:rPr lang="en-US" altLang="ja-JP" sz="2000">
                <a:solidFill>
                  <a:schemeClr val="tx2"/>
                </a:solidFill>
              </a:rPr>
              <a:t>/* </a:t>
            </a:r>
            <a:r>
              <a:rPr lang="ja-JP" altLang="en-US" sz="2000">
                <a:solidFill>
                  <a:schemeClr val="tx2"/>
                </a:solidFill>
              </a:rPr>
              <a:t>次はプロセス0が臨界領域に入る番 */</a:t>
            </a:r>
          </a:p>
          <a:p>
            <a:pPr eaLnBrk="1" hangingPunct="1"/>
            <a:r>
              <a:rPr lang="en-US" altLang="ja-JP"/>
              <a:t>NCS1();                         </a:t>
            </a:r>
            <a:r>
              <a:rPr lang="en-US" altLang="ja-JP" sz="2000">
                <a:solidFill>
                  <a:schemeClr val="tx2"/>
                </a:solidFill>
              </a:rPr>
              <a:t>/* </a:t>
            </a:r>
            <a:r>
              <a:rPr lang="ja-JP" altLang="en-US" sz="2000">
                <a:solidFill>
                  <a:schemeClr val="tx2"/>
                </a:solidFill>
              </a:rPr>
              <a:t>プロセス1の非臨界領域 */</a:t>
            </a:r>
          </a:p>
        </p:txBody>
      </p:sp>
      <p:sp>
        <p:nvSpPr>
          <p:cNvPr id="35848" name="Text Box 15"/>
          <p:cNvSpPr txBox="1">
            <a:spLocks noChangeArrowheads="1"/>
          </p:cNvSpPr>
          <p:nvPr/>
        </p:nvSpPr>
        <p:spPr bwMode="auto">
          <a:xfrm>
            <a:off x="609600" y="4648200"/>
            <a:ext cx="3557588" cy="457200"/>
          </a:xfrm>
          <a:prstGeom prst="rect">
            <a:avLst/>
          </a:prstGeom>
          <a:noFill/>
          <a:ln w="9525">
            <a:noFill/>
            <a:miter lim="800000"/>
            <a:headEnd/>
            <a:tailEnd/>
          </a:ln>
          <a:effectLst/>
        </p:spPr>
        <p:txBody>
          <a:bodyPr wrap="none">
            <a:spAutoFit/>
          </a:bodyPr>
          <a:lstStyle/>
          <a:p>
            <a:pPr eaLnBrk="1" hangingPunct="1"/>
            <a:r>
              <a:rPr lang="ja-JP" altLang="en-US"/>
              <a:t>プロセス1の臨界領域処理</a:t>
            </a:r>
            <a:endParaRPr lang="en-US" altLang="ja-JP"/>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ja-JP" altLang="en-US"/>
              <a:t>交互実行アルゴリズム</a:t>
            </a:r>
          </a:p>
        </p:txBody>
      </p:sp>
      <p:sp>
        <p:nvSpPr>
          <p:cNvPr id="36867" name="Rectangle 3"/>
          <p:cNvSpPr>
            <a:spLocks noChangeArrowheads="1"/>
          </p:cNvSpPr>
          <p:nvPr/>
        </p:nvSpPr>
        <p:spPr bwMode="auto">
          <a:xfrm>
            <a:off x="1235075" y="2244725"/>
            <a:ext cx="3048000" cy="1981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while (</a:t>
            </a:r>
            <a:r>
              <a:rPr lang="en-US" altLang="ja-JP" i="1"/>
              <a:t>turn</a:t>
            </a:r>
            <a:r>
              <a:rPr lang="en-US" altLang="ja-JP"/>
              <a:t> = 1) wait();</a:t>
            </a:r>
          </a:p>
          <a:p>
            <a:pPr eaLnBrk="1" hangingPunct="1"/>
            <a:r>
              <a:rPr lang="en-US" altLang="ja-JP"/>
              <a:t>CS0();</a:t>
            </a:r>
          </a:p>
          <a:p>
            <a:pPr eaLnBrk="1" hangingPunct="1"/>
            <a:r>
              <a:rPr lang="en-US" altLang="ja-JP" i="1"/>
              <a:t>turn</a:t>
            </a:r>
            <a:r>
              <a:rPr lang="en-US" altLang="ja-JP"/>
              <a:t> := 1;</a:t>
            </a:r>
          </a:p>
          <a:p>
            <a:pPr eaLnBrk="1" hangingPunct="1"/>
            <a:r>
              <a:rPr lang="en-US" altLang="ja-JP"/>
              <a:t>NCS0();</a:t>
            </a:r>
          </a:p>
        </p:txBody>
      </p:sp>
      <p:sp>
        <p:nvSpPr>
          <p:cNvPr id="36868" name="Text Box 4"/>
          <p:cNvSpPr txBox="1">
            <a:spLocks noChangeArrowheads="1"/>
          </p:cNvSpPr>
          <p:nvPr/>
        </p:nvSpPr>
        <p:spPr bwMode="auto">
          <a:xfrm>
            <a:off x="2057400" y="1752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プロセス0</a:t>
            </a:r>
          </a:p>
        </p:txBody>
      </p:sp>
      <p:sp>
        <p:nvSpPr>
          <p:cNvPr id="36869" name="Rectangle 5"/>
          <p:cNvSpPr>
            <a:spLocks noChangeArrowheads="1"/>
          </p:cNvSpPr>
          <p:nvPr/>
        </p:nvSpPr>
        <p:spPr bwMode="auto">
          <a:xfrm>
            <a:off x="4435475" y="2244725"/>
            <a:ext cx="3048000" cy="1981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while (</a:t>
            </a:r>
            <a:r>
              <a:rPr lang="en-US" altLang="ja-JP" i="1"/>
              <a:t>turn</a:t>
            </a:r>
            <a:r>
              <a:rPr lang="en-US" altLang="ja-JP"/>
              <a:t> = 0) wait();</a:t>
            </a:r>
          </a:p>
          <a:p>
            <a:pPr eaLnBrk="1" hangingPunct="1"/>
            <a:r>
              <a:rPr lang="en-US" altLang="ja-JP"/>
              <a:t>CS1();</a:t>
            </a:r>
          </a:p>
          <a:p>
            <a:pPr eaLnBrk="1" hangingPunct="1"/>
            <a:r>
              <a:rPr lang="en-US" altLang="ja-JP" i="1"/>
              <a:t>turn</a:t>
            </a:r>
            <a:r>
              <a:rPr lang="en-US" altLang="ja-JP"/>
              <a:t> := 0;</a:t>
            </a:r>
          </a:p>
          <a:p>
            <a:pPr eaLnBrk="1" hangingPunct="1"/>
            <a:r>
              <a:rPr lang="en-US" altLang="ja-JP"/>
              <a:t>NCS1();</a:t>
            </a:r>
          </a:p>
        </p:txBody>
      </p:sp>
      <p:sp>
        <p:nvSpPr>
          <p:cNvPr id="36870" name="Text Box 6"/>
          <p:cNvSpPr txBox="1">
            <a:spLocks noChangeArrowheads="1"/>
          </p:cNvSpPr>
          <p:nvPr/>
        </p:nvSpPr>
        <p:spPr bwMode="auto">
          <a:xfrm>
            <a:off x="5181600" y="1752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36871" name="Text Box 7"/>
          <p:cNvSpPr txBox="1">
            <a:spLocks noChangeArrowheads="1"/>
          </p:cNvSpPr>
          <p:nvPr/>
        </p:nvSpPr>
        <p:spPr bwMode="auto">
          <a:xfrm>
            <a:off x="5165725" y="4191000"/>
            <a:ext cx="3978275" cy="701675"/>
          </a:xfrm>
          <a:prstGeom prst="rect">
            <a:avLst/>
          </a:prstGeom>
          <a:noFill/>
          <a:ln w="9525">
            <a:noFill/>
            <a:miter lim="800000"/>
            <a:headEnd/>
            <a:tailEnd/>
          </a:ln>
          <a:effectLst/>
        </p:spPr>
        <p:txBody>
          <a:bodyPr>
            <a:spAutoFit/>
          </a:bodyPr>
          <a:lstStyle/>
          <a:p>
            <a:pPr eaLnBrk="1" hangingPunct="1"/>
            <a:r>
              <a:rPr lang="en-US" altLang="ja-JP" sz="2000"/>
              <a:t>CS</a:t>
            </a:r>
            <a:r>
              <a:rPr lang="en-US" altLang="ja-JP" sz="2000" i="1"/>
              <a:t>n</a:t>
            </a:r>
            <a:r>
              <a:rPr lang="en-US" altLang="ja-JP" sz="2000"/>
              <a:t> :    </a:t>
            </a:r>
            <a:r>
              <a:rPr lang="ja-JP" altLang="en-US" sz="2000"/>
              <a:t>プロセス</a:t>
            </a:r>
            <a:r>
              <a:rPr lang="en-US" altLang="ja-JP" sz="2000" i="1"/>
              <a:t>n</a:t>
            </a:r>
            <a:r>
              <a:rPr lang="en-US" altLang="ja-JP" sz="2000"/>
              <a:t> </a:t>
            </a:r>
            <a:r>
              <a:rPr lang="ja-JP" altLang="en-US" sz="2000"/>
              <a:t>の臨界領域</a:t>
            </a:r>
          </a:p>
          <a:p>
            <a:pPr eaLnBrk="1" hangingPunct="1"/>
            <a:r>
              <a:rPr lang="en-US" altLang="ja-JP" sz="2000"/>
              <a:t>NCS</a:t>
            </a:r>
            <a:r>
              <a:rPr lang="en-US" altLang="ja-JP" sz="2000" i="1"/>
              <a:t>n</a:t>
            </a:r>
            <a:r>
              <a:rPr lang="en-US" altLang="ja-JP" sz="2000"/>
              <a:t> : </a:t>
            </a:r>
            <a:r>
              <a:rPr lang="ja-JP" altLang="en-US" sz="2000"/>
              <a:t>プロセス</a:t>
            </a:r>
            <a:r>
              <a:rPr lang="en-US" altLang="ja-JP" sz="2000" i="1"/>
              <a:t>n</a:t>
            </a:r>
            <a:r>
              <a:rPr lang="en-US" altLang="ja-JP" sz="2000"/>
              <a:t> </a:t>
            </a:r>
            <a:r>
              <a:rPr lang="ja-JP" altLang="en-US" sz="2000"/>
              <a:t>の非臨界領域</a:t>
            </a:r>
            <a:endParaRPr lang="ja-JP" altLang="en-US" sz="2000" i="1"/>
          </a:p>
        </p:txBody>
      </p:sp>
      <p:sp>
        <p:nvSpPr>
          <p:cNvPr id="430088" name="Text Box 8"/>
          <p:cNvSpPr txBox="1">
            <a:spLocks noChangeArrowheads="1"/>
          </p:cNvSpPr>
          <p:nvPr/>
        </p:nvSpPr>
        <p:spPr bwMode="auto">
          <a:xfrm>
            <a:off x="381000" y="4495800"/>
            <a:ext cx="5086350" cy="822325"/>
          </a:xfrm>
          <a:prstGeom prst="rect">
            <a:avLst/>
          </a:prstGeom>
          <a:noFill/>
          <a:ln w="9525">
            <a:noFill/>
            <a:miter lim="800000"/>
            <a:headEnd/>
            <a:tailEnd/>
          </a:ln>
          <a:effectLst/>
        </p:spPr>
        <p:txBody>
          <a:bodyPr wrap="none">
            <a:spAutoFit/>
          </a:bodyPr>
          <a:lstStyle/>
          <a:p>
            <a:pPr eaLnBrk="1" hangingPunct="1"/>
            <a:r>
              <a:rPr lang="en-US" altLang="ja-JP" i="1"/>
              <a:t>turn</a:t>
            </a:r>
            <a:r>
              <a:rPr lang="en-US" altLang="ja-JP"/>
              <a:t> </a:t>
            </a:r>
            <a:r>
              <a:rPr lang="ja-JP" altLang="en-US"/>
              <a:t>の値が0ならばプロセス0が、</a:t>
            </a:r>
          </a:p>
          <a:p>
            <a:pPr eaLnBrk="1" hangingPunct="1"/>
            <a:r>
              <a:rPr lang="ja-JP" altLang="en-US"/>
              <a:t>1ならばプロセス1が臨界領域に入れる</a:t>
            </a:r>
          </a:p>
        </p:txBody>
      </p:sp>
      <p:sp>
        <p:nvSpPr>
          <p:cNvPr id="430089" name="Text Box 9"/>
          <p:cNvSpPr txBox="1">
            <a:spLocks noChangeArrowheads="1"/>
          </p:cNvSpPr>
          <p:nvPr/>
        </p:nvSpPr>
        <p:spPr bwMode="auto">
          <a:xfrm>
            <a:off x="685800" y="5410200"/>
            <a:ext cx="7186613" cy="519113"/>
          </a:xfrm>
          <a:prstGeom prst="rect">
            <a:avLst/>
          </a:prstGeom>
          <a:noFill/>
          <a:ln w="9525">
            <a:noFill/>
            <a:miter lim="800000"/>
            <a:headEnd/>
            <a:tailEnd/>
          </a:ln>
          <a:effectLst/>
        </p:spPr>
        <p:txBody>
          <a:bodyPr wrap="none">
            <a:spAutoFit/>
          </a:bodyPr>
          <a:lstStyle/>
          <a:p>
            <a:pPr eaLnBrk="1" hangingPunct="1"/>
            <a:r>
              <a:rPr lang="ja-JP" altLang="en-US" sz="2800"/>
              <a:t>プロセス0とプロセス1は交互に臨界領域を実行</a:t>
            </a:r>
            <a:endParaRPr lang="en-US" altLang="ja-JP" sz="2800"/>
          </a:p>
        </p:txBody>
      </p:sp>
      <p:sp useBgFill="1">
        <p:nvSpPr>
          <p:cNvPr id="430091" name="Text Box 11"/>
          <p:cNvSpPr txBox="1">
            <a:spLocks noChangeArrowheads="1"/>
          </p:cNvSpPr>
          <p:nvPr/>
        </p:nvSpPr>
        <p:spPr bwMode="auto">
          <a:xfrm>
            <a:off x="914400" y="6019800"/>
            <a:ext cx="7337425" cy="822325"/>
          </a:xfrm>
          <a:prstGeom prst="rect">
            <a:avLst/>
          </a:prstGeom>
          <a:ln w="9525">
            <a:noFill/>
            <a:miter lim="800000"/>
            <a:headEnd/>
            <a:tailEnd/>
          </a:ln>
          <a:effectLst/>
        </p:spPr>
        <p:txBody>
          <a:bodyPr wrap="none">
            <a:spAutoFit/>
          </a:bodyPr>
          <a:lstStyle/>
          <a:p>
            <a:pPr eaLnBrk="1" hangingPunct="1"/>
            <a:r>
              <a:rPr lang="ja-JP" altLang="en-US"/>
              <a:t>欠点 : 片方が臨界領域を使わないときでも交互に実行</a:t>
            </a:r>
          </a:p>
          <a:p>
            <a:pPr eaLnBrk="1" hangingPunct="1"/>
            <a:r>
              <a:rPr lang="ja-JP" altLang="en-US"/>
              <a:t>           片方のプロセスがフリーズするともう片方も止まる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30088"/>
                                        </p:tgtEl>
                                        <p:attrNameLst>
                                          <p:attrName>style.visibility</p:attrName>
                                        </p:attrNameLst>
                                      </p:cBhvr>
                                      <p:to>
                                        <p:strVal val="visible"/>
                                      </p:to>
                                    </p:set>
                                    <p:animEffect transition="in" filter="checkerboard(across)">
                                      <p:cBhvr>
                                        <p:cTn id="7" dur="500"/>
                                        <p:tgtEl>
                                          <p:spTgt spid="4300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30089"/>
                                        </p:tgtEl>
                                        <p:attrNameLst>
                                          <p:attrName>style.visibility</p:attrName>
                                        </p:attrNameLst>
                                      </p:cBhvr>
                                      <p:to>
                                        <p:strVal val="visible"/>
                                      </p:to>
                                    </p:set>
                                    <p:anim calcmode="lin" valueType="num">
                                      <p:cBhvr additive="base">
                                        <p:cTn id="12" dur="500" fill="hold"/>
                                        <p:tgtEl>
                                          <p:spTgt spid="430089"/>
                                        </p:tgtEl>
                                        <p:attrNameLst>
                                          <p:attrName>ppt_x</p:attrName>
                                        </p:attrNameLst>
                                      </p:cBhvr>
                                      <p:tavLst>
                                        <p:tav tm="0">
                                          <p:val>
                                            <p:strVal val="#ppt_x"/>
                                          </p:val>
                                        </p:tav>
                                        <p:tav tm="100000">
                                          <p:val>
                                            <p:strVal val="#ppt_x"/>
                                          </p:val>
                                        </p:tav>
                                      </p:tavLst>
                                    </p:anim>
                                    <p:anim calcmode="lin" valueType="num">
                                      <p:cBhvr additive="base">
                                        <p:cTn id="13" dur="500" fill="hold"/>
                                        <p:tgtEl>
                                          <p:spTgt spid="43008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30091"/>
                                        </p:tgtEl>
                                        <p:attrNameLst>
                                          <p:attrName>style.visibility</p:attrName>
                                        </p:attrNameLst>
                                      </p:cBhvr>
                                      <p:to>
                                        <p:strVal val="visible"/>
                                      </p:to>
                                    </p:set>
                                    <p:anim calcmode="lin" valueType="num">
                                      <p:cBhvr additive="base">
                                        <p:cTn id="18" dur="500" fill="hold"/>
                                        <p:tgtEl>
                                          <p:spTgt spid="430091"/>
                                        </p:tgtEl>
                                        <p:attrNameLst>
                                          <p:attrName>ppt_x</p:attrName>
                                        </p:attrNameLst>
                                      </p:cBhvr>
                                      <p:tavLst>
                                        <p:tav tm="0">
                                          <p:val>
                                            <p:strVal val="#ppt_x"/>
                                          </p:val>
                                        </p:tav>
                                        <p:tav tm="100000">
                                          <p:val>
                                            <p:strVal val="#ppt_x"/>
                                          </p:val>
                                        </p:tav>
                                      </p:tavLst>
                                    </p:anim>
                                    <p:anim calcmode="lin" valueType="num">
                                      <p:cBhvr additive="base">
                                        <p:cTn id="19" dur="500" fill="hold"/>
                                        <p:tgtEl>
                                          <p:spTgt spid="4300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8" grpId="0" autoUpdateAnimBg="0"/>
      <p:bldP spid="430089" grpId="0" autoUpdateAnimBg="0"/>
      <p:bldP spid="430091"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Dekker </a:t>
            </a:r>
            <a:r>
              <a:rPr lang="ja-JP" altLang="en-US"/>
              <a:t>のアルゴリズム</a:t>
            </a:r>
          </a:p>
        </p:txBody>
      </p:sp>
      <p:sp>
        <p:nvSpPr>
          <p:cNvPr id="37891" name="Rectangle 3"/>
          <p:cNvSpPr>
            <a:spLocks noChangeArrowheads="1"/>
          </p:cNvSpPr>
          <p:nvPr/>
        </p:nvSpPr>
        <p:spPr bwMode="auto">
          <a:xfrm>
            <a:off x="4495800" y="5029200"/>
            <a:ext cx="1066800" cy="1219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7892" name="Text Box 4"/>
          <p:cNvSpPr txBox="1">
            <a:spLocks noChangeArrowheads="1"/>
          </p:cNvSpPr>
          <p:nvPr/>
        </p:nvSpPr>
        <p:spPr bwMode="auto">
          <a:xfrm>
            <a:off x="4648200" y="50292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37893" name="Group 8"/>
          <p:cNvGrpSpPr>
            <a:grpSpLocks/>
          </p:cNvGrpSpPr>
          <p:nvPr/>
        </p:nvGrpSpPr>
        <p:grpSpPr bwMode="auto">
          <a:xfrm>
            <a:off x="3352800" y="5105400"/>
            <a:ext cx="228600" cy="609600"/>
            <a:chOff x="1680" y="1920"/>
            <a:chExt cx="144" cy="384"/>
          </a:xfrm>
        </p:grpSpPr>
        <p:sp>
          <p:nvSpPr>
            <p:cNvPr id="37917" name="Oval 9"/>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7918" name="AutoShape 10"/>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37894" name="Group 11"/>
          <p:cNvGrpSpPr>
            <a:grpSpLocks/>
          </p:cNvGrpSpPr>
          <p:nvPr/>
        </p:nvGrpSpPr>
        <p:grpSpPr bwMode="auto">
          <a:xfrm>
            <a:off x="3352800" y="5791200"/>
            <a:ext cx="228600" cy="609600"/>
            <a:chOff x="1680" y="2352"/>
            <a:chExt cx="144" cy="384"/>
          </a:xfrm>
        </p:grpSpPr>
        <p:sp>
          <p:nvSpPr>
            <p:cNvPr id="37915" name="Oval 12"/>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7916" name="AutoShape 13"/>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sp>
        <p:nvSpPr>
          <p:cNvPr id="37895" name="Rectangle 18"/>
          <p:cNvSpPr>
            <a:spLocks noChangeArrowheads="1"/>
          </p:cNvSpPr>
          <p:nvPr/>
        </p:nvSpPr>
        <p:spPr bwMode="auto">
          <a:xfrm>
            <a:off x="4495800" y="4648200"/>
            <a:ext cx="1066800" cy="304800"/>
          </a:xfrm>
          <a:prstGeom prst="rect">
            <a:avLst/>
          </a:prstGeom>
          <a:solidFill>
            <a:srgbClr val="C0C0C0"/>
          </a:solidFill>
          <a:ln w="19050">
            <a:solidFill>
              <a:schemeClr val="tx1"/>
            </a:solidFill>
            <a:miter lim="800000"/>
            <a:headEnd/>
            <a:tailEnd/>
          </a:ln>
          <a:effectLst/>
        </p:spPr>
        <p:txBody>
          <a:bodyPr wrap="none" anchor="ctr"/>
          <a:lstStyle/>
          <a:p>
            <a:pPr algn="ctr" eaLnBrk="1" hangingPunct="1"/>
            <a:endParaRPr lang="ja-JP" altLang="en-US">
              <a:solidFill>
                <a:schemeClr val="folHlink"/>
              </a:solidFill>
            </a:endParaRPr>
          </a:p>
        </p:txBody>
      </p:sp>
      <p:sp>
        <p:nvSpPr>
          <p:cNvPr id="37896" name="Text Box 21"/>
          <p:cNvSpPr txBox="1">
            <a:spLocks noChangeArrowheads="1"/>
          </p:cNvSpPr>
          <p:nvPr/>
        </p:nvSpPr>
        <p:spPr bwMode="auto">
          <a:xfrm>
            <a:off x="685800" y="2133600"/>
            <a:ext cx="7848600" cy="2654300"/>
          </a:xfrm>
          <a:prstGeom prst="rect">
            <a:avLst/>
          </a:prstGeom>
          <a:noFill/>
          <a:ln w="9525">
            <a:noFill/>
            <a:miter lim="800000"/>
            <a:headEnd/>
            <a:tailEnd/>
          </a:ln>
          <a:effectLst/>
        </p:spPr>
        <p:txBody>
          <a:bodyPr>
            <a:spAutoFit/>
          </a:bodyPr>
          <a:lstStyle/>
          <a:p>
            <a:pPr marL="457200" indent="-457200" eaLnBrk="1" hangingPunct="1">
              <a:buFontTx/>
              <a:buAutoNum type="arabicPeriod"/>
            </a:pPr>
            <a:r>
              <a:rPr lang="en-US" altLang="ja-JP" sz="2800"/>
              <a:t>WC</a:t>
            </a:r>
            <a:r>
              <a:rPr lang="ja-JP" altLang="en-US" sz="2800"/>
              <a:t>が空いているか確認</a:t>
            </a:r>
          </a:p>
          <a:p>
            <a:pPr marL="457200" indent="-457200" eaLnBrk="1" hangingPunct="1">
              <a:buFontTx/>
              <a:buAutoNum type="arabicPeriod"/>
            </a:pPr>
            <a:r>
              <a:rPr lang="ja-JP" altLang="en-US" sz="2800"/>
              <a:t>手を上げる</a:t>
            </a:r>
          </a:p>
          <a:p>
            <a:pPr marL="457200" indent="-457200" eaLnBrk="1" hangingPunct="1">
              <a:buFontTx/>
              <a:buAutoNum type="arabicPeriod"/>
            </a:pPr>
            <a:r>
              <a:rPr lang="ja-JP" altLang="en-US" sz="2800"/>
              <a:t>2人とも手を上げていた場合、優先権を持たない人は待つ</a:t>
            </a:r>
          </a:p>
          <a:p>
            <a:pPr marL="457200" indent="-457200" eaLnBrk="1" hangingPunct="1">
              <a:buFontTx/>
              <a:buAutoNum type="arabicPeriod"/>
            </a:pPr>
            <a:r>
              <a:rPr lang="en-US" altLang="ja-JP" sz="2800"/>
              <a:t>WC</a:t>
            </a:r>
            <a:r>
              <a:rPr lang="ja-JP" altLang="en-US" sz="2800"/>
              <a:t>に入る</a:t>
            </a:r>
          </a:p>
          <a:p>
            <a:pPr marL="457200" indent="-457200" eaLnBrk="1" hangingPunct="1">
              <a:buFontTx/>
              <a:buAutoNum type="arabicPeriod"/>
            </a:pPr>
            <a:r>
              <a:rPr lang="ja-JP" altLang="en-US" sz="2800"/>
              <a:t>相手に優先権を渡す</a:t>
            </a:r>
          </a:p>
        </p:txBody>
      </p:sp>
      <p:sp>
        <p:nvSpPr>
          <p:cNvPr id="37897" name="Text Box 22"/>
          <p:cNvSpPr txBox="1">
            <a:spLocks noChangeArrowheads="1"/>
          </p:cNvSpPr>
          <p:nvPr/>
        </p:nvSpPr>
        <p:spPr bwMode="auto">
          <a:xfrm>
            <a:off x="381000" y="1752600"/>
            <a:ext cx="5194300" cy="457200"/>
          </a:xfrm>
          <a:prstGeom prst="rect">
            <a:avLst/>
          </a:prstGeom>
          <a:noFill/>
          <a:ln w="9525">
            <a:noFill/>
            <a:miter lim="800000"/>
            <a:headEnd/>
            <a:tailEnd/>
          </a:ln>
          <a:effectLst/>
        </p:spPr>
        <p:txBody>
          <a:bodyPr wrap="none">
            <a:spAutoFit/>
          </a:bodyPr>
          <a:lstStyle/>
          <a:p>
            <a:pPr eaLnBrk="1" hangingPunct="1"/>
            <a:r>
              <a:rPr lang="ja-JP" altLang="en-US"/>
              <a:t>2人のうちどちらか片方が優先権を持つ</a:t>
            </a:r>
          </a:p>
        </p:txBody>
      </p:sp>
      <p:sp>
        <p:nvSpPr>
          <p:cNvPr id="449559" name="Rectangle 23"/>
          <p:cNvSpPr>
            <a:spLocks noChangeArrowheads="1"/>
          </p:cNvSpPr>
          <p:nvPr/>
        </p:nvSpPr>
        <p:spPr bwMode="auto">
          <a:xfrm>
            <a:off x="1828800" y="5257800"/>
            <a:ext cx="990600" cy="381000"/>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優先権</a:t>
            </a:r>
          </a:p>
        </p:txBody>
      </p:sp>
      <p:grpSp>
        <p:nvGrpSpPr>
          <p:cNvPr id="449563" name="Group 27"/>
          <p:cNvGrpSpPr>
            <a:grpSpLocks/>
          </p:cNvGrpSpPr>
          <p:nvPr/>
        </p:nvGrpSpPr>
        <p:grpSpPr bwMode="auto">
          <a:xfrm>
            <a:off x="3124200" y="5105400"/>
            <a:ext cx="206375" cy="385763"/>
            <a:chOff x="1968" y="3216"/>
            <a:chExt cx="130" cy="243"/>
          </a:xfrm>
        </p:grpSpPr>
        <p:sp>
          <p:nvSpPr>
            <p:cNvPr id="37913" name="AutoShape 28"/>
            <p:cNvSpPr>
              <a:spLocks noChangeArrowheads="1"/>
            </p:cNvSpPr>
            <p:nvPr/>
          </p:nvSpPr>
          <p:spPr bwMode="auto">
            <a:xfrm rot="-1981891">
              <a:off x="2050" y="3267"/>
              <a:ext cx="48" cy="192"/>
            </a:xfrm>
            <a:prstGeom prst="roundRect">
              <a:avLst>
                <a:gd name="adj" fmla="val 17708"/>
              </a:avLst>
            </a:prstGeom>
            <a:solidFill>
              <a:srgbClr val="FFCC00"/>
            </a:solidFill>
            <a:ln w="9525">
              <a:solidFill>
                <a:schemeClr val="tx1"/>
              </a:solidFill>
              <a:round/>
              <a:headEnd/>
              <a:tailEnd/>
            </a:ln>
            <a:effectLst/>
          </p:spPr>
          <p:txBody>
            <a:bodyPr wrap="none" anchor="ctr"/>
            <a:lstStyle/>
            <a:p>
              <a:pPr eaLnBrk="1" hangingPunct="1"/>
              <a:endParaRPr lang="ja-JP" altLang="en-US"/>
            </a:p>
          </p:txBody>
        </p:sp>
        <p:sp>
          <p:nvSpPr>
            <p:cNvPr id="37914" name="Oval 29"/>
            <p:cNvSpPr>
              <a:spLocks noChangeArrowheads="1"/>
            </p:cNvSpPr>
            <p:nvPr/>
          </p:nvSpPr>
          <p:spPr bwMode="auto">
            <a:xfrm>
              <a:off x="1968" y="3216"/>
              <a:ext cx="48" cy="48"/>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grpSp>
        <p:nvGrpSpPr>
          <p:cNvPr id="449569" name="Group 33"/>
          <p:cNvGrpSpPr>
            <a:grpSpLocks/>
          </p:cNvGrpSpPr>
          <p:nvPr/>
        </p:nvGrpSpPr>
        <p:grpSpPr bwMode="auto">
          <a:xfrm>
            <a:off x="3124200" y="5791200"/>
            <a:ext cx="206375" cy="385763"/>
            <a:chOff x="1968" y="3648"/>
            <a:chExt cx="130" cy="243"/>
          </a:xfrm>
        </p:grpSpPr>
        <p:sp>
          <p:nvSpPr>
            <p:cNvPr id="37911" name="AutoShape 31"/>
            <p:cNvSpPr>
              <a:spLocks noChangeArrowheads="1"/>
            </p:cNvSpPr>
            <p:nvPr/>
          </p:nvSpPr>
          <p:spPr bwMode="auto">
            <a:xfrm rot="-1981891">
              <a:off x="2050" y="3699"/>
              <a:ext cx="48" cy="192"/>
            </a:xfrm>
            <a:prstGeom prst="roundRect">
              <a:avLst>
                <a:gd name="adj" fmla="val 17708"/>
              </a:avLst>
            </a:prstGeom>
            <a:solidFill>
              <a:srgbClr val="00FFFF"/>
            </a:solidFill>
            <a:ln w="9525">
              <a:solidFill>
                <a:schemeClr val="tx1"/>
              </a:solidFill>
              <a:round/>
              <a:headEnd/>
              <a:tailEnd/>
            </a:ln>
            <a:effectLst/>
          </p:spPr>
          <p:txBody>
            <a:bodyPr wrap="none" anchor="ctr"/>
            <a:lstStyle/>
            <a:p>
              <a:pPr eaLnBrk="1" hangingPunct="1"/>
              <a:endParaRPr lang="ja-JP" altLang="en-US"/>
            </a:p>
          </p:txBody>
        </p:sp>
        <p:sp>
          <p:nvSpPr>
            <p:cNvPr id="37912" name="Oval 32"/>
            <p:cNvSpPr>
              <a:spLocks noChangeArrowheads="1"/>
            </p:cNvSpPr>
            <p:nvPr/>
          </p:nvSpPr>
          <p:spPr bwMode="auto">
            <a:xfrm>
              <a:off x="1968" y="3648"/>
              <a:ext cx="48" cy="48"/>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grpSp>
        <p:nvGrpSpPr>
          <p:cNvPr id="449576" name="Group 40"/>
          <p:cNvGrpSpPr>
            <a:grpSpLocks/>
          </p:cNvGrpSpPr>
          <p:nvPr/>
        </p:nvGrpSpPr>
        <p:grpSpPr bwMode="auto">
          <a:xfrm>
            <a:off x="3124200" y="4648200"/>
            <a:ext cx="2438400" cy="1447800"/>
            <a:chOff x="1968" y="2928"/>
            <a:chExt cx="1536" cy="912"/>
          </a:xfrm>
        </p:grpSpPr>
        <p:sp useBgFill="1">
          <p:nvSpPr>
            <p:cNvPr id="37905" name="Rectangle 41"/>
            <p:cNvSpPr>
              <a:spLocks noChangeArrowheads="1"/>
            </p:cNvSpPr>
            <p:nvPr/>
          </p:nvSpPr>
          <p:spPr bwMode="auto">
            <a:xfrm>
              <a:off x="1968" y="3168"/>
              <a:ext cx="432" cy="480"/>
            </a:xfrm>
            <a:prstGeom prst="rect">
              <a:avLst/>
            </a:prstGeom>
            <a:ln w="9525">
              <a:noFill/>
              <a:miter lim="800000"/>
              <a:headEnd/>
              <a:tailEnd/>
            </a:ln>
            <a:effectLst/>
          </p:spPr>
          <p:txBody>
            <a:bodyPr wrap="none" anchor="ctr"/>
            <a:lstStyle/>
            <a:p>
              <a:pPr eaLnBrk="1" hangingPunct="1"/>
              <a:endParaRPr lang="ja-JP" altLang="en-US"/>
            </a:p>
          </p:txBody>
        </p:sp>
        <p:sp>
          <p:nvSpPr>
            <p:cNvPr id="37906" name="Line 42"/>
            <p:cNvSpPr>
              <a:spLocks noChangeShapeType="1"/>
            </p:cNvSpPr>
            <p:nvPr/>
          </p:nvSpPr>
          <p:spPr bwMode="auto">
            <a:xfrm>
              <a:off x="2352" y="3456"/>
              <a:ext cx="624" cy="144"/>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37907" name="Group 43"/>
            <p:cNvGrpSpPr>
              <a:grpSpLocks/>
            </p:cNvGrpSpPr>
            <p:nvPr/>
          </p:nvGrpSpPr>
          <p:grpSpPr bwMode="auto">
            <a:xfrm>
              <a:off x="3072" y="3456"/>
              <a:ext cx="144" cy="384"/>
              <a:chOff x="1680" y="1920"/>
              <a:chExt cx="144" cy="384"/>
            </a:xfrm>
          </p:grpSpPr>
          <p:sp>
            <p:nvSpPr>
              <p:cNvPr id="37909" name="Oval 44"/>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7910" name="AutoShape 45"/>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sp>
          <p:nvSpPr>
            <p:cNvPr id="37908" name="Rectangle 46"/>
            <p:cNvSpPr>
              <a:spLocks noChangeArrowheads="1"/>
            </p:cNvSpPr>
            <p:nvPr/>
          </p:nvSpPr>
          <p:spPr bwMode="auto">
            <a:xfrm>
              <a:off x="2832" y="2928"/>
              <a:ext cx="672" cy="192"/>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grpSp>
      <p:grpSp>
        <p:nvGrpSpPr>
          <p:cNvPr id="449585" name="Group 49"/>
          <p:cNvGrpSpPr>
            <a:grpSpLocks/>
          </p:cNvGrpSpPr>
          <p:nvPr/>
        </p:nvGrpSpPr>
        <p:grpSpPr bwMode="auto">
          <a:xfrm>
            <a:off x="1828800" y="5257800"/>
            <a:ext cx="1066800" cy="990600"/>
            <a:chOff x="1152" y="3312"/>
            <a:chExt cx="672" cy="624"/>
          </a:xfrm>
        </p:grpSpPr>
        <p:sp useBgFill="1">
          <p:nvSpPr>
            <p:cNvPr id="37903" name="Rectangle 50"/>
            <p:cNvSpPr>
              <a:spLocks noChangeArrowheads="1"/>
            </p:cNvSpPr>
            <p:nvPr/>
          </p:nvSpPr>
          <p:spPr bwMode="auto">
            <a:xfrm>
              <a:off x="1152" y="3312"/>
              <a:ext cx="672" cy="288"/>
            </a:xfrm>
            <a:prstGeom prst="rect">
              <a:avLst/>
            </a:prstGeom>
            <a:ln w="9525">
              <a:noFill/>
              <a:miter lim="800000"/>
              <a:headEnd/>
              <a:tailEnd/>
            </a:ln>
            <a:effectLst/>
          </p:spPr>
          <p:txBody>
            <a:bodyPr wrap="none" anchor="ctr"/>
            <a:lstStyle/>
            <a:p>
              <a:pPr eaLnBrk="1" hangingPunct="1"/>
              <a:endParaRPr lang="ja-JP" altLang="en-US"/>
            </a:p>
          </p:txBody>
        </p:sp>
        <p:sp>
          <p:nvSpPr>
            <p:cNvPr id="37904" name="Rectangle 51"/>
            <p:cNvSpPr>
              <a:spLocks noChangeArrowheads="1"/>
            </p:cNvSpPr>
            <p:nvPr/>
          </p:nvSpPr>
          <p:spPr bwMode="auto">
            <a:xfrm>
              <a:off x="1152" y="3696"/>
              <a:ext cx="624" cy="240"/>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優先権</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9559"/>
                                        </p:tgtEl>
                                        <p:attrNameLst>
                                          <p:attrName>style.visibility</p:attrName>
                                        </p:attrNameLst>
                                      </p:cBhvr>
                                      <p:to>
                                        <p:strVal val="visible"/>
                                      </p:to>
                                    </p:set>
                                    <p:animEffect transition="in" filter="checkerboard(across)">
                                      <p:cBhvr>
                                        <p:cTn id="7" dur="500"/>
                                        <p:tgtEl>
                                          <p:spTgt spid="4495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49563"/>
                                        </p:tgtEl>
                                        <p:attrNameLst>
                                          <p:attrName>style.visibility</p:attrName>
                                        </p:attrNameLst>
                                      </p:cBhvr>
                                      <p:to>
                                        <p:strVal val="visible"/>
                                      </p:to>
                                    </p:set>
                                    <p:animEffect transition="in" filter="wipe(down)">
                                      <p:cBhvr>
                                        <p:cTn id="12" dur="500"/>
                                        <p:tgtEl>
                                          <p:spTgt spid="4495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449569"/>
                                        </p:tgtEl>
                                        <p:attrNameLst>
                                          <p:attrName>style.visibility</p:attrName>
                                        </p:attrNameLst>
                                      </p:cBhvr>
                                      <p:to>
                                        <p:strVal val="visible"/>
                                      </p:to>
                                    </p:set>
                                    <p:animEffect transition="in" filter="wipe(down)">
                                      <p:cBhvr>
                                        <p:cTn id="17" dur="500"/>
                                        <p:tgtEl>
                                          <p:spTgt spid="4495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49576"/>
                                        </p:tgtEl>
                                        <p:attrNameLst>
                                          <p:attrName>style.visibility</p:attrName>
                                        </p:attrNameLst>
                                      </p:cBhvr>
                                      <p:to>
                                        <p:strVal val="visible"/>
                                      </p:to>
                                    </p:set>
                                    <p:animEffect transition="in" filter="wipe(left)">
                                      <p:cBhvr>
                                        <p:cTn id="22" dur="500"/>
                                        <p:tgtEl>
                                          <p:spTgt spid="44957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449585"/>
                                        </p:tgtEl>
                                        <p:attrNameLst>
                                          <p:attrName>style.visibility</p:attrName>
                                        </p:attrNameLst>
                                      </p:cBhvr>
                                      <p:to>
                                        <p:strVal val="visible"/>
                                      </p:to>
                                    </p:set>
                                    <p:animEffect transition="in" filter="wipe(up)">
                                      <p:cBhvr>
                                        <p:cTn id="27" dur="500"/>
                                        <p:tgtEl>
                                          <p:spTgt spid="4495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9559"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Dekker </a:t>
            </a:r>
            <a:r>
              <a:rPr lang="ja-JP" altLang="en-US"/>
              <a:t>のアルゴリズム</a:t>
            </a:r>
          </a:p>
        </p:txBody>
      </p:sp>
      <p:sp>
        <p:nvSpPr>
          <p:cNvPr id="38915" name="Rectangle 3"/>
          <p:cNvSpPr>
            <a:spLocks noChangeArrowheads="1"/>
          </p:cNvSpPr>
          <p:nvPr/>
        </p:nvSpPr>
        <p:spPr bwMode="auto">
          <a:xfrm>
            <a:off x="4495800" y="5029200"/>
            <a:ext cx="1066800" cy="12192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38916" name="Text Box 4"/>
          <p:cNvSpPr txBox="1">
            <a:spLocks noChangeArrowheads="1"/>
          </p:cNvSpPr>
          <p:nvPr/>
        </p:nvSpPr>
        <p:spPr bwMode="auto">
          <a:xfrm>
            <a:off x="4648200" y="5029200"/>
            <a:ext cx="674688" cy="457200"/>
          </a:xfrm>
          <a:prstGeom prst="rect">
            <a:avLst/>
          </a:prstGeom>
          <a:noFill/>
          <a:ln w="9525">
            <a:noFill/>
            <a:miter lim="800000"/>
            <a:headEnd/>
            <a:tailEnd/>
          </a:ln>
          <a:effectLst/>
        </p:spPr>
        <p:txBody>
          <a:bodyPr wrap="none">
            <a:spAutoFit/>
          </a:bodyPr>
          <a:lstStyle/>
          <a:p>
            <a:pPr eaLnBrk="1" hangingPunct="1"/>
            <a:r>
              <a:rPr lang="en-US" altLang="ja-JP"/>
              <a:t>WC</a:t>
            </a:r>
          </a:p>
        </p:txBody>
      </p:sp>
      <p:grpSp>
        <p:nvGrpSpPr>
          <p:cNvPr id="38917" name="Group 5"/>
          <p:cNvGrpSpPr>
            <a:grpSpLocks/>
          </p:cNvGrpSpPr>
          <p:nvPr/>
        </p:nvGrpSpPr>
        <p:grpSpPr bwMode="auto">
          <a:xfrm>
            <a:off x="3352800" y="5105400"/>
            <a:ext cx="228600" cy="609600"/>
            <a:chOff x="1680" y="1920"/>
            <a:chExt cx="144" cy="384"/>
          </a:xfrm>
        </p:grpSpPr>
        <p:sp>
          <p:nvSpPr>
            <p:cNvPr id="38936" name="Oval 6"/>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8937" name="AutoShape 7"/>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grpSp>
        <p:nvGrpSpPr>
          <p:cNvPr id="38918" name="Group 8"/>
          <p:cNvGrpSpPr>
            <a:grpSpLocks/>
          </p:cNvGrpSpPr>
          <p:nvPr/>
        </p:nvGrpSpPr>
        <p:grpSpPr bwMode="auto">
          <a:xfrm>
            <a:off x="3352800" y="5791200"/>
            <a:ext cx="228600" cy="609600"/>
            <a:chOff x="1680" y="2352"/>
            <a:chExt cx="144" cy="384"/>
          </a:xfrm>
        </p:grpSpPr>
        <p:sp>
          <p:nvSpPr>
            <p:cNvPr id="38934" name="Oval 9"/>
            <p:cNvSpPr>
              <a:spLocks noChangeArrowheads="1"/>
            </p:cNvSpPr>
            <p:nvPr/>
          </p:nvSpPr>
          <p:spPr bwMode="auto">
            <a:xfrm>
              <a:off x="1680" y="235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8935" name="AutoShape 10"/>
            <p:cNvSpPr>
              <a:spLocks noChangeArrowheads="1"/>
            </p:cNvSpPr>
            <p:nvPr/>
          </p:nvSpPr>
          <p:spPr bwMode="auto">
            <a:xfrm>
              <a:off x="1680" y="2496"/>
              <a:ext cx="144" cy="240"/>
            </a:xfrm>
            <a:prstGeom prst="flowChartExtract">
              <a:avLst/>
            </a:prstGeom>
            <a:solidFill>
              <a:srgbClr val="00FFFF"/>
            </a:solidFill>
            <a:ln w="9525">
              <a:solidFill>
                <a:schemeClr val="tx1"/>
              </a:solidFill>
              <a:miter lim="800000"/>
              <a:headEnd/>
              <a:tailEnd/>
            </a:ln>
            <a:effectLst/>
          </p:spPr>
          <p:txBody>
            <a:bodyPr wrap="none" anchor="ctr"/>
            <a:lstStyle/>
            <a:p>
              <a:pPr eaLnBrk="1" hangingPunct="1"/>
              <a:endParaRPr lang="ja-JP" altLang="en-US"/>
            </a:p>
          </p:txBody>
        </p:sp>
      </p:grpSp>
      <p:sp>
        <p:nvSpPr>
          <p:cNvPr id="38919" name="Rectangle 11"/>
          <p:cNvSpPr>
            <a:spLocks noChangeArrowheads="1"/>
          </p:cNvSpPr>
          <p:nvPr/>
        </p:nvSpPr>
        <p:spPr bwMode="auto">
          <a:xfrm>
            <a:off x="4495800" y="4648200"/>
            <a:ext cx="1066800" cy="304800"/>
          </a:xfrm>
          <a:prstGeom prst="rect">
            <a:avLst/>
          </a:prstGeom>
          <a:solidFill>
            <a:srgbClr val="C0C0C0"/>
          </a:solidFill>
          <a:ln w="19050">
            <a:solidFill>
              <a:schemeClr val="tx1"/>
            </a:solidFill>
            <a:miter lim="800000"/>
            <a:headEnd/>
            <a:tailEnd/>
          </a:ln>
          <a:effectLst/>
        </p:spPr>
        <p:txBody>
          <a:bodyPr wrap="none" anchor="ctr"/>
          <a:lstStyle/>
          <a:p>
            <a:pPr algn="ctr" eaLnBrk="1" hangingPunct="1"/>
            <a:endParaRPr lang="ja-JP" altLang="en-US">
              <a:solidFill>
                <a:schemeClr val="folHlink"/>
              </a:solidFill>
            </a:endParaRPr>
          </a:p>
        </p:txBody>
      </p:sp>
      <p:sp>
        <p:nvSpPr>
          <p:cNvPr id="38920" name="Text Box 12"/>
          <p:cNvSpPr txBox="1">
            <a:spLocks noChangeArrowheads="1"/>
          </p:cNvSpPr>
          <p:nvPr/>
        </p:nvSpPr>
        <p:spPr bwMode="auto">
          <a:xfrm>
            <a:off x="685800" y="2133600"/>
            <a:ext cx="7772400" cy="2654300"/>
          </a:xfrm>
          <a:prstGeom prst="rect">
            <a:avLst/>
          </a:prstGeom>
          <a:noFill/>
          <a:ln w="9525">
            <a:noFill/>
            <a:miter lim="800000"/>
            <a:headEnd/>
            <a:tailEnd/>
          </a:ln>
          <a:effectLst/>
        </p:spPr>
        <p:txBody>
          <a:bodyPr>
            <a:spAutoFit/>
          </a:bodyPr>
          <a:lstStyle/>
          <a:p>
            <a:pPr marL="457200" indent="-457200" eaLnBrk="1" hangingPunct="1">
              <a:buFontTx/>
              <a:buAutoNum type="arabicPeriod"/>
            </a:pPr>
            <a:r>
              <a:rPr lang="en-US" altLang="ja-JP" sz="2800"/>
              <a:t>WC</a:t>
            </a:r>
            <a:r>
              <a:rPr lang="ja-JP" altLang="en-US" sz="2800"/>
              <a:t>が空いているか確認</a:t>
            </a:r>
          </a:p>
          <a:p>
            <a:pPr marL="457200" indent="-457200" eaLnBrk="1" hangingPunct="1">
              <a:buFontTx/>
              <a:buAutoNum type="arabicPeriod"/>
            </a:pPr>
            <a:r>
              <a:rPr lang="ja-JP" altLang="en-US" sz="2800"/>
              <a:t>手を上げる</a:t>
            </a:r>
          </a:p>
          <a:p>
            <a:pPr marL="457200" indent="-457200" eaLnBrk="1" hangingPunct="1">
              <a:buFontTx/>
              <a:buAutoNum type="arabicPeriod"/>
            </a:pPr>
            <a:r>
              <a:rPr lang="ja-JP" altLang="en-US" sz="2800"/>
              <a:t>2人とも手を上げていた場合、優先権を持たない人は待つ</a:t>
            </a:r>
          </a:p>
          <a:p>
            <a:pPr marL="457200" indent="-457200" eaLnBrk="1" hangingPunct="1">
              <a:buFontTx/>
              <a:buAutoNum type="arabicPeriod"/>
            </a:pPr>
            <a:r>
              <a:rPr lang="en-US" altLang="ja-JP" sz="2800"/>
              <a:t>WC</a:t>
            </a:r>
            <a:r>
              <a:rPr lang="ja-JP" altLang="en-US" sz="2800"/>
              <a:t>に入る</a:t>
            </a:r>
          </a:p>
          <a:p>
            <a:pPr marL="457200" indent="-457200" eaLnBrk="1" hangingPunct="1">
              <a:buFontTx/>
              <a:buAutoNum type="arabicPeriod"/>
            </a:pPr>
            <a:r>
              <a:rPr lang="ja-JP" altLang="en-US" sz="2800"/>
              <a:t>相手に優先権を渡す</a:t>
            </a:r>
          </a:p>
        </p:txBody>
      </p:sp>
      <p:sp>
        <p:nvSpPr>
          <p:cNvPr id="38921" name="Text Box 13"/>
          <p:cNvSpPr txBox="1">
            <a:spLocks noChangeArrowheads="1"/>
          </p:cNvSpPr>
          <p:nvPr/>
        </p:nvSpPr>
        <p:spPr bwMode="auto">
          <a:xfrm>
            <a:off x="381000" y="1752600"/>
            <a:ext cx="5194300" cy="457200"/>
          </a:xfrm>
          <a:prstGeom prst="rect">
            <a:avLst/>
          </a:prstGeom>
          <a:noFill/>
          <a:ln w="9525">
            <a:noFill/>
            <a:miter lim="800000"/>
            <a:headEnd/>
            <a:tailEnd/>
          </a:ln>
          <a:effectLst/>
        </p:spPr>
        <p:txBody>
          <a:bodyPr wrap="none">
            <a:spAutoFit/>
          </a:bodyPr>
          <a:lstStyle/>
          <a:p>
            <a:pPr eaLnBrk="1" hangingPunct="1"/>
            <a:r>
              <a:rPr lang="ja-JP" altLang="en-US"/>
              <a:t>2人のうちどちらか片方が優先権を持つ</a:t>
            </a:r>
          </a:p>
        </p:txBody>
      </p:sp>
      <p:grpSp>
        <p:nvGrpSpPr>
          <p:cNvPr id="450575" name="Group 15"/>
          <p:cNvGrpSpPr>
            <a:grpSpLocks/>
          </p:cNvGrpSpPr>
          <p:nvPr/>
        </p:nvGrpSpPr>
        <p:grpSpPr bwMode="auto">
          <a:xfrm>
            <a:off x="3124200" y="5105400"/>
            <a:ext cx="206375" cy="385763"/>
            <a:chOff x="1968" y="3216"/>
            <a:chExt cx="130" cy="243"/>
          </a:xfrm>
        </p:grpSpPr>
        <p:sp>
          <p:nvSpPr>
            <p:cNvPr id="38932" name="AutoShape 16"/>
            <p:cNvSpPr>
              <a:spLocks noChangeArrowheads="1"/>
            </p:cNvSpPr>
            <p:nvPr/>
          </p:nvSpPr>
          <p:spPr bwMode="auto">
            <a:xfrm rot="-1981891">
              <a:off x="2050" y="3267"/>
              <a:ext cx="48" cy="192"/>
            </a:xfrm>
            <a:prstGeom prst="roundRect">
              <a:avLst>
                <a:gd name="adj" fmla="val 17708"/>
              </a:avLst>
            </a:prstGeom>
            <a:solidFill>
              <a:srgbClr val="FFCC00"/>
            </a:solidFill>
            <a:ln w="9525">
              <a:solidFill>
                <a:schemeClr val="tx1"/>
              </a:solidFill>
              <a:round/>
              <a:headEnd/>
              <a:tailEnd/>
            </a:ln>
            <a:effectLst/>
          </p:spPr>
          <p:txBody>
            <a:bodyPr wrap="none" anchor="ctr"/>
            <a:lstStyle/>
            <a:p>
              <a:pPr eaLnBrk="1" hangingPunct="1"/>
              <a:endParaRPr lang="ja-JP" altLang="en-US"/>
            </a:p>
          </p:txBody>
        </p:sp>
        <p:sp>
          <p:nvSpPr>
            <p:cNvPr id="38933" name="Oval 17"/>
            <p:cNvSpPr>
              <a:spLocks noChangeArrowheads="1"/>
            </p:cNvSpPr>
            <p:nvPr/>
          </p:nvSpPr>
          <p:spPr bwMode="auto">
            <a:xfrm>
              <a:off x="1968" y="3216"/>
              <a:ext cx="48" cy="48"/>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grpSp>
        <p:nvGrpSpPr>
          <p:cNvPr id="450581" name="Group 21"/>
          <p:cNvGrpSpPr>
            <a:grpSpLocks/>
          </p:cNvGrpSpPr>
          <p:nvPr/>
        </p:nvGrpSpPr>
        <p:grpSpPr bwMode="auto">
          <a:xfrm>
            <a:off x="3124200" y="4648200"/>
            <a:ext cx="2438400" cy="1447800"/>
            <a:chOff x="1968" y="2928"/>
            <a:chExt cx="1536" cy="912"/>
          </a:xfrm>
        </p:grpSpPr>
        <p:sp useBgFill="1">
          <p:nvSpPr>
            <p:cNvPr id="38926" name="Rectangle 22"/>
            <p:cNvSpPr>
              <a:spLocks noChangeArrowheads="1"/>
            </p:cNvSpPr>
            <p:nvPr/>
          </p:nvSpPr>
          <p:spPr bwMode="auto">
            <a:xfrm>
              <a:off x="1968" y="3168"/>
              <a:ext cx="432" cy="480"/>
            </a:xfrm>
            <a:prstGeom prst="rect">
              <a:avLst/>
            </a:prstGeom>
            <a:ln w="9525">
              <a:noFill/>
              <a:miter lim="800000"/>
              <a:headEnd/>
              <a:tailEnd/>
            </a:ln>
            <a:effectLst/>
          </p:spPr>
          <p:txBody>
            <a:bodyPr wrap="none" anchor="ctr"/>
            <a:lstStyle/>
            <a:p>
              <a:pPr eaLnBrk="1" hangingPunct="1"/>
              <a:endParaRPr lang="ja-JP" altLang="en-US"/>
            </a:p>
          </p:txBody>
        </p:sp>
        <p:sp>
          <p:nvSpPr>
            <p:cNvPr id="38927" name="Line 23"/>
            <p:cNvSpPr>
              <a:spLocks noChangeShapeType="1"/>
            </p:cNvSpPr>
            <p:nvPr/>
          </p:nvSpPr>
          <p:spPr bwMode="auto">
            <a:xfrm>
              <a:off x="2352" y="3456"/>
              <a:ext cx="624" cy="144"/>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38928" name="Group 24"/>
            <p:cNvGrpSpPr>
              <a:grpSpLocks/>
            </p:cNvGrpSpPr>
            <p:nvPr/>
          </p:nvGrpSpPr>
          <p:grpSpPr bwMode="auto">
            <a:xfrm>
              <a:off x="3072" y="3456"/>
              <a:ext cx="144" cy="384"/>
              <a:chOff x="1680" y="1920"/>
              <a:chExt cx="144" cy="384"/>
            </a:xfrm>
          </p:grpSpPr>
          <p:sp>
            <p:nvSpPr>
              <p:cNvPr id="38930" name="Oval 25"/>
              <p:cNvSpPr>
                <a:spLocks noChangeArrowheads="1"/>
              </p:cNvSpPr>
              <p:nvPr/>
            </p:nvSpPr>
            <p:spPr bwMode="auto">
              <a:xfrm>
                <a:off x="1680" y="1920"/>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38931" name="AutoShape 26"/>
              <p:cNvSpPr>
                <a:spLocks noChangeArrowheads="1"/>
              </p:cNvSpPr>
              <p:nvPr/>
            </p:nvSpPr>
            <p:spPr bwMode="auto">
              <a:xfrm>
                <a:off x="1680" y="2064"/>
                <a:ext cx="144" cy="240"/>
              </a:xfrm>
              <a:prstGeom prst="flowChartExtract">
                <a:avLst/>
              </a:prstGeom>
              <a:solidFill>
                <a:srgbClr val="FFCC00"/>
              </a:solidFill>
              <a:ln w="9525">
                <a:solidFill>
                  <a:schemeClr val="tx1"/>
                </a:solidFill>
                <a:miter lim="800000"/>
                <a:headEnd/>
                <a:tailEnd/>
              </a:ln>
              <a:effectLst/>
            </p:spPr>
            <p:txBody>
              <a:bodyPr wrap="none" anchor="ctr"/>
              <a:lstStyle/>
              <a:p>
                <a:pPr eaLnBrk="1" hangingPunct="1"/>
                <a:endParaRPr lang="ja-JP" altLang="en-US"/>
              </a:p>
            </p:txBody>
          </p:sp>
        </p:grpSp>
        <p:sp>
          <p:nvSpPr>
            <p:cNvPr id="38929" name="Rectangle 27"/>
            <p:cNvSpPr>
              <a:spLocks noChangeArrowheads="1"/>
            </p:cNvSpPr>
            <p:nvPr/>
          </p:nvSpPr>
          <p:spPr bwMode="auto">
            <a:xfrm>
              <a:off x="2832" y="2928"/>
              <a:ext cx="672" cy="192"/>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chemeClr val="folHlink"/>
                  </a:solidFill>
                </a:rPr>
                <a:t>使用中</a:t>
              </a:r>
            </a:p>
          </p:txBody>
        </p:sp>
      </p:grpSp>
      <p:sp>
        <p:nvSpPr>
          <p:cNvPr id="38924" name="Rectangle 30"/>
          <p:cNvSpPr>
            <a:spLocks noChangeArrowheads="1"/>
          </p:cNvSpPr>
          <p:nvPr/>
        </p:nvSpPr>
        <p:spPr bwMode="auto">
          <a:xfrm>
            <a:off x="1828800" y="5867400"/>
            <a:ext cx="990600" cy="381000"/>
          </a:xfrm>
          <a:prstGeom prst="rect">
            <a:avLst/>
          </a:prstGeom>
          <a:solidFill>
            <a:schemeClr val="tx1"/>
          </a:solidFill>
          <a:ln w="9525">
            <a:solidFill>
              <a:schemeClr val="tx1"/>
            </a:solidFill>
            <a:miter lim="800000"/>
            <a:headEnd/>
            <a:tailEnd/>
          </a:ln>
          <a:effectLst/>
        </p:spPr>
        <p:txBody>
          <a:bodyPr wrap="none" anchor="ctr"/>
          <a:lstStyle/>
          <a:p>
            <a:pPr algn="ctr" eaLnBrk="1" hangingPunct="1"/>
            <a:r>
              <a:rPr lang="ja-JP" altLang="en-US">
                <a:solidFill>
                  <a:srgbClr val="000000"/>
                </a:solidFill>
              </a:rPr>
              <a:t>優先権</a:t>
            </a:r>
          </a:p>
        </p:txBody>
      </p:sp>
      <p:sp>
        <p:nvSpPr>
          <p:cNvPr id="450591" name="AutoShape 31"/>
          <p:cNvSpPr>
            <a:spLocks noChangeArrowheads="1"/>
          </p:cNvSpPr>
          <p:nvPr/>
        </p:nvSpPr>
        <p:spPr bwMode="auto">
          <a:xfrm>
            <a:off x="304800" y="4800600"/>
            <a:ext cx="2362200" cy="914400"/>
          </a:xfrm>
          <a:prstGeom prst="wedgeRoundRectCallout">
            <a:avLst>
              <a:gd name="adj1" fmla="val 68009"/>
              <a:gd name="adj2" fmla="val -7116"/>
              <a:gd name="adj3" fmla="val 16667"/>
            </a:avLst>
          </a:prstGeom>
          <a:noFill/>
          <a:ln w="19050">
            <a:solidFill>
              <a:schemeClr val="tx1"/>
            </a:solidFill>
            <a:miter lim="800000"/>
            <a:headEnd/>
            <a:tailEnd/>
          </a:ln>
          <a:effectLst/>
        </p:spPr>
        <p:txBody>
          <a:bodyPr/>
          <a:lstStyle/>
          <a:p>
            <a:pPr algn="ctr" eaLnBrk="1" hangingPunct="1"/>
            <a:r>
              <a:rPr lang="ja-JP" altLang="en-US"/>
              <a:t>自分しか手を</a:t>
            </a:r>
          </a:p>
          <a:p>
            <a:pPr algn="ctr" eaLnBrk="1" hangingPunct="1"/>
            <a:r>
              <a:rPr lang="ja-JP" altLang="en-US"/>
              <a:t>上げていない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50575"/>
                                        </p:tgtEl>
                                        <p:attrNameLst>
                                          <p:attrName>style.visibility</p:attrName>
                                        </p:attrNameLst>
                                      </p:cBhvr>
                                      <p:to>
                                        <p:strVal val="visible"/>
                                      </p:to>
                                    </p:set>
                                    <p:animEffect transition="in" filter="wipe(down)">
                                      <p:cBhvr>
                                        <p:cTn id="7" dur="500"/>
                                        <p:tgtEl>
                                          <p:spTgt spid="4505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50591"/>
                                        </p:tgtEl>
                                        <p:attrNameLst>
                                          <p:attrName>style.visibility</p:attrName>
                                        </p:attrNameLst>
                                      </p:cBhvr>
                                      <p:to>
                                        <p:strVal val="visible"/>
                                      </p:to>
                                    </p:set>
                                    <p:animEffect transition="in" filter="checkerboard(across)">
                                      <p:cBhvr>
                                        <p:cTn id="12" dur="500"/>
                                        <p:tgtEl>
                                          <p:spTgt spid="4505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50581"/>
                                        </p:tgtEl>
                                        <p:attrNameLst>
                                          <p:attrName>style.visibility</p:attrName>
                                        </p:attrNameLst>
                                      </p:cBhvr>
                                      <p:to>
                                        <p:strVal val="visible"/>
                                      </p:to>
                                    </p:set>
                                    <p:animEffect transition="in" filter="wipe(left)">
                                      <p:cBhvr>
                                        <p:cTn id="17" dur="500"/>
                                        <p:tgtEl>
                                          <p:spTgt spid="450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1"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Dekker </a:t>
            </a:r>
            <a:r>
              <a:rPr lang="ja-JP" altLang="en-US"/>
              <a:t>のアルゴリズム</a:t>
            </a:r>
          </a:p>
        </p:txBody>
      </p:sp>
      <p:sp>
        <p:nvSpPr>
          <p:cNvPr id="39939" name="Rectangle 3"/>
          <p:cNvSpPr>
            <a:spLocks noChangeArrowheads="1"/>
          </p:cNvSpPr>
          <p:nvPr/>
        </p:nvSpPr>
        <p:spPr bwMode="auto">
          <a:xfrm>
            <a:off x="2895600" y="2209800"/>
            <a:ext cx="6096000" cy="4648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i="1"/>
              <a:t>flag</a:t>
            </a:r>
            <a:r>
              <a:rPr lang="en-US" altLang="ja-JP"/>
              <a:t>0 := true;          </a:t>
            </a:r>
            <a:r>
              <a:rPr lang="en-US" altLang="ja-JP" sz="2000">
                <a:solidFill>
                  <a:schemeClr val="tx2"/>
                </a:solidFill>
              </a:rPr>
              <a:t>/* </a:t>
            </a:r>
            <a:r>
              <a:rPr lang="ja-JP" altLang="en-US" sz="2000">
                <a:solidFill>
                  <a:schemeClr val="tx2"/>
                </a:solidFill>
              </a:rPr>
              <a:t>臨界領域に入ると宣言 */</a:t>
            </a:r>
          </a:p>
          <a:p>
            <a:pPr eaLnBrk="1" hangingPunct="1"/>
            <a:r>
              <a:rPr lang="en-US" altLang="ja-JP"/>
              <a:t>while (</a:t>
            </a:r>
            <a:r>
              <a:rPr lang="en-US" altLang="ja-JP" i="1"/>
              <a:t>flag</a:t>
            </a:r>
            <a:r>
              <a:rPr lang="en-US" altLang="ja-JP"/>
              <a:t>1) {       </a:t>
            </a:r>
            <a:r>
              <a:rPr lang="en-US" altLang="ja-JP" sz="2000">
                <a:solidFill>
                  <a:schemeClr val="tx2"/>
                </a:solidFill>
              </a:rPr>
              <a:t>/* P</a:t>
            </a:r>
            <a:r>
              <a:rPr lang="ja-JP" altLang="en-US" sz="2000">
                <a:solidFill>
                  <a:schemeClr val="tx2"/>
                </a:solidFill>
              </a:rPr>
              <a:t>1が臨界領域か? */</a:t>
            </a:r>
            <a:endParaRPr lang="en-US" altLang="ja-JP"/>
          </a:p>
          <a:p>
            <a:pPr eaLnBrk="1" hangingPunct="1"/>
            <a:r>
              <a:rPr lang="en-US" altLang="ja-JP"/>
              <a:t>   if (</a:t>
            </a:r>
            <a:r>
              <a:rPr lang="en-US" altLang="ja-JP" i="1"/>
              <a:t>turn</a:t>
            </a:r>
            <a:r>
              <a:rPr lang="en-US" altLang="ja-JP"/>
              <a:t> = 1) {      </a:t>
            </a:r>
            <a:r>
              <a:rPr lang="en-US" altLang="ja-JP" sz="2000">
                <a:solidFill>
                  <a:schemeClr val="tx2"/>
                </a:solidFill>
              </a:rPr>
              <a:t>/* P1</a:t>
            </a:r>
            <a:r>
              <a:rPr lang="ja-JP" altLang="en-US" sz="2000">
                <a:solidFill>
                  <a:schemeClr val="tx2"/>
                </a:solidFill>
              </a:rPr>
              <a:t>の番か? */</a:t>
            </a:r>
          </a:p>
          <a:p>
            <a:pPr eaLnBrk="1" hangingPunct="1"/>
            <a:r>
              <a:rPr lang="en-US" altLang="ja-JP"/>
              <a:t>      </a:t>
            </a:r>
            <a:r>
              <a:rPr lang="en-US" altLang="ja-JP" i="1"/>
              <a:t>flag</a:t>
            </a:r>
            <a:r>
              <a:rPr lang="en-US" altLang="ja-JP"/>
              <a:t>0 := false;   </a:t>
            </a:r>
            <a:r>
              <a:rPr lang="en-US" altLang="ja-JP" sz="2000">
                <a:solidFill>
                  <a:schemeClr val="tx2"/>
                </a:solidFill>
              </a:rPr>
              <a:t>/* </a:t>
            </a:r>
            <a:r>
              <a:rPr lang="ja-JP" altLang="en-US" sz="2000">
                <a:solidFill>
                  <a:schemeClr val="tx2"/>
                </a:solidFill>
              </a:rPr>
              <a:t>宣言を一旦取り下げ */</a:t>
            </a:r>
          </a:p>
          <a:p>
            <a:pPr eaLnBrk="1" hangingPunct="1"/>
            <a:r>
              <a:rPr lang="en-US" altLang="ja-JP"/>
              <a:t>      while (</a:t>
            </a:r>
            <a:r>
              <a:rPr lang="en-US" altLang="ja-JP" i="1"/>
              <a:t>turn</a:t>
            </a:r>
            <a:r>
              <a:rPr lang="en-US" altLang="ja-JP"/>
              <a:t> = 1) wait(); </a:t>
            </a:r>
            <a:r>
              <a:rPr lang="en-US" altLang="ja-JP" sz="2000">
                <a:solidFill>
                  <a:schemeClr val="tx2"/>
                </a:solidFill>
              </a:rPr>
              <a:t>/* P1</a:t>
            </a:r>
            <a:r>
              <a:rPr lang="ja-JP" altLang="en-US" sz="2000">
                <a:solidFill>
                  <a:schemeClr val="tx2"/>
                </a:solidFill>
              </a:rPr>
              <a:t>が出るまで待つ */</a:t>
            </a:r>
          </a:p>
          <a:p>
            <a:pPr eaLnBrk="1" hangingPunct="1"/>
            <a:r>
              <a:rPr lang="en-US" altLang="ja-JP"/>
              <a:t>      </a:t>
            </a:r>
            <a:r>
              <a:rPr lang="en-US" altLang="ja-JP" i="1"/>
              <a:t>flag</a:t>
            </a:r>
            <a:r>
              <a:rPr lang="en-US" altLang="ja-JP"/>
              <a:t>0 := true;    </a:t>
            </a:r>
            <a:r>
              <a:rPr lang="en-US" altLang="ja-JP" sz="2000">
                <a:solidFill>
                  <a:schemeClr val="tx2"/>
                </a:solidFill>
              </a:rPr>
              <a:t>/* </a:t>
            </a:r>
            <a:r>
              <a:rPr lang="ja-JP" altLang="en-US" sz="2000">
                <a:solidFill>
                  <a:schemeClr val="tx2"/>
                </a:solidFill>
              </a:rPr>
              <a:t>再度宣言 */</a:t>
            </a:r>
          </a:p>
          <a:p>
            <a:pPr eaLnBrk="1" hangingPunct="1"/>
            <a:r>
              <a:rPr lang="en-US" altLang="ja-JP"/>
              <a:t>   }</a:t>
            </a:r>
          </a:p>
          <a:p>
            <a:pPr eaLnBrk="1" hangingPunct="1"/>
            <a:r>
              <a:rPr lang="en-US" altLang="ja-JP"/>
              <a:t>}</a:t>
            </a:r>
          </a:p>
          <a:p>
            <a:pPr eaLnBrk="1" hangingPunct="1"/>
            <a:r>
              <a:rPr lang="en-US" altLang="ja-JP"/>
              <a:t>CS0();                    </a:t>
            </a:r>
            <a:r>
              <a:rPr lang="en-US" altLang="ja-JP" sz="2000">
                <a:solidFill>
                  <a:schemeClr val="tx2"/>
                </a:solidFill>
              </a:rPr>
              <a:t>/* P0</a:t>
            </a:r>
            <a:r>
              <a:rPr lang="ja-JP" altLang="en-US" sz="2000">
                <a:solidFill>
                  <a:schemeClr val="tx2"/>
                </a:solidFill>
              </a:rPr>
              <a:t>の臨界領域 */</a:t>
            </a:r>
            <a:endParaRPr lang="en-US" altLang="ja-JP"/>
          </a:p>
          <a:p>
            <a:pPr eaLnBrk="1" hangingPunct="1"/>
            <a:r>
              <a:rPr lang="en-US" altLang="ja-JP" i="1"/>
              <a:t>turn</a:t>
            </a:r>
            <a:r>
              <a:rPr lang="en-US" altLang="ja-JP"/>
              <a:t> := 1;                </a:t>
            </a:r>
            <a:r>
              <a:rPr lang="en-US" altLang="ja-JP" sz="2000">
                <a:solidFill>
                  <a:schemeClr val="tx2"/>
                </a:solidFill>
              </a:rPr>
              <a:t>/* </a:t>
            </a:r>
            <a:r>
              <a:rPr lang="ja-JP" altLang="en-US" sz="2000">
                <a:solidFill>
                  <a:schemeClr val="tx2"/>
                </a:solidFill>
              </a:rPr>
              <a:t>次は</a:t>
            </a:r>
            <a:r>
              <a:rPr lang="en-US" altLang="ja-JP" sz="2000">
                <a:solidFill>
                  <a:schemeClr val="tx2"/>
                </a:solidFill>
              </a:rPr>
              <a:t>P1</a:t>
            </a:r>
            <a:r>
              <a:rPr lang="ja-JP" altLang="en-US" sz="2000">
                <a:solidFill>
                  <a:schemeClr val="tx2"/>
                </a:solidFill>
              </a:rPr>
              <a:t>が臨界領域に入る番 */</a:t>
            </a:r>
          </a:p>
          <a:p>
            <a:pPr eaLnBrk="1" hangingPunct="1"/>
            <a:r>
              <a:rPr lang="en-US" altLang="ja-JP" i="1"/>
              <a:t>flag</a:t>
            </a:r>
            <a:r>
              <a:rPr lang="en-US" altLang="ja-JP"/>
              <a:t>0 := false;         </a:t>
            </a:r>
            <a:r>
              <a:rPr lang="en-US" altLang="ja-JP" sz="2000">
                <a:solidFill>
                  <a:schemeClr val="tx2"/>
                </a:solidFill>
              </a:rPr>
              <a:t>/* </a:t>
            </a:r>
            <a:r>
              <a:rPr lang="ja-JP" altLang="en-US" sz="2000">
                <a:solidFill>
                  <a:schemeClr val="tx2"/>
                </a:solidFill>
              </a:rPr>
              <a:t>宣言を取り下げ */</a:t>
            </a:r>
            <a:endParaRPr lang="en-US" altLang="ja-JP" sz="2000">
              <a:solidFill>
                <a:schemeClr val="tx2"/>
              </a:solidFill>
            </a:endParaRPr>
          </a:p>
          <a:p>
            <a:pPr eaLnBrk="1" hangingPunct="1"/>
            <a:r>
              <a:rPr lang="en-US" altLang="ja-JP"/>
              <a:t>NCS0();                  </a:t>
            </a:r>
            <a:r>
              <a:rPr lang="en-US" altLang="ja-JP" sz="2000">
                <a:solidFill>
                  <a:schemeClr val="tx2"/>
                </a:solidFill>
              </a:rPr>
              <a:t>/* P0</a:t>
            </a:r>
            <a:r>
              <a:rPr lang="ja-JP" altLang="en-US" sz="2000">
                <a:solidFill>
                  <a:schemeClr val="tx2"/>
                </a:solidFill>
              </a:rPr>
              <a:t>の非臨界領域 */</a:t>
            </a:r>
            <a:endParaRPr lang="en-US" altLang="ja-JP" sz="2000">
              <a:solidFill>
                <a:schemeClr val="tx2"/>
              </a:solidFill>
            </a:endParaRPr>
          </a:p>
        </p:txBody>
      </p:sp>
      <p:sp>
        <p:nvSpPr>
          <p:cNvPr id="39940" name="Text Box 4"/>
          <p:cNvSpPr txBox="1">
            <a:spLocks noChangeArrowheads="1"/>
          </p:cNvSpPr>
          <p:nvPr/>
        </p:nvSpPr>
        <p:spPr bwMode="auto">
          <a:xfrm>
            <a:off x="4114800" y="1752600"/>
            <a:ext cx="3557588" cy="457200"/>
          </a:xfrm>
          <a:prstGeom prst="rect">
            <a:avLst/>
          </a:prstGeom>
          <a:noFill/>
          <a:ln w="9525">
            <a:noFill/>
            <a:miter lim="800000"/>
            <a:headEnd/>
            <a:tailEnd/>
          </a:ln>
          <a:effectLst/>
        </p:spPr>
        <p:txBody>
          <a:bodyPr wrap="none">
            <a:spAutoFit/>
          </a:bodyPr>
          <a:lstStyle/>
          <a:p>
            <a:pPr eaLnBrk="1" hangingPunct="1"/>
            <a:r>
              <a:rPr lang="ja-JP" altLang="en-US"/>
              <a:t>プロセス0の相互排除処理</a:t>
            </a:r>
          </a:p>
        </p:txBody>
      </p:sp>
      <p:sp>
        <p:nvSpPr>
          <p:cNvPr id="39941" name="Rectangle 10"/>
          <p:cNvSpPr>
            <a:spLocks noChangeArrowheads="1"/>
          </p:cNvSpPr>
          <p:nvPr/>
        </p:nvSpPr>
        <p:spPr bwMode="auto">
          <a:xfrm>
            <a:off x="152400" y="2209800"/>
            <a:ext cx="2667000" cy="1371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int </a:t>
            </a:r>
            <a:r>
              <a:rPr lang="en-US" altLang="ja-JP" i="1"/>
              <a:t>turn</a:t>
            </a:r>
            <a:r>
              <a:rPr lang="en-US" altLang="ja-JP"/>
              <a:t> := 0;</a:t>
            </a:r>
          </a:p>
          <a:p>
            <a:pPr eaLnBrk="1" hangingPunct="1"/>
            <a:r>
              <a:rPr lang="en-US" altLang="ja-JP"/>
              <a:t>boolean </a:t>
            </a:r>
            <a:r>
              <a:rPr lang="en-US" altLang="ja-JP" i="1"/>
              <a:t>flag</a:t>
            </a:r>
            <a:r>
              <a:rPr lang="en-US" altLang="ja-JP"/>
              <a:t>0</a:t>
            </a:r>
            <a:r>
              <a:rPr lang="ja-JP" altLang="en-US"/>
              <a:t>:=</a:t>
            </a:r>
            <a:r>
              <a:rPr lang="en-US" altLang="ja-JP"/>
              <a:t>false, </a:t>
            </a:r>
          </a:p>
          <a:p>
            <a:pPr eaLnBrk="1" hangingPunct="1"/>
            <a:r>
              <a:rPr lang="en-US" altLang="ja-JP"/>
              <a:t>              </a:t>
            </a:r>
            <a:r>
              <a:rPr lang="en-US" altLang="ja-JP" i="1"/>
              <a:t>flag</a:t>
            </a:r>
            <a:r>
              <a:rPr lang="en-US" altLang="ja-JP"/>
              <a:t>1:=false;</a:t>
            </a:r>
          </a:p>
        </p:txBody>
      </p:sp>
      <p:sp>
        <p:nvSpPr>
          <p:cNvPr id="39942" name="Text Box 11"/>
          <p:cNvSpPr txBox="1">
            <a:spLocks noChangeArrowheads="1"/>
          </p:cNvSpPr>
          <p:nvPr/>
        </p:nvSpPr>
        <p:spPr bwMode="auto">
          <a:xfrm>
            <a:off x="0" y="1752600"/>
            <a:ext cx="2551113" cy="457200"/>
          </a:xfrm>
          <a:prstGeom prst="rect">
            <a:avLst/>
          </a:prstGeom>
          <a:noFill/>
          <a:ln w="9525">
            <a:noFill/>
            <a:miter lim="800000"/>
            <a:headEnd/>
            <a:tailEnd/>
          </a:ln>
          <a:effectLst/>
        </p:spPr>
        <p:txBody>
          <a:bodyPr wrap="none">
            <a:spAutoFit/>
          </a:bodyPr>
          <a:lstStyle/>
          <a:p>
            <a:pPr eaLnBrk="1" hangingPunct="1"/>
            <a:r>
              <a:rPr lang="ja-JP" altLang="en-US"/>
              <a:t>広域変数と初期値</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Dekker </a:t>
            </a:r>
            <a:r>
              <a:rPr lang="ja-JP" altLang="en-US"/>
              <a:t>のアルゴリズム</a:t>
            </a:r>
          </a:p>
        </p:txBody>
      </p:sp>
      <p:sp>
        <p:nvSpPr>
          <p:cNvPr id="40963" name="Rectangle 3"/>
          <p:cNvSpPr>
            <a:spLocks noChangeArrowheads="1"/>
          </p:cNvSpPr>
          <p:nvPr/>
        </p:nvSpPr>
        <p:spPr bwMode="auto">
          <a:xfrm>
            <a:off x="152400" y="1828800"/>
            <a:ext cx="2667000" cy="5029200"/>
          </a:xfrm>
          <a:prstGeom prst="rect">
            <a:avLst/>
          </a:prstGeom>
          <a:solidFill>
            <a:srgbClr val="000000"/>
          </a:solidFill>
          <a:ln w="19050">
            <a:solidFill>
              <a:schemeClr val="tx1"/>
            </a:solidFill>
            <a:miter lim="800000"/>
            <a:headEnd/>
            <a:tailEnd/>
          </a:ln>
        </p:spPr>
        <p:txBody>
          <a:bodyPr wrap="none" anchor="ctr"/>
          <a:lstStyle/>
          <a:p>
            <a:pPr eaLnBrk="1" hangingPunct="1"/>
            <a:r>
              <a:rPr lang="en-US" altLang="ja-JP" i="1"/>
              <a:t>flag</a:t>
            </a:r>
            <a:r>
              <a:rPr lang="en-US" altLang="ja-JP"/>
              <a:t>0 := true;</a:t>
            </a:r>
            <a:endParaRPr lang="ja-JP" altLang="en-US" sz="2000">
              <a:solidFill>
                <a:schemeClr val="tx2"/>
              </a:solidFill>
            </a:endParaRPr>
          </a:p>
          <a:p>
            <a:pPr eaLnBrk="1" hangingPunct="1"/>
            <a:r>
              <a:rPr lang="en-US" altLang="ja-JP"/>
              <a:t>while (</a:t>
            </a:r>
            <a:r>
              <a:rPr lang="en-US" altLang="ja-JP" i="1"/>
              <a:t>flag</a:t>
            </a:r>
            <a:r>
              <a:rPr lang="en-US" altLang="ja-JP"/>
              <a:t>1) {</a:t>
            </a:r>
          </a:p>
          <a:p>
            <a:pPr eaLnBrk="1" hangingPunct="1"/>
            <a:r>
              <a:rPr lang="en-US" altLang="ja-JP"/>
              <a:t>   if (</a:t>
            </a:r>
            <a:r>
              <a:rPr lang="en-US" altLang="ja-JP" i="1"/>
              <a:t>turn</a:t>
            </a:r>
            <a:r>
              <a:rPr lang="en-US" altLang="ja-JP"/>
              <a:t> = 1) {</a:t>
            </a:r>
            <a:endParaRPr lang="ja-JP" altLang="en-US" sz="2000">
              <a:solidFill>
                <a:schemeClr val="tx2"/>
              </a:solidFill>
            </a:endParaRPr>
          </a:p>
          <a:p>
            <a:pPr eaLnBrk="1" hangingPunct="1"/>
            <a:r>
              <a:rPr lang="en-US" altLang="ja-JP"/>
              <a:t>      </a:t>
            </a:r>
            <a:r>
              <a:rPr lang="en-US" altLang="ja-JP" i="1"/>
              <a:t>flag</a:t>
            </a:r>
            <a:r>
              <a:rPr lang="en-US" altLang="ja-JP"/>
              <a:t>0 := false;</a:t>
            </a:r>
            <a:endParaRPr lang="ja-JP" altLang="en-US" sz="2000">
              <a:solidFill>
                <a:schemeClr val="tx2"/>
              </a:solidFill>
            </a:endParaRPr>
          </a:p>
          <a:p>
            <a:pPr eaLnBrk="1" hangingPunct="1"/>
            <a:r>
              <a:rPr lang="en-US" altLang="ja-JP"/>
              <a:t>      while (</a:t>
            </a:r>
            <a:r>
              <a:rPr lang="en-US" altLang="ja-JP" i="1"/>
              <a:t>turn</a:t>
            </a:r>
            <a:r>
              <a:rPr lang="en-US" altLang="ja-JP"/>
              <a:t> = 1)</a:t>
            </a:r>
          </a:p>
          <a:p>
            <a:pPr eaLnBrk="1" hangingPunct="1"/>
            <a:r>
              <a:rPr lang="en-US" altLang="ja-JP"/>
              <a:t>         wait();</a:t>
            </a:r>
            <a:endParaRPr lang="ja-JP" altLang="en-US" sz="2000">
              <a:solidFill>
                <a:schemeClr val="tx2"/>
              </a:solidFill>
            </a:endParaRPr>
          </a:p>
          <a:p>
            <a:pPr eaLnBrk="1" hangingPunct="1"/>
            <a:r>
              <a:rPr lang="en-US" altLang="ja-JP"/>
              <a:t>      </a:t>
            </a:r>
            <a:r>
              <a:rPr lang="en-US" altLang="ja-JP" i="1"/>
              <a:t>flag</a:t>
            </a:r>
            <a:r>
              <a:rPr lang="en-US" altLang="ja-JP"/>
              <a:t>0 := true;</a:t>
            </a:r>
            <a:endParaRPr lang="ja-JP" altLang="en-US" sz="2000">
              <a:solidFill>
                <a:schemeClr val="tx2"/>
              </a:solidFill>
            </a:endParaRPr>
          </a:p>
          <a:p>
            <a:pPr eaLnBrk="1" hangingPunct="1"/>
            <a:r>
              <a:rPr lang="en-US" altLang="ja-JP"/>
              <a:t>   }</a:t>
            </a:r>
          </a:p>
          <a:p>
            <a:pPr eaLnBrk="1" hangingPunct="1"/>
            <a:r>
              <a:rPr lang="en-US" altLang="ja-JP"/>
              <a:t>}</a:t>
            </a:r>
          </a:p>
          <a:p>
            <a:pPr eaLnBrk="1" hangingPunct="1"/>
            <a:r>
              <a:rPr lang="en-US" altLang="ja-JP"/>
              <a:t>CS0();</a:t>
            </a:r>
          </a:p>
          <a:p>
            <a:pPr eaLnBrk="1" hangingPunct="1"/>
            <a:r>
              <a:rPr lang="en-US" altLang="ja-JP" i="1"/>
              <a:t>turn</a:t>
            </a:r>
            <a:r>
              <a:rPr lang="en-US" altLang="ja-JP"/>
              <a:t> := 1;</a:t>
            </a:r>
            <a:endParaRPr lang="ja-JP" altLang="en-US" sz="2000">
              <a:solidFill>
                <a:schemeClr val="tx2"/>
              </a:solidFill>
            </a:endParaRPr>
          </a:p>
          <a:p>
            <a:pPr eaLnBrk="1" hangingPunct="1"/>
            <a:r>
              <a:rPr lang="en-US" altLang="ja-JP" i="1"/>
              <a:t>flag</a:t>
            </a:r>
            <a:r>
              <a:rPr lang="en-US" altLang="ja-JP"/>
              <a:t>0 := false;</a:t>
            </a:r>
            <a:endParaRPr lang="en-US" altLang="ja-JP" sz="2000">
              <a:solidFill>
                <a:schemeClr val="tx2"/>
              </a:solidFill>
            </a:endParaRPr>
          </a:p>
          <a:p>
            <a:pPr eaLnBrk="1" hangingPunct="1"/>
            <a:r>
              <a:rPr lang="en-US" altLang="ja-JP"/>
              <a:t>NCS0();</a:t>
            </a:r>
            <a:endParaRPr lang="en-US" altLang="ja-JP" sz="2000">
              <a:solidFill>
                <a:schemeClr val="tx2"/>
              </a:solidFill>
            </a:endParaRPr>
          </a:p>
        </p:txBody>
      </p:sp>
      <p:sp>
        <p:nvSpPr>
          <p:cNvPr id="40964" name="Text Box 7"/>
          <p:cNvSpPr txBox="1">
            <a:spLocks noChangeArrowheads="1"/>
          </p:cNvSpPr>
          <p:nvPr/>
        </p:nvSpPr>
        <p:spPr bwMode="auto">
          <a:xfrm>
            <a:off x="2819400" y="3276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プロセス0</a:t>
            </a:r>
          </a:p>
        </p:txBody>
      </p:sp>
      <p:sp>
        <p:nvSpPr>
          <p:cNvPr id="40965" name="Text Box 8"/>
          <p:cNvSpPr txBox="1">
            <a:spLocks noChangeArrowheads="1"/>
          </p:cNvSpPr>
          <p:nvPr/>
        </p:nvSpPr>
        <p:spPr bwMode="auto">
          <a:xfrm>
            <a:off x="2819400" y="41148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40966" name="Text Box 17"/>
          <p:cNvSpPr txBox="1">
            <a:spLocks noChangeArrowheads="1"/>
          </p:cNvSpPr>
          <p:nvPr/>
        </p:nvSpPr>
        <p:spPr bwMode="auto">
          <a:xfrm>
            <a:off x="4876800" y="2743200"/>
            <a:ext cx="1150938" cy="457200"/>
          </a:xfrm>
          <a:prstGeom prst="rect">
            <a:avLst/>
          </a:prstGeom>
          <a:noFill/>
          <a:ln w="9525">
            <a:noFill/>
            <a:miter lim="800000"/>
            <a:headEnd/>
            <a:tailEnd/>
          </a:ln>
          <a:effectLst/>
        </p:spPr>
        <p:txBody>
          <a:bodyPr wrap="none">
            <a:spAutoFit/>
          </a:bodyPr>
          <a:lstStyle/>
          <a:p>
            <a:pPr eaLnBrk="1" hangingPunct="1"/>
            <a:r>
              <a:rPr lang="en-US" altLang="ja-JP"/>
              <a:t>turn = 0</a:t>
            </a:r>
          </a:p>
        </p:txBody>
      </p:sp>
      <p:grpSp>
        <p:nvGrpSpPr>
          <p:cNvPr id="433202" name="Group 50"/>
          <p:cNvGrpSpPr>
            <a:grpSpLocks/>
          </p:cNvGrpSpPr>
          <p:nvPr/>
        </p:nvGrpSpPr>
        <p:grpSpPr bwMode="auto">
          <a:xfrm>
            <a:off x="5334000" y="4191000"/>
            <a:ext cx="1524000" cy="381000"/>
            <a:chOff x="3360" y="2640"/>
            <a:chExt cx="960" cy="240"/>
          </a:xfrm>
        </p:grpSpPr>
        <p:sp>
          <p:nvSpPr>
            <p:cNvPr id="40997" name="Line 14"/>
            <p:cNvSpPr>
              <a:spLocks noChangeShapeType="1"/>
            </p:cNvSpPr>
            <p:nvPr/>
          </p:nvSpPr>
          <p:spPr bwMode="auto">
            <a:xfrm>
              <a:off x="3360" y="2784"/>
              <a:ext cx="19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0998" name="Oval 15"/>
            <p:cNvSpPr>
              <a:spLocks noChangeArrowheads="1"/>
            </p:cNvSpPr>
            <p:nvPr/>
          </p:nvSpPr>
          <p:spPr bwMode="auto">
            <a:xfrm>
              <a:off x="3552" y="2640"/>
              <a:ext cx="240" cy="24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0999" name="Line 18"/>
            <p:cNvSpPr>
              <a:spLocks noChangeShapeType="1"/>
            </p:cNvSpPr>
            <p:nvPr/>
          </p:nvSpPr>
          <p:spPr bwMode="auto">
            <a:xfrm>
              <a:off x="3792" y="2784"/>
              <a:ext cx="528"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grpSp>
      <p:sp>
        <p:nvSpPr>
          <p:cNvPr id="433171" name="Oval 19"/>
          <p:cNvSpPr>
            <a:spLocks noChangeArrowheads="1"/>
          </p:cNvSpPr>
          <p:nvPr/>
        </p:nvSpPr>
        <p:spPr bwMode="auto">
          <a:xfrm>
            <a:off x="6858000" y="4191000"/>
            <a:ext cx="381000" cy="381000"/>
          </a:xfrm>
          <a:prstGeom prst="ellipse">
            <a:avLst/>
          </a:prstGeom>
          <a:solidFill>
            <a:srgbClr val="CCFFFF"/>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grpSp>
        <p:nvGrpSpPr>
          <p:cNvPr id="433188" name="Group 36"/>
          <p:cNvGrpSpPr>
            <a:grpSpLocks/>
          </p:cNvGrpSpPr>
          <p:nvPr/>
        </p:nvGrpSpPr>
        <p:grpSpPr bwMode="auto">
          <a:xfrm>
            <a:off x="5334000" y="3352800"/>
            <a:ext cx="990600" cy="381000"/>
            <a:chOff x="3504" y="2112"/>
            <a:chExt cx="624" cy="240"/>
          </a:xfrm>
        </p:grpSpPr>
        <p:sp>
          <p:nvSpPr>
            <p:cNvPr id="40995" name="Line 12"/>
            <p:cNvSpPr>
              <a:spLocks noChangeShapeType="1"/>
            </p:cNvSpPr>
            <p:nvPr/>
          </p:nvSpPr>
          <p:spPr bwMode="auto">
            <a:xfrm>
              <a:off x="3504" y="2256"/>
              <a:ext cx="240"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0996" name="Rectangle 27"/>
            <p:cNvSpPr>
              <a:spLocks noChangeArrowheads="1"/>
            </p:cNvSpPr>
            <p:nvPr/>
          </p:nvSpPr>
          <p:spPr bwMode="auto">
            <a:xfrm>
              <a:off x="3744" y="2112"/>
              <a:ext cx="384" cy="240"/>
            </a:xfrm>
            <a:prstGeom prst="rect">
              <a:avLst/>
            </a:prstGeom>
            <a:solidFill>
              <a:srgbClr val="CCFFCC"/>
            </a:solidFill>
            <a:ln w="19050">
              <a:solidFill>
                <a:schemeClr val="tx1"/>
              </a:solidFill>
              <a:miter lim="800000"/>
              <a:headEnd/>
              <a:tailEnd/>
            </a:ln>
            <a:effectLst/>
          </p:spPr>
          <p:txBody>
            <a:bodyPr wrap="none" anchor="ctr"/>
            <a:lstStyle/>
            <a:p>
              <a:pPr algn="ctr" eaLnBrk="1" hangingPunct="1"/>
              <a:r>
                <a:rPr lang="en-US" altLang="ja-JP">
                  <a:solidFill>
                    <a:srgbClr val="000000"/>
                  </a:solidFill>
                </a:rPr>
                <a:t>CS0</a:t>
              </a:r>
            </a:p>
          </p:txBody>
        </p:sp>
      </p:grpSp>
      <p:grpSp>
        <p:nvGrpSpPr>
          <p:cNvPr id="433190" name="Group 38"/>
          <p:cNvGrpSpPr>
            <a:grpSpLocks/>
          </p:cNvGrpSpPr>
          <p:nvPr/>
        </p:nvGrpSpPr>
        <p:grpSpPr bwMode="auto">
          <a:xfrm>
            <a:off x="6324600" y="2743200"/>
            <a:ext cx="1684338" cy="2286000"/>
            <a:chOff x="4128" y="1728"/>
            <a:chExt cx="1061" cy="1440"/>
          </a:xfrm>
        </p:grpSpPr>
        <p:sp>
          <p:nvSpPr>
            <p:cNvPr id="40991" name="Oval 13"/>
            <p:cNvSpPr>
              <a:spLocks noChangeArrowheads="1"/>
            </p:cNvSpPr>
            <p:nvPr/>
          </p:nvSpPr>
          <p:spPr bwMode="auto">
            <a:xfrm>
              <a:off x="4272" y="2112"/>
              <a:ext cx="240" cy="24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0992" name="Line 16"/>
            <p:cNvSpPr>
              <a:spLocks noChangeShapeType="1"/>
            </p:cNvSpPr>
            <p:nvPr/>
          </p:nvSpPr>
          <p:spPr bwMode="auto">
            <a:xfrm>
              <a:off x="4272" y="1728"/>
              <a:ext cx="0" cy="1440"/>
            </a:xfrm>
            <a:prstGeom prst="line">
              <a:avLst/>
            </a:prstGeom>
            <a:noFill/>
            <a:ln w="19050">
              <a:solidFill>
                <a:schemeClr val="tx1"/>
              </a:solidFill>
              <a:prstDash val="sysDot"/>
              <a:round/>
              <a:headEnd/>
              <a:tailEnd/>
            </a:ln>
            <a:effectLst/>
          </p:spPr>
          <p:txBody>
            <a:bodyPr wrap="none"/>
            <a:lstStyle/>
            <a:p>
              <a:endParaRPr lang="ja-JP" altLang="en-US"/>
            </a:p>
          </p:txBody>
        </p:sp>
        <p:sp>
          <p:nvSpPr>
            <p:cNvPr id="40993" name="Text Box 23"/>
            <p:cNvSpPr txBox="1">
              <a:spLocks noChangeArrowheads="1"/>
            </p:cNvSpPr>
            <p:nvPr/>
          </p:nvSpPr>
          <p:spPr bwMode="auto">
            <a:xfrm>
              <a:off x="4464" y="1728"/>
              <a:ext cx="725" cy="288"/>
            </a:xfrm>
            <a:prstGeom prst="rect">
              <a:avLst/>
            </a:prstGeom>
            <a:noFill/>
            <a:ln w="9525">
              <a:noFill/>
              <a:miter lim="800000"/>
              <a:headEnd/>
              <a:tailEnd/>
            </a:ln>
            <a:effectLst/>
          </p:spPr>
          <p:txBody>
            <a:bodyPr wrap="none">
              <a:spAutoFit/>
            </a:bodyPr>
            <a:lstStyle/>
            <a:p>
              <a:pPr eaLnBrk="1" hangingPunct="1"/>
              <a:r>
                <a:rPr lang="en-US" altLang="ja-JP"/>
                <a:t>turn = 1</a:t>
              </a:r>
            </a:p>
          </p:txBody>
        </p:sp>
        <p:sp>
          <p:nvSpPr>
            <p:cNvPr id="40994" name="Line 28"/>
            <p:cNvSpPr>
              <a:spLocks noChangeShapeType="1"/>
            </p:cNvSpPr>
            <p:nvPr/>
          </p:nvSpPr>
          <p:spPr bwMode="auto">
            <a:xfrm>
              <a:off x="4128" y="2256"/>
              <a:ext cx="144"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33189" name="Group 37"/>
          <p:cNvGrpSpPr>
            <a:grpSpLocks/>
          </p:cNvGrpSpPr>
          <p:nvPr/>
        </p:nvGrpSpPr>
        <p:grpSpPr bwMode="auto">
          <a:xfrm>
            <a:off x="7239000" y="2743200"/>
            <a:ext cx="1524000" cy="2286000"/>
            <a:chOff x="4704" y="1728"/>
            <a:chExt cx="960" cy="1440"/>
          </a:xfrm>
        </p:grpSpPr>
        <p:sp>
          <p:nvSpPr>
            <p:cNvPr id="40986" name="Line 20"/>
            <p:cNvSpPr>
              <a:spLocks noChangeShapeType="1"/>
            </p:cNvSpPr>
            <p:nvPr/>
          </p:nvSpPr>
          <p:spPr bwMode="auto">
            <a:xfrm>
              <a:off x="4704" y="2784"/>
              <a:ext cx="19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0987" name="Oval 21"/>
            <p:cNvSpPr>
              <a:spLocks noChangeArrowheads="1"/>
            </p:cNvSpPr>
            <p:nvPr/>
          </p:nvSpPr>
          <p:spPr bwMode="auto">
            <a:xfrm>
              <a:off x="5424" y="2640"/>
              <a:ext cx="240" cy="24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0988" name="Line 22"/>
            <p:cNvSpPr>
              <a:spLocks noChangeShapeType="1"/>
            </p:cNvSpPr>
            <p:nvPr/>
          </p:nvSpPr>
          <p:spPr bwMode="auto">
            <a:xfrm>
              <a:off x="5424" y="1728"/>
              <a:ext cx="0" cy="1440"/>
            </a:xfrm>
            <a:prstGeom prst="line">
              <a:avLst/>
            </a:prstGeom>
            <a:noFill/>
            <a:ln w="19050">
              <a:solidFill>
                <a:schemeClr val="tx1"/>
              </a:solidFill>
              <a:prstDash val="sysDot"/>
              <a:round/>
              <a:headEnd/>
              <a:tailEnd/>
            </a:ln>
            <a:effectLst/>
          </p:spPr>
          <p:txBody>
            <a:bodyPr wrap="none"/>
            <a:lstStyle/>
            <a:p>
              <a:endParaRPr lang="ja-JP" altLang="en-US"/>
            </a:p>
          </p:txBody>
        </p:sp>
        <p:sp>
          <p:nvSpPr>
            <p:cNvPr id="40989" name="Rectangle 29"/>
            <p:cNvSpPr>
              <a:spLocks noChangeArrowheads="1"/>
            </p:cNvSpPr>
            <p:nvPr/>
          </p:nvSpPr>
          <p:spPr bwMode="auto">
            <a:xfrm>
              <a:off x="4896" y="2640"/>
              <a:ext cx="384" cy="240"/>
            </a:xfrm>
            <a:prstGeom prst="rect">
              <a:avLst/>
            </a:prstGeom>
            <a:solidFill>
              <a:srgbClr val="CCFFCC"/>
            </a:solidFill>
            <a:ln w="19050">
              <a:solidFill>
                <a:schemeClr val="tx1"/>
              </a:solidFill>
              <a:miter lim="800000"/>
              <a:headEnd/>
              <a:tailEnd/>
            </a:ln>
            <a:effectLst/>
          </p:spPr>
          <p:txBody>
            <a:bodyPr wrap="none" anchor="ctr"/>
            <a:lstStyle/>
            <a:p>
              <a:pPr algn="ctr" eaLnBrk="1" hangingPunct="1"/>
              <a:r>
                <a:rPr lang="en-US" altLang="ja-JP">
                  <a:solidFill>
                    <a:srgbClr val="000000"/>
                  </a:solidFill>
                </a:rPr>
                <a:t>CS1</a:t>
              </a:r>
            </a:p>
          </p:txBody>
        </p:sp>
        <p:sp>
          <p:nvSpPr>
            <p:cNvPr id="40990" name="Line 30"/>
            <p:cNvSpPr>
              <a:spLocks noChangeShapeType="1"/>
            </p:cNvSpPr>
            <p:nvPr/>
          </p:nvSpPr>
          <p:spPr bwMode="auto">
            <a:xfrm>
              <a:off x="5280" y="2784"/>
              <a:ext cx="144"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0972" name="Oval 31"/>
          <p:cNvSpPr>
            <a:spLocks noChangeArrowheads="1"/>
          </p:cNvSpPr>
          <p:nvPr/>
        </p:nvSpPr>
        <p:spPr bwMode="auto">
          <a:xfrm>
            <a:off x="4191000" y="2133600"/>
            <a:ext cx="304800" cy="304800"/>
          </a:xfrm>
          <a:prstGeom prst="ellipse">
            <a:avLst/>
          </a:prstGeom>
          <a:solidFill>
            <a:srgbClr val="CCFFFF"/>
          </a:solidFill>
          <a:ln w="19050">
            <a:solidFill>
              <a:schemeClr val="tx1"/>
            </a:solidFill>
            <a:round/>
            <a:headEnd/>
            <a:tailEnd/>
          </a:ln>
          <a:effectLst/>
        </p:spPr>
        <p:txBody>
          <a:bodyPr wrap="none" anchor="ctr"/>
          <a:lstStyle/>
          <a:p>
            <a:pPr eaLnBrk="1" hangingPunct="1"/>
            <a:endParaRPr lang="ja-JP" altLang="en-US"/>
          </a:p>
        </p:txBody>
      </p:sp>
      <p:sp>
        <p:nvSpPr>
          <p:cNvPr id="40973" name="Text Box 32"/>
          <p:cNvSpPr txBox="1">
            <a:spLocks noChangeArrowheads="1"/>
          </p:cNvSpPr>
          <p:nvPr/>
        </p:nvSpPr>
        <p:spPr bwMode="auto">
          <a:xfrm>
            <a:off x="4572000" y="2057400"/>
            <a:ext cx="657225" cy="457200"/>
          </a:xfrm>
          <a:prstGeom prst="rect">
            <a:avLst/>
          </a:prstGeom>
          <a:noFill/>
          <a:ln w="9525">
            <a:noFill/>
            <a:miter lim="800000"/>
            <a:headEnd/>
            <a:tailEnd/>
          </a:ln>
          <a:effectLst/>
        </p:spPr>
        <p:txBody>
          <a:bodyPr wrap="none">
            <a:spAutoFit/>
          </a:bodyPr>
          <a:lstStyle/>
          <a:p>
            <a:pPr eaLnBrk="1" hangingPunct="1"/>
            <a:r>
              <a:rPr lang="en-US" altLang="ja-JP"/>
              <a:t>true</a:t>
            </a:r>
          </a:p>
        </p:txBody>
      </p:sp>
      <p:sp>
        <p:nvSpPr>
          <p:cNvPr id="40974" name="Oval 33"/>
          <p:cNvSpPr>
            <a:spLocks noChangeArrowheads="1"/>
          </p:cNvSpPr>
          <p:nvPr/>
        </p:nvSpPr>
        <p:spPr bwMode="auto">
          <a:xfrm>
            <a:off x="5486400" y="2133600"/>
            <a:ext cx="304800" cy="304800"/>
          </a:xfrm>
          <a:prstGeom prst="ellipse">
            <a:avLst/>
          </a:prstGeom>
          <a:solidFill>
            <a:srgbClr val="FFFF99"/>
          </a:solidFill>
          <a:ln w="19050">
            <a:solidFill>
              <a:schemeClr val="tx1"/>
            </a:solidFill>
            <a:round/>
            <a:headEnd/>
            <a:tailEnd/>
          </a:ln>
          <a:effectLst/>
        </p:spPr>
        <p:txBody>
          <a:bodyPr wrap="none" anchor="ctr"/>
          <a:lstStyle/>
          <a:p>
            <a:pPr eaLnBrk="1" hangingPunct="1"/>
            <a:endParaRPr lang="ja-JP" altLang="en-US"/>
          </a:p>
        </p:txBody>
      </p:sp>
      <p:sp>
        <p:nvSpPr>
          <p:cNvPr id="40975" name="Text Box 34"/>
          <p:cNvSpPr txBox="1">
            <a:spLocks noChangeArrowheads="1"/>
          </p:cNvSpPr>
          <p:nvPr/>
        </p:nvSpPr>
        <p:spPr bwMode="auto">
          <a:xfrm>
            <a:off x="5867400" y="2057400"/>
            <a:ext cx="758825" cy="457200"/>
          </a:xfrm>
          <a:prstGeom prst="rect">
            <a:avLst/>
          </a:prstGeom>
          <a:noFill/>
          <a:ln w="9525">
            <a:noFill/>
            <a:miter lim="800000"/>
            <a:headEnd/>
            <a:tailEnd/>
          </a:ln>
          <a:effectLst/>
        </p:spPr>
        <p:txBody>
          <a:bodyPr wrap="none">
            <a:spAutoFit/>
          </a:bodyPr>
          <a:lstStyle/>
          <a:p>
            <a:pPr eaLnBrk="1" hangingPunct="1"/>
            <a:r>
              <a:rPr lang="en-US" altLang="ja-JP"/>
              <a:t>false</a:t>
            </a:r>
          </a:p>
        </p:txBody>
      </p:sp>
      <p:grpSp>
        <p:nvGrpSpPr>
          <p:cNvPr id="433201" name="Group 49"/>
          <p:cNvGrpSpPr>
            <a:grpSpLocks/>
          </p:cNvGrpSpPr>
          <p:nvPr/>
        </p:nvGrpSpPr>
        <p:grpSpPr bwMode="auto">
          <a:xfrm>
            <a:off x="4648200" y="3352800"/>
            <a:ext cx="685800" cy="1219200"/>
            <a:chOff x="3024" y="2112"/>
            <a:chExt cx="432" cy="768"/>
          </a:xfrm>
        </p:grpSpPr>
        <p:sp>
          <p:nvSpPr>
            <p:cNvPr id="40982" name="Oval 10"/>
            <p:cNvSpPr>
              <a:spLocks noChangeArrowheads="1"/>
            </p:cNvSpPr>
            <p:nvPr/>
          </p:nvSpPr>
          <p:spPr bwMode="auto">
            <a:xfrm>
              <a:off x="3216" y="2640"/>
              <a:ext cx="240" cy="240"/>
            </a:xfrm>
            <a:prstGeom prst="ellipse">
              <a:avLst/>
            </a:prstGeom>
            <a:solidFill>
              <a:srgbClr val="CCFFFF"/>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0983" name="Oval 11"/>
            <p:cNvSpPr>
              <a:spLocks noChangeArrowheads="1"/>
            </p:cNvSpPr>
            <p:nvPr/>
          </p:nvSpPr>
          <p:spPr bwMode="auto">
            <a:xfrm>
              <a:off x="3216" y="2112"/>
              <a:ext cx="240" cy="240"/>
            </a:xfrm>
            <a:prstGeom prst="ellipse">
              <a:avLst/>
            </a:prstGeom>
            <a:solidFill>
              <a:srgbClr val="CCFFFF"/>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0</a:t>
              </a:r>
            </a:p>
          </p:txBody>
        </p:sp>
        <p:sp>
          <p:nvSpPr>
            <p:cNvPr id="40984" name="Line 39"/>
            <p:cNvSpPr>
              <a:spLocks noChangeShapeType="1"/>
            </p:cNvSpPr>
            <p:nvPr/>
          </p:nvSpPr>
          <p:spPr bwMode="auto">
            <a:xfrm>
              <a:off x="3024" y="2256"/>
              <a:ext cx="19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0985" name="Line 40"/>
            <p:cNvSpPr>
              <a:spLocks noChangeShapeType="1"/>
            </p:cNvSpPr>
            <p:nvPr/>
          </p:nvSpPr>
          <p:spPr bwMode="auto">
            <a:xfrm>
              <a:off x="3024" y="2784"/>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33194" name="Text Box 42"/>
          <p:cNvSpPr txBox="1">
            <a:spLocks noChangeArrowheads="1"/>
          </p:cNvSpPr>
          <p:nvPr/>
        </p:nvSpPr>
        <p:spPr bwMode="auto">
          <a:xfrm>
            <a:off x="4572000" y="5257800"/>
            <a:ext cx="3100388" cy="1187450"/>
          </a:xfrm>
          <a:prstGeom prst="rect">
            <a:avLst/>
          </a:prstGeom>
          <a:noFill/>
          <a:ln w="9525">
            <a:noFill/>
            <a:miter lim="800000"/>
            <a:headEnd/>
            <a:tailEnd/>
          </a:ln>
          <a:effectLst/>
        </p:spPr>
        <p:txBody>
          <a:bodyPr wrap="none">
            <a:spAutoFit/>
          </a:bodyPr>
          <a:lstStyle/>
          <a:p>
            <a:pPr eaLnBrk="1" hangingPunct="1"/>
            <a:r>
              <a:rPr lang="ja-JP" altLang="en-US"/>
              <a:t>同時にはどちらか</a:t>
            </a:r>
          </a:p>
          <a:p>
            <a:pPr eaLnBrk="1" hangingPunct="1"/>
            <a:r>
              <a:rPr lang="ja-JP" altLang="en-US"/>
              <a:t>片方のプロセスのみが</a:t>
            </a:r>
          </a:p>
          <a:p>
            <a:pPr eaLnBrk="1" hangingPunct="1"/>
            <a:r>
              <a:rPr lang="ja-JP" altLang="en-US"/>
              <a:t>臨界領域に入れる</a:t>
            </a:r>
          </a:p>
        </p:txBody>
      </p:sp>
      <p:sp>
        <p:nvSpPr>
          <p:cNvPr id="40978" name="Text Box 43"/>
          <p:cNvSpPr txBox="1">
            <a:spLocks noChangeArrowheads="1"/>
          </p:cNvSpPr>
          <p:nvPr/>
        </p:nvSpPr>
        <p:spPr bwMode="auto">
          <a:xfrm>
            <a:off x="381000" y="1371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プロセス0</a:t>
            </a:r>
          </a:p>
        </p:txBody>
      </p:sp>
      <p:sp>
        <p:nvSpPr>
          <p:cNvPr id="40979" name="Oval 45"/>
          <p:cNvSpPr>
            <a:spLocks noChangeArrowheads="1"/>
          </p:cNvSpPr>
          <p:nvPr/>
        </p:nvSpPr>
        <p:spPr bwMode="auto">
          <a:xfrm>
            <a:off x="4267200" y="4191000"/>
            <a:ext cx="381000" cy="38100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0980" name="Oval 46"/>
          <p:cNvSpPr>
            <a:spLocks noChangeArrowheads="1"/>
          </p:cNvSpPr>
          <p:nvPr/>
        </p:nvSpPr>
        <p:spPr bwMode="auto">
          <a:xfrm>
            <a:off x="4267200" y="3352800"/>
            <a:ext cx="381000" cy="38100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0</a:t>
            </a:r>
          </a:p>
        </p:txBody>
      </p:sp>
      <p:sp>
        <p:nvSpPr>
          <p:cNvPr id="40981" name="Line 51"/>
          <p:cNvSpPr>
            <a:spLocks noChangeShapeType="1"/>
          </p:cNvSpPr>
          <p:nvPr/>
        </p:nvSpPr>
        <p:spPr bwMode="auto">
          <a:xfrm>
            <a:off x="4648200" y="2743200"/>
            <a:ext cx="0" cy="2286000"/>
          </a:xfrm>
          <a:prstGeom prst="line">
            <a:avLst/>
          </a:prstGeom>
          <a:noFill/>
          <a:ln w="19050">
            <a:solidFill>
              <a:schemeClr val="tx1"/>
            </a:solidFill>
            <a:prstDash val="sysDot"/>
            <a:round/>
            <a:headEnd/>
            <a:tailEnd/>
          </a:ln>
          <a:effectLst/>
        </p:spPr>
        <p:txBody>
          <a:bodyPr wrap="none"/>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3201"/>
                                        </p:tgtEl>
                                        <p:attrNameLst>
                                          <p:attrName>style.visibility</p:attrName>
                                        </p:attrNameLst>
                                      </p:cBhvr>
                                      <p:to>
                                        <p:strVal val="visible"/>
                                      </p:to>
                                    </p:set>
                                    <p:animEffect transition="in" filter="wipe(left)">
                                      <p:cBhvr>
                                        <p:cTn id="7" dur="500"/>
                                        <p:tgtEl>
                                          <p:spTgt spid="4332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3202"/>
                                        </p:tgtEl>
                                        <p:attrNameLst>
                                          <p:attrName>style.visibility</p:attrName>
                                        </p:attrNameLst>
                                      </p:cBhvr>
                                      <p:to>
                                        <p:strVal val="visible"/>
                                      </p:to>
                                    </p:set>
                                    <p:animEffect transition="in" filter="wipe(left)">
                                      <p:cBhvr>
                                        <p:cTn id="12" dur="500"/>
                                        <p:tgtEl>
                                          <p:spTgt spid="4332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33188"/>
                                        </p:tgtEl>
                                        <p:attrNameLst>
                                          <p:attrName>style.visibility</p:attrName>
                                        </p:attrNameLst>
                                      </p:cBhvr>
                                      <p:to>
                                        <p:strVal val="visible"/>
                                      </p:to>
                                    </p:set>
                                    <p:animEffect transition="in" filter="wipe(left)">
                                      <p:cBhvr>
                                        <p:cTn id="17" dur="500"/>
                                        <p:tgtEl>
                                          <p:spTgt spid="4331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33190"/>
                                        </p:tgtEl>
                                        <p:attrNameLst>
                                          <p:attrName>style.visibility</p:attrName>
                                        </p:attrNameLst>
                                      </p:cBhvr>
                                      <p:to>
                                        <p:strVal val="visible"/>
                                      </p:to>
                                    </p:set>
                                    <p:animEffect transition="in" filter="wipe(left)">
                                      <p:cBhvr>
                                        <p:cTn id="22" dur="500"/>
                                        <p:tgtEl>
                                          <p:spTgt spid="4331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33171"/>
                                        </p:tgtEl>
                                        <p:attrNameLst>
                                          <p:attrName>style.visibility</p:attrName>
                                        </p:attrNameLst>
                                      </p:cBhvr>
                                      <p:to>
                                        <p:strVal val="visible"/>
                                      </p:to>
                                    </p:set>
                                    <p:animEffect transition="in" filter="wipe(left)">
                                      <p:cBhvr>
                                        <p:cTn id="27" dur="500"/>
                                        <p:tgtEl>
                                          <p:spTgt spid="43317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33189"/>
                                        </p:tgtEl>
                                        <p:attrNameLst>
                                          <p:attrName>style.visibility</p:attrName>
                                        </p:attrNameLst>
                                      </p:cBhvr>
                                      <p:to>
                                        <p:strVal val="visible"/>
                                      </p:to>
                                    </p:set>
                                    <p:animEffect transition="in" filter="wipe(left)">
                                      <p:cBhvr>
                                        <p:cTn id="32" dur="500"/>
                                        <p:tgtEl>
                                          <p:spTgt spid="4331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33194"/>
                                        </p:tgtEl>
                                        <p:attrNameLst>
                                          <p:attrName>style.visibility</p:attrName>
                                        </p:attrNameLst>
                                      </p:cBhvr>
                                      <p:to>
                                        <p:strVal val="visible"/>
                                      </p:to>
                                    </p:set>
                                    <p:anim calcmode="lin" valueType="num">
                                      <p:cBhvr additive="base">
                                        <p:cTn id="37" dur="500" fill="hold"/>
                                        <p:tgtEl>
                                          <p:spTgt spid="433194"/>
                                        </p:tgtEl>
                                        <p:attrNameLst>
                                          <p:attrName>ppt_x</p:attrName>
                                        </p:attrNameLst>
                                      </p:cBhvr>
                                      <p:tavLst>
                                        <p:tav tm="0">
                                          <p:val>
                                            <p:strVal val="#ppt_x"/>
                                          </p:val>
                                        </p:tav>
                                        <p:tav tm="100000">
                                          <p:val>
                                            <p:strVal val="#ppt_x"/>
                                          </p:val>
                                        </p:tav>
                                      </p:tavLst>
                                    </p:anim>
                                    <p:anim calcmode="lin" valueType="num">
                                      <p:cBhvr additive="base">
                                        <p:cTn id="38" dur="500" fill="hold"/>
                                        <p:tgtEl>
                                          <p:spTgt spid="433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71" grpId="0" animBg="1" autoUpdateAnimBg="0"/>
      <p:bldP spid="433194"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Dekker </a:t>
            </a:r>
            <a:r>
              <a:rPr lang="ja-JP" altLang="en-US"/>
              <a:t>のアルゴリズム</a:t>
            </a:r>
          </a:p>
        </p:txBody>
      </p:sp>
      <p:sp>
        <p:nvSpPr>
          <p:cNvPr id="41987" name="Text Box 4"/>
          <p:cNvSpPr txBox="1">
            <a:spLocks noChangeArrowheads="1"/>
          </p:cNvSpPr>
          <p:nvPr/>
        </p:nvSpPr>
        <p:spPr bwMode="auto">
          <a:xfrm>
            <a:off x="2819400" y="3276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プロセス0</a:t>
            </a:r>
          </a:p>
        </p:txBody>
      </p:sp>
      <p:sp>
        <p:nvSpPr>
          <p:cNvPr id="41988" name="Text Box 5"/>
          <p:cNvSpPr txBox="1">
            <a:spLocks noChangeArrowheads="1"/>
          </p:cNvSpPr>
          <p:nvPr/>
        </p:nvSpPr>
        <p:spPr bwMode="auto">
          <a:xfrm>
            <a:off x="2819400" y="41148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41989" name="Text Box 6"/>
          <p:cNvSpPr txBox="1">
            <a:spLocks noChangeArrowheads="1"/>
          </p:cNvSpPr>
          <p:nvPr/>
        </p:nvSpPr>
        <p:spPr bwMode="auto">
          <a:xfrm>
            <a:off x="4876800" y="2743200"/>
            <a:ext cx="1150938" cy="457200"/>
          </a:xfrm>
          <a:prstGeom prst="rect">
            <a:avLst/>
          </a:prstGeom>
          <a:noFill/>
          <a:ln w="9525">
            <a:noFill/>
            <a:miter lim="800000"/>
            <a:headEnd/>
            <a:tailEnd/>
          </a:ln>
          <a:effectLst/>
        </p:spPr>
        <p:txBody>
          <a:bodyPr wrap="none">
            <a:spAutoFit/>
          </a:bodyPr>
          <a:lstStyle/>
          <a:p>
            <a:pPr eaLnBrk="1" hangingPunct="1"/>
            <a:r>
              <a:rPr lang="en-US" altLang="ja-JP"/>
              <a:t>turn = 0</a:t>
            </a:r>
          </a:p>
        </p:txBody>
      </p:sp>
      <p:grpSp>
        <p:nvGrpSpPr>
          <p:cNvPr id="434217" name="Group 41"/>
          <p:cNvGrpSpPr>
            <a:grpSpLocks/>
          </p:cNvGrpSpPr>
          <p:nvPr/>
        </p:nvGrpSpPr>
        <p:grpSpPr bwMode="auto">
          <a:xfrm>
            <a:off x="5334000" y="4191000"/>
            <a:ext cx="1524000" cy="381000"/>
            <a:chOff x="3360" y="2640"/>
            <a:chExt cx="960" cy="240"/>
          </a:xfrm>
        </p:grpSpPr>
        <p:sp>
          <p:nvSpPr>
            <p:cNvPr id="42005" name="Line 21"/>
            <p:cNvSpPr>
              <a:spLocks noChangeShapeType="1"/>
            </p:cNvSpPr>
            <p:nvPr/>
          </p:nvSpPr>
          <p:spPr bwMode="auto">
            <a:xfrm>
              <a:off x="3360" y="2784"/>
              <a:ext cx="19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2006" name="Oval 22"/>
            <p:cNvSpPr>
              <a:spLocks noChangeArrowheads="1"/>
            </p:cNvSpPr>
            <p:nvPr/>
          </p:nvSpPr>
          <p:spPr bwMode="auto">
            <a:xfrm>
              <a:off x="4080" y="2640"/>
              <a:ext cx="240" cy="24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2007" name="Rectangle 24"/>
            <p:cNvSpPr>
              <a:spLocks noChangeArrowheads="1"/>
            </p:cNvSpPr>
            <p:nvPr/>
          </p:nvSpPr>
          <p:spPr bwMode="auto">
            <a:xfrm>
              <a:off x="3552" y="2640"/>
              <a:ext cx="384" cy="240"/>
            </a:xfrm>
            <a:prstGeom prst="rect">
              <a:avLst/>
            </a:prstGeom>
            <a:solidFill>
              <a:srgbClr val="CCFFCC"/>
            </a:solidFill>
            <a:ln w="19050">
              <a:solidFill>
                <a:schemeClr val="tx1"/>
              </a:solidFill>
              <a:miter lim="800000"/>
              <a:headEnd/>
              <a:tailEnd/>
            </a:ln>
            <a:effectLst/>
          </p:spPr>
          <p:txBody>
            <a:bodyPr wrap="none" anchor="ctr"/>
            <a:lstStyle/>
            <a:p>
              <a:pPr algn="ctr" eaLnBrk="1" hangingPunct="1"/>
              <a:r>
                <a:rPr lang="en-US" altLang="ja-JP">
                  <a:solidFill>
                    <a:srgbClr val="000000"/>
                  </a:solidFill>
                </a:rPr>
                <a:t>CS1</a:t>
              </a:r>
            </a:p>
          </p:txBody>
        </p:sp>
        <p:sp>
          <p:nvSpPr>
            <p:cNvPr id="42008" name="Line 25"/>
            <p:cNvSpPr>
              <a:spLocks noChangeShapeType="1"/>
            </p:cNvSpPr>
            <p:nvPr/>
          </p:nvSpPr>
          <p:spPr bwMode="auto">
            <a:xfrm>
              <a:off x="3936" y="2784"/>
              <a:ext cx="144"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1991" name="Oval 26"/>
          <p:cNvSpPr>
            <a:spLocks noChangeArrowheads="1"/>
          </p:cNvSpPr>
          <p:nvPr/>
        </p:nvSpPr>
        <p:spPr bwMode="auto">
          <a:xfrm>
            <a:off x="4191000" y="2133600"/>
            <a:ext cx="304800" cy="304800"/>
          </a:xfrm>
          <a:prstGeom prst="ellipse">
            <a:avLst/>
          </a:prstGeom>
          <a:solidFill>
            <a:srgbClr val="CCFFFF"/>
          </a:solidFill>
          <a:ln w="19050">
            <a:solidFill>
              <a:schemeClr val="tx1"/>
            </a:solidFill>
            <a:round/>
            <a:headEnd/>
            <a:tailEnd/>
          </a:ln>
          <a:effectLst/>
        </p:spPr>
        <p:txBody>
          <a:bodyPr wrap="none" anchor="ctr"/>
          <a:lstStyle/>
          <a:p>
            <a:pPr eaLnBrk="1" hangingPunct="1"/>
            <a:endParaRPr lang="ja-JP" altLang="en-US"/>
          </a:p>
        </p:txBody>
      </p:sp>
      <p:sp>
        <p:nvSpPr>
          <p:cNvPr id="41992" name="Text Box 27"/>
          <p:cNvSpPr txBox="1">
            <a:spLocks noChangeArrowheads="1"/>
          </p:cNvSpPr>
          <p:nvPr/>
        </p:nvSpPr>
        <p:spPr bwMode="auto">
          <a:xfrm>
            <a:off x="4572000" y="2057400"/>
            <a:ext cx="657225" cy="457200"/>
          </a:xfrm>
          <a:prstGeom prst="rect">
            <a:avLst/>
          </a:prstGeom>
          <a:noFill/>
          <a:ln w="9525">
            <a:noFill/>
            <a:miter lim="800000"/>
            <a:headEnd/>
            <a:tailEnd/>
          </a:ln>
          <a:effectLst/>
        </p:spPr>
        <p:txBody>
          <a:bodyPr wrap="none">
            <a:spAutoFit/>
          </a:bodyPr>
          <a:lstStyle/>
          <a:p>
            <a:pPr eaLnBrk="1" hangingPunct="1"/>
            <a:r>
              <a:rPr lang="en-US" altLang="ja-JP"/>
              <a:t>true</a:t>
            </a:r>
          </a:p>
        </p:txBody>
      </p:sp>
      <p:sp>
        <p:nvSpPr>
          <p:cNvPr id="41993" name="Oval 28"/>
          <p:cNvSpPr>
            <a:spLocks noChangeArrowheads="1"/>
          </p:cNvSpPr>
          <p:nvPr/>
        </p:nvSpPr>
        <p:spPr bwMode="auto">
          <a:xfrm>
            <a:off x="5486400" y="2133600"/>
            <a:ext cx="304800" cy="304800"/>
          </a:xfrm>
          <a:prstGeom prst="ellipse">
            <a:avLst/>
          </a:prstGeom>
          <a:solidFill>
            <a:srgbClr val="FFFF99"/>
          </a:solidFill>
          <a:ln w="19050">
            <a:solidFill>
              <a:schemeClr val="tx1"/>
            </a:solidFill>
            <a:round/>
            <a:headEnd/>
            <a:tailEnd/>
          </a:ln>
          <a:effectLst/>
        </p:spPr>
        <p:txBody>
          <a:bodyPr wrap="none" anchor="ctr"/>
          <a:lstStyle/>
          <a:p>
            <a:pPr eaLnBrk="1" hangingPunct="1"/>
            <a:endParaRPr lang="ja-JP" altLang="en-US"/>
          </a:p>
        </p:txBody>
      </p:sp>
      <p:sp>
        <p:nvSpPr>
          <p:cNvPr id="41994" name="Text Box 29"/>
          <p:cNvSpPr txBox="1">
            <a:spLocks noChangeArrowheads="1"/>
          </p:cNvSpPr>
          <p:nvPr/>
        </p:nvSpPr>
        <p:spPr bwMode="auto">
          <a:xfrm>
            <a:off x="5867400" y="2057400"/>
            <a:ext cx="758825" cy="457200"/>
          </a:xfrm>
          <a:prstGeom prst="rect">
            <a:avLst/>
          </a:prstGeom>
          <a:noFill/>
          <a:ln w="9525">
            <a:noFill/>
            <a:miter lim="800000"/>
            <a:headEnd/>
            <a:tailEnd/>
          </a:ln>
          <a:effectLst/>
        </p:spPr>
        <p:txBody>
          <a:bodyPr wrap="none">
            <a:spAutoFit/>
          </a:bodyPr>
          <a:lstStyle/>
          <a:p>
            <a:pPr eaLnBrk="1" hangingPunct="1"/>
            <a:r>
              <a:rPr lang="en-US" altLang="ja-JP"/>
              <a:t>false</a:t>
            </a:r>
          </a:p>
        </p:txBody>
      </p:sp>
      <p:grpSp>
        <p:nvGrpSpPr>
          <p:cNvPr id="434216" name="Group 40"/>
          <p:cNvGrpSpPr>
            <a:grpSpLocks/>
          </p:cNvGrpSpPr>
          <p:nvPr/>
        </p:nvGrpSpPr>
        <p:grpSpPr bwMode="auto">
          <a:xfrm>
            <a:off x="4648200" y="4191000"/>
            <a:ext cx="685800" cy="381000"/>
            <a:chOff x="2928" y="2640"/>
            <a:chExt cx="432" cy="240"/>
          </a:xfrm>
        </p:grpSpPr>
        <p:sp>
          <p:nvSpPr>
            <p:cNvPr id="42003" name="Oval 31"/>
            <p:cNvSpPr>
              <a:spLocks noChangeArrowheads="1"/>
            </p:cNvSpPr>
            <p:nvPr/>
          </p:nvSpPr>
          <p:spPr bwMode="auto">
            <a:xfrm>
              <a:off x="3120" y="2640"/>
              <a:ext cx="240" cy="240"/>
            </a:xfrm>
            <a:prstGeom prst="ellipse">
              <a:avLst/>
            </a:prstGeom>
            <a:solidFill>
              <a:srgbClr val="CCFFFF"/>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2004" name="Line 34"/>
            <p:cNvSpPr>
              <a:spLocks noChangeShapeType="1"/>
            </p:cNvSpPr>
            <p:nvPr/>
          </p:nvSpPr>
          <p:spPr bwMode="auto">
            <a:xfrm>
              <a:off x="2928" y="2784"/>
              <a:ext cx="19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34211" name="Text Box 35"/>
          <p:cNvSpPr txBox="1">
            <a:spLocks noChangeArrowheads="1"/>
          </p:cNvSpPr>
          <p:nvPr/>
        </p:nvSpPr>
        <p:spPr bwMode="auto">
          <a:xfrm>
            <a:off x="3962400" y="5105400"/>
            <a:ext cx="4603750" cy="1187450"/>
          </a:xfrm>
          <a:prstGeom prst="rect">
            <a:avLst/>
          </a:prstGeom>
          <a:noFill/>
          <a:ln w="9525">
            <a:noFill/>
            <a:miter lim="800000"/>
            <a:headEnd/>
            <a:tailEnd/>
          </a:ln>
          <a:effectLst/>
        </p:spPr>
        <p:txBody>
          <a:bodyPr wrap="none">
            <a:spAutoFit/>
          </a:bodyPr>
          <a:lstStyle/>
          <a:p>
            <a:pPr eaLnBrk="1" hangingPunct="1"/>
            <a:r>
              <a:rPr lang="ja-JP" altLang="en-US"/>
              <a:t>相手の番であっても、</a:t>
            </a:r>
          </a:p>
          <a:p>
            <a:pPr eaLnBrk="1" hangingPunct="1"/>
            <a:r>
              <a:rPr lang="ja-JP" altLang="en-US"/>
              <a:t>相手が臨界領域に入ってなければ</a:t>
            </a:r>
          </a:p>
          <a:p>
            <a:pPr eaLnBrk="1" hangingPunct="1"/>
            <a:r>
              <a:rPr lang="ja-JP" altLang="en-US"/>
              <a:t>自分が臨界領域に入れる</a:t>
            </a:r>
          </a:p>
        </p:txBody>
      </p:sp>
      <p:sp>
        <p:nvSpPr>
          <p:cNvPr id="41997" name="Text Box 36"/>
          <p:cNvSpPr txBox="1">
            <a:spLocks noChangeArrowheads="1"/>
          </p:cNvSpPr>
          <p:nvPr/>
        </p:nvSpPr>
        <p:spPr bwMode="auto">
          <a:xfrm>
            <a:off x="381000" y="1371600"/>
            <a:ext cx="1423988" cy="457200"/>
          </a:xfrm>
          <a:prstGeom prst="rect">
            <a:avLst/>
          </a:prstGeom>
          <a:noFill/>
          <a:ln w="9525">
            <a:noFill/>
            <a:miter lim="800000"/>
            <a:headEnd/>
            <a:tailEnd/>
          </a:ln>
          <a:effectLst/>
        </p:spPr>
        <p:txBody>
          <a:bodyPr wrap="none">
            <a:spAutoFit/>
          </a:bodyPr>
          <a:lstStyle/>
          <a:p>
            <a:pPr eaLnBrk="1" hangingPunct="1"/>
            <a:r>
              <a:rPr lang="ja-JP" altLang="en-US"/>
              <a:t>プロセス0</a:t>
            </a:r>
          </a:p>
        </p:txBody>
      </p:sp>
      <p:sp>
        <p:nvSpPr>
          <p:cNvPr id="41998" name="Oval 37"/>
          <p:cNvSpPr>
            <a:spLocks noChangeArrowheads="1"/>
          </p:cNvSpPr>
          <p:nvPr/>
        </p:nvSpPr>
        <p:spPr bwMode="auto">
          <a:xfrm>
            <a:off x="4267200" y="4191000"/>
            <a:ext cx="381000" cy="38100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1</a:t>
            </a:r>
          </a:p>
        </p:txBody>
      </p:sp>
      <p:sp>
        <p:nvSpPr>
          <p:cNvPr id="41999" name="Oval 38"/>
          <p:cNvSpPr>
            <a:spLocks noChangeArrowheads="1"/>
          </p:cNvSpPr>
          <p:nvPr/>
        </p:nvSpPr>
        <p:spPr bwMode="auto">
          <a:xfrm>
            <a:off x="4267200" y="3352800"/>
            <a:ext cx="381000" cy="381000"/>
          </a:xfrm>
          <a:prstGeom prst="ellipse">
            <a:avLst/>
          </a:prstGeom>
          <a:solidFill>
            <a:srgbClr val="FFFF99"/>
          </a:solidFill>
          <a:ln w="19050">
            <a:solidFill>
              <a:schemeClr val="tx1"/>
            </a:solidFill>
            <a:round/>
            <a:headEnd/>
            <a:tailEnd/>
          </a:ln>
          <a:effectLst/>
        </p:spPr>
        <p:txBody>
          <a:bodyPr wrap="none" anchor="ctr"/>
          <a:lstStyle/>
          <a:p>
            <a:pPr algn="ctr" eaLnBrk="1" hangingPunct="1"/>
            <a:r>
              <a:rPr lang="en-US" altLang="ja-JP" i="1">
                <a:solidFill>
                  <a:srgbClr val="000000"/>
                </a:solidFill>
              </a:rPr>
              <a:t>f</a:t>
            </a:r>
            <a:r>
              <a:rPr lang="en-US" altLang="ja-JP">
                <a:solidFill>
                  <a:srgbClr val="000000"/>
                </a:solidFill>
              </a:rPr>
              <a:t>0</a:t>
            </a:r>
          </a:p>
        </p:txBody>
      </p:sp>
      <p:sp>
        <p:nvSpPr>
          <p:cNvPr id="42000" name="Line 39"/>
          <p:cNvSpPr>
            <a:spLocks noChangeShapeType="1"/>
          </p:cNvSpPr>
          <p:nvPr/>
        </p:nvSpPr>
        <p:spPr bwMode="auto">
          <a:xfrm>
            <a:off x="4648200" y="2743200"/>
            <a:ext cx="0" cy="2286000"/>
          </a:xfrm>
          <a:prstGeom prst="line">
            <a:avLst/>
          </a:prstGeom>
          <a:noFill/>
          <a:ln w="19050">
            <a:solidFill>
              <a:schemeClr val="tx1"/>
            </a:solidFill>
            <a:prstDash val="sysDot"/>
            <a:round/>
            <a:headEnd/>
            <a:tailEnd/>
          </a:ln>
          <a:effectLst/>
        </p:spPr>
        <p:txBody>
          <a:bodyPr wrap="none"/>
          <a:lstStyle/>
          <a:p>
            <a:endParaRPr lang="ja-JP" altLang="en-US"/>
          </a:p>
        </p:txBody>
      </p:sp>
      <p:sp useBgFill="1">
        <p:nvSpPr>
          <p:cNvPr id="434219" name="Text Box 43"/>
          <p:cNvSpPr txBox="1">
            <a:spLocks noChangeArrowheads="1"/>
          </p:cNvSpPr>
          <p:nvPr/>
        </p:nvSpPr>
        <p:spPr bwMode="auto">
          <a:xfrm>
            <a:off x="2971800" y="6248400"/>
            <a:ext cx="5900738" cy="457200"/>
          </a:xfrm>
          <a:prstGeom prst="rect">
            <a:avLst/>
          </a:prstGeom>
          <a:ln w="9525">
            <a:noFill/>
            <a:miter lim="800000"/>
            <a:headEnd/>
            <a:tailEnd/>
          </a:ln>
          <a:effectLst/>
        </p:spPr>
        <p:txBody>
          <a:bodyPr wrap="none">
            <a:spAutoFit/>
          </a:bodyPr>
          <a:lstStyle/>
          <a:p>
            <a:pPr eaLnBrk="1" hangingPunct="1"/>
            <a:r>
              <a:rPr lang="ja-JP" altLang="en-US"/>
              <a:t>相手が</a:t>
            </a:r>
            <a:r>
              <a:rPr lang="ja-JP" altLang="en-US" sz="2000"/>
              <a:t>(</a:t>
            </a:r>
            <a:r>
              <a:rPr lang="en-US" altLang="ja-JP" sz="2000"/>
              <a:t>CS</a:t>
            </a:r>
            <a:r>
              <a:rPr lang="ja-JP" altLang="en-US" sz="2000"/>
              <a:t>の外で)</a:t>
            </a:r>
            <a:r>
              <a:rPr lang="ja-JP" altLang="en-US"/>
              <a:t>フリーズしても自分は動ける</a:t>
            </a:r>
          </a:p>
        </p:txBody>
      </p:sp>
      <p:sp>
        <p:nvSpPr>
          <p:cNvPr id="42002" name="Rectangle 44"/>
          <p:cNvSpPr>
            <a:spLocks noChangeArrowheads="1"/>
          </p:cNvSpPr>
          <p:nvPr/>
        </p:nvSpPr>
        <p:spPr bwMode="auto">
          <a:xfrm>
            <a:off x="152400" y="1828800"/>
            <a:ext cx="2667000" cy="5029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i="1"/>
              <a:t>flag</a:t>
            </a:r>
            <a:r>
              <a:rPr lang="en-US" altLang="ja-JP"/>
              <a:t>0 := true;</a:t>
            </a:r>
            <a:endParaRPr lang="ja-JP" altLang="en-US" sz="2000">
              <a:solidFill>
                <a:schemeClr val="tx2"/>
              </a:solidFill>
            </a:endParaRPr>
          </a:p>
          <a:p>
            <a:pPr eaLnBrk="1" hangingPunct="1"/>
            <a:r>
              <a:rPr lang="en-US" altLang="ja-JP"/>
              <a:t>while (</a:t>
            </a:r>
            <a:r>
              <a:rPr lang="en-US" altLang="ja-JP" i="1"/>
              <a:t>flag</a:t>
            </a:r>
            <a:r>
              <a:rPr lang="en-US" altLang="ja-JP"/>
              <a:t>1) {</a:t>
            </a:r>
          </a:p>
          <a:p>
            <a:pPr eaLnBrk="1" hangingPunct="1"/>
            <a:r>
              <a:rPr lang="en-US" altLang="ja-JP"/>
              <a:t>   if (</a:t>
            </a:r>
            <a:r>
              <a:rPr lang="en-US" altLang="ja-JP" i="1"/>
              <a:t>turn</a:t>
            </a:r>
            <a:r>
              <a:rPr lang="en-US" altLang="ja-JP"/>
              <a:t> = 1) {</a:t>
            </a:r>
            <a:endParaRPr lang="ja-JP" altLang="en-US" sz="2000">
              <a:solidFill>
                <a:schemeClr val="tx2"/>
              </a:solidFill>
            </a:endParaRPr>
          </a:p>
          <a:p>
            <a:pPr eaLnBrk="1" hangingPunct="1"/>
            <a:r>
              <a:rPr lang="en-US" altLang="ja-JP"/>
              <a:t>      </a:t>
            </a:r>
            <a:r>
              <a:rPr lang="en-US" altLang="ja-JP" i="1"/>
              <a:t>flag</a:t>
            </a:r>
            <a:r>
              <a:rPr lang="en-US" altLang="ja-JP"/>
              <a:t>0 := false;</a:t>
            </a:r>
            <a:endParaRPr lang="ja-JP" altLang="en-US" sz="2000">
              <a:solidFill>
                <a:schemeClr val="tx2"/>
              </a:solidFill>
            </a:endParaRPr>
          </a:p>
          <a:p>
            <a:pPr eaLnBrk="1" hangingPunct="1"/>
            <a:r>
              <a:rPr lang="en-US" altLang="ja-JP"/>
              <a:t>      while (</a:t>
            </a:r>
            <a:r>
              <a:rPr lang="en-US" altLang="ja-JP" i="1"/>
              <a:t>turn</a:t>
            </a:r>
            <a:r>
              <a:rPr lang="en-US" altLang="ja-JP"/>
              <a:t> = 1)</a:t>
            </a:r>
          </a:p>
          <a:p>
            <a:pPr eaLnBrk="1" hangingPunct="1"/>
            <a:r>
              <a:rPr lang="en-US" altLang="ja-JP"/>
              <a:t>         wait();</a:t>
            </a:r>
            <a:endParaRPr lang="ja-JP" altLang="en-US" sz="2000">
              <a:solidFill>
                <a:schemeClr val="tx2"/>
              </a:solidFill>
            </a:endParaRPr>
          </a:p>
          <a:p>
            <a:pPr eaLnBrk="1" hangingPunct="1"/>
            <a:r>
              <a:rPr lang="en-US" altLang="ja-JP"/>
              <a:t>      </a:t>
            </a:r>
            <a:r>
              <a:rPr lang="en-US" altLang="ja-JP" i="1"/>
              <a:t>flag</a:t>
            </a:r>
            <a:r>
              <a:rPr lang="en-US" altLang="ja-JP"/>
              <a:t>0 := true;</a:t>
            </a:r>
            <a:endParaRPr lang="ja-JP" altLang="en-US" sz="2000">
              <a:solidFill>
                <a:schemeClr val="tx2"/>
              </a:solidFill>
            </a:endParaRPr>
          </a:p>
          <a:p>
            <a:pPr eaLnBrk="1" hangingPunct="1"/>
            <a:r>
              <a:rPr lang="en-US" altLang="ja-JP"/>
              <a:t>   }</a:t>
            </a:r>
          </a:p>
          <a:p>
            <a:pPr eaLnBrk="1" hangingPunct="1"/>
            <a:r>
              <a:rPr lang="en-US" altLang="ja-JP"/>
              <a:t>}</a:t>
            </a:r>
          </a:p>
          <a:p>
            <a:pPr eaLnBrk="1" hangingPunct="1"/>
            <a:r>
              <a:rPr lang="en-US" altLang="ja-JP"/>
              <a:t>CS0();</a:t>
            </a:r>
          </a:p>
          <a:p>
            <a:pPr eaLnBrk="1" hangingPunct="1"/>
            <a:r>
              <a:rPr lang="en-US" altLang="ja-JP" i="1"/>
              <a:t>turn</a:t>
            </a:r>
            <a:r>
              <a:rPr lang="en-US" altLang="ja-JP"/>
              <a:t> := 1;</a:t>
            </a:r>
            <a:endParaRPr lang="ja-JP" altLang="en-US" sz="2000">
              <a:solidFill>
                <a:schemeClr val="tx2"/>
              </a:solidFill>
            </a:endParaRPr>
          </a:p>
          <a:p>
            <a:pPr eaLnBrk="1" hangingPunct="1"/>
            <a:r>
              <a:rPr lang="en-US" altLang="ja-JP" i="1"/>
              <a:t>flag</a:t>
            </a:r>
            <a:r>
              <a:rPr lang="en-US" altLang="ja-JP"/>
              <a:t>0 := false;</a:t>
            </a:r>
            <a:endParaRPr lang="en-US" altLang="ja-JP" sz="2000">
              <a:solidFill>
                <a:schemeClr val="tx2"/>
              </a:solidFill>
            </a:endParaRPr>
          </a:p>
          <a:p>
            <a:pPr eaLnBrk="1" hangingPunct="1"/>
            <a:r>
              <a:rPr lang="en-US" altLang="ja-JP"/>
              <a:t>NCS0();</a:t>
            </a:r>
            <a:endParaRPr lang="en-US" altLang="ja-JP" sz="20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4216"/>
                                        </p:tgtEl>
                                        <p:attrNameLst>
                                          <p:attrName>style.visibility</p:attrName>
                                        </p:attrNameLst>
                                      </p:cBhvr>
                                      <p:to>
                                        <p:strVal val="visible"/>
                                      </p:to>
                                    </p:set>
                                    <p:animEffect transition="in" filter="wipe(left)">
                                      <p:cBhvr>
                                        <p:cTn id="7" dur="500"/>
                                        <p:tgtEl>
                                          <p:spTgt spid="4342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4217"/>
                                        </p:tgtEl>
                                        <p:attrNameLst>
                                          <p:attrName>style.visibility</p:attrName>
                                        </p:attrNameLst>
                                      </p:cBhvr>
                                      <p:to>
                                        <p:strVal val="visible"/>
                                      </p:to>
                                    </p:set>
                                    <p:animEffect transition="in" filter="wipe(left)">
                                      <p:cBhvr>
                                        <p:cTn id="12" dur="500"/>
                                        <p:tgtEl>
                                          <p:spTgt spid="4342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34211"/>
                                        </p:tgtEl>
                                        <p:attrNameLst>
                                          <p:attrName>style.visibility</p:attrName>
                                        </p:attrNameLst>
                                      </p:cBhvr>
                                      <p:to>
                                        <p:strVal val="visible"/>
                                      </p:to>
                                    </p:set>
                                    <p:anim calcmode="lin" valueType="num">
                                      <p:cBhvr additive="base">
                                        <p:cTn id="17" dur="500" fill="hold"/>
                                        <p:tgtEl>
                                          <p:spTgt spid="434211"/>
                                        </p:tgtEl>
                                        <p:attrNameLst>
                                          <p:attrName>ppt_x</p:attrName>
                                        </p:attrNameLst>
                                      </p:cBhvr>
                                      <p:tavLst>
                                        <p:tav tm="0">
                                          <p:val>
                                            <p:strVal val="#ppt_x"/>
                                          </p:val>
                                        </p:tav>
                                        <p:tav tm="100000">
                                          <p:val>
                                            <p:strVal val="#ppt_x"/>
                                          </p:val>
                                        </p:tav>
                                      </p:tavLst>
                                    </p:anim>
                                    <p:anim calcmode="lin" valueType="num">
                                      <p:cBhvr additive="base">
                                        <p:cTn id="18" dur="500" fill="hold"/>
                                        <p:tgtEl>
                                          <p:spTgt spid="43421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34219"/>
                                        </p:tgtEl>
                                        <p:attrNameLst>
                                          <p:attrName>style.visibility</p:attrName>
                                        </p:attrNameLst>
                                      </p:cBhvr>
                                      <p:to>
                                        <p:strVal val="visible"/>
                                      </p:to>
                                    </p:set>
                                    <p:anim calcmode="lin" valueType="num">
                                      <p:cBhvr additive="base">
                                        <p:cTn id="23" dur="500" fill="hold"/>
                                        <p:tgtEl>
                                          <p:spTgt spid="434219"/>
                                        </p:tgtEl>
                                        <p:attrNameLst>
                                          <p:attrName>ppt_x</p:attrName>
                                        </p:attrNameLst>
                                      </p:cBhvr>
                                      <p:tavLst>
                                        <p:tav tm="0">
                                          <p:val>
                                            <p:strVal val="#ppt_x"/>
                                          </p:val>
                                        </p:tav>
                                        <p:tav tm="100000">
                                          <p:val>
                                            <p:strVal val="#ppt_x"/>
                                          </p:val>
                                        </p:tav>
                                      </p:tavLst>
                                    </p:anim>
                                    <p:anim calcmode="lin" valueType="num">
                                      <p:cBhvr additive="base">
                                        <p:cTn id="24" dur="500" fill="hold"/>
                                        <p:tgtEl>
                                          <p:spTgt spid="434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211" grpId="0" autoUpdateAnimBg="0"/>
      <p:bldP spid="434219"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762000"/>
            <a:ext cx="7772400" cy="762000"/>
          </a:xfrm>
        </p:spPr>
        <p:txBody>
          <a:bodyPr/>
          <a:lstStyle/>
          <a:p>
            <a:pPr eaLnBrk="1" hangingPunct="1"/>
            <a:r>
              <a:rPr lang="ja-JP" altLang="en-US"/>
              <a:t>プロセスの並行処理</a:t>
            </a:r>
          </a:p>
        </p:txBody>
      </p:sp>
      <p:grpSp>
        <p:nvGrpSpPr>
          <p:cNvPr id="393227" name="Group 11"/>
          <p:cNvGrpSpPr>
            <a:grpSpLocks/>
          </p:cNvGrpSpPr>
          <p:nvPr/>
        </p:nvGrpSpPr>
        <p:grpSpPr bwMode="auto">
          <a:xfrm>
            <a:off x="685800" y="2667000"/>
            <a:ext cx="2438400" cy="3124200"/>
            <a:chOff x="432" y="1680"/>
            <a:chExt cx="1536" cy="1968"/>
          </a:xfrm>
        </p:grpSpPr>
        <p:sp>
          <p:nvSpPr>
            <p:cNvPr id="8199" name="Rectangle 3"/>
            <p:cNvSpPr>
              <a:spLocks noChangeArrowheads="1"/>
            </p:cNvSpPr>
            <p:nvPr/>
          </p:nvSpPr>
          <p:spPr bwMode="auto">
            <a:xfrm>
              <a:off x="768" y="1968"/>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0;</a:t>
              </a:r>
            </a:p>
          </p:txBody>
        </p:sp>
        <p:sp>
          <p:nvSpPr>
            <p:cNvPr id="8200" name="Rectangle 4"/>
            <p:cNvSpPr>
              <a:spLocks noChangeArrowheads="1"/>
            </p:cNvSpPr>
            <p:nvPr/>
          </p:nvSpPr>
          <p:spPr bwMode="auto">
            <a:xfrm>
              <a:off x="768" y="3312"/>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a:t>print (</a:t>
              </a:r>
              <a:r>
                <a:rPr lang="en-US" altLang="ja-JP" sz="2800" i="1"/>
                <a:t>x</a:t>
              </a:r>
              <a:r>
                <a:rPr lang="en-US" altLang="ja-JP" sz="2800"/>
                <a:t>);</a:t>
              </a:r>
            </a:p>
          </p:txBody>
        </p:sp>
        <p:sp>
          <p:nvSpPr>
            <p:cNvPr id="8201" name="Rectangle 5"/>
            <p:cNvSpPr>
              <a:spLocks noChangeArrowheads="1"/>
            </p:cNvSpPr>
            <p:nvPr/>
          </p:nvSpPr>
          <p:spPr bwMode="auto">
            <a:xfrm>
              <a:off x="768" y="2640"/>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y</a:t>
              </a:r>
              <a:r>
                <a:rPr lang="en-US" altLang="ja-JP" sz="2800"/>
                <a:t>: = 1;</a:t>
              </a:r>
            </a:p>
          </p:txBody>
        </p:sp>
        <p:sp>
          <p:nvSpPr>
            <p:cNvPr id="8202" name="Text Box 6"/>
            <p:cNvSpPr txBox="1">
              <a:spLocks noChangeArrowheads="1"/>
            </p:cNvSpPr>
            <p:nvPr/>
          </p:nvSpPr>
          <p:spPr bwMode="auto">
            <a:xfrm>
              <a:off x="432" y="1680"/>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8203" name="Text Box 7"/>
            <p:cNvSpPr txBox="1">
              <a:spLocks noChangeArrowheads="1"/>
            </p:cNvSpPr>
            <p:nvPr/>
          </p:nvSpPr>
          <p:spPr bwMode="auto">
            <a:xfrm>
              <a:off x="432" y="2352"/>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8204" name="Text Box 8"/>
            <p:cNvSpPr txBox="1">
              <a:spLocks noChangeArrowheads="1"/>
            </p:cNvSpPr>
            <p:nvPr/>
          </p:nvSpPr>
          <p:spPr bwMode="auto">
            <a:xfrm>
              <a:off x="432" y="3024"/>
              <a:ext cx="897" cy="288"/>
            </a:xfrm>
            <a:prstGeom prst="rect">
              <a:avLst/>
            </a:prstGeom>
            <a:noFill/>
            <a:ln w="9525">
              <a:noFill/>
              <a:miter lim="800000"/>
              <a:headEnd/>
              <a:tailEnd/>
            </a:ln>
            <a:effectLst/>
          </p:spPr>
          <p:txBody>
            <a:bodyPr wrap="none">
              <a:spAutoFit/>
            </a:bodyPr>
            <a:lstStyle/>
            <a:p>
              <a:pPr eaLnBrk="1" hangingPunct="1"/>
              <a:r>
                <a:rPr lang="ja-JP" altLang="en-US"/>
                <a:t>プロセス3</a:t>
              </a:r>
            </a:p>
          </p:txBody>
        </p:sp>
      </p:grpSp>
      <p:sp>
        <p:nvSpPr>
          <p:cNvPr id="8196" name="Text Box 9"/>
          <p:cNvSpPr txBox="1">
            <a:spLocks noChangeArrowheads="1"/>
          </p:cNvSpPr>
          <p:nvPr/>
        </p:nvSpPr>
        <p:spPr bwMode="auto">
          <a:xfrm>
            <a:off x="609600" y="1752600"/>
            <a:ext cx="6450013" cy="519113"/>
          </a:xfrm>
          <a:prstGeom prst="rect">
            <a:avLst/>
          </a:prstGeom>
          <a:noFill/>
          <a:ln w="9525">
            <a:noFill/>
            <a:miter lim="800000"/>
            <a:headEnd/>
            <a:tailEnd/>
          </a:ln>
          <a:effectLst/>
        </p:spPr>
        <p:txBody>
          <a:bodyPr wrap="none">
            <a:spAutoFit/>
          </a:bodyPr>
          <a:lstStyle/>
          <a:p>
            <a:pPr eaLnBrk="1" hangingPunct="1"/>
            <a:r>
              <a:rPr lang="ja-JP" altLang="en-US" sz="2800"/>
              <a:t>どんなプロセスでも並行処理できるのか？</a:t>
            </a:r>
          </a:p>
        </p:txBody>
      </p:sp>
      <p:sp>
        <p:nvSpPr>
          <p:cNvPr id="393226" name="Text Box 10"/>
          <p:cNvSpPr txBox="1">
            <a:spLocks noChangeArrowheads="1"/>
          </p:cNvSpPr>
          <p:nvPr/>
        </p:nvSpPr>
        <p:spPr bwMode="auto">
          <a:xfrm>
            <a:off x="3505200" y="4724400"/>
            <a:ext cx="5157788" cy="946150"/>
          </a:xfrm>
          <a:prstGeom prst="rect">
            <a:avLst/>
          </a:prstGeom>
          <a:noFill/>
          <a:ln w="9525">
            <a:noFill/>
            <a:miter lim="800000"/>
            <a:headEnd/>
            <a:tailEnd/>
          </a:ln>
          <a:effectLst/>
        </p:spPr>
        <p:txBody>
          <a:bodyPr wrap="none">
            <a:spAutoFit/>
          </a:bodyPr>
          <a:lstStyle/>
          <a:p>
            <a:pPr eaLnBrk="1" hangingPunct="1"/>
            <a:r>
              <a:rPr lang="ja-JP" altLang="en-US" sz="2800"/>
              <a:t>プロセス1とプロセス3は</a:t>
            </a:r>
          </a:p>
          <a:p>
            <a:pPr eaLnBrk="1" hangingPunct="1"/>
            <a:r>
              <a:rPr lang="ja-JP" altLang="en-US" sz="2800"/>
              <a:t>プロセス1を先にしないといけない</a:t>
            </a:r>
          </a:p>
        </p:txBody>
      </p:sp>
      <p:sp>
        <p:nvSpPr>
          <p:cNvPr id="393228" name="Text Box 12"/>
          <p:cNvSpPr txBox="1">
            <a:spLocks noChangeArrowheads="1"/>
          </p:cNvSpPr>
          <p:nvPr/>
        </p:nvSpPr>
        <p:spPr bwMode="auto">
          <a:xfrm>
            <a:off x="3505200" y="2895600"/>
            <a:ext cx="4889500" cy="1373188"/>
          </a:xfrm>
          <a:prstGeom prst="rect">
            <a:avLst/>
          </a:prstGeom>
          <a:noFill/>
          <a:ln w="9525">
            <a:noFill/>
            <a:miter lim="800000"/>
            <a:headEnd/>
            <a:tailEnd/>
          </a:ln>
          <a:effectLst/>
        </p:spPr>
        <p:txBody>
          <a:bodyPr wrap="none">
            <a:spAutoFit/>
          </a:bodyPr>
          <a:lstStyle/>
          <a:p>
            <a:pPr eaLnBrk="1" hangingPunct="1"/>
            <a:r>
              <a:rPr lang="ja-JP" altLang="en-US" sz="2800"/>
              <a:t>プロセス1とプロセス2は</a:t>
            </a:r>
          </a:p>
          <a:p>
            <a:pPr eaLnBrk="1" hangingPunct="1"/>
            <a:r>
              <a:rPr lang="ja-JP" altLang="en-US" sz="2800"/>
              <a:t>並行処理可能</a:t>
            </a:r>
          </a:p>
          <a:p>
            <a:pPr eaLnBrk="1" hangingPunct="1"/>
            <a:r>
              <a:rPr lang="ja-JP" altLang="en-US" sz="2800"/>
              <a:t>(どちらを先にしてもかまわない)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93227"/>
                                        </p:tgtEl>
                                        <p:attrNameLst>
                                          <p:attrName>style.visibility</p:attrName>
                                        </p:attrNameLst>
                                      </p:cBhvr>
                                      <p:to>
                                        <p:strVal val="visible"/>
                                      </p:to>
                                    </p:set>
                                    <p:animEffect transition="in" filter="checkerboard(across)">
                                      <p:cBhvr>
                                        <p:cTn id="7" dur="500"/>
                                        <p:tgtEl>
                                          <p:spTgt spid="3932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93228"/>
                                        </p:tgtEl>
                                        <p:attrNameLst>
                                          <p:attrName>style.visibility</p:attrName>
                                        </p:attrNameLst>
                                      </p:cBhvr>
                                      <p:to>
                                        <p:strVal val="visible"/>
                                      </p:to>
                                    </p:set>
                                    <p:animEffect transition="in" filter="checkerboard(across)">
                                      <p:cBhvr>
                                        <p:cTn id="12" dur="500"/>
                                        <p:tgtEl>
                                          <p:spTgt spid="3932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93226"/>
                                        </p:tgtEl>
                                        <p:attrNameLst>
                                          <p:attrName>style.visibility</p:attrName>
                                        </p:attrNameLst>
                                      </p:cBhvr>
                                      <p:to>
                                        <p:strVal val="visible"/>
                                      </p:to>
                                    </p:set>
                                    <p:animEffect transition="in" filter="checkerboard(across)">
                                      <p:cBhvr>
                                        <p:cTn id="17" dur="500"/>
                                        <p:tgtEl>
                                          <p:spTgt spid="393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6" grpId="0" autoUpdateAnimBg="0"/>
      <p:bldP spid="393228"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Lamport </a:t>
            </a:r>
            <a:r>
              <a:rPr lang="ja-JP" altLang="en-US"/>
              <a:t>のアルゴリズム</a:t>
            </a:r>
          </a:p>
        </p:txBody>
      </p:sp>
      <p:sp>
        <p:nvSpPr>
          <p:cNvPr id="43011" name="Text Box 7"/>
          <p:cNvSpPr txBox="1">
            <a:spLocks noChangeArrowheads="1"/>
          </p:cNvSpPr>
          <p:nvPr/>
        </p:nvSpPr>
        <p:spPr bwMode="auto">
          <a:xfrm>
            <a:off x="457200" y="1981200"/>
            <a:ext cx="7772400" cy="519113"/>
          </a:xfrm>
          <a:prstGeom prst="rect">
            <a:avLst/>
          </a:prstGeom>
          <a:noFill/>
          <a:ln w="9525">
            <a:noFill/>
            <a:miter lim="800000"/>
            <a:headEnd/>
            <a:tailEnd/>
          </a:ln>
          <a:effectLst/>
        </p:spPr>
        <p:txBody>
          <a:bodyPr>
            <a:spAutoFit/>
          </a:bodyPr>
          <a:lstStyle/>
          <a:p>
            <a:pPr eaLnBrk="1" hangingPunct="1"/>
            <a:r>
              <a:rPr lang="ja-JP" altLang="en-US" sz="2800"/>
              <a:t>通称 “パン屋のアルゴリズム”</a:t>
            </a:r>
            <a:r>
              <a:rPr lang="ja-JP" altLang="en-US"/>
              <a:t>(</a:t>
            </a:r>
            <a:r>
              <a:rPr lang="en-US" altLang="ja-JP"/>
              <a:t>bakery algorithm)</a:t>
            </a:r>
          </a:p>
        </p:txBody>
      </p:sp>
      <p:sp>
        <p:nvSpPr>
          <p:cNvPr id="43012" name="Line 10"/>
          <p:cNvSpPr>
            <a:spLocks noChangeShapeType="1"/>
          </p:cNvSpPr>
          <p:nvPr/>
        </p:nvSpPr>
        <p:spPr bwMode="auto">
          <a:xfrm>
            <a:off x="914400" y="2971800"/>
            <a:ext cx="3048000" cy="0"/>
          </a:xfrm>
          <a:prstGeom prst="line">
            <a:avLst/>
          </a:prstGeom>
          <a:noFill/>
          <a:ln w="28575">
            <a:solidFill>
              <a:schemeClr val="tx1"/>
            </a:solidFill>
            <a:round/>
            <a:headEnd/>
            <a:tailEnd/>
          </a:ln>
          <a:effectLst/>
        </p:spPr>
        <p:txBody>
          <a:bodyPr wrap="none"/>
          <a:lstStyle/>
          <a:p>
            <a:endParaRPr lang="ja-JP" altLang="en-US"/>
          </a:p>
        </p:txBody>
      </p:sp>
      <p:sp>
        <p:nvSpPr>
          <p:cNvPr id="43013" name="Line 11"/>
          <p:cNvSpPr>
            <a:spLocks noChangeShapeType="1"/>
          </p:cNvSpPr>
          <p:nvPr/>
        </p:nvSpPr>
        <p:spPr bwMode="auto">
          <a:xfrm>
            <a:off x="914400" y="2971800"/>
            <a:ext cx="0" cy="2362200"/>
          </a:xfrm>
          <a:prstGeom prst="line">
            <a:avLst/>
          </a:prstGeom>
          <a:noFill/>
          <a:ln w="28575">
            <a:solidFill>
              <a:schemeClr val="tx1"/>
            </a:solidFill>
            <a:round/>
            <a:headEnd/>
            <a:tailEnd/>
          </a:ln>
          <a:effectLst/>
        </p:spPr>
        <p:txBody>
          <a:bodyPr wrap="none"/>
          <a:lstStyle/>
          <a:p>
            <a:endParaRPr lang="ja-JP" altLang="en-US"/>
          </a:p>
        </p:txBody>
      </p:sp>
      <p:sp>
        <p:nvSpPr>
          <p:cNvPr id="43014" name="Line 12"/>
          <p:cNvSpPr>
            <a:spLocks noChangeShapeType="1"/>
          </p:cNvSpPr>
          <p:nvPr/>
        </p:nvSpPr>
        <p:spPr bwMode="auto">
          <a:xfrm>
            <a:off x="3962400" y="2971800"/>
            <a:ext cx="0" cy="2362200"/>
          </a:xfrm>
          <a:prstGeom prst="line">
            <a:avLst/>
          </a:prstGeom>
          <a:noFill/>
          <a:ln w="28575">
            <a:solidFill>
              <a:schemeClr val="tx1"/>
            </a:solidFill>
            <a:round/>
            <a:headEnd/>
            <a:tailEnd/>
          </a:ln>
          <a:effectLst/>
        </p:spPr>
        <p:txBody>
          <a:bodyPr wrap="none"/>
          <a:lstStyle/>
          <a:p>
            <a:endParaRPr lang="ja-JP" altLang="en-US"/>
          </a:p>
        </p:txBody>
      </p:sp>
      <p:sp>
        <p:nvSpPr>
          <p:cNvPr id="43015" name="Line 13"/>
          <p:cNvSpPr>
            <a:spLocks noChangeShapeType="1"/>
          </p:cNvSpPr>
          <p:nvPr/>
        </p:nvSpPr>
        <p:spPr bwMode="auto">
          <a:xfrm>
            <a:off x="914400" y="5334000"/>
            <a:ext cx="609600" cy="0"/>
          </a:xfrm>
          <a:prstGeom prst="line">
            <a:avLst/>
          </a:prstGeom>
          <a:noFill/>
          <a:ln w="28575">
            <a:solidFill>
              <a:schemeClr val="tx1"/>
            </a:solidFill>
            <a:round/>
            <a:headEnd/>
            <a:tailEnd/>
          </a:ln>
          <a:effectLst/>
        </p:spPr>
        <p:txBody>
          <a:bodyPr wrap="none"/>
          <a:lstStyle/>
          <a:p>
            <a:endParaRPr lang="ja-JP" altLang="en-US"/>
          </a:p>
        </p:txBody>
      </p:sp>
      <p:sp>
        <p:nvSpPr>
          <p:cNvPr id="43016" name="Line 14"/>
          <p:cNvSpPr>
            <a:spLocks noChangeShapeType="1"/>
          </p:cNvSpPr>
          <p:nvPr/>
        </p:nvSpPr>
        <p:spPr bwMode="auto">
          <a:xfrm>
            <a:off x="3200400" y="5334000"/>
            <a:ext cx="762000" cy="0"/>
          </a:xfrm>
          <a:prstGeom prst="line">
            <a:avLst/>
          </a:prstGeom>
          <a:noFill/>
          <a:ln w="28575">
            <a:solidFill>
              <a:schemeClr val="tx1"/>
            </a:solidFill>
            <a:round/>
            <a:headEnd/>
            <a:tailEnd/>
          </a:ln>
          <a:effectLst/>
        </p:spPr>
        <p:txBody>
          <a:bodyPr wrap="none"/>
          <a:lstStyle/>
          <a:p>
            <a:endParaRPr lang="ja-JP" altLang="en-US"/>
          </a:p>
        </p:txBody>
      </p:sp>
      <p:grpSp>
        <p:nvGrpSpPr>
          <p:cNvPr id="43017" name="Group 18"/>
          <p:cNvGrpSpPr>
            <a:grpSpLocks/>
          </p:cNvGrpSpPr>
          <p:nvPr/>
        </p:nvGrpSpPr>
        <p:grpSpPr bwMode="auto">
          <a:xfrm>
            <a:off x="3276600" y="5562600"/>
            <a:ext cx="228600" cy="609600"/>
            <a:chOff x="3408" y="2016"/>
            <a:chExt cx="144" cy="384"/>
          </a:xfrm>
        </p:grpSpPr>
        <p:sp>
          <p:nvSpPr>
            <p:cNvPr id="43074" name="Oval 16"/>
            <p:cNvSpPr>
              <a:spLocks noChangeArrowheads="1"/>
            </p:cNvSpPr>
            <p:nvPr/>
          </p:nvSpPr>
          <p:spPr bwMode="auto">
            <a:xfrm>
              <a:off x="3408" y="2016"/>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75" name="AutoShape 17"/>
            <p:cNvSpPr>
              <a:spLocks noChangeArrowheads="1"/>
            </p:cNvSpPr>
            <p:nvPr/>
          </p:nvSpPr>
          <p:spPr bwMode="auto">
            <a:xfrm>
              <a:off x="3408" y="2160"/>
              <a:ext cx="144" cy="240"/>
            </a:xfrm>
            <a:prstGeom prst="flowChartExtract">
              <a:avLst/>
            </a:prstGeom>
            <a:solidFill>
              <a:schemeClr val="accent1"/>
            </a:solidFill>
            <a:ln w="9525">
              <a:solidFill>
                <a:schemeClr val="tx1"/>
              </a:solidFill>
              <a:miter lim="800000"/>
              <a:headEnd/>
              <a:tailEnd/>
            </a:ln>
            <a:effectLst/>
          </p:spPr>
          <p:txBody>
            <a:bodyPr wrap="none" anchor="ctr"/>
            <a:lstStyle/>
            <a:p>
              <a:pPr eaLnBrk="1" hangingPunct="1"/>
              <a:endParaRPr lang="ja-JP" altLang="en-US"/>
            </a:p>
          </p:txBody>
        </p:sp>
      </p:grpSp>
      <p:grpSp>
        <p:nvGrpSpPr>
          <p:cNvPr id="43018" name="Group 20"/>
          <p:cNvGrpSpPr>
            <a:grpSpLocks/>
          </p:cNvGrpSpPr>
          <p:nvPr/>
        </p:nvGrpSpPr>
        <p:grpSpPr bwMode="auto">
          <a:xfrm>
            <a:off x="1447800" y="5562600"/>
            <a:ext cx="228600" cy="609600"/>
            <a:chOff x="3408" y="2016"/>
            <a:chExt cx="144" cy="384"/>
          </a:xfrm>
        </p:grpSpPr>
        <p:sp>
          <p:nvSpPr>
            <p:cNvPr id="43072" name="Oval 21"/>
            <p:cNvSpPr>
              <a:spLocks noChangeArrowheads="1"/>
            </p:cNvSpPr>
            <p:nvPr/>
          </p:nvSpPr>
          <p:spPr bwMode="auto">
            <a:xfrm>
              <a:off x="3408" y="2016"/>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73" name="AutoShape 22"/>
            <p:cNvSpPr>
              <a:spLocks noChangeArrowheads="1"/>
            </p:cNvSpPr>
            <p:nvPr/>
          </p:nvSpPr>
          <p:spPr bwMode="auto">
            <a:xfrm>
              <a:off x="3408" y="2160"/>
              <a:ext cx="144" cy="240"/>
            </a:xfrm>
            <a:prstGeom prst="flowChartExtract">
              <a:avLst/>
            </a:prstGeom>
            <a:solidFill>
              <a:schemeClr val="accent1"/>
            </a:solidFill>
            <a:ln w="9525">
              <a:solidFill>
                <a:schemeClr val="tx1"/>
              </a:solidFill>
              <a:miter lim="800000"/>
              <a:headEnd/>
              <a:tailEnd/>
            </a:ln>
            <a:effectLst/>
          </p:spPr>
          <p:txBody>
            <a:bodyPr wrap="none" anchor="ctr"/>
            <a:lstStyle/>
            <a:p>
              <a:pPr eaLnBrk="1" hangingPunct="1"/>
              <a:endParaRPr lang="ja-JP" altLang="en-US"/>
            </a:p>
          </p:txBody>
        </p:sp>
      </p:grpSp>
      <p:grpSp>
        <p:nvGrpSpPr>
          <p:cNvPr id="43019" name="Group 26"/>
          <p:cNvGrpSpPr>
            <a:grpSpLocks/>
          </p:cNvGrpSpPr>
          <p:nvPr/>
        </p:nvGrpSpPr>
        <p:grpSpPr bwMode="auto">
          <a:xfrm>
            <a:off x="3657600" y="3048000"/>
            <a:ext cx="228600" cy="609600"/>
            <a:chOff x="3264" y="1872"/>
            <a:chExt cx="144" cy="384"/>
          </a:xfrm>
        </p:grpSpPr>
        <p:sp>
          <p:nvSpPr>
            <p:cNvPr id="43070" name="Oval 24"/>
            <p:cNvSpPr>
              <a:spLocks noChangeArrowheads="1"/>
            </p:cNvSpPr>
            <p:nvPr/>
          </p:nvSpPr>
          <p:spPr bwMode="auto">
            <a:xfrm>
              <a:off x="3264" y="187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71" name="AutoShape 25"/>
            <p:cNvSpPr>
              <a:spLocks noChangeArrowheads="1"/>
            </p:cNvSpPr>
            <p:nvPr/>
          </p:nvSpPr>
          <p:spPr bwMode="auto">
            <a:xfrm>
              <a:off x="3264" y="2016"/>
              <a:ext cx="144" cy="240"/>
            </a:xfrm>
            <a:prstGeom prst="flowChartExtract">
              <a:avLst/>
            </a:prstGeom>
            <a:solidFill>
              <a:srgbClr val="CCFFFF"/>
            </a:solidFill>
            <a:ln w="9525">
              <a:solidFill>
                <a:schemeClr val="tx1"/>
              </a:solidFill>
              <a:miter lim="800000"/>
              <a:headEnd/>
              <a:tailEnd/>
            </a:ln>
            <a:effectLst/>
          </p:spPr>
          <p:txBody>
            <a:bodyPr wrap="none" anchor="ctr"/>
            <a:lstStyle/>
            <a:p>
              <a:pPr eaLnBrk="1" hangingPunct="1"/>
              <a:endParaRPr lang="ja-JP" altLang="en-US"/>
            </a:p>
          </p:txBody>
        </p:sp>
      </p:grpSp>
      <p:sp>
        <p:nvSpPr>
          <p:cNvPr id="43020" name="Rectangle 27"/>
          <p:cNvSpPr>
            <a:spLocks noChangeArrowheads="1"/>
          </p:cNvSpPr>
          <p:nvPr/>
        </p:nvSpPr>
        <p:spPr bwMode="auto">
          <a:xfrm>
            <a:off x="3048000" y="3352800"/>
            <a:ext cx="457200" cy="304800"/>
          </a:xfrm>
          <a:prstGeom prst="rect">
            <a:avLst/>
          </a:prstGeom>
          <a:noFill/>
          <a:ln w="19050">
            <a:solidFill>
              <a:schemeClr val="tx1"/>
            </a:solidFill>
            <a:miter lim="800000"/>
            <a:headEnd/>
            <a:tailEnd/>
          </a:ln>
          <a:effectLst/>
        </p:spPr>
        <p:txBody>
          <a:bodyPr wrap="none" anchor="ctr"/>
          <a:lstStyle/>
          <a:p>
            <a:pPr eaLnBrk="1" hangingPunct="1"/>
            <a:endParaRPr lang="ja-JP" altLang="en-US"/>
          </a:p>
        </p:txBody>
      </p:sp>
      <p:sp>
        <p:nvSpPr>
          <p:cNvPr id="43021" name="Line 28"/>
          <p:cNvSpPr>
            <a:spLocks noChangeShapeType="1"/>
          </p:cNvSpPr>
          <p:nvPr/>
        </p:nvSpPr>
        <p:spPr bwMode="auto">
          <a:xfrm>
            <a:off x="2819400" y="2971800"/>
            <a:ext cx="0" cy="304800"/>
          </a:xfrm>
          <a:prstGeom prst="line">
            <a:avLst/>
          </a:prstGeom>
          <a:noFill/>
          <a:ln w="19050">
            <a:solidFill>
              <a:schemeClr val="tx1"/>
            </a:solidFill>
            <a:round/>
            <a:headEnd/>
            <a:tailEnd/>
          </a:ln>
          <a:effectLst/>
        </p:spPr>
        <p:txBody>
          <a:bodyPr wrap="none"/>
          <a:lstStyle/>
          <a:p>
            <a:endParaRPr lang="ja-JP" altLang="en-US"/>
          </a:p>
        </p:txBody>
      </p:sp>
      <p:sp>
        <p:nvSpPr>
          <p:cNvPr id="43022" name="Line 29"/>
          <p:cNvSpPr>
            <a:spLocks noChangeShapeType="1"/>
          </p:cNvSpPr>
          <p:nvPr/>
        </p:nvSpPr>
        <p:spPr bwMode="auto">
          <a:xfrm flipH="1">
            <a:off x="1219200" y="3276600"/>
            <a:ext cx="1600200" cy="0"/>
          </a:xfrm>
          <a:prstGeom prst="line">
            <a:avLst/>
          </a:prstGeom>
          <a:noFill/>
          <a:ln w="19050">
            <a:solidFill>
              <a:schemeClr val="tx1"/>
            </a:solidFill>
            <a:round/>
            <a:headEnd/>
            <a:tailEnd/>
          </a:ln>
          <a:effectLst/>
        </p:spPr>
        <p:txBody>
          <a:bodyPr wrap="none"/>
          <a:lstStyle/>
          <a:p>
            <a:endParaRPr lang="ja-JP" altLang="en-US"/>
          </a:p>
        </p:txBody>
      </p:sp>
      <p:sp>
        <p:nvSpPr>
          <p:cNvPr id="43023" name="Line 30"/>
          <p:cNvSpPr>
            <a:spLocks noChangeShapeType="1"/>
          </p:cNvSpPr>
          <p:nvPr/>
        </p:nvSpPr>
        <p:spPr bwMode="auto">
          <a:xfrm>
            <a:off x="1219200" y="3276600"/>
            <a:ext cx="0" cy="1752600"/>
          </a:xfrm>
          <a:prstGeom prst="line">
            <a:avLst/>
          </a:prstGeom>
          <a:noFill/>
          <a:ln w="19050">
            <a:solidFill>
              <a:schemeClr val="tx1"/>
            </a:solidFill>
            <a:round/>
            <a:headEnd/>
            <a:tailEnd/>
          </a:ln>
          <a:effectLst/>
        </p:spPr>
        <p:txBody>
          <a:bodyPr wrap="none"/>
          <a:lstStyle/>
          <a:p>
            <a:endParaRPr lang="ja-JP" altLang="en-US"/>
          </a:p>
        </p:txBody>
      </p:sp>
      <p:sp>
        <p:nvSpPr>
          <p:cNvPr id="43024" name="Line 31"/>
          <p:cNvSpPr>
            <a:spLocks noChangeShapeType="1"/>
          </p:cNvSpPr>
          <p:nvPr/>
        </p:nvSpPr>
        <p:spPr bwMode="auto">
          <a:xfrm>
            <a:off x="1524000" y="5029200"/>
            <a:ext cx="0" cy="304800"/>
          </a:xfrm>
          <a:prstGeom prst="line">
            <a:avLst/>
          </a:prstGeom>
          <a:noFill/>
          <a:ln w="19050">
            <a:solidFill>
              <a:schemeClr val="tx1"/>
            </a:solidFill>
            <a:round/>
            <a:headEnd/>
            <a:tailEnd/>
          </a:ln>
          <a:effectLst/>
        </p:spPr>
        <p:txBody>
          <a:bodyPr wrap="none"/>
          <a:lstStyle/>
          <a:p>
            <a:endParaRPr lang="ja-JP" altLang="en-US"/>
          </a:p>
        </p:txBody>
      </p:sp>
      <p:sp>
        <p:nvSpPr>
          <p:cNvPr id="43025" name="Line 32"/>
          <p:cNvSpPr>
            <a:spLocks noChangeShapeType="1"/>
          </p:cNvSpPr>
          <p:nvPr/>
        </p:nvSpPr>
        <p:spPr bwMode="auto">
          <a:xfrm>
            <a:off x="1219200" y="5029200"/>
            <a:ext cx="304800" cy="0"/>
          </a:xfrm>
          <a:prstGeom prst="line">
            <a:avLst/>
          </a:prstGeom>
          <a:noFill/>
          <a:ln w="19050">
            <a:solidFill>
              <a:schemeClr val="tx1"/>
            </a:solidFill>
            <a:round/>
            <a:headEnd/>
            <a:tailEnd/>
          </a:ln>
          <a:effectLst/>
        </p:spPr>
        <p:txBody>
          <a:bodyPr wrap="none"/>
          <a:lstStyle/>
          <a:p>
            <a:endParaRPr lang="ja-JP" altLang="en-US"/>
          </a:p>
        </p:txBody>
      </p:sp>
      <p:sp>
        <p:nvSpPr>
          <p:cNvPr id="43026" name="Oval 33"/>
          <p:cNvSpPr>
            <a:spLocks noChangeArrowheads="1"/>
          </p:cNvSpPr>
          <p:nvPr/>
        </p:nvSpPr>
        <p:spPr bwMode="auto">
          <a:xfrm>
            <a:off x="2438400" y="3048000"/>
            <a:ext cx="228600" cy="152400"/>
          </a:xfrm>
          <a:prstGeom prst="ellipse">
            <a:avLst/>
          </a:prstGeom>
          <a:solidFill>
            <a:srgbClr val="FF9900"/>
          </a:solidFill>
          <a:ln w="9525">
            <a:solidFill>
              <a:schemeClr val="tx1"/>
            </a:solidFill>
            <a:round/>
            <a:headEnd/>
            <a:tailEnd/>
          </a:ln>
          <a:effectLst/>
        </p:spPr>
        <p:txBody>
          <a:bodyPr wrap="none" anchor="ctr"/>
          <a:lstStyle/>
          <a:p>
            <a:pPr eaLnBrk="1" hangingPunct="1"/>
            <a:endParaRPr lang="ja-JP" altLang="en-US"/>
          </a:p>
        </p:txBody>
      </p:sp>
      <p:sp>
        <p:nvSpPr>
          <p:cNvPr id="43027" name="Oval 34"/>
          <p:cNvSpPr>
            <a:spLocks noChangeArrowheads="1"/>
          </p:cNvSpPr>
          <p:nvPr/>
        </p:nvSpPr>
        <p:spPr bwMode="auto">
          <a:xfrm>
            <a:off x="2133600" y="3048000"/>
            <a:ext cx="228600" cy="152400"/>
          </a:xfrm>
          <a:prstGeom prst="ellipse">
            <a:avLst/>
          </a:prstGeom>
          <a:solidFill>
            <a:srgbClr val="FF9900"/>
          </a:solidFill>
          <a:ln w="9525">
            <a:solidFill>
              <a:schemeClr val="tx1"/>
            </a:solidFill>
            <a:round/>
            <a:headEnd/>
            <a:tailEnd/>
          </a:ln>
          <a:effectLst/>
        </p:spPr>
        <p:txBody>
          <a:bodyPr wrap="none" anchor="ctr"/>
          <a:lstStyle/>
          <a:p>
            <a:pPr eaLnBrk="1" hangingPunct="1"/>
            <a:endParaRPr lang="ja-JP" altLang="en-US"/>
          </a:p>
        </p:txBody>
      </p:sp>
      <p:sp>
        <p:nvSpPr>
          <p:cNvPr id="43028" name="Oval 35"/>
          <p:cNvSpPr>
            <a:spLocks noChangeArrowheads="1"/>
          </p:cNvSpPr>
          <p:nvPr/>
        </p:nvSpPr>
        <p:spPr bwMode="auto">
          <a:xfrm>
            <a:off x="1828800" y="3048000"/>
            <a:ext cx="228600" cy="152400"/>
          </a:xfrm>
          <a:prstGeom prst="ellipse">
            <a:avLst/>
          </a:prstGeom>
          <a:solidFill>
            <a:srgbClr val="FF9900"/>
          </a:solidFill>
          <a:ln w="9525">
            <a:solidFill>
              <a:schemeClr val="tx1"/>
            </a:solidFill>
            <a:round/>
            <a:headEnd/>
            <a:tailEnd/>
          </a:ln>
          <a:effectLst/>
        </p:spPr>
        <p:txBody>
          <a:bodyPr wrap="none" anchor="ctr"/>
          <a:lstStyle/>
          <a:p>
            <a:pPr eaLnBrk="1" hangingPunct="1"/>
            <a:endParaRPr lang="ja-JP" altLang="en-US"/>
          </a:p>
        </p:txBody>
      </p:sp>
      <p:sp>
        <p:nvSpPr>
          <p:cNvPr id="43029" name="Oval 36"/>
          <p:cNvSpPr>
            <a:spLocks noChangeArrowheads="1"/>
          </p:cNvSpPr>
          <p:nvPr/>
        </p:nvSpPr>
        <p:spPr bwMode="auto">
          <a:xfrm>
            <a:off x="1524000" y="3048000"/>
            <a:ext cx="228600" cy="152400"/>
          </a:xfrm>
          <a:prstGeom prst="ellipse">
            <a:avLst/>
          </a:prstGeom>
          <a:solidFill>
            <a:srgbClr val="FF9900"/>
          </a:solidFill>
          <a:ln w="9525">
            <a:solidFill>
              <a:schemeClr val="tx1"/>
            </a:solidFill>
            <a:round/>
            <a:headEnd/>
            <a:tailEnd/>
          </a:ln>
          <a:effectLst/>
        </p:spPr>
        <p:txBody>
          <a:bodyPr wrap="none" anchor="ctr"/>
          <a:lstStyle/>
          <a:p>
            <a:pPr eaLnBrk="1" hangingPunct="1"/>
            <a:endParaRPr lang="ja-JP" altLang="en-US"/>
          </a:p>
        </p:txBody>
      </p:sp>
      <p:sp>
        <p:nvSpPr>
          <p:cNvPr id="43030" name="Oval 37"/>
          <p:cNvSpPr>
            <a:spLocks noChangeArrowheads="1"/>
          </p:cNvSpPr>
          <p:nvPr/>
        </p:nvSpPr>
        <p:spPr bwMode="auto">
          <a:xfrm>
            <a:off x="1219200" y="3048000"/>
            <a:ext cx="228600" cy="152400"/>
          </a:xfrm>
          <a:prstGeom prst="ellipse">
            <a:avLst/>
          </a:prstGeom>
          <a:solidFill>
            <a:srgbClr val="FF9900"/>
          </a:solidFill>
          <a:ln w="9525">
            <a:solidFill>
              <a:schemeClr val="tx1"/>
            </a:solidFill>
            <a:round/>
            <a:headEnd/>
            <a:tailEnd/>
          </a:ln>
          <a:effectLst/>
        </p:spPr>
        <p:txBody>
          <a:bodyPr wrap="none" anchor="ctr"/>
          <a:lstStyle/>
          <a:p>
            <a:pPr eaLnBrk="1" hangingPunct="1"/>
            <a:endParaRPr lang="ja-JP" altLang="en-US"/>
          </a:p>
        </p:txBody>
      </p:sp>
      <p:sp>
        <p:nvSpPr>
          <p:cNvPr id="43031" name="Rectangle 38"/>
          <p:cNvSpPr>
            <a:spLocks noChangeArrowheads="1"/>
          </p:cNvSpPr>
          <p:nvPr/>
        </p:nvSpPr>
        <p:spPr bwMode="auto">
          <a:xfrm>
            <a:off x="990600" y="3352800"/>
            <a:ext cx="152400" cy="228600"/>
          </a:xfrm>
          <a:prstGeom prst="rect">
            <a:avLst/>
          </a:prstGeom>
          <a:solidFill>
            <a:srgbClr val="FF9900"/>
          </a:solidFill>
          <a:ln w="9525">
            <a:solidFill>
              <a:schemeClr val="tx1"/>
            </a:solidFill>
            <a:miter lim="800000"/>
            <a:headEnd/>
            <a:tailEnd/>
          </a:ln>
          <a:effectLst/>
        </p:spPr>
        <p:txBody>
          <a:bodyPr wrap="none" anchor="ctr"/>
          <a:lstStyle/>
          <a:p>
            <a:pPr eaLnBrk="1" hangingPunct="1"/>
            <a:endParaRPr lang="ja-JP" altLang="en-US"/>
          </a:p>
        </p:txBody>
      </p:sp>
      <p:sp>
        <p:nvSpPr>
          <p:cNvPr id="43032" name="Rectangle 39"/>
          <p:cNvSpPr>
            <a:spLocks noChangeArrowheads="1"/>
          </p:cNvSpPr>
          <p:nvPr/>
        </p:nvSpPr>
        <p:spPr bwMode="auto">
          <a:xfrm>
            <a:off x="990600" y="3657600"/>
            <a:ext cx="152400" cy="228600"/>
          </a:xfrm>
          <a:prstGeom prst="rect">
            <a:avLst/>
          </a:prstGeom>
          <a:solidFill>
            <a:srgbClr val="FF9900"/>
          </a:solidFill>
          <a:ln w="9525">
            <a:solidFill>
              <a:schemeClr val="tx1"/>
            </a:solidFill>
            <a:miter lim="800000"/>
            <a:headEnd/>
            <a:tailEnd/>
          </a:ln>
          <a:effectLst/>
        </p:spPr>
        <p:txBody>
          <a:bodyPr wrap="none" anchor="ctr"/>
          <a:lstStyle/>
          <a:p>
            <a:pPr eaLnBrk="1" hangingPunct="1"/>
            <a:endParaRPr lang="ja-JP" altLang="en-US"/>
          </a:p>
        </p:txBody>
      </p:sp>
      <p:sp>
        <p:nvSpPr>
          <p:cNvPr id="43033" name="Rectangle 40"/>
          <p:cNvSpPr>
            <a:spLocks noChangeArrowheads="1"/>
          </p:cNvSpPr>
          <p:nvPr/>
        </p:nvSpPr>
        <p:spPr bwMode="auto">
          <a:xfrm>
            <a:off x="990600" y="3962400"/>
            <a:ext cx="152400" cy="228600"/>
          </a:xfrm>
          <a:prstGeom prst="rect">
            <a:avLst/>
          </a:prstGeom>
          <a:solidFill>
            <a:srgbClr val="FF9900"/>
          </a:solidFill>
          <a:ln w="9525">
            <a:solidFill>
              <a:schemeClr val="tx1"/>
            </a:solidFill>
            <a:miter lim="800000"/>
            <a:headEnd/>
            <a:tailEnd/>
          </a:ln>
          <a:effectLst/>
        </p:spPr>
        <p:txBody>
          <a:bodyPr wrap="none" anchor="ctr"/>
          <a:lstStyle/>
          <a:p>
            <a:pPr eaLnBrk="1" hangingPunct="1"/>
            <a:endParaRPr lang="ja-JP" altLang="en-US"/>
          </a:p>
        </p:txBody>
      </p:sp>
      <p:sp>
        <p:nvSpPr>
          <p:cNvPr id="43034" name="Rectangle 41"/>
          <p:cNvSpPr>
            <a:spLocks noChangeArrowheads="1"/>
          </p:cNvSpPr>
          <p:nvPr/>
        </p:nvSpPr>
        <p:spPr bwMode="auto">
          <a:xfrm>
            <a:off x="990600" y="4267200"/>
            <a:ext cx="152400" cy="228600"/>
          </a:xfrm>
          <a:prstGeom prst="rect">
            <a:avLst/>
          </a:prstGeom>
          <a:solidFill>
            <a:srgbClr val="FF9900"/>
          </a:solidFill>
          <a:ln w="9525">
            <a:solidFill>
              <a:schemeClr val="tx1"/>
            </a:solidFill>
            <a:miter lim="800000"/>
            <a:headEnd/>
            <a:tailEnd/>
          </a:ln>
          <a:effectLst/>
        </p:spPr>
        <p:txBody>
          <a:bodyPr wrap="none" anchor="ctr"/>
          <a:lstStyle/>
          <a:p>
            <a:pPr eaLnBrk="1" hangingPunct="1"/>
            <a:endParaRPr lang="ja-JP" altLang="en-US"/>
          </a:p>
        </p:txBody>
      </p:sp>
      <p:sp>
        <p:nvSpPr>
          <p:cNvPr id="43035" name="Rectangle 42"/>
          <p:cNvSpPr>
            <a:spLocks noChangeArrowheads="1"/>
          </p:cNvSpPr>
          <p:nvPr/>
        </p:nvSpPr>
        <p:spPr bwMode="auto">
          <a:xfrm>
            <a:off x="990600" y="4572000"/>
            <a:ext cx="152400" cy="228600"/>
          </a:xfrm>
          <a:prstGeom prst="rect">
            <a:avLst/>
          </a:prstGeom>
          <a:solidFill>
            <a:srgbClr val="FF9900"/>
          </a:solidFill>
          <a:ln w="9525">
            <a:solidFill>
              <a:schemeClr val="tx1"/>
            </a:solidFill>
            <a:miter lim="800000"/>
            <a:headEnd/>
            <a:tailEnd/>
          </a:ln>
          <a:effectLst/>
        </p:spPr>
        <p:txBody>
          <a:bodyPr wrap="none" anchor="ctr"/>
          <a:lstStyle/>
          <a:p>
            <a:pPr eaLnBrk="1" hangingPunct="1"/>
            <a:endParaRPr lang="ja-JP" altLang="en-US"/>
          </a:p>
        </p:txBody>
      </p:sp>
      <p:sp>
        <p:nvSpPr>
          <p:cNvPr id="43036" name="Rectangle 43"/>
          <p:cNvSpPr>
            <a:spLocks noChangeArrowheads="1"/>
          </p:cNvSpPr>
          <p:nvPr/>
        </p:nvSpPr>
        <p:spPr bwMode="auto">
          <a:xfrm>
            <a:off x="990600" y="4876800"/>
            <a:ext cx="152400" cy="228600"/>
          </a:xfrm>
          <a:prstGeom prst="rect">
            <a:avLst/>
          </a:prstGeom>
          <a:solidFill>
            <a:srgbClr val="FF9900"/>
          </a:solidFill>
          <a:ln w="9525">
            <a:solidFill>
              <a:schemeClr val="tx1"/>
            </a:solidFill>
            <a:miter lim="800000"/>
            <a:headEnd/>
            <a:tailEnd/>
          </a:ln>
          <a:effectLst/>
        </p:spPr>
        <p:txBody>
          <a:bodyPr wrap="none" anchor="ctr"/>
          <a:lstStyle/>
          <a:p>
            <a:pPr eaLnBrk="1" hangingPunct="1"/>
            <a:endParaRPr lang="ja-JP" altLang="en-US"/>
          </a:p>
        </p:txBody>
      </p:sp>
      <p:grpSp>
        <p:nvGrpSpPr>
          <p:cNvPr id="43037" name="Group 44"/>
          <p:cNvGrpSpPr>
            <a:grpSpLocks/>
          </p:cNvGrpSpPr>
          <p:nvPr/>
        </p:nvGrpSpPr>
        <p:grpSpPr bwMode="auto">
          <a:xfrm>
            <a:off x="4572000" y="3886200"/>
            <a:ext cx="228600" cy="609600"/>
            <a:chOff x="3264" y="1872"/>
            <a:chExt cx="144" cy="384"/>
          </a:xfrm>
        </p:grpSpPr>
        <p:sp>
          <p:nvSpPr>
            <p:cNvPr id="43068" name="Oval 45"/>
            <p:cNvSpPr>
              <a:spLocks noChangeArrowheads="1"/>
            </p:cNvSpPr>
            <p:nvPr/>
          </p:nvSpPr>
          <p:spPr bwMode="auto">
            <a:xfrm>
              <a:off x="3264" y="187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69" name="AutoShape 46"/>
            <p:cNvSpPr>
              <a:spLocks noChangeArrowheads="1"/>
            </p:cNvSpPr>
            <p:nvPr/>
          </p:nvSpPr>
          <p:spPr bwMode="auto">
            <a:xfrm>
              <a:off x="3264" y="2016"/>
              <a:ext cx="144" cy="240"/>
            </a:xfrm>
            <a:prstGeom prst="flowChartExtract">
              <a:avLst/>
            </a:prstGeom>
            <a:solidFill>
              <a:srgbClr val="CCFFFF"/>
            </a:solidFill>
            <a:ln w="9525">
              <a:solidFill>
                <a:schemeClr val="tx1"/>
              </a:solidFill>
              <a:miter lim="800000"/>
              <a:headEnd/>
              <a:tailEnd/>
            </a:ln>
            <a:effectLst/>
          </p:spPr>
          <p:txBody>
            <a:bodyPr wrap="none" anchor="ctr"/>
            <a:lstStyle/>
            <a:p>
              <a:pPr eaLnBrk="1" hangingPunct="1"/>
              <a:endParaRPr lang="ja-JP" altLang="en-US"/>
            </a:p>
          </p:txBody>
        </p:sp>
      </p:grpSp>
      <p:sp>
        <p:nvSpPr>
          <p:cNvPr id="43038" name="Text Box 47"/>
          <p:cNvSpPr txBox="1">
            <a:spLocks noChangeArrowheads="1"/>
          </p:cNvSpPr>
          <p:nvPr/>
        </p:nvSpPr>
        <p:spPr bwMode="auto">
          <a:xfrm>
            <a:off x="5029200" y="4059238"/>
            <a:ext cx="3608388" cy="457200"/>
          </a:xfrm>
          <a:prstGeom prst="rect">
            <a:avLst/>
          </a:prstGeom>
          <a:noFill/>
          <a:ln w="9525">
            <a:noFill/>
            <a:miter lim="800000"/>
            <a:headEnd/>
            <a:tailEnd/>
          </a:ln>
          <a:effectLst/>
        </p:spPr>
        <p:txBody>
          <a:bodyPr wrap="none">
            <a:spAutoFit/>
          </a:bodyPr>
          <a:lstStyle/>
          <a:p>
            <a:pPr eaLnBrk="1" hangingPunct="1"/>
            <a:r>
              <a:rPr lang="ja-JP" altLang="en-US"/>
              <a:t>レジ担当店員 (=臨界領域)</a:t>
            </a:r>
          </a:p>
        </p:txBody>
      </p:sp>
      <p:grpSp>
        <p:nvGrpSpPr>
          <p:cNvPr id="43039" name="Group 48"/>
          <p:cNvGrpSpPr>
            <a:grpSpLocks/>
          </p:cNvGrpSpPr>
          <p:nvPr/>
        </p:nvGrpSpPr>
        <p:grpSpPr bwMode="auto">
          <a:xfrm>
            <a:off x="4572000" y="4648200"/>
            <a:ext cx="228600" cy="609600"/>
            <a:chOff x="3408" y="2016"/>
            <a:chExt cx="144" cy="384"/>
          </a:xfrm>
        </p:grpSpPr>
        <p:sp>
          <p:nvSpPr>
            <p:cNvPr id="43066" name="Oval 49"/>
            <p:cNvSpPr>
              <a:spLocks noChangeArrowheads="1"/>
            </p:cNvSpPr>
            <p:nvPr/>
          </p:nvSpPr>
          <p:spPr bwMode="auto">
            <a:xfrm>
              <a:off x="3408" y="2016"/>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67" name="AutoShape 50"/>
            <p:cNvSpPr>
              <a:spLocks noChangeArrowheads="1"/>
            </p:cNvSpPr>
            <p:nvPr/>
          </p:nvSpPr>
          <p:spPr bwMode="auto">
            <a:xfrm>
              <a:off x="3408" y="2160"/>
              <a:ext cx="144" cy="240"/>
            </a:xfrm>
            <a:prstGeom prst="flowChartExtract">
              <a:avLst/>
            </a:prstGeom>
            <a:solidFill>
              <a:schemeClr val="accent1"/>
            </a:solidFill>
            <a:ln w="9525">
              <a:solidFill>
                <a:schemeClr val="tx1"/>
              </a:solidFill>
              <a:miter lim="800000"/>
              <a:headEnd/>
              <a:tailEnd/>
            </a:ln>
            <a:effectLst/>
          </p:spPr>
          <p:txBody>
            <a:bodyPr wrap="none" anchor="ctr"/>
            <a:lstStyle/>
            <a:p>
              <a:pPr eaLnBrk="1" hangingPunct="1"/>
              <a:endParaRPr lang="ja-JP" altLang="en-US"/>
            </a:p>
          </p:txBody>
        </p:sp>
      </p:grpSp>
      <p:sp>
        <p:nvSpPr>
          <p:cNvPr id="43040" name="Text Box 51"/>
          <p:cNvSpPr txBox="1">
            <a:spLocks noChangeArrowheads="1"/>
          </p:cNvSpPr>
          <p:nvPr/>
        </p:nvSpPr>
        <p:spPr bwMode="auto">
          <a:xfrm>
            <a:off x="5029200" y="4800600"/>
            <a:ext cx="2317750" cy="457200"/>
          </a:xfrm>
          <a:prstGeom prst="rect">
            <a:avLst/>
          </a:prstGeom>
          <a:noFill/>
          <a:ln w="9525">
            <a:noFill/>
            <a:miter lim="800000"/>
            <a:headEnd/>
            <a:tailEnd/>
          </a:ln>
          <a:effectLst/>
        </p:spPr>
        <p:txBody>
          <a:bodyPr wrap="none">
            <a:spAutoFit/>
          </a:bodyPr>
          <a:lstStyle/>
          <a:p>
            <a:pPr eaLnBrk="1" hangingPunct="1"/>
            <a:r>
              <a:rPr lang="ja-JP" altLang="en-US"/>
              <a:t>整理券配布店員</a:t>
            </a:r>
          </a:p>
        </p:txBody>
      </p:sp>
      <p:grpSp>
        <p:nvGrpSpPr>
          <p:cNvPr id="43041" name="Group 55"/>
          <p:cNvGrpSpPr>
            <a:grpSpLocks/>
          </p:cNvGrpSpPr>
          <p:nvPr/>
        </p:nvGrpSpPr>
        <p:grpSpPr bwMode="auto">
          <a:xfrm>
            <a:off x="4572000" y="5410200"/>
            <a:ext cx="228600" cy="609600"/>
            <a:chOff x="3216" y="2928"/>
            <a:chExt cx="144" cy="384"/>
          </a:xfrm>
        </p:grpSpPr>
        <p:sp>
          <p:nvSpPr>
            <p:cNvPr id="43064" name="Oval 53"/>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65" name="AutoShape 54"/>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sp>
        <p:nvSpPr>
          <p:cNvPr id="43042" name="Text Box 56"/>
          <p:cNvSpPr txBox="1">
            <a:spLocks noChangeArrowheads="1"/>
          </p:cNvSpPr>
          <p:nvPr/>
        </p:nvSpPr>
        <p:spPr bwMode="auto">
          <a:xfrm>
            <a:off x="5029200" y="5562600"/>
            <a:ext cx="2209800" cy="457200"/>
          </a:xfrm>
          <a:prstGeom prst="rect">
            <a:avLst/>
          </a:prstGeom>
          <a:noFill/>
          <a:ln w="9525">
            <a:noFill/>
            <a:miter lim="800000"/>
            <a:headEnd/>
            <a:tailEnd/>
          </a:ln>
          <a:effectLst/>
        </p:spPr>
        <p:txBody>
          <a:bodyPr>
            <a:spAutoFit/>
          </a:bodyPr>
          <a:lstStyle/>
          <a:p>
            <a:pPr eaLnBrk="1" hangingPunct="1"/>
            <a:r>
              <a:rPr lang="ja-JP" altLang="en-US"/>
              <a:t>客 (=プロセス)</a:t>
            </a:r>
          </a:p>
        </p:txBody>
      </p:sp>
      <p:grpSp>
        <p:nvGrpSpPr>
          <p:cNvPr id="437305" name="Group 57"/>
          <p:cNvGrpSpPr>
            <a:grpSpLocks/>
          </p:cNvGrpSpPr>
          <p:nvPr/>
        </p:nvGrpSpPr>
        <p:grpSpPr bwMode="auto">
          <a:xfrm>
            <a:off x="1981200" y="6019800"/>
            <a:ext cx="228600" cy="609600"/>
            <a:chOff x="3216" y="2928"/>
            <a:chExt cx="144" cy="384"/>
          </a:xfrm>
        </p:grpSpPr>
        <p:sp>
          <p:nvSpPr>
            <p:cNvPr id="43062" name="Oval 58"/>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63" name="AutoShape 59"/>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sp>
        <p:nvSpPr>
          <p:cNvPr id="437309" name="Line 61"/>
          <p:cNvSpPr>
            <a:spLocks noChangeShapeType="1"/>
          </p:cNvSpPr>
          <p:nvPr/>
        </p:nvSpPr>
        <p:spPr bwMode="auto">
          <a:xfrm>
            <a:off x="1676400" y="6019800"/>
            <a:ext cx="304800" cy="0"/>
          </a:xfrm>
          <a:prstGeom prst="line">
            <a:avLst/>
          </a:prstGeom>
          <a:noFill/>
          <a:ln w="38100">
            <a:solidFill>
              <a:srgbClr val="CCFFCC"/>
            </a:solidFill>
            <a:prstDash val="sysDot"/>
            <a:round/>
            <a:headEnd/>
            <a:tailEnd type="triangle" w="med" len="med"/>
          </a:ln>
          <a:effectLst/>
        </p:spPr>
        <p:txBody>
          <a:bodyPr wrap="none"/>
          <a:lstStyle/>
          <a:p>
            <a:endParaRPr lang="ja-JP" altLang="en-US"/>
          </a:p>
        </p:txBody>
      </p:sp>
      <p:grpSp>
        <p:nvGrpSpPr>
          <p:cNvPr id="437316" name="Group 68"/>
          <p:cNvGrpSpPr>
            <a:grpSpLocks/>
          </p:cNvGrpSpPr>
          <p:nvPr/>
        </p:nvGrpSpPr>
        <p:grpSpPr bwMode="auto">
          <a:xfrm>
            <a:off x="1371600" y="4038600"/>
            <a:ext cx="838200" cy="1981200"/>
            <a:chOff x="1008" y="2544"/>
            <a:chExt cx="528" cy="1248"/>
          </a:xfrm>
        </p:grpSpPr>
        <p:sp>
          <p:nvSpPr>
            <p:cNvPr id="43057" name="Line 62"/>
            <p:cNvSpPr>
              <a:spLocks noChangeShapeType="1"/>
            </p:cNvSpPr>
            <p:nvPr/>
          </p:nvSpPr>
          <p:spPr bwMode="auto">
            <a:xfrm flipV="1">
              <a:off x="1488" y="2928"/>
              <a:ext cx="0" cy="864"/>
            </a:xfrm>
            <a:prstGeom prst="line">
              <a:avLst/>
            </a:prstGeom>
            <a:noFill/>
            <a:ln w="38100">
              <a:solidFill>
                <a:srgbClr val="FF99CC"/>
              </a:solidFill>
              <a:prstDash val="sysDot"/>
              <a:round/>
              <a:headEnd/>
              <a:tailEnd type="triangle" w="med" len="med"/>
            </a:ln>
            <a:effectLst/>
          </p:spPr>
          <p:txBody>
            <a:bodyPr wrap="none"/>
            <a:lstStyle/>
            <a:p>
              <a:endParaRPr lang="ja-JP" altLang="en-US"/>
            </a:p>
          </p:txBody>
        </p:sp>
        <p:grpSp>
          <p:nvGrpSpPr>
            <p:cNvPr id="43058" name="Group 63"/>
            <p:cNvGrpSpPr>
              <a:grpSpLocks/>
            </p:cNvGrpSpPr>
            <p:nvPr/>
          </p:nvGrpSpPr>
          <p:grpSpPr bwMode="auto">
            <a:xfrm>
              <a:off x="1392" y="2544"/>
              <a:ext cx="144" cy="384"/>
              <a:chOff x="3216" y="2928"/>
              <a:chExt cx="144" cy="384"/>
            </a:xfrm>
          </p:grpSpPr>
          <p:sp>
            <p:nvSpPr>
              <p:cNvPr id="43060" name="Oval 64"/>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61" name="AutoShape 65"/>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sp>
          <p:nvSpPr>
            <p:cNvPr id="43059" name="AutoShape 66"/>
            <p:cNvSpPr>
              <a:spLocks noChangeArrowheads="1"/>
            </p:cNvSpPr>
            <p:nvPr/>
          </p:nvSpPr>
          <p:spPr bwMode="auto">
            <a:xfrm>
              <a:off x="1008" y="2592"/>
              <a:ext cx="336"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a:solidFill>
                    <a:srgbClr val="000000"/>
                  </a:solidFill>
                </a:rPr>
                <a:t>1</a:t>
              </a:r>
            </a:p>
          </p:txBody>
        </p:sp>
      </p:grpSp>
      <p:grpSp>
        <p:nvGrpSpPr>
          <p:cNvPr id="437317" name="Group 69"/>
          <p:cNvGrpSpPr>
            <a:grpSpLocks/>
          </p:cNvGrpSpPr>
          <p:nvPr/>
        </p:nvGrpSpPr>
        <p:grpSpPr bwMode="auto">
          <a:xfrm>
            <a:off x="2743200" y="6019800"/>
            <a:ext cx="228600" cy="609600"/>
            <a:chOff x="3216" y="2928"/>
            <a:chExt cx="144" cy="384"/>
          </a:xfrm>
        </p:grpSpPr>
        <p:sp>
          <p:nvSpPr>
            <p:cNvPr id="43055" name="Oval 70"/>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56" name="AutoShape 71"/>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nvGrpSpPr>
          <p:cNvPr id="437326" name="Group 78"/>
          <p:cNvGrpSpPr>
            <a:grpSpLocks/>
          </p:cNvGrpSpPr>
          <p:nvPr/>
        </p:nvGrpSpPr>
        <p:grpSpPr bwMode="auto">
          <a:xfrm>
            <a:off x="2743200" y="4343400"/>
            <a:ext cx="838200" cy="1676400"/>
            <a:chOff x="1728" y="2736"/>
            <a:chExt cx="528" cy="1056"/>
          </a:xfrm>
        </p:grpSpPr>
        <p:sp>
          <p:nvSpPr>
            <p:cNvPr id="43050" name="Line 73"/>
            <p:cNvSpPr>
              <a:spLocks noChangeShapeType="1"/>
            </p:cNvSpPr>
            <p:nvPr/>
          </p:nvSpPr>
          <p:spPr bwMode="auto">
            <a:xfrm flipV="1">
              <a:off x="1824" y="3120"/>
              <a:ext cx="0" cy="672"/>
            </a:xfrm>
            <a:prstGeom prst="line">
              <a:avLst/>
            </a:prstGeom>
            <a:noFill/>
            <a:ln w="38100">
              <a:solidFill>
                <a:srgbClr val="FF99CC"/>
              </a:solidFill>
              <a:prstDash val="sysDot"/>
              <a:round/>
              <a:headEnd/>
              <a:tailEnd type="triangle" w="med" len="med"/>
            </a:ln>
            <a:effectLst/>
          </p:spPr>
          <p:txBody>
            <a:bodyPr wrap="none"/>
            <a:lstStyle/>
            <a:p>
              <a:endParaRPr lang="ja-JP" altLang="en-US"/>
            </a:p>
          </p:txBody>
        </p:sp>
        <p:grpSp>
          <p:nvGrpSpPr>
            <p:cNvPr id="43051" name="Group 74"/>
            <p:cNvGrpSpPr>
              <a:grpSpLocks/>
            </p:cNvGrpSpPr>
            <p:nvPr/>
          </p:nvGrpSpPr>
          <p:grpSpPr bwMode="auto">
            <a:xfrm>
              <a:off x="1728" y="2736"/>
              <a:ext cx="144" cy="384"/>
              <a:chOff x="3216" y="2928"/>
              <a:chExt cx="144" cy="384"/>
            </a:xfrm>
          </p:grpSpPr>
          <p:sp>
            <p:nvSpPr>
              <p:cNvPr id="43053" name="Oval 75"/>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3054" name="AutoShape 76"/>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sp>
          <p:nvSpPr>
            <p:cNvPr id="43052" name="AutoShape 77"/>
            <p:cNvSpPr>
              <a:spLocks noChangeArrowheads="1"/>
            </p:cNvSpPr>
            <p:nvPr/>
          </p:nvSpPr>
          <p:spPr bwMode="auto">
            <a:xfrm>
              <a:off x="1920" y="2832"/>
              <a:ext cx="336"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a:solidFill>
                    <a:srgbClr val="000000"/>
                  </a:solidFill>
                </a:rPr>
                <a:t>2</a:t>
              </a:r>
            </a:p>
          </p:txBody>
        </p:sp>
      </p:grpSp>
      <p:sp>
        <p:nvSpPr>
          <p:cNvPr id="437327" name="Line 79"/>
          <p:cNvSpPr>
            <a:spLocks noChangeShapeType="1"/>
          </p:cNvSpPr>
          <p:nvPr/>
        </p:nvSpPr>
        <p:spPr bwMode="auto">
          <a:xfrm flipH="1">
            <a:off x="2971800" y="6019800"/>
            <a:ext cx="304800" cy="0"/>
          </a:xfrm>
          <a:prstGeom prst="line">
            <a:avLst/>
          </a:prstGeom>
          <a:noFill/>
          <a:ln w="38100">
            <a:solidFill>
              <a:srgbClr val="CCFFCC"/>
            </a:solidFill>
            <a:prstDash val="sysDot"/>
            <a:round/>
            <a:headEnd/>
            <a:tailEnd type="triangle" w="med" len="med"/>
          </a:ln>
          <a:effectLst/>
        </p:spPr>
        <p:txBody>
          <a:bodyPr wrap="none"/>
          <a:lstStyle/>
          <a:p>
            <a:endParaRPr lang="ja-JP" altLang="en-US"/>
          </a:p>
        </p:txBody>
      </p:sp>
      <p:sp>
        <p:nvSpPr>
          <p:cNvPr id="43049" name="Text Box 80"/>
          <p:cNvSpPr txBox="1">
            <a:spLocks noChangeArrowheads="1"/>
          </p:cNvSpPr>
          <p:nvPr/>
        </p:nvSpPr>
        <p:spPr bwMode="auto">
          <a:xfrm>
            <a:off x="4343400" y="2667000"/>
            <a:ext cx="4433888" cy="822325"/>
          </a:xfrm>
          <a:prstGeom prst="rect">
            <a:avLst/>
          </a:prstGeom>
          <a:noFill/>
          <a:ln w="9525">
            <a:noFill/>
            <a:miter lim="800000"/>
            <a:headEnd/>
            <a:tailEnd/>
          </a:ln>
          <a:effectLst/>
        </p:spPr>
        <p:txBody>
          <a:bodyPr wrap="none">
            <a:spAutoFit/>
          </a:bodyPr>
          <a:lstStyle/>
          <a:p>
            <a:pPr eaLnBrk="1" hangingPunct="1"/>
            <a:r>
              <a:rPr lang="ja-JP" altLang="en-US"/>
              <a:t>パン屋の入り口で整理券配布</a:t>
            </a:r>
          </a:p>
          <a:p>
            <a:pPr eaLnBrk="1" hangingPunct="1"/>
            <a:r>
              <a:rPr lang="ja-JP" altLang="en-US"/>
              <a:t>番号の小さい人からレジで買える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37305"/>
                                        </p:tgtEl>
                                        <p:attrNameLst>
                                          <p:attrName>style.visibility</p:attrName>
                                        </p:attrNameLst>
                                      </p:cBhvr>
                                      <p:to>
                                        <p:strVal val="visible"/>
                                      </p:to>
                                    </p:set>
                                    <p:animEffect transition="in" filter="checkerboard(across)">
                                      <p:cBhvr>
                                        <p:cTn id="7" dur="500"/>
                                        <p:tgtEl>
                                          <p:spTgt spid="4373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7309"/>
                                        </p:tgtEl>
                                        <p:attrNameLst>
                                          <p:attrName>style.visibility</p:attrName>
                                        </p:attrNameLst>
                                      </p:cBhvr>
                                      <p:to>
                                        <p:strVal val="visible"/>
                                      </p:to>
                                    </p:set>
                                    <p:animEffect transition="in" filter="wipe(left)">
                                      <p:cBhvr>
                                        <p:cTn id="12" dur="500"/>
                                        <p:tgtEl>
                                          <p:spTgt spid="4373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437316"/>
                                        </p:tgtEl>
                                        <p:attrNameLst>
                                          <p:attrName>style.visibility</p:attrName>
                                        </p:attrNameLst>
                                      </p:cBhvr>
                                      <p:to>
                                        <p:strVal val="visible"/>
                                      </p:to>
                                    </p:set>
                                    <p:animEffect transition="in" filter="wipe(down)">
                                      <p:cBhvr>
                                        <p:cTn id="17" dur="500"/>
                                        <p:tgtEl>
                                          <p:spTgt spid="43731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437317"/>
                                        </p:tgtEl>
                                        <p:attrNameLst>
                                          <p:attrName>style.visibility</p:attrName>
                                        </p:attrNameLst>
                                      </p:cBhvr>
                                      <p:to>
                                        <p:strVal val="visible"/>
                                      </p:to>
                                    </p:set>
                                    <p:animEffect transition="in" filter="checkerboard(across)">
                                      <p:cBhvr>
                                        <p:cTn id="22" dur="500"/>
                                        <p:tgtEl>
                                          <p:spTgt spid="4373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37327"/>
                                        </p:tgtEl>
                                        <p:attrNameLst>
                                          <p:attrName>style.visibility</p:attrName>
                                        </p:attrNameLst>
                                      </p:cBhvr>
                                      <p:to>
                                        <p:strVal val="visible"/>
                                      </p:to>
                                    </p:set>
                                    <p:animEffect transition="in" filter="wipe(right)">
                                      <p:cBhvr>
                                        <p:cTn id="27" dur="500"/>
                                        <p:tgtEl>
                                          <p:spTgt spid="43732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437326"/>
                                        </p:tgtEl>
                                        <p:attrNameLst>
                                          <p:attrName>style.visibility</p:attrName>
                                        </p:attrNameLst>
                                      </p:cBhvr>
                                      <p:to>
                                        <p:strVal val="visible"/>
                                      </p:to>
                                    </p:set>
                                    <p:animEffect transition="in" filter="wipe(down)">
                                      <p:cBhvr>
                                        <p:cTn id="32" dur="500"/>
                                        <p:tgtEl>
                                          <p:spTgt spid="4373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309" grpId="0" animBg="1"/>
      <p:bldP spid="437327"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Lamport </a:t>
            </a:r>
            <a:r>
              <a:rPr lang="ja-JP" altLang="en-US"/>
              <a:t>のアルゴリズム</a:t>
            </a:r>
          </a:p>
        </p:txBody>
      </p:sp>
      <p:sp>
        <p:nvSpPr>
          <p:cNvPr id="44035" name="Rectangle 3"/>
          <p:cNvSpPr>
            <a:spLocks noChangeArrowheads="1"/>
          </p:cNvSpPr>
          <p:nvPr/>
        </p:nvSpPr>
        <p:spPr bwMode="auto">
          <a:xfrm>
            <a:off x="2590800" y="2133600"/>
            <a:ext cx="6553200" cy="47244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i="1" dirty="0">
                <a:latin typeface="Times New Roman" panose="02020603050405020304" pitchFamily="18" charset="0"/>
                <a:ea typeface="ＭＳ Ｐゴシック" panose="020B0600070205080204" pitchFamily="50" charset="-128"/>
                <a:cs typeface="Times New Roman" charset="0"/>
              </a:rPr>
              <a:t>enter</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true;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優先順位取得開始</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a:p>
            <a:pPr eaLnBrk="1" hangingPunct="1"/>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1 + max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ja-JP" altLang="en-US" dirty="0">
                <a:latin typeface="Times New Roman" panose="02020603050405020304" pitchFamily="18" charset="0"/>
                <a:ea typeface="ＭＳ Ｐゴシック" panose="020B0600070205080204" pitchFamily="50" charset="-128"/>
                <a:cs typeface="Times New Roman" charset="0"/>
              </a:rPr>
              <a:t>[0],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[1], ...,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N</a:t>
            </a:r>
            <a:r>
              <a:rPr lang="en-US" altLang="ja-JP" dirty="0">
                <a:latin typeface="Times New Roman" panose="02020603050405020304" pitchFamily="18" charset="0"/>
                <a:ea typeface="ＭＳ Ｐゴシック" panose="020B0600070205080204" pitchFamily="50" charset="-128"/>
                <a:cs typeface="Times New Roman" charset="0"/>
              </a:rPr>
              <a:t>-1]};</a:t>
            </a:r>
            <a:endParaRPr lang="en-US" altLang="ja-JP" dirty="0">
              <a:latin typeface="Times New Roman" panose="02020603050405020304" pitchFamily="18" charset="0"/>
              <a:ea typeface="ＭＳ Ｐゴシック" panose="020B0600070205080204" pitchFamily="50" charset="-128"/>
            </a:endParaRP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優先順位を得る</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latin typeface="Times New Roman" panose="02020603050405020304" pitchFamily="18" charset="0"/>
                <a:ea typeface="ＭＳ Ｐゴシック" panose="020B0600070205080204" pitchFamily="50" charset="-128"/>
                <a:cs typeface="Times New Roman" charset="0"/>
              </a:rPr>
              <a:t> </a:t>
            </a:r>
            <a:endParaRPr lang="ja-JP" altLang="en-US" sz="2000" dirty="0">
              <a:latin typeface="Times New Roman" panose="02020603050405020304" pitchFamily="18" charset="0"/>
              <a:ea typeface="ＭＳ Ｐゴシック" panose="020B0600070205080204" pitchFamily="50" charset="-128"/>
            </a:endParaRPr>
          </a:p>
          <a:p>
            <a:pPr eaLnBrk="1" hangingPunct="1"/>
            <a:r>
              <a:rPr lang="en-US" altLang="ja-JP" i="1" dirty="0">
                <a:latin typeface="Times New Roman" panose="02020603050405020304" pitchFamily="18" charset="0"/>
                <a:ea typeface="ＭＳ Ｐゴシック" panose="020B0600070205080204" pitchFamily="50" charset="-128"/>
                <a:cs typeface="Times New Roman" charset="0"/>
              </a:rPr>
              <a:t>enter</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false;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優先順位取得完了 */ </a:t>
            </a: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for (int </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 1; </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dirty="0">
                <a:latin typeface="Times New Roman" panose="02020603050405020304" pitchFamily="18" charset="0"/>
                <a:ea typeface="ＭＳ Ｐゴシック" panose="020B0600070205080204" pitchFamily="50" charset="-128"/>
              </a:rPr>
              <a:t>≦</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i="1" dirty="0">
                <a:latin typeface="Times New Roman" panose="02020603050405020304" pitchFamily="18" charset="0"/>
                <a:ea typeface="ＭＳ Ｐゴシック" panose="020B0600070205080204" pitchFamily="50" charset="-128"/>
                <a:cs typeface="Times New Roman" charset="0"/>
              </a:rPr>
              <a:t>N</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i="1" dirty="0" err="1">
                <a:latin typeface="Times New Roman" panose="02020603050405020304" pitchFamily="18" charset="0"/>
                <a:ea typeface="ＭＳ Ｐゴシック" panose="020B0600070205080204" pitchFamily="50" charset="-128"/>
                <a:cs typeface="Times New Roman" charset="0"/>
              </a:rPr>
              <a:t>j</a:t>
            </a:r>
            <a:r>
              <a:rPr lang="en-US" altLang="ja-JP" dirty="0" err="1">
                <a:latin typeface="Times New Roman" panose="02020603050405020304" pitchFamily="18" charset="0"/>
                <a:ea typeface="ＭＳ Ｐゴシック" panose="020B0600070205080204" pitchFamily="50" charset="-128"/>
                <a:cs typeface="Times New Roman" charset="0"/>
              </a:rPr>
              <a:t>++</a:t>
            </a:r>
            <a:r>
              <a:rPr lang="en-US" altLang="ja-JP" dirty="0">
                <a:latin typeface="Times New Roman" panose="02020603050405020304" pitchFamily="18" charset="0"/>
                <a:ea typeface="ＭＳ Ｐゴシック" panose="020B0600070205080204" pitchFamily="50" charset="-128"/>
                <a:cs typeface="Times New Roman" charset="0"/>
              </a:rPr>
              <a:t>) {</a:t>
            </a:r>
            <a:endParaRPr lang="en-US" altLang="ja-JP" dirty="0">
              <a:latin typeface="Times New Roman" panose="02020603050405020304" pitchFamily="18" charset="0"/>
              <a:ea typeface="ＭＳ Ｐゴシック" panose="020B0600070205080204" pitchFamily="50" charset="-128"/>
            </a:endParaRP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while (</a:t>
            </a:r>
            <a:r>
              <a:rPr lang="en-US" altLang="ja-JP" i="1" dirty="0">
                <a:latin typeface="Times New Roman" panose="02020603050405020304" pitchFamily="18" charset="0"/>
                <a:ea typeface="ＭＳ Ｐゴシック" panose="020B0600070205080204" pitchFamily="50" charset="-128"/>
                <a:cs typeface="Times New Roman" charset="0"/>
              </a:rPr>
              <a:t>enter</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wait();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en-US" altLang="ja-JP" sz="2000" dirty="0" err="1">
                <a:solidFill>
                  <a:schemeClr val="tx2"/>
                </a:solidFill>
                <a:latin typeface="Times New Roman" panose="02020603050405020304" pitchFamily="18" charset="0"/>
                <a:ea typeface="ＭＳ Ｐゴシック" panose="020B0600070205080204" pitchFamily="50" charset="-128"/>
              </a:rPr>
              <a:t>P</a:t>
            </a:r>
            <a:r>
              <a:rPr lang="en-US" altLang="ja-JP" sz="2000" i="1" dirty="0" err="1">
                <a:solidFill>
                  <a:schemeClr val="tx2"/>
                </a:solidFill>
                <a:latin typeface="Times New Roman" panose="02020603050405020304" pitchFamily="18" charset="0"/>
                <a:ea typeface="ＭＳ Ｐゴシック" panose="020B0600070205080204" pitchFamily="50" charset="-128"/>
                <a:cs typeface="Times New Roman" charset="0"/>
              </a:rPr>
              <a:t>j</a:t>
            </a:r>
            <a:r>
              <a:rPr lang="ja-JP" altLang="en-US" sz="2000" dirty="0">
                <a:solidFill>
                  <a:schemeClr val="tx2"/>
                </a:solidFill>
                <a:latin typeface="Times New Roman" panose="02020603050405020304" pitchFamily="18" charset="0"/>
                <a:ea typeface="ＭＳ Ｐゴシック" panose="020B0600070205080204" pitchFamily="50" charset="-128"/>
              </a:rPr>
              <a:t>が順位を得るまで待つ</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a:p>
            <a:pPr eaLnBrk="1" hangingPunct="1"/>
            <a:r>
              <a:rPr lang="ja-JP" altLang="en-US" dirty="0">
                <a:latin typeface="Times New Roman" panose="02020603050405020304" pitchFamily="18" charset="0"/>
                <a:ea typeface="ＭＳ Ｐゴシック" panose="020B0600070205080204" pitchFamily="50" charset="-128"/>
                <a:cs typeface="Times New Roman" charset="0"/>
              </a:rPr>
              <a:t>   </a:t>
            </a:r>
            <a:r>
              <a:rPr lang="en-US" altLang="ja-JP" dirty="0">
                <a:latin typeface="Times New Roman" panose="02020603050405020304" pitchFamily="18" charset="0"/>
                <a:ea typeface="ＭＳ Ｐゴシック" panose="020B0600070205080204" pitchFamily="50" charset="-128"/>
                <a:cs typeface="Times New Roman" charset="0"/>
              </a:rPr>
              <a:t>while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dirty="0">
                <a:latin typeface="Times New Roman" panose="02020603050405020304" pitchFamily="18" charset="0"/>
                <a:ea typeface="ＭＳ Ｐゴシック" panose="020B0600070205080204" pitchFamily="50" charset="-128"/>
              </a:rPr>
              <a:t>≠</a:t>
            </a:r>
            <a:r>
              <a:rPr lang="en-US" altLang="ja-JP" dirty="0">
                <a:latin typeface="Times New Roman" panose="02020603050405020304" pitchFamily="18" charset="0"/>
                <a:ea typeface="ＭＳ Ｐゴシック" panose="020B0600070205080204" pitchFamily="50" charset="-128"/>
                <a:cs typeface="Times New Roman" charset="0"/>
              </a:rPr>
              <a:t> 0)</a:t>
            </a: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and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&lt;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a:t>
            </a: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wait();         </a:t>
            </a:r>
            <a:r>
              <a:rPr lang="en-US" altLang="ja-JP" dirty="0">
                <a:latin typeface="Times New Roman" panose="02020603050405020304" pitchFamily="18" charset="0"/>
                <a:ea typeface="ＭＳ Ｐゴシック" panose="020B0600070205080204" pitchFamily="50" charset="-128"/>
              </a:rPr>
              <a:t>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優先順位の高いプロセスを待つ</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a:p>
            <a:pPr eaLnBrk="1" hangingPunct="1"/>
            <a:r>
              <a:rPr lang="ja-JP" altLang="en-US" dirty="0">
                <a:latin typeface="Times New Roman" panose="02020603050405020304" pitchFamily="18" charset="0"/>
                <a:ea typeface="ＭＳ Ｐゴシック" panose="020B0600070205080204" pitchFamily="50" charset="-128"/>
                <a:cs typeface="Times New Roman" charset="0"/>
              </a:rPr>
              <a:t>}</a:t>
            </a:r>
            <a:endParaRPr lang="ja-JP" altLang="en-US" dirty="0">
              <a:latin typeface="Times New Roman" panose="02020603050405020304" pitchFamily="18" charset="0"/>
              <a:ea typeface="ＭＳ Ｐゴシック" panose="020B0600070205080204" pitchFamily="50" charset="-128"/>
            </a:endParaRPr>
          </a:p>
          <a:p>
            <a:pPr eaLnBrk="1" hangingPunct="1"/>
            <a:r>
              <a:rPr lang="en-US" altLang="ja-JP" dirty="0" err="1">
                <a:latin typeface="Times New Roman" panose="02020603050405020304" pitchFamily="18" charset="0"/>
                <a:ea typeface="ＭＳ Ｐゴシック" panose="020B0600070205080204" pitchFamily="50" charset="-128"/>
                <a:cs typeface="Times New Roman" charset="0"/>
              </a:rPr>
              <a:t>CS</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en-US" altLang="ja-JP" sz="2000" dirty="0">
                <a:solidFill>
                  <a:schemeClr val="tx2"/>
                </a:solidFill>
                <a:latin typeface="Times New Roman" panose="02020603050405020304" pitchFamily="18" charset="0"/>
                <a:ea typeface="ＭＳ Ｐゴシック" panose="020B0600070205080204" pitchFamily="50" charset="-128"/>
              </a:rPr>
              <a:t>P</a:t>
            </a:r>
            <a:r>
              <a:rPr lang="en-US" altLang="ja-JP" sz="2000" i="1" dirty="0">
                <a:solidFill>
                  <a:schemeClr val="tx2"/>
                </a:solidFill>
                <a:latin typeface="Times New Roman" panose="02020603050405020304" pitchFamily="18" charset="0"/>
                <a:ea typeface="ＭＳ Ｐゴシック" panose="020B0600070205080204" pitchFamily="50" charset="-128"/>
                <a:cs typeface="Times New Roman" charset="0"/>
              </a:rPr>
              <a:t>i</a:t>
            </a:r>
            <a:r>
              <a:rPr lang="ja-JP" altLang="en-US" sz="2000" dirty="0">
                <a:solidFill>
                  <a:schemeClr val="tx2"/>
                </a:solidFill>
                <a:latin typeface="Times New Roman" panose="02020603050405020304" pitchFamily="18" charset="0"/>
                <a:ea typeface="ＭＳ Ｐゴシック" panose="020B0600070205080204" pitchFamily="50" charset="-128"/>
              </a:rPr>
              <a:t>の臨界領域</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a:p>
            <a:pPr eaLnBrk="1" hangingPunct="1"/>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0;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優先順位をリセット</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a:p>
            <a:pPr eaLnBrk="1" hangingPunct="1"/>
            <a:r>
              <a:rPr lang="en-US" altLang="ja-JP" dirty="0" err="1">
                <a:latin typeface="Times New Roman" panose="02020603050405020304" pitchFamily="18" charset="0"/>
                <a:ea typeface="ＭＳ Ｐゴシック" panose="020B0600070205080204" pitchFamily="50" charset="-128"/>
              </a:rPr>
              <a:t>NCS</a:t>
            </a:r>
            <a:r>
              <a:rPr lang="en-US" altLang="ja-JP" i="1" dirty="0" err="1">
                <a:latin typeface="Times New Roman" panose="02020603050405020304" pitchFamily="18" charset="0"/>
                <a:ea typeface="ＭＳ Ｐゴシック" panose="020B0600070205080204" pitchFamily="50" charset="-128"/>
              </a:rPr>
              <a:t>i</a:t>
            </a:r>
            <a:r>
              <a:rPr lang="ja-JP" altLang="en-US" dirty="0">
                <a:latin typeface="Times New Roman" panose="02020603050405020304" pitchFamily="18" charset="0"/>
                <a:ea typeface="ＭＳ Ｐゴシック" panose="020B0600070205080204" pitchFamily="50" charset="-128"/>
              </a:rPr>
              <a:t>();               </a:t>
            </a:r>
            <a:r>
              <a:rPr lang="ja-JP" altLang="en-US" sz="2000" dirty="0">
                <a:solidFill>
                  <a:schemeClr val="tx2"/>
                </a:solidFill>
                <a:latin typeface="Times New Roman" panose="02020603050405020304" pitchFamily="18" charset="0"/>
                <a:ea typeface="ＭＳ Ｐゴシック" panose="020B0600070205080204" pitchFamily="50" charset="-128"/>
              </a:rPr>
              <a:t>/* </a:t>
            </a:r>
            <a:r>
              <a:rPr lang="en-US" altLang="ja-JP" sz="2000" dirty="0">
                <a:solidFill>
                  <a:schemeClr val="tx2"/>
                </a:solidFill>
                <a:latin typeface="Times New Roman" panose="02020603050405020304" pitchFamily="18" charset="0"/>
                <a:ea typeface="ＭＳ Ｐゴシック" panose="020B0600070205080204" pitchFamily="50" charset="-128"/>
              </a:rPr>
              <a:t>P</a:t>
            </a:r>
            <a:r>
              <a:rPr lang="en-US" altLang="ja-JP" sz="2000" i="1" dirty="0">
                <a:solidFill>
                  <a:schemeClr val="tx2"/>
                </a:solidFill>
                <a:latin typeface="Times New Roman" panose="02020603050405020304" pitchFamily="18" charset="0"/>
                <a:ea typeface="ＭＳ Ｐゴシック" panose="020B0600070205080204" pitchFamily="50" charset="-128"/>
              </a:rPr>
              <a:t>i</a:t>
            </a:r>
            <a:r>
              <a:rPr lang="ja-JP" altLang="en-US" sz="2000" dirty="0">
                <a:solidFill>
                  <a:schemeClr val="tx2"/>
                </a:solidFill>
                <a:latin typeface="Times New Roman" panose="02020603050405020304" pitchFamily="18" charset="0"/>
                <a:ea typeface="ＭＳ Ｐゴシック" panose="020B0600070205080204" pitchFamily="50" charset="-128"/>
              </a:rPr>
              <a:t>の非臨界領域 */</a:t>
            </a:r>
            <a:endParaRPr lang="en-US" altLang="ja-JP" sz="2000" dirty="0">
              <a:solidFill>
                <a:schemeClr val="tx2"/>
              </a:solidFill>
              <a:latin typeface="Times New Roman" panose="02020603050405020304" pitchFamily="18" charset="0"/>
              <a:ea typeface="ＭＳ Ｐゴシック" panose="020B0600070205080204" pitchFamily="50" charset="-128"/>
            </a:endParaRPr>
          </a:p>
        </p:txBody>
      </p:sp>
      <p:sp>
        <p:nvSpPr>
          <p:cNvPr id="44036" name="Text Box 4"/>
          <p:cNvSpPr txBox="1">
            <a:spLocks noChangeArrowheads="1"/>
          </p:cNvSpPr>
          <p:nvPr/>
        </p:nvSpPr>
        <p:spPr bwMode="auto">
          <a:xfrm>
            <a:off x="3962400" y="1752600"/>
            <a:ext cx="3489325" cy="457200"/>
          </a:xfrm>
          <a:prstGeom prst="rect">
            <a:avLst/>
          </a:prstGeom>
          <a:noFill/>
          <a:ln w="9525">
            <a:noFill/>
            <a:miter lim="800000"/>
            <a:headEnd/>
            <a:tailEnd/>
          </a:ln>
          <a:effectLst/>
        </p:spPr>
        <p:txBody>
          <a:bodyPr wrap="none">
            <a:spAutoFit/>
          </a:bodyPr>
          <a:lstStyle/>
          <a:p>
            <a:pPr eaLnBrk="1" hangingPunct="1"/>
            <a:r>
              <a:rPr lang="ja-JP" altLang="en-US"/>
              <a:t>プロセス</a:t>
            </a:r>
            <a:r>
              <a:rPr lang="en-US" altLang="ja-JP" i="1"/>
              <a:t>i</a:t>
            </a:r>
            <a:r>
              <a:rPr lang="ja-JP" altLang="en-US"/>
              <a:t>の相互排除処理</a:t>
            </a:r>
          </a:p>
        </p:txBody>
      </p:sp>
      <p:sp>
        <p:nvSpPr>
          <p:cNvPr id="44037" name="Rectangle 5"/>
          <p:cNvSpPr>
            <a:spLocks noChangeArrowheads="1"/>
          </p:cNvSpPr>
          <p:nvPr/>
        </p:nvSpPr>
        <p:spPr bwMode="auto">
          <a:xfrm>
            <a:off x="152400" y="2209800"/>
            <a:ext cx="2286000" cy="20574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int </a:t>
            </a:r>
            <a:r>
              <a:rPr lang="en-US" altLang="ja-JP" i="1"/>
              <a:t>pri</a:t>
            </a:r>
            <a:r>
              <a:rPr lang="en-US" altLang="ja-JP"/>
              <a:t>[</a:t>
            </a:r>
            <a:r>
              <a:rPr lang="en-US" altLang="ja-JP" i="1"/>
              <a:t>N</a:t>
            </a:r>
            <a:r>
              <a:rPr lang="en-US" altLang="ja-JP"/>
              <a:t>]</a:t>
            </a:r>
          </a:p>
          <a:p>
            <a:pPr eaLnBrk="1" hangingPunct="1"/>
            <a:r>
              <a:rPr lang="en-US" altLang="ja-JP"/>
              <a:t> := {0, 0, …, 0};</a:t>
            </a:r>
          </a:p>
          <a:p>
            <a:pPr eaLnBrk="1" hangingPunct="1"/>
            <a:r>
              <a:rPr lang="en-US" altLang="ja-JP"/>
              <a:t>boolean </a:t>
            </a:r>
            <a:r>
              <a:rPr lang="en-US" altLang="ja-JP" i="1"/>
              <a:t>enter</a:t>
            </a:r>
            <a:r>
              <a:rPr lang="en-US" altLang="ja-JP"/>
              <a:t>[</a:t>
            </a:r>
            <a:r>
              <a:rPr lang="en-US" altLang="ja-JP" i="1"/>
              <a:t>N</a:t>
            </a:r>
            <a:r>
              <a:rPr lang="en-US" altLang="ja-JP"/>
              <a:t>] </a:t>
            </a:r>
          </a:p>
          <a:p>
            <a:pPr eaLnBrk="1" hangingPunct="1"/>
            <a:r>
              <a:rPr lang="en-US" altLang="ja-JP"/>
              <a:t> := {false, false,</a:t>
            </a:r>
          </a:p>
          <a:p>
            <a:pPr eaLnBrk="1" hangingPunct="1"/>
            <a:r>
              <a:rPr lang="en-US" altLang="ja-JP"/>
              <a:t>       …, false};</a:t>
            </a:r>
          </a:p>
        </p:txBody>
      </p:sp>
      <p:sp>
        <p:nvSpPr>
          <p:cNvPr id="44038" name="Text Box 6"/>
          <p:cNvSpPr txBox="1">
            <a:spLocks noChangeArrowheads="1"/>
          </p:cNvSpPr>
          <p:nvPr/>
        </p:nvSpPr>
        <p:spPr bwMode="auto">
          <a:xfrm>
            <a:off x="0" y="1752600"/>
            <a:ext cx="2551113" cy="457200"/>
          </a:xfrm>
          <a:prstGeom prst="rect">
            <a:avLst/>
          </a:prstGeom>
          <a:noFill/>
          <a:ln w="9525">
            <a:noFill/>
            <a:miter lim="800000"/>
            <a:headEnd/>
            <a:tailEnd/>
          </a:ln>
          <a:effectLst/>
        </p:spPr>
        <p:txBody>
          <a:bodyPr wrap="none">
            <a:spAutoFit/>
          </a:bodyPr>
          <a:lstStyle/>
          <a:p>
            <a:pPr eaLnBrk="1" hangingPunct="1"/>
            <a:r>
              <a:rPr lang="ja-JP" altLang="en-US"/>
              <a:t>広域変数と初期値</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Lamport </a:t>
            </a:r>
            <a:r>
              <a:rPr lang="ja-JP" altLang="en-US"/>
              <a:t>のアルゴリズム</a:t>
            </a:r>
          </a:p>
        </p:txBody>
      </p:sp>
      <p:sp>
        <p:nvSpPr>
          <p:cNvPr id="45059" name="Rectangle 3"/>
          <p:cNvSpPr>
            <a:spLocks noChangeArrowheads="1"/>
          </p:cNvSpPr>
          <p:nvPr/>
        </p:nvSpPr>
        <p:spPr bwMode="auto">
          <a:xfrm>
            <a:off x="533400" y="2667000"/>
            <a:ext cx="8077200" cy="1752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i="1" dirty="0">
                <a:latin typeface="Times New Roman" panose="02020603050405020304" pitchFamily="18" charset="0"/>
                <a:ea typeface="ＭＳ Ｐゴシック" panose="020B0600070205080204" pitchFamily="50" charset="-128"/>
                <a:cs typeface="Times New Roman" charset="0"/>
              </a:rPr>
              <a:t>enter</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true;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優先順位取得開始</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a:p>
            <a:pPr eaLnBrk="1" hangingPunct="1"/>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1 + max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[0],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[1], ...,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N</a:t>
            </a:r>
            <a:r>
              <a:rPr lang="en-US" altLang="ja-JP" dirty="0">
                <a:latin typeface="Times New Roman" panose="02020603050405020304" pitchFamily="18" charset="0"/>
                <a:ea typeface="ＭＳ Ｐゴシック" panose="020B0600070205080204" pitchFamily="50" charset="-128"/>
                <a:cs typeface="Times New Roman" charset="0"/>
              </a:rPr>
              <a:t>-1]};</a:t>
            </a:r>
            <a:endParaRPr lang="en-US" altLang="ja-JP" dirty="0">
              <a:latin typeface="Times New Roman" panose="02020603050405020304" pitchFamily="18" charset="0"/>
              <a:ea typeface="ＭＳ Ｐゴシック" panose="020B0600070205080204" pitchFamily="50" charset="-128"/>
            </a:endParaRP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優先順位を得る</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latin typeface="Times New Roman" panose="02020603050405020304" pitchFamily="18" charset="0"/>
                <a:ea typeface="ＭＳ Ｐゴシック" panose="020B0600070205080204" pitchFamily="50" charset="-128"/>
                <a:cs typeface="Times New Roman" charset="0"/>
              </a:rPr>
              <a:t> </a:t>
            </a:r>
            <a:endParaRPr lang="ja-JP" altLang="en-US" sz="2000" dirty="0">
              <a:latin typeface="Times New Roman" panose="02020603050405020304" pitchFamily="18" charset="0"/>
              <a:ea typeface="ＭＳ Ｐゴシック" panose="020B0600070205080204" pitchFamily="50" charset="-128"/>
            </a:endParaRPr>
          </a:p>
          <a:p>
            <a:pPr eaLnBrk="1" hangingPunct="1"/>
            <a:r>
              <a:rPr lang="en-US" altLang="ja-JP" i="1" dirty="0">
                <a:latin typeface="Times New Roman" panose="02020603050405020304" pitchFamily="18" charset="0"/>
                <a:ea typeface="ＭＳ Ｐゴシック" panose="020B0600070205080204" pitchFamily="50" charset="-128"/>
                <a:cs typeface="Times New Roman" charset="0"/>
              </a:rPr>
              <a:t>enter</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 false;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優先順位取得完了 */ </a:t>
            </a:r>
          </a:p>
        </p:txBody>
      </p:sp>
      <p:sp>
        <p:nvSpPr>
          <p:cNvPr id="45060" name="Text Box 7"/>
          <p:cNvSpPr txBox="1">
            <a:spLocks noChangeArrowheads="1"/>
          </p:cNvSpPr>
          <p:nvPr/>
        </p:nvSpPr>
        <p:spPr bwMode="auto">
          <a:xfrm>
            <a:off x="914400" y="4648200"/>
            <a:ext cx="6186488" cy="884238"/>
          </a:xfrm>
          <a:prstGeom prst="rect">
            <a:avLst/>
          </a:prstGeom>
          <a:noFill/>
          <a:ln w="9525">
            <a:noFill/>
            <a:miter lim="800000"/>
            <a:headEnd/>
            <a:tailEnd/>
          </a:ln>
          <a:effectLst/>
        </p:spPr>
        <p:txBody>
          <a:bodyPr wrap="none">
            <a:spAutoFit/>
          </a:bodyPr>
          <a:lstStyle/>
          <a:p>
            <a:pPr eaLnBrk="1" hangingPunct="1"/>
            <a:r>
              <a:rPr lang="ja-JP" altLang="en-US"/>
              <a:t>得られる優先順位は</a:t>
            </a:r>
          </a:p>
          <a:p>
            <a:pPr eaLnBrk="1" hangingPunct="1"/>
            <a:r>
              <a:rPr lang="ja-JP" altLang="en-US" sz="2800"/>
              <a:t>(それまでに他のプロセスが得た順位)+1</a:t>
            </a:r>
          </a:p>
        </p:txBody>
      </p:sp>
      <p:sp>
        <p:nvSpPr>
          <p:cNvPr id="45061" name="Rectangle 8"/>
          <p:cNvSpPr>
            <a:spLocks noChangeArrowheads="1"/>
          </p:cNvSpPr>
          <p:nvPr/>
        </p:nvSpPr>
        <p:spPr bwMode="auto">
          <a:xfrm>
            <a:off x="533400" y="1905000"/>
            <a:ext cx="3886200" cy="5334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int </a:t>
            </a:r>
            <a:r>
              <a:rPr lang="en-US" altLang="ja-JP" i="1"/>
              <a:t>pri</a:t>
            </a:r>
            <a:r>
              <a:rPr lang="en-US" altLang="ja-JP"/>
              <a:t>[</a:t>
            </a:r>
            <a:r>
              <a:rPr lang="en-US" altLang="ja-JP" i="1"/>
              <a:t>N</a:t>
            </a:r>
            <a:r>
              <a:rPr lang="en-US" altLang="ja-JP"/>
              <a:t>] := {0, 0, …, 0};</a:t>
            </a:r>
          </a:p>
        </p:txBody>
      </p:sp>
      <p:sp>
        <p:nvSpPr>
          <p:cNvPr id="45062" name="Text Box 9"/>
          <p:cNvSpPr txBox="1">
            <a:spLocks noChangeArrowheads="1"/>
          </p:cNvSpPr>
          <p:nvPr/>
        </p:nvSpPr>
        <p:spPr bwMode="auto">
          <a:xfrm>
            <a:off x="990600" y="5715000"/>
            <a:ext cx="4619625" cy="457200"/>
          </a:xfrm>
          <a:prstGeom prst="rect">
            <a:avLst/>
          </a:prstGeom>
          <a:noFill/>
          <a:ln w="9525">
            <a:noFill/>
            <a:miter lim="800000"/>
            <a:headEnd/>
            <a:tailEnd/>
          </a:ln>
          <a:effectLst/>
        </p:spPr>
        <p:txBody>
          <a:bodyPr wrap="none">
            <a:spAutoFit/>
          </a:bodyPr>
          <a:lstStyle/>
          <a:p>
            <a:pPr eaLnBrk="1" hangingPunct="1"/>
            <a:r>
              <a:rPr lang="ja-JP" altLang="en-US"/>
              <a:t>0以外で最も小さい値が優先される</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Lamport </a:t>
            </a:r>
            <a:r>
              <a:rPr lang="ja-JP" altLang="en-US"/>
              <a:t>のアルゴリズム</a:t>
            </a:r>
          </a:p>
        </p:txBody>
      </p:sp>
      <p:sp>
        <p:nvSpPr>
          <p:cNvPr id="46083" name="Text Box 7"/>
          <p:cNvSpPr txBox="1">
            <a:spLocks noChangeArrowheads="1"/>
          </p:cNvSpPr>
          <p:nvPr/>
        </p:nvSpPr>
        <p:spPr bwMode="auto">
          <a:xfrm>
            <a:off x="0" y="2133600"/>
            <a:ext cx="1479550" cy="457200"/>
          </a:xfrm>
          <a:prstGeom prst="rect">
            <a:avLst/>
          </a:prstGeom>
          <a:noFill/>
          <a:ln w="9525">
            <a:noFill/>
            <a:miter lim="800000"/>
            <a:headEnd/>
            <a:tailEnd/>
          </a:ln>
          <a:effectLst/>
        </p:spPr>
        <p:txBody>
          <a:bodyPr wrap="none">
            <a:spAutoFit/>
          </a:bodyPr>
          <a:lstStyle/>
          <a:p>
            <a:pPr eaLnBrk="1" hangingPunct="1"/>
            <a:r>
              <a:rPr lang="ja-JP" altLang="en-US"/>
              <a:t>次の順位 </a:t>
            </a:r>
          </a:p>
        </p:txBody>
      </p:sp>
      <p:grpSp>
        <p:nvGrpSpPr>
          <p:cNvPr id="46084" name="Group 8"/>
          <p:cNvGrpSpPr>
            <a:grpSpLocks/>
          </p:cNvGrpSpPr>
          <p:nvPr/>
        </p:nvGrpSpPr>
        <p:grpSpPr bwMode="auto">
          <a:xfrm>
            <a:off x="685800" y="3352800"/>
            <a:ext cx="228600" cy="609600"/>
            <a:chOff x="3216" y="2928"/>
            <a:chExt cx="144" cy="384"/>
          </a:xfrm>
        </p:grpSpPr>
        <p:sp>
          <p:nvSpPr>
            <p:cNvPr id="46151" name="Oval 9"/>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52" name="AutoShape 10"/>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nvGrpSpPr>
          <p:cNvPr id="46085" name="Group 11"/>
          <p:cNvGrpSpPr>
            <a:grpSpLocks/>
          </p:cNvGrpSpPr>
          <p:nvPr/>
        </p:nvGrpSpPr>
        <p:grpSpPr bwMode="auto">
          <a:xfrm>
            <a:off x="685800" y="4114800"/>
            <a:ext cx="228600" cy="609600"/>
            <a:chOff x="3216" y="2928"/>
            <a:chExt cx="144" cy="384"/>
          </a:xfrm>
        </p:grpSpPr>
        <p:sp>
          <p:nvSpPr>
            <p:cNvPr id="46149" name="Oval 12"/>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50" name="AutoShape 13"/>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nvGrpSpPr>
          <p:cNvPr id="46086" name="Group 14"/>
          <p:cNvGrpSpPr>
            <a:grpSpLocks/>
          </p:cNvGrpSpPr>
          <p:nvPr/>
        </p:nvGrpSpPr>
        <p:grpSpPr bwMode="auto">
          <a:xfrm>
            <a:off x="685800" y="4876800"/>
            <a:ext cx="228600" cy="609600"/>
            <a:chOff x="3216" y="2928"/>
            <a:chExt cx="144" cy="384"/>
          </a:xfrm>
        </p:grpSpPr>
        <p:sp>
          <p:nvSpPr>
            <p:cNvPr id="46147" name="Oval 15"/>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48" name="AutoShape 16"/>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nvGrpSpPr>
          <p:cNvPr id="439365" name="Group 69"/>
          <p:cNvGrpSpPr>
            <a:grpSpLocks/>
          </p:cNvGrpSpPr>
          <p:nvPr/>
        </p:nvGrpSpPr>
        <p:grpSpPr bwMode="auto">
          <a:xfrm>
            <a:off x="1219200" y="3200400"/>
            <a:ext cx="2133600" cy="762000"/>
            <a:chOff x="768" y="2016"/>
            <a:chExt cx="1344" cy="480"/>
          </a:xfrm>
        </p:grpSpPr>
        <p:sp>
          <p:nvSpPr>
            <p:cNvPr id="46141" name="Line 17"/>
            <p:cNvSpPr>
              <a:spLocks noChangeShapeType="1"/>
            </p:cNvSpPr>
            <p:nvPr/>
          </p:nvSpPr>
          <p:spPr bwMode="auto">
            <a:xfrm>
              <a:off x="768" y="2304"/>
              <a:ext cx="816"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142" name="Group 23"/>
            <p:cNvGrpSpPr>
              <a:grpSpLocks/>
            </p:cNvGrpSpPr>
            <p:nvPr/>
          </p:nvGrpSpPr>
          <p:grpSpPr bwMode="auto">
            <a:xfrm>
              <a:off x="1632" y="2016"/>
              <a:ext cx="480" cy="480"/>
              <a:chOff x="1632" y="2016"/>
              <a:chExt cx="480" cy="480"/>
            </a:xfrm>
          </p:grpSpPr>
          <p:sp>
            <p:nvSpPr>
              <p:cNvPr id="46143" name="AutoShape 19"/>
              <p:cNvSpPr>
                <a:spLocks noChangeArrowheads="1"/>
              </p:cNvSpPr>
              <p:nvPr/>
            </p:nvSpPr>
            <p:spPr bwMode="auto">
              <a:xfrm>
                <a:off x="1824"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1</a:t>
                </a:r>
              </a:p>
            </p:txBody>
          </p:sp>
          <p:grpSp>
            <p:nvGrpSpPr>
              <p:cNvPr id="46144" name="Group 20"/>
              <p:cNvGrpSpPr>
                <a:grpSpLocks/>
              </p:cNvGrpSpPr>
              <p:nvPr/>
            </p:nvGrpSpPr>
            <p:grpSpPr bwMode="auto">
              <a:xfrm>
                <a:off x="1632" y="2112"/>
                <a:ext cx="144" cy="384"/>
                <a:chOff x="3216" y="2928"/>
                <a:chExt cx="144" cy="384"/>
              </a:xfrm>
            </p:grpSpPr>
            <p:sp>
              <p:nvSpPr>
                <p:cNvPr id="46145" name="Oval 21"/>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46" name="AutoShape 22"/>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grpSp>
      <p:sp>
        <p:nvSpPr>
          <p:cNvPr id="46088" name="Text Box 24"/>
          <p:cNvSpPr txBox="1">
            <a:spLocks noChangeArrowheads="1"/>
          </p:cNvSpPr>
          <p:nvPr/>
        </p:nvSpPr>
        <p:spPr bwMode="auto">
          <a:xfrm>
            <a:off x="1676400" y="2057400"/>
            <a:ext cx="361950" cy="519113"/>
          </a:xfrm>
          <a:prstGeom prst="rect">
            <a:avLst/>
          </a:prstGeom>
          <a:noFill/>
          <a:ln w="9525">
            <a:noFill/>
            <a:miter lim="800000"/>
            <a:headEnd/>
            <a:tailEnd/>
          </a:ln>
          <a:effectLst/>
        </p:spPr>
        <p:txBody>
          <a:bodyPr wrap="none">
            <a:spAutoFit/>
          </a:bodyPr>
          <a:lstStyle/>
          <a:p>
            <a:pPr eaLnBrk="1" hangingPunct="1"/>
            <a:r>
              <a:rPr lang="ja-JP" altLang="en-US" sz="2800"/>
              <a:t>1</a:t>
            </a:r>
          </a:p>
        </p:txBody>
      </p:sp>
      <p:grpSp>
        <p:nvGrpSpPr>
          <p:cNvPr id="439367" name="Group 71"/>
          <p:cNvGrpSpPr>
            <a:grpSpLocks/>
          </p:cNvGrpSpPr>
          <p:nvPr/>
        </p:nvGrpSpPr>
        <p:grpSpPr bwMode="auto">
          <a:xfrm>
            <a:off x="2743200" y="3962400"/>
            <a:ext cx="1752600" cy="762000"/>
            <a:chOff x="1728" y="2496"/>
            <a:chExt cx="1104" cy="480"/>
          </a:xfrm>
        </p:grpSpPr>
        <p:sp>
          <p:nvSpPr>
            <p:cNvPr id="46135" name="Line 26"/>
            <p:cNvSpPr>
              <a:spLocks noChangeShapeType="1"/>
            </p:cNvSpPr>
            <p:nvPr/>
          </p:nvSpPr>
          <p:spPr bwMode="auto">
            <a:xfrm>
              <a:off x="1728" y="2784"/>
              <a:ext cx="624"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136" name="Group 27"/>
            <p:cNvGrpSpPr>
              <a:grpSpLocks/>
            </p:cNvGrpSpPr>
            <p:nvPr/>
          </p:nvGrpSpPr>
          <p:grpSpPr bwMode="auto">
            <a:xfrm>
              <a:off x="2352" y="2496"/>
              <a:ext cx="480" cy="480"/>
              <a:chOff x="1632" y="2016"/>
              <a:chExt cx="480" cy="480"/>
            </a:xfrm>
          </p:grpSpPr>
          <p:sp>
            <p:nvSpPr>
              <p:cNvPr id="46137" name="AutoShape 28"/>
              <p:cNvSpPr>
                <a:spLocks noChangeArrowheads="1"/>
              </p:cNvSpPr>
              <p:nvPr/>
            </p:nvSpPr>
            <p:spPr bwMode="auto">
              <a:xfrm>
                <a:off x="1824"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2</a:t>
                </a:r>
              </a:p>
            </p:txBody>
          </p:sp>
          <p:grpSp>
            <p:nvGrpSpPr>
              <p:cNvPr id="46138" name="Group 29"/>
              <p:cNvGrpSpPr>
                <a:grpSpLocks/>
              </p:cNvGrpSpPr>
              <p:nvPr/>
            </p:nvGrpSpPr>
            <p:grpSpPr bwMode="auto">
              <a:xfrm>
                <a:off x="1632" y="2112"/>
                <a:ext cx="144" cy="384"/>
                <a:chOff x="3216" y="2928"/>
                <a:chExt cx="144" cy="384"/>
              </a:xfrm>
            </p:grpSpPr>
            <p:sp>
              <p:nvSpPr>
                <p:cNvPr id="46139" name="Oval 30"/>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40" name="AutoShape 31"/>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grpSp>
      <p:grpSp>
        <p:nvGrpSpPr>
          <p:cNvPr id="439342" name="Group 46"/>
          <p:cNvGrpSpPr>
            <a:grpSpLocks/>
          </p:cNvGrpSpPr>
          <p:nvPr/>
        </p:nvGrpSpPr>
        <p:grpSpPr bwMode="auto">
          <a:xfrm>
            <a:off x="3048000" y="2438400"/>
            <a:ext cx="2124075" cy="1219200"/>
            <a:chOff x="1920" y="1536"/>
            <a:chExt cx="1338" cy="768"/>
          </a:xfrm>
        </p:grpSpPr>
        <p:sp>
          <p:nvSpPr>
            <p:cNvPr id="46130" name="Line 36"/>
            <p:cNvSpPr>
              <a:spLocks noChangeShapeType="1"/>
            </p:cNvSpPr>
            <p:nvPr/>
          </p:nvSpPr>
          <p:spPr bwMode="auto">
            <a:xfrm>
              <a:off x="1920" y="2304"/>
              <a:ext cx="816"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131" name="Group 37"/>
            <p:cNvGrpSpPr>
              <a:grpSpLocks/>
            </p:cNvGrpSpPr>
            <p:nvPr/>
          </p:nvGrpSpPr>
          <p:grpSpPr bwMode="auto">
            <a:xfrm>
              <a:off x="2688" y="1824"/>
              <a:ext cx="144" cy="384"/>
              <a:chOff x="3264" y="1872"/>
              <a:chExt cx="144" cy="384"/>
            </a:xfrm>
          </p:grpSpPr>
          <p:sp>
            <p:nvSpPr>
              <p:cNvPr id="46133" name="Oval 38"/>
              <p:cNvSpPr>
                <a:spLocks noChangeArrowheads="1"/>
              </p:cNvSpPr>
              <p:nvPr/>
            </p:nvSpPr>
            <p:spPr bwMode="auto">
              <a:xfrm>
                <a:off x="3264" y="187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34" name="AutoShape 39"/>
              <p:cNvSpPr>
                <a:spLocks noChangeArrowheads="1"/>
              </p:cNvSpPr>
              <p:nvPr/>
            </p:nvSpPr>
            <p:spPr bwMode="auto">
              <a:xfrm>
                <a:off x="3264" y="2016"/>
                <a:ext cx="144" cy="240"/>
              </a:xfrm>
              <a:prstGeom prst="flowChartExtract">
                <a:avLst/>
              </a:prstGeom>
              <a:solidFill>
                <a:srgbClr val="CCFFFF"/>
              </a:solidFill>
              <a:ln w="9525">
                <a:solidFill>
                  <a:schemeClr val="tx1"/>
                </a:solidFill>
                <a:miter lim="800000"/>
                <a:headEnd/>
                <a:tailEnd/>
              </a:ln>
              <a:effectLst/>
            </p:spPr>
            <p:txBody>
              <a:bodyPr wrap="none" anchor="ctr"/>
              <a:lstStyle/>
              <a:p>
                <a:pPr eaLnBrk="1" hangingPunct="1"/>
                <a:endParaRPr lang="ja-JP" altLang="en-US"/>
              </a:p>
            </p:txBody>
          </p:sp>
        </p:grpSp>
        <p:sp>
          <p:nvSpPr>
            <p:cNvPr id="46132" name="Text Box 45"/>
            <p:cNvSpPr txBox="1">
              <a:spLocks noChangeArrowheads="1"/>
            </p:cNvSpPr>
            <p:nvPr/>
          </p:nvSpPr>
          <p:spPr bwMode="auto">
            <a:xfrm>
              <a:off x="2400" y="1536"/>
              <a:ext cx="858" cy="288"/>
            </a:xfrm>
            <a:prstGeom prst="rect">
              <a:avLst/>
            </a:prstGeom>
            <a:noFill/>
            <a:ln w="9525">
              <a:noFill/>
              <a:miter lim="800000"/>
              <a:headEnd/>
              <a:tailEnd/>
            </a:ln>
            <a:effectLst/>
          </p:spPr>
          <p:txBody>
            <a:bodyPr wrap="none">
              <a:spAutoFit/>
            </a:bodyPr>
            <a:lstStyle/>
            <a:p>
              <a:pPr eaLnBrk="1" hangingPunct="1"/>
              <a:r>
                <a:rPr lang="ja-JP" altLang="en-US"/>
                <a:t>パン購入</a:t>
              </a:r>
            </a:p>
          </p:txBody>
        </p:sp>
      </p:grpSp>
      <p:grpSp>
        <p:nvGrpSpPr>
          <p:cNvPr id="439378" name="Group 82"/>
          <p:cNvGrpSpPr>
            <a:grpSpLocks/>
          </p:cNvGrpSpPr>
          <p:nvPr/>
        </p:nvGrpSpPr>
        <p:grpSpPr bwMode="auto">
          <a:xfrm>
            <a:off x="6553200" y="1981200"/>
            <a:ext cx="666750" cy="3657600"/>
            <a:chOff x="4128" y="1248"/>
            <a:chExt cx="420" cy="2304"/>
          </a:xfrm>
        </p:grpSpPr>
        <p:sp>
          <p:nvSpPr>
            <p:cNvPr id="46128" name="Line 61"/>
            <p:cNvSpPr>
              <a:spLocks noChangeShapeType="1"/>
            </p:cNvSpPr>
            <p:nvPr/>
          </p:nvSpPr>
          <p:spPr bwMode="auto">
            <a:xfrm>
              <a:off x="4128" y="1248"/>
              <a:ext cx="0" cy="2304"/>
            </a:xfrm>
            <a:prstGeom prst="line">
              <a:avLst/>
            </a:prstGeom>
            <a:noFill/>
            <a:ln w="19050">
              <a:solidFill>
                <a:schemeClr val="tx1"/>
              </a:solidFill>
              <a:prstDash val="sysDot"/>
              <a:round/>
              <a:headEnd/>
              <a:tailEnd/>
            </a:ln>
            <a:effectLst/>
          </p:spPr>
          <p:txBody>
            <a:bodyPr wrap="none"/>
            <a:lstStyle/>
            <a:p>
              <a:endParaRPr lang="ja-JP" altLang="en-US"/>
            </a:p>
          </p:txBody>
        </p:sp>
        <p:sp>
          <p:nvSpPr>
            <p:cNvPr id="46129" name="Text Box 62"/>
            <p:cNvSpPr txBox="1">
              <a:spLocks noChangeArrowheads="1"/>
            </p:cNvSpPr>
            <p:nvPr/>
          </p:nvSpPr>
          <p:spPr bwMode="auto">
            <a:xfrm>
              <a:off x="4320" y="1248"/>
              <a:ext cx="228" cy="327"/>
            </a:xfrm>
            <a:prstGeom prst="rect">
              <a:avLst/>
            </a:prstGeom>
            <a:noFill/>
            <a:ln w="9525">
              <a:noFill/>
              <a:miter lim="800000"/>
              <a:headEnd/>
              <a:tailEnd/>
            </a:ln>
            <a:effectLst/>
          </p:spPr>
          <p:txBody>
            <a:bodyPr wrap="none">
              <a:spAutoFit/>
            </a:bodyPr>
            <a:lstStyle/>
            <a:p>
              <a:pPr eaLnBrk="1" hangingPunct="1"/>
              <a:r>
                <a:rPr lang="ja-JP" altLang="en-US" sz="2800"/>
                <a:t>1</a:t>
              </a:r>
            </a:p>
          </p:txBody>
        </p:sp>
      </p:grpSp>
      <p:grpSp>
        <p:nvGrpSpPr>
          <p:cNvPr id="439374" name="Group 78"/>
          <p:cNvGrpSpPr>
            <a:grpSpLocks/>
          </p:cNvGrpSpPr>
          <p:nvPr/>
        </p:nvGrpSpPr>
        <p:grpSpPr bwMode="auto">
          <a:xfrm>
            <a:off x="6477000" y="4876800"/>
            <a:ext cx="1752600" cy="762000"/>
            <a:chOff x="4080" y="3072"/>
            <a:chExt cx="1104" cy="480"/>
          </a:xfrm>
        </p:grpSpPr>
        <p:sp>
          <p:nvSpPr>
            <p:cNvPr id="46122" name="Line 63"/>
            <p:cNvSpPr>
              <a:spLocks noChangeShapeType="1"/>
            </p:cNvSpPr>
            <p:nvPr/>
          </p:nvSpPr>
          <p:spPr bwMode="auto">
            <a:xfrm>
              <a:off x="4080" y="3408"/>
              <a:ext cx="672"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123" name="Group 64"/>
            <p:cNvGrpSpPr>
              <a:grpSpLocks/>
            </p:cNvGrpSpPr>
            <p:nvPr/>
          </p:nvGrpSpPr>
          <p:grpSpPr bwMode="auto">
            <a:xfrm>
              <a:off x="4704" y="3072"/>
              <a:ext cx="480" cy="480"/>
              <a:chOff x="1632" y="2016"/>
              <a:chExt cx="480" cy="480"/>
            </a:xfrm>
          </p:grpSpPr>
          <p:sp>
            <p:nvSpPr>
              <p:cNvPr id="46124" name="AutoShape 65"/>
              <p:cNvSpPr>
                <a:spLocks noChangeArrowheads="1"/>
              </p:cNvSpPr>
              <p:nvPr/>
            </p:nvSpPr>
            <p:spPr bwMode="auto">
              <a:xfrm>
                <a:off x="1824"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1</a:t>
                </a:r>
              </a:p>
            </p:txBody>
          </p:sp>
          <p:grpSp>
            <p:nvGrpSpPr>
              <p:cNvPr id="46125" name="Group 66"/>
              <p:cNvGrpSpPr>
                <a:grpSpLocks/>
              </p:cNvGrpSpPr>
              <p:nvPr/>
            </p:nvGrpSpPr>
            <p:grpSpPr bwMode="auto">
              <a:xfrm>
                <a:off x="1632" y="2112"/>
                <a:ext cx="144" cy="384"/>
                <a:chOff x="3216" y="2928"/>
                <a:chExt cx="144" cy="384"/>
              </a:xfrm>
            </p:grpSpPr>
            <p:sp>
              <p:nvSpPr>
                <p:cNvPr id="46126" name="Oval 67"/>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27" name="AutoShape 68"/>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grpSp>
      <p:grpSp>
        <p:nvGrpSpPr>
          <p:cNvPr id="439372" name="Group 76"/>
          <p:cNvGrpSpPr>
            <a:grpSpLocks/>
          </p:cNvGrpSpPr>
          <p:nvPr/>
        </p:nvGrpSpPr>
        <p:grpSpPr bwMode="auto">
          <a:xfrm>
            <a:off x="2514600" y="2057400"/>
            <a:ext cx="819150" cy="3657600"/>
            <a:chOff x="1584" y="1296"/>
            <a:chExt cx="516" cy="2304"/>
          </a:xfrm>
        </p:grpSpPr>
        <p:sp>
          <p:nvSpPr>
            <p:cNvPr id="46120" name="Line 18"/>
            <p:cNvSpPr>
              <a:spLocks noChangeShapeType="1"/>
            </p:cNvSpPr>
            <p:nvPr/>
          </p:nvSpPr>
          <p:spPr bwMode="auto">
            <a:xfrm>
              <a:off x="1584" y="1296"/>
              <a:ext cx="0" cy="2304"/>
            </a:xfrm>
            <a:prstGeom prst="line">
              <a:avLst/>
            </a:prstGeom>
            <a:noFill/>
            <a:ln w="19050">
              <a:solidFill>
                <a:schemeClr val="tx1"/>
              </a:solidFill>
              <a:prstDash val="sysDot"/>
              <a:round/>
              <a:headEnd/>
              <a:tailEnd/>
            </a:ln>
            <a:effectLst/>
          </p:spPr>
          <p:txBody>
            <a:bodyPr wrap="none"/>
            <a:lstStyle/>
            <a:p>
              <a:endParaRPr lang="ja-JP" altLang="en-US"/>
            </a:p>
          </p:txBody>
        </p:sp>
        <p:sp>
          <p:nvSpPr>
            <p:cNvPr id="46121" name="Text Box 73"/>
            <p:cNvSpPr txBox="1">
              <a:spLocks noChangeArrowheads="1"/>
            </p:cNvSpPr>
            <p:nvPr/>
          </p:nvSpPr>
          <p:spPr bwMode="auto">
            <a:xfrm>
              <a:off x="1872" y="1296"/>
              <a:ext cx="228" cy="327"/>
            </a:xfrm>
            <a:prstGeom prst="rect">
              <a:avLst/>
            </a:prstGeom>
            <a:noFill/>
            <a:ln w="9525">
              <a:noFill/>
              <a:miter lim="800000"/>
              <a:headEnd/>
              <a:tailEnd/>
            </a:ln>
            <a:effectLst/>
          </p:spPr>
          <p:txBody>
            <a:bodyPr wrap="none">
              <a:spAutoFit/>
            </a:bodyPr>
            <a:lstStyle/>
            <a:p>
              <a:pPr eaLnBrk="1" hangingPunct="1"/>
              <a:r>
                <a:rPr lang="ja-JP" altLang="en-US" sz="2800"/>
                <a:t>2</a:t>
              </a:r>
            </a:p>
          </p:txBody>
        </p:sp>
      </p:grpSp>
      <p:grpSp>
        <p:nvGrpSpPr>
          <p:cNvPr id="439371" name="Group 75"/>
          <p:cNvGrpSpPr>
            <a:grpSpLocks/>
          </p:cNvGrpSpPr>
          <p:nvPr/>
        </p:nvGrpSpPr>
        <p:grpSpPr bwMode="auto">
          <a:xfrm>
            <a:off x="3733800" y="2057400"/>
            <a:ext cx="666750" cy="3657600"/>
            <a:chOff x="2352" y="1296"/>
            <a:chExt cx="420" cy="2304"/>
          </a:xfrm>
        </p:grpSpPr>
        <p:sp>
          <p:nvSpPr>
            <p:cNvPr id="46118" name="Line 72"/>
            <p:cNvSpPr>
              <a:spLocks noChangeShapeType="1"/>
            </p:cNvSpPr>
            <p:nvPr/>
          </p:nvSpPr>
          <p:spPr bwMode="auto">
            <a:xfrm>
              <a:off x="2352" y="1296"/>
              <a:ext cx="0" cy="2304"/>
            </a:xfrm>
            <a:prstGeom prst="line">
              <a:avLst/>
            </a:prstGeom>
            <a:noFill/>
            <a:ln w="19050">
              <a:solidFill>
                <a:schemeClr val="tx1"/>
              </a:solidFill>
              <a:prstDash val="sysDot"/>
              <a:round/>
              <a:headEnd/>
              <a:tailEnd/>
            </a:ln>
            <a:effectLst/>
          </p:spPr>
          <p:txBody>
            <a:bodyPr wrap="none"/>
            <a:lstStyle/>
            <a:p>
              <a:endParaRPr lang="ja-JP" altLang="en-US"/>
            </a:p>
          </p:txBody>
        </p:sp>
        <p:sp>
          <p:nvSpPr>
            <p:cNvPr id="46119" name="Text Box 74"/>
            <p:cNvSpPr txBox="1">
              <a:spLocks noChangeArrowheads="1"/>
            </p:cNvSpPr>
            <p:nvPr/>
          </p:nvSpPr>
          <p:spPr bwMode="auto">
            <a:xfrm>
              <a:off x="2544" y="1296"/>
              <a:ext cx="228" cy="327"/>
            </a:xfrm>
            <a:prstGeom prst="rect">
              <a:avLst/>
            </a:prstGeom>
            <a:noFill/>
            <a:ln w="9525">
              <a:noFill/>
              <a:miter lim="800000"/>
              <a:headEnd/>
              <a:tailEnd/>
            </a:ln>
            <a:effectLst/>
          </p:spPr>
          <p:txBody>
            <a:bodyPr wrap="none">
              <a:spAutoFit/>
            </a:bodyPr>
            <a:lstStyle/>
            <a:p>
              <a:pPr eaLnBrk="1" hangingPunct="1"/>
              <a:r>
                <a:rPr lang="ja-JP" altLang="en-US" sz="2800"/>
                <a:t>3</a:t>
              </a:r>
            </a:p>
          </p:txBody>
        </p:sp>
      </p:grpSp>
      <p:grpSp>
        <p:nvGrpSpPr>
          <p:cNvPr id="439375" name="Group 79"/>
          <p:cNvGrpSpPr>
            <a:grpSpLocks/>
          </p:cNvGrpSpPr>
          <p:nvPr/>
        </p:nvGrpSpPr>
        <p:grpSpPr bwMode="auto">
          <a:xfrm>
            <a:off x="7467600" y="1981200"/>
            <a:ext cx="819150" cy="3657600"/>
            <a:chOff x="1584" y="1296"/>
            <a:chExt cx="516" cy="2304"/>
          </a:xfrm>
        </p:grpSpPr>
        <p:sp>
          <p:nvSpPr>
            <p:cNvPr id="46116" name="Line 80"/>
            <p:cNvSpPr>
              <a:spLocks noChangeShapeType="1"/>
            </p:cNvSpPr>
            <p:nvPr/>
          </p:nvSpPr>
          <p:spPr bwMode="auto">
            <a:xfrm>
              <a:off x="1584" y="1296"/>
              <a:ext cx="0" cy="2304"/>
            </a:xfrm>
            <a:prstGeom prst="line">
              <a:avLst/>
            </a:prstGeom>
            <a:noFill/>
            <a:ln w="19050">
              <a:solidFill>
                <a:schemeClr val="tx1"/>
              </a:solidFill>
              <a:prstDash val="sysDot"/>
              <a:round/>
              <a:headEnd/>
              <a:tailEnd/>
            </a:ln>
            <a:effectLst/>
          </p:spPr>
          <p:txBody>
            <a:bodyPr wrap="none"/>
            <a:lstStyle/>
            <a:p>
              <a:endParaRPr lang="ja-JP" altLang="en-US"/>
            </a:p>
          </p:txBody>
        </p:sp>
        <p:sp>
          <p:nvSpPr>
            <p:cNvPr id="46117" name="Text Box 81"/>
            <p:cNvSpPr txBox="1">
              <a:spLocks noChangeArrowheads="1"/>
            </p:cNvSpPr>
            <p:nvPr/>
          </p:nvSpPr>
          <p:spPr bwMode="auto">
            <a:xfrm>
              <a:off x="1872" y="1296"/>
              <a:ext cx="228" cy="327"/>
            </a:xfrm>
            <a:prstGeom prst="rect">
              <a:avLst/>
            </a:prstGeom>
            <a:noFill/>
            <a:ln w="9525">
              <a:noFill/>
              <a:miter lim="800000"/>
              <a:headEnd/>
              <a:tailEnd/>
            </a:ln>
            <a:effectLst/>
          </p:spPr>
          <p:txBody>
            <a:bodyPr wrap="none">
              <a:spAutoFit/>
            </a:bodyPr>
            <a:lstStyle/>
            <a:p>
              <a:pPr eaLnBrk="1" hangingPunct="1"/>
              <a:r>
                <a:rPr lang="ja-JP" altLang="en-US" sz="2800"/>
                <a:t>2</a:t>
              </a:r>
            </a:p>
          </p:txBody>
        </p:sp>
      </p:grpSp>
      <p:grpSp>
        <p:nvGrpSpPr>
          <p:cNvPr id="439384" name="Group 88"/>
          <p:cNvGrpSpPr>
            <a:grpSpLocks/>
          </p:cNvGrpSpPr>
          <p:nvPr/>
        </p:nvGrpSpPr>
        <p:grpSpPr bwMode="auto">
          <a:xfrm>
            <a:off x="4343400" y="3200400"/>
            <a:ext cx="1219200" cy="762000"/>
            <a:chOff x="2736" y="2016"/>
            <a:chExt cx="768" cy="480"/>
          </a:xfrm>
        </p:grpSpPr>
        <p:sp>
          <p:nvSpPr>
            <p:cNvPr id="46109" name="AutoShape 41"/>
            <p:cNvSpPr>
              <a:spLocks noChangeArrowheads="1"/>
            </p:cNvSpPr>
            <p:nvPr/>
          </p:nvSpPr>
          <p:spPr bwMode="auto">
            <a:xfrm>
              <a:off x="3216"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1</a:t>
              </a:r>
            </a:p>
          </p:txBody>
        </p:sp>
        <p:grpSp>
          <p:nvGrpSpPr>
            <p:cNvPr id="46110" name="Group 42"/>
            <p:cNvGrpSpPr>
              <a:grpSpLocks/>
            </p:cNvGrpSpPr>
            <p:nvPr/>
          </p:nvGrpSpPr>
          <p:grpSpPr bwMode="auto">
            <a:xfrm>
              <a:off x="3024" y="2112"/>
              <a:ext cx="144" cy="384"/>
              <a:chOff x="3216" y="2928"/>
              <a:chExt cx="144" cy="384"/>
            </a:xfrm>
          </p:grpSpPr>
          <p:sp>
            <p:nvSpPr>
              <p:cNvPr id="46114" name="Oval 43"/>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15" name="AutoShape 44"/>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sp>
          <p:nvSpPr>
            <p:cNvPr id="46111" name="Line 47"/>
            <p:cNvSpPr>
              <a:spLocks noChangeShapeType="1"/>
            </p:cNvSpPr>
            <p:nvPr/>
          </p:nvSpPr>
          <p:spPr bwMode="auto">
            <a:xfrm>
              <a:off x="2736" y="2304"/>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6112" name="Line 84"/>
            <p:cNvSpPr>
              <a:spLocks noChangeShapeType="1"/>
            </p:cNvSpPr>
            <p:nvPr/>
          </p:nvSpPr>
          <p:spPr bwMode="auto">
            <a:xfrm flipH="1">
              <a:off x="3264" y="2064"/>
              <a:ext cx="192" cy="192"/>
            </a:xfrm>
            <a:prstGeom prst="line">
              <a:avLst/>
            </a:prstGeom>
            <a:noFill/>
            <a:ln w="38100">
              <a:solidFill>
                <a:srgbClr val="FF0000"/>
              </a:solidFill>
              <a:round/>
              <a:headEnd/>
              <a:tailEnd/>
            </a:ln>
            <a:effectLst/>
          </p:spPr>
          <p:txBody>
            <a:bodyPr wrap="none"/>
            <a:lstStyle/>
            <a:p>
              <a:endParaRPr lang="ja-JP" altLang="en-US"/>
            </a:p>
          </p:txBody>
        </p:sp>
        <p:sp>
          <p:nvSpPr>
            <p:cNvPr id="46113" name="Line 85"/>
            <p:cNvSpPr>
              <a:spLocks noChangeShapeType="1"/>
            </p:cNvSpPr>
            <p:nvPr/>
          </p:nvSpPr>
          <p:spPr bwMode="auto">
            <a:xfrm rot="16200000" flipH="1">
              <a:off x="3264" y="2064"/>
              <a:ext cx="192" cy="192"/>
            </a:xfrm>
            <a:prstGeom prst="line">
              <a:avLst/>
            </a:prstGeom>
            <a:noFill/>
            <a:ln w="38100">
              <a:solidFill>
                <a:srgbClr val="FF0000"/>
              </a:solidFill>
              <a:round/>
              <a:headEnd/>
              <a:tailEnd/>
            </a:ln>
            <a:effectLst/>
          </p:spPr>
          <p:txBody>
            <a:bodyPr wrap="none"/>
            <a:lstStyle/>
            <a:p>
              <a:endParaRPr lang="ja-JP" altLang="en-US"/>
            </a:p>
          </p:txBody>
        </p:sp>
      </p:grpSp>
      <p:grpSp>
        <p:nvGrpSpPr>
          <p:cNvPr id="439385" name="Group 89"/>
          <p:cNvGrpSpPr>
            <a:grpSpLocks/>
          </p:cNvGrpSpPr>
          <p:nvPr/>
        </p:nvGrpSpPr>
        <p:grpSpPr bwMode="auto">
          <a:xfrm>
            <a:off x="4038600" y="3733800"/>
            <a:ext cx="2514600" cy="990600"/>
            <a:chOff x="2544" y="2352"/>
            <a:chExt cx="1584" cy="624"/>
          </a:xfrm>
        </p:grpSpPr>
        <p:sp>
          <p:nvSpPr>
            <p:cNvPr id="46098" name="Line 48"/>
            <p:cNvSpPr>
              <a:spLocks noChangeShapeType="1"/>
            </p:cNvSpPr>
            <p:nvPr/>
          </p:nvSpPr>
          <p:spPr bwMode="auto">
            <a:xfrm>
              <a:off x="2544" y="2784"/>
              <a:ext cx="1152"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6099" name="Group 51"/>
            <p:cNvGrpSpPr>
              <a:grpSpLocks/>
            </p:cNvGrpSpPr>
            <p:nvPr/>
          </p:nvGrpSpPr>
          <p:grpSpPr bwMode="auto">
            <a:xfrm>
              <a:off x="3312" y="2352"/>
              <a:ext cx="144" cy="384"/>
              <a:chOff x="3264" y="1872"/>
              <a:chExt cx="144" cy="384"/>
            </a:xfrm>
          </p:grpSpPr>
          <p:sp>
            <p:nvSpPr>
              <p:cNvPr id="46107" name="Oval 52"/>
              <p:cNvSpPr>
                <a:spLocks noChangeArrowheads="1"/>
              </p:cNvSpPr>
              <p:nvPr/>
            </p:nvSpPr>
            <p:spPr bwMode="auto">
              <a:xfrm>
                <a:off x="3264" y="1872"/>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08" name="AutoShape 53"/>
              <p:cNvSpPr>
                <a:spLocks noChangeArrowheads="1"/>
              </p:cNvSpPr>
              <p:nvPr/>
            </p:nvSpPr>
            <p:spPr bwMode="auto">
              <a:xfrm>
                <a:off x="3264" y="2016"/>
                <a:ext cx="144" cy="240"/>
              </a:xfrm>
              <a:prstGeom prst="flowChartExtract">
                <a:avLst/>
              </a:prstGeom>
              <a:solidFill>
                <a:srgbClr val="CCFFFF"/>
              </a:solidFill>
              <a:ln w="9525">
                <a:solidFill>
                  <a:schemeClr val="tx1"/>
                </a:solidFill>
                <a:miter lim="800000"/>
                <a:headEnd/>
                <a:tailEnd/>
              </a:ln>
              <a:effectLst/>
            </p:spPr>
            <p:txBody>
              <a:bodyPr wrap="none" anchor="ctr"/>
              <a:lstStyle/>
              <a:p>
                <a:pPr eaLnBrk="1" hangingPunct="1"/>
                <a:endParaRPr lang="ja-JP" altLang="en-US"/>
              </a:p>
            </p:txBody>
          </p:sp>
        </p:grpSp>
        <p:grpSp>
          <p:nvGrpSpPr>
            <p:cNvPr id="46100" name="Group 55"/>
            <p:cNvGrpSpPr>
              <a:grpSpLocks/>
            </p:cNvGrpSpPr>
            <p:nvPr/>
          </p:nvGrpSpPr>
          <p:grpSpPr bwMode="auto">
            <a:xfrm>
              <a:off x="3648" y="2496"/>
              <a:ext cx="480" cy="480"/>
              <a:chOff x="1632" y="2016"/>
              <a:chExt cx="480" cy="480"/>
            </a:xfrm>
          </p:grpSpPr>
          <p:sp>
            <p:nvSpPr>
              <p:cNvPr id="46103" name="AutoShape 56"/>
              <p:cNvSpPr>
                <a:spLocks noChangeArrowheads="1"/>
              </p:cNvSpPr>
              <p:nvPr/>
            </p:nvSpPr>
            <p:spPr bwMode="auto">
              <a:xfrm>
                <a:off x="1824"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2</a:t>
                </a:r>
              </a:p>
            </p:txBody>
          </p:sp>
          <p:grpSp>
            <p:nvGrpSpPr>
              <p:cNvPr id="46104" name="Group 57"/>
              <p:cNvGrpSpPr>
                <a:grpSpLocks/>
              </p:cNvGrpSpPr>
              <p:nvPr/>
            </p:nvGrpSpPr>
            <p:grpSpPr bwMode="auto">
              <a:xfrm>
                <a:off x="1632" y="2112"/>
                <a:ext cx="144" cy="384"/>
                <a:chOff x="3216" y="2928"/>
                <a:chExt cx="144" cy="384"/>
              </a:xfrm>
            </p:grpSpPr>
            <p:sp>
              <p:nvSpPr>
                <p:cNvPr id="46105" name="Oval 58"/>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6106" name="AutoShape 59"/>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sp>
          <p:nvSpPr>
            <p:cNvPr id="46101" name="Line 86"/>
            <p:cNvSpPr>
              <a:spLocks noChangeShapeType="1"/>
            </p:cNvSpPr>
            <p:nvPr/>
          </p:nvSpPr>
          <p:spPr bwMode="auto">
            <a:xfrm flipH="1">
              <a:off x="3888" y="2544"/>
              <a:ext cx="192" cy="192"/>
            </a:xfrm>
            <a:prstGeom prst="line">
              <a:avLst/>
            </a:prstGeom>
            <a:noFill/>
            <a:ln w="38100">
              <a:solidFill>
                <a:srgbClr val="FF0000"/>
              </a:solidFill>
              <a:round/>
              <a:headEnd/>
              <a:tailEnd/>
            </a:ln>
            <a:effectLst/>
          </p:spPr>
          <p:txBody>
            <a:bodyPr wrap="none"/>
            <a:lstStyle/>
            <a:p>
              <a:endParaRPr lang="ja-JP" altLang="en-US"/>
            </a:p>
          </p:txBody>
        </p:sp>
        <p:sp>
          <p:nvSpPr>
            <p:cNvPr id="46102" name="Line 87"/>
            <p:cNvSpPr>
              <a:spLocks noChangeShapeType="1"/>
            </p:cNvSpPr>
            <p:nvPr/>
          </p:nvSpPr>
          <p:spPr bwMode="auto">
            <a:xfrm rot="16200000" flipH="1">
              <a:off x="3888" y="2544"/>
              <a:ext cx="192" cy="192"/>
            </a:xfrm>
            <a:prstGeom prst="line">
              <a:avLst/>
            </a:prstGeom>
            <a:noFill/>
            <a:ln w="38100">
              <a:solidFill>
                <a:srgbClr val="FF0000"/>
              </a:solidFill>
              <a:round/>
              <a:headEnd/>
              <a:tailEn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39365"/>
                                        </p:tgtEl>
                                        <p:attrNameLst>
                                          <p:attrName>style.visibility</p:attrName>
                                        </p:attrNameLst>
                                      </p:cBhvr>
                                      <p:to>
                                        <p:strVal val="visible"/>
                                      </p:to>
                                    </p:set>
                                    <p:animEffect transition="in" filter="wipe(left)">
                                      <p:cBhvr>
                                        <p:cTn id="7" dur="500"/>
                                        <p:tgtEl>
                                          <p:spTgt spid="4393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39372"/>
                                        </p:tgtEl>
                                        <p:attrNameLst>
                                          <p:attrName>style.visibility</p:attrName>
                                        </p:attrNameLst>
                                      </p:cBhvr>
                                      <p:to>
                                        <p:strVal val="visible"/>
                                      </p:to>
                                    </p:set>
                                    <p:animEffect transition="in" filter="wipe(left)">
                                      <p:cBhvr>
                                        <p:cTn id="12" dur="500"/>
                                        <p:tgtEl>
                                          <p:spTgt spid="4393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39367"/>
                                        </p:tgtEl>
                                        <p:attrNameLst>
                                          <p:attrName>style.visibility</p:attrName>
                                        </p:attrNameLst>
                                      </p:cBhvr>
                                      <p:to>
                                        <p:strVal val="visible"/>
                                      </p:to>
                                    </p:set>
                                    <p:animEffect transition="in" filter="wipe(left)">
                                      <p:cBhvr>
                                        <p:cTn id="17" dur="500"/>
                                        <p:tgtEl>
                                          <p:spTgt spid="4393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39371"/>
                                        </p:tgtEl>
                                        <p:attrNameLst>
                                          <p:attrName>style.visibility</p:attrName>
                                        </p:attrNameLst>
                                      </p:cBhvr>
                                      <p:to>
                                        <p:strVal val="visible"/>
                                      </p:to>
                                    </p:set>
                                    <p:animEffect transition="in" filter="wipe(left)">
                                      <p:cBhvr>
                                        <p:cTn id="22" dur="500"/>
                                        <p:tgtEl>
                                          <p:spTgt spid="43937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39342"/>
                                        </p:tgtEl>
                                        <p:attrNameLst>
                                          <p:attrName>style.visibility</p:attrName>
                                        </p:attrNameLst>
                                      </p:cBhvr>
                                      <p:to>
                                        <p:strVal val="visible"/>
                                      </p:to>
                                    </p:set>
                                    <p:animEffect transition="in" filter="wipe(left)">
                                      <p:cBhvr>
                                        <p:cTn id="27" dur="500"/>
                                        <p:tgtEl>
                                          <p:spTgt spid="43934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39384"/>
                                        </p:tgtEl>
                                        <p:attrNameLst>
                                          <p:attrName>style.visibility</p:attrName>
                                        </p:attrNameLst>
                                      </p:cBhvr>
                                      <p:to>
                                        <p:strVal val="visible"/>
                                      </p:to>
                                    </p:set>
                                    <p:animEffect transition="in" filter="wipe(left)">
                                      <p:cBhvr>
                                        <p:cTn id="32" dur="500"/>
                                        <p:tgtEl>
                                          <p:spTgt spid="43938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439385"/>
                                        </p:tgtEl>
                                        <p:attrNameLst>
                                          <p:attrName>style.visibility</p:attrName>
                                        </p:attrNameLst>
                                      </p:cBhvr>
                                      <p:to>
                                        <p:strVal val="visible"/>
                                      </p:to>
                                    </p:set>
                                    <p:animEffect transition="in" filter="wipe(left)">
                                      <p:cBhvr>
                                        <p:cTn id="37" dur="500"/>
                                        <p:tgtEl>
                                          <p:spTgt spid="43938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439378"/>
                                        </p:tgtEl>
                                        <p:attrNameLst>
                                          <p:attrName>style.visibility</p:attrName>
                                        </p:attrNameLst>
                                      </p:cBhvr>
                                      <p:to>
                                        <p:strVal val="visible"/>
                                      </p:to>
                                    </p:set>
                                    <p:animEffect transition="in" filter="wipe(left)">
                                      <p:cBhvr>
                                        <p:cTn id="42" dur="500"/>
                                        <p:tgtEl>
                                          <p:spTgt spid="43937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439374"/>
                                        </p:tgtEl>
                                        <p:attrNameLst>
                                          <p:attrName>style.visibility</p:attrName>
                                        </p:attrNameLst>
                                      </p:cBhvr>
                                      <p:to>
                                        <p:strVal val="visible"/>
                                      </p:to>
                                    </p:set>
                                    <p:animEffect transition="in" filter="wipe(left)">
                                      <p:cBhvr>
                                        <p:cTn id="47" dur="500"/>
                                        <p:tgtEl>
                                          <p:spTgt spid="439374"/>
                                        </p:tgtEl>
                                      </p:cBhvr>
                                    </p:animEffect>
                                  </p:childTnLst>
                                </p:cTn>
                              </p:par>
                            </p:childTnLst>
                          </p:cTn>
                        </p:par>
                        <p:par>
                          <p:cTn id="48" fill="hold" nodeType="afterGroup">
                            <p:stCondLst>
                              <p:cond delay="500"/>
                            </p:stCondLst>
                            <p:childTnLst>
                              <p:par>
                                <p:cTn id="49" presetID="22" presetClass="entr" presetSubtype="8" fill="hold" nodeType="afterEffect">
                                  <p:stCondLst>
                                    <p:cond delay="0"/>
                                  </p:stCondLst>
                                  <p:childTnLst>
                                    <p:set>
                                      <p:cBhvr>
                                        <p:cTn id="50" dur="1" fill="hold">
                                          <p:stCondLst>
                                            <p:cond delay="0"/>
                                          </p:stCondLst>
                                        </p:cTn>
                                        <p:tgtEl>
                                          <p:spTgt spid="439375"/>
                                        </p:tgtEl>
                                        <p:attrNameLst>
                                          <p:attrName>style.visibility</p:attrName>
                                        </p:attrNameLst>
                                      </p:cBhvr>
                                      <p:to>
                                        <p:strVal val="visible"/>
                                      </p:to>
                                    </p:set>
                                    <p:animEffect transition="in" filter="wipe(left)">
                                      <p:cBhvr>
                                        <p:cTn id="51" dur="500"/>
                                        <p:tgtEl>
                                          <p:spTgt spid="439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525463"/>
            <a:ext cx="7772400" cy="1311275"/>
          </a:xfrm>
        </p:spPr>
        <p:txBody>
          <a:bodyPr/>
          <a:lstStyle/>
          <a:p>
            <a:pPr eaLnBrk="1" hangingPunct="1"/>
            <a:r>
              <a:rPr lang="ja-JP" altLang="en-US" sz="3600"/>
              <a:t>相互排除アルゴリズム</a:t>
            </a:r>
            <a:br>
              <a:rPr lang="ja-JP" altLang="en-US"/>
            </a:br>
            <a:r>
              <a:rPr lang="en-US" altLang="ja-JP">
                <a:latin typeface="Times New Roman" charset="0"/>
              </a:rPr>
              <a:t>Lamport </a:t>
            </a:r>
            <a:r>
              <a:rPr lang="ja-JP" altLang="en-US"/>
              <a:t>のアルゴリズム</a:t>
            </a:r>
          </a:p>
        </p:txBody>
      </p:sp>
      <p:sp>
        <p:nvSpPr>
          <p:cNvPr id="47107" name="Text Box 3"/>
          <p:cNvSpPr txBox="1">
            <a:spLocks noChangeArrowheads="1"/>
          </p:cNvSpPr>
          <p:nvPr/>
        </p:nvSpPr>
        <p:spPr bwMode="auto">
          <a:xfrm>
            <a:off x="0" y="2133600"/>
            <a:ext cx="1479550" cy="457200"/>
          </a:xfrm>
          <a:prstGeom prst="rect">
            <a:avLst/>
          </a:prstGeom>
          <a:noFill/>
          <a:ln w="9525">
            <a:noFill/>
            <a:miter lim="800000"/>
            <a:headEnd/>
            <a:tailEnd/>
          </a:ln>
          <a:effectLst/>
        </p:spPr>
        <p:txBody>
          <a:bodyPr wrap="none">
            <a:spAutoFit/>
          </a:bodyPr>
          <a:lstStyle/>
          <a:p>
            <a:pPr eaLnBrk="1" hangingPunct="1"/>
            <a:r>
              <a:rPr lang="ja-JP" altLang="en-US"/>
              <a:t>次の順位 </a:t>
            </a:r>
          </a:p>
        </p:txBody>
      </p:sp>
      <p:grpSp>
        <p:nvGrpSpPr>
          <p:cNvPr id="47108" name="Group 4"/>
          <p:cNvGrpSpPr>
            <a:grpSpLocks/>
          </p:cNvGrpSpPr>
          <p:nvPr/>
        </p:nvGrpSpPr>
        <p:grpSpPr bwMode="auto">
          <a:xfrm>
            <a:off x="685800" y="2819400"/>
            <a:ext cx="228600" cy="609600"/>
            <a:chOff x="3216" y="2928"/>
            <a:chExt cx="144" cy="384"/>
          </a:xfrm>
        </p:grpSpPr>
        <p:sp>
          <p:nvSpPr>
            <p:cNvPr id="47135" name="Oval 5"/>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7136" name="AutoShape 6"/>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nvGrpSpPr>
          <p:cNvPr id="47109" name="Group 7"/>
          <p:cNvGrpSpPr>
            <a:grpSpLocks/>
          </p:cNvGrpSpPr>
          <p:nvPr/>
        </p:nvGrpSpPr>
        <p:grpSpPr bwMode="auto">
          <a:xfrm>
            <a:off x="685800" y="3581400"/>
            <a:ext cx="228600" cy="609600"/>
            <a:chOff x="3216" y="2928"/>
            <a:chExt cx="144" cy="384"/>
          </a:xfrm>
        </p:grpSpPr>
        <p:sp>
          <p:nvSpPr>
            <p:cNvPr id="47133" name="Oval 8"/>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7134" name="AutoShape 9"/>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nvGrpSpPr>
          <p:cNvPr id="440333" name="Group 13"/>
          <p:cNvGrpSpPr>
            <a:grpSpLocks/>
          </p:cNvGrpSpPr>
          <p:nvPr/>
        </p:nvGrpSpPr>
        <p:grpSpPr bwMode="auto">
          <a:xfrm>
            <a:off x="1219200" y="2667000"/>
            <a:ext cx="2133600" cy="762000"/>
            <a:chOff x="768" y="2016"/>
            <a:chExt cx="1344" cy="480"/>
          </a:xfrm>
        </p:grpSpPr>
        <p:sp>
          <p:nvSpPr>
            <p:cNvPr id="47127" name="Line 14"/>
            <p:cNvSpPr>
              <a:spLocks noChangeShapeType="1"/>
            </p:cNvSpPr>
            <p:nvPr/>
          </p:nvSpPr>
          <p:spPr bwMode="auto">
            <a:xfrm>
              <a:off x="768" y="2304"/>
              <a:ext cx="816"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7128" name="Group 15"/>
            <p:cNvGrpSpPr>
              <a:grpSpLocks/>
            </p:cNvGrpSpPr>
            <p:nvPr/>
          </p:nvGrpSpPr>
          <p:grpSpPr bwMode="auto">
            <a:xfrm>
              <a:off x="1632" y="2016"/>
              <a:ext cx="480" cy="480"/>
              <a:chOff x="1632" y="2016"/>
              <a:chExt cx="480" cy="480"/>
            </a:xfrm>
          </p:grpSpPr>
          <p:sp>
            <p:nvSpPr>
              <p:cNvPr id="47129" name="AutoShape 16"/>
              <p:cNvSpPr>
                <a:spLocks noChangeArrowheads="1"/>
              </p:cNvSpPr>
              <p:nvPr/>
            </p:nvSpPr>
            <p:spPr bwMode="auto">
              <a:xfrm>
                <a:off x="1824"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1</a:t>
                </a:r>
              </a:p>
            </p:txBody>
          </p:sp>
          <p:grpSp>
            <p:nvGrpSpPr>
              <p:cNvPr id="47130" name="Group 17"/>
              <p:cNvGrpSpPr>
                <a:grpSpLocks/>
              </p:cNvGrpSpPr>
              <p:nvPr/>
            </p:nvGrpSpPr>
            <p:grpSpPr bwMode="auto">
              <a:xfrm>
                <a:off x="1632" y="2112"/>
                <a:ext cx="144" cy="384"/>
                <a:chOff x="3216" y="2928"/>
                <a:chExt cx="144" cy="384"/>
              </a:xfrm>
            </p:grpSpPr>
            <p:sp>
              <p:nvSpPr>
                <p:cNvPr id="47131" name="Oval 18"/>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7132" name="AutoShape 19"/>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grpSp>
      <p:sp>
        <p:nvSpPr>
          <p:cNvPr id="47111" name="Text Box 20"/>
          <p:cNvSpPr txBox="1">
            <a:spLocks noChangeArrowheads="1"/>
          </p:cNvSpPr>
          <p:nvPr/>
        </p:nvSpPr>
        <p:spPr bwMode="auto">
          <a:xfrm>
            <a:off x="1676400" y="2057400"/>
            <a:ext cx="361950" cy="519113"/>
          </a:xfrm>
          <a:prstGeom prst="rect">
            <a:avLst/>
          </a:prstGeom>
          <a:noFill/>
          <a:ln w="9525">
            <a:noFill/>
            <a:miter lim="800000"/>
            <a:headEnd/>
            <a:tailEnd/>
          </a:ln>
          <a:effectLst/>
        </p:spPr>
        <p:txBody>
          <a:bodyPr wrap="none">
            <a:spAutoFit/>
          </a:bodyPr>
          <a:lstStyle/>
          <a:p>
            <a:pPr eaLnBrk="1" hangingPunct="1"/>
            <a:r>
              <a:rPr lang="ja-JP" altLang="en-US" sz="2800"/>
              <a:t>1</a:t>
            </a:r>
          </a:p>
        </p:txBody>
      </p:sp>
      <p:grpSp>
        <p:nvGrpSpPr>
          <p:cNvPr id="440403" name="Group 83"/>
          <p:cNvGrpSpPr>
            <a:grpSpLocks/>
          </p:cNvGrpSpPr>
          <p:nvPr/>
        </p:nvGrpSpPr>
        <p:grpSpPr bwMode="auto">
          <a:xfrm>
            <a:off x="2514600" y="2057400"/>
            <a:ext cx="819150" cy="2362200"/>
            <a:chOff x="1584" y="1296"/>
            <a:chExt cx="516" cy="1488"/>
          </a:xfrm>
        </p:grpSpPr>
        <p:sp>
          <p:nvSpPr>
            <p:cNvPr id="47125" name="Line 45"/>
            <p:cNvSpPr>
              <a:spLocks noChangeShapeType="1"/>
            </p:cNvSpPr>
            <p:nvPr/>
          </p:nvSpPr>
          <p:spPr bwMode="auto">
            <a:xfrm>
              <a:off x="1584" y="1296"/>
              <a:ext cx="0" cy="1488"/>
            </a:xfrm>
            <a:prstGeom prst="line">
              <a:avLst/>
            </a:prstGeom>
            <a:noFill/>
            <a:ln w="19050">
              <a:solidFill>
                <a:schemeClr val="tx1"/>
              </a:solidFill>
              <a:prstDash val="sysDot"/>
              <a:round/>
              <a:headEnd/>
              <a:tailEnd/>
            </a:ln>
            <a:effectLst/>
          </p:spPr>
          <p:txBody>
            <a:bodyPr wrap="none"/>
            <a:lstStyle/>
            <a:p>
              <a:endParaRPr lang="ja-JP" altLang="en-US"/>
            </a:p>
          </p:txBody>
        </p:sp>
        <p:sp>
          <p:nvSpPr>
            <p:cNvPr id="47126" name="Text Box 46"/>
            <p:cNvSpPr txBox="1">
              <a:spLocks noChangeArrowheads="1"/>
            </p:cNvSpPr>
            <p:nvPr/>
          </p:nvSpPr>
          <p:spPr bwMode="auto">
            <a:xfrm>
              <a:off x="1872" y="1296"/>
              <a:ext cx="228" cy="327"/>
            </a:xfrm>
            <a:prstGeom prst="rect">
              <a:avLst/>
            </a:prstGeom>
            <a:noFill/>
            <a:ln w="9525">
              <a:noFill/>
              <a:miter lim="800000"/>
              <a:headEnd/>
              <a:tailEnd/>
            </a:ln>
            <a:effectLst/>
          </p:spPr>
          <p:txBody>
            <a:bodyPr wrap="none">
              <a:spAutoFit/>
            </a:bodyPr>
            <a:lstStyle/>
            <a:p>
              <a:pPr eaLnBrk="1" hangingPunct="1"/>
              <a:r>
                <a:rPr lang="ja-JP" altLang="en-US" sz="2800"/>
                <a:t>2</a:t>
              </a:r>
            </a:p>
          </p:txBody>
        </p:sp>
      </p:grpSp>
      <p:grpSp>
        <p:nvGrpSpPr>
          <p:cNvPr id="440393" name="Group 73"/>
          <p:cNvGrpSpPr>
            <a:grpSpLocks/>
          </p:cNvGrpSpPr>
          <p:nvPr/>
        </p:nvGrpSpPr>
        <p:grpSpPr bwMode="auto">
          <a:xfrm>
            <a:off x="1219200" y="3505200"/>
            <a:ext cx="2133600" cy="762000"/>
            <a:chOff x="768" y="2016"/>
            <a:chExt cx="1344" cy="480"/>
          </a:xfrm>
        </p:grpSpPr>
        <p:sp>
          <p:nvSpPr>
            <p:cNvPr id="47119" name="Line 74"/>
            <p:cNvSpPr>
              <a:spLocks noChangeShapeType="1"/>
            </p:cNvSpPr>
            <p:nvPr/>
          </p:nvSpPr>
          <p:spPr bwMode="auto">
            <a:xfrm>
              <a:off x="768" y="2304"/>
              <a:ext cx="816"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7120" name="Group 75"/>
            <p:cNvGrpSpPr>
              <a:grpSpLocks/>
            </p:cNvGrpSpPr>
            <p:nvPr/>
          </p:nvGrpSpPr>
          <p:grpSpPr bwMode="auto">
            <a:xfrm>
              <a:off x="1632" y="2016"/>
              <a:ext cx="480" cy="480"/>
              <a:chOff x="1632" y="2016"/>
              <a:chExt cx="480" cy="480"/>
            </a:xfrm>
          </p:grpSpPr>
          <p:sp>
            <p:nvSpPr>
              <p:cNvPr id="47121" name="AutoShape 76"/>
              <p:cNvSpPr>
                <a:spLocks noChangeArrowheads="1"/>
              </p:cNvSpPr>
              <p:nvPr/>
            </p:nvSpPr>
            <p:spPr bwMode="auto">
              <a:xfrm>
                <a:off x="1824" y="2016"/>
                <a:ext cx="288" cy="240"/>
              </a:xfrm>
              <a:prstGeom prst="foldedCorner">
                <a:avLst>
                  <a:gd name="adj" fmla="val 12500"/>
                </a:avLst>
              </a:prstGeom>
              <a:solidFill>
                <a:schemeClr val="tx1"/>
              </a:solidFill>
              <a:ln w="19050">
                <a:solidFill>
                  <a:srgbClr val="000000"/>
                </a:solidFill>
                <a:round/>
                <a:headEnd/>
                <a:tailEnd/>
              </a:ln>
              <a:effectLst/>
            </p:spPr>
            <p:txBody>
              <a:bodyPr wrap="none" anchor="ctr"/>
              <a:lstStyle/>
              <a:p>
                <a:pPr algn="ctr" eaLnBrk="1" hangingPunct="1"/>
                <a:r>
                  <a:rPr lang="ja-JP" altLang="en-US" sz="2800">
                    <a:solidFill>
                      <a:srgbClr val="000000"/>
                    </a:solidFill>
                  </a:rPr>
                  <a:t>1</a:t>
                </a:r>
              </a:p>
            </p:txBody>
          </p:sp>
          <p:grpSp>
            <p:nvGrpSpPr>
              <p:cNvPr id="47122" name="Group 77"/>
              <p:cNvGrpSpPr>
                <a:grpSpLocks/>
              </p:cNvGrpSpPr>
              <p:nvPr/>
            </p:nvGrpSpPr>
            <p:grpSpPr bwMode="auto">
              <a:xfrm>
                <a:off x="1632" y="2112"/>
                <a:ext cx="144" cy="384"/>
                <a:chOff x="3216" y="2928"/>
                <a:chExt cx="144" cy="384"/>
              </a:xfrm>
            </p:grpSpPr>
            <p:sp>
              <p:nvSpPr>
                <p:cNvPr id="47123" name="Oval 78"/>
                <p:cNvSpPr>
                  <a:spLocks noChangeArrowheads="1"/>
                </p:cNvSpPr>
                <p:nvPr/>
              </p:nvSpPr>
              <p:spPr bwMode="auto">
                <a:xfrm>
                  <a:off x="3216" y="2928"/>
                  <a:ext cx="144" cy="144"/>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sp>
              <p:nvSpPr>
                <p:cNvPr id="47124" name="AutoShape 79"/>
                <p:cNvSpPr>
                  <a:spLocks noChangeArrowheads="1"/>
                </p:cNvSpPr>
                <p:nvPr/>
              </p:nvSpPr>
              <p:spPr bwMode="auto">
                <a:xfrm>
                  <a:off x="3216" y="3072"/>
                  <a:ext cx="144" cy="240"/>
                </a:xfrm>
                <a:prstGeom prst="flowChartExtract">
                  <a:avLst/>
                </a:prstGeom>
                <a:solidFill>
                  <a:srgbClr val="FF99CC"/>
                </a:solidFill>
                <a:ln w="9525">
                  <a:solidFill>
                    <a:schemeClr val="tx1"/>
                  </a:solidFill>
                  <a:miter lim="800000"/>
                  <a:headEnd/>
                  <a:tailEnd/>
                </a:ln>
                <a:effectLst/>
              </p:spPr>
              <p:txBody>
                <a:bodyPr wrap="none" anchor="ctr"/>
                <a:lstStyle/>
                <a:p>
                  <a:pPr eaLnBrk="1" hangingPunct="1"/>
                  <a:endParaRPr lang="ja-JP" altLang="en-US"/>
                </a:p>
              </p:txBody>
            </p:sp>
          </p:grpSp>
        </p:grpSp>
      </p:grpSp>
      <p:sp>
        <p:nvSpPr>
          <p:cNvPr id="440400" name="Text Box 80"/>
          <p:cNvSpPr txBox="1">
            <a:spLocks noChangeArrowheads="1"/>
          </p:cNvSpPr>
          <p:nvPr/>
        </p:nvSpPr>
        <p:spPr bwMode="auto">
          <a:xfrm>
            <a:off x="4114800" y="2667000"/>
            <a:ext cx="3670300" cy="822325"/>
          </a:xfrm>
          <a:prstGeom prst="rect">
            <a:avLst/>
          </a:prstGeom>
          <a:noFill/>
          <a:ln w="9525">
            <a:noFill/>
            <a:miter lim="800000"/>
            <a:headEnd/>
            <a:tailEnd/>
          </a:ln>
          <a:effectLst/>
        </p:spPr>
        <p:txBody>
          <a:bodyPr wrap="none">
            <a:spAutoFit/>
          </a:bodyPr>
          <a:lstStyle/>
          <a:p>
            <a:pPr eaLnBrk="1" hangingPunct="1"/>
            <a:r>
              <a:rPr lang="ja-JP" altLang="en-US"/>
              <a:t>ほぼ同時に入店すると</a:t>
            </a:r>
          </a:p>
          <a:p>
            <a:pPr eaLnBrk="1" hangingPunct="1"/>
            <a:r>
              <a:rPr lang="ja-JP" altLang="en-US"/>
              <a:t>同じ値の整理券が配られる</a:t>
            </a:r>
          </a:p>
        </p:txBody>
      </p:sp>
      <p:sp>
        <p:nvSpPr>
          <p:cNvPr id="440401" name="Text Box 81"/>
          <p:cNvSpPr txBox="1">
            <a:spLocks noChangeArrowheads="1"/>
          </p:cNvSpPr>
          <p:nvPr/>
        </p:nvSpPr>
        <p:spPr bwMode="auto">
          <a:xfrm>
            <a:off x="4114800" y="3657600"/>
            <a:ext cx="3927475" cy="822325"/>
          </a:xfrm>
          <a:prstGeom prst="rect">
            <a:avLst/>
          </a:prstGeom>
          <a:noFill/>
          <a:ln w="9525">
            <a:noFill/>
            <a:miter lim="800000"/>
            <a:headEnd/>
            <a:tailEnd/>
          </a:ln>
          <a:effectLst/>
        </p:spPr>
        <p:txBody>
          <a:bodyPr wrap="none">
            <a:spAutoFit/>
          </a:bodyPr>
          <a:lstStyle/>
          <a:p>
            <a:pPr eaLnBrk="1" hangingPunct="1"/>
            <a:r>
              <a:rPr lang="ja-JP" altLang="en-US"/>
              <a:t>整理券の番号が同じときは</a:t>
            </a:r>
          </a:p>
          <a:p>
            <a:pPr eaLnBrk="1" hangingPunct="1"/>
            <a:r>
              <a:rPr lang="ja-JP" altLang="en-US"/>
              <a:t>プロセス番号の小さい方優先</a:t>
            </a:r>
          </a:p>
        </p:txBody>
      </p:sp>
      <p:grpSp>
        <p:nvGrpSpPr>
          <p:cNvPr id="440406" name="Group 86"/>
          <p:cNvGrpSpPr>
            <a:grpSpLocks/>
          </p:cNvGrpSpPr>
          <p:nvPr/>
        </p:nvGrpSpPr>
        <p:grpSpPr bwMode="auto">
          <a:xfrm>
            <a:off x="762000" y="4648201"/>
            <a:ext cx="7656513" cy="1757363"/>
            <a:chOff x="480" y="2928"/>
            <a:chExt cx="4823" cy="1107"/>
          </a:xfrm>
        </p:grpSpPr>
        <p:sp>
          <p:nvSpPr>
            <p:cNvPr id="47117" name="Rectangle 84"/>
            <p:cNvSpPr>
              <a:spLocks noChangeArrowheads="1"/>
            </p:cNvSpPr>
            <p:nvPr/>
          </p:nvSpPr>
          <p:spPr bwMode="auto">
            <a:xfrm>
              <a:off x="480" y="2928"/>
              <a:ext cx="4128" cy="816"/>
            </a:xfrm>
            <a:prstGeom prst="rect">
              <a:avLst/>
            </a:prstGeom>
            <a:solidFill>
              <a:srgbClr val="000000"/>
            </a:solidFill>
            <a:ln w="9525">
              <a:solidFill>
                <a:schemeClr val="tx1"/>
              </a:solidFill>
              <a:miter lim="800000"/>
              <a:headEnd/>
              <a:tailEnd/>
            </a:ln>
            <a:effectLst/>
          </p:spPr>
          <p:txBody>
            <a:bodyPr wrap="none" anchor="ctr"/>
            <a:lstStyle/>
            <a:p>
              <a:pPr eaLnBrk="1" hangingPunct="1"/>
              <a:r>
                <a:rPr lang="ja-JP" altLang="en-US" dirty="0">
                  <a:cs typeface="Times New Roman" charset="0"/>
                </a:rPr>
                <a:t>   </a:t>
              </a:r>
              <a:r>
                <a:rPr lang="en-US" altLang="ja-JP" dirty="0">
                  <a:cs typeface="Times New Roman" charset="0"/>
                </a:rPr>
                <a:t>while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dirty="0">
                  <a:latin typeface="Times New Roman" panose="02020603050405020304" pitchFamily="18" charset="0"/>
                  <a:ea typeface="ＭＳ Ｐゴシック" panose="020B0600070205080204" pitchFamily="50" charset="-128"/>
                </a:rPr>
                <a:t>≠</a:t>
              </a:r>
              <a:r>
                <a:rPr lang="en-US" altLang="ja-JP" dirty="0">
                  <a:latin typeface="Times New Roman" panose="02020603050405020304" pitchFamily="18" charset="0"/>
                  <a:ea typeface="ＭＳ Ｐゴシック" panose="020B0600070205080204" pitchFamily="50" charset="-128"/>
                  <a:cs typeface="Times New Roman" charset="0"/>
                </a:rPr>
                <a:t> 0)</a:t>
              </a: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and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i="1" dirty="0">
                  <a:latin typeface="Times New Roman" panose="02020603050405020304" pitchFamily="18" charset="0"/>
                  <a:ea typeface="ＭＳ Ｐゴシック" panose="020B0600070205080204" pitchFamily="50" charset="-128"/>
                  <a:cs typeface="Times New Roman" charset="0"/>
                </a:rPr>
                <a:t>j</a:t>
              </a:r>
              <a:r>
                <a:rPr lang="en-US" altLang="ja-JP" dirty="0">
                  <a:latin typeface="Times New Roman" panose="02020603050405020304" pitchFamily="18" charset="0"/>
                  <a:ea typeface="ＭＳ Ｐゴシック" panose="020B0600070205080204" pitchFamily="50" charset="-128"/>
                  <a:cs typeface="Times New Roman" charset="0"/>
                </a:rPr>
                <a:t>) &lt; (</a:t>
              </a:r>
              <a:r>
                <a:rPr lang="en-US" altLang="ja-JP" i="1" dirty="0" err="1">
                  <a:latin typeface="Times New Roman" panose="02020603050405020304" pitchFamily="18" charset="0"/>
                  <a:ea typeface="ＭＳ Ｐゴシック" panose="020B0600070205080204" pitchFamily="50" charset="-128"/>
                  <a:cs typeface="Times New Roman" charset="0"/>
                </a:rPr>
                <a:t>pri</a:t>
              </a:r>
              <a:r>
                <a:rPr lang="en-US" altLang="ja-JP" dirty="0">
                  <a:latin typeface="Times New Roman" panose="02020603050405020304" pitchFamily="18" charset="0"/>
                  <a:ea typeface="ＭＳ Ｐゴシック" panose="020B0600070205080204" pitchFamily="50" charset="-128"/>
                  <a:cs typeface="Times New Roman" charset="0"/>
                </a:rPr>
                <a:t>[</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 </a:t>
              </a:r>
              <a:r>
                <a:rPr lang="en-US" altLang="ja-JP" i="1" dirty="0" err="1">
                  <a:latin typeface="Times New Roman" panose="02020603050405020304" pitchFamily="18" charset="0"/>
                  <a:ea typeface="ＭＳ Ｐゴシック" panose="020B0600070205080204" pitchFamily="50" charset="-128"/>
                  <a:cs typeface="Times New Roman" charset="0"/>
                </a:rPr>
                <a:t>i</a:t>
              </a:r>
              <a:r>
                <a:rPr lang="en-US" altLang="ja-JP" dirty="0">
                  <a:latin typeface="Times New Roman" panose="02020603050405020304" pitchFamily="18" charset="0"/>
                  <a:ea typeface="ＭＳ Ｐゴシック" panose="020B0600070205080204" pitchFamily="50" charset="-128"/>
                  <a:cs typeface="Times New Roman" charset="0"/>
                </a:rPr>
                <a:t>)))</a:t>
              </a:r>
            </a:p>
            <a:p>
              <a:pPr eaLnBrk="1" hangingPunct="1"/>
              <a:r>
                <a:rPr lang="en-US" altLang="ja-JP" dirty="0">
                  <a:latin typeface="Times New Roman" panose="02020603050405020304" pitchFamily="18" charset="0"/>
                  <a:ea typeface="ＭＳ Ｐゴシック" panose="020B0600070205080204" pitchFamily="50" charset="-128"/>
                  <a:cs typeface="Times New Roman" charset="0"/>
                </a:rPr>
                <a:t>        wait();         </a:t>
              </a:r>
              <a:r>
                <a:rPr lang="en-US" altLang="ja-JP" dirty="0">
                  <a:latin typeface="Times New Roman" panose="02020603050405020304" pitchFamily="18" charset="0"/>
                  <a:ea typeface="ＭＳ Ｐゴシック" panose="020B0600070205080204" pitchFamily="50" charset="-128"/>
                </a:rPr>
                <a:t> </a:t>
              </a:r>
              <a:r>
                <a:rPr lang="en-US" altLang="ja-JP" sz="2000" dirty="0">
                  <a:solidFill>
                    <a:schemeClr val="tx2"/>
                  </a:solidFill>
                  <a:latin typeface="Times New Roman" panose="02020603050405020304" pitchFamily="18" charset="0"/>
                  <a:ea typeface="ＭＳ Ｐゴシック" panose="020B0600070205080204" pitchFamily="50" charset="-128"/>
                  <a:cs typeface="Times New Roman" charset="0"/>
                </a:rPr>
                <a:t>/* </a:t>
              </a:r>
              <a:r>
                <a:rPr lang="ja-JP" altLang="en-US" sz="2000" dirty="0">
                  <a:solidFill>
                    <a:schemeClr val="tx2"/>
                  </a:solidFill>
                  <a:latin typeface="Times New Roman" panose="02020603050405020304" pitchFamily="18" charset="0"/>
                  <a:ea typeface="ＭＳ Ｐゴシック" panose="020B0600070205080204" pitchFamily="50" charset="-128"/>
                </a:rPr>
                <a:t>優先順位の高いプロセスを待つ</a:t>
              </a:r>
              <a:r>
                <a:rPr lang="ja-JP" altLang="en-US" sz="2000" dirty="0">
                  <a:solidFill>
                    <a:schemeClr val="tx2"/>
                  </a:solidFill>
                  <a:latin typeface="Times New Roman" panose="02020603050405020304" pitchFamily="18" charset="0"/>
                  <a:ea typeface="ＭＳ Ｐゴシック" panose="020B0600070205080204" pitchFamily="50" charset="-128"/>
                  <a:cs typeface="Times New Roman" charset="0"/>
                </a:rPr>
                <a:t> */</a:t>
              </a:r>
              <a:endParaRPr lang="ja-JP" altLang="en-US" sz="2000" dirty="0">
                <a:solidFill>
                  <a:schemeClr val="tx2"/>
                </a:solidFill>
                <a:latin typeface="Times New Roman" panose="02020603050405020304" pitchFamily="18" charset="0"/>
                <a:ea typeface="ＭＳ Ｐゴシック" panose="020B0600070205080204" pitchFamily="50" charset="-128"/>
              </a:endParaRPr>
            </a:p>
          </p:txBody>
        </p:sp>
        <p:sp>
          <p:nvSpPr>
            <p:cNvPr id="47118" name="Text Box 85"/>
            <p:cNvSpPr txBox="1">
              <a:spLocks noChangeArrowheads="1"/>
            </p:cNvSpPr>
            <p:nvPr/>
          </p:nvSpPr>
          <p:spPr bwMode="auto">
            <a:xfrm>
              <a:off x="480" y="3744"/>
              <a:ext cx="4823" cy="291"/>
            </a:xfrm>
            <a:prstGeom prst="rect">
              <a:avLst/>
            </a:prstGeom>
            <a:noFill/>
            <a:ln w="9525">
              <a:noFill/>
              <a:miter lim="800000"/>
              <a:headEnd/>
              <a:tailEnd/>
            </a:ln>
            <a:effectLst/>
          </p:spPr>
          <p:txBody>
            <a:bodyPr wrap="none">
              <a:spAutoFit/>
            </a:bodyPr>
            <a:lstStyle/>
            <a:p>
              <a:pPr eaLnBrk="1" hangingPunct="1"/>
              <a:r>
                <a:rPr lang="ja-JP" altLang="en-US" dirty="0"/>
                <a:t>まず優先順位で比較, 順位が同じならプロセス番号で比較</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40333"/>
                                        </p:tgtEl>
                                        <p:attrNameLst>
                                          <p:attrName>style.visibility</p:attrName>
                                        </p:attrNameLst>
                                      </p:cBhvr>
                                      <p:to>
                                        <p:strVal val="visible"/>
                                      </p:to>
                                    </p:set>
                                    <p:animEffect transition="in" filter="wipe(left)">
                                      <p:cBhvr>
                                        <p:cTn id="7" dur="500"/>
                                        <p:tgtEl>
                                          <p:spTgt spid="4403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40393"/>
                                        </p:tgtEl>
                                        <p:attrNameLst>
                                          <p:attrName>style.visibility</p:attrName>
                                        </p:attrNameLst>
                                      </p:cBhvr>
                                      <p:to>
                                        <p:strVal val="visible"/>
                                      </p:to>
                                    </p:set>
                                    <p:animEffect transition="in" filter="wipe(left)">
                                      <p:cBhvr>
                                        <p:cTn id="12" dur="500"/>
                                        <p:tgtEl>
                                          <p:spTgt spid="4403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40403"/>
                                        </p:tgtEl>
                                        <p:attrNameLst>
                                          <p:attrName>style.visibility</p:attrName>
                                        </p:attrNameLst>
                                      </p:cBhvr>
                                      <p:to>
                                        <p:strVal val="visible"/>
                                      </p:to>
                                    </p:set>
                                    <p:animEffect transition="in" filter="wipe(left)">
                                      <p:cBhvr>
                                        <p:cTn id="17" dur="500"/>
                                        <p:tgtEl>
                                          <p:spTgt spid="4404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40400"/>
                                        </p:tgtEl>
                                        <p:attrNameLst>
                                          <p:attrName>style.visibility</p:attrName>
                                        </p:attrNameLst>
                                      </p:cBhvr>
                                      <p:to>
                                        <p:strVal val="visible"/>
                                      </p:to>
                                    </p:set>
                                    <p:animEffect transition="in" filter="checkerboard(across)">
                                      <p:cBhvr>
                                        <p:cTn id="22" dur="500"/>
                                        <p:tgtEl>
                                          <p:spTgt spid="44040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40401"/>
                                        </p:tgtEl>
                                        <p:attrNameLst>
                                          <p:attrName>style.visibility</p:attrName>
                                        </p:attrNameLst>
                                      </p:cBhvr>
                                      <p:to>
                                        <p:strVal val="visible"/>
                                      </p:to>
                                    </p:set>
                                    <p:animEffect transition="in" filter="checkerboard(across)">
                                      <p:cBhvr>
                                        <p:cTn id="27" dur="500"/>
                                        <p:tgtEl>
                                          <p:spTgt spid="4404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40406"/>
                                        </p:tgtEl>
                                        <p:attrNameLst>
                                          <p:attrName>style.visibility</p:attrName>
                                        </p:attrNameLst>
                                      </p:cBhvr>
                                      <p:to>
                                        <p:strVal val="visible"/>
                                      </p:to>
                                    </p:set>
                                    <p:animEffect transition="in" filter="checkerboard(across)">
                                      <p:cBhvr>
                                        <p:cTn id="32" dur="500"/>
                                        <p:tgtEl>
                                          <p:spTgt spid="440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00" grpId="0" autoUpdateAnimBg="0"/>
      <p:bldP spid="440401"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a:t>
            </a:r>
            <a:r>
              <a:rPr lang="ja-JP" altLang="en-US" sz="4000">
                <a:latin typeface="Times New Roman" charset="0"/>
              </a:rPr>
              <a:t>(再掲)</a:t>
            </a:r>
          </a:p>
        </p:txBody>
      </p:sp>
      <p:sp>
        <p:nvSpPr>
          <p:cNvPr id="48131" name="Rectangle 3"/>
          <p:cNvSpPr>
            <a:spLocks noChangeArrowheads="1"/>
          </p:cNvSpPr>
          <p:nvPr/>
        </p:nvSpPr>
        <p:spPr bwMode="auto">
          <a:xfrm>
            <a:off x="34290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48132" name="Rectangle 4"/>
          <p:cNvSpPr>
            <a:spLocks noChangeArrowheads="1"/>
          </p:cNvSpPr>
          <p:nvPr/>
        </p:nvSpPr>
        <p:spPr bwMode="auto">
          <a:xfrm>
            <a:off x="58674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useBgFill="1">
        <p:nvSpPr>
          <p:cNvPr id="48133" name="Rectangle 5"/>
          <p:cNvSpPr>
            <a:spLocks noChangeArrowheads="1"/>
          </p:cNvSpPr>
          <p:nvPr/>
        </p:nvSpPr>
        <p:spPr bwMode="auto">
          <a:xfrm>
            <a:off x="5029200" y="25146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48134" name="Text Box 6"/>
          <p:cNvSpPr txBox="1">
            <a:spLocks noChangeArrowheads="1"/>
          </p:cNvSpPr>
          <p:nvPr/>
        </p:nvSpPr>
        <p:spPr bwMode="auto">
          <a:xfrm>
            <a:off x="4572000" y="2057400"/>
            <a:ext cx="1725613" cy="457200"/>
          </a:xfrm>
          <a:prstGeom prst="rect">
            <a:avLst/>
          </a:prstGeom>
          <a:noFill/>
          <a:ln w="9525">
            <a:noFill/>
            <a:miter lim="800000"/>
            <a:headEnd/>
            <a:tailEnd/>
          </a:ln>
          <a:effectLst/>
        </p:spPr>
        <p:txBody>
          <a:bodyPr wrap="none">
            <a:spAutoFit/>
          </a:bodyPr>
          <a:lstStyle/>
          <a:p>
            <a:pPr eaLnBrk="1" hangingPunct="1"/>
            <a:r>
              <a:rPr lang="ja-JP" altLang="en-US"/>
              <a:t>資源1フラグ</a:t>
            </a:r>
          </a:p>
        </p:txBody>
      </p:sp>
      <p:sp>
        <p:nvSpPr>
          <p:cNvPr id="48135" name="Rectangle 7"/>
          <p:cNvSpPr>
            <a:spLocks noChangeArrowheads="1"/>
          </p:cNvSpPr>
          <p:nvPr/>
        </p:nvSpPr>
        <p:spPr bwMode="auto">
          <a:xfrm>
            <a:off x="4648200" y="5257800"/>
            <a:ext cx="1524000" cy="9144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資源1</a:t>
            </a:r>
          </a:p>
        </p:txBody>
      </p:sp>
      <p:grpSp>
        <p:nvGrpSpPr>
          <p:cNvPr id="478216" name="Group 8"/>
          <p:cNvGrpSpPr>
            <a:grpSpLocks/>
          </p:cNvGrpSpPr>
          <p:nvPr/>
        </p:nvGrpSpPr>
        <p:grpSpPr bwMode="auto">
          <a:xfrm>
            <a:off x="3276600" y="3048000"/>
            <a:ext cx="1752600" cy="838200"/>
            <a:chOff x="1152" y="2688"/>
            <a:chExt cx="1104" cy="528"/>
          </a:xfrm>
        </p:grpSpPr>
        <p:sp>
          <p:nvSpPr>
            <p:cNvPr id="48171" name="Line 9"/>
            <p:cNvSpPr>
              <a:spLocks noChangeShapeType="1"/>
            </p:cNvSpPr>
            <p:nvPr/>
          </p:nvSpPr>
          <p:spPr bwMode="auto">
            <a:xfrm flipH="1">
              <a:off x="1728" y="2688"/>
              <a:ext cx="528" cy="528"/>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8172" name="Text Box 10"/>
            <p:cNvSpPr txBox="1">
              <a:spLocks noChangeArrowheads="1"/>
            </p:cNvSpPr>
            <p:nvPr/>
          </p:nvSpPr>
          <p:spPr bwMode="auto">
            <a:xfrm>
              <a:off x="1152" y="2736"/>
              <a:ext cx="884" cy="288"/>
            </a:xfrm>
            <a:prstGeom prst="rect">
              <a:avLst/>
            </a:prstGeom>
            <a:noFill/>
            <a:ln w="9525">
              <a:noFill/>
              <a:miter lim="800000"/>
              <a:headEnd/>
              <a:tailEnd/>
            </a:ln>
            <a:effectLst/>
          </p:spPr>
          <p:txBody>
            <a:bodyPr wrap="none">
              <a:spAutoFit/>
            </a:bodyPr>
            <a:lstStyle/>
            <a:p>
              <a:pPr eaLnBrk="1" hangingPunct="1"/>
              <a:r>
                <a:rPr lang="ja-JP" altLang="en-US"/>
                <a:t>読み込み</a:t>
              </a:r>
            </a:p>
          </p:txBody>
        </p:sp>
      </p:grpSp>
      <p:grpSp>
        <p:nvGrpSpPr>
          <p:cNvPr id="478219" name="Group 11"/>
          <p:cNvGrpSpPr>
            <a:grpSpLocks/>
          </p:cNvGrpSpPr>
          <p:nvPr/>
        </p:nvGrpSpPr>
        <p:grpSpPr bwMode="auto">
          <a:xfrm>
            <a:off x="4419600" y="2514600"/>
            <a:ext cx="1660525" cy="1371600"/>
            <a:chOff x="2928" y="1680"/>
            <a:chExt cx="1046" cy="864"/>
          </a:xfrm>
        </p:grpSpPr>
        <p:sp>
          <p:nvSpPr>
            <p:cNvPr id="48168" name="Line 12"/>
            <p:cNvSpPr>
              <a:spLocks noChangeShapeType="1"/>
            </p:cNvSpPr>
            <p:nvPr/>
          </p:nvSpPr>
          <p:spPr bwMode="auto">
            <a:xfrm flipV="1">
              <a:off x="2928" y="2016"/>
              <a:ext cx="528" cy="528"/>
            </a:xfrm>
            <a:prstGeom prst="line">
              <a:avLst/>
            </a:prstGeom>
            <a:noFill/>
            <a:ln w="38100">
              <a:solidFill>
                <a:srgbClr val="FFFF99"/>
              </a:solidFill>
              <a:round/>
              <a:headEnd/>
              <a:tailEnd type="triangle" w="med" len="med"/>
            </a:ln>
            <a:effectLst/>
          </p:spPr>
          <p:txBody>
            <a:bodyPr wrap="none"/>
            <a:lstStyle/>
            <a:p>
              <a:endParaRPr lang="ja-JP" altLang="en-US"/>
            </a:p>
          </p:txBody>
        </p:sp>
        <p:sp>
          <p:nvSpPr>
            <p:cNvPr id="48169" name="Text Box 13"/>
            <p:cNvSpPr txBox="1">
              <a:spLocks noChangeArrowheads="1"/>
            </p:cNvSpPr>
            <p:nvPr/>
          </p:nvSpPr>
          <p:spPr bwMode="auto">
            <a:xfrm>
              <a:off x="3120" y="2208"/>
              <a:ext cx="854" cy="288"/>
            </a:xfrm>
            <a:prstGeom prst="rect">
              <a:avLst/>
            </a:prstGeom>
            <a:noFill/>
            <a:ln w="9525">
              <a:noFill/>
              <a:miter lim="800000"/>
              <a:headEnd/>
              <a:tailEnd/>
            </a:ln>
            <a:effectLst/>
          </p:spPr>
          <p:txBody>
            <a:bodyPr wrap="none">
              <a:spAutoFit/>
            </a:bodyPr>
            <a:lstStyle/>
            <a:p>
              <a:pPr eaLnBrk="1" hangingPunct="1"/>
              <a:r>
                <a:rPr lang="ja-JP" altLang="en-US"/>
                <a:t>書き込み</a:t>
              </a:r>
            </a:p>
          </p:txBody>
        </p:sp>
        <p:sp useBgFill="1">
          <p:nvSpPr>
            <p:cNvPr id="48170" name="Rectangle 14"/>
            <p:cNvSpPr>
              <a:spLocks noChangeArrowheads="1"/>
            </p:cNvSpPr>
            <p:nvPr/>
          </p:nvSpPr>
          <p:spPr bwMode="auto">
            <a:xfrm>
              <a:off x="3312" y="1680"/>
              <a:ext cx="384" cy="336"/>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grpSp>
      <p:sp>
        <p:nvSpPr>
          <p:cNvPr id="478223" name="Line 15"/>
          <p:cNvSpPr>
            <a:spLocks noChangeShapeType="1"/>
          </p:cNvSpPr>
          <p:nvPr/>
        </p:nvSpPr>
        <p:spPr bwMode="auto">
          <a:xfrm>
            <a:off x="5638800" y="3048000"/>
            <a:ext cx="838200" cy="83820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78224" name="Group 16"/>
          <p:cNvGrpSpPr>
            <a:grpSpLocks/>
          </p:cNvGrpSpPr>
          <p:nvPr/>
        </p:nvGrpSpPr>
        <p:grpSpPr bwMode="auto">
          <a:xfrm>
            <a:off x="3886200" y="4419600"/>
            <a:ext cx="1295400" cy="838200"/>
            <a:chOff x="2592" y="2880"/>
            <a:chExt cx="816" cy="528"/>
          </a:xfrm>
        </p:grpSpPr>
        <p:sp>
          <p:nvSpPr>
            <p:cNvPr id="48166" name="Line 17"/>
            <p:cNvSpPr>
              <a:spLocks noChangeShapeType="1"/>
            </p:cNvSpPr>
            <p:nvPr/>
          </p:nvSpPr>
          <p:spPr bwMode="auto">
            <a:xfrm flipH="1" flipV="1">
              <a:off x="2880" y="2880"/>
              <a:ext cx="528" cy="528"/>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48167" name="Text Box 18"/>
            <p:cNvSpPr txBox="1">
              <a:spLocks noChangeArrowheads="1"/>
            </p:cNvSpPr>
            <p:nvPr/>
          </p:nvSpPr>
          <p:spPr bwMode="auto">
            <a:xfrm>
              <a:off x="2592" y="3024"/>
              <a:ext cx="500" cy="288"/>
            </a:xfrm>
            <a:prstGeom prst="rect">
              <a:avLst/>
            </a:prstGeom>
            <a:noFill/>
            <a:ln w="9525">
              <a:noFill/>
              <a:miter lim="800000"/>
              <a:headEnd/>
              <a:tailEnd/>
            </a:ln>
            <a:effectLst/>
          </p:spPr>
          <p:txBody>
            <a:bodyPr wrap="none">
              <a:spAutoFit/>
            </a:bodyPr>
            <a:lstStyle/>
            <a:p>
              <a:pPr eaLnBrk="1" hangingPunct="1"/>
              <a:r>
                <a:rPr lang="ja-JP" altLang="en-US"/>
                <a:t>獲得</a:t>
              </a:r>
            </a:p>
          </p:txBody>
        </p:sp>
      </p:grpSp>
      <p:sp>
        <p:nvSpPr>
          <p:cNvPr id="478227" name="Text Box 19"/>
          <p:cNvSpPr txBox="1">
            <a:spLocks noChangeArrowheads="1"/>
          </p:cNvSpPr>
          <p:nvPr/>
        </p:nvSpPr>
        <p:spPr bwMode="auto">
          <a:xfrm>
            <a:off x="2667000" y="6338888"/>
            <a:ext cx="6259513" cy="519112"/>
          </a:xfrm>
          <a:prstGeom prst="rect">
            <a:avLst/>
          </a:prstGeom>
          <a:noFill/>
          <a:ln w="9525">
            <a:noFill/>
            <a:miter lim="800000"/>
            <a:headEnd/>
            <a:tailEnd/>
          </a:ln>
          <a:effectLst/>
        </p:spPr>
        <p:txBody>
          <a:bodyPr wrap="none">
            <a:spAutoFit/>
          </a:bodyPr>
          <a:lstStyle/>
          <a:p>
            <a:pPr eaLnBrk="1" hangingPunct="1"/>
            <a:r>
              <a:rPr lang="ja-JP" altLang="en-US" sz="2800"/>
              <a:t>2つのプロセスが同時に資源を得てしまう</a:t>
            </a:r>
          </a:p>
        </p:txBody>
      </p:sp>
      <p:sp>
        <p:nvSpPr>
          <p:cNvPr id="478228" name="Text Box 20"/>
          <p:cNvSpPr txBox="1">
            <a:spLocks noChangeArrowheads="1"/>
          </p:cNvSpPr>
          <p:nvPr/>
        </p:nvSpPr>
        <p:spPr bwMode="auto">
          <a:xfrm>
            <a:off x="6400800" y="2514600"/>
            <a:ext cx="2601913" cy="822325"/>
          </a:xfrm>
          <a:prstGeom prst="rect">
            <a:avLst/>
          </a:prstGeom>
          <a:noFill/>
          <a:ln w="9525">
            <a:noFill/>
            <a:miter lim="800000"/>
            <a:headEnd/>
            <a:tailEnd/>
          </a:ln>
          <a:effectLst/>
        </p:spPr>
        <p:txBody>
          <a:bodyPr wrap="none">
            <a:spAutoFit/>
          </a:bodyPr>
          <a:lstStyle/>
          <a:p>
            <a:pPr eaLnBrk="1" hangingPunct="1"/>
            <a:r>
              <a:rPr lang="ja-JP" altLang="en-US"/>
              <a:t>どちらのプロセスも</a:t>
            </a:r>
          </a:p>
          <a:p>
            <a:pPr eaLnBrk="1" hangingPunct="1"/>
            <a:r>
              <a:rPr lang="ja-JP" altLang="en-US"/>
              <a:t>値0を読み込む</a:t>
            </a:r>
          </a:p>
        </p:txBody>
      </p:sp>
      <p:sp>
        <p:nvSpPr>
          <p:cNvPr id="478229" name="Line 21"/>
          <p:cNvSpPr>
            <a:spLocks noChangeShapeType="1"/>
          </p:cNvSpPr>
          <p:nvPr/>
        </p:nvSpPr>
        <p:spPr bwMode="auto">
          <a:xfrm flipH="1" flipV="1">
            <a:off x="5410200" y="3048000"/>
            <a:ext cx="838200" cy="838200"/>
          </a:xfrm>
          <a:prstGeom prst="line">
            <a:avLst/>
          </a:prstGeom>
          <a:noFill/>
          <a:ln w="38100">
            <a:solidFill>
              <a:srgbClr val="FFFF99"/>
            </a:solidFill>
            <a:round/>
            <a:headEnd/>
            <a:tailEnd type="triangle" w="med" len="med"/>
          </a:ln>
          <a:effectLst/>
        </p:spPr>
        <p:txBody>
          <a:bodyPr wrap="none"/>
          <a:lstStyle/>
          <a:p>
            <a:endParaRPr lang="ja-JP" altLang="en-US"/>
          </a:p>
        </p:txBody>
      </p:sp>
      <p:grpSp>
        <p:nvGrpSpPr>
          <p:cNvPr id="478230" name="Group 22"/>
          <p:cNvGrpSpPr>
            <a:grpSpLocks/>
          </p:cNvGrpSpPr>
          <p:nvPr/>
        </p:nvGrpSpPr>
        <p:grpSpPr bwMode="auto">
          <a:xfrm>
            <a:off x="1295400" y="4700588"/>
            <a:ext cx="692150" cy="785812"/>
            <a:chOff x="816" y="2961"/>
            <a:chExt cx="436" cy="495"/>
          </a:xfrm>
        </p:grpSpPr>
        <p:sp>
          <p:nvSpPr>
            <p:cNvPr id="48164" name="Oval 23"/>
            <p:cNvSpPr>
              <a:spLocks noChangeArrowheads="1"/>
            </p:cNvSpPr>
            <p:nvPr/>
          </p:nvSpPr>
          <p:spPr bwMode="auto">
            <a:xfrm>
              <a:off x="912" y="3216"/>
              <a:ext cx="240" cy="24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48165" name="Text Box 24"/>
            <p:cNvSpPr txBox="1">
              <a:spLocks noChangeArrowheads="1"/>
            </p:cNvSpPr>
            <p:nvPr/>
          </p:nvSpPr>
          <p:spPr bwMode="auto">
            <a:xfrm>
              <a:off x="816" y="2961"/>
              <a:ext cx="436" cy="250"/>
            </a:xfrm>
            <a:prstGeom prst="rect">
              <a:avLst/>
            </a:prstGeom>
            <a:noFill/>
            <a:ln w="9525">
              <a:noFill/>
              <a:miter lim="800000"/>
              <a:headEnd/>
              <a:tailEnd/>
            </a:ln>
            <a:effectLst/>
          </p:spPr>
          <p:txBody>
            <a:bodyPr wrap="none">
              <a:spAutoFit/>
            </a:bodyPr>
            <a:lstStyle/>
            <a:p>
              <a:pPr eaLnBrk="1" hangingPunct="1"/>
              <a:r>
                <a:rPr lang="ja-JP" altLang="en-US" sz="2000"/>
                <a:t>読み</a:t>
              </a:r>
            </a:p>
          </p:txBody>
        </p:sp>
      </p:grpSp>
      <p:grpSp>
        <p:nvGrpSpPr>
          <p:cNvPr id="478233" name="Group 25"/>
          <p:cNvGrpSpPr>
            <a:grpSpLocks/>
          </p:cNvGrpSpPr>
          <p:nvPr/>
        </p:nvGrpSpPr>
        <p:grpSpPr bwMode="auto">
          <a:xfrm>
            <a:off x="1828800" y="4724400"/>
            <a:ext cx="1109663" cy="762000"/>
            <a:chOff x="1152" y="2976"/>
            <a:chExt cx="699" cy="480"/>
          </a:xfrm>
        </p:grpSpPr>
        <p:grpSp>
          <p:nvGrpSpPr>
            <p:cNvPr id="48160" name="Group 26"/>
            <p:cNvGrpSpPr>
              <a:grpSpLocks/>
            </p:cNvGrpSpPr>
            <p:nvPr/>
          </p:nvGrpSpPr>
          <p:grpSpPr bwMode="auto">
            <a:xfrm>
              <a:off x="1152" y="3216"/>
              <a:ext cx="576" cy="240"/>
              <a:chOff x="1152" y="3216"/>
              <a:chExt cx="576" cy="240"/>
            </a:xfrm>
          </p:grpSpPr>
          <p:sp>
            <p:nvSpPr>
              <p:cNvPr id="48162" name="Line 27"/>
              <p:cNvSpPr>
                <a:spLocks noChangeShapeType="1"/>
              </p:cNvSpPr>
              <p:nvPr/>
            </p:nvSpPr>
            <p:spPr bwMode="auto">
              <a:xfrm flipV="1">
                <a:off x="1152" y="3360"/>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8163" name="Oval 28"/>
              <p:cNvSpPr>
                <a:spLocks noChangeArrowheads="1"/>
              </p:cNvSpPr>
              <p:nvPr/>
            </p:nvSpPr>
            <p:spPr bwMode="auto">
              <a:xfrm>
                <a:off x="1488" y="3216"/>
                <a:ext cx="240" cy="240"/>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sp>
          <p:nvSpPr>
            <p:cNvPr id="48161" name="Text Box 29"/>
            <p:cNvSpPr txBox="1">
              <a:spLocks noChangeArrowheads="1"/>
            </p:cNvSpPr>
            <p:nvPr/>
          </p:nvSpPr>
          <p:spPr bwMode="auto">
            <a:xfrm>
              <a:off x="1440" y="2976"/>
              <a:ext cx="411" cy="250"/>
            </a:xfrm>
            <a:prstGeom prst="rect">
              <a:avLst/>
            </a:prstGeom>
            <a:noFill/>
            <a:ln w="9525">
              <a:noFill/>
              <a:miter lim="800000"/>
              <a:headEnd/>
              <a:tailEnd/>
            </a:ln>
            <a:effectLst/>
          </p:spPr>
          <p:txBody>
            <a:bodyPr wrap="none">
              <a:spAutoFit/>
            </a:bodyPr>
            <a:lstStyle/>
            <a:p>
              <a:pPr eaLnBrk="1" hangingPunct="1"/>
              <a:r>
                <a:rPr lang="ja-JP" altLang="en-US" sz="2000"/>
                <a:t>書き</a:t>
              </a:r>
            </a:p>
          </p:txBody>
        </p:sp>
      </p:grpSp>
      <p:sp>
        <p:nvSpPr>
          <p:cNvPr id="478238" name="Oval 30"/>
          <p:cNvSpPr>
            <a:spLocks noChangeArrowheads="1"/>
          </p:cNvSpPr>
          <p:nvPr/>
        </p:nvSpPr>
        <p:spPr bwMode="auto">
          <a:xfrm>
            <a:off x="1905000" y="5791200"/>
            <a:ext cx="381000" cy="38100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48146" name="Text Box 31"/>
          <p:cNvSpPr txBox="1">
            <a:spLocks noChangeArrowheads="1"/>
          </p:cNvSpPr>
          <p:nvPr/>
        </p:nvSpPr>
        <p:spPr bwMode="auto">
          <a:xfrm>
            <a:off x="0" y="5105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48147" name="Text Box 32"/>
          <p:cNvSpPr txBox="1">
            <a:spLocks noChangeArrowheads="1"/>
          </p:cNvSpPr>
          <p:nvPr/>
        </p:nvSpPr>
        <p:spPr bwMode="auto">
          <a:xfrm>
            <a:off x="0" y="5791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nvGrpSpPr>
          <p:cNvPr id="478241" name="Group 33"/>
          <p:cNvGrpSpPr>
            <a:grpSpLocks/>
          </p:cNvGrpSpPr>
          <p:nvPr/>
        </p:nvGrpSpPr>
        <p:grpSpPr bwMode="auto">
          <a:xfrm>
            <a:off x="2743200" y="4724400"/>
            <a:ext cx="1149350" cy="785813"/>
            <a:chOff x="1728" y="2976"/>
            <a:chExt cx="724" cy="495"/>
          </a:xfrm>
        </p:grpSpPr>
        <p:sp>
          <p:nvSpPr>
            <p:cNvPr id="48157" name="Oval 34"/>
            <p:cNvSpPr>
              <a:spLocks noChangeArrowheads="1"/>
            </p:cNvSpPr>
            <p:nvPr/>
          </p:nvSpPr>
          <p:spPr bwMode="auto">
            <a:xfrm>
              <a:off x="2112" y="3231"/>
              <a:ext cx="240" cy="240"/>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48158" name="Text Box 35"/>
            <p:cNvSpPr txBox="1">
              <a:spLocks noChangeArrowheads="1"/>
            </p:cNvSpPr>
            <p:nvPr/>
          </p:nvSpPr>
          <p:spPr bwMode="auto">
            <a:xfrm>
              <a:off x="2016" y="2976"/>
              <a:ext cx="436" cy="250"/>
            </a:xfrm>
            <a:prstGeom prst="rect">
              <a:avLst/>
            </a:prstGeom>
            <a:noFill/>
            <a:ln w="9525">
              <a:noFill/>
              <a:miter lim="800000"/>
              <a:headEnd/>
              <a:tailEnd/>
            </a:ln>
            <a:effectLst/>
          </p:spPr>
          <p:txBody>
            <a:bodyPr wrap="none">
              <a:spAutoFit/>
            </a:bodyPr>
            <a:lstStyle/>
            <a:p>
              <a:pPr eaLnBrk="1" hangingPunct="1"/>
              <a:r>
                <a:rPr lang="ja-JP" altLang="en-US" sz="2000"/>
                <a:t>獲得</a:t>
              </a:r>
            </a:p>
          </p:txBody>
        </p:sp>
        <p:sp>
          <p:nvSpPr>
            <p:cNvPr id="48159" name="Line 36"/>
            <p:cNvSpPr>
              <a:spLocks noChangeShapeType="1"/>
            </p:cNvSpPr>
            <p:nvPr/>
          </p:nvSpPr>
          <p:spPr bwMode="auto">
            <a:xfrm flipV="1">
              <a:off x="1728" y="3360"/>
              <a:ext cx="384" cy="0"/>
            </a:xfrm>
            <a:prstGeom prst="line">
              <a:avLst/>
            </a:prstGeom>
            <a:noFill/>
            <a:ln w="38100">
              <a:solidFill>
                <a:srgbClr val="FF99CC"/>
              </a:solidFill>
              <a:round/>
              <a:headEnd/>
              <a:tailEnd type="triangle" w="med" len="med"/>
            </a:ln>
            <a:effectLst/>
          </p:spPr>
          <p:txBody>
            <a:bodyPr wrap="none"/>
            <a:lstStyle/>
            <a:p>
              <a:endParaRPr lang="ja-JP" altLang="en-US"/>
            </a:p>
          </p:txBody>
        </p:sp>
      </p:grpSp>
      <p:grpSp>
        <p:nvGrpSpPr>
          <p:cNvPr id="478245" name="Group 37"/>
          <p:cNvGrpSpPr>
            <a:grpSpLocks/>
          </p:cNvGrpSpPr>
          <p:nvPr/>
        </p:nvGrpSpPr>
        <p:grpSpPr bwMode="auto">
          <a:xfrm>
            <a:off x="2286000" y="5791200"/>
            <a:ext cx="914400" cy="381000"/>
            <a:chOff x="1152" y="3216"/>
            <a:chExt cx="576" cy="240"/>
          </a:xfrm>
        </p:grpSpPr>
        <p:sp>
          <p:nvSpPr>
            <p:cNvPr id="48155" name="Line 38"/>
            <p:cNvSpPr>
              <a:spLocks noChangeShapeType="1"/>
            </p:cNvSpPr>
            <p:nvPr/>
          </p:nvSpPr>
          <p:spPr bwMode="auto">
            <a:xfrm flipV="1">
              <a:off x="1152" y="3360"/>
              <a:ext cx="336"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48156" name="Oval 39"/>
            <p:cNvSpPr>
              <a:spLocks noChangeArrowheads="1"/>
            </p:cNvSpPr>
            <p:nvPr/>
          </p:nvSpPr>
          <p:spPr bwMode="auto">
            <a:xfrm>
              <a:off x="1488" y="3216"/>
              <a:ext cx="240" cy="240"/>
            </a:xfrm>
            <a:prstGeom prst="ellipse">
              <a:avLst/>
            </a:prstGeom>
            <a:solidFill>
              <a:srgbClr val="FFFF99"/>
            </a:solidFill>
            <a:ln w="9525">
              <a:solidFill>
                <a:schemeClr val="tx1"/>
              </a:solidFill>
              <a:round/>
              <a:headEnd/>
              <a:tailEnd/>
            </a:ln>
            <a:effectLst/>
          </p:spPr>
          <p:txBody>
            <a:bodyPr wrap="none" anchor="ctr"/>
            <a:lstStyle/>
            <a:p>
              <a:pPr eaLnBrk="1" hangingPunct="1"/>
              <a:endParaRPr lang="ja-JP" altLang="en-US"/>
            </a:p>
          </p:txBody>
        </p:sp>
      </p:grpSp>
      <p:grpSp>
        <p:nvGrpSpPr>
          <p:cNvPr id="478248" name="Group 40"/>
          <p:cNvGrpSpPr>
            <a:grpSpLocks/>
          </p:cNvGrpSpPr>
          <p:nvPr/>
        </p:nvGrpSpPr>
        <p:grpSpPr bwMode="auto">
          <a:xfrm>
            <a:off x="3200400" y="5815013"/>
            <a:ext cx="990600" cy="381000"/>
            <a:chOff x="2016" y="3663"/>
            <a:chExt cx="624" cy="240"/>
          </a:xfrm>
        </p:grpSpPr>
        <p:sp>
          <p:nvSpPr>
            <p:cNvPr id="48153" name="Oval 41"/>
            <p:cNvSpPr>
              <a:spLocks noChangeArrowheads="1"/>
            </p:cNvSpPr>
            <p:nvPr/>
          </p:nvSpPr>
          <p:spPr bwMode="auto">
            <a:xfrm>
              <a:off x="2400" y="3663"/>
              <a:ext cx="240" cy="240"/>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48154" name="Line 42"/>
            <p:cNvSpPr>
              <a:spLocks noChangeShapeType="1"/>
            </p:cNvSpPr>
            <p:nvPr/>
          </p:nvSpPr>
          <p:spPr bwMode="auto">
            <a:xfrm flipV="1">
              <a:off x="2016" y="3792"/>
              <a:ext cx="384"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78251" name="Line 43"/>
          <p:cNvSpPr>
            <a:spLocks noChangeShapeType="1"/>
          </p:cNvSpPr>
          <p:nvPr/>
        </p:nvSpPr>
        <p:spPr bwMode="auto">
          <a:xfrm flipV="1">
            <a:off x="5638800" y="4419600"/>
            <a:ext cx="838200" cy="83820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48152" name="Rectangle 44"/>
          <p:cNvSpPr>
            <a:spLocks noChangeArrowheads="1"/>
          </p:cNvSpPr>
          <p:nvPr/>
        </p:nvSpPr>
        <p:spPr bwMode="auto">
          <a:xfrm>
            <a:off x="304800" y="1600200"/>
            <a:ext cx="2438400" cy="2209800"/>
          </a:xfrm>
          <a:prstGeom prst="rect">
            <a:avLst/>
          </a:prstGeom>
          <a:solidFill>
            <a:srgbClr val="000000"/>
          </a:solidFill>
          <a:ln w="19050">
            <a:solidFill>
              <a:schemeClr val="tx1"/>
            </a:solidFill>
            <a:miter lim="800000"/>
            <a:headEnd/>
            <a:tailEnd/>
          </a:ln>
        </p:spPr>
        <p:txBody>
          <a:bodyPr wrap="none" anchor="ctr"/>
          <a:lstStyle/>
          <a:p>
            <a:pPr eaLnBrk="1" hangingPunct="1"/>
            <a:r>
              <a:rPr lang="en-US" altLang="ja-JP" sz="2800"/>
              <a:t>while (</a:t>
            </a:r>
            <a:r>
              <a:rPr lang="en-US" altLang="ja-JP" sz="2800" i="1"/>
              <a:t>flag</a:t>
            </a:r>
            <a:r>
              <a:rPr lang="en-US" altLang="ja-JP" sz="2800"/>
              <a:t> = 1)</a:t>
            </a:r>
          </a:p>
          <a:p>
            <a:pPr eaLnBrk="1" hangingPunct="1"/>
            <a:r>
              <a:rPr lang="en-US" altLang="ja-JP" sz="2800"/>
              <a:t>      wait();</a:t>
            </a:r>
          </a:p>
          <a:p>
            <a:pPr eaLnBrk="1" hangingPunct="1"/>
            <a:r>
              <a:rPr lang="en-US" altLang="ja-JP" sz="2800" i="1"/>
              <a:t>flag</a:t>
            </a:r>
            <a:r>
              <a:rPr lang="en-US" altLang="ja-JP" sz="2800"/>
              <a:t> := 1;</a:t>
            </a:r>
            <a:endParaRPr lang="ja-JP" altLang="en-US">
              <a:solidFill>
                <a:schemeClr val="tx2"/>
              </a:solidFill>
            </a:endParaRPr>
          </a:p>
          <a:p>
            <a:pPr eaLnBrk="1" hangingPunct="1"/>
            <a:r>
              <a:rPr lang="en-US" altLang="ja-JP"/>
              <a:t>CS()</a:t>
            </a:r>
            <a:r>
              <a:rPr lang="en-US" altLang="ja-JP" sz="2800"/>
              <a:t>;</a:t>
            </a:r>
          </a:p>
          <a:p>
            <a:pPr eaLnBrk="1" hangingPunct="1"/>
            <a:r>
              <a:rPr lang="en-US" altLang="ja-JP" sz="2800" i="1"/>
              <a:t>flag</a:t>
            </a:r>
            <a:r>
              <a:rPr lang="en-US" altLang="ja-JP" sz="2800"/>
              <a:t> := 0;</a:t>
            </a:r>
            <a:endParaRPr lang="en-US" altLang="ja-JP">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78216"/>
                                        </p:tgtEl>
                                        <p:attrNameLst>
                                          <p:attrName>style.visibility</p:attrName>
                                        </p:attrNameLst>
                                      </p:cBhvr>
                                      <p:to>
                                        <p:strVal val="visible"/>
                                      </p:to>
                                    </p:set>
                                    <p:animEffect transition="in" filter="wipe(up)">
                                      <p:cBhvr>
                                        <p:cTn id="7" dur="500"/>
                                        <p:tgtEl>
                                          <p:spTgt spid="478216"/>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78230"/>
                                        </p:tgtEl>
                                        <p:attrNameLst>
                                          <p:attrName>style.visibility</p:attrName>
                                        </p:attrNameLst>
                                      </p:cBhvr>
                                      <p:to>
                                        <p:strVal val="visible"/>
                                      </p:to>
                                    </p:set>
                                    <p:animEffect transition="in" filter="wipe(left)">
                                      <p:cBhvr>
                                        <p:cTn id="11" dur="500"/>
                                        <p:tgtEl>
                                          <p:spTgt spid="47823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78223"/>
                                        </p:tgtEl>
                                        <p:attrNameLst>
                                          <p:attrName>style.visibility</p:attrName>
                                        </p:attrNameLst>
                                      </p:cBhvr>
                                      <p:to>
                                        <p:strVal val="visible"/>
                                      </p:to>
                                    </p:set>
                                    <p:animEffect transition="in" filter="wipe(up)">
                                      <p:cBhvr>
                                        <p:cTn id="16" dur="500"/>
                                        <p:tgtEl>
                                          <p:spTgt spid="478223"/>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78238"/>
                                        </p:tgtEl>
                                        <p:attrNameLst>
                                          <p:attrName>style.visibility</p:attrName>
                                        </p:attrNameLst>
                                      </p:cBhvr>
                                      <p:to>
                                        <p:strVal val="visible"/>
                                      </p:to>
                                    </p:set>
                                    <p:animEffect transition="in" filter="wipe(left)">
                                      <p:cBhvr>
                                        <p:cTn id="20" dur="500"/>
                                        <p:tgtEl>
                                          <p:spTgt spid="47823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78228"/>
                                        </p:tgtEl>
                                        <p:attrNameLst>
                                          <p:attrName>style.visibility</p:attrName>
                                        </p:attrNameLst>
                                      </p:cBhvr>
                                      <p:to>
                                        <p:strVal val="visible"/>
                                      </p:to>
                                    </p:set>
                                    <p:animEffect transition="in" filter="checkerboard(across)">
                                      <p:cBhvr>
                                        <p:cTn id="25" dur="500"/>
                                        <p:tgtEl>
                                          <p:spTgt spid="47822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478219"/>
                                        </p:tgtEl>
                                        <p:attrNameLst>
                                          <p:attrName>style.visibility</p:attrName>
                                        </p:attrNameLst>
                                      </p:cBhvr>
                                      <p:to>
                                        <p:strVal val="visible"/>
                                      </p:to>
                                    </p:set>
                                    <p:animEffect transition="in" filter="wipe(down)">
                                      <p:cBhvr>
                                        <p:cTn id="30" dur="500"/>
                                        <p:tgtEl>
                                          <p:spTgt spid="478219"/>
                                        </p:tgtEl>
                                      </p:cBhvr>
                                    </p:animEffect>
                                  </p:childTnLst>
                                </p:cTn>
                              </p:par>
                            </p:childTnLst>
                          </p:cTn>
                        </p:par>
                        <p:par>
                          <p:cTn id="31" fill="hold" nodeType="afterGroup">
                            <p:stCondLst>
                              <p:cond delay="500"/>
                            </p:stCondLst>
                            <p:childTnLst>
                              <p:par>
                                <p:cTn id="32" presetID="22" presetClass="entr" presetSubtype="8" fill="hold" nodeType="afterEffect">
                                  <p:stCondLst>
                                    <p:cond delay="0"/>
                                  </p:stCondLst>
                                  <p:childTnLst>
                                    <p:set>
                                      <p:cBhvr>
                                        <p:cTn id="33" dur="1" fill="hold">
                                          <p:stCondLst>
                                            <p:cond delay="0"/>
                                          </p:stCondLst>
                                        </p:cTn>
                                        <p:tgtEl>
                                          <p:spTgt spid="478233"/>
                                        </p:tgtEl>
                                        <p:attrNameLst>
                                          <p:attrName>style.visibility</p:attrName>
                                        </p:attrNameLst>
                                      </p:cBhvr>
                                      <p:to>
                                        <p:strVal val="visible"/>
                                      </p:to>
                                    </p:set>
                                    <p:animEffect transition="in" filter="wipe(left)">
                                      <p:cBhvr>
                                        <p:cTn id="34" dur="500"/>
                                        <p:tgtEl>
                                          <p:spTgt spid="47823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478229"/>
                                        </p:tgtEl>
                                        <p:attrNameLst>
                                          <p:attrName>style.visibility</p:attrName>
                                        </p:attrNameLst>
                                      </p:cBhvr>
                                      <p:to>
                                        <p:strVal val="visible"/>
                                      </p:to>
                                    </p:set>
                                    <p:animEffect transition="in" filter="wipe(right)">
                                      <p:cBhvr>
                                        <p:cTn id="39" dur="500"/>
                                        <p:tgtEl>
                                          <p:spTgt spid="478229"/>
                                        </p:tgtEl>
                                      </p:cBhvr>
                                    </p:animEffect>
                                  </p:childTnLst>
                                </p:cTn>
                              </p:par>
                            </p:childTnLst>
                          </p:cTn>
                        </p:par>
                        <p:par>
                          <p:cTn id="40" fill="hold" nodeType="afterGroup">
                            <p:stCondLst>
                              <p:cond delay="500"/>
                            </p:stCondLst>
                            <p:childTnLst>
                              <p:par>
                                <p:cTn id="41" presetID="22" presetClass="entr" presetSubtype="8" fill="hold" nodeType="afterEffect">
                                  <p:stCondLst>
                                    <p:cond delay="0"/>
                                  </p:stCondLst>
                                  <p:childTnLst>
                                    <p:set>
                                      <p:cBhvr>
                                        <p:cTn id="42" dur="1" fill="hold">
                                          <p:stCondLst>
                                            <p:cond delay="0"/>
                                          </p:stCondLst>
                                        </p:cTn>
                                        <p:tgtEl>
                                          <p:spTgt spid="478245"/>
                                        </p:tgtEl>
                                        <p:attrNameLst>
                                          <p:attrName>style.visibility</p:attrName>
                                        </p:attrNameLst>
                                      </p:cBhvr>
                                      <p:to>
                                        <p:strVal val="visible"/>
                                      </p:to>
                                    </p:set>
                                    <p:animEffect transition="in" filter="wipe(left)">
                                      <p:cBhvr>
                                        <p:cTn id="43" dur="500"/>
                                        <p:tgtEl>
                                          <p:spTgt spid="47824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478224"/>
                                        </p:tgtEl>
                                        <p:attrNameLst>
                                          <p:attrName>style.visibility</p:attrName>
                                        </p:attrNameLst>
                                      </p:cBhvr>
                                      <p:to>
                                        <p:strVal val="visible"/>
                                      </p:to>
                                    </p:set>
                                    <p:animEffect transition="in" filter="wipe(down)">
                                      <p:cBhvr>
                                        <p:cTn id="48" dur="500"/>
                                        <p:tgtEl>
                                          <p:spTgt spid="478224"/>
                                        </p:tgtEl>
                                      </p:cBhvr>
                                    </p:animEffect>
                                  </p:childTnLst>
                                </p:cTn>
                              </p:par>
                            </p:childTnLst>
                          </p:cTn>
                        </p:par>
                        <p:par>
                          <p:cTn id="49" fill="hold" nodeType="afterGroup">
                            <p:stCondLst>
                              <p:cond delay="500"/>
                            </p:stCondLst>
                            <p:childTnLst>
                              <p:par>
                                <p:cTn id="50" presetID="22" presetClass="entr" presetSubtype="8" fill="hold" nodeType="afterEffect">
                                  <p:stCondLst>
                                    <p:cond delay="0"/>
                                  </p:stCondLst>
                                  <p:childTnLst>
                                    <p:set>
                                      <p:cBhvr>
                                        <p:cTn id="51" dur="1" fill="hold">
                                          <p:stCondLst>
                                            <p:cond delay="0"/>
                                          </p:stCondLst>
                                        </p:cTn>
                                        <p:tgtEl>
                                          <p:spTgt spid="478241"/>
                                        </p:tgtEl>
                                        <p:attrNameLst>
                                          <p:attrName>style.visibility</p:attrName>
                                        </p:attrNameLst>
                                      </p:cBhvr>
                                      <p:to>
                                        <p:strVal val="visible"/>
                                      </p:to>
                                    </p:set>
                                    <p:animEffect transition="in" filter="wipe(left)">
                                      <p:cBhvr>
                                        <p:cTn id="52" dur="500"/>
                                        <p:tgtEl>
                                          <p:spTgt spid="47824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78251"/>
                                        </p:tgtEl>
                                        <p:attrNameLst>
                                          <p:attrName>style.visibility</p:attrName>
                                        </p:attrNameLst>
                                      </p:cBhvr>
                                      <p:to>
                                        <p:strVal val="visible"/>
                                      </p:to>
                                    </p:set>
                                    <p:animEffect transition="in" filter="wipe(down)">
                                      <p:cBhvr>
                                        <p:cTn id="57" dur="500"/>
                                        <p:tgtEl>
                                          <p:spTgt spid="478251"/>
                                        </p:tgtEl>
                                      </p:cBhvr>
                                    </p:animEffect>
                                  </p:childTnLst>
                                </p:cTn>
                              </p:par>
                            </p:childTnLst>
                          </p:cTn>
                        </p:par>
                        <p:par>
                          <p:cTn id="58" fill="hold" nodeType="afterGroup">
                            <p:stCondLst>
                              <p:cond delay="500"/>
                            </p:stCondLst>
                            <p:childTnLst>
                              <p:par>
                                <p:cTn id="59" presetID="22" presetClass="entr" presetSubtype="8" fill="hold" nodeType="afterEffect">
                                  <p:stCondLst>
                                    <p:cond delay="0"/>
                                  </p:stCondLst>
                                  <p:childTnLst>
                                    <p:set>
                                      <p:cBhvr>
                                        <p:cTn id="60" dur="1" fill="hold">
                                          <p:stCondLst>
                                            <p:cond delay="0"/>
                                          </p:stCondLst>
                                        </p:cTn>
                                        <p:tgtEl>
                                          <p:spTgt spid="478248"/>
                                        </p:tgtEl>
                                        <p:attrNameLst>
                                          <p:attrName>style.visibility</p:attrName>
                                        </p:attrNameLst>
                                      </p:cBhvr>
                                      <p:to>
                                        <p:strVal val="visible"/>
                                      </p:to>
                                    </p:set>
                                    <p:animEffect transition="in" filter="wipe(left)">
                                      <p:cBhvr>
                                        <p:cTn id="61" dur="500"/>
                                        <p:tgtEl>
                                          <p:spTgt spid="47824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478227"/>
                                        </p:tgtEl>
                                        <p:attrNameLst>
                                          <p:attrName>style.visibility</p:attrName>
                                        </p:attrNameLst>
                                      </p:cBhvr>
                                      <p:to>
                                        <p:strVal val="visible"/>
                                      </p:to>
                                    </p:set>
                                    <p:anim calcmode="lin" valueType="num">
                                      <p:cBhvr additive="base">
                                        <p:cTn id="66" dur="500" fill="hold"/>
                                        <p:tgtEl>
                                          <p:spTgt spid="478227"/>
                                        </p:tgtEl>
                                        <p:attrNameLst>
                                          <p:attrName>ppt_x</p:attrName>
                                        </p:attrNameLst>
                                      </p:cBhvr>
                                      <p:tavLst>
                                        <p:tav tm="0">
                                          <p:val>
                                            <p:strVal val="#ppt_x"/>
                                          </p:val>
                                        </p:tav>
                                        <p:tav tm="100000">
                                          <p:val>
                                            <p:strVal val="#ppt_x"/>
                                          </p:val>
                                        </p:tav>
                                      </p:tavLst>
                                    </p:anim>
                                    <p:anim calcmode="lin" valueType="num">
                                      <p:cBhvr additive="base">
                                        <p:cTn id="67" dur="500" fill="hold"/>
                                        <p:tgtEl>
                                          <p:spTgt spid="4782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23" grpId="0" animBg="1"/>
      <p:bldP spid="478227" grpId="0" autoUpdateAnimBg="0"/>
      <p:bldP spid="478228" grpId="0" autoUpdateAnimBg="0"/>
      <p:bldP spid="478229" grpId="0" animBg="1"/>
      <p:bldP spid="478238" grpId="0" animBg="1"/>
      <p:bldP spid="47825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800100"/>
            <a:ext cx="7772400" cy="762000"/>
          </a:xfrm>
        </p:spPr>
        <p:txBody>
          <a:bodyPr/>
          <a:lstStyle/>
          <a:p>
            <a:pPr eaLnBrk="1" hangingPunct="1"/>
            <a:r>
              <a:rPr lang="ja-JP" altLang="en-US"/>
              <a:t>フラグによる相互排除の問題点</a:t>
            </a:r>
          </a:p>
        </p:txBody>
      </p:sp>
      <p:sp>
        <p:nvSpPr>
          <p:cNvPr id="49155" name="Text Box 9"/>
          <p:cNvSpPr txBox="1">
            <a:spLocks noChangeArrowheads="1"/>
          </p:cNvSpPr>
          <p:nvPr/>
        </p:nvSpPr>
        <p:spPr bwMode="auto">
          <a:xfrm>
            <a:off x="685800" y="1981200"/>
            <a:ext cx="4208463" cy="519113"/>
          </a:xfrm>
          <a:prstGeom prst="rect">
            <a:avLst/>
          </a:prstGeom>
          <a:noFill/>
          <a:ln w="9525">
            <a:noFill/>
            <a:miter lim="800000"/>
            <a:headEnd/>
            <a:tailEnd/>
          </a:ln>
          <a:effectLst/>
        </p:spPr>
        <p:txBody>
          <a:bodyPr wrap="none">
            <a:spAutoFit/>
          </a:bodyPr>
          <a:lstStyle/>
          <a:p>
            <a:pPr eaLnBrk="1" hangingPunct="1"/>
            <a:r>
              <a:rPr lang="ja-JP" altLang="en-US" sz="2800"/>
              <a:t>フラグに対する機械語命令</a:t>
            </a:r>
          </a:p>
        </p:txBody>
      </p:sp>
      <p:sp>
        <p:nvSpPr>
          <p:cNvPr id="49156" name="Text Box 10"/>
          <p:cNvSpPr txBox="1">
            <a:spLocks noChangeArrowheads="1"/>
          </p:cNvSpPr>
          <p:nvPr/>
        </p:nvSpPr>
        <p:spPr bwMode="auto">
          <a:xfrm>
            <a:off x="1219200" y="2514600"/>
            <a:ext cx="4849813" cy="946150"/>
          </a:xfrm>
          <a:prstGeom prst="rect">
            <a:avLst/>
          </a:prstGeom>
          <a:noFill/>
          <a:ln w="9525">
            <a:noFill/>
            <a:miter lim="800000"/>
            <a:headEnd/>
            <a:tailEnd/>
          </a:ln>
          <a:effectLst/>
        </p:spPr>
        <p:txBody>
          <a:bodyPr wrap="none">
            <a:spAutoFit/>
          </a:bodyPr>
          <a:lstStyle/>
          <a:p>
            <a:pPr eaLnBrk="1" hangingPunct="1"/>
            <a:r>
              <a:rPr lang="en-US" altLang="ja-JP" sz="2800"/>
              <a:t>READ :   </a:t>
            </a:r>
            <a:r>
              <a:rPr lang="ja-JP" altLang="en-US" sz="2800"/>
              <a:t>フラグの値を読む</a:t>
            </a:r>
          </a:p>
          <a:p>
            <a:pPr eaLnBrk="1" hangingPunct="1"/>
            <a:r>
              <a:rPr lang="en-US" altLang="ja-JP" sz="2800"/>
              <a:t>WRITE : </a:t>
            </a:r>
            <a:r>
              <a:rPr lang="ja-JP" altLang="en-US" sz="2800"/>
              <a:t>フラグに値を書き込む</a:t>
            </a:r>
          </a:p>
        </p:txBody>
      </p:sp>
      <p:sp>
        <p:nvSpPr>
          <p:cNvPr id="49157" name="Text Box 11"/>
          <p:cNvSpPr txBox="1">
            <a:spLocks noChangeArrowheads="1"/>
          </p:cNvSpPr>
          <p:nvPr/>
        </p:nvSpPr>
        <p:spPr bwMode="auto">
          <a:xfrm>
            <a:off x="1371600" y="3581400"/>
            <a:ext cx="6057900" cy="822325"/>
          </a:xfrm>
          <a:prstGeom prst="rect">
            <a:avLst/>
          </a:prstGeom>
          <a:noFill/>
          <a:ln w="9525">
            <a:noFill/>
            <a:miter lim="800000"/>
            <a:headEnd/>
            <a:tailEnd/>
          </a:ln>
          <a:effectLst/>
        </p:spPr>
        <p:txBody>
          <a:bodyPr wrap="none">
            <a:spAutoFit/>
          </a:bodyPr>
          <a:lstStyle/>
          <a:p>
            <a:pPr eaLnBrk="1" hangingPunct="1"/>
            <a:r>
              <a:rPr lang="ja-JP" altLang="en-US"/>
              <a:t>この2命令しかないと </a:t>
            </a:r>
            <a:r>
              <a:rPr lang="en-US" altLang="ja-JP"/>
              <a:t>READ </a:t>
            </a:r>
            <a:r>
              <a:rPr lang="ja-JP" altLang="en-US"/>
              <a:t>と </a:t>
            </a:r>
            <a:r>
              <a:rPr lang="en-US" altLang="ja-JP"/>
              <a:t>WRITE </a:t>
            </a:r>
            <a:r>
              <a:rPr lang="ja-JP" altLang="en-US"/>
              <a:t>の間に</a:t>
            </a:r>
          </a:p>
          <a:p>
            <a:pPr eaLnBrk="1" hangingPunct="1"/>
            <a:r>
              <a:rPr lang="ja-JP" altLang="en-US"/>
              <a:t>他のプロセスに割り込まれてしまう</a:t>
            </a:r>
          </a:p>
        </p:txBody>
      </p:sp>
      <p:sp>
        <p:nvSpPr>
          <p:cNvPr id="451596" name="Text Box 12"/>
          <p:cNvSpPr txBox="1">
            <a:spLocks noChangeArrowheads="1"/>
          </p:cNvSpPr>
          <p:nvPr/>
        </p:nvSpPr>
        <p:spPr bwMode="auto">
          <a:xfrm>
            <a:off x="1371600" y="5334000"/>
            <a:ext cx="6003925" cy="1006475"/>
          </a:xfrm>
          <a:prstGeom prst="rect">
            <a:avLst/>
          </a:prstGeom>
          <a:noFill/>
          <a:ln w="9525">
            <a:noFill/>
            <a:miter lim="800000"/>
            <a:headEnd/>
            <a:tailEnd/>
          </a:ln>
          <a:effectLst/>
        </p:spPr>
        <p:txBody>
          <a:bodyPr wrap="none">
            <a:spAutoFit/>
          </a:bodyPr>
          <a:lstStyle/>
          <a:p>
            <a:pPr eaLnBrk="1" hangingPunct="1"/>
            <a:r>
              <a:rPr lang="en-US" altLang="ja-JP" sz="3200"/>
              <a:t>TEST&amp;SET</a:t>
            </a:r>
            <a:r>
              <a:rPr lang="en-US" altLang="ja-JP" sz="2800"/>
              <a:t> :  </a:t>
            </a:r>
            <a:r>
              <a:rPr lang="ja-JP" altLang="en-US" sz="2800"/>
              <a:t>フラグの値を読み</a:t>
            </a:r>
          </a:p>
          <a:p>
            <a:pPr eaLnBrk="1" hangingPunct="1"/>
            <a:r>
              <a:rPr lang="ja-JP" altLang="en-US" sz="2800"/>
              <a:t>                           同時にフラグを1にする</a:t>
            </a:r>
            <a:endParaRPr lang="en-US" altLang="ja-JP" sz="2800"/>
          </a:p>
        </p:txBody>
      </p:sp>
      <p:grpSp>
        <p:nvGrpSpPr>
          <p:cNvPr id="451601" name="Group 17"/>
          <p:cNvGrpSpPr>
            <a:grpSpLocks/>
          </p:cNvGrpSpPr>
          <p:nvPr/>
        </p:nvGrpSpPr>
        <p:grpSpPr bwMode="auto">
          <a:xfrm>
            <a:off x="1066800" y="4419600"/>
            <a:ext cx="6454775" cy="900113"/>
            <a:chOff x="528" y="2832"/>
            <a:chExt cx="4066" cy="567"/>
          </a:xfrm>
        </p:grpSpPr>
        <p:sp>
          <p:nvSpPr>
            <p:cNvPr id="49160" name="Text Box 14"/>
            <p:cNvSpPr txBox="1">
              <a:spLocks noChangeArrowheads="1"/>
            </p:cNvSpPr>
            <p:nvPr/>
          </p:nvSpPr>
          <p:spPr bwMode="auto">
            <a:xfrm>
              <a:off x="528" y="3072"/>
              <a:ext cx="4066" cy="327"/>
            </a:xfrm>
            <a:prstGeom prst="rect">
              <a:avLst/>
            </a:prstGeom>
            <a:noFill/>
            <a:ln w="9525">
              <a:noFill/>
              <a:miter lim="800000"/>
              <a:headEnd/>
              <a:tailEnd/>
            </a:ln>
            <a:effectLst/>
          </p:spPr>
          <p:txBody>
            <a:bodyPr wrap="none">
              <a:spAutoFit/>
            </a:bodyPr>
            <a:lstStyle/>
            <a:p>
              <a:pPr eaLnBrk="1" hangingPunct="1"/>
              <a:r>
                <a:rPr lang="ja-JP" altLang="en-US" sz="2800"/>
                <a:t>ハードウェアに新たな機械語命令を加える</a:t>
              </a:r>
            </a:p>
          </p:txBody>
        </p:sp>
        <p:sp>
          <p:nvSpPr>
            <p:cNvPr id="49161" name="AutoShape 15"/>
            <p:cNvSpPr>
              <a:spLocks noChangeArrowheads="1"/>
            </p:cNvSpPr>
            <p:nvPr/>
          </p:nvSpPr>
          <p:spPr bwMode="auto">
            <a:xfrm>
              <a:off x="2400" y="2832"/>
              <a:ext cx="384" cy="240"/>
            </a:xfrm>
            <a:prstGeom prst="downArrow">
              <a:avLst>
                <a:gd name="adj1" fmla="val 50000"/>
                <a:gd name="adj2" fmla="val 25000"/>
              </a:avLst>
            </a:prstGeom>
            <a:noFill/>
            <a:ln w="19050">
              <a:solidFill>
                <a:schemeClr val="tx1"/>
              </a:solidFill>
              <a:miter lim="800000"/>
              <a:headEnd/>
              <a:tailEnd/>
            </a:ln>
            <a:effectLst/>
          </p:spPr>
          <p:txBody>
            <a:bodyPr vert="eaVert" wrap="none" anchor="ct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51601"/>
                                        </p:tgtEl>
                                        <p:attrNameLst>
                                          <p:attrName>style.visibility</p:attrName>
                                        </p:attrNameLst>
                                      </p:cBhvr>
                                      <p:to>
                                        <p:strVal val="visible"/>
                                      </p:to>
                                    </p:set>
                                    <p:animEffect transition="in" filter="wipe(up)">
                                      <p:cBhvr>
                                        <p:cTn id="7" dur="500"/>
                                        <p:tgtEl>
                                          <p:spTgt spid="4516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51596"/>
                                        </p:tgtEl>
                                        <p:attrNameLst>
                                          <p:attrName>style.visibility</p:attrName>
                                        </p:attrNameLst>
                                      </p:cBhvr>
                                      <p:to>
                                        <p:strVal val="visible"/>
                                      </p:to>
                                    </p:set>
                                    <p:animEffect transition="in" filter="checkerboard(across)">
                                      <p:cBhvr>
                                        <p:cTn id="12" dur="500"/>
                                        <p:tgtEl>
                                          <p:spTgt spid="4515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96"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ja-JP">
                <a:latin typeface="Times New Roman" charset="0"/>
              </a:rPr>
              <a:t>TEST&amp;SET </a:t>
            </a:r>
            <a:r>
              <a:rPr lang="ja-JP" altLang="en-US">
                <a:latin typeface="Times New Roman" charset="0"/>
              </a:rPr>
              <a:t>命令による</a:t>
            </a:r>
            <a:br>
              <a:rPr lang="ja-JP" altLang="en-US">
                <a:latin typeface="Times New Roman" charset="0"/>
              </a:rPr>
            </a:br>
            <a:r>
              <a:rPr lang="ja-JP" altLang="en-US">
                <a:latin typeface="Times New Roman" charset="0"/>
              </a:rPr>
              <a:t>相互排除</a:t>
            </a:r>
          </a:p>
        </p:txBody>
      </p:sp>
      <p:sp>
        <p:nvSpPr>
          <p:cNvPr id="50179" name="Rectangle 3"/>
          <p:cNvSpPr>
            <a:spLocks noChangeArrowheads="1"/>
          </p:cNvSpPr>
          <p:nvPr/>
        </p:nvSpPr>
        <p:spPr bwMode="auto">
          <a:xfrm>
            <a:off x="457200" y="3581400"/>
            <a:ext cx="8229600" cy="19050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while (ts (</a:t>
            </a:r>
            <a:r>
              <a:rPr lang="en-US" altLang="ja-JP" sz="2800" i="1"/>
              <a:t>flag</a:t>
            </a:r>
            <a:r>
              <a:rPr lang="en-US" altLang="ja-JP" sz="2800"/>
              <a:t>) = 1) </a:t>
            </a:r>
            <a:r>
              <a:rPr lang="en-US" altLang="ja-JP">
                <a:solidFill>
                  <a:schemeClr val="tx2"/>
                </a:solidFill>
              </a:rPr>
              <a:t>/* </a:t>
            </a:r>
            <a:r>
              <a:rPr lang="ja-JP" altLang="en-US">
                <a:solidFill>
                  <a:schemeClr val="tx2"/>
                </a:solidFill>
              </a:rPr>
              <a:t>フラグをチェックし同時に 1 にセット */</a:t>
            </a:r>
          </a:p>
          <a:p>
            <a:pPr eaLnBrk="1" hangingPunct="1"/>
            <a:r>
              <a:rPr lang="ja-JP" altLang="en-US" sz="2800"/>
              <a:t>      </a:t>
            </a:r>
            <a:r>
              <a:rPr lang="en-US" altLang="ja-JP" sz="2800"/>
              <a:t>wait();                </a:t>
            </a:r>
            <a:r>
              <a:rPr lang="en-US" altLang="ja-JP">
                <a:solidFill>
                  <a:schemeClr val="tx2"/>
                </a:solidFill>
              </a:rPr>
              <a:t>/* </a:t>
            </a:r>
            <a:r>
              <a:rPr lang="ja-JP" altLang="en-US">
                <a:solidFill>
                  <a:schemeClr val="tx2"/>
                </a:solidFill>
              </a:rPr>
              <a:t>フラグが 0 になるまで待つ */</a:t>
            </a:r>
          </a:p>
          <a:p>
            <a:pPr eaLnBrk="1" hangingPunct="1"/>
            <a:r>
              <a:rPr lang="en-US" altLang="ja-JP"/>
              <a:t>CS()</a:t>
            </a:r>
            <a:r>
              <a:rPr lang="en-US" altLang="ja-JP" sz="2800"/>
              <a:t>;                         </a:t>
            </a:r>
            <a:r>
              <a:rPr lang="en-US" altLang="ja-JP">
                <a:solidFill>
                  <a:schemeClr val="tx2"/>
                </a:solidFill>
              </a:rPr>
              <a:t>/* </a:t>
            </a:r>
            <a:r>
              <a:rPr lang="ja-JP" altLang="en-US">
                <a:solidFill>
                  <a:schemeClr val="tx2"/>
                </a:solidFill>
              </a:rPr>
              <a:t>資源を使用する臨界領域 */</a:t>
            </a:r>
            <a:endParaRPr lang="en-US" altLang="ja-JP" sz="2800"/>
          </a:p>
          <a:p>
            <a:pPr eaLnBrk="1" hangingPunct="1"/>
            <a:r>
              <a:rPr lang="en-US" altLang="ja-JP" sz="2800" i="1"/>
              <a:t>flag</a:t>
            </a:r>
            <a:r>
              <a:rPr lang="en-US" altLang="ja-JP" sz="2800"/>
              <a:t> := 0;                  </a:t>
            </a:r>
            <a:r>
              <a:rPr lang="en-US" altLang="ja-JP">
                <a:solidFill>
                  <a:schemeClr val="tx2"/>
                </a:solidFill>
              </a:rPr>
              <a:t>/* </a:t>
            </a:r>
            <a:r>
              <a:rPr lang="ja-JP" altLang="en-US">
                <a:solidFill>
                  <a:schemeClr val="tx2"/>
                </a:solidFill>
              </a:rPr>
              <a:t>フラグを 0 にリセット */</a:t>
            </a:r>
            <a:endParaRPr lang="en-US" altLang="ja-JP">
              <a:solidFill>
                <a:schemeClr val="tx2"/>
              </a:solidFill>
            </a:endParaRPr>
          </a:p>
        </p:txBody>
      </p:sp>
      <p:sp>
        <p:nvSpPr>
          <p:cNvPr id="50180" name="Text Box 5"/>
          <p:cNvSpPr txBox="1">
            <a:spLocks noChangeArrowheads="1"/>
          </p:cNvSpPr>
          <p:nvPr/>
        </p:nvSpPr>
        <p:spPr bwMode="auto">
          <a:xfrm>
            <a:off x="1219200" y="2590800"/>
            <a:ext cx="6938963" cy="457200"/>
          </a:xfrm>
          <a:prstGeom prst="rect">
            <a:avLst/>
          </a:prstGeom>
          <a:noFill/>
          <a:ln w="9525">
            <a:noFill/>
            <a:miter lim="800000"/>
            <a:headEnd/>
            <a:tailEnd/>
          </a:ln>
          <a:effectLst/>
        </p:spPr>
        <p:txBody>
          <a:bodyPr wrap="none">
            <a:spAutoFit/>
          </a:bodyPr>
          <a:lstStyle/>
          <a:p>
            <a:pPr eaLnBrk="1" hangingPunct="1"/>
            <a:r>
              <a:rPr lang="en-US" altLang="ja-JP" i="1"/>
              <a:t>x</a:t>
            </a:r>
            <a:r>
              <a:rPr lang="en-US" altLang="ja-JP"/>
              <a:t> </a:t>
            </a:r>
            <a:r>
              <a:rPr lang="ja-JP" altLang="en-US"/>
              <a:t>に </a:t>
            </a:r>
            <a:r>
              <a:rPr lang="en-US" altLang="ja-JP" i="1"/>
              <a:t>flag</a:t>
            </a:r>
            <a:r>
              <a:rPr lang="en-US" altLang="ja-JP"/>
              <a:t> </a:t>
            </a:r>
            <a:r>
              <a:rPr lang="ja-JP" altLang="en-US"/>
              <a:t>の値を読み込み同時に </a:t>
            </a:r>
            <a:r>
              <a:rPr lang="en-US" altLang="ja-JP" i="1"/>
              <a:t>flag</a:t>
            </a:r>
            <a:r>
              <a:rPr lang="en-US" altLang="ja-JP"/>
              <a:t> </a:t>
            </a:r>
            <a:r>
              <a:rPr lang="ja-JP" altLang="en-US"/>
              <a:t>の値を 1 にする</a:t>
            </a:r>
          </a:p>
        </p:txBody>
      </p:sp>
      <p:sp>
        <p:nvSpPr>
          <p:cNvPr id="50181" name="Rectangle 6"/>
          <p:cNvSpPr>
            <a:spLocks noChangeArrowheads="1"/>
          </p:cNvSpPr>
          <p:nvPr/>
        </p:nvSpPr>
        <p:spPr bwMode="auto">
          <a:xfrm>
            <a:off x="762000" y="2057400"/>
            <a:ext cx="2362200" cy="533400"/>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3200" i="1"/>
              <a:t>x</a:t>
            </a:r>
            <a:r>
              <a:rPr lang="en-US" altLang="ja-JP" sz="3200"/>
              <a:t> := ts (</a:t>
            </a:r>
            <a:r>
              <a:rPr lang="en-US" altLang="ja-JP" sz="3200" i="1"/>
              <a:t>flag</a:t>
            </a:r>
            <a:r>
              <a:rPr lang="en-US" altLang="ja-JP" sz="3200"/>
              <a:t>);</a:t>
            </a:r>
            <a:endParaRPr lang="en-US" altLang="ja-JP"/>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ja-JP">
                <a:latin typeface="Times New Roman" charset="0"/>
              </a:rPr>
              <a:t>TEST&amp;SET </a:t>
            </a:r>
            <a:r>
              <a:rPr lang="ja-JP" altLang="en-US">
                <a:latin typeface="Times New Roman" charset="0"/>
              </a:rPr>
              <a:t>命令による</a:t>
            </a:r>
            <a:br>
              <a:rPr lang="ja-JP" altLang="en-US">
                <a:latin typeface="Times New Roman" charset="0"/>
              </a:rPr>
            </a:br>
            <a:r>
              <a:rPr lang="ja-JP" altLang="en-US">
                <a:latin typeface="Times New Roman" charset="0"/>
              </a:rPr>
              <a:t>相互排除</a:t>
            </a:r>
          </a:p>
        </p:txBody>
      </p:sp>
      <p:sp>
        <p:nvSpPr>
          <p:cNvPr id="51203" name="Rectangle 3"/>
          <p:cNvSpPr>
            <a:spLocks noChangeArrowheads="1"/>
          </p:cNvSpPr>
          <p:nvPr/>
        </p:nvSpPr>
        <p:spPr bwMode="auto">
          <a:xfrm>
            <a:off x="304800" y="1752600"/>
            <a:ext cx="3048000" cy="19050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while (ts (</a:t>
            </a:r>
            <a:r>
              <a:rPr lang="en-US" altLang="ja-JP" sz="2800" i="1"/>
              <a:t>flag</a:t>
            </a:r>
            <a:r>
              <a:rPr lang="en-US" altLang="ja-JP" sz="2800"/>
              <a:t>) = 1)</a:t>
            </a:r>
          </a:p>
          <a:p>
            <a:pPr eaLnBrk="1" hangingPunct="1"/>
            <a:r>
              <a:rPr lang="en-US" altLang="ja-JP" sz="2800"/>
              <a:t>      wait();</a:t>
            </a:r>
            <a:endParaRPr lang="ja-JP" altLang="en-US">
              <a:solidFill>
                <a:schemeClr val="tx2"/>
              </a:solidFill>
            </a:endParaRPr>
          </a:p>
          <a:p>
            <a:pPr eaLnBrk="1" hangingPunct="1"/>
            <a:r>
              <a:rPr lang="en-US" altLang="ja-JP"/>
              <a:t>CS()</a:t>
            </a:r>
            <a:r>
              <a:rPr lang="en-US" altLang="ja-JP" sz="2800"/>
              <a:t>;</a:t>
            </a:r>
          </a:p>
          <a:p>
            <a:pPr eaLnBrk="1" hangingPunct="1"/>
            <a:r>
              <a:rPr lang="en-US" altLang="ja-JP" sz="2800" i="1"/>
              <a:t>flag</a:t>
            </a:r>
            <a:r>
              <a:rPr lang="en-US" altLang="ja-JP" sz="2800"/>
              <a:t> := 0;</a:t>
            </a:r>
            <a:endParaRPr lang="en-US" altLang="ja-JP">
              <a:solidFill>
                <a:schemeClr val="tx2"/>
              </a:solidFill>
            </a:endParaRPr>
          </a:p>
        </p:txBody>
      </p:sp>
      <p:sp>
        <p:nvSpPr>
          <p:cNvPr id="51204" name="Rectangle 4"/>
          <p:cNvSpPr>
            <a:spLocks noChangeArrowheads="1"/>
          </p:cNvSpPr>
          <p:nvPr/>
        </p:nvSpPr>
        <p:spPr bwMode="auto">
          <a:xfrm>
            <a:off x="34290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プロセス1</a:t>
            </a:r>
          </a:p>
        </p:txBody>
      </p:sp>
      <p:sp>
        <p:nvSpPr>
          <p:cNvPr id="51205" name="Rectangle 5"/>
          <p:cNvSpPr>
            <a:spLocks noChangeArrowheads="1"/>
          </p:cNvSpPr>
          <p:nvPr/>
        </p:nvSpPr>
        <p:spPr bwMode="auto">
          <a:xfrm>
            <a:off x="5867400" y="3886200"/>
            <a:ext cx="1600200" cy="533400"/>
          </a:xfrm>
          <a:prstGeom prst="rect">
            <a:avLst/>
          </a:prstGeom>
          <a:solidFill>
            <a:srgbClr val="00B050"/>
          </a:solidFill>
          <a:ln w="19050">
            <a:solidFill>
              <a:schemeClr val="tx1"/>
            </a:solidFill>
            <a:miter lim="800000"/>
            <a:headEnd/>
            <a:tailEnd/>
          </a:ln>
        </p:spPr>
        <p:txBody>
          <a:bodyPr wrap="none" anchor="ctr"/>
          <a:lstStyle/>
          <a:p>
            <a:pPr algn="ctr" eaLnBrk="1" hangingPunct="1"/>
            <a:r>
              <a:rPr lang="ja-JP" altLang="en-US"/>
              <a:t>プロセス2</a:t>
            </a:r>
          </a:p>
        </p:txBody>
      </p:sp>
      <p:sp useBgFill="1">
        <p:nvSpPr>
          <p:cNvPr id="51206" name="Rectangle 6"/>
          <p:cNvSpPr>
            <a:spLocks noChangeArrowheads="1"/>
          </p:cNvSpPr>
          <p:nvPr/>
        </p:nvSpPr>
        <p:spPr bwMode="auto">
          <a:xfrm>
            <a:off x="5029200" y="2514600"/>
            <a:ext cx="609600" cy="533400"/>
          </a:xfrm>
          <a:prstGeom prst="rect">
            <a:avLst/>
          </a:prstGeom>
          <a:ln w="19050">
            <a:solidFill>
              <a:schemeClr val="tx1"/>
            </a:solidFill>
            <a:miter lim="800000"/>
            <a:headEnd/>
            <a:tailEnd/>
          </a:ln>
          <a:effectLst/>
        </p:spPr>
        <p:txBody>
          <a:bodyPr wrap="none" anchor="ctr"/>
          <a:lstStyle/>
          <a:p>
            <a:pPr algn="ctr" eaLnBrk="1" hangingPunct="1"/>
            <a:r>
              <a:rPr lang="ja-JP" altLang="en-US" sz="2800"/>
              <a:t>0</a:t>
            </a:r>
          </a:p>
        </p:txBody>
      </p:sp>
      <p:sp>
        <p:nvSpPr>
          <p:cNvPr id="51207" name="Text Box 7"/>
          <p:cNvSpPr txBox="1">
            <a:spLocks noChangeArrowheads="1"/>
          </p:cNvSpPr>
          <p:nvPr/>
        </p:nvSpPr>
        <p:spPr bwMode="auto">
          <a:xfrm>
            <a:off x="4572000" y="2057400"/>
            <a:ext cx="1725613" cy="457200"/>
          </a:xfrm>
          <a:prstGeom prst="rect">
            <a:avLst/>
          </a:prstGeom>
          <a:noFill/>
          <a:ln w="9525">
            <a:noFill/>
            <a:miter lim="800000"/>
            <a:headEnd/>
            <a:tailEnd/>
          </a:ln>
          <a:effectLst/>
        </p:spPr>
        <p:txBody>
          <a:bodyPr wrap="none">
            <a:spAutoFit/>
          </a:bodyPr>
          <a:lstStyle/>
          <a:p>
            <a:pPr eaLnBrk="1" hangingPunct="1"/>
            <a:r>
              <a:rPr lang="ja-JP" altLang="en-US"/>
              <a:t>資源1フラグ</a:t>
            </a:r>
          </a:p>
        </p:txBody>
      </p:sp>
      <p:sp>
        <p:nvSpPr>
          <p:cNvPr id="51208" name="Rectangle 8"/>
          <p:cNvSpPr>
            <a:spLocks noChangeArrowheads="1"/>
          </p:cNvSpPr>
          <p:nvPr/>
        </p:nvSpPr>
        <p:spPr bwMode="auto">
          <a:xfrm>
            <a:off x="4648200" y="5257800"/>
            <a:ext cx="1524000" cy="914400"/>
          </a:xfrm>
          <a:prstGeom prst="rect">
            <a:avLst/>
          </a:prstGeom>
          <a:solidFill>
            <a:srgbClr val="00B0F0"/>
          </a:solidFill>
          <a:ln w="19050">
            <a:solidFill>
              <a:schemeClr val="tx1"/>
            </a:solidFill>
            <a:miter lim="800000"/>
            <a:headEnd/>
            <a:tailEnd/>
          </a:ln>
        </p:spPr>
        <p:txBody>
          <a:bodyPr wrap="none" anchor="ctr"/>
          <a:lstStyle/>
          <a:p>
            <a:pPr algn="ctr" eaLnBrk="1" hangingPunct="1"/>
            <a:r>
              <a:rPr lang="ja-JP" altLang="en-US"/>
              <a:t>資源1</a:t>
            </a:r>
          </a:p>
        </p:txBody>
      </p:sp>
      <p:sp>
        <p:nvSpPr>
          <p:cNvPr id="454672" name="Line 16"/>
          <p:cNvSpPr>
            <a:spLocks noChangeShapeType="1"/>
          </p:cNvSpPr>
          <p:nvPr/>
        </p:nvSpPr>
        <p:spPr bwMode="auto">
          <a:xfrm>
            <a:off x="5638800" y="3048000"/>
            <a:ext cx="838200" cy="838200"/>
          </a:xfrm>
          <a:prstGeom prst="line">
            <a:avLst/>
          </a:prstGeom>
          <a:noFill/>
          <a:ln w="38100">
            <a:solidFill>
              <a:srgbClr val="FF99CC"/>
            </a:solidFill>
            <a:round/>
            <a:headEnd type="triangle" w="med" len="med"/>
            <a:tailEnd type="triangle" w="med" len="med"/>
          </a:ln>
          <a:effectLst/>
        </p:spPr>
        <p:txBody>
          <a:bodyPr wrap="none"/>
          <a:lstStyle/>
          <a:p>
            <a:endParaRPr lang="ja-JP" altLang="en-US"/>
          </a:p>
        </p:txBody>
      </p:sp>
      <p:grpSp>
        <p:nvGrpSpPr>
          <p:cNvPr id="454673" name="Group 17"/>
          <p:cNvGrpSpPr>
            <a:grpSpLocks/>
          </p:cNvGrpSpPr>
          <p:nvPr/>
        </p:nvGrpSpPr>
        <p:grpSpPr bwMode="auto">
          <a:xfrm>
            <a:off x="3886200" y="4419600"/>
            <a:ext cx="1295400" cy="838200"/>
            <a:chOff x="2592" y="2880"/>
            <a:chExt cx="816" cy="528"/>
          </a:xfrm>
        </p:grpSpPr>
        <p:sp>
          <p:nvSpPr>
            <p:cNvPr id="51228" name="Line 18"/>
            <p:cNvSpPr>
              <a:spLocks noChangeShapeType="1"/>
            </p:cNvSpPr>
            <p:nvPr/>
          </p:nvSpPr>
          <p:spPr bwMode="auto">
            <a:xfrm flipH="1" flipV="1">
              <a:off x="2880" y="2880"/>
              <a:ext cx="528" cy="528"/>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51229" name="Text Box 19"/>
            <p:cNvSpPr txBox="1">
              <a:spLocks noChangeArrowheads="1"/>
            </p:cNvSpPr>
            <p:nvPr/>
          </p:nvSpPr>
          <p:spPr bwMode="auto">
            <a:xfrm>
              <a:off x="2592" y="3024"/>
              <a:ext cx="500" cy="288"/>
            </a:xfrm>
            <a:prstGeom prst="rect">
              <a:avLst/>
            </a:prstGeom>
            <a:noFill/>
            <a:ln w="9525">
              <a:noFill/>
              <a:miter lim="800000"/>
              <a:headEnd/>
              <a:tailEnd/>
            </a:ln>
            <a:effectLst/>
          </p:spPr>
          <p:txBody>
            <a:bodyPr wrap="none">
              <a:spAutoFit/>
            </a:bodyPr>
            <a:lstStyle/>
            <a:p>
              <a:pPr eaLnBrk="1" hangingPunct="1"/>
              <a:r>
                <a:rPr lang="ja-JP" altLang="en-US"/>
                <a:t>獲得</a:t>
              </a:r>
            </a:p>
          </p:txBody>
        </p:sp>
      </p:grpSp>
      <p:sp>
        <p:nvSpPr>
          <p:cNvPr id="454676" name="Text Box 20"/>
          <p:cNvSpPr txBox="1">
            <a:spLocks noChangeArrowheads="1"/>
          </p:cNvSpPr>
          <p:nvPr/>
        </p:nvSpPr>
        <p:spPr bwMode="auto">
          <a:xfrm>
            <a:off x="6934200" y="4419600"/>
            <a:ext cx="793750" cy="457200"/>
          </a:xfrm>
          <a:prstGeom prst="rect">
            <a:avLst/>
          </a:prstGeom>
          <a:noFill/>
          <a:ln w="9525">
            <a:noFill/>
            <a:miter lim="800000"/>
            <a:headEnd/>
            <a:tailEnd/>
          </a:ln>
          <a:effectLst/>
        </p:spPr>
        <p:txBody>
          <a:bodyPr wrap="none">
            <a:spAutoFit/>
          </a:bodyPr>
          <a:lstStyle/>
          <a:p>
            <a:pPr eaLnBrk="1" hangingPunct="1"/>
            <a:r>
              <a:rPr lang="ja-JP" altLang="en-US"/>
              <a:t>待機</a:t>
            </a:r>
          </a:p>
        </p:txBody>
      </p:sp>
      <p:grpSp>
        <p:nvGrpSpPr>
          <p:cNvPr id="454698" name="Group 42"/>
          <p:cNvGrpSpPr>
            <a:grpSpLocks/>
          </p:cNvGrpSpPr>
          <p:nvPr/>
        </p:nvGrpSpPr>
        <p:grpSpPr bwMode="auto">
          <a:xfrm>
            <a:off x="1219200" y="4724400"/>
            <a:ext cx="1441450" cy="785813"/>
            <a:chOff x="768" y="2976"/>
            <a:chExt cx="908" cy="495"/>
          </a:xfrm>
        </p:grpSpPr>
        <p:sp>
          <p:nvSpPr>
            <p:cNvPr id="51226" name="Oval 23"/>
            <p:cNvSpPr>
              <a:spLocks noChangeArrowheads="1"/>
            </p:cNvSpPr>
            <p:nvPr/>
          </p:nvSpPr>
          <p:spPr bwMode="auto">
            <a:xfrm>
              <a:off x="1104" y="3231"/>
              <a:ext cx="240" cy="24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51227" name="Text Box 24"/>
            <p:cNvSpPr txBox="1">
              <a:spLocks noChangeArrowheads="1"/>
            </p:cNvSpPr>
            <p:nvPr/>
          </p:nvSpPr>
          <p:spPr bwMode="auto">
            <a:xfrm>
              <a:off x="768" y="2976"/>
              <a:ext cx="908" cy="250"/>
            </a:xfrm>
            <a:prstGeom prst="rect">
              <a:avLst/>
            </a:prstGeom>
            <a:noFill/>
            <a:ln w="9525">
              <a:noFill/>
              <a:miter lim="800000"/>
              <a:headEnd/>
              <a:tailEnd/>
            </a:ln>
            <a:effectLst/>
          </p:spPr>
          <p:txBody>
            <a:bodyPr wrap="none">
              <a:spAutoFit/>
            </a:bodyPr>
            <a:lstStyle/>
            <a:p>
              <a:pPr eaLnBrk="1" hangingPunct="1"/>
              <a:r>
                <a:rPr lang="en-US" altLang="ja-JP" sz="2000"/>
                <a:t>TEST&amp;SET</a:t>
              </a:r>
            </a:p>
          </p:txBody>
        </p:sp>
      </p:grpSp>
      <p:sp>
        <p:nvSpPr>
          <p:cNvPr id="51213" name="Text Box 25"/>
          <p:cNvSpPr txBox="1">
            <a:spLocks noChangeArrowheads="1"/>
          </p:cNvSpPr>
          <p:nvPr/>
        </p:nvSpPr>
        <p:spPr bwMode="auto">
          <a:xfrm>
            <a:off x="0" y="51054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grpSp>
        <p:nvGrpSpPr>
          <p:cNvPr id="454699" name="Group 43"/>
          <p:cNvGrpSpPr>
            <a:grpSpLocks/>
          </p:cNvGrpSpPr>
          <p:nvPr/>
        </p:nvGrpSpPr>
        <p:grpSpPr bwMode="auto">
          <a:xfrm>
            <a:off x="2133600" y="4724400"/>
            <a:ext cx="2133600" cy="785813"/>
            <a:chOff x="1344" y="2976"/>
            <a:chExt cx="1344" cy="495"/>
          </a:xfrm>
        </p:grpSpPr>
        <p:sp>
          <p:nvSpPr>
            <p:cNvPr id="51222" name="Line 31"/>
            <p:cNvSpPr>
              <a:spLocks noChangeShapeType="1"/>
            </p:cNvSpPr>
            <p:nvPr/>
          </p:nvSpPr>
          <p:spPr bwMode="auto">
            <a:xfrm flipV="1">
              <a:off x="1344" y="3360"/>
              <a:ext cx="43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51223" name="Oval 32"/>
            <p:cNvSpPr>
              <a:spLocks noChangeArrowheads="1"/>
            </p:cNvSpPr>
            <p:nvPr/>
          </p:nvSpPr>
          <p:spPr bwMode="auto">
            <a:xfrm>
              <a:off x="1776" y="3231"/>
              <a:ext cx="240" cy="240"/>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51224" name="Text Box 33"/>
            <p:cNvSpPr txBox="1">
              <a:spLocks noChangeArrowheads="1"/>
            </p:cNvSpPr>
            <p:nvPr/>
          </p:nvSpPr>
          <p:spPr bwMode="auto">
            <a:xfrm>
              <a:off x="1680" y="2976"/>
              <a:ext cx="436" cy="250"/>
            </a:xfrm>
            <a:prstGeom prst="rect">
              <a:avLst/>
            </a:prstGeom>
            <a:noFill/>
            <a:ln w="9525">
              <a:noFill/>
              <a:miter lim="800000"/>
              <a:headEnd/>
              <a:tailEnd/>
            </a:ln>
            <a:effectLst/>
          </p:spPr>
          <p:txBody>
            <a:bodyPr wrap="none">
              <a:spAutoFit/>
            </a:bodyPr>
            <a:lstStyle/>
            <a:p>
              <a:pPr eaLnBrk="1" hangingPunct="1"/>
              <a:r>
                <a:rPr lang="ja-JP" altLang="en-US" sz="2000"/>
                <a:t>獲得</a:t>
              </a:r>
            </a:p>
          </p:txBody>
        </p:sp>
        <p:sp>
          <p:nvSpPr>
            <p:cNvPr id="51225" name="Line 34"/>
            <p:cNvSpPr>
              <a:spLocks noChangeShapeType="1"/>
            </p:cNvSpPr>
            <p:nvPr/>
          </p:nvSpPr>
          <p:spPr bwMode="auto">
            <a:xfrm flipV="1">
              <a:off x="2016" y="3360"/>
              <a:ext cx="672"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51215" name="Text Box 35"/>
          <p:cNvSpPr txBox="1">
            <a:spLocks noChangeArrowheads="1"/>
          </p:cNvSpPr>
          <p:nvPr/>
        </p:nvSpPr>
        <p:spPr bwMode="auto">
          <a:xfrm>
            <a:off x="0" y="5791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454692" name="Oval 36"/>
          <p:cNvSpPr>
            <a:spLocks noChangeArrowheads="1"/>
          </p:cNvSpPr>
          <p:nvPr/>
        </p:nvSpPr>
        <p:spPr bwMode="auto">
          <a:xfrm>
            <a:off x="2286000" y="5791200"/>
            <a:ext cx="381000" cy="381000"/>
          </a:xfrm>
          <a:prstGeom prst="ellipse">
            <a:avLst/>
          </a:prstGeom>
          <a:solidFill>
            <a:srgbClr val="FF99CC"/>
          </a:solidFill>
          <a:ln w="9525">
            <a:solidFill>
              <a:schemeClr val="tx1"/>
            </a:solidFill>
            <a:round/>
            <a:headEnd/>
            <a:tailEnd/>
          </a:ln>
          <a:effectLst/>
        </p:spPr>
        <p:txBody>
          <a:bodyPr wrap="none" anchor="ctr"/>
          <a:lstStyle/>
          <a:p>
            <a:pPr eaLnBrk="1" hangingPunct="1"/>
            <a:endParaRPr lang="ja-JP" altLang="en-US"/>
          </a:p>
        </p:txBody>
      </p:sp>
      <p:sp>
        <p:nvSpPr>
          <p:cNvPr id="454693" name="Line 37"/>
          <p:cNvSpPr>
            <a:spLocks noChangeShapeType="1"/>
          </p:cNvSpPr>
          <p:nvPr/>
        </p:nvSpPr>
        <p:spPr bwMode="auto">
          <a:xfrm>
            <a:off x="2667000" y="6019800"/>
            <a:ext cx="1600200"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grpSp>
        <p:nvGrpSpPr>
          <p:cNvPr id="454694" name="Group 38"/>
          <p:cNvGrpSpPr>
            <a:grpSpLocks/>
          </p:cNvGrpSpPr>
          <p:nvPr/>
        </p:nvGrpSpPr>
        <p:grpSpPr bwMode="auto">
          <a:xfrm>
            <a:off x="3276600" y="2514600"/>
            <a:ext cx="2362200" cy="1371600"/>
            <a:chOff x="2064" y="1584"/>
            <a:chExt cx="1488" cy="864"/>
          </a:xfrm>
        </p:grpSpPr>
        <p:sp>
          <p:nvSpPr>
            <p:cNvPr id="51219" name="Line 39"/>
            <p:cNvSpPr>
              <a:spLocks noChangeShapeType="1"/>
            </p:cNvSpPr>
            <p:nvPr/>
          </p:nvSpPr>
          <p:spPr bwMode="auto">
            <a:xfrm flipH="1">
              <a:off x="2640" y="1920"/>
              <a:ext cx="528" cy="528"/>
            </a:xfrm>
            <a:prstGeom prst="line">
              <a:avLst/>
            </a:prstGeom>
            <a:noFill/>
            <a:ln w="38100">
              <a:solidFill>
                <a:srgbClr val="FF99CC"/>
              </a:solidFill>
              <a:round/>
              <a:headEnd type="triangle" w="med" len="med"/>
              <a:tailEnd type="triangle" w="med" len="med"/>
            </a:ln>
            <a:effectLst/>
          </p:spPr>
          <p:txBody>
            <a:bodyPr wrap="none"/>
            <a:lstStyle/>
            <a:p>
              <a:endParaRPr lang="ja-JP" altLang="en-US"/>
            </a:p>
          </p:txBody>
        </p:sp>
        <p:sp>
          <p:nvSpPr>
            <p:cNvPr id="51220" name="Text Box 40"/>
            <p:cNvSpPr txBox="1">
              <a:spLocks noChangeArrowheads="1"/>
            </p:cNvSpPr>
            <p:nvPr/>
          </p:nvSpPr>
          <p:spPr bwMode="auto">
            <a:xfrm>
              <a:off x="2064" y="1981"/>
              <a:ext cx="1064" cy="288"/>
            </a:xfrm>
            <a:prstGeom prst="rect">
              <a:avLst/>
            </a:prstGeom>
            <a:noFill/>
            <a:ln w="9525">
              <a:noFill/>
              <a:miter lim="800000"/>
              <a:headEnd/>
              <a:tailEnd/>
            </a:ln>
            <a:effectLst/>
          </p:spPr>
          <p:txBody>
            <a:bodyPr wrap="none">
              <a:spAutoFit/>
            </a:bodyPr>
            <a:lstStyle/>
            <a:p>
              <a:pPr eaLnBrk="1" hangingPunct="1"/>
              <a:r>
                <a:rPr lang="en-US" altLang="ja-JP"/>
                <a:t>TEST&amp;SET</a:t>
              </a:r>
            </a:p>
          </p:txBody>
        </p:sp>
        <p:sp useBgFill="1">
          <p:nvSpPr>
            <p:cNvPr id="51221" name="Rectangle 41"/>
            <p:cNvSpPr>
              <a:spLocks noChangeArrowheads="1"/>
            </p:cNvSpPr>
            <p:nvPr/>
          </p:nvSpPr>
          <p:spPr bwMode="auto">
            <a:xfrm>
              <a:off x="3168" y="1584"/>
              <a:ext cx="384" cy="336"/>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54694"/>
                                        </p:tgtEl>
                                        <p:attrNameLst>
                                          <p:attrName>style.visibility</p:attrName>
                                        </p:attrNameLst>
                                      </p:cBhvr>
                                      <p:to>
                                        <p:strVal val="visible"/>
                                      </p:to>
                                    </p:set>
                                    <p:animEffect transition="in" filter="checkerboard(across)">
                                      <p:cBhvr>
                                        <p:cTn id="7" dur="500"/>
                                        <p:tgtEl>
                                          <p:spTgt spid="454694"/>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54698"/>
                                        </p:tgtEl>
                                        <p:attrNameLst>
                                          <p:attrName>style.visibility</p:attrName>
                                        </p:attrNameLst>
                                      </p:cBhvr>
                                      <p:to>
                                        <p:strVal val="visible"/>
                                      </p:to>
                                    </p:set>
                                    <p:animEffect transition="in" filter="wipe(left)">
                                      <p:cBhvr>
                                        <p:cTn id="11" dur="500"/>
                                        <p:tgtEl>
                                          <p:spTgt spid="45469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454672"/>
                                        </p:tgtEl>
                                        <p:attrNameLst>
                                          <p:attrName>style.visibility</p:attrName>
                                        </p:attrNameLst>
                                      </p:cBhvr>
                                      <p:to>
                                        <p:strVal val="visible"/>
                                      </p:to>
                                    </p:set>
                                    <p:animEffect transition="in" filter="randombar(horizontal)">
                                      <p:cBhvr>
                                        <p:cTn id="16" dur="500"/>
                                        <p:tgtEl>
                                          <p:spTgt spid="454672"/>
                                        </p:tgtEl>
                                      </p:cBhvr>
                                    </p:animEffect>
                                  </p:childTnLst>
                                </p:cTn>
                              </p:par>
                            </p:childTnLst>
                          </p:cTn>
                        </p:par>
                        <p:par>
                          <p:cTn id="17" fill="hold" nodeType="afterGroup">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54692"/>
                                        </p:tgtEl>
                                        <p:attrNameLst>
                                          <p:attrName>style.visibility</p:attrName>
                                        </p:attrNameLst>
                                      </p:cBhvr>
                                      <p:to>
                                        <p:strVal val="visible"/>
                                      </p:to>
                                    </p:set>
                                    <p:animEffect transition="in" filter="wipe(left)">
                                      <p:cBhvr>
                                        <p:cTn id="20" dur="500"/>
                                        <p:tgtEl>
                                          <p:spTgt spid="45469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454676"/>
                                        </p:tgtEl>
                                        <p:attrNameLst>
                                          <p:attrName>style.visibility</p:attrName>
                                        </p:attrNameLst>
                                      </p:cBhvr>
                                      <p:to>
                                        <p:strVal val="visible"/>
                                      </p:to>
                                    </p:set>
                                    <p:animEffect transition="in" filter="checkerboard(across)">
                                      <p:cBhvr>
                                        <p:cTn id="25" dur="500"/>
                                        <p:tgtEl>
                                          <p:spTgt spid="454676"/>
                                        </p:tgtEl>
                                      </p:cBhvr>
                                    </p:animEffect>
                                  </p:childTnLst>
                                </p:cTn>
                              </p:par>
                            </p:childTnLst>
                          </p:cTn>
                        </p:par>
                        <p:par>
                          <p:cTn id="26" fill="hold" nodeType="afterGroup">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454693"/>
                                        </p:tgtEl>
                                        <p:attrNameLst>
                                          <p:attrName>style.visibility</p:attrName>
                                        </p:attrNameLst>
                                      </p:cBhvr>
                                      <p:to>
                                        <p:strVal val="visible"/>
                                      </p:to>
                                    </p:set>
                                    <p:animEffect transition="in" filter="wipe(left)">
                                      <p:cBhvr>
                                        <p:cTn id="29" dur="500"/>
                                        <p:tgtEl>
                                          <p:spTgt spid="45469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454673"/>
                                        </p:tgtEl>
                                        <p:attrNameLst>
                                          <p:attrName>style.visibility</p:attrName>
                                        </p:attrNameLst>
                                      </p:cBhvr>
                                      <p:to>
                                        <p:strVal val="visible"/>
                                      </p:to>
                                    </p:set>
                                    <p:animEffect transition="in" filter="wipe(down)">
                                      <p:cBhvr>
                                        <p:cTn id="34" dur="500"/>
                                        <p:tgtEl>
                                          <p:spTgt spid="454673"/>
                                        </p:tgtEl>
                                      </p:cBhvr>
                                    </p:animEffect>
                                  </p:childTnLst>
                                </p:cTn>
                              </p:par>
                            </p:childTnLst>
                          </p:cTn>
                        </p:par>
                        <p:par>
                          <p:cTn id="35" fill="hold" nodeType="afterGroup">
                            <p:stCondLst>
                              <p:cond delay="500"/>
                            </p:stCondLst>
                            <p:childTnLst>
                              <p:par>
                                <p:cTn id="36" presetID="22" presetClass="entr" presetSubtype="8" fill="hold" nodeType="afterEffect">
                                  <p:stCondLst>
                                    <p:cond delay="0"/>
                                  </p:stCondLst>
                                  <p:childTnLst>
                                    <p:set>
                                      <p:cBhvr>
                                        <p:cTn id="37" dur="1" fill="hold">
                                          <p:stCondLst>
                                            <p:cond delay="0"/>
                                          </p:stCondLst>
                                        </p:cTn>
                                        <p:tgtEl>
                                          <p:spTgt spid="454699"/>
                                        </p:tgtEl>
                                        <p:attrNameLst>
                                          <p:attrName>style.visibility</p:attrName>
                                        </p:attrNameLst>
                                      </p:cBhvr>
                                      <p:to>
                                        <p:strVal val="visible"/>
                                      </p:to>
                                    </p:set>
                                    <p:animEffect transition="in" filter="wipe(left)">
                                      <p:cBhvr>
                                        <p:cTn id="38" dur="500"/>
                                        <p:tgtEl>
                                          <p:spTgt spid="454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72" grpId="0" animBg="1"/>
      <p:bldP spid="454676" grpId="0" autoUpdateAnimBg="0"/>
      <p:bldP spid="454692" grpId="0" animBg="1"/>
      <p:bldP spid="45469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800100"/>
            <a:ext cx="7772400" cy="762000"/>
          </a:xfrm>
        </p:spPr>
        <p:txBody>
          <a:bodyPr/>
          <a:lstStyle/>
          <a:p>
            <a:pPr eaLnBrk="1" hangingPunct="1"/>
            <a:r>
              <a:rPr lang="ja-JP" altLang="en-US"/>
              <a:t>割込み禁止による相互排除</a:t>
            </a:r>
          </a:p>
        </p:txBody>
      </p:sp>
      <p:sp>
        <p:nvSpPr>
          <p:cNvPr id="52227" name="Text Box 3"/>
          <p:cNvSpPr txBox="1">
            <a:spLocks noChangeArrowheads="1"/>
          </p:cNvSpPr>
          <p:nvPr/>
        </p:nvSpPr>
        <p:spPr bwMode="auto">
          <a:xfrm>
            <a:off x="533400" y="1928813"/>
            <a:ext cx="8221663" cy="946150"/>
          </a:xfrm>
          <a:prstGeom prst="rect">
            <a:avLst/>
          </a:prstGeom>
          <a:noFill/>
          <a:ln w="9525">
            <a:noFill/>
            <a:miter lim="800000"/>
            <a:headEnd/>
            <a:tailEnd/>
          </a:ln>
          <a:effectLst/>
        </p:spPr>
        <p:txBody>
          <a:bodyPr wrap="none">
            <a:spAutoFit/>
          </a:bodyPr>
          <a:lstStyle/>
          <a:p>
            <a:pPr eaLnBrk="1" hangingPunct="1"/>
            <a:r>
              <a:rPr lang="ja-JP" altLang="en-US" sz="2800"/>
              <a:t>フラグによる相互排除の問題点</a:t>
            </a:r>
          </a:p>
          <a:p>
            <a:pPr eaLnBrk="1" hangingPunct="1"/>
            <a:r>
              <a:rPr lang="en-US" altLang="ja-JP" sz="2800"/>
              <a:t> READ </a:t>
            </a:r>
            <a:r>
              <a:rPr lang="ja-JP" altLang="en-US" sz="2800"/>
              <a:t>と </a:t>
            </a:r>
            <a:r>
              <a:rPr lang="en-US" altLang="ja-JP" sz="2800"/>
              <a:t>WRITE </a:t>
            </a:r>
            <a:r>
              <a:rPr lang="ja-JP" altLang="en-US" sz="2800"/>
              <a:t>の間に他のプロセスに割り込まれる</a:t>
            </a:r>
          </a:p>
        </p:txBody>
      </p:sp>
      <p:grpSp>
        <p:nvGrpSpPr>
          <p:cNvPr id="457735" name="Group 7"/>
          <p:cNvGrpSpPr>
            <a:grpSpLocks/>
          </p:cNvGrpSpPr>
          <p:nvPr/>
        </p:nvGrpSpPr>
        <p:grpSpPr bwMode="auto">
          <a:xfrm>
            <a:off x="2133600" y="3048000"/>
            <a:ext cx="4297363" cy="900113"/>
            <a:chOff x="1344" y="1920"/>
            <a:chExt cx="2707" cy="567"/>
          </a:xfrm>
        </p:grpSpPr>
        <p:sp>
          <p:nvSpPr>
            <p:cNvPr id="52234" name="AutoShape 4"/>
            <p:cNvSpPr>
              <a:spLocks noChangeArrowheads="1"/>
            </p:cNvSpPr>
            <p:nvPr/>
          </p:nvSpPr>
          <p:spPr bwMode="auto">
            <a:xfrm>
              <a:off x="2544" y="1920"/>
              <a:ext cx="432" cy="288"/>
            </a:xfrm>
            <a:prstGeom prst="downArrow">
              <a:avLst>
                <a:gd name="adj1" fmla="val 50000"/>
                <a:gd name="adj2" fmla="val 25000"/>
              </a:avLst>
            </a:prstGeom>
            <a:noFill/>
            <a:ln w="19050">
              <a:solidFill>
                <a:schemeClr val="tx1"/>
              </a:solidFill>
              <a:miter lim="800000"/>
              <a:headEnd/>
              <a:tailEnd/>
            </a:ln>
            <a:effectLst/>
          </p:spPr>
          <p:txBody>
            <a:bodyPr vert="eaVert" wrap="none" anchor="ctr"/>
            <a:lstStyle/>
            <a:p>
              <a:pPr eaLnBrk="1" hangingPunct="1"/>
              <a:endParaRPr lang="ja-JP" altLang="en-US"/>
            </a:p>
          </p:txBody>
        </p:sp>
        <p:sp>
          <p:nvSpPr>
            <p:cNvPr id="52235" name="Text Box 5"/>
            <p:cNvSpPr txBox="1">
              <a:spLocks noChangeArrowheads="1"/>
            </p:cNvSpPr>
            <p:nvPr/>
          </p:nvSpPr>
          <p:spPr bwMode="auto">
            <a:xfrm>
              <a:off x="1344" y="2160"/>
              <a:ext cx="2707" cy="327"/>
            </a:xfrm>
            <a:prstGeom prst="rect">
              <a:avLst/>
            </a:prstGeom>
            <a:noFill/>
            <a:ln w="9525">
              <a:noFill/>
              <a:miter lim="800000"/>
              <a:headEnd/>
              <a:tailEnd/>
            </a:ln>
            <a:effectLst/>
          </p:spPr>
          <p:txBody>
            <a:bodyPr wrap="none">
              <a:spAutoFit/>
            </a:bodyPr>
            <a:lstStyle/>
            <a:p>
              <a:pPr eaLnBrk="1" hangingPunct="1"/>
              <a:r>
                <a:rPr lang="ja-JP" altLang="en-US" sz="2800"/>
                <a:t>割込みを禁止にすればよい</a:t>
              </a:r>
              <a:endParaRPr lang="en-US" altLang="ja-JP" sz="2800"/>
            </a:p>
          </p:txBody>
        </p:sp>
      </p:grpSp>
      <p:sp>
        <p:nvSpPr>
          <p:cNvPr id="457736" name="Rectangle 8"/>
          <p:cNvSpPr>
            <a:spLocks noChangeArrowheads="1"/>
          </p:cNvSpPr>
          <p:nvPr/>
        </p:nvSpPr>
        <p:spPr bwMode="auto">
          <a:xfrm>
            <a:off x="838200" y="4114800"/>
            <a:ext cx="2667000" cy="18288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ja-JP" altLang="en-US"/>
              <a:t>割込み禁止</a:t>
            </a:r>
            <a:r>
              <a:rPr lang="ja-JP" altLang="en-US" sz="2800"/>
              <a:t>;</a:t>
            </a:r>
          </a:p>
          <a:p>
            <a:pPr eaLnBrk="1" hangingPunct="1"/>
            <a:r>
              <a:rPr lang="en-US" altLang="ja-JP" sz="2800"/>
              <a:t>CS();</a:t>
            </a:r>
          </a:p>
          <a:p>
            <a:pPr eaLnBrk="1" hangingPunct="1"/>
            <a:r>
              <a:rPr lang="ja-JP" altLang="en-US"/>
              <a:t>割込み禁止解除</a:t>
            </a:r>
            <a:r>
              <a:rPr lang="ja-JP" altLang="en-US" sz="2800"/>
              <a:t>;</a:t>
            </a:r>
            <a:endParaRPr lang="ja-JP" altLang="en-US"/>
          </a:p>
          <a:p>
            <a:pPr eaLnBrk="1" hangingPunct="1"/>
            <a:r>
              <a:rPr lang="en-US" altLang="ja-JP" sz="2800"/>
              <a:t>NCS();</a:t>
            </a:r>
          </a:p>
        </p:txBody>
      </p:sp>
      <p:grpSp>
        <p:nvGrpSpPr>
          <p:cNvPr id="457739" name="Group 11"/>
          <p:cNvGrpSpPr>
            <a:grpSpLocks/>
          </p:cNvGrpSpPr>
          <p:nvPr/>
        </p:nvGrpSpPr>
        <p:grpSpPr bwMode="auto">
          <a:xfrm>
            <a:off x="3733800" y="4419600"/>
            <a:ext cx="4826000" cy="838200"/>
            <a:chOff x="2400" y="2928"/>
            <a:chExt cx="3040" cy="528"/>
          </a:xfrm>
        </p:grpSpPr>
        <p:sp>
          <p:nvSpPr>
            <p:cNvPr id="52232" name="Line 9"/>
            <p:cNvSpPr>
              <a:spLocks noChangeShapeType="1"/>
            </p:cNvSpPr>
            <p:nvPr/>
          </p:nvSpPr>
          <p:spPr bwMode="auto">
            <a:xfrm>
              <a:off x="2400" y="2928"/>
              <a:ext cx="0" cy="528"/>
            </a:xfrm>
            <a:prstGeom prst="line">
              <a:avLst/>
            </a:prstGeom>
            <a:noFill/>
            <a:ln w="38100">
              <a:solidFill>
                <a:srgbClr val="CCFFCC"/>
              </a:solidFill>
              <a:round/>
              <a:headEnd type="triangle" w="med" len="med"/>
              <a:tailEnd type="triangle" w="med" len="med"/>
            </a:ln>
            <a:effectLst/>
          </p:spPr>
          <p:txBody>
            <a:bodyPr wrap="none"/>
            <a:lstStyle/>
            <a:p>
              <a:endParaRPr lang="ja-JP" altLang="en-US"/>
            </a:p>
          </p:txBody>
        </p:sp>
        <p:sp>
          <p:nvSpPr>
            <p:cNvPr id="52233" name="Text Box 10"/>
            <p:cNvSpPr txBox="1">
              <a:spLocks noChangeArrowheads="1"/>
            </p:cNvSpPr>
            <p:nvPr/>
          </p:nvSpPr>
          <p:spPr bwMode="auto">
            <a:xfrm>
              <a:off x="2448" y="3072"/>
              <a:ext cx="2992" cy="288"/>
            </a:xfrm>
            <a:prstGeom prst="rect">
              <a:avLst/>
            </a:prstGeom>
            <a:noFill/>
            <a:ln w="9525">
              <a:noFill/>
              <a:miter lim="800000"/>
              <a:headEnd/>
              <a:tailEnd/>
            </a:ln>
            <a:effectLst/>
          </p:spPr>
          <p:txBody>
            <a:bodyPr wrap="none">
              <a:spAutoFit/>
            </a:bodyPr>
            <a:lstStyle/>
            <a:p>
              <a:pPr eaLnBrk="1" hangingPunct="1"/>
              <a:r>
                <a:rPr lang="ja-JP" altLang="en-US"/>
                <a:t>この間他のプロセスは実行されない</a:t>
              </a:r>
            </a:p>
          </p:txBody>
        </p:sp>
      </p:grpSp>
      <p:sp>
        <p:nvSpPr>
          <p:cNvPr id="457740" name="Text Box 12"/>
          <p:cNvSpPr txBox="1">
            <a:spLocks noChangeArrowheads="1"/>
          </p:cNvSpPr>
          <p:nvPr/>
        </p:nvSpPr>
        <p:spPr bwMode="auto">
          <a:xfrm>
            <a:off x="762000" y="6096000"/>
            <a:ext cx="7535863" cy="457200"/>
          </a:xfrm>
          <a:prstGeom prst="rect">
            <a:avLst/>
          </a:prstGeom>
          <a:noFill/>
          <a:ln w="9525">
            <a:noFill/>
            <a:miter lim="800000"/>
            <a:headEnd/>
            <a:tailEnd/>
          </a:ln>
          <a:effectLst/>
        </p:spPr>
        <p:txBody>
          <a:bodyPr wrap="none">
            <a:spAutoFit/>
          </a:bodyPr>
          <a:lstStyle/>
          <a:p>
            <a:pPr eaLnBrk="1" hangingPunct="1"/>
            <a:r>
              <a:rPr lang="ja-JP" altLang="en-US"/>
              <a:t>ただし、割込み禁止を多用するとシステムの効率が落ちる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57735"/>
                                        </p:tgtEl>
                                        <p:attrNameLst>
                                          <p:attrName>style.visibility</p:attrName>
                                        </p:attrNameLst>
                                      </p:cBhvr>
                                      <p:to>
                                        <p:strVal val="visible"/>
                                      </p:to>
                                    </p:set>
                                    <p:animEffect transition="in" filter="wipe(up)">
                                      <p:cBhvr>
                                        <p:cTn id="7" dur="500"/>
                                        <p:tgtEl>
                                          <p:spTgt spid="4577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57736"/>
                                        </p:tgtEl>
                                        <p:attrNameLst>
                                          <p:attrName>style.visibility</p:attrName>
                                        </p:attrNameLst>
                                      </p:cBhvr>
                                      <p:to>
                                        <p:strVal val="visible"/>
                                      </p:to>
                                    </p:set>
                                    <p:animEffect transition="in" filter="checkerboard(across)">
                                      <p:cBhvr>
                                        <p:cTn id="12" dur="500"/>
                                        <p:tgtEl>
                                          <p:spTgt spid="4577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57739"/>
                                        </p:tgtEl>
                                        <p:attrNameLst>
                                          <p:attrName>style.visibility</p:attrName>
                                        </p:attrNameLst>
                                      </p:cBhvr>
                                      <p:to>
                                        <p:strVal val="visible"/>
                                      </p:to>
                                    </p:set>
                                    <p:animEffect transition="in" filter="checkerboard(across)">
                                      <p:cBhvr>
                                        <p:cTn id="17" dur="500"/>
                                        <p:tgtEl>
                                          <p:spTgt spid="45773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57740"/>
                                        </p:tgtEl>
                                        <p:attrNameLst>
                                          <p:attrName>style.visibility</p:attrName>
                                        </p:attrNameLst>
                                      </p:cBhvr>
                                      <p:to>
                                        <p:strVal val="visible"/>
                                      </p:to>
                                    </p:set>
                                    <p:anim calcmode="lin" valueType="num">
                                      <p:cBhvr additive="base">
                                        <p:cTn id="22" dur="500" fill="hold"/>
                                        <p:tgtEl>
                                          <p:spTgt spid="457740"/>
                                        </p:tgtEl>
                                        <p:attrNameLst>
                                          <p:attrName>ppt_x</p:attrName>
                                        </p:attrNameLst>
                                      </p:cBhvr>
                                      <p:tavLst>
                                        <p:tav tm="0">
                                          <p:val>
                                            <p:strVal val="#ppt_x"/>
                                          </p:val>
                                        </p:tav>
                                        <p:tav tm="100000">
                                          <p:val>
                                            <p:strVal val="#ppt_x"/>
                                          </p:val>
                                        </p:tav>
                                      </p:tavLst>
                                    </p:anim>
                                    <p:anim calcmode="lin" valueType="num">
                                      <p:cBhvr additive="base">
                                        <p:cTn id="23" dur="500" fill="hold"/>
                                        <p:tgtEl>
                                          <p:spTgt spid="4577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6" grpId="0" animBg="1" autoUpdateAnimBg="0"/>
      <p:bldP spid="45774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並行プロセス, 逐次プロセス</a:t>
            </a:r>
            <a:r>
              <a:rPr lang="ja-JP" altLang="en-US" sz="3600">
                <a:latin typeface="Times New Roman" charset="0"/>
              </a:rPr>
              <a:t>(</a:t>
            </a:r>
            <a:r>
              <a:rPr lang="en-US" altLang="ja-JP" sz="3600">
                <a:latin typeface="Times New Roman" charset="0"/>
              </a:rPr>
              <a:t>concurrent process, sequential process)</a:t>
            </a:r>
          </a:p>
        </p:txBody>
      </p:sp>
      <p:sp>
        <p:nvSpPr>
          <p:cNvPr id="9219" name="Rectangle 3"/>
          <p:cNvSpPr>
            <a:spLocks noGrp="1" noChangeArrowheads="1"/>
          </p:cNvSpPr>
          <p:nvPr>
            <p:ph type="body" idx="1"/>
          </p:nvPr>
        </p:nvSpPr>
        <p:spPr>
          <a:xfrm>
            <a:off x="685800" y="1981200"/>
            <a:ext cx="7772400" cy="4876800"/>
          </a:xfrm>
        </p:spPr>
        <p:txBody>
          <a:bodyPr/>
          <a:lstStyle/>
          <a:p>
            <a:pPr eaLnBrk="1" hangingPunct="1"/>
            <a:r>
              <a:rPr lang="ja-JP" altLang="en-US">
                <a:latin typeface="Times New Roman" charset="0"/>
              </a:rPr>
              <a:t>並行プロセス</a:t>
            </a:r>
            <a:r>
              <a:rPr lang="ja-JP" altLang="en-US" sz="2800">
                <a:latin typeface="Times New Roman" charset="0"/>
              </a:rPr>
              <a:t>(</a:t>
            </a:r>
            <a:r>
              <a:rPr lang="en-US" altLang="ja-JP" sz="2800">
                <a:latin typeface="Times New Roman" charset="0"/>
              </a:rPr>
              <a:t>concurrent process)</a:t>
            </a:r>
          </a:p>
          <a:p>
            <a:pPr lvl="1" eaLnBrk="1" hangingPunct="1"/>
            <a:r>
              <a:rPr lang="ja-JP" altLang="en-US">
                <a:latin typeface="Times New Roman" charset="0"/>
              </a:rPr>
              <a:t>同時に実行可能なプロセス群</a:t>
            </a:r>
          </a:p>
          <a:p>
            <a:pPr lvl="1" eaLnBrk="1" hangingPunct="1"/>
            <a:r>
              <a:rPr lang="ja-JP" altLang="en-US">
                <a:latin typeface="Times New Roman" charset="0"/>
              </a:rPr>
              <a:t>プロセスの実行順序に依存しない</a:t>
            </a:r>
          </a:p>
          <a:p>
            <a:pPr eaLnBrk="1" hangingPunct="1"/>
            <a:r>
              <a:rPr lang="ja-JP" altLang="en-US">
                <a:latin typeface="Times New Roman" charset="0"/>
              </a:rPr>
              <a:t>逐次プロセス</a:t>
            </a:r>
            <a:r>
              <a:rPr lang="ja-JP" altLang="en-US" sz="2800">
                <a:latin typeface="Times New Roman" charset="0"/>
              </a:rPr>
              <a:t>(</a:t>
            </a:r>
            <a:r>
              <a:rPr lang="en-US" altLang="ja-JP" sz="2800">
                <a:latin typeface="Times New Roman" charset="0"/>
              </a:rPr>
              <a:t>sequential process)</a:t>
            </a:r>
          </a:p>
          <a:p>
            <a:pPr lvl="1" eaLnBrk="1" hangingPunct="1"/>
            <a:r>
              <a:rPr lang="ja-JP" altLang="en-US">
                <a:latin typeface="Times New Roman" charset="0"/>
              </a:rPr>
              <a:t>同時に実行することが不可能なプロセス群</a:t>
            </a:r>
          </a:p>
          <a:p>
            <a:pPr lvl="1" eaLnBrk="1" hangingPunct="1"/>
            <a:r>
              <a:rPr lang="ja-JP" altLang="en-US">
                <a:latin typeface="Times New Roman" charset="0"/>
              </a:rPr>
              <a:t>プロセス間に依存関係がある</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相互排除</a:t>
            </a:r>
            <a:endParaRPr lang="en-US" altLang="ja-JP">
              <a:latin typeface="Times New Roman" charset="0"/>
            </a:endParaRPr>
          </a:p>
        </p:txBody>
      </p:sp>
      <p:sp>
        <p:nvSpPr>
          <p:cNvPr id="53251" name="Rectangle 3"/>
          <p:cNvSpPr>
            <a:spLocks noGrp="1" noChangeArrowheads="1"/>
          </p:cNvSpPr>
          <p:nvPr>
            <p:ph type="body" idx="1"/>
          </p:nvPr>
        </p:nvSpPr>
        <p:spPr>
          <a:xfrm>
            <a:off x="685800" y="1981200"/>
            <a:ext cx="7772400" cy="4648200"/>
          </a:xfrm>
        </p:spPr>
        <p:txBody>
          <a:bodyPr/>
          <a:lstStyle/>
          <a:p>
            <a:pPr eaLnBrk="1" hangingPunct="1"/>
            <a:r>
              <a:rPr lang="ja-JP" altLang="en-US" dirty="0">
                <a:latin typeface="Times New Roman" charset="0"/>
              </a:rPr>
              <a:t>ソフトウェアによる相互排除</a:t>
            </a:r>
          </a:p>
          <a:p>
            <a:pPr lvl="1" eaLnBrk="1" hangingPunct="1"/>
            <a:r>
              <a:rPr lang="ja-JP" altLang="en-US" dirty="0">
                <a:latin typeface="Times New Roman" charset="0"/>
              </a:rPr>
              <a:t>相互排除アルゴリズムを使用</a:t>
            </a:r>
          </a:p>
          <a:p>
            <a:pPr lvl="2" eaLnBrk="1" hangingPunct="1"/>
            <a:r>
              <a:rPr lang="ja-JP" altLang="en-US" dirty="0">
                <a:latin typeface="Times New Roman" charset="0"/>
              </a:rPr>
              <a:t>理論的には意味があるが実用的ではない</a:t>
            </a:r>
          </a:p>
          <a:p>
            <a:pPr eaLnBrk="1" hangingPunct="1"/>
            <a:r>
              <a:rPr lang="ja-JP" altLang="en-US" dirty="0">
                <a:latin typeface="Times New Roman" charset="0"/>
              </a:rPr>
              <a:t>ハードウェアによる相互排除</a:t>
            </a:r>
          </a:p>
          <a:p>
            <a:pPr lvl="1" eaLnBrk="1" hangingPunct="1"/>
            <a:r>
              <a:rPr lang="ja-JP" altLang="en-US" dirty="0">
                <a:latin typeface="Times New Roman" charset="0"/>
              </a:rPr>
              <a:t>機械語命令 </a:t>
            </a:r>
            <a:r>
              <a:rPr lang="en-US" altLang="ja-JP" dirty="0">
                <a:latin typeface="Times New Roman" charset="0"/>
              </a:rPr>
              <a:t>Test and Set </a:t>
            </a:r>
            <a:r>
              <a:rPr lang="ja-JP" altLang="en-US" dirty="0">
                <a:latin typeface="Times New Roman" charset="0"/>
              </a:rPr>
              <a:t>を使用</a:t>
            </a:r>
          </a:p>
          <a:p>
            <a:pPr lvl="2" eaLnBrk="1" hangingPunct="1"/>
            <a:r>
              <a:rPr lang="ja-JP" altLang="en-US" dirty="0">
                <a:latin typeface="Times New Roman" charset="0"/>
              </a:rPr>
              <a:t>ハード的に機能を付ける必要あり</a:t>
            </a:r>
          </a:p>
          <a:p>
            <a:pPr eaLnBrk="1" hangingPunct="1"/>
            <a:r>
              <a:rPr lang="ja-JP" altLang="en-US" dirty="0">
                <a:latin typeface="Times New Roman" charset="0"/>
              </a:rPr>
              <a:t>割込み禁止による相互排除</a:t>
            </a:r>
          </a:p>
          <a:p>
            <a:pPr lvl="1" eaLnBrk="1" hangingPunct="1"/>
            <a:r>
              <a:rPr lang="ja-JP" altLang="en-US" dirty="0">
                <a:latin typeface="Times New Roman" charset="0"/>
              </a:rPr>
              <a:t>割込み禁止命令を使用</a:t>
            </a:r>
          </a:p>
          <a:p>
            <a:pPr lvl="2" eaLnBrk="1" hangingPunct="1"/>
            <a:r>
              <a:rPr lang="ja-JP" altLang="en-US" dirty="0">
                <a:latin typeface="Times New Roman" charset="0"/>
              </a:rPr>
              <a:t>割込み禁止の多用はシステムの効率を下げる</a:t>
            </a:r>
          </a:p>
        </p:txBody>
      </p:sp>
      <p:sp>
        <p:nvSpPr>
          <p:cNvPr id="460805" name="AutoShape 5"/>
          <p:cNvSpPr>
            <a:spLocks noChangeArrowheads="1"/>
          </p:cNvSpPr>
          <p:nvPr/>
        </p:nvSpPr>
        <p:spPr bwMode="auto">
          <a:xfrm>
            <a:off x="609600" y="3581400"/>
            <a:ext cx="8153400" cy="1447800"/>
          </a:xfrm>
          <a:prstGeom prst="roundRect">
            <a:avLst>
              <a:gd name="adj" fmla="val 16667"/>
            </a:avLst>
          </a:prstGeom>
          <a:noFill/>
          <a:ln w="38100">
            <a:solidFill>
              <a:srgbClr val="FF99CC"/>
            </a:solidFill>
            <a:round/>
            <a:headEnd/>
            <a:tailEnd/>
          </a:ln>
          <a:effectLst/>
        </p:spPr>
        <p:txBody>
          <a:bodyPr wrap="none" anchor="ct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60805"/>
                                        </p:tgtEl>
                                        <p:attrNameLst>
                                          <p:attrName>style.visibility</p:attrName>
                                        </p:attrNameLst>
                                      </p:cBhvr>
                                      <p:to>
                                        <p:strVal val="visible"/>
                                      </p:to>
                                    </p:set>
                                    <p:animEffect transition="in" filter="checkerboard(across)">
                                      <p:cBhvr>
                                        <p:cTn id="7" dur="500"/>
                                        <p:tgtEl>
                                          <p:spTgt spid="460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0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800100"/>
            <a:ext cx="7772400" cy="762000"/>
          </a:xfrm>
        </p:spPr>
        <p:txBody>
          <a:bodyPr/>
          <a:lstStyle/>
          <a:p>
            <a:pPr eaLnBrk="1" hangingPunct="1"/>
            <a:r>
              <a:rPr lang="ja-JP" altLang="en-US"/>
              <a:t>繁忙待機</a:t>
            </a:r>
            <a:r>
              <a:rPr lang="ja-JP" altLang="en-US" sz="3600">
                <a:latin typeface="Times New Roman" charset="0"/>
              </a:rPr>
              <a:t>(</a:t>
            </a:r>
            <a:r>
              <a:rPr lang="en-US" altLang="ja-JP" sz="3600">
                <a:latin typeface="Times New Roman" charset="0"/>
              </a:rPr>
              <a:t>busy-wait)</a:t>
            </a:r>
          </a:p>
        </p:txBody>
      </p:sp>
      <p:sp>
        <p:nvSpPr>
          <p:cNvPr id="54275" name="Rectangle 3"/>
          <p:cNvSpPr>
            <a:spLocks noGrp="1" noChangeArrowheads="1"/>
          </p:cNvSpPr>
          <p:nvPr>
            <p:ph type="body" idx="1"/>
          </p:nvPr>
        </p:nvSpPr>
        <p:spPr>
          <a:xfrm>
            <a:off x="685800" y="1981200"/>
            <a:ext cx="7772400" cy="1371600"/>
          </a:xfrm>
        </p:spPr>
        <p:txBody>
          <a:bodyPr/>
          <a:lstStyle/>
          <a:p>
            <a:pPr eaLnBrk="1" hangingPunct="1"/>
            <a:r>
              <a:rPr lang="ja-JP" altLang="en-US"/>
              <a:t>繁忙待機</a:t>
            </a:r>
          </a:p>
          <a:p>
            <a:pPr lvl="1" eaLnBrk="1" hangingPunct="1"/>
            <a:r>
              <a:rPr lang="ja-JP" altLang="en-US"/>
              <a:t>プロセスがフラグ確認のためにループ</a:t>
            </a:r>
          </a:p>
        </p:txBody>
      </p:sp>
      <p:sp>
        <p:nvSpPr>
          <p:cNvPr id="54276" name="Rectangle 4"/>
          <p:cNvSpPr>
            <a:spLocks noChangeArrowheads="1"/>
          </p:cNvSpPr>
          <p:nvPr/>
        </p:nvSpPr>
        <p:spPr bwMode="auto">
          <a:xfrm>
            <a:off x="838200" y="3276600"/>
            <a:ext cx="3048000" cy="457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a:t>while (</a:t>
            </a:r>
            <a:r>
              <a:rPr lang="en-US" altLang="ja-JP" i="1"/>
              <a:t>turn</a:t>
            </a:r>
            <a:r>
              <a:rPr lang="en-US" altLang="ja-JP"/>
              <a:t> = 1) wait();</a:t>
            </a:r>
          </a:p>
        </p:txBody>
      </p:sp>
      <p:sp>
        <p:nvSpPr>
          <p:cNvPr id="54277" name="Rectangle 6"/>
          <p:cNvSpPr>
            <a:spLocks noChangeArrowheads="1"/>
          </p:cNvSpPr>
          <p:nvPr/>
        </p:nvSpPr>
        <p:spPr bwMode="auto">
          <a:xfrm>
            <a:off x="4191000" y="3276600"/>
            <a:ext cx="4191000" cy="4572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en-US" altLang="ja-JP" sz="2800"/>
              <a:t>while (ts (</a:t>
            </a:r>
            <a:r>
              <a:rPr lang="en-US" altLang="ja-JP" sz="2800" i="1"/>
              <a:t>flag</a:t>
            </a:r>
            <a:r>
              <a:rPr lang="en-US" altLang="ja-JP" sz="2800"/>
              <a:t>) = 1) wait();</a:t>
            </a:r>
            <a:endParaRPr lang="en-US" altLang="ja-JP">
              <a:solidFill>
                <a:schemeClr val="tx2"/>
              </a:solidFill>
            </a:endParaRPr>
          </a:p>
        </p:txBody>
      </p:sp>
      <p:grpSp>
        <p:nvGrpSpPr>
          <p:cNvPr id="459786" name="Group 10"/>
          <p:cNvGrpSpPr>
            <a:grpSpLocks/>
          </p:cNvGrpSpPr>
          <p:nvPr/>
        </p:nvGrpSpPr>
        <p:grpSpPr bwMode="auto">
          <a:xfrm>
            <a:off x="1295400" y="3733800"/>
            <a:ext cx="2133600" cy="461963"/>
            <a:chOff x="1392" y="2448"/>
            <a:chExt cx="1344" cy="291"/>
          </a:xfrm>
        </p:grpSpPr>
        <p:sp>
          <p:nvSpPr>
            <p:cNvPr id="54283" name="Arc 11"/>
            <p:cNvSpPr>
              <a:spLocks/>
            </p:cNvSpPr>
            <p:nvPr/>
          </p:nvSpPr>
          <p:spPr bwMode="auto">
            <a:xfrm flipH="1" flipV="1">
              <a:off x="1392" y="2448"/>
              <a:ext cx="672" cy="291"/>
            </a:xfrm>
            <a:custGeom>
              <a:avLst/>
              <a:gdLst>
                <a:gd name="T0" fmla="*/ 0 w 21600"/>
                <a:gd name="T1" fmla="*/ 0 h 22081"/>
                <a:gd name="T2" fmla="*/ 1 w 21600"/>
                <a:gd name="T3" fmla="*/ 0 h 22081"/>
                <a:gd name="T4" fmla="*/ 0 w 21600"/>
                <a:gd name="T5" fmla="*/ 0 h 22081"/>
                <a:gd name="T6" fmla="*/ 0 60000 65536"/>
                <a:gd name="T7" fmla="*/ 0 60000 65536"/>
                <a:gd name="T8" fmla="*/ 0 60000 65536"/>
              </a:gdLst>
              <a:ahLst/>
              <a:cxnLst>
                <a:cxn ang="T6">
                  <a:pos x="T0" y="T1"/>
                </a:cxn>
                <a:cxn ang="T7">
                  <a:pos x="T2" y="T3"/>
                </a:cxn>
                <a:cxn ang="T8">
                  <a:pos x="T4" y="T5"/>
                </a:cxn>
              </a:cxnLst>
              <a:rect l="0" t="0" r="r" b="b"/>
              <a:pathLst>
                <a:path w="21600" h="22081" fill="none" extrusionOk="0">
                  <a:moveTo>
                    <a:pt x="-1" y="0"/>
                  </a:moveTo>
                  <a:cubicBezTo>
                    <a:pt x="11929" y="0"/>
                    <a:pt x="21600" y="9670"/>
                    <a:pt x="21600" y="21600"/>
                  </a:cubicBezTo>
                  <a:cubicBezTo>
                    <a:pt x="21600" y="21760"/>
                    <a:pt x="21598" y="21920"/>
                    <a:pt x="21594" y="22080"/>
                  </a:cubicBezTo>
                </a:path>
                <a:path w="21600" h="22081" stroke="0" extrusionOk="0">
                  <a:moveTo>
                    <a:pt x="-1" y="0"/>
                  </a:moveTo>
                  <a:cubicBezTo>
                    <a:pt x="11929" y="0"/>
                    <a:pt x="21600" y="9670"/>
                    <a:pt x="21600" y="21600"/>
                  </a:cubicBezTo>
                  <a:cubicBezTo>
                    <a:pt x="21600" y="21760"/>
                    <a:pt x="21598" y="21920"/>
                    <a:pt x="21594" y="22080"/>
                  </a:cubicBezTo>
                  <a:lnTo>
                    <a:pt x="0" y="21600"/>
                  </a:lnTo>
                  <a:lnTo>
                    <a:pt x="-1" y="0"/>
                  </a:lnTo>
                  <a:close/>
                </a:path>
              </a:pathLst>
            </a:custGeom>
            <a:noFill/>
            <a:ln w="28575">
              <a:solidFill>
                <a:srgbClr val="FF99CC"/>
              </a:solidFill>
              <a:round/>
              <a:headEnd/>
              <a:tailEnd type="triangle" w="med" len="med"/>
            </a:ln>
            <a:effectLst/>
          </p:spPr>
          <p:txBody>
            <a:bodyPr wrap="none" anchor="ctr"/>
            <a:lstStyle/>
            <a:p>
              <a:endParaRPr lang="ja-JP" altLang="en-US"/>
            </a:p>
          </p:txBody>
        </p:sp>
        <p:sp>
          <p:nvSpPr>
            <p:cNvPr id="54284" name="Arc 12"/>
            <p:cNvSpPr>
              <a:spLocks/>
            </p:cNvSpPr>
            <p:nvPr/>
          </p:nvSpPr>
          <p:spPr bwMode="auto">
            <a:xfrm flipV="1">
              <a:off x="2064" y="2448"/>
              <a:ext cx="672" cy="291"/>
            </a:xfrm>
            <a:custGeom>
              <a:avLst/>
              <a:gdLst>
                <a:gd name="T0" fmla="*/ 0 w 21600"/>
                <a:gd name="T1" fmla="*/ 0 h 22081"/>
                <a:gd name="T2" fmla="*/ 1 w 21600"/>
                <a:gd name="T3" fmla="*/ 0 h 22081"/>
                <a:gd name="T4" fmla="*/ 0 w 21600"/>
                <a:gd name="T5" fmla="*/ 0 h 22081"/>
                <a:gd name="T6" fmla="*/ 0 60000 65536"/>
                <a:gd name="T7" fmla="*/ 0 60000 65536"/>
                <a:gd name="T8" fmla="*/ 0 60000 65536"/>
              </a:gdLst>
              <a:ahLst/>
              <a:cxnLst>
                <a:cxn ang="T6">
                  <a:pos x="T0" y="T1"/>
                </a:cxn>
                <a:cxn ang="T7">
                  <a:pos x="T2" y="T3"/>
                </a:cxn>
                <a:cxn ang="T8">
                  <a:pos x="T4" y="T5"/>
                </a:cxn>
              </a:cxnLst>
              <a:rect l="0" t="0" r="r" b="b"/>
              <a:pathLst>
                <a:path w="21600" h="22081" fill="none" extrusionOk="0">
                  <a:moveTo>
                    <a:pt x="-1" y="0"/>
                  </a:moveTo>
                  <a:cubicBezTo>
                    <a:pt x="11929" y="0"/>
                    <a:pt x="21600" y="9670"/>
                    <a:pt x="21600" y="21600"/>
                  </a:cubicBezTo>
                  <a:cubicBezTo>
                    <a:pt x="21600" y="21760"/>
                    <a:pt x="21598" y="21920"/>
                    <a:pt x="21594" y="22080"/>
                  </a:cubicBezTo>
                </a:path>
                <a:path w="21600" h="22081" stroke="0" extrusionOk="0">
                  <a:moveTo>
                    <a:pt x="-1" y="0"/>
                  </a:moveTo>
                  <a:cubicBezTo>
                    <a:pt x="11929" y="0"/>
                    <a:pt x="21600" y="9670"/>
                    <a:pt x="21600" y="21600"/>
                  </a:cubicBezTo>
                  <a:cubicBezTo>
                    <a:pt x="21600" y="21760"/>
                    <a:pt x="21598" y="21920"/>
                    <a:pt x="21594" y="22080"/>
                  </a:cubicBezTo>
                  <a:lnTo>
                    <a:pt x="0" y="21600"/>
                  </a:lnTo>
                  <a:lnTo>
                    <a:pt x="-1" y="0"/>
                  </a:lnTo>
                  <a:close/>
                </a:path>
              </a:pathLst>
            </a:custGeom>
            <a:noFill/>
            <a:ln w="28575">
              <a:solidFill>
                <a:srgbClr val="FF99CC"/>
              </a:solidFill>
              <a:round/>
              <a:headEnd/>
              <a:tailEnd/>
            </a:ln>
            <a:effectLst/>
          </p:spPr>
          <p:txBody>
            <a:bodyPr wrap="none" anchor="ctr"/>
            <a:lstStyle/>
            <a:p>
              <a:endParaRPr lang="ja-JP" altLang="en-US"/>
            </a:p>
          </p:txBody>
        </p:sp>
      </p:grpSp>
      <p:grpSp>
        <p:nvGrpSpPr>
          <p:cNvPr id="459789" name="Group 13"/>
          <p:cNvGrpSpPr>
            <a:grpSpLocks/>
          </p:cNvGrpSpPr>
          <p:nvPr/>
        </p:nvGrpSpPr>
        <p:grpSpPr bwMode="auto">
          <a:xfrm>
            <a:off x="4648200" y="3733800"/>
            <a:ext cx="2895600" cy="457200"/>
            <a:chOff x="1392" y="2448"/>
            <a:chExt cx="1344" cy="291"/>
          </a:xfrm>
        </p:grpSpPr>
        <p:sp>
          <p:nvSpPr>
            <p:cNvPr id="54281" name="Arc 14"/>
            <p:cNvSpPr>
              <a:spLocks/>
            </p:cNvSpPr>
            <p:nvPr/>
          </p:nvSpPr>
          <p:spPr bwMode="auto">
            <a:xfrm flipH="1" flipV="1">
              <a:off x="1392" y="2448"/>
              <a:ext cx="672" cy="291"/>
            </a:xfrm>
            <a:custGeom>
              <a:avLst/>
              <a:gdLst>
                <a:gd name="T0" fmla="*/ 0 w 21600"/>
                <a:gd name="T1" fmla="*/ 0 h 22081"/>
                <a:gd name="T2" fmla="*/ 1 w 21600"/>
                <a:gd name="T3" fmla="*/ 0 h 22081"/>
                <a:gd name="T4" fmla="*/ 0 w 21600"/>
                <a:gd name="T5" fmla="*/ 0 h 22081"/>
                <a:gd name="T6" fmla="*/ 0 60000 65536"/>
                <a:gd name="T7" fmla="*/ 0 60000 65536"/>
                <a:gd name="T8" fmla="*/ 0 60000 65536"/>
              </a:gdLst>
              <a:ahLst/>
              <a:cxnLst>
                <a:cxn ang="T6">
                  <a:pos x="T0" y="T1"/>
                </a:cxn>
                <a:cxn ang="T7">
                  <a:pos x="T2" y="T3"/>
                </a:cxn>
                <a:cxn ang="T8">
                  <a:pos x="T4" y="T5"/>
                </a:cxn>
              </a:cxnLst>
              <a:rect l="0" t="0" r="r" b="b"/>
              <a:pathLst>
                <a:path w="21600" h="22081" fill="none" extrusionOk="0">
                  <a:moveTo>
                    <a:pt x="-1" y="0"/>
                  </a:moveTo>
                  <a:cubicBezTo>
                    <a:pt x="11929" y="0"/>
                    <a:pt x="21600" y="9670"/>
                    <a:pt x="21600" y="21600"/>
                  </a:cubicBezTo>
                  <a:cubicBezTo>
                    <a:pt x="21600" y="21760"/>
                    <a:pt x="21598" y="21920"/>
                    <a:pt x="21594" y="22080"/>
                  </a:cubicBezTo>
                </a:path>
                <a:path w="21600" h="22081" stroke="0" extrusionOk="0">
                  <a:moveTo>
                    <a:pt x="-1" y="0"/>
                  </a:moveTo>
                  <a:cubicBezTo>
                    <a:pt x="11929" y="0"/>
                    <a:pt x="21600" y="9670"/>
                    <a:pt x="21600" y="21600"/>
                  </a:cubicBezTo>
                  <a:cubicBezTo>
                    <a:pt x="21600" y="21760"/>
                    <a:pt x="21598" y="21920"/>
                    <a:pt x="21594" y="22080"/>
                  </a:cubicBezTo>
                  <a:lnTo>
                    <a:pt x="0" y="21600"/>
                  </a:lnTo>
                  <a:lnTo>
                    <a:pt x="-1" y="0"/>
                  </a:lnTo>
                  <a:close/>
                </a:path>
              </a:pathLst>
            </a:custGeom>
            <a:noFill/>
            <a:ln w="28575">
              <a:solidFill>
                <a:srgbClr val="FF99CC"/>
              </a:solidFill>
              <a:round/>
              <a:headEnd/>
              <a:tailEnd type="triangle" w="med" len="med"/>
            </a:ln>
            <a:effectLst/>
          </p:spPr>
          <p:txBody>
            <a:bodyPr wrap="none" anchor="ctr"/>
            <a:lstStyle/>
            <a:p>
              <a:endParaRPr lang="ja-JP" altLang="en-US"/>
            </a:p>
          </p:txBody>
        </p:sp>
        <p:sp>
          <p:nvSpPr>
            <p:cNvPr id="54282" name="Arc 15"/>
            <p:cNvSpPr>
              <a:spLocks/>
            </p:cNvSpPr>
            <p:nvPr/>
          </p:nvSpPr>
          <p:spPr bwMode="auto">
            <a:xfrm flipV="1">
              <a:off x="2064" y="2448"/>
              <a:ext cx="672" cy="291"/>
            </a:xfrm>
            <a:custGeom>
              <a:avLst/>
              <a:gdLst>
                <a:gd name="T0" fmla="*/ 0 w 21600"/>
                <a:gd name="T1" fmla="*/ 0 h 22081"/>
                <a:gd name="T2" fmla="*/ 1 w 21600"/>
                <a:gd name="T3" fmla="*/ 0 h 22081"/>
                <a:gd name="T4" fmla="*/ 0 w 21600"/>
                <a:gd name="T5" fmla="*/ 0 h 22081"/>
                <a:gd name="T6" fmla="*/ 0 60000 65536"/>
                <a:gd name="T7" fmla="*/ 0 60000 65536"/>
                <a:gd name="T8" fmla="*/ 0 60000 65536"/>
              </a:gdLst>
              <a:ahLst/>
              <a:cxnLst>
                <a:cxn ang="T6">
                  <a:pos x="T0" y="T1"/>
                </a:cxn>
                <a:cxn ang="T7">
                  <a:pos x="T2" y="T3"/>
                </a:cxn>
                <a:cxn ang="T8">
                  <a:pos x="T4" y="T5"/>
                </a:cxn>
              </a:cxnLst>
              <a:rect l="0" t="0" r="r" b="b"/>
              <a:pathLst>
                <a:path w="21600" h="22081" fill="none" extrusionOk="0">
                  <a:moveTo>
                    <a:pt x="-1" y="0"/>
                  </a:moveTo>
                  <a:cubicBezTo>
                    <a:pt x="11929" y="0"/>
                    <a:pt x="21600" y="9670"/>
                    <a:pt x="21600" y="21600"/>
                  </a:cubicBezTo>
                  <a:cubicBezTo>
                    <a:pt x="21600" y="21760"/>
                    <a:pt x="21598" y="21920"/>
                    <a:pt x="21594" y="22080"/>
                  </a:cubicBezTo>
                </a:path>
                <a:path w="21600" h="22081" stroke="0" extrusionOk="0">
                  <a:moveTo>
                    <a:pt x="-1" y="0"/>
                  </a:moveTo>
                  <a:cubicBezTo>
                    <a:pt x="11929" y="0"/>
                    <a:pt x="21600" y="9670"/>
                    <a:pt x="21600" y="21600"/>
                  </a:cubicBezTo>
                  <a:cubicBezTo>
                    <a:pt x="21600" y="21760"/>
                    <a:pt x="21598" y="21920"/>
                    <a:pt x="21594" y="22080"/>
                  </a:cubicBezTo>
                  <a:lnTo>
                    <a:pt x="0" y="21600"/>
                  </a:lnTo>
                  <a:lnTo>
                    <a:pt x="-1" y="0"/>
                  </a:lnTo>
                  <a:close/>
                </a:path>
              </a:pathLst>
            </a:custGeom>
            <a:noFill/>
            <a:ln w="28575">
              <a:solidFill>
                <a:srgbClr val="FF99CC"/>
              </a:solidFill>
              <a:round/>
              <a:headEnd/>
              <a:tailEnd/>
            </a:ln>
            <a:effectLst/>
          </p:spPr>
          <p:txBody>
            <a:bodyPr wrap="none" anchor="ctr"/>
            <a:lstStyle/>
            <a:p>
              <a:endParaRPr lang="ja-JP" altLang="en-US"/>
            </a:p>
          </p:txBody>
        </p:sp>
      </p:grpSp>
      <p:sp>
        <p:nvSpPr>
          <p:cNvPr id="459792" name="Text Box 16"/>
          <p:cNvSpPr txBox="1">
            <a:spLocks noChangeArrowheads="1"/>
          </p:cNvSpPr>
          <p:nvPr/>
        </p:nvSpPr>
        <p:spPr bwMode="auto">
          <a:xfrm>
            <a:off x="1371600" y="4191000"/>
            <a:ext cx="6034088" cy="946150"/>
          </a:xfrm>
          <a:prstGeom prst="rect">
            <a:avLst/>
          </a:prstGeom>
          <a:noFill/>
          <a:ln w="9525">
            <a:noFill/>
            <a:miter lim="800000"/>
            <a:headEnd/>
            <a:tailEnd/>
          </a:ln>
          <a:effectLst/>
        </p:spPr>
        <p:txBody>
          <a:bodyPr wrap="none">
            <a:spAutoFit/>
          </a:bodyPr>
          <a:lstStyle/>
          <a:p>
            <a:pPr eaLnBrk="1" hangingPunct="1"/>
            <a:r>
              <a:rPr lang="ja-JP" altLang="en-US" sz="2800"/>
              <a:t>ループしている間、プロセスは生産的な</a:t>
            </a:r>
          </a:p>
          <a:p>
            <a:pPr eaLnBrk="1" hangingPunct="1"/>
            <a:r>
              <a:rPr lang="ja-JP" altLang="en-US" sz="2800"/>
              <a:t>作業すること無しに</a:t>
            </a:r>
            <a:r>
              <a:rPr lang="en-US" altLang="ja-JP" sz="2800"/>
              <a:t>CPU</a:t>
            </a:r>
            <a:r>
              <a:rPr lang="ja-JP" altLang="en-US" sz="2800"/>
              <a:t>を浪費</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59786"/>
                                        </p:tgtEl>
                                        <p:attrNameLst>
                                          <p:attrName>style.visibility</p:attrName>
                                        </p:attrNameLst>
                                      </p:cBhvr>
                                      <p:to>
                                        <p:strVal val="visible"/>
                                      </p:to>
                                    </p:set>
                                    <p:animEffect transition="in" filter="wipe(right)">
                                      <p:cBhvr>
                                        <p:cTn id="7" dur="500"/>
                                        <p:tgtEl>
                                          <p:spTgt spid="4597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459789"/>
                                        </p:tgtEl>
                                        <p:attrNameLst>
                                          <p:attrName>style.visibility</p:attrName>
                                        </p:attrNameLst>
                                      </p:cBhvr>
                                      <p:to>
                                        <p:strVal val="visible"/>
                                      </p:to>
                                    </p:set>
                                    <p:animEffect transition="in" filter="wipe(right)">
                                      <p:cBhvr>
                                        <p:cTn id="12" dur="500"/>
                                        <p:tgtEl>
                                          <p:spTgt spid="4597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59792"/>
                                        </p:tgtEl>
                                        <p:attrNameLst>
                                          <p:attrName>style.visibility</p:attrName>
                                        </p:attrNameLst>
                                      </p:cBhvr>
                                      <p:to>
                                        <p:strVal val="visible"/>
                                      </p:to>
                                    </p:set>
                                    <p:animEffect transition="in" filter="checkerboard(across)">
                                      <p:cBhvr>
                                        <p:cTn id="17" dur="500"/>
                                        <p:tgtEl>
                                          <p:spTgt spid="4597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9792"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800100"/>
            <a:ext cx="7772400" cy="762000"/>
          </a:xfrm>
        </p:spPr>
        <p:txBody>
          <a:bodyPr/>
          <a:lstStyle/>
          <a:p>
            <a:pPr eaLnBrk="1" hangingPunct="1"/>
            <a:r>
              <a:rPr lang="ja-JP" altLang="en-US"/>
              <a:t>繁忙待機</a:t>
            </a:r>
            <a:endParaRPr lang="en-US" altLang="ja-JP" sz="3600">
              <a:latin typeface="Times New Roman" charset="0"/>
            </a:endParaRPr>
          </a:p>
        </p:txBody>
      </p:sp>
      <p:sp>
        <p:nvSpPr>
          <p:cNvPr id="472080" name="Line 16"/>
          <p:cNvSpPr>
            <a:spLocks noChangeShapeType="1"/>
          </p:cNvSpPr>
          <p:nvPr/>
        </p:nvSpPr>
        <p:spPr bwMode="auto">
          <a:xfrm>
            <a:off x="2286000" y="3581400"/>
            <a:ext cx="914400"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472096" name="Group 32"/>
          <p:cNvGrpSpPr>
            <a:grpSpLocks/>
          </p:cNvGrpSpPr>
          <p:nvPr/>
        </p:nvGrpSpPr>
        <p:grpSpPr bwMode="auto">
          <a:xfrm>
            <a:off x="3505200" y="2514600"/>
            <a:ext cx="1631950" cy="1981200"/>
            <a:chOff x="2208" y="1584"/>
            <a:chExt cx="1028" cy="1248"/>
          </a:xfrm>
        </p:grpSpPr>
        <p:sp>
          <p:nvSpPr>
            <p:cNvPr id="55329" name="Line 17"/>
            <p:cNvSpPr>
              <a:spLocks noChangeShapeType="1"/>
            </p:cNvSpPr>
            <p:nvPr/>
          </p:nvSpPr>
          <p:spPr bwMode="auto">
            <a:xfrm>
              <a:off x="2208" y="1632"/>
              <a:ext cx="0" cy="1200"/>
            </a:xfrm>
            <a:prstGeom prst="line">
              <a:avLst/>
            </a:prstGeom>
            <a:noFill/>
            <a:ln w="28575">
              <a:solidFill>
                <a:schemeClr val="tx1"/>
              </a:solidFill>
              <a:round/>
              <a:headEnd/>
              <a:tailEnd/>
            </a:ln>
            <a:effectLst/>
          </p:spPr>
          <p:txBody>
            <a:bodyPr wrap="none"/>
            <a:lstStyle/>
            <a:p>
              <a:endParaRPr lang="ja-JP" altLang="en-US"/>
            </a:p>
          </p:txBody>
        </p:sp>
        <p:sp>
          <p:nvSpPr>
            <p:cNvPr id="55330" name="Text Box 18"/>
            <p:cNvSpPr txBox="1">
              <a:spLocks noChangeArrowheads="1"/>
            </p:cNvSpPr>
            <p:nvPr/>
          </p:nvSpPr>
          <p:spPr bwMode="auto">
            <a:xfrm>
              <a:off x="2352" y="1584"/>
              <a:ext cx="884" cy="288"/>
            </a:xfrm>
            <a:prstGeom prst="rect">
              <a:avLst/>
            </a:prstGeom>
            <a:noFill/>
            <a:ln w="9525">
              <a:noFill/>
              <a:miter lim="800000"/>
              <a:headEnd/>
              <a:tailEnd/>
            </a:ln>
            <a:effectLst/>
          </p:spPr>
          <p:txBody>
            <a:bodyPr wrap="none">
              <a:spAutoFit/>
            </a:bodyPr>
            <a:lstStyle/>
            <a:p>
              <a:pPr eaLnBrk="1" hangingPunct="1"/>
              <a:r>
                <a:rPr lang="ja-JP" altLang="en-US"/>
                <a:t>臨界領域</a:t>
              </a:r>
            </a:p>
          </p:txBody>
        </p:sp>
        <p:sp>
          <p:nvSpPr>
            <p:cNvPr id="55331" name="Line 19"/>
            <p:cNvSpPr>
              <a:spLocks noChangeShapeType="1"/>
            </p:cNvSpPr>
            <p:nvPr/>
          </p:nvSpPr>
          <p:spPr bwMode="auto">
            <a:xfrm>
              <a:off x="2208" y="2256"/>
              <a:ext cx="72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72084" name="Text Box 20"/>
          <p:cNvSpPr txBox="1">
            <a:spLocks noChangeArrowheads="1"/>
          </p:cNvSpPr>
          <p:nvPr/>
        </p:nvSpPr>
        <p:spPr bwMode="auto">
          <a:xfrm>
            <a:off x="609600" y="3124200"/>
            <a:ext cx="1606550" cy="822325"/>
          </a:xfrm>
          <a:prstGeom prst="rect">
            <a:avLst/>
          </a:prstGeom>
          <a:noFill/>
          <a:ln w="9525">
            <a:noFill/>
            <a:miter lim="800000"/>
            <a:headEnd/>
            <a:tailEnd/>
          </a:ln>
          <a:effectLst/>
        </p:spPr>
        <p:txBody>
          <a:bodyPr wrap="none">
            <a:spAutoFit/>
          </a:bodyPr>
          <a:lstStyle/>
          <a:p>
            <a:pPr eaLnBrk="1" hangingPunct="1"/>
            <a:r>
              <a:rPr lang="ja-JP" altLang="en-US"/>
              <a:t>プロセス1</a:t>
            </a:r>
          </a:p>
          <a:p>
            <a:pPr eaLnBrk="1" hangingPunct="1"/>
            <a:r>
              <a:rPr lang="ja-JP" altLang="en-US"/>
              <a:t>(優先度低)</a:t>
            </a:r>
          </a:p>
        </p:txBody>
      </p:sp>
      <p:sp>
        <p:nvSpPr>
          <p:cNvPr id="472085" name="Text Box 21"/>
          <p:cNvSpPr txBox="1">
            <a:spLocks noChangeArrowheads="1"/>
          </p:cNvSpPr>
          <p:nvPr/>
        </p:nvSpPr>
        <p:spPr bwMode="auto">
          <a:xfrm>
            <a:off x="609600" y="4419600"/>
            <a:ext cx="1606550" cy="822325"/>
          </a:xfrm>
          <a:prstGeom prst="rect">
            <a:avLst/>
          </a:prstGeom>
          <a:noFill/>
          <a:ln w="9525">
            <a:noFill/>
            <a:miter lim="800000"/>
            <a:headEnd/>
            <a:tailEnd/>
          </a:ln>
          <a:effectLst/>
        </p:spPr>
        <p:txBody>
          <a:bodyPr wrap="none">
            <a:spAutoFit/>
          </a:bodyPr>
          <a:lstStyle/>
          <a:p>
            <a:pPr eaLnBrk="1" hangingPunct="1"/>
            <a:r>
              <a:rPr lang="ja-JP" altLang="en-US" dirty="0"/>
              <a:t>プロセス2</a:t>
            </a:r>
          </a:p>
          <a:p>
            <a:pPr eaLnBrk="1" hangingPunct="1"/>
            <a:r>
              <a:rPr lang="ja-JP" altLang="en-US" dirty="0"/>
              <a:t>(優先度高)</a:t>
            </a:r>
          </a:p>
        </p:txBody>
      </p:sp>
      <p:grpSp>
        <p:nvGrpSpPr>
          <p:cNvPr id="472092" name="Group 28"/>
          <p:cNvGrpSpPr>
            <a:grpSpLocks/>
          </p:cNvGrpSpPr>
          <p:nvPr/>
        </p:nvGrpSpPr>
        <p:grpSpPr bwMode="auto">
          <a:xfrm>
            <a:off x="4572000" y="3124200"/>
            <a:ext cx="1555750" cy="1752600"/>
            <a:chOff x="2880" y="1968"/>
            <a:chExt cx="980" cy="1104"/>
          </a:xfrm>
        </p:grpSpPr>
        <p:sp>
          <p:nvSpPr>
            <p:cNvPr id="55324" name="Line 22"/>
            <p:cNvSpPr>
              <a:spLocks noChangeShapeType="1"/>
            </p:cNvSpPr>
            <p:nvPr/>
          </p:nvSpPr>
          <p:spPr bwMode="auto">
            <a:xfrm>
              <a:off x="2928" y="3072"/>
              <a:ext cx="91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55325" name="Line 23"/>
            <p:cNvSpPr>
              <a:spLocks noChangeShapeType="1"/>
            </p:cNvSpPr>
            <p:nvPr/>
          </p:nvSpPr>
          <p:spPr bwMode="auto">
            <a:xfrm flipH="1">
              <a:off x="2928" y="2256"/>
              <a:ext cx="0" cy="816"/>
            </a:xfrm>
            <a:prstGeom prst="line">
              <a:avLst/>
            </a:prstGeom>
            <a:noFill/>
            <a:ln w="19050">
              <a:solidFill>
                <a:schemeClr val="tx1"/>
              </a:solidFill>
              <a:prstDash val="sysDot"/>
              <a:round/>
              <a:headEnd/>
              <a:tailEnd type="triangle" w="med" len="med"/>
            </a:ln>
            <a:effectLst/>
          </p:spPr>
          <p:txBody>
            <a:bodyPr wrap="none"/>
            <a:lstStyle/>
            <a:p>
              <a:endParaRPr lang="ja-JP" altLang="en-US"/>
            </a:p>
          </p:txBody>
        </p:sp>
        <p:sp>
          <p:nvSpPr>
            <p:cNvPr id="55326" name="Line 24"/>
            <p:cNvSpPr>
              <a:spLocks noChangeShapeType="1"/>
            </p:cNvSpPr>
            <p:nvPr/>
          </p:nvSpPr>
          <p:spPr bwMode="auto">
            <a:xfrm>
              <a:off x="2928" y="2256"/>
              <a:ext cx="912" cy="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sp>
          <p:nvSpPr>
            <p:cNvPr id="55327" name="Text Box 25"/>
            <p:cNvSpPr txBox="1">
              <a:spLocks noChangeArrowheads="1"/>
            </p:cNvSpPr>
            <p:nvPr/>
          </p:nvSpPr>
          <p:spPr bwMode="auto">
            <a:xfrm>
              <a:off x="2976" y="1968"/>
              <a:ext cx="884" cy="288"/>
            </a:xfrm>
            <a:prstGeom prst="rect">
              <a:avLst/>
            </a:prstGeom>
            <a:noFill/>
            <a:ln w="9525">
              <a:noFill/>
              <a:miter lim="800000"/>
              <a:headEnd/>
              <a:tailEnd/>
            </a:ln>
            <a:effectLst/>
          </p:spPr>
          <p:txBody>
            <a:bodyPr wrap="none">
              <a:spAutoFit/>
            </a:bodyPr>
            <a:lstStyle/>
            <a:p>
              <a:pPr eaLnBrk="1" hangingPunct="1"/>
              <a:r>
                <a:rPr lang="ja-JP" altLang="en-US"/>
                <a:t>実行可能</a:t>
              </a:r>
            </a:p>
          </p:txBody>
        </p:sp>
        <p:sp>
          <p:nvSpPr>
            <p:cNvPr id="55328" name="Text Box 27"/>
            <p:cNvSpPr txBox="1">
              <a:spLocks noChangeArrowheads="1"/>
            </p:cNvSpPr>
            <p:nvPr/>
          </p:nvSpPr>
          <p:spPr bwMode="auto">
            <a:xfrm>
              <a:off x="2880" y="2400"/>
              <a:ext cx="816" cy="518"/>
            </a:xfrm>
            <a:prstGeom prst="rect">
              <a:avLst/>
            </a:prstGeom>
            <a:noFill/>
            <a:ln w="9525">
              <a:noFill/>
              <a:miter lim="800000"/>
              <a:headEnd/>
              <a:tailEnd/>
            </a:ln>
            <a:effectLst/>
          </p:spPr>
          <p:txBody>
            <a:bodyPr wrap="none">
              <a:spAutoFit/>
            </a:bodyPr>
            <a:lstStyle/>
            <a:p>
              <a:pPr eaLnBrk="1" hangingPunct="1"/>
              <a:r>
                <a:rPr lang="ja-JP" altLang="en-US"/>
                <a:t>プロセス</a:t>
              </a:r>
            </a:p>
            <a:p>
              <a:pPr eaLnBrk="1" hangingPunct="1"/>
              <a:r>
                <a:rPr lang="ja-JP" altLang="en-US"/>
                <a:t>切り替え</a:t>
              </a:r>
            </a:p>
          </p:txBody>
        </p:sp>
      </p:grpSp>
      <p:grpSp>
        <p:nvGrpSpPr>
          <p:cNvPr id="472110" name="Group 46"/>
          <p:cNvGrpSpPr>
            <a:grpSpLocks/>
          </p:cNvGrpSpPr>
          <p:nvPr/>
        </p:nvGrpSpPr>
        <p:grpSpPr bwMode="auto">
          <a:xfrm>
            <a:off x="2590800" y="2971800"/>
            <a:ext cx="1573213" cy="762000"/>
            <a:chOff x="1632" y="1872"/>
            <a:chExt cx="991" cy="480"/>
          </a:xfrm>
        </p:grpSpPr>
        <p:sp>
          <p:nvSpPr>
            <p:cNvPr id="55322" name="Oval 26"/>
            <p:cNvSpPr>
              <a:spLocks noChangeArrowheads="1"/>
            </p:cNvSpPr>
            <p:nvPr/>
          </p:nvSpPr>
          <p:spPr bwMode="auto">
            <a:xfrm>
              <a:off x="2016" y="2160"/>
              <a:ext cx="192" cy="192"/>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55323" name="Text Box 31"/>
            <p:cNvSpPr txBox="1">
              <a:spLocks noChangeArrowheads="1"/>
            </p:cNvSpPr>
            <p:nvPr/>
          </p:nvSpPr>
          <p:spPr bwMode="auto">
            <a:xfrm>
              <a:off x="1632" y="1872"/>
              <a:ext cx="991" cy="288"/>
            </a:xfrm>
            <a:prstGeom prst="rect">
              <a:avLst/>
            </a:prstGeom>
            <a:noFill/>
            <a:ln w="9525">
              <a:noFill/>
              <a:miter lim="800000"/>
              <a:headEnd/>
              <a:tailEnd/>
            </a:ln>
            <a:effectLst/>
          </p:spPr>
          <p:txBody>
            <a:bodyPr wrap="none">
              <a:spAutoFit/>
            </a:bodyPr>
            <a:lstStyle/>
            <a:p>
              <a:pPr eaLnBrk="1" hangingPunct="1"/>
              <a:r>
                <a:rPr lang="ja-JP" altLang="en-US"/>
                <a:t>フラグ確認</a:t>
              </a:r>
            </a:p>
          </p:txBody>
        </p:sp>
      </p:grpSp>
      <p:grpSp>
        <p:nvGrpSpPr>
          <p:cNvPr id="472113" name="Group 49"/>
          <p:cNvGrpSpPr>
            <a:grpSpLocks/>
          </p:cNvGrpSpPr>
          <p:nvPr/>
        </p:nvGrpSpPr>
        <p:grpSpPr bwMode="auto">
          <a:xfrm>
            <a:off x="6096000" y="3581400"/>
            <a:ext cx="304800" cy="1447800"/>
            <a:chOff x="3840" y="2256"/>
            <a:chExt cx="192" cy="912"/>
          </a:xfrm>
        </p:grpSpPr>
        <p:sp>
          <p:nvSpPr>
            <p:cNvPr id="55320" name="Oval 29"/>
            <p:cNvSpPr>
              <a:spLocks noChangeArrowheads="1"/>
            </p:cNvSpPr>
            <p:nvPr/>
          </p:nvSpPr>
          <p:spPr bwMode="auto">
            <a:xfrm>
              <a:off x="3840" y="2976"/>
              <a:ext cx="192" cy="192"/>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55321" name="Line 34"/>
            <p:cNvSpPr>
              <a:spLocks noChangeShapeType="1"/>
            </p:cNvSpPr>
            <p:nvPr/>
          </p:nvSpPr>
          <p:spPr bwMode="auto">
            <a:xfrm>
              <a:off x="3840" y="2256"/>
              <a:ext cx="192" cy="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grpSp>
      <p:grpSp>
        <p:nvGrpSpPr>
          <p:cNvPr id="472109" name="Group 45"/>
          <p:cNvGrpSpPr>
            <a:grpSpLocks/>
          </p:cNvGrpSpPr>
          <p:nvPr/>
        </p:nvGrpSpPr>
        <p:grpSpPr bwMode="auto">
          <a:xfrm>
            <a:off x="1143000" y="5791200"/>
            <a:ext cx="6629400" cy="533400"/>
            <a:chOff x="720" y="3648"/>
            <a:chExt cx="4176" cy="336"/>
          </a:xfrm>
        </p:grpSpPr>
        <p:sp>
          <p:nvSpPr>
            <p:cNvPr id="55318" name="Rectangle 37"/>
            <p:cNvSpPr>
              <a:spLocks noChangeArrowheads="1"/>
            </p:cNvSpPr>
            <p:nvPr/>
          </p:nvSpPr>
          <p:spPr bwMode="auto">
            <a:xfrm>
              <a:off x="720" y="3648"/>
              <a:ext cx="912" cy="336"/>
            </a:xfrm>
            <a:prstGeom prst="rect">
              <a:avLst/>
            </a:prstGeom>
            <a:solidFill>
              <a:srgbClr val="00B050"/>
            </a:solidFill>
            <a:ln w="19050">
              <a:solidFill>
                <a:schemeClr val="tx1"/>
              </a:solidFill>
              <a:miter lim="800000"/>
              <a:headEnd/>
              <a:tailEnd/>
            </a:ln>
            <a:effectLst/>
          </p:spPr>
          <p:txBody>
            <a:bodyPr wrap="none" anchor="ctr"/>
            <a:lstStyle/>
            <a:p>
              <a:pPr algn="ctr" eaLnBrk="1" hangingPunct="1"/>
              <a:r>
                <a:rPr lang="ja-JP" altLang="en-US"/>
                <a:t>優先度高</a:t>
              </a:r>
            </a:p>
          </p:txBody>
        </p:sp>
        <p:sp>
          <p:nvSpPr>
            <p:cNvPr id="55319" name="Rectangle 38"/>
            <p:cNvSpPr>
              <a:spLocks noChangeArrowheads="1"/>
            </p:cNvSpPr>
            <p:nvPr/>
          </p:nvSpPr>
          <p:spPr bwMode="auto">
            <a:xfrm>
              <a:off x="3984" y="3648"/>
              <a:ext cx="912" cy="336"/>
            </a:xfrm>
            <a:prstGeom prst="rect">
              <a:avLst/>
            </a:prstGeom>
            <a:solidFill>
              <a:srgbClr val="00B050"/>
            </a:solidFill>
            <a:ln w="19050">
              <a:solidFill>
                <a:schemeClr val="tx1"/>
              </a:solidFill>
              <a:miter lim="800000"/>
              <a:headEnd/>
              <a:tailEnd/>
            </a:ln>
            <a:effectLst/>
          </p:spPr>
          <p:txBody>
            <a:bodyPr wrap="none" anchor="ctr"/>
            <a:lstStyle/>
            <a:p>
              <a:pPr algn="ctr" eaLnBrk="1" hangingPunct="1"/>
              <a:r>
                <a:rPr lang="ja-JP" altLang="en-US"/>
                <a:t>優先度低</a:t>
              </a:r>
            </a:p>
          </p:txBody>
        </p:sp>
      </p:grpSp>
      <p:grpSp>
        <p:nvGrpSpPr>
          <p:cNvPr id="472108" name="Group 44"/>
          <p:cNvGrpSpPr>
            <a:grpSpLocks/>
          </p:cNvGrpSpPr>
          <p:nvPr/>
        </p:nvGrpSpPr>
        <p:grpSpPr bwMode="auto">
          <a:xfrm>
            <a:off x="2590800" y="5486400"/>
            <a:ext cx="3733800" cy="457200"/>
            <a:chOff x="1632" y="3456"/>
            <a:chExt cx="2352" cy="288"/>
          </a:xfrm>
        </p:grpSpPr>
        <p:sp>
          <p:nvSpPr>
            <p:cNvPr id="55316" name="Line 39"/>
            <p:cNvSpPr>
              <a:spLocks noChangeShapeType="1"/>
            </p:cNvSpPr>
            <p:nvPr/>
          </p:nvSpPr>
          <p:spPr bwMode="auto">
            <a:xfrm>
              <a:off x="1632" y="3744"/>
              <a:ext cx="2352" cy="0"/>
            </a:xfrm>
            <a:prstGeom prst="line">
              <a:avLst/>
            </a:prstGeom>
            <a:noFill/>
            <a:ln w="28575">
              <a:solidFill>
                <a:srgbClr val="FFFF99"/>
              </a:solidFill>
              <a:round/>
              <a:headEnd/>
              <a:tailEnd type="triangle" w="med" len="med"/>
            </a:ln>
            <a:effectLst/>
          </p:spPr>
          <p:txBody>
            <a:bodyPr wrap="none"/>
            <a:lstStyle/>
            <a:p>
              <a:endParaRPr lang="ja-JP" altLang="en-US"/>
            </a:p>
          </p:txBody>
        </p:sp>
        <p:sp>
          <p:nvSpPr>
            <p:cNvPr id="55317" name="Text Box 40"/>
            <p:cNvSpPr txBox="1">
              <a:spLocks noChangeArrowheads="1"/>
            </p:cNvSpPr>
            <p:nvPr/>
          </p:nvSpPr>
          <p:spPr bwMode="auto">
            <a:xfrm>
              <a:off x="1776" y="3456"/>
              <a:ext cx="2137" cy="288"/>
            </a:xfrm>
            <a:prstGeom prst="rect">
              <a:avLst/>
            </a:prstGeom>
            <a:noFill/>
            <a:ln w="9525">
              <a:noFill/>
              <a:miter lim="800000"/>
              <a:headEnd/>
              <a:tailEnd/>
            </a:ln>
            <a:effectLst/>
          </p:spPr>
          <p:txBody>
            <a:bodyPr wrap="none">
              <a:spAutoFit/>
            </a:bodyPr>
            <a:lstStyle/>
            <a:p>
              <a:pPr eaLnBrk="1" hangingPunct="1"/>
              <a:r>
                <a:rPr lang="ja-JP" altLang="en-US"/>
                <a:t>臨界領域を出るのを待つ</a:t>
              </a:r>
            </a:p>
          </p:txBody>
        </p:sp>
      </p:grpSp>
      <p:grpSp>
        <p:nvGrpSpPr>
          <p:cNvPr id="472107" name="Group 43"/>
          <p:cNvGrpSpPr>
            <a:grpSpLocks/>
          </p:cNvGrpSpPr>
          <p:nvPr/>
        </p:nvGrpSpPr>
        <p:grpSpPr bwMode="auto">
          <a:xfrm>
            <a:off x="2590800" y="6248400"/>
            <a:ext cx="3733800" cy="457200"/>
            <a:chOff x="1632" y="3936"/>
            <a:chExt cx="2352" cy="288"/>
          </a:xfrm>
        </p:grpSpPr>
        <p:sp>
          <p:nvSpPr>
            <p:cNvPr id="55314" name="Line 41"/>
            <p:cNvSpPr>
              <a:spLocks noChangeShapeType="1"/>
            </p:cNvSpPr>
            <p:nvPr/>
          </p:nvSpPr>
          <p:spPr bwMode="auto">
            <a:xfrm flipH="1">
              <a:off x="1632" y="3936"/>
              <a:ext cx="2352" cy="0"/>
            </a:xfrm>
            <a:prstGeom prst="line">
              <a:avLst/>
            </a:prstGeom>
            <a:noFill/>
            <a:ln w="28575">
              <a:solidFill>
                <a:srgbClr val="FFFF99"/>
              </a:solidFill>
              <a:round/>
              <a:headEnd/>
              <a:tailEnd type="triangle" w="med" len="med"/>
            </a:ln>
            <a:effectLst/>
          </p:spPr>
          <p:txBody>
            <a:bodyPr wrap="none"/>
            <a:lstStyle/>
            <a:p>
              <a:endParaRPr lang="ja-JP" altLang="en-US"/>
            </a:p>
          </p:txBody>
        </p:sp>
        <p:sp>
          <p:nvSpPr>
            <p:cNvPr id="55315" name="Text Box 42"/>
            <p:cNvSpPr txBox="1">
              <a:spLocks noChangeArrowheads="1"/>
            </p:cNvSpPr>
            <p:nvPr/>
          </p:nvSpPr>
          <p:spPr bwMode="auto">
            <a:xfrm>
              <a:off x="1776" y="3936"/>
              <a:ext cx="2120" cy="288"/>
            </a:xfrm>
            <a:prstGeom prst="rect">
              <a:avLst/>
            </a:prstGeom>
            <a:noFill/>
            <a:ln w="9525">
              <a:noFill/>
              <a:miter lim="800000"/>
              <a:headEnd/>
              <a:tailEnd/>
            </a:ln>
            <a:effectLst/>
          </p:spPr>
          <p:txBody>
            <a:bodyPr wrap="none">
              <a:spAutoFit/>
            </a:bodyPr>
            <a:lstStyle/>
            <a:p>
              <a:pPr eaLnBrk="1" hangingPunct="1"/>
              <a:r>
                <a:rPr lang="en-US" altLang="ja-JP"/>
                <a:t>CPU</a:t>
              </a:r>
              <a:r>
                <a:rPr lang="ja-JP" altLang="en-US"/>
                <a:t>を解放するのを待つ</a:t>
              </a:r>
            </a:p>
          </p:txBody>
        </p:sp>
      </p:grpSp>
      <p:grpSp>
        <p:nvGrpSpPr>
          <p:cNvPr id="472112" name="Group 48"/>
          <p:cNvGrpSpPr>
            <a:grpSpLocks/>
          </p:cNvGrpSpPr>
          <p:nvPr/>
        </p:nvGrpSpPr>
        <p:grpSpPr bwMode="auto">
          <a:xfrm>
            <a:off x="6400800" y="3581400"/>
            <a:ext cx="1600200" cy="1295400"/>
            <a:chOff x="4032" y="2256"/>
            <a:chExt cx="1008" cy="816"/>
          </a:xfrm>
        </p:grpSpPr>
        <p:sp>
          <p:nvSpPr>
            <p:cNvPr id="55311" name="Line 30"/>
            <p:cNvSpPr>
              <a:spLocks noChangeShapeType="1"/>
            </p:cNvSpPr>
            <p:nvPr/>
          </p:nvSpPr>
          <p:spPr bwMode="auto">
            <a:xfrm>
              <a:off x="4032" y="3072"/>
              <a:ext cx="100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55312" name="Text Box 33"/>
            <p:cNvSpPr txBox="1">
              <a:spLocks noChangeArrowheads="1"/>
            </p:cNvSpPr>
            <p:nvPr/>
          </p:nvSpPr>
          <p:spPr bwMode="auto">
            <a:xfrm>
              <a:off x="4080" y="2736"/>
              <a:ext cx="884" cy="288"/>
            </a:xfrm>
            <a:prstGeom prst="rect">
              <a:avLst/>
            </a:prstGeom>
            <a:noFill/>
            <a:ln w="9525">
              <a:noFill/>
              <a:miter lim="800000"/>
              <a:headEnd/>
              <a:tailEnd/>
            </a:ln>
            <a:effectLst/>
          </p:spPr>
          <p:txBody>
            <a:bodyPr wrap="none">
              <a:spAutoFit/>
            </a:bodyPr>
            <a:lstStyle/>
            <a:p>
              <a:pPr eaLnBrk="1" hangingPunct="1"/>
              <a:r>
                <a:rPr lang="ja-JP" altLang="en-US"/>
                <a:t>繁忙待機</a:t>
              </a:r>
            </a:p>
          </p:txBody>
        </p:sp>
        <p:sp>
          <p:nvSpPr>
            <p:cNvPr id="55313" name="Line 47"/>
            <p:cNvSpPr>
              <a:spLocks noChangeShapeType="1"/>
            </p:cNvSpPr>
            <p:nvPr/>
          </p:nvSpPr>
          <p:spPr bwMode="auto">
            <a:xfrm>
              <a:off x="4032" y="2256"/>
              <a:ext cx="1008" cy="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grpSp>
      <p:sp>
        <p:nvSpPr>
          <p:cNvPr id="55310" name="Text Box 51"/>
          <p:cNvSpPr txBox="1">
            <a:spLocks noChangeArrowheads="1"/>
          </p:cNvSpPr>
          <p:nvPr/>
        </p:nvSpPr>
        <p:spPr bwMode="auto">
          <a:xfrm>
            <a:off x="609600" y="1905000"/>
            <a:ext cx="2317750" cy="457200"/>
          </a:xfrm>
          <a:prstGeom prst="rect">
            <a:avLst/>
          </a:prstGeom>
          <a:noFill/>
          <a:ln w="9525">
            <a:noFill/>
            <a:miter lim="800000"/>
            <a:headEnd/>
            <a:tailEnd/>
          </a:ln>
          <a:effectLst/>
        </p:spPr>
        <p:txBody>
          <a:bodyPr wrap="none">
            <a:spAutoFit/>
          </a:bodyPr>
          <a:lstStyle/>
          <a:p>
            <a:pPr eaLnBrk="1" hangingPunct="1"/>
            <a:r>
              <a:rPr lang="ja-JP" altLang="en-US"/>
              <a:t>優先度逆転問題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72084"/>
                                        </p:tgtEl>
                                        <p:attrNameLst>
                                          <p:attrName>style.visibility</p:attrName>
                                        </p:attrNameLst>
                                      </p:cBhvr>
                                      <p:to>
                                        <p:strVal val="visible"/>
                                      </p:to>
                                    </p:set>
                                    <p:animEffect transition="in" filter="checkerboard(across)">
                                      <p:cBhvr>
                                        <p:cTn id="7" dur="500"/>
                                        <p:tgtEl>
                                          <p:spTgt spid="4720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72085"/>
                                        </p:tgtEl>
                                        <p:attrNameLst>
                                          <p:attrName>style.visibility</p:attrName>
                                        </p:attrNameLst>
                                      </p:cBhvr>
                                      <p:to>
                                        <p:strVal val="visible"/>
                                      </p:to>
                                    </p:set>
                                    <p:animEffect transition="in" filter="checkerboard(across)">
                                      <p:cBhvr>
                                        <p:cTn id="12" dur="500"/>
                                        <p:tgtEl>
                                          <p:spTgt spid="47208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2080"/>
                                        </p:tgtEl>
                                        <p:attrNameLst>
                                          <p:attrName>style.visibility</p:attrName>
                                        </p:attrNameLst>
                                      </p:cBhvr>
                                      <p:to>
                                        <p:strVal val="visible"/>
                                      </p:to>
                                    </p:set>
                                    <p:animEffect transition="in" filter="wipe(left)">
                                      <p:cBhvr>
                                        <p:cTn id="17" dur="500"/>
                                        <p:tgtEl>
                                          <p:spTgt spid="47208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72110"/>
                                        </p:tgtEl>
                                        <p:attrNameLst>
                                          <p:attrName>style.visibility</p:attrName>
                                        </p:attrNameLst>
                                      </p:cBhvr>
                                      <p:to>
                                        <p:strVal val="visible"/>
                                      </p:to>
                                    </p:set>
                                    <p:animEffect transition="in" filter="wipe(left)">
                                      <p:cBhvr>
                                        <p:cTn id="22" dur="500"/>
                                        <p:tgtEl>
                                          <p:spTgt spid="4721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72096"/>
                                        </p:tgtEl>
                                        <p:attrNameLst>
                                          <p:attrName>style.visibility</p:attrName>
                                        </p:attrNameLst>
                                      </p:cBhvr>
                                      <p:to>
                                        <p:strVal val="visible"/>
                                      </p:to>
                                    </p:set>
                                    <p:animEffect transition="in" filter="wipe(left)">
                                      <p:cBhvr>
                                        <p:cTn id="27" dur="500"/>
                                        <p:tgtEl>
                                          <p:spTgt spid="47209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472092"/>
                                        </p:tgtEl>
                                        <p:attrNameLst>
                                          <p:attrName>style.visibility</p:attrName>
                                        </p:attrNameLst>
                                      </p:cBhvr>
                                      <p:to>
                                        <p:strVal val="visible"/>
                                      </p:to>
                                    </p:set>
                                    <p:animEffect transition="in" filter="wipe(left)">
                                      <p:cBhvr>
                                        <p:cTn id="32" dur="500"/>
                                        <p:tgtEl>
                                          <p:spTgt spid="47209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472113"/>
                                        </p:tgtEl>
                                        <p:attrNameLst>
                                          <p:attrName>style.visibility</p:attrName>
                                        </p:attrNameLst>
                                      </p:cBhvr>
                                      <p:to>
                                        <p:strVal val="visible"/>
                                      </p:to>
                                    </p:set>
                                    <p:animEffect transition="in" filter="wipe(left)">
                                      <p:cBhvr>
                                        <p:cTn id="37" dur="500"/>
                                        <p:tgtEl>
                                          <p:spTgt spid="4721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472112"/>
                                        </p:tgtEl>
                                        <p:attrNameLst>
                                          <p:attrName>style.visibility</p:attrName>
                                        </p:attrNameLst>
                                      </p:cBhvr>
                                      <p:to>
                                        <p:strVal val="visible"/>
                                      </p:to>
                                    </p:set>
                                    <p:animEffect transition="in" filter="wipe(left)">
                                      <p:cBhvr>
                                        <p:cTn id="42" dur="500"/>
                                        <p:tgtEl>
                                          <p:spTgt spid="47211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472109"/>
                                        </p:tgtEl>
                                        <p:attrNameLst>
                                          <p:attrName>style.visibility</p:attrName>
                                        </p:attrNameLst>
                                      </p:cBhvr>
                                      <p:to>
                                        <p:strVal val="visible"/>
                                      </p:to>
                                    </p:set>
                                    <p:animEffect transition="in" filter="checkerboard(across)">
                                      <p:cBhvr>
                                        <p:cTn id="47" dur="500"/>
                                        <p:tgtEl>
                                          <p:spTgt spid="47210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472108"/>
                                        </p:tgtEl>
                                        <p:attrNameLst>
                                          <p:attrName>style.visibility</p:attrName>
                                        </p:attrNameLst>
                                      </p:cBhvr>
                                      <p:to>
                                        <p:strVal val="visible"/>
                                      </p:to>
                                    </p:set>
                                    <p:animEffect transition="in" filter="wipe(left)">
                                      <p:cBhvr>
                                        <p:cTn id="52" dur="500"/>
                                        <p:tgtEl>
                                          <p:spTgt spid="47210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2" fill="hold" nodeType="clickEffect">
                                  <p:stCondLst>
                                    <p:cond delay="0"/>
                                  </p:stCondLst>
                                  <p:childTnLst>
                                    <p:set>
                                      <p:cBhvr>
                                        <p:cTn id="56" dur="1" fill="hold">
                                          <p:stCondLst>
                                            <p:cond delay="0"/>
                                          </p:stCondLst>
                                        </p:cTn>
                                        <p:tgtEl>
                                          <p:spTgt spid="472107"/>
                                        </p:tgtEl>
                                        <p:attrNameLst>
                                          <p:attrName>style.visibility</p:attrName>
                                        </p:attrNameLst>
                                      </p:cBhvr>
                                      <p:to>
                                        <p:strVal val="visible"/>
                                      </p:to>
                                    </p:set>
                                    <p:animEffect transition="in" filter="wipe(right)">
                                      <p:cBhvr>
                                        <p:cTn id="57" dur="500"/>
                                        <p:tgtEl>
                                          <p:spTgt spid="472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80" grpId="0" animBg="1"/>
      <p:bldP spid="472084" grpId="0" autoUpdateAnimBg="0"/>
      <p:bldP spid="472085"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800100"/>
            <a:ext cx="7772400" cy="762000"/>
          </a:xfrm>
        </p:spPr>
        <p:txBody>
          <a:bodyPr/>
          <a:lstStyle/>
          <a:p>
            <a:pPr eaLnBrk="1" hangingPunct="1"/>
            <a:r>
              <a:rPr lang="ja-JP" altLang="en-US"/>
              <a:t>繁忙待機</a:t>
            </a:r>
            <a:endParaRPr lang="en-US" altLang="ja-JP" sz="3600">
              <a:latin typeface="Times New Roman" charset="0"/>
            </a:endParaRPr>
          </a:p>
        </p:txBody>
      </p:sp>
      <p:sp>
        <p:nvSpPr>
          <p:cNvPr id="56323" name="Line 4"/>
          <p:cNvSpPr>
            <a:spLocks noChangeShapeType="1"/>
          </p:cNvSpPr>
          <p:nvPr/>
        </p:nvSpPr>
        <p:spPr bwMode="auto">
          <a:xfrm>
            <a:off x="2286000" y="3581400"/>
            <a:ext cx="914400"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56324" name="Group 5"/>
          <p:cNvGrpSpPr>
            <a:grpSpLocks/>
          </p:cNvGrpSpPr>
          <p:nvPr/>
        </p:nvGrpSpPr>
        <p:grpSpPr bwMode="auto">
          <a:xfrm>
            <a:off x="3505200" y="2514600"/>
            <a:ext cx="1631950" cy="1981200"/>
            <a:chOff x="2208" y="1584"/>
            <a:chExt cx="1028" cy="1248"/>
          </a:xfrm>
        </p:grpSpPr>
        <p:sp>
          <p:nvSpPr>
            <p:cNvPr id="56350" name="Line 6"/>
            <p:cNvSpPr>
              <a:spLocks noChangeShapeType="1"/>
            </p:cNvSpPr>
            <p:nvPr/>
          </p:nvSpPr>
          <p:spPr bwMode="auto">
            <a:xfrm>
              <a:off x="2208" y="1632"/>
              <a:ext cx="0" cy="1200"/>
            </a:xfrm>
            <a:prstGeom prst="line">
              <a:avLst/>
            </a:prstGeom>
            <a:noFill/>
            <a:ln w="28575">
              <a:solidFill>
                <a:schemeClr val="tx1"/>
              </a:solidFill>
              <a:round/>
              <a:headEnd/>
              <a:tailEnd/>
            </a:ln>
            <a:effectLst/>
          </p:spPr>
          <p:txBody>
            <a:bodyPr wrap="none"/>
            <a:lstStyle/>
            <a:p>
              <a:endParaRPr lang="ja-JP" altLang="en-US"/>
            </a:p>
          </p:txBody>
        </p:sp>
        <p:sp>
          <p:nvSpPr>
            <p:cNvPr id="56351" name="Text Box 7"/>
            <p:cNvSpPr txBox="1">
              <a:spLocks noChangeArrowheads="1"/>
            </p:cNvSpPr>
            <p:nvPr/>
          </p:nvSpPr>
          <p:spPr bwMode="auto">
            <a:xfrm>
              <a:off x="2352" y="1584"/>
              <a:ext cx="884" cy="288"/>
            </a:xfrm>
            <a:prstGeom prst="rect">
              <a:avLst/>
            </a:prstGeom>
            <a:noFill/>
            <a:ln w="9525">
              <a:noFill/>
              <a:miter lim="800000"/>
              <a:headEnd/>
              <a:tailEnd/>
            </a:ln>
            <a:effectLst/>
          </p:spPr>
          <p:txBody>
            <a:bodyPr wrap="none">
              <a:spAutoFit/>
            </a:bodyPr>
            <a:lstStyle/>
            <a:p>
              <a:pPr eaLnBrk="1" hangingPunct="1"/>
              <a:r>
                <a:rPr lang="ja-JP" altLang="en-US"/>
                <a:t>臨界領域</a:t>
              </a:r>
            </a:p>
          </p:txBody>
        </p:sp>
        <p:sp>
          <p:nvSpPr>
            <p:cNvPr id="56352" name="Line 8"/>
            <p:cNvSpPr>
              <a:spLocks noChangeShapeType="1"/>
            </p:cNvSpPr>
            <p:nvPr/>
          </p:nvSpPr>
          <p:spPr bwMode="auto">
            <a:xfrm>
              <a:off x="2208" y="2256"/>
              <a:ext cx="720"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56325" name="Text Box 9"/>
          <p:cNvSpPr txBox="1">
            <a:spLocks noChangeArrowheads="1"/>
          </p:cNvSpPr>
          <p:nvPr/>
        </p:nvSpPr>
        <p:spPr bwMode="auto">
          <a:xfrm>
            <a:off x="609600" y="3124200"/>
            <a:ext cx="1606550" cy="822325"/>
          </a:xfrm>
          <a:prstGeom prst="rect">
            <a:avLst/>
          </a:prstGeom>
          <a:noFill/>
          <a:ln w="9525">
            <a:noFill/>
            <a:miter lim="800000"/>
            <a:headEnd/>
            <a:tailEnd/>
          </a:ln>
          <a:effectLst/>
        </p:spPr>
        <p:txBody>
          <a:bodyPr wrap="none">
            <a:spAutoFit/>
          </a:bodyPr>
          <a:lstStyle/>
          <a:p>
            <a:pPr eaLnBrk="1" hangingPunct="1"/>
            <a:r>
              <a:rPr lang="ja-JP" altLang="en-US"/>
              <a:t>プロセス1</a:t>
            </a:r>
          </a:p>
          <a:p>
            <a:pPr eaLnBrk="1" hangingPunct="1"/>
            <a:r>
              <a:rPr lang="ja-JP" altLang="en-US"/>
              <a:t>(優先度低)</a:t>
            </a:r>
          </a:p>
        </p:txBody>
      </p:sp>
      <p:sp>
        <p:nvSpPr>
          <p:cNvPr id="56326" name="Text Box 10"/>
          <p:cNvSpPr txBox="1">
            <a:spLocks noChangeArrowheads="1"/>
          </p:cNvSpPr>
          <p:nvPr/>
        </p:nvSpPr>
        <p:spPr bwMode="auto">
          <a:xfrm>
            <a:off x="609600" y="4419600"/>
            <a:ext cx="1606550" cy="822325"/>
          </a:xfrm>
          <a:prstGeom prst="rect">
            <a:avLst/>
          </a:prstGeom>
          <a:noFill/>
          <a:ln w="9525">
            <a:noFill/>
            <a:miter lim="800000"/>
            <a:headEnd/>
            <a:tailEnd/>
          </a:ln>
          <a:effectLst/>
        </p:spPr>
        <p:txBody>
          <a:bodyPr wrap="none">
            <a:spAutoFit/>
          </a:bodyPr>
          <a:lstStyle/>
          <a:p>
            <a:pPr eaLnBrk="1" hangingPunct="1"/>
            <a:r>
              <a:rPr lang="ja-JP" altLang="en-US"/>
              <a:t>プロセス2</a:t>
            </a:r>
          </a:p>
          <a:p>
            <a:pPr eaLnBrk="1" hangingPunct="1"/>
            <a:r>
              <a:rPr lang="ja-JP" altLang="en-US"/>
              <a:t>(優先度高)</a:t>
            </a:r>
          </a:p>
        </p:txBody>
      </p:sp>
      <p:grpSp>
        <p:nvGrpSpPr>
          <p:cNvPr id="56327" name="Group 11"/>
          <p:cNvGrpSpPr>
            <a:grpSpLocks/>
          </p:cNvGrpSpPr>
          <p:nvPr/>
        </p:nvGrpSpPr>
        <p:grpSpPr bwMode="auto">
          <a:xfrm>
            <a:off x="4572000" y="3124200"/>
            <a:ext cx="1555750" cy="1752600"/>
            <a:chOff x="2880" y="1968"/>
            <a:chExt cx="980" cy="1104"/>
          </a:xfrm>
        </p:grpSpPr>
        <p:sp>
          <p:nvSpPr>
            <p:cNvPr id="56345" name="Line 12"/>
            <p:cNvSpPr>
              <a:spLocks noChangeShapeType="1"/>
            </p:cNvSpPr>
            <p:nvPr/>
          </p:nvSpPr>
          <p:spPr bwMode="auto">
            <a:xfrm>
              <a:off x="2928" y="3072"/>
              <a:ext cx="912"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56346" name="Line 13"/>
            <p:cNvSpPr>
              <a:spLocks noChangeShapeType="1"/>
            </p:cNvSpPr>
            <p:nvPr/>
          </p:nvSpPr>
          <p:spPr bwMode="auto">
            <a:xfrm flipH="1">
              <a:off x="2928" y="2256"/>
              <a:ext cx="0" cy="816"/>
            </a:xfrm>
            <a:prstGeom prst="line">
              <a:avLst/>
            </a:prstGeom>
            <a:noFill/>
            <a:ln w="19050">
              <a:solidFill>
                <a:schemeClr val="tx1"/>
              </a:solidFill>
              <a:prstDash val="sysDot"/>
              <a:round/>
              <a:headEnd/>
              <a:tailEnd type="triangle" w="med" len="med"/>
            </a:ln>
            <a:effectLst/>
          </p:spPr>
          <p:txBody>
            <a:bodyPr wrap="none"/>
            <a:lstStyle/>
            <a:p>
              <a:endParaRPr lang="ja-JP" altLang="en-US"/>
            </a:p>
          </p:txBody>
        </p:sp>
        <p:sp>
          <p:nvSpPr>
            <p:cNvPr id="56347" name="Line 14"/>
            <p:cNvSpPr>
              <a:spLocks noChangeShapeType="1"/>
            </p:cNvSpPr>
            <p:nvPr/>
          </p:nvSpPr>
          <p:spPr bwMode="auto">
            <a:xfrm>
              <a:off x="2928" y="2256"/>
              <a:ext cx="912" cy="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sp>
          <p:nvSpPr>
            <p:cNvPr id="56348" name="Text Box 15"/>
            <p:cNvSpPr txBox="1">
              <a:spLocks noChangeArrowheads="1"/>
            </p:cNvSpPr>
            <p:nvPr/>
          </p:nvSpPr>
          <p:spPr bwMode="auto">
            <a:xfrm>
              <a:off x="2976" y="1968"/>
              <a:ext cx="884" cy="288"/>
            </a:xfrm>
            <a:prstGeom prst="rect">
              <a:avLst/>
            </a:prstGeom>
            <a:noFill/>
            <a:ln w="9525">
              <a:noFill/>
              <a:miter lim="800000"/>
              <a:headEnd/>
              <a:tailEnd/>
            </a:ln>
            <a:effectLst/>
          </p:spPr>
          <p:txBody>
            <a:bodyPr wrap="none">
              <a:spAutoFit/>
            </a:bodyPr>
            <a:lstStyle/>
            <a:p>
              <a:pPr eaLnBrk="1" hangingPunct="1"/>
              <a:r>
                <a:rPr lang="ja-JP" altLang="en-US"/>
                <a:t>実行可能</a:t>
              </a:r>
            </a:p>
          </p:txBody>
        </p:sp>
        <p:sp>
          <p:nvSpPr>
            <p:cNvPr id="56349" name="Text Box 16"/>
            <p:cNvSpPr txBox="1">
              <a:spLocks noChangeArrowheads="1"/>
            </p:cNvSpPr>
            <p:nvPr/>
          </p:nvSpPr>
          <p:spPr bwMode="auto">
            <a:xfrm>
              <a:off x="2880" y="2400"/>
              <a:ext cx="816" cy="518"/>
            </a:xfrm>
            <a:prstGeom prst="rect">
              <a:avLst/>
            </a:prstGeom>
            <a:noFill/>
            <a:ln w="9525">
              <a:noFill/>
              <a:miter lim="800000"/>
              <a:headEnd/>
              <a:tailEnd/>
            </a:ln>
            <a:effectLst/>
          </p:spPr>
          <p:txBody>
            <a:bodyPr wrap="none">
              <a:spAutoFit/>
            </a:bodyPr>
            <a:lstStyle/>
            <a:p>
              <a:pPr eaLnBrk="1" hangingPunct="1"/>
              <a:r>
                <a:rPr lang="ja-JP" altLang="en-US"/>
                <a:t>プロセス</a:t>
              </a:r>
            </a:p>
            <a:p>
              <a:pPr eaLnBrk="1" hangingPunct="1"/>
              <a:r>
                <a:rPr lang="ja-JP" altLang="en-US"/>
                <a:t>切り替え</a:t>
              </a:r>
            </a:p>
          </p:txBody>
        </p:sp>
      </p:grpSp>
      <p:grpSp>
        <p:nvGrpSpPr>
          <p:cNvPr id="56328" name="Group 18"/>
          <p:cNvGrpSpPr>
            <a:grpSpLocks/>
          </p:cNvGrpSpPr>
          <p:nvPr/>
        </p:nvGrpSpPr>
        <p:grpSpPr bwMode="auto">
          <a:xfrm>
            <a:off x="2590800" y="2971800"/>
            <a:ext cx="1573213" cy="762000"/>
            <a:chOff x="1632" y="1872"/>
            <a:chExt cx="991" cy="480"/>
          </a:xfrm>
        </p:grpSpPr>
        <p:sp>
          <p:nvSpPr>
            <p:cNvPr id="56343" name="Oval 19"/>
            <p:cNvSpPr>
              <a:spLocks noChangeArrowheads="1"/>
            </p:cNvSpPr>
            <p:nvPr/>
          </p:nvSpPr>
          <p:spPr bwMode="auto">
            <a:xfrm>
              <a:off x="2016" y="2160"/>
              <a:ext cx="192" cy="192"/>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56344" name="Text Box 20"/>
            <p:cNvSpPr txBox="1">
              <a:spLocks noChangeArrowheads="1"/>
            </p:cNvSpPr>
            <p:nvPr/>
          </p:nvSpPr>
          <p:spPr bwMode="auto">
            <a:xfrm>
              <a:off x="1632" y="1872"/>
              <a:ext cx="991" cy="288"/>
            </a:xfrm>
            <a:prstGeom prst="rect">
              <a:avLst/>
            </a:prstGeom>
            <a:noFill/>
            <a:ln w="9525">
              <a:noFill/>
              <a:miter lim="800000"/>
              <a:headEnd/>
              <a:tailEnd/>
            </a:ln>
            <a:effectLst/>
          </p:spPr>
          <p:txBody>
            <a:bodyPr wrap="none">
              <a:spAutoFit/>
            </a:bodyPr>
            <a:lstStyle/>
            <a:p>
              <a:pPr eaLnBrk="1" hangingPunct="1"/>
              <a:r>
                <a:rPr lang="ja-JP" altLang="en-US"/>
                <a:t>フラグ確認</a:t>
              </a:r>
            </a:p>
          </p:txBody>
        </p:sp>
      </p:grpSp>
      <p:grpSp>
        <p:nvGrpSpPr>
          <p:cNvPr id="473130" name="Group 42"/>
          <p:cNvGrpSpPr>
            <a:grpSpLocks/>
          </p:cNvGrpSpPr>
          <p:nvPr/>
        </p:nvGrpSpPr>
        <p:grpSpPr bwMode="auto">
          <a:xfrm>
            <a:off x="6400800" y="4343400"/>
            <a:ext cx="1187450" cy="533400"/>
            <a:chOff x="4032" y="2736"/>
            <a:chExt cx="748" cy="336"/>
          </a:xfrm>
        </p:grpSpPr>
        <p:sp>
          <p:nvSpPr>
            <p:cNvPr id="56341" name="Line 22"/>
            <p:cNvSpPr>
              <a:spLocks noChangeShapeType="1"/>
            </p:cNvSpPr>
            <p:nvPr/>
          </p:nvSpPr>
          <p:spPr bwMode="auto">
            <a:xfrm>
              <a:off x="4032" y="3072"/>
              <a:ext cx="528" cy="0"/>
            </a:xfrm>
            <a:prstGeom prst="line">
              <a:avLst/>
            </a:prstGeom>
            <a:noFill/>
            <a:ln w="38100">
              <a:solidFill>
                <a:srgbClr val="FFFF99"/>
              </a:solidFill>
              <a:prstDash val="dash"/>
              <a:round/>
              <a:headEnd/>
              <a:tailEnd type="triangle" w="med" len="med"/>
            </a:ln>
            <a:effectLst/>
          </p:spPr>
          <p:txBody>
            <a:bodyPr wrap="none"/>
            <a:lstStyle/>
            <a:p>
              <a:endParaRPr lang="ja-JP" altLang="en-US"/>
            </a:p>
          </p:txBody>
        </p:sp>
        <p:sp>
          <p:nvSpPr>
            <p:cNvPr id="56342" name="Text Box 23"/>
            <p:cNvSpPr txBox="1">
              <a:spLocks noChangeArrowheads="1"/>
            </p:cNvSpPr>
            <p:nvPr/>
          </p:nvSpPr>
          <p:spPr bwMode="auto">
            <a:xfrm>
              <a:off x="4032" y="2736"/>
              <a:ext cx="748" cy="288"/>
            </a:xfrm>
            <a:prstGeom prst="rect">
              <a:avLst/>
            </a:prstGeom>
            <a:noFill/>
            <a:ln w="9525">
              <a:noFill/>
              <a:miter lim="800000"/>
              <a:headEnd/>
              <a:tailEnd/>
            </a:ln>
            <a:effectLst/>
          </p:spPr>
          <p:txBody>
            <a:bodyPr wrap="none">
              <a:spAutoFit/>
            </a:bodyPr>
            <a:lstStyle/>
            <a:p>
              <a:pPr eaLnBrk="1" hangingPunct="1"/>
              <a:r>
                <a:rPr lang="ja-JP" altLang="en-US"/>
                <a:t>ブロック</a:t>
              </a:r>
            </a:p>
          </p:txBody>
        </p:sp>
      </p:grpSp>
      <p:grpSp>
        <p:nvGrpSpPr>
          <p:cNvPr id="56330" name="Group 45"/>
          <p:cNvGrpSpPr>
            <a:grpSpLocks/>
          </p:cNvGrpSpPr>
          <p:nvPr/>
        </p:nvGrpSpPr>
        <p:grpSpPr bwMode="auto">
          <a:xfrm>
            <a:off x="6096000" y="3581400"/>
            <a:ext cx="304800" cy="1447800"/>
            <a:chOff x="3840" y="2256"/>
            <a:chExt cx="192" cy="912"/>
          </a:xfrm>
        </p:grpSpPr>
        <p:sp>
          <p:nvSpPr>
            <p:cNvPr id="56339" name="Oval 17"/>
            <p:cNvSpPr>
              <a:spLocks noChangeArrowheads="1"/>
            </p:cNvSpPr>
            <p:nvPr/>
          </p:nvSpPr>
          <p:spPr bwMode="auto">
            <a:xfrm>
              <a:off x="3840" y="2976"/>
              <a:ext cx="192" cy="192"/>
            </a:xfrm>
            <a:prstGeom prst="ellipse">
              <a:avLst/>
            </a:prstGeom>
            <a:solidFill>
              <a:srgbClr val="CCFFCC"/>
            </a:solidFill>
            <a:ln w="9525">
              <a:solidFill>
                <a:schemeClr val="tx1"/>
              </a:solidFill>
              <a:round/>
              <a:headEnd/>
              <a:tailEnd/>
            </a:ln>
            <a:effectLst/>
          </p:spPr>
          <p:txBody>
            <a:bodyPr wrap="none" anchor="ctr"/>
            <a:lstStyle/>
            <a:p>
              <a:pPr eaLnBrk="1" hangingPunct="1"/>
              <a:endParaRPr lang="ja-JP" altLang="en-US"/>
            </a:p>
          </p:txBody>
        </p:sp>
        <p:sp>
          <p:nvSpPr>
            <p:cNvPr id="56340" name="Line 24"/>
            <p:cNvSpPr>
              <a:spLocks noChangeShapeType="1"/>
            </p:cNvSpPr>
            <p:nvPr/>
          </p:nvSpPr>
          <p:spPr bwMode="auto">
            <a:xfrm>
              <a:off x="3840" y="2256"/>
              <a:ext cx="192" cy="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grpSp>
      <p:sp>
        <p:nvSpPr>
          <p:cNvPr id="56331" name="Text Box 35"/>
          <p:cNvSpPr txBox="1">
            <a:spLocks noChangeArrowheads="1"/>
          </p:cNvSpPr>
          <p:nvPr/>
        </p:nvSpPr>
        <p:spPr bwMode="auto">
          <a:xfrm>
            <a:off x="381000" y="1752600"/>
            <a:ext cx="6340475" cy="519113"/>
          </a:xfrm>
          <a:prstGeom prst="rect">
            <a:avLst/>
          </a:prstGeom>
          <a:noFill/>
          <a:ln w="9525">
            <a:noFill/>
            <a:miter lim="800000"/>
            <a:headEnd/>
            <a:tailEnd/>
          </a:ln>
          <a:effectLst/>
        </p:spPr>
        <p:txBody>
          <a:bodyPr wrap="none">
            <a:spAutoFit/>
          </a:bodyPr>
          <a:lstStyle/>
          <a:p>
            <a:pPr eaLnBrk="1" hangingPunct="1"/>
            <a:r>
              <a:rPr lang="ja-JP" altLang="en-US" sz="2800"/>
              <a:t>ループ中はプロセスをブロック状態にする</a:t>
            </a:r>
          </a:p>
        </p:txBody>
      </p:sp>
      <p:grpSp>
        <p:nvGrpSpPr>
          <p:cNvPr id="473131" name="Group 43"/>
          <p:cNvGrpSpPr>
            <a:grpSpLocks/>
          </p:cNvGrpSpPr>
          <p:nvPr/>
        </p:nvGrpSpPr>
        <p:grpSpPr bwMode="auto">
          <a:xfrm>
            <a:off x="6400800" y="3581400"/>
            <a:ext cx="838200" cy="1295400"/>
            <a:chOff x="4032" y="2256"/>
            <a:chExt cx="528" cy="816"/>
          </a:xfrm>
        </p:grpSpPr>
        <p:sp>
          <p:nvSpPr>
            <p:cNvPr id="56337" name="Line 36"/>
            <p:cNvSpPr>
              <a:spLocks noChangeShapeType="1"/>
            </p:cNvSpPr>
            <p:nvPr/>
          </p:nvSpPr>
          <p:spPr bwMode="auto">
            <a:xfrm flipV="1">
              <a:off x="4032" y="2256"/>
              <a:ext cx="0" cy="816"/>
            </a:xfrm>
            <a:prstGeom prst="line">
              <a:avLst/>
            </a:prstGeom>
            <a:noFill/>
            <a:ln w="19050">
              <a:solidFill>
                <a:schemeClr val="tx1"/>
              </a:solidFill>
              <a:prstDash val="sysDot"/>
              <a:round/>
              <a:headEnd/>
              <a:tailEnd type="triangle" w="med" len="med"/>
            </a:ln>
            <a:effectLst/>
          </p:spPr>
          <p:txBody>
            <a:bodyPr wrap="none"/>
            <a:lstStyle/>
            <a:p>
              <a:endParaRPr lang="ja-JP" altLang="en-US"/>
            </a:p>
          </p:txBody>
        </p:sp>
        <p:sp>
          <p:nvSpPr>
            <p:cNvPr id="56338" name="Line 37"/>
            <p:cNvSpPr>
              <a:spLocks noChangeShapeType="1"/>
            </p:cNvSpPr>
            <p:nvPr/>
          </p:nvSpPr>
          <p:spPr bwMode="auto">
            <a:xfrm>
              <a:off x="4032" y="2256"/>
              <a:ext cx="528" cy="0"/>
            </a:xfrm>
            <a:prstGeom prst="line">
              <a:avLst/>
            </a:prstGeom>
            <a:noFill/>
            <a:ln w="38100">
              <a:solidFill>
                <a:srgbClr val="FF99CC"/>
              </a:solidFill>
              <a:round/>
              <a:headEnd/>
              <a:tailEnd type="triangle" w="med" len="med"/>
            </a:ln>
            <a:effectLst/>
          </p:spPr>
          <p:txBody>
            <a:bodyPr wrap="none"/>
            <a:lstStyle/>
            <a:p>
              <a:endParaRPr lang="ja-JP" altLang="en-US"/>
            </a:p>
          </p:txBody>
        </p:sp>
      </p:grpSp>
      <p:sp>
        <p:nvSpPr>
          <p:cNvPr id="473127" name="Line 39"/>
          <p:cNvSpPr>
            <a:spLocks noChangeShapeType="1"/>
          </p:cNvSpPr>
          <p:nvPr/>
        </p:nvSpPr>
        <p:spPr bwMode="auto">
          <a:xfrm>
            <a:off x="7239000" y="4876800"/>
            <a:ext cx="838200" cy="0"/>
          </a:xfrm>
          <a:prstGeom prst="line">
            <a:avLst/>
          </a:prstGeom>
          <a:noFill/>
          <a:ln w="38100">
            <a:solidFill>
              <a:srgbClr val="CCFFFF"/>
            </a:solidFill>
            <a:prstDash val="dash"/>
            <a:round/>
            <a:headEnd/>
            <a:tailEnd type="triangle" w="med" len="med"/>
          </a:ln>
          <a:effectLst/>
        </p:spPr>
        <p:txBody>
          <a:bodyPr wrap="none"/>
          <a:lstStyle/>
          <a:p>
            <a:endParaRPr lang="ja-JP" altLang="en-US"/>
          </a:p>
        </p:txBody>
      </p:sp>
      <p:grpSp>
        <p:nvGrpSpPr>
          <p:cNvPr id="473132" name="Group 44"/>
          <p:cNvGrpSpPr>
            <a:grpSpLocks/>
          </p:cNvGrpSpPr>
          <p:nvPr/>
        </p:nvGrpSpPr>
        <p:grpSpPr bwMode="auto">
          <a:xfrm>
            <a:off x="7239000" y="2667000"/>
            <a:ext cx="838200" cy="1828800"/>
            <a:chOff x="4560" y="1680"/>
            <a:chExt cx="528" cy="1152"/>
          </a:xfrm>
        </p:grpSpPr>
        <p:sp>
          <p:nvSpPr>
            <p:cNvPr id="56335" name="Line 38"/>
            <p:cNvSpPr>
              <a:spLocks noChangeShapeType="1"/>
            </p:cNvSpPr>
            <p:nvPr/>
          </p:nvSpPr>
          <p:spPr bwMode="auto">
            <a:xfrm>
              <a:off x="4560" y="1680"/>
              <a:ext cx="0" cy="1152"/>
            </a:xfrm>
            <a:prstGeom prst="line">
              <a:avLst/>
            </a:prstGeom>
            <a:noFill/>
            <a:ln w="28575">
              <a:solidFill>
                <a:schemeClr val="tx1"/>
              </a:solidFill>
              <a:round/>
              <a:headEnd/>
              <a:tailEnd/>
            </a:ln>
            <a:effectLst/>
          </p:spPr>
          <p:txBody>
            <a:bodyPr wrap="none"/>
            <a:lstStyle/>
            <a:p>
              <a:endParaRPr lang="ja-JP" altLang="en-US"/>
            </a:p>
          </p:txBody>
        </p:sp>
        <p:sp>
          <p:nvSpPr>
            <p:cNvPr id="56336" name="Line 41"/>
            <p:cNvSpPr>
              <a:spLocks noChangeShapeType="1"/>
            </p:cNvSpPr>
            <p:nvPr/>
          </p:nvSpPr>
          <p:spPr bwMode="auto">
            <a:xfrm>
              <a:off x="4560" y="2256"/>
              <a:ext cx="528" cy="0"/>
            </a:xfrm>
            <a:prstGeom prst="line">
              <a:avLst/>
            </a:prstGeom>
            <a:noFill/>
            <a:ln w="38100">
              <a:solidFill>
                <a:srgbClr val="FF99CC"/>
              </a:solidFill>
              <a:round/>
              <a:headEnd/>
              <a:tailEnd type="triangle" w="med" len="me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3130"/>
                                        </p:tgtEl>
                                        <p:attrNameLst>
                                          <p:attrName>style.visibility</p:attrName>
                                        </p:attrNameLst>
                                      </p:cBhvr>
                                      <p:to>
                                        <p:strVal val="visible"/>
                                      </p:to>
                                    </p:set>
                                    <p:animEffect transition="in" filter="wipe(left)">
                                      <p:cBhvr>
                                        <p:cTn id="7" dur="500"/>
                                        <p:tgtEl>
                                          <p:spTgt spid="4731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3131"/>
                                        </p:tgtEl>
                                        <p:attrNameLst>
                                          <p:attrName>style.visibility</p:attrName>
                                        </p:attrNameLst>
                                      </p:cBhvr>
                                      <p:to>
                                        <p:strVal val="visible"/>
                                      </p:to>
                                    </p:set>
                                    <p:animEffect transition="in" filter="wipe(left)">
                                      <p:cBhvr>
                                        <p:cTn id="12" dur="500"/>
                                        <p:tgtEl>
                                          <p:spTgt spid="4731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73132"/>
                                        </p:tgtEl>
                                        <p:attrNameLst>
                                          <p:attrName>style.visibility</p:attrName>
                                        </p:attrNameLst>
                                      </p:cBhvr>
                                      <p:to>
                                        <p:strVal val="visible"/>
                                      </p:to>
                                    </p:set>
                                    <p:animEffect transition="in" filter="wipe(left)">
                                      <p:cBhvr>
                                        <p:cTn id="17" dur="500"/>
                                        <p:tgtEl>
                                          <p:spTgt spid="4731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3127"/>
                                        </p:tgtEl>
                                        <p:attrNameLst>
                                          <p:attrName>style.visibility</p:attrName>
                                        </p:attrNameLst>
                                      </p:cBhvr>
                                      <p:to>
                                        <p:strVal val="visible"/>
                                      </p:to>
                                    </p:set>
                                    <p:animEffect transition="in" filter="wipe(left)">
                                      <p:cBhvr>
                                        <p:cTn id="22" dur="500"/>
                                        <p:tgtEl>
                                          <p:spTgt spid="473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127"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参考 : 相互排除プログラム</a:t>
            </a:r>
            <a:r>
              <a:rPr lang="ja-JP" altLang="en-US" sz="4000">
                <a:latin typeface="Times New Roman" charset="0"/>
              </a:rPr>
              <a:t>(</a:t>
            </a:r>
            <a:r>
              <a:rPr lang="en-US" altLang="ja-JP" sz="4000">
                <a:latin typeface="Times New Roman" charset="0"/>
              </a:rPr>
              <a:t>java)</a:t>
            </a:r>
            <a:endParaRPr lang="ja-JP" altLang="en-US" sz="4000">
              <a:latin typeface="Times New Roman" charset="0"/>
            </a:endParaRPr>
          </a:p>
        </p:txBody>
      </p:sp>
      <p:sp>
        <p:nvSpPr>
          <p:cNvPr id="57347" name="Rectangle 3"/>
          <p:cNvSpPr>
            <a:spLocks noGrp="1" noChangeArrowheads="1"/>
          </p:cNvSpPr>
          <p:nvPr>
            <p:ph type="body" idx="1"/>
          </p:nvPr>
        </p:nvSpPr>
        <p:spPr>
          <a:xfrm>
            <a:off x="685800" y="1981200"/>
            <a:ext cx="7848600" cy="4876800"/>
          </a:xfrm>
        </p:spPr>
        <p:txBody>
          <a:bodyPr/>
          <a:lstStyle/>
          <a:p>
            <a:pPr eaLnBrk="1" hangingPunct="1"/>
            <a:r>
              <a:rPr lang="en-US" altLang="ja-JP">
                <a:latin typeface="Times New Roman" charset="0"/>
              </a:rPr>
              <a:t>MutualExclusion.java</a:t>
            </a:r>
          </a:p>
          <a:p>
            <a:pPr lvl="1" eaLnBrk="1" hangingPunct="1"/>
            <a:r>
              <a:rPr lang="ja-JP" altLang="en-US">
                <a:latin typeface="Times New Roman" charset="0"/>
              </a:rPr>
              <a:t>4種類の相互排除のアルゴリズムを繰り返す</a:t>
            </a:r>
          </a:p>
          <a:p>
            <a:pPr eaLnBrk="1" hangingPunct="1"/>
            <a:r>
              <a:rPr lang="en-US" altLang="ja-JP">
                <a:latin typeface="Times New Roman" charset="0"/>
              </a:rPr>
              <a:t>Mutex.java</a:t>
            </a:r>
          </a:p>
          <a:p>
            <a:pPr lvl="1" eaLnBrk="1" hangingPunct="1"/>
            <a:r>
              <a:rPr lang="ja-JP" altLang="en-US">
                <a:latin typeface="Times New Roman" charset="0"/>
              </a:rPr>
              <a:t>スレッドを2つ(4つ)生成, 実行する</a:t>
            </a:r>
          </a:p>
          <a:p>
            <a:pPr lvl="2" eaLnBrk="1" hangingPunct="1"/>
            <a:r>
              <a:rPr lang="ja-JP" altLang="en-US">
                <a:latin typeface="Times New Roman" charset="0"/>
              </a:rPr>
              <a:t>デフォルトでは交互実行アルゴリズム</a:t>
            </a:r>
          </a:p>
          <a:p>
            <a:pPr lvl="2" eaLnBrk="1" hangingPunct="1"/>
            <a:r>
              <a:rPr lang="ja-JP" altLang="en-US">
                <a:latin typeface="Times New Roman" charset="0"/>
              </a:rPr>
              <a:t>-</a:t>
            </a:r>
            <a:r>
              <a:rPr lang="en-US" altLang="ja-JP">
                <a:latin typeface="Times New Roman" charset="0"/>
              </a:rPr>
              <a:t>d </a:t>
            </a:r>
            <a:r>
              <a:rPr lang="ja-JP" altLang="en-US">
                <a:latin typeface="Times New Roman" charset="0"/>
              </a:rPr>
              <a:t>を付けて実行すると </a:t>
            </a:r>
            <a:r>
              <a:rPr lang="en-US" altLang="ja-JP">
                <a:latin typeface="Times New Roman" charset="0"/>
              </a:rPr>
              <a:t>Dekker </a:t>
            </a:r>
            <a:r>
              <a:rPr lang="ja-JP" altLang="en-US">
                <a:latin typeface="Times New Roman" charset="0"/>
              </a:rPr>
              <a:t>のアルゴルズム</a:t>
            </a:r>
          </a:p>
          <a:p>
            <a:pPr lvl="2" eaLnBrk="1" hangingPunct="1"/>
            <a:r>
              <a:rPr lang="ja-JP" altLang="en-US">
                <a:latin typeface="Times New Roman" charset="0"/>
              </a:rPr>
              <a:t>-</a:t>
            </a:r>
            <a:r>
              <a:rPr lang="en-US" altLang="ja-JP">
                <a:latin typeface="Times New Roman" charset="0"/>
              </a:rPr>
              <a:t>p </a:t>
            </a:r>
            <a:r>
              <a:rPr lang="ja-JP" altLang="en-US">
                <a:latin typeface="Times New Roman" charset="0"/>
              </a:rPr>
              <a:t>を付けて実行すると </a:t>
            </a:r>
            <a:r>
              <a:rPr lang="en-US" altLang="ja-JP">
                <a:latin typeface="Times New Roman" charset="0"/>
              </a:rPr>
              <a:t>Peterson </a:t>
            </a:r>
            <a:r>
              <a:rPr lang="ja-JP" altLang="en-US">
                <a:latin typeface="Times New Roman" charset="0"/>
              </a:rPr>
              <a:t>のアルゴリズム</a:t>
            </a:r>
          </a:p>
          <a:p>
            <a:pPr lvl="2" eaLnBrk="1" hangingPunct="1"/>
            <a:r>
              <a:rPr lang="ja-JP" altLang="en-US">
                <a:latin typeface="Times New Roman" charset="0"/>
              </a:rPr>
              <a:t>-</a:t>
            </a:r>
            <a:r>
              <a:rPr lang="en-US" altLang="ja-JP">
                <a:latin typeface="Times New Roman" charset="0"/>
              </a:rPr>
              <a:t>l </a:t>
            </a:r>
            <a:r>
              <a:rPr lang="ja-JP" altLang="en-US">
                <a:latin typeface="Times New Roman" charset="0"/>
              </a:rPr>
              <a:t>を付けて実行すると </a:t>
            </a:r>
            <a:r>
              <a:rPr lang="en-US" altLang="ja-JP">
                <a:latin typeface="Times New Roman" charset="0"/>
              </a:rPr>
              <a:t>Lamport </a:t>
            </a:r>
            <a:r>
              <a:rPr lang="ja-JP" altLang="en-US">
                <a:latin typeface="Times New Roman" charset="0"/>
              </a:rPr>
              <a:t>のアルゴリズム</a:t>
            </a:r>
          </a:p>
        </p:txBody>
      </p:sp>
      <p:sp>
        <p:nvSpPr>
          <p:cNvPr id="57348" name="Text Box 4"/>
          <p:cNvSpPr txBox="1">
            <a:spLocks noChangeArrowheads="1"/>
          </p:cNvSpPr>
          <p:nvPr/>
        </p:nvSpPr>
        <p:spPr bwMode="auto">
          <a:xfrm>
            <a:off x="685800" y="5851525"/>
            <a:ext cx="8077200" cy="1006475"/>
          </a:xfrm>
          <a:prstGeom prst="rect">
            <a:avLst/>
          </a:prstGeom>
          <a:noFill/>
          <a:ln w="9525">
            <a:noFill/>
            <a:miter lim="800000"/>
            <a:headEnd/>
            <a:tailEnd/>
          </a:ln>
          <a:effectLst/>
        </p:spPr>
        <p:txBody>
          <a:bodyPr>
            <a:spAutoFit/>
          </a:bodyPr>
          <a:lstStyle/>
          <a:p>
            <a:pPr eaLnBrk="1" hangingPunct="1"/>
            <a:r>
              <a:rPr lang="en-US" altLang="ja-JP" sz="3200" dirty="0"/>
              <a:t>http://www.info.kindai.ac.jp/OS </a:t>
            </a:r>
          </a:p>
          <a:p>
            <a:pPr eaLnBrk="1" hangingPunct="1"/>
            <a:r>
              <a:rPr lang="ja-JP" altLang="en-US" sz="2800" dirty="0"/>
              <a:t>からダウンロードし、各自実行してみること</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参考 : 相互排除プログラム</a:t>
            </a:r>
            <a:r>
              <a:rPr lang="ja-JP" altLang="en-US" sz="4000">
                <a:latin typeface="Times New Roman" charset="0"/>
              </a:rPr>
              <a:t>(</a:t>
            </a:r>
            <a:r>
              <a:rPr lang="en-US" altLang="ja-JP" sz="4000">
                <a:latin typeface="Times New Roman" charset="0"/>
              </a:rPr>
              <a:t>java)</a:t>
            </a:r>
            <a:endParaRPr lang="ja-JP" altLang="en-US" sz="4000">
              <a:latin typeface="Times New Roman" charset="0"/>
            </a:endParaRPr>
          </a:p>
        </p:txBody>
      </p:sp>
      <p:sp>
        <p:nvSpPr>
          <p:cNvPr id="58371" name="Rectangle 3"/>
          <p:cNvSpPr>
            <a:spLocks noChangeArrowheads="1"/>
          </p:cNvSpPr>
          <p:nvPr/>
        </p:nvSpPr>
        <p:spPr bwMode="auto">
          <a:xfrm>
            <a:off x="533400" y="2051050"/>
            <a:ext cx="8153400" cy="4800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ja-JP" altLang="en-US" sz="2800"/>
              <a:t>$ </a:t>
            </a:r>
            <a:r>
              <a:rPr lang="en-US" altLang="ja-JP" sz="2800"/>
              <a:t>javac Mutex</a:t>
            </a:r>
            <a:r>
              <a:rPr lang="ja-JP" altLang="en-US" sz="2800"/>
              <a:t>.</a:t>
            </a:r>
            <a:r>
              <a:rPr lang="en-US" altLang="ja-JP" sz="2800"/>
              <a:t>java</a:t>
            </a:r>
          </a:p>
          <a:p>
            <a:pPr eaLnBrk="1" hangingPunct="1"/>
            <a:r>
              <a:rPr lang="en-US" altLang="ja-JP" sz="2800"/>
              <a:t>$ java Mutex</a:t>
            </a:r>
          </a:p>
          <a:p>
            <a:pPr eaLnBrk="1" hangingPunct="1"/>
            <a:endParaRPr lang="ja-JP" altLang="en-US" sz="2800"/>
          </a:p>
          <a:p>
            <a:pPr eaLnBrk="1" hangingPunct="1"/>
            <a:endParaRPr lang="ja-JP" altLang="en-US" sz="2800"/>
          </a:p>
          <a:p>
            <a:pPr eaLnBrk="1" hangingPunct="1"/>
            <a:endParaRPr lang="ja-JP" altLang="en-US" sz="2800"/>
          </a:p>
          <a:p>
            <a:pPr eaLnBrk="1" hangingPunct="1"/>
            <a:r>
              <a:rPr lang="ja-JP" altLang="en-US" sz="2800"/>
              <a:t>	</a:t>
            </a:r>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a:solidFill>
                <a:schemeClr val="tx2"/>
              </a:solidFill>
            </a:endParaRPr>
          </a:p>
          <a:p>
            <a:pPr eaLnBrk="1" hangingPunct="1"/>
            <a:endParaRPr lang="ja-JP" altLang="en-US">
              <a:solidFill>
                <a:schemeClr val="tx2"/>
              </a:solidFill>
            </a:endParaRPr>
          </a:p>
        </p:txBody>
      </p:sp>
      <p:sp>
        <p:nvSpPr>
          <p:cNvPr id="58372" name="Text Box 4"/>
          <p:cNvSpPr txBox="1">
            <a:spLocks noChangeArrowheads="1"/>
          </p:cNvSpPr>
          <p:nvPr/>
        </p:nvSpPr>
        <p:spPr bwMode="auto">
          <a:xfrm>
            <a:off x="457200" y="1524000"/>
            <a:ext cx="1098550" cy="457200"/>
          </a:xfrm>
          <a:prstGeom prst="rect">
            <a:avLst/>
          </a:prstGeom>
          <a:noFill/>
          <a:ln w="9525">
            <a:noFill/>
            <a:miter lim="800000"/>
            <a:headEnd/>
            <a:tailEnd/>
          </a:ln>
          <a:effectLst/>
        </p:spPr>
        <p:txBody>
          <a:bodyPr wrap="none">
            <a:spAutoFit/>
          </a:bodyPr>
          <a:lstStyle/>
          <a:p>
            <a:pPr eaLnBrk="1" hangingPunct="1"/>
            <a:r>
              <a:rPr lang="ja-JP" altLang="en-US"/>
              <a:t>実行例</a:t>
            </a:r>
          </a:p>
        </p:txBody>
      </p:sp>
      <p:sp>
        <p:nvSpPr>
          <p:cNvPr id="481285" name="Text Box 5"/>
          <p:cNvSpPr txBox="1">
            <a:spLocks noChangeArrowheads="1"/>
          </p:cNvSpPr>
          <p:nvPr/>
        </p:nvSpPr>
        <p:spPr bwMode="auto">
          <a:xfrm>
            <a:off x="609600" y="3429000"/>
            <a:ext cx="4348163"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begin</a:t>
            </a:r>
            <a:r>
              <a:rPr lang="en-US" altLang="ja-JP"/>
              <a:t>  </a:t>
            </a:r>
            <a:r>
              <a:rPr lang="en-US" altLang="ja-JP">
                <a:solidFill>
                  <a:schemeClr val="tx2"/>
                </a:solidFill>
              </a:rPr>
              <a:t>(0</a:t>
            </a:r>
            <a:r>
              <a:rPr lang="ja-JP" altLang="en-US">
                <a:solidFill>
                  <a:schemeClr val="tx2"/>
                </a:solidFill>
              </a:rPr>
              <a:t>秒経過</a:t>
            </a:r>
            <a:r>
              <a:rPr lang="en-US" altLang="ja-JP">
                <a:solidFill>
                  <a:schemeClr val="tx2"/>
                </a:solidFill>
              </a:rPr>
              <a:t>)</a:t>
            </a:r>
          </a:p>
        </p:txBody>
      </p:sp>
      <p:sp>
        <p:nvSpPr>
          <p:cNvPr id="481286" name="Text Box 6"/>
          <p:cNvSpPr txBox="1">
            <a:spLocks noChangeArrowheads="1"/>
          </p:cNvSpPr>
          <p:nvPr/>
        </p:nvSpPr>
        <p:spPr bwMode="auto">
          <a:xfrm>
            <a:off x="609600" y="3886200"/>
            <a:ext cx="4351338"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end    </a:t>
            </a:r>
            <a:r>
              <a:rPr lang="en-US" altLang="ja-JP"/>
              <a:t> </a:t>
            </a:r>
            <a:r>
              <a:rPr lang="en-US" altLang="ja-JP">
                <a:solidFill>
                  <a:schemeClr val="tx2"/>
                </a:solidFill>
              </a:rPr>
              <a:t>(2</a:t>
            </a:r>
            <a:r>
              <a:rPr lang="ja-JP" altLang="en-US">
                <a:solidFill>
                  <a:schemeClr val="tx2"/>
                </a:solidFill>
              </a:rPr>
              <a:t>秒経過</a:t>
            </a:r>
            <a:r>
              <a:rPr lang="en-US" altLang="ja-JP">
                <a:solidFill>
                  <a:schemeClr val="tx2"/>
                </a:solidFill>
              </a:rPr>
              <a:t>)</a:t>
            </a:r>
          </a:p>
        </p:txBody>
      </p:sp>
      <p:sp>
        <p:nvSpPr>
          <p:cNvPr id="481287" name="Text Box 7"/>
          <p:cNvSpPr txBox="1">
            <a:spLocks noChangeArrowheads="1"/>
          </p:cNvSpPr>
          <p:nvPr/>
        </p:nvSpPr>
        <p:spPr bwMode="auto">
          <a:xfrm>
            <a:off x="609600" y="4343400"/>
            <a:ext cx="6189663" cy="519113"/>
          </a:xfrm>
          <a:prstGeom prst="rect">
            <a:avLst/>
          </a:prstGeom>
          <a:noFill/>
          <a:ln w="9525">
            <a:noFill/>
            <a:miter lim="800000"/>
            <a:headEnd/>
            <a:tailEnd/>
          </a:ln>
          <a:effectLst/>
        </p:spPr>
        <p:txBody>
          <a:bodyPr wrap="none">
            <a:spAutoFit/>
          </a:bodyPr>
          <a:lstStyle/>
          <a:p>
            <a:pPr eaLnBrk="1" hangingPunct="1"/>
            <a:r>
              <a:rPr lang="ja-JP" altLang="en-US"/>
              <a:t>		スレッド</a:t>
            </a:r>
            <a:r>
              <a:rPr lang="ja-JP" altLang="en-US" sz="2800"/>
              <a:t>1 : </a:t>
            </a:r>
            <a:r>
              <a:rPr lang="en-US" altLang="ja-JP" sz="2800"/>
              <a:t>CS begin </a:t>
            </a:r>
            <a:r>
              <a:rPr lang="en-US" altLang="ja-JP"/>
              <a:t> </a:t>
            </a:r>
            <a:r>
              <a:rPr lang="en-US" altLang="ja-JP">
                <a:solidFill>
                  <a:schemeClr val="tx2"/>
                </a:solidFill>
              </a:rPr>
              <a:t>(2</a:t>
            </a:r>
            <a:r>
              <a:rPr lang="ja-JP" altLang="en-US">
                <a:solidFill>
                  <a:schemeClr val="tx2"/>
                </a:solidFill>
              </a:rPr>
              <a:t>秒経過</a:t>
            </a:r>
            <a:r>
              <a:rPr lang="en-US" altLang="ja-JP">
                <a:solidFill>
                  <a:schemeClr val="tx2"/>
                </a:solidFill>
              </a:rPr>
              <a:t>)</a:t>
            </a:r>
          </a:p>
        </p:txBody>
      </p:sp>
      <p:sp>
        <p:nvSpPr>
          <p:cNvPr id="481288" name="Text Box 8"/>
          <p:cNvSpPr txBox="1">
            <a:spLocks noChangeArrowheads="1"/>
          </p:cNvSpPr>
          <p:nvPr/>
        </p:nvSpPr>
        <p:spPr bwMode="auto">
          <a:xfrm>
            <a:off x="609600" y="4800600"/>
            <a:ext cx="6180138" cy="519113"/>
          </a:xfrm>
          <a:prstGeom prst="rect">
            <a:avLst/>
          </a:prstGeom>
          <a:noFill/>
          <a:ln w="9525">
            <a:noFill/>
            <a:miter lim="800000"/>
            <a:headEnd/>
            <a:tailEnd/>
          </a:ln>
          <a:effectLst/>
        </p:spPr>
        <p:txBody>
          <a:bodyPr wrap="none">
            <a:spAutoFit/>
          </a:bodyPr>
          <a:lstStyle/>
          <a:p>
            <a:pPr eaLnBrk="1" hangingPunct="1"/>
            <a:r>
              <a:rPr lang="ja-JP" altLang="en-US"/>
              <a:t>		スレッド</a:t>
            </a:r>
            <a:r>
              <a:rPr lang="ja-JP" altLang="en-US" sz="2800"/>
              <a:t>1 : </a:t>
            </a:r>
            <a:r>
              <a:rPr lang="en-US" altLang="ja-JP" sz="2800"/>
              <a:t>CS end    </a:t>
            </a:r>
            <a:r>
              <a:rPr lang="en-US" altLang="ja-JP"/>
              <a:t> </a:t>
            </a:r>
            <a:r>
              <a:rPr lang="en-US" altLang="ja-JP">
                <a:solidFill>
                  <a:schemeClr val="tx2"/>
                </a:solidFill>
              </a:rPr>
              <a:t>(3</a:t>
            </a:r>
            <a:r>
              <a:rPr lang="ja-JP" altLang="en-US">
                <a:solidFill>
                  <a:schemeClr val="tx2"/>
                </a:solidFill>
              </a:rPr>
              <a:t>秒経過</a:t>
            </a:r>
            <a:r>
              <a:rPr lang="en-US" altLang="ja-JP">
                <a:solidFill>
                  <a:schemeClr val="tx2"/>
                </a:solidFill>
              </a:rPr>
              <a:t>)</a:t>
            </a:r>
          </a:p>
        </p:txBody>
      </p:sp>
      <p:sp>
        <p:nvSpPr>
          <p:cNvPr id="481289" name="Text Box 9"/>
          <p:cNvSpPr txBox="1">
            <a:spLocks noChangeArrowheads="1"/>
          </p:cNvSpPr>
          <p:nvPr/>
        </p:nvSpPr>
        <p:spPr bwMode="auto">
          <a:xfrm>
            <a:off x="609600" y="5257800"/>
            <a:ext cx="4348163"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begin</a:t>
            </a:r>
            <a:r>
              <a:rPr lang="en-US" altLang="ja-JP"/>
              <a:t>  </a:t>
            </a:r>
            <a:r>
              <a:rPr lang="ja-JP" altLang="en-US">
                <a:solidFill>
                  <a:schemeClr val="tx2"/>
                </a:solidFill>
              </a:rPr>
              <a:t>(4秒経過</a:t>
            </a:r>
            <a:r>
              <a:rPr lang="en-US" altLang="ja-JP">
                <a:solidFill>
                  <a:schemeClr val="tx2"/>
                </a:solidFill>
              </a:rPr>
              <a:t>)</a:t>
            </a:r>
          </a:p>
        </p:txBody>
      </p:sp>
      <p:sp>
        <p:nvSpPr>
          <p:cNvPr id="481290" name="Text Box 10"/>
          <p:cNvSpPr txBox="1">
            <a:spLocks noChangeArrowheads="1"/>
          </p:cNvSpPr>
          <p:nvPr/>
        </p:nvSpPr>
        <p:spPr bwMode="auto">
          <a:xfrm>
            <a:off x="609600" y="5715000"/>
            <a:ext cx="4351338"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end    </a:t>
            </a:r>
            <a:r>
              <a:rPr lang="en-US" altLang="ja-JP"/>
              <a:t> </a:t>
            </a:r>
            <a:r>
              <a:rPr lang="ja-JP" altLang="en-US">
                <a:solidFill>
                  <a:schemeClr val="tx2"/>
                </a:solidFill>
              </a:rPr>
              <a:t>(6秒経過</a:t>
            </a:r>
            <a:r>
              <a:rPr lang="en-US" altLang="ja-JP">
                <a:solidFill>
                  <a:schemeClr val="tx2"/>
                </a:solidFill>
              </a:rPr>
              <a:t>)</a:t>
            </a:r>
          </a:p>
        </p:txBody>
      </p:sp>
      <p:sp>
        <p:nvSpPr>
          <p:cNvPr id="481291" name="Text Box 11"/>
          <p:cNvSpPr txBox="1">
            <a:spLocks noChangeArrowheads="1"/>
          </p:cNvSpPr>
          <p:nvPr/>
        </p:nvSpPr>
        <p:spPr bwMode="auto">
          <a:xfrm>
            <a:off x="609600" y="6172200"/>
            <a:ext cx="6342063" cy="519113"/>
          </a:xfrm>
          <a:prstGeom prst="rect">
            <a:avLst/>
          </a:prstGeom>
          <a:noFill/>
          <a:ln w="9525">
            <a:noFill/>
            <a:miter lim="800000"/>
            <a:headEnd/>
            <a:tailEnd/>
          </a:ln>
          <a:effectLst/>
        </p:spPr>
        <p:txBody>
          <a:bodyPr wrap="none">
            <a:spAutoFit/>
          </a:bodyPr>
          <a:lstStyle/>
          <a:p>
            <a:pPr eaLnBrk="1" hangingPunct="1"/>
            <a:r>
              <a:rPr lang="ja-JP" altLang="en-US"/>
              <a:t>		スレッド</a:t>
            </a:r>
            <a:r>
              <a:rPr lang="ja-JP" altLang="en-US" sz="2800"/>
              <a:t>1 : </a:t>
            </a:r>
            <a:r>
              <a:rPr lang="en-US" altLang="ja-JP" sz="2800"/>
              <a:t>CS begin </a:t>
            </a:r>
            <a:r>
              <a:rPr lang="en-US" altLang="ja-JP"/>
              <a:t> </a:t>
            </a:r>
            <a:r>
              <a:rPr lang="ja-JP" altLang="en-US">
                <a:solidFill>
                  <a:schemeClr val="tx2"/>
                </a:solidFill>
              </a:rPr>
              <a:t>(10秒経過</a:t>
            </a:r>
            <a:r>
              <a:rPr lang="en-US" altLang="ja-JP">
                <a:solidFill>
                  <a:schemeClr val="tx2"/>
                </a:solidFill>
              </a:rPr>
              <a:t>)</a:t>
            </a:r>
          </a:p>
        </p:txBody>
      </p:sp>
      <p:sp>
        <p:nvSpPr>
          <p:cNvPr id="481292" name="Text Box 12"/>
          <p:cNvSpPr txBox="1">
            <a:spLocks noChangeArrowheads="1"/>
          </p:cNvSpPr>
          <p:nvPr/>
        </p:nvSpPr>
        <p:spPr bwMode="auto">
          <a:xfrm>
            <a:off x="609600" y="3048000"/>
            <a:ext cx="3683000" cy="457200"/>
          </a:xfrm>
          <a:prstGeom prst="rect">
            <a:avLst/>
          </a:prstGeom>
          <a:noFill/>
          <a:ln w="9525">
            <a:noFill/>
            <a:miter lim="800000"/>
            <a:headEnd/>
            <a:tailEnd/>
          </a:ln>
          <a:effectLst/>
        </p:spPr>
        <p:txBody>
          <a:bodyPr wrap="none">
            <a:spAutoFit/>
          </a:bodyPr>
          <a:lstStyle/>
          <a:p>
            <a:pPr eaLnBrk="1" hangingPunct="1"/>
            <a:r>
              <a:rPr lang="ja-JP" altLang="en-US"/>
              <a:t>交互実行アルゴリズム開始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292"/>
                                        </p:tgtEl>
                                        <p:attrNameLst>
                                          <p:attrName>style.visibility</p:attrName>
                                        </p:attrNameLst>
                                      </p:cBhvr>
                                      <p:to>
                                        <p:strVal val="visible"/>
                                      </p:to>
                                    </p:set>
                                    <p:animEffect transition="in" filter="wipe(left)">
                                      <p:cBhvr>
                                        <p:cTn id="7" dur="500"/>
                                        <p:tgtEl>
                                          <p:spTgt spid="481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285"/>
                                        </p:tgtEl>
                                        <p:attrNameLst>
                                          <p:attrName>style.visibility</p:attrName>
                                        </p:attrNameLst>
                                      </p:cBhvr>
                                      <p:to>
                                        <p:strVal val="visible"/>
                                      </p:to>
                                    </p:set>
                                    <p:animEffect transition="in" filter="wipe(left)">
                                      <p:cBhvr>
                                        <p:cTn id="12" dur="500"/>
                                        <p:tgtEl>
                                          <p:spTgt spid="48128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286"/>
                                        </p:tgtEl>
                                        <p:attrNameLst>
                                          <p:attrName>style.visibility</p:attrName>
                                        </p:attrNameLst>
                                      </p:cBhvr>
                                      <p:to>
                                        <p:strVal val="visible"/>
                                      </p:to>
                                    </p:set>
                                    <p:animEffect transition="in" filter="wipe(left)">
                                      <p:cBhvr>
                                        <p:cTn id="17" dur="500"/>
                                        <p:tgtEl>
                                          <p:spTgt spid="48128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1287"/>
                                        </p:tgtEl>
                                        <p:attrNameLst>
                                          <p:attrName>style.visibility</p:attrName>
                                        </p:attrNameLst>
                                      </p:cBhvr>
                                      <p:to>
                                        <p:strVal val="visible"/>
                                      </p:to>
                                    </p:set>
                                    <p:animEffect transition="in" filter="wipe(left)">
                                      <p:cBhvr>
                                        <p:cTn id="22" dur="500"/>
                                        <p:tgtEl>
                                          <p:spTgt spid="4812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81288"/>
                                        </p:tgtEl>
                                        <p:attrNameLst>
                                          <p:attrName>style.visibility</p:attrName>
                                        </p:attrNameLst>
                                      </p:cBhvr>
                                      <p:to>
                                        <p:strVal val="visible"/>
                                      </p:to>
                                    </p:set>
                                    <p:animEffect transition="in" filter="wipe(left)">
                                      <p:cBhvr>
                                        <p:cTn id="27" dur="500"/>
                                        <p:tgtEl>
                                          <p:spTgt spid="48128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81289"/>
                                        </p:tgtEl>
                                        <p:attrNameLst>
                                          <p:attrName>style.visibility</p:attrName>
                                        </p:attrNameLst>
                                      </p:cBhvr>
                                      <p:to>
                                        <p:strVal val="visible"/>
                                      </p:to>
                                    </p:set>
                                    <p:animEffect transition="in" filter="wipe(left)">
                                      <p:cBhvr>
                                        <p:cTn id="32" dur="500"/>
                                        <p:tgtEl>
                                          <p:spTgt spid="48128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81290"/>
                                        </p:tgtEl>
                                        <p:attrNameLst>
                                          <p:attrName>style.visibility</p:attrName>
                                        </p:attrNameLst>
                                      </p:cBhvr>
                                      <p:to>
                                        <p:strVal val="visible"/>
                                      </p:to>
                                    </p:set>
                                    <p:animEffect transition="in" filter="wipe(left)">
                                      <p:cBhvr>
                                        <p:cTn id="37" dur="500"/>
                                        <p:tgtEl>
                                          <p:spTgt spid="48129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81291"/>
                                        </p:tgtEl>
                                        <p:attrNameLst>
                                          <p:attrName>style.visibility</p:attrName>
                                        </p:attrNameLst>
                                      </p:cBhvr>
                                      <p:to>
                                        <p:strVal val="visible"/>
                                      </p:to>
                                    </p:set>
                                    <p:animEffect transition="in" filter="wipe(left)">
                                      <p:cBhvr>
                                        <p:cTn id="42" dur="500"/>
                                        <p:tgtEl>
                                          <p:spTgt spid="481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285" grpId="0" autoUpdateAnimBg="0"/>
      <p:bldP spid="481286" grpId="0" autoUpdateAnimBg="0"/>
      <p:bldP spid="481287" grpId="0" autoUpdateAnimBg="0"/>
      <p:bldP spid="481288" grpId="0" autoUpdateAnimBg="0"/>
      <p:bldP spid="481289" grpId="0" autoUpdateAnimBg="0"/>
      <p:bldP spid="481290" grpId="0" autoUpdateAnimBg="0"/>
      <p:bldP spid="481291" grpId="0" autoUpdateAnimBg="0"/>
      <p:bldP spid="481292"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charset="0"/>
              </a:rPr>
              <a:t>参考 : 相互排除プログラム</a:t>
            </a:r>
            <a:r>
              <a:rPr lang="ja-JP" altLang="en-US" sz="4000">
                <a:latin typeface="Times New Roman" charset="0"/>
              </a:rPr>
              <a:t>(</a:t>
            </a:r>
            <a:r>
              <a:rPr lang="en-US" altLang="ja-JP" sz="4000">
                <a:latin typeface="Times New Roman" charset="0"/>
              </a:rPr>
              <a:t>java)</a:t>
            </a:r>
            <a:endParaRPr lang="ja-JP" altLang="en-US" sz="4000">
              <a:latin typeface="Times New Roman" charset="0"/>
            </a:endParaRPr>
          </a:p>
        </p:txBody>
      </p:sp>
      <p:sp>
        <p:nvSpPr>
          <p:cNvPr id="59395" name="Rectangle 3"/>
          <p:cNvSpPr>
            <a:spLocks noChangeArrowheads="1"/>
          </p:cNvSpPr>
          <p:nvPr/>
        </p:nvSpPr>
        <p:spPr bwMode="auto">
          <a:xfrm>
            <a:off x="533400" y="2051050"/>
            <a:ext cx="8153400" cy="4800600"/>
          </a:xfrm>
          <a:prstGeom prst="rect">
            <a:avLst/>
          </a:prstGeom>
          <a:solidFill>
            <a:srgbClr val="000000"/>
          </a:solidFill>
          <a:ln w="19050">
            <a:solidFill>
              <a:schemeClr val="tx1"/>
            </a:solidFill>
            <a:miter lim="800000"/>
            <a:headEnd/>
            <a:tailEnd/>
          </a:ln>
          <a:effectLst/>
        </p:spPr>
        <p:txBody>
          <a:bodyPr wrap="none" anchor="ctr"/>
          <a:lstStyle/>
          <a:p>
            <a:pPr eaLnBrk="1" hangingPunct="1"/>
            <a:r>
              <a:rPr lang="ja-JP" altLang="en-US" sz="2800"/>
              <a:t>$ </a:t>
            </a:r>
            <a:r>
              <a:rPr lang="en-US" altLang="ja-JP" sz="2800"/>
              <a:t>javac Mutex</a:t>
            </a:r>
            <a:r>
              <a:rPr lang="ja-JP" altLang="en-US" sz="2800"/>
              <a:t>.</a:t>
            </a:r>
            <a:r>
              <a:rPr lang="en-US" altLang="ja-JP" sz="2800"/>
              <a:t>java</a:t>
            </a:r>
          </a:p>
          <a:p>
            <a:pPr eaLnBrk="1" hangingPunct="1"/>
            <a:r>
              <a:rPr lang="en-US" altLang="ja-JP" sz="2800"/>
              <a:t>$ java Mutex -d</a:t>
            </a:r>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sz="2800"/>
          </a:p>
          <a:p>
            <a:pPr eaLnBrk="1" hangingPunct="1"/>
            <a:endParaRPr lang="ja-JP" altLang="en-US">
              <a:solidFill>
                <a:schemeClr val="tx2"/>
              </a:solidFill>
            </a:endParaRPr>
          </a:p>
          <a:p>
            <a:pPr eaLnBrk="1" hangingPunct="1"/>
            <a:endParaRPr lang="ja-JP" altLang="en-US">
              <a:solidFill>
                <a:schemeClr val="tx2"/>
              </a:solidFill>
            </a:endParaRPr>
          </a:p>
        </p:txBody>
      </p:sp>
      <p:sp>
        <p:nvSpPr>
          <p:cNvPr id="59396" name="Text Box 4"/>
          <p:cNvSpPr txBox="1">
            <a:spLocks noChangeArrowheads="1"/>
          </p:cNvSpPr>
          <p:nvPr/>
        </p:nvSpPr>
        <p:spPr bwMode="auto">
          <a:xfrm>
            <a:off x="457200" y="1524000"/>
            <a:ext cx="1098550" cy="457200"/>
          </a:xfrm>
          <a:prstGeom prst="rect">
            <a:avLst/>
          </a:prstGeom>
          <a:noFill/>
          <a:ln w="9525">
            <a:noFill/>
            <a:miter lim="800000"/>
            <a:headEnd/>
            <a:tailEnd/>
          </a:ln>
          <a:effectLst/>
        </p:spPr>
        <p:txBody>
          <a:bodyPr wrap="none">
            <a:spAutoFit/>
          </a:bodyPr>
          <a:lstStyle/>
          <a:p>
            <a:pPr eaLnBrk="1" hangingPunct="1"/>
            <a:r>
              <a:rPr lang="ja-JP" altLang="en-US"/>
              <a:t>実行例</a:t>
            </a:r>
          </a:p>
        </p:txBody>
      </p:sp>
      <p:sp>
        <p:nvSpPr>
          <p:cNvPr id="482309" name="Text Box 5"/>
          <p:cNvSpPr txBox="1">
            <a:spLocks noChangeArrowheads="1"/>
          </p:cNvSpPr>
          <p:nvPr/>
        </p:nvSpPr>
        <p:spPr bwMode="auto">
          <a:xfrm>
            <a:off x="609600" y="3429000"/>
            <a:ext cx="4348163"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begin</a:t>
            </a:r>
            <a:r>
              <a:rPr lang="en-US" altLang="ja-JP"/>
              <a:t>  </a:t>
            </a:r>
            <a:r>
              <a:rPr lang="en-US" altLang="ja-JP">
                <a:solidFill>
                  <a:schemeClr val="tx2"/>
                </a:solidFill>
              </a:rPr>
              <a:t>(0</a:t>
            </a:r>
            <a:r>
              <a:rPr lang="ja-JP" altLang="en-US">
                <a:solidFill>
                  <a:schemeClr val="tx2"/>
                </a:solidFill>
              </a:rPr>
              <a:t>秒経過</a:t>
            </a:r>
            <a:r>
              <a:rPr lang="en-US" altLang="ja-JP">
                <a:solidFill>
                  <a:schemeClr val="tx2"/>
                </a:solidFill>
              </a:rPr>
              <a:t>)</a:t>
            </a:r>
          </a:p>
        </p:txBody>
      </p:sp>
      <p:sp>
        <p:nvSpPr>
          <p:cNvPr id="482310" name="Text Box 6"/>
          <p:cNvSpPr txBox="1">
            <a:spLocks noChangeArrowheads="1"/>
          </p:cNvSpPr>
          <p:nvPr/>
        </p:nvSpPr>
        <p:spPr bwMode="auto">
          <a:xfrm>
            <a:off x="609600" y="3886200"/>
            <a:ext cx="4351338"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end    </a:t>
            </a:r>
            <a:r>
              <a:rPr lang="en-US" altLang="ja-JP"/>
              <a:t> </a:t>
            </a:r>
            <a:r>
              <a:rPr lang="en-US" altLang="ja-JP">
                <a:solidFill>
                  <a:schemeClr val="tx2"/>
                </a:solidFill>
              </a:rPr>
              <a:t>(2</a:t>
            </a:r>
            <a:r>
              <a:rPr lang="ja-JP" altLang="en-US">
                <a:solidFill>
                  <a:schemeClr val="tx2"/>
                </a:solidFill>
              </a:rPr>
              <a:t>秒経過</a:t>
            </a:r>
            <a:r>
              <a:rPr lang="en-US" altLang="ja-JP">
                <a:solidFill>
                  <a:schemeClr val="tx2"/>
                </a:solidFill>
              </a:rPr>
              <a:t>)</a:t>
            </a:r>
          </a:p>
        </p:txBody>
      </p:sp>
      <p:sp>
        <p:nvSpPr>
          <p:cNvPr id="482311" name="Text Box 7"/>
          <p:cNvSpPr txBox="1">
            <a:spLocks noChangeArrowheads="1"/>
          </p:cNvSpPr>
          <p:nvPr/>
        </p:nvSpPr>
        <p:spPr bwMode="auto">
          <a:xfrm>
            <a:off x="609600" y="4343400"/>
            <a:ext cx="6189663" cy="519113"/>
          </a:xfrm>
          <a:prstGeom prst="rect">
            <a:avLst/>
          </a:prstGeom>
          <a:noFill/>
          <a:ln w="9525">
            <a:noFill/>
            <a:miter lim="800000"/>
            <a:headEnd/>
            <a:tailEnd/>
          </a:ln>
          <a:effectLst/>
        </p:spPr>
        <p:txBody>
          <a:bodyPr wrap="none">
            <a:spAutoFit/>
          </a:bodyPr>
          <a:lstStyle/>
          <a:p>
            <a:pPr eaLnBrk="1" hangingPunct="1"/>
            <a:r>
              <a:rPr lang="ja-JP" altLang="en-US"/>
              <a:t>		スレッド</a:t>
            </a:r>
            <a:r>
              <a:rPr lang="ja-JP" altLang="en-US" sz="2800"/>
              <a:t>1 : </a:t>
            </a:r>
            <a:r>
              <a:rPr lang="en-US" altLang="ja-JP" sz="2800"/>
              <a:t>CS begin </a:t>
            </a:r>
            <a:r>
              <a:rPr lang="en-US" altLang="ja-JP"/>
              <a:t> </a:t>
            </a:r>
            <a:r>
              <a:rPr lang="en-US" altLang="ja-JP">
                <a:solidFill>
                  <a:schemeClr val="tx2"/>
                </a:solidFill>
              </a:rPr>
              <a:t>(2</a:t>
            </a:r>
            <a:r>
              <a:rPr lang="ja-JP" altLang="en-US">
                <a:solidFill>
                  <a:schemeClr val="tx2"/>
                </a:solidFill>
              </a:rPr>
              <a:t>秒経過</a:t>
            </a:r>
            <a:r>
              <a:rPr lang="en-US" altLang="ja-JP">
                <a:solidFill>
                  <a:schemeClr val="tx2"/>
                </a:solidFill>
              </a:rPr>
              <a:t>)</a:t>
            </a:r>
          </a:p>
        </p:txBody>
      </p:sp>
      <p:sp>
        <p:nvSpPr>
          <p:cNvPr id="482312" name="Text Box 8"/>
          <p:cNvSpPr txBox="1">
            <a:spLocks noChangeArrowheads="1"/>
          </p:cNvSpPr>
          <p:nvPr/>
        </p:nvSpPr>
        <p:spPr bwMode="auto">
          <a:xfrm>
            <a:off x="609600" y="4800600"/>
            <a:ext cx="6180138" cy="519113"/>
          </a:xfrm>
          <a:prstGeom prst="rect">
            <a:avLst/>
          </a:prstGeom>
          <a:noFill/>
          <a:ln w="9525">
            <a:noFill/>
            <a:miter lim="800000"/>
            <a:headEnd/>
            <a:tailEnd/>
          </a:ln>
          <a:effectLst/>
        </p:spPr>
        <p:txBody>
          <a:bodyPr wrap="none">
            <a:spAutoFit/>
          </a:bodyPr>
          <a:lstStyle/>
          <a:p>
            <a:pPr eaLnBrk="1" hangingPunct="1"/>
            <a:r>
              <a:rPr lang="ja-JP" altLang="en-US"/>
              <a:t>		スレッド</a:t>
            </a:r>
            <a:r>
              <a:rPr lang="ja-JP" altLang="en-US" sz="2800"/>
              <a:t>1 : </a:t>
            </a:r>
            <a:r>
              <a:rPr lang="en-US" altLang="ja-JP" sz="2800"/>
              <a:t>CS end    </a:t>
            </a:r>
            <a:r>
              <a:rPr lang="en-US" altLang="ja-JP"/>
              <a:t> </a:t>
            </a:r>
            <a:r>
              <a:rPr lang="en-US" altLang="ja-JP">
                <a:solidFill>
                  <a:schemeClr val="tx2"/>
                </a:solidFill>
              </a:rPr>
              <a:t>(3</a:t>
            </a:r>
            <a:r>
              <a:rPr lang="ja-JP" altLang="en-US">
                <a:solidFill>
                  <a:schemeClr val="tx2"/>
                </a:solidFill>
              </a:rPr>
              <a:t>秒経過</a:t>
            </a:r>
            <a:r>
              <a:rPr lang="en-US" altLang="ja-JP">
                <a:solidFill>
                  <a:schemeClr val="tx2"/>
                </a:solidFill>
              </a:rPr>
              <a:t>)</a:t>
            </a:r>
          </a:p>
        </p:txBody>
      </p:sp>
      <p:sp>
        <p:nvSpPr>
          <p:cNvPr id="482313" name="Text Box 9"/>
          <p:cNvSpPr txBox="1">
            <a:spLocks noChangeArrowheads="1"/>
          </p:cNvSpPr>
          <p:nvPr/>
        </p:nvSpPr>
        <p:spPr bwMode="auto">
          <a:xfrm>
            <a:off x="609600" y="5257800"/>
            <a:ext cx="4348163"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begin</a:t>
            </a:r>
            <a:r>
              <a:rPr lang="en-US" altLang="ja-JP"/>
              <a:t>  </a:t>
            </a:r>
            <a:r>
              <a:rPr lang="ja-JP" altLang="en-US">
                <a:solidFill>
                  <a:schemeClr val="tx2"/>
                </a:solidFill>
              </a:rPr>
              <a:t>(4秒経過</a:t>
            </a:r>
            <a:r>
              <a:rPr lang="en-US" altLang="ja-JP">
                <a:solidFill>
                  <a:schemeClr val="tx2"/>
                </a:solidFill>
              </a:rPr>
              <a:t>)</a:t>
            </a:r>
          </a:p>
        </p:txBody>
      </p:sp>
      <p:sp>
        <p:nvSpPr>
          <p:cNvPr id="482314" name="Text Box 10"/>
          <p:cNvSpPr txBox="1">
            <a:spLocks noChangeArrowheads="1"/>
          </p:cNvSpPr>
          <p:nvPr/>
        </p:nvSpPr>
        <p:spPr bwMode="auto">
          <a:xfrm>
            <a:off x="609600" y="5715000"/>
            <a:ext cx="4351338"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end    </a:t>
            </a:r>
            <a:r>
              <a:rPr lang="en-US" altLang="ja-JP"/>
              <a:t> </a:t>
            </a:r>
            <a:r>
              <a:rPr lang="ja-JP" altLang="en-US">
                <a:solidFill>
                  <a:schemeClr val="tx2"/>
                </a:solidFill>
              </a:rPr>
              <a:t>(6秒経過</a:t>
            </a:r>
            <a:r>
              <a:rPr lang="en-US" altLang="ja-JP">
                <a:solidFill>
                  <a:schemeClr val="tx2"/>
                </a:solidFill>
              </a:rPr>
              <a:t>)</a:t>
            </a:r>
          </a:p>
        </p:txBody>
      </p:sp>
      <p:sp>
        <p:nvSpPr>
          <p:cNvPr id="482315" name="Text Box 11"/>
          <p:cNvSpPr txBox="1">
            <a:spLocks noChangeArrowheads="1"/>
          </p:cNvSpPr>
          <p:nvPr/>
        </p:nvSpPr>
        <p:spPr bwMode="auto">
          <a:xfrm>
            <a:off x="609600" y="6172200"/>
            <a:ext cx="4360863" cy="519113"/>
          </a:xfrm>
          <a:prstGeom prst="rect">
            <a:avLst/>
          </a:prstGeom>
          <a:noFill/>
          <a:ln w="9525">
            <a:noFill/>
            <a:miter lim="800000"/>
            <a:headEnd/>
            <a:tailEnd/>
          </a:ln>
          <a:effectLst/>
        </p:spPr>
        <p:txBody>
          <a:bodyPr wrap="none">
            <a:spAutoFit/>
          </a:bodyPr>
          <a:lstStyle/>
          <a:p>
            <a:pPr eaLnBrk="1" hangingPunct="1"/>
            <a:r>
              <a:rPr lang="ja-JP" altLang="en-US"/>
              <a:t>スレッド</a:t>
            </a:r>
            <a:r>
              <a:rPr lang="ja-JP" altLang="en-US" sz="2800"/>
              <a:t>0 : </a:t>
            </a:r>
            <a:r>
              <a:rPr lang="en-US" altLang="ja-JP" sz="2800"/>
              <a:t>CS begin </a:t>
            </a:r>
            <a:r>
              <a:rPr lang="en-US" altLang="ja-JP"/>
              <a:t> </a:t>
            </a:r>
            <a:r>
              <a:rPr lang="ja-JP" altLang="en-US">
                <a:solidFill>
                  <a:schemeClr val="tx2"/>
                </a:solidFill>
              </a:rPr>
              <a:t>(8秒経過</a:t>
            </a:r>
            <a:r>
              <a:rPr lang="en-US" altLang="ja-JP">
                <a:solidFill>
                  <a:schemeClr val="tx2"/>
                </a:solidFill>
              </a:rPr>
              <a:t>)</a:t>
            </a:r>
          </a:p>
        </p:txBody>
      </p:sp>
      <p:sp>
        <p:nvSpPr>
          <p:cNvPr id="482316" name="Text Box 12"/>
          <p:cNvSpPr txBox="1">
            <a:spLocks noChangeArrowheads="1"/>
          </p:cNvSpPr>
          <p:nvPr/>
        </p:nvSpPr>
        <p:spPr bwMode="auto">
          <a:xfrm>
            <a:off x="609600" y="3068638"/>
            <a:ext cx="3741738" cy="457200"/>
          </a:xfrm>
          <a:prstGeom prst="rect">
            <a:avLst/>
          </a:prstGeom>
          <a:noFill/>
          <a:ln w="9525">
            <a:noFill/>
            <a:miter lim="800000"/>
            <a:headEnd/>
            <a:tailEnd/>
          </a:ln>
          <a:effectLst/>
        </p:spPr>
        <p:txBody>
          <a:bodyPr wrap="none">
            <a:spAutoFit/>
          </a:bodyPr>
          <a:lstStyle/>
          <a:p>
            <a:pPr eaLnBrk="1" hangingPunct="1"/>
            <a:r>
              <a:rPr lang="en-US" altLang="ja-JP"/>
              <a:t>Dekker </a:t>
            </a:r>
            <a:r>
              <a:rPr lang="ja-JP" altLang="en-US"/>
              <a:t>のアルゴリズム開始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2316"/>
                                        </p:tgtEl>
                                        <p:attrNameLst>
                                          <p:attrName>style.visibility</p:attrName>
                                        </p:attrNameLst>
                                      </p:cBhvr>
                                      <p:to>
                                        <p:strVal val="visible"/>
                                      </p:to>
                                    </p:set>
                                    <p:animEffect transition="in" filter="wipe(left)">
                                      <p:cBhvr>
                                        <p:cTn id="7" dur="500"/>
                                        <p:tgtEl>
                                          <p:spTgt spid="4823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2309"/>
                                        </p:tgtEl>
                                        <p:attrNameLst>
                                          <p:attrName>style.visibility</p:attrName>
                                        </p:attrNameLst>
                                      </p:cBhvr>
                                      <p:to>
                                        <p:strVal val="visible"/>
                                      </p:to>
                                    </p:set>
                                    <p:animEffect transition="in" filter="wipe(left)">
                                      <p:cBhvr>
                                        <p:cTn id="12" dur="500"/>
                                        <p:tgtEl>
                                          <p:spTgt spid="4823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2310"/>
                                        </p:tgtEl>
                                        <p:attrNameLst>
                                          <p:attrName>style.visibility</p:attrName>
                                        </p:attrNameLst>
                                      </p:cBhvr>
                                      <p:to>
                                        <p:strVal val="visible"/>
                                      </p:to>
                                    </p:set>
                                    <p:animEffect transition="in" filter="wipe(left)">
                                      <p:cBhvr>
                                        <p:cTn id="17" dur="500"/>
                                        <p:tgtEl>
                                          <p:spTgt spid="4823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2311"/>
                                        </p:tgtEl>
                                        <p:attrNameLst>
                                          <p:attrName>style.visibility</p:attrName>
                                        </p:attrNameLst>
                                      </p:cBhvr>
                                      <p:to>
                                        <p:strVal val="visible"/>
                                      </p:to>
                                    </p:set>
                                    <p:animEffect transition="in" filter="wipe(left)">
                                      <p:cBhvr>
                                        <p:cTn id="22" dur="500"/>
                                        <p:tgtEl>
                                          <p:spTgt spid="4823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82312"/>
                                        </p:tgtEl>
                                        <p:attrNameLst>
                                          <p:attrName>style.visibility</p:attrName>
                                        </p:attrNameLst>
                                      </p:cBhvr>
                                      <p:to>
                                        <p:strVal val="visible"/>
                                      </p:to>
                                    </p:set>
                                    <p:animEffect transition="in" filter="wipe(left)">
                                      <p:cBhvr>
                                        <p:cTn id="27" dur="500"/>
                                        <p:tgtEl>
                                          <p:spTgt spid="48231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82313"/>
                                        </p:tgtEl>
                                        <p:attrNameLst>
                                          <p:attrName>style.visibility</p:attrName>
                                        </p:attrNameLst>
                                      </p:cBhvr>
                                      <p:to>
                                        <p:strVal val="visible"/>
                                      </p:to>
                                    </p:set>
                                    <p:animEffect transition="in" filter="wipe(left)">
                                      <p:cBhvr>
                                        <p:cTn id="32" dur="500"/>
                                        <p:tgtEl>
                                          <p:spTgt spid="4823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82314"/>
                                        </p:tgtEl>
                                        <p:attrNameLst>
                                          <p:attrName>style.visibility</p:attrName>
                                        </p:attrNameLst>
                                      </p:cBhvr>
                                      <p:to>
                                        <p:strVal val="visible"/>
                                      </p:to>
                                    </p:set>
                                    <p:animEffect transition="in" filter="wipe(left)">
                                      <p:cBhvr>
                                        <p:cTn id="37" dur="500"/>
                                        <p:tgtEl>
                                          <p:spTgt spid="48231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82315"/>
                                        </p:tgtEl>
                                        <p:attrNameLst>
                                          <p:attrName>style.visibility</p:attrName>
                                        </p:attrNameLst>
                                      </p:cBhvr>
                                      <p:to>
                                        <p:strVal val="visible"/>
                                      </p:to>
                                    </p:set>
                                    <p:animEffect transition="in" filter="wipe(left)">
                                      <p:cBhvr>
                                        <p:cTn id="42" dur="500"/>
                                        <p:tgtEl>
                                          <p:spTgt spid="482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9" grpId="0" autoUpdateAnimBg="0"/>
      <p:bldP spid="482310" grpId="0" autoUpdateAnimBg="0"/>
      <p:bldP spid="482311" grpId="0" autoUpdateAnimBg="0"/>
      <p:bldP spid="482312" grpId="0" autoUpdateAnimBg="0"/>
      <p:bldP spid="482313" grpId="0" autoUpdateAnimBg="0"/>
      <p:bldP spid="482314" grpId="0" autoUpdateAnimBg="0"/>
      <p:bldP spid="482315" grpId="0" autoUpdateAnimBg="0"/>
      <p:bldP spid="48231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525463"/>
            <a:ext cx="7772400" cy="1311275"/>
          </a:xfrm>
        </p:spPr>
        <p:txBody>
          <a:bodyPr/>
          <a:lstStyle/>
          <a:p>
            <a:pPr eaLnBrk="1" hangingPunct="1"/>
            <a:r>
              <a:rPr lang="ja-JP" altLang="en-US"/>
              <a:t>逐次プロセス</a:t>
            </a:r>
            <a:br>
              <a:rPr lang="ja-JP" altLang="en-US"/>
            </a:br>
            <a:r>
              <a:rPr lang="ja-JP" altLang="en-US" sz="3600">
                <a:latin typeface="Times New Roman" charset="0"/>
              </a:rPr>
              <a:t>(</a:t>
            </a:r>
            <a:r>
              <a:rPr lang="en-US" altLang="ja-JP" sz="3600">
                <a:latin typeface="Times New Roman" charset="0"/>
              </a:rPr>
              <a:t>sequential process)</a:t>
            </a:r>
          </a:p>
        </p:txBody>
      </p:sp>
      <p:sp>
        <p:nvSpPr>
          <p:cNvPr id="10243" name="Rectangle 3"/>
          <p:cNvSpPr>
            <a:spLocks noGrp="1" noChangeArrowheads="1"/>
          </p:cNvSpPr>
          <p:nvPr>
            <p:ph type="body" idx="1"/>
          </p:nvPr>
        </p:nvSpPr>
        <p:spPr/>
        <p:txBody>
          <a:bodyPr/>
          <a:lstStyle/>
          <a:p>
            <a:pPr eaLnBrk="1" hangingPunct="1"/>
            <a:r>
              <a:rPr lang="ja-JP" altLang="en-US"/>
              <a:t>逐次プロセス</a:t>
            </a:r>
            <a:r>
              <a:rPr lang="ja-JP" altLang="en-US" sz="2800">
                <a:latin typeface="Times New Roman" charset="0"/>
              </a:rPr>
              <a:t>(</a:t>
            </a:r>
            <a:r>
              <a:rPr lang="en-US" altLang="ja-JP" sz="2800">
                <a:latin typeface="Times New Roman" charset="0"/>
              </a:rPr>
              <a:t>sequential process)</a:t>
            </a:r>
          </a:p>
          <a:p>
            <a:pPr lvl="1" eaLnBrk="1" hangingPunct="1"/>
            <a:r>
              <a:rPr lang="ja-JP" altLang="en-US"/>
              <a:t>同時に実行することが不可能なプロセス群</a:t>
            </a:r>
          </a:p>
          <a:p>
            <a:pPr lvl="1" eaLnBrk="1" hangingPunct="1"/>
            <a:r>
              <a:rPr lang="ja-JP" altLang="en-US"/>
              <a:t>プロセス間に依存関係がある</a:t>
            </a:r>
          </a:p>
        </p:txBody>
      </p:sp>
      <p:sp>
        <p:nvSpPr>
          <p:cNvPr id="394244" name="Line 4"/>
          <p:cNvSpPr>
            <a:spLocks noChangeShapeType="1"/>
          </p:cNvSpPr>
          <p:nvPr/>
        </p:nvSpPr>
        <p:spPr bwMode="auto">
          <a:xfrm>
            <a:off x="2362200" y="5094288"/>
            <a:ext cx="1295400" cy="0"/>
          </a:xfrm>
          <a:prstGeom prst="line">
            <a:avLst/>
          </a:prstGeom>
          <a:noFill/>
          <a:ln w="38100">
            <a:solidFill>
              <a:srgbClr val="FF99CC"/>
            </a:solidFill>
            <a:round/>
            <a:headEnd/>
            <a:tailEnd type="triangle" w="med" len="med"/>
          </a:ln>
          <a:effectLst/>
        </p:spPr>
        <p:txBody>
          <a:bodyPr wrap="none"/>
          <a:lstStyle/>
          <a:p>
            <a:endParaRPr lang="ja-JP" altLang="en-US"/>
          </a:p>
        </p:txBody>
      </p:sp>
      <p:grpSp>
        <p:nvGrpSpPr>
          <p:cNvPr id="394247" name="Group 7"/>
          <p:cNvGrpSpPr>
            <a:grpSpLocks/>
          </p:cNvGrpSpPr>
          <p:nvPr/>
        </p:nvGrpSpPr>
        <p:grpSpPr bwMode="auto">
          <a:xfrm>
            <a:off x="4267200" y="4484688"/>
            <a:ext cx="1784350" cy="1295400"/>
            <a:chOff x="2688" y="3264"/>
            <a:chExt cx="1124" cy="816"/>
          </a:xfrm>
        </p:grpSpPr>
        <p:sp>
          <p:nvSpPr>
            <p:cNvPr id="10265" name="Line 8"/>
            <p:cNvSpPr>
              <a:spLocks noChangeShapeType="1"/>
            </p:cNvSpPr>
            <p:nvPr/>
          </p:nvSpPr>
          <p:spPr bwMode="auto">
            <a:xfrm>
              <a:off x="2688" y="3264"/>
              <a:ext cx="384" cy="816"/>
            </a:xfrm>
            <a:prstGeom prst="line">
              <a:avLst/>
            </a:prstGeom>
            <a:noFill/>
            <a:ln w="38100">
              <a:solidFill>
                <a:srgbClr val="00FF00"/>
              </a:solidFill>
              <a:round/>
              <a:headEnd/>
              <a:tailEnd type="triangle" w="med" len="med"/>
            </a:ln>
            <a:effectLst/>
          </p:spPr>
          <p:txBody>
            <a:bodyPr wrap="none"/>
            <a:lstStyle/>
            <a:p>
              <a:endParaRPr lang="ja-JP" altLang="en-US"/>
            </a:p>
          </p:txBody>
        </p:sp>
        <p:sp>
          <p:nvSpPr>
            <p:cNvPr id="10266" name="Text Box 9"/>
            <p:cNvSpPr txBox="1">
              <a:spLocks noChangeArrowheads="1"/>
            </p:cNvSpPr>
            <p:nvPr/>
          </p:nvSpPr>
          <p:spPr bwMode="auto">
            <a:xfrm>
              <a:off x="2928" y="3744"/>
              <a:ext cx="884" cy="288"/>
            </a:xfrm>
            <a:prstGeom prst="rect">
              <a:avLst/>
            </a:prstGeom>
            <a:noFill/>
            <a:ln w="9525">
              <a:noFill/>
              <a:miter lim="800000"/>
              <a:headEnd/>
              <a:tailEnd/>
            </a:ln>
            <a:effectLst/>
          </p:spPr>
          <p:txBody>
            <a:bodyPr wrap="none">
              <a:spAutoFit/>
            </a:bodyPr>
            <a:lstStyle/>
            <a:p>
              <a:pPr eaLnBrk="1" hangingPunct="1"/>
              <a:r>
                <a:rPr lang="ja-JP" altLang="en-US"/>
                <a:t>読み込み</a:t>
              </a:r>
            </a:p>
          </p:txBody>
        </p:sp>
      </p:grpSp>
      <p:sp>
        <p:nvSpPr>
          <p:cNvPr id="394250" name="Text Box 10"/>
          <p:cNvSpPr txBox="1">
            <a:spLocks noChangeArrowheads="1"/>
          </p:cNvSpPr>
          <p:nvPr/>
        </p:nvSpPr>
        <p:spPr bwMode="auto">
          <a:xfrm>
            <a:off x="5638800" y="3951288"/>
            <a:ext cx="3303588" cy="1373187"/>
          </a:xfrm>
          <a:prstGeom prst="rect">
            <a:avLst/>
          </a:prstGeom>
          <a:noFill/>
          <a:ln w="9525">
            <a:noFill/>
            <a:miter lim="800000"/>
            <a:headEnd/>
            <a:tailEnd/>
          </a:ln>
          <a:effectLst/>
        </p:spPr>
        <p:txBody>
          <a:bodyPr wrap="none">
            <a:spAutoFit/>
          </a:bodyPr>
          <a:lstStyle/>
          <a:p>
            <a:pPr eaLnBrk="1" hangingPunct="1"/>
            <a:r>
              <a:rPr lang="ja-JP" altLang="en-US" sz="2800"/>
              <a:t>プロセス2は</a:t>
            </a:r>
          </a:p>
          <a:p>
            <a:pPr eaLnBrk="1" hangingPunct="1"/>
            <a:r>
              <a:rPr lang="ja-JP" altLang="en-US" sz="2800"/>
              <a:t>プロセス1の後にしか</a:t>
            </a:r>
          </a:p>
          <a:p>
            <a:pPr eaLnBrk="1" hangingPunct="1"/>
            <a:r>
              <a:rPr lang="ja-JP" altLang="en-US" sz="2800"/>
              <a:t>実行できない</a:t>
            </a:r>
          </a:p>
        </p:txBody>
      </p:sp>
      <p:grpSp>
        <p:nvGrpSpPr>
          <p:cNvPr id="394267" name="Group 27"/>
          <p:cNvGrpSpPr>
            <a:grpSpLocks/>
          </p:cNvGrpSpPr>
          <p:nvPr/>
        </p:nvGrpSpPr>
        <p:grpSpPr bwMode="auto">
          <a:xfrm>
            <a:off x="3581400" y="3570288"/>
            <a:ext cx="1057275" cy="914400"/>
            <a:chOff x="2256" y="2249"/>
            <a:chExt cx="666" cy="576"/>
          </a:xfrm>
        </p:grpSpPr>
        <p:sp>
          <p:nvSpPr>
            <p:cNvPr id="10262" name="Rectangle 12"/>
            <p:cNvSpPr>
              <a:spLocks noChangeArrowheads="1"/>
            </p:cNvSpPr>
            <p:nvPr/>
          </p:nvSpPr>
          <p:spPr bwMode="auto">
            <a:xfrm>
              <a:off x="2496" y="2537"/>
              <a:ext cx="288" cy="288"/>
            </a:xfrm>
            <a:prstGeom prst="rect">
              <a:avLst/>
            </a:prstGeom>
            <a:noFill/>
            <a:ln w="25400">
              <a:solidFill>
                <a:schemeClr val="tx1"/>
              </a:solidFill>
              <a:miter lim="800000"/>
              <a:headEnd/>
              <a:tailEnd/>
            </a:ln>
            <a:effectLst/>
          </p:spPr>
          <p:txBody>
            <a:bodyPr wrap="none" anchor="ctr"/>
            <a:lstStyle/>
            <a:p>
              <a:pPr eaLnBrk="1" hangingPunct="1"/>
              <a:endParaRPr lang="ja-JP" altLang="en-US"/>
            </a:p>
          </p:txBody>
        </p:sp>
        <p:sp>
          <p:nvSpPr>
            <p:cNvPr id="10263" name="Text Box 13"/>
            <p:cNvSpPr txBox="1">
              <a:spLocks noChangeArrowheads="1"/>
            </p:cNvSpPr>
            <p:nvPr/>
          </p:nvSpPr>
          <p:spPr bwMode="auto">
            <a:xfrm>
              <a:off x="2256" y="2537"/>
              <a:ext cx="201" cy="288"/>
            </a:xfrm>
            <a:prstGeom prst="rect">
              <a:avLst/>
            </a:prstGeom>
            <a:noFill/>
            <a:ln w="9525">
              <a:noFill/>
              <a:miter lim="800000"/>
              <a:headEnd/>
              <a:tailEnd/>
            </a:ln>
            <a:effectLst/>
          </p:spPr>
          <p:txBody>
            <a:bodyPr wrap="none">
              <a:spAutoFit/>
            </a:bodyPr>
            <a:lstStyle/>
            <a:p>
              <a:pPr eaLnBrk="1" hangingPunct="1"/>
              <a:r>
                <a:rPr lang="en-US" altLang="ja-JP" i="1"/>
                <a:t>x</a:t>
              </a:r>
            </a:p>
          </p:txBody>
        </p:sp>
        <p:sp>
          <p:nvSpPr>
            <p:cNvPr id="10264" name="Text Box 14"/>
            <p:cNvSpPr txBox="1">
              <a:spLocks noChangeArrowheads="1"/>
            </p:cNvSpPr>
            <p:nvPr/>
          </p:nvSpPr>
          <p:spPr bwMode="auto">
            <a:xfrm>
              <a:off x="2352" y="2249"/>
              <a:ext cx="570" cy="288"/>
            </a:xfrm>
            <a:prstGeom prst="rect">
              <a:avLst/>
            </a:prstGeom>
            <a:noFill/>
            <a:ln w="9525">
              <a:noFill/>
              <a:miter lim="800000"/>
              <a:headEnd/>
              <a:tailEnd/>
            </a:ln>
            <a:effectLst/>
          </p:spPr>
          <p:txBody>
            <a:bodyPr wrap="none">
              <a:spAutoFit/>
            </a:bodyPr>
            <a:lstStyle/>
            <a:p>
              <a:pPr eaLnBrk="1" hangingPunct="1"/>
              <a:r>
                <a:rPr lang="ja-JP" altLang="en-US"/>
                <a:t>メモリ</a:t>
              </a:r>
            </a:p>
          </p:txBody>
        </p:sp>
      </p:grpSp>
      <p:grpSp>
        <p:nvGrpSpPr>
          <p:cNvPr id="394266" name="Group 26"/>
          <p:cNvGrpSpPr>
            <a:grpSpLocks/>
          </p:cNvGrpSpPr>
          <p:nvPr/>
        </p:nvGrpSpPr>
        <p:grpSpPr bwMode="auto">
          <a:xfrm>
            <a:off x="381000" y="3962400"/>
            <a:ext cx="1828800" cy="1905000"/>
            <a:chOff x="240" y="2496"/>
            <a:chExt cx="1152" cy="1200"/>
          </a:xfrm>
        </p:grpSpPr>
        <p:sp>
          <p:nvSpPr>
            <p:cNvPr id="10258" name="Text Box 5"/>
            <p:cNvSpPr txBox="1">
              <a:spLocks noChangeArrowheads="1"/>
            </p:cNvSpPr>
            <p:nvPr/>
          </p:nvSpPr>
          <p:spPr bwMode="auto">
            <a:xfrm>
              <a:off x="240" y="2496"/>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0259" name="Text Box 6"/>
            <p:cNvSpPr txBox="1">
              <a:spLocks noChangeArrowheads="1"/>
            </p:cNvSpPr>
            <p:nvPr/>
          </p:nvSpPr>
          <p:spPr bwMode="auto">
            <a:xfrm>
              <a:off x="240" y="3120"/>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10260" name="Rectangle 15"/>
            <p:cNvSpPr>
              <a:spLocks noChangeArrowheads="1"/>
            </p:cNvSpPr>
            <p:nvPr/>
          </p:nvSpPr>
          <p:spPr bwMode="auto">
            <a:xfrm>
              <a:off x="384" y="2784"/>
              <a:ext cx="1008" cy="288"/>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5;</a:t>
              </a:r>
            </a:p>
          </p:txBody>
        </p:sp>
        <p:sp>
          <p:nvSpPr>
            <p:cNvPr id="10261" name="Rectangle 16"/>
            <p:cNvSpPr>
              <a:spLocks noChangeArrowheads="1"/>
            </p:cNvSpPr>
            <p:nvPr/>
          </p:nvSpPr>
          <p:spPr bwMode="auto">
            <a:xfrm>
              <a:off x="384" y="3408"/>
              <a:ext cx="1008" cy="288"/>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a:t>print(</a:t>
              </a:r>
              <a:r>
                <a:rPr lang="en-US" altLang="ja-JP" sz="2800" i="1"/>
                <a:t>x</a:t>
              </a:r>
              <a:r>
                <a:rPr lang="en-US" altLang="ja-JP" sz="2800"/>
                <a:t>);</a:t>
              </a:r>
            </a:p>
          </p:txBody>
        </p:sp>
      </p:grpSp>
      <p:grpSp>
        <p:nvGrpSpPr>
          <p:cNvPr id="394257" name="Group 17"/>
          <p:cNvGrpSpPr>
            <a:grpSpLocks/>
          </p:cNvGrpSpPr>
          <p:nvPr/>
        </p:nvGrpSpPr>
        <p:grpSpPr bwMode="auto">
          <a:xfrm>
            <a:off x="3657600" y="4005263"/>
            <a:ext cx="1508125" cy="1139825"/>
            <a:chOff x="1728" y="3266"/>
            <a:chExt cx="950" cy="718"/>
          </a:xfrm>
        </p:grpSpPr>
        <p:sp>
          <p:nvSpPr>
            <p:cNvPr id="10255" name="Line 18"/>
            <p:cNvSpPr>
              <a:spLocks noChangeShapeType="1"/>
            </p:cNvSpPr>
            <p:nvPr/>
          </p:nvSpPr>
          <p:spPr bwMode="auto">
            <a:xfrm flipV="1">
              <a:off x="1728" y="3552"/>
              <a:ext cx="288" cy="384"/>
            </a:xfrm>
            <a:prstGeom prst="line">
              <a:avLst/>
            </a:prstGeom>
            <a:noFill/>
            <a:ln w="38100">
              <a:solidFill>
                <a:srgbClr val="00FF00"/>
              </a:solidFill>
              <a:round/>
              <a:headEnd/>
              <a:tailEnd type="triangle" w="med" len="med"/>
            </a:ln>
            <a:effectLst/>
          </p:spPr>
          <p:txBody>
            <a:bodyPr wrap="none"/>
            <a:lstStyle/>
            <a:p>
              <a:endParaRPr lang="ja-JP" altLang="en-US"/>
            </a:p>
          </p:txBody>
        </p:sp>
        <p:sp>
          <p:nvSpPr>
            <p:cNvPr id="10256" name="Text Box 19"/>
            <p:cNvSpPr txBox="1">
              <a:spLocks noChangeArrowheads="1"/>
            </p:cNvSpPr>
            <p:nvPr/>
          </p:nvSpPr>
          <p:spPr bwMode="auto">
            <a:xfrm>
              <a:off x="1824" y="3696"/>
              <a:ext cx="854" cy="288"/>
            </a:xfrm>
            <a:prstGeom prst="rect">
              <a:avLst/>
            </a:prstGeom>
            <a:noFill/>
            <a:ln w="9525">
              <a:noFill/>
              <a:miter lim="800000"/>
              <a:headEnd/>
              <a:tailEnd/>
            </a:ln>
            <a:effectLst/>
          </p:spPr>
          <p:txBody>
            <a:bodyPr wrap="none">
              <a:spAutoFit/>
            </a:bodyPr>
            <a:lstStyle/>
            <a:p>
              <a:pPr eaLnBrk="1" hangingPunct="1"/>
              <a:r>
                <a:rPr lang="ja-JP" altLang="en-US"/>
                <a:t>書き込み</a:t>
              </a:r>
            </a:p>
          </p:txBody>
        </p:sp>
        <p:sp>
          <p:nvSpPr>
            <p:cNvPr id="10257" name="Text Box 20"/>
            <p:cNvSpPr txBox="1">
              <a:spLocks noChangeArrowheads="1"/>
            </p:cNvSpPr>
            <p:nvPr/>
          </p:nvSpPr>
          <p:spPr bwMode="auto">
            <a:xfrm>
              <a:off x="1968" y="3266"/>
              <a:ext cx="228" cy="341"/>
            </a:xfrm>
            <a:prstGeom prst="rect">
              <a:avLst/>
            </a:prstGeom>
            <a:noFill/>
            <a:ln w="9525">
              <a:noFill/>
              <a:miter lim="800000"/>
              <a:headEnd/>
              <a:tailEnd/>
            </a:ln>
            <a:effectLst/>
          </p:spPr>
          <p:txBody>
            <a:bodyPr wrap="square">
              <a:spAutoFit/>
            </a:bodyPr>
            <a:lstStyle/>
            <a:p>
              <a:pPr eaLnBrk="1" hangingPunct="1"/>
              <a:r>
                <a:rPr lang="ja-JP" altLang="en-US" sz="2800" dirty="0"/>
                <a:t>5</a:t>
              </a:r>
            </a:p>
          </p:txBody>
        </p:sp>
      </p:grpSp>
      <p:pic>
        <p:nvPicPr>
          <p:cNvPr id="394261" name="Picture 21" descr="C:\Documents and Settings\Takashi\My Documents\OS\image\ディスプレイ.gif"/>
          <p:cNvPicPr>
            <a:picLocks noChangeAspect="1" noChangeArrowheads="1"/>
          </p:cNvPicPr>
          <p:nvPr/>
        </p:nvPicPr>
        <p:blipFill>
          <a:blip r:embed="rId3" cstate="print"/>
          <a:srcRect/>
          <a:stretch>
            <a:fillRect/>
          </a:stretch>
        </p:blipFill>
        <p:spPr bwMode="auto">
          <a:xfrm>
            <a:off x="6172200" y="5932488"/>
            <a:ext cx="1165225" cy="925512"/>
          </a:xfrm>
          <a:prstGeom prst="rect">
            <a:avLst/>
          </a:prstGeom>
          <a:noFill/>
          <a:ln w="9525">
            <a:noFill/>
            <a:miter lim="800000"/>
            <a:headEnd/>
            <a:tailEnd/>
          </a:ln>
        </p:spPr>
      </p:pic>
      <p:grpSp>
        <p:nvGrpSpPr>
          <p:cNvPr id="394262" name="Group 22"/>
          <p:cNvGrpSpPr>
            <a:grpSpLocks/>
          </p:cNvGrpSpPr>
          <p:nvPr/>
        </p:nvGrpSpPr>
        <p:grpSpPr bwMode="auto">
          <a:xfrm>
            <a:off x="4876800" y="5780088"/>
            <a:ext cx="1809750" cy="773112"/>
            <a:chOff x="3072" y="3504"/>
            <a:chExt cx="1140" cy="487"/>
          </a:xfrm>
        </p:grpSpPr>
        <p:sp>
          <p:nvSpPr>
            <p:cNvPr id="10252" name="Line 23"/>
            <p:cNvSpPr>
              <a:spLocks noChangeShapeType="1"/>
            </p:cNvSpPr>
            <p:nvPr/>
          </p:nvSpPr>
          <p:spPr bwMode="auto">
            <a:xfrm>
              <a:off x="3072" y="3504"/>
              <a:ext cx="76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0253" name="Text Box 24"/>
            <p:cNvSpPr txBox="1">
              <a:spLocks noChangeArrowheads="1"/>
            </p:cNvSpPr>
            <p:nvPr/>
          </p:nvSpPr>
          <p:spPr bwMode="auto">
            <a:xfrm>
              <a:off x="3984" y="3664"/>
              <a:ext cx="228" cy="327"/>
            </a:xfrm>
            <a:prstGeom prst="rect">
              <a:avLst/>
            </a:prstGeom>
            <a:noFill/>
            <a:ln w="9525">
              <a:noFill/>
              <a:miter lim="800000"/>
              <a:headEnd/>
              <a:tailEnd/>
            </a:ln>
            <a:effectLst/>
          </p:spPr>
          <p:txBody>
            <a:bodyPr wrap="none">
              <a:spAutoFit/>
            </a:bodyPr>
            <a:lstStyle/>
            <a:p>
              <a:pPr eaLnBrk="1" hangingPunct="1"/>
              <a:r>
                <a:rPr lang="ja-JP" altLang="en-US" sz="2800">
                  <a:solidFill>
                    <a:srgbClr val="000000"/>
                  </a:solidFill>
                </a:rPr>
                <a:t>5</a:t>
              </a:r>
            </a:p>
          </p:txBody>
        </p:sp>
        <p:sp>
          <p:nvSpPr>
            <p:cNvPr id="10254" name="Line 25"/>
            <p:cNvSpPr>
              <a:spLocks noChangeShapeType="1"/>
            </p:cNvSpPr>
            <p:nvPr/>
          </p:nvSpPr>
          <p:spPr bwMode="auto">
            <a:xfrm>
              <a:off x="3840" y="3504"/>
              <a:ext cx="192" cy="288"/>
            </a:xfrm>
            <a:prstGeom prst="line">
              <a:avLst/>
            </a:prstGeom>
            <a:noFill/>
            <a:ln w="38100">
              <a:solidFill>
                <a:srgbClr val="00FF00"/>
              </a:solidFill>
              <a:round/>
              <a:headEnd/>
              <a:tailEnd type="triangle" w="med" len="med"/>
            </a:ln>
            <a:effec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94266"/>
                                        </p:tgtEl>
                                        <p:attrNameLst>
                                          <p:attrName>style.visibility</p:attrName>
                                        </p:attrNameLst>
                                      </p:cBhvr>
                                      <p:to>
                                        <p:strVal val="visible"/>
                                      </p:to>
                                    </p:set>
                                    <p:animEffect transition="in" filter="checkerboard(across)">
                                      <p:cBhvr>
                                        <p:cTn id="7" dur="500"/>
                                        <p:tgtEl>
                                          <p:spTgt spid="394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94267"/>
                                        </p:tgtEl>
                                        <p:attrNameLst>
                                          <p:attrName>style.visibility</p:attrName>
                                        </p:attrNameLst>
                                      </p:cBhvr>
                                      <p:to>
                                        <p:strVal val="visible"/>
                                      </p:to>
                                    </p:set>
                                    <p:animEffect transition="in" filter="checkerboard(across)">
                                      <p:cBhvr>
                                        <p:cTn id="12" dur="500"/>
                                        <p:tgtEl>
                                          <p:spTgt spid="3942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94261"/>
                                        </p:tgtEl>
                                        <p:attrNameLst>
                                          <p:attrName>style.visibility</p:attrName>
                                        </p:attrNameLst>
                                      </p:cBhvr>
                                      <p:to>
                                        <p:strVal val="visible"/>
                                      </p:to>
                                    </p:set>
                                    <p:animEffect transition="in" filter="checkerboard(across)">
                                      <p:cBhvr>
                                        <p:cTn id="17" dur="500"/>
                                        <p:tgtEl>
                                          <p:spTgt spid="3942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4244"/>
                                        </p:tgtEl>
                                        <p:attrNameLst>
                                          <p:attrName>style.visibility</p:attrName>
                                        </p:attrNameLst>
                                      </p:cBhvr>
                                      <p:to>
                                        <p:strVal val="visible"/>
                                      </p:to>
                                    </p:set>
                                    <p:animEffect transition="in" filter="wipe(left)">
                                      <p:cBhvr>
                                        <p:cTn id="22" dur="500"/>
                                        <p:tgtEl>
                                          <p:spTgt spid="3942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94257"/>
                                        </p:tgtEl>
                                        <p:attrNameLst>
                                          <p:attrName>style.visibility</p:attrName>
                                        </p:attrNameLst>
                                      </p:cBhvr>
                                      <p:to>
                                        <p:strVal val="visible"/>
                                      </p:to>
                                    </p:set>
                                    <p:animEffect transition="in" filter="wipe(down)">
                                      <p:cBhvr>
                                        <p:cTn id="27" dur="500"/>
                                        <p:tgtEl>
                                          <p:spTgt spid="39425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94247"/>
                                        </p:tgtEl>
                                        <p:attrNameLst>
                                          <p:attrName>style.visibility</p:attrName>
                                        </p:attrNameLst>
                                      </p:cBhvr>
                                      <p:to>
                                        <p:strVal val="visible"/>
                                      </p:to>
                                    </p:set>
                                    <p:animEffect transition="in" filter="wipe(up)">
                                      <p:cBhvr>
                                        <p:cTn id="32" dur="500"/>
                                        <p:tgtEl>
                                          <p:spTgt spid="39424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94262"/>
                                        </p:tgtEl>
                                        <p:attrNameLst>
                                          <p:attrName>style.visibility</p:attrName>
                                        </p:attrNameLst>
                                      </p:cBhvr>
                                      <p:to>
                                        <p:strVal val="visible"/>
                                      </p:to>
                                    </p:set>
                                    <p:animEffect transition="in" filter="wipe(left)">
                                      <p:cBhvr>
                                        <p:cTn id="37" dur="500"/>
                                        <p:tgtEl>
                                          <p:spTgt spid="39426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94250"/>
                                        </p:tgtEl>
                                        <p:attrNameLst>
                                          <p:attrName>style.visibility</p:attrName>
                                        </p:attrNameLst>
                                      </p:cBhvr>
                                      <p:to>
                                        <p:strVal val="visible"/>
                                      </p:to>
                                    </p:set>
                                    <p:animEffect transition="in" filter="checkerboard(across)">
                                      <p:cBhvr>
                                        <p:cTn id="42" dur="500"/>
                                        <p:tgtEl>
                                          <p:spTgt spid="394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4" grpId="0" animBg="1"/>
      <p:bldP spid="39425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525463"/>
            <a:ext cx="7772400" cy="1311275"/>
          </a:xfrm>
        </p:spPr>
        <p:txBody>
          <a:bodyPr/>
          <a:lstStyle/>
          <a:p>
            <a:pPr eaLnBrk="1" hangingPunct="1"/>
            <a:r>
              <a:rPr lang="ja-JP" altLang="en-US"/>
              <a:t>並行プロセス</a:t>
            </a:r>
            <a:br>
              <a:rPr lang="ja-JP" altLang="en-US"/>
            </a:br>
            <a:r>
              <a:rPr lang="ja-JP" altLang="en-US" sz="3600">
                <a:latin typeface="Times New Roman" charset="0"/>
              </a:rPr>
              <a:t>(</a:t>
            </a:r>
            <a:r>
              <a:rPr lang="en-US" altLang="ja-JP" sz="3600">
                <a:latin typeface="Times New Roman" charset="0"/>
              </a:rPr>
              <a:t>concurrent process)</a:t>
            </a:r>
          </a:p>
        </p:txBody>
      </p:sp>
      <p:sp>
        <p:nvSpPr>
          <p:cNvPr id="11267" name="Rectangle 27"/>
          <p:cNvSpPr>
            <a:spLocks noGrp="1" noChangeArrowheads="1"/>
          </p:cNvSpPr>
          <p:nvPr>
            <p:ph type="body" idx="1"/>
          </p:nvPr>
        </p:nvSpPr>
        <p:spPr/>
        <p:txBody>
          <a:bodyPr/>
          <a:lstStyle/>
          <a:p>
            <a:pPr eaLnBrk="1" hangingPunct="1"/>
            <a:r>
              <a:rPr lang="ja-JP" altLang="en-US">
                <a:latin typeface="Times New Roman" charset="0"/>
              </a:rPr>
              <a:t>並行プロセス</a:t>
            </a:r>
            <a:r>
              <a:rPr lang="ja-JP" altLang="en-US" sz="2800">
                <a:latin typeface="Times New Roman" charset="0"/>
              </a:rPr>
              <a:t>(</a:t>
            </a:r>
            <a:r>
              <a:rPr lang="en-US" altLang="ja-JP" sz="2800">
                <a:latin typeface="Times New Roman" charset="0"/>
              </a:rPr>
              <a:t>concurrent process)</a:t>
            </a:r>
          </a:p>
          <a:p>
            <a:pPr lvl="1" eaLnBrk="1" hangingPunct="1"/>
            <a:r>
              <a:rPr lang="ja-JP" altLang="en-US">
                <a:latin typeface="Times New Roman" charset="0"/>
              </a:rPr>
              <a:t>同時に実行可能なプロセス群</a:t>
            </a:r>
          </a:p>
          <a:p>
            <a:pPr lvl="1" eaLnBrk="1" hangingPunct="1"/>
            <a:r>
              <a:rPr lang="ja-JP" altLang="en-US">
                <a:latin typeface="Times New Roman" charset="0"/>
              </a:rPr>
              <a:t>プロセスの実行順序に依存しない</a:t>
            </a:r>
            <a:endParaRPr lang="ja-JP" altLang="en-US"/>
          </a:p>
        </p:txBody>
      </p:sp>
      <p:grpSp>
        <p:nvGrpSpPr>
          <p:cNvPr id="395292" name="Group 28"/>
          <p:cNvGrpSpPr>
            <a:grpSpLocks/>
          </p:cNvGrpSpPr>
          <p:nvPr/>
        </p:nvGrpSpPr>
        <p:grpSpPr bwMode="auto">
          <a:xfrm>
            <a:off x="457200" y="3733800"/>
            <a:ext cx="2438400" cy="1981200"/>
            <a:chOff x="288" y="2352"/>
            <a:chExt cx="1536" cy="1248"/>
          </a:xfrm>
        </p:grpSpPr>
        <p:sp>
          <p:nvSpPr>
            <p:cNvPr id="11288" name="Rectangle 4"/>
            <p:cNvSpPr>
              <a:spLocks noChangeArrowheads="1"/>
            </p:cNvSpPr>
            <p:nvPr/>
          </p:nvSpPr>
          <p:spPr bwMode="auto">
            <a:xfrm>
              <a:off x="624" y="2640"/>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a:t>
              </a:r>
              <a:r>
                <a:rPr lang="en-US" altLang="ja-JP" sz="2800" i="1"/>
                <a:t>x</a:t>
              </a:r>
              <a:r>
                <a:rPr lang="en-US" altLang="ja-JP" sz="2800"/>
                <a:t> +1;</a:t>
              </a:r>
            </a:p>
          </p:txBody>
        </p:sp>
        <p:sp>
          <p:nvSpPr>
            <p:cNvPr id="11289" name="Rectangle 6"/>
            <p:cNvSpPr>
              <a:spLocks noChangeArrowheads="1"/>
            </p:cNvSpPr>
            <p:nvPr/>
          </p:nvSpPr>
          <p:spPr bwMode="auto">
            <a:xfrm>
              <a:off x="624" y="3264"/>
              <a:ext cx="1200" cy="336"/>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a:t>
              </a:r>
              <a:r>
                <a:rPr lang="en-US" altLang="ja-JP" sz="2800" i="1"/>
                <a:t>x</a:t>
              </a:r>
              <a:r>
                <a:rPr lang="en-US" altLang="ja-JP" sz="2800"/>
                <a:t> + 2;</a:t>
              </a:r>
            </a:p>
          </p:txBody>
        </p:sp>
        <p:sp>
          <p:nvSpPr>
            <p:cNvPr id="11290" name="Text Box 7"/>
            <p:cNvSpPr txBox="1">
              <a:spLocks noChangeArrowheads="1"/>
            </p:cNvSpPr>
            <p:nvPr/>
          </p:nvSpPr>
          <p:spPr bwMode="auto">
            <a:xfrm>
              <a:off x="288" y="2352"/>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1291" name="Text Box 8"/>
            <p:cNvSpPr txBox="1">
              <a:spLocks noChangeArrowheads="1"/>
            </p:cNvSpPr>
            <p:nvPr/>
          </p:nvSpPr>
          <p:spPr bwMode="auto">
            <a:xfrm>
              <a:off x="288" y="3024"/>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grpSp>
      <p:grpSp>
        <p:nvGrpSpPr>
          <p:cNvPr id="395296" name="Group 32"/>
          <p:cNvGrpSpPr>
            <a:grpSpLocks/>
          </p:cNvGrpSpPr>
          <p:nvPr/>
        </p:nvGrpSpPr>
        <p:grpSpPr bwMode="auto">
          <a:xfrm>
            <a:off x="3200400" y="4597400"/>
            <a:ext cx="838200" cy="584200"/>
            <a:chOff x="2016" y="2896"/>
            <a:chExt cx="528" cy="368"/>
          </a:xfrm>
        </p:grpSpPr>
        <p:sp>
          <p:nvSpPr>
            <p:cNvPr id="11286" name="Rectangle 12"/>
            <p:cNvSpPr>
              <a:spLocks noChangeArrowheads="1"/>
            </p:cNvSpPr>
            <p:nvPr/>
          </p:nvSpPr>
          <p:spPr bwMode="auto">
            <a:xfrm>
              <a:off x="2208" y="2928"/>
              <a:ext cx="336" cy="336"/>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0</a:t>
              </a:r>
            </a:p>
          </p:txBody>
        </p:sp>
        <p:sp>
          <p:nvSpPr>
            <p:cNvPr id="11287" name="Text Box 13"/>
            <p:cNvSpPr txBox="1">
              <a:spLocks noChangeArrowheads="1"/>
            </p:cNvSpPr>
            <p:nvPr/>
          </p:nvSpPr>
          <p:spPr bwMode="auto">
            <a:xfrm>
              <a:off x="2016" y="2896"/>
              <a:ext cx="215" cy="327"/>
            </a:xfrm>
            <a:prstGeom prst="rect">
              <a:avLst/>
            </a:prstGeom>
            <a:noFill/>
            <a:ln w="9525">
              <a:noFill/>
              <a:miter lim="800000"/>
              <a:headEnd/>
              <a:tailEnd/>
            </a:ln>
            <a:effectLst/>
          </p:spPr>
          <p:txBody>
            <a:bodyPr wrap="none">
              <a:spAutoFit/>
            </a:bodyPr>
            <a:lstStyle/>
            <a:p>
              <a:pPr eaLnBrk="1" hangingPunct="1"/>
              <a:r>
                <a:rPr lang="en-US" altLang="ja-JP" sz="2800" i="1"/>
                <a:t>x</a:t>
              </a:r>
            </a:p>
          </p:txBody>
        </p:sp>
      </p:grpSp>
      <p:grpSp>
        <p:nvGrpSpPr>
          <p:cNvPr id="395293" name="Group 29"/>
          <p:cNvGrpSpPr>
            <a:grpSpLocks/>
          </p:cNvGrpSpPr>
          <p:nvPr/>
        </p:nvGrpSpPr>
        <p:grpSpPr bwMode="auto">
          <a:xfrm>
            <a:off x="4038600" y="4038600"/>
            <a:ext cx="2133600" cy="838200"/>
            <a:chOff x="2544" y="2544"/>
            <a:chExt cx="1344" cy="528"/>
          </a:xfrm>
        </p:grpSpPr>
        <p:sp>
          <p:nvSpPr>
            <p:cNvPr id="11283" name="Line 14"/>
            <p:cNvSpPr>
              <a:spLocks noChangeShapeType="1"/>
            </p:cNvSpPr>
            <p:nvPr/>
          </p:nvSpPr>
          <p:spPr bwMode="auto">
            <a:xfrm flipV="1">
              <a:off x="2544" y="2736"/>
              <a:ext cx="1008" cy="336"/>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1284" name="Text Box 15"/>
            <p:cNvSpPr txBox="1">
              <a:spLocks noChangeArrowheads="1"/>
            </p:cNvSpPr>
            <p:nvPr/>
          </p:nvSpPr>
          <p:spPr bwMode="auto">
            <a:xfrm>
              <a:off x="2592" y="2544"/>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1285" name="Rectangle 16"/>
            <p:cNvSpPr>
              <a:spLocks noChangeArrowheads="1"/>
            </p:cNvSpPr>
            <p:nvPr/>
          </p:nvSpPr>
          <p:spPr bwMode="auto">
            <a:xfrm>
              <a:off x="3552" y="2544"/>
              <a:ext cx="336" cy="336"/>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1</a:t>
              </a:r>
            </a:p>
          </p:txBody>
        </p:sp>
      </p:grpSp>
      <p:grpSp>
        <p:nvGrpSpPr>
          <p:cNvPr id="395294" name="Group 30"/>
          <p:cNvGrpSpPr>
            <a:grpSpLocks/>
          </p:cNvGrpSpPr>
          <p:nvPr/>
        </p:nvGrpSpPr>
        <p:grpSpPr bwMode="auto">
          <a:xfrm>
            <a:off x="6172200" y="3886200"/>
            <a:ext cx="2133600" cy="685800"/>
            <a:chOff x="3888" y="2448"/>
            <a:chExt cx="1344" cy="432"/>
          </a:xfrm>
        </p:grpSpPr>
        <p:sp>
          <p:nvSpPr>
            <p:cNvPr id="11280" name="Line 20"/>
            <p:cNvSpPr>
              <a:spLocks noChangeShapeType="1"/>
            </p:cNvSpPr>
            <p:nvPr/>
          </p:nvSpPr>
          <p:spPr bwMode="auto">
            <a:xfrm>
              <a:off x="3888" y="2736"/>
              <a:ext cx="1008" cy="0"/>
            </a:xfrm>
            <a:prstGeom prst="line">
              <a:avLst/>
            </a:prstGeom>
            <a:noFill/>
            <a:ln w="38100">
              <a:solidFill>
                <a:srgbClr val="FF99CC"/>
              </a:solidFill>
              <a:round/>
              <a:headEnd/>
              <a:tailEnd type="triangle" w="med" len="med"/>
            </a:ln>
            <a:effectLst/>
          </p:spPr>
          <p:txBody>
            <a:bodyPr wrap="none"/>
            <a:lstStyle/>
            <a:p>
              <a:endParaRPr lang="ja-JP" altLang="en-US"/>
            </a:p>
          </p:txBody>
        </p:sp>
        <p:sp>
          <p:nvSpPr>
            <p:cNvPr id="11281" name="Text Box 21"/>
            <p:cNvSpPr txBox="1">
              <a:spLocks noChangeArrowheads="1"/>
            </p:cNvSpPr>
            <p:nvPr/>
          </p:nvSpPr>
          <p:spPr bwMode="auto">
            <a:xfrm>
              <a:off x="3936" y="2448"/>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11282" name="Rectangle 25"/>
            <p:cNvSpPr>
              <a:spLocks noChangeArrowheads="1"/>
            </p:cNvSpPr>
            <p:nvPr/>
          </p:nvSpPr>
          <p:spPr bwMode="auto">
            <a:xfrm>
              <a:off x="4896" y="2544"/>
              <a:ext cx="336" cy="336"/>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3</a:t>
              </a:r>
            </a:p>
          </p:txBody>
        </p:sp>
      </p:grpSp>
      <p:grpSp>
        <p:nvGrpSpPr>
          <p:cNvPr id="395298" name="Group 34"/>
          <p:cNvGrpSpPr>
            <a:grpSpLocks/>
          </p:cNvGrpSpPr>
          <p:nvPr/>
        </p:nvGrpSpPr>
        <p:grpSpPr bwMode="auto">
          <a:xfrm>
            <a:off x="4038600" y="4876800"/>
            <a:ext cx="4267200" cy="838200"/>
            <a:chOff x="2544" y="3072"/>
            <a:chExt cx="2688" cy="528"/>
          </a:xfrm>
        </p:grpSpPr>
        <p:sp>
          <p:nvSpPr>
            <p:cNvPr id="11274" name="Line 17"/>
            <p:cNvSpPr>
              <a:spLocks noChangeShapeType="1"/>
            </p:cNvSpPr>
            <p:nvPr/>
          </p:nvSpPr>
          <p:spPr bwMode="auto">
            <a:xfrm>
              <a:off x="2544" y="3072"/>
              <a:ext cx="1008" cy="336"/>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1275" name="Text Box 18"/>
            <p:cNvSpPr txBox="1">
              <a:spLocks noChangeArrowheads="1"/>
            </p:cNvSpPr>
            <p:nvPr/>
          </p:nvSpPr>
          <p:spPr bwMode="auto">
            <a:xfrm>
              <a:off x="2592" y="3312"/>
              <a:ext cx="897" cy="288"/>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11276" name="Rectangle 19"/>
            <p:cNvSpPr>
              <a:spLocks noChangeArrowheads="1"/>
            </p:cNvSpPr>
            <p:nvPr/>
          </p:nvSpPr>
          <p:spPr bwMode="auto">
            <a:xfrm>
              <a:off x="3552" y="3216"/>
              <a:ext cx="336" cy="336"/>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2</a:t>
              </a:r>
            </a:p>
          </p:txBody>
        </p:sp>
        <p:sp>
          <p:nvSpPr>
            <p:cNvPr id="11277" name="Text Box 23"/>
            <p:cNvSpPr txBox="1">
              <a:spLocks noChangeArrowheads="1"/>
            </p:cNvSpPr>
            <p:nvPr/>
          </p:nvSpPr>
          <p:spPr bwMode="auto">
            <a:xfrm>
              <a:off x="3936" y="3120"/>
              <a:ext cx="897" cy="288"/>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1278" name="Line 24"/>
            <p:cNvSpPr>
              <a:spLocks noChangeShapeType="1"/>
            </p:cNvSpPr>
            <p:nvPr/>
          </p:nvSpPr>
          <p:spPr bwMode="auto">
            <a:xfrm>
              <a:off x="3888" y="3408"/>
              <a:ext cx="1008" cy="0"/>
            </a:xfrm>
            <a:prstGeom prst="line">
              <a:avLst/>
            </a:prstGeom>
            <a:noFill/>
            <a:ln w="38100">
              <a:solidFill>
                <a:srgbClr val="CCFFCC"/>
              </a:solidFill>
              <a:round/>
              <a:headEnd/>
              <a:tailEnd type="triangle" w="med" len="med"/>
            </a:ln>
            <a:effectLst/>
          </p:spPr>
          <p:txBody>
            <a:bodyPr wrap="none"/>
            <a:lstStyle/>
            <a:p>
              <a:endParaRPr lang="ja-JP" altLang="en-US"/>
            </a:p>
          </p:txBody>
        </p:sp>
        <p:sp>
          <p:nvSpPr>
            <p:cNvPr id="11279" name="Rectangle 26"/>
            <p:cNvSpPr>
              <a:spLocks noChangeArrowheads="1"/>
            </p:cNvSpPr>
            <p:nvPr/>
          </p:nvSpPr>
          <p:spPr bwMode="auto">
            <a:xfrm>
              <a:off x="4896" y="3216"/>
              <a:ext cx="336" cy="336"/>
            </a:xfrm>
            <a:prstGeom prst="rect">
              <a:avLst/>
            </a:prstGeom>
            <a:noFill/>
            <a:ln w="19050">
              <a:solidFill>
                <a:schemeClr val="tx1"/>
              </a:solidFill>
              <a:miter lim="800000"/>
              <a:headEnd/>
              <a:tailEnd/>
            </a:ln>
            <a:effectLst/>
          </p:spPr>
          <p:txBody>
            <a:bodyPr wrap="none" anchor="ctr"/>
            <a:lstStyle/>
            <a:p>
              <a:pPr algn="ctr" eaLnBrk="1" hangingPunct="1"/>
              <a:r>
                <a:rPr lang="ja-JP" altLang="en-US" sz="2800"/>
                <a:t>3</a:t>
              </a:r>
            </a:p>
          </p:txBody>
        </p:sp>
      </p:grpSp>
      <p:sp>
        <p:nvSpPr>
          <p:cNvPr id="395297" name="Text Box 33"/>
          <p:cNvSpPr txBox="1">
            <a:spLocks noChangeArrowheads="1"/>
          </p:cNvSpPr>
          <p:nvPr/>
        </p:nvSpPr>
        <p:spPr bwMode="auto">
          <a:xfrm>
            <a:off x="3276600" y="5791200"/>
            <a:ext cx="5372100" cy="519113"/>
          </a:xfrm>
          <a:prstGeom prst="rect">
            <a:avLst/>
          </a:prstGeom>
          <a:noFill/>
          <a:ln w="9525">
            <a:noFill/>
            <a:miter lim="800000"/>
            <a:headEnd/>
            <a:tailEnd/>
          </a:ln>
          <a:effectLst/>
        </p:spPr>
        <p:txBody>
          <a:bodyPr wrap="none">
            <a:spAutoFit/>
          </a:bodyPr>
          <a:lstStyle/>
          <a:p>
            <a:pPr eaLnBrk="1" hangingPunct="1"/>
            <a:r>
              <a:rPr lang="ja-JP" altLang="en-US" sz="2800"/>
              <a:t>どちらを先に実行しても結果は同じ</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95292"/>
                                        </p:tgtEl>
                                        <p:attrNameLst>
                                          <p:attrName>style.visibility</p:attrName>
                                        </p:attrNameLst>
                                      </p:cBhvr>
                                      <p:to>
                                        <p:strVal val="visible"/>
                                      </p:to>
                                    </p:set>
                                    <p:animEffect transition="in" filter="checkerboard(across)">
                                      <p:cBhvr>
                                        <p:cTn id="7" dur="500"/>
                                        <p:tgtEl>
                                          <p:spTgt spid="395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95296"/>
                                        </p:tgtEl>
                                        <p:attrNameLst>
                                          <p:attrName>style.visibility</p:attrName>
                                        </p:attrNameLst>
                                      </p:cBhvr>
                                      <p:to>
                                        <p:strVal val="visible"/>
                                      </p:to>
                                    </p:set>
                                    <p:animEffect transition="in" filter="checkerboard(across)">
                                      <p:cBhvr>
                                        <p:cTn id="12" dur="500"/>
                                        <p:tgtEl>
                                          <p:spTgt spid="3952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95293"/>
                                        </p:tgtEl>
                                        <p:attrNameLst>
                                          <p:attrName>style.visibility</p:attrName>
                                        </p:attrNameLst>
                                      </p:cBhvr>
                                      <p:to>
                                        <p:strVal val="visible"/>
                                      </p:to>
                                    </p:set>
                                    <p:animEffect transition="in" filter="wipe(left)">
                                      <p:cBhvr>
                                        <p:cTn id="17" dur="500"/>
                                        <p:tgtEl>
                                          <p:spTgt spid="3952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95294"/>
                                        </p:tgtEl>
                                        <p:attrNameLst>
                                          <p:attrName>style.visibility</p:attrName>
                                        </p:attrNameLst>
                                      </p:cBhvr>
                                      <p:to>
                                        <p:strVal val="visible"/>
                                      </p:to>
                                    </p:set>
                                    <p:animEffect transition="in" filter="wipe(left)">
                                      <p:cBhvr>
                                        <p:cTn id="22" dur="500"/>
                                        <p:tgtEl>
                                          <p:spTgt spid="3952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395298"/>
                                        </p:tgtEl>
                                        <p:attrNameLst>
                                          <p:attrName>style.visibility</p:attrName>
                                        </p:attrNameLst>
                                      </p:cBhvr>
                                      <p:to>
                                        <p:strVal val="visible"/>
                                      </p:to>
                                    </p:set>
                                    <p:animEffect transition="in" filter="wipe(left)">
                                      <p:cBhvr>
                                        <p:cTn id="27" dur="500"/>
                                        <p:tgtEl>
                                          <p:spTgt spid="3952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95297"/>
                                        </p:tgtEl>
                                        <p:attrNameLst>
                                          <p:attrName>style.visibility</p:attrName>
                                        </p:attrNameLst>
                                      </p:cBhvr>
                                      <p:to>
                                        <p:strVal val="visible"/>
                                      </p:to>
                                    </p:set>
                                    <p:anim calcmode="lin" valueType="num">
                                      <p:cBhvr additive="base">
                                        <p:cTn id="32" dur="500" fill="hold"/>
                                        <p:tgtEl>
                                          <p:spTgt spid="395297"/>
                                        </p:tgtEl>
                                        <p:attrNameLst>
                                          <p:attrName>ppt_x</p:attrName>
                                        </p:attrNameLst>
                                      </p:cBhvr>
                                      <p:tavLst>
                                        <p:tav tm="0">
                                          <p:val>
                                            <p:strVal val="#ppt_x"/>
                                          </p:val>
                                        </p:tav>
                                        <p:tav tm="100000">
                                          <p:val>
                                            <p:strVal val="#ppt_x"/>
                                          </p:val>
                                        </p:tav>
                                      </p:tavLst>
                                    </p:anim>
                                    <p:anim calcmode="lin" valueType="num">
                                      <p:cBhvr additive="base">
                                        <p:cTn id="33" dur="500" fill="hold"/>
                                        <p:tgtEl>
                                          <p:spTgt spid="3952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9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charset="0"/>
              </a:rPr>
              <a:t>素, 交差</a:t>
            </a:r>
            <a:br>
              <a:rPr lang="ja-JP" altLang="en-US">
                <a:latin typeface="Times New Roman" charset="0"/>
              </a:rPr>
            </a:br>
            <a:r>
              <a:rPr lang="ja-JP" altLang="en-US" sz="3600">
                <a:latin typeface="Times New Roman" charset="0"/>
              </a:rPr>
              <a:t>(</a:t>
            </a:r>
            <a:r>
              <a:rPr lang="en-US" altLang="ja-JP" sz="3600">
                <a:latin typeface="Times New Roman" charset="0"/>
              </a:rPr>
              <a:t>disjoint, overlapping)</a:t>
            </a:r>
          </a:p>
        </p:txBody>
      </p:sp>
      <p:sp>
        <p:nvSpPr>
          <p:cNvPr id="12291" name="Rectangle 3"/>
          <p:cNvSpPr>
            <a:spLocks noGrp="1" noChangeArrowheads="1"/>
          </p:cNvSpPr>
          <p:nvPr>
            <p:ph type="body" idx="1"/>
          </p:nvPr>
        </p:nvSpPr>
        <p:spPr/>
        <p:txBody>
          <a:bodyPr/>
          <a:lstStyle/>
          <a:p>
            <a:pPr eaLnBrk="1" hangingPunct="1"/>
            <a:r>
              <a:rPr lang="ja-JP" altLang="en-US">
                <a:latin typeface="Times New Roman" charset="0"/>
              </a:rPr>
              <a:t>素</a:t>
            </a:r>
            <a:r>
              <a:rPr lang="ja-JP" altLang="en-US" sz="2800">
                <a:latin typeface="Times New Roman" charset="0"/>
              </a:rPr>
              <a:t>(</a:t>
            </a:r>
            <a:r>
              <a:rPr lang="en-US" altLang="ja-JP" sz="2800">
                <a:latin typeface="Times New Roman" charset="0"/>
              </a:rPr>
              <a:t>disjoint)</a:t>
            </a:r>
          </a:p>
          <a:p>
            <a:pPr lvl="1" eaLnBrk="1" hangingPunct="1"/>
            <a:r>
              <a:rPr lang="ja-JP" altLang="en-US">
                <a:latin typeface="Times New Roman" charset="0"/>
              </a:rPr>
              <a:t>共通に操作するデータが存在しないプロセス</a:t>
            </a:r>
            <a:endParaRPr lang="en-US" altLang="ja-JP">
              <a:latin typeface="Times New Roman" charset="0"/>
            </a:endParaRPr>
          </a:p>
          <a:p>
            <a:pPr eaLnBrk="1" hangingPunct="1"/>
            <a:r>
              <a:rPr lang="ja-JP" altLang="en-US">
                <a:latin typeface="Times New Roman" charset="0"/>
              </a:rPr>
              <a:t>交差</a:t>
            </a:r>
            <a:r>
              <a:rPr lang="ja-JP" altLang="en-US" sz="2800">
                <a:latin typeface="Times New Roman" charset="0"/>
              </a:rPr>
              <a:t>(</a:t>
            </a:r>
            <a:r>
              <a:rPr lang="en-US" altLang="ja-JP" sz="2800">
                <a:latin typeface="Times New Roman" charset="0"/>
              </a:rPr>
              <a:t>overlapping)</a:t>
            </a:r>
          </a:p>
          <a:p>
            <a:pPr lvl="1" eaLnBrk="1" hangingPunct="1"/>
            <a:r>
              <a:rPr lang="ja-JP" altLang="en-US">
                <a:latin typeface="Times New Roman" charset="0"/>
              </a:rPr>
              <a:t>共通のデータを操作しているプロセス</a:t>
            </a:r>
          </a:p>
        </p:txBody>
      </p:sp>
      <p:sp>
        <p:nvSpPr>
          <p:cNvPr id="12292" name="Rectangle 16"/>
          <p:cNvSpPr>
            <a:spLocks noChangeArrowheads="1"/>
          </p:cNvSpPr>
          <p:nvPr/>
        </p:nvSpPr>
        <p:spPr bwMode="auto">
          <a:xfrm>
            <a:off x="1905000" y="4724400"/>
            <a:ext cx="1905000" cy="533400"/>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x</a:t>
            </a:r>
            <a:r>
              <a:rPr lang="en-US" altLang="ja-JP" sz="2800"/>
              <a:t>: = 0;</a:t>
            </a:r>
          </a:p>
        </p:txBody>
      </p:sp>
      <p:sp>
        <p:nvSpPr>
          <p:cNvPr id="12293" name="Rectangle 17"/>
          <p:cNvSpPr>
            <a:spLocks noChangeArrowheads="1"/>
          </p:cNvSpPr>
          <p:nvPr/>
        </p:nvSpPr>
        <p:spPr bwMode="auto">
          <a:xfrm>
            <a:off x="5334000" y="4724400"/>
            <a:ext cx="1905000" cy="533400"/>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a:t>print (</a:t>
            </a:r>
            <a:r>
              <a:rPr lang="en-US" altLang="ja-JP" sz="2800" i="1"/>
              <a:t>x</a:t>
            </a:r>
            <a:r>
              <a:rPr lang="en-US" altLang="ja-JP" sz="2800"/>
              <a:t>);</a:t>
            </a:r>
          </a:p>
        </p:txBody>
      </p:sp>
      <p:sp>
        <p:nvSpPr>
          <p:cNvPr id="12294" name="Rectangle 18"/>
          <p:cNvSpPr>
            <a:spLocks noChangeArrowheads="1"/>
          </p:cNvSpPr>
          <p:nvPr/>
        </p:nvSpPr>
        <p:spPr bwMode="auto">
          <a:xfrm>
            <a:off x="3733800" y="6172200"/>
            <a:ext cx="1905000" cy="533400"/>
          </a:xfrm>
          <a:prstGeom prst="rect">
            <a:avLst/>
          </a:prstGeom>
          <a:solidFill>
            <a:srgbClr val="000000"/>
          </a:solidFill>
          <a:ln w="19050">
            <a:solidFill>
              <a:schemeClr val="tx1"/>
            </a:solidFill>
            <a:miter lim="800000"/>
            <a:headEnd/>
            <a:tailEnd/>
          </a:ln>
          <a:effectLst/>
        </p:spPr>
        <p:txBody>
          <a:bodyPr wrap="none" anchor="ctr"/>
          <a:lstStyle/>
          <a:p>
            <a:pPr algn="ctr" eaLnBrk="1" hangingPunct="1"/>
            <a:r>
              <a:rPr lang="en-US" altLang="ja-JP" sz="2800" i="1"/>
              <a:t>y</a:t>
            </a:r>
            <a:r>
              <a:rPr lang="en-US" altLang="ja-JP" sz="2800"/>
              <a:t>: = 1;</a:t>
            </a:r>
          </a:p>
        </p:txBody>
      </p:sp>
      <p:sp>
        <p:nvSpPr>
          <p:cNvPr id="12295" name="Text Box 19"/>
          <p:cNvSpPr txBox="1">
            <a:spLocks noChangeArrowheads="1"/>
          </p:cNvSpPr>
          <p:nvPr/>
        </p:nvSpPr>
        <p:spPr bwMode="auto">
          <a:xfrm>
            <a:off x="1371600" y="4267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プロセス1</a:t>
            </a:r>
          </a:p>
        </p:txBody>
      </p:sp>
      <p:sp>
        <p:nvSpPr>
          <p:cNvPr id="12296" name="Text Box 20"/>
          <p:cNvSpPr txBox="1">
            <a:spLocks noChangeArrowheads="1"/>
          </p:cNvSpPr>
          <p:nvPr/>
        </p:nvSpPr>
        <p:spPr bwMode="auto">
          <a:xfrm>
            <a:off x="2286000" y="6172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プロセス2</a:t>
            </a:r>
          </a:p>
        </p:txBody>
      </p:sp>
      <p:sp>
        <p:nvSpPr>
          <p:cNvPr id="12297" name="Text Box 21"/>
          <p:cNvSpPr txBox="1">
            <a:spLocks noChangeArrowheads="1"/>
          </p:cNvSpPr>
          <p:nvPr/>
        </p:nvSpPr>
        <p:spPr bwMode="auto">
          <a:xfrm>
            <a:off x="4800600" y="4267200"/>
            <a:ext cx="1423988" cy="457200"/>
          </a:xfrm>
          <a:prstGeom prst="rect">
            <a:avLst/>
          </a:prstGeom>
          <a:noFill/>
          <a:ln w="9525">
            <a:noFill/>
            <a:miter lim="800000"/>
            <a:headEnd/>
            <a:tailEnd/>
          </a:ln>
          <a:effectLst/>
        </p:spPr>
        <p:txBody>
          <a:bodyPr wrap="none">
            <a:spAutoFit/>
          </a:bodyPr>
          <a:lstStyle/>
          <a:p>
            <a:pPr eaLnBrk="1" hangingPunct="1"/>
            <a:r>
              <a:rPr lang="ja-JP" altLang="en-US"/>
              <a:t>プロセス3</a:t>
            </a:r>
          </a:p>
        </p:txBody>
      </p:sp>
      <p:grpSp>
        <p:nvGrpSpPr>
          <p:cNvPr id="405534" name="Group 30"/>
          <p:cNvGrpSpPr>
            <a:grpSpLocks/>
          </p:cNvGrpSpPr>
          <p:nvPr/>
        </p:nvGrpSpPr>
        <p:grpSpPr bwMode="auto">
          <a:xfrm>
            <a:off x="3810000" y="4495800"/>
            <a:ext cx="1524000" cy="457200"/>
            <a:chOff x="2400" y="2832"/>
            <a:chExt cx="960" cy="288"/>
          </a:xfrm>
        </p:grpSpPr>
        <p:sp>
          <p:nvSpPr>
            <p:cNvPr id="12304" name="Line 22"/>
            <p:cNvSpPr>
              <a:spLocks noChangeShapeType="1"/>
            </p:cNvSpPr>
            <p:nvPr/>
          </p:nvSpPr>
          <p:spPr bwMode="auto">
            <a:xfrm>
              <a:off x="2400" y="3120"/>
              <a:ext cx="960" cy="0"/>
            </a:xfrm>
            <a:prstGeom prst="line">
              <a:avLst/>
            </a:prstGeom>
            <a:noFill/>
            <a:ln w="38100">
              <a:solidFill>
                <a:srgbClr val="CCFFCC"/>
              </a:solidFill>
              <a:round/>
              <a:headEnd type="triangle" w="med" len="med"/>
              <a:tailEnd type="triangle" w="med" len="med"/>
            </a:ln>
            <a:effectLst/>
          </p:spPr>
          <p:txBody>
            <a:bodyPr wrap="none"/>
            <a:lstStyle/>
            <a:p>
              <a:endParaRPr lang="ja-JP" altLang="en-US"/>
            </a:p>
          </p:txBody>
        </p:sp>
        <p:sp>
          <p:nvSpPr>
            <p:cNvPr id="12305" name="Text Box 23"/>
            <p:cNvSpPr txBox="1">
              <a:spLocks noChangeArrowheads="1"/>
            </p:cNvSpPr>
            <p:nvPr/>
          </p:nvSpPr>
          <p:spPr bwMode="auto">
            <a:xfrm>
              <a:off x="2688" y="2832"/>
              <a:ext cx="500" cy="288"/>
            </a:xfrm>
            <a:prstGeom prst="rect">
              <a:avLst/>
            </a:prstGeom>
            <a:noFill/>
            <a:ln w="9525">
              <a:noFill/>
              <a:miter lim="800000"/>
              <a:headEnd/>
              <a:tailEnd/>
            </a:ln>
            <a:effectLst/>
          </p:spPr>
          <p:txBody>
            <a:bodyPr wrap="none">
              <a:spAutoFit/>
            </a:bodyPr>
            <a:lstStyle/>
            <a:p>
              <a:pPr eaLnBrk="1" hangingPunct="1"/>
              <a:r>
                <a:rPr lang="ja-JP" altLang="en-US"/>
                <a:t>交差</a:t>
              </a:r>
            </a:p>
          </p:txBody>
        </p:sp>
      </p:grpSp>
      <p:grpSp>
        <p:nvGrpSpPr>
          <p:cNvPr id="405533" name="Group 29"/>
          <p:cNvGrpSpPr>
            <a:grpSpLocks/>
          </p:cNvGrpSpPr>
          <p:nvPr/>
        </p:nvGrpSpPr>
        <p:grpSpPr bwMode="auto">
          <a:xfrm>
            <a:off x="2819400" y="5257800"/>
            <a:ext cx="3581400" cy="914400"/>
            <a:chOff x="1776" y="3312"/>
            <a:chExt cx="2256" cy="576"/>
          </a:xfrm>
        </p:grpSpPr>
        <p:sp>
          <p:nvSpPr>
            <p:cNvPr id="12300" name="Line 25"/>
            <p:cNvSpPr>
              <a:spLocks noChangeShapeType="1"/>
            </p:cNvSpPr>
            <p:nvPr/>
          </p:nvSpPr>
          <p:spPr bwMode="auto">
            <a:xfrm>
              <a:off x="1776" y="3312"/>
              <a:ext cx="816" cy="576"/>
            </a:xfrm>
            <a:prstGeom prst="line">
              <a:avLst/>
            </a:prstGeom>
            <a:noFill/>
            <a:ln w="38100">
              <a:solidFill>
                <a:srgbClr val="CCFFCC"/>
              </a:solidFill>
              <a:round/>
              <a:headEnd type="triangle" w="med" len="med"/>
              <a:tailEnd type="triangle" w="med" len="med"/>
            </a:ln>
            <a:effectLst/>
          </p:spPr>
          <p:txBody>
            <a:bodyPr wrap="none"/>
            <a:lstStyle/>
            <a:p>
              <a:endParaRPr lang="ja-JP" altLang="en-US"/>
            </a:p>
          </p:txBody>
        </p:sp>
        <p:sp>
          <p:nvSpPr>
            <p:cNvPr id="12301" name="Text Box 26"/>
            <p:cNvSpPr txBox="1">
              <a:spLocks noChangeArrowheads="1"/>
            </p:cNvSpPr>
            <p:nvPr/>
          </p:nvSpPr>
          <p:spPr bwMode="auto">
            <a:xfrm>
              <a:off x="2112" y="3360"/>
              <a:ext cx="308" cy="288"/>
            </a:xfrm>
            <a:prstGeom prst="rect">
              <a:avLst/>
            </a:prstGeom>
            <a:noFill/>
            <a:ln w="9525">
              <a:noFill/>
              <a:miter lim="800000"/>
              <a:headEnd/>
              <a:tailEnd/>
            </a:ln>
            <a:effectLst/>
          </p:spPr>
          <p:txBody>
            <a:bodyPr wrap="none">
              <a:spAutoFit/>
            </a:bodyPr>
            <a:lstStyle/>
            <a:p>
              <a:pPr eaLnBrk="1" hangingPunct="1"/>
              <a:r>
                <a:rPr lang="ja-JP" altLang="en-US"/>
                <a:t>素</a:t>
              </a:r>
            </a:p>
          </p:txBody>
        </p:sp>
        <p:sp>
          <p:nvSpPr>
            <p:cNvPr id="12302" name="Line 27"/>
            <p:cNvSpPr>
              <a:spLocks noChangeShapeType="1"/>
            </p:cNvSpPr>
            <p:nvPr/>
          </p:nvSpPr>
          <p:spPr bwMode="auto">
            <a:xfrm flipH="1">
              <a:off x="3216" y="3312"/>
              <a:ext cx="816" cy="576"/>
            </a:xfrm>
            <a:prstGeom prst="line">
              <a:avLst/>
            </a:prstGeom>
            <a:noFill/>
            <a:ln w="38100">
              <a:solidFill>
                <a:srgbClr val="CCFFCC"/>
              </a:solidFill>
              <a:round/>
              <a:headEnd type="triangle" w="med" len="med"/>
              <a:tailEnd type="triangle" w="med" len="med"/>
            </a:ln>
            <a:effectLst/>
          </p:spPr>
          <p:txBody>
            <a:bodyPr wrap="none"/>
            <a:lstStyle/>
            <a:p>
              <a:endParaRPr lang="ja-JP" altLang="en-US"/>
            </a:p>
          </p:txBody>
        </p:sp>
        <p:sp>
          <p:nvSpPr>
            <p:cNvPr id="12303" name="Text Box 28"/>
            <p:cNvSpPr txBox="1">
              <a:spLocks noChangeArrowheads="1"/>
            </p:cNvSpPr>
            <p:nvPr/>
          </p:nvSpPr>
          <p:spPr bwMode="auto">
            <a:xfrm>
              <a:off x="3360" y="3360"/>
              <a:ext cx="308" cy="288"/>
            </a:xfrm>
            <a:prstGeom prst="rect">
              <a:avLst/>
            </a:prstGeom>
            <a:noFill/>
            <a:ln w="9525">
              <a:noFill/>
              <a:miter lim="800000"/>
              <a:headEnd/>
              <a:tailEnd/>
            </a:ln>
            <a:effectLst/>
          </p:spPr>
          <p:txBody>
            <a:bodyPr wrap="none">
              <a:spAutoFit/>
            </a:bodyPr>
            <a:lstStyle/>
            <a:p>
              <a:pPr eaLnBrk="1" hangingPunct="1"/>
              <a:r>
                <a:rPr lang="ja-JP" altLang="en-US"/>
                <a:t>素</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05534"/>
                                        </p:tgtEl>
                                        <p:attrNameLst>
                                          <p:attrName>style.visibility</p:attrName>
                                        </p:attrNameLst>
                                      </p:cBhvr>
                                      <p:to>
                                        <p:strVal val="visible"/>
                                      </p:to>
                                    </p:set>
                                    <p:animEffect transition="in" filter="checkerboard(across)">
                                      <p:cBhvr>
                                        <p:cTn id="7" dur="500"/>
                                        <p:tgtEl>
                                          <p:spTgt spid="4055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05533"/>
                                        </p:tgtEl>
                                        <p:attrNameLst>
                                          <p:attrName>style.visibility</p:attrName>
                                        </p:attrNameLst>
                                      </p:cBhvr>
                                      <p:to>
                                        <p:strVal val="visible"/>
                                      </p:to>
                                    </p:set>
                                    <p:animEffect transition="in" filter="checkerboard(across)">
                                      <p:cBhvr>
                                        <p:cTn id="12" dur="500"/>
                                        <p:tgtEl>
                                          <p:spTgt spid="405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525463"/>
            <a:ext cx="7772400" cy="1311275"/>
          </a:xfrm>
        </p:spPr>
        <p:txBody>
          <a:bodyPr/>
          <a:lstStyle/>
          <a:p>
            <a:pPr eaLnBrk="1" hangingPunct="1"/>
            <a:r>
              <a:rPr lang="ja-JP" altLang="en-US"/>
              <a:t>協同型逐次プロセス</a:t>
            </a:r>
            <a:br>
              <a:rPr lang="ja-JP" altLang="en-US"/>
            </a:br>
            <a:r>
              <a:rPr lang="ja-JP" altLang="en-US" sz="3600">
                <a:latin typeface="Times New Roman" charset="0"/>
              </a:rPr>
              <a:t>(</a:t>
            </a:r>
            <a:r>
              <a:rPr lang="en-US" altLang="ja-JP" sz="3600">
                <a:latin typeface="Times New Roman" charset="0"/>
              </a:rPr>
              <a:t>cooperating sequential process)</a:t>
            </a:r>
            <a:endParaRPr lang="ja-JP" altLang="en-US" sz="3600">
              <a:latin typeface="Times New Roman" charset="0"/>
            </a:endParaRPr>
          </a:p>
        </p:txBody>
      </p:sp>
      <p:sp>
        <p:nvSpPr>
          <p:cNvPr id="13315" name="Rectangle 3"/>
          <p:cNvSpPr>
            <a:spLocks noGrp="1" noChangeArrowheads="1"/>
          </p:cNvSpPr>
          <p:nvPr>
            <p:ph type="body" idx="1"/>
          </p:nvPr>
        </p:nvSpPr>
        <p:spPr>
          <a:xfrm>
            <a:off x="685800" y="1981200"/>
            <a:ext cx="6982544" cy="2971800"/>
          </a:xfrm>
        </p:spPr>
        <p:txBody>
          <a:bodyPr/>
          <a:lstStyle/>
          <a:p>
            <a:pPr eaLnBrk="1" hangingPunct="1"/>
            <a:r>
              <a:rPr lang="ja-JP" altLang="en-US" dirty="0"/>
              <a:t>協同型逐次プロセス</a:t>
            </a:r>
          </a:p>
          <a:p>
            <a:pPr eaLnBrk="1" hangingPunct="1">
              <a:buFontTx/>
              <a:buNone/>
            </a:pPr>
            <a:r>
              <a:rPr lang="ja-JP" altLang="en-US" sz="2400" dirty="0">
                <a:latin typeface="Times New Roman" charset="0"/>
              </a:rPr>
              <a:t>    (</a:t>
            </a:r>
            <a:r>
              <a:rPr lang="en-US" altLang="ja-JP" sz="2400" dirty="0">
                <a:latin typeface="Times New Roman" charset="0"/>
              </a:rPr>
              <a:t>cooperating sequential process)</a:t>
            </a:r>
          </a:p>
          <a:p>
            <a:pPr lvl="1" eaLnBrk="1" hangingPunct="1"/>
            <a:r>
              <a:rPr lang="ja-JP" altLang="en-US" dirty="0">
                <a:latin typeface="Times New Roman" charset="0"/>
              </a:rPr>
              <a:t>データ,プログラム等の資源を共有する(交差している)並行プロセス群</a:t>
            </a:r>
          </a:p>
          <a:p>
            <a:pPr lvl="2" eaLnBrk="1" hangingPunct="1"/>
            <a:r>
              <a:rPr lang="ja-JP" altLang="en-US" dirty="0">
                <a:latin typeface="Times New Roman" charset="0"/>
              </a:rPr>
              <a:t>高々1つのプロセスが資源を占有するようにプロセス間で連絡が必要</a:t>
            </a:r>
          </a:p>
        </p:txBody>
      </p:sp>
      <p:sp>
        <p:nvSpPr>
          <p:cNvPr id="13316" name="Rectangle 4"/>
          <p:cNvSpPr>
            <a:spLocks noChangeArrowheads="1"/>
          </p:cNvSpPr>
          <p:nvPr/>
        </p:nvSpPr>
        <p:spPr bwMode="auto">
          <a:xfrm>
            <a:off x="2133600" y="5638800"/>
            <a:ext cx="701675" cy="477838"/>
          </a:xfrm>
          <a:prstGeom prst="rect">
            <a:avLst/>
          </a:prstGeom>
          <a:noFill/>
          <a:ln w="9525">
            <a:solidFill>
              <a:schemeClr val="tx1"/>
            </a:solidFill>
            <a:miter lim="800000"/>
            <a:headEnd/>
            <a:tailEnd/>
          </a:ln>
          <a:effectLst/>
        </p:spPr>
        <p:txBody>
          <a:bodyPr wrap="none" anchor="ctr"/>
          <a:lstStyle/>
          <a:p>
            <a:pPr algn="ctr" eaLnBrk="1" hangingPunct="1"/>
            <a:r>
              <a:rPr lang="ja-JP" altLang="en-US" sz="2800"/>
              <a:t>0</a:t>
            </a:r>
          </a:p>
        </p:txBody>
      </p:sp>
      <p:sp>
        <p:nvSpPr>
          <p:cNvPr id="13317" name="Text Box 5"/>
          <p:cNvSpPr txBox="1">
            <a:spLocks noChangeArrowheads="1"/>
          </p:cNvSpPr>
          <p:nvPr/>
        </p:nvSpPr>
        <p:spPr bwMode="auto">
          <a:xfrm>
            <a:off x="2057400" y="5105400"/>
            <a:ext cx="904875" cy="457200"/>
          </a:xfrm>
          <a:prstGeom prst="rect">
            <a:avLst/>
          </a:prstGeom>
          <a:noFill/>
          <a:ln w="9525">
            <a:noFill/>
            <a:miter lim="800000"/>
            <a:headEnd/>
            <a:tailEnd/>
          </a:ln>
          <a:effectLst/>
        </p:spPr>
        <p:txBody>
          <a:bodyPr wrap="none">
            <a:spAutoFit/>
          </a:bodyPr>
          <a:lstStyle/>
          <a:p>
            <a:pPr eaLnBrk="1" hangingPunct="1"/>
            <a:r>
              <a:rPr lang="ja-JP" altLang="en-US"/>
              <a:t>メモリ</a:t>
            </a:r>
          </a:p>
        </p:txBody>
      </p:sp>
      <p:sp>
        <p:nvSpPr>
          <p:cNvPr id="13318" name="Text Box 6"/>
          <p:cNvSpPr txBox="1">
            <a:spLocks noChangeArrowheads="1"/>
          </p:cNvSpPr>
          <p:nvPr/>
        </p:nvSpPr>
        <p:spPr bwMode="auto">
          <a:xfrm>
            <a:off x="1768475" y="5618163"/>
            <a:ext cx="319088" cy="457200"/>
          </a:xfrm>
          <a:prstGeom prst="rect">
            <a:avLst/>
          </a:prstGeom>
          <a:noFill/>
          <a:ln w="9525">
            <a:noFill/>
            <a:miter lim="800000"/>
            <a:headEnd/>
            <a:tailEnd/>
          </a:ln>
          <a:effectLst/>
        </p:spPr>
        <p:txBody>
          <a:bodyPr wrap="none">
            <a:spAutoFit/>
          </a:bodyPr>
          <a:lstStyle/>
          <a:p>
            <a:pPr eaLnBrk="1" hangingPunct="1"/>
            <a:r>
              <a:rPr lang="en-US" altLang="ja-JP" i="1"/>
              <a:t>x</a:t>
            </a:r>
          </a:p>
        </p:txBody>
      </p:sp>
      <p:sp>
        <p:nvSpPr>
          <p:cNvPr id="13319" name="Rectangle 7"/>
          <p:cNvSpPr>
            <a:spLocks noChangeArrowheads="1"/>
          </p:cNvSpPr>
          <p:nvPr/>
        </p:nvSpPr>
        <p:spPr bwMode="auto">
          <a:xfrm>
            <a:off x="3810000" y="5334000"/>
            <a:ext cx="1752600" cy="381000"/>
          </a:xfrm>
          <a:prstGeom prst="rect">
            <a:avLst/>
          </a:prstGeom>
          <a:solidFill>
            <a:srgbClr val="CCFFCC"/>
          </a:solidFill>
          <a:ln w="19050">
            <a:solidFill>
              <a:schemeClr val="tx1"/>
            </a:solidFill>
            <a:miter lim="800000"/>
            <a:headEnd/>
            <a:tailEnd/>
          </a:ln>
          <a:effectLst/>
        </p:spPr>
        <p:txBody>
          <a:bodyPr wrap="none" anchor="ctr"/>
          <a:lstStyle/>
          <a:p>
            <a:pPr algn="ctr" eaLnBrk="1" hangingPunct="1"/>
            <a:r>
              <a:rPr lang="ja-JP" altLang="en-US">
                <a:solidFill>
                  <a:srgbClr val="000000"/>
                </a:solidFill>
              </a:rPr>
              <a:t>プロセス1</a:t>
            </a:r>
          </a:p>
        </p:txBody>
      </p:sp>
      <p:sp>
        <p:nvSpPr>
          <p:cNvPr id="13320" name="Rectangle 8"/>
          <p:cNvSpPr>
            <a:spLocks noChangeArrowheads="1"/>
          </p:cNvSpPr>
          <p:nvPr/>
        </p:nvSpPr>
        <p:spPr bwMode="auto">
          <a:xfrm>
            <a:off x="3810000" y="6019800"/>
            <a:ext cx="1752600" cy="381000"/>
          </a:xfrm>
          <a:prstGeom prst="rect">
            <a:avLst/>
          </a:prstGeom>
          <a:solidFill>
            <a:srgbClr val="CCFFCC"/>
          </a:solidFill>
          <a:ln w="19050">
            <a:solidFill>
              <a:schemeClr val="tx1"/>
            </a:solidFill>
            <a:miter lim="800000"/>
            <a:headEnd/>
            <a:tailEnd/>
          </a:ln>
          <a:effectLst/>
        </p:spPr>
        <p:txBody>
          <a:bodyPr wrap="none" anchor="ctr"/>
          <a:lstStyle/>
          <a:p>
            <a:pPr algn="ctr" eaLnBrk="1" hangingPunct="1"/>
            <a:r>
              <a:rPr lang="ja-JP" altLang="en-US">
                <a:solidFill>
                  <a:srgbClr val="000000"/>
                </a:solidFill>
              </a:rPr>
              <a:t>プロセス2</a:t>
            </a:r>
          </a:p>
        </p:txBody>
      </p:sp>
      <p:sp>
        <p:nvSpPr>
          <p:cNvPr id="392201" name="AutoShape 9"/>
          <p:cNvSpPr>
            <a:spLocks noChangeArrowheads="1"/>
          </p:cNvSpPr>
          <p:nvPr/>
        </p:nvSpPr>
        <p:spPr bwMode="auto">
          <a:xfrm>
            <a:off x="6324600" y="4495800"/>
            <a:ext cx="2438400" cy="1371600"/>
          </a:xfrm>
          <a:prstGeom prst="wedgeRoundRectCallout">
            <a:avLst>
              <a:gd name="adj1" fmla="val -79819"/>
              <a:gd name="adj2" fmla="val 23727"/>
              <a:gd name="adj3" fmla="val 16667"/>
            </a:avLst>
          </a:prstGeom>
          <a:noFill/>
          <a:ln w="19050">
            <a:solidFill>
              <a:schemeClr val="tx1"/>
            </a:solidFill>
            <a:miter lim="800000"/>
            <a:headEnd/>
            <a:tailEnd/>
          </a:ln>
          <a:effectLst/>
        </p:spPr>
        <p:txBody>
          <a:bodyPr/>
          <a:lstStyle/>
          <a:p>
            <a:pPr algn="ctr" eaLnBrk="1" hangingPunct="1"/>
            <a:r>
              <a:rPr lang="en-US" altLang="ja-JP" i="1"/>
              <a:t>x</a:t>
            </a:r>
            <a:r>
              <a:rPr lang="en-US" altLang="ja-JP"/>
              <a:t> </a:t>
            </a:r>
            <a:r>
              <a:rPr lang="ja-JP" altLang="en-US"/>
              <a:t>を使うので</a:t>
            </a:r>
          </a:p>
          <a:p>
            <a:pPr algn="ctr" eaLnBrk="1" hangingPunct="1"/>
            <a:r>
              <a:rPr lang="ja-JP" altLang="en-US"/>
              <a:t>他の人は</a:t>
            </a:r>
          </a:p>
          <a:p>
            <a:pPr algn="ctr" eaLnBrk="1" hangingPunct="1"/>
            <a:r>
              <a:rPr lang="ja-JP" altLang="en-US"/>
              <a:t>使わないで</a:t>
            </a:r>
          </a:p>
        </p:txBody>
      </p:sp>
      <p:grpSp>
        <p:nvGrpSpPr>
          <p:cNvPr id="392206" name="Group 14"/>
          <p:cNvGrpSpPr>
            <a:grpSpLocks/>
          </p:cNvGrpSpPr>
          <p:nvPr/>
        </p:nvGrpSpPr>
        <p:grpSpPr bwMode="auto">
          <a:xfrm>
            <a:off x="2133600" y="5486400"/>
            <a:ext cx="1676400" cy="630238"/>
            <a:chOff x="1344" y="3456"/>
            <a:chExt cx="1056" cy="397"/>
          </a:xfrm>
        </p:grpSpPr>
        <p:sp>
          <p:nvSpPr>
            <p:cNvPr id="13323" name="Line 10"/>
            <p:cNvSpPr>
              <a:spLocks noChangeShapeType="1"/>
            </p:cNvSpPr>
            <p:nvPr/>
          </p:nvSpPr>
          <p:spPr bwMode="auto">
            <a:xfrm flipH="1">
              <a:off x="1776" y="3456"/>
              <a:ext cx="624" cy="240"/>
            </a:xfrm>
            <a:prstGeom prst="line">
              <a:avLst/>
            </a:prstGeom>
            <a:noFill/>
            <a:ln w="38100">
              <a:solidFill>
                <a:srgbClr val="FF99CC"/>
              </a:solidFill>
              <a:round/>
              <a:headEnd/>
              <a:tailEnd type="triangle" w="med" len="med"/>
            </a:ln>
            <a:effectLst/>
          </p:spPr>
          <p:txBody>
            <a:bodyPr wrap="none"/>
            <a:lstStyle/>
            <a:p>
              <a:endParaRPr lang="ja-JP" altLang="en-US"/>
            </a:p>
          </p:txBody>
        </p:sp>
        <p:sp useBgFill="1">
          <p:nvSpPr>
            <p:cNvPr id="13324" name="Rectangle 13"/>
            <p:cNvSpPr>
              <a:spLocks noChangeArrowheads="1"/>
            </p:cNvSpPr>
            <p:nvPr/>
          </p:nvSpPr>
          <p:spPr bwMode="auto">
            <a:xfrm>
              <a:off x="1344" y="3552"/>
              <a:ext cx="442" cy="301"/>
            </a:xfrm>
            <a:prstGeom prst="rect">
              <a:avLst/>
            </a:prstGeom>
            <a:ln w="19050">
              <a:solidFill>
                <a:schemeClr val="tx1"/>
              </a:solidFill>
              <a:miter lim="800000"/>
              <a:headEnd/>
              <a:tailEnd/>
            </a:ln>
            <a:effectLst/>
          </p:spPr>
          <p:txBody>
            <a:bodyPr wrap="none" anchor="ctr"/>
            <a:lstStyle/>
            <a:p>
              <a:pPr algn="ctr" eaLnBrk="1" hangingPunct="1"/>
              <a:r>
                <a:rPr lang="ja-JP" altLang="en-US" sz="2800"/>
                <a:t>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92201"/>
                                        </p:tgtEl>
                                        <p:attrNameLst>
                                          <p:attrName>style.visibility</p:attrName>
                                        </p:attrNameLst>
                                      </p:cBhvr>
                                      <p:to>
                                        <p:strVal val="visible"/>
                                      </p:to>
                                    </p:set>
                                    <p:animEffect transition="in" filter="checkerboard(across)">
                                      <p:cBhvr>
                                        <p:cTn id="7" dur="500"/>
                                        <p:tgtEl>
                                          <p:spTgt spid="3922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92206"/>
                                        </p:tgtEl>
                                        <p:attrNameLst>
                                          <p:attrName>style.visibility</p:attrName>
                                        </p:attrNameLst>
                                      </p:cBhvr>
                                      <p:to>
                                        <p:strVal val="visible"/>
                                      </p:to>
                                    </p:set>
                                    <p:animEffect transition="in" filter="wipe(right)">
                                      <p:cBhvr>
                                        <p:cTn id="12" dur="500"/>
                                        <p:tgtEl>
                                          <p:spTgt spid="392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201" grpId="0" animBg="1" autoUpdateAnimBg="0"/>
    </p:bldLst>
  </p:timing>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2400" b="0" i="0" u="none" strike="noStrike" cap="none" normalizeH="0" baseline="0" smtClean="0">
            <a:ln>
              <a:noFill/>
            </a:ln>
            <a:solidFill>
              <a:schemeClr val="tx1"/>
            </a:solidFill>
            <a:effectLst/>
            <a:latin typeface="Times New Roman" panose="02020603050405020304" pitchFamily="18" charset="0"/>
            <a:ea typeface="ＭＳ Ｐゴシック" panose="020B0600070205080204"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12573</TotalTime>
  <Words>10434</Words>
  <Application>Microsoft Office PowerPoint</Application>
  <PresentationFormat>画面に合わせる (4:3)</PresentationFormat>
  <Paragraphs>1407</Paragraphs>
  <Slides>56</Slides>
  <Notes>56</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56</vt:i4>
      </vt:variant>
    </vt:vector>
  </HeadingPairs>
  <TitlesOfParts>
    <vt:vector size="61" baseType="lpstr">
      <vt:lpstr>Arial</vt:lpstr>
      <vt:lpstr>Arial Black</vt:lpstr>
      <vt:lpstr>Times New Roman</vt:lpstr>
      <vt:lpstr>Wingdings</vt:lpstr>
      <vt:lpstr>Network Blitz</vt:lpstr>
      <vt:lpstr>オペレーティングシステム</vt:lpstr>
      <vt:lpstr>プロセスの並行処理</vt:lpstr>
      <vt:lpstr>プロセスの並行処理</vt:lpstr>
      <vt:lpstr>プロセスの並行処理</vt:lpstr>
      <vt:lpstr>並行プロセス, 逐次プロセス(concurrent process, sequential process)</vt:lpstr>
      <vt:lpstr>逐次プロセス (sequential process)</vt:lpstr>
      <vt:lpstr>並行プロセス (concurrent process)</vt:lpstr>
      <vt:lpstr>素, 交差 (disjoint, overlapping)</vt:lpstr>
      <vt:lpstr>協同型逐次プロセス (cooperating sequential process)</vt:lpstr>
      <vt:lpstr>プロセス群の種類</vt:lpstr>
      <vt:lpstr>プロセス群の種類</vt:lpstr>
      <vt:lpstr>共同型逐次プロセス</vt:lpstr>
      <vt:lpstr>共同型逐次プロセス</vt:lpstr>
      <vt:lpstr>共同型逐次プロセス</vt:lpstr>
      <vt:lpstr>不可分(indivisible)な操作</vt:lpstr>
      <vt:lpstr>共有資源, 逐次的資源 (shared resource, sequential resource)</vt:lpstr>
      <vt:lpstr>臨界領域 (critical section, critical region)</vt:lpstr>
      <vt:lpstr>臨界領域</vt:lpstr>
      <vt:lpstr>相互排除, 排他制御 (mutual exclusion, exclusive control)</vt:lpstr>
      <vt:lpstr>資源の要求, 解放 (lock, unlock)</vt:lpstr>
      <vt:lpstr>相互排除</vt:lpstr>
      <vt:lpstr>相互排除</vt:lpstr>
      <vt:lpstr>相互排除</vt:lpstr>
      <vt:lpstr>相互排除の仮定</vt:lpstr>
      <vt:lpstr>フラグによる相互排除</vt:lpstr>
      <vt:lpstr>フラグによる相互排除</vt:lpstr>
      <vt:lpstr>フラグによる相互排除</vt:lpstr>
      <vt:lpstr>フラグによる相互排除</vt:lpstr>
      <vt:lpstr>フラグによる相互排除</vt:lpstr>
      <vt:lpstr>相互排除</vt:lpstr>
      <vt:lpstr>相互排除アルゴリズム</vt:lpstr>
      <vt:lpstr>相互排除アルゴリズム 交互実行アルゴリズム</vt:lpstr>
      <vt:lpstr>相互排除アルゴリズム 交互実行アルゴリズム</vt:lpstr>
      <vt:lpstr>相互排除アルゴリズム 交互実行アルゴリズム</vt:lpstr>
      <vt:lpstr>相互排除アルゴリズム Dekker のアルゴリズム</vt:lpstr>
      <vt:lpstr>相互排除アルゴリズム Dekker のアルゴリズム</vt:lpstr>
      <vt:lpstr>相互排除アルゴリズム Dekker のアルゴリズム</vt:lpstr>
      <vt:lpstr>相互排除アルゴリズム Dekker のアルゴリズム</vt:lpstr>
      <vt:lpstr>相互排除アルゴリズム Dekker のアルゴリズム</vt:lpstr>
      <vt:lpstr>相互排除アルゴリズム Lamport のアルゴリズム</vt:lpstr>
      <vt:lpstr>相互排除アルゴリズム Lamport のアルゴリズム</vt:lpstr>
      <vt:lpstr>相互排除アルゴリズム Lamport のアルゴリズム</vt:lpstr>
      <vt:lpstr>相互排除アルゴリズム Lamport のアルゴリズム</vt:lpstr>
      <vt:lpstr>相互排除アルゴリズム Lamport のアルゴリズム</vt:lpstr>
      <vt:lpstr>フラグによる相互排除(再掲)</vt:lpstr>
      <vt:lpstr>フラグによる相互排除の問題点</vt:lpstr>
      <vt:lpstr>TEST&amp;SET 命令による 相互排除</vt:lpstr>
      <vt:lpstr>TEST&amp;SET 命令による 相互排除</vt:lpstr>
      <vt:lpstr>割込み禁止による相互排除</vt:lpstr>
      <vt:lpstr>相互排除</vt:lpstr>
      <vt:lpstr>繁忙待機(busy-wait)</vt:lpstr>
      <vt:lpstr>繁忙待機</vt:lpstr>
      <vt:lpstr>繁忙待機</vt:lpstr>
      <vt:lpstr>参考 : 相互排除プログラム(java)</vt:lpstr>
      <vt:lpstr>参考 : 相互排除プログラム(java)</vt:lpstr>
      <vt:lpstr>参考 : 相互排除プログラム(java)</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5th</dc:subject>
  <dc:creator>T.Ishimizu</dc:creator>
  <cp:lastModifiedBy>石水隆</cp:lastModifiedBy>
  <cp:revision>368</cp:revision>
  <cp:lastPrinted>2020-09-27T07:10:47Z</cp:lastPrinted>
  <dcterms:created xsi:type="dcterms:W3CDTF">1601-01-01T00:00:00Z</dcterms:created>
  <dcterms:modified xsi:type="dcterms:W3CDTF">2022-09-24T07:08:44Z</dcterms:modified>
</cp:coreProperties>
</file>