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0"/>
  </p:notesMasterIdLst>
  <p:handoutMasterIdLst>
    <p:handoutMasterId r:id="rId61"/>
  </p:handoutMasterIdLst>
  <p:sldIdLst>
    <p:sldId id="256" r:id="rId2"/>
    <p:sldId id="359" r:id="rId3"/>
    <p:sldId id="377" r:id="rId4"/>
    <p:sldId id="419" r:id="rId5"/>
    <p:sldId id="358" r:id="rId6"/>
    <p:sldId id="422" r:id="rId7"/>
    <p:sldId id="423" r:id="rId8"/>
    <p:sldId id="440" r:id="rId9"/>
    <p:sldId id="428" r:id="rId10"/>
    <p:sldId id="441" r:id="rId11"/>
    <p:sldId id="443" r:id="rId12"/>
    <p:sldId id="447" r:id="rId13"/>
    <p:sldId id="444" r:id="rId14"/>
    <p:sldId id="448" r:id="rId15"/>
    <p:sldId id="445" r:id="rId16"/>
    <p:sldId id="449" r:id="rId17"/>
    <p:sldId id="446" r:id="rId18"/>
    <p:sldId id="451" r:id="rId19"/>
    <p:sldId id="450" r:id="rId20"/>
    <p:sldId id="494" r:id="rId21"/>
    <p:sldId id="495" r:id="rId22"/>
    <p:sldId id="453" r:id="rId23"/>
    <p:sldId id="487" r:id="rId24"/>
    <p:sldId id="488" r:id="rId25"/>
    <p:sldId id="496" r:id="rId26"/>
    <p:sldId id="498" r:id="rId27"/>
    <p:sldId id="490" r:id="rId28"/>
    <p:sldId id="452" r:id="rId29"/>
    <p:sldId id="454" r:id="rId30"/>
    <p:sldId id="455" r:id="rId31"/>
    <p:sldId id="456" r:id="rId32"/>
    <p:sldId id="457" r:id="rId33"/>
    <p:sldId id="458" r:id="rId34"/>
    <p:sldId id="460" r:id="rId35"/>
    <p:sldId id="459" r:id="rId36"/>
    <p:sldId id="463" r:id="rId37"/>
    <p:sldId id="461" r:id="rId38"/>
    <p:sldId id="462" r:id="rId39"/>
    <p:sldId id="464" r:id="rId40"/>
    <p:sldId id="470" r:id="rId41"/>
    <p:sldId id="472" r:id="rId42"/>
    <p:sldId id="469" r:id="rId43"/>
    <p:sldId id="499" r:id="rId44"/>
    <p:sldId id="479" r:id="rId45"/>
    <p:sldId id="480" r:id="rId46"/>
    <p:sldId id="481" r:id="rId47"/>
    <p:sldId id="484" r:id="rId48"/>
    <p:sldId id="482" r:id="rId49"/>
    <p:sldId id="483" r:id="rId50"/>
    <p:sldId id="491" r:id="rId51"/>
    <p:sldId id="492" r:id="rId52"/>
    <p:sldId id="493" r:id="rId53"/>
    <p:sldId id="478" r:id="rId54"/>
    <p:sldId id="476" r:id="rId55"/>
    <p:sldId id="477" r:id="rId56"/>
    <p:sldId id="473" r:id="rId57"/>
    <p:sldId id="474" r:id="rId58"/>
    <p:sldId id="475" r:id="rId59"/>
  </p:sldIdLst>
  <p:sldSz cx="9144000" cy="6858000" type="screen4x3"/>
  <p:notesSz cx="7099300" cy="10234613"/>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4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FF"/>
    <a:srgbClr val="66FFFF"/>
    <a:srgbClr val="000066"/>
    <a:srgbClr val="00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13" autoAdjust="0"/>
    <p:restoredTop sz="66456" autoAdjust="0"/>
  </p:normalViewPr>
  <p:slideViewPr>
    <p:cSldViewPr>
      <p:cViewPr varScale="1">
        <p:scale>
          <a:sx n="50" d="100"/>
          <a:sy n="50" d="100"/>
        </p:scale>
        <p:origin x="1872" y="54"/>
      </p:cViewPr>
      <p:guideLst>
        <p:guide orient="horz" pos="2160"/>
        <p:guide pos="43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0" y="0"/>
            <a:ext cx="304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ja-JP" altLang="en-US"/>
          </a:p>
        </p:txBody>
      </p:sp>
      <p:sp>
        <p:nvSpPr>
          <p:cNvPr id="276483" name="Rectangle 3"/>
          <p:cNvSpPr>
            <a:spLocks noGrp="1" noChangeArrowheads="1"/>
          </p:cNvSpPr>
          <p:nvPr>
            <p:ph type="dt" sz="quarter" idx="1"/>
          </p:nvPr>
        </p:nvSpPr>
        <p:spPr bwMode="auto">
          <a:xfrm>
            <a:off x="4038600" y="0"/>
            <a:ext cx="304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ja-JP" altLang="en-US"/>
          </a:p>
        </p:txBody>
      </p:sp>
      <p:sp>
        <p:nvSpPr>
          <p:cNvPr id="276484" name="Rectangle 4"/>
          <p:cNvSpPr>
            <a:spLocks noGrp="1" noChangeArrowheads="1"/>
          </p:cNvSpPr>
          <p:nvPr>
            <p:ph type="ftr" sz="quarter" idx="2"/>
          </p:nvPr>
        </p:nvSpPr>
        <p:spPr bwMode="auto">
          <a:xfrm>
            <a:off x="0" y="9753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ja-JP" altLang="en-US"/>
          </a:p>
        </p:txBody>
      </p:sp>
      <p:sp>
        <p:nvSpPr>
          <p:cNvPr id="276485" name="Rectangle 5"/>
          <p:cNvSpPr>
            <a:spLocks noGrp="1" noChangeArrowheads="1"/>
          </p:cNvSpPr>
          <p:nvPr>
            <p:ph type="sldNum" sz="quarter" idx="3"/>
          </p:nvPr>
        </p:nvSpPr>
        <p:spPr bwMode="auto">
          <a:xfrm>
            <a:off x="4038600" y="9753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B1B620B-8155-447E-A7FB-6AA85FFC49CE}" type="slidenum">
              <a:rPr lang="ja-JP" altLang="en-US"/>
              <a:pPr>
                <a:defRPr/>
              </a:pPr>
              <a:t>‹#›</a:t>
            </a:fld>
            <a:endParaRPr lang="ja-JP" altLang="en-US"/>
          </a:p>
        </p:txBody>
      </p:sp>
    </p:spTree>
    <p:extLst>
      <p:ext uri="{BB962C8B-B14F-4D97-AF65-F5344CB8AC3E}">
        <p14:creationId xmlns:p14="http://schemas.microsoft.com/office/powerpoint/2010/main" val="2486293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eaLnBrk="1" hangingPunct="1">
              <a:defRPr sz="1300" smtClean="0"/>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eaLnBrk="1" hangingPunct="1">
              <a:defRPr sz="1300" smtClean="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eaLnBrk="1" hangingPunct="1">
              <a:defRPr sz="1300" smtClean="0"/>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eaLnBrk="1" hangingPunct="1">
              <a:defRPr sz="1300" smtClean="0"/>
            </a:lvl1pPr>
          </a:lstStyle>
          <a:p>
            <a:pPr>
              <a:defRPr/>
            </a:pPr>
            <a:fld id="{2D455854-9D30-480A-89F9-68CF41C8AA9A}" type="slidenum">
              <a:rPr lang="ja-JP" altLang="en-US"/>
              <a:pPr>
                <a:defRPr/>
              </a:pPr>
              <a:t>‹#›</a:t>
            </a:fld>
            <a:endParaRPr lang="en-US" altLang="ja-JP"/>
          </a:p>
        </p:txBody>
      </p:sp>
    </p:spTree>
    <p:extLst>
      <p:ext uri="{BB962C8B-B14F-4D97-AF65-F5344CB8AC3E}">
        <p14:creationId xmlns:p14="http://schemas.microsoft.com/office/powerpoint/2010/main" val="8787839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これからオペレーティングシステムの第</a:t>
            </a:r>
            <a:r>
              <a:rPr kumimoji="1" lang="en-US" altLang="ja-JP" dirty="0"/>
              <a:t>4</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a:t>
            </a:fld>
            <a:endParaRPr lang="en-US" altLang="ja-JP"/>
          </a:p>
        </p:txBody>
      </p:sp>
    </p:spTree>
    <p:extLst>
      <p:ext uri="{BB962C8B-B14F-4D97-AF65-F5344CB8AC3E}">
        <p14:creationId xmlns:p14="http://schemas.microsoft.com/office/powerpoint/2010/main" val="902702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どこをコピーするかは、大きく分けると３つのやり方があります。</a:t>
            </a:r>
            <a:endParaRPr kumimoji="1" lang="en-US" altLang="ja-JP" dirty="0"/>
          </a:p>
          <a:p>
            <a:r>
              <a:rPr kumimoji="1" lang="ja-JP" altLang="en-US"/>
              <a:t>まず１つ目は全てコピーしてしまう方法です。</a:t>
            </a:r>
            <a:endParaRPr kumimoji="1" lang="en-US" altLang="ja-JP" dirty="0"/>
          </a:p>
          <a:p>
            <a:r>
              <a:rPr kumimoji="1" lang="ja-JP" altLang="en-US"/>
              <a:t>コード領域、データ領域、スタックを全てコピーします。</a:t>
            </a:r>
            <a:endParaRPr kumimoji="1" lang="en-US" altLang="ja-JP" dirty="0"/>
          </a:p>
          <a:p>
            <a:r>
              <a:rPr kumimoji="1" lang="ja-JP" altLang="en-US"/>
              <a:t>２つ目は、データ領域とスタックをコピーして、コード領域は共通で使う方法です。</a:t>
            </a:r>
            <a:endParaRPr kumimoji="1" lang="en-US" altLang="ja-JP" dirty="0"/>
          </a:p>
          <a:p>
            <a:r>
              <a:rPr kumimoji="1" lang="ja-JP" altLang="en-US"/>
              <a:t>３つ目は、スタック領域のみコピー機してコード領域とデータ領域は共通で使う方法です。</a:t>
            </a:r>
            <a:endParaRPr kumimoji="1" lang="en-US" altLang="ja-JP" dirty="0"/>
          </a:p>
          <a:p>
            <a:r>
              <a:rPr kumimoji="1" lang="ja-JP" altLang="en-US"/>
              <a:t>それぞれに長所と短所があります。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10</a:t>
            </a:fld>
            <a:endParaRPr lang="en-US" altLang="ja-JP"/>
          </a:p>
        </p:txBody>
      </p:sp>
    </p:spTree>
    <p:extLst>
      <p:ext uri="{BB962C8B-B14F-4D97-AF65-F5344CB8AC3E}">
        <p14:creationId xmlns:p14="http://schemas.microsoft.com/office/powerpoint/2010/main" val="821440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プロセスのどの部分をコピーするかにより、プログラムの属性が決まります。</a:t>
            </a:r>
            <a:endParaRPr kumimoji="1" lang="en-US" altLang="ja-JP" dirty="0"/>
          </a:p>
          <a:p>
            <a:r>
              <a:rPr kumimoji="1" lang="ja-JP" altLang="en-US"/>
              <a:t>プログラムは以下のいずれかの属性を持ちます。</a:t>
            </a:r>
            <a:endParaRPr kumimoji="1" lang="en-US" altLang="ja-JP" dirty="0"/>
          </a:p>
          <a:p>
            <a:r>
              <a:rPr kumimoji="1" lang="ja-JP" altLang="en-US"/>
              <a:t>再入可能</a:t>
            </a:r>
            <a:r>
              <a:rPr kumimoji="1" lang="en-US" altLang="ja-JP" dirty="0"/>
              <a:t> reentrant</a:t>
            </a:r>
          </a:p>
          <a:p>
            <a:r>
              <a:rPr kumimoji="1" lang="ja-JP" altLang="en-US"/>
              <a:t>逐次際使用可能</a:t>
            </a:r>
            <a:r>
              <a:rPr kumimoji="1" lang="en-US" altLang="ja-JP" dirty="0"/>
              <a:t> serially reusable </a:t>
            </a:r>
          </a:p>
          <a:p>
            <a:r>
              <a:rPr kumimoji="1" lang="ja-JP" altLang="en-US"/>
              <a:t>再使用不能</a:t>
            </a:r>
            <a:r>
              <a:rPr kumimoji="1" lang="en-US" altLang="ja-JP" dirty="0"/>
              <a:t> non reentrant</a:t>
            </a:r>
          </a:p>
          <a:p>
            <a:r>
              <a:rPr kumimoji="1" lang="ja-JP" altLang="en-US"/>
              <a:t>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11</a:t>
            </a:fld>
            <a:endParaRPr lang="en-US" altLang="ja-JP"/>
          </a:p>
        </p:txBody>
      </p:sp>
    </p:spTree>
    <p:extLst>
      <p:ext uri="{BB962C8B-B14F-4D97-AF65-F5344CB8AC3E}">
        <p14:creationId xmlns:p14="http://schemas.microsoft.com/office/powerpoint/2010/main" val="4007072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先ほどの例では、</a:t>
            </a:r>
            <a:endParaRPr kumimoji="1" lang="en-US" altLang="ja-JP" dirty="0"/>
          </a:p>
          <a:p>
            <a:r>
              <a:rPr kumimoji="1" lang="ja-JP" altLang="en-US" dirty="0"/>
              <a:t>プログラム</a:t>
            </a:r>
            <a:r>
              <a:rPr kumimoji="1" lang="en-US" altLang="ja-JP" dirty="0"/>
              <a:t>A</a:t>
            </a:r>
            <a:r>
              <a:rPr kumimoji="1" lang="ja-JP" altLang="en-US" dirty="0"/>
              <a:t>からプログラム</a:t>
            </a:r>
            <a:r>
              <a:rPr kumimoji="1" lang="en-US" altLang="ja-JP" dirty="0"/>
              <a:t>B</a:t>
            </a:r>
            <a:r>
              <a:rPr kumimoji="1" lang="ja-JP" altLang="en-US" dirty="0"/>
              <a:t>を呼び出すプロセスと、</a:t>
            </a:r>
            <a:endParaRPr kumimoji="1" lang="en-US" altLang="ja-JP" dirty="0"/>
          </a:p>
          <a:p>
            <a:r>
              <a:rPr kumimoji="1" lang="ja-JP" altLang="en-US" dirty="0"/>
              <a:t>プログラム</a:t>
            </a:r>
            <a:r>
              <a:rPr kumimoji="1" lang="en-US" altLang="ja-JP" dirty="0"/>
              <a:t>C</a:t>
            </a:r>
            <a:r>
              <a:rPr kumimoji="1" lang="ja-JP" altLang="en-US" dirty="0"/>
              <a:t>からプログラム</a:t>
            </a:r>
            <a:r>
              <a:rPr kumimoji="1" lang="en-US" altLang="ja-JP" dirty="0"/>
              <a:t>B</a:t>
            </a:r>
            <a:r>
              <a:rPr kumimoji="1" lang="ja-JP" altLang="en-US" dirty="0"/>
              <a:t>を呼び出すプロセスがありました。</a:t>
            </a:r>
            <a:endParaRPr kumimoji="1" lang="en-US" altLang="ja-JP" dirty="0"/>
          </a:p>
          <a:p>
            <a:r>
              <a:rPr kumimoji="1" lang="ja-JP" altLang="en-US" dirty="0"/>
              <a:t>この例のプログラム</a:t>
            </a:r>
            <a:r>
              <a:rPr kumimoji="1" lang="en-US" altLang="ja-JP" dirty="0"/>
              <a:t>B</a:t>
            </a:r>
            <a:r>
              <a:rPr kumimoji="1" lang="ja-JP" altLang="en-US" dirty="0"/>
              <a:t>のように、一つのプログラムは、</a:t>
            </a:r>
            <a:endParaRPr kumimoji="1" lang="en-US" altLang="ja-JP" dirty="0"/>
          </a:p>
          <a:p>
            <a:r>
              <a:rPr kumimoji="1" lang="ja-JP" altLang="en-US" dirty="0"/>
              <a:t>複数のプロセスで使用される可能性があります。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12</a:t>
            </a:fld>
            <a:endParaRPr lang="en-US" altLang="ja-JP"/>
          </a:p>
        </p:txBody>
      </p:sp>
    </p:spTree>
    <p:extLst>
      <p:ext uri="{BB962C8B-B14F-4D97-AF65-F5344CB8AC3E}">
        <p14:creationId xmlns:p14="http://schemas.microsoft.com/office/powerpoint/2010/main" val="5447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プログラムの属性のうち、再入可能</a:t>
            </a:r>
            <a:r>
              <a:rPr kumimoji="1" lang="en-US" altLang="ja-JP" dirty="0"/>
              <a:t> reentrant </a:t>
            </a:r>
            <a:r>
              <a:rPr kumimoji="1" lang="ja-JP" altLang="en-US" dirty="0"/>
              <a:t>は</a:t>
            </a:r>
            <a:endParaRPr kumimoji="1" lang="en-US" altLang="ja-JP" dirty="0"/>
          </a:p>
          <a:p>
            <a:r>
              <a:rPr kumimoji="1" lang="ja-JP" altLang="en-US" dirty="0"/>
              <a:t>複数のプロセスが同時に実行可能なプログラムです。</a:t>
            </a:r>
            <a:endParaRPr kumimoji="1" lang="en-US" altLang="ja-JP" dirty="0"/>
          </a:p>
          <a:p>
            <a:r>
              <a:rPr kumimoji="1" lang="ja-JP" altLang="en-US" dirty="0"/>
              <a:t>再入可能なプログラムでは、データ領域は独立してます・</a:t>
            </a:r>
            <a:endParaRPr kumimoji="1" lang="en-US" altLang="ja-JP" dirty="0"/>
          </a:p>
          <a:p>
            <a:r>
              <a:rPr kumimoji="1" lang="ja-JP" altLang="en-US" dirty="0"/>
              <a:t>コード領域は独立している場合もありますし、共有されている場合もあります。</a:t>
            </a:r>
            <a:endParaRPr kumimoji="1" lang="en-US" altLang="ja-JP" dirty="0"/>
          </a:p>
          <a:p>
            <a:r>
              <a:rPr kumimoji="1" lang="ja-JP" altLang="en-US" dirty="0"/>
              <a:t>親プロセスから子プロセスを生成するときに、</a:t>
            </a:r>
            <a:endParaRPr kumimoji="1" lang="en-US" altLang="ja-JP" dirty="0"/>
          </a:p>
          <a:p>
            <a:r>
              <a:rPr kumimoji="1" lang="ja-JP" altLang="en-US" dirty="0"/>
              <a:t>データ領域とスタックが独立しており、コード領域は共有している場合は、</a:t>
            </a:r>
            <a:endParaRPr kumimoji="1" lang="en-US" altLang="ja-JP" dirty="0"/>
          </a:p>
          <a:p>
            <a:r>
              <a:rPr kumimoji="1" lang="ja-JP" altLang="en-US" dirty="0"/>
              <a:t>プログラム実行中にコード領域を書き換えないことが再入可能の条件になります。</a:t>
            </a:r>
            <a:endParaRPr kumimoji="1" lang="en-US" altLang="ja-JP" dirty="0"/>
          </a:p>
          <a:p>
            <a:r>
              <a:rPr kumimoji="1" lang="ja-JP" altLang="en-US" dirty="0"/>
              <a:t>全てコピーする場合はコード領域を書き換えても大丈夫です。</a:t>
            </a:r>
            <a:endParaRPr kumimoji="1" lang="en-US" altLang="ja-JP" dirty="0"/>
          </a:p>
          <a:p>
            <a:r>
              <a:rPr kumimoji="1" lang="ja-JP" altLang="en-US" dirty="0"/>
              <a:t>つまり、再入可能とするためには、実行の前後で、親プロセスが書き変わってはいけません。</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13</a:t>
            </a:fld>
            <a:endParaRPr lang="en-US" altLang="ja-JP"/>
          </a:p>
        </p:txBody>
      </p:sp>
    </p:spTree>
    <p:extLst>
      <p:ext uri="{BB962C8B-B14F-4D97-AF65-F5344CB8AC3E}">
        <p14:creationId xmlns:p14="http://schemas.microsoft.com/office/powerpoint/2010/main" val="812612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再入可能なプログラムの場合、</a:t>
            </a:r>
            <a:endParaRPr kumimoji="1" lang="en-US" altLang="ja-JP" dirty="0"/>
          </a:p>
          <a:p>
            <a:r>
              <a:rPr kumimoji="1" lang="ja-JP" altLang="en-US"/>
              <a:t>プログラム</a:t>
            </a:r>
            <a:r>
              <a:rPr kumimoji="1" lang="en-US" altLang="ja-JP" dirty="0"/>
              <a:t>A</a:t>
            </a:r>
            <a:r>
              <a:rPr kumimoji="1" lang="ja-JP" altLang="en-US"/>
              <a:t>からプログラム</a:t>
            </a:r>
            <a:r>
              <a:rPr kumimoji="1" lang="en-US" altLang="ja-JP" dirty="0"/>
              <a:t>B</a:t>
            </a:r>
            <a:r>
              <a:rPr kumimoji="1" lang="ja-JP" altLang="en-US"/>
              <a:t>を呼び出すのと、</a:t>
            </a:r>
            <a:endParaRPr kumimoji="1" lang="en-US" altLang="ja-JP" dirty="0"/>
          </a:p>
          <a:p>
            <a:r>
              <a:rPr kumimoji="1" lang="ja-JP" altLang="en-US"/>
              <a:t>プログラム</a:t>
            </a:r>
            <a:r>
              <a:rPr kumimoji="1" lang="en-US" altLang="ja-JP" dirty="0"/>
              <a:t>C</a:t>
            </a:r>
            <a:r>
              <a:rPr kumimoji="1" lang="ja-JP" altLang="en-US"/>
              <a:t>からプログラム</a:t>
            </a:r>
            <a:r>
              <a:rPr kumimoji="1" lang="en-US" altLang="ja-JP" dirty="0"/>
              <a:t>B</a:t>
            </a:r>
            <a:r>
              <a:rPr kumimoji="1" lang="ja-JP" altLang="en-US"/>
              <a:t>を呼び出すのを</a:t>
            </a:r>
            <a:endParaRPr kumimoji="1" lang="en-US" altLang="ja-JP" dirty="0"/>
          </a:p>
          <a:p>
            <a:r>
              <a:rPr kumimoji="1" lang="ja-JP" altLang="en-US"/>
              <a:t>同時に行えます。</a:t>
            </a:r>
            <a:endParaRPr kumimoji="1" lang="en-US" altLang="ja-JP" dirty="0"/>
          </a:p>
          <a:p>
            <a:r>
              <a:rPr kumimoji="1" lang="ja-JP" altLang="en-US"/>
              <a:t>プログラム</a:t>
            </a:r>
            <a:r>
              <a:rPr kumimoji="1" lang="en-US" altLang="ja-JP" dirty="0"/>
              <a:t>B</a:t>
            </a:r>
            <a:r>
              <a:rPr kumimoji="1" lang="ja-JP" altLang="en-US"/>
              <a:t>は、見かけ上同時に実行できます。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14</a:t>
            </a:fld>
            <a:endParaRPr lang="en-US" altLang="ja-JP"/>
          </a:p>
        </p:txBody>
      </p:sp>
    </p:spTree>
    <p:extLst>
      <p:ext uri="{BB962C8B-B14F-4D97-AF65-F5344CB8AC3E}">
        <p14:creationId xmlns:p14="http://schemas.microsoft.com/office/powerpoint/2010/main" val="2358379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再使用不能</a:t>
            </a:r>
            <a:r>
              <a:rPr kumimoji="1" lang="en-US" altLang="ja-JP" dirty="0"/>
              <a:t> non reentrant </a:t>
            </a:r>
            <a:r>
              <a:rPr kumimoji="1" lang="ja-JP" altLang="en-US" dirty="0"/>
              <a:t>は一度しか実行できないプログラムです。</a:t>
            </a:r>
            <a:endParaRPr kumimoji="1" lang="en-US" altLang="ja-JP" dirty="0"/>
          </a:p>
          <a:p>
            <a:r>
              <a:rPr kumimoji="1" lang="ja-JP" altLang="en-US" dirty="0"/>
              <a:t>データ領域・コード領域が独立しておらず、</a:t>
            </a:r>
            <a:endParaRPr kumimoji="1" lang="en-US" altLang="ja-JP" dirty="0"/>
          </a:p>
          <a:p>
            <a:r>
              <a:rPr kumimoji="1" lang="ja-JP" altLang="en-US" dirty="0"/>
              <a:t>かつ、実行によりデータ領域、コード領域が書き換わる場合は、</a:t>
            </a:r>
            <a:endParaRPr kumimoji="1" lang="en-US" altLang="ja-JP" dirty="0"/>
          </a:p>
          <a:p>
            <a:r>
              <a:rPr kumimoji="1" lang="ja-JP" altLang="en-US" dirty="0"/>
              <a:t>一度しか実行できなくなります。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15</a:t>
            </a:fld>
            <a:endParaRPr lang="en-US" altLang="ja-JP"/>
          </a:p>
        </p:txBody>
      </p:sp>
    </p:spTree>
    <p:extLst>
      <p:ext uri="{BB962C8B-B14F-4D97-AF65-F5344CB8AC3E}">
        <p14:creationId xmlns:p14="http://schemas.microsoft.com/office/powerpoint/2010/main" val="1684965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あるプログラムが再使用不能の場合、</a:t>
            </a:r>
            <a:endParaRPr kumimoji="1" lang="en-US" altLang="ja-JP" dirty="0"/>
          </a:p>
          <a:p>
            <a:r>
              <a:rPr kumimoji="1" lang="ja-JP" altLang="en-US"/>
              <a:t>そのプログラムは、実行した時点で</a:t>
            </a:r>
            <a:endParaRPr kumimoji="1" lang="en-US" altLang="ja-JP" dirty="0"/>
          </a:p>
          <a:p>
            <a:r>
              <a:rPr kumimoji="1" lang="ja-JP" altLang="en-US"/>
              <a:t>書き換えられます。</a:t>
            </a:r>
            <a:endParaRPr kumimoji="1" lang="en-US" altLang="ja-JP" dirty="0"/>
          </a:p>
          <a:p>
            <a:r>
              <a:rPr kumimoji="1" lang="ja-JP" altLang="en-US"/>
              <a:t>このため、そのプログラムは再使用ができなくなります。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16</a:t>
            </a:fld>
            <a:endParaRPr lang="en-US" altLang="ja-JP"/>
          </a:p>
        </p:txBody>
      </p:sp>
    </p:spTree>
    <p:extLst>
      <p:ext uri="{BB962C8B-B14F-4D97-AF65-F5344CB8AC3E}">
        <p14:creationId xmlns:p14="http://schemas.microsoft.com/office/powerpoint/2010/main" val="3401840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逐次再使用可能 </a:t>
            </a:r>
            <a:r>
              <a:rPr kumimoji="1" lang="en-US" altLang="ja-JP" dirty="0"/>
              <a:t>serially reusable </a:t>
            </a:r>
            <a:r>
              <a:rPr kumimoji="1" lang="ja-JP" altLang="en-US" dirty="0"/>
              <a:t>は同時には使えないが、</a:t>
            </a:r>
            <a:endParaRPr kumimoji="1" lang="en-US" altLang="ja-JP" dirty="0"/>
          </a:p>
          <a:p>
            <a:r>
              <a:rPr kumimoji="1" lang="ja-JP" altLang="en-US" dirty="0"/>
              <a:t>同時でなければ何度でも実行可能なプログラムです。</a:t>
            </a:r>
            <a:endParaRPr kumimoji="1" lang="en-US" altLang="ja-JP" dirty="0"/>
          </a:p>
          <a:p>
            <a:r>
              <a:rPr kumimoji="1" lang="ja-JP" altLang="en-US" dirty="0"/>
              <a:t>逐次再使用可能なプログラムは、スタックのみ、</a:t>
            </a:r>
            <a:endParaRPr kumimoji="1" lang="en-US" altLang="ja-JP" dirty="0"/>
          </a:p>
          <a:p>
            <a:r>
              <a:rPr kumimoji="1" lang="ja-JP" altLang="en-US" dirty="0"/>
              <a:t>コピーしコード領域・データ領域は共通です。</a:t>
            </a:r>
            <a:endParaRPr kumimoji="1" lang="en-US" altLang="ja-JP" dirty="0"/>
          </a:p>
          <a:p>
            <a:r>
              <a:rPr kumimoji="1" lang="ja-JP" altLang="en-US" dirty="0"/>
              <a:t>また、実行したときに、コード領域、データ領域を書き換えてはいけません。</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17</a:t>
            </a:fld>
            <a:endParaRPr lang="en-US" altLang="ja-JP"/>
          </a:p>
        </p:txBody>
      </p:sp>
    </p:spTree>
    <p:extLst>
      <p:ext uri="{BB962C8B-B14F-4D97-AF65-F5344CB8AC3E}">
        <p14:creationId xmlns:p14="http://schemas.microsoft.com/office/powerpoint/2010/main" val="659977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逐次再使用可能は、</a:t>
            </a:r>
            <a:endParaRPr kumimoji="1" lang="en-US" altLang="ja-JP" dirty="0"/>
          </a:p>
          <a:p>
            <a:r>
              <a:rPr kumimoji="1" lang="ja-JP" altLang="en-US" dirty="0"/>
              <a:t>同時には実行できないが、順番に使うことはできます。</a:t>
            </a:r>
            <a:endParaRPr kumimoji="1" lang="en-US" altLang="ja-JP" dirty="0"/>
          </a:p>
          <a:p>
            <a:r>
              <a:rPr kumimoji="1" lang="ja-JP" altLang="en-US" dirty="0"/>
              <a:t>プログラム </a:t>
            </a:r>
            <a:r>
              <a:rPr kumimoji="1" lang="en-US" altLang="ja-JP" dirty="0"/>
              <a:t>B</a:t>
            </a:r>
            <a:r>
              <a:rPr kumimoji="1" lang="ja-JP" altLang="en-US" dirty="0"/>
              <a:t>が逐次再使用可能の場合、</a:t>
            </a:r>
            <a:endParaRPr kumimoji="1" lang="en-US" altLang="ja-JP" dirty="0"/>
          </a:p>
          <a:p>
            <a:r>
              <a:rPr kumimoji="1" lang="ja-JP" altLang="en-US" dirty="0"/>
              <a:t>プログラム</a:t>
            </a:r>
            <a:r>
              <a:rPr kumimoji="1" lang="en-US" altLang="ja-JP" dirty="0"/>
              <a:t>B</a:t>
            </a:r>
            <a:r>
              <a:rPr kumimoji="1" lang="ja-JP" altLang="en-US" dirty="0"/>
              <a:t>の呼び出しが終われば、</a:t>
            </a:r>
            <a:endParaRPr kumimoji="1" lang="en-US" altLang="ja-JP" dirty="0"/>
          </a:p>
          <a:p>
            <a:r>
              <a:rPr kumimoji="1" lang="ja-JP" altLang="en-US" dirty="0"/>
              <a:t>再度呼び出すことができます。</a:t>
            </a:r>
            <a:endParaRPr kumimoji="1" lang="en-US" altLang="ja-JP" dirty="0"/>
          </a:p>
          <a:p>
            <a:r>
              <a:rPr kumimoji="1" lang="ja-JP" altLang="en-US" dirty="0"/>
              <a:t>ただし、同時にプログラム</a:t>
            </a:r>
            <a:r>
              <a:rPr kumimoji="1" lang="en-US" altLang="ja-JP" dirty="0"/>
              <a:t>B</a:t>
            </a:r>
            <a:r>
              <a:rPr kumimoji="1" lang="ja-JP" altLang="en-US" dirty="0"/>
              <a:t>を呼び出すことはできません。</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18</a:t>
            </a:fld>
            <a:endParaRPr lang="en-US" altLang="ja-JP"/>
          </a:p>
        </p:txBody>
      </p:sp>
    </p:spTree>
    <p:extLst>
      <p:ext uri="{BB962C8B-B14F-4D97-AF65-F5344CB8AC3E}">
        <p14:creationId xmlns:p14="http://schemas.microsoft.com/office/powerpoint/2010/main" val="2120340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再入可能プログラムには、再帰的再入可能 </a:t>
            </a:r>
            <a:r>
              <a:rPr kumimoji="1" lang="en-US" altLang="ja-JP" dirty="0"/>
              <a:t>recursive </a:t>
            </a:r>
            <a:r>
              <a:rPr kumimoji="1" lang="ja-JP" altLang="en-US" dirty="0"/>
              <a:t>なものもあります。</a:t>
            </a:r>
            <a:endParaRPr kumimoji="1" lang="en-US" altLang="ja-JP" dirty="0"/>
          </a:p>
          <a:p>
            <a:r>
              <a:rPr kumimoji="1" lang="ja-JP" altLang="en-US" dirty="0"/>
              <a:t>再帰的再入可能なプログラムは、</a:t>
            </a:r>
            <a:endParaRPr kumimoji="1" lang="en-US" altLang="ja-JP" dirty="0"/>
          </a:p>
          <a:p>
            <a:r>
              <a:rPr kumimoji="1" lang="ja-JP" altLang="en-US" dirty="0"/>
              <a:t>プログラムから自分自身を呼びだす再帰呼び出しが可能です。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19</a:t>
            </a:fld>
            <a:endParaRPr lang="en-US" altLang="ja-JP"/>
          </a:p>
        </p:txBody>
      </p:sp>
    </p:spTree>
    <p:extLst>
      <p:ext uri="{BB962C8B-B14F-4D97-AF65-F5344CB8AC3E}">
        <p14:creationId xmlns:p14="http://schemas.microsoft.com/office/powerpoint/2010/main" val="1002383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まず前回の復習です。</a:t>
            </a:r>
            <a:endParaRPr kumimoji="1" lang="en-US" altLang="ja-JP" dirty="0"/>
          </a:p>
          <a:p>
            <a:r>
              <a:rPr kumimoji="1" lang="ja-JP" altLang="en-US" dirty="0"/>
              <a:t>プロセスは、中断と再開を繰り返して実行されます。</a:t>
            </a:r>
            <a:endParaRPr kumimoji="1" lang="en-US" altLang="ja-JP" dirty="0"/>
          </a:p>
          <a:p>
            <a:r>
              <a:rPr kumimoji="1" lang="ja-JP" altLang="en-US" dirty="0"/>
              <a:t>今プロセス</a:t>
            </a:r>
            <a:r>
              <a:rPr kumimoji="1" lang="en-US" altLang="ja-JP" dirty="0"/>
              <a:t>1</a:t>
            </a:r>
            <a:r>
              <a:rPr kumimoji="1" lang="ja-JP" altLang="en-US" dirty="0"/>
              <a:t>、プロセス</a:t>
            </a:r>
            <a:r>
              <a:rPr kumimoji="1" lang="en-US" altLang="ja-JP" dirty="0"/>
              <a:t>2</a:t>
            </a:r>
            <a:r>
              <a:rPr kumimoji="1" lang="ja-JP" altLang="en-US" dirty="0"/>
              <a:t>、プロセス</a:t>
            </a:r>
            <a:r>
              <a:rPr kumimoji="1" lang="en-US" altLang="ja-JP" dirty="0"/>
              <a:t>3</a:t>
            </a:r>
            <a:r>
              <a:rPr kumimoji="1" lang="ja-JP" altLang="en-US" dirty="0"/>
              <a:t>の</a:t>
            </a:r>
            <a:r>
              <a:rPr kumimoji="1" lang="en-US" altLang="ja-JP" dirty="0"/>
              <a:t>3</a:t>
            </a:r>
            <a:r>
              <a:rPr kumimoji="1" lang="ja-JP" altLang="en-US" dirty="0"/>
              <a:t>つのプロセスがあるとします。</a:t>
            </a:r>
            <a:endParaRPr kumimoji="1" lang="en-US" altLang="ja-JP" dirty="0"/>
          </a:p>
          <a:p>
            <a:r>
              <a:rPr kumimoji="1" lang="ja-JP" altLang="en-US" dirty="0"/>
              <a:t>プロセス</a:t>
            </a:r>
            <a:r>
              <a:rPr kumimoji="1" lang="en-US" altLang="ja-JP" dirty="0"/>
              <a:t>1</a:t>
            </a:r>
            <a:r>
              <a:rPr kumimoji="1" lang="ja-JP" altLang="en-US" dirty="0"/>
              <a:t>を実行した後、一時中断し、プロセス</a:t>
            </a:r>
            <a:r>
              <a:rPr kumimoji="1" lang="en-US" altLang="ja-JP" dirty="0"/>
              <a:t>2</a:t>
            </a:r>
            <a:r>
              <a:rPr kumimoji="1" lang="ja-JP" altLang="en-US" dirty="0"/>
              <a:t>を実行します。</a:t>
            </a:r>
            <a:endParaRPr kumimoji="1" lang="en-US" altLang="ja-JP" dirty="0"/>
          </a:p>
          <a:p>
            <a:r>
              <a:rPr kumimoji="1" lang="ja-JP" altLang="en-US" dirty="0"/>
              <a:t>さらにプロセス</a:t>
            </a:r>
            <a:r>
              <a:rPr kumimoji="1" lang="en-US" altLang="ja-JP" dirty="0"/>
              <a:t>2</a:t>
            </a:r>
            <a:r>
              <a:rPr kumimoji="1" lang="ja-JP" altLang="en-US" dirty="0"/>
              <a:t>を中断し、プロセス</a:t>
            </a:r>
            <a:r>
              <a:rPr kumimoji="1" lang="en-US" altLang="ja-JP" dirty="0"/>
              <a:t>3</a:t>
            </a:r>
            <a:r>
              <a:rPr kumimoji="1" lang="ja-JP" altLang="en-US" dirty="0"/>
              <a:t>を実行します。</a:t>
            </a:r>
            <a:endParaRPr kumimoji="1" lang="en-US" altLang="ja-JP" dirty="0"/>
          </a:p>
          <a:p>
            <a:r>
              <a:rPr kumimoji="1" lang="ja-JP" altLang="en-US" dirty="0"/>
              <a:t>このようにプロセスを高速に切り替えながら実行することで、</a:t>
            </a:r>
            <a:endParaRPr kumimoji="1" lang="en-US" altLang="ja-JP" dirty="0"/>
          </a:p>
          <a:p>
            <a:r>
              <a:rPr kumimoji="1" lang="ja-JP" altLang="en-US" dirty="0"/>
              <a:t>ユーザにとっては、</a:t>
            </a:r>
            <a:r>
              <a:rPr kumimoji="1" lang="en-US" altLang="ja-JP" dirty="0"/>
              <a:t>3</a:t>
            </a:r>
            <a:r>
              <a:rPr kumimoji="1" lang="ja-JP" altLang="en-US" dirty="0"/>
              <a:t>つのプロセスが同時に実行されているかのように感じられます。</a:t>
            </a:r>
            <a:endParaRPr kumimoji="1" lang="en-US" altLang="ja-JP" dirty="0"/>
          </a:p>
          <a:p>
            <a:r>
              <a:rPr kumimoji="1" lang="ja-JP" altLang="en-US" dirty="0"/>
              <a:t>このように、プロセスを見かけ上同時に実行することを</a:t>
            </a:r>
            <a:endParaRPr kumimoji="1" lang="en-US" altLang="ja-JP" dirty="0"/>
          </a:p>
          <a:p>
            <a:r>
              <a:rPr kumimoji="1" lang="ja-JP" altLang="en-US" dirty="0"/>
              <a:t>並行処理 </a:t>
            </a:r>
            <a:r>
              <a:rPr kumimoji="1" lang="en-US" altLang="ja-JP" dirty="0"/>
              <a:t>concurrent processing </a:t>
            </a:r>
            <a:r>
              <a:rPr kumimoji="1" lang="ja-JP" altLang="en-US" dirty="0"/>
              <a:t>と言います。</a:t>
            </a:r>
            <a:endParaRPr kumimoji="1" lang="en-US" altLang="ja-JP" dirty="0"/>
          </a:p>
          <a:p>
            <a:r>
              <a:rPr kumimoji="1" lang="ja-JP" altLang="en-US" dirty="0"/>
              <a:t>並行処理では、あくまで同時に実行されているように見えるだけで、</a:t>
            </a:r>
            <a:endParaRPr kumimoji="1" lang="en-US" altLang="ja-JP" dirty="0"/>
          </a:p>
          <a:p>
            <a:r>
              <a:rPr kumimoji="1" lang="ja-JP" altLang="en-US" dirty="0"/>
              <a:t>実際には同時に実行されているプロセスは</a:t>
            </a:r>
            <a:r>
              <a:rPr kumimoji="1" lang="en-US" altLang="ja-JP" dirty="0"/>
              <a:t>1</a:t>
            </a:r>
            <a:r>
              <a:rPr kumimoji="1" lang="ja-JP" altLang="en-US" dirty="0"/>
              <a:t>つだけです。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2</a:t>
            </a:fld>
            <a:endParaRPr lang="en-US" altLang="ja-JP"/>
          </a:p>
        </p:txBody>
      </p:sp>
    </p:spTree>
    <p:extLst>
      <p:ext uri="{BB962C8B-B14F-4D97-AF65-F5344CB8AC3E}">
        <p14:creationId xmlns:p14="http://schemas.microsoft.com/office/powerpoint/2010/main" val="22241226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a:t>
            </a:r>
            <a:r>
              <a:rPr kumimoji="1" lang="en-US" altLang="ja-JP" dirty="0"/>
              <a:t>2</a:t>
            </a:r>
            <a:r>
              <a:rPr kumimoji="1" lang="ja-JP" altLang="en-US" dirty="0"/>
              <a:t>つのプログラムを見てください。</a:t>
            </a:r>
            <a:endParaRPr kumimoji="1" lang="en-US" altLang="ja-JP" dirty="0"/>
          </a:p>
          <a:p>
            <a:r>
              <a:rPr kumimoji="1" lang="ja-JP" altLang="en-US" dirty="0"/>
              <a:t>ほとんど同じですが、違いは、</a:t>
            </a:r>
            <a:r>
              <a:rPr kumimoji="1" lang="en-US" altLang="ja-JP" dirty="0"/>
              <a:t>2</a:t>
            </a:r>
            <a:r>
              <a:rPr kumimoji="1" lang="ja-JP" altLang="en-US" dirty="0"/>
              <a:t>行目で宣言されている変数が</a:t>
            </a:r>
            <a:endParaRPr kumimoji="1" lang="en-US" altLang="ja-JP" dirty="0"/>
          </a:p>
          <a:p>
            <a:r>
              <a:rPr kumimoji="1" lang="ja-JP" altLang="en-US" dirty="0"/>
              <a:t>左は </a:t>
            </a:r>
            <a:r>
              <a:rPr kumimoji="1" lang="en-US" altLang="ja-JP" dirty="0"/>
              <a:t>int </a:t>
            </a:r>
            <a:r>
              <a:rPr kumimoji="1" lang="ja-JP" altLang="en-US" dirty="0"/>
              <a:t>なのに対し、右は </a:t>
            </a:r>
            <a:r>
              <a:rPr kumimoji="1" lang="en-US" altLang="ja-JP" dirty="0"/>
              <a:t>static int </a:t>
            </a:r>
            <a:r>
              <a:rPr kumimoji="1" lang="ja-JP" altLang="en-US" dirty="0"/>
              <a:t>となっていることです。</a:t>
            </a:r>
            <a:endParaRPr kumimoji="1" lang="en-US" altLang="ja-JP" dirty="0"/>
          </a:p>
          <a:p>
            <a:r>
              <a:rPr kumimoji="1" lang="en-US" altLang="ja-JP" dirty="0"/>
              <a:t>int </a:t>
            </a:r>
            <a:r>
              <a:rPr kumimoji="1" lang="ja-JP" altLang="en-US" dirty="0"/>
              <a:t>で宣言すると、動的変数になります。</a:t>
            </a:r>
            <a:endParaRPr kumimoji="1" lang="en-US" altLang="ja-JP" dirty="0"/>
          </a:p>
          <a:p>
            <a:r>
              <a:rPr kumimoji="1" lang="ja-JP" altLang="en-US" dirty="0"/>
              <a:t>一方、</a:t>
            </a:r>
            <a:r>
              <a:rPr kumimoji="1" lang="en-US" altLang="ja-JP" dirty="0"/>
              <a:t>static int </a:t>
            </a:r>
            <a:r>
              <a:rPr kumimoji="1" lang="ja-JP" altLang="en-US" dirty="0"/>
              <a:t>で宣言すると、静的変数になります。</a:t>
            </a:r>
            <a:endParaRPr kumimoji="1" lang="en-US" altLang="ja-JP" dirty="0"/>
          </a:p>
          <a:p>
            <a:r>
              <a:rPr kumimoji="1" lang="ja-JP" altLang="en-US" dirty="0"/>
              <a:t>動的変数はスタックに保存されます。一方、静的変数はデータ領域に保存されます。</a:t>
            </a:r>
            <a:endParaRPr kumimoji="1" lang="en-US" altLang="ja-JP" dirty="0"/>
          </a:p>
          <a:p>
            <a:r>
              <a:rPr kumimoji="1" lang="ja-JP" altLang="en-US" dirty="0"/>
              <a:t>左のプログラムは、実行してもデータ領域はかわりません。</a:t>
            </a:r>
            <a:endParaRPr kumimoji="1" lang="en-US" altLang="ja-JP" dirty="0"/>
          </a:p>
          <a:p>
            <a:r>
              <a:rPr kumimoji="1" lang="ja-JP" altLang="en-US" dirty="0"/>
              <a:t>このため、再入可能なプログラムになります。</a:t>
            </a:r>
            <a:endParaRPr kumimoji="1" lang="en-US" altLang="ja-JP" dirty="0"/>
          </a:p>
          <a:p>
            <a:r>
              <a:rPr kumimoji="1" lang="ja-JP" altLang="en-US" dirty="0"/>
              <a:t>一方、右のプログラムは、実行するとデータ領域が書き換えらます。</a:t>
            </a:r>
            <a:endParaRPr kumimoji="1" lang="en-US" altLang="ja-JP" dirty="0"/>
          </a:p>
          <a:p>
            <a:r>
              <a:rPr kumimoji="1" lang="ja-JP" altLang="en-US" dirty="0"/>
              <a:t>このため、再使用不能なプログラムになります。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20</a:t>
            </a:fld>
            <a:endParaRPr lang="en-US" altLang="ja-JP"/>
          </a:p>
        </p:txBody>
      </p:sp>
    </p:spTree>
    <p:extLst>
      <p:ext uri="{BB962C8B-B14F-4D97-AF65-F5344CB8AC3E}">
        <p14:creationId xmlns:p14="http://schemas.microsoft.com/office/powerpoint/2010/main" val="3636203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今度はこちらの</a:t>
            </a:r>
            <a:r>
              <a:rPr kumimoji="1" lang="en-US" altLang="ja-JP" dirty="0"/>
              <a:t>2</a:t>
            </a:r>
            <a:r>
              <a:rPr kumimoji="1" lang="ja-JP" altLang="en-US" dirty="0"/>
              <a:t>つのプログラムを見てください。</a:t>
            </a:r>
            <a:endParaRPr kumimoji="1" lang="en-US" altLang="ja-JP" dirty="0"/>
          </a:p>
          <a:p>
            <a:r>
              <a:rPr kumimoji="1" lang="ja-JP" altLang="en-US" dirty="0"/>
              <a:t>今度は変数は両方とも </a:t>
            </a:r>
            <a:r>
              <a:rPr kumimoji="1" lang="en-US" altLang="ja-JP" dirty="0"/>
              <a:t>static int </a:t>
            </a:r>
            <a:r>
              <a:rPr kumimoji="1" lang="ja-JP" altLang="en-US" dirty="0"/>
              <a:t>で宣言されていますから静的な変数です。</a:t>
            </a:r>
            <a:endParaRPr kumimoji="1" lang="en-US" altLang="ja-JP" dirty="0"/>
          </a:p>
          <a:p>
            <a:r>
              <a:rPr kumimoji="1" lang="ja-JP" altLang="en-US" dirty="0"/>
              <a:t>両者の違いは、左は初期値代入があるのに対し、</a:t>
            </a:r>
            <a:endParaRPr kumimoji="1" lang="en-US" altLang="ja-JP" dirty="0"/>
          </a:p>
          <a:p>
            <a:r>
              <a:rPr kumimoji="1" lang="ja-JP" altLang="en-US" dirty="0"/>
              <a:t>右は初期値代入がありません。</a:t>
            </a:r>
            <a:endParaRPr kumimoji="1" lang="en-US" altLang="ja-JP" dirty="0"/>
          </a:p>
          <a:p>
            <a:r>
              <a:rPr kumimoji="1" lang="ja-JP" altLang="en-US" dirty="0"/>
              <a:t>このため、左は </a:t>
            </a:r>
            <a:r>
              <a:rPr kumimoji="1" lang="en-US" altLang="ja-JP" dirty="0"/>
              <a:t>j </a:t>
            </a:r>
            <a:r>
              <a:rPr kumimoji="1" lang="ja-JP" altLang="en-US" dirty="0"/>
              <a:t>の値は毎回 </a:t>
            </a:r>
            <a:r>
              <a:rPr kumimoji="1" lang="en-US" altLang="ja-JP" dirty="0"/>
              <a:t>0 </a:t>
            </a:r>
            <a:r>
              <a:rPr kumimoji="1" lang="ja-JP" altLang="en-US" dirty="0"/>
              <a:t>にリセットされるのに対して、</a:t>
            </a:r>
            <a:endParaRPr kumimoji="1" lang="en-US" altLang="ja-JP" dirty="0"/>
          </a:p>
          <a:p>
            <a:r>
              <a:rPr kumimoji="1" lang="ja-JP" altLang="en-US" dirty="0"/>
              <a:t>右は </a:t>
            </a:r>
            <a:r>
              <a:rPr kumimoji="1" lang="en-US" altLang="ja-JP" dirty="0"/>
              <a:t>j </a:t>
            </a:r>
            <a:r>
              <a:rPr kumimoji="1" lang="ja-JP" altLang="en-US" dirty="0"/>
              <a:t>の値は前回の実行に依存します。</a:t>
            </a:r>
            <a:endParaRPr kumimoji="1" lang="en-US" altLang="ja-JP" dirty="0"/>
          </a:p>
          <a:p>
            <a:r>
              <a:rPr kumimoji="1" lang="ja-JP" altLang="en-US" dirty="0"/>
              <a:t>左は、実行結果が以前の実行に依存しませんので、</a:t>
            </a:r>
            <a:endParaRPr kumimoji="1" lang="en-US" altLang="ja-JP" dirty="0"/>
          </a:p>
          <a:p>
            <a:r>
              <a:rPr kumimoji="1" lang="ja-JP" altLang="en-US" dirty="0"/>
              <a:t>逐次的再使用可能なプログラムになります。</a:t>
            </a:r>
            <a:endParaRPr kumimoji="1" lang="en-US" altLang="ja-JP" dirty="0"/>
          </a:p>
          <a:p>
            <a:r>
              <a:rPr kumimoji="1" lang="ja-JP" altLang="en-US" dirty="0"/>
              <a:t>一方、右のプログラムは、以前の実行によって結果が変わってしまいますので、</a:t>
            </a:r>
            <a:endParaRPr kumimoji="1" lang="en-US" altLang="ja-JP" dirty="0"/>
          </a:p>
          <a:p>
            <a:r>
              <a:rPr kumimoji="1" lang="ja-JP" altLang="en-US" dirty="0"/>
              <a:t>再使用不能なプログラムになります。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21</a:t>
            </a:fld>
            <a:endParaRPr lang="en-US" altLang="ja-JP"/>
          </a:p>
        </p:txBody>
      </p:sp>
    </p:spTree>
    <p:extLst>
      <p:ext uri="{BB962C8B-B14F-4D97-AF65-F5344CB8AC3E}">
        <p14:creationId xmlns:p14="http://schemas.microsoft.com/office/powerpoint/2010/main" val="21884459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プログラムの属性をまとめます。</a:t>
            </a:r>
            <a:endParaRPr kumimoji="1" lang="en-US" altLang="ja-JP" dirty="0"/>
          </a:p>
          <a:p>
            <a:r>
              <a:rPr kumimoji="1" lang="ja-JP" altLang="en-US" dirty="0"/>
              <a:t>属性には、再帰的再入可能、再入可能、逐次再使用可能、再使用不能があります。</a:t>
            </a:r>
            <a:endParaRPr kumimoji="1" lang="en-US" altLang="ja-JP" dirty="0"/>
          </a:p>
          <a:p>
            <a:r>
              <a:rPr kumimoji="1" lang="ja-JP" altLang="en-US" dirty="0"/>
              <a:t>属性は、プログラムの書き換えができるか否か、</a:t>
            </a:r>
            <a:endParaRPr kumimoji="1" lang="en-US" altLang="ja-JP" dirty="0"/>
          </a:p>
          <a:p>
            <a:r>
              <a:rPr kumimoji="1" lang="ja-JP" altLang="en-US" dirty="0"/>
              <a:t>データ領域が独立しているか否か、データに依存関係があるか否かにより決まります。</a:t>
            </a:r>
            <a:endParaRPr kumimoji="1" lang="en-US" altLang="ja-JP" dirty="0"/>
          </a:p>
          <a:p>
            <a:r>
              <a:rPr kumimoji="1" lang="ja-JP" altLang="en-US" dirty="0"/>
              <a:t>再帰的再入可能は再帰呼び可能、</a:t>
            </a:r>
            <a:endParaRPr kumimoji="1" lang="en-US" altLang="ja-JP" dirty="0"/>
          </a:p>
          <a:p>
            <a:r>
              <a:rPr kumimoji="1" lang="ja-JP" altLang="en-US" dirty="0"/>
              <a:t>再入可能は同時呼び出し可能、</a:t>
            </a:r>
            <a:endParaRPr kumimoji="1" lang="en-US" altLang="ja-JP" dirty="0"/>
          </a:p>
          <a:p>
            <a:r>
              <a:rPr kumimoji="1" lang="ja-JP" altLang="en-US" dirty="0"/>
              <a:t>逐次的再使用可能は複数回の呼び出しが可能となります。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22</a:t>
            </a:fld>
            <a:endParaRPr lang="en-US" altLang="ja-JP"/>
          </a:p>
        </p:txBody>
      </p:sp>
    </p:spTree>
    <p:extLst>
      <p:ext uri="{BB962C8B-B14F-4D97-AF65-F5344CB8AC3E}">
        <p14:creationId xmlns:p14="http://schemas.microsoft.com/office/powerpoint/2010/main" val="1337503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次はプロセスの操作についてみていきましょう。</a:t>
            </a:r>
            <a:endParaRPr kumimoji="1" lang="en-US" altLang="ja-JP" dirty="0"/>
          </a:p>
          <a:p>
            <a:r>
              <a:rPr kumimoji="1" lang="ja-JP" altLang="en-US" dirty="0"/>
              <a:t>プロセスに関する操作には、プロセスの生成と消滅、</a:t>
            </a:r>
            <a:endParaRPr kumimoji="1" lang="en-US" altLang="ja-JP" dirty="0"/>
          </a:p>
          <a:p>
            <a:r>
              <a:rPr kumimoji="1" lang="ja-JP" altLang="en-US" dirty="0"/>
              <a:t>中断と再開、閉塞と起床、</a:t>
            </a:r>
            <a:endParaRPr kumimoji="1" lang="en-US" altLang="ja-JP" dirty="0"/>
          </a:p>
          <a:p>
            <a:r>
              <a:rPr kumimoji="1" lang="ja-JP" altLang="en-US" dirty="0"/>
              <a:t>ディスパッチ、優先度の変更などがあります。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23</a:t>
            </a:fld>
            <a:endParaRPr lang="en-US" altLang="ja-JP"/>
          </a:p>
        </p:txBody>
      </p:sp>
    </p:spTree>
    <p:extLst>
      <p:ext uri="{BB962C8B-B14F-4D97-AF65-F5344CB8AC3E}">
        <p14:creationId xmlns:p14="http://schemas.microsoft.com/office/powerpoint/2010/main" val="31831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プロセスを生成するときは、</a:t>
            </a:r>
            <a:endParaRPr kumimoji="1" lang="en-US" altLang="ja-JP" dirty="0"/>
          </a:p>
          <a:p>
            <a:r>
              <a:rPr kumimoji="1" lang="ja-JP" altLang="en-US" dirty="0"/>
              <a:t>まずメモリのカーネル領域に、プロセス記述子 </a:t>
            </a:r>
            <a:r>
              <a:rPr kumimoji="1" lang="en-US" altLang="ja-JP" dirty="0"/>
              <a:t>PCB </a:t>
            </a:r>
            <a:r>
              <a:rPr kumimoji="1" lang="ja-JP" altLang="en-US" dirty="0"/>
              <a:t>のための領域が確保されます。</a:t>
            </a:r>
            <a:endParaRPr kumimoji="1" lang="en-US" altLang="ja-JP" dirty="0"/>
          </a:p>
          <a:p>
            <a:r>
              <a:rPr kumimoji="1" lang="ja-JP" altLang="en-US" dirty="0"/>
              <a:t>次に、メモリのユーザ領域に、プロセスのコード領域、データ領域等を</a:t>
            </a:r>
            <a:endParaRPr kumimoji="1" lang="en-US" altLang="ja-JP" dirty="0"/>
          </a:p>
          <a:p>
            <a:r>
              <a:rPr kumimoji="1" lang="ja-JP" altLang="en-US" dirty="0"/>
              <a:t>格納するための領域が確保されます。</a:t>
            </a:r>
            <a:endParaRPr kumimoji="1" lang="en-US" altLang="ja-JP" dirty="0"/>
          </a:p>
          <a:p>
            <a:r>
              <a:rPr kumimoji="1" lang="ja-JP" altLang="en-US" dirty="0"/>
              <a:t>そのあと、プロセスに名前が付けられ、優先度が決定されます。</a:t>
            </a:r>
            <a:endParaRPr kumimoji="1" lang="en-US" altLang="ja-JP" dirty="0"/>
          </a:p>
          <a:p>
            <a:r>
              <a:rPr kumimoji="1" lang="ja-JP" altLang="en-US" dirty="0"/>
              <a:t>必用な資源を割り付けたのち、プロセス記述子 </a:t>
            </a:r>
            <a:r>
              <a:rPr kumimoji="1" lang="en-US" altLang="ja-JP" dirty="0"/>
              <a:t>PCB </a:t>
            </a:r>
            <a:r>
              <a:rPr kumimoji="1" lang="ja-JP" altLang="en-US" dirty="0"/>
              <a:t>が設定されます。</a:t>
            </a:r>
            <a:endParaRPr kumimoji="1" lang="en-US" altLang="ja-JP" dirty="0"/>
          </a:p>
          <a:p>
            <a:r>
              <a:rPr kumimoji="1" lang="en-US" altLang="ja-JP" dirty="0"/>
              <a:t>PCB</a:t>
            </a:r>
            <a:r>
              <a:rPr kumimoji="1" lang="ja-JP" altLang="en-US" dirty="0"/>
              <a:t>が設定されると、実行可能キューに入れられます。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24</a:t>
            </a:fld>
            <a:endParaRPr lang="en-US" altLang="ja-JP"/>
          </a:p>
        </p:txBody>
      </p:sp>
    </p:spTree>
    <p:extLst>
      <p:ext uri="{BB962C8B-B14F-4D97-AF65-F5344CB8AC3E}">
        <p14:creationId xmlns:p14="http://schemas.microsoft.com/office/powerpoint/2010/main" val="18900449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プロセスを生成するときは、</a:t>
            </a:r>
            <a:endParaRPr kumimoji="1" lang="en-US" altLang="ja-JP" dirty="0"/>
          </a:p>
          <a:p>
            <a:r>
              <a:rPr kumimoji="1" lang="ja-JP" altLang="en-US" dirty="0"/>
              <a:t>まずメモリのカーネル領域にプロセス記述子 </a:t>
            </a:r>
            <a:r>
              <a:rPr kumimoji="1" lang="en-US" altLang="ja-JP" dirty="0"/>
              <a:t>PCB </a:t>
            </a:r>
            <a:r>
              <a:rPr kumimoji="1" lang="ja-JP" altLang="en-US" dirty="0"/>
              <a:t>用の領域を確保します。</a:t>
            </a:r>
            <a:endParaRPr kumimoji="1" lang="en-US" altLang="ja-JP" dirty="0"/>
          </a:p>
          <a:p>
            <a:r>
              <a:rPr kumimoji="1" lang="ja-JP" altLang="en-US" dirty="0"/>
              <a:t>次にメモリのユーザ領域にプログラム用の領域を確保します。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25</a:t>
            </a:fld>
            <a:endParaRPr lang="en-US" altLang="ja-JP"/>
          </a:p>
        </p:txBody>
      </p:sp>
    </p:spTree>
    <p:extLst>
      <p:ext uri="{BB962C8B-B14F-4D97-AF65-F5344CB8AC3E}">
        <p14:creationId xmlns:p14="http://schemas.microsoft.com/office/powerpoint/2010/main" val="12654319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その後、プロセス記述子に必要な情報を設定します。</a:t>
            </a:r>
            <a:endParaRPr kumimoji="1" lang="en-US" altLang="ja-JP" dirty="0"/>
          </a:p>
          <a:p>
            <a:r>
              <a:rPr kumimoji="1" lang="ja-JP" altLang="en-US" dirty="0"/>
              <a:t>この時点で、ユーザ領域には、プログラム用の領域が確保されていますが、</a:t>
            </a:r>
            <a:endParaRPr kumimoji="1" lang="en-US" altLang="ja-JP" dirty="0"/>
          </a:p>
          <a:p>
            <a:r>
              <a:rPr kumimoji="1" lang="ja-JP" altLang="en-US" dirty="0"/>
              <a:t>プログラムはまだ読み込まれていません。</a:t>
            </a:r>
            <a:endParaRPr kumimoji="1" lang="en-US" altLang="ja-JP" dirty="0"/>
          </a:p>
          <a:p>
            <a:r>
              <a:rPr kumimoji="1" lang="ja-JP" altLang="en-US" dirty="0"/>
              <a:t>プロセス生成時には、カーネル領域にプロセス記述子が作られますが、</a:t>
            </a:r>
            <a:endParaRPr kumimoji="1" lang="en-US" altLang="ja-JP" dirty="0"/>
          </a:p>
          <a:p>
            <a:r>
              <a:rPr kumimoji="1" lang="ja-JP" altLang="en-US" dirty="0"/>
              <a:t>ユーザ領域には領域が確保されるだけで、</a:t>
            </a:r>
            <a:endParaRPr kumimoji="1" lang="en-US" altLang="ja-JP" dirty="0"/>
          </a:p>
          <a:p>
            <a:r>
              <a:rPr kumimoji="1" lang="ja-JP" altLang="en-US" dirty="0"/>
              <a:t>プログラム自体は、必要になるまで読み込まれません。</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26</a:t>
            </a:fld>
            <a:endParaRPr lang="en-US" altLang="ja-JP"/>
          </a:p>
        </p:txBody>
      </p:sp>
    </p:spTree>
    <p:extLst>
      <p:ext uri="{BB962C8B-B14F-4D97-AF65-F5344CB8AC3E}">
        <p14:creationId xmlns:p14="http://schemas.microsoft.com/office/powerpoint/2010/main" val="17957809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前回の講義で説明しましたが、</a:t>
            </a:r>
            <a:endParaRPr kumimoji="1" lang="en-US" altLang="ja-JP" dirty="0"/>
          </a:p>
          <a:p>
            <a:r>
              <a:rPr kumimoji="1" lang="ja-JP" altLang="en-US" dirty="0"/>
              <a:t>実行可能なプロセスのプロセス記述子は実行可能キューに入っています。</a:t>
            </a:r>
            <a:endParaRPr kumimoji="1" lang="en-US" altLang="ja-JP" dirty="0"/>
          </a:p>
          <a:p>
            <a:r>
              <a:rPr kumimoji="1" lang="ja-JP" altLang="en-US" dirty="0"/>
              <a:t>新しく生成したプロセス記述子は実行可能キューに入れられます。</a:t>
            </a:r>
            <a:endParaRPr kumimoji="1" lang="en-US" altLang="ja-JP" dirty="0"/>
          </a:p>
          <a:p>
            <a:r>
              <a:rPr kumimoji="1" lang="ja-JP" altLang="en-US" dirty="0"/>
              <a:t>実行可能キューのどこに入るかは、スケジューリングアルゴリズムにより決まります。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27</a:t>
            </a:fld>
            <a:endParaRPr lang="en-US" altLang="ja-JP"/>
          </a:p>
        </p:txBody>
      </p:sp>
    </p:spTree>
    <p:extLst>
      <p:ext uri="{BB962C8B-B14F-4D97-AF65-F5344CB8AC3E}">
        <p14:creationId xmlns:p14="http://schemas.microsoft.com/office/powerpoint/2010/main" val="24348061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多くの場合、プロセスは階層的に生成されます。</a:t>
            </a:r>
            <a:endParaRPr kumimoji="1" lang="en-US" altLang="ja-JP" dirty="0"/>
          </a:p>
          <a:p>
            <a:r>
              <a:rPr kumimoji="1" lang="ja-JP" altLang="en-US" dirty="0"/>
              <a:t>親のプロセスが生成されると、</a:t>
            </a:r>
            <a:endParaRPr kumimoji="1" lang="en-US" altLang="ja-JP" dirty="0"/>
          </a:p>
          <a:p>
            <a:r>
              <a:rPr kumimoji="1" lang="ja-JP" altLang="en-US" dirty="0"/>
              <a:t>そこから子のプロセスが、子のプロセスから孫のプロセスが、と</a:t>
            </a:r>
            <a:endParaRPr kumimoji="1" lang="en-US" altLang="ja-JP" dirty="0"/>
          </a:p>
          <a:p>
            <a:r>
              <a:rPr kumimoji="1" lang="ja-JP" altLang="en-US" dirty="0"/>
              <a:t>順番に生成されていきます。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28</a:t>
            </a:fld>
            <a:endParaRPr lang="en-US" altLang="ja-JP"/>
          </a:p>
        </p:txBody>
      </p:sp>
    </p:spTree>
    <p:extLst>
      <p:ext uri="{BB962C8B-B14F-4D97-AF65-F5344CB8AC3E}">
        <p14:creationId xmlns:p14="http://schemas.microsoft.com/office/powerpoint/2010/main" val="42707464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次は、プロセスの終了時、プロセスの消滅を見てみましょう。</a:t>
            </a:r>
            <a:endParaRPr kumimoji="1" lang="en-US" altLang="ja-JP" dirty="0"/>
          </a:p>
          <a:p>
            <a:r>
              <a:rPr kumimoji="1" lang="ja-JP" altLang="en-US" dirty="0"/>
              <a:t>プロセスの消滅には、正常終了と異常終了があります。</a:t>
            </a:r>
            <a:endParaRPr kumimoji="1" lang="en-US" altLang="ja-JP" dirty="0"/>
          </a:p>
          <a:p>
            <a:r>
              <a:rPr kumimoji="1" lang="ja-JP" altLang="en-US" dirty="0"/>
              <a:t>プロセスが正常に動作し、全ての処理を終えたときは正常終了になります。</a:t>
            </a:r>
            <a:endParaRPr kumimoji="1" lang="en-US" altLang="ja-JP" dirty="0"/>
          </a:p>
          <a:p>
            <a:r>
              <a:rPr kumimoji="1" lang="ja-JP" altLang="en-US" dirty="0"/>
              <a:t>この場合は、メモリのカーネル領域からプロセス記述子の領域を解放するだけです。</a:t>
            </a:r>
            <a:endParaRPr kumimoji="1" lang="en-US" altLang="ja-JP" dirty="0"/>
          </a:p>
          <a:p>
            <a:r>
              <a:rPr kumimoji="1" lang="ja-JP" altLang="en-US" dirty="0"/>
              <a:t>一方、プロセスが、本来終わるべきでないときに終わってしまった場合は、</a:t>
            </a:r>
            <a:endParaRPr kumimoji="1" lang="en-US" altLang="ja-JP" dirty="0"/>
          </a:p>
          <a:p>
            <a:r>
              <a:rPr kumimoji="1" lang="ja-JP" altLang="en-US" dirty="0"/>
              <a:t>異常終了になります。</a:t>
            </a:r>
            <a:endParaRPr kumimoji="1" lang="en-US" altLang="ja-JP" dirty="0"/>
          </a:p>
          <a:p>
            <a:r>
              <a:rPr kumimoji="1" lang="ja-JP" altLang="en-US" dirty="0"/>
              <a:t>この場合は、様々な後始末が必要です。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29</a:t>
            </a:fld>
            <a:endParaRPr lang="en-US" altLang="ja-JP"/>
          </a:p>
        </p:txBody>
      </p:sp>
    </p:spTree>
    <p:extLst>
      <p:ext uri="{BB962C8B-B14F-4D97-AF65-F5344CB8AC3E}">
        <p14:creationId xmlns:p14="http://schemas.microsoft.com/office/powerpoint/2010/main" val="3871682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プロセスは、実行中、実行可能、ブロックの</a:t>
            </a:r>
            <a:r>
              <a:rPr kumimoji="1" lang="en-US" altLang="ja-JP" dirty="0"/>
              <a:t>3</a:t>
            </a:r>
            <a:r>
              <a:rPr kumimoji="1" lang="ja-JP" altLang="en-US" dirty="0"/>
              <a:t>つの状態を遷移します。</a:t>
            </a:r>
            <a:endParaRPr kumimoji="1" lang="en-US" altLang="ja-JP" dirty="0"/>
          </a:p>
          <a:p>
            <a:r>
              <a:rPr kumimoji="1" lang="ja-JP" altLang="en-US" dirty="0"/>
              <a:t>プロセスが生成されると、実行可能になります。</a:t>
            </a:r>
            <a:endParaRPr kumimoji="1" lang="en-US" altLang="ja-JP" dirty="0"/>
          </a:p>
          <a:p>
            <a:r>
              <a:rPr kumimoji="1" lang="ja-JP" altLang="en-US" dirty="0"/>
              <a:t>実行可能状態のプロセスは、スケジューラにより順番がまわってくると</a:t>
            </a:r>
            <a:endParaRPr kumimoji="1" lang="en-US" altLang="ja-JP" dirty="0"/>
          </a:p>
          <a:p>
            <a:r>
              <a:rPr kumimoji="1" lang="ja-JP" altLang="en-US" dirty="0"/>
              <a:t>ディスパッチされ、実行中になります。</a:t>
            </a:r>
            <a:endParaRPr kumimoji="1" lang="en-US" altLang="ja-JP" dirty="0"/>
          </a:p>
          <a:p>
            <a:r>
              <a:rPr kumimoji="1" lang="ja-JP" altLang="en-US" dirty="0"/>
              <a:t>実行中のプロセスは、一定時間が経過するとタイムアウトし、実行可能に戻ります。</a:t>
            </a:r>
            <a:endParaRPr kumimoji="1" lang="en-US" altLang="ja-JP" dirty="0"/>
          </a:p>
          <a:p>
            <a:r>
              <a:rPr kumimoji="1" lang="ja-JP" altLang="en-US" dirty="0"/>
              <a:t>入力待ちやイベント待ちなどで、プロセスがすぐには実行できなくなると、ブロック状態になります。</a:t>
            </a:r>
            <a:endParaRPr kumimoji="1" lang="en-US" altLang="ja-JP" dirty="0"/>
          </a:p>
          <a:p>
            <a:r>
              <a:rPr kumimoji="1" lang="ja-JP" altLang="en-US" dirty="0"/>
              <a:t>ブロック状態のプロセスは、イベントが発生すれば実行可能状態になります。</a:t>
            </a:r>
            <a:endParaRPr kumimoji="1" lang="en-US" altLang="ja-JP" dirty="0"/>
          </a:p>
          <a:p>
            <a:r>
              <a:rPr kumimoji="1" lang="ja-JP" altLang="en-US" dirty="0"/>
              <a:t>これを繰り返し、全ての処理が終わればプロセス終了です。</a:t>
            </a:r>
          </a:p>
        </p:txBody>
      </p:sp>
      <p:sp>
        <p:nvSpPr>
          <p:cNvPr id="4" name="スライド番号プレースホルダー 3"/>
          <p:cNvSpPr>
            <a:spLocks noGrp="1"/>
          </p:cNvSpPr>
          <p:nvPr>
            <p:ph type="sldNum" sz="quarter" idx="5"/>
          </p:nvPr>
        </p:nvSpPr>
        <p:spPr/>
        <p:txBody>
          <a:bodyPr/>
          <a:lstStyle/>
          <a:p>
            <a:pPr>
              <a:defRPr/>
            </a:pPr>
            <a:fld id="{5C0EADCD-43D8-4E2B-A1C4-47FD34220D14}" type="slidenum">
              <a:rPr lang="ja-JP" altLang="en-US" smtClean="0"/>
              <a:pPr>
                <a:defRPr/>
              </a:pPr>
              <a:t>3</a:t>
            </a:fld>
            <a:endParaRPr lang="en-US" altLang="ja-JP"/>
          </a:p>
        </p:txBody>
      </p:sp>
    </p:spTree>
    <p:extLst>
      <p:ext uri="{BB962C8B-B14F-4D97-AF65-F5344CB8AC3E}">
        <p14:creationId xmlns:p14="http://schemas.microsoft.com/office/powerpoint/2010/main" val="316174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プロセスの処理中は、</a:t>
            </a:r>
            <a:endParaRPr kumimoji="1" lang="en-US" altLang="ja-JP" dirty="0"/>
          </a:p>
          <a:p>
            <a:r>
              <a:rPr kumimoji="1" lang="ja-JP" altLang="en-US" dirty="0"/>
              <a:t>メモリのカーネル領域にプロセス記述子、</a:t>
            </a:r>
            <a:endParaRPr kumimoji="1" lang="en-US" altLang="ja-JP" dirty="0"/>
          </a:p>
          <a:p>
            <a:r>
              <a:rPr kumimoji="1" lang="ja-JP" altLang="en-US" dirty="0"/>
              <a:t>ユーザ領域にプログラム本体があります。</a:t>
            </a:r>
            <a:endParaRPr kumimoji="1" lang="en-US" altLang="ja-JP" dirty="0"/>
          </a:p>
          <a:p>
            <a:r>
              <a:rPr kumimoji="1" lang="ja-JP" altLang="en-US" dirty="0"/>
              <a:t>プロセスが正常終了した場合は、カーネル領域からプロセス記述子を</a:t>
            </a:r>
            <a:endParaRPr kumimoji="1" lang="en-US" altLang="ja-JP" dirty="0"/>
          </a:p>
          <a:p>
            <a:r>
              <a:rPr kumimoji="1" lang="ja-JP" altLang="en-US" dirty="0"/>
              <a:t>削除するだけです。</a:t>
            </a:r>
            <a:endParaRPr kumimoji="1" lang="en-US" altLang="ja-JP" dirty="0"/>
          </a:p>
          <a:p>
            <a:r>
              <a:rPr kumimoji="1" lang="ja-JP" altLang="en-US" dirty="0"/>
              <a:t>このとき、ユーザ領域にはプログラム本体がそのまま残っています。</a:t>
            </a:r>
            <a:endParaRPr kumimoji="1" lang="en-US" altLang="ja-JP" dirty="0"/>
          </a:p>
          <a:p>
            <a:r>
              <a:rPr kumimoji="1" lang="ja-JP" altLang="en-US" dirty="0"/>
              <a:t>残っていますが、プロセス記述子が無いともうこのプログラムには</a:t>
            </a:r>
            <a:endParaRPr kumimoji="1" lang="en-US" altLang="ja-JP" dirty="0"/>
          </a:p>
          <a:p>
            <a:r>
              <a:rPr kumimoji="1" lang="ja-JP" altLang="en-US" dirty="0"/>
              <a:t>アクセスできません。</a:t>
            </a:r>
            <a:endParaRPr kumimoji="1" lang="en-US" altLang="ja-JP" dirty="0"/>
          </a:p>
          <a:p>
            <a:r>
              <a:rPr kumimoji="1" lang="ja-JP" altLang="en-US" dirty="0"/>
              <a:t>残ってるプログラムは、積極的には消しませんが、</a:t>
            </a:r>
            <a:endParaRPr kumimoji="1" lang="en-US" altLang="ja-JP" dirty="0"/>
          </a:p>
          <a:p>
            <a:r>
              <a:rPr kumimoji="1" lang="ja-JP" altLang="en-US" dirty="0"/>
              <a:t>そのうち他のデータを上書きされて消えます。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30</a:t>
            </a:fld>
            <a:endParaRPr lang="en-US" altLang="ja-JP"/>
          </a:p>
        </p:txBody>
      </p:sp>
    </p:spTree>
    <p:extLst>
      <p:ext uri="{BB962C8B-B14F-4D97-AF65-F5344CB8AC3E}">
        <p14:creationId xmlns:p14="http://schemas.microsoft.com/office/powerpoint/2010/main" val="28330117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正常終了したときは、プロセス記述子を消すだけですみますが、</a:t>
            </a:r>
            <a:endParaRPr kumimoji="1" lang="en-US" altLang="ja-JP" dirty="0"/>
          </a:p>
          <a:p>
            <a:r>
              <a:rPr kumimoji="1" lang="ja-JP" altLang="en-US" dirty="0"/>
              <a:t>異常終了したときは色々後始末が必要になります。</a:t>
            </a:r>
            <a:endParaRPr kumimoji="1" lang="en-US" altLang="ja-JP" dirty="0"/>
          </a:p>
          <a:p>
            <a:r>
              <a:rPr kumimoji="1" lang="ja-JP" altLang="en-US" dirty="0"/>
              <a:t>異常終了したプロセスが使っている資源をシステムに返還する必要があります。</a:t>
            </a:r>
            <a:endParaRPr kumimoji="1" lang="en-US" altLang="ja-JP" dirty="0"/>
          </a:p>
          <a:p>
            <a:r>
              <a:rPr kumimoji="1" lang="ja-JP" altLang="en-US" dirty="0"/>
              <a:t>また、資源に応じて各種キューやテーブルから削除する必要があります。</a:t>
            </a:r>
            <a:endParaRPr kumimoji="1" lang="en-US" altLang="ja-JP" dirty="0"/>
          </a:p>
          <a:p>
            <a:r>
              <a:rPr kumimoji="1" lang="ja-JP" altLang="en-US" dirty="0"/>
              <a:t>例えば、あるプログラムが、プリンタにデータを印刷するとします。</a:t>
            </a:r>
            <a:endParaRPr kumimoji="1" lang="en-US" altLang="ja-JP" dirty="0"/>
          </a:p>
          <a:p>
            <a:r>
              <a:rPr kumimoji="1" lang="ja-JP" altLang="en-US" dirty="0"/>
              <a:t>プログラムは、</a:t>
            </a:r>
            <a:r>
              <a:rPr kumimoji="1" lang="en-US" altLang="ja-JP" dirty="0"/>
              <a:t>OS</a:t>
            </a:r>
            <a:r>
              <a:rPr kumimoji="1" lang="ja-JP" altLang="en-US" dirty="0"/>
              <a:t>にシステムコールで印刷を依頼します。</a:t>
            </a:r>
            <a:endParaRPr kumimoji="1" lang="en-US" altLang="ja-JP" dirty="0"/>
          </a:p>
          <a:p>
            <a:r>
              <a:rPr kumimoji="1" lang="ja-JP" altLang="en-US" dirty="0"/>
              <a:t>プログラムは印刷するデータを</a:t>
            </a:r>
            <a:r>
              <a:rPr kumimoji="1" lang="en-US" altLang="ja-JP" dirty="0"/>
              <a:t>OS</a:t>
            </a:r>
            <a:r>
              <a:rPr kumimoji="1" lang="ja-JP" altLang="en-US" dirty="0"/>
              <a:t>に渡し、</a:t>
            </a:r>
            <a:endParaRPr kumimoji="1" lang="en-US" altLang="ja-JP" dirty="0"/>
          </a:p>
          <a:p>
            <a:r>
              <a:rPr kumimoji="1" lang="en-US" altLang="ja-JP" dirty="0"/>
              <a:t>OS</a:t>
            </a:r>
            <a:r>
              <a:rPr kumimoji="1" lang="ja-JP" altLang="en-US" dirty="0"/>
              <a:t>はそのデータをプリンタに送ります。</a:t>
            </a:r>
            <a:endParaRPr kumimoji="1" lang="en-US" altLang="ja-JP" dirty="0"/>
          </a:p>
          <a:p>
            <a:r>
              <a:rPr kumimoji="1" lang="ja-JP" altLang="en-US" dirty="0"/>
              <a:t>送られたデータは、プリンタの印刷キューに蓄えられます。</a:t>
            </a:r>
            <a:endParaRPr kumimoji="1" lang="en-US" altLang="ja-JP" dirty="0"/>
          </a:p>
          <a:p>
            <a:r>
              <a:rPr kumimoji="1" lang="ja-JP" altLang="en-US" dirty="0"/>
              <a:t>ところが、データを送っている最中に、プログラムが異常終了したとします。</a:t>
            </a:r>
            <a:endParaRPr kumimoji="1" lang="en-US" altLang="ja-JP" dirty="0"/>
          </a:p>
          <a:p>
            <a:r>
              <a:rPr kumimoji="1" lang="ja-JP" altLang="en-US" dirty="0"/>
              <a:t>このとき、プリンタの印刷キューにはデータの一部が残っていますので、</a:t>
            </a:r>
            <a:endParaRPr kumimoji="1" lang="en-US" altLang="ja-JP" dirty="0"/>
          </a:p>
          <a:p>
            <a:r>
              <a:rPr kumimoji="1" lang="en-US" altLang="ja-JP" dirty="0"/>
              <a:t>OS</a:t>
            </a:r>
            <a:r>
              <a:rPr kumimoji="1" lang="ja-JP" altLang="en-US" dirty="0"/>
              <a:t>はプリンタに印刷取り消し命令を出して、印刷キューのデータを削除します。</a:t>
            </a:r>
            <a:endParaRPr kumimoji="1" lang="en-US" altLang="ja-JP" dirty="0"/>
          </a:p>
          <a:p>
            <a:r>
              <a:rPr kumimoji="1" lang="ja-JP" altLang="en-US" dirty="0"/>
              <a:t>このように、異常終了した場合は、色々ゴミが残っていますので、それを消す必要があります。その後、異常が発生したときのメモリの内容をコアダンプとして出力します。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31</a:t>
            </a:fld>
            <a:endParaRPr lang="en-US" altLang="ja-JP"/>
          </a:p>
        </p:txBody>
      </p:sp>
    </p:spTree>
    <p:extLst>
      <p:ext uri="{BB962C8B-B14F-4D97-AF65-F5344CB8AC3E}">
        <p14:creationId xmlns:p14="http://schemas.microsoft.com/office/powerpoint/2010/main" val="36814825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階層後続を持つプロセスの場合、</a:t>
            </a:r>
            <a:endParaRPr kumimoji="1" lang="en-US" altLang="ja-JP" dirty="0"/>
          </a:p>
          <a:p>
            <a:r>
              <a:rPr kumimoji="1" lang="ja-JP" altLang="en-US" dirty="0"/>
              <a:t>多くの場合では、親プロセスが消滅すると、子プロセスも消滅します。</a:t>
            </a:r>
            <a:endParaRPr kumimoji="1" lang="en-US" altLang="ja-JP" dirty="0"/>
          </a:p>
          <a:p>
            <a:r>
              <a:rPr kumimoji="1" lang="ja-JP" altLang="en-US" dirty="0"/>
              <a:t>例えば、この子プロセスが消滅したときは、</a:t>
            </a:r>
            <a:endParaRPr kumimoji="1" lang="en-US" altLang="ja-JP" dirty="0"/>
          </a:p>
          <a:p>
            <a:r>
              <a:rPr kumimoji="1" lang="ja-JP" altLang="en-US" dirty="0"/>
              <a:t>そこから下にある孫プロセスも消滅します。</a:t>
            </a:r>
            <a:endParaRPr kumimoji="1" lang="en-US" altLang="ja-JP" dirty="0"/>
          </a:p>
          <a:p>
            <a:r>
              <a:rPr kumimoji="1" lang="ja-JP" altLang="en-US" dirty="0"/>
              <a:t>ただし、親プロセスが消滅しても子プロセスを消滅させない場合もあります。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32</a:t>
            </a:fld>
            <a:endParaRPr lang="en-US" altLang="ja-JP"/>
          </a:p>
        </p:txBody>
      </p:sp>
    </p:spTree>
    <p:extLst>
      <p:ext uri="{BB962C8B-B14F-4D97-AF65-F5344CB8AC3E}">
        <p14:creationId xmlns:p14="http://schemas.microsoft.com/office/powerpoint/2010/main" val="40822361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次はプロセスの中断と再開です。</a:t>
            </a:r>
            <a:endParaRPr kumimoji="1" lang="en-US" altLang="ja-JP" dirty="0"/>
          </a:p>
          <a:p>
            <a:r>
              <a:rPr kumimoji="1" lang="ja-JP" altLang="en-US" dirty="0"/>
              <a:t>一度にあまり多くのプロセスを生成すると、</a:t>
            </a:r>
            <a:endParaRPr kumimoji="1" lang="en-US" altLang="ja-JP" dirty="0"/>
          </a:p>
          <a:p>
            <a:r>
              <a:rPr kumimoji="1" lang="ja-JP" altLang="en-US" dirty="0"/>
              <a:t>システムへの負担が大きくなってしまいます。</a:t>
            </a:r>
            <a:endParaRPr kumimoji="1" lang="en-US" altLang="ja-JP" dirty="0"/>
          </a:p>
          <a:p>
            <a:r>
              <a:rPr kumimoji="1" lang="ja-JP" altLang="en-US" dirty="0"/>
              <a:t>そこで、いくつかのプロセスを中断して、システムの負荷を減らします。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33</a:t>
            </a:fld>
            <a:endParaRPr lang="en-US" altLang="ja-JP"/>
          </a:p>
        </p:txBody>
      </p:sp>
    </p:spTree>
    <p:extLst>
      <p:ext uri="{BB962C8B-B14F-4D97-AF65-F5344CB8AC3E}">
        <p14:creationId xmlns:p14="http://schemas.microsoft.com/office/powerpoint/2010/main" val="26562768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プロセスの中断は</a:t>
            </a:r>
            <a:r>
              <a:rPr kumimoji="1" lang="en-US" altLang="ja-JP" dirty="0"/>
              <a:t>3</a:t>
            </a:r>
            <a:r>
              <a:rPr kumimoji="1" lang="ja-JP" altLang="en-US" dirty="0"/>
              <a:t>通りの状況で発生します。</a:t>
            </a:r>
            <a:endParaRPr kumimoji="1" lang="en-US" altLang="ja-JP" dirty="0"/>
          </a:p>
          <a:p>
            <a:r>
              <a:rPr kumimoji="1" lang="ja-JP" altLang="en-US" dirty="0"/>
              <a:t>まずシステムの負荷が大きくなったときです。</a:t>
            </a:r>
            <a:endParaRPr kumimoji="1" lang="en-US" altLang="ja-JP" dirty="0"/>
          </a:p>
          <a:p>
            <a:r>
              <a:rPr kumimoji="1" lang="ja-JP" altLang="en-US" dirty="0"/>
              <a:t>このときは、システムの負荷が十分に小さくなるまで、</a:t>
            </a:r>
            <a:endParaRPr kumimoji="1" lang="en-US" altLang="ja-JP" dirty="0"/>
          </a:p>
          <a:p>
            <a:r>
              <a:rPr kumimoji="1" lang="ja-JP" altLang="en-US" dirty="0"/>
              <a:t>一部のプロセスを中断します。</a:t>
            </a:r>
            <a:endParaRPr kumimoji="1" lang="en-US" altLang="ja-JP" dirty="0"/>
          </a:p>
          <a:p>
            <a:r>
              <a:rPr kumimoji="1" lang="ja-JP" altLang="en-US" dirty="0"/>
              <a:t>次はシステム障害が発生したときです。</a:t>
            </a:r>
            <a:endParaRPr kumimoji="1" lang="en-US" altLang="ja-JP" dirty="0"/>
          </a:p>
          <a:p>
            <a:r>
              <a:rPr kumimoji="1" lang="ja-JP" altLang="en-US" dirty="0"/>
              <a:t>このときは障害が回復するまで中断します。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最後はデバグ時です。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デバグ時は、プロセスが正しく動いているかをユーザが確認するまで中断します。</a:t>
            </a:r>
          </a:p>
          <a:p>
            <a:r>
              <a:rPr kumimoji="1" lang="ja-JP" altLang="en-US" dirty="0"/>
              <a:t>皆さん </a:t>
            </a:r>
            <a:r>
              <a:rPr kumimoji="1" lang="en-US" altLang="ja-JP" dirty="0"/>
              <a:t>eclipse </a:t>
            </a:r>
            <a:r>
              <a:rPr kumimoji="1" lang="ja-JP" altLang="en-US" dirty="0"/>
              <a:t>でプログラムを作るときに、デバガを使っていますか？</a:t>
            </a:r>
            <a:endParaRPr kumimoji="1" lang="en-US" altLang="ja-JP" dirty="0"/>
          </a:p>
          <a:p>
            <a:r>
              <a:rPr kumimoji="1" lang="ja-JP" altLang="en-US" dirty="0"/>
              <a:t>デバガを使うと、指定した地点でプログラムの実行を一時中断し、</a:t>
            </a:r>
            <a:endParaRPr kumimoji="1" lang="en-US" altLang="ja-JP" dirty="0"/>
          </a:p>
          <a:p>
            <a:r>
              <a:rPr kumimoji="1" lang="ja-JP" altLang="en-US" dirty="0"/>
              <a:t>変数の値等を確認することができます。</a:t>
            </a:r>
            <a:endParaRPr kumimoji="1" lang="en-US" altLang="ja-JP" dirty="0"/>
          </a:p>
          <a:p>
            <a:r>
              <a:rPr kumimoji="1" lang="ja-JP" altLang="en-US" dirty="0"/>
              <a:t>もし、デバガを使ってない人がいれば、非常に便利な機能ですので、</a:t>
            </a:r>
            <a:endParaRPr kumimoji="1" lang="en-US" altLang="ja-JP" dirty="0"/>
          </a:p>
          <a:p>
            <a:r>
              <a:rPr kumimoji="1" lang="ja-JP" altLang="en-US" dirty="0"/>
              <a:t>使い方を覚えておいた方がいいでしょう。</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34</a:t>
            </a:fld>
            <a:endParaRPr lang="en-US" altLang="ja-JP"/>
          </a:p>
        </p:txBody>
      </p:sp>
    </p:spTree>
    <p:extLst>
      <p:ext uri="{BB962C8B-B14F-4D97-AF65-F5344CB8AC3E}">
        <p14:creationId xmlns:p14="http://schemas.microsoft.com/office/powerpoint/2010/main" val="9380446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プロセスには、実行中、実行可能、ブロックの</a:t>
            </a:r>
            <a:r>
              <a:rPr kumimoji="1" lang="en-US" altLang="ja-JP" dirty="0"/>
              <a:t>3</a:t>
            </a:r>
            <a:r>
              <a:rPr kumimoji="1" lang="ja-JP" altLang="en-US" dirty="0"/>
              <a:t>つの状態があります。</a:t>
            </a:r>
            <a:endParaRPr kumimoji="1" lang="en-US" altLang="ja-JP" dirty="0"/>
          </a:p>
          <a:p>
            <a:r>
              <a:rPr kumimoji="1" lang="ja-JP" altLang="en-US" dirty="0"/>
              <a:t>新しくプロセスが生成されると、実行可能になります。</a:t>
            </a:r>
            <a:endParaRPr kumimoji="1" lang="en-US" altLang="ja-JP" dirty="0"/>
          </a:p>
          <a:p>
            <a:r>
              <a:rPr kumimoji="1" lang="ja-JP" altLang="en-US" dirty="0"/>
              <a:t>実行可能なプロセスは、スケジューラが決定した順序でディスパッチされ、</a:t>
            </a:r>
            <a:endParaRPr kumimoji="1" lang="en-US" altLang="ja-JP" dirty="0"/>
          </a:p>
          <a:p>
            <a:r>
              <a:rPr kumimoji="1" lang="ja-JP" altLang="en-US" dirty="0"/>
              <a:t>実行中になります。</a:t>
            </a:r>
            <a:endParaRPr kumimoji="1" lang="en-US" altLang="ja-JP" dirty="0"/>
          </a:p>
          <a:p>
            <a:r>
              <a:rPr kumimoji="1" lang="ja-JP" altLang="en-US" dirty="0"/>
              <a:t>実行中のプロセスは、一定時間経つとタイムアウトし、実行可能に戻ります。</a:t>
            </a:r>
            <a:endParaRPr kumimoji="1" lang="en-US" altLang="ja-JP" dirty="0"/>
          </a:p>
          <a:p>
            <a:r>
              <a:rPr kumimoji="1" lang="ja-JP" altLang="en-US" dirty="0"/>
              <a:t>入出力待ちなどで実行できなくなるとブロック状態になります。</a:t>
            </a:r>
            <a:endParaRPr kumimoji="1" lang="en-US" altLang="ja-JP" dirty="0"/>
          </a:p>
          <a:p>
            <a:r>
              <a:rPr kumimoji="1" lang="ja-JP" altLang="en-US" dirty="0"/>
              <a:t>ブロック状態のプロセスは、イベントが発生すれば実行可能になります。</a:t>
            </a:r>
            <a:endParaRPr kumimoji="1" lang="en-US" altLang="ja-JP" dirty="0"/>
          </a:p>
          <a:p>
            <a:r>
              <a:rPr kumimoji="1" lang="ja-JP" altLang="en-US" dirty="0"/>
              <a:t>全ての処理が実行されるとプロセスは終了します。</a:t>
            </a:r>
            <a:endParaRPr kumimoji="1" lang="en-US" altLang="ja-JP" dirty="0"/>
          </a:p>
          <a:p>
            <a:r>
              <a:rPr kumimoji="1" lang="ja-JP" altLang="en-US" dirty="0"/>
              <a:t>システムの負荷が大きくなった場合、この</a:t>
            </a:r>
            <a:r>
              <a:rPr kumimoji="1" lang="en-US" altLang="ja-JP" dirty="0"/>
              <a:t>3</a:t>
            </a:r>
            <a:r>
              <a:rPr kumimoji="1" lang="ja-JP" altLang="en-US" dirty="0"/>
              <a:t>つの状態に加えて、</a:t>
            </a:r>
            <a:endParaRPr kumimoji="1" lang="en-US" altLang="ja-JP" dirty="0"/>
          </a:p>
          <a:p>
            <a:r>
              <a:rPr kumimoji="1" lang="ja-JP" altLang="en-US" dirty="0"/>
              <a:t>実行可能中断状態とブロック中断状態が発生します。</a:t>
            </a:r>
            <a:endParaRPr kumimoji="1" lang="en-US" altLang="ja-JP" dirty="0"/>
          </a:p>
          <a:p>
            <a:r>
              <a:rPr kumimoji="1" lang="ja-JP" altLang="en-US" dirty="0"/>
              <a:t>一部のプロセスを中断させることで、システムの負荷を減らします。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35</a:t>
            </a:fld>
            <a:endParaRPr lang="en-US" altLang="ja-JP"/>
          </a:p>
        </p:txBody>
      </p:sp>
    </p:spTree>
    <p:extLst>
      <p:ext uri="{BB962C8B-B14F-4D97-AF65-F5344CB8AC3E}">
        <p14:creationId xmlns:p14="http://schemas.microsoft.com/office/powerpoint/2010/main" val="6977996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さて、計算機システムは年々高性能化しています。</a:t>
            </a:r>
            <a:endParaRPr kumimoji="1" lang="en-US" altLang="ja-JP" dirty="0"/>
          </a:p>
          <a:p>
            <a:r>
              <a:rPr kumimoji="1" lang="ja-JP" altLang="en-US" dirty="0"/>
              <a:t>すると、要求される処理も高度なものとなってきます。</a:t>
            </a:r>
            <a:endParaRPr kumimoji="1" lang="en-US" altLang="ja-JP" dirty="0"/>
          </a:p>
          <a:p>
            <a:r>
              <a:rPr kumimoji="1" lang="ja-JP" altLang="en-US" dirty="0"/>
              <a:t>その結果、プロセス処理のオーバヘッドが大きくなります。</a:t>
            </a:r>
            <a:endParaRPr kumimoji="1" lang="en-US" altLang="ja-JP" dirty="0"/>
          </a:p>
          <a:p>
            <a:r>
              <a:rPr kumimoji="1" lang="ja-JP" altLang="en-US" dirty="0"/>
              <a:t>このことを、プロセスの重量化、プロセスが重くなる、と言います。</a:t>
            </a:r>
            <a:endParaRPr kumimoji="1" lang="en-US" altLang="ja-JP" dirty="0"/>
          </a:p>
          <a:p>
            <a:r>
              <a:rPr kumimoji="1" lang="ja-JP" altLang="en-US" dirty="0"/>
              <a:t>プロセスが重くなると、プロセスの実行が遅くなります。</a:t>
            </a:r>
            <a:endParaRPr kumimoji="1" lang="en-US" altLang="ja-JP" dirty="0"/>
          </a:p>
          <a:p>
            <a:r>
              <a:rPr kumimoji="1" lang="ja-JP" altLang="en-US" dirty="0"/>
              <a:t>そこで、プロセスの実行を高速化する必要が生まれてきます。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36</a:t>
            </a:fld>
            <a:endParaRPr lang="en-US" altLang="ja-JP"/>
          </a:p>
        </p:txBody>
      </p:sp>
    </p:spTree>
    <p:extLst>
      <p:ext uri="{BB962C8B-B14F-4D97-AF65-F5344CB8AC3E}">
        <p14:creationId xmlns:p14="http://schemas.microsoft.com/office/powerpoint/2010/main" val="37861016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それでは、プロセスの実行を高速化するにはどうすればいいのでしょう。</a:t>
            </a:r>
            <a:endParaRPr kumimoji="1" lang="en-US" altLang="ja-JP" dirty="0"/>
          </a:p>
          <a:p>
            <a:r>
              <a:rPr kumimoji="1" lang="ja-JP" altLang="en-US" dirty="0"/>
              <a:t>まずはプロセス自体を高速化することです。</a:t>
            </a:r>
            <a:endParaRPr kumimoji="1" lang="en-US" altLang="ja-JP" dirty="0"/>
          </a:p>
          <a:p>
            <a:r>
              <a:rPr kumimoji="1" lang="ja-JP" altLang="en-US" dirty="0"/>
              <a:t>しかし、プロセスの多くはアプリケーションプログラムから作られるものですので、</a:t>
            </a:r>
            <a:endParaRPr kumimoji="1" lang="en-US" altLang="ja-JP" dirty="0"/>
          </a:p>
          <a:p>
            <a:r>
              <a:rPr kumimoji="1" lang="en-US" altLang="ja-JP" dirty="0"/>
              <a:t>OS</a:t>
            </a:r>
            <a:r>
              <a:rPr kumimoji="1" lang="ja-JP" altLang="en-US" dirty="0"/>
              <a:t>側からは手を出せません。</a:t>
            </a:r>
            <a:endParaRPr kumimoji="1" lang="en-US" altLang="ja-JP" dirty="0"/>
          </a:p>
          <a:p>
            <a:r>
              <a:rPr kumimoji="1" lang="ja-JP" altLang="en-US" dirty="0"/>
              <a:t>そこでもう一つの方法、</a:t>
            </a:r>
            <a:endParaRPr kumimoji="1" lang="en-US" altLang="ja-JP" dirty="0"/>
          </a:p>
          <a:p>
            <a:r>
              <a:rPr kumimoji="1" lang="ja-JP" altLang="en-US" dirty="0"/>
              <a:t>プロセスの生成、消滅、切り替え部分を高速化することを考えてみます。</a:t>
            </a:r>
            <a:endParaRPr kumimoji="1" lang="en-US" altLang="ja-JP" dirty="0"/>
          </a:p>
          <a:p>
            <a:r>
              <a:rPr kumimoji="1" lang="ja-JP" altLang="en-US" dirty="0"/>
              <a:t>この部分を高速に行うための方法が、スレッドを用いることです。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37</a:t>
            </a:fld>
            <a:endParaRPr lang="en-US" altLang="ja-JP"/>
          </a:p>
        </p:txBody>
      </p:sp>
    </p:spTree>
    <p:extLst>
      <p:ext uri="{BB962C8B-B14F-4D97-AF65-F5344CB8AC3E}">
        <p14:creationId xmlns:p14="http://schemas.microsoft.com/office/powerpoint/2010/main" val="5879556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スレッドは軽量プロセスとも呼ばれます。</a:t>
            </a:r>
            <a:endParaRPr kumimoji="1" lang="en-US" altLang="ja-JP" dirty="0"/>
          </a:p>
          <a:p>
            <a:r>
              <a:rPr kumimoji="1" lang="ja-JP" altLang="en-US" dirty="0"/>
              <a:t>プロセスを拡張したもので、制御の流れです。</a:t>
            </a:r>
            <a:endParaRPr kumimoji="1" lang="en-US" altLang="ja-JP" dirty="0"/>
          </a:p>
          <a:p>
            <a:r>
              <a:rPr kumimoji="1" lang="ja-JP" altLang="en-US" dirty="0"/>
              <a:t>一つのプロセスの中に複数のスレッドを持つことができます。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38</a:t>
            </a:fld>
            <a:endParaRPr lang="en-US" altLang="ja-JP"/>
          </a:p>
        </p:txBody>
      </p:sp>
    </p:spTree>
    <p:extLst>
      <p:ext uri="{BB962C8B-B14F-4D97-AF65-F5344CB8AC3E}">
        <p14:creationId xmlns:p14="http://schemas.microsoft.com/office/powerpoint/2010/main" val="41028184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スレッドは、プログラムカウンタ等の実行に必要な値を格納するレジスタと</a:t>
            </a:r>
            <a:endParaRPr kumimoji="1" lang="en-US" altLang="ja-JP" dirty="0"/>
          </a:p>
          <a:p>
            <a:r>
              <a:rPr kumimoji="1" lang="ja-JP" altLang="en-US" dirty="0"/>
              <a:t>作業用領域であるスタックから成っています。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39</a:t>
            </a:fld>
            <a:endParaRPr lang="en-US" altLang="ja-JP"/>
          </a:p>
        </p:txBody>
      </p:sp>
    </p:spTree>
    <p:extLst>
      <p:ext uri="{BB962C8B-B14F-4D97-AF65-F5344CB8AC3E}">
        <p14:creationId xmlns:p14="http://schemas.microsoft.com/office/powerpoint/2010/main" val="849984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プロセスは実行中と実行可能を繰り返します。</a:t>
            </a:r>
            <a:endParaRPr kumimoji="1" lang="en-US" altLang="ja-JP" dirty="0"/>
          </a:p>
          <a:p>
            <a:r>
              <a:rPr kumimoji="1" lang="ja-JP" altLang="en-US" dirty="0"/>
              <a:t>あるプロセスが実行中のとき、他のプロセスは実行可能状態になります。</a:t>
            </a:r>
            <a:endParaRPr kumimoji="1" lang="en-US" altLang="ja-JP" dirty="0"/>
          </a:p>
          <a:p>
            <a:r>
              <a:rPr kumimoji="1" lang="ja-JP" altLang="en-US" dirty="0"/>
              <a:t>実行中のプロセスは一定時間経つとタイムアウトし、</a:t>
            </a:r>
            <a:endParaRPr kumimoji="1" lang="en-US" altLang="ja-JP" dirty="0"/>
          </a:p>
          <a:p>
            <a:r>
              <a:rPr kumimoji="1" lang="ja-JP" altLang="en-US" dirty="0"/>
              <a:t>ディスパッチャにより他のプロセスが実行中になります。</a:t>
            </a:r>
            <a:endParaRPr kumimoji="1" lang="en-US" altLang="ja-JP" dirty="0"/>
          </a:p>
          <a:p>
            <a:r>
              <a:rPr kumimoji="1" lang="ja-JP" altLang="en-US" dirty="0"/>
              <a:t>実行中と実行可能を高速で切り替えることにより、</a:t>
            </a:r>
            <a:endParaRPr kumimoji="1" lang="en-US" altLang="ja-JP" dirty="0"/>
          </a:p>
          <a:p>
            <a:r>
              <a:rPr kumimoji="1" lang="ja-JP" altLang="en-US" dirty="0"/>
              <a:t>見かけ上複数のプロセスが同時に処理できます。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a:t>
            </a:fld>
            <a:endParaRPr lang="en-US" altLang="ja-JP"/>
          </a:p>
        </p:txBody>
      </p:sp>
    </p:spTree>
    <p:extLst>
      <p:ext uri="{BB962C8B-B14F-4D97-AF65-F5344CB8AC3E}">
        <p14:creationId xmlns:p14="http://schemas.microsoft.com/office/powerpoint/2010/main" val="41944238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プロセスは、プロセッサにレジスタ、カーネル領域にプロセス記述子、</a:t>
            </a:r>
            <a:endParaRPr kumimoji="1" lang="en-US" altLang="ja-JP" dirty="0"/>
          </a:p>
          <a:p>
            <a:r>
              <a:rPr kumimoji="1" lang="ja-JP" altLang="en-US" dirty="0"/>
              <a:t>ユーザ領域にコード領域、データ領域、スタック、ヒープ等が割り当てられます。</a:t>
            </a:r>
            <a:endParaRPr kumimoji="1" lang="en-US" altLang="ja-JP" dirty="0"/>
          </a:p>
          <a:p>
            <a:r>
              <a:rPr kumimoji="1" lang="ja-JP" altLang="en-US" dirty="0"/>
              <a:t>スレッドは、このうちのレジスタをスタックから成ります。</a:t>
            </a:r>
            <a:endParaRPr kumimoji="1" lang="en-US" altLang="ja-JP" dirty="0"/>
          </a:p>
          <a:p>
            <a:r>
              <a:rPr kumimoji="1" lang="ja-JP" altLang="en-US" dirty="0"/>
              <a:t>この図のように、スレッドを一つ持つプロセスを</a:t>
            </a:r>
            <a:endParaRPr kumimoji="1" lang="en-US" altLang="ja-JP" dirty="0"/>
          </a:p>
          <a:p>
            <a:r>
              <a:rPr kumimoji="1" lang="ja-JP" altLang="en-US" dirty="0"/>
              <a:t>単一スレッドプロセスと言います。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40</a:t>
            </a:fld>
            <a:endParaRPr lang="en-US" altLang="ja-JP"/>
          </a:p>
        </p:txBody>
      </p:sp>
    </p:spTree>
    <p:extLst>
      <p:ext uri="{BB962C8B-B14F-4D97-AF65-F5344CB8AC3E}">
        <p14:creationId xmlns:p14="http://schemas.microsoft.com/office/powerpoint/2010/main" val="19882784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プロセスは、スレッドを複数持つこともできます。</a:t>
            </a:r>
            <a:endParaRPr kumimoji="1" lang="en-US" altLang="ja-JP" dirty="0"/>
          </a:p>
          <a:p>
            <a:r>
              <a:rPr kumimoji="1" lang="ja-JP" altLang="en-US" dirty="0"/>
              <a:t>こちらの図のように、プロセスの中に複数のスレッドを持つプロセスを</a:t>
            </a:r>
            <a:endParaRPr kumimoji="1" lang="en-US" altLang="ja-JP" dirty="0"/>
          </a:p>
          <a:p>
            <a:r>
              <a:rPr kumimoji="1" lang="ja-JP" altLang="en-US" dirty="0"/>
              <a:t>多重スレッドプロセスと言います。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41</a:t>
            </a:fld>
            <a:endParaRPr lang="en-US" altLang="ja-JP"/>
          </a:p>
        </p:txBody>
      </p:sp>
    </p:spTree>
    <p:extLst>
      <p:ext uri="{BB962C8B-B14F-4D97-AF65-F5344CB8AC3E}">
        <p14:creationId xmlns:p14="http://schemas.microsoft.com/office/powerpoint/2010/main" val="604043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プロセスとスレッドの違いを見てみましょう。</a:t>
            </a:r>
            <a:endParaRPr kumimoji="1" lang="en-US" altLang="ja-JP" dirty="0"/>
          </a:p>
          <a:p>
            <a:r>
              <a:rPr kumimoji="1" lang="ja-JP" altLang="en-US" dirty="0"/>
              <a:t>親プロセスから子プロセスを生成した場合、</a:t>
            </a:r>
            <a:endParaRPr kumimoji="1" lang="en-US" altLang="ja-JP" dirty="0"/>
          </a:p>
          <a:p>
            <a:r>
              <a:rPr kumimoji="1" lang="ja-JP" altLang="en-US" dirty="0"/>
              <a:t>アドレス空間は親とは独立して作成されます。</a:t>
            </a:r>
            <a:endParaRPr kumimoji="1" lang="en-US" altLang="ja-JP" dirty="0"/>
          </a:p>
          <a:p>
            <a:r>
              <a:rPr kumimoji="1" lang="ja-JP" altLang="en-US" dirty="0"/>
              <a:t>これはプロセス間の独立性が高いという利点がありますが、</a:t>
            </a:r>
            <a:endParaRPr kumimoji="1" lang="en-US" altLang="ja-JP" dirty="0"/>
          </a:p>
          <a:p>
            <a:r>
              <a:rPr kumimoji="1" lang="ja-JP" altLang="en-US" dirty="0"/>
              <a:t>一方、未使用領域があるとメモリに無駄が生じます。</a:t>
            </a:r>
            <a:endParaRPr kumimoji="1" lang="en-US" altLang="ja-JP" dirty="0"/>
          </a:p>
          <a:p>
            <a:r>
              <a:rPr kumimoji="1" lang="ja-JP" altLang="en-US" dirty="0"/>
              <a:t>スレッドは親スレッドと子スレッドは共通のアドレス空間を持ちます。</a:t>
            </a:r>
            <a:endParaRPr kumimoji="1" lang="en-US" altLang="ja-JP" dirty="0"/>
          </a:p>
          <a:p>
            <a:r>
              <a:rPr kumimoji="1" lang="ja-JP" altLang="en-US" dirty="0"/>
              <a:t>そのため、親と子の間で依存が発生します。</a:t>
            </a:r>
            <a:endParaRPr kumimoji="1" lang="en-US" altLang="ja-JP" dirty="0"/>
          </a:p>
          <a:p>
            <a:r>
              <a:rPr kumimoji="1" lang="ja-JP" altLang="en-US" dirty="0"/>
              <a:t>一方、アドレス空間が共通していますので、</a:t>
            </a:r>
            <a:endParaRPr kumimoji="1" lang="en-US" altLang="ja-JP" dirty="0"/>
          </a:p>
          <a:p>
            <a:r>
              <a:rPr kumimoji="1" lang="ja-JP" altLang="en-US" dirty="0"/>
              <a:t>スレッドを切り替えたときに、データはそのまま使えるという利点があります。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42</a:t>
            </a:fld>
            <a:endParaRPr lang="en-US" altLang="ja-JP"/>
          </a:p>
        </p:txBody>
      </p:sp>
    </p:spTree>
    <p:extLst>
      <p:ext uri="{BB962C8B-B14F-4D97-AF65-F5344CB8AC3E}">
        <p14:creationId xmlns:p14="http://schemas.microsoft.com/office/powerpoint/2010/main" val="15713130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プロセスとスレッドの違いをもう少し見てみましょう。</a:t>
            </a:r>
            <a:endParaRPr kumimoji="1" lang="en-US" altLang="ja-JP" dirty="0"/>
          </a:p>
          <a:p>
            <a:r>
              <a:rPr kumimoji="1" lang="ja-JP" altLang="en-US" dirty="0"/>
              <a:t>プロセスでは、コード領域、データ領域は独立でも共有でも可能ですが、</a:t>
            </a:r>
            <a:endParaRPr kumimoji="1" lang="en-US" altLang="ja-JP" dirty="0"/>
          </a:p>
          <a:p>
            <a:r>
              <a:rPr kumimoji="1" lang="ja-JP" altLang="en-US" dirty="0"/>
              <a:t>スレッドでは共有のみです。</a:t>
            </a:r>
            <a:endParaRPr kumimoji="1" lang="en-US" altLang="ja-JP" dirty="0"/>
          </a:p>
          <a:p>
            <a:r>
              <a:rPr kumimoji="1" lang="ja-JP" altLang="en-US" dirty="0"/>
              <a:t>また、計算機資源はプロセスが独立して持つのに対して、</a:t>
            </a:r>
            <a:endParaRPr kumimoji="1" lang="en-US" altLang="ja-JP" dirty="0"/>
          </a:p>
          <a:p>
            <a:r>
              <a:rPr kumimoji="1" lang="ja-JP" altLang="en-US" dirty="0"/>
              <a:t>スレッドは共有されます。</a:t>
            </a:r>
            <a:endParaRPr kumimoji="1" lang="en-US" altLang="ja-JP" dirty="0"/>
          </a:p>
          <a:p>
            <a:r>
              <a:rPr kumimoji="1" lang="ja-JP" altLang="en-US" dirty="0"/>
              <a:t>スレッドでは、コード領域、データ領域、計算機資源が共有されていますので、</a:t>
            </a:r>
            <a:endParaRPr kumimoji="1" lang="en-US" altLang="ja-JP" dirty="0"/>
          </a:p>
          <a:p>
            <a:r>
              <a:rPr kumimoji="1" lang="ja-JP" altLang="en-US" dirty="0"/>
              <a:t>切り替えの手間が少なくなります。</a:t>
            </a:r>
            <a:endParaRPr kumimoji="1" lang="en-US" altLang="ja-JP" dirty="0"/>
          </a:p>
          <a:p>
            <a:r>
              <a:rPr kumimoji="1" lang="ja-JP" altLang="en-US" dirty="0"/>
              <a:t>一方、スレッドはコード領域は共通ですので、同一のプログラムしか使えません。</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43</a:t>
            </a:fld>
            <a:endParaRPr lang="en-US" altLang="ja-JP"/>
          </a:p>
        </p:txBody>
      </p:sp>
    </p:spTree>
    <p:extLst>
      <p:ext uri="{BB962C8B-B14F-4D97-AF65-F5344CB8AC3E}">
        <p14:creationId xmlns:p14="http://schemas.microsoft.com/office/powerpoint/2010/main" val="10353393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プロセスは、実行中と実行可能を切り替えながら進みます。</a:t>
            </a:r>
            <a:endParaRPr kumimoji="1" lang="en-US" altLang="ja-JP" dirty="0"/>
          </a:p>
          <a:p>
            <a:r>
              <a:rPr kumimoji="1" lang="ja-JP" altLang="en-US" dirty="0"/>
              <a:t>実行中のプロセスがタイムアウトすると、</a:t>
            </a:r>
            <a:endParaRPr kumimoji="1" lang="en-US" altLang="ja-JP" dirty="0"/>
          </a:p>
          <a:p>
            <a:r>
              <a:rPr kumimoji="1" lang="ja-JP" altLang="en-US" dirty="0"/>
              <a:t>ディスパッチャがプロセスを切り替えます。</a:t>
            </a:r>
            <a:endParaRPr kumimoji="1" lang="en-US" altLang="ja-JP" dirty="0"/>
          </a:p>
          <a:p>
            <a:r>
              <a:rPr kumimoji="1" lang="ja-JP" altLang="en-US" dirty="0"/>
              <a:t>この切り替え時間は結構長く、実行全体のうち無視できない割合を占めています。</a:t>
            </a:r>
            <a:endParaRPr kumimoji="1" lang="en-US" altLang="ja-JP" dirty="0"/>
          </a:p>
          <a:p>
            <a:r>
              <a:rPr kumimoji="1" lang="ja-JP" altLang="en-US" dirty="0"/>
              <a:t>現在の計算機では、およそ</a:t>
            </a:r>
            <a:r>
              <a:rPr kumimoji="1" lang="en-US" altLang="ja-JP" dirty="0"/>
              <a:t>6%</a:t>
            </a:r>
            <a:r>
              <a:rPr kumimoji="1" lang="ja-JP" altLang="en-US" dirty="0"/>
              <a:t>が切り替えのための時間だと言われています。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44</a:t>
            </a:fld>
            <a:endParaRPr lang="en-US" altLang="ja-JP"/>
          </a:p>
        </p:txBody>
      </p:sp>
    </p:spTree>
    <p:extLst>
      <p:ext uri="{BB962C8B-B14F-4D97-AF65-F5344CB8AC3E}">
        <p14:creationId xmlns:p14="http://schemas.microsoft.com/office/powerpoint/2010/main" val="3731014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スレッドの場合、スレッド間で共有している部分が多く、</a:t>
            </a:r>
            <a:endParaRPr kumimoji="1" lang="en-US" altLang="ja-JP" dirty="0"/>
          </a:p>
          <a:p>
            <a:r>
              <a:rPr kumimoji="1" lang="ja-JP" altLang="en-US" dirty="0"/>
              <a:t>スレッド切り替えの手間はプロセス切り替えの手間よりも少なくなります。</a:t>
            </a:r>
            <a:endParaRPr kumimoji="1" lang="en-US" altLang="ja-JP" dirty="0"/>
          </a:p>
          <a:p>
            <a:r>
              <a:rPr kumimoji="1" lang="ja-JP" altLang="en-US" dirty="0"/>
              <a:t>そのため、ディスパッチャの時間はプロセスよりも短くなります。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45</a:t>
            </a:fld>
            <a:endParaRPr lang="en-US" altLang="ja-JP"/>
          </a:p>
        </p:txBody>
      </p:sp>
    </p:spTree>
    <p:extLst>
      <p:ext uri="{BB962C8B-B14F-4D97-AF65-F5344CB8AC3E}">
        <p14:creationId xmlns:p14="http://schemas.microsoft.com/office/powerpoint/2010/main" val="35324331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それでは、スレッドをどうやって実現するか見てみましょう。</a:t>
            </a:r>
            <a:endParaRPr kumimoji="1" lang="en-US" altLang="ja-JP" dirty="0"/>
          </a:p>
          <a:p>
            <a:r>
              <a:rPr kumimoji="1" lang="ja-JP" altLang="en-US" dirty="0"/>
              <a:t>スレッドを実現するには</a:t>
            </a:r>
            <a:r>
              <a:rPr kumimoji="1" lang="en-US" altLang="ja-JP" dirty="0"/>
              <a:t>2</a:t>
            </a:r>
            <a:r>
              <a:rPr kumimoji="1" lang="ja-JP" altLang="en-US" dirty="0"/>
              <a:t>つのやり方があります。</a:t>
            </a:r>
            <a:endParaRPr kumimoji="1" lang="en-US" altLang="ja-JP" dirty="0"/>
          </a:p>
          <a:p>
            <a:r>
              <a:rPr kumimoji="1" lang="ja-JP" altLang="en-US" dirty="0"/>
              <a:t>一つは、カーネルレベルによる実現です。</a:t>
            </a:r>
            <a:endParaRPr kumimoji="1" lang="en-US" altLang="ja-JP" dirty="0"/>
          </a:p>
          <a:p>
            <a:r>
              <a:rPr kumimoji="1" lang="ja-JP" altLang="en-US" dirty="0"/>
              <a:t>これは、スレッドの生成・管理をカーネルに任せるというやり方です。</a:t>
            </a:r>
            <a:endParaRPr kumimoji="1" lang="en-US" altLang="ja-JP" dirty="0"/>
          </a:p>
          <a:p>
            <a:r>
              <a:rPr kumimoji="1" lang="ja-JP" altLang="en-US" dirty="0"/>
              <a:t>アプリケーションプログラムは、</a:t>
            </a:r>
            <a:endParaRPr kumimoji="1" lang="en-US" altLang="ja-JP" dirty="0"/>
          </a:p>
          <a:p>
            <a:r>
              <a:rPr kumimoji="1" lang="ja-JP" altLang="en-US" dirty="0"/>
              <a:t>システムコールを使ってカーネルにスレッドの生成・管理を依頼します。</a:t>
            </a:r>
            <a:endParaRPr kumimoji="1" lang="en-US" altLang="ja-JP" dirty="0"/>
          </a:p>
          <a:p>
            <a:r>
              <a:rPr kumimoji="1" lang="en-US" altLang="ja-JP" dirty="0"/>
              <a:t>OS</a:t>
            </a:r>
            <a:r>
              <a:rPr kumimoji="1" lang="ja-JP" altLang="en-US" dirty="0"/>
              <a:t>に全て任せますので、ユーザ側からは簡単に使えます。</a:t>
            </a:r>
            <a:endParaRPr kumimoji="1" lang="en-US" altLang="ja-JP" dirty="0"/>
          </a:p>
          <a:p>
            <a:r>
              <a:rPr kumimoji="1" lang="ja-JP" altLang="en-US" dirty="0"/>
              <a:t>一方、処理は全て</a:t>
            </a:r>
            <a:r>
              <a:rPr kumimoji="1" lang="en-US" altLang="ja-JP" dirty="0"/>
              <a:t>OS</a:t>
            </a:r>
            <a:r>
              <a:rPr kumimoji="1" lang="ja-JP" altLang="en-US" dirty="0"/>
              <a:t>を通す必要があるので、オーバヘッドが大きくなります。</a:t>
            </a:r>
            <a:endParaRPr kumimoji="1" lang="en-US" altLang="ja-JP" dirty="0"/>
          </a:p>
          <a:p>
            <a:r>
              <a:rPr kumimoji="1" lang="ja-JP" altLang="en-US" dirty="0"/>
              <a:t>もう一つの方法は、ユーザレベルによる実現です。</a:t>
            </a:r>
            <a:endParaRPr kumimoji="1" lang="en-US" altLang="ja-JP" dirty="0"/>
          </a:p>
          <a:p>
            <a:r>
              <a:rPr kumimoji="1" lang="ja-JP" altLang="en-US" dirty="0"/>
              <a:t>これは、コルーチンを使用してユーザがスレッドを管理します。</a:t>
            </a:r>
            <a:endParaRPr kumimoji="1" lang="en-US" altLang="ja-JP" dirty="0"/>
          </a:p>
          <a:p>
            <a:r>
              <a:rPr kumimoji="1" lang="en-US" altLang="ja-JP" dirty="0"/>
              <a:t>OS</a:t>
            </a:r>
            <a:r>
              <a:rPr kumimoji="1" lang="ja-JP" altLang="en-US" dirty="0"/>
              <a:t>を通さずに処理ができますので、処理が軽くなります。</a:t>
            </a:r>
            <a:endParaRPr kumimoji="1" lang="en-US" altLang="ja-JP" dirty="0"/>
          </a:p>
          <a:p>
            <a:r>
              <a:rPr kumimoji="1" lang="ja-JP" altLang="en-US" dirty="0"/>
              <a:t>また、スレッドのスケジューリングをユーザが制御できます。</a:t>
            </a:r>
            <a:endParaRPr kumimoji="1" lang="en-US" altLang="ja-JP" dirty="0"/>
          </a:p>
          <a:p>
            <a:r>
              <a:rPr kumimoji="1" lang="ja-JP" altLang="en-US" dirty="0"/>
              <a:t>一方、ユーザが全て管理する必要がありますので、その分難しくなります。</a:t>
            </a:r>
            <a:endParaRPr kumimoji="1" lang="en-US" altLang="ja-JP" dirty="0"/>
          </a:p>
          <a:p>
            <a:r>
              <a:rPr kumimoji="1" lang="ja-JP" altLang="en-US" dirty="0"/>
              <a:t>つまり、カーネルレベルにすれば、</a:t>
            </a:r>
            <a:endParaRPr kumimoji="1" lang="en-US" altLang="ja-JP" dirty="0"/>
          </a:p>
          <a:p>
            <a:r>
              <a:rPr kumimoji="1" lang="ja-JP" altLang="en-US" dirty="0"/>
              <a:t>管理は楽だが遅い、ユーザレベルにすれば、速いは管理が大変、ということです。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46</a:t>
            </a:fld>
            <a:endParaRPr lang="en-US" altLang="ja-JP"/>
          </a:p>
        </p:txBody>
      </p:sp>
    </p:spTree>
    <p:extLst>
      <p:ext uri="{BB962C8B-B14F-4D97-AF65-F5344CB8AC3E}">
        <p14:creationId xmlns:p14="http://schemas.microsoft.com/office/powerpoint/2010/main" val="29879618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それでは、スレッドはどういうときに使えばいいか見てみましょう。</a:t>
            </a:r>
            <a:endParaRPr kumimoji="1" lang="en-US" altLang="ja-JP" dirty="0"/>
          </a:p>
          <a:p>
            <a:r>
              <a:rPr kumimoji="1" lang="ja-JP" altLang="en-US" dirty="0"/>
              <a:t>スレッドの利用法としては、</a:t>
            </a:r>
            <a:endParaRPr kumimoji="1" lang="en-US" altLang="ja-JP" dirty="0"/>
          </a:p>
          <a:p>
            <a:r>
              <a:rPr kumimoji="1" lang="ja-JP" altLang="en-US" dirty="0"/>
              <a:t>サーバプログラムの応答性の向上、</a:t>
            </a:r>
            <a:endParaRPr kumimoji="1" lang="en-US" altLang="ja-JP" dirty="0"/>
          </a:p>
          <a:p>
            <a:r>
              <a:rPr kumimoji="1" lang="en-US" altLang="ja-JP" dirty="0"/>
              <a:t>CPU</a:t>
            </a:r>
            <a:r>
              <a:rPr kumimoji="1" lang="ja-JP" altLang="en-US" dirty="0"/>
              <a:t>処理と入出力処理のオーバラップ、</a:t>
            </a:r>
            <a:endParaRPr kumimoji="1" lang="en-US" altLang="ja-JP" dirty="0"/>
          </a:p>
          <a:p>
            <a:r>
              <a:rPr kumimoji="1" lang="ja-JP" altLang="en-US" dirty="0"/>
              <a:t>並列アルゴリズムの実現などがあります。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47</a:t>
            </a:fld>
            <a:endParaRPr lang="en-US" altLang="ja-JP"/>
          </a:p>
        </p:txBody>
      </p:sp>
    </p:spTree>
    <p:extLst>
      <p:ext uri="{BB962C8B-B14F-4D97-AF65-F5344CB8AC3E}">
        <p14:creationId xmlns:p14="http://schemas.microsoft.com/office/powerpoint/2010/main" val="25435472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計算機が、ネットワークを通してサーバとやり取りする場合を考えてみます。</a:t>
            </a:r>
            <a:endParaRPr kumimoji="1" lang="en-US" altLang="ja-JP" dirty="0"/>
          </a:p>
          <a:p>
            <a:r>
              <a:rPr kumimoji="1" lang="ja-JP" altLang="en-US" dirty="0"/>
              <a:t>多くのユーザが、ネットワークを通してサーバに要求を出してきます。</a:t>
            </a:r>
            <a:endParaRPr kumimoji="1" lang="en-US" altLang="ja-JP" dirty="0"/>
          </a:p>
          <a:p>
            <a:r>
              <a:rPr kumimoji="1" lang="ja-JP" altLang="en-US" dirty="0"/>
              <a:t>サーバ側はそれに応えなけれなりません。</a:t>
            </a:r>
            <a:endParaRPr kumimoji="1" lang="en-US" altLang="ja-JP" dirty="0"/>
          </a:p>
          <a:p>
            <a:r>
              <a:rPr kumimoji="1" lang="ja-JP" altLang="en-US" dirty="0"/>
              <a:t>このとき、各ユーザの要求に対してサーバにスレッドを立ち上げれば、</a:t>
            </a:r>
            <a:endParaRPr kumimoji="1" lang="en-US" altLang="ja-JP" dirty="0"/>
          </a:p>
          <a:p>
            <a:r>
              <a:rPr kumimoji="1" lang="ja-JP" altLang="en-US" dirty="0"/>
              <a:t>同時に複数のユーザがサーバを使えるようになります。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48</a:t>
            </a:fld>
            <a:endParaRPr lang="en-US" altLang="ja-JP"/>
          </a:p>
        </p:txBody>
      </p:sp>
    </p:spTree>
    <p:extLst>
      <p:ext uri="{BB962C8B-B14F-4D97-AF65-F5344CB8AC3E}">
        <p14:creationId xmlns:p14="http://schemas.microsoft.com/office/powerpoint/2010/main" val="276023680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あるプロセスで、入出力処理がある場合を考えてみましょう。</a:t>
            </a:r>
            <a:endParaRPr kumimoji="1" lang="en-US" altLang="ja-JP" dirty="0"/>
          </a:p>
          <a:p>
            <a:r>
              <a:rPr kumimoji="1" lang="ja-JP" altLang="en-US" dirty="0"/>
              <a:t>入力がある場合、キーボードから入力されるまで、プロセスはブロック状態になります。</a:t>
            </a:r>
            <a:endParaRPr kumimoji="1" lang="en-US" altLang="ja-JP" dirty="0"/>
          </a:p>
          <a:p>
            <a:r>
              <a:rPr kumimoji="1" lang="ja-JP" altLang="en-US" dirty="0"/>
              <a:t>そこで、入力がある場合、入出力処理用のスレッドを別に立ち上げ、</a:t>
            </a:r>
            <a:endParaRPr kumimoji="1" lang="en-US" altLang="ja-JP" dirty="0"/>
          </a:p>
          <a:p>
            <a:r>
              <a:rPr kumimoji="1" lang="ja-JP" altLang="en-US" dirty="0"/>
              <a:t>そのスレッドから入力要求を出します。</a:t>
            </a:r>
            <a:endParaRPr kumimoji="1" lang="en-US" altLang="ja-JP" dirty="0"/>
          </a:p>
          <a:p>
            <a:r>
              <a:rPr kumimoji="1" lang="ja-JP" altLang="en-US" dirty="0"/>
              <a:t>こうすると、入出力処理スレッドはブロック状態になりますが、</a:t>
            </a:r>
            <a:endParaRPr kumimoji="1" lang="en-US" altLang="ja-JP" dirty="0"/>
          </a:p>
          <a:p>
            <a:r>
              <a:rPr kumimoji="1" lang="ja-JP" altLang="en-US" dirty="0"/>
              <a:t>親のスレッドはそのまま動けますので、入力が来るまでの間</a:t>
            </a:r>
            <a:endParaRPr kumimoji="1" lang="en-US" altLang="ja-JP" dirty="0"/>
          </a:p>
          <a:p>
            <a:r>
              <a:rPr kumimoji="1" lang="ja-JP" altLang="en-US" dirty="0"/>
              <a:t>別の処理をすることができます。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49</a:t>
            </a:fld>
            <a:endParaRPr lang="en-US" altLang="ja-JP"/>
          </a:p>
        </p:txBody>
      </p:sp>
    </p:spTree>
    <p:extLst>
      <p:ext uri="{BB962C8B-B14F-4D97-AF65-F5344CB8AC3E}">
        <p14:creationId xmlns:p14="http://schemas.microsoft.com/office/powerpoint/2010/main" val="1666374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今、プログラム</a:t>
            </a:r>
            <a:r>
              <a:rPr kumimoji="1" lang="en-US" altLang="ja-JP" dirty="0"/>
              <a:t>A,</a:t>
            </a:r>
            <a:r>
              <a:rPr kumimoji="1" lang="ja-JP" altLang="en-US" dirty="0"/>
              <a:t>プログラム</a:t>
            </a:r>
            <a:r>
              <a:rPr kumimoji="1" lang="en-US" altLang="ja-JP" dirty="0"/>
              <a:t>B</a:t>
            </a:r>
            <a:r>
              <a:rPr kumimoji="1" lang="ja-JP" altLang="en-US" dirty="0"/>
              <a:t>、プログラム</a:t>
            </a:r>
            <a:r>
              <a:rPr kumimoji="1" lang="en-US" altLang="ja-JP" dirty="0"/>
              <a:t>C</a:t>
            </a:r>
            <a:r>
              <a:rPr kumimoji="1" lang="ja-JP" altLang="en-US" dirty="0"/>
              <a:t>があるとします。</a:t>
            </a:r>
            <a:endParaRPr kumimoji="1" lang="en-US" altLang="ja-JP" dirty="0"/>
          </a:p>
          <a:p>
            <a:r>
              <a:rPr kumimoji="1" lang="ja-JP" altLang="en-US" dirty="0"/>
              <a:t>プロスラム</a:t>
            </a:r>
            <a:r>
              <a:rPr kumimoji="1" lang="en-US" altLang="ja-JP" dirty="0"/>
              <a:t>A</a:t>
            </a:r>
            <a:r>
              <a:rPr kumimoji="1" lang="ja-JP" altLang="en-US" dirty="0"/>
              <a:t>が、プログラム</a:t>
            </a:r>
            <a:r>
              <a:rPr kumimoji="1" lang="en-US" altLang="ja-JP" dirty="0"/>
              <a:t>B</a:t>
            </a:r>
            <a:r>
              <a:rPr kumimoji="1" lang="ja-JP" altLang="en-US" dirty="0"/>
              <a:t>を呼び出しました。</a:t>
            </a:r>
            <a:endParaRPr kumimoji="1" lang="en-US" altLang="ja-JP" dirty="0"/>
          </a:p>
          <a:p>
            <a:r>
              <a:rPr kumimoji="1" lang="ja-JP" altLang="en-US" dirty="0"/>
              <a:t>プログラム</a:t>
            </a:r>
            <a:r>
              <a:rPr kumimoji="1" lang="en-US" altLang="ja-JP" dirty="0"/>
              <a:t>B</a:t>
            </a:r>
            <a:r>
              <a:rPr kumimoji="1" lang="ja-JP" altLang="en-US" dirty="0"/>
              <a:t>から返事が返ってくればプログラム</a:t>
            </a:r>
            <a:r>
              <a:rPr kumimoji="1" lang="en-US" altLang="ja-JP" dirty="0"/>
              <a:t>A</a:t>
            </a:r>
            <a:r>
              <a:rPr kumimoji="1" lang="ja-JP" altLang="en-US" dirty="0"/>
              <a:t>を再開します。</a:t>
            </a:r>
            <a:endParaRPr kumimoji="1" lang="en-US" altLang="ja-JP" dirty="0"/>
          </a:p>
          <a:p>
            <a:r>
              <a:rPr kumimoji="1" lang="ja-JP" altLang="en-US" dirty="0"/>
              <a:t>また、プログラム</a:t>
            </a:r>
            <a:r>
              <a:rPr kumimoji="1" lang="en-US" altLang="ja-JP" dirty="0"/>
              <a:t>C</a:t>
            </a:r>
            <a:r>
              <a:rPr kumimoji="1" lang="ja-JP" altLang="en-US" dirty="0"/>
              <a:t>が、プログラム</a:t>
            </a:r>
            <a:r>
              <a:rPr kumimoji="1" lang="en-US" altLang="ja-JP" dirty="0"/>
              <a:t>B</a:t>
            </a:r>
            <a:r>
              <a:rPr kumimoji="1" lang="ja-JP" altLang="en-US" dirty="0"/>
              <a:t>を呼び出し、またプログラム</a:t>
            </a:r>
            <a:r>
              <a:rPr kumimoji="1" lang="en-US" altLang="ja-JP" dirty="0"/>
              <a:t>C</a:t>
            </a:r>
            <a:r>
              <a:rPr kumimoji="1" lang="ja-JP" altLang="en-US" dirty="0"/>
              <a:t>に返ってきます。</a:t>
            </a:r>
            <a:endParaRPr kumimoji="1" lang="en-US" altLang="ja-JP" dirty="0"/>
          </a:p>
          <a:p>
            <a:r>
              <a:rPr kumimoji="1" lang="ja-JP" altLang="en-US"/>
              <a:t>このようにプログラムは他のプログラムから呼ばれる場合もあります。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a:t>
            </a:fld>
            <a:endParaRPr lang="en-US" altLang="ja-JP"/>
          </a:p>
        </p:txBody>
      </p:sp>
    </p:spTree>
    <p:extLst>
      <p:ext uri="{BB962C8B-B14F-4D97-AF65-F5344CB8AC3E}">
        <p14:creationId xmlns:p14="http://schemas.microsoft.com/office/powerpoint/2010/main" val="341273702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最近では、将棋や囲碁の</a:t>
            </a:r>
            <a:r>
              <a:rPr kumimoji="1" lang="en-US" altLang="ja-JP" dirty="0"/>
              <a:t>AI</a:t>
            </a:r>
            <a:r>
              <a:rPr kumimoji="1" lang="ja-JP" altLang="en-US" dirty="0"/>
              <a:t>がプロに勝つくらい強くなっていますね。</a:t>
            </a:r>
            <a:endParaRPr kumimoji="1" lang="en-US" altLang="ja-JP" dirty="0"/>
          </a:p>
          <a:p>
            <a:r>
              <a:rPr kumimoji="1" lang="ja-JP" altLang="en-US" dirty="0"/>
              <a:t>将棋や囲碁には持ち時間がありますから、</a:t>
            </a:r>
            <a:endParaRPr kumimoji="1" lang="en-US" altLang="ja-JP" dirty="0"/>
          </a:p>
          <a:p>
            <a:r>
              <a:rPr kumimoji="1" lang="ja-JP" altLang="en-US" dirty="0"/>
              <a:t>将棋</a:t>
            </a:r>
            <a:r>
              <a:rPr kumimoji="1" lang="en-US" altLang="ja-JP" dirty="0"/>
              <a:t>AI</a:t>
            </a:r>
            <a:r>
              <a:rPr kumimoji="1" lang="ja-JP" altLang="en-US" dirty="0"/>
              <a:t>や囲碁</a:t>
            </a:r>
            <a:r>
              <a:rPr kumimoji="1" lang="en-US" altLang="ja-JP" dirty="0"/>
              <a:t>AI</a:t>
            </a:r>
            <a:r>
              <a:rPr kumimoji="1" lang="ja-JP" altLang="en-US" dirty="0"/>
              <a:t>は、時間を有効に使う必用があります。</a:t>
            </a:r>
            <a:endParaRPr kumimoji="1" lang="en-US" altLang="ja-JP" dirty="0"/>
          </a:p>
          <a:p>
            <a:r>
              <a:rPr kumimoji="1" lang="ja-JP" altLang="en-US" dirty="0"/>
              <a:t>その一つの方法として、スレッドを用いることで相手の手番中に</a:t>
            </a:r>
            <a:endParaRPr kumimoji="1" lang="en-US" altLang="ja-JP" dirty="0"/>
          </a:p>
          <a:p>
            <a:r>
              <a:rPr kumimoji="1" lang="ja-JP" altLang="en-US" dirty="0"/>
              <a:t>自分も考える、という方法があります。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50</a:t>
            </a:fld>
            <a:endParaRPr lang="en-US" altLang="ja-JP"/>
          </a:p>
        </p:txBody>
      </p:sp>
    </p:spTree>
    <p:extLst>
      <p:ext uri="{BB962C8B-B14F-4D97-AF65-F5344CB8AC3E}">
        <p14:creationId xmlns:p14="http://schemas.microsoft.com/office/powerpoint/2010/main" val="350030593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将棋</a:t>
            </a:r>
            <a:r>
              <a:rPr kumimoji="1" lang="en-US" altLang="ja-JP" dirty="0"/>
              <a:t>AI</a:t>
            </a:r>
            <a:r>
              <a:rPr kumimoji="1" lang="ja-JP" altLang="en-US" dirty="0"/>
              <a:t>は、自分の手番では、</a:t>
            </a:r>
            <a:endParaRPr kumimoji="1" lang="en-US" altLang="ja-JP" dirty="0"/>
          </a:p>
          <a:p>
            <a:r>
              <a:rPr kumimoji="1" lang="ja-JP" altLang="en-US" dirty="0"/>
              <a:t>当然次の手を考えます。</a:t>
            </a:r>
            <a:endParaRPr kumimoji="1" lang="en-US" altLang="ja-JP" dirty="0"/>
          </a:p>
          <a:p>
            <a:r>
              <a:rPr kumimoji="1" lang="ja-JP" altLang="en-US" dirty="0"/>
              <a:t>手を指せば相手の手番になりますので、</a:t>
            </a:r>
            <a:endParaRPr kumimoji="1" lang="en-US" altLang="ja-JP" dirty="0"/>
          </a:p>
          <a:p>
            <a:r>
              <a:rPr kumimoji="1" lang="ja-JP" altLang="en-US" dirty="0"/>
              <a:t>相手の入力待ちになります。</a:t>
            </a:r>
            <a:endParaRPr kumimoji="1" lang="en-US" altLang="ja-JP" dirty="0"/>
          </a:p>
          <a:p>
            <a:r>
              <a:rPr kumimoji="1" lang="ja-JP" altLang="en-US" dirty="0"/>
              <a:t>このとき、入力待ちを別のスレッドにして、</a:t>
            </a:r>
            <a:endParaRPr kumimoji="1" lang="en-US" altLang="ja-JP" dirty="0"/>
          </a:p>
          <a:p>
            <a:r>
              <a:rPr kumimoji="1" lang="ja-JP" altLang="en-US" dirty="0"/>
              <a:t>相手が手を考えている間に自分も手を考えます。</a:t>
            </a:r>
            <a:endParaRPr kumimoji="1" lang="en-US" altLang="ja-JP" dirty="0"/>
          </a:p>
          <a:p>
            <a:r>
              <a:rPr kumimoji="1" lang="ja-JP" altLang="en-US" dirty="0"/>
              <a:t>相手の次の手を予想し、その手に対してどう受けるかを考えます。</a:t>
            </a:r>
            <a:endParaRPr kumimoji="1" lang="en-US" altLang="ja-JP" dirty="0"/>
          </a:p>
          <a:p>
            <a:r>
              <a:rPr kumimoji="1" lang="ja-JP" altLang="en-US" dirty="0"/>
              <a:t>このようにすれば、相手が考えている間に自分も考えられますので、</a:t>
            </a:r>
            <a:endParaRPr kumimoji="1" lang="en-US" altLang="ja-JP" dirty="0"/>
          </a:p>
          <a:p>
            <a:r>
              <a:rPr kumimoji="1" lang="ja-JP" altLang="en-US" dirty="0"/>
              <a:t>相手が予想した手を指してくれば、すぐに次の手を指せます。</a:t>
            </a:r>
            <a:endParaRPr kumimoji="1" lang="en-US" altLang="ja-JP" dirty="0"/>
          </a:p>
          <a:p>
            <a:r>
              <a:rPr kumimoji="1" lang="ja-JP" altLang="en-US" dirty="0"/>
              <a:t>相手が予想外の手を指してきた場合は一から考え直さなければなりませんが、</a:t>
            </a:r>
            <a:endParaRPr kumimoji="1" lang="en-US" altLang="ja-JP" dirty="0"/>
          </a:p>
          <a:p>
            <a:r>
              <a:rPr kumimoji="1" lang="ja-JP" altLang="en-US" dirty="0"/>
              <a:t>最初から最後まで相手が予想外の手ばかり、ということは無いでしょうから、</a:t>
            </a:r>
            <a:endParaRPr kumimoji="1" lang="en-US" altLang="ja-JP" dirty="0"/>
          </a:p>
          <a:p>
            <a:r>
              <a:rPr kumimoji="1" lang="ja-JP" altLang="en-US" dirty="0"/>
              <a:t>こうすることで時間を有効に使えます。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51</a:t>
            </a:fld>
            <a:endParaRPr lang="en-US" altLang="ja-JP"/>
          </a:p>
        </p:txBody>
      </p:sp>
    </p:spTree>
    <p:extLst>
      <p:ext uri="{BB962C8B-B14F-4D97-AF65-F5344CB8AC3E}">
        <p14:creationId xmlns:p14="http://schemas.microsoft.com/office/powerpoint/2010/main" val="149277277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スレッドのメリットとデメリットをまとめましょう。</a:t>
            </a:r>
            <a:endParaRPr kumimoji="1" lang="en-US" altLang="ja-JP" dirty="0"/>
          </a:p>
          <a:p>
            <a:r>
              <a:rPr kumimoji="1" lang="ja-JP" altLang="en-US" dirty="0"/>
              <a:t>スレッドのメリットは、</a:t>
            </a:r>
            <a:endParaRPr kumimoji="1" lang="en-US" altLang="ja-JP" dirty="0"/>
          </a:p>
          <a:p>
            <a:r>
              <a:rPr kumimoji="1" lang="ja-JP" altLang="en-US" dirty="0"/>
              <a:t>プロセスよりも切り替え時間が短くてすむことです。</a:t>
            </a:r>
            <a:endParaRPr kumimoji="1" lang="en-US" altLang="ja-JP" dirty="0"/>
          </a:p>
          <a:p>
            <a:r>
              <a:rPr kumimoji="1" lang="ja-JP" altLang="en-US" dirty="0"/>
              <a:t>また、スレッドの切り替えをユーザが制御できます。</a:t>
            </a:r>
            <a:endParaRPr kumimoji="1" lang="en-US" altLang="ja-JP" dirty="0"/>
          </a:p>
          <a:p>
            <a:r>
              <a:rPr kumimoji="1" lang="ja-JP" altLang="en-US" dirty="0"/>
              <a:t>複数のプロセスを立ち上げるよりも、複数のスレッドを立ち上げる方が</a:t>
            </a:r>
            <a:endParaRPr kumimoji="1" lang="en-US" altLang="ja-JP" dirty="0"/>
          </a:p>
          <a:p>
            <a:r>
              <a:rPr kumimoji="1" lang="ja-JP" altLang="en-US" dirty="0"/>
              <a:t>メモリが少なくてすものも利点です。</a:t>
            </a:r>
            <a:endParaRPr kumimoji="1" lang="en-US" altLang="ja-JP" dirty="0"/>
          </a:p>
          <a:p>
            <a:r>
              <a:rPr kumimoji="1" lang="ja-JP" altLang="en-US" dirty="0"/>
              <a:t>一方、デメリットとしては、</a:t>
            </a:r>
            <a:endParaRPr kumimoji="1" lang="en-US" altLang="ja-JP" dirty="0"/>
          </a:p>
          <a:p>
            <a:r>
              <a:rPr kumimoji="1" lang="ja-JP" altLang="en-US" dirty="0"/>
              <a:t>スレッドはコード領域が共有ですので、同一のプログラムしか使えません。</a:t>
            </a:r>
            <a:endParaRPr kumimoji="1" lang="en-US" altLang="ja-JP" dirty="0"/>
          </a:p>
          <a:p>
            <a:r>
              <a:rPr kumimoji="1" lang="ja-JP" altLang="en-US" dirty="0"/>
              <a:t>また、切り替えをユーザが制御しなければなりませんので手間がかかります。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52</a:t>
            </a:fld>
            <a:endParaRPr lang="en-US" altLang="ja-JP"/>
          </a:p>
        </p:txBody>
      </p:sp>
    </p:spTree>
    <p:extLst>
      <p:ext uri="{BB962C8B-B14F-4D97-AF65-F5344CB8AC3E}">
        <p14:creationId xmlns:p14="http://schemas.microsoft.com/office/powerpoint/2010/main" val="30840490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オペレーティングシステムのページに、</a:t>
            </a:r>
            <a:endParaRPr kumimoji="1" lang="en-US" altLang="ja-JP" dirty="0"/>
          </a:p>
          <a:p>
            <a:r>
              <a:rPr kumimoji="1" lang="ja-JP" altLang="en-US" dirty="0"/>
              <a:t>参考としてスレッドを使った </a:t>
            </a:r>
            <a:r>
              <a:rPr kumimoji="1" lang="en-US" altLang="ja-JP" dirty="0"/>
              <a:t>Java </a:t>
            </a:r>
            <a:r>
              <a:rPr kumimoji="1" lang="ja-JP" altLang="en-US" dirty="0"/>
              <a:t>プログラムを置いてあります。</a:t>
            </a:r>
            <a:endParaRPr kumimoji="1" lang="en-US" altLang="ja-JP" dirty="0"/>
          </a:p>
          <a:p>
            <a:r>
              <a:rPr kumimoji="1" lang="en-US" altLang="ja-JP" dirty="0"/>
              <a:t>StartThread.java </a:t>
            </a:r>
            <a:r>
              <a:rPr kumimoji="1" lang="ja-JP" altLang="en-US" dirty="0"/>
              <a:t>と　</a:t>
            </a:r>
            <a:r>
              <a:rPr kumimoji="1" lang="en-US" altLang="ja-JP" dirty="0"/>
              <a:t>TheadCreate.java</a:t>
            </a:r>
            <a:r>
              <a:rPr kumimoji="1" lang="ja-JP" altLang="en-US" dirty="0"/>
              <a:t> の</a:t>
            </a:r>
            <a:r>
              <a:rPr kumimoji="1" lang="en-US" altLang="ja-JP" dirty="0"/>
              <a:t>2</a:t>
            </a:r>
            <a:r>
              <a:rPr kumimoji="1" lang="ja-JP" altLang="en-US" dirty="0"/>
              <a:t>つのプログラムがあります。</a:t>
            </a:r>
            <a:endParaRPr kumimoji="1" lang="en-US" altLang="ja-JP" dirty="0"/>
          </a:p>
          <a:p>
            <a:r>
              <a:rPr kumimoji="1" lang="en-US" altLang="ja-JP" dirty="0"/>
              <a:t>StartThread.java </a:t>
            </a:r>
            <a:r>
              <a:rPr kumimoji="1" lang="ja-JP" altLang="en-US" dirty="0"/>
              <a:t>は、一定時間停止した後、スレッド名を表示する、</a:t>
            </a:r>
            <a:endParaRPr kumimoji="1" lang="en-US" altLang="ja-JP" dirty="0"/>
          </a:p>
          <a:p>
            <a:r>
              <a:rPr kumimoji="1" lang="ja-JP" altLang="en-US" dirty="0"/>
              <a:t>どいう動作を繰り返すプログラムです。</a:t>
            </a:r>
            <a:endParaRPr kumimoji="1" lang="en-US" altLang="ja-JP" dirty="0"/>
          </a:p>
          <a:p>
            <a:r>
              <a:rPr kumimoji="1" lang="en-US" altLang="ja-JP" dirty="0"/>
              <a:t>TheadCreate.java </a:t>
            </a:r>
            <a:r>
              <a:rPr kumimoji="1" lang="ja-JP" altLang="en-US" dirty="0"/>
              <a:t>は、</a:t>
            </a:r>
            <a:r>
              <a:rPr kumimoji="1" lang="en-US" altLang="ja-JP" dirty="0"/>
              <a:t>3</a:t>
            </a:r>
            <a:r>
              <a:rPr kumimoji="1" lang="ja-JP" altLang="en-US" dirty="0"/>
              <a:t>つのスレッドを生成し、実行するプログラムです。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53</a:t>
            </a:fld>
            <a:endParaRPr lang="en-US" altLang="ja-JP"/>
          </a:p>
        </p:txBody>
      </p:sp>
    </p:spTree>
    <p:extLst>
      <p:ext uri="{BB962C8B-B14F-4D97-AF65-F5344CB8AC3E}">
        <p14:creationId xmlns:p14="http://schemas.microsoft.com/office/powerpoint/2010/main" val="25074332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Java </a:t>
            </a:r>
            <a:r>
              <a:rPr kumimoji="1" lang="ja-JP" altLang="en-US" dirty="0"/>
              <a:t>には、スレッドを使うための </a:t>
            </a:r>
            <a:r>
              <a:rPr kumimoji="1" lang="en-US" altLang="ja-JP" dirty="0"/>
              <a:t>Thread </a:t>
            </a:r>
            <a:r>
              <a:rPr kumimoji="1" lang="ja-JP" altLang="en-US" dirty="0"/>
              <a:t>クラスがあります。</a:t>
            </a:r>
            <a:endParaRPr kumimoji="1" lang="en-US" altLang="ja-JP" dirty="0"/>
          </a:p>
          <a:p>
            <a:r>
              <a:rPr kumimoji="1" lang="en-US" altLang="ja-JP" dirty="0" err="1"/>
              <a:t>StartThread</a:t>
            </a:r>
            <a:r>
              <a:rPr kumimoji="1" lang="en-US" altLang="ja-JP" dirty="0"/>
              <a:t> </a:t>
            </a:r>
            <a:r>
              <a:rPr kumimoji="1" lang="ja-JP" altLang="en-US" dirty="0"/>
              <a:t>クラスは、</a:t>
            </a:r>
            <a:r>
              <a:rPr kumimoji="1" lang="en-US" altLang="ja-JP" dirty="0"/>
              <a:t>extends Thread </a:t>
            </a:r>
            <a:r>
              <a:rPr kumimoji="1" lang="ja-JP" altLang="en-US" dirty="0"/>
              <a:t>で</a:t>
            </a:r>
            <a:endParaRPr kumimoji="1" lang="en-US" altLang="ja-JP" dirty="0"/>
          </a:p>
          <a:p>
            <a:r>
              <a:rPr kumimoji="1" lang="en-US" altLang="ja-JP" dirty="0"/>
              <a:t>Thread </a:t>
            </a:r>
            <a:r>
              <a:rPr kumimoji="1" lang="ja-JP" altLang="en-US" dirty="0"/>
              <a:t>クラスを拡張したものです。</a:t>
            </a:r>
            <a:endParaRPr kumimoji="1" lang="en-US" altLang="ja-JP" dirty="0"/>
          </a:p>
          <a:p>
            <a:r>
              <a:rPr kumimoji="1" lang="ja-JP" altLang="en-US" dirty="0"/>
              <a:t>フィールド変数には、</a:t>
            </a:r>
            <a:endParaRPr kumimoji="1" lang="en-US" altLang="ja-JP" dirty="0"/>
          </a:p>
          <a:p>
            <a:r>
              <a:rPr kumimoji="1" lang="ja-JP" altLang="en-US" dirty="0"/>
              <a:t>スレッド番号と停止する時間を保持しています。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54</a:t>
            </a:fld>
            <a:endParaRPr lang="en-US" altLang="ja-JP"/>
          </a:p>
        </p:txBody>
      </p:sp>
    </p:spTree>
    <p:extLst>
      <p:ext uri="{BB962C8B-B14F-4D97-AF65-F5344CB8AC3E}">
        <p14:creationId xmlns:p14="http://schemas.microsoft.com/office/powerpoint/2010/main" val="196522879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Java</a:t>
            </a:r>
            <a:r>
              <a:rPr kumimoji="1" lang="ja-JP" altLang="en-US" dirty="0"/>
              <a:t> では、スレッドの処理は、</a:t>
            </a:r>
            <a:r>
              <a:rPr kumimoji="1" lang="en-US" altLang="ja-JP" dirty="0"/>
              <a:t>run() </a:t>
            </a:r>
            <a:r>
              <a:rPr kumimoji="1" lang="ja-JP" altLang="en-US" dirty="0"/>
              <a:t>メソッドに記述します。</a:t>
            </a:r>
            <a:endParaRPr kumimoji="1" lang="en-US" altLang="ja-JP" dirty="0"/>
          </a:p>
          <a:p>
            <a:r>
              <a:rPr kumimoji="1" lang="en-US" altLang="ja-JP" dirty="0"/>
              <a:t>StartThread.java </a:t>
            </a:r>
            <a:r>
              <a:rPr kumimoji="1" lang="ja-JP" altLang="en-US" dirty="0"/>
              <a:t>では、</a:t>
            </a:r>
            <a:r>
              <a:rPr kumimoji="1" lang="en-US" altLang="ja-JP" dirty="0"/>
              <a:t>run() </a:t>
            </a:r>
            <a:r>
              <a:rPr kumimoji="1" lang="ja-JP" altLang="en-US" dirty="0"/>
              <a:t>メソッドは</a:t>
            </a:r>
            <a:endParaRPr kumimoji="1" lang="en-US" altLang="ja-JP" dirty="0"/>
          </a:p>
          <a:p>
            <a:r>
              <a:rPr kumimoji="1" lang="ja-JP" altLang="en-US" dirty="0"/>
              <a:t>一定時間停止した後、スレッド番号を表示する、という動作を繰り返すだけの</a:t>
            </a:r>
            <a:endParaRPr kumimoji="1" lang="en-US" altLang="ja-JP" dirty="0"/>
          </a:p>
          <a:p>
            <a:r>
              <a:rPr kumimoji="1" lang="ja-JP" altLang="en-US" dirty="0"/>
              <a:t>メソッドです。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55</a:t>
            </a:fld>
            <a:endParaRPr lang="en-US" altLang="ja-JP"/>
          </a:p>
        </p:txBody>
      </p:sp>
    </p:spTree>
    <p:extLst>
      <p:ext uri="{BB962C8B-B14F-4D97-AF65-F5344CB8AC3E}">
        <p14:creationId xmlns:p14="http://schemas.microsoft.com/office/powerpoint/2010/main" val="38597390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ThreadCreation.java </a:t>
            </a:r>
            <a:r>
              <a:rPr kumimoji="1" lang="ja-JP" altLang="en-US" dirty="0"/>
              <a:t>は</a:t>
            </a:r>
            <a:endParaRPr kumimoji="1" lang="en-US" altLang="ja-JP" dirty="0"/>
          </a:p>
          <a:p>
            <a:r>
              <a:rPr kumimoji="1" lang="en-US" altLang="ja-JP" dirty="0"/>
              <a:t>3</a:t>
            </a:r>
            <a:r>
              <a:rPr kumimoji="1" lang="ja-JP" altLang="en-US" dirty="0"/>
              <a:t>つのスレッドを作成します。</a:t>
            </a:r>
            <a:endParaRPr kumimoji="1" lang="en-US" altLang="ja-JP" dirty="0"/>
          </a:p>
          <a:p>
            <a:r>
              <a:rPr kumimoji="1" lang="en-US" altLang="ja-JP" dirty="0" err="1"/>
              <a:t>StartTread</a:t>
            </a:r>
            <a:r>
              <a:rPr kumimoji="1" lang="en-US" altLang="ja-JP" dirty="0"/>
              <a:t> </a:t>
            </a:r>
            <a:r>
              <a:rPr kumimoji="1" lang="ja-JP" altLang="en-US" dirty="0"/>
              <a:t>クラスのオブジェクトを</a:t>
            </a:r>
            <a:r>
              <a:rPr kumimoji="1" lang="en-US" altLang="ja-JP" dirty="0"/>
              <a:t>3</a:t>
            </a:r>
            <a:r>
              <a:rPr kumimoji="1" lang="ja-JP" altLang="en-US" dirty="0"/>
              <a:t>つ作り、</a:t>
            </a:r>
            <a:endParaRPr kumimoji="1" lang="en-US" altLang="ja-JP" dirty="0"/>
          </a:p>
          <a:p>
            <a:r>
              <a:rPr kumimoji="1" lang="ja-JP" altLang="en-US" dirty="0"/>
              <a:t>実行させます。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56</a:t>
            </a:fld>
            <a:endParaRPr lang="en-US" altLang="ja-JP"/>
          </a:p>
        </p:txBody>
      </p:sp>
    </p:spTree>
    <p:extLst>
      <p:ext uri="{BB962C8B-B14F-4D97-AF65-F5344CB8AC3E}">
        <p14:creationId xmlns:p14="http://schemas.microsoft.com/office/powerpoint/2010/main" val="390599737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TreadCreation.java</a:t>
            </a:r>
            <a:r>
              <a:rPr kumimoji="1" lang="ja-JP" altLang="en-US" dirty="0"/>
              <a:t> を実行すると、</a:t>
            </a:r>
            <a:endParaRPr kumimoji="1" lang="en-US" altLang="ja-JP" dirty="0"/>
          </a:p>
          <a:p>
            <a:r>
              <a:rPr kumimoji="1" lang="ja-JP" altLang="en-US" dirty="0"/>
              <a:t>このように一定時間ごとに</a:t>
            </a:r>
            <a:r>
              <a:rPr kumimoji="1" lang="en-US" altLang="ja-JP" dirty="0"/>
              <a:t>3</a:t>
            </a:r>
            <a:r>
              <a:rPr kumimoji="1" lang="ja-JP" altLang="en-US" dirty="0"/>
              <a:t>つのスレッドのスレッド名が表示されます。</a:t>
            </a:r>
            <a:endParaRPr kumimoji="1" lang="en-US" altLang="ja-JP" dirty="0"/>
          </a:p>
          <a:p>
            <a:r>
              <a:rPr kumimoji="1" lang="ja-JP" altLang="en-US" dirty="0"/>
              <a:t>スレッド</a:t>
            </a:r>
            <a:r>
              <a:rPr kumimoji="1" lang="en-US" altLang="ja-JP" dirty="0"/>
              <a:t>0</a:t>
            </a:r>
            <a:r>
              <a:rPr kumimoji="1" lang="ja-JP" altLang="en-US" dirty="0"/>
              <a:t>は</a:t>
            </a:r>
            <a:r>
              <a:rPr kumimoji="1" lang="en-US" altLang="ja-JP" dirty="0"/>
              <a:t>5</a:t>
            </a:r>
            <a:r>
              <a:rPr kumimoji="1" lang="ja-JP" altLang="en-US" dirty="0"/>
              <a:t>秒ごと、</a:t>
            </a:r>
            <a:endParaRPr kumimoji="1" lang="en-US" altLang="ja-JP" dirty="0"/>
          </a:p>
          <a:p>
            <a:r>
              <a:rPr kumimoji="1" lang="ja-JP" altLang="en-US" dirty="0"/>
              <a:t>スレッド</a:t>
            </a:r>
            <a:r>
              <a:rPr kumimoji="1" lang="en-US" altLang="ja-JP" dirty="0"/>
              <a:t>1</a:t>
            </a:r>
            <a:r>
              <a:rPr kumimoji="1" lang="ja-JP" altLang="en-US" dirty="0"/>
              <a:t>は</a:t>
            </a:r>
            <a:r>
              <a:rPr kumimoji="1" lang="en-US" altLang="ja-JP" dirty="0"/>
              <a:t>7</a:t>
            </a:r>
            <a:r>
              <a:rPr kumimoji="1" lang="ja-JP" altLang="en-US" dirty="0"/>
              <a:t>秒ごと、</a:t>
            </a:r>
            <a:endParaRPr kumimoji="1" lang="en-US" altLang="ja-JP" dirty="0"/>
          </a:p>
          <a:p>
            <a:r>
              <a:rPr kumimoji="1" lang="ja-JP" altLang="en-US" dirty="0"/>
              <a:t>スレッド</a:t>
            </a:r>
            <a:r>
              <a:rPr kumimoji="1" lang="en-US" altLang="ja-JP" dirty="0"/>
              <a:t>2</a:t>
            </a:r>
            <a:r>
              <a:rPr kumimoji="1" lang="ja-JP" altLang="en-US" dirty="0"/>
              <a:t>は</a:t>
            </a:r>
            <a:r>
              <a:rPr kumimoji="1" lang="en-US" altLang="ja-JP" dirty="0"/>
              <a:t>4</a:t>
            </a:r>
            <a:r>
              <a:rPr kumimoji="1" lang="ja-JP" altLang="en-US" dirty="0"/>
              <a:t>秒ごとにスレッド名を表示します。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57</a:t>
            </a:fld>
            <a:endParaRPr lang="en-US" altLang="ja-JP"/>
          </a:p>
        </p:txBody>
      </p:sp>
    </p:spTree>
    <p:extLst>
      <p:ext uri="{BB962C8B-B14F-4D97-AF65-F5344CB8AC3E}">
        <p14:creationId xmlns:p14="http://schemas.microsoft.com/office/powerpoint/2010/main" val="74864025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実行の様子を図にしてみましょう。</a:t>
            </a:r>
            <a:endParaRPr kumimoji="1" lang="en-US" altLang="ja-JP" dirty="0"/>
          </a:p>
          <a:p>
            <a:r>
              <a:rPr kumimoji="1" lang="en-US" altLang="ja-JP" dirty="0"/>
              <a:t>ThearCreate.java </a:t>
            </a:r>
            <a:r>
              <a:rPr kumimoji="1" lang="ja-JP" altLang="en-US" dirty="0"/>
              <a:t>が</a:t>
            </a:r>
            <a:endParaRPr kumimoji="1" lang="en-US" altLang="ja-JP" dirty="0"/>
          </a:p>
          <a:p>
            <a:r>
              <a:rPr kumimoji="1" lang="en-US" altLang="ja-JP" dirty="0"/>
              <a:t>3</a:t>
            </a:r>
            <a:r>
              <a:rPr kumimoji="1" lang="ja-JP" altLang="en-US" dirty="0"/>
              <a:t>つのスレッドを作成します。</a:t>
            </a:r>
            <a:endParaRPr kumimoji="1" lang="en-US" altLang="ja-JP" dirty="0"/>
          </a:p>
          <a:p>
            <a:r>
              <a:rPr kumimoji="1" lang="ja-JP" altLang="en-US" dirty="0"/>
              <a:t>各スレッドは、一定時間ごとにスレッド名を表示します。</a:t>
            </a:r>
            <a:endParaRPr kumimoji="1" lang="en-US" altLang="ja-JP" dirty="0"/>
          </a:p>
          <a:p>
            <a:r>
              <a:rPr kumimoji="1" lang="ja-JP" altLang="en-US" dirty="0"/>
              <a:t>このプログラムはオペレーティングシステムの公式ページに置いてありますので、</a:t>
            </a:r>
            <a:endParaRPr kumimoji="1" lang="en-US" altLang="ja-JP" dirty="0"/>
          </a:p>
          <a:p>
            <a:r>
              <a:rPr kumimoji="1" lang="ja-JP" altLang="en-US" dirty="0"/>
              <a:t>時間があるときに実行してみてください。</a:t>
            </a:r>
            <a:endParaRPr kumimoji="1" lang="en-US" altLang="ja-JP" dirty="0"/>
          </a:p>
          <a:p>
            <a:r>
              <a:rPr kumimoji="1" lang="ja-JP" altLang="en-US" dirty="0"/>
              <a:t>それでは、今回の授業はこれで終了です。</a:t>
            </a:r>
            <a:endParaRPr kumimoji="1" lang="en-US" altLang="ja-JP" dirty="0"/>
          </a:p>
          <a:p>
            <a:r>
              <a:rPr kumimoji="1" lang="ja-JP" altLang="en-US" dirty="0"/>
              <a:t>いつものように</a:t>
            </a:r>
            <a:r>
              <a:rPr kumimoji="1" lang="en-US" altLang="ja-JP" dirty="0" err="1"/>
              <a:t>GoogleClassroom</a:t>
            </a:r>
            <a:r>
              <a:rPr kumimoji="1" lang="ja-JP" altLang="en-US" dirty="0"/>
              <a:t>上に課題テストを挙げてありますので、</a:t>
            </a:r>
            <a:endParaRPr kumimoji="1" lang="en-US" altLang="ja-JP" dirty="0"/>
          </a:p>
          <a:p>
            <a:r>
              <a:rPr kumimoji="1" lang="ja-JP" altLang="en-US" dirty="0"/>
              <a:t>来週授業開始時までに提出してください。</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58</a:t>
            </a:fld>
            <a:endParaRPr lang="en-US" altLang="ja-JP"/>
          </a:p>
        </p:txBody>
      </p:sp>
    </p:spTree>
    <p:extLst>
      <p:ext uri="{BB962C8B-B14F-4D97-AF65-F5344CB8AC3E}">
        <p14:creationId xmlns:p14="http://schemas.microsoft.com/office/powerpoint/2010/main" val="2014075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図のように、プログラム</a:t>
            </a:r>
            <a:r>
              <a:rPr kumimoji="1" lang="en-US" altLang="ja-JP" dirty="0"/>
              <a:t>A</a:t>
            </a:r>
            <a:r>
              <a:rPr kumimoji="1" lang="ja-JP" altLang="en-US"/>
              <a:t>からプログラム</a:t>
            </a:r>
            <a:r>
              <a:rPr kumimoji="1" lang="en-US" altLang="ja-JP" dirty="0"/>
              <a:t>B</a:t>
            </a:r>
            <a:r>
              <a:rPr kumimoji="1" lang="ja-JP" altLang="en-US"/>
              <a:t>を呼び出し、またプログラム</a:t>
            </a:r>
            <a:r>
              <a:rPr kumimoji="1" lang="en-US" altLang="ja-JP" dirty="0"/>
              <a:t>A</a:t>
            </a:r>
            <a:r>
              <a:rPr kumimoji="1" lang="ja-JP" altLang="en-US"/>
              <a:t>に戻るという流れと</a:t>
            </a:r>
            <a:endParaRPr kumimoji="1" lang="en-US" altLang="ja-JP" dirty="0"/>
          </a:p>
          <a:p>
            <a:r>
              <a:rPr kumimoji="1" lang="ja-JP" altLang="en-US"/>
              <a:t>プログラム</a:t>
            </a:r>
            <a:r>
              <a:rPr kumimoji="1" lang="en-US" altLang="ja-JP" dirty="0"/>
              <a:t>C</a:t>
            </a:r>
            <a:r>
              <a:rPr kumimoji="1" lang="ja-JP" altLang="en-US"/>
              <a:t>からプログラム</a:t>
            </a:r>
            <a:r>
              <a:rPr kumimoji="1" lang="en-US" altLang="ja-JP" dirty="0"/>
              <a:t>B</a:t>
            </a:r>
            <a:r>
              <a:rPr kumimoji="1" lang="ja-JP" altLang="en-US"/>
              <a:t>を呼び出し、プログラム</a:t>
            </a:r>
            <a:r>
              <a:rPr kumimoji="1" lang="en-US" altLang="ja-JP" dirty="0"/>
              <a:t>C</a:t>
            </a:r>
            <a:r>
              <a:rPr kumimoji="1" lang="ja-JP" altLang="en-US"/>
              <a:t>に戻る、という流れがある時、</a:t>
            </a:r>
            <a:endParaRPr kumimoji="1" lang="en-US" altLang="ja-JP" dirty="0"/>
          </a:p>
          <a:p>
            <a:r>
              <a:rPr kumimoji="1" lang="ja-JP" altLang="en-US"/>
              <a:t>３つのプログラムとして見るよりも、２つの流れとして見た方が管理しやすくなります。</a:t>
            </a:r>
            <a:endParaRPr kumimoji="1" lang="en-US" altLang="ja-JP" dirty="0"/>
          </a:p>
          <a:p>
            <a:r>
              <a:rPr kumimoji="1" lang="ja-JP" altLang="en-US"/>
              <a:t>この流れがプロセスです。</a:t>
            </a:r>
            <a:endParaRPr kumimoji="1" lang="en-US" altLang="ja-JP" dirty="0"/>
          </a:p>
          <a:p>
            <a:r>
              <a:rPr kumimoji="1" lang="ja-JP" altLang="en-US"/>
              <a:t>さて、プロセスは、見かけ上同時に実行できます。</a:t>
            </a:r>
            <a:endParaRPr kumimoji="1" lang="en-US" altLang="ja-JP" dirty="0"/>
          </a:p>
          <a:p>
            <a:r>
              <a:rPr kumimoji="1" lang="ja-JP" altLang="en-US"/>
              <a:t>この図のプロセス</a:t>
            </a:r>
            <a:r>
              <a:rPr kumimoji="1" lang="en-US" altLang="ja-JP" dirty="0"/>
              <a:t>1</a:t>
            </a:r>
            <a:r>
              <a:rPr kumimoji="1" lang="ja-JP" altLang="en-US"/>
              <a:t>とプロセス</a:t>
            </a:r>
            <a:r>
              <a:rPr kumimoji="1" lang="en-US" altLang="ja-JP" dirty="0"/>
              <a:t>2</a:t>
            </a:r>
            <a:r>
              <a:rPr kumimoji="1" lang="ja-JP" altLang="en-US"/>
              <a:t>のプロセスも同時に処理できます。</a:t>
            </a:r>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6</a:t>
            </a:fld>
            <a:endParaRPr lang="en-US" altLang="ja-JP"/>
          </a:p>
        </p:txBody>
      </p:sp>
    </p:spTree>
    <p:extLst>
      <p:ext uri="{BB962C8B-B14F-4D97-AF65-F5344CB8AC3E}">
        <p14:creationId xmlns:p14="http://schemas.microsoft.com/office/powerpoint/2010/main" val="1281744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プロセス</a:t>
            </a:r>
            <a:r>
              <a:rPr kumimoji="1" lang="en-US" altLang="ja-JP" dirty="0"/>
              <a:t>1,2</a:t>
            </a:r>
            <a:r>
              <a:rPr kumimoji="1" lang="ja-JP" altLang="en-US"/>
              <a:t>共にプログラム</a:t>
            </a:r>
            <a:r>
              <a:rPr kumimoji="1" lang="en-US" altLang="ja-JP" dirty="0"/>
              <a:t>B</a:t>
            </a:r>
            <a:r>
              <a:rPr kumimoji="1" lang="ja-JP" altLang="en-US"/>
              <a:t>を呼び出しています。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a:t>プロセス１とプロセス２を同時に処理した場合、</a:t>
            </a:r>
            <a:endParaRPr kumimoji="1" lang="en-US" altLang="ja-JP" dirty="0"/>
          </a:p>
          <a:p>
            <a:r>
              <a:rPr kumimoji="1" lang="ja-JP" altLang="en-US"/>
              <a:t>プログラム</a:t>
            </a:r>
            <a:r>
              <a:rPr kumimoji="1" lang="en-US" altLang="ja-JP" dirty="0"/>
              <a:t>B</a:t>
            </a:r>
            <a:r>
              <a:rPr kumimoji="1" lang="ja-JP" altLang="en-US"/>
              <a:t>が同時に使われることになります。</a:t>
            </a:r>
            <a:endParaRPr kumimoji="1" lang="en-US" altLang="ja-JP" dirty="0"/>
          </a:p>
          <a:p>
            <a:r>
              <a:rPr kumimoji="1" lang="ja-JP" altLang="en-US"/>
              <a:t>このように一つのプログラムは、同時に複数個使える必要があります。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7</a:t>
            </a:fld>
            <a:endParaRPr lang="en-US" altLang="ja-JP"/>
          </a:p>
        </p:txBody>
      </p:sp>
    </p:spTree>
    <p:extLst>
      <p:ext uri="{BB962C8B-B14F-4D97-AF65-F5344CB8AC3E}">
        <p14:creationId xmlns:p14="http://schemas.microsoft.com/office/powerpoint/2010/main" val="3216692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それでは、一つのプログラムを同時に複数個使えるようにするにはどうすればいいでしょう。</a:t>
            </a:r>
            <a:endParaRPr kumimoji="1" lang="en-US" altLang="ja-JP" dirty="0"/>
          </a:p>
          <a:p>
            <a:r>
              <a:rPr kumimoji="1" lang="ja-JP" altLang="en-US"/>
              <a:t>プログラムは、その実行に必要なデータと合わせてプロセスとして管理されます。</a:t>
            </a:r>
            <a:endParaRPr kumimoji="1" lang="en-US" altLang="ja-JP" dirty="0"/>
          </a:p>
          <a:p>
            <a:r>
              <a:rPr kumimoji="1" lang="ja-JP" altLang="en-US"/>
              <a:t>プロセスは見かけ上は同時に実行できます。</a:t>
            </a:r>
            <a:endParaRPr kumimoji="1" lang="en-US" altLang="ja-JP" dirty="0"/>
          </a:p>
          <a:p>
            <a:r>
              <a:rPr kumimoji="1" lang="ja-JP" altLang="en-US"/>
              <a:t>この時、同じプログラムを用いるプロセスが同時に実行されることもあります。</a:t>
            </a:r>
            <a:endParaRPr kumimoji="1" lang="en-US" altLang="ja-JP" dirty="0"/>
          </a:p>
          <a:p>
            <a:r>
              <a:rPr kumimoji="1" lang="ja-JP" altLang="en-US"/>
              <a:t>同時に実行するためには、実行に必要な物をコピーします。</a:t>
            </a:r>
            <a:endParaRPr kumimoji="1" lang="en-US" altLang="ja-JP" dirty="0"/>
          </a:p>
          <a:p>
            <a:r>
              <a:rPr kumimoji="1" lang="ja-JP" altLang="en-US"/>
              <a:t>親となるプロセスをコピーして、子となるプロセスを作成します。</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8</a:t>
            </a:fld>
            <a:endParaRPr lang="en-US" altLang="ja-JP"/>
          </a:p>
        </p:txBody>
      </p:sp>
    </p:spTree>
    <p:extLst>
      <p:ext uri="{BB962C8B-B14F-4D97-AF65-F5344CB8AC3E}">
        <p14:creationId xmlns:p14="http://schemas.microsoft.com/office/powerpoint/2010/main" val="2544581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前回の講義で説明しましたが、プロセスはコード領域、</a:t>
            </a:r>
            <a:endParaRPr kumimoji="1" lang="en-US" altLang="ja-JP" dirty="0"/>
          </a:p>
          <a:p>
            <a:r>
              <a:rPr kumimoji="1" lang="ja-JP" altLang="en-US"/>
              <a:t>データ領域、ヒープ、スタック、共有ライブラリなどで構成されています。</a:t>
            </a:r>
            <a:endParaRPr kumimoji="1" lang="en-US" altLang="ja-JP" dirty="0"/>
          </a:p>
          <a:p>
            <a:r>
              <a:rPr kumimoji="1" lang="ja-JP" altLang="en-US"/>
              <a:t>それでは、どの部分をコピーすればいいでしょうか。</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D455854-9D30-480A-89F9-68CF41C8AA9A}" type="slidenum">
              <a:rPr lang="ja-JP" altLang="en-US" smtClean="0"/>
              <a:pPr>
                <a:defRPr/>
              </a:pPr>
              <a:t>9</a:t>
            </a:fld>
            <a:endParaRPr lang="en-US" altLang="ja-JP"/>
          </a:p>
        </p:txBody>
      </p:sp>
    </p:spTree>
    <p:extLst>
      <p:ext uri="{BB962C8B-B14F-4D97-AF65-F5344CB8AC3E}">
        <p14:creationId xmlns:p14="http://schemas.microsoft.com/office/powerpoint/2010/main" val="1820308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1026"/>
          <p:cNvGrpSpPr>
            <a:grpSpLocks/>
          </p:cNvGrpSpPr>
          <p:nvPr/>
        </p:nvGrpSpPr>
        <p:grpSpPr bwMode="auto">
          <a:xfrm>
            <a:off x="0" y="-14288"/>
            <a:ext cx="9155113" cy="6884988"/>
            <a:chOff x="0" y="-9"/>
            <a:chExt cx="5767" cy="4337"/>
          </a:xfrm>
        </p:grpSpPr>
        <p:sp>
          <p:nvSpPr>
            <p:cNvPr id="5" name="Freeform 1027"/>
            <p:cNvSpPr>
              <a:spLocks/>
            </p:cNvSpPr>
            <p:nvPr/>
          </p:nvSpPr>
          <p:spPr bwMode="hidden">
            <a:xfrm>
              <a:off x="1632" y="-5"/>
              <a:ext cx="1737" cy="4333"/>
            </a:xfrm>
            <a:custGeom>
              <a:avLst/>
              <a:gdLst>
                <a:gd name="T0" fmla="*/ 494 w 1737"/>
                <a:gd name="T1" fmla="*/ 4322 h 4320"/>
                <a:gd name="T2" fmla="*/ 1737 w 1737"/>
                <a:gd name="T3" fmla="*/ 4333 h 4320"/>
                <a:gd name="T4" fmla="*/ 524 w 1737"/>
                <a:gd name="T5" fmla="*/ 0 h 4320"/>
                <a:gd name="T6" fmla="*/ 0 w 1737"/>
                <a:gd name="T7" fmla="*/ 7 h 4320"/>
                <a:gd name="T8" fmla="*/ 494 w 1737"/>
                <a:gd name="T9" fmla="*/ 432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 name="Freeform 1028"/>
            <p:cNvSpPr>
              <a:spLocks/>
            </p:cNvSpPr>
            <p:nvPr/>
          </p:nvSpPr>
          <p:spPr bwMode="hidden">
            <a:xfrm>
              <a:off x="0" y="-7"/>
              <a:ext cx="1737" cy="4329"/>
            </a:xfrm>
            <a:custGeom>
              <a:avLst/>
              <a:gdLst>
                <a:gd name="T0" fmla="*/ 494 w 1737"/>
                <a:gd name="T1" fmla="*/ 4318 h 4320"/>
                <a:gd name="T2" fmla="*/ 1737 w 1737"/>
                <a:gd name="T3" fmla="*/ 4329 h 4320"/>
                <a:gd name="T4" fmla="*/ 524 w 1737"/>
                <a:gd name="T5" fmla="*/ 0 h 4320"/>
                <a:gd name="T6" fmla="*/ 0 w 1737"/>
                <a:gd name="T7" fmla="*/ 7 h 4320"/>
                <a:gd name="T8" fmla="*/ 494 w 1737"/>
                <a:gd name="T9" fmla="*/ 431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 name="Freeform 1029"/>
            <p:cNvSpPr>
              <a:spLocks/>
            </p:cNvSpPr>
            <p:nvPr/>
          </p:nvSpPr>
          <p:spPr bwMode="hidden">
            <a:xfrm>
              <a:off x="3744" y="-4"/>
              <a:ext cx="1739" cy="4330"/>
            </a:xfrm>
            <a:custGeom>
              <a:avLst/>
              <a:gdLst>
                <a:gd name="T0" fmla="*/ 494 w 1739"/>
                <a:gd name="T1" fmla="*/ 4325 h 4420"/>
                <a:gd name="T2" fmla="*/ 1739 w 1739"/>
                <a:gd name="T3" fmla="*/ 4330 h 4420"/>
                <a:gd name="T4" fmla="*/ 524 w 1739"/>
                <a:gd name="T5" fmla="*/ 0 h 4420"/>
                <a:gd name="T6" fmla="*/ 0 w 1739"/>
                <a:gd name="T7" fmla="*/ 7 h 4420"/>
                <a:gd name="T8" fmla="*/ 494 w 1739"/>
                <a:gd name="T9" fmla="*/ 432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 name="Freeform 1030"/>
            <p:cNvSpPr>
              <a:spLocks/>
            </p:cNvSpPr>
            <p:nvPr/>
          </p:nvSpPr>
          <p:spPr bwMode="hidden">
            <a:xfrm>
              <a:off x="1920" y="-9"/>
              <a:ext cx="2080" cy="4324"/>
            </a:xfrm>
            <a:custGeom>
              <a:avLst/>
              <a:gdLst>
                <a:gd name="T0" fmla="*/ 0 w 2080"/>
                <a:gd name="T1" fmla="*/ 7 h 4338"/>
                <a:gd name="T2" fmla="*/ 1870 w 2080"/>
                <a:gd name="T3" fmla="*/ 4324 h 4338"/>
                <a:gd name="T4" fmla="*/ 2080 w 2080"/>
                <a:gd name="T5" fmla="*/ 4324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 name="Freeform 1031"/>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0" name="Freeform 1032"/>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1" name="Freeform 1033"/>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2" name="Freeform 1034"/>
            <p:cNvSpPr>
              <a:spLocks/>
            </p:cNvSpPr>
            <p:nvPr/>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3" name="Freeform 1035"/>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4" name="Freeform 1036"/>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5" name="Freeform 1037"/>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6" name="Rectangle 1038"/>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7" name="Freeform 1039"/>
            <p:cNvSpPr>
              <a:spLocks/>
            </p:cNvSpPr>
            <p:nvPr/>
          </p:nvSpPr>
          <p:spPr bwMode="invGray">
            <a:xfrm>
              <a:off x="1632" y="2487"/>
              <a:ext cx="1737" cy="382"/>
            </a:xfrm>
            <a:custGeom>
              <a:avLst/>
              <a:gdLst>
                <a:gd name="T0" fmla="*/ 494 w 1737"/>
                <a:gd name="T1" fmla="*/ 381 h 4320"/>
                <a:gd name="T2" fmla="*/ 1737 w 1737"/>
                <a:gd name="T3" fmla="*/ 382 h 4320"/>
                <a:gd name="T4" fmla="*/ 524 w 1737"/>
                <a:gd name="T5" fmla="*/ 0 h 4320"/>
                <a:gd name="T6" fmla="*/ 0 w 1737"/>
                <a:gd name="T7" fmla="*/ 1 h 4320"/>
                <a:gd name="T8" fmla="*/ 494 w 1737"/>
                <a:gd name="T9" fmla="*/ 38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Freeform 1040"/>
            <p:cNvSpPr>
              <a:spLocks/>
            </p:cNvSpPr>
            <p:nvPr/>
          </p:nvSpPr>
          <p:spPr bwMode="invGray">
            <a:xfrm>
              <a:off x="0" y="2487"/>
              <a:ext cx="1737" cy="381"/>
            </a:xfrm>
            <a:custGeom>
              <a:avLst/>
              <a:gdLst>
                <a:gd name="T0" fmla="*/ 494 w 1737"/>
                <a:gd name="T1" fmla="*/ 380 h 4320"/>
                <a:gd name="T2" fmla="*/ 1737 w 1737"/>
                <a:gd name="T3" fmla="*/ 381 h 4320"/>
                <a:gd name="T4" fmla="*/ 524 w 1737"/>
                <a:gd name="T5" fmla="*/ 0 h 4320"/>
                <a:gd name="T6" fmla="*/ 0 w 1737"/>
                <a:gd name="T7" fmla="*/ 1 h 4320"/>
                <a:gd name="T8" fmla="*/ 494 w 1737"/>
                <a:gd name="T9" fmla="*/ 38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Freeform 1041"/>
            <p:cNvSpPr>
              <a:spLocks/>
            </p:cNvSpPr>
            <p:nvPr/>
          </p:nvSpPr>
          <p:spPr bwMode="invGray">
            <a:xfrm>
              <a:off x="3744" y="2487"/>
              <a:ext cx="1739" cy="382"/>
            </a:xfrm>
            <a:custGeom>
              <a:avLst/>
              <a:gdLst>
                <a:gd name="T0" fmla="*/ 494 w 1739"/>
                <a:gd name="T1" fmla="*/ 382 h 4420"/>
                <a:gd name="T2" fmla="*/ 1739 w 1739"/>
                <a:gd name="T3" fmla="*/ 382 h 4420"/>
                <a:gd name="T4" fmla="*/ 524 w 1739"/>
                <a:gd name="T5" fmla="*/ 0 h 4420"/>
                <a:gd name="T6" fmla="*/ 0 w 1739"/>
                <a:gd name="T7" fmla="*/ 1 h 4420"/>
                <a:gd name="T8" fmla="*/ 494 w 1739"/>
                <a:gd name="T9" fmla="*/ 38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 name="Freeform 1042"/>
            <p:cNvSpPr>
              <a:spLocks/>
            </p:cNvSpPr>
            <p:nvPr/>
          </p:nvSpPr>
          <p:spPr bwMode="invGray">
            <a:xfrm>
              <a:off x="1920" y="2487"/>
              <a:ext cx="2080" cy="381"/>
            </a:xfrm>
            <a:custGeom>
              <a:avLst/>
              <a:gdLst>
                <a:gd name="T0" fmla="*/ 0 w 2080"/>
                <a:gd name="T1" fmla="*/ 1 h 4338"/>
                <a:gd name="T2" fmla="*/ 1870 w 2080"/>
                <a:gd name="T3" fmla="*/ 381 h 4338"/>
                <a:gd name="T4" fmla="*/ 2080 w 2080"/>
                <a:gd name="T5" fmla="*/ 381 h 4338"/>
                <a:gd name="T6" fmla="*/ 1033 w 2080"/>
                <a:gd name="T7" fmla="*/ 0 h 4338"/>
                <a:gd name="T8" fmla="*/ 0 w 2080"/>
                <a:gd name="T9" fmla="*/ 1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Rectangle 1043"/>
            <p:cNvSpPr>
              <a:spLocks noChangeArrowheads="1"/>
            </p:cNvSpPr>
            <p:nvPr/>
          </p:nvSpPr>
          <p:spPr bwMode="invGray">
            <a:xfrm>
              <a:off x="7" y="2456"/>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2" name="Freeform 1044"/>
            <p:cNvSpPr>
              <a:spLocks/>
            </p:cNvSpPr>
            <p:nvPr/>
          </p:nvSpPr>
          <p:spPr bwMode="invGray">
            <a:xfrm>
              <a:off x="2583" y="2449"/>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3" name="Freeform 1045"/>
            <p:cNvSpPr>
              <a:spLocks/>
            </p:cNvSpPr>
            <p:nvPr/>
          </p:nvSpPr>
          <p:spPr bwMode="invGray">
            <a:xfrm rot="18897039" flipH="1">
              <a:off x="148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4" name="Freeform 1046"/>
            <p:cNvSpPr>
              <a:spLocks/>
            </p:cNvSpPr>
            <p:nvPr/>
          </p:nvSpPr>
          <p:spPr bwMode="invGray">
            <a:xfrm rot="18897039" flipH="1">
              <a:off x="76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5" name="Freeform 1047"/>
            <p:cNvSpPr>
              <a:spLocks/>
            </p:cNvSpPr>
            <p:nvPr/>
          </p:nvSpPr>
          <p:spPr bwMode="invGray">
            <a:xfrm rot="18897039" flipH="1">
              <a:off x="31" y="2385"/>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6" name="Freeform 1048"/>
            <p:cNvSpPr>
              <a:spLocks/>
            </p:cNvSpPr>
            <p:nvPr/>
          </p:nvSpPr>
          <p:spPr bwMode="invGray">
            <a:xfrm flipH="1" flipV="1">
              <a:off x="576" y="2441"/>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7" name="Freeform 1049"/>
            <p:cNvSpPr>
              <a:spLocks/>
            </p:cNvSpPr>
            <p:nvPr/>
          </p:nvSpPr>
          <p:spPr bwMode="invGray">
            <a:xfrm flipH="1" flipV="1">
              <a:off x="240"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8" name="Freeform 1050"/>
            <p:cNvSpPr>
              <a:spLocks/>
            </p:cNvSpPr>
            <p:nvPr/>
          </p:nvSpPr>
          <p:spPr bwMode="invGray">
            <a:xfrm flipH="1" flipV="1">
              <a:off x="3036" y="2489"/>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29" name="Freeform 1051"/>
            <p:cNvSpPr>
              <a:spLocks/>
            </p:cNvSpPr>
            <p:nvPr/>
          </p:nvSpPr>
          <p:spPr bwMode="invGray">
            <a:xfrm flipH="1" flipV="1">
              <a:off x="3984"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30" name="Freeform 1052"/>
            <p:cNvSpPr>
              <a:spLocks/>
            </p:cNvSpPr>
            <p:nvPr/>
          </p:nvSpPr>
          <p:spPr bwMode="invGray">
            <a:xfrm flipH="1" flipV="1">
              <a:off x="3456" y="2441"/>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31" name="Rectangle 1053"/>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32" name="Rectangle 1054"/>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3" name="Rectangle 1055"/>
            <p:cNvSpPr>
              <a:spLocks noChangeArrowheads="1"/>
            </p:cNvSpPr>
            <p:nvPr/>
          </p:nvSpPr>
          <p:spPr bwMode="hidden">
            <a:xfrm>
              <a:off x="0" y="3408"/>
              <a:ext cx="5760" cy="9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pic>
          <p:nvPicPr>
            <p:cNvPr id="34" name="Picture 1056" descr="BTZBUL1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6" y="1650"/>
              <a:ext cx="2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77" name="Rectangle 1057"/>
          <p:cNvSpPr>
            <a:spLocks noGrp="1" noChangeArrowheads="1"/>
          </p:cNvSpPr>
          <p:nvPr>
            <p:ph type="ctrTitle"/>
          </p:nvPr>
        </p:nvSpPr>
        <p:spPr>
          <a:xfrm>
            <a:off x="1676400" y="1905000"/>
            <a:ext cx="7239000" cy="1905000"/>
          </a:xfrm>
        </p:spPr>
        <p:txBody>
          <a:bodyPr/>
          <a:lstStyle>
            <a:lvl1pPr algn="l">
              <a:defRPr/>
            </a:lvl1pPr>
          </a:lstStyle>
          <a:p>
            <a:pPr lvl="0"/>
            <a:r>
              <a:rPr lang="ja-JP" altLang="en-US" noProof="0"/>
              <a:t>マスタ タイトルの書式設定</a:t>
            </a:r>
          </a:p>
        </p:txBody>
      </p:sp>
      <p:sp>
        <p:nvSpPr>
          <p:cNvPr id="6178" name="Rectangle 1058"/>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ja-JP" altLang="en-US" noProof="0"/>
              <a:t>マスタ サブタイトルの書式設定</a:t>
            </a:r>
          </a:p>
        </p:txBody>
      </p:sp>
      <p:sp>
        <p:nvSpPr>
          <p:cNvPr id="35" name="Rectangle 1059"/>
          <p:cNvSpPr>
            <a:spLocks noGrp="1" noChangeArrowheads="1"/>
          </p:cNvSpPr>
          <p:nvPr>
            <p:ph type="dt" sz="half" idx="10"/>
          </p:nvPr>
        </p:nvSpPr>
        <p:spPr>
          <a:xfrm>
            <a:off x="685800" y="6324600"/>
            <a:ext cx="1905000" cy="457200"/>
          </a:xfrm>
        </p:spPr>
        <p:txBody>
          <a:bodyPr/>
          <a:lstStyle>
            <a:lvl1pPr>
              <a:defRPr smtClean="0"/>
            </a:lvl1pPr>
          </a:lstStyle>
          <a:p>
            <a:pPr>
              <a:defRPr/>
            </a:pPr>
            <a:endParaRPr lang="en-US" altLang="ja-JP"/>
          </a:p>
        </p:txBody>
      </p:sp>
      <p:sp>
        <p:nvSpPr>
          <p:cNvPr id="36" name="Rectangle 1060"/>
          <p:cNvSpPr>
            <a:spLocks noGrp="1" noChangeArrowheads="1"/>
          </p:cNvSpPr>
          <p:nvPr>
            <p:ph type="ftr" sz="quarter" idx="11"/>
          </p:nvPr>
        </p:nvSpPr>
        <p:spPr>
          <a:xfrm>
            <a:off x="3124200" y="6324600"/>
            <a:ext cx="2895600" cy="457200"/>
          </a:xfrm>
        </p:spPr>
        <p:txBody>
          <a:bodyPr/>
          <a:lstStyle>
            <a:lvl1pPr>
              <a:defRPr smtClean="0"/>
            </a:lvl1pPr>
          </a:lstStyle>
          <a:p>
            <a:pPr>
              <a:defRPr/>
            </a:pPr>
            <a:endParaRPr lang="en-US" altLang="ja-JP"/>
          </a:p>
        </p:txBody>
      </p:sp>
      <p:sp>
        <p:nvSpPr>
          <p:cNvPr id="37" name="Rectangle 1061"/>
          <p:cNvSpPr>
            <a:spLocks noGrp="1" noChangeArrowheads="1"/>
          </p:cNvSpPr>
          <p:nvPr>
            <p:ph type="sldNum" sz="quarter" idx="12"/>
          </p:nvPr>
        </p:nvSpPr>
        <p:spPr>
          <a:xfrm>
            <a:off x="6553200" y="6324600"/>
            <a:ext cx="1905000" cy="457200"/>
          </a:xfrm>
        </p:spPr>
        <p:txBody>
          <a:bodyPr/>
          <a:lstStyle>
            <a:lvl1pPr>
              <a:defRPr smtClean="0"/>
            </a:lvl1pPr>
          </a:lstStyle>
          <a:p>
            <a:pPr>
              <a:defRPr/>
            </a:pPr>
            <a:fld id="{62BC8E3F-6AFD-46D8-9DBA-C40EF2285580}" type="slidenum">
              <a:rPr lang="ja-JP" altLang="en-US"/>
              <a:pPr>
                <a:defRPr/>
              </a:pPr>
              <a:t>‹#›</a:t>
            </a:fld>
            <a:endParaRPr lang="en-US" altLang="ja-JP"/>
          </a:p>
        </p:txBody>
      </p:sp>
    </p:spTree>
    <p:extLst>
      <p:ext uri="{BB962C8B-B14F-4D97-AF65-F5344CB8AC3E}">
        <p14:creationId xmlns:p14="http://schemas.microsoft.com/office/powerpoint/2010/main" val="3906999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E5E0843B-DCC1-4545-A071-C7F666738F2F}" type="slidenum">
              <a:rPr lang="ja-JP" altLang="en-US"/>
              <a:pPr>
                <a:defRPr/>
              </a:pPr>
              <a:t>‹#›</a:t>
            </a:fld>
            <a:endParaRPr lang="en-US" altLang="ja-JP"/>
          </a:p>
        </p:txBody>
      </p:sp>
    </p:spTree>
    <p:extLst>
      <p:ext uri="{BB962C8B-B14F-4D97-AF65-F5344CB8AC3E}">
        <p14:creationId xmlns:p14="http://schemas.microsoft.com/office/powerpoint/2010/main" val="269197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465138"/>
            <a:ext cx="5676900" cy="56308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E8DBCC02-3136-4577-B814-53ADA9BB91B1}" type="slidenum">
              <a:rPr lang="ja-JP" altLang="en-US"/>
              <a:pPr>
                <a:defRPr/>
              </a:pPr>
              <a:t>‹#›</a:t>
            </a:fld>
            <a:endParaRPr lang="en-US" altLang="ja-JP"/>
          </a:p>
        </p:txBody>
      </p:sp>
    </p:spTree>
    <p:extLst>
      <p:ext uri="{BB962C8B-B14F-4D97-AF65-F5344CB8AC3E}">
        <p14:creationId xmlns:p14="http://schemas.microsoft.com/office/powerpoint/2010/main" val="4089174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365027EC-972B-4883-9068-6F60FEE93D5A}" type="slidenum">
              <a:rPr lang="ja-JP" altLang="en-US"/>
              <a:pPr>
                <a:defRPr/>
              </a:pPr>
              <a:t>‹#›</a:t>
            </a:fld>
            <a:endParaRPr lang="en-US" altLang="ja-JP"/>
          </a:p>
        </p:txBody>
      </p:sp>
    </p:spTree>
    <p:extLst>
      <p:ext uri="{BB962C8B-B14F-4D97-AF65-F5344CB8AC3E}">
        <p14:creationId xmlns:p14="http://schemas.microsoft.com/office/powerpoint/2010/main" val="400286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pPr>
              <a:defRPr/>
            </a:pPr>
            <a:fld id="{E3E3337A-3DEF-4778-BA82-022AC0E5F9FE}" type="slidenum">
              <a:rPr lang="ja-JP" altLang="en-US"/>
              <a:pPr>
                <a:defRPr/>
              </a:pPr>
              <a:t>‹#›</a:t>
            </a:fld>
            <a:endParaRPr lang="en-US" altLang="ja-JP"/>
          </a:p>
        </p:txBody>
      </p:sp>
    </p:spTree>
    <p:extLst>
      <p:ext uri="{BB962C8B-B14F-4D97-AF65-F5344CB8AC3E}">
        <p14:creationId xmlns:p14="http://schemas.microsoft.com/office/powerpoint/2010/main" val="370917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205F358E-DBC9-4627-9B4B-A95C5D6B02E9}" type="slidenum">
              <a:rPr lang="ja-JP" altLang="en-US"/>
              <a:pPr>
                <a:defRPr/>
              </a:pPr>
              <a:t>‹#›</a:t>
            </a:fld>
            <a:endParaRPr lang="en-US" altLang="ja-JP"/>
          </a:p>
        </p:txBody>
      </p:sp>
    </p:spTree>
    <p:extLst>
      <p:ext uri="{BB962C8B-B14F-4D97-AF65-F5344CB8AC3E}">
        <p14:creationId xmlns:p14="http://schemas.microsoft.com/office/powerpoint/2010/main" val="26227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pPr>
              <a:defRPr/>
            </a:pPr>
            <a:fld id="{F90D732D-6CF2-4B0A-92D5-DB0F46DDA5A4}" type="slidenum">
              <a:rPr lang="ja-JP" altLang="en-US"/>
              <a:pPr>
                <a:defRPr/>
              </a:pPr>
              <a:t>‹#›</a:t>
            </a:fld>
            <a:endParaRPr lang="en-US" altLang="ja-JP"/>
          </a:p>
        </p:txBody>
      </p:sp>
    </p:spTree>
    <p:extLst>
      <p:ext uri="{BB962C8B-B14F-4D97-AF65-F5344CB8AC3E}">
        <p14:creationId xmlns:p14="http://schemas.microsoft.com/office/powerpoint/2010/main" val="84867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pPr>
              <a:defRPr/>
            </a:pPr>
            <a:fld id="{2CAF26C8-3210-4A91-B615-C7DEAC8FA2A6}" type="slidenum">
              <a:rPr lang="ja-JP" altLang="en-US"/>
              <a:pPr>
                <a:defRPr/>
              </a:pPr>
              <a:t>‹#›</a:t>
            </a:fld>
            <a:endParaRPr lang="en-US" altLang="ja-JP"/>
          </a:p>
        </p:txBody>
      </p:sp>
    </p:spTree>
    <p:extLst>
      <p:ext uri="{BB962C8B-B14F-4D97-AF65-F5344CB8AC3E}">
        <p14:creationId xmlns:p14="http://schemas.microsoft.com/office/powerpoint/2010/main" val="3306318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pPr>
              <a:defRPr/>
            </a:pPr>
            <a:fld id="{EF54B643-1C8C-4694-B89D-7BCFD9B208C7}" type="slidenum">
              <a:rPr lang="ja-JP" altLang="en-US"/>
              <a:pPr>
                <a:defRPr/>
              </a:pPr>
              <a:t>‹#›</a:t>
            </a:fld>
            <a:endParaRPr lang="en-US" altLang="ja-JP"/>
          </a:p>
        </p:txBody>
      </p:sp>
    </p:spTree>
    <p:extLst>
      <p:ext uri="{BB962C8B-B14F-4D97-AF65-F5344CB8AC3E}">
        <p14:creationId xmlns:p14="http://schemas.microsoft.com/office/powerpoint/2010/main" val="3275506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5B6E3E08-50F4-46D2-9917-3A9792474AE5}" type="slidenum">
              <a:rPr lang="ja-JP" altLang="en-US"/>
              <a:pPr>
                <a:defRPr/>
              </a:pPr>
              <a:t>‹#›</a:t>
            </a:fld>
            <a:endParaRPr lang="en-US" altLang="ja-JP"/>
          </a:p>
        </p:txBody>
      </p:sp>
    </p:spTree>
    <p:extLst>
      <p:ext uri="{BB962C8B-B14F-4D97-AF65-F5344CB8AC3E}">
        <p14:creationId xmlns:p14="http://schemas.microsoft.com/office/powerpoint/2010/main" val="3458756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pPr>
              <a:defRPr/>
            </a:pPr>
            <a:fld id="{D1FC36DD-979E-4CB4-9387-32D65ADA6870}" type="slidenum">
              <a:rPr lang="ja-JP" altLang="en-US"/>
              <a:pPr>
                <a:defRPr/>
              </a:pPr>
              <a:t>‹#›</a:t>
            </a:fld>
            <a:endParaRPr lang="en-US" altLang="ja-JP"/>
          </a:p>
        </p:txBody>
      </p:sp>
    </p:spTree>
    <p:extLst>
      <p:ext uri="{BB962C8B-B14F-4D97-AF65-F5344CB8AC3E}">
        <p14:creationId xmlns:p14="http://schemas.microsoft.com/office/powerpoint/2010/main" val="3718142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2" name="Freeform 3"/>
            <p:cNvSpPr>
              <a:spLocks/>
            </p:cNvSpPr>
            <p:nvPr/>
          </p:nvSpPr>
          <p:spPr bwMode="hidden">
            <a:xfrm>
              <a:off x="1632" y="-5"/>
              <a:ext cx="1737" cy="4333"/>
            </a:xfrm>
            <a:custGeom>
              <a:avLst/>
              <a:gdLst>
                <a:gd name="T0" fmla="*/ 494 w 1737"/>
                <a:gd name="T1" fmla="*/ 4322 h 4320"/>
                <a:gd name="T2" fmla="*/ 1737 w 1737"/>
                <a:gd name="T3" fmla="*/ 4333 h 4320"/>
                <a:gd name="T4" fmla="*/ 524 w 1737"/>
                <a:gd name="T5" fmla="*/ 0 h 4320"/>
                <a:gd name="T6" fmla="*/ 0 w 1737"/>
                <a:gd name="T7" fmla="*/ 7 h 4320"/>
                <a:gd name="T8" fmla="*/ 494 w 1737"/>
                <a:gd name="T9" fmla="*/ 432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Freeform 4"/>
            <p:cNvSpPr>
              <a:spLocks/>
            </p:cNvSpPr>
            <p:nvPr/>
          </p:nvSpPr>
          <p:spPr bwMode="hidden">
            <a:xfrm>
              <a:off x="0" y="-7"/>
              <a:ext cx="1737" cy="4329"/>
            </a:xfrm>
            <a:custGeom>
              <a:avLst/>
              <a:gdLst>
                <a:gd name="T0" fmla="*/ 494 w 1737"/>
                <a:gd name="T1" fmla="*/ 4318 h 4320"/>
                <a:gd name="T2" fmla="*/ 1737 w 1737"/>
                <a:gd name="T3" fmla="*/ 4329 h 4320"/>
                <a:gd name="T4" fmla="*/ 524 w 1737"/>
                <a:gd name="T5" fmla="*/ 0 h 4320"/>
                <a:gd name="T6" fmla="*/ 0 w 1737"/>
                <a:gd name="T7" fmla="*/ 7 h 4320"/>
                <a:gd name="T8" fmla="*/ 494 w 1737"/>
                <a:gd name="T9" fmla="*/ 431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 name="Freeform 5"/>
            <p:cNvSpPr>
              <a:spLocks/>
            </p:cNvSpPr>
            <p:nvPr/>
          </p:nvSpPr>
          <p:spPr bwMode="hidden">
            <a:xfrm>
              <a:off x="3744" y="-4"/>
              <a:ext cx="1739" cy="4330"/>
            </a:xfrm>
            <a:custGeom>
              <a:avLst/>
              <a:gdLst>
                <a:gd name="T0" fmla="*/ 494 w 1739"/>
                <a:gd name="T1" fmla="*/ 4325 h 4420"/>
                <a:gd name="T2" fmla="*/ 1739 w 1739"/>
                <a:gd name="T3" fmla="*/ 4330 h 4420"/>
                <a:gd name="T4" fmla="*/ 524 w 1739"/>
                <a:gd name="T5" fmla="*/ 0 h 4420"/>
                <a:gd name="T6" fmla="*/ 0 w 1739"/>
                <a:gd name="T7" fmla="*/ 7 h 4420"/>
                <a:gd name="T8" fmla="*/ 494 w 1739"/>
                <a:gd name="T9" fmla="*/ 432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5" name="Freeform 6"/>
            <p:cNvSpPr>
              <a:spLocks/>
            </p:cNvSpPr>
            <p:nvPr/>
          </p:nvSpPr>
          <p:spPr bwMode="hidden">
            <a:xfrm>
              <a:off x="1920" y="-9"/>
              <a:ext cx="2080" cy="4324"/>
            </a:xfrm>
            <a:custGeom>
              <a:avLst/>
              <a:gdLst>
                <a:gd name="T0" fmla="*/ 0 w 2080"/>
                <a:gd name="T1" fmla="*/ 7 h 4338"/>
                <a:gd name="T2" fmla="*/ 1870 w 2080"/>
                <a:gd name="T3" fmla="*/ 4324 h 4338"/>
                <a:gd name="T4" fmla="*/ 2080 w 2080"/>
                <a:gd name="T5" fmla="*/ 4324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7"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28"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29"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30" name="Freeform 10"/>
            <p:cNvSpPr>
              <a:spLocks/>
            </p:cNvSpPr>
            <p:nvPr userDrawn="1"/>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31"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32"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33"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1043"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44" name="Freeform 15"/>
            <p:cNvSpPr>
              <a:spLocks/>
            </p:cNvSpPr>
            <p:nvPr/>
          </p:nvSpPr>
          <p:spPr bwMode="hidden">
            <a:xfrm>
              <a:off x="1632" y="3956"/>
              <a:ext cx="1737" cy="382"/>
            </a:xfrm>
            <a:custGeom>
              <a:avLst/>
              <a:gdLst>
                <a:gd name="T0" fmla="*/ 494 w 1737"/>
                <a:gd name="T1" fmla="*/ 381 h 4320"/>
                <a:gd name="T2" fmla="*/ 1737 w 1737"/>
                <a:gd name="T3" fmla="*/ 382 h 4320"/>
                <a:gd name="T4" fmla="*/ 524 w 1737"/>
                <a:gd name="T5" fmla="*/ 0 h 4320"/>
                <a:gd name="T6" fmla="*/ 0 w 1737"/>
                <a:gd name="T7" fmla="*/ 1 h 4320"/>
                <a:gd name="T8" fmla="*/ 494 w 1737"/>
                <a:gd name="T9" fmla="*/ 38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5" name="Freeform 16"/>
            <p:cNvSpPr>
              <a:spLocks/>
            </p:cNvSpPr>
            <p:nvPr/>
          </p:nvSpPr>
          <p:spPr bwMode="hidden">
            <a:xfrm>
              <a:off x="0" y="3956"/>
              <a:ext cx="1737" cy="381"/>
            </a:xfrm>
            <a:custGeom>
              <a:avLst/>
              <a:gdLst>
                <a:gd name="T0" fmla="*/ 494 w 1737"/>
                <a:gd name="T1" fmla="*/ 380 h 4320"/>
                <a:gd name="T2" fmla="*/ 1737 w 1737"/>
                <a:gd name="T3" fmla="*/ 381 h 4320"/>
                <a:gd name="T4" fmla="*/ 524 w 1737"/>
                <a:gd name="T5" fmla="*/ 0 h 4320"/>
                <a:gd name="T6" fmla="*/ 0 w 1737"/>
                <a:gd name="T7" fmla="*/ 1 h 4320"/>
                <a:gd name="T8" fmla="*/ 494 w 1737"/>
                <a:gd name="T9" fmla="*/ 38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6" name="Freeform 17"/>
            <p:cNvSpPr>
              <a:spLocks/>
            </p:cNvSpPr>
            <p:nvPr/>
          </p:nvSpPr>
          <p:spPr bwMode="hidden">
            <a:xfrm>
              <a:off x="3744" y="3956"/>
              <a:ext cx="1739" cy="382"/>
            </a:xfrm>
            <a:custGeom>
              <a:avLst/>
              <a:gdLst>
                <a:gd name="T0" fmla="*/ 494 w 1739"/>
                <a:gd name="T1" fmla="*/ 382 h 4420"/>
                <a:gd name="T2" fmla="*/ 1739 w 1739"/>
                <a:gd name="T3" fmla="*/ 382 h 4420"/>
                <a:gd name="T4" fmla="*/ 524 w 1739"/>
                <a:gd name="T5" fmla="*/ 0 h 4420"/>
                <a:gd name="T6" fmla="*/ 0 w 1739"/>
                <a:gd name="T7" fmla="*/ 1 h 4420"/>
                <a:gd name="T8" fmla="*/ 494 w 1739"/>
                <a:gd name="T9" fmla="*/ 38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7" name="Freeform 18"/>
            <p:cNvSpPr>
              <a:spLocks/>
            </p:cNvSpPr>
            <p:nvPr/>
          </p:nvSpPr>
          <p:spPr bwMode="hidden">
            <a:xfrm>
              <a:off x="1920" y="3956"/>
              <a:ext cx="2080" cy="381"/>
            </a:xfrm>
            <a:custGeom>
              <a:avLst/>
              <a:gdLst>
                <a:gd name="T0" fmla="*/ 0 w 2080"/>
                <a:gd name="T1" fmla="*/ 1 h 4338"/>
                <a:gd name="T2" fmla="*/ 1870 w 2080"/>
                <a:gd name="T3" fmla="*/ 381 h 4338"/>
                <a:gd name="T4" fmla="*/ 2080 w 2080"/>
                <a:gd name="T5" fmla="*/ 381 h 4338"/>
                <a:gd name="T6" fmla="*/ 1033 w 2080"/>
                <a:gd name="T7" fmla="*/ 0 h 4338"/>
                <a:gd name="T8" fmla="*/ 0 w 2080"/>
                <a:gd name="T9" fmla="*/ 1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8" name="Rectangle 19"/>
            <p:cNvSpPr>
              <a:spLocks noChangeArrowheads="1"/>
            </p:cNvSpPr>
            <p:nvPr/>
          </p:nvSpPr>
          <p:spPr bwMode="hidden">
            <a:xfrm>
              <a:off x="0" y="3905"/>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140" name="Freeform 20"/>
            <p:cNvSpPr>
              <a:spLocks/>
            </p:cNvSpPr>
            <p:nvPr/>
          </p:nvSpPr>
          <p:spPr bwMode="hidden">
            <a:xfrm>
              <a:off x="2583" y="3918"/>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1" name="Freeform 21"/>
            <p:cNvSpPr>
              <a:spLocks/>
            </p:cNvSpPr>
            <p:nvPr/>
          </p:nvSpPr>
          <p:spPr bwMode="hidden">
            <a:xfrm rot="18897039" flipH="1">
              <a:off x="148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2" name="Freeform 22"/>
            <p:cNvSpPr>
              <a:spLocks/>
            </p:cNvSpPr>
            <p:nvPr/>
          </p:nvSpPr>
          <p:spPr bwMode="hidden">
            <a:xfrm rot="18897039" flipH="1">
              <a:off x="76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3" name="Freeform 23"/>
            <p:cNvSpPr>
              <a:spLocks/>
            </p:cNvSpPr>
            <p:nvPr/>
          </p:nvSpPr>
          <p:spPr bwMode="hidden">
            <a:xfrm rot="18897039" flipH="1">
              <a:off x="31" y="3854"/>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4" name="Freeform 24"/>
            <p:cNvSpPr>
              <a:spLocks/>
            </p:cNvSpPr>
            <p:nvPr/>
          </p:nvSpPr>
          <p:spPr bwMode="hidden">
            <a:xfrm flipH="1" flipV="1">
              <a:off x="576" y="3910"/>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5" name="Freeform 25"/>
            <p:cNvSpPr>
              <a:spLocks/>
            </p:cNvSpPr>
            <p:nvPr/>
          </p:nvSpPr>
          <p:spPr bwMode="hidden">
            <a:xfrm flipH="1" flipV="1">
              <a:off x="240"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6" name="Freeform 26"/>
            <p:cNvSpPr>
              <a:spLocks/>
            </p:cNvSpPr>
            <p:nvPr/>
          </p:nvSpPr>
          <p:spPr bwMode="hidden">
            <a:xfrm flipH="1" flipV="1">
              <a:off x="3036" y="3958"/>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7" name="Freeform 27"/>
            <p:cNvSpPr>
              <a:spLocks/>
            </p:cNvSpPr>
            <p:nvPr/>
          </p:nvSpPr>
          <p:spPr bwMode="hidden">
            <a:xfrm flipH="1" flipV="1">
              <a:off x="3984"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8" name="Freeform 28"/>
            <p:cNvSpPr>
              <a:spLocks/>
            </p:cNvSpPr>
            <p:nvPr/>
          </p:nvSpPr>
          <p:spPr bwMode="hidden">
            <a:xfrm flipH="1" flipV="1">
              <a:off x="3456" y="3910"/>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p>
          </p:txBody>
        </p:sp>
      </p:grpSp>
      <p:sp>
        <p:nvSpPr>
          <p:cNvPr id="1027" name="Rectangle 30"/>
          <p:cNvSpPr>
            <a:spLocks noGrp="1" noChangeArrowheads="1"/>
          </p:cNvSpPr>
          <p:nvPr>
            <p:ph type="title"/>
          </p:nvPr>
        </p:nvSpPr>
        <p:spPr bwMode="auto">
          <a:xfrm>
            <a:off x="685800" y="465138"/>
            <a:ext cx="7772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400" smtClean="0">
                <a:latin typeface="+mn-lt"/>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400" smtClean="0">
                <a:latin typeface="+mn-lt"/>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400" smtClean="0">
                <a:latin typeface="+mn-lt"/>
              </a:defRPr>
            </a:lvl1pPr>
          </a:lstStyle>
          <a:p>
            <a:pPr>
              <a:defRPr/>
            </a:pPr>
            <a:fld id="{20C4D3DC-EF6A-42F0-A17C-26011AA52DC1}" type="slidenum">
              <a:rPr lang="ja-JP" altLang="en-US"/>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l"/>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l"/>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SzPct val="60000"/>
        <a:buFont typeface="Wingdings" panose="05000000000000000000" pitchFamily="2" charset="2"/>
        <a:buChar char="l"/>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60000"/>
        <a:buFont typeface="Wingdings" panose="05000000000000000000" pitchFamily="2" charset="2"/>
        <a:buChar char="l"/>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ja-JP" altLang="en-US">
                <a:latin typeface="Times New Roman" panose="02020603050405020304" pitchFamily="18" charset="0"/>
              </a:rPr>
              <a:t>オペレーティングシステム</a:t>
            </a:r>
          </a:p>
        </p:txBody>
      </p:sp>
      <p:sp>
        <p:nvSpPr>
          <p:cNvPr id="5123" name="Rectangle 3"/>
          <p:cNvSpPr>
            <a:spLocks noGrp="1" noChangeArrowheads="1"/>
          </p:cNvSpPr>
          <p:nvPr>
            <p:ph type="subTitle" idx="1"/>
          </p:nvPr>
        </p:nvSpPr>
        <p:spPr>
          <a:xfrm>
            <a:off x="609600" y="3276600"/>
            <a:ext cx="7467600" cy="2974975"/>
          </a:xfrm>
        </p:spPr>
        <p:txBody>
          <a:bodyPr/>
          <a:lstStyle/>
          <a:p>
            <a:pPr eaLnBrk="1" hangingPunct="1"/>
            <a:r>
              <a:rPr lang="ja-JP" altLang="en-US" dirty="0">
                <a:latin typeface="Times New Roman" panose="02020603050405020304" pitchFamily="18" charset="0"/>
              </a:rPr>
              <a:t>第4回</a:t>
            </a:r>
          </a:p>
          <a:p>
            <a:pPr eaLnBrk="1" hangingPunct="1"/>
            <a:r>
              <a:rPr lang="ja-JP" altLang="en-US" sz="2400" dirty="0">
                <a:latin typeface="Times New Roman" panose="02020603050405020304" pitchFamily="18" charset="0"/>
              </a:rPr>
              <a:t>プロセス管理とスケジューリング</a:t>
            </a:r>
          </a:p>
          <a:p>
            <a:pPr eaLnBrk="1" hangingPunct="1"/>
            <a:r>
              <a:rPr lang="ja-JP" altLang="en-US" dirty="0">
                <a:latin typeface="Times New Roman" panose="02020603050405020304" pitchFamily="18" charset="0"/>
              </a:rPr>
              <a:t>プロセス生成とスレッド</a:t>
            </a:r>
          </a:p>
          <a:p>
            <a:pPr algn="r" eaLnBrk="1" hangingPunct="1"/>
            <a:r>
              <a:rPr lang="en-US" altLang="ja-JP" dirty="0">
                <a:latin typeface="Times New Roman" panose="02020603050405020304" pitchFamily="18" charset="0"/>
              </a:rPr>
              <a:t>http://www.info.kindai.ac.jp/OS</a:t>
            </a:r>
            <a:endParaRPr lang="ja-JP" altLang="en-US" dirty="0">
              <a:latin typeface="Times New Roman" panose="02020603050405020304" pitchFamily="18" charset="0"/>
            </a:endParaRPr>
          </a:p>
          <a:p>
            <a:pPr algn="r" eaLnBrk="1" hangingPunct="1"/>
            <a:r>
              <a:rPr lang="en-US" altLang="ja-JP" dirty="0">
                <a:latin typeface="Times New Roman" panose="02020603050405020304" pitchFamily="18" charset="0"/>
              </a:rPr>
              <a:t>E</a:t>
            </a:r>
            <a:r>
              <a:rPr lang="ja-JP" altLang="en-US" dirty="0">
                <a:latin typeface="Times New Roman" panose="02020603050405020304" pitchFamily="18" charset="0"/>
              </a:rPr>
              <a:t>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latin typeface="Times New Roman" panose="02020603050405020304" pitchFamily="18" charset="0"/>
              </a:rPr>
              <a:t>takasi-i@info.kindai.ac.jp</a:t>
            </a:r>
            <a:endParaRPr lang="ja-JP" altLang="en-US"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152400"/>
            <a:ext cx="6172200" cy="2133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12291" name="Group 3"/>
          <p:cNvGrpSpPr>
            <a:grpSpLocks/>
          </p:cNvGrpSpPr>
          <p:nvPr/>
        </p:nvGrpSpPr>
        <p:grpSpPr bwMode="auto">
          <a:xfrm>
            <a:off x="762000" y="152400"/>
            <a:ext cx="1600200" cy="2057400"/>
            <a:chOff x="672" y="1200"/>
            <a:chExt cx="1008" cy="1296"/>
          </a:xfrm>
        </p:grpSpPr>
        <p:sp>
          <p:nvSpPr>
            <p:cNvPr id="12346" name="Rectangle 4"/>
            <p:cNvSpPr>
              <a:spLocks noChangeArrowheads="1"/>
            </p:cNvSpPr>
            <p:nvPr/>
          </p:nvSpPr>
          <p:spPr bwMode="auto">
            <a:xfrm>
              <a:off x="672" y="1488"/>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12347" name="Rectangle 5"/>
            <p:cNvSpPr>
              <a:spLocks noChangeArrowheads="1"/>
            </p:cNvSpPr>
            <p:nvPr/>
          </p:nvSpPr>
          <p:spPr bwMode="auto">
            <a:xfrm>
              <a:off x="672" y="1824"/>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2348" name="Rectangle 6"/>
            <p:cNvSpPr>
              <a:spLocks noChangeArrowheads="1"/>
            </p:cNvSpPr>
            <p:nvPr/>
          </p:nvSpPr>
          <p:spPr bwMode="auto">
            <a:xfrm>
              <a:off x="672" y="2160"/>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49" name="Text Box 7"/>
            <p:cNvSpPr txBox="1">
              <a:spLocks noChangeArrowheads="1"/>
            </p:cNvSpPr>
            <p:nvPr/>
          </p:nvSpPr>
          <p:spPr bwMode="auto">
            <a:xfrm>
              <a:off x="672" y="1200"/>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親プロセス</a:t>
              </a:r>
            </a:p>
          </p:txBody>
        </p:sp>
      </p:grpSp>
      <p:grpSp>
        <p:nvGrpSpPr>
          <p:cNvPr id="322568" name="Group 8"/>
          <p:cNvGrpSpPr>
            <a:grpSpLocks/>
          </p:cNvGrpSpPr>
          <p:nvPr/>
        </p:nvGrpSpPr>
        <p:grpSpPr bwMode="auto">
          <a:xfrm>
            <a:off x="2438400" y="152400"/>
            <a:ext cx="3810000" cy="2057400"/>
            <a:chOff x="1728" y="1200"/>
            <a:chExt cx="2400" cy="1296"/>
          </a:xfrm>
        </p:grpSpPr>
        <p:grpSp>
          <p:nvGrpSpPr>
            <p:cNvPr id="12335" name="Group 9"/>
            <p:cNvGrpSpPr>
              <a:grpSpLocks/>
            </p:cNvGrpSpPr>
            <p:nvPr/>
          </p:nvGrpSpPr>
          <p:grpSpPr bwMode="auto">
            <a:xfrm>
              <a:off x="2064" y="1200"/>
              <a:ext cx="1008" cy="1296"/>
              <a:chOff x="672" y="1200"/>
              <a:chExt cx="1008" cy="1296"/>
            </a:xfrm>
          </p:grpSpPr>
          <p:sp>
            <p:nvSpPr>
              <p:cNvPr id="12342" name="Rectangle 10"/>
              <p:cNvSpPr>
                <a:spLocks noChangeArrowheads="1"/>
              </p:cNvSpPr>
              <p:nvPr/>
            </p:nvSpPr>
            <p:spPr bwMode="auto">
              <a:xfrm>
                <a:off x="672" y="1488"/>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12343" name="Rectangle 11"/>
              <p:cNvSpPr>
                <a:spLocks noChangeArrowheads="1"/>
              </p:cNvSpPr>
              <p:nvPr/>
            </p:nvSpPr>
            <p:spPr bwMode="auto">
              <a:xfrm>
                <a:off x="672" y="1824"/>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2344" name="Rectangle 12"/>
              <p:cNvSpPr>
                <a:spLocks noChangeArrowheads="1"/>
              </p:cNvSpPr>
              <p:nvPr/>
            </p:nvSpPr>
            <p:spPr bwMode="auto">
              <a:xfrm>
                <a:off x="672" y="2160"/>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45" name="Text Box 13"/>
              <p:cNvSpPr txBox="1">
                <a:spLocks noChangeArrowheads="1"/>
              </p:cNvSpPr>
              <p:nvPr/>
            </p:nvSpPr>
            <p:spPr bwMode="auto">
              <a:xfrm>
                <a:off x="672" y="1200"/>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grpSp>
        <p:grpSp>
          <p:nvGrpSpPr>
            <p:cNvPr id="12336" name="Group 14"/>
            <p:cNvGrpSpPr>
              <a:grpSpLocks/>
            </p:cNvGrpSpPr>
            <p:nvPr/>
          </p:nvGrpSpPr>
          <p:grpSpPr bwMode="auto">
            <a:xfrm>
              <a:off x="3120" y="1200"/>
              <a:ext cx="1008" cy="1296"/>
              <a:chOff x="672" y="1200"/>
              <a:chExt cx="1008" cy="1296"/>
            </a:xfrm>
          </p:grpSpPr>
          <p:sp>
            <p:nvSpPr>
              <p:cNvPr id="12338" name="Rectangle 15"/>
              <p:cNvSpPr>
                <a:spLocks noChangeArrowheads="1"/>
              </p:cNvSpPr>
              <p:nvPr/>
            </p:nvSpPr>
            <p:spPr bwMode="auto">
              <a:xfrm>
                <a:off x="672" y="1488"/>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12339" name="Rectangle 16"/>
              <p:cNvSpPr>
                <a:spLocks noChangeArrowheads="1"/>
              </p:cNvSpPr>
              <p:nvPr/>
            </p:nvSpPr>
            <p:spPr bwMode="auto">
              <a:xfrm>
                <a:off x="672" y="1824"/>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2340" name="Rectangle 17"/>
              <p:cNvSpPr>
                <a:spLocks noChangeArrowheads="1"/>
              </p:cNvSpPr>
              <p:nvPr/>
            </p:nvSpPr>
            <p:spPr bwMode="auto">
              <a:xfrm>
                <a:off x="672" y="2160"/>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41" name="Text Box 18"/>
              <p:cNvSpPr txBox="1">
                <a:spLocks noChangeArrowheads="1"/>
              </p:cNvSpPr>
              <p:nvPr/>
            </p:nvSpPr>
            <p:spPr bwMode="auto">
              <a:xfrm>
                <a:off x="672" y="1200"/>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grpSp>
        <p:sp>
          <p:nvSpPr>
            <p:cNvPr id="12337" name="AutoShape 19"/>
            <p:cNvSpPr>
              <a:spLocks noChangeArrowheads="1"/>
            </p:cNvSpPr>
            <p:nvPr/>
          </p:nvSpPr>
          <p:spPr bwMode="auto">
            <a:xfrm>
              <a:off x="1728" y="1776"/>
              <a:ext cx="288" cy="28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12293" name="Rectangle 20"/>
          <p:cNvSpPr>
            <a:spLocks noChangeArrowheads="1"/>
          </p:cNvSpPr>
          <p:nvPr/>
        </p:nvSpPr>
        <p:spPr bwMode="auto">
          <a:xfrm>
            <a:off x="381000" y="2438400"/>
            <a:ext cx="6172200" cy="2133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12294" name="Group 21"/>
          <p:cNvGrpSpPr>
            <a:grpSpLocks/>
          </p:cNvGrpSpPr>
          <p:nvPr/>
        </p:nvGrpSpPr>
        <p:grpSpPr bwMode="auto">
          <a:xfrm>
            <a:off x="762000" y="2438400"/>
            <a:ext cx="1600200" cy="2057400"/>
            <a:chOff x="672" y="1200"/>
            <a:chExt cx="1008" cy="1296"/>
          </a:xfrm>
        </p:grpSpPr>
        <p:sp>
          <p:nvSpPr>
            <p:cNvPr id="12331" name="Rectangle 22"/>
            <p:cNvSpPr>
              <a:spLocks noChangeArrowheads="1"/>
            </p:cNvSpPr>
            <p:nvPr/>
          </p:nvSpPr>
          <p:spPr bwMode="auto">
            <a:xfrm>
              <a:off x="672" y="1488"/>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12332" name="Rectangle 23"/>
            <p:cNvSpPr>
              <a:spLocks noChangeArrowheads="1"/>
            </p:cNvSpPr>
            <p:nvPr/>
          </p:nvSpPr>
          <p:spPr bwMode="auto">
            <a:xfrm>
              <a:off x="672" y="1824"/>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2333" name="Rectangle 24"/>
            <p:cNvSpPr>
              <a:spLocks noChangeArrowheads="1"/>
            </p:cNvSpPr>
            <p:nvPr/>
          </p:nvSpPr>
          <p:spPr bwMode="auto">
            <a:xfrm>
              <a:off x="672" y="2160"/>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34" name="Text Box 25"/>
            <p:cNvSpPr txBox="1">
              <a:spLocks noChangeArrowheads="1"/>
            </p:cNvSpPr>
            <p:nvPr/>
          </p:nvSpPr>
          <p:spPr bwMode="auto">
            <a:xfrm>
              <a:off x="672" y="1200"/>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親プロセス</a:t>
              </a:r>
            </a:p>
          </p:txBody>
        </p:sp>
      </p:grpSp>
      <p:grpSp>
        <p:nvGrpSpPr>
          <p:cNvPr id="322586" name="Group 26"/>
          <p:cNvGrpSpPr>
            <a:grpSpLocks/>
          </p:cNvGrpSpPr>
          <p:nvPr/>
        </p:nvGrpSpPr>
        <p:grpSpPr bwMode="auto">
          <a:xfrm>
            <a:off x="2438400" y="2438400"/>
            <a:ext cx="3810000" cy="2057400"/>
            <a:chOff x="1728" y="2736"/>
            <a:chExt cx="2400" cy="1296"/>
          </a:xfrm>
        </p:grpSpPr>
        <p:grpSp>
          <p:nvGrpSpPr>
            <p:cNvPr id="12322" name="Group 27"/>
            <p:cNvGrpSpPr>
              <a:grpSpLocks/>
            </p:cNvGrpSpPr>
            <p:nvPr/>
          </p:nvGrpSpPr>
          <p:grpSpPr bwMode="auto">
            <a:xfrm>
              <a:off x="2064" y="2736"/>
              <a:ext cx="1008" cy="1296"/>
              <a:chOff x="2064" y="2736"/>
              <a:chExt cx="1008" cy="1296"/>
            </a:xfrm>
          </p:grpSpPr>
          <p:sp>
            <p:nvSpPr>
              <p:cNvPr id="12328" name="Rectangle 28"/>
              <p:cNvSpPr>
                <a:spLocks noChangeArrowheads="1"/>
              </p:cNvSpPr>
              <p:nvPr/>
            </p:nvSpPr>
            <p:spPr bwMode="auto">
              <a:xfrm>
                <a:off x="2064" y="3360"/>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2329" name="Rectangle 29"/>
              <p:cNvSpPr>
                <a:spLocks noChangeArrowheads="1"/>
              </p:cNvSpPr>
              <p:nvPr/>
            </p:nvSpPr>
            <p:spPr bwMode="auto">
              <a:xfrm>
                <a:off x="2064" y="3696"/>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30" name="Text Box 30"/>
              <p:cNvSpPr txBox="1">
                <a:spLocks noChangeArrowheads="1"/>
              </p:cNvSpPr>
              <p:nvPr/>
            </p:nvSpPr>
            <p:spPr bwMode="auto">
              <a:xfrm>
                <a:off x="2064" y="2736"/>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grpSp>
        <p:grpSp>
          <p:nvGrpSpPr>
            <p:cNvPr id="12323" name="Group 31"/>
            <p:cNvGrpSpPr>
              <a:grpSpLocks/>
            </p:cNvGrpSpPr>
            <p:nvPr/>
          </p:nvGrpSpPr>
          <p:grpSpPr bwMode="auto">
            <a:xfrm>
              <a:off x="3120" y="2736"/>
              <a:ext cx="1008" cy="1296"/>
              <a:chOff x="3120" y="2736"/>
              <a:chExt cx="1008" cy="1296"/>
            </a:xfrm>
          </p:grpSpPr>
          <p:sp>
            <p:nvSpPr>
              <p:cNvPr id="12325" name="Rectangle 32"/>
              <p:cNvSpPr>
                <a:spLocks noChangeArrowheads="1"/>
              </p:cNvSpPr>
              <p:nvPr/>
            </p:nvSpPr>
            <p:spPr bwMode="auto">
              <a:xfrm>
                <a:off x="3120" y="3360"/>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2326" name="Rectangle 33"/>
              <p:cNvSpPr>
                <a:spLocks noChangeArrowheads="1"/>
              </p:cNvSpPr>
              <p:nvPr/>
            </p:nvSpPr>
            <p:spPr bwMode="auto">
              <a:xfrm>
                <a:off x="3120" y="3696"/>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27" name="Text Box 34"/>
              <p:cNvSpPr txBox="1">
                <a:spLocks noChangeArrowheads="1"/>
              </p:cNvSpPr>
              <p:nvPr/>
            </p:nvSpPr>
            <p:spPr bwMode="auto">
              <a:xfrm>
                <a:off x="3120" y="2736"/>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grpSp>
        <p:sp>
          <p:nvSpPr>
            <p:cNvPr id="12324" name="AutoShape 35"/>
            <p:cNvSpPr>
              <a:spLocks noChangeArrowheads="1"/>
            </p:cNvSpPr>
            <p:nvPr/>
          </p:nvSpPr>
          <p:spPr bwMode="auto">
            <a:xfrm>
              <a:off x="1728" y="3312"/>
              <a:ext cx="288" cy="28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322596" name="Group 36"/>
          <p:cNvGrpSpPr>
            <a:grpSpLocks/>
          </p:cNvGrpSpPr>
          <p:nvPr/>
        </p:nvGrpSpPr>
        <p:grpSpPr bwMode="auto">
          <a:xfrm>
            <a:off x="2362200" y="3200400"/>
            <a:ext cx="3124200" cy="228600"/>
            <a:chOff x="1680" y="3216"/>
            <a:chExt cx="1968" cy="144"/>
          </a:xfrm>
        </p:grpSpPr>
        <p:sp>
          <p:nvSpPr>
            <p:cNvPr id="12319" name="Arc 37"/>
            <p:cNvSpPr>
              <a:spLocks/>
            </p:cNvSpPr>
            <p:nvPr/>
          </p:nvSpPr>
          <p:spPr bwMode="auto">
            <a:xfrm>
              <a:off x="2400" y="3216"/>
              <a:ext cx="144" cy="144"/>
            </a:xfrm>
            <a:custGeom>
              <a:avLst/>
              <a:gdLst>
                <a:gd name="T0" fmla="*/ 0 w 21600"/>
                <a:gd name="T1" fmla="*/ 0 h 21600"/>
                <a:gd name="T2" fmla="*/ 144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0" name="Arc 38"/>
            <p:cNvSpPr>
              <a:spLocks/>
            </p:cNvSpPr>
            <p:nvPr/>
          </p:nvSpPr>
          <p:spPr bwMode="auto">
            <a:xfrm>
              <a:off x="3504" y="3216"/>
              <a:ext cx="144" cy="144"/>
            </a:xfrm>
            <a:custGeom>
              <a:avLst/>
              <a:gdLst>
                <a:gd name="T0" fmla="*/ 0 w 21600"/>
                <a:gd name="T1" fmla="*/ 0 h 21600"/>
                <a:gd name="T2" fmla="*/ 144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1" name="Line 39"/>
            <p:cNvSpPr>
              <a:spLocks noChangeShapeType="1"/>
            </p:cNvSpPr>
            <p:nvPr/>
          </p:nvSpPr>
          <p:spPr bwMode="auto">
            <a:xfrm flipH="1">
              <a:off x="1680" y="3216"/>
              <a:ext cx="1824" cy="0"/>
            </a:xfrm>
            <a:prstGeom prst="line">
              <a:avLst/>
            </a:prstGeom>
            <a:noFill/>
            <a:ln w="38100">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22602" name="Text Box 42"/>
          <p:cNvSpPr txBox="1">
            <a:spLocks noChangeArrowheads="1"/>
          </p:cNvSpPr>
          <p:nvPr/>
        </p:nvSpPr>
        <p:spPr bwMode="auto">
          <a:xfrm>
            <a:off x="6629400" y="2895600"/>
            <a:ext cx="20764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コード領域を</a:t>
            </a:r>
          </a:p>
          <a:p>
            <a:pPr eaLnBrk="1" hangingPunct="1"/>
            <a:r>
              <a:rPr lang="ja-JP" altLang="en-US" sz="2800"/>
              <a:t>共有する</a:t>
            </a:r>
          </a:p>
        </p:txBody>
      </p:sp>
      <p:sp>
        <p:nvSpPr>
          <p:cNvPr id="322603" name="Text Box 43"/>
          <p:cNvSpPr txBox="1">
            <a:spLocks noChangeArrowheads="1"/>
          </p:cNvSpPr>
          <p:nvPr/>
        </p:nvSpPr>
        <p:spPr bwMode="auto">
          <a:xfrm>
            <a:off x="6477000" y="914400"/>
            <a:ext cx="24399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全てコピーする</a:t>
            </a:r>
          </a:p>
        </p:txBody>
      </p:sp>
      <p:sp>
        <p:nvSpPr>
          <p:cNvPr id="12299" name="Rectangle 44"/>
          <p:cNvSpPr>
            <a:spLocks noChangeArrowheads="1"/>
          </p:cNvSpPr>
          <p:nvPr/>
        </p:nvSpPr>
        <p:spPr bwMode="auto">
          <a:xfrm>
            <a:off x="381000" y="4724400"/>
            <a:ext cx="6172200" cy="2133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12300" name="Group 45"/>
          <p:cNvGrpSpPr>
            <a:grpSpLocks/>
          </p:cNvGrpSpPr>
          <p:nvPr/>
        </p:nvGrpSpPr>
        <p:grpSpPr bwMode="auto">
          <a:xfrm>
            <a:off x="762000" y="4724400"/>
            <a:ext cx="1600200" cy="2057400"/>
            <a:chOff x="672" y="1200"/>
            <a:chExt cx="1008" cy="1296"/>
          </a:xfrm>
        </p:grpSpPr>
        <p:sp>
          <p:nvSpPr>
            <p:cNvPr id="12315" name="Rectangle 46"/>
            <p:cNvSpPr>
              <a:spLocks noChangeArrowheads="1"/>
            </p:cNvSpPr>
            <p:nvPr/>
          </p:nvSpPr>
          <p:spPr bwMode="auto">
            <a:xfrm>
              <a:off x="672" y="1488"/>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12316" name="Rectangle 47"/>
            <p:cNvSpPr>
              <a:spLocks noChangeArrowheads="1"/>
            </p:cNvSpPr>
            <p:nvPr/>
          </p:nvSpPr>
          <p:spPr bwMode="auto">
            <a:xfrm>
              <a:off x="672" y="1824"/>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2317" name="Rectangle 48"/>
            <p:cNvSpPr>
              <a:spLocks noChangeArrowheads="1"/>
            </p:cNvSpPr>
            <p:nvPr/>
          </p:nvSpPr>
          <p:spPr bwMode="auto">
            <a:xfrm>
              <a:off x="672" y="2160"/>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18" name="Text Box 49"/>
            <p:cNvSpPr txBox="1">
              <a:spLocks noChangeArrowheads="1"/>
            </p:cNvSpPr>
            <p:nvPr/>
          </p:nvSpPr>
          <p:spPr bwMode="auto">
            <a:xfrm>
              <a:off x="672" y="1200"/>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親プロセス</a:t>
              </a:r>
            </a:p>
          </p:txBody>
        </p:sp>
      </p:grpSp>
      <p:grpSp>
        <p:nvGrpSpPr>
          <p:cNvPr id="322629" name="Group 69"/>
          <p:cNvGrpSpPr>
            <a:grpSpLocks/>
          </p:cNvGrpSpPr>
          <p:nvPr/>
        </p:nvGrpSpPr>
        <p:grpSpPr bwMode="auto">
          <a:xfrm>
            <a:off x="2438400" y="4724400"/>
            <a:ext cx="3810000" cy="2057400"/>
            <a:chOff x="1536" y="2976"/>
            <a:chExt cx="2400" cy="1296"/>
          </a:xfrm>
        </p:grpSpPr>
        <p:sp>
          <p:nvSpPr>
            <p:cNvPr id="12310" name="Text Box 54"/>
            <p:cNvSpPr txBox="1">
              <a:spLocks noChangeArrowheads="1"/>
            </p:cNvSpPr>
            <p:nvPr/>
          </p:nvSpPr>
          <p:spPr bwMode="auto">
            <a:xfrm>
              <a:off x="1872" y="2976"/>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sp>
          <p:nvSpPr>
            <p:cNvPr id="12311" name="Text Box 58"/>
            <p:cNvSpPr txBox="1">
              <a:spLocks noChangeArrowheads="1"/>
            </p:cNvSpPr>
            <p:nvPr/>
          </p:nvSpPr>
          <p:spPr bwMode="auto">
            <a:xfrm>
              <a:off x="2928" y="2976"/>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sp>
          <p:nvSpPr>
            <p:cNvPr id="12312" name="Rectangle 53"/>
            <p:cNvSpPr>
              <a:spLocks noChangeArrowheads="1"/>
            </p:cNvSpPr>
            <p:nvPr/>
          </p:nvSpPr>
          <p:spPr bwMode="auto">
            <a:xfrm>
              <a:off x="1872" y="3936"/>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13" name="Rectangle 57"/>
            <p:cNvSpPr>
              <a:spLocks noChangeArrowheads="1"/>
            </p:cNvSpPr>
            <p:nvPr/>
          </p:nvSpPr>
          <p:spPr bwMode="auto">
            <a:xfrm>
              <a:off x="2928" y="3936"/>
              <a:ext cx="100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2314" name="AutoShape 59"/>
            <p:cNvSpPr>
              <a:spLocks noChangeArrowheads="1"/>
            </p:cNvSpPr>
            <p:nvPr/>
          </p:nvSpPr>
          <p:spPr bwMode="auto">
            <a:xfrm>
              <a:off x="1536" y="3552"/>
              <a:ext cx="288" cy="288"/>
            </a:xfrm>
            <a:prstGeom prst="right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322624" name="Text Box 64"/>
          <p:cNvSpPr txBox="1">
            <a:spLocks noChangeArrowheads="1"/>
          </p:cNvSpPr>
          <p:nvPr/>
        </p:nvSpPr>
        <p:spPr bwMode="auto">
          <a:xfrm>
            <a:off x="6629400" y="5203825"/>
            <a:ext cx="215582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コード領域,</a:t>
            </a:r>
          </a:p>
          <a:p>
            <a:pPr eaLnBrk="1" hangingPunct="1"/>
            <a:r>
              <a:rPr lang="ja-JP" altLang="en-US" sz="2800"/>
              <a:t>データ領域を</a:t>
            </a:r>
          </a:p>
          <a:p>
            <a:pPr eaLnBrk="1" hangingPunct="1"/>
            <a:r>
              <a:rPr lang="ja-JP" altLang="en-US" sz="2800"/>
              <a:t>共有する</a:t>
            </a:r>
          </a:p>
        </p:txBody>
      </p:sp>
      <p:grpSp>
        <p:nvGrpSpPr>
          <p:cNvPr id="322628" name="Group 68"/>
          <p:cNvGrpSpPr>
            <a:grpSpLocks/>
          </p:cNvGrpSpPr>
          <p:nvPr/>
        </p:nvGrpSpPr>
        <p:grpSpPr bwMode="auto">
          <a:xfrm>
            <a:off x="2362200" y="5486400"/>
            <a:ext cx="3124200" cy="685800"/>
            <a:chOff x="1488" y="3456"/>
            <a:chExt cx="1968" cy="432"/>
          </a:xfrm>
        </p:grpSpPr>
        <p:grpSp>
          <p:nvGrpSpPr>
            <p:cNvPr id="12304" name="Group 60"/>
            <p:cNvGrpSpPr>
              <a:grpSpLocks/>
            </p:cNvGrpSpPr>
            <p:nvPr/>
          </p:nvGrpSpPr>
          <p:grpSpPr bwMode="auto">
            <a:xfrm>
              <a:off x="1488" y="3456"/>
              <a:ext cx="1968" cy="144"/>
              <a:chOff x="1680" y="3216"/>
              <a:chExt cx="1968" cy="144"/>
            </a:xfrm>
          </p:grpSpPr>
          <p:sp>
            <p:nvSpPr>
              <p:cNvPr id="12307" name="Arc 61"/>
              <p:cNvSpPr>
                <a:spLocks/>
              </p:cNvSpPr>
              <p:nvPr/>
            </p:nvSpPr>
            <p:spPr bwMode="auto">
              <a:xfrm>
                <a:off x="2400" y="3216"/>
                <a:ext cx="144" cy="144"/>
              </a:xfrm>
              <a:custGeom>
                <a:avLst/>
                <a:gdLst>
                  <a:gd name="T0" fmla="*/ 0 w 21600"/>
                  <a:gd name="T1" fmla="*/ 0 h 21600"/>
                  <a:gd name="T2" fmla="*/ 144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8" name="Arc 62"/>
              <p:cNvSpPr>
                <a:spLocks/>
              </p:cNvSpPr>
              <p:nvPr/>
            </p:nvSpPr>
            <p:spPr bwMode="auto">
              <a:xfrm>
                <a:off x="3504" y="3216"/>
                <a:ext cx="144" cy="144"/>
              </a:xfrm>
              <a:custGeom>
                <a:avLst/>
                <a:gdLst>
                  <a:gd name="T0" fmla="*/ 0 w 21600"/>
                  <a:gd name="T1" fmla="*/ 0 h 21600"/>
                  <a:gd name="T2" fmla="*/ 144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9" name="Line 63"/>
              <p:cNvSpPr>
                <a:spLocks noChangeShapeType="1"/>
              </p:cNvSpPr>
              <p:nvPr/>
            </p:nvSpPr>
            <p:spPr bwMode="auto">
              <a:xfrm flipH="1">
                <a:off x="1680" y="3216"/>
                <a:ext cx="1824" cy="0"/>
              </a:xfrm>
              <a:prstGeom prst="line">
                <a:avLst/>
              </a:prstGeom>
              <a:noFill/>
              <a:ln w="38100">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12305" name="Line 65"/>
            <p:cNvSpPr>
              <a:spLocks noChangeShapeType="1"/>
            </p:cNvSpPr>
            <p:nvPr/>
          </p:nvSpPr>
          <p:spPr bwMode="auto">
            <a:xfrm>
              <a:off x="2352" y="3552"/>
              <a:ext cx="0" cy="336"/>
            </a:xfrm>
            <a:prstGeom prst="line">
              <a:avLst/>
            </a:prstGeom>
            <a:noFill/>
            <a:ln w="3810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2306" name="Line 66"/>
            <p:cNvSpPr>
              <a:spLocks noChangeShapeType="1"/>
            </p:cNvSpPr>
            <p:nvPr/>
          </p:nvSpPr>
          <p:spPr bwMode="auto">
            <a:xfrm>
              <a:off x="3456" y="3552"/>
              <a:ext cx="0" cy="336"/>
            </a:xfrm>
            <a:prstGeom prst="line">
              <a:avLst/>
            </a:prstGeom>
            <a:noFill/>
            <a:ln w="38100">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22568"/>
                                        </p:tgtEl>
                                        <p:attrNameLst>
                                          <p:attrName>style.visibility</p:attrName>
                                        </p:attrNameLst>
                                      </p:cBhvr>
                                      <p:to>
                                        <p:strVal val="visible"/>
                                      </p:to>
                                    </p:set>
                                    <p:animEffect transition="in" filter="wipe(left)">
                                      <p:cBhvr>
                                        <p:cTn id="7" dur="500"/>
                                        <p:tgtEl>
                                          <p:spTgt spid="3225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22603"/>
                                        </p:tgtEl>
                                        <p:attrNameLst>
                                          <p:attrName>style.visibility</p:attrName>
                                        </p:attrNameLst>
                                      </p:cBhvr>
                                      <p:to>
                                        <p:strVal val="visible"/>
                                      </p:to>
                                    </p:set>
                                    <p:animEffect transition="in" filter="checkerboard(across)">
                                      <p:cBhvr>
                                        <p:cTn id="12" dur="500"/>
                                        <p:tgtEl>
                                          <p:spTgt spid="3226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22586"/>
                                        </p:tgtEl>
                                        <p:attrNameLst>
                                          <p:attrName>style.visibility</p:attrName>
                                        </p:attrNameLst>
                                      </p:cBhvr>
                                      <p:to>
                                        <p:strVal val="visible"/>
                                      </p:to>
                                    </p:set>
                                    <p:animEffect transition="in" filter="wipe(left)">
                                      <p:cBhvr>
                                        <p:cTn id="17" dur="500"/>
                                        <p:tgtEl>
                                          <p:spTgt spid="3225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322596"/>
                                        </p:tgtEl>
                                        <p:attrNameLst>
                                          <p:attrName>style.visibility</p:attrName>
                                        </p:attrNameLst>
                                      </p:cBhvr>
                                      <p:to>
                                        <p:strVal val="visible"/>
                                      </p:to>
                                    </p:set>
                                    <p:animEffect transition="in" filter="wipe(right)">
                                      <p:cBhvr>
                                        <p:cTn id="22" dur="500"/>
                                        <p:tgtEl>
                                          <p:spTgt spid="3225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22602"/>
                                        </p:tgtEl>
                                        <p:attrNameLst>
                                          <p:attrName>style.visibility</p:attrName>
                                        </p:attrNameLst>
                                      </p:cBhvr>
                                      <p:to>
                                        <p:strVal val="visible"/>
                                      </p:to>
                                    </p:set>
                                    <p:animEffect transition="in" filter="checkerboard(across)">
                                      <p:cBhvr>
                                        <p:cTn id="27" dur="500"/>
                                        <p:tgtEl>
                                          <p:spTgt spid="32260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322629"/>
                                        </p:tgtEl>
                                        <p:attrNameLst>
                                          <p:attrName>style.visibility</p:attrName>
                                        </p:attrNameLst>
                                      </p:cBhvr>
                                      <p:to>
                                        <p:strVal val="visible"/>
                                      </p:to>
                                    </p:set>
                                    <p:animEffect transition="in" filter="checkerboard(across)">
                                      <p:cBhvr>
                                        <p:cTn id="32" dur="500"/>
                                        <p:tgtEl>
                                          <p:spTgt spid="32262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nodeType="clickEffect">
                                  <p:stCondLst>
                                    <p:cond delay="0"/>
                                  </p:stCondLst>
                                  <p:childTnLst>
                                    <p:set>
                                      <p:cBhvr>
                                        <p:cTn id="36" dur="1" fill="hold">
                                          <p:stCondLst>
                                            <p:cond delay="0"/>
                                          </p:stCondLst>
                                        </p:cTn>
                                        <p:tgtEl>
                                          <p:spTgt spid="322628"/>
                                        </p:tgtEl>
                                        <p:attrNameLst>
                                          <p:attrName>style.visibility</p:attrName>
                                        </p:attrNameLst>
                                      </p:cBhvr>
                                      <p:to>
                                        <p:strVal val="visible"/>
                                      </p:to>
                                    </p:set>
                                    <p:animEffect transition="in" filter="wipe(right)">
                                      <p:cBhvr>
                                        <p:cTn id="37" dur="500"/>
                                        <p:tgtEl>
                                          <p:spTgt spid="32262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22624"/>
                                        </p:tgtEl>
                                        <p:attrNameLst>
                                          <p:attrName>style.visibility</p:attrName>
                                        </p:attrNameLst>
                                      </p:cBhvr>
                                      <p:to>
                                        <p:strVal val="visible"/>
                                      </p:to>
                                    </p:set>
                                    <p:animEffect transition="in" filter="checkerboard(across)">
                                      <p:cBhvr>
                                        <p:cTn id="42" dur="500"/>
                                        <p:tgtEl>
                                          <p:spTgt spid="3226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602" grpId="0" autoUpdateAnimBg="0"/>
      <p:bldP spid="322603" grpId="0" autoUpdateAnimBg="0"/>
      <p:bldP spid="32262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プログラム</a:t>
            </a:r>
          </a:p>
        </p:txBody>
      </p:sp>
      <p:sp>
        <p:nvSpPr>
          <p:cNvPr id="1433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プログラム</a:t>
            </a:r>
          </a:p>
          <a:p>
            <a:pPr lvl="1" eaLnBrk="1" hangingPunct="1"/>
            <a:r>
              <a:rPr lang="ja-JP" altLang="en-US">
                <a:latin typeface="Times New Roman" panose="02020603050405020304" pitchFamily="18" charset="0"/>
              </a:rPr>
              <a:t>プロセスの静的な実体</a:t>
            </a:r>
          </a:p>
          <a:p>
            <a:pPr lvl="1" eaLnBrk="1" hangingPunct="1"/>
            <a:r>
              <a:rPr lang="ja-JP" altLang="en-US">
                <a:latin typeface="Times New Roman" panose="02020603050405020304" pitchFamily="18" charset="0"/>
              </a:rPr>
              <a:t>以下のいずれかの属性を持つ</a:t>
            </a:r>
          </a:p>
          <a:p>
            <a:pPr lvl="2" eaLnBrk="1" hangingPunct="1"/>
            <a:r>
              <a:rPr lang="ja-JP" altLang="en-US" sz="2800">
                <a:latin typeface="Times New Roman" panose="02020603050405020304" pitchFamily="18" charset="0"/>
              </a:rPr>
              <a:t>再入可能</a:t>
            </a:r>
            <a:r>
              <a:rPr lang="ja-JP" altLang="en-US">
                <a:latin typeface="Times New Roman" panose="02020603050405020304" pitchFamily="18" charset="0"/>
              </a:rPr>
              <a:t>(</a:t>
            </a:r>
            <a:r>
              <a:rPr lang="en-US" altLang="ja-JP" dirty="0">
                <a:latin typeface="Times New Roman" panose="02020603050405020304" pitchFamily="18" charset="0"/>
              </a:rPr>
              <a:t>reentrant)</a:t>
            </a:r>
          </a:p>
          <a:p>
            <a:pPr lvl="3" eaLnBrk="1" hangingPunct="1"/>
            <a:r>
              <a:rPr lang="ja-JP" altLang="en-US" sz="2400">
                <a:latin typeface="Times New Roman" panose="02020603050405020304" pitchFamily="18" charset="0"/>
              </a:rPr>
              <a:t>再帰的再入可能, 非再帰的再入可能</a:t>
            </a:r>
          </a:p>
          <a:p>
            <a:pPr lvl="2" eaLnBrk="1" hangingPunct="1"/>
            <a:r>
              <a:rPr lang="ja-JP" altLang="en-US" sz="2800">
                <a:latin typeface="Times New Roman" panose="02020603050405020304" pitchFamily="18" charset="0"/>
              </a:rPr>
              <a:t>逐次再使用可能</a:t>
            </a:r>
            <a:r>
              <a:rPr lang="ja-JP" altLang="en-US">
                <a:latin typeface="Times New Roman" panose="02020603050405020304" pitchFamily="18" charset="0"/>
              </a:rPr>
              <a:t>(</a:t>
            </a:r>
            <a:r>
              <a:rPr lang="en-US" altLang="ja-JP" dirty="0">
                <a:latin typeface="Times New Roman" panose="02020603050405020304" pitchFamily="18" charset="0"/>
              </a:rPr>
              <a:t>serially reusable)</a:t>
            </a:r>
          </a:p>
          <a:p>
            <a:pPr lvl="2" eaLnBrk="1" hangingPunct="1"/>
            <a:r>
              <a:rPr lang="ja-JP" altLang="en-US" sz="2800">
                <a:latin typeface="Times New Roman" panose="02020603050405020304" pitchFamily="18" charset="0"/>
              </a:rPr>
              <a:t>再使用不能</a:t>
            </a:r>
            <a:r>
              <a:rPr lang="ja-JP" altLang="en-US">
                <a:latin typeface="Times New Roman" panose="02020603050405020304" pitchFamily="18" charset="0"/>
              </a:rPr>
              <a:t>(</a:t>
            </a:r>
            <a:r>
              <a:rPr lang="en-US" altLang="ja-JP" dirty="0" err="1">
                <a:latin typeface="Times New Roman" panose="02020603050405020304" pitchFamily="18" charset="0"/>
              </a:rPr>
              <a:t>nonreentrant</a:t>
            </a:r>
            <a:r>
              <a:rPr lang="en-US" altLang="ja-JP" dirty="0">
                <a:latin typeface="Times New Roman" panose="02020603050405020304"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00100"/>
            <a:ext cx="7772400" cy="762000"/>
          </a:xfrm>
        </p:spPr>
        <p:txBody>
          <a:bodyPr/>
          <a:lstStyle/>
          <a:p>
            <a:pPr eaLnBrk="1" hangingPunct="1"/>
            <a:r>
              <a:rPr lang="ja-JP" altLang="en-US"/>
              <a:t>プログラム</a:t>
            </a:r>
          </a:p>
        </p:txBody>
      </p:sp>
      <p:sp>
        <p:nvSpPr>
          <p:cNvPr id="15363" name="Text Box 3"/>
          <p:cNvSpPr txBox="1">
            <a:spLocks noChangeArrowheads="1"/>
          </p:cNvSpPr>
          <p:nvPr/>
        </p:nvSpPr>
        <p:spPr bwMode="auto">
          <a:xfrm>
            <a:off x="304800" y="19812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15364" name="Text Box 4"/>
          <p:cNvSpPr txBox="1">
            <a:spLocks noChangeArrowheads="1"/>
          </p:cNvSpPr>
          <p:nvPr/>
        </p:nvSpPr>
        <p:spPr bwMode="auto">
          <a:xfrm>
            <a:off x="304800" y="28956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p:txBody>
      </p:sp>
      <p:sp>
        <p:nvSpPr>
          <p:cNvPr id="15365" name="Text Box 5"/>
          <p:cNvSpPr txBox="1">
            <a:spLocks noChangeArrowheads="1"/>
          </p:cNvSpPr>
          <p:nvPr/>
        </p:nvSpPr>
        <p:spPr bwMode="auto">
          <a:xfrm>
            <a:off x="304800" y="3886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C</a:t>
            </a:r>
          </a:p>
        </p:txBody>
      </p:sp>
      <p:sp>
        <p:nvSpPr>
          <p:cNvPr id="330758" name="Line 6"/>
          <p:cNvSpPr>
            <a:spLocks noChangeShapeType="1"/>
          </p:cNvSpPr>
          <p:nvPr/>
        </p:nvSpPr>
        <p:spPr bwMode="auto">
          <a:xfrm>
            <a:off x="2133600" y="2209800"/>
            <a:ext cx="1143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59" name="Line 7"/>
          <p:cNvSpPr>
            <a:spLocks noChangeShapeType="1"/>
          </p:cNvSpPr>
          <p:nvPr/>
        </p:nvSpPr>
        <p:spPr bwMode="auto">
          <a:xfrm>
            <a:off x="3276600" y="22098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0" name="Line 8"/>
          <p:cNvSpPr>
            <a:spLocks noChangeShapeType="1"/>
          </p:cNvSpPr>
          <p:nvPr/>
        </p:nvSpPr>
        <p:spPr bwMode="auto">
          <a:xfrm>
            <a:off x="3276600" y="3124200"/>
            <a:ext cx="1828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1" name="Line 9"/>
          <p:cNvSpPr>
            <a:spLocks noChangeShapeType="1"/>
          </p:cNvSpPr>
          <p:nvPr/>
        </p:nvSpPr>
        <p:spPr bwMode="auto">
          <a:xfrm flipV="1">
            <a:off x="5105400" y="22098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2" name="Line 10"/>
          <p:cNvSpPr>
            <a:spLocks noChangeShapeType="1"/>
          </p:cNvSpPr>
          <p:nvPr/>
        </p:nvSpPr>
        <p:spPr bwMode="auto">
          <a:xfrm flipV="1">
            <a:off x="5105400" y="2209800"/>
            <a:ext cx="1447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3" name="Line 11"/>
          <p:cNvSpPr>
            <a:spLocks noChangeShapeType="1"/>
          </p:cNvSpPr>
          <p:nvPr/>
        </p:nvSpPr>
        <p:spPr bwMode="auto">
          <a:xfrm>
            <a:off x="3810000" y="4114800"/>
            <a:ext cx="2209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4" name="Line 12"/>
          <p:cNvSpPr>
            <a:spLocks noChangeShapeType="1"/>
          </p:cNvSpPr>
          <p:nvPr/>
        </p:nvSpPr>
        <p:spPr bwMode="auto">
          <a:xfrm flipV="1">
            <a:off x="6019800" y="3124200"/>
            <a:ext cx="0" cy="990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5" name="Line 13"/>
          <p:cNvSpPr>
            <a:spLocks noChangeShapeType="1"/>
          </p:cNvSpPr>
          <p:nvPr/>
        </p:nvSpPr>
        <p:spPr bwMode="auto">
          <a:xfrm>
            <a:off x="6019800" y="3124200"/>
            <a:ext cx="12192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6" name="Line 14"/>
          <p:cNvSpPr>
            <a:spLocks noChangeShapeType="1"/>
          </p:cNvSpPr>
          <p:nvPr/>
        </p:nvSpPr>
        <p:spPr bwMode="auto">
          <a:xfrm flipV="1">
            <a:off x="7239000" y="3124200"/>
            <a:ext cx="0" cy="990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7" name="Line 15"/>
          <p:cNvSpPr>
            <a:spLocks noChangeShapeType="1"/>
          </p:cNvSpPr>
          <p:nvPr/>
        </p:nvSpPr>
        <p:spPr bwMode="auto">
          <a:xfrm>
            <a:off x="7239000" y="4114800"/>
            <a:ext cx="762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0768" name="AutoShape 16"/>
          <p:cNvSpPr>
            <a:spLocks noChangeArrowheads="1"/>
          </p:cNvSpPr>
          <p:nvPr/>
        </p:nvSpPr>
        <p:spPr bwMode="auto">
          <a:xfrm>
            <a:off x="152400" y="838200"/>
            <a:ext cx="1905000" cy="914400"/>
          </a:xfrm>
          <a:prstGeom prst="wedgeRoundRectCallout">
            <a:avLst>
              <a:gd name="adj1" fmla="val 114333"/>
              <a:gd name="adj2" fmla="val 98611"/>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a:p>
            <a:pPr eaLnBrk="1" hangingPunct="1"/>
            <a:r>
              <a:rPr lang="ja-JP" altLang="en-US"/>
              <a:t>呼び出し</a:t>
            </a:r>
          </a:p>
          <a:p>
            <a:pPr algn="ctr" eaLnBrk="1" hangingPunct="1"/>
            <a:endParaRPr lang="ja-JP" altLang="en-US"/>
          </a:p>
        </p:txBody>
      </p:sp>
      <p:sp>
        <p:nvSpPr>
          <p:cNvPr id="330769" name="Text Box 17"/>
          <p:cNvSpPr txBox="1">
            <a:spLocks noChangeArrowheads="1"/>
          </p:cNvSpPr>
          <p:nvPr/>
        </p:nvSpPr>
        <p:spPr bwMode="auto">
          <a:xfrm>
            <a:off x="1143000" y="4953000"/>
            <a:ext cx="56578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1つのプログラムは複数のプロセスで</a:t>
            </a:r>
          </a:p>
          <a:p>
            <a:pPr eaLnBrk="1" hangingPunct="1"/>
            <a:r>
              <a:rPr lang="ja-JP" altLang="en-US" sz="2800" dirty="0"/>
              <a:t>使用される可能性がある</a:t>
            </a:r>
          </a:p>
        </p:txBody>
      </p:sp>
      <p:grpSp>
        <p:nvGrpSpPr>
          <p:cNvPr id="330771" name="Group 19"/>
          <p:cNvGrpSpPr>
            <a:grpSpLocks/>
          </p:cNvGrpSpPr>
          <p:nvPr/>
        </p:nvGrpSpPr>
        <p:grpSpPr bwMode="auto">
          <a:xfrm>
            <a:off x="1981200" y="1828800"/>
            <a:ext cx="4953000" cy="1676400"/>
            <a:chOff x="1248" y="1152"/>
            <a:chExt cx="3120" cy="1056"/>
          </a:xfrm>
        </p:grpSpPr>
        <p:sp>
          <p:nvSpPr>
            <p:cNvPr id="15387" name="Line 20"/>
            <p:cNvSpPr>
              <a:spLocks noChangeShapeType="1"/>
            </p:cNvSpPr>
            <p:nvPr/>
          </p:nvSpPr>
          <p:spPr bwMode="auto">
            <a:xfrm>
              <a:off x="1248" y="1152"/>
              <a:ext cx="312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88" name="Line 21"/>
            <p:cNvSpPr>
              <a:spLocks noChangeShapeType="1"/>
            </p:cNvSpPr>
            <p:nvPr/>
          </p:nvSpPr>
          <p:spPr bwMode="auto">
            <a:xfrm>
              <a:off x="1248" y="1152"/>
              <a:ext cx="0" cy="1056"/>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89" name="Line 22"/>
            <p:cNvSpPr>
              <a:spLocks noChangeShapeType="1"/>
            </p:cNvSpPr>
            <p:nvPr/>
          </p:nvSpPr>
          <p:spPr bwMode="auto">
            <a:xfrm>
              <a:off x="1248" y="2208"/>
              <a:ext cx="216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90" name="Line 23"/>
            <p:cNvSpPr>
              <a:spLocks noChangeShapeType="1"/>
            </p:cNvSpPr>
            <p:nvPr/>
          </p:nvSpPr>
          <p:spPr bwMode="auto">
            <a:xfrm>
              <a:off x="3408" y="1680"/>
              <a:ext cx="96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91" name="Line 24"/>
            <p:cNvSpPr>
              <a:spLocks noChangeShapeType="1"/>
            </p:cNvSpPr>
            <p:nvPr/>
          </p:nvSpPr>
          <p:spPr bwMode="auto">
            <a:xfrm>
              <a:off x="4368" y="1152"/>
              <a:ext cx="0" cy="528"/>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92" name="Line 25"/>
            <p:cNvSpPr>
              <a:spLocks noChangeShapeType="1"/>
            </p:cNvSpPr>
            <p:nvPr/>
          </p:nvSpPr>
          <p:spPr bwMode="auto">
            <a:xfrm>
              <a:off x="3408" y="1680"/>
              <a:ext cx="0" cy="528"/>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0778" name="Group 26"/>
          <p:cNvGrpSpPr>
            <a:grpSpLocks/>
          </p:cNvGrpSpPr>
          <p:nvPr/>
        </p:nvGrpSpPr>
        <p:grpSpPr bwMode="auto">
          <a:xfrm>
            <a:off x="3429000" y="2819400"/>
            <a:ext cx="4876800" cy="1676400"/>
            <a:chOff x="2160" y="1776"/>
            <a:chExt cx="3072" cy="1056"/>
          </a:xfrm>
        </p:grpSpPr>
        <p:sp>
          <p:nvSpPr>
            <p:cNvPr id="15381" name="Line 27"/>
            <p:cNvSpPr>
              <a:spLocks noChangeShapeType="1"/>
            </p:cNvSpPr>
            <p:nvPr/>
          </p:nvSpPr>
          <p:spPr bwMode="auto">
            <a:xfrm>
              <a:off x="2160" y="2352"/>
              <a:ext cx="134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82" name="Line 28"/>
            <p:cNvSpPr>
              <a:spLocks noChangeShapeType="1"/>
            </p:cNvSpPr>
            <p:nvPr/>
          </p:nvSpPr>
          <p:spPr bwMode="auto">
            <a:xfrm>
              <a:off x="3504" y="1776"/>
              <a:ext cx="0" cy="576"/>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83" name="Line 29"/>
            <p:cNvSpPr>
              <a:spLocks noChangeShapeType="1"/>
            </p:cNvSpPr>
            <p:nvPr/>
          </p:nvSpPr>
          <p:spPr bwMode="auto">
            <a:xfrm>
              <a:off x="2160" y="2352"/>
              <a:ext cx="0" cy="48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84" name="Line 30"/>
            <p:cNvSpPr>
              <a:spLocks noChangeShapeType="1"/>
            </p:cNvSpPr>
            <p:nvPr/>
          </p:nvSpPr>
          <p:spPr bwMode="auto">
            <a:xfrm>
              <a:off x="3504" y="1776"/>
              <a:ext cx="1728"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85" name="Line 31"/>
            <p:cNvSpPr>
              <a:spLocks noChangeShapeType="1"/>
            </p:cNvSpPr>
            <p:nvPr/>
          </p:nvSpPr>
          <p:spPr bwMode="auto">
            <a:xfrm>
              <a:off x="5232" y="1776"/>
              <a:ext cx="0" cy="1056"/>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5386" name="Line 32"/>
            <p:cNvSpPr>
              <a:spLocks noChangeShapeType="1"/>
            </p:cNvSpPr>
            <p:nvPr/>
          </p:nvSpPr>
          <p:spPr bwMode="auto">
            <a:xfrm>
              <a:off x="2160" y="2832"/>
              <a:ext cx="307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0785" name="Text Box 33"/>
          <p:cNvSpPr txBox="1">
            <a:spLocks noChangeArrowheads="1"/>
          </p:cNvSpPr>
          <p:nvPr/>
        </p:nvSpPr>
        <p:spPr bwMode="auto">
          <a:xfrm>
            <a:off x="7086600" y="1776413"/>
            <a:ext cx="1812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600"/>
              <a:t>プロセス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0758"/>
                                        </p:tgtEl>
                                        <p:attrNameLst>
                                          <p:attrName>style.visibility</p:attrName>
                                        </p:attrNameLst>
                                      </p:cBhvr>
                                      <p:to>
                                        <p:strVal val="visible"/>
                                      </p:to>
                                    </p:set>
                                    <p:animEffect transition="in" filter="wipe(left)">
                                      <p:cBhvr>
                                        <p:cTn id="7" dur="500"/>
                                        <p:tgtEl>
                                          <p:spTgt spid="3307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30768"/>
                                        </p:tgtEl>
                                        <p:attrNameLst>
                                          <p:attrName>style.visibility</p:attrName>
                                        </p:attrNameLst>
                                      </p:cBhvr>
                                      <p:to>
                                        <p:strVal val="visible"/>
                                      </p:to>
                                    </p:set>
                                    <p:animEffect transition="in" filter="checkerboard(across)">
                                      <p:cBhvr>
                                        <p:cTn id="12" dur="500"/>
                                        <p:tgtEl>
                                          <p:spTgt spid="3307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30759"/>
                                        </p:tgtEl>
                                        <p:attrNameLst>
                                          <p:attrName>style.visibility</p:attrName>
                                        </p:attrNameLst>
                                      </p:cBhvr>
                                      <p:to>
                                        <p:strVal val="visible"/>
                                      </p:to>
                                    </p:set>
                                    <p:animEffect transition="in" filter="wipe(up)">
                                      <p:cBhvr>
                                        <p:cTn id="17" dur="500"/>
                                        <p:tgtEl>
                                          <p:spTgt spid="330759"/>
                                        </p:tgtEl>
                                      </p:cBhvr>
                                    </p:animEffect>
                                  </p:childTnLst>
                                </p:cTn>
                              </p:par>
                            </p:childTnLst>
                          </p:cTn>
                        </p:par>
                        <p:par>
                          <p:cTn id="18" fill="hold" nodeType="afterGroup">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330760"/>
                                        </p:tgtEl>
                                        <p:attrNameLst>
                                          <p:attrName>style.visibility</p:attrName>
                                        </p:attrNameLst>
                                      </p:cBhvr>
                                      <p:to>
                                        <p:strVal val="visible"/>
                                      </p:to>
                                    </p:set>
                                    <p:animEffect transition="in" filter="wipe(left)">
                                      <p:cBhvr>
                                        <p:cTn id="21" dur="500"/>
                                        <p:tgtEl>
                                          <p:spTgt spid="33076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30761"/>
                                        </p:tgtEl>
                                        <p:attrNameLst>
                                          <p:attrName>style.visibility</p:attrName>
                                        </p:attrNameLst>
                                      </p:cBhvr>
                                      <p:to>
                                        <p:strVal val="visible"/>
                                      </p:to>
                                    </p:set>
                                    <p:animEffect transition="in" filter="wipe(down)">
                                      <p:cBhvr>
                                        <p:cTn id="26" dur="500"/>
                                        <p:tgtEl>
                                          <p:spTgt spid="330761"/>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330762"/>
                                        </p:tgtEl>
                                        <p:attrNameLst>
                                          <p:attrName>style.visibility</p:attrName>
                                        </p:attrNameLst>
                                      </p:cBhvr>
                                      <p:to>
                                        <p:strVal val="visible"/>
                                      </p:to>
                                    </p:set>
                                    <p:animEffect transition="in" filter="wipe(left)">
                                      <p:cBhvr>
                                        <p:cTn id="30" dur="500"/>
                                        <p:tgtEl>
                                          <p:spTgt spid="33076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30763"/>
                                        </p:tgtEl>
                                        <p:attrNameLst>
                                          <p:attrName>style.visibility</p:attrName>
                                        </p:attrNameLst>
                                      </p:cBhvr>
                                      <p:to>
                                        <p:strVal val="visible"/>
                                      </p:to>
                                    </p:set>
                                    <p:animEffect transition="in" filter="wipe(left)">
                                      <p:cBhvr>
                                        <p:cTn id="35" dur="500"/>
                                        <p:tgtEl>
                                          <p:spTgt spid="330763"/>
                                        </p:tgtEl>
                                      </p:cBhvr>
                                    </p:animEffect>
                                  </p:childTnLst>
                                </p:cTn>
                              </p:par>
                            </p:childTnLst>
                          </p:cTn>
                        </p:par>
                        <p:par>
                          <p:cTn id="36" fill="hold" nodeType="afterGroup">
                            <p:stCondLst>
                              <p:cond delay="500"/>
                            </p:stCondLst>
                            <p:childTnLst>
                              <p:par>
                                <p:cTn id="37" presetID="22" presetClass="entr" presetSubtype="4" fill="hold" grpId="0" nodeType="afterEffect">
                                  <p:stCondLst>
                                    <p:cond delay="0"/>
                                  </p:stCondLst>
                                  <p:childTnLst>
                                    <p:set>
                                      <p:cBhvr>
                                        <p:cTn id="38" dur="1" fill="hold">
                                          <p:stCondLst>
                                            <p:cond delay="0"/>
                                          </p:stCondLst>
                                        </p:cTn>
                                        <p:tgtEl>
                                          <p:spTgt spid="330764"/>
                                        </p:tgtEl>
                                        <p:attrNameLst>
                                          <p:attrName>style.visibility</p:attrName>
                                        </p:attrNameLst>
                                      </p:cBhvr>
                                      <p:to>
                                        <p:strVal val="visible"/>
                                      </p:to>
                                    </p:set>
                                    <p:animEffect transition="in" filter="wipe(down)">
                                      <p:cBhvr>
                                        <p:cTn id="39" dur="500"/>
                                        <p:tgtEl>
                                          <p:spTgt spid="330764"/>
                                        </p:tgtEl>
                                      </p:cBhvr>
                                    </p:animEffect>
                                  </p:childTnLst>
                                </p:cTn>
                              </p:par>
                            </p:childTnLst>
                          </p:cTn>
                        </p:par>
                        <p:par>
                          <p:cTn id="40" fill="hold" nodeType="afterGroup">
                            <p:stCondLst>
                              <p:cond delay="1000"/>
                            </p:stCondLst>
                            <p:childTnLst>
                              <p:par>
                                <p:cTn id="41" presetID="22" presetClass="entr" presetSubtype="8" fill="hold" grpId="0" nodeType="afterEffect">
                                  <p:stCondLst>
                                    <p:cond delay="0"/>
                                  </p:stCondLst>
                                  <p:childTnLst>
                                    <p:set>
                                      <p:cBhvr>
                                        <p:cTn id="42" dur="1" fill="hold">
                                          <p:stCondLst>
                                            <p:cond delay="0"/>
                                          </p:stCondLst>
                                        </p:cTn>
                                        <p:tgtEl>
                                          <p:spTgt spid="330765"/>
                                        </p:tgtEl>
                                        <p:attrNameLst>
                                          <p:attrName>style.visibility</p:attrName>
                                        </p:attrNameLst>
                                      </p:cBhvr>
                                      <p:to>
                                        <p:strVal val="visible"/>
                                      </p:to>
                                    </p:set>
                                    <p:animEffect transition="in" filter="wipe(left)">
                                      <p:cBhvr>
                                        <p:cTn id="43" dur="500"/>
                                        <p:tgtEl>
                                          <p:spTgt spid="330765"/>
                                        </p:tgtEl>
                                      </p:cBhvr>
                                    </p:animEffect>
                                  </p:childTnLst>
                                </p:cTn>
                              </p:par>
                            </p:childTnLst>
                          </p:cTn>
                        </p:par>
                        <p:par>
                          <p:cTn id="44" fill="hold" nodeType="afterGroup">
                            <p:stCondLst>
                              <p:cond delay="1500"/>
                            </p:stCondLst>
                            <p:childTnLst>
                              <p:par>
                                <p:cTn id="45" presetID="22" presetClass="entr" presetSubtype="1" fill="hold" grpId="0" nodeType="afterEffect">
                                  <p:stCondLst>
                                    <p:cond delay="0"/>
                                  </p:stCondLst>
                                  <p:childTnLst>
                                    <p:set>
                                      <p:cBhvr>
                                        <p:cTn id="46" dur="1" fill="hold">
                                          <p:stCondLst>
                                            <p:cond delay="0"/>
                                          </p:stCondLst>
                                        </p:cTn>
                                        <p:tgtEl>
                                          <p:spTgt spid="330766"/>
                                        </p:tgtEl>
                                        <p:attrNameLst>
                                          <p:attrName>style.visibility</p:attrName>
                                        </p:attrNameLst>
                                      </p:cBhvr>
                                      <p:to>
                                        <p:strVal val="visible"/>
                                      </p:to>
                                    </p:set>
                                    <p:animEffect transition="in" filter="wipe(up)">
                                      <p:cBhvr>
                                        <p:cTn id="47" dur="500"/>
                                        <p:tgtEl>
                                          <p:spTgt spid="330766"/>
                                        </p:tgtEl>
                                      </p:cBhvr>
                                    </p:animEffect>
                                  </p:childTnLst>
                                </p:cTn>
                              </p:par>
                            </p:childTnLst>
                          </p:cTn>
                        </p:par>
                        <p:par>
                          <p:cTn id="48" fill="hold" nodeType="afterGroup">
                            <p:stCondLst>
                              <p:cond delay="2000"/>
                            </p:stCondLst>
                            <p:childTnLst>
                              <p:par>
                                <p:cTn id="49" presetID="22" presetClass="entr" presetSubtype="8" fill="hold" grpId="0" nodeType="afterEffect">
                                  <p:stCondLst>
                                    <p:cond delay="0"/>
                                  </p:stCondLst>
                                  <p:childTnLst>
                                    <p:set>
                                      <p:cBhvr>
                                        <p:cTn id="50" dur="1" fill="hold">
                                          <p:stCondLst>
                                            <p:cond delay="0"/>
                                          </p:stCondLst>
                                        </p:cTn>
                                        <p:tgtEl>
                                          <p:spTgt spid="330767"/>
                                        </p:tgtEl>
                                        <p:attrNameLst>
                                          <p:attrName>style.visibility</p:attrName>
                                        </p:attrNameLst>
                                      </p:cBhvr>
                                      <p:to>
                                        <p:strVal val="visible"/>
                                      </p:to>
                                    </p:set>
                                    <p:animEffect transition="in" filter="wipe(left)">
                                      <p:cBhvr>
                                        <p:cTn id="51" dur="500"/>
                                        <p:tgtEl>
                                          <p:spTgt spid="33076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30769"/>
                                        </p:tgtEl>
                                        <p:attrNameLst>
                                          <p:attrName>style.visibility</p:attrName>
                                        </p:attrNameLst>
                                      </p:cBhvr>
                                      <p:to>
                                        <p:strVal val="visible"/>
                                      </p:to>
                                    </p:set>
                                    <p:anim calcmode="lin" valueType="num">
                                      <p:cBhvr additive="base">
                                        <p:cTn id="56" dur="500" fill="hold"/>
                                        <p:tgtEl>
                                          <p:spTgt spid="330769"/>
                                        </p:tgtEl>
                                        <p:attrNameLst>
                                          <p:attrName>ppt_x</p:attrName>
                                        </p:attrNameLst>
                                      </p:cBhvr>
                                      <p:tavLst>
                                        <p:tav tm="0">
                                          <p:val>
                                            <p:strVal val="#ppt_x"/>
                                          </p:val>
                                        </p:tav>
                                        <p:tav tm="100000">
                                          <p:val>
                                            <p:strVal val="#ppt_x"/>
                                          </p:val>
                                        </p:tav>
                                      </p:tavLst>
                                    </p:anim>
                                    <p:anim calcmode="lin" valueType="num">
                                      <p:cBhvr additive="base">
                                        <p:cTn id="57" dur="500" fill="hold"/>
                                        <p:tgtEl>
                                          <p:spTgt spid="330769"/>
                                        </p:tgtEl>
                                        <p:attrNameLst>
                                          <p:attrName>ppt_y</p:attrName>
                                        </p:attrNameLst>
                                      </p:cBhvr>
                                      <p:tavLst>
                                        <p:tav tm="0">
                                          <p:val>
                                            <p:strVal val="1+#ppt_h/2"/>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nodeType="clickEffect">
                                  <p:stCondLst>
                                    <p:cond delay="0"/>
                                  </p:stCondLst>
                                  <p:childTnLst>
                                    <p:set>
                                      <p:cBhvr>
                                        <p:cTn id="61" dur="1" fill="hold">
                                          <p:stCondLst>
                                            <p:cond delay="0"/>
                                          </p:stCondLst>
                                        </p:cTn>
                                        <p:tgtEl>
                                          <p:spTgt spid="330771"/>
                                        </p:tgtEl>
                                        <p:attrNameLst>
                                          <p:attrName>style.visibility</p:attrName>
                                        </p:attrNameLst>
                                      </p:cBhvr>
                                      <p:to>
                                        <p:strVal val="visible"/>
                                      </p:to>
                                    </p:set>
                                    <p:animEffect transition="in" filter="checkerboard(across)">
                                      <p:cBhvr>
                                        <p:cTn id="62" dur="500"/>
                                        <p:tgtEl>
                                          <p:spTgt spid="33077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nodeType="clickEffect">
                                  <p:stCondLst>
                                    <p:cond delay="0"/>
                                  </p:stCondLst>
                                  <p:childTnLst>
                                    <p:set>
                                      <p:cBhvr>
                                        <p:cTn id="66" dur="1" fill="hold">
                                          <p:stCondLst>
                                            <p:cond delay="0"/>
                                          </p:stCondLst>
                                        </p:cTn>
                                        <p:tgtEl>
                                          <p:spTgt spid="330778"/>
                                        </p:tgtEl>
                                        <p:attrNameLst>
                                          <p:attrName>style.visibility</p:attrName>
                                        </p:attrNameLst>
                                      </p:cBhvr>
                                      <p:to>
                                        <p:strVal val="visible"/>
                                      </p:to>
                                    </p:set>
                                    <p:animEffect transition="in" filter="checkerboard(across)">
                                      <p:cBhvr>
                                        <p:cTn id="67" dur="500"/>
                                        <p:tgtEl>
                                          <p:spTgt spid="33077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330785"/>
                                        </p:tgtEl>
                                        <p:attrNameLst>
                                          <p:attrName>style.visibility</p:attrName>
                                        </p:attrNameLst>
                                      </p:cBhvr>
                                      <p:to>
                                        <p:strVal val="visible"/>
                                      </p:to>
                                    </p:set>
                                    <p:animEffect transition="in" filter="checkerboard(across)">
                                      <p:cBhvr>
                                        <p:cTn id="72" dur="500"/>
                                        <p:tgtEl>
                                          <p:spTgt spid="3307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8" grpId="0" animBg="1"/>
      <p:bldP spid="330759" grpId="0" animBg="1"/>
      <p:bldP spid="330760" grpId="0" animBg="1"/>
      <p:bldP spid="330761" grpId="0" animBg="1"/>
      <p:bldP spid="330762" grpId="0" animBg="1"/>
      <p:bldP spid="330763" grpId="0" animBg="1"/>
      <p:bldP spid="330764" grpId="0" animBg="1"/>
      <p:bldP spid="330765" grpId="0" animBg="1"/>
      <p:bldP spid="330766" grpId="0" animBg="1"/>
      <p:bldP spid="330767" grpId="0" animBg="1"/>
      <p:bldP spid="330768" grpId="0" animBg="1" autoUpdateAnimBg="0"/>
      <p:bldP spid="330769" grpId="0" autoUpdateAnimBg="0"/>
      <p:bldP spid="33078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525463"/>
            <a:ext cx="7772400" cy="1311275"/>
          </a:xfrm>
        </p:spPr>
        <p:txBody>
          <a:bodyPr/>
          <a:lstStyle/>
          <a:p>
            <a:pPr eaLnBrk="1" hangingPunct="1"/>
            <a:r>
              <a:rPr lang="ja-JP" altLang="en-US" sz="3600"/>
              <a:t>プログラムの属性</a:t>
            </a:r>
            <a:br>
              <a:rPr lang="ja-JP" altLang="en-US"/>
            </a:br>
            <a:r>
              <a:rPr lang="ja-JP" altLang="en-US"/>
              <a:t>再入可能</a:t>
            </a:r>
            <a:r>
              <a:rPr lang="ja-JP" altLang="en-US" sz="3600">
                <a:latin typeface="Times New Roman" panose="02020603050405020304" pitchFamily="18" charset="0"/>
              </a:rPr>
              <a:t>(</a:t>
            </a:r>
            <a:r>
              <a:rPr lang="en-US" altLang="ja-JP" sz="3600">
                <a:latin typeface="Times New Roman" panose="02020603050405020304" pitchFamily="18" charset="0"/>
              </a:rPr>
              <a:t>reentrant)</a:t>
            </a:r>
          </a:p>
        </p:txBody>
      </p:sp>
      <p:sp>
        <p:nvSpPr>
          <p:cNvPr id="16387" name="Rectangle 3"/>
          <p:cNvSpPr>
            <a:spLocks noGrp="1" noChangeArrowheads="1"/>
          </p:cNvSpPr>
          <p:nvPr>
            <p:ph type="body" idx="1"/>
          </p:nvPr>
        </p:nvSpPr>
        <p:spPr>
          <a:xfrm>
            <a:off x="685800" y="1981200"/>
            <a:ext cx="7772400" cy="2438400"/>
          </a:xfrm>
        </p:spPr>
        <p:txBody>
          <a:bodyPr/>
          <a:lstStyle/>
          <a:p>
            <a:pPr eaLnBrk="1" hangingPunct="1"/>
            <a:r>
              <a:rPr lang="ja-JP" altLang="en-US"/>
              <a:t>複数のプロセスが同時に実行可能なプログラム</a:t>
            </a:r>
          </a:p>
          <a:p>
            <a:pPr lvl="1" eaLnBrk="1" hangingPunct="1"/>
            <a:r>
              <a:rPr lang="ja-JP" altLang="en-US" sz="2400" dirty="0"/>
              <a:t>データ領域は独立</a:t>
            </a:r>
          </a:p>
          <a:p>
            <a:pPr lvl="1" eaLnBrk="1" hangingPunct="1"/>
            <a:r>
              <a:rPr lang="ja-JP" altLang="en-US" sz="2400" dirty="0"/>
              <a:t>コード領域は独立、またはコード領域を書き換えない</a:t>
            </a:r>
          </a:p>
        </p:txBody>
      </p:sp>
      <p:sp>
        <p:nvSpPr>
          <p:cNvPr id="16388" name="Rectangle 18"/>
          <p:cNvSpPr>
            <a:spLocks noChangeArrowheads="1"/>
          </p:cNvSpPr>
          <p:nvPr/>
        </p:nvSpPr>
        <p:spPr bwMode="auto">
          <a:xfrm>
            <a:off x="1752600" y="48006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16389" name="Rectangle 19"/>
          <p:cNvSpPr>
            <a:spLocks noChangeArrowheads="1"/>
          </p:cNvSpPr>
          <p:nvPr/>
        </p:nvSpPr>
        <p:spPr bwMode="auto">
          <a:xfrm>
            <a:off x="1752600" y="53340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6390" name="Rectangle 20"/>
          <p:cNvSpPr>
            <a:spLocks noChangeArrowheads="1"/>
          </p:cNvSpPr>
          <p:nvPr/>
        </p:nvSpPr>
        <p:spPr bwMode="auto">
          <a:xfrm>
            <a:off x="1752600" y="58674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6391" name="Text Box 21"/>
          <p:cNvSpPr txBox="1">
            <a:spLocks noChangeArrowheads="1"/>
          </p:cNvSpPr>
          <p:nvPr/>
        </p:nvSpPr>
        <p:spPr bwMode="auto">
          <a:xfrm>
            <a:off x="1752600" y="4267200"/>
            <a:ext cx="1576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親プロセス</a:t>
            </a:r>
          </a:p>
        </p:txBody>
      </p:sp>
      <p:grpSp>
        <p:nvGrpSpPr>
          <p:cNvPr id="327716" name="Group 36"/>
          <p:cNvGrpSpPr>
            <a:grpSpLocks/>
          </p:cNvGrpSpPr>
          <p:nvPr/>
        </p:nvGrpSpPr>
        <p:grpSpPr bwMode="auto">
          <a:xfrm>
            <a:off x="3276600" y="4267200"/>
            <a:ext cx="4167188" cy="2133600"/>
            <a:chOff x="2064" y="2688"/>
            <a:chExt cx="2625" cy="1344"/>
          </a:xfrm>
        </p:grpSpPr>
        <p:grpSp>
          <p:nvGrpSpPr>
            <p:cNvPr id="16403" name="Group 34"/>
            <p:cNvGrpSpPr>
              <a:grpSpLocks/>
            </p:cNvGrpSpPr>
            <p:nvPr/>
          </p:nvGrpSpPr>
          <p:grpSpPr bwMode="auto">
            <a:xfrm>
              <a:off x="2352" y="2688"/>
              <a:ext cx="993" cy="1344"/>
              <a:chOff x="2352" y="2688"/>
              <a:chExt cx="993" cy="1344"/>
            </a:xfrm>
          </p:grpSpPr>
          <p:sp>
            <p:nvSpPr>
              <p:cNvPr id="16413" name="Rectangle 23"/>
              <p:cNvSpPr>
                <a:spLocks noChangeArrowheads="1"/>
              </p:cNvSpPr>
              <p:nvPr/>
            </p:nvSpPr>
            <p:spPr bwMode="auto">
              <a:xfrm>
                <a:off x="2352" y="3360"/>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6414" name="Rectangle 24"/>
              <p:cNvSpPr>
                <a:spLocks noChangeArrowheads="1"/>
              </p:cNvSpPr>
              <p:nvPr/>
            </p:nvSpPr>
            <p:spPr bwMode="auto">
              <a:xfrm>
                <a:off x="2352" y="3696"/>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6415" name="Text Box 25"/>
              <p:cNvSpPr txBox="1">
                <a:spLocks noChangeArrowheads="1"/>
              </p:cNvSpPr>
              <p:nvPr/>
            </p:nvSpPr>
            <p:spPr bwMode="auto">
              <a:xfrm>
                <a:off x="2352" y="2688"/>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grpSp>
        <p:grpSp>
          <p:nvGrpSpPr>
            <p:cNvPr id="16404" name="Group 35"/>
            <p:cNvGrpSpPr>
              <a:grpSpLocks/>
            </p:cNvGrpSpPr>
            <p:nvPr/>
          </p:nvGrpSpPr>
          <p:grpSpPr bwMode="auto">
            <a:xfrm>
              <a:off x="3398" y="2688"/>
              <a:ext cx="1291" cy="1344"/>
              <a:chOff x="3398" y="2688"/>
              <a:chExt cx="1291" cy="1344"/>
            </a:xfrm>
          </p:grpSpPr>
          <p:sp>
            <p:nvSpPr>
              <p:cNvPr id="16408" name="Rectangle 26"/>
              <p:cNvSpPr>
                <a:spLocks noChangeArrowheads="1"/>
              </p:cNvSpPr>
              <p:nvPr/>
            </p:nvSpPr>
            <p:spPr bwMode="auto">
              <a:xfrm>
                <a:off x="3696" y="3024"/>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16409" name="Rectangle 27"/>
              <p:cNvSpPr>
                <a:spLocks noChangeArrowheads="1"/>
              </p:cNvSpPr>
              <p:nvPr/>
            </p:nvSpPr>
            <p:spPr bwMode="auto">
              <a:xfrm>
                <a:off x="3696" y="3360"/>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6410" name="Rectangle 28"/>
              <p:cNvSpPr>
                <a:spLocks noChangeArrowheads="1"/>
              </p:cNvSpPr>
              <p:nvPr/>
            </p:nvSpPr>
            <p:spPr bwMode="auto">
              <a:xfrm>
                <a:off x="3696" y="3696"/>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6411" name="Text Box 29"/>
              <p:cNvSpPr txBox="1">
                <a:spLocks noChangeArrowheads="1"/>
              </p:cNvSpPr>
              <p:nvPr/>
            </p:nvSpPr>
            <p:spPr bwMode="auto">
              <a:xfrm>
                <a:off x="3696" y="2688"/>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sp>
            <p:nvSpPr>
              <p:cNvPr id="16412" name="Text Box 30"/>
              <p:cNvSpPr txBox="1">
                <a:spLocks noChangeArrowheads="1"/>
              </p:cNvSpPr>
              <p:nvPr/>
            </p:nvSpPr>
            <p:spPr bwMode="auto">
              <a:xfrm>
                <a:off x="3398" y="3386"/>
                <a:ext cx="2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or</a:t>
                </a:r>
              </a:p>
            </p:txBody>
          </p:sp>
        </p:grpSp>
        <p:grpSp>
          <p:nvGrpSpPr>
            <p:cNvPr id="16405" name="Group 33"/>
            <p:cNvGrpSpPr>
              <a:grpSpLocks/>
            </p:cNvGrpSpPr>
            <p:nvPr/>
          </p:nvGrpSpPr>
          <p:grpSpPr bwMode="auto">
            <a:xfrm>
              <a:off x="2064" y="3216"/>
              <a:ext cx="768" cy="144"/>
              <a:chOff x="2064" y="3216"/>
              <a:chExt cx="768" cy="144"/>
            </a:xfrm>
          </p:grpSpPr>
          <p:sp>
            <p:nvSpPr>
              <p:cNvPr id="16406" name="Line 31"/>
              <p:cNvSpPr>
                <a:spLocks noChangeShapeType="1"/>
              </p:cNvSpPr>
              <p:nvPr/>
            </p:nvSpPr>
            <p:spPr bwMode="auto">
              <a:xfrm flipH="1">
                <a:off x="2064" y="3216"/>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6407" name="Arc 32"/>
              <p:cNvSpPr>
                <a:spLocks/>
              </p:cNvSpPr>
              <p:nvPr/>
            </p:nvSpPr>
            <p:spPr bwMode="auto">
              <a:xfrm>
                <a:off x="2688" y="3216"/>
                <a:ext cx="144" cy="144"/>
              </a:xfrm>
              <a:custGeom>
                <a:avLst/>
                <a:gdLst>
                  <a:gd name="T0" fmla="*/ 0 w 21600"/>
                  <a:gd name="T1" fmla="*/ 0 h 21600"/>
                  <a:gd name="T2" fmla="*/ 144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327728" name="Group 48"/>
          <p:cNvGrpSpPr>
            <a:grpSpLocks/>
          </p:cNvGrpSpPr>
          <p:nvPr/>
        </p:nvGrpSpPr>
        <p:grpSpPr bwMode="auto">
          <a:xfrm>
            <a:off x="152400" y="4419600"/>
            <a:ext cx="1600200" cy="990600"/>
            <a:chOff x="96" y="2784"/>
            <a:chExt cx="1008" cy="624"/>
          </a:xfrm>
        </p:grpSpPr>
        <p:grpSp>
          <p:nvGrpSpPr>
            <p:cNvPr id="16397" name="Group 47"/>
            <p:cNvGrpSpPr>
              <a:grpSpLocks/>
            </p:cNvGrpSpPr>
            <p:nvPr/>
          </p:nvGrpSpPr>
          <p:grpSpPr bwMode="auto">
            <a:xfrm>
              <a:off x="720" y="3024"/>
              <a:ext cx="384" cy="384"/>
              <a:chOff x="720" y="3024"/>
              <a:chExt cx="384" cy="384"/>
            </a:xfrm>
          </p:grpSpPr>
          <p:sp>
            <p:nvSpPr>
              <p:cNvPr id="16399" name="Arc 38"/>
              <p:cNvSpPr>
                <a:spLocks/>
              </p:cNvSpPr>
              <p:nvPr/>
            </p:nvSpPr>
            <p:spPr bwMode="auto">
              <a:xfrm>
                <a:off x="912" y="302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type="triangl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0" name="Arc 39"/>
              <p:cNvSpPr>
                <a:spLocks/>
              </p:cNvSpPr>
              <p:nvPr/>
            </p:nvSpPr>
            <p:spPr bwMode="auto">
              <a:xfrm rot="5400000">
                <a:off x="912" y="321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1" name="Arc 40"/>
              <p:cNvSpPr>
                <a:spLocks/>
              </p:cNvSpPr>
              <p:nvPr/>
            </p:nvSpPr>
            <p:spPr bwMode="auto">
              <a:xfrm flipH="1">
                <a:off x="720" y="302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2" name="Arc 41"/>
              <p:cNvSpPr>
                <a:spLocks/>
              </p:cNvSpPr>
              <p:nvPr/>
            </p:nvSpPr>
            <p:spPr bwMode="auto">
              <a:xfrm rot="16200000" flipH="1">
                <a:off x="720" y="321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6398" name="Text Box 42"/>
            <p:cNvSpPr txBox="1">
              <a:spLocks noChangeArrowheads="1"/>
            </p:cNvSpPr>
            <p:nvPr/>
          </p:nvSpPr>
          <p:spPr bwMode="auto">
            <a:xfrm>
              <a:off x="96" y="2784"/>
              <a:ext cx="8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書き換え</a:t>
              </a:r>
            </a:p>
          </p:txBody>
        </p:sp>
      </p:grpSp>
      <p:grpSp>
        <p:nvGrpSpPr>
          <p:cNvPr id="327726" name="Group 46"/>
          <p:cNvGrpSpPr>
            <a:grpSpLocks/>
          </p:cNvGrpSpPr>
          <p:nvPr/>
        </p:nvGrpSpPr>
        <p:grpSpPr bwMode="auto">
          <a:xfrm>
            <a:off x="1066800" y="4800600"/>
            <a:ext cx="685800" cy="685800"/>
            <a:chOff x="672" y="3024"/>
            <a:chExt cx="432" cy="432"/>
          </a:xfrm>
        </p:grpSpPr>
        <p:sp>
          <p:nvSpPr>
            <p:cNvPr id="16395" name="Line 44"/>
            <p:cNvSpPr>
              <a:spLocks noChangeShapeType="1"/>
            </p:cNvSpPr>
            <p:nvPr/>
          </p:nvSpPr>
          <p:spPr bwMode="auto">
            <a:xfrm flipH="1">
              <a:off x="672" y="3024"/>
              <a:ext cx="432" cy="4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6396" name="Line 45"/>
            <p:cNvSpPr>
              <a:spLocks noChangeShapeType="1"/>
            </p:cNvSpPr>
            <p:nvPr/>
          </p:nvSpPr>
          <p:spPr bwMode="auto">
            <a:xfrm>
              <a:off x="672" y="3024"/>
              <a:ext cx="432" cy="4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27716"/>
                                        </p:tgtEl>
                                        <p:attrNameLst>
                                          <p:attrName>style.visibility</p:attrName>
                                        </p:attrNameLst>
                                      </p:cBhvr>
                                      <p:to>
                                        <p:strVal val="visible"/>
                                      </p:to>
                                    </p:set>
                                    <p:animEffect transition="in" filter="checkerboard(across)">
                                      <p:cBhvr>
                                        <p:cTn id="7" dur="500"/>
                                        <p:tgtEl>
                                          <p:spTgt spid="3277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27728"/>
                                        </p:tgtEl>
                                        <p:attrNameLst>
                                          <p:attrName>style.visibility</p:attrName>
                                        </p:attrNameLst>
                                      </p:cBhvr>
                                      <p:to>
                                        <p:strVal val="visible"/>
                                      </p:to>
                                    </p:set>
                                    <p:animEffect transition="in" filter="checkerboard(across)">
                                      <p:cBhvr>
                                        <p:cTn id="12" dur="500"/>
                                        <p:tgtEl>
                                          <p:spTgt spid="3277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27726"/>
                                        </p:tgtEl>
                                        <p:attrNameLst>
                                          <p:attrName>style.visibility</p:attrName>
                                        </p:attrNameLst>
                                      </p:cBhvr>
                                      <p:to>
                                        <p:strVal val="visible"/>
                                      </p:to>
                                    </p:set>
                                    <p:animEffect transition="in" filter="checkerboard(across)">
                                      <p:cBhvr>
                                        <p:cTn id="17" dur="500"/>
                                        <p:tgtEl>
                                          <p:spTgt spid="327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525463"/>
            <a:ext cx="7772400" cy="1311275"/>
          </a:xfrm>
        </p:spPr>
        <p:txBody>
          <a:bodyPr/>
          <a:lstStyle/>
          <a:p>
            <a:pPr eaLnBrk="1" hangingPunct="1"/>
            <a:r>
              <a:rPr lang="ja-JP" altLang="en-US" sz="3600"/>
              <a:t>プログラムの属性</a:t>
            </a:r>
            <a:br>
              <a:rPr lang="ja-JP" altLang="en-US"/>
            </a:br>
            <a:r>
              <a:rPr lang="ja-JP" altLang="en-US"/>
              <a:t>再入可能</a:t>
            </a:r>
            <a:r>
              <a:rPr lang="ja-JP" altLang="en-US" sz="3600">
                <a:latin typeface="Times New Roman" panose="02020603050405020304" pitchFamily="18" charset="0"/>
              </a:rPr>
              <a:t>(</a:t>
            </a:r>
            <a:r>
              <a:rPr lang="en-US" altLang="ja-JP" sz="3600">
                <a:latin typeface="Times New Roman" panose="02020603050405020304" pitchFamily="18" charset="0"/>
              </a:rPr>
              <a:t>reentrant)</a:t>
            </a:r>
            <a:endParaRPr lang="ja-JP" altLang="en-US" sz="3600">
              <a:latin typeface="Times New Roman" panose="02020603050405020304" pitchFamily="18" charset="0"/>
            </a:endParaRPr>
          </a:p>
        </p:txBody>
      </p:sp>
      <p:sp>
        <p:nvSpPr>
          <p:cNvPr id="17411" name="Text Box 3"/>
          <p:cNvSpPr txBox="1">
            <a:spLocks noChangeArrowheads="1"/>
          </p:cNvSpPr>
          <p:nvPr/>
        </p:nvSpPr>
        <p:spPr bwMode="auto">
          <a:xfrm>
            <a:off x="685800" y="27432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17412" name="Text Box 4"/>
          <p:cNvSpPr txBox="1">
            <a:spLocks noChangeArrowheads="1"/>
          </p:cNvSpPr>
          <p:nvPr/>
        </p:nvSpPr>
        <p:spPr bwMode="auto">
          <a:xfrm>
            <a:off x="685800" y="38100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p:txBody>
      </p:sp>
      <p:sp>
        <p:nvSpPr>
          <p:cNvPr id="17413" name="Text Box 5"/>
          <p:cNvSpPr txBox="1">
            <a:spLocks noChangeArrowheads="1"/>
          </p:cNvSpPr>
          <p:nvPr/>
        </p:nvSpPr>
        <p:spPr bwMode="auto">
          <a:xfrm>
            <a:off x="685800" y="48768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C</a:t>
            </a:r>
          </a:p>
        </p:txBody>
      </p:sp>
      <p:grpSp>
        <p:nvGrpSpPr>
          <p:cNvPr id="331795" name="Group 19"/>
          <p:cNvGrpSpPr>
            <a:grpSpLocks/>
          </p:cNvGrpSpPr>
          <p:nvPr/>
        </p:nvGrpSpPr>
        <p:grpSpPr bwMode="auto">
          <a:xfrm>
            <a:off x="2438400" y="2971800"/>
            <a:ext cx="1828800" cy="0"/>
            <a:chOff x="1680" y="2976"/>
            <a:chExt cx="1152" cy="0"/>
          </a:xfrm>
        </p:grpSpPr>
        <p:sp>
          <p:nvSpPr>
            <p:cNvPr id="17444" name="Line 11"/>
            <p:cNvSpPr>
              <a:spLocks noChangeShapeType="1"/>
            </p:cNvSpPr>
            <p:nvPr/>
          </p:nvSpPr>
          <p:spPr bwMode="auto">
            <a:xfrm>
              <a:off x="1680" y="2976"/>
              <a:ext cx="384"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45" name="Line 12"/>
            <p:cNvSpPr>
              <a:spLocks noChangeShapeType="1"/>
            </p:cNvSpPr>
            <p:nvPr/>
          </p:nvSpPr>
          <p:spPr bwMode="auto">
            <a:xfrm>
              <a:off x="2064" y="2976"/>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46" name="Line 13"/>
            <p:cNvSpPr>
              <a:spLocks noChangeShapeType="1"/>
            </p:cNvSpPr>
            <p:nvPr/>
          </p:nvSpPr>
          <p:spPr bwMode="auto">
            <a:xfrm>
              <a:off x="2448" y="2976"/>
              <a:ext cx="38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1794" name="Group 18"/>
          <p:cNvGrpSpPr>
            <a:grpSpLocks/>
          </p:cNvGrpSpPr>
          <p:nvPr/>
        </p:nvGrpSpPr>
        <p:grpSpPr bwMode="auto">
          <a:xfrm>
            <a:off x="4267200" y="3962400"/>
            <a:ext cx="2438400" cy="0"/>
            <a:chOff x="1632" y="3264"/>
            <a:chExt cx="1536" cy="0"/>
          </a:xfrm>
        </p:grpSpPr>
        <p:sp>
          <p:nvSpPr>
            <p:cNvPr id="17440" name="Line 14"/>
            <p:cNvSpPr>
              <a:spLocks noChangeShapeType="1"/>
            </p:cNvSpPr>
            <p:nvPr/>
          </p:nvSpPr>
          <p:spPr bwMode="auto">
            <a:xfrm>
              <a:off x="1632" y="3264"/>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41" name="Line 15"/>
            <p:cNvSpPr>
              <a:spLocks noChangeShapeType="1"/>
            </p:cNvSpPr>
            <p:nvPr/>
          </p:nvSpPr>
          <p:spPr bwMode="auto">
            <a:xfrm>
              <a:off x="2016" y="3264"/>
              <a:ext cx="384"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42" name="Line 16"/>
            <p:cNvSpPr>
              <a:spLocks noChangeShapeType="1"/>
            </p:cNvSpPr>
            <p:nvPr/>
          </p:nvSpPr>
          <p:spPr bwMode="auto">
            <a:xfrm>
              <a:off x="2400" y="3264"/>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43" name="Line 17"/>
            <p:cNvSpPr>
              <a:spLocks noChangeShapeType="1"/>
            </p:cNvSpPr>
            <p:nvPr/>
          </p:nvSpPr>
          <p:spPr bwMode="auto">
            <a:xfrm>
              <a:off x="2784" y="3264"/>
              <a:ext cx="38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1797" name="Line 21"/>
          <p:cNvSpPr>
            <a:spLocks noChangeShapeType="1"/>
          </p:cNvSpPr>
          <p:nvPr/>
        </p:nvSpPr>
        <p:spPr bwMode="auto">
          <a:xfrm>
            <a:off x="4267200" y="29718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1804" name="Line 28"/>
          <p:cNvSpPr>
            <a:spLocks noChangeShapeType="1"/>
          </p:cNvSpPr>
          <p:nvPr/>
        </p:nvSpPr>
        <p:spPr bwMode="auto">
          <a:xfrm>
            <a:off x="6705600" y="29718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1805" name="Group 29"/>
          <p:cNvGrpSpPr>
            <a:grpSpLocks/>
          </p:cNvGrpSpPr>
          <p:nvPr/>
        </p:nvGrpSpPr>
        <p:grpSpPr bwMode="auto">
          <a:xfrm>
            <a:off x="2438400" y="5105400"/>
            <a:ext cx="2438400" cy="0"/>
            <a:chOff x="1632" y="3264"/>
            <a:chExt cx="1536" cy="0"/>
          </a:xfrm>
        </p:grpSpPr>
        <p:sp>
          <p:nvSpPr>
            <p:cNvPr id="17436" name="Line 30"/>
            <p:cNvSpPr>
              <a:spLocks noChangeShapeType="1"/>
            </p:cNvSpPr>
            <p:nvPr/>
          </p:nvSpPr>
          <p:spPr bwMode="auto">
            <a:xfrm>
              <a:off x="1632" y="3264"/>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37" name="Line 31"/>
            <p:cNvSpPr>
              <a:spLocks noChangeShapeType="1"/>
            </p:cNvSpPr>
            <p:nvPr/>
          </p:nvSpPr>
          <p:spPr bwMode="auto">
            <a:xfrm>
              <a:off x="2016" y="3264"/>
              <a:ext cx="384"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38" name="Line 32"/>
            <p:cNvSpPr>
              <a:spLocks noChangeShapeType="1"/>
            </p:cNvSpPr>
            <p:nvPr/>
          </p:nvSpPr>
          <p:spPr bwMode="auto">
            <a:xfrm>
              <a:off x="2400" y="3264"/>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39" name="Line 33"/>
            <p:cNvSpPr>
              <a:spLocks noChangeShapeType="1"/>
            </p:cNvSpPr>
            <p:nvPr/>
          </p:nvSpPr>
          <p:spPr bwMode="auto">
            <a:xfrm>
              <a:off x="2784" y="3264"/>
              <a:ext cx="38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1810" name="Line 34"/>
          <p:cNvSpPr>
            <a:spLocks noChangeShapeType="1"/>
          </p:cNvSpPr>
          <p:nvPr/>
        </p:nvSpPr>
        <p:spPr bwMode="auto">
          <a:xfrm>
            <a:off x="4876800" y="41148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1811" name="Group 35"/>
          <p:cNvGrpSpPr>
            <a:grpSpLocks/>
          </p:cNvGrpSpPr>
          <p:nvPr/>
        </p:nvGrpSpPr>
        <p:grpSpPr bwMode="auto">
          <a:xfrm>
            <a:off x="4876800" y="4114800"/>
            <a:ext cx="2438400" cy="0"/>
            <a:chOff x="1632" y="3264"/>
            <a:chExt cx="1536" cy="0"/>
          </a:xfrm>
        </p:grpSpPr>
        <p:sp>
          <p:nvSpPr>
            <p:cNvPr id="17432" name="Line 36"/>
            <p:cNvSpPr>
              <a:spLocks noChangeShapeType="1"/>
            </p:cNvSpPr>
            <p:nvPr/>
          </p:nvSpPr>
          <p:spPr bwMode="auto">
            <a:xfrm>
              <a:off x="1632" y="3264"/>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33" name="Line 37"/>
            <p:cNvSpPr>
              <a:spLocks noChangeShapeType="1"/>
            </p:cNvSpPr>
            <p:nvPr/>
          </p:nvSpPr>
          <p:spPr bwMode="auto">
            <a:xfrm>
              <a:off x="2016" y="3264"/>
              <a:ext cx="384"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34" name="Line 38"/>
            <p:cNvSpPr>
              <a:spLocks noChangeShapeType="1"/>
            </p:cNvSpPr>
            <p:nvPr/>
          </p:nvSpPr>
          <p:spPr bwMode="auto">
            <a:xfrm>
              <a:off x="2400" y="3264"/>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35" name="Line 39"/>
            <p:cNvSpPr>
              <a:spLocks noChangeShapeType="1"/>
            </p:cNvSpPr>
            <p:nvPr/>
          </p:nvSpPr>
          <p:spPr bwMode="auto">
            <a:xfrm>
              <a:off x="2784" y="3264"/>
              <a:ext cx="38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1816" name="Line 40"/>
          <p:cNvSpPr>
            <a:spLocks noChangeShapeType="1"/>
          </p:cNvSpPr>
          <p:nvPr/>
        </p:nvSpPr>
        <p:spPr bwMode="auto">
          <a:xfrm>
            <a:off x="7315200" y="41148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1822" name="Group 46"/>
          <p:cNvGrpSpPr>
            <a:grpSpLocks/>
          </p:cNvGrpSpPr>
          <p:nvPr/>
        </p:nvGrpSpPr>
        <p:grpSpPr bwMode="auto">
          <a:xfrm>
            <a:off x="7315200" y="5105400"/>
            <a:ext cx="1219200" cy="0"/>
            <a:chOff x="3120" y="3648"/>
            <a:chExt cx="768" cy="0"/>
          </a:xfrm>
        </p:grpSpPr>
        <p:sp>
          <p:nvSpPr>
            <p:cNvPr id="17430" name="Line 42"/>
            <p:cNvSpPr>
              <a:spLocks noChangeShapeType="1"/>
            </p:cNvSpPr>
            <p:nvPr/>
          </p:nvSpPr>
          <p:spPr bwMode="auto">
            <a:xfrm>
              <a:off x="3120" y="3648"/>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31" name="Line 43"/>
            <p:cNvSpPr>
              <a:spLocks noChangeShapeType="1"/>
            </p:cNvSpPr>
            <p:nvPr/>
          </p:nvSpPr>
          <p:spPr bwMode="auto">
            <a:xfrm>
              <a:off x="3504" y="3648"/>
              <a:ext cx="38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1823" name="Group 47"/>
          <p:cNvGrpSpPr>
            <a:grpSpLocks/>
          </p:cNvGrpSpPr>
          <p:nvPr/>
        </p:nvGrpSpPr>
        <p:grpSpPr bwMode="auto">
          <a:xfrm>
            <a:off x="6705600" y="2971800"/>
            <a:ext cx="1828800" cy="0"/>
            <a:chOff x="4224" y="1872"/>
            <a:chExt cx="1152" cy="0"/>
          </a:xfrm>
        </p:grpSpPr>
        <p:sp>
          <p:nvSpPr>
            <p:cNvPr id="17427" name="Line 25"/>
            <p:cNvSpPr>
              <a:spLocks noChangeShapeType="1"/>
            </p:cNvSpPr>
            <p:nvPr/>
          </p:nvSpPr>
          <p:spPr bwMode="auto">
            <a:xfrm>
              <a:off x="4224" y="1872"/>
              <a:ext cx="384"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28" name="Line 26"/>
            <p:cNvSpPr>
              <a:spLocks noChangeShapeType="1"/>
            </p:cNvSpPr>
            <p:nvPr/>
          </p:nvSpPr>
          <p:spPr bwMode="auto">
            <a:xfrm>
              <a:off x="4608" y="1872"/>
              <a:ext cx="384"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429" name="Line 44"/>
            <p:cNvSpPr>
              <a:spLocks noChangeShapeType="1"/>
            </p:cNvSpPr>
            <p:nvPr/>
          </p:nvSpPr>
          <p:spPr bwMode="auto">
            <a:xfrm>
              <a:off x="4992" y="1872"/>
              <a:ext cx="38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1825" name="AutoShape 49"/>
          <p:cNvSpPr>
            <a:spLocks noChangeArrowheads="1"/>
          </p:cNvSpPr>
          <p:nvPr/>
        </p:nvSpPr>
        <p:spPr bwMode="auto">
          <a:xfrm>
            <a:off x="2286000" y="2057400"/>
            <a:ext cx="3276600" cy="457200"/>
          </a:xfrm>
          <a:prstGeom prst="wedgeRoundRectCallout">
            <a:avLst>
              <a:gd name="adj1" fmla="val 9157"/>
              <a:gd name="adj2" fmla="val 142014"/>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t>プログラム</a:t>
            </a:r>
            <a:r>
              <a:rPr lang="en-US" altLang="ja-JP" dirty="0"/>
              <a:t>B</a:t>
            </a:r>
            <a:r>
              <a:rPr lang="ja-JP" altLang="en-US" dirty="0"/>
              <a:t>呼び出し</a:t>
            </a:r>
          </a:p>
        </p:txBody>
      </p:sp>
      <p:sp>
        <p:nvSpPr>
          <p:cNvPr id="331826" name="AutoShape 50"/>
          <p:cNvSpPr>
            <a:spLocks noChangeArrowheads="1"/>
          </p:cNvSpPr>
          <p:nvPr/>
        </p:nvSpPr>
        <p:spPr bwMode="auto">
          <a:xfrm>
            <a:off x="4648200" y="3581400"/>
            <a:ext cx="2362200" cy="914400"/>
          </a:xfrm>
          <a:prstGeom prst="roundRect">
            <a:avLst>
              <a:gd name="adj" fmla="val 16667"/>
            </a:avLst>
          </a:prstGeom>
          <a:noFill/>
          <a:ln w="38100">
            <a:solidFill>
              <a:srgbClr val="FFFF99"/>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31828" name="AutoShape 52"/>
          <p:cNvSpPr>
            <a:spLocks noChangeArrowheads="1"/>
          </p:cNvSpPr>
          <p:nvPr/>
        </p:nvSpPr>
        <p:spPr bwMode="auto">
          <a:xfrm>
            <a:off x="5105400" y="5410200"/>
            <a:ext cx="3352800" cy="1066800"/>
          </a:xfrm>
          <a:prstGeom prst="wedgeRoundRectCallout">
            <a:avLst>
              <a:gd name="adj1" fmla="val -32810"/>
              <a:gd name="adj2" fmla="val -129611"/>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同じプログラムを</a:t>
            </a:r>
          </a:p>
          <a:p>
            <a:pPr algn="ctr" eaLnBrk="1" hangingPunct="1"/>
            <a:r>
              <a:rPr lang="ja-JP" altLang="en-US" sz="2800"/>
              <a:t>同時に実行できる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31795"/>
                                        </p:tgtEl>
                                        <p:attrNameLst>
                                          <p:attrName>style.visibility</p:attrName>
                                        </p:attrNameLst>
                                      </p:cBhvr>
                                      <p:to>
                                        <p:strVal val="visible"/>
                                      </p:to>
                                    </p:set>
                                    <p:animEffect transition="in" filter="wipe(left)">
                                      <p:cBhvr>
                                        <p:cTn id="7" dur="500"/>
                                        <p:tgtEl>
                                          <p:spTgt spid="3317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31825"/>
                                        </p:tgtEl>
                                        <p:attrNameLst>
                                          <p:attrName>style.visibility</p:attrName>
                                        </p:attrNameLst>
                                      </p:cBhvr>
                                      <p:to>
                                        <p:strVal val="visible"/>
                                      </p:to>
                                    </p:set>
                                    <p:animEffect transition="in" filter="checkerboard(across)">
                                      <p:cBhvr>
                                        <p:cTn id="12" dur="500"/>
                                        <p:tgtEl>
                                          <p:spTgt spid="3318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31797"/>
                                        </p:tgtEl>
                                        <p:attrNameLst>
                                          <p:attrName>style.visibility</p:attrName>
                                        </p:attrNameLst>
                                      </p:cBhvr>
                                      <p:to>
                                        <p:strVal val="visible"/>
                                      </p:to>
                                    </p:set>
                                    <p:animEffect transition="in" filter="wipe(up)">
                                      <p:cBhvr>
                                        <p:cTn id="17" dur="500"/>
                                        <p:tgtEl>
                                          <p:spTgt spid="331797"/>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331794"/>
                                        </p:tgtEl>
                                        <p:attrNameLst>
                                          <p:attrName>style.visibility</p:attrName>
                                        </p:attrNameLst>
                                      </p:cBhvr>
                                      <p:to>
                                        <p:strVal val="visible"/>
                                      </p:to>
                                    </p:set>
                                    <p:animEffect transition="in" filter="wipe(left)">
                                      <p:cBhvr>
                                        <p:cTn id="21" dur="500"/>
                                        <p:tgtEl>
                                          <p:spTgt spid="331794"/>
                                        </p:tgtEl>
                                      </p:cBhvr>
                                    </p:animEffect>
                                  </p:childTnLst>
                                </p:cTn>
                              </p:par>
                            </p:childTnLst>
                          </p:cTn>
                        </p:par>
                        <p:par>
                          <p:cTn id="22" fill="hold" nodeType="afterGroup">
                            <p:stCondLst>
                              <p:cond delay="1000"/>
                            </p:stCondLst>
                            <p:childTnLst>
                              <p:par>
                                <p:cTn id="23" presetID="22" presetClass="entr" presetSubtype="4" fill="hold" grpId="0" nodeType="afterEffect">
                                  <p:stCondLst>
                                    <p:cond delay="0"/>
                                  </p:stCondLst>
                                  <p:childTnLst>
                                    <p:set>
                                      <p:cBhvr>
                                        <p:cTn id="24" dur="1" fill="hold">
                                          <p:stCondLst>
                                            <p:cond delay="0"/>
                                          </p:stCondLst>
                                        </p:cTn>
                                        <p:tgtEl>
                                          <p:spTgt spid="331804"/>
                                        </p:tgtEl>
                                        <p:attrNameLst>
                                          <p:attrName>style.visibility</p:attrName>
                                        </p:attrNameLst>
                                      </p:cBhvr>
                                      <p:to>
                                        <p:strVal val="visible"/>
                                      </p:to>
                                    </p:set>
                                    <p:animEffect transition="in" filter="wipe(down)">
                                      <p:cBhvr>
                                        <p:cTn id="25" dur="500"/>
                                        <p:tgtEl>
                                          <p:spTgt spid="331804"/>
                                        </p:tgtEl>
                                      </p:cBhvr>
                                    </p:animEffect>
                                  </p:childTnLst>
                                </p:cTn>
                              </p:par>
                            </p:childTnLst>
                          </p:cTn>
                        </p:par>
                        <p:par>
                          <p:cTn id="26" fill="hold" nodeType="afterGroup">
                            <p:stCondLst>
                              <p:cond delay="1500"/>
                            </p:stCondLst>
                            <p:childTnLst>
                              <p:par>
                                <p:cTn id="27" presetID="22" presetClass="entr" presetSubtype="8" fill="hold" nodeType="afterEffect">
                                  <p:stCondLst>
                                    <p:cond delay="0"/>
                                  </p:stCondLst>
                                  <p:childTnLst>
                                    <p:set>
                                      <p:cBhvr>
                                        <p:cTn id="28" dur="1" fill="hold">
                                          <p:stCondLst>
                                            <p:cond delay="0"/>
                                          </p:stCondLst>
                                        </p:cTn>
                                        <p:tgtEl>
                                          <p:spTgt spid="331823"/>
                                        </p:tgtEl>
                                        <p:attrNameLst>
                                          <p:attrName>style.visibility</p:attrName>
                                        </p:attrNameLst>
                                      </p:cBhvr>
                                      <p:to>
                                        <p:strVal val="visible"/>
                                      </p:to>
                                    </p:set>
                                    <p:animEffect transition="in" filter="wipe(left)">
                                      <p:cBhvr>
                                        <p:cTn id="29" dur="500"/>
                                        <p:tgtEl>
                                          <p:spTgt spid="33182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331805"/>
                                        </p:tgtEl>
                                        <p:attrNameLst>
                                          <p:attrName>style.visibility</p:attrName>
                                        </p:attrNameLst>
                                      </p:cBhvr>
                                      <p:to>
                                        <p:strVal val="visible"/>
                                      </p:to>
                                    </p:set>
                                    <p:animEffect transition="in" filter="wipe(left)">
                                      <p:cBhvr>
                                        <p:cTn id="34" dur="500"/>
                                        <p:tgtEl>
                                          <p:spTgt spid="331805"/>
                                        </p:tgtEl>
                                      </p:cBhvr>
                                    </p:animEffect>
                                  </p:childTnLst>
                                </p:cTn>
                              </p:par>
                            </p:childTnLst>
                          </p:cTn>
                        </p:par>
                        <p:par>
                          <p:cTn id="35" fill="hold" nodeType="afterGroup">
                            <p:stCondLst>
                              <p:cond delay="500"/>
                            </p:stCondLst>
                            <p:childTnLst>
                              <p:par>
                                <p:cTn id="36" presetID="22" presetClass="entr" presetSubtype="4" fill="hold" grpId="0" nodeType="afterEffect">
                                  <p:stCondLst>
                                    <p:cond delay="0"/>
                                  </p:stCondLst>
                                  <p:childTnLst>
                                    <p:set>
                                      <p:cBhvr>
                                        <p:cTn id="37" dur="1" fill="hold">
                                          <p:stCondLst>
                                            <p:cond delay="0"/>
                                          </p:stCondLst>
                                        </p:cTn>
                                        <p:tgtEl>
                                          <p:spTgt spid="331810"/>
                                        </p:tgtEl>
                                        <p:attrNameLst>
                                          <p:attrName>style.visibility</p:attrName>
                                        </p:attrNameLst>
                                      </p:cBhvr>
                                      <p:to>
                                        <p:strVal val="visible"/>
                                      </p:to>
                                    </p:set>
                                    <p:animEffect transition="in" filter="wipe(down)">
                                      <p:cBhvr>
                                        <p:cTn id="38" dur="500"/>
                                        <p:tgtEl>
                                          <p:spTgt spid="331810"/>
                                        </p:tgtEl>
                                      </p:cBhvr>
                                    </p:animEffect>
                                  </p:childTnLst>
                                </p:cTn>
                              </p:par>
                            </p:childTnLst>
                          </p:cTn>
                        </p:par>
                        <p:par>
                          <p:cTn id="39" fill="hold" nodeType="afterGroup">
                            <p:stCondLst>
                              <p:cond delay="1000"/>
                            </p:stCondLst>
                            <p:childTnLst>
                              <p:par>
                                <p:cTn id="40" presetID="22" presetClass="entr" presetSubtype="8" fill="hold" nodeType="afterEffect">
                                  <p:stCondLst>
                                    <p:cond delay="0"/>
                                  </p:stCondLst>
                                  <p:childTnLst>
                                    <p:set>
                                      <p:cBhvr>
                                        <p:cTn id="41" dur="1" fill="hold">
                                          <p:stCondLst>
                                            <p:cond delay="0"/>
                                          </p:stCondLst>
                                        </p:cTn>
                                        <p:tgtEl>
                                          <p:spTgt spid="331811"/>
                                        </p:tgtEl>
                                        <p:attrNameLst>
                                          <p:attrName>style.visibility</p:attrName>
                                        </p:attrNameLst>
                                      </p:cBhvr>
                                      <p:to>
                                        <p:strVal val="visible"/>
                                      </p:to>
                                    </p:set>
                                    <p:animEffect transition="in" filter="wipe(left)">
                                      <p:cBhvr>
                                        <p:cTn id="42" dur="500"/>
                                        <p:tgtEl>
                                          <p:spTgt spid="331811"/>
                                        </p:tgtEl>
                                      </p:cBhvr>
                                    </p:animEffect>
                                  </p:childTnLst>
                                </p:cTn>
                              </p:par>
                            </p:childTnLst>
                          </p:cTn>
                        </p:par>
                        <p:par>
                          <p:cTn id="43" fill="hold" nodeType="afterGroup">
                            <p:stCondLst>
                              <p:cond delay="1500"/>
                            </p:stCondLst>
                            <p:childTnLst>
                              <p:par>
                                <p:cTn id="44" presetID="22" presetClass="entr" presetSubtype="1" fill="hold" grpId="0" nodeType="afterEffect">
                                  <p:stCondLst>
                                    <p:cond delay="0"/>
                                  </p:stCondLst>
                                  <p:childTnLst>
                                    <p:set>
                                      <p:cBhvr>
                                        <p:cTn id="45" dur="1" fill="hold">
                                          <p:stCondLst>
                                            <p:cond delay="0"/>
                                          </p:stCondLst>
                                        </p:cTn>
                                        <p:tgtEl>
                                          <p:spTgt spid="331816"/>
                                        </p:tgtEl>
                                        <p:attrNameLst>
                                          <p:attrName>style.visibility</p:attrName>
                                        </p:attrNameLst>
                                      </p:cBhvr>
                                      <p:to>
                                        <p:strVal val="visible"/>
                                      </p:to>
                                    </p:set>
                                    <p:animEffect transition="in" filter="wipe(up)">
                                      <p:cBhvr>
                                        <p:cTn id="46" dur="500"/>
                                        <p:tgtEl>
                                          <p:spTgt spid="331816"/>
                                        </p:tgtEl>
                                      </p:cBhvr>
                                    </p:animEffect>
                                  </p:childTnLst>
                                </p:cTn>
                              </p:par>
                            </p:childTnLst>
                          </p:cTn>
                        </p:par>
                        <p:par>
                          <p:cTn id="47" fill="hold" nodeType="afterGroup">
                            <p:stCondLst>
                              <p:cond delay="2000"/>
                            </p:stCondLst>
                            <p:childTnLst>
                              <p:par>
                                <p:cTn id="48" presetID="22" presetClass="entr" presetSubtype="8" fill="hold" nodeType="afterEffect">
                                  <p:stCondLst>
                                    <p:cond delay="0"/>
                                  </p:stCondLst>
                                  <p:childTnLst>
                                    <p:set>
                                      <p:cBhvr>
                                        <p:cTn id="49" dur="1" fill="hold">
                                          <p:stCondLst>
                                            <p:cond delay="0"/>
                                          </p:stCondLst>
                                        </p:cTn>
                                        <p:tgtEl>
                                          <p:spTgt spid="331822"/>
                                        </p:tgtEl>
                                        <p:attrNameLst>
                                          <p:attrName>style.visibility</p:attrName>
                                        </p:attrNameLst>
                                      </p:cBhvr>
                                      <p:to>
                                        <p:strVal val="visible"/>
                                      </p:to>
                                    </p:set>
                                    <p:animEffect transition="in" filter="wipe(left)">
                                      <p:cBhvr>
                                        <p:cTn id="50" dur="500"/>
                                        <p:tgtEl>
                                          <p:spTgt spid="33182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331826"/>
                                        </p:tgtEl>
                                        <p:attrNameLst>
                                          <p:attrName>style.visibility</p:attrName>
                                        </p:attrNameLst>
                                      </p:cBhvr>
                                      <p:to>
                                        <p:strVal val="visible"/>
                                      </p:to>
                                    </p:set>
                                    <p:animEffect transition="in" filter="checkerboard(across)">
                                      <p:cBhvr>
                                        <p:cTn id="55" dur="500"/>
                                        <p:tgtEl>
                                          <p:spTgt spid="33182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331828"/>
                                        </p:tgtEl>
                                        <p:attrNameLst>
                                          <p:attrName>style.visibility</p:attrName>
                                        </p:attrNameLst>
                                      </p:cBhvr>
                                      <p:to>
                                        <p:strVal val="visible"/>
                                      </p:to>
                                    </p:set>
                                    <p:animEffect transition="in" filter="checkerboard(across)">
                                      <p:cBhvr>
                                        <p:cTn id="60" dur="500"/>
                                        <p:tgtEl>
                                          <p:spTgt spid="331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97" grpId="0" animBg="1"/>
      <p:bldP spid="331804" grpId="0" animBg="1"/>
      <p:bldP spid="331810" grpId="0" animBg="1"/>
      <p:bldP spid="331816" grpId="0" animBg="1"/>
      <p:bldP spid="331825" grpId="0" animBg="1" autoUpdateAnimBg="0"/>
      <p:bldP spid="331826" grpId="0" animBg="1"/>
      <p:bldP spid="331828"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プログラムの属性</a:t>
            </a:r>
            <a:br>
              <a:rPr lang="ja-JP" altLang="en-US">
                <a:latin typeface="Times New Roman" panose="02020603050405020304" pitchFamily="18" charset="0"/>
              </a:rPr>
            </a:br>
            <a:r>
              <a:rPr lang="ja-JP" altLang="en-US">
                <a:latin typeface="Times New Roman" panose="02020603050405020304" pitchFamily="18" charset="0"/>
              </a:rPr>
              <a:t>再使用不能</a:t>
            </a:r>
            <a:r>
              <a:rPr lang="ja-JP" altLang="en-US" sz="3600">
                <a:latin typeface="Times New Roman" panose="02020603050405020304" pitchFamily="18" charset="0"/>
              </a:rPr>
              <a:t>(</a:t>
            </a:r>
            <a:r>
              <a:rPr lang="en-US" altLang="ja-JP" sz="3600">
                <a:latin typeface="Times New Roman" panose="02020603050405020304" pitchFamily="18" charset="0"/>
              </a:rPr>
              <a:t>nonreentrant)</a:t>
            </a:r>
          </a:p>
        </p:txBody>
      </p:sp>
      <p:sp>
        <p:nvSpPr>
          <p:cNvPr id="18435" name="Rectangle 3"/>
          <p:cNvSpPr>
            <a:spLocks noGrp="1" noChangeArrowheads="1"/>
          </p:cNvSpPr>
          <p:nvPr>
            <p:ph type="body" idx="1"/>
          </p:nvPr>
        </p:nvSpPr>
        <p:spPr>
          <a:xfrm>
            <a:off x="685800" y="1981200"/>
            <a:ext cx="7772400" cy="2438400"/>
          </a:xfrm>
        </p:spPr>
        <p:txBody>
          <a:bodyPr/>
          <a:lstStyle/>
          <a:p>
            <a:pPr eaLnBrk="1" hangingPunct="1"/>
            <a:r>
              <a:rPr lang="ja-JP" altLang="en-US">
                <a:latin typeface="Times New Roman" panose="02020603050405020304" pitchFamily="18" charset="0"/>
              </a:rPr>
              <a:t>１度しか実行できないプログラム</a:t>
            </a:r>
          </a:p>
          <a:p>
            <a:pPr lvl="1" eaLnBrk="1" hangingPunct="1"/>
            <a:r>
              <a:rPr lang="ja-JP" altLang="en-US" sz="2400">
                <a:latin typeface="Times New Roman" panose="02020603050405020304" pitchFamily="18" charset="0"/>
              </a:rPr>
              <a:t>データ領域・コード領域が独立していない </a:t>
            </a:r>
          </a:p>
          <a:p>
            <a:pPr marL="457200" lvl="1" indent="0" eaLnBrk="1" hangingPunct="1">
              <a:buNone/>
            </a:pPr>
            <a:r>
              <a:rPr lang="ja-JP" altLang="en-US" sz="2400">
                <a:latin typeface="Times New Roman" panose="02020603050405020304" pitchFamily="18" charset="0"/>
              </a:rPr>
              <a:t>かつ</a:t>
            </a:r>
            <a:r>
              <a:rPr lang="en-US" altLang="ja-JP" sz="2400" dirty="0">
                <a:latin typeface="Times New Roman" panose="02020603050405020304" pitchFamily="18" charset="0"/>
              </a:rPr>
              <a:t> </a:t>
            </a:r>
            <a:r>
              <a:rPr lang="ja-JP" altLang="en-US" sz="2400">
                <a:latin typeface="Times New Roman" panose="02020603050405020304" pitchFamily="18" charset="0"/>
              </a:rPr>
              <a:t>実行するとデータ領域・コード領域が書き換わる</a:t>
            </a:r>
          </a:p>
        </p:txBody>
      </p:sp>
      <p:sp>
        <p:nvSpPr>
          <p:cNvPr id="18436" name="Rectangle 4"/>
          <p:cNvSpPr>
            <a:spLocks noChangeArrowheads="1"/>
          </p:cNvSpPr>
          <p:nvPr/>
        </p:nvSpPr>
        <p:spPr bwMode="auto">
          <a:xfrm>
            <a:off x="1752600" y="48006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18437" name="Rectangle 5"/>
          <p:cNvSpPr>
            <a:spLocks noChangeArrowheads="1"/>
          </p:cNvSpPr>
          <p:nvPr/>
        </p:nvSpPr>
        <p:spPr bwMode="auto">
          <a:xfrm>
            <a:off x="1752600" y="53340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18438" name="Rectangle 6"/>
          <p:cNvSpPr>
            <a:spLocks noChangeArrowheads="1"/>
          </p:cNvSpPr>
          <p:nvPr/>
        </p:nvSpPr>
        <p:spPr bwMode="auto">
          <a:xfrm>
            <a:off x="1752600" y="58674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8439" name="Text Box 7"/>
          <p:cNvSpPr txBox="1">
            <a:spLocks noChangeArrowheads="1"/>
          </p:cNvSpPr>
          <p:nvPr/>
        </p:nvSpPr>
        <p:spPr bwMode="auto">
          <a:xfrm>
            <a:off x="1752600" y="4267200"/>
            <a:ext cx="1576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親プロセス</a:t>
            </a:r>
          </a:p>
        </p:txBody>
      </p:sp>
      <p:grpSp>
        <p:nvGrpSpPr>
          <p:cNvPr id="328745" name="Group 41"/>
          <p:cNvGrpSpPr>
            <a:grpSpLocks/>
          </p:cNvGrpSpPr>
          <p:nvPr/>
        </p:nvGrpSpPr>
        <p:grpSpPr bwMode="auto">
          <a:xfrm>
            <a:off x="3276600" y="4267200"/>
            <a:ext cx="2033588" cy="2133600"/>
            <a:chOff x="2064" y="2688"/>
            <a:chExt cx="1281" cy="1344"/>
          </a:xfrm>
        </p:grpSpPr>
        <p:grpSp>
          <p:nvGrpSpPr>
            <p:cNvPr id="18448" name="Group 19"/>
            <p:cNvGrpSpPr>
              <a:grpSpLocks/>
            </p:cNvGrpSpPr>
            <p:nvPr/>
          </p:nvGrpSpPr>
          <p:grpSpPr bwMode="auto">
            <a:xfrm>
              <a:off x="2064" y="3216"/>
              <a:ext cx="768" cy="144"/>
              <a:chOff x="2064" y="3216"/>
              <a:chExt cx="768" cy="144"/>
            </a:xfrm>
          </p:grpSpPr>
          <p:sp>
            <p:nvSpPr>
              <p:cNvPr id="18452" name="Line 20"/>
              <p:cNvSpPr>
                <a:spLocks noChangeShapeType="1"/>
              </p:cNvSpPr>
              <p:nvPr/>
            </p:nvSpPr>
            <p:spPr bwMode="auto">
              <a:xfrm flipH="1">
                <a:off x="2064" y="3216"/>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8453" name="Arc 21"/>
              <p:cNvSpPr>
                <a:spLocks/>
              </p:cNvSpPr>
              <p:nvPr/>
            </p:nvSpPr>
            <p:spPr bwMode="auto">
              <a:xfrm>
                <a:off x="2688" y="3216"/>
                <a:ext cx="144" cy="144"/>
              </a:xfrm>
              <a:custGeom>
                <a:avLst/>
                <a:gdLst>
                  <a:gd name="T0" fmla="*/ 0 w 21600"/>
                  <a:gd name="T1" fmla="*/ 0 h 21600"/>
                  <a:gd name="T2" fmla="*/ 144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449" name="Text Box 12"/>
            <p:cNvSpPr txBox="1">
              <a:spLocks noChangeArrowheads="1"/>
            </p:cNvSpPr>
            <p:nvPr/>
          </p:nvSpPr>
          <p:spPr bwMode="auto">
            <a:xfrm>
              <a:off x="2352" y="2688"/>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sp>
          <p:nvSpPr>
            <p:cNvPr id="18450" name="Rectangle 11"/>
            <p:cNvSpPr>
              <a:spLocks noChangeArrowheads="1"/>
            </p:cNvSpPr>
            <p:nvPr/>
          </p:nvSpPr>
          <p:spPr bwMode="auto">
            <a:xfrm>
              <a:off x="2352" y="3696"/>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18451" name="Line 31"/>
            <p:cNvSpPr>
              <a:spLocks noChangeShapeType="1"/>
            </p:cNvSpPr>
            <p:nvPr/>
          </p:nvSpPr>
          <p:spPr bwMode="auto">
            <a:xfrm>
              <a:off x="2832" y="3360"/>
              <a:ext cx="0" cy="336"/>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28737" name="Group 33"/>
          <p:cNvGrpSpPr>
            <a:grpSpLocks/>
          </p:cNvGrpSpPr>
          <p:nvPr/>
        </p:nvGrpSpPr>
        <p:grpSpPr bwMode="auto">
          <a:xfrm>
            <a:off x="152400" y="4419600"/>
            <a:ext cx="1600200" cy="990600"/>
            <a:chOff x="96" y="2784"/>
            <a:chExt cx="1008" cy="624"/>
          </a:xfrm>
        </p:grpSpPr>
        <p:grpSp>
          <p:nvGrpSpPr>
            <p:cNvPr id="18442" name="Group 34"/>
            <p:cNvGrpSpPr>
              <a:grpSpLocks/>
            </p:cNvGrpSpPr>
            <p:nvPr/>
          </p:nvGrpSpPr>
          <p:grpSpPr bwMode="auto">
            <a:xfrm>
              <a:off x="720" y="3024"/>
              <a:ext cx="384" cy="384"/>
              <a:chOff x="720" y="3024"/>
              <a:chExt cx="384" cy="384"/>
            </a:xfrm>
          </p:grpSpPr>
          <p:sp>
            <p:nvSpPr>
              <p:cNvPr id="18444" name="Arc 35"/>
              <p:cNvSpPr>
                <a:spLocks/>
              </p:cNvSpPr>
              <p:nvPr/>
            </p:nvSpPr>
            <p:spPr bwMode="auto">
              <a:xfrm>
                <a:off x="912" y="302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type="triangl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45" name="Arc 36"/>
              <p:cNvSpPr>
                <a:spLocks/>
              </p:cNvSpPr>
              <p:nvPr/>
            </p:nvSpPr>
            <p:spPr bwMode="auto">
              <a:xfrm rot="5400000">
                <a:off x="912" y="321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46" name="Arc 37"/>
              <p:cNvSpPr>
                <a:spLocks/>
              </p:cNvSpPr>
              <p:nvPr/>
            </p:nvSpPr>
            <p:spPr bwMode="auto">
              <a:xfrm flipH="1">
                <a:off x="720" y="302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47" name="Arc 38"/>
              <p:cNvSpPr>
                <a:spLocks/>
              </p:cNvSpPr>
              <p:nvPr/>
            </p:nvSpPr>
            <p:spPr bwMode="auto">
              <a:xfrm rot="16200000" flipH="1">
                <a:off x="720" y="321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8443" name="Text Box 39"/>
            <p:cNvSpPr txBox="1">
              <a:spLocks noChangeArrowheads="1"/>
            </p:cNvSpPr>
            <p:nvPr/>
          </p:nvSpPr>
          <p:spPr bwMode="auto">
            <a:xfrm>
              <a:off x="96" y="2784"/>
              <a:ext cx="8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書き換え</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28745"/>
                                        </p:tgtEl>
                                        <p:attrNameLst>
                                          <p:attrName>style.visibility</p:attrName>
                                        </p:attrNameLst>
                                      </p:cBhvr>
                                      <p:to>
                                        <p:strVal val="visible"/>
                                      </p:to>
                                    </p:set>
                                    <p:animEffect transition="in" filter="checkerboard(across)">
                                      <p:cBhvr>
                                        <p:cTn id="7" dur="500"/>
                                        <p:tgtEl>
                                          <p:spTgt spid="3287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28737"/>
                                        </p:tgtEl>
                                        <p:attrNameLst>
                                          <p:attrName>style.visibility</p:attrName>
                                        </p:attrNameLst>
                                      </p:cBhvr>
                                      <p:to>
                                        <p:strVal val="visible"/>
                                      </p:to>
                                    </p:set>
                                    <p:animEffect transition="in" filter="checkerboard(across)">
                                      <p:cBhvr>
                                        <p:cTn id="12" dur="500"/>
                                        <p:tgtEl>
                                          <p:spTgt spid="3287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プログラムの属性</a:t>
            </a:r>
            <a:br>
              <a:rPr lang="ja-JP" altLang="en-US">
                <a:latin typeface="Times New Roman" panose="02020603050405020304" pitchFamily="18" charset="0"/>
              </a:rPr>
            </a:br>
            <a:r>
              <a:rPr lang="ja-JP" altLang="en-US">
                <a:latin typeface="Times New Roman" panose="02020603050405020304" pitchFamily="18" charset="0"/>
              </a:rPr>
              <a:t>再使用不能</a:t>
            </a:r>
            <a:r>
              <a:rPr lang="ja-JP" altLang="en-US" sz="3600">
                <a:latin typeface="Times New Roman" panose="02020603050405020304" pitchFamily="18" charset="0"/>
              </a:rPr>
              <a:t>(</a:t>
            </a:r>
            <a:r>
              <a:rPr lang="en-US" altLang="ja-JP" sz="3600">
                <a:latin typeface="Times New Roman" panose="02020603050405020304" pitchFamily="18" charset="0"/>
              </a:rPr>
              <a:t>nonreentrant)</a:t>
            </a:r>
            <a:endParaRPr lang="ja-JP" altLang="en-US" sz="3600">
              <a:latin typeface="Times New Roman" panose="02020603050405020304" pitchFamily="18" charset="0"/>
            </a:endParaRPr>
          </a:p>
        </p:txBody>
      </p:sp>
      <p:sp>
        <p:nvSpPr>
          <p:cNvPr id="19459" name="Text Box 3"/>
          <p:cNvSpPr txBox="1">
            <a:spLocks noChangeArrowheads="1"/>
          </p:cNvSpPr>
          <p:nvPr/>
        </p:nvSpPr>
        <p:spPr bwMode="auto">
          <a:xfrm>
            <a:off x="685800" y="27432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19460" name="Text Box 4"/>
          <p:cNvSpPr txBox="1">
            <a:spLocks noChangeArrowheads="1"/>
          </p:cNvSpPr>
          <p:nvPr/>
        </p:nvSpPr>
        <p:spPr bwMode="auto">
          <a:xfrm>
            <a:off x="685800" y="38100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p:txBody>
      </p:sp>
      <p:sp>
        <p:nvSpPr>
          <p:cNvPr id="19461" name="Text Box 5"/>
          <p:cNvSpPr txBox="1">
            <a:spLocks noChangeArrowheads="1"/>
          </p:cNvSpPr>
          <p:nvPr/>
        </p:nvSpPr>
        <p:spPr bwMode="auto">
          <a:xfrm>
            <a:off x="685800" y="48768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C</a:t>
            </a:r>
          </a:p>
        </p:txBody>
      </p:sp>
      <p:grpSp>
        <p:nvGrpSpPr>
          <p:cNvPr id="332875" name="Group 75"/>
          <p:cNvGrpSpPr>
            <a:grpSpLocks/>
          </p:cNvGrpSpPr>
          <p:nvPr/>
        </p:nvGrpSpPr>
        <p:grpSpPr bwMode="auto">
          <a:xfrm>
            <a:off x="2438400" y="2971800"/>
            <a:ext cx="990600" cy="0"/>
            <a:chOff x="1536" y="1872"/>
            <a:chExt cx="624" cy="0"/>
          </a:xfrm>
        </p:grpSpPr>
        <p:sp>
          <p:nvSpPr>
            <p:cNvPr id="19489" name="Line 7"/>
            <p:cNvSpPr>
              <a:spLocks noChangeShapeType="1"/>
            </p:cNvSpPr>
            <p:nvPr/>
          </p:nvSpPr>
          <p:spPr bwMode="auto">
            <a:xfrm>
              <a:off x="1536" y="1872"/>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90" name="Line 8"/>
            <p:cNvSpPr>
              <a:spLocks noChangeShapeType="1"/>
            </p:cNvSpPr>
            <p:nvPr/>
          </p:nvSpPr>
          <p:spPr bwMode="auto">
            <a:xfrm>
              <a:off x="1776" y="1872"/>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91" name="Line 9"/>
            <p:cNvSpPr>
              <a:spLocks noChangeShapeType="1"/>
            </p:cNvSpPr>
            <p:nvPr/>
          </p:nvSpPr>
          <p:spPr bwMode="auto">
            <a:xfrm>
              <a:off x="1968" y="1872"/>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2839" name="Group 39"/>
          <p:cNvGrpSpPr>
            <a:grpSpLocks/>
          </p:cNvGrpSpPr>
          <p:nvPr/>
        </p:nvGrpSpPr>
        <p:grpSpPr bwMode="auto">
          <a:xfrm>
            <a:off x="3429000" y="3962400"/>
            <a:ext cx="1295400" cy="0"/>
            <a:chOff x="2160" y="2496"/>
            <a:chExt cx="816" cy="0"/>
          </a:xfrm>
        </p:grpSpPr>
        <p:sp>
          <p:nvSpPr>
            <p:cNvPr id="19485" name="Line 11"/>
            <p:cNvSpPr>
              <a:spLocks noChangeShapeType="1"/>
            </p:cNvSpPr>
            <p:nvPr/>
          </p:nvSpPr>
          <p:spPr bwMode="auto">
            <a:xfrm>
              <a:off x="2160"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86" name="Line 12"/>
            <p:cNvSpPr>
              <a:spLocks noChangeShapeType="1"/>
            </p:cNvSpPr>
            <p:nvPr/>
          </p:nvSpPr>
          <p:spPr bwMode="auto">
            <a:xfrm>
              <a:off x="2352" y="2496"/>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87" name="Line 13"/>
            <p:cNvSpPr>
              <a:spLocks noChangeShapeType="1"/>
            </p:cNvSpPr>
            <p:nvPr/>
          </p:nvSpPr>
          <p:spPr bwMode="auto">
            <a:xfrm>
              <a:off x="2592"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88" name="Line 14"/>
            <p:cNvSpPr>
              <a:spLocks noChangeShapeType="1"/>
            </p:cNvSpPr>
            <p:nvPr/>
          </p:nvSpPr>
          <p:spPr bwMode="auto">
            <a:xfrm>
              <a:off x="2784" y="2496"/>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2822" name="Line 22"/>
          <p:cNvSpPr>
            <a:spLocks noChangeShapeType="1"/>
          </p:cNvSpPr>
          <p:nvPr/>
        </p:nvSpPr>
        <p:spPr bwMode="auto">
          <a:xfrm>
            <a:off x="5105400" y="40386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2840" name="Group 40"/>
          <p:cNvGrpSpPr>
            <a:grpSpLocks/>
          </p:cNvGrpSpPr>
          <p:nvPr/>
        </p:nvGrpSpPr>
        <p:grpSpPr bwMode="auto">
          <a:xfrm>
            <a:off x="4724400" y="2971800"/>
            <a:ext cx="1295400" cy="0"/>
            <a:chOff x="2160" y="2496"/>
            <a:chExt cx="816" cy="0"/>
          </a:xfrm>
        </p:grpSpPr>
        <p:sp>
          <p:nvSpPr>
            <p:cNvPr id="19481" name="Line 41"/>
            <p:cNvSpPr>
              <a:spLocks noChangeShapeType="1"/>
            </p:cNvSpPr>
            <p:nvPr/>
          </p:nvSpPr>
          <p:spPr bwMode="auto">
            <a:xfrm>
              <a:off x="2160"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82" name="Line 42"/>
            <p:cNvSpPr>
              <a:spLocks noChangeShapeType="1"/>
            </p:cNvSpPr>
            <p:nvPr/>
          </p:nvSpPr>
          <p:spPr bwMode="auto">
            <a:xfrm>
              <a:off x="2352" y="2496"/>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83" name="Line 43"/>
            <p:cNvSpPr>
              <a:spLocks noChangeShapeType="1"/>
            </p:cNvSpPr>
            <p:nvPr/>
          </p:nvSpPr>
          <p:spPr bwMode="auto">
            <a:xfrm>
              <a:off x="2592"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84" name="Line 44"/>
            <p:cNvSpPr>
              <a:spLocks noChangeShapeType="1"/>
            </p:cNvSpPr>
            <p:nvPr/>
          </p:nvSpPr>
          <p:spPr bwMode="auto">
            <a:xfrm>
              <a:off x="2784" y="2496"/>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2845" name="Group 45"/>
          <p:cNvGrpSpPr>
            <a:grpSpLocks/>
          </p:cNvGrpSpPr>
          <p:nvPr/>
        </p:nvGrpSpPr>
        <p:grpSpPr bwMode="auto">
          <a:xfrm>
            <a:off x="3810000" y="5029200"/>
            <a:ext cx="1295400" cy="0"/>
            <a:chOff x="2160" y="2496"/>
            <a:chExt cx="816" cy="0"/>
          </a:xfrm>
        </p:grpSpPr>
        <p:sp>
          <p:nvSpPr>
            <p:cNvPr id="19477" name="Line 46"/>
            <p:cNvSpPr>
              <a:spLocks noChangeShapeType="1"/>
            </p:cNvSpPr>
            <p:nvPr/>
          </p:nvSpPr>
          <p:spPr bwMode="auto">
            <a:xfrm>
              <a:off x="2160"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78" name="Line 47"/>
            <p:cNvSpPr>
              <a:spLocks noChangeShapeType="1"/>
            </p:cNvSpPr>
            <p:nvPr/>
          </p:nvSpPr>
          <p:spPr bwMode="auto">
            <a:xfrm>
              <a:off x="2352" y="2496"/>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79" name="Line 48"/>
            <p:cNvSpPr>
              <a:spLocks noChangeShapeType="1"/>
            </p:cNvSpPr>
            <p:nvPr/>
          </p:nvSpPr>
          <p:spPr bwMode="auto">
            <a:xfrm>
              <a:off x="2592"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80" name="Line 49"/>
            <p:cNvSpPr>
              <a:spLocks noChangeShapeType="1"/>
            </p:cNvSpPr>
            <p:nvPr/>
          </p:nvSpPr>
          <p:spPr bwMode="auto">
            <a:xfrm>
              <a:off x="2784" y="2496"/>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2855" name="Group 55"/>
          <p:cNvGrpSpPr>
            <a:grpSpLocks/>
          </p:cNvGrpSpPr>
          <p:nvPr/>
        </p:nvGrpSpPr>
        <p:grpSpPr bwMode="auto">
          <a:xfrm>
            <a:off x="5105400" y="4038600"/>
            <a:ext cx="990600" cy="0"/>
            <a:chOff x="3216" y="2544"/>
            <a:chExt cx="624" cy="0"/>
          </a:xfrm>
        </p:grpSpPr>
        <p:sp>
          <p:nvSpPr>
            <p:cNvPr id="19474" name="Line 51"/>
            <p:cNvSpPr>
              <a:spLocks noChangeShapeType="1"/>
            </p:cNvSpPr>
            <p:nvPr/>
          </p:nvSpPr>
          <p:spPr bwMode="auto">
            <a:xfrm>
              <a:off x="3216" y="2544"/>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75" name="Line 52"/>
            <p:cNvSpPr>
              <a:spLocks noChangeShapeType="1"/>
            </p:cNvSpPr>
            <p:nvPr/>
          </p:nvSpPr>
          <p:spPr bwMode="auto">
            <a:xfrm>
              <a:off x="3408" y="2544"/>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76" name="Line 53"/>
            <p:cNvSpPr>
              <a:spLocks noChangeShapeType="1"/>
            </p:cNvSpPr>
            <p:nvPr/>
          </p:nvSpPr>
          <p:spPr bwMode="auto">
            <a:xfrm>
              <a:off x="3648" y="2544"/>
              <a:ext cx="192"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2856" name="Text Box 56"/>
          <p:cNvSpPr txBox="1">
            <a:spLocks noChangeArrowheads="1"/>
          </p:cNvSpPr>
          <p:nvPr/>
        </p:nvSpPr>
        <p:spPr bwMode="auto">
          <a:xfrm>
            <a:off x="5943600" y="4953000"/>
            <a:ext cx="252888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プログラム</a:t>
            </a:r>
            <a:r>
              <a:rPr lang="en-US" altLang="ja-JP" sz="2800"/>
              <a:t>B</a:t>
            </a:r>
            <a:r>
              <a:rPr lang="ja-JP" altLang="en-US" sz="2800"/>
              <a:t>は</a:t>
            </a:r>
          </a:p>
          <a:p>
            <a:pPr eaLnBrk="1" hangingPunct="1"/>
            <a:r>
              <a:rPr lang="ja-JP" altLang="en-US" sz="2800"/>
              <a:t>1度実行すると</a:t>
            </a:r>
          </a:p>
          <a:p>
            <a:pPr eaLnBrk="1" hangingPunct="1"/>
            <a:r>
              <a:rPr lang="ja-JP" altLang="en-US" sz="2800"/>
              <a:t>再使用できない</a:t>
            </a:r>
          </a:p>
        </p:txBody>
      </p:sp>
      <p:grpSp>
        <p:nvGrpSpPr>
          <p:cNvPr id="332857" name="Group 57"/>
          <p:cNvGrpSpPr>
            <a:grpSpLocks/>
          </p:cNvGrpSpPr>
          <p:nvPr/>
        </p:nvGrpSpPr>
        <p:grpSpPr bwMode="auto">
          <a:xfrm>
            <a:off x="5181600" y="3733800"/>
            <a:ext cx="685800" cy="685800"/>
            <a:chOff x="672" y="3024"/>
            <a:chExt cx="432" cy="432"/>
          </a:xfrm>
        </p:grpSpPr>
        <p:sp>
          <p:nvSpPr>
            <p:cNvPr id="19472" name="Line 58"/>
            <p:cNvSpPr>
              <a:spLocks noChangeShapeType="1"/>
            </p:cNvSpPr>
            <p:nvPr/>
          </p:nvSpPr>
          <p:spPr bwMode="auto">
            <a:xfrm flipH="1">
              <a:off x="672" y="3024"/>
              <a:ext cx="432" cy="4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473" name="Line 59"/>
            <p:cNvSpPr>
              <a:spLocks noChangeShapeType="1"/>
            </p:cNvSpPr>
            <p:nvPr/>
          </p:nvSpPr>
          <p:spPr bwMode="auto">
            <a:xfrm>
              <a:off x="672" y="3024"/>
              <a:ext cx="432" cy="4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2815" name="Line 15"/>
          <p:cNvSpPr>
            <a:spLocks noChangeShapeType="1"/>
          </p:cNvSpPr>
          <p:nvPr/>
        </p:nvSpPr>
        <p:spPr bwMode="auto">
          <a:xfrm>
            <a:off x="3429000" y="29718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2816" name="Line 16"/>
          <p:cNvSpPr>
            <a:spLocks noChangeShapeType="1"/>
          </p:cNvSpPr>
          <p:nvPr/>
        </p:nvSpPr>
        <p:spPr bwMode="auto">
          <a:xfrm>
            <a:off x="4724400" y="29718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32875"/>
                                        </p:tgtEl>
                                        <p:attrNameLst>
                                          <p:attrName>style.visibility</p:attrName>
                                        </p:attrNameLst>
                                      </p:cBhvr>
                                      <p:to>
                                        <p:strVal val="visible"/>
                                      </p:to>
                                    </p:set>
                                    <p:animEffect transition="in" filter="wipe(left)">
                                      <p:cBhvr>
                                        <p:cTn id="7" dur="500"/>
                                        <p:tgtEl>
                                          <p:spTgt spid="332875"/>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32815"/>
                                        </p:tgtEl>
                                        <p:attrNameLst>
                                          <p:attrName>style.visibility</p:attrName>
                                        </p:attrNameLst>
                                      </p:cBhvr>
                                      <p:to>
                                        <p:strVal val="visible"/>
                                      </p:to>
                                    </p:set>
                                    <p:animEffect transition="in" filter="wipe(up)">
                                      <p:cBhvr>
                                        <p:cTn id="11" dur="500"/>
                                        <p:tgtEl>
                                          <p:spTgt spid="332815"/>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32839"/>
                                        </p:tgtEl>
                                        <p:attrNameLst>
                                          <p:attrName>style.visibility</p:attrName>
                                        </p:attrNameLst>
                                      </p:cBhvr>
                                      <p:to>
                                        <p:strVal val="visible"/>
                                      </p:to>
                                    </p:set>
                                    <p:animEffect transition="in" filter="wipe(left)">
                                      <p:cBhvr>
                                        <p:cTn id="15" dur="500"/>
                                        <p:tgtEl>
                                          <p:spTgt spid="332839"/>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32816"/>
                                        </p:tgtEl>
                                        <p:attrNameLst>
                                          <p:attrName>style.visibility</p:attrName>
                                        </p:attrNameLst>
                                      </p:cBhvr>
                                      <p:to>
                                        <p:strVal val="visible"/>
                                      </p:to>
                                    </p:set>
                                    <p:animEffect transition="in" filter="wipe(down)">
                                      <p:cBhvr>
                                        <p:cTn id="19" dur="500"/>
                                        <p:tgtEl>
                                          <p:spTgt spid="332816"/>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332840"/>
                                        </p:tgtEl>
                                        <p:attrNameLst>
                                          <p:attrName>style.visibility</p:attrName>
                                        </p:attrNameLst>
                                      </p:cBhvr>
                                      <p:to>
                                        <p:strVal val="visible"/>
                                      </p:to>
                                    </p:set>
                                    <p:animEffect transition="in" filter="wipe(left)">
                                      <p:cBhvr>
                                        <p:cTn id="23" dur="500"/>
                                        <p:tgtEl>
                                          <p:spTgt spid="332840"/>
                                        </p:tgtEl>
                                      </p:cBhvr>
                                    </p:animEffect>
                                  </p:childTnLst>
                                </p:cTn>
                              </p:par>
                            </p:childTnLst>
                          </p:cTn>
                        </p:par>
                        <p:par>
                          <p:cTn id="24" fill="hold" nodeType="afterGroup">
                            <p:stCondLst>
                              <p:cond delay="2500"/>
                            </p:stCondLst>
                            <p:childTnLst>
                              <p:par>
                                <p:cTn id="25" presetID="22" presetClass="entr" presetSubtype="1" fill="hold" nodeType="afterEffect">
                                  <p:stCondLst>
                                    <p:cond delay="0"/>
                                  </p:stCondLst>
                                  <p:childTnLst>
                                    <p:set>
                                      <p:cBhvr>
                                        <p:cTn id="26" dur="1" fill="hold">
                                          <p:stCondLst>
                                            <p:cond delay="0"/>
                                          </p:stCondLst>
                                        </p:cTn>
                                        <p:tgtEl>
                                          <p:spTgt spid="332845"/>
                                        </p:tgtEl>
                                        <p:attrNameLst>
                                          <p:attrName>style.visibility</p:attrName>
                                        </p:attrNameLst>
                                      </p:cBhvr>
                                      <p:to>
                                        <p:strVal val="visible"/>
                                      </p:to>
                                    </p:set>
                                    <p:animEffect transition="in" filter="wipe(up)">
                                      <p:cBhvr>
                                        <p:cTn id="27" dur="500"/>
                                        <p:tgtEl>
                                          <p:spTgt spid="332845"/>
                                        </p:tgtEl>
                                      </p:cBhvr>
                                    </p:animEffect>
                                  </p:childTnLst>
                                </p:cTn>
                              </p:par>
                            </p:childTnLst>
                          </p:cTn>
                        </p:par>
                        <p:par>
                          <p:cTn id="28" fill="hold" nodeType="afterGroup">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332822"/>
                                        </p:tgtEl>
                                        <p:attrNameLst>
                                          <p:attrName>style.visibility</p:attrName>
                                        </p:attrNameLst>
                                      </p:cBhvr>
                                      <p:to>
                                        <p:strVal val="visible"/>
                                      </p:to>
                                    </p:set>
                                    <p:animEffect transition="in" filter="wipe(down)">
                                      <p:cBhvr>
                                        <p:cTn id="31" dur="500"/>
                                        <p:tgtEl>
                                          <p:spTgt spid="332822"/>
                                        </p:tgtEl>
                                      </p:cBhvr>
                                    </p:animEffect>
                                  </p:childTnLst>
                                </p:cTn>
                              </p:par>
                            </p:childTnLst>
                          </p:cTn>
                        </p:par>
                        <p:par>
                          <p:cTn id="32" fill="hold" nodeType="afterGroup">
                            <p:stCondLst>
                              <p:cond delay="3500"/>
                            </p:stCondLst>
                            <p:childTnLst>
                              <p:par>
                                <p:cTn id="33" presetID="22" presetClass="entr" presetSubtype="8" fill="hold" nodeType="afterEffect">
                                  <p:stCondLst>
                                    <p:cond delay="0"/>
                                  </p:stCondLst>
                                  <p:childTnLst>
                                    <p:set>
                                      <p:cBhvr>
                                        <p:cTn id="34" dur="1" fill="hold">
                                          <p:stCondLst>
                                            <p:cond delay="0"/>
                                          </p:stCondLst>
                                        </p:cTn>
                                        <p:tgtEl>
                                          <p:spTgt spid="332855"/>
                                        </p:tgtEl>
                                        <p:attrNameLst>
                                          <p:attrName>style.visibility</p:attrName>
                                        </p:attrNameLst>
                                      </p:cBhvr>
                                      <p:to>
                                        <p:strVal val="visible"/>
                                      </p:to>
                                    </p:set>
                                    <p:animEffect transition="in" filter="wipe(left)">
                                      <p:cBhvr>
                                        <p:cTn id="35" dur="500"/>
                                        <p:tgtEl>
                                          <p:spTgt spid="332855"/>
                                        </p:tgtEl>
                                      </p:cBhvr>
                                    </p:animEffect>
                                  </p:childTnLst>
                                </p:cTn>
                              </p:par>
                            </p:childTnLst>
                          </p:cTn>
                        </p:par>
                        <p:par>
                          <p:cTn id="36" fill="hold" nodeType="afterGroup">
                            <p:stCondLst>
                              <p:cond delay="4000"/>
                            </p:stCondLst>
                            <p:childTnLst>
                              <p:par>
                                <p:cTn id="37" presetID="5" presetClass="entr" presetSubtype="10" fill="hold" nodeType="afterEffect">
                                  <p:stCondLst>
                                    <p:cond delay="0"/>
                                  </p:stCondLst>
                                  <p:childTnLst>
                                    <p:set>
                                      <p:cBhvr>
                                        <p:cTn id="38" dur="1" fill="hold">
                                          <p:stCondLst>
                                            <p:cond delay="0"/>
                                          </p:stCondLst>
                                        </p:cTn>
                                        <p:tgtEl>
                                          <p:spTgt spid="332857"/>
                                        </p:tgtEl>
                                        <p:attrNameLst>
                                          <p:attrName>style.visibility</p:attrName>
                                        </p:attrNameLst>
                                      </p:cBhvr>
                                      <p:to>
                                        <p:strVal val="visible"/>
                                      </p:to>
                                    </p:set>
                                    <p:animEffect transition="in" filter="checkerboard(across)">
                                      <p:cBhvr>
                                        <p:cTn id="39" dur="500"/>
                                        <p:tgtEl>
                                          <p:spTgt spid="332857"/>
                                        </p:tgtEl>
                                      </p:cBhvr>
                                    </p:animEffect>
                                  </p:childTnLst>
                                </p:cTn>
                              </p:par>
                            </p:childTnLst>
                          </p:cTn>
                        </p:par>
                        <p:par>
                          <p:cTn id="40" fill="hold" nodeType="afterGroup">
                            <p:stCondLst>
                              <p:cond delay="4500"/>
                            </p:stCondLst>
                            <p:childTnLst>
                              <p:par>
                                <p:cTn id="41" presetID="5" presetClass="entr" presetSubtype="10" fill="hold" grpId="0" nodeType="afterEffect">
                                  <p:stCondLst>
                                    <p:cond delay="0"/>
                                  </p:stCondLst>
                                  <p:childTnLst>
                                    <p:set>
                                      <p:cBhvr>
                                        <p:cTn id="42" dur="1" fill="hold">
                                          <p:stCondLst>
                                            <p:cond delay="0"/>
                                          </p:stCondLst>
                                        </p:cTn>
                                        <p:tgtEl>
                                          <p:spTgt spid="332856"/>
                                        </p:tgtEl>
                                        <p:attrNameLst>
                                          <p:attrName>style.visibility</p:attrName>
                                        </p:attrNameLst>
                                      </p:cBhvr>
                                      <p:to>
                                        <p:strVal val="visible"/>
                                      </p:to>
                                    </p:set>
                                    <p:animEffect transition="in" filter="checkerboard(across)">
                                      <p:cBhvr>
                                        <p:cTn id="43" dur="500"/>
                                        <p:tgtEl>
                                          <p:spTgt spid="3328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22" grpId="0" animBg="1"/>
      <p:bldP spid="332856" grpId="0" autoUpdateAnimBg="0"/>
      <p:bldP spid="332815" grpId="0" animBg="1"/>
      <p:bldP spid="3328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525463"/>
            <a:ext cx="7772400" cy="1311275"/>
          </a:xfrm>
        </p:spPr>
        <p:txBody>
          <a:bodyPr/>
          <a:lstStyle/>
          <a:p>
            <a:pPr eaLnBrk="1" hangingPunct="1"/>
            <a:r>
              <a:rPr lang="ja-JP" altLang="en-US" sz="3600"/>
              <a:t>プログラムの属性</a:t>
            </a:r>
            <a:br>
              <a:rPr lang="ja-JP" altLang="en-US"/>
            </a:br>
            <a:r>
              <a:rPr lang="ja-JP" altLang="en-US"/>
              <a:t>逐次再使用可能</a:t>
            </a:r>
            <a:r>
              <a:rPr lang="ja-JP" altLang="en-US" sz="3600">
                <a:latin typeface="Times New Roman" panose="02020603050405020304" pitchFamily="18" charset="0"/>
              </a:rPr>
              <a:t>(</a:t>
            </a:r>
            <a:r>
              <a:rPr lang="en-US" altLang="ja-JP" sz="3600">
                <a:latin typeface="Times New Roman" panose="02020603050405020304" pitchFamily="18" charset="0"/>
              </a:rPr>
              <a:t>serially reusable)</a:t>
            </a:r>
          </a:p>
        </p:txBody>
      </p:sp>
      <p:sp>
        <p:nvSpPr>
          <p:cNvPr id="20483" name="Rectangle 3"/>
          <p:cNvSpPr>
            <a:spLocks noGrp="1" noChangeArrowheads="1"/>
          </p:cNvSpPr>
          <p:nvPr>
            <p:ph type="body" idx="1"/>
          </p:nvPr>
        </p:nvSpPr>
        <p:spPr>
          <a:xfrm>
            <a:off x="685800" y="1981200"/>
            <a:ext cx="7772400" cy="2438400"/>
          </a:xfrm>
        </p:spPr>
        <p:txBody>
          <a:bodyPr/>
          <a:lstStyle/>
          <a:p>
            <a:pPr eaLnBrk="1" hangingPunct="1"/>
            <a:r>
              <a:rPr lang="ja-JP" altLang="en-US"/>
              <a:t>同時でなければ何度でも実行可能なプログラム</a:t>
            </a:r>
          </a:p>
          <a:p>
            <a:pPr lvl="1" eaLnBrk="1" hangingPunct="1"/>
            <a:r>
              <a:rPr lang="ja-JP" altLang="en-US"/>
              <a:t>コード領域・データ領域は共通</a:t>
            </a:r>
            <a:endParaRPr lang="en-US" altLang="ja-JP" dirty="0"/>
          </a:p>
          <a:p>
            <a:pPr lvl="1" eaLnBrk="1" hangingPunct="1"/>
            <a:r>
              <a:rPr lang="ja-JP" altLang="en-US"/>
              <a:t>コード領域・データ領域を書き換えない</a:t>
            </a:r>
          </a:p>
        </p:txBody>
      </p:sp>
      <p:sp>
        <p:nvSpPr>
          <p:cNvPr id="20484" name="Rectangle 4"/>
          <p:cNvSpPr>
            <a:spLocks noChangeArrowheads="1"/>
          </p:cNvSpPr>
          <p:nvPr/>
        </p:nvSpPr>
        <p:spPr bwMode="auto">
          <a:xfrm>
            <a:off x="1752600" y="48006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20485" name="Rectangle 5"/>
          <p:cNvSpPr>
            <a:spLocks noChangeArrowheads="1"/>
          </p:cNvSpPr>
          <p:nvPr/>
        </p:nvSpPr>
        <p:spPr bwMode="auto">
          <a:xfrm>
            <a:off x="1752600" y="53340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20486" name="Rectangle 6"/>
          <p:cNvSpPr>
            <a:spLocks noChangeArrowheads="1"/>
          </p:cNvSpPr>
          <p:nvPr/>
        </p:nvSpPr>
        <p:spPr bwMode="auto">
          <a:xfrm>
            <a:off x="1752600" y="5867400"/>
            <a:ext cx="1524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sp>
        <p:nvSpPr>
          <p:cNvPr id="20487" name="Text Box 7"/>
          <p:cNvSpPr txBox="1">
            <a:spLocks noChangeArrowheads="1"/>
          </p:cNvSpPr>
          <p:nvPr/>
        </p:nvSpPr>
        <p:spPr bwMode="auto">
          <a:xfrm>
            <a:off x="1752600" y="4267200"/>
            <a:ext cx="1576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親プロセス</a:t>
            </a:r>
          </a:p>
        </p:txBody>
      </p:sp>
      <p:grpSp>
        <p:nvGrpSpPr>
          <p:cNvPr id="329762" name="Group 34"/>
          <p:cNvGrpSpPr>
            <a:grpSpLocks/>
          </p:cNvGrpSpPr>
          <p:nvPr/>
        </p:nvGrpSpPr>
        <p:grpSpPr bwMode="auto">
          <a:xfrm>
            <a:off x="3276600" y="4267200"/>
            <a:ext cx="2033588" cy="2133600"/>
            <a:chOff x="2064" y="2688"/>
            <a:chExt cx="1281" cy="1344"/>
          </a:xfrm>
        </p:grpSpPr>
        <p:sp>
          <p:nvSpPr>
            <p:cNvPr id="20499" name="Text Box 8"/>
            <p:cNvSpPr txBox="1">
              <a:spLocks noChangeArrowheads="1"/>
            </p:cNvSpPr>
            <p:nvPr/>
          </p:nvSpPr>
          <p:spPr bwMode="auto">
            <a:xfrm>
              <a:off x="2352" y="2688"/>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sp>
          <p:nvSpPr>
            <p:cNvPr id="20500" name="Rectangle 16"/>
            <p:cNvSpPr>
              <a:spLocks noChangeArrowheads="1"/>
            </p:cNvSpPr>
            <p:nvPr/>
          </p:nvSpPr>
          <p:spPr bwMode="auto">
            <a:xfrm>
              <a:off x="2352" y="3696"/>
              <a:ext cx="960"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スタック</a:t>
              </a:r>
            </a:p>
          </p:txBody>
        </p:sp>
        <p:grpSp>
          <p:nvGrpSpPr>
            <p:cNvPr id="20501" name="Group 17"/>
            <p:cNvGrpSpPr>
              <a:grpSpLocks/>
            </p:cNvGrpSpPr>
            <p:nvPr/>
          </p:nvGrpSpPr>
          <p:grpSpPr bwMode="auto">
            <a:xfrm>
              <a:off x="2064" y="3216"/>
              <a:ext cx="768" cy="144"/>
              <a:chOff x="2064" y="3216"/>
              <a:chExt cx="768" cy="144"/>
            </a:xfrm>
          </p:grpSpPr>
          <p:sp>
            <p:nvSpPr>
              <p:cNvPr id="20503" name="Line 18"/>
              <p:cNvSpPr>
                <a:spLocks noChangeShapeType="1"/>
              </p:cNvSpPr>
              <p:nvPr/>
            </p:nvSpPr>
            <p:spPr bwMode="auto">
              <a:xfrm flipH="1">
                <a:off x="2064" y="3216"/>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504" name="Arc 19"/>
              <p:cNvSpPr>
                <a:spLocks/>
              </p:cNvSpPr>
              <p:nvPr/>
            </p:nvSpPr>
            <p:spPr bwMode="auto">
              <a:xfrm>
                <a:off x="2688" y="3216"/>
                <a:ext cx="144" cy="144"/>
              </a:xfrm>
              <a:custGeom>
                <a:avLst/>
                <a:gdLst>
                  <a:gd name="T0" fmla="*/ 0 w 21600"/>
                  <a:gd name="T1" fmla="*/ 0 h 21600"/>
                  <a:gd name="T2" fmla="*/ 144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502" name="Line 20"/>
            <p:cNvSpPr>
              <a:spLocks noChangeShapeType="1"/>
            </p:cNvSpPr>
            <p:nvPr/>
          </p:nvSpPr>
          <p:spPr bwMode="auto">
            <a:xfrm>
              <a:off x="2832" y="3360"/>
              <a:ext cx="0" cy="336"/>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29752" name="Group 24"/>
          <p:cNvGrpSpPr>
            <a:grpSpLocks/>
          </p:cNvGrpSpPr>
          <p:nvPr/>
        </p:nvGrpSpPr>
        <p:grpSpPr bwMode="auto">
          <a:xfrm>
            <a:off x="152400" y="4419600"/>
            <a:ext cx="1600200" cy="990600"/>
            <a:chOff x="96" y="2784"/>
            <a:chExt cx="1008" cy="624"/>
          </a:xfrm>
        </p:grpSpPr>
        <p:grpSp>
          <p:nvGrpSpPr>
            <p:cNvPr id="20493" name="Group 25"/>
            <p:cNvGrpSpPr>
              <a:grpSpLocks/>
            </p:cNvGrpSpPr>
            <p:nvPr/>
          </p:nvGrpSpPr>
          <p:grpSpPr bwMode="auto">
            <a:xfrm>
              <a:off x="720" y="3024"/>
              <a:ext cx="384" cy="384"/>
              <a:chOff x="720" y="3024"/>
              <a:chExt cx="384" cy="384"/>
            </a:xfrm>
          </p:grpSpPr>
          <p:sp>
            <p:nvSpPr>
              <p:cNvPr id="20495" name="Arc 26"/>
              <p:cNvSpPr>
                <a:spLocks/>
              </p:cNvSpPr>
              <p:nvPr/>
            </p:nvSpPr>
            <p:spPr bwMode="auto">
              <a:xfrm>
                <a:off x="912" y="302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type="triangl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96" name="Arc 27"/>
              <p:cNvSpPr>
                <a:spLocks/>
              </p:cNvSpPr>
              <p:nvPr/>
            </p:nvSpPr>
            <p:spPr bwMode="auto">
              <a:xfrm rot="5400000">
                <a:off x="912" y="321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97" name="Arc 28"/>
              <p:cNvSpPr>
                <a:spLocks/>
              </p:cNvSpPr>
              <p:nvPr/>
            </p:nvSpPr>
            <p:spPr bwMode="auto">
              <a:xfrm flipH="1">
                <a:off x="720" y="302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98" name="Arc 29"/>
              <p:cNvSpPr>
                <a:spLocks/>
              </p:cNvSpPr>
              <p:nvPr/>
            </p:nvSpPr>
            <p:spPr bwMode="auto">
              <a:xfrm rot="16200000" flipH="1">
                <a:off x="720" y="321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0494" name="Text Box 30"/>
            <p:cNvSpPr txBox="1">
              <a:spLocks noChangeArrowheads="1"/>
            </p:cNvSpPr>
            <p:nvPr/>
          </p:nvSpPr>
          <p:spPr bwMode="auto">
            <a:xfrm>
              <a:off x="96" y="2784"/>
              <a:ext cx="8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書き換え</a:t>
              </a:r>
            </a:p>
          </p:txBody>
        </p:sp>
      </p:grpSp>
      <p:grpSp>
        <p:nvGrpSpPr>
          <p:cNvPr id="329759" name="Group 31"/>
          <p:cNvGrpSpPr>
            <a:grpSpLocks/>
          </p:cNvGrpSpPr>
          <p:nvPr/>
        </p:nvGrpSpPr>
        <p:grpSpPr bwMode="auto">
          <a:xfrm>
            <a:off x="1066800" y="4800600"/>
            <a:ext cx="685800" cy="685800"/>
            <a:chOff x="672" y="3024"/>
            <a:chExt cx="432" cy="432"/>
          </a:xfrm>
        </p:grpSpPr>
        <p:sp>
          <p:nvSpPr>
            <p:cNvPr id="20491" name="Line 32"/>
            <p:cNvSpPr>
              <a:spLocks noChangeShapeType="1"/>
            </p:cNvSpPr>
            <p:nvPr/>
          </p:nvSpPr>
          <p:spPr bwMode="auto">
            <a:xfrm flipH="1">
              <a:off x="672" y="3024"/>
              <a:ext cx="432" cy="4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492" name="Line 33"/>
            <p:cNvSpPr>
              <a:spLocks noChangeShapeType="1"/>
            </p:cNvSpPr>
            <p:nvPr/>
          </p:nvSpPr>
          <p:spPr bwMode="auto">
            <a:xfrm>
              <a:off x="672" y="3024"/>
              <a:ext cx="432" cy="4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29762"/>
                                        </p:tgtEl>
                                        <p:attrNameLst>
                                          <p:attrName>style.visibility</p:attrName>
                                        </p:attrNameLst>
                                      </p:cBhvr>
                                      <p:to>
                                        <p:strVal val="visible"/>
                                      </p:to>
                                    </p:set>
                                    <p:animEffect transition="in" filter="checkerboard(across)">
                                      <p:cBhvr>
                                        <p:cTn id="7" dur="500"/>
                                        <p:tgtEl>
                                          <p:spTgt spid="3297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29752"/>
                                        </p:tgtEl>
                                        <p:attrNameLst>
                                          <p:attrName>style.visibility</p:attrName>
                                        </p:attrNameLst>
                                      </p:cBhvr>
                                      <p:to>
                                        <p:strVal val="visible"/>
                                      </p:to>
                                    </p:set>
                                    <p:animEffect transition="in" filter="checkerboard(across)">
                                      <p:cBhvr>
                                        <p:cTn id="12" dur="500"/>
                                        <p:tgtEl>
                                          <p:spTgt spid="3297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29759"/>
                                        </p:tgtEl>
                                        <p:attrNameLst>
                                          <p:attrName>style.visibility</p:attrName>
                                        </p:attrNameLst>
                                      </p:cBhvr>
                                      <p:to>
                                        <p:strVal val="visible"/>
                                      </p:to>
                                    </p:set>
                                    <p:animEffect transition="in" filter="checkerboard(across)">
                                      <p:cBhvr>
                                        <p:cTn id="17" dur="500"/>
                                        <p:tgtEl>
                                          <p:spTgt spid="329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525463"/>
            <a:ext cx="7772400" cy="1311275"/>
          </a:xfrm>
        </p:spPr>
        <p:txBody>
          <a:bodyPr/>
          <a:lstStyle/>
          <a:p>
            <a:pPr eaLnBrk="1" hangingPunct="1"/>
            <a:r>
              <a:rPr lang="ja-JP" altLang="en-US" sz="3600"/>
              <a:t>プログラムの属性</a:t>
            </a:r>
            <a:br>
              <a:rPr lang="ja-JP" altLang="en-US"/>
            </a:br>
            <a:r>
              <a:rPr lang="ja-JP" altLang="en-US"/>
              <a:t>逐次再使用可能</a:t>
            </a:r>
            <a:r>
              <a:rPr lang="ja-JP" altLang="en-US" sz="3600">
                <a:latin typeface="Times New Roman" panose="02020603050405020304" pitchFamily="18" charset="0"/>
              </a:rPr>
              <a:t>(</a:t>
            </a:r>
            <a:r>
              <a:rPr lang="en-US" altLang="ja-JP" sz="3600">
                <a:latin typeface="Times New Roman" panose="02020603050405020304" pitchFamily="18" charset="0"/>
              </a:rPr>
              <a:t>serially reusable)</a:t>
            </a:r>
            <a:endParaRPr lang="ja-JP" altLang="en-US" sz="3600">
              <a:latin typeface="Times New Roman" panose="02020603050405020304" pitchFamily="18" charset="0"/>
            </a:endParaRPr>
          </a:p>
        </p:txBody>
      </p:sp>
      <p:sp>
        <p:nvSpPr>
          <p:cNvPr id="21507" name="Text Box 3"/>
          <p:cNvSpPr txBox="1">
            <a:spLocks noChangeArrowheads="1"/>
          </p:cNvSpPr>
          <p:nvPr/>
        </p:nvSpPr>
        <p:spPr bwMode="auto">
          <a:xfrm>
            <a:off x="685800" y="27432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21508" name="Text Box 4"/>
          <p:cNvSpPr txBox="1">
            <a:spLocks noChangeArrowheads="1"/>
          </p:cNvSpPr>
          <p:nvPr/>
        </p:nvSpPr>
        <p:spPr bwMode="auto">
          <a:xfrm>
            <a:off x="685800" y="38100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p:txBody>
      </p:sp>
      <p:sp>
        <p:nvSpPr>
          <p:cNvPr id="21509" name="Text Box 5"/>
          <p:cNvSpPr txBox="1">
            <a:spLocks noChangeArrowheads="1"/>
          </p:cNvSpPr>
          <p:nvPr/>
        </p:nvSpPr>
        <p:spPr bwMode="auto">
          <a:xfrm>
            <a:off x="685800" y="48768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C</a:t>
            </a:r>
          </a:p>
        </p:txBody>
      </p:sp>
      <p:grpSp>
        <p:nvGrpSpPr>
          <p:cNvPr id="334854" name="Group 6"/>
          <p:cNvGrpSpPr>
            <a:grpSpLocks/>
          </p:cNvGrpSpPr>
          <p:nvPr/>
        </p:nvGrpSpPr>
        <p:grpSpPr bwMode="auto">
          <a:xfrm>
            <a:off x="2438400" y="2971800"/>
            <a:ext cx="990600" cy="0"/>
            <a:chOff x="1536" y="1872"/>
            <a:chExt cx="624" cy="0"/>
          </a:xfrm>
        </p:grpSpPr>
        <p:sp>
          <p:nvSpPr>
            <p:cNvPr id="21550" name="Line 7"/>
            <p:cNvSpPr>
              <a:spLocks noChangeShapeType="1"/>
            </p:cNvSpPr>
            <p:nvPr/>
          </p:nvSpPr>
          <p:spPr bwMode="auto">
            <a:xfrm>
              <a:off x="1536" y="1872"/>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51" name="Line 8"/>
            <p:cNvSpPr>
              <a:spLocks noChangeShapeType="1"/>
            </p:cNvSpPr>
            <p:nvPr/>
          </p:nvSpPr>
          <p:spPr bwMode="auto">
            <a:xfrm>
              <a:off x="1776" y="1872"/>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52" name="Line 9"/>
            <p:cNvSpPr>
              <a:spLocks noChangeShapeType="1"/>
            </p:cNvSpPr>
            <p:nvPr/>
          </p:nvSpPr>
          <p:spPr bwMode="auto">
            <a:xfrm>
              <a:off x="1968" y="1872"/>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4858" name="Group 10"/>
          <p:cNvGrpSpPr>
            <a:grpSpLocks/>
          </p:cNvGrpSpPr>
          <p:nvPr/>
        </p:nvGrpSpPr>
        <p:grpSpPr bwMode="auto">
          <a:xfrm>
            <a:off x="3429000" y="3962400"/>
            <a:ext cx="1295400" cy="0"/>
            <a:chOff x="2160" y="2496"/>
            <a:chExt cx="816" cy="0"/>
          </a:xfrm>
        </p:grpSpPr>
        <p:sp>
          <p:nvSpPr>
            <p:cNvPr id="21546" name="Line 11"/>
            <p:cNvSpPr>
              <a:spLocks noChangeShapeType="1"/>
            </p:cNvSpPr>
            <p:nvPr/>
          </p:nvSpPr>
          <p:spPr bwMode="auto">
            <a:xfrm>
              <a:off x="2160"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47" name="Line 12"/>
            <p:cNvSpPr>
              <a:spLocks noChangeShapeType="1"/>
            </p:cNvSpPr>
            <p:nvPr/>
          </p:nvSpPr>
          <p:spPr bwMode="auto">
            <a:xfrm>
              <a:off x="2352" y="2496"/>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48" name="Line 13"/>
            <p:cNvSpPr>
              <a:spLocks noChangeShapeType="1"/>
            </p:cNvSpPr>
            <p:nvPr/>
          </p:nvSpPr>
          <p:spPr bwMode="auto">
            <a:xfrm>
              <a:off x="2592"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49" name="Line 14"/>
            <p:cNvSpPr>
              <a:spLocks noChangeShapeType="1"/>
            </p:cNvSpPr>
            <p:nvPr/>
          </p:nvSpPr>
          <p:spPr bwMode="auto">
            <a:xfrm>
              <a:off x="2784" y="2496"/>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4863" name="Line 15"/>
          <p:cNvSpPr>
            <a:spLocks noChangeShapeType="1"/>
          </p:cNvSpPr>
          <p:nvPr/>
        </p:nvSpPr>
        <p:spPr bwMode="auto">
          <a:xfrm>
            <a:off x="5105400" y="40386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4869" name="Group 21"/>
          <p:cNvGrpSpPr>
            <a:grpSpLocks/>
          </p:cNvGrpSpPr>
          <p:nvPr/>
        </p:nvGrpSpPr>
        <p:grpSpPr bwMode="auto">
          <a:xfrm>
            <a:off x="3810000" y="5029200"/>
            <a:ext cx="1295400" cy="0"/>
            <a:chOff x="2160" y="2496"/>
            <a:chExt cx="816" cy="0"/>
          </a:xfrm>
        </p:grpSpPr>
        <p:sp>
          <p:nvSpPr>
            <p:cNvPr id="21542" name="Line 22"/>
            <p:cNvSpPr>
              <a:spLocks noChangeShapeType="1"/>
            </p:cNvSpPr>
            <p:nvPr/>
          </p:nvSpPr>
          <p:spPr bwMode="auto">
            <a:xfrm>
              <a:off x="2160"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43" name="Line 23"/>
            <p:cNvSpPr>
              <a:spLocks noChangeShapeType="1"/>
            </p:cNvSpPr>
            <p:nvPr/>
          </p:nvSpPr>
          <p:spPr bwMode="auto">
            <a:xfrm>
              <a:off x="2352" y="2496"/>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44" name="Line 24"/>
            <p:cNvSpPr>
              <a:spLocks noChangeShapeType="1"/>
            </p:cNvSpPr>
            <p:nvPr/>
          </p:nvSpPr>
          <p:spPr bwMode="auto">
            <a:xfrm>
              <a:off x="2592" y="2496"/>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45" name="Line 25"/>
            <p:cNvSpPr>
              <a:spLocks noChangeShapeType="1"/>
            </p:cNvSpPr>
            <p:nvPr/>
          </p:nvSpPr>
          <p:spPr bwMode="auto">
            <a:xfrm>
              <a:off x="2784" y="2496"/>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4878" name="Text Box 30"/>
          <p:cNvSpPr txBox="1">
            <a:spLocks noChangeArrowheads="1"/>
          </p:cNvSpPr>
          <p:nvPr/>
        </p:nvSpPr>
        <p:spPr bwMode="auto">
          <a:xfrm>
            <a:off x="5600700" y="5502261"/>
            <a:ext cx="31400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同時でなければ</a:t>
            </a:r>
          </a:p>
          <a:p>
            <a:pPr eaLnBrk="1" hangingPunct="1"/>
            <a:r>
              <a:rPr lang="ja-JP" altLang="en-US" sz="2800"/>
              <a:t>何度でも実行できる</a:t>
            </a:r>
          </a:p>
        </p:txBody>
      </p:sp>
      <p:sp>
        <p:nvSpPr>
          <p:cNvPr id="334882" name="Line 34"/>
          <p:cNvSpPr>
            <a:spLocks noChangeShapeType="1"/>
          </p:cNvSpPr>
          <p:nvPr/>
        </p:nvSpPr>
        <p:spPr bwMode="auto">
          <a:xfrm>
            <a:off x="3429000" y="29718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4883" name="Line 35"/>
          <p:cNvSpPr>
            <a:spLocks noChangeShapeType="1"/>
          </p:cNvSpPr>
          <p:nvPr/>
        </p:nvSpPr>
        <p:spPr bwMode="auto">
          <a:xfrm>
            <a:off x="4724400" y="2971800"/>
            <a:ext cx="0" cy="9906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4897" name="Group 49"/>
          <p:cNvGrpSpPr>
            <a:grpSpLocks/>
          </p:cNvGrpSpPr>
          <p:nvPr/>
        </p:nvGrpSpPr>
        <p:grpSpPr bwMode="auto">
          <a:xfrm>
            <a:off x="4724400" y="2971800"/>
            <a:ext cx="1676400" cy="0"/>
            <a:chOff x="2976" y="1872"/>
            <a:chExt cx="1056" cy="0"/>
          </a:xfrm>
        </p:grpSpPr>
        <p:sp>
          <p:nvSpPr>
            <p:cNvPr id="21537" name="Line 17"/>
            <p:cNvSpPr>
              <a:spLocks noChangeShapeType="1"/>
            </p:cNvSpPr>
            <p:nvPr/>
          </p:nvSpPr>
          <p:spPr bwMode="auto">
            <a:xfrm>
              <a:off x="2976" y="1872"/>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38" name="Line 18"/>
            <p:cNvSpPr>
              <a:spLocks noChangeShapeType="1"/>
            </p:cNvSpPr>
            <p:nvPr/>
          </p:nvSpPr>
          <p:spPr bwMode="auto">
            <a:xfrm>
              <a:off x="3168" y="1872"/>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39" name="Line 19"/>
            <p:cNvSpPr>
              <a:spLocks noChangeShapeType="1"/>
            </p:cNvSpPr>
            <p:nvPr/>
          </p:nvSpPr>
          <p:spPr bwMode="auto">
            <a:xfrm>
              <a:off x="3408" y="1872"/>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40" name="Line 20"/>
            <p:cNvSpPr>
              <a:spLocks noChangeShapeType="1"/>
            </p:cNvSpPr>
            <p:nvPr/>
          </p:nvSpPr>
          <p:spPr bwMode="auto">
            <a:xfrm>
              <a:off x="3600" y="1872"/>
              <a:ext cx="192"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41" name="Line 37"/>
            <p:cNvSpPr>
              <a:spLocks noChangeShapeType="1"/>
            </p:cNvSpPr>
            <p:nvPr/>
          </p:nvSpPr>
          <p:spPr bwMode="auto">
            <a:xfrm>
              <a:off x="3792" y="1872"/>
              <a:ext cx="24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4903" name="Group 55"/>
          <p:cNvGrpSpPr>
            <a:grpSpLocks/>
          </p:cNvGrpSpPr>
          <p:nvPr/>
        </p:nvGrpSpPr>
        <p:grpSpPr bwMode="auto">
          <a:xfrm>
            <a:off x="5105400" y="4038600"/>
            <a:ext cx="1295400" cy="0"/>
            <a:chOff x="3216" y="2544"/>
            <a:chExt cx="816" cy="0"/>
          </a:xfrm>
        </p:grpSpPr>
        <p:sp>
          <p:nvSpPr>
            <p:cNvPr id="21533" name="Line 27"/>
            <p:cNvSpPr>
              <a:spLocks noChangeShapeType="1"/>
            </p:cNvSpPr>
            <p:nvPr/>
          </p:nvSpPr>
          <p:spPr bwMode="auto">
            <a:xfrm>
              <a:off x="3216" y="2544"/>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34" name="Line 28"/>
            <p:cNvSpPr>
              <a:spLocks noChangeShapeType="1"/>
            </p:cNvSpPr>
            <p:nvPr/>
          </p:nvSpPr>
          <p:spPr bwMode="auto">
            <a:xfrm>
              <a:off x="3408" y="2544"/>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35" name="Line 29"/>
            <p:cNvSpPr>
              <a:spLocks noChangeShapeType="1"/>
            </p:cNvSpPr>
            <p:nvPr/>
          </p:nvSpPr>
          <p:spPr bwMode="auto">
            <a:xfrm>
              <a:off x="3648" y="2544"/>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36" name="Line 41"/>
            <p:cNvSpPr>
              <a:spLocks noChangeShapeType="1"/>
            </p:cNvSpPr>
            <p:nvPr/>
          </p:nvSpPr>
          <p:spPr bwMode="auto">
            <a:xfrm>
              <a:off x="3840" y="2544"/>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2" name="グループ化 1">
            <a:extLst>
              <a:ext uri="{FF2B5EF4-FFF2-40B4-BE49-F238E27FC236}">
                <a16:creationId xmlns:a16="http://schemas.microsoft.com/office/drawing/2014/main" id="{8B86D701-E10E-B04A-9E79-56E3B4A27D86}"/>
              </a:ext>
            </a:extLst>
          </p:cNvPr>
          <p:cNvGrpSpPr/>
          <p:nvPr/>
        </p:nvGrpSpPr>
        <p:grpSpPr>
          <a:xfrm>
            <a:off x="6400800" y="3009900"/>
            <a:ext cx="1028700" cy="1028700"/>
            <a:chOff x="6400800" y="3009900"/>
            <a:chExt cx="1028700" cy="1028700"/>
          </a:xfrm>
        </p:grpSpPr>
        <p:grpSp>
          <p:nvGrpSpPr>
            <p:cNvPr id="21524" name="Group 43"/>
            <p:cNvGrpSpPr>
              <a:grpSpLocks/>
            </p:cNvGrpSpPr>
            <p:nvPr/>
          </p:nvGrpSpPr>
          <p:grpSpPr bwMode="auto">
            <a:xfrm>
              <a:off x="6413500" y="3949700"/>
              <a:ext cx="990600" cy="0"/>
              <a:chOff x="3984" y="1872"/>
              <a:chExt cx="624" cy="0"/>
            </a:xfrm>
          </p:grpSpPr>
          <p:sp>
            <p:nvSpPr>
              <p:cNvPr id="21530" name="Line 38"/>
              <p:cNvSpPr>
                <a:spLocks noChangeShapeType="1"/>
              </p:cNvSpPr>
              <p:nvPr/>
            </p:nvSpPr>
            <p:spPr bwMode="auto">
              <a:xfrm>
                <a:off x="3984" y="1872"/>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31" name="Line 39"/>
              <p:cNvSpPr>
                <a:spLocks noChangeShapeType="1"/>
              </p:cNvSpPr>
              <p:nvPr/>
            </p:nvSpPr>
            <p:spPr bwMode="auto">
              <a:xfrm>
                <a:off x="4224" y="1872"/>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32" name="Line 40"/>
              <p:cNvSpPr>
                <a:spLocks noChangeShapeType="1"/>
              </p:cNvSpPr>
              <p:nvPr/>
            </p:nvSpPr>
            <p:spPr bwMode="auto">
              <a:xfrm>
                <a:off x="4416" y="1872"/>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1525" name="Line 44"/>
            <p:cNvSpPr>
              <a:spLocks noChangeShapeType="1"/>
            </p:cNvSpPr>
            <p:nvPr/>
          </p:nvSpPr>
          <p:spPr bwMode="auto">
            <a:xfrm>
              <a:off x="6400800" y="3009900"/>
              <a:ext cx="0" cy="91440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1526" name="Group 50"/>
            <p:cNvGrpSpPr>
              <a:grpSpLocks/>
            </p:cNvGrpSpPr>
            <p:nvPr/>
          </p:nvGrpSpPr>
          <p:grpSpPr bwMode="auto">
            <a:xfrm>
              <a:off x="6438900" y="4038600"/>
              <a:ext cx="990600" cy="0"/>
              <a:chOff x="4032" y="1968"/>
              <a:chExt cx="624" cy="0"/>
            </a:xfrm>
          </p:grpSpPr>
          <p:sp>
            <p:nvSpPr>
              <p:cNvPr id="21527" name="Line 45"/>
              <p:cNvSpPr>
                <a:spLocks noChangeShapeType="1"/>
              </p:cNvSpPr>
              <p:nvPr/>
            </p:nvSpPr>
            <p:spPr bwMode="auto">
              <a:xfrm>
                <a:off x="4032" y="1968"/>
                <a:ext cx="192"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28" name="Line 46"/>
              <p:cNvSpPr>
                <a:spLocks noChangeShapeType="1"/>
              </p:cNvSpPr>
              <p:nvPr/>
            </p:nvSpPr>
            <p:spPr bwMode="auto">
              <a:xfrm>
                <a:off x="4224" y="1968"/>
                <a:ext cx="240"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29" name="Line 47"/>
              <p:cNvSpPr>
                <a:spLocks noChangeShapeType="1"/>
              </p:cNvSpPr>
              <p:nvPr/>
            </p:nvSpPr>
            <p:spPr bwMode="auto">
              <a:xfrm>
                <a:off x="4464" y="1968"/>
                <a:ext cx="192"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grpSp>
        <p:nvGrpSpPr>
          <p:cNvPr id="334900" name="Group 52"/>
          <p:cNvGrpSpPr>
            <a:grpSpLocks/>
          </p:cNvGrpSpPr>
          <p:nvPr/>
        </p:nvGrpSpPr>
        <p:grpSpPr bwMode="auto">
          <a:xfrm>
            <a:off x="6540500" y="3619500"/>
            <a:ext cx="685800" cy="685800"/>
            <a:chOff x="672" y="3024"/>
            <a:chExt cx="432" cy="432"/>
          </a:xfrm>
        </p:grpSpPr>
        <p:sp>
          <p:nvSpPr>
            <p:cNvPr id="21522" name="Line 53"/>
            <p:cNvSpPr>
              <a:spLocks noChangeShapeType="1"/>
            </p:cNvSpPr>
            <p:nvPr/>
          </p:nvSpPr>
          <p:spPr bwMode="auto">
            <a:xfrm flipH="1">
              <a:off x="672" y="3024"/>
              <a:ext cx="432" cy="4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523" name="Line 54"/>
            <p:cNvSpPr>
              <a:spLocks noChangeShapeType="1"/>
            </p:cNvSpPr>
            <p:nvPr/>
          </p:nvSpPr>
          <p:spPr bwMode="auto">
            <a:xfrm>
              <a:off x="672" y="3024"/>
              <a:ext cx="432" cy="4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4904" name="Text Box 56"/>
          <p:cNvSpPr txBox="1">
            <a:spLocks noChangeArrowheads="1"/>
          </p:cNvSpPr>
          <p:nvPr/>
        </p:nvSpPr>
        <p:spPr bwMode="auto">
          <a:xfrm>
            <a:off x="6553200" y="2057400"/>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同時使用は不可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34854"/>
                                        </p:tgtEl>
                                        <p:attrNameLst>
                                          <p:attrName>style.visibility</p:attrName>
                                        </p:attrNameLst>
                                      </p:cBhvr>
                                      <p:to>
                                        <p:strVal val="visible"/>
                                      </p:to>
                                    </p:set>
                                    <p:animEffect transition="in" filter="wipe(left)">
                                      <p:cBhvr>
                                        <p:cTn id="7" dur="500"/>
                                        <p:tgtEl>
                                          <p:spTgt spid="334854"/>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34882"/>
                                        </p:tgtEl>
                                        <p:attrNameLst>
                                          <p:attrName>style.visibility</p:attrName>
                                        </p:attrNameLst>
                                      </p:cBhvr>
                                      <p:to>
                                        <p:strVal val="visible"/>
                                      </p:to>
                                    </p:set>
                                    <p:animEffect transition="in" filter="wipe(up)">
                                      <p:cBhvr>
                                        <p:cTn id="11" dur="500"/>
                                        <p:tgtEl>
                                          <p:spTgt spid="334882"/>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34858"/>
                                        </p:tgtEl>
                                        <p:attrNameLst>
                                          <p:attrName>style.visibility</p:attrName>
                                        </p:attrNameLst>
                                      </p:cBhvr>
                                      <p:to>
                                        <p:strVal val="visible"/>
                                      </p:to>
                                    </p:set>
                                    <p:animEffect transition="in" filter="wipe(left)">
                                      <p:cBhvr>
                                        <p:cTn id="15" dur="500"/>
                                        <p:tgtEl>
                                          <p:spTgt spid="334858"/>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34883"/>
                                        </p:tgtEl>
                                        <p:attrNameLst>
                                          <p:attrName>style.visibility</p:attrName>
                                        </p:attrNameLst>
                                      </p:cBhvr>
                                      <p:to>
                                        <p:strVal val="visible"/>
                                      </p:to>
                                    </p:set>
                                    <p:animEffect transition="in" filter="wipe(down)">
                                      <p:cBhvr>
                                        <p:cTn id="19" dur="500"/>
                                        <p:tgtEl>
                                          <p:spTgt spid="334883"/>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334897"/>
                                        </p:tgtEl>
                                        <p:attrNameLst>
                                          <p:attrName>style.visibility</p:attrName>
                                        </p:attrNameLst>
                                      </p:cBhvr>
                                      <p:to>
                                        <p:strVal val="visible"/>
                                      </p:to>
                                    </p:set>
                                    <p:animEffect transition="in" filter="wipe(left)">
                                      <p:cBhvr>
                                        <p:cTn id="23" dur="500"/>
                                        <p:tgtEl>
                                          <p:spTgt spid="334897"/>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334869"/>
                                        </p:tgtEl>
                                        <p:attrNameLst>
                                          <p:attrName>style.visibility</p:attrName>
                                        </p:attrNameLst>
                                      </p:cBhvr>
                                      <p:to>
                                        <p:strVal val="visible"/>
                                      </p:to>
                                    </p:set>
                                    <p:animEffect transition="in" filter="wipe(left)">
                                      <p:cBhvr>
                                        <p:cTn id="27" dur="500"/>
                                        <p:tgtEl>
                                          <p:spTgt spid="334869"/>
                                        </p:tgtEl>
                                      </p:cBhvr>
                                    </p:animEffect>
                                  </p:childTnLst>
                                </p:cTn>
                              </p:par>
                            </p:childTnLst>
                          </p:cTn>
                        </p:par>
                        <p:par>
                          <p:cTn id="28" fill="hold" nodeType="afterGroup">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334863"/>
                                        </p:tgtEl>
                                        <p:attrNameLst>
                                          <p:attrName>style.visibility</p:attrName>
                                        </p:attrNameLst>
                                      </p:cBhvr>
                                      <p:to>
                                        <p:strVal val="visible"/>
                                      </p:to>
                                    </p:set>
                                    <p:animEffect transition="in" filter="wipe(down)">
                                      <p:cBhvr>
                                        <p:cTn id="31" dur="500"/>
                                        <p:tgtEl>
                                          <p:spTgt spid="33486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334903"/>
                                        </p:tgtEl>
                                        <p:attrNameLst>
                                          <p:attrName>style.visibility</p:attrName>
                                        </p:attrNameLst>
                                      </p:cBhvr>
                                      <p:to>
                                        <p:strVal val="visible"/>
                                      </p:to>
                                    </p:set>
                                    <p:animEffect transition="in" filter="wipe(left)">
                                      <p:cBhvr>
                                        <p:cTn id="36" dur="500"/>
                                        <p:tgtEl>
                                          <p:spTgt spid="334903"/>
                                        </p:tgtEl>
                                      </p:cBhvr>
                                    </p:animEffect>
                                  </p:childTnLst>
                                </p:cTn>
                              </p:par>
                            </p:childTnLst>
                          </p:cTn>
                        </p:par>
                        <p:par>
                          <p:cTn id="37" fill="hold" nodeType="afterGroup">
                            <p:stCondLst>
                              <p:cond delay="500"/>
                            </p:stCondLst>
                            <p:childTnLst>
                              <p:par>
                                <p:cTn id="38" presetID="5" presetClass="entr" presetSubtype="10" fill="hold" grpId="0" nodeType="afterEffect">
                                  <p:stCondLst>
                                    <p:cond delay="0"/>
                                  </p:stCondLst>
                                  <p:childTnLst>
                                    <p:set>
                                      <p:cBhvr>
                                        <p:cTn id="39" dur="1" fill="hold">
                                          <p:stCondLst>
                                            <p:cond delay="0"/>
                                          </p:stCondLst>
                                        </p:cTn>
                                        <p:tgtEl>
                                          <p:spTgt spid="334878"/>
                                        </p:tgtEl>
                                        <p:attrNameLst>
                                          <p:attrName>style.visibility</p:attrName>
                                        </p:attrNameLst>
                                      </p:cBhvr>
                                      <p:to>
                                        <p:strVal val="visible"/>
                                      </p:to>
                                    </p:set>
                                    <p:animEffect transition="in" filter="checkerboard(across)">
                                      <p:cBhvr>
                                        <p:cTn id="40" dur="500"/>
                                        <p:tgtEl>
                                          <p:spTgt spid="334878"/>
                                        </p:tgtEl>
                                      </p:cBhvr>
                                    </p:animEffect>
                                  </p:childTnLst>
                                </p:cTn>
                              </p:par>
                            </p:childTnLst>
                          </p:cTn>
                        </p:par>
                      </p:childTnLst>
                    </p:cTn>
                  </p:par>
                  <p:par>
                    <p:cTn id="41" fill="hold">
                      <p:stCondLst>
                        <p:cond delay="indefinite"/>
                      </p:stCondLst>
                      <p:childTnLst>
                        <p:par>
                          <p:cTn id="42" fill="hold" nodeType="after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wipe(left)">
                                      <p:cBhvr>
                                        <p:cTn id="45" dur="500"/>
                                        <p:tgtEl>
                                          <p:spTgt spid="2"/>
                                        </p:tgtEl>
                                      </p:cBhvr>
                                    </p:animEffect>
                                  </p:childTnLst>
                                </p:cTn>
                              </p:par>
                            </p:childTnLst>
                          </p:cTn>
                        </p:par>
                        <p:par>
                          <p:cTn id="46" fill="hold">
                            <p:stCondLst>
                              <p:cond delay="500"/>
                            </p:stCondLst>
                            <p:childTnLst>
                              <p:par>
                                <p:cTn id="47" presetID="5" presetClass="entr" presetSubtype="10" fill="hold" nodeType="afterEffect">
                                  <p:stCondLst>
                                    <p:cond delay="0"/>
                                  </p:stCondLst>
                                  <p:childTnLst>
                                    <p:set>
                                      <p:cBhvr>
                                        <p:cTn id="48" dur="1" fill="hold">
                                          <p:stCondLst>
                                            <p:cond delay="0"/>
                                          </p:stCondLst>
                                        </p:cTn>
                                        <p:tgtEl>
                                          <p:spTgt spid="334900"/>
                                        </p:tgtEl>
                                        <p:attrNameLst>
                                          <p:attrName>style.visibility</p:attrName>
                                        </p:attrNameLst>
                                      </p:cBhvr>
                                      <p:to>
                                        <p:strVal val="visible"/>
                                      </p:to>
                                    </p:set>
                                    <p:animEffect transition="in" filter="checkerboard(across)">
                                      <p:cBhvr>
                                        <p:cTn id="49" dur="500"/>
                                        <p:tgtEl>
                                          <p:spTgt spid="334900"/>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334904"/>
                                        </p:tgtEl>
                                        <p:attrNameLst>
                                          <p:attrName>style.visibility</p:attrName>
                                        </p:attrNameLst>
                                      </p:cBhvr>
                                      <p:to>
                                        <p:strVal val="visible"/>
                                      </p:to>
                                    </p:set>
                                    <p:animEffect transition="in" filter="checkerboard(across)">
                                      <p:cBhvr>
                                        <p:cTn id="54" dur="500"/>
                                        <p:tgtEl>
                                          <p:spTgt spid="3349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63" grpId="0" animBg="1"/>
      <p:bldP spid="334878" grpId="0" autoUpdateAnimBg="0"/>
      <p:bldP spid="334882" grpId="0" animBg="1"/>
      <p:bldP spid="334883" grpId="0" animBg="1"/>
      <p:bldP spid="33490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525463"/>
            <a:ext cx="7772400" cy="1311275"/>
          </a:xfrm>
        </p:spPr>
        <p:txBody>
          <a:bodyPr/>
          <a:lstStyle/>
          <a:p>
            <a:pPr eaLnBrk="1" hangingPunct="1"/>
            <a:r>
              <a:rPr lang="ja-JP" altLang="en-US" sz="3600"/>
              <a:t>プログラムの属性</a:t>
            </a:r>
            <a:br>
              <a:rPr lang="ja-JP" altLang="en-US"/>
            </a:br>
            <a:r>
              <a:rPr lang="ja-JP" altLang="en-US"/>
              <a:t>再帰的再入可能</a:t>
            </a:r>
            <a:r>
              <a:rPr lang="ja-JP" altLang="en-US" sz="3600">
                <a:latin typeface="Times New Roman" panose="02020603050405020304" pitchFamily="18" charset="0"/>
              </a:rPr>
              <a:t>(</a:t>
            </a:r>
            <a:r>
              <a:rPr lang="en-US" altLang="ja-JP" sz="3600">
                <a:latin typeface="Times New Roman" panose="02020603050405020304" pitchFamily="18" charset="0"/>
              </a:rPr>
              <a:t>recursive)</a:t>
            </a:r>
          </a:p>
        </p:txBody>
      </p:sp>
      <p:sp>
        <p:nvSpPr>
          <p:cNvPr id="22531" name="Text Box 3"/>
          <p:cNvSpPr txBox="1">
            <a:spLocks noChangeArrowheads="1"/>
          </p:cNvSpPr>
          <p:nvPr/>
        </p:nvSpPr>
        <p:spPr bwMode="auto">
          <a:xfrm>
            <a:off x="685800" y="27432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333866" name="Line 42"/>
          <p:cNvSpPr>
            <a:spLocks noChangeShapeType="1"/>
          </p:cNvSpPr>
          <p:nvPr/>
        </p:nvSpPr>
        <p:spPr bwMode="auto">
          <a:xfrm>
            <a:off x="2438400" y="2971800"/>
            <a:ext cx="1066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3872" name="Group 48"/>
          <p:cNvGrpSpPr>
            <a:grpSpLocks/>
          </p:cNvGrpSpPr>
          <p:nvPr/>
        </p:nvGrpSpPr>
        <p:grpSpPr bwMode="auto">
          <a:xfrm>
            <a:off x="3124200" y="2971800"/>
            <a:ext cx="685800" cy="685800"/>
            <a:chOff x="1728" y="2736"/>
            <a:chExt cx="432" cy="432"/>
          </a:xfrm>
        </p:grpSpPr>
        <p:sp>
          <p:nvSpPr>
            <p:cNvPr id="22555" name="Arc 43"/>
            <p:cNvSpPr>
              <a:spLocks/>
            </p:cNvSpPr>
            <p:nvPr/>
          </p:nvSpPr>
          <p:spPr bwMode="auto">
            <a:xfrm>
              <a:off x="1968" y="2832"/>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56" name="Arc 44"/>
            <p:cNvSpPr>
              <a:spLocks/>
            </p:cNvSpPr>
            <p:nvPr/>
          </p:nvSpPr>
          <p:spPr bwMode="auto">
            <a:xfrm rot="5400000">
              <a:off x="1968" y="297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57" name="Arc 45"/>
            <p:cNvSpPr>
              <a:spLocks/>
            </p:cNvSpPr>
            <p:nvPr/>
          </p:nvSpPr>
          <p:spPr bwMode="auto">
            <a:xfrm flipH="1">
              <a:off x="1728" y="2736"/>
              <a:ext cx="240" cy="240"/>
            </a:xfrm>
            <a:custGeom>
              <a:avLst/>
              <a:gdLst>
                <a:gd name="T0" fmla="*/ 0 w 21600"/>
                <a:gd name="T1" fmla="*/ 0 h 21600"/>
                <a:gd name="T2" fmla="*/ 240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58" name="Arc 46"/>
            <p:cNvSpPr>
              <a:spLocks/>
            </p:cNvSpPr>
            <p:nvPr/>
          </p:nvSpPr>
          <p:spPr bwMode="auto">
            <a:xfrm rot="16200000" flipH="1">
              <a:off x="1728" y="2928"/>
              <a:ext cx="240" cy="240"/>
            </a:xfrm>
            <a:custGeom>
              <a:avLst/>
              <a:gdLst>
                <a:gd name="T0" fmla="*/ 0 w 21600"/>
                <a:gd name="T1" fmla="*/ 0 h 21600"/>
                <a:gd name="T2" fmla="*/ 240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33873" name="Line 49"/>
          <p:cNvSpPr>
            <a:spLocks noChangeShapeType="1"/>
          </p:cNvSpPr>
          <p:nvPr/>
        </p:nvSpPr>
        <p:spPr bwMode="auto">
          <a:xfrm>
            <a:off x="3581400" y="3124200"/>
            <a:ext cx="1066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3874" name="AutoShape 50"/>
          <p:cNvSpPr>
            <a:spLocks noChangeArrowheads="1"/>
          </p:cNvSpPr>
          <p:nvPr/>
        </p:nvSpPr>
        <p:spPr bwMode="auto">
          <a:xfrm>
            <a:off x="2743200" y="2133600"/>
            <a:ext cx="4191000" cy="457200"/>
          </a:xfrm>
          <a:prstGeom prst="wedgeRoundRectCallout">
            <a:avLst>
              <a:gd name="adj1" fmla="val -30644"/>
              <a:gd name="adj2" fmla="val 13194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プログラム</a:t>
            </a:r>
            <a:r>
              <a:rPr lang="en-US" altLang="ja-JP"/>
              <a:t>A</a:t>
            </a:r>
            <a:r>
              <a:rPr lang="ja-JP" altLang="en-US"/>
              <a:t>自身を呼び出す</a:t>
            </a:r>
          </a:p>
        </p:txBody>
      </p:sp>
      <p:grpSp>
        <p:nvGrpSpPr>
          <p:cNvPr id="333875" name="Group 51"/>
          <p:cNvGrpSpPr>
            <a:grpSpLocks/>
          </p:cNvGrpSpPr>
          <p:nvPr/>
        </p:nvGrpSpPr>
        <p:grpSpPr bwMode="auto">
          <a:xfrm>
            <a:off x="4267200" y="3124200"/>
            <a:ext cx="685800" cy="685800"/>
            <a:chOff x="1728" y="2736"/>
            <a:chExt cx="432" cy="432"/>
          </a:xfrm>
        </p:grpSpPr>
        <p:sp>
          <p:nvSpPr>
            <p:cNvPr id="22551" name="Arc 52"/>
            <p:cNvSpPr>
              <a:spLocks/>
            </p:cNvSpPr>
            <p:nvPr/>
          </p:nvSpPr>
          <p:spPr bwMode="auto">
            <a:xfrm>
              <a:off x="1968" y="2832"/>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52" name="Arc 53"/>
            <p:cNvSpPr>
              <a:spLocks/>
            </p:cNvSpPr>
            <p:nvPr/>
          </p:nvSpPr>
          <p:spPr bwMode="auto">
            <a:xfrm rot="5400000">
              <a:off x="1968" y="2976"/>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53" name="Arc 54"/>
            <p:cNvSpPr>
              <a:spLocks/>
            </p:cNvSpPr>
            <p:nvPr/>
          </p:nvSpPr>
          <p:spPr bwMode="auto">
            <a:xfrm flipH="1">
              <a:off x="1728" y="2736"/>
              <a:ext cx="240" cy="240"/>
            </a:xfrm>
            <a:custGeom>
              <a:avLst/>
              <a:gdLst>
                <a:gd name="T0" fmla="*/ 0 w 21600"/>
                <a:gd name="T1" fmla="*/ 0 h 21600"/>
                <a:gd name="T2" fmla="*/ 240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54" name="Arc 55"/>
            <p:cNvSpPr>
              <a:spLocks/>
            </p:cNvSpPr>
            <p:nvPr/>
          </p:nvSpPr>
          <p:spPr bwMode="auto">
            <a:xfrm rot="16200000" flipH="1">
              <a:off x="1728" y="2928"/>
              <a:ext cx="240" cy="240"/>
            </a:xfrm>
            <a:custGeom>
              <a:avLst/>
              <a:gdLst>
                <a:gd name="T0" fmla="*/ 0 w 21600"/>
                <a:gd name="T1" fmla="*/ 0 h 21600"/>
                <a:gd name="T2" fmla="*/ 240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33880" name="Line 56"/>
          <p:cNvSpPr>
            <a:spLocks noChangeShapeType="1"/>
          </p:cNvSpPr>
          <p:nvPr/>
        </p:nvSpPr>
        <p:spPr bwMode="auto">
          <a:xfrm>
            <a:off x="4724400" y="3276600"/>
            <a:ext cx="1066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3886" name="Group 62"/>
          <p:cNvGrpSpPr>
            <a:grpSpLocks/>
          </p:cNvGrpSpPr>
          <p:nvPr/>
        </p:nvGrpSpPr>
        <p:grpSpPr bwMode="auto">
          <a:xfrm flipH="1">
            <a:off x="5486400" y="3124200"/>
            <a:ext cx="685800" cy="685800"/>
            <a:chOff x="3408" y="3024"/>
            <a:chExt cx="432" cy="432"/>
          </a:xfrm>
        </p:grpSpPr>
        <p:sp>
          <p:nvSpPr>
            <p:cNvPr id="22547" name="Arc 58"/>
            <p:cNvSpPr>
              <a:spLocks/>
            </p:cNvSpPr>
            <p:nvPr/>
          </p:nvSpPr>
          <p:spPr bwMode="auto">
            <a:xfrm>
              <a:off x="3648" y="3120"/>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8" name="Arc 59"/>
            <p:cNvSpPr>
              <a:spLocks/>
            </p:cNvSpPr>
            <p:nvPr/>
          </p:nvSpPr>
          <p:spPr bwMode="auto">
            <a:xfrm rot="5400000">
              <a:off x="3648" y="326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9" name="Arc 60"/>
            <p:cNvSpPr>
              <a:spLocks/>
            </p:cNvSpPr>
            <p:nvPr/>
          </p:nvSpPr>
          <p:spPr bwMode="auto">
            <a:xfrm flipH="1">
              <a:off x="3408" y="3024"/>
              <a:ext cx="240" cy="240"/>
            </a:xfrm>
            <a:custGeom>
              <a:avLst/>
              <a:gdLst>
                <a:gd name="T0" fmla="*/ 0 w 21600"/>
                <a:gd name="T1" fmla="*/ 0 h 21600"/>
                <a:gd name="T2" fmla="*/ 240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50" name="Arc 61"/>
            <p:cNvSpPr>
              <a:spLocks/>
            </p:cNvSpPr>
            <p:nvPr/>
          </p:nvSpPr>
          <p:spPr bwMode="auto">
            <a:xfrm rot="16200000" flipH="1">
              <a:off x="3408" y="3216"/>
              <a:ext cx="240" cy="240"/>
            </a:xfrm>
            <a:custGeom>
              <a:avLst/>
              <a:gdLst>
                <a:gd name="T0" fmla="*/ 0 w 21600"/>
                <a:gd name="T1" fmla="*/ 0 h 21600"/>
                <a:gd name="T2" fmla="*/ 240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33887" name="Line 63"/>
          <p:cNvSpPr>
            <a:spLocks noChangeShapeType="1"/>
          </p:cNvSpPr>
          <p:nvPr/>
        </p:nvSpPr>
        <p:spPr bwMode="auto">
          <a:xfrm>
            <a:off x="5867400" y="3124200"/>
            <a:ext cx="1066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3888" name="Group 64"/>
          <p:cNvGrpSpPr>
            <a:grpSpLocks/>
          </p:cNvGrpSpPr>
          <p:nvPr/>
        </p:nvGrpSpPr>
        <p:grpSpPr bwMode="auto">
          <a:xfrm flipH="1">
            <a:off x="6629400" y="2971800"/>
            <a:ext cx="685800" cy="685800"/>
            <a:chOff x="3408" y="3024"/>
            <a:chExt cx="432" cy="432"/>
          </a:xfrm>
        </p:grpSpPr>
        <p:sp>
          <p:nvSpPr>
            <p:cNvPr id="22543" name="Arc 65"/>
            <p:cNvSpPr>
              <a:spLocks/>
            </p:cNvSpPr>
            <p:nvPr/>
          </p:nvSpPr>
          <p:spPr bwMode="auto">
            <a:xfrm>
              <a:off x="3648" y="3120"/>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4" name="Arc 66"/>
            <p:cNvSpPr>
              <a:spLocks/>
            </p:cNvSpPr>
            <p:nvPr/>
          </p:nvSpPr>
          <p:spPr bwMode="auto">
            <a:xfrm rot="5400000">
              <a:off x="3648" y="326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5" name="Arc 67"/>
            <p:cNvSpPr>
              <a:spLocks/>
            </p:cNvSpPr>
            <p:nvPr/>
          </p:nvSpPr>
          <p:spPr bwMode="auto">
            <a:xfrm flipH="1">
              <a:off x="3408" y="3024"/>
              <a:ext cx="240" cy="240"/>
            </a:xfrm>
            <a:custGeom>
              <a:avLst/>
              <a:gdLst>
                <a:gd name="T0" fmla="*/ 0 w 21600"/>
                <a:gd name="T1" fmla="*/ 0 h 21600"/>
                <a:gd name="T2" fmla="*/ 240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6" name="Arc 68"/>
            <p:cNvSpPr>
              <a:spLocks/>
            </p:cNvSpPr>
            <p:nvPr/>
          </p:nvSpPr>
          <p:spPr bwMode="auto">
            <a:xfrm rot="16200000" flipH="1">
              <a:off x="3408" y="3216"/>
              <a:ext cx="240" cy="240"/>
            </a:xfrm>
            <a:custGeom>
              <a:avLst/>
              <a:gdLst>
                <a:gd name="T0" fmla="*/ 0 w 21600"/>
                <a:gd name="T1" fmla="*/ 0 h 21600"/>
                <a:gd name="T2" fmla="*/ 240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33893" name="Line 69"/>
          <p:cNvSpPr>
            <a:spLocks noChangeShapeType="1"/>
          </p:cNvSpPr>
          <p:nvPr/>
        </p:nvSpPr>
        <p:spPr bwMode="auto">
          <a:xfrm>
            <a:off x="7010400" y="2971800"/>
            <a:ext cx="1066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3894" name="Text Box 70"/>
          <p:cNvSpPr txBox="1">
            <a:spLocks noChangeArrowheads="1"/>
          </p:cNvSpPr>
          <p:nvPr/>
        </p:nvSpPr>
        <p:spPr bwMode="auto">
          <a:xfrm>
            <a:off x="4800600" y="4572000"/>
            <a:ext cx="33051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自分自身を呼び出す</a:t>
            </a:r>
          </a:p>
          <a:p>
            <a:pPr eaLnBrk="1" hangingPunct="1"/>
            <a:r>
              <a:rPr lang="ja-JP" altLang="en-US" sz="2800"/>
              <a:t>再帰呼び出しが可能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3866"/>
                                        </p:tgtEl>
                                        <p:attrNameLst>
                                          <p:attrName>style.visibility</p:attrName>
                                        </p:attrNameLst>
                                      </p:cBhvr>
                                      <p:to>
                                        <p:strVal val="visible"/>
                                      </p:to>
                                    </p:set>
                                    <p:animEffect transition="in" filter="wipe(left)">
                                      <p:cBhvr>
                                        <p:cTn id="7" dur="500"/>
                                        <p:tgtEl>
                                          <p:spTgt spid="333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33874"/>
                                        </p:tgtEl>
                                        <p:attrNameLst>
                                          <p:attrName>style.visibility</p:attrName>
                                        </p:attrNameLst>
                                      </p:cBhvr>
                                      <p:to>
                                        <p:strVal val="visible"/>
                                      </p:to>
                                    </p:set>
                                    <p:animEffect transition="in" filter="checkerboard(across)">
                                      <p:cBhvr>
                                        <p:cTn id="12" dur="500"/>
                                        <p:tgtEl>
                                          <p:spTgt spid="3338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33872"/>
                                        </p:tgtEl>
                                        <p:attrNameLst>
                                          <p:attrName>style.visibility</p:attrName>
                                        </p:attrNameLst>
                                      </p:cBhvr>
                                      <p:to>
                                        <p:strVal val="visible"/>
                                      </p:to>
                                    </p:set>
                                    <p:animEffect transition="in" filter="checkerboard(across)">
                                      <p:cBhvr>
                                        <p:cTn id="17" dur="500"/>
                                        <p:tgtEl>
                                          <p:spTgt spid="333872"/>
                                        </p:tgtEl>
                                      </p:cBhvr>
                                    </p:animEffect>
                                  </p:childTnLst>
                                </p:cTn>
                              </p:par>
                            </p:childTnLst>
                          </p:cTn>
                        </p:par>
                        <p:par>
                          <p:cTn id="18" fill="hold" nodeType="afterGroup">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333873"/>
                                        </p:tgtEl>
                                        <p:attrNameLst>
                                          <p:attrName>style.visibility</p:attrName>
                                        </p:attrNameLst>
                                      </p:cBhvr>
                                      <p:to>
                                        <p:strVal val="visible"/>
                                      </p:to>
                                    </p:set>
                                    <p:animEffect transition="in" filter="wipe(left)">
                                      <p:cBhvr>
                                        <p:cTn id="21" dur="500"/>
                                        <p:tgtEl>
                                          <p:spTgt spid="33387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333875"/>
                                        </p:tgtEl>
                                        <p:attrNameLst>
                                          <p:attrName>style.visibility</p:attrName>
                                        </p:attrNameLst>
                                      </p:cBhvr>
                                      <p:to>
                                        <p:strVal val="visible"/>
                                      </p:to>
                                    </p:set>
                                    <p:animEffect transition="in" filter="checkerboard(across)">
                                      <p:cBhvr>
                                        <p:cTn id="26" dur="500"/>
                                        <p:tgtEl>
                                          <p:spTgt spid="333875"/>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333880"/>
                                        </p:tgtEl>
                                        <p:attrNameLst>
                                          <p:attrName>style.visibility</p:attrName>
                                        </p:attrNameLst>
                                      </p:cBhvr>
                                      <p:to>
                                        <p:strVal val="visible"/>
                                      </p:to>
                                    </p:set>
                                    <p:animEffect transition="in" filter="wipe(left)">
                                      <p:cBhvr>
                                        <p:cTn id="30" dur="500"/>
                                        <p:tgtEl>
                                          <p:spTgt spid="333880"/>
                                        </p:tgtEl>
                                      </p:cBhvr>
                                    </p:animEffect>
                                  </p:childTnLst>
                                </p:cTn>
                              </p:par>
                            </p:childTnLst>
                          </p:cTn>
                        </p:par>
                        <p:par>
                          <p:cTn id="31" fill="hold" nodeType="afterGroup">
                            <p:stCondLst>
                              <p:cond delay="1000"/>
                            </p:stCondLst>
                            <p:childTnLst>
                              <p:par>
                                <p:cTn id="32" presetID="5" presetClass="entr" presetSubtype="10" fill="hold" nodeType="afterEffect">
                                  <p:stCondLst>
                                    <p:cond delay="0"/>
                                  </p:stCondLst>
                                  <p:childTnLst>
                                    <p:set>
                                      <p:cBhvr>
                                        <p:cTn id="33" dur="1" fill="hold">
                                          <p:stCondLst>
                                            <p:cond delay="0"/>
                                          </p:stCondLst>
                                        </p:cTn>
                                        <p:tgtEl>
                                          <p:spTgt spid="333886"/>
                                        </p:tgtEl>
                                        <p:attrNameLst>
                                          <p:attrName>style.visibility</p:attrName>
                                        </p:attrNameLst>
                                      </p:cBhvr>
                                      <p:to>
                                        <p:strVal val="visible"/>
                                      </p:to>
                                    </p:set>
                                    <p:animEffect transition="in" filter="checkerboard(across)">
                                      <p:cBhvr>
                                        <p:cTn id="34" dur="500"/>
                                        <p:tgtEl>
                                          <p:spTgt spid="333886"/>
                                        </p:tgtEl>
                                      </p:cBhvr>
                                    </p:animEffect>
                                  </p:childTnLst>
                                </p:cTn>
                              </p:par>
                            </p:childTnLst>
                          </p:cTn>
                        </p:par>
                        <p:par>
                          <p:cTn id="35" fill="hold" nodeType="afterGroup">
                            <p:stCondLst>
                              <p:cond delay="1500"/>
                            </p:stCondLst>
                            <p:childTnLst>
                              <p:par>
                                <p:cTn id="36" presetID="22" presetClass="entr" presetSubtype="8" fill="hold" grpId="0" nodeType="afterEffect">
                                  <p:stCondLst>
                                    <p:cond delay="0"/>
                                  </p:stCondLst>
                                  <p:childTnLst>
                                    <p:set>
                                      <p:cBhvr>
                                        <p:cTn id="37" dur="1" fill="hold">
                                          <p:stCondLst>
                                            <p:cond delay="0"/>
                                          </p:stCondLst>
                                        </p:cTn>
                                        <p:tgtEl>
                                          <p:spTgt spid="333887"/>
                                        </p:tgtEl>
                                        <p:attrNameLst>
                                          <p:attrName>style.visibility</p:attrName>
                                        </p:attrNameLst>
                                      </p:cBhvr>
                                      <p:to>
                                        <p:strVal val="visible"/>
                                      </p:to>
                                    </p:set>
                                    <p:animEffect transition="in" filter="wipe(left)">
                                      <p:cBhvr>
                                        <p:cTn id="38" dur="500"/>
                                        <p:tgtEl>
                                          <p:spTgt spid="333887"/>
                                        </p:tgtEl>
                                      </p:cBhvr>
                                    </p:animEffect>
                                  </p:childTnLst>
                                </p:cTn>
                              </p:par>
                            </p:childTnLst>
                          </p:cTn>
                        </p:par>
                        <p:par>
                          <p:cTn id="39" fill="hold" nodeType="afterGroup">
                            <p:stCondLst>
                              <p:cond delay="2000"/>
                            </p:stCondLst>
                            <p:childTnLst>
                              <p:par>
                                <p:cTn id="40" presetID="5" presetClass="entr" presetSubtype="10" fill="hold" nodeType="afterEffect">
                                  <p:stCondLst>
                                    <p:cond delay="0"/>
                                  </p:stCondLst>
                                  <p:childTnLst>
                                    <p:set>
                                      <p:cBhvr>
                                        <p:cTn id="41" dur="1" fill="hold">
                                          <p:stCondLst>
                                            <p:cond delay="0"/>
                                          </p:stCondLst>
                                        </p:cTn>
                                        <p:tgtEl>
                                          <p:spTgt spid="333888"/>
                                        </p:tgtEl>
                                        <p:attrNameLst>
                                          <p:attrName>style.visibility</p:attrName>
                                        </p:attrNameLst>
                                      </p:cBhvr>
                                      <p:to>
                                        <p:strVal val="visible"/>
                                      </p:to>
                                    </p:set>
                                    <p:animEffect transition="in" filter="checkerboard(across)">
                                      <p:cBhvr>
                                        <p:cTn id="42" dur="500"/>
                                        <p:tgtEl>
                                          <p:spTgt spid="333888"/>
                                        </p:tgtEl>
                                      </p:cBhvr>
                                    </p:animEffect>
                                  </p:childTnLst>
                                </p:cTn>
                              </p:par>
                            </p:childTnLst>
                          </p:cTn>
                        </p:par>
                        <p:par>
                          <p:cTn id="43" fill="hold" nodeType="afterGroup">
                            <p:stCondLst>
                              <p:cond delay="2500"/>
                            </p:stCondLst>
                            <p:childTnLst>
                              <p:par>
                                <p:cTn id="44" presetID="22" presetClass="entr" presetSubtype="8" fill="hold" grpId="0" nodeType="afterEffect">
                                  <p:stCondLst>
                                    <p:cond delay="0"/>
                                  </p:stCondLst>
                                  <p:childTnLst>
                                    <p:set>
                                      <p:cBhvr>
                                        <p:cTn id="45" dur="1" fill="hold">
                                          <p:stCondLst>
                                            <p:cond delay="0"/>
                                          </p:stCondLst>
                                        </p:cTn>
                                        <p:tgtEl>
                                          <p:spTgt spid="333893"/>
                                        </p:tgtEl>
                                        <p:attrNameLst>
                                          <p:attrName>style.visibility</p:attrName>
                                        </p:attrNameLst>
                                      </p:cBhvr>
                                      <p:to>
                                        <p:strVal val="visible"/>
                                      </p:to>
                                    </p:set>
                                    <p:animEffect transition="in" filter="wipe(left)">
                                      <p:cBhvr>
                                        <p:cTn id="46" dur="500"/>
                                        <p:tgtEl>
                                          <p:spTgt spid="33389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333894"/>
                                        </p:tgtEl>
                                        <p:attrNameLst>
                                          <p:attrName>style.visibility</p:attrName>
                                        </p:attrNameLst>
                                      </p:cBhvr>
                                      <p:to>
                                        <p:strVal val="visible"/>
                                      </p:to>
                                    </p:set>
                                    <p:animEffect transition="in" filter="checkerboard(across)">
                                      <p:cBhvr>
                                        <p:cTn id="51" dur="500"/>
                                        <p:tgtEl>
                                          <p:spTgt spid="333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66" grpId="0" animBg="1"/>
      <p:bldP spid="333873" grpId="0" animBg="1"/>
      <p:bldP spid="333874" grpId="0" animBg="1" autoUpdateAnimBg="0"/>
      <p:bldP spid="333880" grpId="0" animBg="1"/>
      <p:bldP spid="333887" grpId="0" animBg="1"/>
      <p:bldP spid="333893" grpId="0" animBg="1"/>
      <p:bldP spid="33389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800100"/>
            <a:ext cx="7772400" cy="762000"/>
          </a:xfrm>
        </p:spPr>
        <p:txBody>
          <a:bodyPr/>
          <a:lstStyle/>
          <a:p>
            <a:pPr eaLnBrk="1" hangingPunct="1"/>
            <a:r>
              <a:rPr lang="ja-JP" altLang="en-US"/>
              <a:t>プロセスの並行処理</a:t>
            </a:r>
          </a:p>
        </p:txBody>
      </p:sp>
      <p:sp>
        <p:nvSpPr>
          <p:cNvPr id="9219" name="Rectangle 20"/>
          <p:cNvSpPr>
            <a:spLocks noGrp="1" noChangeArrowheads="1"/>
          </p:cNvSpPr>
          <p:nvPr>
            <p:ph type="body" idx="1"/>
          </p:nvPr>
        </p:nvSpPr>
        <p:spPr>
          <a:xfrm>
            <a:off x="685800" y="1981200"/>
            <a:ext cx="7772400" cy="1143000"/>
          </a:xfrm>
        </p:spPr>
        <p:txBody>
          <a:bodyPr/>
          <a:lstStyle/>
          <a:p>
            <a:pPr eaLnBrk="1" hangingPunct="1"/>
            <a:r>
              <a:rPr lang="ja-JP" altLang="en-US"/>
              <a:t>並行処理</a:t>
            </a:r>
            <a:r>
              <a:rPr lang="ja-JP" altLang="en-US" sz="2800">
                <a:latin typeface="Times New Roman" panose="02020603050405020304" pitchFamily="18" charset="0"/>
              </a:rPr>
              <a:t>(</a:t>
            </a:r>
            <a:r>
              <a:rPr lang="en-US" altLang="ja-JP" sz="2800">
                <a:latin typeface="Times New Roman" panose="02020603050405020304" pitchFamily="18" charset="0"/>
              </a:rPr>
              <a:t>concurrent processing)</a:t>
            </a:r>
          </a:p>
          <a:p>
            <a:pPr lvl="1" eaLnBrk="1" hangingPunct="1"/>
            <a:r>
              <a:rPr lang="ja-JP" altLang="en-US"/>
              <a:t>複数のプロセスを(見かけ上)同時に実行</a:t>
            </a:r>
          </a:p>
        </p:txBody>
      </p:sp>
      <p:sp>
        <p:nvSpPr>
          <p:cNvPr id="9220" name="Text Box 19"/>
          <p:cNvSpPr txBox="1">
            <a:spLocks noChangeArrowheads="1"/>
          </p:cNvSpPr>
          <p:nvPr/>
        </p:nvSpPr>
        <p:spPr bwMode="auto">
          <a:xfrm>
            <a:off x="457200" y="3657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sp>
        <p:nvSpPr>
          <p:cNvPr id="9221" name="Text Box 21"/>
          <p:cNvSpPr txBox="1">
            <a:spLocks noChangeArrowheads="1"/>
          </p:cNvSpPr>
          <p:nvPr/>
        </p:nvSpPr>
        <p:spPr bwMode="auto">
          <a:xfrm>
            <a:off x="457200" y="45720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p>
        </p:txBody>
      </p:sp>
      <p:sp>
        <p:nvSpPr>
          <p:cNvPr id="9222" name="Text Box 22"/>
          <p:cNvSpPr txBox="1">
            <a:spLocks noChangeArrowheads="1"/>
          </p:cNvSpPr>
          <p:nvPr/>
        </p:nvSpPr>
        <p:spPr bwMode="auto">
          <a:xfrm>
            <a:off x="457200" y="54864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プロセス3</a:t>
            </a:r>
          </a:p>
        </p:txBody>
      </p:sp>
      <p:sp>
        <p:nvSpPr>
          <p:cNvPr id="210967" name="Line 23"/>
          <p:cNvSpPr>
            <a:spLocks noChangeShapeType="1"/>
          </p:cNvSpPr>
          <p:nvPr/>
        </p:nvSpPr>
        <p:spPr bwMode="auto">
          <a:xfrm>
            <a:off x="2057400" y="3962400"/>
            <a:ext cx="9144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68" name="AutoShape 24"/>
          <p:cNvSpPr>
            <a:spLocks noChangeArrowheads="1"/>
          </p:cNvSpPr>
          <p:nvPr/>
        </p:nvSpPr>
        <p:spPr bwMode="auto">
          <a:xfrm>
            <a:off x="2895600" y="3200400"/>
            <a:ext cx="1752600" cy="457200"/>
          </a:xfrm>
          <a:prstGeom prst="wedgeRoundRectCallout">
            <a:avLst>
              <a:gd name="adj1" fmla="val -45380"/>
              <a:gd name="adj2" fmla="val 116319"/>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t>一時中断</a:t>
            </a:r>
          </a:p>
        </p:txBody>
      </p:sp>
      <p:sp>
        <p:nvSpPr>
          <p:cNvPr id="210969" name="Line 25"/>
          <p:cNvSpPr>
            <a:spLocks noChangeShapeType="1"/>
          </p:cNvSpPr>
          <p:nvPr/>
        </p:nvSpPr>
        <p:spPr bwMode="auto">
          <a:xfrm>
            <a:off x="2971800" y="3962400"/>
            <a:ext cx="0" cy="8382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0" name="Line 26"/>
          <p:cNvSpPr>
            <a:spLocks noChangeShapeType="1"/>
          </p:cNvSpPr>
          <p:nvPr/>
        </p:nvSpPr>
        <p:spPr bwMode="auto">
          <a:xfrm>
            <a:off x="2971800" y="4800600"/>
            <a:ext cx="9144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1" name="Line 27"/>
          <p:cNvSpPr>
            <a:spLocks noChangeShapeType="1"/>
          </p:cNvSpPr>
          <p:nvPr/>
        </p:nvSpPr>
        <p:spPr bwMode="auto">
          <a:xfrm>
            <a:off x="3886200" y="4800600"/>
            <a:ext cx="0" cy="8382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2" name="Line 28"/>
          <p:cNvSpPr>
            <a:spLocks noChangeShapeType="1"/>
          </p:cNvSpPr>
          <p:nvPr/>
        </p:nvSpPr>
        <p:spPr bwMode="auto">
          <a:xfrm>
            <a:off x="3886200" y="5638800"/>
            <a:ext cx="8382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3" name="Line 29"/>
          <p:cNvSpPr>
            <a:spLocks noChangeShapeType="1"/>
          </p:cNvSpPr>
          <p:nvPr/>
        </p:nvSpPr>
        <p:spPr bwMode="auto">
          <a:xfrm flipV="1">
            <a:off x="4724400" y="3962400"/>
            <a:ext cx="0" cy="1676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0974" name="Line 30"/>
          <p:cNvSpPr>
            <a:spLocks noChangeShapeType="1"/>
          </p:cNvSpPr>
          <p:nvPr/>
        </p:nvSpPr>
        <p:spPr bwMode="auto">
          <a:xfrm>
            <a:off x="4724400" y="3962400"/>
            <a:ext cx="8382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10993" name="Group 49"/>
          <p:cNvGrpSpPr>
            <a:grpSpLocks/>
          </p:cNvGrpSpPr>
          <p:nvPr/>
        </p:nvGrpSpPr>
        <p:grpSpPr bwMode="auto">
          <a:xfrm>
            <a:off x="5943600" y="3057525"/>
            <a:ext cx="1746250" cy="2486025"/>
            <a:chOff x="3744" y="1926"/>
            <a:chExt cx="1100" cy="1566"/>
          </a:xfrm>
        </p:grpSpPr>
        <p:pic>
          <p:nvPicPr>
            <p:cNvPr id="9233" name="Picture 32" descr="C:\Documents and Settings\takasi-i\My Documents\OS\image\人.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4" y="2544"/>
              <a:ext cx="403"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34" name="Group 33"/>
            <p:cNvGrpSpPr>
              <a:grpSpLocks noChangeAspect="1"/>
            </p:cNvGrpSpPr>
            <p:nvPr/>
          </p:nvGrpSpPr>
          <p:grpSpPr bwMode="auto">
            <a:xfrm>
              <a:off x="4320" y="1926"/>
              <a:ext cx="524" cy="468"/>
              <a:chOff x="2304" y="1584"/>
              <a:chExt cx="1740" cy="1554"/>
            </a:xfrm>
          </p:grpSpPr>
          <p:sp>
            <p:nvSpPr>
              <p:cNvPr id="9245" name="Film"/>
              <p:cNvSpPr>
                <a:spLocks noChangeAspect="1" noEditPoints="1" noChangeArrowheads="1"/>
              </p:cNvSpPr>
              <p:nvPr/>
            </p:nvSpPr>
            <p:spPr bwMode="auto">
              <a:xfrm>
                <a:off x="2304" y="1980"/>
                <a:ext cx="726" cy="1158"/>
              </a:xfrm>
              <a:custGeom>
                <a:avLst/>
                <a:gdLst>
                  <a:gd name="T0" fmla="*/ 0 w 21600"/>
                  <a:gd name="T1" fmla="*/ 0 h 21600"/>
                  <a:gd name="T2" fmla="*/ 363 w 21600"/>
                  <a:gd name="T3" fmla="*/ 0 h 21600"/>
                  <a:gd name="T4" fmla="*/ 726 w 21600"/>
                  <a:gd name="T5" fmla="*/ 0 h 21600"/>
                  <a:gd name="T6" fmla="*/ 726 w 21600"/>
                  <a:gd name="T7" fmla="*/ 579 h 21600"/>
                  <a:gd name="T8" fmla="*/ 726 w 21600"/>
                  <a:gd name="T9" fmla="*/ 1158 h 21600"/>
                  <a:gd name="T10" fmla="*/ 363 w 21600"/>
                  <a:gd name="T11" fmla="*/ 1158 h 21600"/>
                  <a:gd name="T12" fmla="*/ 0 w 21600"/>
                  <a:gd name="T13" fmla="*/ 1158 h 21600"/>
                  <a:gd name="T14" fmla="*/ 0 w 21600"/>
                  <a:gd name="T15" fmla="*/ 579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9246" name="Sound"/>
              <p:cNvSpPr>
                <a:spLocks noChangeAspect="1" noEditPoints="1" noChangeArrowheads="1"/>
              </p:cNvSpPr>
              <p:nvPr/>
            </p:nvSpPr>
            <p:spPr bwMode="auto">
              <a:xfrm>
                <a:off x="2724" y="1584"/>
                <a:ext cx="1008" cy="768"/>
              </a:xfrm>
              <a:custGeom>
                <a:avLst/>
                <a:gdLst>
                  <a:gd name="T0" fmla="*/ 521 w 21600"/>
                  <a:gd name="T1" fmla="*/ 752 h 21600"/>
                  <a:gd name="T2" fmla="*/ 521 w 21600"/>
                  <a:gd name="T3" fmla="*/ 0 h 21600"/>
                  <a:gd name="T4" fmla="*/ 0 w 21600"/>
                  <a:gd name="T5" fmla="*/ 384 h 21600"/>
                  <a:gd name="T6" fmla="*/ 1008 w 21600"/>
                  <a:gd name="T7" fmla="*/ 384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7" name="Photo"/>
              <p:cNvSpPr>
                <a:spLocks noChangeAspect="1" noEditPoints="1" noChangeArrowheads="1"/>
              </p:cNvSpPr>
              <p:nvPr/>
            </p:nvSpPr>
            <p:spPr bwMode="auto">
              <a:xfrm>
                <a:off x="3108" y="2040"/>
                <a:ext cx="936" cy="696"/>
              </a:xfrm>
              <a:custGeom>
                <a:avLst/>
                <a:gdLst>
                  <a:gd name="T0" fmla="*/ 0 w 21600"/>
                  <a:gd name="T1" fmla="*/ 99 h 21600"/>
                  <a:gd name="T2" fmla="*/ 468 w 21600"/>
                  <a:gd name="T3" fmla="*/ 0 h 21600"/>
                  <a:gd name="T4" fmla="*/ 936 w 21600"/>
                  <a:gd name="T5" fmla="*/ 99 h 21600"/>
                  <a:gd name="T6" fmla="*/ 936 w 21600"/>
                  <a:gd name="T7" fmla="*/ 348 h 21600"/>
                  <a:gd name="T8" fmla="*/ 936 w 21600"/>
                  <a:gd name="T9" fmla="*/ 696 h 21600"/>
                  <a:gd name="T10" fmla="*/ 468 w 21600"/>
                  <a:gd name="T11" fmla="*/ 702 h 21600"/>
                  <a:gd name="T12" fmla="*/ 0 w 21600"/>
                  <a:gd name="T13" fmla="*/ 696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8" name="Music"/>
              <p:cNvSpPr>
                <a:spLocks noChangeAspect="1" noEditPoints="1" noChangeArrowheads="1"/>
              </p:cNvSpPr>
              <p:nvPr/>
            </p:nvSpPr>
            <p:spPr bwMode="auto">
              <a:xfrm>
                <a:off x="3216" y="2448"/>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nvGrpSpPr>
            <p:cNvPr id="9235" name="Group 38"/>
            <p:cNvGrpSpPr>
              <a:grpSpLocks noChangeAspect="1"/>
            </p:cNvGrpSpPr>
            <p:nvPr/>
          </p:nvGrpSpPr>
          <p:grpSpPr bwMode="auto">
            <a:xfrm>
              <a:off x="4320" y="2496"/>
              <a:ext cx="524" cy="468"/>
              <a:chOff x="2304" y="1584"/>
              <a:chExt cx="1740" cy="1554"/>
            </a:xfrm>
          </p:grpSpPr>
          <p:sp>
            <p:nvSpPr>
              <p:cNvPr id="9241" name="Film"/>
              <p:cNvSpPr>
                <a:spLocks noChangeAspect="1" noEditPoints="1" noChangeArrowheads="1"/>
              </p:cNvSpPr>
              <p:nvPr/>
            </p:nvSpPr>
            <p:spPr bwMode="auto">
              <a:xfrm>
                <a:off x="2304" y="1980"/>
                <a:ext cx="726" cy="1158"/>
              </a:xfrm>
              <a:custGeom>
                <a:avLst/>
                <a:gdLst>
                  <a:gd name="T0" fmla="*/ 0 w 21600"/>
                  <a:gd name="T1" fmla="*/ 0 h 21600"/>
                  <a:gd name="T2" fmla="*/ 363 w 21600"/>
                  <a:gd name="T3" fmla="*/ 0 h 21600"/>
                  <a:gd name="T4" fmla="*/ 726 w 21600"/>
                  <a:gd name="T5" fmla="*/ 0 h 21600"/>
                  <a:gd name="T6" fmla="*/ 726 w 21600"/>
                  <a:gd name="T7" fmla="*/ 579 h 21600"/>
                  <a:gd name="T8" fmla="*/ 726 w 21600"/>
                  <a:gd name="T9" fmla="*/ 1158 h 21600"/>
                  <a:gd name="T10" fmla="*/ 363 w 21600"/>
                  <a:gd name="T11" fmla="*/ 1158 h 21600"/>
                  <a:gd name="T12" fmla="*/ 0 w 21600"/>
                  <a:gd name="T13" fmla="*/ 1158 h 21600"/>
                  <a:gd name="T14" fmla="*/ 0 w 21600"/>
                  <a:gd name="T15" fmla="*/ 579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9242" name="Sound"/>
              <p:cNvSpPr>
                <a:spLocks noChangeAspect="1" noEditPoints="1" noChangeArrowheads="1"/>
              </p:cNvSpPr>
              <p:nvPr/>
            </p:nvSpPr>
            <p:spPr bwMode="auto">
              <a:xfrm>
                <a:off x="2724" y="1584"/>
                <a:ext cx="1008" cy="768"/>
              </a:xfrm>
              <a:custGeom>
                <a:avLst/>
                <a:gdLst>
                  <a:gd name="T0" fmla="*/ 521 w 21600"/>
                  <a:gd name="T1" fmla="*/ 752 h 21600"/>
                  <a:gd name="T2" fmla="*/ 521 w 21600"/>
                  <a:gd name="T3" fmla="*/ 0 h 21600"/>
                  <a:gd name="T4" fmla="*/ 0 w 21600"/>
                  <a:gd name="T5" fmla="*/ 384 h 21600"/>
                  <a:gd name="T6" fmla="*/ 1008 w 21600"/>
                  <a:gd name="T7" fmla="*/ 384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3" name="Photo"/>
              <p:cNvSpPr>
                <a:spLocks noChangeAspect="1" noEditPoints="1" noChangeArrowheads="1"/>
              </p:cNvSpPr>
              <p:nvPr/>
            </p:nvSpPr>
            <p:spPr bwMode="auto">
              <a:xfrm>
                <a:off x="3108" y="2040"/>
                <a:ext cx="936" cy="696"/>
              </a:xfrm>
              <a:custGeom>
                <a:avLst/>
                <a:gdLst>
                  <a:gd name="T0" fmla="*/ 0 w 21600"/>
                  <a:gd name="T1" fmla="*/ 99 h 21600"/>
                  <a:gd name="T2" fmla="*/ 468 w 21600"/>
                  <a:gd name="T3" fmla="*/ 0 h 21600"/>
                  <a:gd name="T4" fmla="*/ 936 w 21600"/>
                  <a:gd name="T5" fmla="*/ 99 h 21600"/>
                  <a:gd name="T6" fmla="*/ 936 w 21600"/>
                  <a:gd name="T7" fmla="*/ 348 h 21600"/>
                  <a:gd name="T8" fmla="*/ 936 w 21600"/>
                  <a:gd name="T9" fmla="*/ 696 h 21600"/>
                  <a:gd name="T10" fmla="*/ 468 w 21600"/>
                  <a:gd name="T11" fmla="*/ 702 h 21600"/>
                  <a:gd name="T12" fmla="*/ 0 w 21600"/>
                  <a:gd name="T13" fmla="*/ 696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4" name="Music"/>
              <p:cNvSpPr>
                <a:spLocks noChangeAspect="1" noEditPoints="1" noChangeArrowheads="1"/>
              </p:cNvSpPr>
              <p:nvPr/>
            </p:nvSpPr>
            <p:spPr bwMode="auto">
              <a:xfrm>
                <a:off x="3216" y="2448"/>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nvGrpSpPr>
            <p:cNvPr id="9236" name="Group 43"/>
            <p:cNvGrpSpPr>
              <a:grpSpLocks noChangeAspect="1"/>
            </p:cNvGrpSpPr>
            <p:nvPr/>
          </p:nvGrpSpPr>
          <p:grpSpPr bwMode="auto">
            <a:xfrm>
              <a:off x="4320" y="3024"/>
              <a:ext cx="524" cy="468"/>
              <a:chOff x="2304" y="1584"/>
              <a:chExt cx="1740" cy="1554"/>
            </a:xfrm>
          </p:grpSpPr>
          <p:sp>
            <p:nvSpPr>
              <p:cNvPr id="9237" name="Film"/>
              <p:cNvSpPr>
                <a:spLocks noChangeAspect="1" noEditPoints="1" noChangeArrowheads="1"/>
              </p:cNvSpPr>
              <p:nvPr/>
            </p:nvSpPr>
            <p:spPr bwMode="auto">
              <a:xfrm>
                <a:off x="2304" y="1980"/>
                <a:ext cx="726" cy="1158"/>
              </a:xfrm>
              <a:custGeom>
                <a:avLst/>
                <a:gdLst>
                  <a:gd name="T0" fmla="*/ 0 w 21600"/>
                  <a:gd name="T1" fmla="*/ 0 h 21600"/>
                  <a:gd name="T2" fmla="*/ 363 w 21600"/>
                  <a:gd name="T3" fmla="*/ 0 h 21600"/>
                  <a:gd name="T4" fmla="*/ 726 w 21600"/>
                  <a:gd name="T5" fmla="*/ 0 h 21600"/>
                  <a:gd name="T6" fmla="*/ 726 w 21600"/>
                  <a:gd name="T7" fmla="*/ 579 h 21600"/>
                  <a:gd name="T8" fmla="*/ 726 w 21600"/>
                  <a:gd name="T9" fmla="*/ 1158 h 21600"/>
                  <a:gd name="T10" fmla="*/ 363 w 21600"/>
                  <a:gd name="T11" fmla="*/ 1158 h 21600"/>
                  <a:gd name="T12" fmla="*/ 0 w 21600"/>
                  <a:gd name="T13" fmla="*/ 1158 h 21600"/>
                  <a:gd name="T14" fmla="*/ 0 w 21600"/>
                  <a:gd name="T15" fmla="*/ 579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9238" name="Sound"/>
              <p:cNvSpPr>
                <a:spLocks noChangeAspect="1" noEditPoints="1" noChangeArrowheads="1"/>
              </p:cNvSpPr>
              <p:nvPr/>
            </p:nvSpPr>
            <p:spPr bwMode="auto">
              <a:xfrm>
                <a:off x="2724" y="1584"/>
                <a:ext cx="1008" cy="768"/>
              </a:xfrm>
              <a:custGeom>
                <a:avLst/>
                <a:gdLst>
                  <a:gd name="T0" fmla="*/ 521 w 21600"/>
                  <a:gd name="T1" fmla="*/ 752 h 21600"/>
                  <a:gd name="T2" fmla="*/ 521 w 21600"/>
                  <a:gd name="T3" fmla="*/ 0 h 21600"/>
                  <a:gd name="T4" fmla="*/ 0 w 21600"/>
                  <a:gd name="T5" fmla="*/ 384 h 21600"/>
                  <a:gd name="T6" fmla="*/ 1008 w 21600"/>
                  <a:gd name="T7" fmla="*/ 384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39" name="Photo"/>
              <p:cNvSpPr>
                <a:spLocks noChangeAspect="1" noEditPoints="1" noChangeArrowheads="1"/>
              </p:cNvSpPr>
              <p:nvPr/>
            </p:nvSpPr>
            <p:spPr bwMode="auto">
              <a:xfrm>
                <a:off x="3108" y="2040"/>
                <a:ext cx="936" cy="696"/>
              </a:xfrm>
              <a:custGeom>
                <a:avLst/>
                <a:gdLst>
                  <a:gd name="T0" fmla="*/ 0 w 21600"/>
                  <a:gd name="T1" fmla="*/ 99 h 21600"/>
                  <a:gd name="T2" fmla="*/ 468 w 21600"/>
                  <a:gd name="T3" fmla="*/ 0 h 21600"/>
                  <a:gd name="T4" fmla="*/ 936 w 21600"/>
                  <a:gd name="T5" fmla="*/ 99 h 21600"/>
                  <a:gd name="T6" fmla="*/ 936 w 21600"/>
                  <a:gd name="T7" fmla="*/ 348 h 21600"/>
                  <a:gd name="T8" fmla="*/ 936 w 21600"/>
                  <a:gd name="T9" fmla="*/ 696 h 21600"/>
                  <a:gd name="T10" fmla="*/ 468 w 21600"/>
                  <a:gd name="T11" fmla="*/ 702 h 21600"/>
                  <a:gd name="T12" fmla="*/ 0 w 21600"/>
                  <a:gd name="T13" fmla="*/ 696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9240" name="Music"/>
              <p:cNvSpPr>
                <a:spLocks noChangeAspect="1" noEditPoints="1" noChangeArrowheads="1"/>
              </p:cNvSpPr>
              <p:nvPr/>
            </p:nvSpPr>
            <p:spPr bwMode="auto">
              <a:xfrm>
                <a:off x="3216" y="2448"/>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sp>
        <p:nvSpPr>
          <p:cNvPr id="210992" name="Text Box 48"/>
          <p:cNvSpPr txBox="1">
            <a:spLocks noChangeArrowheads="1"/>
          </p:cNvSpPr>
          <p:nvPr/>
        </p:nvSpPr>
        <p:spPr bwMode="auto">
          <a:xfrm>
            <a:off x="5329238" y="5670550"/>
            <a:ext cx="3055937"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ユーザにとっては</a:t>
            </a:r>
          </a:p>
          <a:p>
            <a:pPr eaLnBrk="1" hangingPunct="1"/>
            <a:r>
              <a:rPr lang="ja-JP" altLang="en-US"/>
              <a:t>3つのプロセスが</a:t>
            </a:r>
          </a:p>
          <a:p>
            <a:pPr eaLnBrk="1" hangingPunct="1"/>
            <a:r>
              <a:rPr lang="ja-JP" altLang="en-US"/>
              <a:t>同時に実行されている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0967"/>
                                        </p:tgtEl>
                                        <p:attrNameLst>
                                          <p:attrName>style.visibility</p:attrName>
                                        </p:attrNameLst>
                                      </p:cBhvr>
                                      <p:to>
                                        <p:strVal val="visible"/>
                                      </p:to>
                                    </p:set>
                                    <p:animEffect transition="in" filter="wipe(left)">
                                      <p:cBhvr>
                                        <p:cTn id="7" dur="500"/>
                                        <p:tgtEl>
                                          <p:spTgt spid="2109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0968"/>
                                        </p:tgtEl>
                                        <p:attrNameLst>
                                          <p:attrName>style.visibility</p:attrName>
                                        </p:attrNameLst>
                                      </p:cBhvr>
                                      <p:to>
                                        <p:strVal val="visible"/>
                                      </p:to>
                                    </p:set>
                                    <p:animEffect transition="in" filter="checkerboard(across)">
                                      <p:cBhvr>
                                        <p:cTn id="12" dur="500"/>
                                        <p:tgtEl>
                                          <p:spTgt spid="2109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0969"/>
                                        </p:tgtEl>
                                        <p:attrNameLst>
                                          <p:attrName>style.visibility</p:attrName>
                                        </p:attrNameLst>
                                      </p:cBhvr>
                                      <p:to>
                                        <p:strVal val="visible"/>
                                      </p:to>
                                    </p:set>
                                    <p:animEffect transition="in" filter="wipe(up)">
                                      <p:cBhvr>
                                        <p:cTn id="17" dur="500"/>
                                        <p:tgtEl>
                                          <p:spTgt spid="2109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0970"/>
                                        </p:tgtEl>
                                        <p:attrNameLst>
                                          <p:attrName>style.visibility</p:attrName>
                                        </p:attrNameLst>
                                      </p:cBhvr>
                                      <p:to>
                                        <p:strVal val="visible"/>
                                      </p:to>
                                    </p:set>
                                    <p:animEffect transition="in" filter="wipe(left)">
                                      <p:cBhvr>
                                        <p:cTn id="22" dur="500"/>
                                        <p:tgtEl>
                                          <p:spTgt spid="210970"/>
                                        </p:tgtEl>
                                      </p:cBhvr>
                                    </p:animEffect>
                                  </p:childTnLst>
                                </p:cTn>
                              </p:par>
                            </p:childTnLst>
                          </p:cTn>
                        </p:par>
                        <p:par>
                          <p:cTn id="23" fill="hold" nodeType="afterGroup">
                            <p:stCondLst>
                              <p:cond delay="500"/>
                            </p:stCondLst>
                            <p:childTnLst>
                              <p:par>
                                <p:cTn id="24" presetID="22" presetClass="entr" presetSubtype="1" fill="hold" grpId="0" nodeType="afterEffect">
                                  <p:stCondLst>
                                    <p:cond delay="0"/>
                                  </p:stCondLst>
                                  <p:childTnLst>
                                    <p:set>
                                      <p:cBhvr>
                                        <p:cTn id="25" dur="1" fill="hold">
                                          <p:stCondLst>
                                            <p:cond delay="0"/>
                                          </p:stCondLst>
                                        </p:cTn>
                                        <p:tgtEl>
                                          <p:spTgt spid="210971"/>
                                        </p:tgtEl>
                                        <p:attrNameLst>
                                          <p:attrName>style.visibility</p:attrName>
                                        </p:attrNameLst>
                                      </p:cBhvr>
                                      <p:to>
                                        <p:strVal val="visible"/>
                                      </p:to>
                                    </p:set>
                                    <p:animEffect transition="in" filter="wipe(up)">
                                      <p:cBhvr>
                                        <p:cTn id="26" dur="500"/>
                                        <p:tgtEl>
                                          <p:spTgt spid="210971"/>
                                        </p:tgtEl>
                                      </p:cBhvr>
                                    </p:animEffect>
                                  </p:childTnLst>
                                </p:cTn>
                              </p:par>
                            </p:childTnLst>
                          </p:cTn>
                        </p:par>
                        <p:par>
                          <p:cTn id="27" fill="hold" nodeType="afterGroup">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10972"/>
                                        </p:tgtEl>
                                        <p:attrNameLst>
                                          <p:attrName>style.visibility</p:attrName>
                                        </p:attrNameLst>
                                      </p:cBhvr>
                                      <p:to>
                                        <p:strVal val="visible"/>
                                      </p:to>
                                    </p:set>
                                    <p:animEffect transition="in" filter="wipe(left)">
                                      <p:cBhvr>
                                        <p:cTn id="30" dur="500"/>
                                        <p:tgtEl>
                                          <p:spTgt spid="210972"/>
                                        </p:tgtEl>
                                      </p:cBhvr>
                                    </p:animEffect>
                                  </p:childTnLst>
                                </p:cTn>
                              </p:par>
                            </p:childTnLst>
                          </p:cTn>
                        </p:par>
                        <p:par>
                          <p:cTn id="31" fill="hold" nodeType="afterGroup">
                            <p:stCondLst>
                              <p:cond delay="1500"/>
                            </p:stCondLst>
                            <p:childTnLst>
                              <p:par>
                                <p:cTn id="32" presetID="22" presetClass="entr" presetSubtype="4" fill="hold" grpId="0" nodeType="afterEffect">
                                  <p:stCondLst>
                                    <p:cond delay="0"/>
                                  </p:stCondLst>
                                  <p:childTnLst>
                                    <p:set>
                                      <p:cBhvr>
                                        <p:cTn id="33" dur="1" fill="hold">
                                          <p:stCondLst>
                                            <p:cond delay="0"/>
                                          </p:stCondLst>
                                        </p:cTn>
                                        <p:tgtEl>
                                          <p:spTgt spid="210973"/>
                                        </p:tgtEl>
                                        <p:attrNameLst>
                                          <p:attrName>style.visibility</p:attrName>
                                        </p:attrNameLst>
                                      </p:cBhvr>
                                      <p:to>
                                        <p:strVal val="visible"/>
                                      </p:to>
                                    </p:set>
                                    <p:animEffect transition="in" filter="wipe(down)">
                                      <p:cBhvr>
                                        <p:cTn id="34" dur="500"/>
                                        <p:tgtEl>
                                          <p:spTgt spid="210973"/>
                                        </p:tgtEl>
                                      </p:cBhvr>
                                    </p:animEffect>
                                  </p:childTnLst>
                                </p:cTn>
                              </p:par>
                            </p:childTnLst>
                          </p:cTn>
                        </p:par>
                        <p:par>
                          <p:cTn id="35" fill="hold" nodeType="afterGroup">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210974"/>
                                        </p:tgtEl>
                                        <p:attrNameLst>
                                          <p:attrName>style.visibility</p:attrName>
                                        </p:attrNameLst>
                                      </p:cBhvr>
                                      <p:to>
                                        <p:strVal val="visible"/>
                                      </p:to>
                                    </p:set>
                                    <p:animEffect transition="in" filter="wipe(left)">
                                      <p:cBhvr>
                                        <p:cTn id="38" dur="500"/>
                                        <p:tgtEl>
                                          <p:spTgt spid="21097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nodeType="clickEffect">
                                  <p:stCondLst>
                                    <p:cond delay="0"/>
                                  </p:stCondLst>
                                  <p:childTnLst>
                                    <p:set>
                                      <p:cBhvr>
                                        <p:cTn id="42" dur="1" fill="hold">
                                          <p:stCondLst>
                                            <p:cond delay="0"/>
                                          </p:stCondLst>
                                        </p:cTn>
                                        <p:tgtEl>
                                          <p:spTgt spid="210993"/>
                                        </p:tgtEl>
                                        <p:attrNameLst>
                                          <p:attrName>style.visibility</p:attrName>
                                        </p:attrNameLst>
                                      </p:cBhvr>
                                      <p:to>
                                        <p:strVal val="visible"/>
                                      </p:to>
                                    </p:set>
                                    <p:animEffect transition="in" filter="checkerboard(across)">
                                      <p:cBhvr>
                                        <p:cTn id="43" dur="500"/>
                                        <p:tgtEl>
                                          <p:spTgt spid="21099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10992"/>
                                        </p:tgtEl>
                                        <p:attrNameLst>
                                          <p:attrName>style.visibility</p:attrName>
                                        </p:attrNameLst>
                                      </p:cBhvr>
                                      <p:to>
                                        <p:strVal val="visible"/>
                                      </p:to>
                                    </p:set>
                                    <p:anim calcmode="lin" valueType="num">
                                      <p:cBhvr additive="base">
                                        <p:cTn id="48" dur="500" fill="hold"/>
                                        <p:tgtEl>
                                          <p:spTgt spid="210992"/>
                                        </p:tgtEl>
                                        <p:attrNameLst>
                                          <p:attrName>ppt_x</p:attrName>
                                        </p:attrNameLst>
                                      </p:cBhvr>
                                      <p:tavLst>
                                        <p:tav tm="0">
                                          <p:val>
                                            <p:strVal val="#ppt_x"/>
                                          </p:val>
                                        </p:tav>
                                        <p:tav tm="100000">
                                          <p:val>
                                            <p:strVal val="#ppt_x"/>
                                          </p:val>
                                        </p:tav>
                                      </p:tavLst>
                                    </p:anim>
                                    <p:anim calcmode="lin" valueType="num">
                                      <p:cBhvr additive="base">
                                        <p:cTn id="49" dur="500" fill="hold"/>
                                        <p:tgtEl>
                                          <p:spTgt spid="2109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67" grpId="0" animBg="1"/>
      <p:bldP spid="210968" grpId="0" animBg="1" autoUpdateAnimBg="0"/>
      <p:bldP spid="210969" grpId="0" animBg="1"/>
      <p:bldP spid="210970" grpId="0" animBg="1"/>
      <p:bldP spid="210971" grpId="0" animBg="1"/>
      <p:bldP spid="210972" grpId="0" animBg="1"/>
      <p:bldP spid="210973" grpId="0" animBg="1"/>
      <p:bldP spid="210974" grpId="0" animBg="1"/>
      <p:bldP spid="21099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3C6E42-1AC9-4AB1-A3B0-192A7A0655A0}"/>
              </a:ext>
            </a:extLst>
          </p:cNvPr>
          <p:cNvSpPr>
            <a:spLocks noGrp="1"/>
          </p:cNvSpPr>
          <p:nvPr>
            <p:ph type="title"/>
          </p:nvPr>
        </p:nvSpPr>
        <p:spPr>
          <a:xfrm>
            <a:off x="685800" y="796380"/>
            <a:ext cx="7772400" cy="769441"/>
          </a:xfrm>
        </p:spPr>
        <p:txBody>
          <a:bodyPr/>
          <a:lstStyle/>
          <a:p>
            <a:r>
              <a:rPr kumimoji="1" lang="ja-JP" altLang="en-US" dirty="0"/>
              <a:t>再入可能と再使用不能</a:t>
            </a:r>
          </a:p>
        </p:txBody>
      </p:sp>
      <p:sp>
        <p:nvSpPr>
          <p:cNvPr id="3" name="正方形/長方形 2">
            <a:extLst>
              <a:ext uri="{FF2B5EF4-FFF2-40B4-BE49-F238E27FC236}">
                <a16:creationId xmlns:a16="http://schemas.microsoft.com/office/drawing/2014/main" id="{9D342E2C-6E88-45C0-B598-3D778660295B}"/>
              </a:ext>
            </a:extLst>
          </p:cNvPr>
          <p:cNvSpPr/>
          <p:nvPr/>
        </p:nvSpPr>
        <p:spPr bwMode="auto">
          <a:xfrm>
            <a:off x="395536" y="2132856"/>
            <a:ext cx="2952328" cy="2664296"/>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func1 (int </a:t>
            </a:r>
            <a:r>
              <a:rPr kumimoji="1" lang="en-US" altLang="ja-JP" sz="32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lang="en-US" altLang="ja-JP" sz="3200" dirty="0"/>
              <a:t>   int j;</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j = </a:t>
            </a:r>
            <a:r>
              <a:rPr kumimoji="1" lang="en-US" altLang="ja-JP" sz="32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r>
              <a:rPr lang="en-US" altLang="ja-JP" sz="3200" dirty="0"/>
              <a:t>*10;</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25CE7A02-C043-4A8E-8F1B-66F58476E179}"/>
              </a:ext>
            </a:extLst>
          </p:cNvPr>
          <p:cNvSpPr/>
          <p:nvPr/>
        </p:nvSpPr>
        <p:spPr bwMode="auto">
          <a:xfrm>
            <a:off x="4572000" y="2132856"/>
            <a:ext cx="2952328" cy="2664296"/>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func2 (int </a:t>
            </a:r>
            <a:r>
              <a:rPr kumimoji="1" lang="en-US" altLang="ja-JP" sz="32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lang="en-US" altLang="ja-JP" sz="3200" dirty="0"/>
              <a:t>   static int j;</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j = </a:t>
            </a:r>
            <a:r>
              <a:rPr kumimoji="1" lang="en-US" altLang="ja-JP" sz="32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r>
              <a:rPr lang="en-US" altLang="ja-JP" sz="3200" dirty="0"/>
              <a:t>*10;</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6" name="吹き出し: 角を丸めた四角形 5">
            <a:extLst>
              <a:ext uri="{FF2B5EF4-FFF2-40B4-BE49-F238E27FC236}">
                <a16:creationId xmlns:a16="http://schemas.microsoft.com/office/drawing/2014/main" id="{3D33D885-A3B3-4781-8950-A467A5056FC9}"/>
              </a:ext>
            </a:extLst>
          </p:cNvPr>
          <p:cNvSpPr/>
          <p:nvPr/>
        </p:nvSpPr>
        <p:spPr bwMode="auto">
          <a:xfrm>
            <a:off x="2555776" y="2692216"/>
            <a:ext cx="1440160" cy="520760"/>
          </a:xfrm>
          <a:prstGeom prst="wedgeRoundRectCallout">
            <a:avLst>
              <a:gd name="adj1" fmla="val -97991"/>
              <a:gd name="adj2" fmla="val -1177"/>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動的変数</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7" name="吹き出し: 角を丸めた四角形 6">
            <a:extLst>
              <a:ext uri="{FF2B5EF4-FFF2-40B4-BE49-F238E27FC236}">
                <a16:creationId xmlns:a16="http://schemas.microsoft.com/office/drawing/2014/main" id="{36245CED-80BE-419B-86D2-544FE6B37D89}"/>
              </a:ext>
            </a:extLst>
          </p:cNvPr>
          <p:cNvSpPr/>
          <p:nvPr/>
        </p:nvSpPr>
        <p:spPr bwMode="auto">
          <a:xfrm>
            <a:off x="7380312" y="2692216"/>
            <a:ext cx="1440160" cy="520760"/>
          </a:xfrm>
          <a:prstGeom prst="wedgeRoundRectCallout">
            <a:avLst>
              <a:gd name="adj1" fmla="val -97991"/>
              <a:gd name="adj2" fmla="val -1177"/>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静的変数</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AF6C7F25-4DAD-4004-8C53-F076F6DDE1C2}"/>
              </a:ext>
            </a:extLst>
          </p:cNvPr>
          <p:cNvSpPr txBox="1"/>
          <p:nvPr/>
        </p:nvSpPr>
        <p:spPr>
          <a:xfrm>
            <a:off x="2533676" y="3465004"/>
            <a:ext cx="1462260" cy="830997"/>
          </a:xfrm>
          <a:prstGeom prst="rect">
            <a:avLst/>
          </a:prstGeom>
          <a:solidFill>
            <a:schemeClr val="bg1"/>
          </a:solidFill>
          <a:ln>
            <a:solidFill>
              <a:schemeClr val="tx1"/>
            </a:solidFill>
          </a:ln>
        </p:spPr>
        <p:txBody>
          <a:bodyPr wrap="none" rtlCol="0">
            <a:spAutoFit/>
          </a:bodyPr>
          <a:lstStyle/>
          <a:p>
            <a:r>
              <a:rPr kumimoji="1" lang="ja-JP" altLang="en-US" dirty="0"/>
              <a:t>スタックに</a:t>
            </a:r>
            <a:endParaRPr kumimoji="1" lang="en-US" altLang="ja-JP" dirty="0"/>
          </a:p>
          <a:p>
            <a:r>
              <a:rPr kumimoji="1" lang="ja-JP" altLang="en-US" dirty="0"/>
              <a:t>保存</a:t>
            </a:r>
          </a:p>
        </p:txBody>
      </p:sp>
      <p:sp>
        <p:nvSpPr>
          <p:cNvPr id="9" name="テキスト ボックス 8">
            <a:extLst>
              <a:ext uri="{FF2B5EF4-FFF2-40B4-BE49-F238E27FC236}">
                <a16:creationId xmlns:a16="http://schemas.microsoft.com/office/drawing/2014/main" id="{401D6EC7-A14E-4CCE-989D-C3A5B331FBFD}"/>
              </a:ext>
            </a:extLst>
          </p:cNvPr>
          <p:cNvSpPr txBox="1"/>
          <p:nvPr/>
        </p:nvSpPr>
        <p:spPr>
          <a:xfrm>
            <a:off x="6901357" y="3465004"/>
            <a:ext cx="1919115" cy="830997"/>
          </a:xfrm>
          <a:prstGeom prst="rect">
            <a:avLst/>
          </a:prstGeom>
          <a:solidFill>
            <a:schemeClr val="bg1"/>
          </a:solidFill>
          <a:ln>
            <a:solidFill>
              <a:schemeClr val="tx1"/>
            </a:solidFill>
          </a:ln>
        </p:spPr>
        <p:txBody>
          <a:bodyPr wrap="none" rtlCol="0">
            <a:spAutoFit/>
          </a:bodyPr>
          <a:lstStyle/>
          <a:p>
            <a:r>
              <a:rPr lang="ja-JP" altLang="en-US" dirty="0"/>
              <a:t>データ領域</a:t>
            </a:r>
            <a:r>
              <a:rPr kumimoji="1" lang="ja-JP" altLang="en-US" dirty="0"/>
              <a:t>に</a:t>
            </a:r>
            <a:endParaRPr kumimoji="1" lang="en-US" altLang="ja-JP" dirty="0"/>
          </a:p>
          <a:p>
            <a:r>
              <a:rPr kumimoji="1" lang="ja-JP" altLang="en-US" dirty="0"/>
              <a:t>保存</a:t>
            </a:r>
          </a:p>
        </p:txBody>
      </p:sp>
      <p:sp>
        <p:nvSpPr>
          <p:cNvPr id="10" name="テキスト ボックス 9">
            <a:extLst>
              <a:ext uri="{FF2B5EF4-FFF2-40B4-BE49-F238E27FC236}">
                <a16:creationId xmlns:a16="http://schemas.microsoft.com/office/drawing/2014/main" id="{0CFAF4FD-7AFF-4F90-9E29-0F696771DE08}"/>
              </a:ext>
            </a:extLst>
          </p:cNvPr>
          <p:cNvSpPr txBox="1"/>
          <p:nvPr/>
        </p:nvSpPr>
        <p:spPr>
          <a:xfrm>
            <a:off x="455203" y="5089540"/>
            <a:ext cx="3558988" cy="1015663"/>
          </a:xfrm>
          <a:prstGeom prst="rect">
            <a:avLst/>
          </a:prstGeom>
          <a:noFill/>
        </p:spPr>
        <p:txBody>
          <a:bodyPr wrap="none" rtlCol="0">
            <a:spAutoFit/>
          </a:bodyPr>
          <a:lstStyle/>
          <a:p>
            <a:r>
              <a:rPr kumimoji="1" lang="ja-JP" altLang="en-US" sz="2800" dirty="0"/>
              <a:t>データ領域に変更無し</a:t>
            </a:r>
            <a:endParaRPr kumimoji="1" lang="en-US" altLang="ja-JP" sz="2800" dirty="0"/>
          </a:p>
          <a:p>
            <a:r>
              <a:rPr lang="ja-JP" altLang="en-US" sz="3200" dirty="0"/>
              <a:t>⇒再入可能</a:t>
            </a:r>
            <a:endParaRPr kumimoji="1" lang="en-US" altLang="ja-JP" sz="3200" dirty="0"/>
          </a:p>
        </p:txBody>
      </p:sp>
      <p:sp>
        <p:nvSpPr>
          <p:cNvPr id="11" name="テキスト ボックス 10">
            <a:extLst>
              <a:ext uri="{FF2B5EF4-FFF2-40B4-BE49-F238E27FC236}">
                <a16:creationId xmlns:a16="http://schemas.microsoft.com/office/drawing/2014/main" id="{47D0E48A-A5EE-4F84-AA74-DCF81AA2EBBF}"/>
              </a:ext>
            </a:extLst>
          </p:cNvPr>
          <p:cNvSpPr txBox="1"/>
          <p:nvPr/>
        </p:nvSpPr>
        <p:spPr>
          <a:xfrm>
            <a:off x="4514426" y="5089540"/>
            <a:ext cx="3520516" cy="1015663"/>
          </a:xfrm>
          <a:prstGeom prst="rect">
            <a:avLst/>
          </a:prstGeom>
          <a:noFill/>
        </p:spPr>
        <p:txBody>
          <a:bodyPr wrap="none" rtlCol="0">
            <a:spAutoFit/>
          </a:bodyPr>
          <a:lstStyle/>
          <a:p>
            <a:r>
              <a:rPr kumimoji="1" lang="ja-JP" altLang="en-US" sz="2800" dirty="0"/>
              <a:t>データ領域を書き換え</a:t>
            </a:r>
            <a:endParaRPr kumimoji="1" lang="en-US" altLang="ja-JP" sz="2800" dirty="0"/>
          </a:p>
          <a:p>
            <a:r>
              <a:rPr lang="ja-JP" altLang="en-US" sz="3200" dirty="0"/>
              <a:t>⇒再使用不能</a:t>
            </a:r>
            <a:endParaRPr kumimoji="1" lang="en-US" altLang="ja-JP" sz="3200" dirty="0"/>
          </a:p>
        </p:txBody>
      </p:sp>
    </p:spTree>
    <p:extLst>
      <p:ext uri="{BB962C8B-B14F-4D97-AF65-F5344CB8AC3E}">
        <p14:creationId xmlns:p14="http://schemas.microsoft.com/office/powerpoint/2010/main" val="359101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3C6E42-1AC9-4AB1-A3B0-192A7A0655A0}"/>
              </a:ext>
            </a:extLst>
          </p:cNvPr>
          <p:cNvSpPr>
            <a:spLocks noGrp="1"/>
          </p:cNvSpPr>
          <p:nvPr>
            <p:ph type="title"/>
          </p:nvPr>
        </p:nvSpPr>
        <p:spPr>
          <a:xfrm>
            <a:off x="455203" y="457826"/>
            <a:ext cx="8149245" cy="1446550"/>
          </a:xfrm>
        </p:spPr>
        <p:txBody>
          <a:bodyPr/>
          <a:lstStyle/>
          <a:p>
            <a:r>
              <a:rPr lang="ja-JP" altLang="en-US" dirty="0"/>
              <a:t>逐次的再使用</a:t>
            </a:r>
            <a:r>
              <a:rPr kumimoji="1" lang="ja-JP" altLang="en-US" dirty="0"/>
              <a:t>可能と再使用不能</a:t>
            </a:r>
          </a:p>
        </p:txBody>
      </p:sp>
      <p:sp>
        <p:nvSpPr>
          <p:cNvPr id="3" name="正方形/長方形 2">
            <a:extLst>
              <a:ext uri="{FF2B5EF4-FFF2-40B4-BE49-F238E27FC236}">
                <a16:creationId xmlns:a16="http://schemas.microsoft.com/office/drawing/2014/main" id="{9D342E2C-6E88-45C0-B598-3D778660295B}"/>
              </a:ext>
            </a:extLst>
          </p:cNvPr>
          <p:cNvSpPr/>
          <p:nvPr/>
        </p:nvSpPr>
        <p:spPr bwMode="auto">
          <a:xfrm>
            <a:off x="395536" y="2132856"/>
            <a:ext cx="2952328" cy="2664296"/>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func3 (int </a:t>
            </a:r>
            <a:r>
              <a:rPr kumimoji="1" lang="en-US" altLang="ja-JP" sz="32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lang="en-US" altLang="ja-JP" sz="3200" dirty="0"/>
              <a:t>   static int j=0;</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j = </a:t>
            </a:r>
            <a:r>
              <a:rPr kumimoji="1" lang="en-US" altLang="ja-JP" sz="32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j+i</a:t>
            </a:r>
            <a:r>
              <a:rPr lang="en-US" altLang="ja-JP" sz="3200" dirty="0"/>
              <a:t>;</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25CE7A02-C043-4A8E-8F1B-66F58476E179}"/>
              </a:ext>
            </a:extLst>
          </p:cNvPr>
          <p:cNvSpPr/>
          <p:nvPr/>
        </p:nvSpPr>
        <p:spPr bwMode="auto">
          <a:xfrm>
            <a:off x="4572000" y="2132856"/>
            <a:ext cx="2952328" cy="2664296"/>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func4 (int </a:t>
            </a:r>
            <a:r>
              <a:rPr kumimoji="1" lang="en-US" altLang="ja-JP" sz="32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lang="en-US" altLang="ja-JP" sz="3200" dirty="0"/>
              <a:t>   static int j;</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j = </a:t>
            </a:r>
            <a:r>
              <a:rPr lang="en-US" altLang="ja-JP" sz="3200" dirty="0" err="1"/>
              <a:t>j+</a:t>
            </a:r>
            <a:r>
              <a:rPr kumimoji="1" lang="en-US" altLang="ja-JP" sz="32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r>
              <a:rPr lang="en-US" altLang="ja-JP" sz="3200" dirty="0"/>
              <a:t>;</a:t>
            </a:r>
          </a:p>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6" name="吹き出し: 角を丸めた四角形 5">
            <a:extLst>
              <a:ext uri="{FF2B5EF4-FFF2-40B4-BE49-F238E27FC236}">
                <a16:creationId xmlns:a16="http://schemas.microsoft.com/office/drawing/2014/main" id="{3D33D885-A3B3-4781-8950-A467A5056FC9}"/>
              </a:ext>
            </a:extLst>
          </p:cNvPr>
          <p:cNvSpPr/>
          <p:nvPr/>
        </p:nvSpPr>
        <p:spPr bwMode="auto">
          <a:xfrm>
            <a:off x="2519772" y="3429000"/>
            <a:ext cx="1656184" cy="520760"/>
          </a:xfrm>
          <a:prstGeom prst="wedgeRoundRectCallout">
            <a:avLst>
              <a:gd name="adj1" fmla="val -45033"/>
              <a:gd name="adj2" fmla="val -90763"/>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初期値あり</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0CFAF4FD-7AFF-4F90-9E29-0F696771DE08}"/>
              </a:ext>
            </a:extLst>
          </p:cNvPr>
          <p:cNvSpPr txBox="1"/>
          <p:nvPr/>
        </p:nvSpPr>
        <p:spPr>
          <a:xfrm>
            <a:off x="455203" y="5089540"/>
            <a:ext cx="3975768" cy="1015663"/>
          </a:xfrm>
          <a:prstGeom prst="rect">
            <a:avLst/>
          </a:prstGeom>
          <a:noFill/>
        </p:spPr>
        <p:txBody>
          <a:bodyPr wrap="none" rtlCol="0">
            <a:spAutoFit/>
          </a:bodyPr>
          <a:lstStyle/>
          <a:p>
            <a:r>
              <a:rPr lang="ja-JP" altLang="en-US" sz="2800" dirty="0"/>
              <a:t>以前の実行に依存しない</a:t>
            </a:r>
            <a:endParaRPr kumimoji="1" lang="en-US" altLang="ja-JP" sz="2800" dirty="0"/>
          </a:p>
          <a:p>
            <a:r>
              <a:rPr lang="ja-JP" altLang="en-US" sz="3200" dirty="0"/>
              <a:t>⇒逐次的再使用可能</a:t>
            </a:r>
            <a:endParaRPr kumimoji="1" lang="en-US" altLang="ja-JP" sz="3200" dirty="0"/>
          </a:p>
        </p:txBody>
      </p:sp>
      <p:sp>
        <p:nvSpPr>
          <p:cNvPr id="11" name="テキスト ボックス 10">
            <a:extLst>
              <a:ext uri="{FF2B5EF4-FFF2-40B4-BE49-F238E27FC236}">
                <a16:creationId xmlns:a16="http://schemas.microsoft.com/office/drawing/2014/main" id="{47D0E48A-A5EE-4F84-AA74-DCF81AA2EBBF}"/>
              </a:ext>
            </a:extLst>
          </p:cNvPr>
          <p:cNvSpPr txBox="1"/>
          <p:nvPr/>
        </p:nvSpPr>
        <p:spPr>
          <a:xfrm>
            <a:off x="4514426" y="5089540"/>
            <a:ext cx="3036409" cy="1015663"/>
          </a:xfrm>
          <a:prstGeom prst="rect">
            <a:avLst/>
          </a:prstGeom>
          <a:noFill/>
        </p:spPr>
        <p:txBody>
          <a:bodyPr wrap="none" rtlCol="0">
            <a:spAutoFit/>
          </a:bodyPr>
          <a:lstStyle/>
          <a:p>
            <a:r>
              <a:rPr lang="ja-JP" altLang="en-US" sz="2800" dirty="0"/>
              <a:t>以前の実行に依存</a:t>
            </a:r>
            <a:endParaRPr kumimoji="1" lang="en-US" altLang="ja-JP" sz="2800" dirty="0"/>
          </a:p>
          <a:p>
            <a:r>
              <a:rPr lang="ja-JP" altLang="en-US" sz="3200" dirty="0"/>
              <a:t>⇒再使用不能</a:t>
            </a:r>
            <a:endParaRPr kumimoji="1" lang="en-US" altLang="ja-JP" sz="3200" dirty="0"/>
          </a:p>
        </p:txBody>
      </p:sp>
      <p:sp>
        <p:nvSpPr>
          <p:cNvPr id="12" name="吹き出し: 角を丸めた四角形 11">
            <a:extLst>
              <a:ext uri="{FF2B5EF4-FFF2-40B4-BE49-F238E27FC236}">
                <a16:creationId xmlns:a16="http://schemas.microsoft.com/office/drawing/2014/main" id="{7336A757-96BE-46D8-B6BA-AEFCB91BE903}"/>
              </a:ext>
            </a:extLst>
          </p:cNvPr>
          <p:cNvSpPr/>
          <p:nvPr/>
        </p:nvSpPr>
        <p:spPr bwMode="auto">
          <a:xfrm>
            <a:off x="6696236" y="3367033"/>
            <a:ext cx="1656184" cy="520760"/>
          </a:xfrm>
          <a:prstGeom prst="wedgeRoundRectCallout">
            <a:avLst>
              <a:gd name="adj1" fmla="val -45033"/>
              <a:gd name="adj2" fmla="val -90763"/>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初期値無し</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3252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P spid="11" grpId="0"/>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800100"/>
            <a:ext cx="7772400" cy="762000"/>
          </a:xfrm>
        </p:spPr>
        <p:txBody>
          <a:bodyPr/>
          <a:lstStyle/>
          <a:p>
            <a:pPr eaLnBrk="1" hangingPunct="1"/>
            <a:r>
              <a:rPr lang="ja-JP" altLang="en-US"/>
              <a:t>プログラムの属性</a:t>
            </a:r>
          </a:p>
        </p:txBody>
      </p:sp>
      <p:graphicFrame>
        <p:nvGraphicFramePr>
          <p:cNvPr id="338089" name="Group 169"/>
          <p:cNvGraphicFramePr>
            <a:graphicFrameLocks noGrp="1"/>
          </p:cNvGraphicFramePr>
          <p:nvPr>
            <p:extLst>
              <p:ext uri="{D42A27DB-BD31-4B8C-83A1-F6EECF244321}">
                <p14:modId xmlns:p14="http://schemas.microsoft.com/office/powerpoint/2010/main" val="2989935126"/>
              </p:ext>
            </p:extLst>
          </p:nvPr>
        </p:nvGraphicFramePr>
        <p:xfrm>
          <a:off x="228600" y="1828800"/>
          <a:ext cx="8686800" cy="4128252"/>
        </p:xfrm>
        <a:graphic>
          <a:graphicData uri="http://schemas.openxmlformats.org/drawingml/2006/table">
            <a:tbl>
              <a:tblPr/>
              <a:tblGrid>
                <a:gridCol w="1800225">
                  <a:extLst>
                    <a:ext uri="{9D8B030D-6E8A-4147-A177-3AD203B41FA5}">
                      <a16:colId xmlns:a16="http://schemas.microsoft.com/office/drawing/2014/main" val="20000"/>
                    </a:ext>
                  </a:extLst>
                </a:gridCol>
                <a:gridCol w="1330325">
                  <a:extLst>
                    <a:ext uri="{9D8B030D-6E8A-4147-A177-3AD203B41FA5}">
                      <a16:colId xmlns:a16="http://schemas.microsoft.com/office/drawing/2014/main" val="20001"/>
                    </a:ext>
                  </a:extLst>
                </a:gridCol>
                <a:gridCol w="938213">
                  <a:extLst>
                    <a:ext uri="{9D8B030D-6E8A-4147-A177-3AD203B41FA5}">
                      <a16:colId xmlns:a16="http://schemas.microsoft.com/office/drawing/2014/main" val="20002"/>
                    </a:ext>
                  </a:extLst>
                </a:gridCol>
                <a:gridCol w="1266825">
                  <a:extLst>
                    <a:ext uri="{9D8B030D-6E8A-4147-A177-3AD203B41FA5}">
                      <a16:colId xmlns:a16="http://schemas.microsoft.com/office/drawing/2014/main" val="20003"/>
                    </a:ext>
                  </a:extLst>
                </a:gridCol>
                <a:gridCol w="1117600">
                  <a:extLst>
                    <a:ext uri="{9D8B030D-6E8A-4147-A177-3AD203B41FA5}">
                      <a16:colId xmlns:a16="http://schemas.microsoft.com/office/drawing/2014/main" val="20004"/>
                    </a:ext>
                  </a:extLst>
                </a:gridCol>
                <a:gridCol w="1116012">
                  <a:extLst>
                    <a:ext uri="{9D8B030D-6E8A-4147-A177-3AD203B41FA5}">
                      <a16:colId xmlns:a16="http://schemas.microsoft.com/office/drawing/2014/main" val="20005"/>
                    </a:ext>
                  </a:extLst>
                </a:gridCol>
                <a:gridCol w="1117600">
                  <a:extLst>
                    <a:ext uri="{9D8B030D-6E8A-4147-A177-3AD203B41FA5}">
                      <a16:colId xmlns:a16="http://schemas.microsoft.com/office/drawing/2014/main" val="20006"/>
                    </a:ext>
                  </a:extLst>
                </a:gridCol>
              </a:tblGrid>
              <a:tr h="762012">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属性</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プログラム</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書き換え</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データ</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領域</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データ</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依存関係</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再帰</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呼び出し</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同時</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呼び出し</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複数回</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呼び出し</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67628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再帰的</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再入可能</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不可</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独立</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独立</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874">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再入可能</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不可</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独立</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独立</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9612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逐次再使用</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可能</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不可</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親と</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共通</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依存</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しない</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9612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再使用</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不能</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可</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親と</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共通</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依存</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する</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3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プロセスの操作</a:t>
            </a:r>
          </a:p>
        </p:txBody>
      </p:sp>
      <p:sp>
        <p:nvSpPr>
          <p:cNvPr id="24579" name="Rectangle 1027"/>
          <p:cNvSpPr>
            <a:spLocks noGrp="1" noChangeArrowheads="1"/>
          </p:cNvSpPr>
          <p:nvPr>
            <p:ph type="body" idx="1"/>
          </p:nvPr>
        </p:nvSpPr>
        <p:spPr>
          <a:xfrm>
            <a:off x="685800" y="1981200"/>
            <a:ext cx="7772400" cy="4648200"/>
          </a:xfrm>
        </p:spPr>
        <p:txBody>
          <a:bodyPr/>
          <a:lstStyle/>
          <a:p>
            <a:pPr eaLnBrk="1" hangingPunct="1">
              <a:lnSpc>
                <a:spcPct val="90000"/>
              </a:lnSpc>
            </a:pPr>
            <a:r>
              <a:rPr lang="ja-JP" altLang="en-US">
                <a:latin typeface="Times New Roman" panose="02020603050405020304" pitchFamily="18" charset="0"/>
              </a:rPr>
              <a:t>プロセスに関する操作</a:t>
            </a:r>
          </a:p>
          <a:p>
            <a:pPr lvl="1" eaLnBrk="1" hangingPunct="1">
              <a:lnSpc>
                <a:spcPct val="90000"/>
              </a:lnSpc>
            </a:pPr>
            <a:r>
              <a:rPr lang="ja-JP" altLang="en-US">
                <a:latin typeface="Times New Roman" panose="02020603050405020304" pitchFamily="18" charset="0"/>
              </a:rPr>
              <a:t>生成</a:t>
            </a:r>
            <a:r>
              <a:rPr lang="ja-JP" altLang="en-US" sz="2400">
                <a:latin typeface="Times New Roman" panose="02020603050405020304" pitchFamily="18" charset="0"/>
              </a:rPr>
              <a:t>(</a:t>
            </a:r>
            <a:r>
              <a:rPr lang="en-US" altLang="ja-JP" sz="2400">
                <a:latin typeface="Times New Roman" panose="02020603050405020304" pitchFamily="18" charset="0"/>
              </a:rPr>
              <a:t>create)</a:t>
            </a:r>
          </a:p>
          <a:p>
            <a:pPr lvl="1" eaLnBrk="1" hangingPunct="1">
              <a:lnSpc>
                <a:spcPct val="90000"/>
              </a:lnSpc>
            </a:pPr>
            <a:r>
              <a:rPr lang="ja-JP" altLang="en-US">
                <a:latin typeface="Times New Roman" panose="02020603050405020304" pitchFamily="18" charset="0"/>
              </a:rPr>
              <a:t>消滅</a:t>
            </a:r>
            <a:r>
              <a:rPr lang="ja-JP" altLang="en-US" sz="2400">
                <a:latin typeface="Times New Roman" panose="02020603050405020304" pitchFamily="18" charset="0"/>
              </a:rPr>
              <a:t>(</a:t>
            </a:r>
            <a:r>
              <a:rPr lang="en-US" altLang="ja-JP" sz="2400">
                <a:latin typeface="Times New Roman" panose="02020603050405020304" pitchFamily="18" charset="0"/>
              </a:rPr>
              <a:t>destroy)</a:t>
            </a:r>
          </a:p>
          <a:p>
            <a:pPr lvl="1" eaLnBrk="1" hangingPunct="1">
              <a:lnSpc>
                <a:spcPct val="90000"/>
              </a:lnSpc>
            </a:pPr>
            <a:r>
              <a:rPr lang="ja-JP" altLang="en-US">
                <a:latin typeface="Times New Roman" panose="02020603050405020304" pitchFamily="18" charset="0"/>
              </a:rPr>
              <a:t>中断</a:t>
            </a:r>
            <a:r>
              <a:rPr lang="ja-JP" altLang="en-US" sz="2400">
                <a:latin typeface="Times New Roman" panose="02020603050405020304" pitchFamily="18" charset="0"/>
              </a:rPr>
              <a:t>(</a:t>
            </a:r>
            <a:r>
              <a:rPr lang="en-US" altLang="ja-JP" sz="2400">
                <a:latin typeface="Times New Roman" panose="02020603050405020304" pitchFamily="18" charset="0"/>
              </a:rPr>
              <a:t>suspend)</a:t>
            </a:r>
          </a:p>
          <a:p>
            <a:pPr lvl="1" eaLnBrk="1" hangingPunct="1">
              <a:lnSpc>
                <a:spcPct val="90000"/>
              </a:lnSpc>
            </a:pPr>
            <a:r>
              <a:rPr lang="ja-JP" altLang="en-US">
                <a:latin typeface="Times New Roman" panose="02020603050405020304" pitchFamily="18" charset="0"/>
              </a:rPr>
              <a:t>再開</a:t>
            </a:r>
            <a:r>
              <a:rPr lang="ja-JP" altLang="en-US" sz="2400">
                <a:latin typeface="Times New Roman" panose="02020603050405020304" pitchFamily="18" charset="0"/>
              </a:rPr>
              <a:t>(</a:t>
            </a:r>
            <a:r>
              <a:rPr lang="en-US" altLang="ja-JP" sz="2400">
                <a:latin typeface="Times New Roman" panose="02020603050405020304" pitchFamily="18" charset="0"/>
              </a:rPr>
              <a:t>resume)</a:t>
            </a:r>
          </a:p>
          <a:p>
            <a:pPr lvl="1" eaLnBrk="1" hangingPunct="1">
              <a:lnSpc>
                <a:spcPct val="90000"/>
              </a:lnSpc>
            </a:pPr>
            <a:r>
              <a:rPr lang="ja-JP" altLang="en-US">
                <a:latin typeface="Times New Roman" panose="02020603050405020304" pitchFamily="18" charset="0"/>
              </a:rPr>
              <a:t>閉塞</a:t>
            </a:r>
            <a:r>
              <a:rPr lang="ja-JP" altLang="en-US" sz="2400">
                <a:latin typeface="Times New Roman" panose="02020603050405020304" pitchFamily="18" charset="0"/>
              </a:rPr>
              <a:t>(</a:t>
            </a:r>
            <a:r>
              <a:rPr lang="en-US" altLang="ja-JP" sz="2400">
                <a:latin typeface="Times New Roman" panose="02020603050405020304" pitchFamily="18" charset="0"/>
              </a:rPr>
              <a:t>block)</a:t>
            </a:r>
          </a:p>
          <a:p>
            <a:pPr lvl="1" eaLnBrk="1" hangingPunct="1">
              <a:lnSpc>
                <a:spcPct val="90000"/>
              </a:lnSpc>
            </a:pPr>
            <a:r>
              <a:rPr lang="ja-JP" altLang="en-US">
                <a:latin typeface="Times New Roman" panose="02020603050405020304" pitchFamily="18" charset="0"/>
              </a:rPr>
              <a:t>起床</a:t>
            </a:r>
            <a:r>
              <a:rPr lang="ja-JP" altLang="en-US" sz="2400">
                <a:latin typeface="Times New Roman" panose="02020603050405020304" pitchFamily="18" charset="0"/>
              </a:rPr>
              <a:t>(</a:t>
            </a:r>
            <a:r>
              <a:rPr lang="en-US" altLang="ja-JP" sz="2400">
                <a:latin typeface="Times New Roman" panose="02020603050405020304" pitchFamily="18" charset="0"/>
              </a:rPr>
              <a:t>wakeup)</a:t>
            </a:r>
          </a:p>
          <a:p>
            <a:pPr lvl="1" eaLnBrk="1" hangingPunct="1">
              <a:lnSpc>
                <a:spcPct val="90000"/>
              </a:lnSpc>
            </a:pPr>
            <a:r>
              <a:rPr lang="ja-JP" altLang="en-US">
                <a:latin typeface="Times New Roman" panose="02020603050405020304" pitchFamily="18" charset="0"/>
              </a:rPr>
              <a:t>ディスパッチ</a:t>
            </a:r>
            <a:r>
              <a:rPr lang="ja-JP" altLang="en-US" sz="2400">
                <a:latin typeface="Times New Roman" panose="02020603050405020304" pitchFamily="18" charset="0"/>
              </a:rPr>
              <a:t>(</a:t>
            </a:r>
            <a:r>
              <a:rPr lang="en-US" altLang="ja-JP" sz="2400">
                <a:latin typeface="Times New Roman" panose="02020603050405020304" pitchFamily="18" charset="0"/>
              </a:rPr>
              <a:t>dispatch)</a:t>
            </a:r>
          </a:p>
          <a:p>
            <a:pPr lvl="1" eaLnBrk="1" hangingPunct="1">
              <a:lnSpc>
                <a:spcPct val="90000"/>
              </a:lnSpc>
            </a:pPr>
            <a:r>
              <a:rPr lang="ja-JP" altLang="en-US">
                <a:latin typeface="Times New Roman" panose="02020603050405020304" pitchFamily="18" charset="0"/>
              </a:rPr>
              <a:t>優先度の変更</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プロセスの生成</a:t>
            </a:r>
            <a:r>
              <a:rPr lang="ja-JP" altLang="en-US" sz="3600">
                <a:latin typeface="Times New Roman" panose="02020603050405020304" pitchFamily="18" charset="0"/>
              </a:rPr>
              <a:t>(</a:t>
            </a:r>
            <a:r>
              <a:rPr lang="en-US" altLang="ja-JP" sz="3600">
                <a:latin typeface="Times New Roman" panose="02020603050405020304" pitchFamily="18" charset="0"/>
              </a:rPr>
              <a:t>create)</a:t>
            </a:r>
          </a:p>
        </p:txBody>
      </p:sp>
      <p:sp>
        <p:nvSpPr>
          <p:cNvPr id="25603" name="Rectangle 3"/>
          <p:cNvSpPr>
            <a:spLocks noGrp="1" noChangeArrowheads="1"/>
          </p:cNvSpPr>
          <p:nvPr>
            <p:ph type="body" idx="1"/>
          </p:nvPr>
        </p:nvSpPr>
        <p:spPr/>
        <p:txBody>
          <a:bodyPr/>
          <a:lstStyle/>
          <a:p>
            <a:pPr marL="609600" indent="-609600" eaLnBrk="1" hangingPunct="1"/>
            <a:r>
              <a:rPr lang="ja-JP" altLang="en-US" dirty="0">
                <a:latin typeface="Times New Roman" panose="02020603050405020304" pitchFamily="18" charset="0"/>
              </a:rPr>
              <a:t>プロセス生成</a:t>
            </a:r>
          </a:p>
          <a:p>
            <a:pPr marL="990600" lvl="1" indent="-533400" eaLnBrk="1" hangingPunct="1">
              <a:buFont typeface="Wingdings" panose="05000000000000000000" pitchFamily="2" charset="2"/>
              <a:buAutoNum type="arabicPeriod"/>
            </a:pPr>
            <a:r>
              <a:rPr lang="en-US" altLang="ja-JP" dirty="0">
                <a:latin typeface="Times New Roman" panose="02020603050405020304" pitchFamily="18" charset="0"/>
              </a:rPr>
              <a:t>PCB</a:t>
            </a:r>
            <a:r>
              <a:rPr lang="ja-JP" altLang="en-US" dirty="0">
                <a:latin typeface="Times New Roman" panose="02020603050405020304" pitchFamily="18" charset="0"/>
              </a:rPr>
              <a:t>領域の確保(カーネル領域)</a:t>
            </a:r>
          </a:p>
          <a:p>
            <a:pPr marL="990600" lvl="1" indent="-533400" eaLnBrk="1" hangingPunct="1">
              <a:buFont typeface="Wingdings" panose="05000000000000000000" pitchFamily="2" charset="2"/>
              <a:buAutoNum type="arabicPeriod"/>
            </a:pPr>
            <a:r>
              <a:rPr lang="ja-JP" altLang="en-US" dirty="0">
                <a:latin typeface="Times New Roman" panose="02020603050405020304" pitchFamily="18" charset="0"/>
              </a:rPr>
              <a:t>コード, データ領域等の確保(ユーザ領域)</a:t>
            </a:r>
          </a:p>
          <a:p>
            <a:pPr marL="990600" lvl="1" indent="-533400" eaLnBrk="1" hangingPunct="1">
              <a:buFont typeface="Wingdings" panose="05000000000000000000" pitchFamily="2" charset="2"/>
              <a:buAutoNum type="arabicPeriod"/>
            </a:pPr>
            <a:r>
              <a:rPr lang="ja-JP" altLang="en-US" dirty="0">
                <a:latin typeface="Times New Roman" panose="02020603050405020304" pitchFamily="18" charset="0"/>
              </a:rPr>
              <a:t>名前付け,優先度決定</a:t>
            </a:r>
          </a:p>
          <a:p>
            <a:pPr marL="990600" lvl="1" indent="-533400" eaLnBrk="1" hangingPunct="1">
              <a:buFont typeface="Wingdings" panose="05000000000000000000" pitchFamily="2" charset="2"/>
              <a:buAutoNum type="arabicPeriod"/>
            </a:pPr>
            <a:r>
              <a:rPr lang="ja-JP" altLang="en-US" dirty="0">
                <a:latin typeface="Times New Roman" panose="02020603050405020304" pitchFamily="18" charset="0"/>
              </a:rPr>
              <a:t>資源割付</a:t>
            </a:r>
          </a:p>
          <a:p>
            <a:pPr marL="990600" lvl="1" indent="-533400" eaLnBrk="1" hangingPunct="1">
              <a:buFont typeface="Wingdings" panose="05000000000000000000" pitchFamily="2" charset="2"/>
              <a:buAutoNum type="arabicPeriod"/>
            </a:pPr>
            <a:r>
              <a:rPr lang="en-US" altLang="ja-JP" dirty="0">
                <a:latin typeface="Times New Roman" panose="02020603050405020304" pitchFamily="18" charset="0"/>
              </a:rPr>
              <a:t>PCB</a:t>
            </a:r>
            <a:r>
              <a:rPr lang="ja-JP" altLang="en-US" dirty="0">
                <a:latin typeface="Times New Roman" panose="02020603050405020304" pitchFamily="18" charset="0"/>
              </a:rPr>
              <a:t>の設定</a:t>
            </a:r>
          </a:p>
          <a:p>
            <a:pPr marL="990600" lvl="1" indent="-533400" eaLnBrk="1" hangingPunct="1">
              <a:buFont typeface="Wingdings" panose="05000000000000000000" pitchFamily="2" charset="2"/>
              <a:buAutoNum type="arabicPeriod"/>
            </a:pPr>
            <a:r>
              <a:rPr lang="en-US" altLang="ja-JP" dirty="0">
                <a:latin typeface="Times New Roman" panose="02020603050405020304" pitchFamily="18" charset="0"/>
              </a:rPr>
              <a:t>PCB</a:t>
            </a:r>
            <a:r>
              <a:rPr lang="ja-JP" altLang="en-US" dirty="0">
                <a:latin typeface="Times New Roman" panose="02020603050405020304" pitchFamily="18" charset="0"/>
              </a:rPr>
              <a:t>を実行可能キューへ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419100"/>
            <a:ext cx="7772400" cy="762000"/>
          </a:xfrm>
        </p:spPr>
        <p:txBody>
          <a:bodyPr/>
          <a:lstStyle/>
          <a:p>
            <a:pPr eaLnBrk="1" hangingPunct="1"/>
            <a:r>
              <a:rPr lang="ja-JP" altLang="en-US" dirty="0"/>
              <a:t>プロセスの生成</a:t>
            </a:r>
          </a:p>
        </p:txBody>
      </p:sp>
      <p:sp>
        <p:nvSpPr>
          <p:cNvPr id="26627" name="Rectangle 3"/>
          <p:cNvSpPr>
            <a:spLocks noChangeArrowheads="1"/>
          </p:cNvSpPr>
          <p:nvPr/>
        </p:nvSpPr>
        <p:spPr bwMode="auto">
          <a:xfrm>
            <a:off x="381000" y="1562100"/>
            <a:ext cx="8382000" cy="4191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28" name="Text Box 4"/>
          <p:cNvSpPr txBox="1">
            <a:spLocks noChangeArrowheads="1"/>
          </p:cNvSpPr>
          <p:nvPr/>
        </p:nvSpPr>
        <p:spPr bwMode="auto">
          <a:xfrm>
            <a:off x="4038600" y="11049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メモリ</a:t>
            </a:r>
          </a:p>
        </p:txBody>
      </p:sp>
      <p:sp>
        <p:nvSpPr>
          <p:cNvPr id="26629" name="Rectangle 5"/>
          <p:cNvSpPr>
            <a:spLocks noChangeArrowheads="1"/>
          </p:cNvSpPr>
          <p:nvPr/>
        </p:nvSpPr>
        <p:spPr bwMode="auto">
          <a:xfrm>
            <a:off x="533400" y="2171700"/>
            <a:ext cx="3886200" cy="3429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30" name="Text Box 6"/>
          <p:cNvSpPr txBox="1">
            <a:spLocks noChangeArrowheads="1"/>
          </p:cNvSpPr>
          <p:nvPr/>
        </p:nvSpPr>
        <p:spPr bwMode="auto">
          <a:xfrm>
            <a:off x="1447800" y="1638300"/>
            <a:ext cx="1927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カーネル領域</a:t>
            </a:r>
          </a:p>
        </p:txBody>
      </p:sp>
      <p:sp>
        <p:nvSpPr>
          <p:cNvPr id="26631" name="Rectangle 7"/>
          <p:cNvSpPr>
            <a:spLocks noChangeArrowheads="1"/>
          </p:cNvSpPr>
          <p:nvPr/>
        </p:nvSpPr>
        <p:spPr bwMode="auto">
          <a:xfrm>
            <a:off x="4724400" y="2171700"/>
            <a:ext cx="3886200" cy="3429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32" name="Text Box 8"/>
          <p:cNvSpPr txBox="1">
            <a:spLocks noChangeArrowheads="1"/>
          </p:cNvSpPr>
          <p:nvPr/>
        </p:nvSpPr>
        <p:spPr bwMode="auto">
          <a:xfrm>
            <a:off x="5715000" y="1638300"/>
            <a:ext cx="1685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ユーザ領域</a:t>
            </a:r>
          </a:p>
        </p:txBody>
      </p:sp>
      <p:sp>
        <p:nvSpPr>
          <p:cNvPr id="380965" name="Text Box 37"/>
          <p:cNvSpPr txBox="1">
            <a:spLocks noChangeArrowheads="1"/>
          </p:cNvSpPr>
          <p:nvPr/>
        </p:nvSpPr>
        <p:spPr bwMode="auto">
          <a:xfrm>
            <a:off x="762000" y="5829300"/>
            <a:ext cx="7510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メモリのカーネル領域, ユーザ領域に必要な分を確保する</a:t>
            </a:r>
          </a:p>
        </p:txBody>
      </p:sp>
      <p:sp>
        <p:nvSpPr>
          <p:cNvPr id="2" name="正方形/長方形 1">
            <a:extLst>
              <a:ext uri="{FF2B5EF4-FFF2-40B4-BE49-F238E27FC236}">
                <a16:creationId xmlns:a16="http://schemas.microsoft.com/office/drawing/2014/main" id="{9251DAE5-C560-43F2-833D-1DF86854CE60}"/>
              </a:ext>
            </a:extLst>
          </p:cNvPr>
          <p:cNvSpPr/>
          <p:nvPr/>
        </p:nvSpPr>
        <p:spPr bwMode="auto">
          <a:xfrm>
            <a:off x="779867" y="2870994"/>
            <a:ext cx="2115732" cy="2272504"/>
          </a:xfrm>
          <a:prstGeom prst="rect">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PCB</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用</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領域</a:t>
            </a:r>
          </a:p>
        </p:txBody>
      </p:sp>
      <p:sp>
        <p:nvSpPr>
          <p:cNvPr id="3" name="正方形/長方形 2">
            <a:extLst>
              <a:ext uri="{FF2B5EF4-FFF2-40B4-BE49-F238E27FC236}">
                <a16:creationId xmlns:a16="http://schemas.microsoft.com/office/drawing/2014/main" id="{954401F7-851B-421B-A686-69A775185113}"/>
              </a:ext>
            </a:extLst>
          </p:cNvPr>
          <p:cNvSpPr/>
          <p:nvPr/>
        </p:nvSpPr>
        <p:spPr bwMode="auto">
          <a:xfrm>
            <a:off x="4943475" y="2794796"/>
            <a:ext cx="1990721" cy="2348702"/>
          </a:xfrm>
          <a:prstGeom prst="rect">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プログラム用</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領域</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280763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80965"/>
                                        </p:tgtEl>
                                        <p:attrNameLst>
                                          <p:attrName>style.visibility</p:attrName>
                                        </p:attrNameLst>
                                      </p:cBhvr>
                                      <p:to>
                                        <p:strVal val="visible"/>
                                      </p:to>
                                    </p:set>
                                    <p:anim calcmode="lin" valueType="num">
                                      <p:cBhvr additive="base">
                                        <p:cTn id="17" dur="500" fill="hold"/>
                                        <p:tgtEl>
                                          <p:spTgt spid="380965"/>
                                        </p:tgtEl>
                                        <p:attrNameLst>
                                          <p:attrName>ppt_x</p:attrName>
                                        </p:attrNameLst>
                                      </p:cBhvr>
                                      <p:tavLst>
                                        <p:tav tm="0">
                                          <p:val>
                                            <p:strVal val="#ppt_x"/>
                                          </p:val>
                                        </p:tav>
                                        <p:tav tm="100000">
                                          <p:val>
                                            <p:strVal val="#ppt_x"/>
                                          </p:val>
                                        </p:tav>
                                      </p:tavLst>
                                    </p:anim>
                                    <p:anim calcmode="lin" valueType="num">
                                      <p:cBhvr additive="base">
                                        <p:cTn id="18" dur="500" fill="hold"/>
                                        <p:tgtEl>
                                          <p:spTgt spid="3809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65" grpId="0" autoUpdateAnimBg="0"/>
      <p:bldP spid="2" grpId="0" animBg="1"/>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419100"/>
            <a:ext cx="7772400" cy="762000"/>
          </a:xfrm>
        </p:spPr>
        <p:txBody>
          <a:bodyPr/>
          <a:lstStyle/>
          <a:p>
            <a:pPr eaLnBrk="1" hangingPunct="1"/>
            <a:r>
              <a:rPr lang="ja-JP" altLang="en-US" dirty="0"/>
              <a:t>プロセスの生成</a:t>
            </a:r>
          </a:p>
        </p:txBody>
      </p:sp>
      <p:sp>
        <p:nvSpPr>
          <p:cNvPr id="26627" name="Rectangle 3"/>
          <p:cNvSpPr>
            <a:spLocks noChangeArrowheads="1"/>
          </p:cNvSpPr>
          <p:nvPr/>
        </p:nvSpPr>
        <p:spPr bwMode="auto">
          <a:xfrm>
            <a:off x="381000" y="1562100"/>
            <a:ext cx="8382000" cy="4191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28" name="Text Box 4"/>
          <p:cNvSpPr txBox="1">
            <a:spLocks noChangeArrowheads="1"/>
          </p:cNvSpPr>
          <p:nvPr/>
        </p:nvSpPr>
        <p:spPr bwMode="auto">
          <a:xfrm>
            <a:off x="4038600" y="11049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メモリ</a:t>
            </a:r>
          </a:p>
        </p:txBody>
      </p:sp>
      <p:sp>
        <p:nvSpPr>
          <p:cNvPr id="26629" name="Rectangle 5"/>
          <p:cNvSpPr>
            <a:spLocks noChangeArrowheads="1"/>
          </p:cNvSpPr>
          <p:nvPr/>
        </p:nvSpPr>
        <p:spPr bwMode="auto">
          <a:xfrm>
            <a:off x="533400" y="2171700"/>
            <a:ext cx="3886200" cy="3429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30" name="Text Box 6"/>
          <p:cNvSpPr txBox="1">
            <a:spLocks noChangeArrowheads="1"/>
          </p:cNvSpPr>
          <p:nvPr/>
        </p:nvSpPr>
        <p:spPr bwMode="auto">
          <a:xfrm>
            <a:off x="1447800" y="1638300"/>
            <a:ext cx="1927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カーネル領域</a:t>
            </a:r>
          </a:p>
        </p:txBody>
      </p:sp>
      <p:sp>
        <p:nvSpPr>
          <p:cNvPr id="26631" name="Rectangle 7"/>
          <p:cNvSpPr>
            <a:spLocks noChangeArrowheads="1"/>
          </p:cNvSpPr>
          <p:nvPr/>
        </p:nvSpPr>
        <p:spPr bwMode="auto">
          <a:xfrm>
            <a:off x="4724400" y="2171700"/>
            <a:ext cx="3886200" cy="3429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6632" name="Text Box 8"/>
          <p:cNvSpPr txBox="1">
            <a:spLocks noChangeArrowheads="1"/>
          </p:cNvSpPr>
          <p:nvPr/>
        </p:nvSpPr>
        <p:spPr bwMode="auto">
          <a:xfrm>
            <a:off x="5715000" y="1638300"/>
            <a:ext cx="1685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ユーザ領域</a:t>
            </a:r>
          </a:p>
        </p:txBody>
      </p:sp>
      <p:sp>
        <p:nvSpPr>
          <p:cNvPr id="380965" name="Text Box 37"/>
          <p:cNvSpPr txBox="1">
            <a:spLocks noChangeArrowheads="1"/>
          </p:cNvSpPr>
          <p:nvPr/>
        </p:nvSpPr>
        <p:spPr bwMode="auto">
          <a:xfrm>
            <a:off x="762000" y="5829300"/>
            <a:ext cx="7510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メモリのカーネル領域, ユーザ領域に必要な分を確保する</a:t>
            </a:r>
          </a:p>
        </p:txBody>
      </p:sp>
      <p:sp>
        <p:nvSpPr>
          <p:cNvPr id="2" name="正方形/長方形 1">
            <a:extLst>
              <a:ext uri="{FF2B5EF4-FFF2-40B4-BE49-F238E27FC236}">
                <a16:creationId xmlns:a16="http://schemas.microsoft.com/office/drawing/2014/main" id="{9251DAE5-C560-43F2-833D-1DF86854CE60}"/>
              </a:ext>
            </a:extLst>
          </p:cNvPr>
          <p:cNvSpPr/>
          <p:nvPr/>
        </p:nvSpPr>
        <p:spPr bwMode="auto">
          <a:xfrm>
            <a:off x="779867" y="2870994"/>
            <a:ext cx="2115732" cy="2272504"/>
          </a:xfrm>
          <a:prstGeom prst="rect">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PCB</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用</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領域</a:t>
            </a:r>
          </a:p>
        </p:txBody>
      </p:sp>
      <p:sp>
        <p:nvSpPr>
          <p:cNvPr id="3" name="正方形/長方形 2">
            <a:extLst>
              <a:ext uri="{FF2B5EF4-FFF2-40B4-BE49-F238E27FC236}">
                <a16:creationId xmlns:a16="http://schemas.microsoft.com/office/drawing/2014/main" id="{954401F7-851B-421B-A686-69A775185113}"/>
              </a:ext>
            </a:extLst>
          </p:cNvPr>
          <p:cNvSpPr/>
          <p:nvPr/>
        </p:nvSpPr>
        <p:spPr bwMode="auto">
          <a:xfrm>
            <a:off x="4943475" y="2794796"/>
            <a:ext cx="1990721" cy="2348702"/>
          </a:xfrm>
          <a:prstGeom prst="rect">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プログラム用</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領域</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grpSp>
        <p:nvGrpSpPr>
          <p:cNvPr id="12" name="Group 9">
            <a:extLst>
              <a:ext uri="{FF2B5EF4-FFF2-40B4-BE49-F238E27FC236}">
                <a16:creationId xmlns:a16="http://schemas.microsoft.com/office/drawing/2014/main" id="{74DC762A-7F03-438E-B84A-D9719B610D4E}"/>
              </a:ext>
            </a:extLst>
          </p:cNvPr>
          <p:cNvGrpSpPr>
            <a:grpSpLocks/>
          </p:cNvGrpSpPr>
          <p:nvPr/>
        </p:nvGrpSpPr>
        <p:grpSpPr bwMode="auto">
          <a:xfrm>
            <a:off x="779867" y="2400298"/>
            <a:ext cx="2133600" cy="2743200"/>
            <a:chOff x="480" y="1920"/>
            <a:chExt cx="1344" cy="1728"/>
          </a:xfrm>
        </p:grpSpPr>
        <p:sp>
          <p:nvSpPr>
            <p:cNvPr id="13" name="Text Box 10">
              <a:extLst>
                <a:ext uri="{FF2B5EF4-FFF2-40B4-BE49-F238E27FC236}">
                  <a16:creationId xmlns:a16="http://schemas.microsoft.com/office/drawing/2014/main" id="{A6DE3F9A-1AA5-424D-BF5C-6AEAC4143EB5}"/>
                </a:ext>
              </a:extLst>
            </p:cNvPr>
            <p:cNvSpPr txBox="1">
              <a:spLocks noChangeArrowheads="1"/>
            </p:cNvSpPr>
            <p:nvPr/>
          </p:nvSpPr>
          <p:spPr bwMode="auto">
            <a:xfrm>
              <a:off x="912" y="1920"/>
              <a:ext cx="4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PCB</a:t>
              </a:r>
            </a:p>
          </p:txBody>
        </p:sp>
        <p:sp>
          <p:nvSpPr>
            <p:cNvPr id="14" name="Rectangle 11">
              <a:extLst>
                <a:ext uri="{FF2B5EF4-FFF2-40B4-BE49-F238E27FC236}">
                  <a16:creationId xmlns:a16="http://schemas.microsoft.com/office/drawing/2014/main" id="{2DE482BB-124B-46EA-BE6A-8BBFE5288394}"/>
                </a:ext>
              </a:extLst>
            </p:cNvPr>
            <p:cNvSpPr>
              <a:spLocks noChangeArrowheads="1"/>
            </p:cNvSpPr>
            <p:nvPr/>
          </p:nvSpPr>
          <p:spPr bwMode="auto">
            <a:xfrm>
              <a:off x="480" y="3190"/>
              <a:ext cx="1344" cy="458"/>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ja-JP" altLang="en-US" sz="2000" dirty="0"/>
                <a:t>資源利用状況</a:t>
              </a:r>
            </a:p>
          </p:txBody>
        </p:sp>
        <p:sp>
          <p:nvSpPr>
            <p:cNvPr id="15" name="Rectangle 12">
              <a:extLst>
                <a:ext uri="{FF2B5EF4-FFF2-40B4-BE49-F238E27FC236}">
                  <a16:creationId xmlns:a16="http://schemas.microsoft.com/office/drawing/2014/main" id="{4F8ADF32-516C-416C-93A9-E666185DD624}"/>
                </a:ext>
              </a:extLst>
            </p:cNvPr>
            <p:cNvSpPr>
              <a:spLocks noChangeArrowheads="1"/>
            </p:cNvSpPr>
            <p:nvPr/>
          </p:nvSpPr>
          <p:spPr bwMode="auto">
            <a:xfrm>
              <a:off x="480" y="2731"/>
              <a:ext cx="1344" cy="459"/>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ja-JP" altLang="en-US" sz="2000" dirty="0"/>
                <a:t>レジスタ退避領域</a:t>
              </a:r>
            </a:p>
          </p:txBody>
        </p:sp>
        <p:sp>
          <p:nvSpPr>
            <p:cNvPr id="16" name="Rectangle 13">
              <a:extLst>
                <a:ext uri="{FF2B5EF4-FFF2-40B4-BE49-F238E27FC236}">
                  <a16:creationId xmlns:a16="http://schemas.microsoft.com/office/drawing/2014/main" id="{CD5116B2-BA48-450D-BEF0-8F83A48403EE}"/>
                </a:ext>
              </a:extLst>
            </p:cNvPr>
            <p:cNvSpPr>
              <a:spLocks noChangeArrowheads="1"/>
            </p:cNvSpPr>
            <p:nvPr/>
          </p:nvSpPr>
          <p:spPr bwMode="auto">
            <a:xfrm>
              <a:off x="480" y="2470"/>
              <a:ext cx="1344" cy="261"/>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ja-JP" altLang="en-US" sz="2000" dirty="0"/>
                <a:t>優先度</a:t>
              </a:r>
            </a:p>
          </p:txBody>
        </p:sp>
        <p:sp>
          <p:nvSpPr>
            <p:cNvPr id="17" name="Rectangle 14">
              <a:extLst>
                <a:ext uri="{FF2B5EF4-FFF2-40B4-BE49-F238E27FC236}">
                  <a16:creationId xmlns:a16="http://schemas.microsoft.com/office/drawing/2014/main" id="{46AABF96-9F83-40FA-856D-AE4C1C4A4C0A}"/>
                </a:ext>
              </a:extLst>
            </p:cNvPr>
            <p:cNvSpPr>
              <a:spLocks noChangeArrowheads="1"/>
            </p:cNvSpPr>
            <p:nvPr/>
          </p:nvSpPr>
          <p:spPr bwMode="auto">
            <a:xfrm>
              <a:off x="480" y="2208"/>
              <a:ext cx="1344" cy="262"/>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ja-JP" altLang="en-US" sz="2000" dirty="0"/>
                <a:t>識別子</a:t>
              </a:r>
            </a:p>
          </p:txBody>
        </p:sp>
        <p:sp>
          <p:nvSpPr>
            <p:cNvPr id="18" name="Line 15">
              <a:extLst>
                <a:ext uri="{FF2B5EF4-FFF2-40B4-BE49-F238E27FC236}">
                  <a16:creationId xmlns:a16="http://schemas.microsoft.com/office/drawing/2014/main" id="{1DE4D5A7-1A65-428B-9772-B2F484FF6A47}"/>
                </a:ext>
              </a:extLst>
            </p:cNvPr>
            <p:cNvSpPr>
              <a:spLocks noChangeShapeType="1"/>
            </p:cNvSpPr>
            <p:nvPr/>
          </p:nvSpPr>
          <p:spPr bwMode="auto">
            <a:xfrm>
              <a:off x="480" y="2208"/>
              <a:ext cx="134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9" name="Line 16">
              <a:extLst>
                <a:ext uri="{FF2B5EF4-FFF2-40B4-BE49-F238E27FC236}">
                  <a16:creationId xmlns:a16="http://schemas.microsoft.com/office/drawing/2014/main" id="{F0EF3F66-7B0F-45BE-85CE-3D51F732F108}"/>
                </a:ext>
              </a:extLst>
            </p:cNvPr>
            <p:cNvSpPr>
              <a:spLocks noChangeShapeType="1"/>
            </p:cNvSpPr>
            <p:nvPr/>
          </p:nvSpPr>
          <p:spPr bwMode="auto">
            <a:xfrm>
              <a:off x="480" y="2470"/>
              <a:ext cx="13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 name="Line 17">
              <a:extLst>
                <a:ext uri="{FF2B5EF4-FFF2-40B4-BE49-F238E27FC236}">
                  <a16:creationId xmlns:a16="http://schemas.microsoft.com/office/drawing/2014/main" id="{527C1809-24E7-438A-879E-A567DB93B656}"/>
                </a:ext>
              </a:extLst>
            </p:cNvPr>
            <p:cNvSpPr>
              <a:spLocks noChangeShapeType="1"/>
            </p:cNvSpPr>
            <p:nvPr/>
          </p:nvSpPr>
          <p:spPr bwMode="auto">
            <a:xfrm>
              <a:off x="480" y="2731"/>
              <a:ext cx="13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1" name="Line 18">
              <a:extLst>
                <a:ext uri="{FF2B5EF4-FFF2-40B4-BE49-F238E27FC236}">
                  <a16:creationId xmlns:a16="http://schemas.microsoft.com/office/drawing/2014/main" id="{0AB58769-6F7C-42A8-B256-5800A56ACDFC}"/>
                </a:ext>
              </a:extLst>
            </p:cNvPr>
            <p:cNvSpPr>
              <a:spLocks noChangeShapeType="1"/>
            </p:cNvSpPr>
            <p:nvPr/>
          </p:nvSpPr>
          <p:spPr bwMode="auto">
            <a:xfrm>
              <a:off x="480" y="3190"/>
              <a:ext cx="13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2" name="Line 19">
              <a:extLst>
                <a:ext uri="{FF2B5EF4-FFF2-40B4-BE49-F238E27FC236}">
                  <a16:creationId xmlns:a16="http://schemas.microsoft.com/office/drawing/2014/main" id="{AB4EB82B-4348-4F79-A470-9E12E9ECAE42}"/>
                </a:ext>
              </a:extLst>
            </p:cNvPr>
            <p:cNvSpPr>
              <a:spLocks noChangeShapeType="1"/>
            </p:cNvSpPr>
            <p:nvPr/>
          </p:nvSpPr>
          <p:spPr bwMode="auto">
            <a:xfrm>
              <a:off x="480" y="3648"/>
              <a:ext cx="134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3" name="Line 20">
              <a:extLst>
                <a:ext uri="{FF2B5EF4-FFF2-40B4-BE49-F238E27FC236}">
                  <a16:creationId xmlns:a16="http://schemas.microsoft.com/office/drawing/2014/main" id="{F89DFFEA-3491-4C1B-B828-04DE4543B9D2}"/>
                </a:ext>
              </a:extLst>
            </p:cNvPr>
            <p:cNvSpPr>
              <a:spLocks noChangeShapeType="1"/>
            </p:cNvSpPr>
            <p:nvPr/>
          </p:nvSpPr>
          <p:spPr bwMode="auto">
            <a:xfrm>
              <a:off x="480" y="2208"/>
              <a:ext cx="0" cy="144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4" name="Line 21">
              <a:extLst>
                <a:ext uri="{FF2B5EF4-FFF2-40B4-BE49-F238E27FC236}">
                  <a16:creationId xmlns:a16="http://schemas.microsoft.com/office/drawing/2014/main" id="{08ABB3EF-B85F-4926-B0BB-01D7A020625B}"/>
                </a:ext>
              </a:extLst>
            </p:cNvPr>
            <p:cNvSpPr>
              <a:spLocks noChangeShapeType="1"/>
            </p:cNvSpPr>
            <p:nvPr/>
          </p:nvSpPr>
          <p:spPr bwMode="auto">
            <a:xfrm>
              <a:off x="1824" y="2208"/>
              <a:ext cx="0" cy="144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4" name="Text Box 37">
            <a:extLst>
              <a:ext uri="{FF2B5EF4-FFF2-40B4-BE49-F238E27FC236}">
                <a16:creationId xmlns:a16="http://schemas.microsoft.com/office/drawing/2014/main" id="{F7D196EF-8BE5-4085-9E94-5ED264F3CB4A}"/>
              </a:ext>
            </a:extLst>
          </p:cNvPr>
          <p:cNvSpPr txBox="1">
            <a:spLocks noChangeArrowheads="1"/>
          </p:cNvSpPr>
          <p:nvPr/>
        </p:nvSpPr>
        <p:spPr bwMode="auto">
          <a:xfrm>
            <a:off x="762000" y="6305462"/>
            <a:ext cx="22076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t>PCB</a:t>
            </a:r>
            <a:r>
              <a:rPr lang="ja-JP" altLang="en-US" dirty="0"/>
              <a:t>を設定する</a:t>
            </a:r>
          </a:p>
        </p:txBody>
      </p:sp>
    </p:spTree>
    <p:extLst>
      <p:ext uri="{BB962C8B-B14F-4D97-AF65-F5344CB8AC3E}">
        <p14:creationId xmlns:p14="http://schemas.microsoft.com/office/powerpoint/2010/main" val="140653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800100"/>
            <a:ext cx="7772400" cy="762000"/>
          </a:xfrm>
        </p:spPr>
        <p:txBody>
          <a:bodyPr/>
          <a:lstStyle/>
          <a:p>
            <a:pPr eaLnBrk="1" hangingPunct="1"/>
            <a:r>
              <a:rPr lang="ja-JP" altLang="en-US"/>
              <a:t>プロセスの生成</a:t>
            </a:r>
          </a:p>
        </p:txBody>
      </p:sp>
      <p:sp>
        <p:nvSpPr>
          <p:cNvPr id="27651" name="Rectangle 3"/>
          <p:cNvSpPr>
            <a:spLocks noChangeArrowheads="1"/>
          </p:cNvSpPr>
          <p:nvPr/>
        </p:nvSpPr>
        <p:spPr bwMode="auto">
          <a:xfrm>
            <a:off x="685800" y="2133600"/>
            <a:ext cx="8001000" cy="4191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7652" name="Text Box 4"/>
          <p:cNvSpPr txBox="1">
            <a:spLocks noChangeArrowheads="1"/>
          </p:cNvSpPr>
          <p:nvPr/>
        </p:nvSpPr>
        <p:spPr bwMode="auto">
          <a:xfrm>
            <a:off x="3657600" y="1600200"/>
            <a:ext cx="1927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カーネル領域</a:t>
            </a:r>
          </a:p>
        </p:txBody>
      </p:sp>
      <p:grpSp>
        <p:nvGrpSpPr>
          <p:cNvPr id="381957" name="Group 5"/>
          <p:cNvGrpSpPr>
            <a:grpSpLocks/>
          </p:cNvGrpSpPr>
          <p:nvPr/>
        </p:nvGrpSpPr>
        <p:grpSpPr bwMode="auto">
          <a:xfrm>
            <a:off x="838200" y="2133600"/>
            <a:ext cx="6324600" cy="1504950"/>
            <a:chOff x="528" y="1344"/>
            <a:chExt cx="3984" cy="948"/>
          </a:xfrm>
        </p:grpSpPr>
        <p:grpSp>
          <p:nvGrpSpPr>
            <p:cNvPr id="27665" name="Group 6"/>
            <p:cNvGrpSpPr>
              <a:grpSpLocks/>
            </p:cNvGrpSpPr>
            <p:nvPr/>
          </p:nvGrpSpPr>
          <p:grpSpPr bwMode="auto">
            <a:xfrm>
              <a:off x="960" y="1776"/>
              <a:ext cx="672" cy="516"/>
              <a:chOff x="960" y="1776"/>
              <a:chExt cx="672" cy="516"/>
            </a:xfrm>
          </p:grpSpPr>
          <p:sp>
            <p:nvSpPr>
              <p:cNvPr id="27692" name="Line 7"/>
              <p:cNvSpPr>
                <a:spLocks noChangeShapeType="1"/>
              </p:cNvSpPr>
              <p:nvPr/>
            </p:nvSpPr>
            <p:spPr bwMode="auto">
              <a:xfrm>
                <a:off x="960" y="1776"/>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93" name="Line 8"/>
              <p:cNvSpPr>
                <a:spLocks noChangeShapeType="1"/>
              </p:cNvSpPr>
              <p:nvPr/>
            </p:nvSpPr>
            <p:spPr bwMode="auto">
              <a:xfrm>
                <a:off x="960" y="1948"/>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94" name="Line 9"/>
              <p:cNvSpPr>
                <a:spLocks noChangeShapeType="1"/>
              </p:cNvSpPr>
              <p:nvPr/>
            </p:nvSpPr>
            <p:spPr bwMode="auto">
              <a:xfrm>
                <a:off x="960" y="2120"/>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95" name="Line 10"/>
              <p:cNvSpPr>
                <a:spLocks noChangeShapeType="1"/>
              </p:cNvSpPr>
              <p:nvPr/>
            </p:nvSpPr>
            <p:spPr bwMode="auto">
              <a:xfrm>
                <a:off x="960" y="2292"/>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96" name="Line 11"/>
              <p:cNvSpPr>
                <a:spLocks noChangeShapeType="1"/>
              </p:cNvSpPr>
              <p:nvPr/>
            </p:nvSpPr>
            <p:spPr bwMode="auto">
              <a:xfrm>
                <a:off x="960"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97" name="Line 12"/>
              <p:cNvSpPr>
                <a:spLocks noChangeShapeType="1"/>
              </p:cNvSpPr>
              <p:nvPr/>
            </p:nvSpPr>
            <p:spPr bwMode="auto">
              <a:xfrm>
                <a:off x="1632"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7666" name="Line 13"/>
            <p:cNvSpPr>
              <a:spLocks noChangeShapeType="1"/>
            </p:cNvSpPr>
            <p:nvPr/>
          </p:nvSpPr>
          <p:spPr bwMode="auto">
            <a:xfrm>
              <a:off x="1296" y="1872"/>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7667" name="Group 14"/>
            <p:cNvGrpSpPr>
              <a:grpSpLocks/>
            </p:cNvGrpSpPr>
            <p:nvPr/>
          </p:nvGrpSpPr>
          <p:grpSpPr bwMode="auto">
            <a:xfrm>
              <a:off x="1920" y="1776"/>
              <a:ext cx="672" cy="516"/>
              <a:chOff x="960" y="1776"/>
              <a:chExt cx="672" cy="516"/>
            </a:xfrm>
          </p:grpSpPr>
          <p:sp>
            <p:nvSpPr>
              <p:cNvPr id="27686" name="Line 15"/>
              <p:cNvSpPr>
                <a:spLocks noChangeShapeType="1"/>
              </p:cNvSpPr>
              <p:nvPr/>
            </p:nvSpPr>
            <p:spPr bwMode="auto">
              <a:xfrm>
                <a:off x="960" y="1776"/>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87" name="Line 16"/>
              <p:cNvSpPr>
                <a:spLocks noChangeShapeType="1"/>
              </p:cNvSpPr>
              <p:nvPr/>
            </p:nvSpPr>
            <p:spPr bwMode="auto">
              <a:xfrm>
                <a:off x="960" y="1948"/>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88" name="Line 17"/>
              <p:cNvSpPr>
                <a:spLocks noChangeShapeType="1"/>
              </p:cNvSpPr>
              <p:nvPr/>
            </p:nvSpPr>
            <p:spPr bwMode="auto">
              <a:xfrm>
                <a:off x="960" y="2120"/>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89" name="Line 18"/>
              <p:cNvSpPr>
                <a:spLocks noChangeShapeType="1"/>
              </p:cNvSpPr>
              <p:nvPr/>
            </p:nvSpPr>
            <p:spPr bwMode="auto">
              <a:xfrm>
                <a:off x="960" y="2292"/>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90" name="Line 19"/>
              <p:cNvSpPr>
                <a:spLocks noChangeShapeType="1"/>
              </p:cNvSpPr>
              <p:nvPr/>
            </p:nvSpPr>
            <p:spPr bwMode="auto">
              <a:xfrm>
                <a:off x="960"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91" name="Line 20"/>
              <p:cNvSpPr>
                <a:spLocks noChangeShapeType="1"/>
              </p:cNvSpPr>
              <p:nvPr/>
            </p:nvSpPr>
            <p:spPr bwMode="auto">
              <a:xfrm>
                <a:off x="1632"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7668" name="Line 21"/>
            <p:cNvSpPr>
              <a:spLocks noChangeShapeType="1"/>
            </p:cNvSpPr>
            <p:nvPr/>
          </p:nvSpPr>
          <p:spPr bwMode="auto">
            <a:xfrm>
              <a:off x="2256" y="1872"/>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7669" name="Group 22"/>
            <p:cNvGrpSpPr>
              <a:grpSpLocks/>
            </p:cNvGrpSpPr>
            <p:nvPr/>
          </p:nvGrpSpPr>
          <p:grpSpPr bwMode="auto">
            <a:xfrm>
              <a:off x="2880" y="1776"/>
              <a:ext cx="672" cy="516"/>
              <a:chOff x="960" y="1776"/>
              <a:chExt cx="672" cy="516"/>
            </a:xfrm>
          </p:grpSpPr>
          <p:sp>
            <p:nvSpPr>
              <p:cNvPr id="27680" name="Line 23"/>
              <p:cNvSpPr>
                <a:spLocks noChangeShapeType="1"/>
              </p:cNvSpPr>
              <p:nvPr/>
            </p:nvSpPr>
            <p:spPr bwMode="auto">
              <a:xfrm>
                <a:off x="960" y="1776"/>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81" name="Line 24"/>
              <p:cNvSpPr>
                <a:spLocks noChangeShapeType="1"/>
              </p:cNvSpPr>
              <p:nvPr/>
            </p:nvSpPr>
            <p:spPr bwMode="auto">
              <a:xfrm>
                <a:off x="960" y="1948"/>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82" name="Line 25"/>
              <p:cNvSpPr>
                <a:spLocks noChangeShapeType="1"/>
              </p:cNvSpPr>
              <p:nvPr/>
            </p:nvSpPr>
            <p:spPr bwMode="auto">
              <a:xfrm>
                <a:off x="960" y="2120"/>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83" name="Line 26"/>
              <p:cNvSpPr>
                <a:spLocks noChangeShapeType="1"/>
              </p:cNvSpPr>
              <p:nvPr/>
            </p:nvSpPr>
            <p:spPr bwMode="auto">
              <a:xfrm>
                <a:off x="960" y="2292"/>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84" name="Line 27"/>
              <p:cNvSpPr>
                <a:spLocks noChangeShapeType="1"/>
              </p:cNvSpPr>
              <p:nvPr/>
            </p:nvSpPr>
            <p:spPr bwMode="auto">
              <a:xfrm>
                <a:off x="960"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85" name="Line 28"/>
              <p:cNvSpPr>
                <a:spLocks noChangeShapeType="1"/>
              </p:cNvSpPr>
              <p:nvPr/>
            </p:nvSpPr>
            <p:spPr bwMode="auto">
              <a:xfrm>
                <a:off x="1632"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7670" name="Line 29"/>
            <p:cNvSpPr>
              <a:spLocks noChangeShapeType="1"/>
            </p:cNvSpPr>
            <p:nvPr/>
          </p:nvSpPr>
          <p:spPr bwMode="auto">
            <a:xfrm>
              <a:off x="3216" y="1872"/>
              <a:ext cx="62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7671" name="Group 30"/>
            <p:cNvGrpSpPr>
              <a:grpSpLocks/>
            </p:cNvGrpSpPr>
            <p:nvPr/>
          </p:nvGrpSpPr>
          <p:grpSpPr bwMode="auto">
            <a:xfrm>
              <a:off x="3840" y="1776"/>
              <a:ext cx="672" cy="516"/>
              <a:chOff x="960" y="1776"/>
              <a:chExt cx="672" cy="516"/>
            </a:xfrm>
          </p:grpSpPr>
          <p:sp>
            <p:nvSpPr>
              <p:cNvPr id="27674" name="Line 31"/>
              <p:cNvSpPr>
                <a:spLocks noChangeShapeType="1"/>
              </p:cNvSpPr>
              <p:nvPr/>
            </p:nvSpPr>
            <p:spPr bwMode="auto">
              <a:xfrm>
                <a:off x="960" y="1776"/>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75" name="Line 32"/>
              <p:cNvSpPr>
                <a:spLocks noChangeShapeType="1"/>
              </p:cNvSpPr>
              <p:nvPr/>
            </p:nvSpPr>
            <p:spPr bwMode="auto">
              <a:xfrm>
                <a:off x="960" y="1948"/>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76" name="Line 33"/>
              <p:cNvSpPr>
                <a:spLocks noChangeShapeType="1"/>
              </p:cNvSpPr>
              <p:nvPr/>
            </p:nvSpPr>
            <p:spPr bwMode="auto">
              <a:xfrm>
                <a:off x="960" y="2120"/>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77" name="Line 34"/>
              <p:cNvSpPr>
                <a:spLocks noChangeShapeType="1"/>
              </p:cNvSpPr>
              <p:nvPr/>
            </p:nvSpPr>
            <p:spPr bwMode="auto">
              <a:xfrm>
                <a:off x="960" y="2292"/>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78" name="Line 35"/>
              <p:cNvSpPr>
                <a:spLocks noChangeShapeType="1"/>
              </p:cNvSpPr>
              <p:nvPr/>
            </p:nvSpPr>
            <p:spPr bwMode="auto">
              <a:xfrm>
                <a:off x="960"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79" name="Line 36"/>
              <p:cNvSpPr>
                <a:spLocks noChangeShapeType="1"/>
              </p:cNvSpPr>
              <p:nvPr/>
            </p:nvSpPr>
            <p:spPr bwMode="auto">
              <a:xfrm>
                <a:off x="1632"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7672" name="Text Box 37"/>
            <p:cNvSpPr txBox="1">
              <a:spLocks noChangeArrowheads="1"/>
            </p:cNvSpPr>
            <p:nvPr/>
          </p:nvSpPr>
          <p:spPr bwMode="auto">
            <a:xfrm>
              <a:off x="528" y="1344"/>
              <a:ext cx="141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sp>
          <p:nvSpPr>
            <p:cNvPr id="27673" name="Text Box 38"/>
            <p:cNvSpPr txBox="1">
              <a:spLocks noChangeArrowheads="1"/>
            </p:cNvSpPr>
            <p:nvPr/>
          </p:nvSpPr>
          <p:spPr bwMode="auto">
            <a:xfrm>
              <a:off x="1056" y="1536"/>
              <a:ext cx="4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t>PCB</a:t>
              </a:r>
            </a:p>
          </p:txBody>
        </p:sp>
      </p:grpSp>
      <p:grpSp>
        <p:nvGrpSpPr>
          <p:cNvPr id="381991" name="Group 39"/>
          <p:cNvGrpSpPr>
            <a:grpSpLocks/>
          </p:cNvGrpSpPr>
          <p:nvPr/>
        </p:nvGrpSpPr>
        <p:grpSpPr bwMode="auto">
          <a:xfrm>
            <a:off x="1295400" y="4419600"/>
            <a:ext cx="2493963" cy="1352550"/>
            <a:chOff x="816" y="2784"/>
            <a:chExt cx="1571" cy="852"/>
          </a:xfrm>
        </p:grpSpPr>
        <p:grpSp>
          <p:nvGrpSpPr>
            <p:cNvPr id="27657" name="Group 40"/>
            <p:cNvGrpSpPr>
              <a:grpSpLocks/>
            </p:cNvGrpSpPr>
            <p:nvPr/>
          </p:nvGrpSpPr>
          <p:grpSpPr bwMode="auto">
            <a:xfrm>
              <a:off x="1296" y="3120"/>
              <a:ext cx="672" cy="516"/>
              <a:chOff x="960" y="1776"/>
              <a:chExt cx="672" cy="516"/>
            </a:xfrm>
          </p:grpSpPr>
          <p:sp>
            <p:nvSpPr>
              <p:cNvPr id="27659" name="Line 41"/>
              <p:cNvSpPr>
                <a:spLocks noChangeShapeType="1"/>
              </p:cNvSpPr>
              <p:nvPr/>
            </p:nvSpPr>
            <p:spPr bwMode="auto">
              <a:xfrm>
                <a:off x="960" y="1776"/>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60" name="Line 42"/>
              <p:cNvSpPr>
                <a:spLocks noChangeShapeType="1"/>
              </p:cNvSpPr>
              <p:nvPr/>
            </p:nvSpPr>
            <p:spPr bwMode="auto">
              <a:xfrm>
                <a:off x="960" y="1948"/>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61" name="Line 43"/>
              <p:cNvSpPr>
                <a:spLocks noChangeShapeType="1"/>
              </p:cNvSpPr>
              <p:nvPr/>
            </p:nvSpPr>
            <p:spPr bwMode="auto">
              <a:xfrm>
                <a:off x="960" y="2120"/>
                <a:ext cx="67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62" name="Line 44"/>
              <p:cNvSpPr>
                <a:spLocks noChangeShapeType="1"/>
              </p:cNvSpPr>
              <p:nvPr/>
            </p:nvSpPr>
            <p:spPr bwMode="auto">
              <a:xfrm>
                <a:off x="960" y="2292"/>
                <a:ext cx="67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63" name="Line 45"/>
              <p:cNvSpPr>
                <a:spLocks noChangeShapeType="1"/>
              </p:cNvSpPr>
              <p:nvPr/>
            </p:nvSpPr>
            <p:spPr bwMode="auto">
              <a:xfrm>
                <a:off x="960"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7664" name="Line 46"/>
              <p:cNvSpPr>
                <a:spLocks noChangeShapeType="1"/>
              </p:cNvSpPr>
              <p:nvPr/>
            </p:nvSpPr>
            <p:spPr bwMode="auto">
              <a:xfrm>
                <a:off x="1632" y="1776"/>
                <a:ext cx="0" cy="516"/>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7658" name="Text Box 47"/>
            <p:cNvSpPr txBox="1">
              <a:spLocks noChangeArrowheads="1"/>
            </p:cNvSpPr>
            <p:nvPr/>
          </p:nvSpPr>
          <p:spPr bwMode="auto">
            <a:xfrm>
              <a:off x="816" y="2784"/>
              <a:ext cx="157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新規作成した</a:t>
              </a:r>
              <a:r>
                <a:rPr lang="en-US" altLang="ja-JP"/>
                <a:t>PCB</a:t>
              </a:r>
            </a:p>
          </p:txBody>
        </p:sp>
      </p:grpSp>
      <p:sp>
        <p:nvSpPr>
          <p:cNvPr id="382000" name="Line 48"/>
          <p:cNvSpPr>
            <a:spLocks noChangeShapeType="1"/>
          </p:cNvSpPr>
          <p:nvPr/>
        </p:nvSpPr>
        <p:spPr bwMode="auto">
          <a:xfrm flipH="1">
            <a:off x="2590800" y="2971800"/>
            <a:ext cx="4038600" cy="21336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82001" name="Text Box 49"/>
          <p:cNvSpPr txBox="1">
            <a:spLocks noChangeArrowheads="1"/>
          </p:cNvSpPr>
          <p:nvPr/>
        </p:nvSpPr>
        <p:spPr bwMode="auto">
          <a:xfrm>
            <a:off x="4114800" y="4800600"/>
            <a:ext cx="40957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生成したプロセスの</a:t>
            </a:r>
            <a:r>
              <a:rPr lang="en-US" altLang="ja-JP" sz="2800"/>
              <a:t>PCB</a:t>
            </a:r>
            <a:r>
              <a:rPr lang="ja-JP" altLang="en-US" sz="2800"/>
              <a:t>を</a:t>
            </a:r>
          </a:p>
          <a:p>
            <a:pPr eaLnBrk="1" hangingPunct="1"/>
            <a:r>
              <a:rPr lang="ja-JP" altLang="en-US" sz="2800"/>
              <a:t>実行可能キューに加える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81957"/>
                                        </p:tgtEl>
                                        <p:attrNameLst>
                                          <p:attrName>style.visibility</p:attrName>
                                        </p:attrNameLst>
                                      </p:cBhvr>
                                      <p:to>
                                        <p:strVal val="visible"/>
                                      </p:to>
                                    </p:set>
                                    <p:animEffect transition="in" filter="checkerboard(across)">
                                      <p:cBhvr>
                                        <p:cTn id="7" dur="500"/>
                                        <p:tgtEl>
                                          <p:spTgt spid="3819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81991"/>
                                        </p:tgtEl>
                                        <p:attrNameLst>
                                          <p:attrName>style.visibility</p:attrName>
                                        </p:attrNameLst>
                                      </p:cBhvr>
                                      <p:to>
                                        <p:strVal val="visible"/>
                                      </p:to>
                                    </p:set>
                                    <p:animEffect transition="in" filter="checkerboard(across)">
                                      <p:cBhvr>
                                        <p:cTn id="12" dur="500"/>
                                        <p:tgtEl>
                                          <p:spTgt spid="3819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82000"/>
                                        </p:tgtEl>
                                        <p:attrNameLst>
                                          <p:attrName>style.visibility</p:attrName>
                                        </p:attrNameLst>
                                      </p:cBhvr>
                                      <p:to>
                                        <p:strVal val="visible"/>
                                      </p:to>
                                    </p:set>
                                    <p:animEffect transition="in" filter="wipe(right)">
                                      <p:cBhvr>
                                        <p:cTn id="17" dur="500"/>
                                        <p:tgtEl>
                                          <p:spTgt spid="3820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82001"/>
                                        </p:tgtEl>
                                        <p:attrNameLst>
                                          <p:attrName>style.visibility</p:attrName>
                                        </p:attrNameLst>
                                      </p:cBhvr>
                                      <p:to>
                                        <p:strVal val="visible"/>
                                      </p:to>
                                    </p:set>
                                    <p:animEffect transition="in" filter="checkerboard(across)">
                                      <p:cBhvr>
                                        <p:cTn id="22" dur="500"/>
                                        <p:tgtEl>
                                          <p:spTgt spid="3820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000" grpId="0" animBg="1"/>
      <p:bldP spid="382001"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800100"/>
            <a:ext cx="7772400" cy="762000"/>
          </a:xfrm>
        </p:spPr>
        <p:txBody>
          <a:bodyPr/>
          <a:lstStyle/>
          <a:p>
            <a:pPr eaLnBrk="1" hangingPunct="1"/>
            <a:r>
              <a:rPr lang="ja-JP" altLang="en-US"/>
              <a:t>プロセスの階層</a:t>
            </a:r>
          </a:p>
        </p:txBody>
      </p:sp>
      <p:sp>
        <p:nvSpPr>
          <p:cNvPr id="28675" name="Rectangle 3"/>
          <p:cNvSpPr>
            <a:spLocks noGrp="1" noChangeArrowheads="1"/>
          </p:cNvSpPr>
          <p:nvPr>
            <p:ph type="body" idx="1"/>
          </p:nvPr>
        </p:nvSpPr>
        <p:spPr>
          <a:xfrm>
            <a:off x="685800" y="1981200"/>
            <a:ext cx="7772400" cy="838200"/>
          </a:xfrm>
        </p:spPr>
        <p:txBody>
          <a:bodyPr/>
          <a:lstStyle/>
          <a:p>
            <a:pPr eaLnBrk="1" hangingPunct="1"/>
            <a:r>
              <a:rPr lang="ja-JP" altLang="en-US"/>
              <a:t>プロセスの生成は階層的に行われる</a:t>
            </a:r>
          </a:p>
        </p:txBody>
      </p:sp>
      <p:sp>
        <p:nvSpPr>
          <p:cNvPr id="28676" name="Rectangle 4"/>
          <p:cNvSpPr>
            <a:spLocks noChangeArrowheads="1"/>
          </p:cNvSpPr>
          <p:nvPr/>
        </p:nvSpPr>
        <p:spPr bwMode="auto">
          <a:xfrm>
            <a:off x="3581400" y="2667000"/>
            <a:ext cx="1752600" cy="838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親プロセス</a:t>
            </a:r>
          </a:p>
        </p:txBody>
      </p:sp>
      <p:grpSp>
        <p:nvGrpSpPr>
          <p:cNvPr id="335882" name="Group 10"/>
          <p:cNvGrpSpPr>
            <a:grpSpLocks/>
          </p:cNvGrpSpPr>
          <p:nvPr/>
        </p:nvGrpSpPr>
        <p:grpSpPr bwMode="auto">
          <a:xfrm>
            <a:off x="1981200" y="3352800"/>
            <a:ext cx="2057400" cy="1600200"/>
            <a:chOff x="1248" y="2208"/>
            <a:chExt cx="1296" cy="1008"/>
          </a:xfrm>
        </p:grpSpPr>
        <p:sp>
          <p:nvSpPr>
            <p:cNvPr id="28688" name="Line 5"/>
            <p:cNvSpPr>
              <a:spLocks noChangeShapeType="1"/>
            </p:cNvSpPr>
            <p:nvPr/>
          </p:nvSpPr>
          <p:spPr bwMode="auto">
            <a:xfrm flipH="1">
              <a:off x="1728" y="2304"/>
              <a:ext cx="816"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689" name="Text Box 6"/>
            <p:cNvSpPr txBox="1">
              <a:spLocks noChangeArrowheads="1"/>
            </p:cNvSpPr>
            <p:nvPr/>
          </p:nvSpPr>
          <p:spPr bwMode="auto">
            <a:xfrm>
              <a:off x="1728" y="2208"/>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生成</a:t>
              </a:r>
            </a:p>
          </p:txBody>
        </p:sp>
        <p:sp>
          <p:nvSpPr>
            <p:cNvPr id="28690" name="Rectangle 8"/>
            <p:cNvSpPr>
              <a:spLocks noChangeArrowheads="1"/>
            </p:cNvSpPr>
            <p:nvPr/>
          </p:nvSpPr>
          <p:spPr bwMode="auto">
            <a:xfrm>
              <a:off x="1248" y="2688"/>
              <a:ext cx="1104" cy="52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子プロセス</a:t>
              </a:r>
            </a:p>
          </p:txBody>
        </p:sp>
      </p:grpSp>
      <p:grpSp>
        <p:nvGrpSpPr>
          <p:cNvPr id="335883" name="Group 11"/>
          <p:cNvGrpSpPr>
            <a:grpSpLocks/>
          </p:cNvGrpSpPr>
          <p:nvPr/>
        </p:nvGrpSpPr>
        <p:grpSpPr bwMode="auto">
          <a:xfrm>
            <a:off x="4876800" y="3505200"/>
            <a:ext cx="2133600" cy="1447800"/>
            <a:chOff x="3072" y="2304"/>
            <a:chExt cx="1344" cy="912"/>
          </a:xfrm>
        </p:grpSpPr>
        <p:sp>
          <p:nvSpPr>
            <p:cNvPr id="28686" name="Line 7"/>
            <p:cNvSpPr>
              <a:spLocks noChangeShapeType="1"/>
            </p:cNvSpPr>
            <p:nvPr/>
          </p:nvSpPr>
          <p:spPr bwMode="auto">
            <a:xfrm>
              <a:off x="3072" y="2304"/>
              <a:ext cx="816"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687" name="Rectangle 9"/>
            <p:cNvSpPr>
              <a:spLocks noChangeArrowheads="1"/>
            </p:cNvSpPr>
            <p:nvPr/>
          </p:nvSpPr>
          <p:spPr bwMode="auto">
            <a:xfrm>
              <a:off x="3312" y="2688"/>
              <a:ext cx="1104" cy="52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子プロセス</a:t>
              </a:r>
            </a:p>
          </p:txBody>
        </p:sp>
      </p:grpSp>
      <p:grpSp>
        <p:nvGrpSpPr>
          <p:cNvPr id="335892" name="Group 20"/>
          <p:cNvGrpSpPr>
            <a:grpSpLocks/>
          </p:cNvGrpSpPr>
          <p:nvPr/>
        </p:nvGrpSpPr>
        <p:grpSpPr bwMode="auto">
          <a:xfrm>
            <a:off x="762000" y="4953000"/>
            <a:ext cx="1828800" cy="1447800"/>
            <a:chOff x="480" y="3120"/>
            <a:chExt cx="1152" cy="912"/>
          </a:xfrm>
        </p:grpSpPr>
        <p:sp>
          <p:nvSpPr>
            <p:cNvPr id="28684" name="Line 14"/>
            <p:cNvSpPr>
              <a:spLocks noChangeShapeType="1"/>
            </p:cNvSpPr>
            <p:nvPr/>
          </p:nvSpPr>
          <p:spPr bwMode="auto">
            <a:xfrm flipH="1">
              <a:off x="1008" y="3120"/>
              <a:ext cx="624"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685" name="Rectangle 16"/>
            <p:cNvSpPr>
              <a:spLocks noChangeArrowheads="1"/>
            </p:cNvSpPr>
            <p:nvPr/>
          </p:nvSpPr>
          <p:spPr bwMode="auto">
            <a:xfrm>
              <a:off x="480" y="3504"/>
              <a:ext cx="1104" cy="52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孫プロセス</a:t>
              </a:r>
            </a:p>
          </p:txBody>
        </p:sp>
      </p:grpSp>
      <p:grpSp>
        <p:nvGrpSpPr>
          <p:cNvPr id="335893" name="Group 21"/>
          <p:cNvGrpSpPr>
            <a:grpSpLocks/>
          </p:cNvGrpSpPr>
          <p:nvPr/>
        </p:nvGrpSpPr>
        <p:grpSpPr bwMode="auto">
          <a:xfrm>
            <a:off x="3124200" y="4953000"/>
            <a:ext cx="1828800" cy="1447800"/>
            <a:chOff x="1968" y="3120"/>
            <a:chExt cx="1152" cy="912"/>
          </a:xfrm>
        </p:grpSpPr>
        <p:sp>
          <p:nvSpPr>
            <p:cNvPr id="28682" name="Line 18"/>
            <p:cNvSpPr>
              <a:spLocks noChangeShapeType="1"/>
            </p:cNvSpPr>
            <p:nvPr/>
          </p:nvSpPr>
          <p:spPr bwMode="auto">
            <a:xfrm>
              <a:off x="1968" y="3120"/>
              <a:ext cx="624"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8683" name="Rectangle 19"/>
            <p:cNvSpPr>
              <a:spLocks noChangeArrowheads="1"/>
            </p:cNvSpPr>
            <p:nvPr/>
          </p:nvSpPr>
          <p:spPr bwMode="auto">
            <a:xfrm>
              <a:off x="2016" y="3504"/>
              <a:ext cx="1104" cy="52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孫プロセス</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35882"/>
                                        </p:tgtEl>
                                        <p:attrNameLst>
                                          <p:attrName>style.visibility</p:attrName>
                                        </p:attrNameLst>
                                      </p:cBhvr>
                                      <p:to>
                                        <p:strVal val="visible"/>
                                      </p:to>
                                    </p:set>
                                    <p:animEffect transition="in" filter="wipe(up)">
                                      <p:cBhvr>
                                        <p:cTn id="7" dur="500"/>
                                        <p:tgtEl>
                                          <p:spTgt spid="3358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35883"/>
                                        </p:tgtEl>
                                        <p:attrNameLst>
                                          <p:attrName>style.visibility</p:attrName>
                                        </p:attrNameLst>
                                      </p:cBhvr>
                                      <p:to>
                                        <p:strVal val="visible"/>
                                      </p:to>
                                    </p:set>
                                    <p:animEffect transition="in" filter="wipe(up)">
                                      <p:cBhvr>
                                        <p:cTn id="12" dur="500"/>
                                        <p:tgtEl>
                                          <p:spTgt spid="3358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35892"/>
                                        </p:tgtEl>
                                        <p:attrNameLst>
                                          <p:attrName>style.visibility</p:attrName>
                                        </p:attrNameLst>
                                      </p:cBhvr>
                                      <p:to>
                                        <p:strVal val="visible"/>
                                      </p:to>
                                    </p:set>
                                    <p:animEffect transition="in" filter="wipe(up)">
                                      <p:cBhvr>
                                        <p:cTn id="17" dur="500"/>
                                        <p:tgtEl>
                                          <p:spTgt spid="3358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335893"/>
                                        </p:tgtEl>
                                        <p:attrNameLst>
                                          <p:attrName>style.visibility</p:attrName>
                                        </p:attrNameLst>
                                      </p:cBhvr>
                                      <p:to>
                                        <p:strVal val="visible"/>
                                      </p:to>
                                    </p:set>
                                    <p:animEffect transition="in" filter="wipe(up)">
                                      <p:cBhvr>
                                        <p:cTn id="22" dur="500"/>
                                        <p:tgtEl>
                                          <p:spTgt spid="335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プロセスの消滅</a:t>
            </a:r>
            <a:r>
              <a:rPr lang="ja-JP" altLang="en-US" sz="3600">
                <a:latin typeface="Times New Roman" panose="02020603050405020304" pitchFamily="18" charset="0"/>
              </a:rPr>
              <a:t>(</a:t>
            </a:r>
            <a:r>
              <a:rPr lang="en-US" altLang="ja-JP" sz="3600">
                <a:latin typeface="Times New Roman" panose="02020603050405020304" pitchFamily="18" charset="0"/>
              </a:rPr>
              <a:t>destroy)</a:t>
            </a:r>
          </a:p>
        </p:txBody>
      </p:sp>
      <p:sp>
        <p:nvSpPr>
          <p:cNvPr id="2969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プロセスの消滅</a:t>
            </a:r>
          </a:p>
          <a:p>
            <a:pPr lvl="1" eaLnBrk="1" hangingPunct="1"/>
            <a:r>
              <a:rPr lang="ja-JP" altLang="en-US">
                <a:latin typeface="Times New Roman" panose="02020603050405020304" pitchFamily="18" charset="0"/>
              </a:rPr>
              <a:t>正常終了</a:t>
            </a:r>
          </a:p>
          <a:p>
            <a:pPr lvl="2" eaLnBrk="1" hangingPunct="1"/>
            <a:r>
              <a:rPr lang="en-US" altLang="ja-JP">
                <a:latin typeface="Times New Roman" panose="02020603050405020304" pitchFamily="18" charset="0"/>
              </a:rPr>
              <a:t>PCB</a:t>
            </a:r>
            <a:r>
              <a:rPr lang="ja-JP" altLang="en-US">
                <a:latin typeface="Times New Roman" panose="02020603050405020304" pitchFamily="18" charset="0"/>
              </a:rPr>
              <a:t>領域の解放</a:t>
            </a:r>
          </a:p>
          <a:p>
            <a:pPr lvl="1" eaLnBrk="1" hangingPunct="1"/>
            <a:r>
              <a:rPr lang="ja-JP" altLang="en-US">
                <a:latin typeface="Times New Roman" panose="02020603050405020304" pitchFamily="18" charset="0"/>
              </a:rPr>
              <a:t>異常終了</a:t>
            </a:r>
          </a:p>
          <a:p>
            <a:pPr lvl="2" eaLnBrk="1" hangingPunct="1"/>
            <a:r>
              <a:rPr lang="ja-JP" altLang="en-US">
                <a:latin typeface="Times New Roman" panose="02020603050405020304" pitchFamily="18" charset="0"/>
              </a:rPr>
              <a:t>種々の後始末、コアダンプ等が必要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800100"/>
            <a:ext cx="7772400" cy="762000"/>
          </a:xfrm>
        </p:spPr>
        <p:txBody>
          <a:bodyPr/>
          <a:lstStyle/>
          <a:p>
            <a:pPr eaLnBrk="1" hangingPunct="1"/>
            <a:r>
              <a:rPr lang="ja-JP" altLang="en-US"/>
              <a:t>プロセスの状態遷移</a:t>
            </a:r>
          </a:p>
        </p:txBody>
      </p:sp>
      <p:sp>
        <p:nvSpPr>
          <p:cNvPr id="29699" name="Oval 3"/>
          <p:cNvSpPr>
            <a:spLocks noChangeArrowheads="1"/>
          </p:cNvSpPr>
          <p:nvPr/>
        </p:nvSpPr>
        <p:spPr bwMode="auto">
          <a:xfrm>
            <a:off x="3505200" y="21336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実行可能</a:t>
            </a:r>
          </a:p>
        </p:txBody>
      </p:sp>
      <p:sp>
        <p:nvSpPr>
          <p:cNvPr id="29700" name="Oval 4"/>
          <p:cNvSpPr>
            <a:spLocks noChangeArrowheads="1"/>
          </p:cNvSpPr>
          <p:nvPr/>
        </p:nvSpPr>
        <p:spPr bwMode="auto">
          <a:xfrm>
            <a:off x="1371600" y="45720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実行中</a:t>
            </a:r>
          </a:p>
        </p:txBody>
      </p:sp>
      <p:sp>
        <p:nvSpPr>
          <p:cNvPr id="29701" name="Oval 5"/>
          <p:cNvSpPr>
            <a:spLocks noChangeArrowheads="1"/>
          </p:cNvSpPr>
          <p:nvPr/>
        </p:nvSpPr>
        <p:spPr bwMode="auto">
          <a:xfrm>
            <a:off x="5715000" y="4572000"/>
            <a:ext cx="2057400" cy="1143000"/>
          </a:xfrm>
          <a:prstGeom prst="ellipse">
            <a:avLst/>
          </a:prstGeom>
          <a:solidFill>
            <a:srgbClr val="CCFF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ブロック</a:t>
            </a:r>
          </a:p>
        </p:txBody>
      </p:sp>
      <p:sp>
        <p:nvSpPr>
          <p:cNvPr id="235526" name="AutoShape 6"/>
          <p:cNvSpPr>
            <a:spLocks noChangeArrowheads="1"/>
          </p:cNvSpPr>
          <p:nvPr/>
        </p:nvSpPr>
        <p:spPr bwMode="auto">
          <a:xfrm>
            <a:off x="533400" y="1752600"/>
            <a:ext cx="2133600" cy="38100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プロセス生成</a:t>
            </a:r>
          </a:p>
        </p:txBody>
      </p:sp>
      <p:sp>
        <p:nvSpPr>
          <p:cNvPr id="235527" name="Line 7"/>
          <p:cNvSpPr>
            <a:spLocks noChangeShapeType="1"/>
          </p:cNvSpPr>
          <p:nvPr/>
        </p:nvSpPr>
        <p:spPr bwMode="auto">
          <a:xfrm>
            <a:off x="2667000" y="2057400"/>
            <a:ext cx="838200" cy="4572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35533" name="Group 13"/>
          <p:cNvGrpSpPr>
            <a:grpSpLocks/>
          </p:cNvGrpSpPr>
          <p:nvPr/>
        </p:nvGrpSpPr>
        <p:grpSpPr bwMode="auto">
          <a:xfrm>
            <a:off x="2819400" y="3200400"/>
            <a:ext cx="2465388" cy="1431925"/>
            <a:chOff x="1776" y="2016"/>
            <a:chExt cx="1553" cy="902"/>
          </a:xfrm>
        </p:grpSpPr>
        <p:sp>
          <p:nvSpPr>
            <p:cNvPr id="29717" name="Line 8"/>
            <p:cNvSpPr>
              <a:spLocks noChangeShapeType="1"/>
            </p:cNvSpPr>
            <p:nvPr/>
          </p:nvSpPr>
          <p:spPr bwMode="auto">
            <a:xfrm flipH="1">
              <a:off x="1776" y="2016"/>
              <a:ext cx="768" cy="86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8" name="Text Box 12"/>
            <p:cNvSpPr txBox="1">
              <a:spLocks noChangeArrowheads="1"/>
            </p:cNvSpPr>
            <p:nvPr/>
          </p:nvSpPr>
          <p:spPr bwMode="auto">
            <a:xfrm>
              <a:off x="2064" y="2400"/>
              <a:ext cx="126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a:t>
              </a:r>
            </a:p>
            <a:p>
              <a:pPr eaLnBrk="1" hangingPunct="1"/>
              <a:r>
                <a:rPr lang="ja-JP" altLang="en-US"/>
                <a:t>(スケジューラ)</a:t>
              </a:r>
            </a:p>
          </p:txBody>
        </p:sp>
      </p:grpSp>
      <p:grpSp>
        <p:nvGrpSpPr>
          <p:cNvPr id="235535" name="Group 15"/>
          <p:cNvGrpSpPr>
            <a:grpSpLocks/>
          </p:cNvGrpSpPr>
          <p:nvPr/>
        </p:nvGrpSpPr>
        <p:grpSpPr bwMode="auto">
          <a:xfrm>
            <a:off x="1371600" y="3124200"/>
            <a:ext cx="2362200" cy="1371600"/>
            <a:chOff x="864" y="1968"/>
            <a:chExt cx="1488" cy="864"/>
          </a:xfrm>
        </p:grpSpPr>
        <p:sp>
          <p:nvSpPr>
            <p:cNvPr id="29715" name="Line 9"/>
            <p:cNvSpPr>
              <a:spLocks noChangeShapeType="1"/>
            </p:cNvSpPr>
            <p:nvPr/>
          </p:nvSpPr>
          <p:spPr bwMode="auto">
            <a:xfrm flipH="1">
              <a:off x="1584" y="1968"/>
              <a:ext cx="768" cy="864"/>
            </a:xfrm>
            <a:prstGeom prst="line">
              <a:avLst/>
            </a:prstGeom>
            <a:noFill/>
            <a:ln w="38100">
              <a:solidFill>
                <a:srgbClr val="FF99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6" name="Text Box 14"/>
            <p:cNvSpPr txBox="1">
              <a:spLocks noChangeArrowheads="1"/>
            </p:cNvSpPr>
            <p:nvPr/>
          </p:nvSpPr>
          <p:spPr bwMode="auto">
            <a:xfrm>
              <a:off x="864" y="2208"/>
              <a:ext cx="1265"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タイムアウト</a:t>
              </a:r>
            </a:p>
            <a:p>
              <a:pPr eaLnBrk="1" hangingPunct="1"/>
              <a:r>
                <a:rPr lang="ja-JP" altLang="en-US"/>
                <a:t>(スケジューラ)</a:t>
              </a:r>
            </a:p>
          </p:txBody>
        </p:sp>
      </p:grpSp>
      <p:grpSp>
        <p:nvGrpSpPr>
          <p:cNvPr id="235537" name="Group 17"/>
          <p:cNvGrpSpPr>
            <a:grpSpLocks/>
          </p:cNvGrpSpPr>
          <p:nvPr/>
        </p:nvGrpSpPr>
        <p:grpSpPr bwMode="auto">
          <a:xfrm>
            <a:off x="5257800" y="3200400"/>
            <a:ext cx="2684463" cy="1371600"/>
            <a:chOff x="3312" y="2016"/>
            <a:chExt cx="1691" cy="864"/>
          </a:xfrm>
        </p:grpSpPr>
        <p:sp>
          <p:nvSpPr>
            <p:cNvPr id="29713" name="Line 10"/>
            <p:cNvSpPr>
              <a:spLocks noChangeShapeType="1"/>
            </p:cNvSpPr>
            <p:nvPr/>
          </p:nvSpPr>
          <p:spPr bwMode="auto">
            <a:xfrm>
              <a:off x="3312" y="2016"/>
              <a:ext cx="768" cy="864"/>
            </a:xfrm>
            <a:prstGeom prst="line">
              <a:avLst/>
            </a:prstGeom>
            <a:noFill/>
            <a:ln w="38100">
              <a:solidFill>
                <a:srgbClr val="FF99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4" name="Text Box 16"/>
            <p:cNvSpPr txBox="1">
              <a:spLocks noChangeArrowheads="1"/>
            </p:cNvSpPr>
            <p:nvPr/>
          </p:nvSpPr>
          <p:spPr bwMode="auto">
            <a:xfrm>
              <a:off x="3744" y="2064"/>
              <a:ext cx="1259"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IO</a:t>
              </a:r>
              <a:r>
                <a:rPr lang="ja-JP" altLang="en-US"/>
                <a:t>完了</a:t>
              </a:r>
            </a:p>
            <a:p>
              <a:pPr eaLnBrk="1" hangingPunct="1"/>
              <a:r>
                <a:rPr lang="ja-JP" altLang="en-US"/>
                <a:t>イベント完了</a:t>
              </a:r>
            </a:p>
            <a:p>
              <a:pPr eaLnBrk="1" hangingPunct="1"/>
              <a:r>
                <a:rPr lang="ja-JP" altLang="en-US"/>
                <a:t>(外部イベント)</a:t>
              </a:r>
            </a:p>
          </p:txBody>
        </p:sp>
      </p:grpSp>
      <p:grpSp>
        <p:nvGrpSpPr>
          <p:cNvPr id="235539" name="Group 19"/>
          <p:cNvGrpSpPr>
            <a:grpSpLocks/>
          </p:cNvGrpSpPr>
          <p:nvPr/>
        </p:nvGrpSpPr>
        <p:grpSpPr bwMode="auto">
          <a:xfrm>
            <a:off x="3505200" y="5181600"/>
            <a:ext cx="4178300" cy="1263650"/>
            <a:chOff x="2208" y="3264"/>
            <a:chExt cx="2632" cy="796"/>
          </a:xfrm>
        </p:grpSpPr>
        <p:sp>
          <p:nvSpPr>
            <p:cNvPr id="29711" name="Line 11"/>
            <p:cNvSpPr>
              <a:spLocks noChangeShapeType="1"/>
            </p:cNvSpPr>
            <p:nvPr/>
          </p:nvSpPr>
          <p:spPr bwMode="auto">
            <a:xfrm>
              <a:off x="2208" y="3264"/>
              <a:ext cx="13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2" name="Text Box 18"/>
            <p:cNvSpPr txBox="1">
              <a:spLocks noChangeArrowheads="1"/>
            </p:cNvSpPr>
            <p:nvPr/>
          </p:nvSpPr>
          <p:spPr bwMode="auto">
            <a:xfrm>
              <a:off x="2352" y="3312"/>
              <a:ext cx="2488"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IO</a:t>
              </a:r>
              <a:r>
                <a:rPr lang="ja-JP" altLang="en-US"/>
                <a:t>待ち</a:t>
              </a:r>
            </a:p>
            <a:p>
              <a:pPr eaLnBrk="1" hangingPunct="1"/>
              <a:r>
                <a:rPr lang="ja-JP" altLang="en-US"/>
                <a:t>イベント待ち</a:t>
              </a:r>
            </a:p>
            <a:p>
              <a:pPr eaLnBrk="1" hangingPunct="1"/>
              <a:r>
                <a:rPr lang="ja-JP" altLang="en-US"/>
                <a:t>(プロセス自身</a:t>
              </a:r>
              <a:r>
                <a:rPr lang="en-US" altLang="ja-JP"/>
                <a:t>or</a:t>
              </a:r>
              <a:r>
                <a:rPr lang="ja-JP" altLang="en-US"/>
                <a:t>外部イベント)</a:t>
              </a:r>
            </a:p>
          </p:txBody>
        </p:sp>
      </p:grpSp>
      <p:grpSp>
        <p:nvGrpSpPr>
          <p:cNvPr id="235544" name="Group 24"/>
          <p:cNvGrpSpPr>
            <a:grpSpLocks/>
          </p:cNvGrpSpPr>
          <p:nvPr/>
        </p:nvGrpSpPr>
        <p:grpSpPr bwMode="auto">
          <a:xfrm>
            <a:off x="381000" y="5562600"/>
            <a:ext cx="2057400" cy="914400"/>
            <a:chOff x="240" y="3504"/>
            <a:chExt cx="1296" cy="576"/>
          </a:xfrm>
        </p:grpSpPr>
        <p:sp>
          <p:nvSpPr>
            <p:cNvPr id="29709" name="Line 21"/>
            <p:cNvSpPr>
              <a:spLocks noChangeShapeType="1"/>
            </p:cNvSpPr>
            <p:nvPr/>
          </p:nvSpPr>
          <p:spPr bwMode="auto">
            <a:xfrm flipH="1">
              <a:off x="768" y="3504"/>
              <a:ext cx="240" cy="288"/>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10" name="AutoShape 22"/>
            <p:cNvSpPr>
              <a:spLocks noChangeArrowheads="1"/>
            </p:cNvSpPr>
            <p:nvPr/>
          </p:nvSpPr>
          <p:spPr bwMode="auto">
            <a:xfrm>
              <a:off x="240" y="3840"/>
              <a:ext cx="1296" cy="24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プロセス終了</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5526"/>
                                        </p:tgtEl>
                                        <p:attrNameLst>
                                          <p:attrName>style.visibility</p:attrName>
                                        </p:attrNameLst>
                                      </p:cBhvr>
                                      <p:to>
                                        <p:strVal val="visible"/>
                                      </p:to>
                                    </p:set>
                                    <p:animEffect transition="in" filter="checkerboard(across)">
                                      <p:cBhvr>
                                        <p:cTn id="7" dur="500"/>
                                        <p:tgtEl>
                                          <p:spTgt spid="23552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5527"/>
                                        </p:tgtEl>
                                        <p:attrNameLst>
                                          <p:attrName>style.visibility</p:attrName>
                                        </p:attrNameLst>
                                      </p:cBhvr>
                                      <p:to>
                                        <p:strVal val="visible"/>
                                      </p:to>
                                    </p:set>
                                    <p:animEffect transition="in" filter="wipe(left)">
                                      <p:cBhvr>
                                        <p:cTn id="11" dur="500"/>
                                        <p:tgtEl>
                                          <p:spTgt spid="23552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235533"/>
                                        </p:tgtEl>
                                        <p:attrNameLst>
                                          <p:attrName>style.visibility</p:attrName>
                                        </p:attrNameLst>
                                      </p:cBhvr>
                                      <p:to>
                                        <p:strVal val="visible"/>
                                      </p:to>
                                    </p:set>
                                    <p:animEffect transition="in" filter="wipe(up)">
                                      <p:cBhvr>
                                        <p:cTn id="16" dur="500"/>
                                        <p:tgtEl>
                                          <p:spTgt spid="2355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235535"/>
                                        </p:tgtEl>
                                        <p:attrNameLst>
                                          <p:attrName>style.visibility</p:attrName>
                                        </p:attrNameLst>
                                      </p:cBhvr>
                                      <p:to>
                                        <p:strVal val="visible"/>
                                      </p:to>
                                    </p:set>
                                    <p:animEffect transition="in" filter="wipe(down)">
                                      <p:cBhvr>
                                        <p:cTn id="21" dur="500"/>
                                        <p:tgtEl>
                                          <p:spTgt spid="23553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235539"/>
                                        </p:tgtEl>
                                        <p:attrNameLst>
                                          <p:attrName>style.visibility</p:attrName>
                                        </p:attrNameLst>
                                      </p:cBhvr>
                                      <p:to>
                                        <p:strVal val="visible"/>
                                      </p:to>
                                    </p:set>
                                    <p:animEffect transition="in" filter="wipe(left)">
                                      <p:cBhvr>
                                        <p:cTn id="26" dur="500"/>
                                        <p:tgtEl>
                                          <p:spTgt spid="23553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235537"/>
                                        </p:tgtEl>
                                        <p:attrNameLst>
                                          <p:attrName>style.visibility</p:attrName>
                                        </p:attrNameLst>
                                      </p:cBhvr>
                                      <p:to>
                                        <p:strVal val="visible"/>
                                      </p:to>
                                    </p:set>
                                    <p:animEffect transition="in" filter="wipe(down)">
                                      <p:cBhvr>
                                        <p:cTn id="31" dur="500"/>
                                        <p:tgtEl>
                                          <p:spTgt spid="2355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235544"/>
                                        </p:tgtEl>
                                        <p:attrNameLst>
                                          <p:attrName>style.visibility</p:attrName>
                                        </p:attrNameLst>
                                      </p:cBhvr>
                                      <p:to>
                                        <p:strVal val="visible"/>
                                      </p:to>
                                    </p:set>
                                    <p:animEffect transition="in" filter="wipe(up)">
                                      <p:cBhvr>
                                        <p:cTn id="36" dur="500"/>
                                        <p:tgtEl>
                                          <p:spTgt spid="235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6" grpId="0" animBg="1" autoUpdateAnimBg="0"/>
      <p:bldP spid="23552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800100"/>
            <a:ext cx="7772400" cy="762000"/>
          </a:xfrm>
        </p:spPr>
        <p:txBody>
          <a:bodyPr/>
          <a:lstStyle/>
          <a:p>
            <a:pPr eaLnBrk="1" hangingPunct="1"/>
            <a:r>
              <a:rPr lang="ja-JP" altLang="en-US"/>
              <a:t>プロセスの消滅</a:t>
            </a:r>
          </a:p>
        </p:txBody>
      </p:sp>
      <p:sp>
        <p:nvSpPr>
          <p:cNvPr id="30723" name="Rectangle 3"/>
          <p:cNvSpPr>
            <a:spLocks noChangeArrowheads="1"/>
          </p:cNvSpPr>
          <p:nvPr/>
        </p:nvSpPr>
        <p:spPr bwMode="auto">
          <a:xfrm>
            <a:off x="914400" y="2057400"/>
            <a:ext cx="7467600" cy="3505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30724" name="Group 21"/>
          <p:cNvGrpSpPr>
            <a:grpSpLocks/>
          </p:cNvGrpSpPr>
          <p:nvPr/>
        </p:nvGrpSpPr>
        <p:grpSpPr bwMode="auto">
          <a:xfrm>
            <a:off x="1752600" y="3581400"/>
            <a:ext cx="838200" cy="1365250"/>
            <a:chOff x="3744" y="1632"/>
            <a:chExt cx="528" cy="860"/>
          </a:xfrm>
        </p:grpSpPr>
        <p:sp>
          <p:nvSpPr>
            <p:cNvPr id="30743" name="Line 9"/>
            <p:cNvSpPr>
              <a:spLocks noChangeShapeType="1"/>
            </p:cNvSpPr>
            <p:nvPr/>
          </p:nvSpPr>
          <p:spPr bwMode="auto">
            <a:xfrm>
              <a:off x="3744" y="1920"/>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4" name="Line 10"/>
            <p:cNvSpPr>
              <a:spLocks noChangeShapeType="1"/>
            </p:cNvSpPr>
            <p:nvPr/>
          </p:nvSpPr>
          <p:spPr bwMode="auto">
            <a:xfrm>
              <a:off x="3744" y="2063"/>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5" name="Line 11"/>
            <p:cNvSpPr>
              <a:spLocks noChangeShapeType="1"/>
            </p:cNvSpPr>
            <p:nvPr/>
          </p:nvSpPr>
          <p:spPr bwMode="auto">
            <a:xfrm>
              <a:off x="3744" y="2206"/>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6" name="Line 12"/>
            <p:cNvSpPr>
              <a:spLocks noChangeShapeType="1"/>
            </p:cNvSpPr>
            <p:nvPr/>
          </p:nvSpPr>
          <p:spPr bwMode="auto">
            <a:xfrm>
              <a:off x="3744" y="2349"/>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7" name="Line 13"/>
            <p:cNvSpPr>
              <a:spLocks noChangeShapeType="1"/>
            </p:cNvSpPr>
            <p:nvPr/>
          </p:nvSpPr>
          <p:spPr bwMode="auto">
            <a:xfrm>
              <a:off x="3744" y="2492"/>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8" name="Line 14"/>
            <p:cNvSpPr>
              <a:spLocks noChangeShapeType="1"/>
            </p:cNvSpPr>
            <p:nvPr/>
          </p:nvSpPr>
          <p:spPr bwMode="auto">
            <a:xfrm>
              <a:off x="3744" y="1920"/>
              <a:ext cx="0" cy="572"/>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9" name="Line 15"/>
            <p:cNvSpPr>
              <a:spLocks noChangeShapeType="1"/>
            </p:cNvSpPr>
            <p:nvPr/>
          </p:nvSpPr>
          <p:spPr bwMode="auto">
            <a:xfrm>
              <a:off x="4272" y="1920"/>
              <a:ext cx="0" cy="572"/>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50" name="Text Box 20"/>
            <p:cNvSpPr txBox="1">
              <a:spLocks noChangeArrowheads="1"/>
            </p:cNvSpPr>
            <p:nvPr/>
          </p:nvSpPr>
          <p:spPr bwMode="auto">
            <a:xfrm>
              <a:off x="3744" y="1632"/>
              <a:ext cx="4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PCB</a:t>
              </a:r>
            </a:p>
          </p:txBody>
        </p:sp>
      </p:grpSp>
      <p:sp>
        <p:nvSpPr>
          <p:cNvPr id="30725" name="Text Box 22"/>
          <p:cNvSpPr txBox="1">
            <a:spLocks noChangeArrowheads="1"/>
          </p:cNvSpPr>
          <p:nvPr/>
        </p:nvSpPr>
        <p:spPr bwMode="auto">
          <a:xfrm>
            <a:off x="4114800" y="16002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30726" name="Rectangle 23"/>
          <p:cNvSpPr>
            <a:spLocks noChangeArrowheads="1"/>
          </p:cNvSpPr>
          <p:nvPr/>
        </p:nvSpPr>
        <p:spPr bwMode="auto">
          <a:xfrm>
            <a:off x="1143000" y="2590800"/>
            <a:ext cx="3124200" cy="2819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727" name="Text Box 24"/>
          <p:cNvSpPr txBox="1">
            <a:spLocks noChangeArrowheads="1"/>
          </p:cNvSpPr>
          <p:nvPr/>
        </p:nvSpPr>
        <p:spPr bwMode="auto">
          <a:xfrm>
            <a:off x="1828800" y="2133600"/>
            <a:ext cx="1927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カーネル領域</a:t>
            </a:r>
          </a:p>
        </p:txBody>
      </p:sp>
      <p:sp>
        <p:nvSpPr>
          <p:cNvPr id="30728" name="Rectangle 25"/>
          <p:cNvSpPr>
            <a:spLocks noChangeArrowheads="1"/>
          </p:cNvSpPr>
          <p:nvPr/>
        </p:nvSpPr>
        <p:spPr bwMode="auto">
          <a:xfrm>
            <a:off x="4572000" y="2590800"/>
            <a:ext cx="3505200" cy="2819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729" name="Text Box 26"/>
          <p:cNvSpPr txBox="1">
            <a:spLocks noChangeArrowheads="1"/>
          </p:cNvSpPr>
          <p:nvPr/>
        </p:nvSpPr>
        <p:spPr bwMode="auto">
          <a:xfrm>
            <a:off x="5410200" y="2133600"/>
            <a:ext cx="1685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ユーザ領域</a:t>
            </a:r>
          </a:p>
        </p:txBody>
      </p:sp>
      <p:grpSp>
        <p:nvGrpSpPr>
          <p:cNvPr id="30730" name="Group 44"/>
          <p:cNvGrpSpPr>
            <a:grpSpLocks/>
          </p:cNvGrpSpPr>
          <p:nvPr/>
        </p:nvGrpSpPr>
        <p:grpSpPr bwMode="auto">
          <a:xfrm>
            <a:off x="5181600" y="3429000"/>
            <a:ext cx="1319213" cy="1444625"/>
            <a:chOff x="3264" y="2160"/>
            <a:chExt cx="831" cy="910"/>
          </a:xfrm>
        </p:grpSpPr>
        <p:sp>
          <p:nvSpPr>
            <p:cNvPr id="30734" name="Line 33"/>
            <p:cNvSpPr>
              <a:spLocks noChangeShapeType="1"/>
            </p:cNvSpPr>
            <p:nvPr/>
          </p:nvSpPr>
          <p:spPr bwMode="auto">
            <a:xfrm>
              <a:off x="3360" y="2400"/>
              <a:ext cx="62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35" name="Line 34"/>
            <p:cNvSpPr>
              <a:spLocks noChangeShapeType="1"/>
            </p:cNvSpPr>
            <p:nvPr/>
          </p:nvSpPr>
          <p:spPr bwMode="auto">
            <a:xfrm>
              <a:off x="3360" y="2534"/>
              <a:ext cx="62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36" name="Line 35"/>
            <p:cNvSpPr>
              <a:spLocks noChangeShapeType="1"/>
            </p:cNvSpPr>
            <p:nvPr/>
          </p:nvSpPr>
          <p:spPr bwMode="auto">
            <a:xfrm>
              <a:off x="3360" y="2668"/>
              <a:ext cx="62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37" name="Line 36"/>
            <p:cNvSpPr>
              <a:spLocks noChangeShapeType="1"/>
            </p:cNvSpPr>
            <p:nvPr/>
          </p:nvSpPr>
          <p:spPr bwMode="auto">
            <a:xfrm>
              <a:off x="3360" y="2802"/>
              <a:ext cx="62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38" name="Line 37"/>
            <p:cNvSpPr>
              <a:spLocks noChangeShapeType="1"/>
            </p:cNvSpPr>
            <p:nvPr/>
          </p:nvSpPr>
          <p:spPr bwMode="auto">
            <a:xfrm>
              <a:off x="3360" y="2936"/>
              <a:ext cx="62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39" name="Line 38"/>
            <p:cNvSpPr>
              <a:spLocks noChangeShapeType="1"/>
            </p:cNvSpPr>
            <p:nvPr/>
          </p:nvSpPr>
          <p:spPr bwMode="auto">
            <a:xfrm>
              <a:off x="3360" y="3070"/>
              <a:ext cx="62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0" name="Line 39"/>
            <p:cNvSpPr>
              <a:spLocks noChangeShapeType="1"/>
            </p:cNvSpPr>
            <p:nvPr/>
          </p:nvSpPr>
          <p:spPr bwMode="auto">
            <a:xfrm>
              <a:off x="3360" y="2400"/>
              <a:ext cx="0" cy="67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1" name="Line 40"/>
            <p:cNvSpPr>
              <a:spLocks noChangeShapeType="1"/>
            </p:cNvSpPr>
            <p:nvPr/>
          </p:nvSpPr>
          <p:spPr bwMode="auto">
            <a:xfrm>
              <a:off x="3984" y="2400"/>
              <a:ext cx="0" cy="67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742" name="Text Box 43"/>
            <p:cNvSpPr txBox="1">
              <a:spLocks noChangeArrowheads="1"/>
            </p:cNvSpPr>
            <p:nvPr/>
          </p:nvSpPr>
          <p:spPr bwMode="auto">
            <a:xfrm>
              <a:off x="3264" y="2160"/>
              <a:ext cx="83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プログラム</a:t>
              </a:r>
            </a:p>
          </p:txBody>
        </p:sp>
      </p:grpSp>
      <p:sp useBgFill="1">
        <p:nvSpPr>
          <p:cNvPr id="340013" name="Rectangle 45"/>
          <p:cNvSpPr>
            <a:spLocks noChangeArrowheads="1"/>
          </p:cNvSpPr>
          <p:nvPr/>
        </p:nvSpPr>
        <p:spPr bwMode="auto">
          <a:xfrm>
            <a:off x="1524000" y="3657600"/>
            <a:ext cx="1295400" cy="14478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0014" name="Text Box 46"/>
          <p:cNvSpPr txBox="1">
            <a:spLocks noChangeArrowheads="1"/>
          </p:cNvSpPr>
          <p:nvPr/>
        </p:nvSpPr>
        <p:spPr bwMode="auto">
          <a:xfrm>
            <a:off x="1066800" y="5715000"/>
            <a:ext cx="7326313"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r" eaLnBrk="1" hangingPunct="1"/>
            <a:r>
              <a:rPr lang="ja-JP" altLang="en-US" sz="2800"/>
              <a:t>正常終了時はカーネル領域から</a:t>
            </a:r>
            <a:r>
              <a:rPr lang="en-US" altLang="ja-JP" sz="2800"/>
              <a:t>PCB</a:t>
            </a:r>
            <a:r>
              <a:rPr lang="ja-JP" altLang="en-US" sz="2800"/>
              <a:t>を削除する</a:t>
            </a:r>
          </a:p>
          <a:p>
            <a:pPr algn="r" eaLnBrk="1" hangingPunct="1"/>
            <a:r>
              <a:rPr lang="ja-JP" altLang="en-US"/>
              <a:t>(ユーザ領域のプログラムはそのまま)</a:t>
            </a:r>
            <a:endParaRPr lang="ja-JP" altLang="en-US" sz="2800"/>
          </a:p>
        </p:txBody>
      </p:sp>
      <p:sp>
        <p:nvSpPr>
          <p:cNvPr id="30733" name="Text Box 48"/>
          <p:cNvSpPr txBox="1">
            <a:spLocks noChangeArrowheads="1"/>
          </p:cNvSpPr>
          <p:nvPr/>
        </p:nvSpPr>
        <p:spPr bwMode="auto">
          <a:xfrm>
            <a:off x="669925" y="1468438"/>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正常終了時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0013"/>
                                        </p:tgtEl>
                                        <p:attrNameLst>
                                          <p:attrName>style.visibility</p:attrName>
                                        </p:attrNameLst>
                                      </p:cBhvr>
                                      <p:to>
                                        <p:strVal val="visible"/>
                                      </p:to>
                                    </p:set>
                                    <p:animEffect transition="in" filter="checkerboard(across)">
                                      <p:cBhvr>
                                        <p:cTn id="7" dur="500"/>
                                        <p:tgtEl>
                                          <p:spTgt spid="3400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0014"/>
                                        </p:tgtEl>
                                        <p:attrNameLst>
                                          <p:attrName>style.visibility</p:attrName>
                                        </p:attrNameLst>
                                      </p:cBhvr>
                                      <p:to>
                                        <p:strVal val="visible"/>
                                      </p:to>
                                    </p:set>
                                    <p:animEffect transition="in" filter="checkerboard(across)">
                                      <p:cBhvr>
                                        <p:cTn id="12" dur="500"/>
                                        <p:tgtEl>
                                          <p:spTgt spid="3400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13" grpId="0" animBg="1"/>
      <p:bldP spid="340014"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13792" y="256381"/>
            <a:ext cx="7772400" cy="762000"/>
          </a:xfrm>
        </p:spPr>
        <p:txBody>
          <a:bodyPr/>
          <a:lstStyle/>
          <a:p>
            <a:pPr eaLnBrk="1" hangingPunct="1"/>
            <a:r>
              <a:rPr lang="ja-JP" altLang="en-US" dirty="0">
                <a:latin typeface="Times New Roman" panose="02020603050405020304" pitchFamily="18" charset="0"/>
              </a:rPr>
              <a:t>プロセスの消滅</a:t>
            </a:r>
          </a:p>
        </p:txBody>
      </p:sp>
      <p:sp>
        <p:nvSpPr>
          <p:cNvPr id="31747" name="Rectangle 3"/>
          <p:cNvSpPr>
            <a:spLocks noGrp="1" noChangeArrowheads="1"/>
          </p:cNvSpPr>
          <p:nvPr>
            <p:ph type="body" idx="1"/>
          </p:nvPr>
        </p:nvSpPr>
        <p:spPr>
          <a:xfrm>
            <a:off x="713792" y="1031565"/>
            <a:ext cx="7772400" cy="4114800"/>
          </a:xfrm>
        </p:spPr>
        <p:txBody>
          <a:bodyPr/>
          <a:lstStyle/>
          <a:p>
            <a:pPr marL="609600" indent="-609600" eaLnBrk="1" hangingPunct="1"/>
            <a:r>
              <a:rPr lang="ja-JP" altLang="en-US" dirty="0">
                <a:latin typeface="Times New Roman" panose="02020603050405020304" pitchFamily="18" charset="0"/>
              </a:rPr>
              <a:t>異常終了時</a:t>
            </a:r>
          </a:p>
          <a:p>
            <a:pPr marL="990600" lvl="1" indent="-533400" eaLnBrk="1" hangingPunct="1">
              <a:buFont typeface="Wingdings" panose="05000000000000000000" pitchFamily="2" charset="2"/>
              <a:buAutoNum type="arabicPeriod"/>
            </a:pPr>
            <a:r>
              <a:rPr lang="ja-JP" altLang="en-US" dirty="0">
                <a:latin typeface="Times New Roman" panose="02020603050405020304" pitchFamily="18" charset="0"/>
              </a:rPr>
              <a:t>使用中の資源をシステムに返却</a:t>
            </a:r>
          </a:p>
          <a:p>
            <a:pPr marL="1371600" lvl="2" indent="-457200" eaLnBrk="1" hangingPunct="1"/>
            <a:r>
              <a:rPr lang="ja-JP" altLang="en-US" dirty="0">
                <a:latin typeface="Times New Roman" panose="02020603050405020304" pitchFamily="18" charset="0"/>
              </a:rPr>
              <a:t>資源に対応した各種キュー, テーブルから削除</a:t>
            </a:r>
          </a:p>
          <a:p>
            <a:pPr marL="990600" lvl="1" indent="-533400" eaLnBrk="1" hangingPunct="1">
              <a:buFont typeface="Wingdings" panose="05000000000000000000" pitchFamily="2" charset="2"/>
              <a:buAutoNum type="arabicPeriod" startAt="2"/>
            </a:pPr>
            <a:r>
              <a:rPr lang="ja-JP" altLang="en-US" dirty="0">
                <a:latin typeface="Times New Roman" panose="02020603050405020304" pitchFamily="18" charset="0"/>
              </a:rPr>
              <a:t>コアダンプ</a:t>
            </a:r>
            <a:r>
              <a:rPr lang="en-US" altLang="ja-JP" dirty="0">
                <a:latin typeface="Times New Roman" panose="02020603050405020304" pitchFamily="18" charset="0"/>
              </a:rPr>
              <a:t>(</a:t>
            </a:r>
            <a:r>
              <a:rPr lang="ja-JP" altLang="en-US" dirty="0">
                <a:latin typeface="Times New Roman" panose="02020603050405020304" pitchFamily="18" charset="0"/>
              </a:rPr>
              <a:t>メモリ情報</a:t>
            </a:r>
            <a:r>
              <a:rPr lang="en-US" altLang="ja-JP" dirty="0">
                <a:latin typeface="Times New Roman" panose="02020603050405020304" pitchFamily="18" charset="0"/>
              </a:rPr>
              <a:t>)</a:t>
            </a:r>
            <a:r>
              <a:rPr lang="ja-JP" altLang="en-US" dirty="0">
                <a:latin typeface="Times New Roman" panose="02020603050405020304" pitchFamily="18" charset="0"/>
              </a:rPr>
              <a:t>出力</a:t>
            </a:r>
            <a:endParaRPr lang="en-US" altLang="ja-JP" dirty="0">
              <a:latin typeface="Times New Roman" panose="02020603050405020304" pitchFamily="18" charset="0"/>
            </a:endParaRPr>
          </a:p>
          <a:p>
            <a:pPr marL="990600" lvl="1" indent="-533400" eaLnBrk="1" hangingPunct="1">
              <a:buFont typeface="Wingdings" panose="05000000000000000000" pitchFamily="2" charset="2"/>
              <a:buAutoNum type="arabicPeriod" startAt="2"/>
            </a:pPr>
            <a:r>
              <a:rPr lang="en-US" altLang="ja-JP" dirty="0">
                <a:latin typeface="Times New Roman" panose="02020603050405020304" pitchFamily="18" charset="0"/>
              </a:rPr>
              <a:t>PCB</a:t>
            </a:r>
            <a:r>
              <a:rPr lang="ja-JP" altLang="en-US" dirty="0">
                <a:latin typeface="Times New Roman" panose="02020603050405020304" pitchFamily="18" charset="0"/>
              </a:rPr>
              <a:t>をシステムに返却</a:t>
            </a:r>
          </a:p>
        </p:txBody>
      </p:sp>
      <p:sp>
        <p:nvSpPr>
          <p:cNvPr id="31748" name="AutoShape 4"/>
          <p:cNvSpPr>
            <a:spLocks noChangeArrowheads="1"/>
          </p:cNvSpPr>
          <p:nvPr/>
        </p:nvSpPr>
        <p:spPr bwMode="auto">
          <a:xfrm>
            <a:off x="990600" y="4508984"/>
            <a:ext cx="1828800" cy="914400"/>
          </a:xfrm>
          <a:prstGeom prst="foldedCorner">
            <a:avLst>
              <a:gd name="adj" fmla="val 12500"/>
            </a:avLst>
          </a:prstGeom>
          <a:solidFill>
            <a:srgbClr val="FFFF99"/>
          </a:solidFill>
          <a:ln w="9525">
            <a:solidFill>
              <a:srgbClr val="000000"/>
            </a:solidFill>
            <a:round/>
            <a:headEnd/>
            <a:tailEnd/>
          </a:ln>
          <a:effectLst/>
        </p:spPr>
        <p:txBody>
          <a:bodyPr wrap="none" anchor="ctr" anchorCtr="1"/>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solidFill>
                  <a:srgbClr val="000000"/>
                </a:solidFill>
              </a:rPr>
              <a:t>プログラム</a:t>
            </a:r>
          </a:p>
        </p:txBody>
      </p:sp>
      <p:pic>
        <p:nvPicPr>
          <p:cNvPr id="31749" name="Picture 5" descr="C:\Documents and Settings\Takashi\My Documents\NetEngII\image\icon-printer.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3975584"/>
            <a:ext cx="17145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Rectangle 6"/>
          <p:cNvSpPr>
            <a:spLocks noChangeArrowheads="1"/>
          </p:cNvSpPr>
          <p:nvPr/>
        </p:nvSpPr>
        <p:spPr bwMode="auto">
          <a:xfrm>
            <a:off x="3962400" y="4508984"/>
            <a:ext cx="1066800" cy="9906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OS</a:t>
            </a:r>
          </a:p>
        </p:txBody>
      </p:sp>
      <p:sp>
        <p:nvSpPr>
          <p:cNvPr id="31751" name="Text Box 7"/>
          <p:cNvSpPr txBox="1">
            <a:spLocks noChangeArrowheads="1"/>
          </p:cNvSpPr>
          <p:nvPr/>
        </p:nvSpPr>
        <p:spPr bwMode="auto">
          <a:xfrm>
            <a:off x="6248400" y="4813784"/>
            <a:ext cx="117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プリンタ</a:t>
            </a:r>
          </a:p>
        </p:txBody>
      </p:sp>
      <p:sp>
        <p:nvSpPr>
          <p:cNvPr id="341000" name="AutoShape 8"/>
          <p:cNvSpPr>
            <a:spLocks noChangeArrowheads="1"/>
          </p:cNvSpPr>
          <p:nvPr/>
        </p:nvSpPr>
        <p:spPr bwMode="auto">
          <a:xfrm>
            <a:off x="228600" y="3746984"/>
            <a:ext cx="1905000" cy="533400"/>
          </a:xfrm>
          <a:prstGeom prst="wedgeRoundRectCallout">
            <a:avLst>
              <a:gd name="adj1" fmla="val 4167"/>
              <a:gd name="adj2" fmla="val 8273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印刷したい</a:t>
            </a:r>
          </a:p>
        </p:txBody>
      </p:sp>
      <p:sp>
        <p:nvSpPr>
          <p:cNvPr id="341001" name="AutoShape 9"/>
          <p:cNvSpPr>
            <a:spLocks noChangeArrowheads="1"/>
          </p:cNvSpPr>
          <p:nvPr/>
        </p:nvSpPr>
        <p:spPr bwMode="auto">
          <a:xfrm>
            <a:off x="3200400" y="3746984"/>
            <a:ext cx="990600" cy="533400"/>
          </a:xfrm>
          <a:prstGeom prst="wedgeRoundRectCallout">
            <a:avLst>
              <a:gd name="adj1" fmla="val 34296"/>
              <a:gd name="adj2" fmla="val 7856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了解</a:t>
            </a:r>
          </a:p>
        </p:txBody>
      </p:sp>
      <p:sp>
        <p:nvSpPr>
          <p:cNvPr id="341002" name="AutoShape 10"/>
          <p:cNvSpPr>
            <a:spLocks noChangeArrowheads="1"/>
          </p:cNvSpPr>
          <p:nvPr/>
        </p:nvSpPr>
        <p:spPr bwMode="auto">
          <a:xfrm>
            <a:off x="4572000" y="3746984"/>
            <a:ext cx="1600200" cy="533400"/>
          </a:xfrm>
          <a:prstGeom prst="wedgeRoundRectCallout">
            <a:avLst>
              <a:gd name="adj1" fmla="val -27778"/>
              <a:gd name="adj2" fmla="val 8958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印刷して</a:t>
            </a:r>
          </a:p>
        </p:txBody>
      </p:sp>
      <p:sp>
        <p:nvSpPr>
          <p:cNvPr id="341003" name="AutoShape 11"/>
          <p:cNvSpPr>
            <a:spLocks noChangeArrowheads="1"/>
          </p:cNvSpPr>
          <p:nvPr/>
        </p:nvSpPr>
        <p:spPr bwMode="auto">
          <a:xfrm>
            <a:off x="7924800" y="3594584"/>
            <a:ext cx="990600" cy="533400"/>
          </a:xfrm>
          <a:prstGeom prst="wedgeRoundRectCallout">
            <a:avLst>
              <a:gd name="adj1" fmla="val -79167"/>
              <a:gd name="adj2" fmla="val 4910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了解</a:t>
            </a:r>
          </a:p>
        </p:txBody>
      </p:sp>
      <p:grpSp>
        <p:nvGrpSpPr>
          <p:cNvPr id="341006" name="Group 14"/>
          <p:cNvGrpSpPr>
            <a:grpSpLocks/>
          </p:cNvGrpSpPr>
          <p:nvPr/>
        </p:nvGrpSpPr>
        <p:grpSpPr bwMode="auto">
          <a:xfrm>
            <a:off x="2819400" y="4508984"/>
            <a:ext cx="1143000" cy="457200"/>
            <a:chOff x="1776" y="3120"/>
            <a:chExt cx="720" cy="288"/>
          </a:xfrm>
        </p:grpSpPr>
        <p:sp>
          <p:nvSpPr>
            <p:cNvPr id="31767" name="Line 12"/>
            <p:cNvSpPr>
              <a:spLocks noChangeShapeType="1"/>
            </p:cNvSpPr>
            <p:nvPr/>
          </p:nvSpPr>
          <p:spPr bwMode="auto">
            <a:xfrm>
              <a:off x="1776" y="3408"/>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1768" name="Text Box 13"/>
            <p:cNvSpPr txBox="1">
              <a:spLocks noChangeArrowheads="1"/>
            </p:cNvSpPr>
            <p:nvPr/>
          </p:nvSpPr>
          <p:spPr bwMode="auto">
            <a:xfrm>
              <a:off x="1824" y="3120"/>
              <a:ext cx="6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データ</a:t>
              </a:r>
            </a:p>
          </p:txBody>
        </p:sp>
      </p:grpSp>
      <p:grpSp>
        <p:nvGrpSpPr>
          <p:cNvPr id="341010" name="Group 18"/>
          <p:cNvGrpSpPr>
            <a:grpSpLocks/>
          </p:cNvGrpSpPr>
          <p:nvPr/>
        </p:nvGrpSpPr>
        <p:grpSpPr bwMode="auto">
          <a:xfrm>
            <a:off x="1219200" y="4280384"/>
            <a:ext cx="1447800" cy="1600200"/>
            <a:chOff x="768" y="2976"/>
            <a:chExt cx="912" cy="1008"/>
          </a:xfrm>
        </p:grpSpPr>
        <p:sp>
          <p:nvSpPr>
            <p:cNvPr id="31764" name="Line 15"/>
            <p:cNvSpPr>
              <a:spLocks noChangeShapeType="1"/>
            </p:cNvSpPr>
            <p:nvPr/>
          </p:nvSpPr>
          <p:spPr bwMode="auto">
            <a:xfrm flipH="1">
              <a:off x="768" y="2976"/>
              <a:ext cx="912" cy="96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1765" name="Line 16"/>
            <p:cNvSpPr>
              <a:spLocks noChangeShapeType="1"/>
            </p:cNvSpPr>
            <p:nvPr/>
          </p:nvSpPr>
          <p:spPr bwMode="auto">
            <a:xfrm>
              <a:off x="768" y="2976"/>
              <a:ext cx="912" cy="96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1766" name="Text Box 17"/>
            <p:cNvSpPr txBox="1">
              <a:spLocks noChangeArrowheads="1"/>
            </p:cNvSpPr>
            <p:nvPr/>
          </p:nvSpPr>
          <p:spPr bwMode="auto">
            <a:xfrm>
              <a:off x="768" y="3696"/>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異常終了</a:t>
              </a:r>
            </a:p>
          </p:txBody>
        </p:sp>
      </p:grpSp>
      <p:sp>
        <p:nvSpPr>
          <p:cNvPr id="341011" name="AutoShape 19"/>
          <p:cNvSpPr>
            <a:spLocks noChangeArrowheads="1"/>
          </p:cNvSpPr>
          <p:nvPr/>
        </p:nvSpPr>
        <p:spPr bwMode="auto">
          <a:xfrm>
            <a:off x="3733800" y="5728184"/>
            <a:ext cx="2057400" cy="533400"/>
          </a:xfrm>
          <a:prstGeom prst="wedgeRoundRectCallout">
            <a:avLst>
              <a:gd name="adj1" fmla="val -5634"/>
              <a:gd name="adj2" fmla="val -8571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印刷取り消し</a:t>
            </a:r>
          </a:p>
        </p:txBody>
      </p:sp>
      <p:sp>
        <p:nvSpPr>
          <p:cNvPr id="31759" name="Rectangle 20"/>
          <p:cNvSpPr>
            <a:spLocks noChangeArrowheads="1"/>
          </p:cNvSpPr>
          <p:nvPr/>
        </p:nvSpPr>
        <p:spPr bwMode="auto">
          <a:xfrm>
            <a:off x="6019800" y="5347184"/>
            <a:ext cx="25146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1760" name="Text Box 21"/>
          <p:cNvSpPr txBox="1">
            <a:spLocks noChangeArrowheads="1"/>
          </p:cNvSpPr>
          <p:nvPr/>
        </p:nvSpPr>
        <p:spPr bwMode="auto">
          <a:xfrm>
            <a:off x="6384925" y="5748822"/>
            <a:ext cx="1628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印刷キュー</a:t>
            </a:r>
          </a:p>
        </p:txBody>
      </p:sp>
      <p:sp>
        <p:nvSpPr>
          <p:cNvPr id="341014" name="Rectangle 22"/>
          <p:cNvSpPr>
            <a:spLocks noChangeArrowheads="1"/>
          </p:cNvSpPr>
          <p:nvPr/>
        </p:nvSpPr>
        <p:spPr bwMode="auto">
          <a:xfrm>
            <a:off x="6019800" y="5347184"/>
            <a:ext cx="914400" cy="4572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sp useBgFill="1">
        <p:nvSpPr>
          <p:cNvPr id="341015" name="Rectangle 23"/>
          <p:cNvSpPr>
            <a:spLocks noChangeArrowheads="1"/>
          </p:cNvSpPr>
          <p:nvPr/>
        </p:nvSpPr>
        <p:spPr bwMode="auto">
          <a:xfrm>
            <a:off x="6019800" y="5347184"/>
            <a:ext cx="914400" cy="457200"/>
          </a:xfrm>
          <a:prstGeom prst="rect">
            <a:avLst/>
          </a:prstGeom>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1016" name="Line 24"/>
          <p:cNvSpPr>
            <a:spLocks noChangeShapeType="1"/>
          </p:cNvSpPr>
          <p:nvPr/>
        </p:nvSpPr>
        <p:spPr bwMode="auto">
          <a:xfrm>
            <a:off x="5029200" y="4737584"/>
            <a:ext cx="12192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5" name="グループ化 4">
            <a:extLst>
              <a:ext uri="{FF2B5EF4-FFF2-40B4-BE49-F238E27FC236}">
                <a16:creationId xmlns:a16="http://schemas.microsoft.com/office/drawing/2014/main" id="{CEDC4A7A-759B-4DA5-B2CE-EEBBF6A0591E}"/>
              </a:ext>
            </a:extLst>
          </p:cNvPr>
          <p:cNvGrpSpPr/>
          <p:nvPr/>
        </p:nvGrpSpPr>
        <p:grpSpPr>
          <a:xfrm>
            <a:off x="2057400" y="5499584"/>
            <a:ext cx="1843088" cy="1140135"/>
            <a:chOff x="2057400" y="5499584"/>
            <a:chExt cx="1843088" cy="1140135"/>
          </a:xfrm>
        </p:grpSpPr>
        <p:sp>
          <p:nvSpPr>
            <p:cNvPr id="2" name="四角形: メモ 1">
              <a:extLst>
                <a:ext uri="{FF2B5EF4-FFF2-40B4-BE49-F238E27FC236}">
                  <a16:creationId xmlns:a16="http://schemas.microsoft.com/office/drawing/2014/main" id="{38305880-5BA4-44F4-A8B6-1DD6B2DC3C88}"/>
                </a:ext>
              </a:extLst>
            </p:cNvPr>
            <p:cNvSpPr/>
            <p:nvPr/>
          </p:nvSpPr>
          <p:spPr bwMode="auto">
            <a:xfrm>
              <a:off x="2057400" y="5994884"/>
              <a:ext cx="1447800" cy="644835"/>
            </a:xfrm>
            <a:prstGeom prst="foldedCorner">
              <a:avLst/>
            </a:prstGeom>
            <a:solidFill>
              <a:srgbClr val="66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dirty="0">
                  <a:ln>
                    <a:noFill/>
                  </a:ln>
                  <a:solidFill>
                    <a:srgbClr val="000066"/>
                  </a:solidFill>
                  <a:effectLst/>
                  <a:latin typeface="Times New Roman" panose="02020603050405020304" pitchFamily="18" charset="0"/>
                  <a:ea typeface="ＭＳ Ｐゴシック" panose="020B0600070205080204" pitchFamily="50" charset="-128"/>
                </a:rPr>
                <a:t>コアダンプ</a:t>
              </a:r>
              <a:endParaRPr kumimoji="1" lang="en-US" altLang="ja-JP" sz="2400" b="0" i="0" u="none" strike="noStrike" cap="none" normalizeH="0" dirty="0">
                <a:ln>
                  <a:noFill/>
                </a:ln>
                <a:solidFill>
                  <a:srgbClr val="000066"/>
                </a:solidFill>
                <a:effectLst/>
                <a:latin typeface="Times New Roman" panose="02020603050405020304" pitchFamily="18" charset="0"/>
                <a:ea typeface="ＭＳ Ｐゴシック" panose="020B0600070205080204" pitchFamily="50" charset="-128"/>
              </a:endParaRPr>
            </a:p>
          </p:txBody>
        </p:sp>
        <p:cxnSp>
          <p:nvCxnSpPr>
            <p:cNvPr id="4" name="直線矢印コネクタ 3">
              <a:extLst>
                <a:ext uri="{FF2B5EF4-FFF2-40B4-BE49-F238E27FC236}">
                  <a16:creationId xmlns:a16="http://schemas.microsoft.com/office/drawing/2014/main" id="{11CF7C41-EA4C-468D-AEC4-1E42E97F7FDE}"/>
                </a:ext>
              </a:extLst>
            </p:cNvPr>
            <p:cNvCxnSpPr/>
            <p:nvPr/>
          </p:nvCxnSpPr>
          <p:spPr bwMode="auto">
            <a:xfrm flipH="1">
              <a:off x="3347864" y="5499584"/>
              <a:ext cx="552624" cy="457200"/>
            </a:xfrm>
            <a:prstGeom prst="straightConnector1">
              <a:avLst/>
            </a:prstGeom>
            <a:solidFill>
              <a:schemeClr val="accent1"/>
            </a:solidFill>
            <a:ln w="38100" cap="flat" cmpd="sng" algn="ctr">
              <a:solidFill>
                <a:srgbClr val="FF99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1000"/>
                                        </p:tgtEl>
                                        <p:attrNameLst>
                                          <p:attrName>style.visibility</p:attrName>
                                        </p:attrNameLst>
                                      </p:cBhvr>
                                      <p:to>
                                        <p:strVal val="visible"/>
                                      </p:to>
                                    </p:set>
                                    <p:animEffect transition="in" filter="checkerboard(across)">
                                      <p:cBhvr>
                                        <p:cTn id="7" dur="500"/>
                                        <p:tgtEl>
                                          <p:spTgt spid="341000"/>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41006"/>
                                        </p:tgtEl>
                                        <p:attrNameLst>
                                          <p:attrName>style.visibility</p:attrName>
                                        </p:attrNameLst>
                                      </p:cBhvr>
                                      <p:to>
                                        <p:strVal val="visible"/>
                                      </p:to>
                                    </p:set>
                                    <p:animEffect transition="in" filter="wipe(left)">
                                      <p:cBhvr>
                                        <p:cTn id="11" dur="500"/>
                                        <p:tgtEl>
                                          <p:spTgt spid="34100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41001"/>
                                        </p:tgtEl>
                                        <p:attrNameLst>
                                          <p:attrName>style.visibility</p:attrName>
                                        </p:attrNameLst>
                                      </p:cBhvr>
                                      <p:to>
                                        <p:strVal val="visible"/>
                                      </p:to>
                                    </p:set>
                                    <p:animEffect transition="in" filter="checkerboard(across)">
                                      <p:cBhvr>
                                        <p:cTn id="16" dur="500"/>
                                        <p:tgtEl>
                                          <p:spTgt spid="34100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341002"/>
                                        </p:tgtEl>
                                        <p:attrNameLst>
                                          <p:attrName>style.visibility</p:attrName>
                                        </p:attrNameLst>
                                      </p:cBhvr>
                                      <p:to>
                                        <p:strVal val="visible"/>
                                      </p:to>
                                    </p:set>
                                    <p:animEffect transition="in" filter="checkerboard(across)">
                                      <p:cBhvr>
                                        <p:cTn id="21" dur="500"/>
                                        <p:tgtEl>
                                          <p:spTgt spid="341002"/>
                                        </p:tgtEl>
                                      </p:cBhvr>
                                    </p:animEffect>
                                  </p:childTnLst>
                                </p:cTn>
                              </p:par>
                            </p:childTnLst>
                          </p:cTn>
                        </p:par>
                        <p:par>
                          <p:cTn id="22" fill="hold" nodeType="afterGroup">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341016"/>
                                        </p:tgtEl>
                                        <p:attrNameLst>
                                          <p:attrName>style.visibility</p:attrName>
                                        </p:attrNameLst>
                                      </p:cBhvr>
                                      <p:to>
                                        <p:strVal val="visible"/>
                                      </p:to>
                                    </p:set>
                                    <p:animEffect transition="in" filter="wipe(left)">
                                      <p:cBhvr>
                                        <p:cTn id="25" dur="500"/>
                                        <p:tgtEl>
                                          <p:spTgt spid="34101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341003"/>
                                        </p:tgtEl>
                                        <p:attrNameLst>
                                          <p:attrName>style.visibility</p:attrName>
                                        </p:attrNameLst>
                                      </p:cBhvr>
                                      <p:to>
                                        <p:strVal val="visible"/>
                                      </p:to>
                                    </p:set>
                                    <p:animEffect transition="in" filter="checkerboard(across)">
                                      <p:cBhvr>
                                        <p:cTn id="30" dur="500"/>
                                        <p:tgtEl>
                                          <p:spTgt spid="341003"/>
                                        </p:tgtEl>
                                      </p:cBhvr>
                                    </p:animEffect>
                                  </p:childTnLst>
                                </p:cTn>
                              </p:par>
                            </p:childTnLst>
                          </p:cTn>
                        </p:par>
                        <p:par>
                          <p:cTn id="31" fill="hold" nodeType="afterGroup">
                            <p:stCondLst>
                              <p:cond delay="500"/>
                            </p:stCondLst>
                            <p:childTnLst>
                              <p:par>
                                <p:cTn id="32" presetID="5" presetClass="entr" presetSubtype="10" fill="hold" grpId="0" nodeType="afterEffect">
                                  <p:stCondLst>
                                    <p:cond delay="0"/>
                                  </p:stCondLst>
                                  <p:childTnLst>
                                    <p:set>
                                      <p:cBhvr>
                                        <p:cTn id="33" dur="1" fill="hold">
                                          <p:stCondLst>
                                            <p:cond delay="0"/>
                                          </p:stCondLst>
                                        </p:cTn>
                                        <p:tgtEl>
                                          <p:spTgt spid="341014"/>
                                        </p:tgtEl>
                                        <p:attrNameLst>
                                          <p:attrName>style.visibility</p:attrName>
                                        </p:attrNameLst>
                                      </p:cBhvr>
                                      <p:to>
                                        <p:strVal val="visible"/>
                                      </p:to>
                                    </p:set>
                                    <p:animEffect transition="in" filter="checkerboard(across)">
                                      <p:cBhvr>
                                        <p:cTn id="34" dur="500"/>
                                        <p:tgtEl>
                                          <p:spTgt spid="34101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nodeType="clickEffect">
                                  <p:stCondLst>
                                    <p:cond delay="0"/>
                                  </p:stCondLst>
                                  <p:childTnLst>
                                    <p:set>
                                      <p:cBhvr>
                                        <p:cTn id="38" dur="1" fill="hold">
                                          <p:stCondLst>
                                            <p:cond delay="0"/>
                                          </p:stCondLst>
                                        </p:cTn>
                                        <p:tgtEl>
                                          <p:spTgt spid="341010"/>
                                        </p:tgtEl>
                                        <p:attrNameLst>
                                          <p:attrName>style.visibility</p:attrName>
                                        </p:attrNameLst>
                                      </p:cBhvr>
                                      <p:to>
                                        <p:strVal val="visible"/>
                                      </p:to>
                                    </p:set>
                                    <p:animEffect transition="in" filter="checkerboard(across)">
                                      <p:cBhvr>
                                        <p:cTn id="39" dur="500"/>
                                        <p:tgtEl>
                                          <p:spTgt spid="34101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41011"/>
                                        </p:tgtEl>
                                        <p:attrNameLst>
                                          <p:attrName>style.visibility</p:attrName>
                                        </p:attrNameLst>
                                      </p:cBhvr>
                                      <p:to>
                                        <p:strVal val="visible"/>
                                      </p:to>
                                    </p:set>
                                    <p:animEffect transition="in" filter="checkerboard(across)">
                                      <p:cBhvr>
                                        <p:cTn id="44" dur="500"/>
                                        <p:tgtEl>
                                          <p:spTgt spid="34101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341015"/>
                                        </p:tgtEl>
                                        <p:attrNameLst>
                                          <p:attrName>style.visibility</p:attrName>
                                        </p:attrNameLst>
                                      </p:cBhvr>
                                      <p:to>
                                        <p:strVal val="visible"/>
                                      </p:to>
                                    </p:set>
                                    <p:animEffect transition="in" filter="checkerboard(across)">
                                      <p:cBhvr>
                                        <p:cTn id="49" dur="500"/>
                                        <p:tgtEl>
                                          <p:spTgt spid="34101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wipe(up)">
                                      <p:cBhvr>
                                        <p:cTn id="5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00" grpId="0" animBg="1" autoUpdateAnimBg="0"/>
      <p:bldP spid="341001" grpId="0" animBg="1" autoUpdateAnimBg="0"/>
      <p:bldP spid="341002" grpId="0" animBg="1" autoUpdateAnimBg="0"/>
      <p:bldP spid="341003" grpId="0" animBg="1" autoUpdateAnimBg="0"/>
      <p:bldP spid="341011" grpId="0" animBg="1" autoUpdateAnimBg="0"/>
      <p:bldP spid="341014" grpId="0" animBg="1" autoUpdateAnimBg="0"/>
      <p:bldP spid="341015" grpId="0" animBg="1"/>
      <p:bldP spid="34101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800100"/>
            <a:ext cx="7772400" cy="762000"/>
          </a:xfrm>
        </p:spPr>
        <p:txBody>
          <a:bodyPr/>
          <a:lstStyle/>
          <a:p>
            <a:pPr eaLnBrk="1" hangingPunct="1"/>
            <a:r>
              <a:rPr lang="ja-JP" altLang="en-US"/>
              <a:t>階層構造プロセスの消滅</a:t>
            </a:r>
          </a:p>
        </p:txBody>
      </p:sp>
      <p:sp>
        <p:nvSpPr>
          <p:cNvPr id="32771" name="Rectangle 3"/>
          <p:cNvSpPr>
            <a:spLocks noGrp="1" noChangeArrowheads="1"/>
          </p:cNvSpPr>
          <p:nvPr>
            <p:ph type="body" idx="1"/>
          </p:nvPr>
        </p:nvSpPr>
        <p:spPr>
          <a:xfrm>
            <a:off x="685800" y="1981200"/>
            <a:ext cx="7772400" cy="838200"/>
          </a:xfrm>
        </p:spPr>
        <p:txBody>
          <a:bodyPr/>
          <a:lstStyle/>
          <a:p>
            <a:pPr eaLnBrk="1" hangingPunct="1"/>
            <a:r>
              <a:rPr lang="ja-JP" altLang="en-US" sz="2800"/>
              <a:t>親プロセスが消滅したときに子プロセスも消滅</a:t>
            </a:r>
          </a:p>
        </p:txBody>
      </p:sp>
      <p:sp>
        <p:nvSpPr>
          <p:cNvPr id="32772" name="Rectangle 4"/>
          <p:cNvSpPr>
            <a:spLocks noChangeArrowheads="1"/>
          </p:cNvSpPr>
          <p:nvPr/>
        </p:nvSpPr>
        <p:spPr bwMode="auto">
          <a:xfrm>
            <a:off x="3581400" y="2667000"/>
            <a:ext cx="1752600" cy="838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親プロセス</a:t>
            </a:r>
          </a:p>
        </p:txBody>
      </p:sp>
      <p:grpSp>
        <p:nvGrpSpPr>
          <p:cNvPr id="342021" name="Group 5"/>
          <p:cNvGrpSpPr>
            <a:grpSpLocks/>
          </p:cNvGrpSpPr>
          <p:nvPr/>
        </p:nvGrpSpPr>
        <p:grpSpPr bwMode="auto">
          <a:xfrm>
            <a:off x="1981200" y="3352800"/>
            <a:ext cx="2057400" cy="1600200"/>
            <a:chOff x="1248" y="2208"/>
            <a:chExt cx="1296" cy="1008"/>
          </a:xfrm>
        </p:grpSpPr>
        <p:sp>
          <p:nvSpPr>
            <p:cNvPr id="32793" name="Line 6"/>
            <p:cNvSpPr>
              <a:spLocks noChangeShapeType="1"/>
            </p:cNvSpPr>
            <p:nvPr/>
          </p:nvSpPr>
          <p:spPr bwMode="auto">
            <a:xfrm flipH="1">
              <a:off x="1728" y="2304"/>
              <a:ext cx="816"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2794" name="Text Box 7"/>
            <p:cNvSpPr txBox="1">
              <a:spLocks noChangeArrowheads="1"/>
            </p:cNvSpPr>
            <p:nvPr/>
          </p:nvSpPr>
          <p:spPr bwMode="auto">
            <a:xfrm>
              <a:off x="1728" y="2208"/>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生成</a:t>
              </a:r>
            </a:p>
          </p:txBody>
        </p:sp>
        <p:sp>
          <p:nvSpPr>
            <p:cNvPr id="32795" name="Rectangle 8"/>
            <p:cNvSpPr>
              <a:spLocks noChangeArrowheads="1"/>
            </p:cNvSpPr>
            <p:nvPr/>
          </p:nvSpPr>
          <p:spPr bwMode="auto">
            <a:xfrm>
              <a:off x="1248" y="2688"/>
              <a:ext cx="1104" cy="52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子プロセス</a:t>
              </a:r>
            </a:p>
          </p:txBody>
        </p:sp>
      </p:grpSp>
      <p:grpSp>
        <p:nvGrpSpPr>
          <p:cNvPr id="342025" name="Group 9"/>
          <p:cNvGrpSpPr>
            <a:grpSpLocks/>
          </p:cNvGrpSpPr>
          <p:nvPr/>
        </p:nvGrpSpPr>
        <p:grpSpPr bwMode="auto">
          <a:xfrm>
            <a:off x="4876800" y="3505200"/>
            <a:ext cx="2133600" cy="1447800"/>
            <a:chOff x="3072" y="2304"/>
            <a:chExt cx="1344" cy="912"/>
          </a:xfrm>
        </p:grpSpPr>
        <p:sp>
          <p:nvSpPr>
            <p:cNvPr id="32791" name="Line 10"/>
            <p:cNvSpPr>
              <a:spLocks noChangeShapeType="1"/>
            </p:cNvSpPr>
            <p:nvPr/>
          </p:nvSpPr>
          <p:spPr bwMode="auto">
            <a:xfrm>
              <a:off x="3072" y="2304"/>
              <a:ext cx="816"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2792" name="Rectangle 11"/>
            <p:cNvSpPr>
              <a:spLocks noChangeArrowheads="1"/>
            </p:cNvSpPr>
            <p:nvPr/>
          </p:nvSpPr>
          <p:spPr bwMode="auto">
            <a:xfrm>
              <a:off x="3312" y="2688"/>
              <a:ext cx="1104" cy="52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子プロセス</a:t>
              </a:r>
            </a:p>
          </p:txBody>
        </p:sp>
      </p:grpSp>
      <p:grpSp>
        <p:nvGrpSpPr>
          <p:cNvPr id="342028" name="Group 12"/>
          <p:cNvGrpSpPr>
            <a:grpSpLocks/>
          </p:cNvGrpSpPr>
          <p:nvPr/>
        </p:nvGrpSpPr>
        <p:grpSpPr bwMode="auto">
          <a:xfrm>
            <a:off x="762000" y="4953000"/>
            <a:ext cx="1828800" cy="1447800"/>
            <a:chOff x="480" y="3120"/>
            <a:chExt cx="1152" cy="912"/>
          </a:xfrm>
        </p:grpSpPr>
        <p:sp>
          <p:nvSpPr>
            <p:cNvPr id="32789" name="Line 13"/>
            <p:cNvSpPr>
              <a:spLocks noChangeShapeType="1"/>
            </p:cNvSpPr>
            <p:nvPr/>
          </p:nvSpPr>
          <p:spPr bwMode="auto">
            <a:xfrm flipH="1">
              <a:off x="1008" y="3120"/>
              <a:ext cx="624"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2790" name="Rectangle 14"/>
            <p:cNvSpPr>
              <a:spLocks noChangeArrowheads="1"/>
            </p:cNvSpPr>
            <p:nvPr/>
          </p:nvSpPr>
          <p:spPr bwMode="auto">
            <a:xfrm>
              <a:off x="480" y="3504"/>
              <a:ext cx="1104" cy="52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孫プロセス</a:t>
              </a:r>
            </a:p>
          </p:txBody>
        </p:sp>
      </p:grpSp>
      <p:grpSp>
        <p:nvGrpSpPr>
          <p:cNvPr id="342031" name="Group 15"/>
          <p:cNvGrpSpPr>
            <a:grpSpLocks/>
          </p:cNvGrpSpPr>
          <p:nvPr/>
        </p:nvGrpSpPr>
        <p:grpSpPr bwMode="auto">
          <a:xfrm>
            <a:off x="3124200" y="4953000"/>
            <a:ext cx="1828800" cy="1447800"/>
            <a:chOff x="1968" y="3120"/>
            <a:chExt cx="1152" cy="912"/>
          </a:xfrm>
        </p:grpSpPr>
        <p:sp>
          <p:nvSpPr>
            <p:cNvPr id="32787" name="Line 16"/>
            <p:cNvSpPr>
              <a:spLocks noChangeShapeType="1"/>
            </p:cNvSpPr>
            <p:nvPr/>
          </p:nvSpPr>
          <p:spPr bwMode="auto">
            <a:xfrm>
              <a:off x="1968" y="3120"/>
              <a:ext cx="624" cy="38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2788" name="Rectangle 17"/>
            <p:cNvSpPr>
              <a:spLocks noChangeArrowheads="1"/>
            </p:cNvSpPr>
            <p:nvPr/>
          </p:nvSpPr>
          <p:spPr bwMode="auto">
            <a:xfrm>
              <a:off x="2016" y="3504"/>
              <a:ext cx="1104" cy="52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孫プロセス</a:t>
              </a:r>
            </a:p>
          </p:txBody>
        </p:sp>
      </p:grpSp>
      <p:grpSp>
        <p:nvGrpSpPr>
          <p:cNvPr id="342037" name="Group 21"/>
          <p:cNvGrpSpPr>
            <a:grpSpLocks/>
          </p:cNvGrpSpPr>
          <p:nvPr/>
        </p:nvGrpSpPr>
        <p:grpSpPr bwMode="auto">
          <a:xfrm>
            <a:off x="2286000" y="3886200"/>
            <a:ext cx="1143000" cy="1143000"/>
            <a:chOff x="1488" y="2496"/>
            <a:chExt cx="720" cy="720"/>
          </a:xfrm>
        </p:grpSpPr>
        <p:sp>
          <p:nvSpPr>
            <p:cNvPr id="32785" name="Line 19"/>
            <p:cNvSpPr>
              <a:spLocks noChangeShapeType="1"/>
            </p:cNvSpPr>
            <p:nvPr/>
          </p:nvSpPr>
          <p:spPr bwMode="auto">
            <a:xfrm flipH="1">
              <a:off x="1488" y="2496"/>
              <a:ext cx="720" cy="72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2786" name="Line 20"/>
            <p:cNvSpPr>
              <a:spLocks noChangeShapeType="1"/>
            </p:cNvSpPr>
            <p:nvPr/>
          </p:nvSpPr>
          <p:spPr bwMode="auto">
            <a:xfrm>
              <a:off x="1488" y="2496"/>
              <a:ext cx="720" cy="72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42038" name="Group 22"/>
          <p:cNvGrpSpPr>
            <a:grpSpLocks/>
          </p:cNvGrpSpPr>
          <p:nvPr/>
        </p:nvGrpSpPr>
        <p:grpSpPr bwMode="auto">
          <a:xfrm>
            <a:off x="1143000" y="5410200"/>
            <a:ext cx="1143000" cy="1143000"/>
            <a:chOff x="1488" y="2496"/>
            <a:chExt cx="720" cy="720"/>
          </a:xfrm>
        </p:grpSpPr>
        <p:sp>
          <p:nvSpPr>
            <p:cNvPr id="32783" name="Line 23"/>
            <p:cNvSpPr>
              <a:spLocks noChangeShapeType="1"/>
            </p:cNvSpPr>
            <p:nvPr/>
          </p:nvSpPr>
          <p:spPr bwMode="auto">
            <a:xfrm flipH="1">
              <a:off x="1488" y="2496"/>
              <a:ext cx="720" cy="72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2784" name="Line 24"/>
            <p:cNvSpPr>
              <a:spLocks noChangeShapeType="1"/>
            </p:cNvSpPr>
            <p:nvPr/>
          </p:nvSpPr>
          <p:spPr bwMode="auto">
            <a:xfrm>
              <a:off x="1488" y="2496"/>
              <a:ext cx="720" cy="72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42041" name="Group 25"/>
          <p:cNvGrpSpPr>
            <a:grpSpLocks/>
          </p:cNvGrpSpPr>
          <p:nvPr/>
        </p:nvGrpSpPr>
        <p:grpSpPr bwMode="auto">
          <a:xfrm>
            <a:off x="3505200" y="5410200"/>
            <a:ext cx="1143000" cy="1143000"/>
            <a:chOff x="1488" y="2496"/>
            <a:chExt cx="720" cy="720"/>
          </a:xfrm>
        </p:grpSpPr>
        <p:sp>
          <p:nvSpPr>
            <p:cNvPr id="32781" name="Line 26"/>
            <p:cNvSpPr>
              <a:spLocks noChangeShapeType="1"/>
            </p:cNvSpPr>
            <p:nvPr/>
          </p:nvSpPr>
          <p:spPr bwMode="auto">
            <a:xfrm flipH="1">
              <a:off x="1488" y="2496"/>
              <a:ext cx="720" cy="72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2782" name="Line 27"/>
            <p:cNvSpPr>
              <a:spLocks noChangeShapeType="1"/>
            </p:cNvSpPr>
            <p:nvPr/>
          </p:nvSpPr>
          <p:spPr bwMode="auto">
            <a:xfrm>
              <a:off x="1488" y="2496"/>
              <a:ext cx="720" cy="72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42044" name="Text Box 28"/>
          <p:cNvSpPr txBox="1">
            <a:spLocks noChangeArrowheads="1"/>
          </p:cNvSpPr>
          <p:nvPr/>
        </p:nvSpPr>
        <p:spPr bwMode="auto">
          <a:xfrm>
            <a:off x="6019800" y="5334000"/>
            <a:ext cx="24606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親が消滅しても</a:t>
            </a:r>
          </a:p>
          <a:p>
            <a:pPr eaLnBrk="1" hangingPunct="1"/>
            <a:r>
              <a:rPr lang="ja-JP" altLang="en-US"/>
              <a:t>子を消滅させない</a:t>
            </a:r>
          </a:p>
          <a:p>
            <a:pPr eaLnBrk="1" hangingPunct="1"/>
            <a:r>
              <a:rPr lang="ja-JP" altLang="en-US"/>
              <a:t>場合もある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42021"/>
                                        </p:tgtEl>
                                        <p:attrNameLst>
                                          <p:attrName>style.visibility</p:attrName>
                                        </p:attrNameLst>
                                      </p:cBhvr>
                                      <p:to>
                                        <p:strVal val="visible"/>
                                      </p:to>
                                    </p:set>
                                    <p:animEffect transition="in" filter="wipe(up)">
                                      <p:cBhvr>
                                        <p:cTn id="7" dur="500"/>
                                        <p:tgtEl>
                                          <p:spTgt spid="3420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42025"/>
                                        </p:tgtEl>
                                        <p:attrNameLst>
                                          <p:attrName>style.visibility</p:attrName>
                                        </p:attrNameLst>
                                      </p:cBhvr>
                                      <p:to>
                                        <p:strVal val="visible"/>
                                      </p:to>
                                    </p:set>
                                    <p:animEffect transition="in" filter="wipe(up)">
                                      <p:cBhvr>
                                        <p:cTn id="12" dur="500"/>
                                        <p:tgtEl>
                                          <p:spTgt spid="3420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42028"/>
                                        </p:tgtEl>
                                        <p:attrNameLst>
                                          <p:attrName>style.visibility</p:attrName>
                                        </p:attrNameLst>
                                      </p:cBhvr>
                                      <p:to>
                                        <p:strVal val="visible"/>
                                      </p:to>
                                    </p:set>
                                    <p:animEffect transition="in" filter="wipe(up)">
                                      <p:cBhvr>
                                        <p:cTn id="17" dur="500"/>
                                        <p:tgtEl>
                                          <p:spTgt spid="3420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342031"/>
                                        </p:tgtEl>
                                        <p:attrNameLst>
                                          <p:attrName>style.visibility</p:attrName>
                                        </p:attrNameLst>
                                      </p:cBhvr>
                                      <p:to>
                                        <p:strVal val="visible"/>
                                      </p:to>
                                    </p:set>
                                    <p:animEffect transition="in" filter="wipe(up)">
                                      <p:cBhvr>
                                        <p:cTn id="22" dur="500"/>
                                        <p:tgtEl>
                                          <p:spTgt spid="3420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342037"/>
                                        </p:tgtEl>
                                        <p:attrNameLst>
                                          <p:attrName>style.visibility</p:attrName>
                                        </p:attrNameLst>
                                      </p:cBhvr>
                                      <p:to>
                                        <p:strVal val="visible"/>
                                      </p:to>
                                    </p:set>
                                    <p:animEffect transition="in" filter="checkerboard(across)">
                                      <p:cBhvr>
                                        <p:cTn id="27" dur="500"/>
                                        <p:tgtEl>
                                          <p:spTgt spid="3420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342038"/>
                                        </p:tgtEl>
                                        <p:attrNameLst>
                                          <p:attrName>style.visibility</p:attrName>
                                        </p:attrNameLst>
                                      </p:cBhvr>
                                      <p:to>
                                        <p:strVal val="visible"/>
                                      </p:to>
                                    </p:set>
                                    <p:animEffect transition="in" filter="checkerboard(across)">
                                      <p:cBhvr>
                                        <p:cTn id="32" dur="500"/>
                                        <p:tgtEl>
                                          <p:spTgt spid="342038"/>
                                        </p:tgtEl>
                                      </p:cBhvr>
                                    </p:animEffect>
                                  </p:childTnLst>
                                </p:cTn>
                              </p:par>
                            </p:childTnLst>
                          </p:cTn>
                        </p:par>
                        <p:par>
                          <p:cTn id="33" fill="hold" nodeType="afterGroup">
                            <p:stCondLst>
                              <p:cond delay="500"/>
                            </p:stCondLst>
                            <p:childTnLst>
                              <p:par>
                                <p:cTn id="34" presetID="5" presetClass="entr" presetSubtype="10" fill="hold" nodeType="afterEffect">
                                  <p:stCondLst>
                                    <p:cond delay="0"/>
                                  </p:stCondLst>
                                  <p:childTnLst>
                                    <p:set>
                                      <p:cBhvr>
                                        <p:cTn id="35" dur="1" fill="hold">
                                          <p:stCondLst>
                                            <p:cond delay="0"/>
                                          </p:stCondLst>
                                        </p:cTn>
                                        <p:tgtEl>
                                          <p:spTgt spid="342041"/>
                                        </p:tgtEl>
                                        <p:attrNameLst>
                                          <p:attrName>style.visibility</p:attrName>
                                        </p:attrNameLst>
                                      </p:cBhvr>
                                      <p:to>
                                        <p:strVal val="visible"/>
                                      </p:to>
                                    </p:set>
                                    <p:animEffect transition="in" filter="checkerboard(across)">
                                      <p:cBhvr>
                                        <p:cTn id="36" dur="500"/>
                                        <p:tgtEl>
                                          <p:spTgt spid="34204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342044"/>
                                        </p:tgtEl>
                                        <p:attrNameLst>
                                          <p:attrName>style.visibility</p:attrName>
                                        </p:attrNameLst>
                                      </p:cBhvr>
                                      <p:to>
                                        <p:strVal val="visible"/>
                                      </p:to>
                                    </p:set>
                                    <p:animEffect transition="in" filter="checkerboard(across)">
                                      <p:cBhvr>
                                        <p:cTn id="41" dur="500"/>
                                        <p:tgtEl>
                                          <p:spTgt spid="342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44"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525463"/>
            <a:ext cx="7772400" cy="1311275"/>
          </a:xfrm>
        </p:spPr>
        <p:txBody>
          <a:bodyPr/>
          <a:lstStyle/>
          <a:p>
            <a:pPr eaLnBrk="1" hangingPunct="1"/>
            <a:r>
              <a:rPr lang="ja-JP" altLang="en-US"/>
              <a:t>プロセスの中断, 再開</a:t>
            </a:r>
            <a:br>
              <a:rPr lang="ja-JP" altLang="en-US"/>
            </a:br>
            <a:r>
              <a:rPr lang="ja-JP" altLang="en-US" sz="3600">
                <a:latin typeface="Times New Roman" panose="02020603050405020304" pitchFamily="18" charset="0"/>
              </a:rPr>
              <a:t>(</a:t>
            </a:r>
            <a:r>
              <a:rPr lang="en-US" altLang="ja-JP" sz="3600">
                <a:latin typeface="Times New Roman" panose="02020603050405020304" pitchFamily="18" charset="0"/>
              </a:rPr>
              <a:t>suspend, resume)</a:t>
            </a:r>
          </a:p>
        </p:txBody>
      </p:sp>
      <p:sp>
        <p:nvSpPr>
          <p:cNvPr id="33795" name="Rectangle 3"/>
          <p:cNvSpPr>
            <a:spLocks noGrp="1" noChangeArrowheads="1"/>
          </p:cNvSpPr>
          <p:nvPr>
            <p:ph type="body" idx="1"/>
          </p:nvPr>
        </p:nvSpPr>
        <p:spPr>
          <a:xfrm>
            <a:off x="685800" y="1981200"/>
            <a:ext cx="7772400" cy="1676400"/>
          </a:xfrm>
        </p:spPr>
        <p:txBody>
          <a:bodyPr/>
          <a:lstStyle/>
          <a:p>
            <a:pPr eaLnBrk="1" hangingPunct="1"/>
            <a:r>
              <a:rPr lang="ja-JP" altLang="en-US"/>
              <a:t>プロセスの中断</a:t>
            </a:r>
            <a:r>
              <a:rPr lang="ja-JP" altLang="en-US">
                <a:latin typeface="Times New Roman" panose="02020603050405020304" pitchFamily="18" charset="0"/>
              </a:rPr>
              <a:t>(</a:t>
            </a:r>
            <a:r>
              <a:rPr lang="en-US" altLang="ja-JP">
                <a:latin typeface="Times New Roman" panose="02020603050405020304" pitchFamily="18" charset="0"/>
              </a:rPr>
              <a:t>suspend)</a:t>
            </a:r>
          </a:p>
          <a:p>
            <a:pPr lvl="1" eaLnBrk="1" hangingPunct="1"/>
            <a:r>
              <a:rPr lang="ja-JP" altLang="en-US"/>
              <a:t>システムの負荷が高くなったときに一時的に特定のプロセスを実行可能状態から除く</a:t>
            </a:r>
          </a:p>
        </p:txBody>
      </p:sp>
      <p:sp>
        <p:nvSpPr>
          <p:cNvPr id="33796" name="Rectangle 4"/>
          <p:cNvSpPr>
            <a:spLocks noChangeArrowheads="1"/>
          </p:cNvSpPr>
          <p:nvPr/>
        </p:nvSpPr>
        <p:spPr bwMode="auto">
          <a:xfrm>
            <a:off x="533400" y="4267200"/>
            <a:ext cx="12192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プロセッサ</a:t>
            </a:r>
          </a:p>
        </p:txBody>
      </p:sp>
      <p:grpSp>
        <p:nvGrpSpPr>
          <p:cNvPr id="33797" name="Group 19"/>
          <p:cNvGrpSpPr>
            <a:grpSpLocks/>
          </p:cNvGrpSpPr>
          <p:nvPr/>
        </p:nvGrpSpPr>
        <p:grpSpPr bwMode="auto">
          <a:xfrm>
            <a:off x="2819400" y="4191000"/>
            <a:ext cx="838200" cy="762000"/>
            <a:chOff x="2016" y="2736"/>
            <a:chExt cx="528" cy="480"/>
          </a:xfrm>
        </p:grpSpPr>
        <p:sp>
          <p:nvSpPr>
            <p:cNvPr id="33840" name="Line 9"/>
            <p:cNvSpPr>
              <a:spLocks noChangeShapeType="1"/>
            </p:cNvSpPr>
            <p:nvPr/>
          </p:nvSpPr>
          <p:spPr bwMode="auto">
            <a:xfrm>
              <a:off x="2016" y="273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41" name="Line 10"/>
            <p:cNvSpPr>
              <a:spLocks noChangeShapeType="1"/>
            </p:cNvSpPr>
            <p:nvPr/>
          </p:nvSpPr>
          <p:spPr bwMode="auto">
            <a:xfrm>
              <a:off x="2016" y="2881"/>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42" name="Line 11"/>
            <p:cNvSpPr>
              <a:spLocks noChangeShapeType="1"/>
            </p:cNvSpPr>
            <p:nvPr/>
          </p:nvSpPr>
          <p:spPr bwMode="auto">
            <a:xfrm>
              <a:off x="2016" y="3048"/>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43" name="Line 12"/>
            <p:cNvSpPr>
              <a:spLocks noChangeShapeType="1"/>
            </p:cNvSpPr>
            <p:nvPr/>
          </p:nvSpPr>
          <p:spPr bwMode="auto">
            <a:xfrm>
              <a:off x="2016" y="321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44" name="Line 13"/>
            <p:cNvSpPr>
              <a:spLocks noChangeShapeType="1"/>
            </p:cNvSpPr>
            <p:nvPr/>
          </p:nvSpPr>
          <p:spPr bwMode="auto">
            <a:xfrm>
              <a:off x="2016"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45" name="Line 14"/>
            <p:cNvSpPr>
              <a:spLocks noChangeShapeType="1"/>
            </p:cNvSpPr>
            <p:nvPr/>
          </p:nvSpPr>
          <p:spPr bwMode="auto">
            <a:xfrm>
              <a:off x="2544"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3798" name="Group 20"/>
          <p:cNvGrpSpPr>
            <a:grpSpLocks/>
          </p:cNvGrpSpPr>
          <p:nvPr/>
        </p:nvGrpSpPr>
        <p:grpSpPr bwMode="auto">
          <a:xfrm>
            <a:off x="3886200" y="4191000"/>
            <a:ext cx="838200" cy="762000"/>
            <a:chOff x="2016" y="2736"/>
            <a:chExt cx="528" cy="480"/>
          </a:xfrm>
        </p:grpSpPr>
        <p:sp>
          <p:nvSpPr>
            <p:cNvPr id="33834" name="Line 21"/>
            <p:cNvSpPr>
              <a:spLocks noChangeShapeType="1"/>
            </p:cNvSpPr>
            <p:nvPr/>
          </p:nvSpPr>
          <p:spPr bwMode="auto">
            <a:xfrm>
              <a:off x="2016" y="273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5" name="Line 22"/>
            <p:cNvSpPr>
              <a:spLocks noChangeShapeType="1"/>
            </p:cNvSpPr>
            <p:nvPr/>
          </p:nvSpPr>
          <p:spPr bwMode="auto">
            <a:xfrm>
              <a:off x="2016" y="2881"/>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6" name="Line 23"/>
            <p:cNvSpPr>
              <a:spLocks noChangeShapeType="1"/>
            </p:cNvSpPr>
            <p:nvPr/>
          </p:nvSpPr>
          <p:spPr bwMode="auto">
            <a:xfrm>
              <a:off x="2016" y="3048"/>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7" name="Line 24"/>
            <p:cNvSpPr>
              <a:spLocks noChangeShapeType="1"/>
            </p:cNvSpPr>
            <p:nvPr/>
          </p:nvSpPr>
          <p:spPr bwMode="auto">
            <a:xfrm>
              <a:off x="2016" y="321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8" name="Line 25"/>
            <p:cNvSpPr>
              <a:spLocks noChangeShapeType="1"/>
            </p:cNvSpPr>
            <p:nvPr/>
          </p:nvSpPr>
          <p:spPr bwMode="auto">
            <a:xfrm>
              <a:off x="2016"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9" name="Line 26"/>
            <p:cNvSpPr>
              <a:spLocks noChangeShapeType="1"/>
            </p:cNvSpPr>
            <p:nvPr/>
          </p:nvSpPr>
          <p:spPr bwMode="auto">
            <a:xfrm>
              <a:off x="2544"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799" name="Line 27"/>
          <p:cNvSpPr>
            <a:spLocks noChangeShapeType="1"/>
          </p:cNvSpPr>
          <p:nvPr/>
        </p:nvSpPr>
        <p:spPr bwMode="auto">
          <a:xfrm>
            <a:off x="3200400" y="4343400"/>
            <a:ext cx="685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800" name="Group 28"/>
          <p:cNvGrpSpPr>
            <a:grpSpLocks/>
          </p:cNvGrpSpPr>
          <p:nvPr/>
        </p:nvGrpSpPr>
        <p:grpSpPr bwMode="auto">
          <a:xfrm>
            <a:off x="4953000" y="4191000"/>
            <a:ext cx="838200" cy="762000"/>
            <a:chOff x="2016" y="2736"/>
            <a:chExt cx="528" cy="480"/>
          </a:xfrm>
        </p:grpSpPr>
        <p:sp>
          <p:nvSpPr>
            <p:cNvPr id="33828" name="Line 29"/>
            <p:cNvSpPr>
              <a:spLocks noChangeShapeType="1"/>
            </p:cNvSpPr>
            <p:nvPr/>
          </p:nvSpPr>
          <p:spPr bwMode="auto">
            <a:xfrm>
              <a:off x="2016" y="273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29" name="Line 30"/>
            <p:cNvSpPr>
              <a:spLocks noChangeShapeType="1"/>
            </p:cNvSpPr>
            <p:nvPr/>
          </p:nvSpPr>
          <p:spPr bwMode="auto">
            <a:xfrm>
              <a:off x="2016" y="2881"/>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0" name="Line 31"/>
            <p:cNvSpPr>
              <a:spLocks noChangeShapeType="1"/>
            </p:cNvSpPr>
            <p:nvPr/>
          </p:nvSpPr>
          <p:spPr bwMode="auto">
            <a:xfrm>
              <a:off x="2016" y="3048"/>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1" name="Line 32"/>
            <p:cNvSpPr>
              <a:spLocks noChangeShapeType="1"/>
            </p:cNvSpPr>
            <p:nvPr/>
          </p:nvSpPr>
          <p:spPr bwMode="auto">
            <a:xfrm>
              <a:off x="2016" y="321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2" name="Line 33"/>
            <p:cNvSpPr>
              <a:spLocks noChangeShapeType="1"/>
            </p:cNvSpPr>
            <p:nvPr/>
          </p:nvSpPr>
          <p:spPr bwMode="auto">
            <a:xfrm>
              <a:off x="2016"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33" name="Line 34"/>
            <p:cNvSpPr>
              <a:spLocks noChangeShapeType="1"/>
            </p:cNvSpPr>
            <p:nvPr/>
          </p:nvSpPr>
          <p:spPr bwMode="auto">
            <a:xfrm>
              <a:off x="2544"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801" name="Line 35"/>
          <p:cNvSpPr>
            <a:spLocks noChangeShapeType="1"/>
          </p:cNvSpPr>
          <p:nvPr/>
        </p:nvSpPr>
        <p:spPr bwMode="auto">
          <a:xfrm>
            <a:off x="4267200" y="4343400"/>
            <a:ext cx="685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3802" name="Group 36"/>
          <p:cNvGrpSpPr>
            <a:grpSpLocks/>
          </p:cNvGrpSpPr>
          <p:nvPr/>
        </p:nvGrpSpPr>
        <p:grpSpPr bwMode="auto">
          <a:xfrm>
            <a:off x="6019800" y="4191000"/>
            <a:ext cx="838200" cy="762000"/>
            <a:chOff x="2016" y="2736"/>
            <a:chExt cx="528" cy="480"/>
          </a:xfrm>
        </p:grpSpPr>
        <p:sp>
          <p:nvSpPr>
            <p:cNvPr id="33822" name="Line 37"/>
            <p:cNvSpPr>
              <a:spLocks noChangeShapeType="1"/>
            </p:cNvSpPr>
            <p:nvPr/>
          </p:nvSpPr>
          <p:spPr bwMode="auto">
            <a:xfrm>
              <a:off x="2016" y="273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23" name="Line 38"/>
            <p:cNvSpPr>
              <a:spLocks noChangeShapeType="1"/>
            </p:cNvSpPr>
            <p:nvPr/>
          </p:nvSpPr>
          <p:spPr bwMode="auto">
            <a:xfrm>
              <a:off x="2016" y="2881"/>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24" name="Line 39"/>
            <p:cNvSpPr>
              <a:spLocks noChangeShapeType="1"/>
            </p:cNvSpPr>
            <p:nvPr/>
          </p:nvSpPr>
          <p:spPr bwMode="auto">
            <a:xfrm>
              <a:off x="2016" y="3048"/>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25" name="Line 40"/>
            <p:cNvSpPr>
              <a:spLocks noChangeShapeType="1"/>
            </p:cNvSpPr>
            <p:nvPr/>
          </p:nvSpPr>
          <p:spPr bwMode="auto">
            <a:xfrm>
              <a:off x="2016" y="321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26" name="Line 41"/>
            <p:cNvSpPr>
              <a:spLocks noChangeShapeType="1"/>
            </p:cNvSpPr>
            <p:nvPr/>
          </p:nvSpPr>
          <p:spPr bwMode="auto">
            <a:xfrm>
              <a:off x="2016"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27" name="Line 42"/>
            <p:cNvSpPr>
              <a:spLocks noChangeShapeType="1"/>
            </p:cNvSpPr>
            <p:nvPr/>
          </p:nvSpPr>
          <p:spPr bwMode="auto">
            <a:xfrm>
              <a:off x="2544"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803" name="Line 43"/>
          <p:cNvSpPr>
            <a:spLocks noChangeShapeType="1"/>
          </p:cNvSpPr>
          <p:nvPr/>
        </p:nvSpPr>
        <p:spPr bwMode="auto">
          <a:xfrm>
            <a:off x="5334000" y="4343400"/>
            <a:ext cx="685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04" name="Text Box 44"/>
          <p:cNvSpPr txBox="1">
            <a:spLocks noChangeArrowheads="1"/>
          </p:cNvSpPr>
          <p:nvPr/>
        </p:nvSpPr>
        <p:spPr bwMode="auto">
          <a:xfrm>
            <a:off x="3886200" y="3581400"/>
            <a:ext cx="2238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実行可能キュー</a:t>
            </a:r>
          </a:p>
        </p:txBody>
      </p:sp>
      <p:sp>
        <p:nvSpPr>
          <p:cNvPr id="33805" name="AutoShape 45"/>
          <p:cNvSpPr>
            <a:spLocks noChangeArrowheads="1"/>
          </p:cNvSpPr>
          <p:nvPr/>
        </p:nvSpPr>
        <p:spPr bwMode="auto">
          <a:xfrm>
            <a:off x="1828800" y="4343400"/>
            <a:ext cx="914400" cy="533400"/>
          </a:xfrm>
          <a:prstGeom prst="leftArrow">
            <a:avLst>
              <a:gd name="adj1" fmla="val 50000"/>
              <a:gd name="adj2" fmla="val 4285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1200"/>
              <a:t>ディスパッチ</a:t>
            </a:r>
          </a:p>
        </p:txBody>
      </p:sp>
      <p:grpSp>
        <p:nvGrpSpPr>
          <p:cNvPr id="33806" name="Group 46"/>
          <p:cNvGrpSpPr>
            <a:grpSpLocks/>
          </p:cNvGrpSpPr>
          <p:nvPr/>
        </p:nvGrpSpPr>
        <p:grpSpPr bwMode="auto">
          <a:xfrm>
            <a:off x="7086600" y="4191000"/>
            <a:ext cx="838200" cy="762000"/>
            <a:chOff x="2016" y="2736"/>
            <a:chExt cx="528" cy="480"/>
          </a:xfrm>
        </p:grpSpPr>
        <p:sp>
          <p:nvSpPr>
            <p:cNvPr id="33816" name="Line 47"/>
            <p:cNvSpPr>
              <a:spLocks noChangeShapeType="1"/>
            </p:cNvSpPr>
            <p:nvPr/>
          </p:nvSpPr>
          <p:spPr bwMode="auto">
            <a:xfrm>
              <a:off x="2016" y="273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17" name="Line 48"/>
            <p:cNvSpPr>
              <a:spLocks noChangeShapeType="1"/>
            </p:cNvSpPr>
            <p:nvPr/>
          </p:nvSpPr>
          <p:spPr bwMode="auto">
            <a:xfrm>
              <a:off x="2016" y="2881"/>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18" name="Line 49"/>
            <p:cNvSpPr>
              <a:spLocks noChangeShapeType="1"/>
            </p:cNvSpPr>
            <p:nvPr/>
          </p:nvSpPr>
          <p:spPr bwMode="auto">
            <a:xfrm>
              <a:off x="2016" y="3048"/>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19" name="Line 50"/>
            <p:cNvSpPr>
              <a:spLocks noChangeShapeType="1"/>
            </p:cNvSpPr>
            <p:nvPr/>
          </p:nvSpPr>
          <p:spPr bwMode="auto">
            <a:xfrm>
              <a:off x="2016" y="3216"/>
              <a:ext cx="52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20" name="Line 51"/>
            <p:cNvSpPr>
              <a:spLocks noChangeShapeType="1"/>
            </p:cNvSpPr>
            <p:nvPr/>
          </p:nvSpPr>
          <p:spPr bwMode="auto">
            <a:xfrm>
              <a:off x="2016"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21" name="Line 52"/>
            <p:cNvSpPr>
              <a:spLocks noChangeShapeType="1"/>
            </p:cNvSpPr>
            <p:nvPr/>
          </p:nvSpPr>
          <p:spPr bwMode="auto">
            <a:xfrm>
              <a:off x="2544" y="2736"/>
              <a:ext cx="0" cy="48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3807" name="Line 53"/>
          <p:cNvSpPr>
            <a:spLocks noChangeShapeType="1"/>
          </p:cNvSpPr>
          <p:nvPr/>
        </p:nvSpPr>
        <p:spPr bwMode="auto">
          <a:xfrm>
            <a:off x="6400800" y="4343400"/>
            <a:ext cx="685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43094" name="Text Box 54"/>
          <p:cNvSpPr txBox="1">
            <a:spLocks noChangeArrowheads="1"/>
          </p:cNvSpPr>
          <p:nvPr/>
        </p:nvSpPr>
        <p:spPr bwMode="auto">
          <a:xfrm>
            <a:off x="914400" y="5562600"/>
            <a:ext cx="4826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実行可能プロセスが多すぎると</a:t>
            </a:r>
          </a:p>
          <a:p>
            <a:pPr eaLnBrk="1" hangingPunct="1"/>
            <a:r>
              <a:rPr lang="ja-JP" altLang="en-US" sz="2800"/>
              <a:t>システムに負荷がかかる</a:t>
            </a:r>
          </a:p>
        </p:txBody>
      </p:sp>
      <p:grpSp>
        <p:nvGrpSpPr>
          <p:cNvPr id="343097" name="Group 57"/>
          <p:cNvGrpSpPr>
            <a:grpSpLocks/>
          </p:cNvGrpSpPr>
          <p:nvPr/>
        </p:nvGrpSpPr>
        <p:grpSpPr bwMode="auto">
          <a:xfrm>
            <a:off x="5943600" y="4038600"/>
            <a:ext cx="914400" cy="1371600"/>
            <a:chOff x="1392" y="3216"/>
            <a:chExt cx="576" cy="864"/>
          </a:xfrm>
        </p:grpSpPr>
        <p:sp>
          <p:nvSpPr>
            <p:cNvPr id="33814" name="Line 55"/>
            <p:cNvSpPr>
              <a:spLocks noChangeShapeType="1"/>
            </p:cNvSpPr>
            <p:nvPr/>
          </p:nvSpPr>
          <p:spPr bwMode="auto">
            <a:xfrm flipH="1">
              <a:off x="1392" y="3216"/>
              <a:ext cx="576" cy="624"/>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15" name="Text Box 56"/>
            <p:cNvSpPr txBox="1">
              <a:spLocks noChangeArrowheads="1"/>
            </p:cNvSpPr>
            <p:nvPr/>
          </p:nvSpPr>
          <p:spPr bwMode="auto">
            <a:xfrm>
              <a:off x="1440" y="3792"/>
              <a:ext cx="500"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中断</a:t>
              </a:r>
            </a:p>
          </p:txBody>
        </p:sp>
      </p:grpSp>
      <p:grpSp>
        <p:nvGrpSpPr>
          <p:cNvPr id="343098" name="Group 58"/>
          <p:cNvGrpSpPr>
            <a:grpSpLocks/>
          </p:cNvGrpSpPr>
          <p:nvPr/>
        </p:nvGrpSpPr>
        <p:grpSpPr bwMode="auto">
          <a:xfrm>
            <a:off x="7086600" y="4038600"/>
            <a:ext cx="914400" cy="1371600"/>
            <a:chOff x="1392" y="3216"/>
            <a:chExt cx="576" cy="864"/>
          </a:xfrm>
        </p:grpSpPr>
        <p:sp>
          <p:nvSpPr>
            <p:cNvPr id="33812" name="Line 59"/>
            <p:cNvSpPr>
              <a:spLocks noChangeShapeType="1"/>
            </p:cNvSpPr>
            <p:nvPr/>
          </p:nvSpPr>
          <p:spPr bwMode="auto">
            <a:xfrm flipH="1">
              <a:off x="1392" y="3216"/>
              <a:ext cx="576" cy="624"/>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3813" name="Text Box 60"/>
            <p:cNvSpPr txBox="1">
              <a:spLocks noChangeArrowheads="1"/>
            </p:cNvSpPr>
            <p:nvPr/>
          </p:nvSpPr>
          <p:spPr bwMode="auto">
            <a:xfrm>
              <a:off x="1440" y="3792"/>
              <a:ext cx="500"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中断</a:t>
              </a:r>
            </a:p>
          </p:txBody>
        </p:sp>
      </p:grpSp>
      <p:sp>
        <p:nvSpPr>
          <p:cNvPr id="343101" name="Text Box 61"/>
          <p:cNvSpPr txBox="1">
            <a:spLocks noChangeArrowheads="1"/>
          </p:cNvSpPr>
          <p:nvPr/>
        </p:nvSpPr>
        <p:spPr bwMode="auto">
          <a:xfrm>
            <a:off x="6243638" y="5715000"/>
            <a:ext cx="29003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いくつかのプロセスを</a:t>
            </a:r>
          </a:p>
          <a:p>
            <a:pPr eaLnBrk="1" hangingPunct="1"/>
            <a:r>
              <a:rPr lang="ja-JP" altLang="en-US"/>
              <a:t>中断する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3094"/>
                                        </p:tgtEl>
                                        <p:attrNameLst>
                                          <p:attrName>style.visibility</p:attrName>
                                        </p:attrNameLst>
                                      </p:cBhvr>
                                      <p:to>
                                        <p:strVal val="visible"/>
                                      </p:to>
                                    </p:set>
                                    <p:animEffect transition="in" filter="checkerboard(across)">
                                      <p:cBhvr>
                                        <p:cTn id="7" dur="500"/>
                                        <p:tgtEl>
                                          <p:spTgt spid="3430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43097"/>
                                        </p:tgtEl>
                                        <p:attrNameLst>
                                          <p:attrName>style.visibility</p:attrName>
                                        </p:attrNameLst>
                                      </p:cBhvr>
                                      <p:to>
                                        <p:strVal val="visible"/>
                                      </p:to>
                                    </p:set>
                                    <p:animEffect transition="in" filter="checkerboard(across)">
                                      <p:cBhvr>
                                        <p:cTn id="12" dur="500"/>
                                        <p:tgtEl>
                                          <p:spTgt spid="343097"/>
                                        </p:tgtEl>
                                      </p:cBhvr>
                                    </p:animEffect>
                                  </p:childTnLst>
                                </p:cTn>
                              </p:par>
                            </p:childTnLst>
                          </p:cTn>
                        </p:par>
                        <p:par>
                          <p:cTn id="13" fill="hold" nodeType="afterGroup">
                            <p:stCondLst>
                              <p:cond delay="500"/>
                            </p:stCondLst>
                            <p:childTnLst>
                              <p:par>
                                <p:cTn id="14" presetID="5" presetClass="entr" presetSubtype="10" fill="hold" nodeType="afterEffect">
                                  <p:stCondLst>
                                    <p:cond delay="0"/>
                                  </p:stCondLst>
                                  <p:childTnLst>
                                    <p:set>
                                      <p:cBhvr>
                                        <p:cTn id="15" dur="1" fill="hold">
                                          <p:stCondLst>
                                            <p:cond delay="0"/>
                                          </p:stCondLst>
                                        </p:cTn>
                                        <p:tgtEl>
                                          <p:spTgt spid="343098"/>
                                        </p:tgtEl>
                                        <p:attrNameLst>
                                          <p:attrName>style.visibility</p:attrName>
                                        </p:attrNameLst>
                                      </p:cBhvr>
                                      <p:to>
                                        <p:strVal val="visible"/>
                                      </p:to>
                                    </p:set>
                                    <p:animEffect transition="in" filter="checkerboard(across)">
                                      <p:cBhvr>
                                        <p:cTn id="16" dur="500"/>
                                        <p:tgtEl>
                                          <p:spTgt spid="343098"/>
                                        </p:tgtEl>
                                      </p:cBhvr>
                                    </p:animEffect>
                                  </p:childTnLst>
                                </p:cTn>
                              </p:par>
                            </p:childTnLst>
                          </p:cTn>
                        </p:par>
                        <p:par>
                          <p:cTn id="17" fill="hold" nodeType="afterGroup">
                            <p:stCondLst>
                              <p:cond delay="1000"/>
                            </p:stCondLst>
                            <p:childTnLst>
                              <p:par>
                                <p:cTn id="18" presetID="5" presetClass="entr" presetSubtype="10" fill="hold" grpId="0" nodeType="afterEffect">
                                  <p:stCondLst>
                                    <p:cond delay="0"/>
                                  </p:stCondLst>
                                  <p:childTnLst>
                                    <p:set>
                                      <p:cBhvr>
                                        <p:cTn id="19" dur="1" fill="hold">
                                          <p:stCondLst>
                                            <p:cond delay="0"/>
                                          </p:stCondLst>
                                        </p:cTn>
                                        <p:tgtEl>
                                          <p:spTgt spid="343101"/>
                                        </p:tgtEl>
                                        <p:attrNameLst>
                                          <p:attrName>style.visibility</p:attrName>
                                        </p:attrNameLst>
                                      </p:cBhvr>
                                      <p:to>
                                        <p:strVal val="visible"/>
                                      </p:to>
                                    </p:set>
                                    <p:animEffect transition="in" filter="checkerboard(across)">
                                      <p:cBhvr>
                                        <p:cTn id="20" dur="500"/>
                                        <p:tgtEl>
                                          <p:spTgt spid="343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94" grpId="0" autoUpdateAnimBg="0"/>
      <p:bldP spid="343101"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800100"/>
            <a:ext cx="7772400" cy="762000"/>
          </a:xfrm>
        </p:spPr>
        <p:txBody>
          <a:bodyPr/>
          <a:lstStyle/>
          <a:p>
            <a:pPr eaLnBrk="1" hangingPunct="1"/>
            <a:r>
              <a:rPr lang="ja-JP" altLang="en-US"/>
              <a:t>プロセスの中断</a:t>
            </a:r>
          </a:p>
        </p:txBody>
      </p:sp>
      <p:sp>
        <p:nvSpPr>
          <p:cNvPr id="34819" name="Rectangle 3"/>
          <p:cNvSpPr>
            <a:spLocks noGrp="1" noChangeArrowheads="1"/>
          </p:cNvSpPr>
          <p:nvPr>
            <p:ph type="body" idx="1"/>
          </p:nvPr>
        </p:nvSpPr>
        <p:spPr/>
        <p:txBody>
          <a:bodyPr/>
          <a:lstStyle/>
          <a:p>
            <a:pPr eaLnBrk="1" hangingPunct="1"/>
            <a:r>
              <a:rPr lang="ja-JP" altLang="en-US" dirty="0"/>
              <a:t>システムが高負荷</a:t>
            </a:r>
          </a:p>
          <a:p>
            <a:pPr lvl="1" eaLnBrk="1" hangingPunct="1"/>
            <a:r>
              <a:rPr lang="ja-JP" altLang="en-US" dirty="0"/>
              <a:t>システムの負荷が十分小さくなるまで中断</a:t>
            </a:r>
            <a:endParaRPr lang="en-US" altLang="ja-JP" dirty="0"/>
          </a:p>
          <a:p>
            <a:pPr eaLnBrk="1" hangingPunct="1"/>
            <a:r>
              <a:rPr lang="ja-JP" altLang="en-US" dirty="0"/>
              <a:t>システム障害発生時</a:t>
            </a:r>
          </a:p>
          <a:p>
            <a:pPr lvl="1" eaLnBrk="1" hangingPunct="1"/>
            <a:r>
              <a:rPr lang="ja-JP" altLang="en-US" dirty="0"/>
              <a:t>障害回復するまで中断</a:t>
            </a:r>
          </a:p>
          <a:p>
            <a:pPr eaLnBrk="1" hangingPunct="1"/>
            <a:r>
              <a:rPr lang="ja-JP" altLang="en-US" dirty="0"/>
              <a:t>デバグ時</a:t>
            </a:r>
          </a:p>
          <a:p>
            <a:pPr lvl="1" eaLnBrk="1" hangingPunct="1"/>
            <a:r>
              <a:rPr lang="ja-JP" altLang="en-US" dirty="0"/>
              <a:t>プロセスが正しく働いているかをユーザが確認するまで中断</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800100"/>
            <a:ext cx="7772400" cy="762000"/>
          </a:xfrm>
        </p:spPr>
        <p:txBody>
          <a:bodyPr/>
          <a:lstStyle/>
          <a:p>
            <a:pPr eaLnBrk="1" hangingPunct="1"/>
            <a:r>
              <a:rPr lang="ja-JP" altLang="en-US"/>
              <a:t>プロセスの状態遷移</a:t>
            </a:r>
          </a:p>
        </p:txBody>
      </p:sp>
      <p:sp>
        <p:nvSpPr>
          <p:cNvPr id="344067" name="AutoShape 3"/>
          <p:cNvSpPr>
            <a:spLocks noChangeArrowheads="1"/>
          </p:cNvSpPr>
          <p:nvPr/>
        </p:nvSpPr>
        <p:spPr bwMode="auto">
          <a:xfrm>
            <a:off x="533400" y="2514600"/>
            <a:ext cx="1905000" cy="38100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t>プロセス生成</a:t>
            </a:r>
          </a:p>
        </p:txBody>
      </p:sp>
      <p:sp>
        <p:nvSpPr>
          <p:cNvPr id="35844" name="Oval 4"/>
          <p:cNvSpPr>
            <a:spLocks noChangeArrowheads="1"/>
          </p:cNvSpPr>
          <p:nvPr/>
        </p:nvSpPr>
        <p:spPr bwMode="auto">
          <a:xfrm>
            <a:off x="2209800" y="3200400"/>
            <a:ext cx="20574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実行可能</a:t>
            </a:r>
          </a:p>
        </p:txBody>
      </p:sp>
      <p:sp>
        <p:nvSpPr>
          <p:cNvPr id="344069" name="Line 5"/>
          <p:cNvSpPr>
            <a:spLocks noChangeShapeType="1"/>
          </p:cNvSpPr>
          <p:nvPr/>
        </p:nvSpPr>
        <p:spPr bwMode="auto">
          <a:xfrm>
            <a:off x="2209800" y="2895600"/>
            <a:ext cx="381000" cy="3810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46" name="Oval 6"/>
          <p:cNvSpPr>
            <a:spLocks noChangeArrowheads="1"/>
          </p:cNvSpPr>
          <p:nvPr/>
        </p:nvSpPr>
        <p:spPr bwMode="auto">
          <a:xfrm>
            <a:off x="609600" y="4800600"/>
            <a:ext cx="20574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実行中</a:t>
            </a:r>
          </a:p>
        </p:txBody>
      </p:sp>
      <p:grpSp>
        <p:nvGrpSpPr>
          <p:cNvPr id="344075" name="Group 11"/>
          <p:cNvGrpSpPr>
            <a:grpSpLocks/>
          </p:cNvGrpSpPr>
          <p:nvPr/>
        </p:nvGrpSpPr>
        <p:grpSpPr bwMode="auto">
          <a:xfrm>
            <a:off x="1828800" y="3886200"/>
            <a:ext cx="2214563" cy="914400"/>
            <a:chOff x="1632" y="2544"/>
            <a:chExt cx="1395" cy="576"/>
          </a:xfrm>
        </p:grpSpPr>
        <p:sp>
          <p:nvSpPr>
            <p:cNvPr id="35878" name="Line 7"/>
            <p:cNvSpPr>
              <a:spLocks noChangeShapeType="1"/>
            </p:cNvSpPr>
            <p:nvPr/>
          </p:nvSpPr>
          <p:spPr bwMode="auto">
            <a:xfrm flipH="1">
              <a:off x="1632" y="2544"/>
              <a:ext cx="576" cy="576"/>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79" name="Text Box 8"/>
            <p:cNvSpPr txBox="1">
              <a:spLocks noChangeArrowheads="1"/>
            </p:cNvSpPr>
            <p:nvPr/>
          </p:nvSpPr>
          <p:spPr bwMode="auto">
            <a:xfrm>
              <a:off x="1920" y="2688"/>
              <a:ext cx="110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a:t>
              </a:r>
            </a:p>
          </p:txBody>
        </p:sp>
      </p:grpSp>
      <p:grpSp>
        <p:nvGrpSpPr>
          <p:cNvPr id="344076" name="Group 12"/>
          <p:cNvGrpSpPr>
            <a:grpSpLocks/>
          </p:cNvGrpSpPr>
          <p:nvPr/>
        </p:nvGrpSpPr>
        <p:grpSpPr bwMode="auto">
          <a:xfrm>
            <a:off x="457200" y="3810000"/>
            <a:ext cx="2133600" cy="914400"/>
            <a:chOff x="672" y="2496"/>
            <a:chExt cx="1344" cy="576"/>
          </a:xfrm>
        </p:grpSpPr>
        <p:sp>
          <p:nvSpPr>
            <p:cNvPr id="35876" name="Line 9"/>
            <p:cNvSpPr>
              <a:spLocks noChangeShapeType="1"/>
            </p:cNvSpPr>
            <p:nvPr/>
          </p:nvSpPr>
          <p:spPr bwMode="auto">
            <a:xfrm flipV="1">
              <a:off x="1440" y="2496"/>
              <a:ext cx="576" cy="576"/>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77" name="Text Box 10"/>
            <p:cNvSpPr txBox="1">
              <a:spLocks noChangeArrowheads="1"/>
            </p:cNvSpPr>
            <p:nvPr/>
          </p:nvSpPr>
          <p:spPr bwMode="auto">
            <a:xfrm>
              <a:off x="672" y="2544"/>
              <a:ext cx="10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タイムアウト</a:t>
              </a:r>
            </a:p>
          </p:txBody>
        </p:sp>
      </p:grpSp>
      <p:sp>
        <p:nvSpPr>
          <p:cNvPr id="35849" name="Oval 14"/>
          <p:cNvSpPr>
            <a:spLocks noChangeArrowheads="1"/>
          </p:cNvSpPr>
          <p:nvPr/>
        </p:nvSpPr>
        <p:spPr bwMode="auto">
          <a:xfrm>
            <a:off x="3810000" y="4800600"/>
            <a:ext cx="20574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a:t>
            </a:r>
          </a:p>
        </p:txBody>
      </p:sp>
      <p:grpSp>
        <p:nvGrpSpPr>
          <p:cNvPr id="344087" name="Group 23"/>
          <p:cNvGrpSpPr>
            <a:grpSpLocks/>
          </p:cNvGrpSpPr>
          <p:nvPr/>
        </p:nvGrpSpPr>
        <p:grpSpPr bwMode="auto">
          <a:xfrm>
            <a:off x="2286000" y="5105400"/>
            <a:ext cx="1754188" cy="457200"/>
            <a:chOff x="1824" y="3312"/>
            <a:chExt cx="1105" cy="288"/>
          </a:xfrm>
        </p:grpSpPr>
        <p:sp>
          <p:nvSpPr>
            <p:cNvPr id="35874" name="Line 13"/>
            <p:cNvSpPr>
              <a:spLocks noChangeShapeType="1"/>
            </p:cNvSpPr>
            <p:nvPr/>
          </p:nvSpPr>
          <p:spPr bwMode="auto">
            <a:xfrm>
              <a:off x="2064" y="3312"/>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75" name="Text Box 15"/>
            <p:cNvSpPr txBox="1">
              <a:spLocks noChangeArrowheads="1"/>
            </p:cNvSpPr>
            <p:nvPr/>
          </p:nvSpPr>
          <p:spPr bwMode="auto">
            <a:xfrm>
              <a:off x="1824" y="3312"/>
              <a:ext cx="110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イベント待ち</a:t>
              </a:r>
            </a:p>
          </p:txBody>
        </p:sp>
      </p:grpSp>
      <p:grpSp>
        <p:nvGrpSpPr>
          <p:cNvPr id="344083" name="Group 19"/>
          <p:cNvGrpSpPr>
            <a:grpSpLocks/>
          </p:cNvGrpSpPr>
          <p:nvPr/>
        </p:nvGrpSpPr>
        <p:grpSpPr bwMode="auto">
          <a:xfrm>
            <a:off x="3886200" y="3810000"/>
            <a:ext cx="2252663" cy="990600"/>
            <a:chOff x="2880" y="2496"/>
            <a:chExt cx="1419" cy="624"/>
          </a:xfrm>
        </p:grpSpPr>
        <p:sp>
          <p:nvSpPr>
            <p:cNvPr id="35872" name="Line 17"/>
            <p:cNvSpPr>
              <a:spLocks noChangeShapeType="1"/>
            </p:cNvSpPr>
            <p:nvPr/>
          </p:nvSpPr>
          <p:spPr bwMode="auto">
            <a:xfrm flipH="1" flipV="1">
              <a:off x="2880" y="2496"/>
              <a:ext cx="624" cy="62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73" name="Text Box 18"/>
            <p:cNvSpPr txBox="1">
              <a:spLocks noChangeArrowheads="1"/>
            </p:cNvSpPr>
            <p:nvPr/>
          </p:nvSpPr>
          <p:spPr bwMode="auto">
            <a:xfrm>
              <a:off x="3168" y="2592"/>
              <a:ext cx="1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イベント発生</a:t>
              </a:r>
            </a:p>
          </p:txBody>
        </p:sp>
      </p:grpSp>
      <p:sp>
        <p:nvSpPr>
          <p:cNvPr id="344084" name="Line 20"/>
          <p:cNvSpPr>
            <a:spLocks noChangeShapeType="1"/>
          </p:cNvSpPr>
          <p:nvPr/>
        </p:nvSpPr>
        <p:spPr bwMode="auto">
          <a:xfrm>
            <a:off x="3733800" y="3886200"/>
            <a:ext cx="990600" cy="9906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44085" name="Line 21"/>
          <p:cNvSpPr>
            <a:spLocks noChangeShapeType="1"/>
          </p:cNvSpPr>
          <p:nvPr/>
        </p:nvSpPr>
        <p:spPr bwMode="auto">
          <a:xfrm flipH="1">
            <a:off x="990600" y="5486400"/>
            <a:ext cx="457200" cy="4572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44086" name="AutoShape 22"/>
          <p:cNvSpPr>
            <a:spLocks noChangeArrowheads="1"/>
          </p:cNvSpPr>
          <p:nvPr/>
        </p:nvSpPr>
        <p:spPr bwMode="auto">
          <a:xfrm>
            <a:off x="228600" y="5943600"/>
            <a:ext cx="1905000" cy="38100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プロセス消滅</a:t>
            </a:r>
          </a:p>
        </p:txBody>
      </p:sp>
      <p:sp>
        <p:nvSpPr>
          <p:cNvPr id="344088" name="Oval 24"/>
          <p:cNvSpPr>
            <a:spLocks noChangeArrowheads="1"/>
          </p:cNvSpPr>
          <p:nvPr/>
        </p:nvSpPr>
        <p:spPr bwMode="auto">
          <a:xfrm>
            <a:off x="5410200" y="3200400"/>
            <a:ext cx="20574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実行可能中断</a:t>
            </a:r>
          </a:p>
        </p:txBody>
      </p:sp>
      <p:sp>
        <p:nvSpPr>
          <p:cNvPr id="344089" name="Oval 25"/>
          <p:cNvSpPr>
            <a:spLocks noChangeArrowheads="1"/>
          </p:cNvSpPr>
          <p:nvPr/>
        </p:nvSpPr>
        <p:spPr bwMode="auto">
          <a:xfrm>
            <a:off x="6934200" y="4800600"/>
            <a:ext cx="20574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ブロック中断</a:t>
            </a:r>
          </a:p>
        </p:txBody>
      </p:sp>
      <p:grpSp>
        <p:nvGrpSpPr>
          <p:cNvPr id="344094" name="Group 30"/>
          <p:cNvGrpSpPr>
            <a:grpSpLocks/>
          </p:cNvGrpSpPr>
          <p:nvPr/>
        </p:nvGrpSpPr>
        <p:grpSpPr bwMode="auto">
          <a:xfrm>
            <a:off x="4267200" y="2971800"/>
            <a:ext cx="1143000" cy="457200"/>
            <a:chOff x="2832" y="1872"/>
            <a:chExt cx="720" cy="288"/>
          </a:xfrm>
        </p:grpSpPr>
        <p:sp>
          <p:nvSpPr>
            <p:cNvPr id="35870" name="Line 26"/>
            <p:cNvSpPr>
              <a:spLocks noChangeShapeType="1"/>
            </p:cNvSpPr>
            <p:nvPr/>
          </p:nvSpPr>
          <p:spPr bwMode="auto">
            <a:xfrm>
              <a:off x="2832" y="2160"/>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71" name="Text Box 27"/>
            <p:cNvSpPr txBox="1">
              <a:spLocks noChangeArrowheads="1"/>
            </p:cNvSpPr>
            <p:nvPr/>
          </p:nvSpPr>
          <p:spPr bwMode="auto">
            <a:xfrm>
              <a:off x="2928" y="1872"/>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中断</a:t>
              </a:r>
            </a:p>
          </p:txBody>
        </p:sp>
      </p:grpSp>
      <p:grpSp>
        <p:nvGrpSpPr>
          <p:cNvPr id="344095" name="Group 31"/>
          <p:cNvGrpSpPr>
            <a:grpSpLocks/>
          </p:cNvGrpSpPr>
          <p:nvPr/>
        </p:nvGrpSpPr>
        <p:grpSpPr bwMode="auto">
          <a:xfrm>
            <a:off x="4267200" y="3505200"/>
            <a:ext cx="1143000" cy="457200"/>
            <a:chOff x="2832" y="2208"/>
            <a:chExt cx="720" cy="288"/>
          </a:xfrm>
        </p:grpSpPr>
        <p:sp>
          <p:nvSpPr>
            <p:cNvPr id="35868" name="Line 28"/>
            <p:cNvSpPr>
              <a:spLocks noChangeShapeType="1"/>
            </p:cNvSpPr>
            <p:nvPr/>
          </p:nvSpPr>
          <p:spPr bwMode="auto">
            <a:xfrm flipH="1">
              <a:off x="2832" y="2256"/>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69" name="Text Box 29"/>
            <p:cNvSpPr txBox="1">
              <a:spLocks noChangeArrowheads="1"/>
            </p:cNvSpPr>
            <p:nvPr/>
          </p:nvSpPr>
          <p:spPr bwMode="auto">
            <a:xfrm>
              <a:off x="2976" y="2208"/>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再開</a:t>
              </a:r>
            </a:p>
          </p:txBody>
        </p:sp>
      </p:grpSp>
      <p:grpSp>
        <p:nvGrpSpPr>
          <p:cNvPr id="344096" name="Group 32"/>
          <p:cNvGrpSpPr>
            <a:grpSpLocks/>
          </p:cNvGrpSpPr>
          <p:nvPr/>
        </p:nvGrpSpPr>
        <p:grpSpPr bwMode="auto">
          <a:xfrm>
            <a:off x="5867400" y="4648200"/>
            <a:ext cx="1143000" cy="457200"/>
            <a:chOff x="2832" y="1872"/>
            <a:chExt cx="720" cy="288"/>
          </a:xfrm>
        </p:grpSpPr>
        <p:sp>
          <p:nvSpPr>
            <p:cNvPr id="35866" name="Line 33"/>
            <p:cNvSpPr>
              <a:spLocks noChangeShapeType="1"/>
            </p:cNvSpPr>
            <p:nvPr/>
          </p:nvSpPr>
          <p:spPr bwMode="auto">
            <a:xfrm>
              <a:off x="2832" y="2160"/>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67" name="Text Box 34"/>
            <p:cNvSpPr txBox="1">
              <a:spLocks noChangeArrowheads="1"/>
            </p:cNvSpPr>
            <p:nvPr/>
          </p:nvSpPr>
          <p:spPr bwMode="auto">
            <a:xfrm>
              <a:off x="2928" y="1872"/>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中断</a:t>
              </a:r>
            </a:p>
          </p:txBody>
        </p:sp>
      </p:grpSp>
      <p:grpSp>
        <p:nvGrpSpPr>
          <p:cNvPr id="344099" name="Group 35"/>
          <p:cNvGrpSpPr>
            <a:grpSpLocks/>
          </p:cNvGrpSpPr>
          <p:nvPr/>
        </p:nvGrpSpPr>
        <p:grpSpPr bwMode="auto">
          <a:xfrm>
            <a:off x="5867400" y="5181600"/>
            <a:ext cx="1143000" cy="457200"/>
            <a:chOff x="2832" y="2208"/>
            <a:chExt cx="720" cy="288"/>
          </a:xfrm>
        </p:grpSpPr>
        <p:sp>
          <p:nvSpPr>
            <p:cNvPr id="35864" name="Line 36"/>
            <p:cNvSpPr>
              <a:spLocks noChangeShapeType="1"/>
            </p:cNvSpPr>
            <p:nvPr/>
          </p:nvSpPr>
          <p:spPr bwMode="auto">
            <a:xfrm flipH="1">
              <a:off x="2832" y="2256"/>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65" name="Text Box 37"/>
            <p:cNvSpPr txBox="1">
              <a:spLocks noChangeArrowheads="1"/>
            </p:cNvSpPr>
            <p:nvPr/>
          </p:nvSpPr>
          <p:spPr bwMode="auto">
            <a:xfrm>
              <a:off x="2976" y="2208"/>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再開</a:t>
              </a:r>
            </a:p>
          </p:txBody>
        </p:sp>
      </p:grpSp>
      <p:grpSp>
        <p:nvGrpSpPr>
          <p:cNvPr id="344102" name="Group 38"/>
          <p:cNvGrpSpPr>
            <a:grpSpLocks/>
          </p:cNvGrpSpPr>
          <p:nvPr/>
        </p:nvGrpSpPr>
        <p:grpSpPr bwMode="auto">
          <a:xfrm>
            <a:off x="6891338" y="3810000"/>
            <a:ext cx="2252662" cy="990600"/>
            <a:chOff x="2880" y="2496"/>
            <a:chExt cx="1419" cy="624"/>
          </a:xfrm>
        </p:grpSpPr>
        <p:sp>
          <p:nvSpPr>
            <p:cNvPr id="35862" name="Line 39"/>
            <p:cNvSpPr>
              <a:spLocks noChangeShapeType="1"/>
            </p:cNvSpPr>
            <p:nvPr/>
          </p:nvSpPr>
          <p:spPr bwMode="auto">
            <a:xfrm flipH="1" flipV="1">
              <a:off x="2880" y="2496"/>
              <a:ext cx="624" cy="624"/>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5863" name="Text Box 40"/>
            <p:cNvSpPr txBox="1">
              <a:spLocks noChangeArrowheads="1"/>
            </p:cNvSpPr>
            <p:nvPr/>
          </p:nvSpPr>
          <p:spPr bwMode="auto">
            <a:xfrm>
              <a:off x="3168" y="2592"/>
              <a:ext cx="1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イベント発生</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4067"/>
                                        </p:tgtEl>
                                        <p:attrNameLst>
                                          <p:attrName>style.visibility</p:attrName>
                                        </p:attrNameLst>
                                      </p:cBhvr>
                                      <p:to>
                                        <p:strVal val="visible"/>
                                      </p:to>
                                    </p:set>
                                    <p:animEffect transition="in" filter="checkerboard(across)">
                                      <p:cBhvr>
                                        <p:cTn id="7" dur="500"/>
                                        <p:tgtEl>
                                          <p:spTgt spid="344067"/>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44069"/>
                                        </p:tgtEl>
                                        <p:attrNameLst>
                                          <p:attrName>style.visibility</p:attrName>
                                        </p:attrNameLst>
                                      </p:cBhvr>
                                      <p:to>
                                        <p:strVal val="visible"/>
                                      </p:to>
                                    </p:set>
                                    <p:animEffect transition="in" filter="wipe(left)">
                                      <p:cBhvr>
                                        <p:cTn id="11" dur="500"/>
                                        <p:tgtEl>
                                          <p:spTgt spid="34406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344075"/>
                                        </p:tgtEl>
                                        <p:attrNameLst>
                                          <p:attrName>style.visibility</p:attrName>
                                        </p:attrNameLst>
                                      </p:cBhvr>
                                      <p:to>
                                        <p:strVal val="visible"/>
                                      </p:to>
                                    </p:set>
                                    <p:animEffect transition="in" filter="wipe(up)">
                                      <p:cBhvr>
                                        <p:cTn id="16" dur="500"/>
                                        <p:tgtEl>
                                          <p:spTgt spid="34407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344076"/>
                                        </p:tgtEl>
                                        <p:attrNameLst>
                                          <p:attrName>style.visibility</p:attrName>
                                        </p:attrNameLst>
                                      </p:cBhvr>
                                      <p:to>
                                        <p:strVal val="visible"/>
                                      </p:to>
                                    </p:set>
                                    <p:animEffect transition="in" filter="wipe(down)">
                                      <p:cBhvr>
                                        <p:cTn id="21" dur="500"/>
                                        <p:tgtEl>
                                          <p:spTgt spid="34407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344087"/>
                                        </p:tgtEl>
                                        <p:attrNameLst>
                                          <p:attrName>style.visibility</p:attrName>
                                        </p:attrNameLst>
                                      </p:cBhvr>
                                      <p:to>
                                        <p:strVal val="visible"/>
                                      </p:to>
                                    </p:set>
                                    <p:animEffect transition="in" filter="wipe(left)">
                                      <p:cBhvr>
                                        <p:cTn id="26" dur="500"/>
                                        <p:tgtEl>
                                          <p:spTgt spid="344087"/>
                                        </p:tgtEl>
                                      </p:cBhvr>
                                    </p:animEffect>
                                  </p:childTnLst>
                                </p:cTn>
                              </p:par>
                            </p:childTnLst>
                          </p:cTn>
                        </p:par>
                        <p:par>
                          <p:cTn id="27" fill="hold" nodeType="afterGroup">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344084"/>
                                        </p:tgtEl>
                                        <p:attrNameLst>
                                          <p:attrName>style.visibility</p:attrName>
                                        </p:attrNameLst>
                                      </p:cBhvr>
                                      <p:to>
                                        <p:strVal val="visible"/>
                                      </p:to>
                                    </p:set>
                                    <p:animEffect transition="in" filter="wipe(up)">
                                      <p:cBhvr>
                                        <p:cTn id="30" dur="500"/>
                                        <p:tgtEl>
                                          <p:spTgt spid="34408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344083"/>
                                        </p:tgtEl>
                                        <p:attrNameLst>
                                          <p:attrName>style.visibility</p:attrName>
                                        </p:attrNameLst>
                                      </p:cBhvr>
                                      <p:to>
                                        <p:strVal val="visible"/>
                                      </p:to>
                                    </p:set>
                                    <p:animEffect transition="in" filter="wipe(down)">
                                      <p:cBhvr>
                                        <p:cTn id="35" dur="500"/>
                                        <p:tgtEl>
                                          <p:spTgt spid="34408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344085"/>
                                        </p:tgtEl>
                                        <p:attrNameLst>
                                          <p:attrName>style.visibility</p:attrName>
                                        </p:attrNameLst>
                                      </p:cBhvr>
                                      <p:to>
                                        <p:strVal val="visible"/>
                                      </p:to>
                                    </p:set>
                                    <p:animEffect transition="in" filter="wipe(up)">
                                      <p:cBhvr>
                                        <p:cTn id="40" dur="500"/>
                                        <p:tgtEl>
                                          <p:spTgt spid="344085"/>
                                        </p:tgtEl>
                                      </p:cBhvr>
                                    </p:animEffect>
                                  </p:childTnLst>
                                </p:cTn>
                              </p:par>
                            </p:childTnLst>
                          </p:cTn>
                        </p:par>
                        <p:par>
                          <p:cTn id="41" fill="hold" nodeType="afterGroup">
                            <p:stCondLst>
                              <p:cond delay="500"/>
                            </p:stCondLst>
                            <p:childTnLst>
                              <p:par>
                                <p:cTn id="42" presetID="5" presetClass="entr" presetSubtype="10" fill="hold" grpId="0" nodeType="afterEffect">
                                  <p:stCondLst>
                                    <p:cond delay="0"/>
                                  </p:stCondLst>
                                  <p:childTnLst>
                                    <p:set>
                                      <p:cBhvr>
                                        <p:cTn id="43" dur="1" fill="hold">
                                          <p:stCondLst>
                                            <p:cond delay="0"/>
                                          </p:stCondLst>
                                        </p:cTn>
                                        <p:tgtEl>
                                          <p:spTgt spid="344086"/>
                                        </p:tgtEl>
                                        <p:attrNameLst>
                                          <p:attrName>style.visibility</p:attrName>
                                        </p:attrNameLst>
                                      </p:cBhvr>
                                      <p:to>
                                        <p:strVal val="visible"/>
                                      </p:to>
                                    </p:set>
                                    <p:animEffect transition="in" filter="checkerboard(across)">
                                      <p:cBhvr>
                                        <p:cTn id="44" dur="500"/>
                                        <p:tgtEl>
                                          <p:spTgt spid="34408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344088"/>
                                        </p:tgtEl>
                                        <p:attrNameLst>
                                          <p:attrName>style.visibility</p:attrName>
                                        </p:attrNameLst>
                                      </p:cBhvr>
                                      <p:to>
                                        <p:strVal val="visible"/>
                                      </p:to>
                                    </p:set>
                                    <p:animEffect transition="in" filter="checkerboard(across)">
                                      <p:cBhvr>
                                        <p:cTn id="49" dur="500"/>
                                        <p:tgtEl>
                                          <p:spTgt spid="34408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344089"/>
                                        </p:tgtEl>
                                        <p:attrNameLst>
                                          <p:attrName>style.visibility</p:attrName>
                                        </p:attrNameLst>
                                      </p:cBhvr>
                                      <p:to>
                                        <p:strVal val="visible"/>
                                      </p:to>
                                    </p:set>
                                    <p:animEffect transition="in" filter="checkerboard(across)">
                                      <p:cBhvr>
                                        <p:cTn id="54" dur="500"/>
                                        <p:tgtEl>
                                          <p:spTgt spid="34408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344094"/>
                                        </p:tgtEl>
                                        <p:attrNameLst>
                                          <p:attrName>style.visibility</p:attrName>
                                        </p:attrNameLst>
                                      </p:cBhvr>
                                      <p:to>
                                        <p:strVal val="visible"/>
                                      </p:to>
                                    </p:set>
                                    <p:animEffect transition="in" filter="wipe(left)">
                                      <p:cBhvr>
                                        <p:cTn id="59" dur="500"/>
                                        <p:tgtEl>
                                          <p:spTgt spid="344094"/>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2" fill="hold" nodeType="clickEffect">
                                  <p:stCondLst>
                                    <p:cond delay="0"/>
                                  </p:stCondLst>
                                  <p:childTnLst>
                                    <p:set>
                                      <p:cBhvr>
                                        <p:cTn id="63" dur="1" fill="hold">
                                          <p:stCondLst>
                                            <p:cond delay="0"/>
                                          </p:stCondLst>
                                        </p:cTn>
                                        <p:tgtEl>
                                          <p:spTgt spid="344095"/>
                                        </p:tgtEl>
                                        <p:attrNameLst>
                                          <p:attrName>style.visibility</p:attrName>
                                        </p:attrNameLst>
                                      </p:cBhvr>
                                      <p:to>
                                        <p:strVal val="visible"/>
                                      </p:to>
                                    </p:set>
                                    <p:animEffect transition="in" filter="wipe(right)">
                                      <p:cBhvr>
                                        <p:cTn id="64" dur="500"/>
                                        <p:tgtEl>
                                          <p:spTgt spid="34409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344096"/>
                                        </p:tgtEl>
                                        <p:attrNameLst>
                                          <p:attrName>style.visibility</p:attrName>
                                        </p:attrNameLst>
                                      </p:cBhvr>
                                      <p:to>
                                        <p:strVal val="visible"/>
                                      </p:to>
                                    </p:set>
                                    <p:animEffect transition="in" filter="wipe(left)">
                                      <p:cBhvr>
                                        <p:cTn id="69" dur="500"/>
                                        <p:tgtEl>
                                          <p:spTgt spid="34409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2" fill="hold" nodeType="clickEffect">
                                  <p:stCondLst>
                                    <p:cond delay="0"/>
                                  </p:stCondLst>
                                  <p:childTnLst>
                                    <p:set>
                                      <p:cBhvr>
                                        <p:cTn id="73" dur="1" fill="hold">
                                          <p:stCondLst>
                                            <p:cond delay="0"/>
                                          </p:stCondLst>
                                        </p:cTn>
                                        <p:tgtEl>
                                          <p:spTgt spid="344099"/>
                                        </p:tgtEl>
                                        <p:attrNameLst>
                                          <p:attrName>style.visibility</p:attrName>
                                        </p:attrNameLst>
                                      </p:cBhvr>
                                      <p:to>
                                        <p:strVal val="visible"/>
                                      </p:to>
                                    </p:set>
                                    <p:animEffect transition="in" filter="wipe(right)">
                                      <p:cBhvr>
                                        <p:cTn id="74" dur="500"/>
                                        <p:tgtEl>
                                          <p:spTgt spid="344099"/>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4" fill="hold" nodeType="clickEffect">
                                  <p:stCondLst>
                                    <p:cond delay="0"/>
                                  </p:stCondLst>
                                  <p:childTnLst>
                                    <p:set>
                                      <p:cBhvr>
                                        <p:cTn id="78" dur="1" fill="hold">
                                          <p:stCondLst>
                                            <p:cond delay="0"/>
                                          </p:stCondLst>
                                        </p:cTn>
                                        <p:tgtEl>
                                          <p:spTgt spid="344102"/>
                                        </p:tgtEl>
                                        <p:attrNameLst>
                                          <p:attrName>style.visibility</p:attrName>
                                        </p:attrNameLst>
                                      </p:cBhvr>
                                      <p:to>
                                        <p:strVal val="visible"/>
                                      </p:to>
                                    </p:set>
                                    <p:animEffect transition="in" filter="wipe(down)">
                                      <p:cBhvr>
                                        <p:cTn id="79" dur="500"/>
                                        <p:tgtEl>
                                          <p:spTgt spid="34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67" grpId="0" animBg="1" autoUpdateAnimBg="0"/>
      <p:bldP spid="344069" grpId="0" animBg="1"/>
      <p:bldP spid="344084" grpId="0" animBg="1"/>
      <p:bldP spid="344085" grpId="0" animBg="1"/>
      <p:bldP spid="344086" grpId="0" animBg="1" autoUpdateAnimBg="0"/>
      <p:bldP spid="344088" grpId="0" animBg="1" autoUpdateAnimBg="0"/>
      <p:bldP spid="344089"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800100"/>
            <a:ext cx="7772400" cy="762000"/>
          </a:xfrm>
        </p:spPr>
        <p:txBody>
          <a:bodyPr/>
          <a:lstStyle/>
          <a:p>
            <a:pPr eaLnBrk="1" hangingPunct="1"/>
            <a:r>
              <a:rPr lang="ja-JP" altLang="en-US"/>
              <a:t>プロセスの重量化</a:t>
            </a:r>
          </a:p>
        </p:txBody>
      </p:sp>
      <p:sp>
        <p:nvSpPr>
          <p:cNvPr id="36867" name="Text Box 3"/>
          <p:cNvSpPr txBox="1">
            <a:spLocks noChangeArrowheads="1"/>
          </p:cNvSpPr>
          <p:nvPr/>
        </p:nvSpPr>
        <p:spPr bwMode="auto">
          <a:xfrm>
            <a:off x="838200" y="1852613"/>
            <a:ext cx="5578475"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計算機システムの高性能化</a:t>
            </a:r>
          </a:p>
          <a:p>
            <a:pPr eaLnBrk="1" hangingPunct="1"/>
            <a:r>
              <a:rPr lang="ja-JP" altLang="en-US"/>
              <a:t>(仮想記憶, ネットワーク機能, 並列処理等)</a:t>
            </a:r>
          </a:p>
        </p:txBody>
      </p:sp>
      <p:sp>
        <p:nvSpPr>
          <p:cNvPr id="348165" name="Text Box 5"/>
          <p:cNvSpPr txBox="1">
            <a:spLocks noChangeArrowheads="1"/>
          </p:cNvSpPr>
          <p:nvPr/>
        </p:nvSpPr>
        <p:spPr bwMode="auto">
          <a:xfrm>
            <a:off x="2362200" y="3733800"/>
            <a:ext cx="3257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プロセスの重量化</a:t>
            </a:r>
          </a:p>
        </p:txBody>
      </p:sp>
      <p:grpSp>
        <p:nvGrpSpPr>
          <p:cNvPr id="348167" name="Group 7"/>
          <p:cNvGrpSpPr>
            <a:grpSpLocks/>
          </p:cNvGrpSpPr>
          <p:nvPr/>
        </p:nvGrpSpPr>
        <p:grpSpPr bwMode="auto">
          <a:xfrm>
            <a:off x="1295400" y="2819400"/>
            <a:ext cx="5818188" cy="823913"/>
            <a:chOff x="816" y="1776"/>
            <a:chExt cx="3665" cy="519"/>
          </a:xfrm>
        </p:grpSpPr>
        <p:sp>
          <p:nvSpPr>
            <p:cNvPr id="36871" name="Text Box 4"/>
            <p:cNvSpPr txBox="1">
              <a:spLocks noChangeArrowheads="1"/>
            </p:cNvSpPr>
            <p:nvPr/>
          </p:nvSpPr>
          <p:spPr bwMode="auto">
            <a:xfrm>
              <a:off x="816" y="1968"/>
              <a:ext cx="366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プロセス処理のオーバヘッドの肥大化</a:t>
              </a:r>
            </a:p>
          </p:txBody>
        </p:sp>
        <p:sp>
          <p:nvSpPr>
            <p:cNvPr id="36872" name="AutoShape 6"/>
            <p:cNvSpPr>
              <a:spLocks noChangeArrowheads="1"/>
            </p:cNvSpPr>
            <p:nvPr/>
          </p:nvSpPr>
          <p:spPr bwMode="auto">
            <a:xfrm>
              <a:off x="2352" y="1776"/>
              <a:ext cx="288" cy="19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348169" name="Text Box 9"/>
          <p:cNvSpPr txBox="1">
            <a:spLocks noChangeArrowheads="1"/>
          </p:cNvSpPr>
          <p:nvPr/>
        </p:nvSpPr>
        <p:spPr bwMode="auto">
          <a:xfrm>
            <a:off x="1524000" y="4572000"/>
            <a:ext cx="48926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プロセス実行を高速化する必要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48167"/>
                                        </p:tgtEl>
                                        <p:attrNameLst>
                                          <p:attrName>style.visibility</p:attrName>
                                        </p:attrNameLst>
                                      </p:cBhvr>
                                      <p:to>
                                        <p:strVal val="visible"/>
                                      </p:to>
                                    </p:set>
                                    <p:animEffect transition="in" filter="wipe(up)">
                                      <p:cBhvr>
                                        <p:cTn id="7" dur="500"/>
                                        <p:tgtEl>
                                          <p:spTgt spid="3481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8165"/>
                                        </p:tgtEl>
                                        <p:attrNameLst>
                                          <p:attrName>style.visibility</p:attrName>
                                        </p:attrNameLst>
                                      </p:cBhvr>
                                      <p:to>
                                        <p:strVal val="visible"/>
                                      </p:to>
                                    </p:set>
                                    <p:animEffect transition="in" filter="checkerboard(across)">
                                      <p:cBhvr>
                                        <p:cTn id="12" dur="500"/>
                                        <p:tgtEl>
                                          <p:spTgt spid="3481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48169"/>
                                        </p:tgtEl>
                                        <p:attrNameLst>
                                          <p:attrName>style.visibility</p:attrName>
                                        </p:attrNameLst>
                                      </p:cBhvr>
                                      <p:to>
                                        <p:strVal val="visible"/>
                                      </p:to>
                                    </p:set>
                                    <p:anim calcmode="lin" valueType="num">
                                      <p:cBhvr additive="base">
                                        <p:cTn id="17" dur="500" fill="hold"/>
                                        <p:tgtEl>
                                          <p:spTgt spid="348169"/>
                                        </p:tgtEl>
                                        <p:attrNameLst>
                                          <p:attrName>ppt_x</p:attrName>
                                        </p:attrNameLst>
                                      </p:cBhvr>
                                      <p:tavLst>
                                        <p:tav tm="0">
                                          <p:val>
                                            <p:strVal val="#ppt_x"/>
                                          </p:val>
                                        </p:tav>
                                        <p:tav tm="100000">
                                          <p:val>
                                            <p:strVal val="#ppt_x"/>
                                          </p:val>
                                        </p:tav>
                                      </p:tavLst>
                                    </p:anim>
                                    <p:anim calcmode="lin" valueType="num">
                                      <p:cBhvr additive="base">
                                        <p:cTn id="18" dur="500" fill="hold"/>
                                        <p:tgtEl>
                                          <p:spTgt spid="3481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5" grpId="0" autoUpdateAnimBg="0"/>
      <p:bldP spid="348169"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800100"/>
            <a:ext cx="7772400" cy="762000"/>
          </a:xfrm>
        </p:spPr>
        <p:txBody>
          <a:bodyPr/>
          <a:lstStyle/>
          <a:p>
            <a:pPr eaLnBrk="1" hangingPunct="1"/>
            <a:r>
              <a:rPr lang="ja-JP" altLang="en-US"/>
              <a:t>プロセス実行の高速化</a:t>
            </a:r>
          </a:p>
        </p:txBody>
      </p:sp>
      <p:sp>
        <p:nvSpPr>
          <p:cNvPr id="37891" name="Rectangle 3"/>
          <p:cNvSpPr>
            <a:spLocks noGrp="1" noChangeArrowheads="1"/>
          </p:cNvSpPr>
          <p:nvPr>
            <p:ph type="body" idx="1"/>
          </p:nvPr>
        </p:nvSpPr>
        <p:spPr/>
        <p:txBody>
          <a:bodyPr/>
          <a:lstStyle/>
          <a:p>
            <a:pPr eaLnBrk="1" hangingPunct="1"/>
            <a:r>
              <a:rPr lang="ja-JP" altLang="en-US"/>
              <a:t>プロセス実行の高速化</a:t>
            </a:r>
          </a:p>
          <a:p>
            <a:pPr lvl="1" eaLnBrk="1" hangingPunct="1"/>
            <a:r>
              <a:rPr lang="ja-JP" altLang="en-US"/>
              <a:t>プロセス自体の高速化</a:t>
            </a:r>
          </a:p>
          <a:p>
            <a:pPr lvl="1" eaLnBrk="1" hangingPunct="1"/>
            <a:r>
              <a:rPr lang="ja-JP" altLang="en-US"/>
              <a:t>プロセス生成, 消滅, 切り替え等の高速化</a:t>
            </a:r>
          </a:p>
        </p:txBody>
      </p:sp>
      <p:grpSp>
        <p:nvGrpSpPr>
          <p:cNvPr id="346118" name="Group 6"/>
          <p:cNvGrpSpPr>
            <a:grpSpLocks/>
          </p:cNvGrpSpPr>
          <p:nvPr/>
        </p:nvGrpSpPr>
        <p:grpSpPr bwMode="auto">
          <a:xfrm>
            <a:off x="1066800" y="3124200"/>
            <a:ext cx="7062788" cy="914400"/>
            <a:chOff x="672" y="1968"/>
            <a:chExt cx="4449" cy="576"/>
          </a:xfrm>
        </p:grpSpPr>
        <p:sp>
          <p:nvSpPr>
            <p:cNvPr id="37894" name="AutoShape 4"/>
            <p:cNvSpPr>
              <a:spLocks noChangeArrowheads="1"/>
            </p:cNvSpPr>
            <p:nvPr/>
          </p:nvSpPr>
          <p:spPr bwMode="auto">
            <a:xfrm>
              <a:off x="672" y="1968"/>
              <a:ext cx="4320" cy="288"/>
            </a:xfrm>
            <a:prstGeom prst="roundRect">
              <a:avLst>
                <a:gd name="adj" fmla="val 16667"/>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895" name="Text Box 5"/>
            <p:cNvSpPr txBox="1">
              <a:spLocks noChangeArrowheads="1"/>
            </p:cNvSpPr>
            <p:nvPr/>
          </p:nvSpPr>
          <p:spPr bwMode="auto">
            <a:xfrm>
              <a:off x="3264" y="2256"/>
              <a:ext cx="18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この部分を“軽く”する</a:t>
              </a:r>
            </a:p>
          </p:txBody>
        </p:sp>
      </p:grpSp>
      <p:sp>
        <p:nvSpPr>
          <p:cNvPr id="346119" name="Text Box 7"/>
          <p:cNvSpPr txBox="1">
            <a:spLocks noChangeArrowheads="1"/>
          </p:cNvSpPr>
          <p:nvPr/>
        </p:nvSpPr>
        <p:spPr bwMode="auto">
          <a:xfrm>
            <a:off x="2209800" y="4572000"/>
            <a:ext cx="40973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スレッド</a:t>
            </a:r>
            <a:r>
              <a:rPr lang="ja-JP" altLang="en-US" sz="2800"/>
              <a:t>(</a:t>
            </a:r>
            <a:r>
              <a:rPr lang="en-US" altLang="ja-JP" sz="2800"/>
              <a:t>thread)</a:t>
            </a:r>
            <a:r>
              <a:rPr lang="ja-JP" altLang="en-US" sz="3200"/>
              <a:t>を用いる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46118"/>
                                        </p:tgtEl>
                                        <p:attrNameLst>
                                          <p:attrName>style.visibility</p:attrName>
                                        </p:attrNameLst>
                                      </p:cBhvr>
                                      <p:to>
                                        <p:strVal val="visible"/>
                                      </p:to>
                                    </p:set>
                                    <p:animEffect transition="in" filter="checkerboard(across)">
                                      <p:cBhvr>
                                        <p:cTn id="7" dur="500"/>
                                        <p:tgtEl>
                                          <p:spTgt spid="3461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46119"/>
                                        </p:tgtEl>
                                        <p:attrNameLst>
                                          <p:attrName>style.visibility</p:attrName>
                                        </p:attrNameLst>
                                      </p:cBhvr>
                                      <p:to>
                                        <p:strVal val="visible"/>
                                      </p:to>
                                    </p:set>
                                    <p:anim calcmode="lin" valueType="num">
                                      <p:cBhvr additive="base">
                                        <p:cTn id="12" dur="500" fill="hold"/>
                                        <p:tgtEl>
                                          <p:spTgt spid="346119"/>
                                        </p:tgtEl>
                                        <p:attrNameLst>
                                          <p:attrName>ppt_x</p:attrName>
                                        </p:attrNameLst>
                                      </p:cBhvr>
                                      <p:tavLst>
                                        <p:tav tm="0">
                                          <p:val>
                                            <p:strVal val="#ppt_x"/>
                                          </p:val>
                                        </p:tav>
                                        <p:tav tm="100000">
                                          <p:val>
                                            <p:strVal val="#ppt_x"/>
                                          </p:val>
                                        </p:tav>
                                      </p:tavLst>
                                    </p:anim>
                                    <p:anim calcmode="lin" valueType="num">
                                      <p:cBhvr additive="base">
                                        <p:cTn id="13" dur="500" fill="hold"/>
                                        <p:tgtEl>
                                          <p:spTgt spid="3461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19"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スレッド</a:t>
            </a:r>
            <a:r>
              <a:rPr lang="ja-JP" altLang="en-US" sz="3600">
                <a:latin typeface="Times New Roman" panose="02020603050405020304" pitchFamily="18" charset="0"/>
              </a:rPr>
              <a:t>(</a:t>
            </a:r>
            <a:r>
              <a:rPr lang="en-US" altLang="ja-JP" sz="3600">
                <a:latin typeface="Times New Roman" panose="02020603050405020304" pitchFamily="18" charset="0"/>
              </a:rPr>
              <a:t>thread)</a:t>
            </a:r>
          </a:p>
        </p:txBody>
      </p:sp>
      <p:sp>
        <p:nvSpPr>
          <p:cNvPr id="38915" name="Rectangle 3"/>
          <p:cNvSpPr>
            <a:spLocks noGrp="1" noChangeArrowheads="1"/>
          </p:cNvSpPr>
          <p:nvPr>
            <p:ph type="body" idx="1"/>
          </p:nvPr>
        </p:nvSpPr>
        <p:spPr/>
        <p:txBody>
          <a:bodyPr/>
          <a:lstStyle/>
          <a:p>
            <a:pPr eaLnBrk="1" hangingPunct="1"/>
            <a:r>
              <a:rPr lang="ja-JP" altLang="en-US" dirty="0">
                <a:latin typeface="Times New Roman" panose="02020603050405020304" pitchFamily="18" charset="0"/>
              </a:rPr>
              <a:t>スレッド</a:t>
            </a:r>
            <a:r>
              <a:rPr lang="ja-JP" altLang="en-US" sz="2800" dirty="0">
                <a:latin typeface="Times New Roman" panose="02020603050405020304" pitchFamily="18" charset="0"/>
              </a:rPr>
              <a:t>(</a:t>
            </a:r>
            <a:r>
              <a:rPr lang="en-US" altLang="ja-JP" sz="2800" dirty="0">
                <a:latin typeface="Times New Roman" panose="02020603050405020304" pitchFamily="18" charset="0"/>
              </a:rPr>
              <a:t>thread)</a:t>
            </a:r>
          </a:p>
          <a:p>
            <a:pPr eaLnBrk="1" hangingPunct="1">
              <a:buFontTx/>
              <a:buNone/>
            </a:pPr>
            <a:r>
              <a:rPr lang="ja-JP" altLang="en-US" dirty="0">
                <a:latin typeface="Times New Roman" panose="02020603050405020304" pitchFamily="18" charset="0"/>
              </a:rPr>
              <a:t>   軽量プロセス</a:t>
            </a:r>
            <a:r>
              <a:rPr lang="ja-JP" altLang="en-US" sz="2800" dirty="0">
                <a:latin typeface="Times New Roman" panose="02020603050405020304" pitchFamily="18" charset="0"/>
              </a:rPr>
              <a:t>(</a:t>
            </a:r>
            <a:r>
              <a:rPr lang="en-US" altLang="ja-JP" sz="2800" dirty="0">
                <a:latin typeface="Times New Roman" panose="02020603050405020304" pitchFamily="18" charset="0"/>
              </a:rPr>
              <a:t>light weight process)</a:t>
            </a:r>
            <a:endParaRPr lang="ja-JP" altLang="en-US" dirty="0">
              <a:latin typeface="Times New Roman" panose="02020603050405020304" pitchFamily="18" charset="0"/>
            </a:endParaRPr>
          </a:p>
          <a:p>
            <a:pPr lvl="1" eaLnBrk="1" hangingPunct="1"/>
            <a:r>
              <a:rPr lang="ja-JP" altLang="en-US" dirty="0">
                <a:latin typeface="Times New Roman" panose="02020603050405020304" pitchFamily="18" charset="0"/>
              </a:rPr>
              <a:t>プロセスの拡張</a:t>
            </a:r>
          </a:p>
          <a:p>
            <a:pPr lvl="1" eaLnBrk="1" hangingPunct="1"/>
            <a:r>
              <a:rPr lang="ja-JP" altLang="en-US" dirty="0">
                <a:latin typeface="Times New Roman" panose="02020603050405020304" pitchFamily="18" charset="0"/>
              </a:rPr>
              <a:t>制御の流れ, プロセス中で実行できる実体</a:t>
            </a:r>
          </a:p>
        </p:txBody>
      </p:sp>
      <p:sp>
        <p:nvSpPr>
          <p:cNvPr id="38916" name="Rectangle 29"/>
          <p:cNvSpPr>
            <a:spLocks noChangeArrowheads="1"/>
          </p:cNvSpPr>
          <p:nvPr/>
        </p:nvSpPr>
        <p:spPr bwMode="auto">
          <a:xfrm>
            <a:off x="1981200" y="4267200"/>
            <a:ext cx="5257800" cy="2286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8917" name="Text Box 30"/>
          <p:cNvSpPr txBox="1">
            <a:spLocks noChangeArrowheads="1"/>
          </p:cNvSpPr>
          <p:nvPr/>
        </p:nvSpPr>
        <p:spPr bwMode="auto">
          <a:xfrm>
            <a:off x="4114800" y="4267200"/>
            <a:ext cx="1271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a:t>
            </a:r>
          </a:p>
        </p:txBody>
      </p:sp>
      <p:grpSp>
        <p:nvGrpSpPr>
          <p:cNvPr id="347170" name="Group 34"/>
          <p:cNvGrpSpPr>
            <a:grpSpLocks/>
          </p:cNvGrpSpPr>
          <p:nvPr/>
        </p:nvGrpSpPr>
        <p:grpSpPr bwMode="auto">
          <a:xfrm>
            <a:off x="2209800" y="4800600"/>
            <a:ext cx="4800600" cy="1676400"/>
            <a:chOff x="1392" y="2784"/>
            <a:chExt cx="3024" cy="1056"/>
          </a:xfrm>
        </p:grpSpPr>
        <p:sp>
          <p:nvSpPr>
            <p:cNvPr id="38919" name="Rectangle 31"/>
            <p:cNvSpPr>
              <a:spLocks noChangeArrowheads="1"/>
            </p:cNvSpPr>
            <p:nvPr/>
          </p:nvSpPr>
          <p:spPr bwMode="auto">
            <a:xfrm>
              <a:off x="1392" y="2784"/>
              <a:ext cx="912" cy="1056"/>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スレッド</a:t>
              </a:r>
            </a:p>
          </p:txBody>
        </p:sp>
        <p:sp>
          <p:nvSpPr>
            <p:cNvPr id="38920" name="Rectangle 32"/>
            <p:cNvSpPr>
              <a:spLocks noChangeArrowheads="1"/>
            </p:cNvSpPr>
            <p:nvPr/>
          </p:nvSpPr>
          <p:spPr bwMode="auto">
            <a:xfrm>
              <a:off x="2448" y="2784"/>
              <a:ext cx="912" cy="1056"/>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スレッド</a:t>
              </a:r>
            </a:p>
          </p:txBody>
        </p:sp>
        <p:sp>
          <p:nvSpPr>
            <p:cNvPr id="38921" name="Rectangle 33"/>
            <p:cNvSpPr>
              <a:spLocks noChangeArrowheads="1"/>
            </p:cNvSpPr>
            <p:nvPr/>
          </p:nvSpPr>
          <p:spPr bwMode="auto">
            <a:xfrm>
              <a:off x="3504" y="2784"/>
              <a:ext cx="912" cy="1056"/>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スレッド</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47170"/>
                                        </p:tgtEl>
                                        <p:attrNameLst>
                                          <p:attrName>style.visibility</p:attrName>
                                        </p:attrNameLst>
                                      </p:cBhvr>
                                      <p:to>
                                        <p:strVal val="visible"/>
                                      </p:to>
                                    </p:set>
                                    <p:animEffect transition="in" filter="checkerboard(across)">
                                      <p:cBhvr>
                                        <p:cTn id="7" dur="500"/>
                                        <p:tgtEl>
                                          <p:spTgt spid="34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800100"/>
            <a:ext cx="7772400" cy="762000"/>
          </a:xfrm>
        </p:spPr>
        <p:txBody>
          <a:bodyPr/>
          <a:lstStyle/>
          <a:p>
            <a:pPr eaLnBrk="1" hangingPunct="1"/>
            <a:r>
              <a:rPr lang="ja-JP" altLang="en-US"/>
              <a:t>スレッド</a:t>
            </a:r>
          </a:p>
        </p:txBody>
      </p:sp>
      <p:sp>
        <p:nvSpPr>
          <p:cNvPr id="39939" name="Rectangle 23"/>
          <p:cNvSpPr>
            <a:spLocks noGrp="1" noChangeArrowheads="1"/>
          </p:cNvSpPr>
          <p:nvPr>
            <p:ph type="body" idx="1"/>
          </p:nvPr>
        </p:nvSpPr>
        <p:spPr>
          <a:xfrm>
            <a:off x="685800" y="1828800"/>
            <a:ext cx="7772400" cy="2286000"/>
          </a:xfrm>
        </p:spPr>
        <p:txBody>
          <a:bodyPr/>
          <a:lstStyle/>
          <a:p>
            <a:pPr eaLnBrk="1" hangingPunct="1"/>
            <a:r>
              <a:rPr lang="ja-JP" altLang="en-US"/>
              <a:t>スレッドの要素</a:t>
            </a:r>
          </a:p>
          <a:p>
            <a:pPr lvl="1" eaLnBrk="1" hangingPunct="1"/>
            <a:r>
              <a:rPr lang="ja-JP" altLang="en-US"/>
              <a:t>レジスタセット</a:t>
            </a:r>
          </a:p>
          <a:p>
            <a:pPr lvl="2" eaLnBrk="1" hangingPunct="1"/>
            <a:r>
              <a:rPr lang="ja-JP" altLang="en-US">
                <a:latin typeface="Times New Roman" panose="02020603050405020304" pitchFamily="18" charset="0"/>
              </a:rPr>
              <a:t>(プログラムカウンタ, スタックポインタ等)</a:t>
            </a:r>
          </a:p>
          <a:p>
            <a:pPr lvl="1" eaLnBrk="1" hangingPunct="1"/>
            <a:r>
              <a:rPr lang="ja-JP" altLang="en-US"/>
              <a:t>スタック</a:t>
            </a:r>
          </a:p>
        </p:txBody>
      </p:sp>
      <p:graphicFrame>
        <p:nvGraphicFramePr>
          <p:cNvPr id="349187" name="Group 3"/>
          <p:cNvGraphicFramePr>
            <a:graphicFrameLocks noGrp="1"/>
          </p:cNvGraphicFramePr>
          <p:nvPr/>
        </p:nvGraphicFramePr>
        <p:xfrm>
          <a:off x="2743200" y="3962400"/>
          <a:ext cx="2514600" cy="2590800"/>
        </p:xfrm>
        <a:graphic>
          <a:graphicData uri="http://schemas.openxmlformats.org/drawingml/2006/table">
            <a:tbl>
              <a:tblPr/>
              <a:tblGrid>
                <a:gridCol w="2514600">
                  <a:extLst>
                    <a:ext uri="{9D8B030D-6E8A-4147-A177-3AD203B41FA5}">
                      <a16:colId xmlns:a16="http://schemas.microsoft.com/office/drawing/2014/main" val="20000"/>
                    </a:ext>
                  </a:extLst>
                </a:gridCol>
              </a:tblGrid>
              <a:tr h="4365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コード領域</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65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データ領域</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81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ヒープ</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65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スタック</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656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共有ライブラリ</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9954" name="Rectangle 17"/>
          <p:cNvSpPr>
            <a:spLocks noChangeArrowheads="1"/>
          </p:cNvSpPr>
          <p:nvPr/>
        </p:nvSpPr>
        <p:spPr bwMode="auto">
          <a:xfrm>
            <a:off x="6172200" y="4648200"/>
            <a:ext cx="2133600" cy="1219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レジスタ</a:t>
            </a:r>
          </a:p>
          <a:p>
            <a:pPr algn="ctr" eaLnBrk="1" hangingPunct="1"/>
            <a:r>
              <a:rPr lang="ja-JP" altLang="en-US" sz="1600"/>
              <a:t>(プログラムカウンタ, </a:t>
            </a:r>
          </a:p>
          <a:p>
            <a:pPr algn="ctr" eaLnBrk="1" hangingPunct="1"/>
            <a:r>
              <a:rPr lang="ja-JP" altLang="en-US" sz="1600"/>
              <a:t>スタックポインタ等)</a:t>
            </a:r>
          </a:p>
        </p:txBody>
      </p:sp>
      <p:sp>
        <p:nvSpPr>
          <p:cNvPr id="39955" name="Rectangle 18"/>
          <p:cNvSpPr>
            <a:spLocks noChangeArrowheads="1"/>
          </p:cNvSpPr>
          <p:nvPr/>
        </p:nvSpPr>
        <p:spPr bwMode="auto">
          <a:xfrm>
            <a:off x="2362200" y="3886200"/>
            <a:ext cx="3352800" cy="2819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56" name="Text Box 19"/>
          <p:cNvSpPr txBox="1">
            <a:spLocks noChangeArrowheads="1"/>
          </p:cNvSpPr>
          <p:nvPr/>
        </p:nvSpPr>
        <p:spPr bwMode="auto">
          <a:xfrm>
            <a:off x="3581400" y="35052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39957" name="Rectangle 20"/>
          <p:cNvSpPr>
            <a:spLocks noChangeArrowheads="1"/>
          </p:cNvSpPr>
          <p:nvPr/>
        </p:nvSpPr>
        <p:spPr bwMode="auto">
          <a:xfrm>
            <a:off x="5943600" y="3886200"/>
            <a:ext cx="2590800" cy="2819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58" name="Text Box 21"/>
          <p:cNvSpPr txBox="1">
            <a:spLocks noChangeArrowheads="1"/>
          </p:cNvSpPr>
          <p:nvPr/>
        </p:nvSpPr>
        <p:spPr bwMode="auto">
          <a:xfrm>
            <a:off x="6477000" y="34290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349206" name="AutoShape 22"/>
          <p:cNvSpPr>
            <a:spLocks noChangeArrowheads="1"/>
          </p:cNvSpPr>
          <p:nvPr/>
        </p:nvSpPr>
        <p:spPr bwMode="auto">
          <a:xfrm>
            <a:off x="2590800" y="5410200"/>
            <a:ext cx="2819400" cy="685800"/>
          </a:xfrm>
          <a:prstGeom prst="roundRect">
            <a:avLst>
              <a:gd name="adj" fmla="val 16667"/>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9209" name="AutoShape 25"/>
          <p:cNvSpPr>
            <a:spLocks noChangeArrowheads="1"/>
          </p:cNvSpPr>
          <p:nvPr/>
        </p:nvSpPr>
        <p:spPr bwMode="auto">
          <a:xfrm>
            <a:off x="5943600" y="4495800"/>
            <a:ext cx="2514600" cy="1447800"/>
          </a:xfrm>
          <a:prstGeom prst="roundRect">
            <a:avLst>
              <a:gd name="adj" fmla="val 16667"/>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9206"/>
                                        </p:tgtEl>
                                        <p:attrNameLst>
                                          <p:attrName>style.visibility</p:attrName>
                                        </p:attrNameLst>
                                      </p:cBhvr>
                                      <p:to>
                                        <p:strVal val="visible"/>
                                      </p:to>
                                    </p:set>
                                    <p:animEffect transition="in" filter="checkerboard(across)">
                                      <p:cBhvr>
                                        <p:cTn id="7" dur="500"/>
                                        <p:tgtEl>
                                          <p:spTgt spid="349206"/>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49209"/>
                                        </p:tgtEl>
                                        <p:attrNameLst>
                                          <p:attrName>style.visibility</p:attrName>
                                        </p:attrNameLst>
                                      </p:cBhvr>
                                      <p:to>
                                        <p:strVal val="visible"/>
                                      </p:to>
                                    </p:set>
                                    <p:animEffect transition="in" filter="checkerboard(across)">
                                      <p:cBhvr>
                                        <p:cTn id="11" dur="500"/>
                                        <p:tgtEl>
                                          <p:spTgt spid="349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206" grpId="0" animBg="1"/>
      <p:bldP spid="34920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800100"/>
            <a:ext cx="7772400" cy="762000"/>
          </a:xfrm>
        </p:spPr>
        <p:txBody>
          <a:bodyPr/>
          <a:lstStyle/>
          <a:p>
            <a:pPr eaLnBrk="1" hangingPunct="1"/>
            <a:r>
              <a:rPr lang="ja-JP" altLang="en-US"/>
              <a:t>プロセスの状態遷移</a:t>
            </a:r>
          </a:p>
        </p:txBody>
      </p:sp>
      <p:sp>
        <p:nvSpPr>
          <p:cNvPr id="6147" name="Text Box 3"/>
          <p:cNvSpPr txBox="1">
            <a:spLocks noChangeArrowheads="1"/>
          </p:cNvSpPr>
          <p:nvPr/>
        </p:nvSpPr>
        <p:spPr bwMode="auto">
          <a:xfrm>
            <a:off x="609600" y="30480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sp>
        <p:nvSpPr>
          <p:cNvPr id="6148" name="Text Box 4"/>
          <p:cNvSpPr txBox="1">
            <a:spLocks noChangeArrowheads="1"/>
          </p:cNvSpPr>
          <p:nvPr/>
        </p:nvSpPr>
        <p:spPr bwMode="auto">
          <a:xfrm>
            <a:off x="609600" y="38862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p>
        </p:txBody>
      </p:sp>
      <p:grpSp>
        <p:nvGrpSpPr>
          <p:cNvPr id="297989" name="Group 5"/>
          <p:cNvGrpSpPr>
            <a:grpSpLocks/>
          </p:cNvGrpSpPr>
          <p:nvPr/>
        </p:nvGrpSpPr>
        <p:grpSpPr bwMode="auto">
          <a:xfrm>
            <a:off x="2057400" y="2819400"/>
            <a:ext cx="1295400" cy="457200"/>
            <a:chOff x="1152" y="1632"/>
            <a:chExt cx="816" cy="288"/>
          </a:xfrm>
        </p:grpSpPr>
        <p:sp>
          <p:nvSpPr>
            <p:cNvPr id="6186" name="Line 6"/>
            <p:cNvSpPr>
              <a:spLocks noChangeShapeType="1"/>
            </p:cNvSpPr>
            <p:nvPr/>
          </p:nvSpPr>
          <p:spPr bwMode="auto">
            <a:xfrm>
              <a:off x="1152" y="1920"/>
              <a:ext cx="816"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87" name="Text Box 7"/>
            <p:cNvSpPr txBox="1">
              <a:spLocks noChangeArrowheads="1"/>
            </p:cNvSpPr>
            <p:nvPr/>
          </p:nvSpPr>
          <p:spPr bwMode="auto">
            <a:xfrm>
              <a:off x="1152" y="1632"/>
              <a:ext cx="6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実行中</a:t>
              </a:r>
            </a:p>
          </p:txBody>
        </p:sp>
      </p:grpSp>
      <p:sp>
        <p:nvSpPr>
          <p:cNvPr id="6150" name="Text Box 8"/>
          <p:cNvSpPr txBox="1">
            <a:spLocks noChangeArrowheads="1"/>
          </p:cNvSpPr>
          <p:nvPr/>
        </p:nvSpPr>
        <p:spPr bwMode="auto">
          <a:xfrm>
            <a:off x="609600" y="4800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プロセス3</a:t>
            </a:r>
          </a:p>
        </p:txBody>
      </p:sp>
      <p:grpSp>
        <p:nvGrpSpPr>
          <p:cNvPr id="297993" name="Group 9"/>
          <p:cNvGrpSpPr>
            <a:grpSpLocks/>
          </p:cNvGrpSpPr>
          <p:nvPr/>
        </p:nvGrpSpPr>
        <p:grpSpPr bwMode="auto">
          <a:xfrm>
            <a:off x="2057400" y="3657600"/>
            <a:ext cx="1403350" cy="1371600"/>
            <a:chOff x="1152" y="2160"/>
            <a:chExt cx="884" cy="864"/>
          </a:xfrm>
        </p:grpSpPr>
        <p:sp>
          <p:nvSpPr>
            <p:cNvPr id="6182" name="Line 10"/>
            <p:cNvSpPr>
              <a:spLocks noChangeShapeType="1"/>
            </p:cNvSpPr>
            <p:nvPr/>
          </p:nvSpPr>
          <p:spPr bwMode="auto">
            <a:xfrm>
              <a:off x="1152" y="2448"/>
              <a:ext cx="81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83" name="Text Box 11"/>
            <p:cNvSpPr txBox="1">
              <a:spLocks noChangeArrowheads="1"/>
            </p:cNvSpPr>
            <p:nvPr/>
          </p:nvSpPr>
          <p:spPr bwMode="auto">
            <a:xfrm>
              <a:off x="1152" y="2160"/>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a:t>
              </a:r>
            </a:p>
          </p:txBody>
        </p:sp>
        <p:sp>
          <p:nvSpPr>
            <p:cNvPr id="6184" name="Line 12"/>
            <p:cNvSpPr>
              <a:spLocks noChangeShapeType="1"/>
            </p:cNvSpPr>
            <p:nvPr/>
          </p:nvSpPr>
          <p:spPr bwMode="auto">
            <a:xfrm>
              <a:off x="1152" y="3024"/>
              <a:ext cx="81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85" name="Text Box 13"/>
            <p:cNvSpPr txBox="1">
              <a:spLocks noChangeArrowheads="1"/>
            </p:cNvSpPr>
            <p:nvPr/>
          </p:nvSpPr>
          <p:spPr bwMode="auto">
            <a:xfrm>
              <a:off x="1152" y="2736"/>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a:t>
              </a:r>
            </a:p>
          </p:txBody>
        </p:sp>
      </p:grpSp>
      <p:sp>
        <p:nvSpPr>
          <p:cNvPr id="6152" name="Text Box 14"/>
          <p:cNvSpPr txBox="1">
            <a:spLocks noChangeArrowheads="1"/>
          </p:cNvSpPr>
          <p:nvPr/>
        </p:nvSpPr>
        <p:spPr bwMode="auto">
          <a:xfrm>
            <a:off x="609600" y="2133600"/>
            <a:ext cx="2003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ディスパッチャ</a:t>
            </a:r>
          </a:p>
        </p:txBody>
      </p:sp>
      <p:sp>
        <p:nvSpPr>
          <p:cNvPr id="297999" name="Line 15"/>
          <p:cNvSpPr>
            <a:spLocks noChangeShapeType="1"/>
          </p:cNvSpPr>
          <p:nvPr/>
        </p:nvSpPr>
        <p:spPr bwMode="auto">
          <a:xfrm flipV="1">
            <a:off x="3352800" y="23622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00" name="Line 16"/>
          <p:cNvSpPr>
            <a:spLocks noChangeShapeType="1"/>
          </p:cNvSpPr>
          <p:nvPr/>
        </p:nvSpPr>
        <p:spPr bwMode="auto">
          <a:xfrm>
            <a:off x="3352800" y="2362200"/>
            <a:ext cx="4572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01" name="Line 17"/>
          <p:cNvSpPr>
            <a:spLocks noChangeShapeType="1"/>
          </p:cNvSpPr>
          <p:nvPr/>
        </p:nvSpPr>
        <p:spPr bwMode="auto">
          <a:xfrm flipH="1">
            <a:off x="3810000" y="2362200"/>
            <a:ext cx="0" cy="1752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02" name="Line 18"/>
          <p:cNvSpPr>
            <a:spLocks noChangeShapeType="1"/>
          </p:cNvSpPr>
          <p:nvPr/>
        </p:nvSpPr>
        <p:spPr bwMode="auto">
          <a:xfrm flipV="1">
            <a:off x="3810000" y="4114800"/>
            <a:ext cx="762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98003" name="Group 19"/>
          <p:cNvGrpSpPr>
            <a:grpSpLocks/>
          </p:cNvGrpSpPr>
          <p:nvPr/>
        </p:nvGrpSpPr>
        <p:grpSpPr bwMode="auto">
          <a:xfrm>
            <a:off x="3810000" y="3276600"/>
            <a:ext cx="762000" cy="1752600"/>
            <a:chOff x="2256" y="1920"/>
            <a:chExt cx="480" cy="1104"/>
          </a:xfrm>
        </p:grpSpPr>
        <p:sp>
          <p:nvSpPr>
            <p:cNvPr id="6180" name="Line 20"/>
            <p:cNvSpPr>
              <a:spLocks noChangeShapeType="1"/>
            </p:cNvSpPr>
            <p:nvPr/>
          </p:nvSpPr>
          <p:spPr bwMode="auto">
            <a:xfrm>
              <a:off x="2256"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81" name="Line 21"/>
            <p:cNvSpPr>
              <a:spLocks noChangeShapeType="1"/>
            </p:cNvSpPr>
            <p:nvPr/>
          </p:nvSpPr>
          <p:spPr bwMode="auto">
            <a:xfrm>
              <a:off x="2256" y="3024"/>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98006" name="Line 22"/>
          <p:cNvSpPr>
            <a:spLocks noChangeShapeType="1"/>
          </p:cNvSpPr>
          <p:nvPr/>
        </p:nvSpPr>
        <p:spPr bwMode="auto">
          <a:xfrm flipV="1">
            <a:off x="4572000" y="2362200"/>
            <a:ext cx="0" cy="1752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07" name="Line 23"/>
          <p:cNvSpPr>
            <a:spLocks noChangeShapeType="1"/>
          </p:cNvSpPr>
          <p:nvPr/>
        </p:nvSpPr>
        <p:spPr bwMode="auto">
          <a:xfrm>
            <a:off x="4572000" y="2362200"/>
            <a:ext cx="4572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08" name="Line 24"/>
          <p:cNvSpPr>
            <a:spLocks noChangeShapeType="1"/>
          </p:cNvSpPr>
          <p:nvPr/>
        </p:nvSpPr>
        <p:spPr bwMode="auto">
          <a:xfrm flipH="1">
            <a:off x="5029200" y="2362200"/>
            <a:ext cx="0" cy="2667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98009" name="Group 25"/>
          <p:cNvGrpSpPr>
            <a:grpSpLocks/>
          </p:cNvGrpSpPr>
          <p:nvPr/>
        </p:nvGrpSpPr>
        <p:grpSpPr bwMode="auto">
          <a:xfrm>
            <a:off x="5029200" y="3276600"/>
            <a:ext cx="762000" cy="1752600"/>
            <a:chOff x="3024" y="1920"/>
            <a:chExt cx="480" cy="1104"/>
          </a:xfrm>
        </p:grpSpPr>
        <p:sp>
          <p:nvSpPr>
            <p:cNvPr id="6177" name="Line 26"/>
            <p:cNvSpPr>
              <a:spLocks noChangeShapeType="1"/>
            </p:cNvSpPr>
            <p:nvPr/>
          </p:nvSpPr>
          <p:spPr bwMode="auto">
            <a:xfrm>
              <a:off x="3024"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78" name="Line 27"/>
            <p:cNvSpPr>
              <a:spLocks noChangeShapeType="1"/>
            </p:cNvSpPr>
            <p:nvPr/>
          </p:nvSpPr>
          <p:spPr bwMode="auto">
            <a:xfrm flipV="1">
              <a:off x="3024"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79" name="Line 28"/>
            <p:cNvSpPr>
              <a:spLocks noChangeShapeType="1"/>
            </p:cNvSpPr>
            <p:nvPr/>
          </p:nvSpPr>
          <p:spPr bwMode="auto">
            <a:xfrm>
              <a:off x="3024" y="302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98013" name="Line 29"/>
          <p:cNvSpPr>
            <a:spLocks noChangeShapeType="1"/>
          </p:cNvSpPr>
          <p:nvPr/>
        </p:nvSpPr>
        <p:spPr bwMode="auto">
          <a:xfrm flipV="1">
            <a:off x="5791200" y="2362200"/>
            <a:ext cx="0" cy="2667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14" name="Line 30"/>
          <p:cNvSpPr>
            <a:spLocks noChangeShapeType="1"/>
          </p:cNvSpPr>
          <p:nvPr/>
        </p:nvSpPr>
        <p:spPr bwMode="auto">
          <a:xfrm>
            <a:off x="5791200" y="2362200"/>
            <a:ext cx="4572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15" name="Line 31"/>
          <p:cNvSpPr>
            <a:spLocks noChangeShapeType="1"/>
          </p:cNvSpPr>
          <p:nvPr/>
        </p:nvSpPr>
        <p:spPr bwMode="auto">
          <a:xfrm flipH="1">
            <a:off x="6248400" y="23622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98016" name="Group 32"/>
          <p:cNvGrpSpPr>
            <a:grpSpLocks/>
          </p:cNvGrpSpPr>
          <p:nvPr/>
        </p:nvGrpSpPr>
        <p:grpSpPr bwMode="auto">
          <a:xfrm>
            <a:off x="6248400" y="3276600"/>
            <a:ext cx="762000" cy="1752600"/>
            <a:chOff x="3792" y="1920"/>
            <a:chExt cx="480" cy="1104"/>
          </a:xfrm>
        </p:grpSpPr>
        <p:sp>
          <p:nvSpPr>
            <p:cNvPr id="6174" name="Line 33"/>
            <p:cNvSpPr>
              <a:spLocks noChangeShapeType="1"/>
            </p:cNvSpPr>
            <p:nvPr/>
          </p:nvSpPr>
          <p:spPr bwMode="auto">
            <a:xfrm>
              <a:off x="3792" y="1920"/>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75" name="Line 34"/>
            <p:cNvSpPr>
              <a:spLocks noChangeShapeType="1"/>
            </p:cNvSpPr>
            <p:nvPr/>
          </p:nvSpPr>
          <p:spPr bwMode="auto">
            <a:xfrm flipV="1">
              <a:off x="3792"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76" name="Line 35"/>
            <p:cNvSpPr>
              <a:spLocks noChangeShapeType="1"/>
            </p:cNvSpPr>
            <p:nvPr/>
          </p:nvSpPr>
          <p:spPr bwMode="auto">
            <a:xfrm>
              <a:off x="3792" y="3024"/>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98020" name="Text Box 36"/>
          <p:cNvSpPr txBox="1">
            <a:spLocks noChangeArrowheads="1"/>
          </p:cNvSpPr>
          <p:nvPr/>
        </p:nvSpPr>
        <p:spPr bwMode="auto">
          <a:xfrm>
            <a:off x="838200" y="5334000"/>
            <a:ext cx="72580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プロセスを高速で切り替えることにより見かけ上</a:t>
            </a:r>
          </a:p>
          <a:p>
            <a:pPr eaLnBrk="1" hangingPunct="1"/>
            <a:r>
              <a:rPr lang="ja-JP" altLang="en-US" sz="2800"/>
              <a:t>複数のプロセスが同時に処理できる</a:t>
            </a:r>
          </a:p>
        </p:txBody>
      </p:sp>
      <p:sp>
        <p:nvSpPr>
          <p:cNvPr id="298022" name="Line 38"/>
          <p:cNvSpPr>
            <a:spLocks noChangeShapeType="1"/>
          </p:cNvSpPr>
          <p:nvPr/>
        </p:nvSpPr>
        <p:spPr bwMode="auto">
          <a:xfrm flipV="1">
            <a:off x="7010400" y="23622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23" name="Line 39"/>
          <p:cNvSpPr>
            <a:spLocks noChangeShapeType="1"/>
          </p:cNvSpPr>
          <p:nvPr/>
        </p:nvSpPr>
        <p:spPr bwMode="auto">
          <a:xfrm>
            <a:off x="7010400" y="2362200"/>
            <a:ext cx="4572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8024" name="Line 40"/>
          <p:cNvSpPr>
            <a:spLocks noChangeShapeType="1"/>
          </p:cNvSpPr>
          <p:nvPr/>
        </p:nvSpPr>
        <p:spPr bwMode="auto">
          <a:xfrm flipH="1">
            <a:off x="7467600" y="2362200"/>
            <a:ext cx="0" cy="2667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298025" name="Group 41"/>
          <p:cNvGrpSpPr>
            <a:grpSpLocks/>
          </p:cNvGrpSpPr>
          <p:nvPr/>
        </p:nvGrpSpPr>
        <p:grpSpPr bwMode="auto">
          <a:xfrm>
            <a:off x="7467600" y="3276600"/>
            <a:ext cx="762000" cy="1752600"/>
            <a:chOff x="3024" y="1920"/>
            <a:chExt cx="480" cy="1104"/>
          </a:xfrm>
        </p:grpSpPr>
        <p:sp>
          <p:nvSpPr>
            <p:cNvPr id="6171" name="Line 42"/>
            <p:cNvSpPr>
              <a:spLocks noChangeShapeType="1"/>
            </p:cNvSpPr>
            <p:nvPr/>
          </p:nvSpPr>
          <p:spPr bwMode="auto">
            <a:xfrm>
              <a:off x="3024"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72" name="Line 43"/>
            <p:cNvSpPr>
              <a:spLocks noChangeShapeType="1"/>
            </p:cNvSpPr>
            <p:nvPr/>
          </p:nvSpPr>
          <p:spPr bwMode="auto">
            <a:xfrm flipV="1">
              <a:off x="3024"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6173" name="Line 44"/>
            <p:cNvSpPr>
              <a:spLocks noChangeShapeType="1"/>
            </p:cNvSpPr>
            <p:nvPr/>
          </p:nvSpPr>
          <p:spPr bwMode="auto">
            <a:xfrm>
              <a:off x="3024" y="302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97989"/>
                                        </p:tgtEl>
                                        <p:attrNameLst>
                                          <p:attrName>style.visibility</p:attrName>
                                        </p:attrNameLst>
                                      </p:cBhvr>
                                      <p:to>
                                        <p:strVal val="visible"/>
                                      </p:to>
                                    </p:set>
                                    <p:animEffect transition="in" filter="wipe(left)">
                                      <p:cBhvr>
                                        <p:cTn id="7" dur="500"/>
                                        <p:tgtEl>
                                          <p:spTgt spid="2979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97993"/>
                                        </p:tgtEl>
                                        <p:attrNameLst>
                                          <p:attrName>style.visibility</p:attrName>
                                        </p:attrNameLst>
                                      </p:cBhvr>
                                      <p:to>
                                        <p:strVal val="visible"/>
                                      </p:to>
                                    </p:set>
                                    <p:animEffect transition="in" filter="wipe(left)">
                                      <p:cBhvr>
                                        <p:cTn id="12" dur="500"/>
                                        <p:tgtEl>
                                          <p:spTgt spid="2979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97999"/>
                                        </p:tgtEl>
                                        <p:attrNameLst>
                                          <p:attrName>style.visibility</p:attrName>
                                        </p:attrNameLst>
                                      </p:cBhvr>
                                      <p:to>
                                        <p:strVal val="visible"/>
                                      </p:to>
                                    </p:set>
                                    <p:animEffect transition="in" filter="wipe(down)">
                                      <p:cBhvr>
                                        <p:cTn id="17" dur="500"/>
                                        <p:tgtEl>
                                          <p:spTgt spid="297999"/>
                                        </p:tgtEl>
                                      </p:cBhvr>
                                    </p:animEffect>
                                  </p:childTnLst>
                                </p:cTn>
                              </p:par>
                            </p:childTnLst>
                          </p:cTn>
                        </p:par>
                        <p:par>
                          <p:cTn id="18" fill="hold" nodeType="afterGroup">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298000"/>
                                        </p:tgtEl>
                                        <p:attrNameLst>
                                          <p:attrName>style.visibility</p:attrName>
                                        </p:attrNameLst>
                                      </p:cBhvr>
                                      <p:to>
                                        <p:strVal val="visible"/>
                                      </p:to>
                                    </p:set>
                                    <p:animEffect transition="in" filter="wipe(left)">
                                      <p:cBhvr>
                                        <p:cTn id="21" dur="500"/>
                                        <p:tgtEl>
                                          <p:spTgt spid="29800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298001"/>
                                        </p:tgtEl>
                                        <p:attrNameLst>
                                          <p:attrName>style.visibility</p:attrName>
                                        </p:attrNameLst>
                                      </p:cBhvr>
                                      <p:to>
                                        <p:strVal val="visible"/>
                                      </p:to>
                                    </p:set>
                                    <p:animEffect transition="in" filter="wipe(up)">
                                      <p:cBhvr>
                                        <p:cTn id="26" dur="500"/>
                                        <p:tgtEl>
                                          <p:spTgt spid="298001"/>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298002"/>
                                        </p:tgtEl>
                                        <p:attrNameLst>
                                          <p:attrName>style.visibility</p:attrName>
                                        </p:attrNameLst>
                                      </p:cBhvr>
                                      <p:to>
                                        <p:strVal val="visible"/>
                                      </p:to>
                                    </p:set>
                                    <p:animEffect transition="in" filter="wipe(left)">
                                      <p:cBhvr>
                                        <p:cTn id="30" dur="500"/>
                                        <p:tgtEl>
                                          <p:spTgt spid="29800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298003"/>
                                        </p:tgtEl>
                                        <p:attrNameLst>
                                          <p:attrName>style.visibility</p:attrName>
                                        </p:attrNameLst>
                                      </p:cBhvr>
                                      <p:to>
                                        <p:strVal val="visible"/>
                                      </p:to>
                                    </p:set>
                                    <p:animEffect transition="in" filter="wipe(left)">
                                      <p:cBhvr>
                                        <p:cTn id="35" dur="500"/>
                                        <p:tgtEl>
                                          <p:spTgt spid="29800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98006"/>
                                        </p:tgtEl>
                                        <p:attrNameLst>
                                          <p:attrName>style.visibility</p:attrName>
                                        </p:attrNameLst>
                                      </p:cBhvr>
                                      <p:to>
                                        <p:strVal val="visible"/>
                                      </p:to>
                                    </p:set>
                                    <p:animEffect transition="in" filter="wipe(down)">
                                      <p:cBhvr>
                                        <p:cTn id="40" dur="500"/>
                                        <p:tgtEl>
                                          <p:spTgt spid="298006"/>
                                        </p:tgtEl>
                                      </p:cBhvr>
                                    </p:animEffect>
                                  </p:childTnLst>
                                </p:cTn>
                              </p:par>
                            </p:childTnLst>
                          </p:cTn>
                        </p:par>
                        <p:par>
                          <p:cTn id="41" fill="hold" nodeType="afterGroup">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298007"/>
                                        </p:tgtEl>
                                        <p:attrNameLst>
                                          <p:attrName>style.visibility</p:attrName>
                                        </p:attrNameLst>
                                      </p:cBhvr>
                                      <p:to>
                                        <p:strVal val="visible"/>
                                      </p:to>
                                    </p:set>
                                    <p:animEffect transition="in" filter="wipe(left)">
                                      <p:cBhvr>
                                        <p:cTn id="44" dur="500"/>
                                        <p:tgtEl>
                                          <p:spTgt spid="29800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298008"/>
                                        </p:tgtEl>
                                        <p:attrNameLst>
                                          <p:attrName>style.visibility</p:attrName>
                                        </p:attrNameLst>
                                      </p:cBhvr>
                                      <p:to>
                                        <p:strVal val="visible"/>
                                      </p:to>
                                    </p:set>
                                    <p:animEffect transition="in" filter="wipe(up)">
                                      <p:cBhvr>
                                        <p:cTn id="49" dur="500"/>
                                        <p:tgtEl>
                                          <p:spTgt spid="298008"/>
                                        </p:tgtEl>
                                      </p:cBhvr>
                                    </p:animEffect>
                                  </p:childTnLst>
                                </p:cTn>
                              </p:par>
                            </p:childTnLst>
                          </p:cTn>
                        </p:par>
                        <p:par>
                          <p:cTn id="50" fill="hold" nodeType="afterGroup">
                            <p:stCondLst>
                              <p:cond delay="500"/>
                            </p:stCondLst>
                            <p:childTnLst>
                              <p:par>
                                <p:cTn id="51" presetID="22" presetClass="entr" presetSubtype="8" fill="hold" nodeType="afterEffect">
                                  <p:stCondLst>
                                    <p:cond delay="0"/>
                                  </p:stCondLst>
                                  <p:childTnLst>
                                    <p:set>
                                      <p:cBhvr>
                                        <p:cTn id="52" dur="1" fill="hold">
                                          <p:stCondLst>
                                            <p:cond delay="0"/>
                                          </p:stCondLst>
                                        </p:cTn>
                                        <p:tgtEl>
                                          <p:spTgt spid="298009"/>
                                        </p:tgtEl>
                                        <p:attrNameLst>
                                          <p:attrName>style.visibility</p:attrName>
                                        </p:attrNameLst>
                                      </p:cBhvr>
                                      <p:to>
                                        <p:strVal val="visible"/>
                                      </p:to>
                                    </p:set>
                                    <p:animEffect transition="in" filter="wipe(left)">
                                      <p:cBhvr>
                                        <p:cTn id="53" dur="500"/>
                                        <p:tgtEl>
                                          <p:spTgt spid="298009"/>
                                        </p:tgtEl>
                                      </p:cBhvr>
                                    </p:animEffect>
                                  </p:childTnLst>
                                </p:cTn>
                              </p:par>
                            </p:childTnLst>
                          </p:cTn>
                        </p:par>
                        <p:par>
                          <p:cTn id="54" fill="hold" nodeType="afterGroup">
                            <p:stCondLst>
                              <p:cond delay="1000"/>
                            </p:stCondLst>
                            <p:childTnLst>
                              <p:par>
                                <p:cTn id="55" presetID="22" presetClass="entr" presetSubtype="4" fill="hold" grpId="0" nodeType="afterEffect">
                                  <p:stCondLst>
                                    <p:cond delay="0"/>
                                  </p:stCondLst>
                                  <p:childTnLst>
                                    <p:set>
                                      <p:cBhvr>
                                        <p:cTn id="56" dur="1" fill="hold">
                                          <p:stCondLst>
                                            <p:cond delay="0"/>
                                          </p:stCondLst>
                                        </p:cTn>
                                        <p:tgtEl>
                                          <p:spTgt spid="298013"/>
                                        </p:tgtEl>
                                        <p:attrNameLst>
                                          <p:attrName>style.visibility</p:attrName>
                                        </p:attrNameLst>
                                      </p:cBhvr>
                                      <p:to>
                                        <p:strVal val="visible"/>
                                      </p:to>
                                    </p:set>
                                    <p:animEffect transition="in" filter="wipe(down)">
                                      <p:cBhvr>
                                        <p:cTn id="57" dur="500"/>
                                        <p:tgtEl>
                                          <p:spTgt spid="298013"/>
                                        </p:tgtEl>
                                      </p:cBhvr>
                                    </p:animEffect>
                                  </p:childTnLst>
                                </p:cTn>
                              </p:par>
                            </p:childTnLst>
                          </p:cTn>
                        </p:par>
                        <p:par>
                          <p:cTn id="58" fill="hold" nodeType="afterGroup">
                            <p:stCondLst>
                              <p:cond delay="1500"/>
                            </p:stCondLst>
                            <p:childTnLst>
                              <p:par>
                                <p:cTn id="59" presetID="22" presetClass="entr" presetSubtype="8" fill="hold" grpId="0" nodeType="afterEffect">
                                  <p:stCondLst>
                                    <p:cond delay="0"/>
                                  </p:stCondLst>
                                  <p:childTnLst>
                                    <p:set>
                                      <p:cBhvr>
                                        <p:cTn id="60" dur="1" fill="hold">
                                          <p:stCondLst>
                                            <p:cond delay="0"/>
                                          </p:stCondLst>
                                        </p:cTn>
                                        <p:tgtEl>
                                          <p:spTgt spid="298014"/>
                                        </p:tgtEl>
                                        <p:attrNameLst>
                                          <p:attrName>style.visibility</p:attrName>
                                        </p:attrNameLst>
                                      </p:cBhvr>
                                      <p:to>
                                        <p:strVal val="visible"/>
                                      </p:to>
                                    </p:set>
                                    <p:animEffect transition="in" filter="wipe(left)">
                                      <p:cBhvr>
                                        <p:cTn id="61" dur="500"/>
                                        <p:tgtEl>
                                          <p:spTgt spid="298014"/>
                                        </p:tgtEl>
                                      </p:cBhvr>
                                    </p:animEffect>
                                  </p:childTnLst>
                                </p:cTn>
                              </p:par>
                            </p:childTnLst>
                          </p:cTn>
                        </p:par>
                        <p:par>
                          <p:cTn id="62" fill="hold" nodeType="afterGroup">
                            <p:stCondLst>
                              <p:cond delay="2000"/>
                            </p:stCondLst>
                            <p:childTnLst>
                              <p:par>
                                <p:cTn id="63" presetID="22" presetClass="entr" presetSubtype="1" fill="hold" grpId="0" nodeType="afterEffect">
                                  <p:stCondLst>
                                    <p:cond delay="0"/>
                                  </p:stCondLst>
                                  <p:childTnLst>
                                    <p:set>
                                      <p:cBhvr>
                                        <p:cTn id="64" dur="1" fill="hold">
                                          <p:stCondLst>
                                            <p:cond delay="0"/>
                                          </p:stCondLst>
                                        </p:cTn>
                                        <p:tgtEl>
                                          <p:spTgt spid="298015"/>
                                        </p:tgtEl>
                                        <p:attrNameLst>
                                          <p:attrName>style.visibility</p:attrName>
                                        </p:attrNameLst>
                                      </p:cBhvr>
                                      <p:to>
                                        <p:strVal val="visible"/>
                                      </p:to>
                                    </p:set>
                                    <p:animEffect transition="in" filter="wipe(up)">
                                      <p:cBhvr>
                                        <p:cTn id="65" dur="500"/>
                                        <p:tgtEl>
                                          <p:spTgt spid="298015"/>
                                        </p:tgtEl>
                                      </p:cBhvr>
                                    </p:animEffect>
                                  </p:childTnLst>
                                </p:cTn>
                              </p:par>
                            </p:childTnLst>
                          </p:cTn>
                        </p:par>
                        <p:par>
                          <p:cTn id="66" fill="hold" nodeType="afterGroup">
                            <p:stCondLst>
                              <p:cond delay="2500"/>
                            </p:stCondLst>
                            <p:childTnLst>
                              <p:par>
                                <p:cTn id="67" presetID="22" presetClass="entr" presetSubtype="8" fill="hold" nodeType="afterEffect">
                                  <p:stCondLst>
                                    <p:cond delay="0"/>
                                  </p:stCondLst>
                                  <p:childTnLst>
                                    <p:set>
                                      <p:cBhvr>
                                        <p:cTn id="68" dur="1" fill="hold">
                                          <p:stCondLst>
                                            <p:cond delay="0"/>
                                          </p:stCondLst>
                                        </p:cTn>
                                        <p:tgtEl>
                                          <p:spTgt spid="298016"/>
                                        </p:tgtEl>
                                        <p:attrNameLst>
                                          <p:attrName>style.visibility</p:attrName>
                                        </p:attrNameLst>
                                      </p:cBhvr>
                                      <p:to>
                                        <p:strVal val="visible"/>
                                      </p:to>
                                    </p:set>
                                    <p:animEffect transition="in" filter="wipe(left)">
                                      <p:cBhvr>
                                        <p:cTn id="69" dur="500"/>
                                        <p:tgtEl>
                                          <p:spTgt spid="298016"/>
                                        </p:tgtEl>
                                      </p:cBhvr>
                                    </p:animEffect>
                                  </p:childTnLst>
                                </p:cTn>
                              </p:par>
                            </p:childTnLst>
                          </p:cTn>
                        </p:par>
                        <p:par>
                          <p:cTn id="70" fill="hold" nodeType="afterGroup">
                            <p:stCondLst>
                              <p:cond delay="3000"/>
                            </p:stCondLst>
                            <p:childTnLst>
                              <p:par>
                                <p:cTn id="71" presetID="22" presetClass="entr" presetSubtype="4" fill="hold" grpId="0" nodeType="afterEffect">
                                  <p:stCondLst>
                                    <p:cond delay="0"/>
                                  </p:stCondLst>
                                  <p:childTnLst>
                                    <p:set>
                                      <p:cBhvr>
                                        <p:cTn id="72" dur="1" fill="hold">
                                          <p:stCondLst>
                                            <p:cond delay="0"/>
                                          </p:stCondLst>
                                        </p:cTn>
                                        <p:tgtEl>
                                          <p:spTgt spid="298022"/>
                                        </p:tgtEl>
                                        <p:attrNameLst>
                                          <p:attrName>style.visibility</p:attrName>
                                        </p:attrNameLst>
                                      </p:cBhvr>
                                      <p:to>
                                        <p:strVal val="visible"/>
                                      </p:to>
                                    </p:set>
                                    <p:animEffect transition="in" filter="wipe(down)">
                                      <p:cBhvr>
                                        <p:cTn id="73" dur="500"/>
                                        <p:tgtEl>
                                          <p:spTgt spid="298022"/>
                                        </p:tgtEl>
                                      </p:cBhvr>
                                    </p:animEffect>
                                  </p:childTnLst>
                                </p:cTn>
                              </p:par>
                            </p:childTnLst>
                          </p:cTn>
                        </p:par>
                        <p:par>
                          <p:cTn id="74" fill="hold" nodeType="afterGroup">
                            <p:stCondLst>
                              <p:cond delay="3500"/>
                            </p:stCondLst>
                            <p:childTnLst>
                              <p:par>
                                <p:cTn id="75" presetID="22" presetClass="entr" presetSubtype="8" fill="hold" grpId="0" nodeType="afterEffect">
                                  <p:stCondLst>
                                    <p:cond delay="0"/>
                                  </p:stCondLst>
                                  <p:childTnLst>
                                    <p:set>
                                      <p:cBhvr>
                                        <p:cTn id="76" dur="1" fill="hold">
                                          <p:stCondLst>
                                            <p:cond delay="0"/>
                                          </p:stCondLst>
                                        </p:cTn>
                                        <p:tgtEl>
                                          <p:spTgt spid="298023"/>
                                        </p:tgtEl>
                                        <p:attrNameLst>
                                          <p:attrName>style.visibility</p:attrName>
                                        </p:attrNameLst>
                                      </p:cBhvr>
                                      <p:to>
                                        <p:strVal val="visible"/>
                                      </p:to>
                                    </p:set>
                                    <p:animEffect transition="in" filter="wipe(left)">
                                      <p:cBhvr>
                                        <p:cTn id="77" dur="500"/>
                                        <p:tgtEl>
                                          <p:spTgt spid="298023"/>
                                        </p:tgtEl>
                                      </p:cBhvr>
                                    </p:animEffect>
                                  </p:childTnLst>
                                </p:cTn>
                              </p:par>
                            </p:childTnLst>
                          </p:cTn>
                        </p:par>
                        <p:par>
                          <p:cTn id="78" fill="hold" nodeType="afterGroup">
                            <p:stCondLst>
                              <p:cond delay="4000"/>
                            </p:stCondLst>
                            <p:childTnLst>
                              <p:par>
                                <p:cTn id="79" presetID="22" presetClass="entr" presetSubtype="1" fill="hold" grpId="0" nodeType="afterEffect">
                                  <p:stCondLst>
                                    <p:cond delay="0"/>
                                  </p:stCondLst>
                                  <p:childTnLst>
                                    <p:set>
                                      <p:cBhvr>
                                        <p:cTn id="80" dur="1" fill="hold">
                                          <p:stCondLst>
                                            <p:cond delay="0"/>
                                          </p:stCondLst>
                                        </p:cTn>
                                        <p:tgtEl>
                                          <p:spTgt spid="298024"/>
                                        </p:tgtEl>
                                        <p:attrNameLst>
                                          <p:attrName>style.visibility</p:attrName>
                                        </p:attrNameLst>
                                      </p:cBhvr>
                                      <p:to>
                                        <p:strVal val="visible"/>
                                      </p:to>
                                    </p:set>
                                    <p:animEffect transition="in" filter="wipe(up)">
                                      <p:cBhvr>
                                        <p:cTn id="81" dur="500"/>
                                        <p:tgtEl>
                                          <p:spTgt spid="298024"/>
                                        </p:tgtEl>
                                      </p:cBhvr>
                                    </p:animEffect>
                                  </p:childTnLst>
                                </p:cTn>
                              </p:par>
                            </p:childTnLst>
                          </p:cTn>
                        </p:par>
                        <p:par>
                          <p:cTn id="82" fill="hold" nodeType="afterGroup">
                            <p:stCondLst>
                              <p:cond delay="4500"/>
                            </p:stCondLst>
                            <p:childTnLst>
                              <p:par>
                                <p:cTn id="83" presetID="22" presetClass="entr" presetSubtype="8" fill="hold" nodeType="afterEffect">
                                  <p:stCondLst>
                                    <p:cond delay="0"/>
                                  </p:stCondLst>
                                  <p:childTnLst>
                                    <p:set>
                                      <p:cBhvr>
                                        <p:cTn id="84" dur="1" fill="hold">
                                          <p:stCondLst>
                                            <p:cond delay="0"/>
                                          </p:stCondLst>
                                        </p:cTn>
                                        <p:tgtEl>
                                          <p:spTgt spid="298025"/>
                                        </p:tgtEl>
                                        <p:attrNameLst>
                                          <p:attrName>style.visibility</p:attrName>
                                        </p:attrNameLst>
                                      </p:cBhvr>
                                      <p:to>
                                        <p:strVal val="visible"/>
                                      </p:to>
                                    </p:set>
                                    <p:animEffect transition="in" filter="wipe(left)">
                                      <p:cBhvr>
                                        <p:cTn id="85" dur="500"/>
                                        <p:tgtEl>
                                          <p:spTgt spid="298025"/>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298020"/>
                                        </p:tgtEl>
                                        <p:attrNameLst>
                                          <p:attrName>style.visibility</p:attrName>
                                        </p:attrNameLst>
                                      </p:cBhvr>
                                      <p:to>
                                        <p:strVal val="visible"/>
                                      </p:to>
                                    </p:set>
                                    <p:anim calcmode="lin" valueType="num">
                                      <p:cBhvr additive="base">
                                        <p:cTn id="90" dur="500" fill="hold"/>
                                        <p:tgtEl>
                                          <p:spTgt spid="298020"/>
                                        </p:tgtEl>
                                        <p:attrNameLst>
                                          <p:attrName>ppt_x</p:attrName>
                                        </p:attrNameLst>
                                      </p:cBhvr>
                                      <p:tavLst>
                                        <p:tav tm="0">
                                          <p:val>
                                            <p:strVal val="#ppt_x"/>
                                          </p:val>
                                        </p:tav>
                                        <p:tav tm="100000">
                                          <p:val>
                                            <p:strVal val="#ppt_x"/>
                                          </p:val>
                                        </p:tav>
                                      </p:tavLst>
                                    </p:anim>
                                    <p:anim calcmode="lin" valueType="num">
                                      <p:cBhvr additive="base">
                                        <p:cTn id="91" dur="500" fill="hold"/>
                                        <p:tgtEl>
                                          <p:spTgt spid="2980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99" grpId="0" animBg="1"/>
      <p:bldP spid="298000" grpId="0" animBg="1"/>
      <p:bldP spid="298001" grpId="0" animBg="1"/>
      <p:bldP spid="298002" grpId="0" animBg="1"/>
      <p:bldP spid="298006" grpId="0" animBg="1"/>
      <p:bldP spid="298007" grpId="0" animBg="1"/>
      <p:bldP spid="298008" grpId="0" animBg="1"/>
      <p:bldP spid="298013" grpId="0" animBg="1"/>
      <p:bldP spid="298014" grpId="0" animBg="1"/>
      <p:bldP spid="298015" grpId="0" animBg="1"/>
      <p:bldP spid="298020" grpId="0" autoUpdateAnimBg="0"/>
      <p:bldP spid="298022" grpId="0" animBg="1"/>
      <p:bldP spid="298023" grpId="0" animBg="1"/>
      <p:bldP spid="29802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228600"/>
            <a:ext cx="7772400" cy="762000"/>
          </a:xfrm>
        </p:spPr>
        <p:txBody>
          <a:bodyPr/>
          <a:lstStyle/>
          <a:p>
            <a:pPr eaLnBrk="1" hangingPunct="1"/>
            <a:r>
              <a:rPr lang="ja-JP" altLang="en-US"/>
              <a:t>単一スレッド</a:t>
            </a:r>
          </a:p>
        </p:txBody>
      </p:sp>
      <p:sp>
        <p:nvSpPr>
          <p:cNvPr id="40963" name="Rectangle 3"/>
          <p:cNvSpPr>
            <a:spLocks noChangeArrowheads="1"/>
          </p:cNvSpPr>
          <p:nvPr/>
        </p:nvSpPr>
        <p:spPr bwMode="auto">
          <a:xfrm>
            <a:off x="609600" y="2819400"/>
            <a:ext cx="3962400" cy="3810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0964" name="Text Box 4"/>
          <p:cNvSpPr txBox="1">
            <a:spLocks noChangeArrowheads="1"/>
          </p:cNvSpPr>
          <p:nvPr/>
        </p:nvSpPr>
        <p:spPr bwMode="auto">
          <a:xfrm>
            <a:off x="381000" y="24384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40965" name="Rectangle 5"/>
          <p:cNvSpPr>
            <a:spLocks noChangeArrowheads="1"/>
          </p:cNvSpPr>
          <p:nvPr/>
        </p:nvSpPr>
        <p:spPr bwMode="auto">
          <a:xfrm>
            <a:off x="838200" y="3276600"/>
            <a:ext cx="3505200" cy="838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0966" name="Text Box 6"/>
          <p:cNvSpPr txBox="1">
            <a:spLocks noChangeArrowheads="1"/>
          </p:cNvSpPr>
          <p:nvPr/>
        </p:nvSpPr>
        <p:spPr bwMode="auto">
          <a:xfrm>
            <a:off x="533400" y="2895600"/>
            <a:ext cx="1927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カーネル領域</a:t>
            </a:r>
          </a:p>
        </p:txBody>
      </p:sp>
      <p:sp>
        <p:nvSpPr>
          <p:cNvPr id="40967" name="Rectangle 7"/>
          <p:cNvSpPr>
            <a:spLocks noChangeArrowheads="1"/>
          </p:cNvSpPr>
          <p:nvPr/>
        </p:nvSpPr>
        <p:spPr bwMode="auto">
          <a:xfrm>
            <a:off x="762000" y="4495800"/>
            <a:ext cx="3581400" cy="2057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0968" name="Text Box 8"/>
          <p:cNvSpPr txBox="1">
            <a:spLocks noChangeArrowheads="1"/>
          </p:cNvSpPr>
          <p:nvPr/>
        </p:nvSpPr>
        <p:spPr bwMode="auto">
          <a:xfrm>
            <a:off x="533400" y="4114800"/>
            <a:ext cx="1685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ユーザ領域</a:t>
            </a:r>
          </a:p>
        </p:txBody>
      </p:sp>
      <p:sp>
        <p:nvSpPr>
          <p:cNvPr id="357385" name="Rectangle 9"/>
          <p:cNvSpPr>
            <a:spLocks noChangeArrowheads="1"/>
          </p:cNvSpPr>
          <p:nvPr/>
        </p:nvSpPr>
        <p:spPr bwMode="auto">
          <a:xfrm>
            <a:off x="1066800" y="4572000"/>
            <a:ext cx="1600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357386" name="Rectangle 10"/>
          <p:cNvSpPr>
            <a:spLocks noChangeArrowheads="1"/>
          </p:cNvSpPr>
          <p:nvPr/>
        </p:nvSpPr>
        <p:spPr bwMode="auto">
          <a:xfrm>
            <a:off x="1066800" y="5257800"/>
            <a:ext cx="1600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357387" name="Rectangle 11"/>
          <p:cNvSpPr>
            <a:spLocks noChangeArrowheads="1"/>
          </p:cNvSpPr>
          <p:nvPr/>
        </p:nvSpPr>
        <p:spPr bwMode="auto">
          <a:xfrm>
            <a:off x="1066800" y="5943600"/>
            <a:ext cx="1600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ヒープ</a:t>
            </a:r>
          </a:p>
        </p:txBody>
      </p:sp>
      <p:sp>
        <p:nvSpPr>
          <p:cNvPr id="40972" name="Text Box 13"/>
          <p:cNvSpPr txBox="1">
            <a:spLocks noChangeArrowheads="1"/>
          </p:cNvSpPr>
          <p:nvPr/>
        </p:nvSpPr>
        <p:spPr bwMode="auto">
          <a:xfrm>
            <a:off x="457200" y="1295400"/>
            <a:ext cx="1525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a:t>
            </a:r>
          </a:p>
        </p:txBody>
      </p:sp>
      <p:sp>
        <p:nvSpPr>
          <p:cNvPr id="40973" name="Rectangle 14"/>
          <p:cNvSpPr>
            <a:spLocks noChangeArrowheads="1"/>
          </p:cNvSpPr>
          <p:nvPr/>
        </p:nvSpPr>
        <p:spPr bwMode="auto">
          <a:xfrm>
            <a:off x="609600" y="1752600"/>
            <a:ext cx="3962400" cy="762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0974" name="Rectangle 15"/>
          <p:cNvSpPr>
            <a:spLocks noChangeArrowheads="1"/>
          </p:cNvSpPr>
          <p:nvPr/>
        </p:nvSpPr>
        <p:spPr bwMode="auto">
          <a:xfrm>
            <a:off x="2819400" y="1828800"/>
            <a:ext cx="10668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レジスタ</a:t>
            </a:r>
          </a:p>
        </p:txBody>
      </p:sp>
      <p:grpSp>
        <p:nvGrpSpPr>
          <p:cNvPr id="357401" name="Group 25"/>
          <p:cNvGrpSpPr>
            <a:grpSpLocks/>
          </p:cNvGrpSpPr>
          <p:nvPr/>
        </p:nvGrpSpPr>
        <p:grpSpPr bwMode="auto">
          <a:xfrm>
            <a:off x="2819400" y="3352800"/>
            <a:ext cx="1066800" cy="3124200"/>
            <a:chOff x="1776" y="2112"/>
            <a:chExt cx="672" cy="1968"/>
          </a:xfrm>
        </p:grpSpPr>
        <p:sp>
          <p:nvSpPr>
            <p:cNvPr id="40984" name="Rectangle 12"/>
            <p:cNvSpPr>
              <a:spLocks noChangeArrowheads="1"/>
            </p:cNvSpPr>
            <p:nvPr/>
          </p:nvSpPr>
          <p:spPr bwMode="auto">
            <a:xfrm>
              <a:off x="1776" y="2880"/>
              <a:ext cx="672" cy="1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ユーザ</a:t>
              </a:r>
            </a:p>
            <a:p>
              <a:pPr algn="ctr" eaLnBrk="1" hangingPunct="1"/>
              <a:r>
                <a:rPr lang="ja-JP" altLang="en-US"/>
                <a:t>スタック</a:t>
              </a:r>
            </a:p>
          </p:txBody>
        </p:sp>
        <p:sp>
          <p:nvSpPr>
            <p:cNvPr id="40985" name="Rectangle 16"/>
            <p:cNvSpPr>
              <a:spLocks noChangeArrowheads="1"/>
            </p:cNvSpPr>
            <p:nvPr/>
          </p:nvSpPr>
          <p:spPr bwMode="auto">
            <a:xfrm>
              <a:off x="1776" y="2112"/>
              <a:ext cx="672" cy="4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カーネル</a:t>
              </a:r>
            </a:p>
            <a:p>
              <a:pPr algn="ctr" eaLnBrk="1" hangingPunct="1"/>
              <a:r>
                <a:rPr lang="ja-JP" altLang="en-US"/>
                <a:t>スタック</a:t>
              </a:r>
            </a:p>
          </p:txBody>
        </p:sp>
      </p:grpSp>
      <p:sp>
        <p:nvSpPr>
          <p:cNvPr id="357393" name="Rectangle 17"/>
          <p:cNvSpPr>
            <a:spLocks noChangeArrowheads="1"/>
          </p:cNvSpPr>
          <p:nvPr/>
        </p:nvSpPr>
        <p:spPr bwMode="auto">
          <a:xfrm>
            <a:off x="1066800" y="3352800"/>
            <a:ext cx="16002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PCB</a:t>
            </a:r>
          </a:p>
        </p:txBody>
      </p:sp>
      <p:sp>
        <p:nvSpPr>
          <p:cNvPr id="40977" name="Rectangle 18"/>
          <p:cNvSpPr>
            <a:spLocks noChangeArrowheads="1"/>
          </p:cNvSpPr>
          <p:nvPr/>
        </p:nvSpPr>
        <p:spPr bwMode="auto">
          <a:xfrm>
            <a:off x="381000" y="1295400"/>
            <a:ext cx="4343400" cy="5562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0978" name="Text Box 19"/>
          <p:cNvSpPr txBox="1">
            <a:spLocks noChangeArrowheads="1"/>
          </p:cNvSpPr>
          <p:nvPr/>
        </p:nvSpPr>
        <p:spPr bwMode="auto">
          <a:xfrm>
            <a:off x="304800" y="838200"/>
            <a:ext cx="1271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a:t>
            </a:r>
          </a:p>
        </p:txBody>
      </p:sp>
      <p:grpSp>
        <p:nvGrpSpPr>
          <p:cNvPr id="357398" name="Group 22"/>
          <p:cNvGrpSpPr>
            <a:grpSpLocks/>
          </p:cNvGrpSpPr>
          <p:nvPr/>
        </p:nvGrpSpPr>
        <p:grpSpPr bwMode="auto">
          <a:xfrm>
            <a:off x="2743200" y="1143000"/>
            <a:ext cx="1235075" cy="5562600"/>
            <a:chOff x="1728" y="720"/>
            <a:chExt cx="778" cy="3504"/>
          </a:xfrm>
        </p:grpSpPr>
        <p:sp>
          <p:nvSpPr>
            <p:cNvPr id="40982" name="Text Box 23"/>
            <p:cNvSpPr txBox="1">
              <a:spLocks noChangeArrowheads="1"/>
            </p:cNvSpPr>
            <p:nvPr/>
          </p:nvSpPr>
          <p:spPr bwMode="auto">
            <a:xfrm>
              <a:off x="1776" y="720"/>
              <a:ext cx="73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スレッド</a:t>
              </a:r>
            </a:p>
          </p:txBody>
        </p:sp>
        <p:sp>
          <p:nvSpPr>
            <p:cNvPr id="40983" name="AutoShape 24"/>
            <p:cNvSpPr>
              <a:spLocks noChangeArrowheads="1"/>
            </p:cNvSpPr>
            <p:nvPr/>
          </p:nvSpPr>
          <p:spPr bwMode="auto">
            <a:xfrm>
              <a:off x="1728" y="1008"/>
              <a:ext cx="768" cy="3216"/>
            </a:xfrm>
            <a:prstGeom prst="roundRect">
              <a:avLst>
                <a:gd name="adj" fmla="val 16667"/>
              </a:avLst>
            </a:prstGeom>
            <a:noFill/>
            <a:ln w="38100">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40980" name="Text Box 26"/>
          <p:cNvSpPr txBox="1">
            <a:spLocks noChangeArrowheads="1"/>
          </p:cNvSpPr>
          <p:nvPr/>
        </p:nvSpPr>
        <p:spPr bwMode="auto">
          <a:xfrm>
            <a:off x="5029200" y="1243013"/>
            <a:ext cx="35369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スレッドの要素</a:t>
            </a:r>
          </a:p>
          <a:p>
            <a:pPr eaLnBrk="1" hangingPunct="1"/>
            <a:r>
              <a:rPr lang="ja-JP" altLang="en-US" sz="2800"/>
              <a:t>レジスタセット, スタック</a:t>
            </a:r>
          </a:p>
        </p:txBody>
      </p:sp>
      <p:sp>
        <p:nvSpPr>
          <p:cNvPr id="357404" name="Text Box 28"/>
          <p:cNvSpPr txBox="1">
            <a:spLocks noChangeArrowheads="1"/>
          </p:cNvSpPr>
          <p:nvPr/>
        </p:nvSpPr>
        <p:spPr bwMode="auto">
          <a:xfrm>
            <a:off x="5029200" y="4572000"/>
            <a:ext cx="37433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単一スレッドプロセス</a:t>
            </a:r>
            <a:endParaRPr lang="en-US" altLang="ja-JP" sz="3200"/>
          </a:p>
          <a:p>
            <a:pPr eaLnBrk="1" hangingPunct="1"/>
            <a:r>
              <a:rPr lang="ja-JP" altLang="en-US"/>
              <a:t>(</a:t>
            </a:r>
            <a:r>
              <a:rPr lang="en-US" altLang="ja-JP"/>
              <a:t>single threaded process)</a:t>
            </a:r>
          </a:p>
          <a:p>
            <a:pPr eaLnBrk="1" hangingPunct="1"/>
            <a:r>
              <a:rPr lang="ja-JP" altLang="en-US" sz="2800"/>
              <a:t>1プロセス中に1スレッド</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7393"/>
                                        </p:tgtEl>
                                        <p:attrNameLst>
                                          <p:attrName>style.visibility</p:attrName>
                                        </p:attrNameLst>
                                      </p:cBhvr>
                                      <p:to>
                                        <p:strVal val="visible"/>
                                      </p:to>
                                    </p:set>
                                    <p:animEffect transition="in" filter="checkerboard(across)">
                                      <p:cBhvr>
                                        <p:cTn id="7" dur="500"/>
                                        <p:tgtEl>
                                          <p:spTgt spid="3573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57385"/>
                                        </p:tgtEl>
                                        <p:attrNameLst>
                                          <p:attrName>style.visibility</p:attrName>
                                        </p:attrNameLst>
                                      </p:cBhvr>
                                      <p:to>
                                        <p:strVal val="visible"/>
                                      </p:to>
                                    </p:set>
                                    <p:animEffect transition="in" filter="checkerboard(across)">
                                      <p:cBhvr>
                                        <p:cTn id="12" dur="500"/>
                                        <p:tgtEl>
                                          <p:spTgt spid="357385"/>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357386"/>
                                        </p:tgtEl>
                                        <p:attrNameLst>
                                          <p:attrName>style.visibility</p:attrName>
                                        </p:attrNameLst>
                                      </p:cBhvr>
                                      <p:to>
                                        <p:strVal val="visible"/>
                                      </p:to>
                                    </p:set>
                                    <p:animEffect transition="in" filter="checkerboard(across)">
                                      <p:cBhvr>
                                        <p:cTn id="16" dur="500"/>
                                        <p:tgtEl>
                                          <p:spTgt spid="357386"/>
                                        </p:tgtEl>
                                      </p:cBhvr>
                                    </p:animEffect>
                                  </p:childTnLst>
                                </p:cTn>
                              </p:par>
                            </p:childTnLst>
                          </p:cTn>
                        </p:par>
                        <p:par>
                          <p:cTn id="17" fill="hold" nodeType="afterGroup">
                            <p:stCondLst>
                              <p:cond delay="1000"/>
                            </p:stCondLst>
                            <p:childTnLst>
                              <p:par>
                                <p:cTn id="18" presetID="5" presetClass="entr" presetSubtype="10" fill="hold" grpId="0" nodeType="afterEffect">
                                  <p:stCondLst>
                                    <p:cond delay="0"/>
                                  </p:stCondLst>
                                  <p:childTnLst>
                                    <p:set>
                                      <p:cBhvr>
                                        <p:cTn id="19" dur="1" fill="hold">
                                          <p:stCondLst>
                                            <p:cond delay="0"/>
                                          </p:stCondLst>
                                        </p:cTn>
                                        <p:tgtEl>
                                          <p:spTgt spid="357387"/>
                                        </p:tgtEl>
                                        <p:attrNameLst>
                                          <p:attrName>style.visibility</p:attrName>
                                        </p:attrNameLst>
                                      </p:cBhvr>
                                      <p:to>
                                        <p:strVal val="visible"/>
                                      </p:to>
                                    </p:set>
                                    <p:animEffect transition="in" filter="checkerboard(across)">
                                      <p:cBhvr>
                                        <p:cTn id="20" dur="500"/>
                                        <p:tgtEl>
                                          <p:spTgt spid="35738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357401"/>
                                        </p:tgtEl>
                                        <p:attrNameLst>
                                          <p:attrName>style.visibility</p:attrName>
                                        </p:attrNameLst>
                                      </p:cBhvr>
                                      <p:to>
                                        <p:strVal val="visible"/>
                                      </p:to>
                                    </p:set>
                                    <p:animEffect transition="in" filter="checkerboard(across)">
                                      <p:cBhvr>
                                        <p:cTn id="25" dur="500"/>
                                        <p:tgtEl>
                                          <p:spTgt spid="35740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nodeType="clickEffect">
                                  <p:stCondLst>
                                    <p:cond delay="0"/>
                                  </p:stCondLst>
                                  <p:childTnLst>
                                    <p:set>
                                      <p:cBhvr>
                                        <p:cTn id="29" dur="1" fill="hold">
                                          <p:stCondLst>
                                            <p:cond delay="0"/>
                                          </p:stCondLst>
                                        </p:cTn>
                                        <p:tgtEl>
                                          <p:spTgt spid="357398"/>
                                        </p:tgtEl>
                                        <p:attrNameLst>
                                          <p:attrName>style.visibility</p:attrName>
                                        </p:attrNameLst>
                                      </p:cBhvr>
                                      <p:to>
                                        <p:strVal val="visible"/>
                                      </p:to>
                                    </p:set>
                                    <p:animEffect transition="in" filter="checkerboard(across)">
                                      <p:cBhvr>
                                        <p:cTn id="30" dur="500"/>
                                        <p:tgtEl>
                                          <p:spTgt spid="357398"/>
                                        </p:tgtEl>
                                      </p:cBhvr>
                                    </p:animEffect>
                                  </p:childTnLst>
                                </p:cTn>
                              </p:par>
                            </p:childTnLst>
                          </p:cTn>
                        </p:par>
                        <p:par>
                          <p:cTn id="31" fill="hold" nodeType="afterGroup">
                            <p:stCondLst>
                              <p:cond delay="500"/>
                            </p:stCondLst>
                            <p:childTnLst>
                              <p:par>
                                <p:cTn id="32" presetID="5" presetClass="entr" presetSubtype="10" fill="hold" grpId="0" nodeType="afterEffect">
                                  <p:stCondLst>
                                    <p:cond delay="0"/>
                                  </p:stCondLst>
                                  <p:childTnLst>
                                    <p:set>
                                      <p:cBhvr>
                                        <p:cTn id="33" dur="1" fill="hold">
                                          <p:stCondLst>
                                            <p:cond delay="0"/>
                                          </p:stCondLst>
                                        </p:cTn>
                                        <p:tgtEl>
                                          <p:spTgt spid="357404"/>
                                        </p:tgtEl>
                                        <p:attrNameLst>
                                          <p:attrName>style.visibility</p:attrName>
                                        </p:attrNameLst>
                                      </p:cBhvr>
                                      <p:to>
                                        <p:strVal val="visible"/>
                                      </p:to>
                                    </p:set>
                                    <p:animEffect transition="in" filter="checkerboard(across)">
                                      <p:cBhvr>
                                        <p:cTn id="34" dur="500"/>
                                        <p:tgtEl>
                                          <p:spTgt spid="357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85" grpId="0" animBg="1" autoUpdateAnimBg="0"/>
      <p:bldP spid="357386" grpId="0" animBg="1" autoUpdateAnimBg="0"/>
      <p:bldP spid="357387" grpId="0" animBg="1" autoUpdateAnimBg="0"/>
      <p:bldP spid="357393" grpId="0" animBg="1" autoUpdateAnimBg="0"/>
      <p:bldP spid="357404"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228600"/>
            <a:ext cx="7772400" cy="762000"/>
          </a:xfrm>
        </p:spPr>
        <p:txBody>
          <a:bodyPr/>
          <a:lstStyle/>
          <a:p>
            <a:pPr eaLnBrk="1" hangingPunct="1"/>
            <a:r>
              <a:rPr lang="ja-JP" altLang="en-US"/>
              <a:t>多重スレッド</a:t>
            </a:r>
          </a:p>
        </p:txBody>
      </p:sp>
      <p:sp>
        <p:nvSpPr>
          <p:cNvPr id="41987" name="Rectangle 3"/>
          <p:cNvSpPr>
            <a:spLocks noChangeArrowheads="1"/>
          </p:cNvSpPr>
          <p:nvPr/>
        </p:nvSpPr>
        <p:spPr bwMode="auto">
          <a:xfrm>
            <a:off x="609600" y="2819400"/>
            <a:ext cx="6400800" cy="3810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1988" name="Text Box 4"/>
          <p:cNvSpPr txBox="1">
            <a:spLocks noChangeArrowheads="1"/>
          </p:cNvSpPr>
          <p:nvPr/>
        </p:nvSpPr>
        <p:spPr bwMode="auto">
          <a:xfrm>
            <a:off x="381000" y="24384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41989" name="Rectangle 5"/>
          <p:cNvSpPr>
            <a:spLocks noChangeArrowheads="1"/>
          </p:cNvSpPr>
          <p:nvPr/>
        </p:nvSpPr>
        <p:spPr bwMode="auto">
          <a:xfrm>
            <a:off x="838200" y="3276600"/>
            <a:ext cx="6019800" cy="838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1990" name="Text Box 6"/>
          <p:cNvSpPr txBox="1">
            <a:spLocks noChangeArrowheads="1"/>
          </p:cNvSpPr>
          <p:nvPr/>
        </p:nvSpPr>
        <p:spPr bwMode="auto">
          <a:xfrm>
            <a:off x="533400" y="2895600"/>
            <a:ext cx="1927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カーネル領域</a:t>
            </a:r>
          </a:p>
        </p:txBody>
      </p:sp>
      <p:sp>
        <p:nvSpPr>
          <p:cNvPr id="41991" name="Rectangle 7"/>
          <p:cNvSpPr>
            <a:spLocks noChangeArrowheads="1"/>
          </p:cNvSpPr>
          <p:nvPr/>
        </p:nvSpPr>
        <p:spPr bwMode="auto">
          <a:xfrm>
            <a:off x="762000" y="4495800"/>
            <a:ext cx="6096000" cy="2057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1992" name="Text Box 8"/>
          <p:cNvSpPr txBox="1">
            <a:spLocks noChangeArrowheads="1"/>
          </p:cNvSpPr>
          <p:nvPr/>
        </p:nvSpPr>
        <p:spPr bwMode="auto">
          <a:xfrm>
            <a:off x="533400" y="4114800"/>
            <a:ext cx="1685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ユーザ領域</a:t>
            </a:r>
          </a:p>
        </p:txBody>
      </p:sp>
      <p:sp>
        <p:nvSpPr>
          <p:cNvPr id="41993" name="Rectangle 9"/>
          <p:cNvSpPr>
            <a:spLocks noChangeArrowheads="1"/>
          </p:cNvSpPr>
          <p:nvPr/>
        </p:nvSpPr>
        <p:spPr bwMode="auto">
          <a:xfrm>
            <a:off x="1066800" y="4572000"/>
            <a:ext cx="1600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コード領域</a:t>
            </a:r>
          </a:p>
        </p:txBody>
      </p:sp>
      <p:sp>
        <p:nvSpPr>
          <p:cNvPr id="41994" name="Rectangle 10"/>
          <p:cNvSpPr>
            <a:spLocks noChangeArrowheads="1"/>
          </p:cNvSpPr>
          <p:nvPr/>
        </p:nvSpPr>
        <p:spPr bwMode="auto">
          <a:xfrm>
            <a:off x="1066800" y="5257800"/>
            <a:ext cx="1600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データ領域</a:t>
            </a:r>
          </a:p>
        </p:txBody>
      </p:sp>
      <p:sp>
        <p:nvSpPr>
          <p:cNvPr id="41995" name="Rectangle 11"/>
          <p:cNvSpPr>
            <a:spLocks noChangeArrowheads="1"/>
          </p:cNvSpPr>
          <p:nvPr/>
        </p:nvSpPr>
        <p:spPr bwMode="auto">
          <a:xfrm>
            <a:off x="1066800" y="5943600"/>
            <a:ext cx="16002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ヒープ</a:t>
            </a:r>
          </a:p>
        </p:txBody>
      </p:sp>
      <p:sp>
        <p:nvSpPr>
          <p:cNvPr id="41996" name="Text Box 12"/>
          <p:cNvSpPr txBox="1">
            <a:spLocks noChangeArrowheads="1"/>
          </p:cNvSpPr>
          <p:nvPr/>
        </p:nvSpPr>
        <p:spPr bwMode="auto">
          <a:xfrm>
            <a:off x="457200" y="1316038"/>
            <a:ext cx="3119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プロセッサ(+退避領域)</a:t>
            </a:r>
          </a:p>
        </p:txBody>
      </p:sp>
      <p:sp>
        <p:nvSpPr>
          <p:cNvPr id="41997" name="Rectangle 13"/>
          <p:cNvSpPr>
            <a:spLocks noChangeArrowheads="1"/>
          </p:cNvSpPr>
          <p:nvPr/>
        </p:nvSpPr>
        <p:spPr bwMode="auto">
          <a:xfrm>
            <a:off x="609600" y="1752600"/>
            <a:ext cx="6400800" cy="762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1998" name="Rectangle 14"/>
          <p:cNvSpPr>
            <a:spLocks noChangeArrowheads="1"/>
          </p:cNvSpPr>
          <p:nvPr/>
        </p:nvSpPr>
        <p:spPr bwMode="auto">
          <a:xfrm>
            <a:off x="2819400" y="1828800"/>
            <a:ext cx="1066800" cy="609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レジスタ</a:t>
            </a:r>
          </a:p>
        </p:txBody>
      </p:sp>
      <p:grpSp>
        <p:nvGrpSpPr>
          <p:cNvPr id="41999" name="Group 15"/>
          <p:cNvGrpSpPr>
            <a:grpSpLocks/>
          </p:cNvGrpSpPr>
          <p:nvPr/>
        </p:nvGrpSpPr>
        <p:grpSpPr bwMode="auto">
          <a:xfrm>
            <a:off x="2819400" y="3352800"/>
            <a:ext cx="1066800" cy="3124200"/>
            <a:chOff x="1776" y="2112"/>
            <a:chExt cx="672" cy="1968"/>
          </a:xfrm>
        </p:grpSpPr>
        <p:sp>
          <p:nvSpPr>
            <p:cNvPr id="42017" name="Rectangle 16"/>
            <p:cNvSpPr>
              <a:spLocks noChangeArrowheads="1"/>
            </p:cNvSpPr>
            <p:nvPr/>
          </p:nvSpPr>
          <p:spPr bwMode="auto">
            <a:xfrm>
              <a:off x="1776" y="2880"/>
              <a:ext cx="672" cy="1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ユーザ</a:t>
              </a:r>
            </a:p>
            <a:p>
              <a:pPr algn="ctr" eaLnBrk="1" hangingPunct="1"/>
              <a:r>
                <a:rPr lang="ja-JP" altLang="en-US"/>
                <a:t>スタック</a:t>
              </a:r>
            </a:p>
          </p:txBody>
        </p:sp>
        <p:sp>
          <p:nvSpPr>
            <p:cNvPr id="42018" name="Rectangle 17"/>
            <p:cNvSpPr>
              <a:spLocks noChangeArrowheads="1"/>
            </p:cNvSpPr>
            <p:nvPr/>
          </p:nvSpPr>
          <p:spPr bwMode="auto">
            <a:xfrm>
              <a:off x="1776" y="2112"/>
              <a:ext cx="672" cy="43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カーネル</a:t>
              </a:r>
            </a:p>
            <a:p>
              <a:pPr algn="ctr" eaLnBrk="1" hangingPunct="1"/>
              <a:r>
                <a:rPr lang="ja-JP" altLang="en-US"/>
                <a:t>スタック</a:t>
              </a:r>
            </a:p>
          </p:txBody>
        </p:sp>
      </p:grpSp>
      <p:sp>
        <p:nvSpPr>
          <p:cNvPr id="42000" name="Rectangle 18"/>
          <p:cNvSpPr>
            <a:spLocks noChangeArrowheads="1"/>
          </p:cNvSpPr>
          <p:nvPr/>
        </p:nvSpPr>
        <p:spPr bwMode="auto">
          <a:xfrm>
            <a:off x="1066800" y="3352800"/>
            <a:ext cx="16002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PCB</a:t>
            </a:r>
          </a:p>
        </p:txBody>
      </p:sp>
      <p:sp>
        <p:nvSpPr>
          <p:cNvPr id="42001" name="Rectangle 19"/>
          <p:cNvSpPr>
            <a:spLocks noChangeArrowheads="1"/>
          </p:cNvSpPr>
          <p:nvPr/>
        </p:nvSpPr>
        <p:spPr bwMode="auto">
          <a:xfrm>
            <a:off x="381000" y="1295400"/>
            <a:ext cx="6781800" cy="5562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2002" name="Text Box 20"/>
          <p:cNvSpPr txBox="1">
            <a:spLocks noChangeArrowheads="1"/>
          </p:cNvSpPr>
          <p:nvPr/>
        </p:nvSpPr>
        <p:spPr bwMode="auto">
          <a:xfrm>
            <a:off x="304800" y="838200"/>
            <a:ext cx="1271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a:t>
            </a:r>
          </a:p>
        </p:txBody>
      </p:sp>
      <p:grpSp>
        <p:nvGrpSpPr>
          <p:cNvPr id="359461" name="Group 37"/>
          <p:cNvGrpSpPr>
            <a:grpSpLocks/>
          </p:cNvGrpSpPr>
          <p:nvPr/>
        </p:nvGrpSpPr>
        <p:grpSpPr bwMode="auto">
          <a:xfrm>
            <a:off x="4191000" y="1828800"/>
            <a:ext cx="2438400" cy="4648200"/>
            <a:chOff x="2640" y="1152"/>
            <a:chExt cx="1536" cy="2928"/>
          </a:xfrm>
        </p:grpSpPr>
        <p:sp>
          <p:nvSpPr>
            <p:cNvPr id="42009" name="Rectangle 26"/>
            <p:cNvSpPr>
              <a:spLocks noChangeArrowheads="1"/>
            </p:cNvSpPr>
            <p:nvPr/>
          </p:nvSpPr>
          <p:spPr bwMode="auto">
            <a:xfrm>
              <a:off x="2640" y="1152"/>
              <a:ext cx="672"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レジスタ</a:t>
              </a:r>
            </a:p>
          </p:txBody>
        </p:sp>
        <p:grpSp>
          <p:nvGrpSpPr>
            <p:cNvPr id="42010" name="Group 27"/>
            <p:cNvGrpSpPr>
              <a:grpSpLocks/>
            </p:cNvGrpSpPr>
            <p:nvPr/>
          </p:nvGrpSpPr>
          <p:grpSpPr bwMode="auto">
            <a:xfrm>
              <a:off x="2640" y="2112"/>
              <a:ext cx="672" cy="1968"/>
              <a:chOff x="1776" y="2112"/>
              <a:chExt cx="672" cy="1968"/>
            </a:xfrm>
          </p:grpSpPr>
          <p:sp>
            <p:nvSpPr>
              <p:cNvPr id="42015" name="Rectangle 28"/>
              <p:cNvSpPr>
                <a:spLocks noChangeArrowheads="1"/>
              </p:cNvSpPr>
              <p:nvPr/>
            </p:nvSpPr>
            <p:spPr bwMode="auto">
              <a:xfrm>
                <a:off x="1776" y="2880"/>
                <a:ext cx="672" cy="1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ユーザ</a:t>
                </a:r>
              </a:p>
              <a:p>
                <a:pPr algn="ctr" eaLnBrk="1" hangingPunct="1"/>
                <a:r>
                  <a:rPr lang="ja-JP" altLang="en-US"/>
                  <a:t>スタック</a:t>
                </a:r>
              </a:p>
            </p:txBody>
          </p:sp>
          <p:sp>
            <p:nvSpPr>
              <p:cNvPr id="42016" name="Rectangle 29"/>
              <p:cNvSpPr>
                <a:spLocks noChangeArrowheads="1"/>
              </p:cNvSpPr>
              <p:nvPr/>
            </p:nvSpPr>
            <p:spPr bwMode="auto">
              <a:xfrm>
                <a:off x="1776" y="2112"/>
                <a:ext cx="672" cy="43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カーネル</a:t>
                </a:r>
              </a:p>
              <a:p>
                <a:pPr algn="ctr" eaLnBrk="1" hangingPunct="1"/>
                <a:r>
                  <a:rPr lang="ja-JP" altLang="en-US"/>
                  <a:t>スタック</a:t>
                </a:r>
              </a:p>
            </p:txBody>
          </p:sp>
        </p:grpSp>
        <p:sp>
          <p:nvSpPr>
            <p:cNvPr id="42011" name="Rectangle 31"/>
            <p:cNvSpPr>
              <a:spLocks noChangeArrowheads="1"/>
            </p:cNvSpPr>
            <p:nvPr/>
          </p:nvSpPr>
          <p:spPr bwMode="auto">
            <a:xfrm>
              <a:off x="3504" y="1152"/>
              <a:ext cx="672" cy="38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レジスタ</a:t>
              </a:r>
            </a:p>
          </p:txBody>
        </p:sp>
        <p:grpSp>
          <p:nvGrpSpPr>
            <p:cNvPr id="42012" name="Group 32"/>
            <p:cNvGrpSpPr>
              <a:grpSpLocks/>
            </p:cNvGrpSpPr>
            <p:nvPr/>
          </p:nvGrpSpPr>
          <p:grpSpPr bwMode="auto">
            <a:xfrm>
              <a:off x="3504" y="2112"/>
              <a:ext cx="672" cy="1968"/>
              <a:chOff x="1776" y="2112"/>
              <a:chExt cx="672" cy="1968"/>
            </a:xfrm>
          </p:grpSpPr>
          <p:sp>
            <p:nvSpPr>
              <p:cNvPr id="42013" name="Rectangle 33"/>
              <p:cNvSpPr>
                <a:spLocks noChangeArrowheads="1"/>
              </p:cNvSpPr>
              <p:nvPr/>
            </p:nvSpPr>
            <p:spPr bwMode="auto">
              <a:xfrm>
                <a:off x="1776" y="2880"/>
                <a:ext cx="672" cy="1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ユーザ</a:t>
                </a:r>
              </a:p>
              <a:p>
                <a:pPr algn="ctr" eaLnBrk="1" hangingPunct="1"/>
                <a:r>
                  <a:rPr lang="ja-JP" altLang="en-US"/>
                  <a:t>スタック</a:t>
                </a:r>
              </a:p>
            </p:txBody>
          </p:sp>
          <p:sp>
            <p:nvSpPr>
              <p:cNvPr id="42014" name="Rectangle 34"/>
              <p:cNvSpPr>
                <a:spLocks noChangeArrowheads="1"/>
              </p:cNvSpPr>
              <p:nvPr/>
            </p:nvSpPr>
            <p:spPr bwMode="auto">
              <a:xfrm>
                <a:off x="1776" y="2112"/>
                <a:ext cx="672" cy="43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カーネル</a:t>
                </a:r>
              </a:p>
              <a:p>
                <a:pPr algn="ctr" eaLnBrk="1" hangingPunct="1"/>
                <a:r>
                  <a:rPr lang="ja-JP" altLang="en-US"/>
                  <a:t>スタック</a:t>
                </a:r>
              </a:p>
            </p:txBody>
          </p:sp>
        </p:grpSp>
      </p:grpSp>
      <p:sp useBgFill="1">
        <p:nvSpPr>
          <p:cNvPr id="359460" name="Text Box 36"/>
          <p:cNvSpPr txBox="1">
            <a:spLocks noChangeArrowheads="1"/>
          </p:cNvSpPr>
          <p:nvPr/>
        </p:nvSpPr>
        <p:spPr bwMode="auto">
          <a:xfrm>
            <a:off x="6629400" y="3505200"/>
            <a:ext cx="2295525" cy="179705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多重スレッド</a:t>
            </a:r>
          </a:p>
          <a:p>
            <a:pPr eaLnBrk="1" hangingPunct="1"/>
            <a:r>
              <a:rPr lang="ja-JP" altLang="en-US" sz="3200"/>
              <a:t>プロセス</a:t>
            </a:r>
          </a:p>
          <a:p>
            <a:pPr eaLnBrk="1" hangingPunct="1"/>
            <a:r>
              <a:rPr lang="ja-JP" altLang="en-US"/>
              <a:t>(</a:t>
            </a:r>
            <a:r>
              <a:rPr lang="en-US" altLang="ja-JP"/>
              <a:t>multithreaded</a:t>
            </a:r>
          </a:p>
          <a:p>
            <a:pPr eaLnBrk="1" hangingPunct="1"/>
            <a:r>
              <a:rPr lang="en-US" altLang="ja-JP"/>
              <a:t> process)</a:t>
            </a:r>
          </a:p>
        </p:txBody>
      </p:sp>
      <p:grpSp>
        <p:nvGrpSpPr>
          <p:cNvPr id="359462" name="Group 38"/>
          <p:cNvGrpSpPr>
            <a:grpSpLocks/>
          </p:cNvGrpSpPr>
          <p:nvPr/>
        </p:nvGrpSpPr>
        <p:grpSpPr bwMode="auto">
          <a:xfrm>
            <a:off x="2743200" y="1676400"/>
            <a:ext cx="3962400" cy="5029200"/>
            <a:chOff x="1728" y="1056"/>
            <a:chExt cx="2496" cy="3168"/>
          </a:xfrm>
        </p:grpSpPr>
        <p:sp>
          <p:nvSpPr>
            <p:cNvPr id="42006" name="AutoShape 39"/>
            <p:cNvSpPr>
              <a:spLocks noChangeArrowheads="1"/>
            </p:cNvSpPr>
            <p:nvPr/>
          </p:nvSpPr>
          <p:spPr bwMode="auto">
            <a:xfrm>
              <a:off x="1728" y="1056"/>
              <a:ext cx="768" cy="3168"/>
            </a:xfrm>
            <a:prstGeom prst="roundRect">
              <a:avLst>
                <a:gd name="adj" fmla="val 16667"/>
              </a:avLst>
            </a:prstGeom>
            <a:noFill/>
            <a:ln w="38100">
              <a:solidFill>
                <a:srgbClr val="FF99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2007" name="AutoShape 40"/>
            <p:cNvSpPr>
              <a:spLocks noChangeArrowheads="1"/>
            </p:cNvSpPr>
            <p:nvPr/>
          </p:nvSpPr>
          <p:spPr bwMode="auto">
            <a:xfrm>
              <a:off x="2592" y="1056"/>
              <a:ext cx="768" cy="3168"/>
            </a:xfrm>
            <a:prstGeom prst="roundRect">
              <a:avLst>
                <a:gd name="adj" fmla="val 16667"/>
              </a:avLst>
            </a:prstGeom>
            <a:noFill/>
            <a:ln w="38100">
              <a:solidFill>
                <a:srgbClr val="FF99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2008" name="AutoShape 41"/>
            <p:cNvSpPr>
              <a:spLocks noChangeArrowheads="1"/>
            </p:cNvSpPr>
            <p:nvPr/>
          </p:nvSpPr>
          <p:spPr bwMode="auto">
            <a:xfrm>
              <a:off x="3456" y="1056"/>
              <a:ext cx="768" cy="3168"/>
            </a:xfrm>
            <a:prstGeom prst="roundRect">
              <a:avLst>
                <a:gd name="adj" fmla="val 16667"/>
              </a:avLst>
            </a:prstGeom>
            <a:noFill/>
            <a:ln w="38100">
              <a:solidFill>
                <a:srgbClr val="FF99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59461"/>
                                        </p:tgtEl>
                                        <p:attrNameLst>
                                          <p:attrName>style.visibility</p:attrName>
                                        </p:attrNameLst>
                                      </p:cBhvr>
                                      <p:to>
                                        <p:strVal val="visible"/>
                                      </p:to>
                                    </p:set>
                                    <p:animEffect transition="in" filter="checkerboard(across)">
                                      <p:cBhvr>
                                        <p:cTn id="7" dur="500"/>
                                        <p:tgtEl>
                                          <p:spTgt spid="3594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59462"/>
                                        </p:tgtEl>
                                        <p:attrNameLst>
                                          <p:attrName>style.visibility</p:attrName>
                                        </p:attrNameLst>
                                      </p:cBhvr>
                                      <p:to>
                                        <p:strVal val="visible"/>
                                      </p:to>
                                    </p:set>
                                    <p:animEffect transition="in" filter="checkerboard(across)">
                                      <p:cBhvr>
                                        <p:cTn id="12" dur="500"/>
                                        <p:tgtEl>
                                          <p:spTgt spid="35946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59460"/>
                                        </p:tgtEl>
                                        <p:attrNameLst>
                                          <p:attrName>style.visibility</p:attrName>
                                        </p:attrNameLst>
                                      </p:cBhvr>
                                      <p:to>
                                        <p:strVal val="visible"/>
                                      </p:to>
                                    </p:set>
                                    <p:animEffect transition="in" filter="checkerboard(across)">
                                      <p:cBhvr>
                                        <p:cTn id="17" dur="500"/>
                                        <p:tgtEl>
                                          <p:spTgt spid="35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60"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800100"/>
            <a:ext cx="7772400" cy="762000"/>
          </a:xfrm>
        </p:spPr>
        <p:txBody>
          <a:bodyPr/>
          <a:lstStyle/>
          <a:p>
            <a:pPr eaLnBrk="1" hangingPunct="1"/>
            <a:r>
              <a:rPr lang="ja-JP" altLang="en-US"/>
              <a:t>プロセスとスレッド</a:t>
            </a:r>
            <a:endParaRPr lang="en-US" altLang="ja-JP"/>
          </a:p>
        </p:txBody>
      </p:sp>
      <p:sp>
        <p:nvSpPr>
          <p:cNvPr id="43011" name="Rectangle 3"/>
          <p:cNvSpPr>
            <a:spLocks noChangeArrowheads="1"/>
          </p:cNvSpPr>
          <p:nvPr/>
        </p:nvSpPr>
        <p:spPr bwMode="auto">
          <a:xfrm>
            <a:off x="152400" y="2209800"/>
            <a:ext cx="4343400" cy="4191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3012" name="Rectangle 4"/>
          <p:cNvSpPr>
            <a:spLocks noChangeArrowheads="1"/>
          </p:cNvSpPr>
          <p:nvPr/>
        </p:nvSpPr>
        <p:spPr bwMode="auto">
          <a:xfrm>
            <a:off x="457200" y="3810000"/>
            <a:ext cx="1524000" cy="1600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3013" name="Text Box 6"/>
          <p:cNvSpPr txBox="1">
            <a:spLocks noChangeArrowheads="1"/>
          </p:cNvSpPr>
          <p:nvPr/>
        </p:nvSpPr>
        <p:spPr bwMode="auto">
          <a:xfrm>
            <a:off x="457200" y="3352800"/>
            <a:ext cx="1576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親プロセス</a:t>
            </a:r>
          </a:p>
        </p:txBody>
      </p:sp>
      <p:sp>
        <p:nvSpPr>
          <p:cNvPr id="43014" name="Text Box 7"/>
          <p:cNvSpPr txBox="1">
            <a:spLocks noChangeArrowheads="1"/>
          </p:cNvSpPr>
          <p:nvPr/>
        </p:nvSpPr>
        <p:spPr bwMode="auto">
          <a:xfrm>
            <a:off x="1905000" y="18288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grpSp>
        <p:nvGrpSpPr>
          <p:cNvPr id="356391" name="Group 39"/>
          <p:cNvGrpSpPr>
            <a:grpSpLocks/>
          </p:cNvGrpSpPr>
          <p:nvPr/>
        </p:nvGrpSpPr>
        <p:grpSpPr bwMode="auto">
          <a:xfrm>
            <a:off x="2362200" y="2590800"/>
            <a:ext cx="1576388" cy="3657600"/>
            <a:chOff x="1488" y="1632"/>
            <a:chExt cx="993" cy="2304"/>
          </a:xfrm>
        </p:grpSpPr>
        <p:grpSp>
          <p:nvGrpSpPr>
            <p:cNvPr id="43048" name="Group 8"/>
            <p:cNvGrpSpPr>
              <a:grpSpLocks/>
            </p:cNvGrpSpPr>
            <p:nvPr/>
          </p:nvGrpSpPr>
          <p:grpSpPr bwMode="auto">
            <a:xfrm>
              <a:off x="1488" y="1632"/>
              <a:ext cx="993" cy="1104"/>
              <a:chOff x="3216" y="2064"/>
              <a:chExt cx="993" cy="1104"/>
            </a:xfrm>
          </p:grpSpPr>
          <p:sp>
            <p:nvSpPr>
              <p:cNvPr id="43052" name="Text Box 9"/>
              <p:cNvSpPr txBox="1">
                <a:spLocks noChangeArrowheads="1"/>
              </p:cNvSpPr>
              <p:nvPr/>
            </p:nvSpPr>
            <p:spPr bwMode="auto">
              <a:xfrm>
                <a:off x="3216" y="2064"/>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sp>
            <p:nvSpPr>
              <p:cNvPr id="43053" name="Rectangle 10"/>
              <p:cNvSpPr>
                <a:spLocks noChangeArrowheads="1"/>
              </p:cNvSpPr>
              <p:nvPr/>
            </p:nvSpPr>
            <p:spPr bwMode="auto">
              <a:xfrm>
                <a:off x="3216" y="2352"/>
                <a:ext cx="912" cy="81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43049" name="Group 11"/>
            <p:cNvGrpSpPr>
              <a:grpSpLocks/>
            </p:cNvGrpSpPr>
            <p:nvPr/>
          </p:nvGrpSpPr>
          <p:grpSpPr bwMode="auto">
            <a:xfrm>
              <a:off x="1488" y="2832"/>
              <a:ext cx="993" cy="1104"/>
              <a:chOff x="3216" y="2064"/>
              <a:chExt cx="993" cy="1104"/>
            </a:xfrm>
          </p:grpSpPr>
          <p:sp>
            <p:nvSpPr>
              <p:cNvPr id="43050" name="Text Box 12"/>
              <p:cNvSpPr txBox="1">
                <a:spLocks noChangeArrowheads="1"/>
              </p:cNvSpPr>
              <p:nvPr/>
            </p:nvSpPr>
            <p:spPr bwMode="auto">
              <a:xfrm>
                <a:off x="3216" y="2064"/>
                <a:ext cx="9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子プロセス</a:t>
                </a:r>
              </a:p>
            </p:txBody>
          </p:sp>
          <p:sp>
            <p:nvSpPr>
              <p:cNvPr id="43051" name="Rectangle 13"/>
              <p:cNvSpPr>
                <a:spLocks noChangeArrowheads="1"/>
              </p:cNvSpPr>
              <p:nvPr/>
            </p:nvSpPr>
            <p:spPr bwMode="auto">
              <a:xfrm>
                <a:off x="3216" y="2352"/>
                <a:ext cx="912" cy="81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grpSp>
        <p:nvGrpSpPr>
          <p:cNvPr id="356396" name="Group 44"/>
          <p:cNvGrpSpPr>
            <a:grpSpLocks/>
          </p:cNvGrpSpPr>
          <p:nvPr/>
        </p:nvGrpSpPr>
        <p:grpSpPr bwMode="auto">
          <a:xfrm>
            <a:off x="457200" y="4349750"/>
            <a:ext cx="1595438" cy="854075"/>
            <a:chOff x="288" y="2740"/>
            <a:chExt cx="1005" cy="538"/>
          </a:xfrm>
        </p:grpSpPr>
        <p:sp>
          <p:nvSpPr>
            <p:cNvPr id="43046" name="Text Box 5"/>
            <p:cNvSpPr txBox="1">
              <a:spLocks noChangeArrowheads="1"/>
            </p:cNvSpPr>
            <p:nvPr/>
          </p:nvSpPr>
          <p:spPr bwMode="auto">
            <a:xfrm>
              <a:off x="288" y="2740"/>
              <a:ext cx="10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プロセス生成</a:t>
              </a:r>
            </a:p>
          </p:txBody>
        </p:sp>
        <p:sp>
          <p:nvSpPr>
            <p:cNvPr id="43047" name="Text Box 14"/>
            <p:cNvSpPr txBox="1">
              <a:spLocks noChangeArrowheads="1"/>
            </p:cNvSpPr>
            <p:nvPr/>
          </p:nvSpPr>
          <p:spPr bwMode="auto">
            <a:xfrm>
              <a:off x="288" y="3028"/>
              <a:ext cx="10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プロセス生成</a:t>
              </a:r>
            </a:p>
          </p:txBody>
        </p:sp>
      </p:grpSp>
      <p:sp>
        <p:nvSpPr>
          <p:cNvPr id="43017" name="Text Box 15"/>
          <p:cNvSpPr txBox="1">
            <a:spLocks noChangeArrowheads="1"/>
          </p:cNvSpPr>
          <p:nvPr/>
        </p:nvSpPr>
        <p:spPr bwMode="auto">
          <a:xfrm>
            <a:off x="0" y="1577975"/>
            <a:ext cx="1450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a:t>
            </a:r>
          </a:p>
        </p:txBody>
      </p:sp>
      <p:sp>
        <p:nvSpPr>
          <p:cNvPr id="43018" name="Rectangle 16"/>
          <p:cNvSpPr>
            <a:spLocks noChangeArrowheads="1"/>
          </p:cNvSpPr>
          <p:nvPr/>
        </p:nvSpPr>
        <p:spPr bwMode="auto">
          <a:xfrm>
            <a:off x="4572000" y="2209800"/>
            <a:ext cx="4343400" cy="4191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3019" name="Rectangle 17"/>
          <p:cNvSpPr>
            <a:spLocks noChangeArrowheads="1"/>
          </p:cNvSpPr>
          <p:nvPr/>
        </p:nvSpPr>
        <p:spPr bwMode="auto">
          <a:xfrm>
            <a:off x="4876800" y="3810000"/>
            <a:ext cx="1524000" cy="1600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3020" name="Text Box 19"/>
          <p:cNvSpPr txBox="1">
            <a:spLocks noChangeArrowheads="1"/>
          </p:cNvSpPr>
          <p:nvPr/>
        </p:nvSpPr>
        <p:spPr bwMode="auto">
          <a:xfrm>
            <a:off x="4876800" y="3352800"/>
            <a:ext cx="1463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親スレッド</a:t>
            </a:r>
          </a:p>
        </p:txBody>
      </p:sp>
      <p:sp>
        <p:nvSpPr>
          <p:cNvPr id="43021" name="Text Box 20"/>
          <p:cNvSpPr txBox="1">
            <a:spLocks noChangeArrowheads="1"/>
          </p:cNvSpPr>
          <p:nvPr/>
        </p:nvSpPr>
        <p:spPr bwMode="auto">
          <a:xfrm>
            <a:off x="6324600" y="18288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grpSp>
        <p:nvGrpSpPr>
          <p:cNvPr id="356392" name="Group 40"/>
          <p:cNvGrpSpPr>
            <a:grpSpLocks/>
          </p:cNvGrpSpPr>
          <p:nvPr/>
        </p:nvGrpSpPr>
        <p:grpSpPr bwMode="auto">
          <a:xfrm>
            <a:off x="6781800" y="2819400"/>
            <a:ext cx="1463675" cy="3276600"/>
            <a:chOff x="4272" y="1776"/>
            <a:chExt cx="922" cy="2064"/>
          </a:xfrm>
        </p:grpSpPr>
        <p:grpSp>
          <p:nvGrpSpPr>
            <p:cNvPr id="43040" name="Group 21"/>
            <p:cNvGrpSpPr>
              <a:grpSpLocks/>
            </p:cNvGrpSpPr>
            <p:nvPr/>
          </p:nvGrpSpPr>
          <p:grpSpPr bwMode="auto">
            <a:xfrm>
              <a:off x="4272" y="1776"/>
              <a:ext cx="922" cy="960"/>
              <a:chOff x="4272" y="1776"/>
              <a:chExt cx="922" cy="960"/>
            </a:xfrm>
          </p:grpSpPr>
          <p:sp>
            <p:nvSpPr>
              <p:cNvPr id="43044" name="Text Box 22"/>
              <p:cNvSpPr txBox="1">
                <a:spLocks noChangeArrowheads="1"/>
              </p:cNvSpPr>
              <p:nvPr/>
            </p:nvSpPr>
            <p:spPr bwMode="auto">
              <a:xfrm>
                <a:off x="4272" y="1776"/>
                <a:ext cx="92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子スレッド</a:t>
                </a:r>
              </a:p>
            </p:txBody>
          </p:sp>
          <p:sp>
            <p:nvSpPr>
              <p:cNvPr id="43045" name="Rectangle 23"/>
              <p:cNvSpPr>
                <a:spLocks noChangeArrowheads="1"/>
              </p:cNvSpPr>
              <p:nvPr/>
            </p:nvSpPr>
            <p:spPr bwMode="auto">
              <a:xfrm>
                <a:off x="4272" y="2064"/>
                <a:ext cx="912" cy="67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43041" name="Group 24"/>
            <p:cNvGrpSpPr>
              <a:grpSpLocks/>
            </p:cNvGrpSpPr>
            <p:nvPr/>
          </p:nvGrpSpPr>
          <p:grpSpPr bwMode="auto">
            <a:xfrm>
              <a:off x="4272" y="2832"/>
              <a:ext cx="922" cy="1008"/>
              <a:chOff x="4272" y="2832"/>
              <a:chExt cx="922" cy="1008"/>
            </a:xfrm>
          </p:grpSpPr>
          <p:sp>
            <p:nvSpPr>
              <p:cNvPr id="43042" name="Text Box 25"/>
              <p:cNvSpPr txBox="1">
                <a:spLocks noChangeArrowheads="1"/>
              </p:cNvSpPr>
              <p:nvPr/>
            </p:nvSpPr>
            <p:spPr bwMode="auto">
              <a:xfrm>
                <a:off x="4272" y="2832"/>
                <a:ext cx="92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子スレッド</a:t>
                </a:r>
              </a:p>
            </p:txBody>
          </p:sp>
          <p:sp>
            <p:nvSpPr>
              <p:cNvPr id="43043" name="Rectangle 26"/>
              <p:cNvSpPr>
                <a:spLocks noChangeArrowheads="1"/>
              </p:cNvSpPr>
              <p:nvPr/>
            </p:nvSpPr>
            <p:spPr bwMode="auto">
              <a:xfrm>
                <a:off x="4272" y="3120"/>
                <a:ext cx="912" cy="72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grpSp>
        <p:nvGrpSpPr>
          <p:cNvPr id="356397" name="Group 45"/>
          <p:cNvGrpSpPr>
            <a:grpSpLocks/>
          </p:cNvGrpSpPr>
          <p:nvPr/>
        </p:nvGrpSpPr>
        <p:grpSpPr bwMode="auto">
          <a:xfrm>
            <a:off x="4876800" y="4349750"/>
            <a:ext cx="1503363" cy="854075"/>
            <a:chOff x="3072" y="2740"/>
            <a:chExt cx="947" cy="538"/>
          </a:xfrm>
        </p:grpSpPr>
        <p:sp>
          <p:nvSpPr>
            <p:cNvPr id="43038" name="Text Box 18"/>
            <p:cNvSpPr txBox="1">
              <a:spLocks noChangeArrowheads="1"/>
            </p:cNvSpPr>
            <p:nvPr/>
          </p:nvSpPr>
          <p:spPr bwMode="auto">
            <a:xfrm>
              <a:off x="3072" y="2740"/>
              <a:ext cx="94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スレッド生成</a:t>
              </a:r>
            </a:p>
          </p:txBody>
        </p:sp>
        <p:sp>
          <p:nvSpPr>
            <p:cNvPr id="43039" name="Text Box 27"/>
            <p:cNvSpPr txBox="1">
              <a:spLocks noChangeArrowheads="1"/>
            </p:cNvSpPr>
            <p:nvPr/>
          </p:nvSpPr>
          <p:spPr bwMode="auto">
            <a:xfrm>
              <a:off x="3072" y="3028"/>
              <a:ext cx="94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スレッド生成</a:t>
              </a:r>
            </a:p>
          </p:txBody>
        </p:sp>
      </p:grpSp>
      <p:sp>
        <p:nvSpPr>
          <p:cNvPr id="43024" name="Text Box 28"/>
          <p:cNvSpPr txBox="1">
            <a:spLocks noChangeArrowheads="1"/>
          </p:cNvSpPr>
          <p:nvPr/>
        </p:nvSpPr>
        <p:spPr bwMode="auto">
          <a:xfrm>
            <a:off x="4419600" y="1577975"/>
            <a:ext cx="1320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スレッド</a:t>
            </a:r>
          </a:p>
        </p:txBody>
      </p:sp>
      <p:sp>
        <p:nvSpPr>
          <p:cNvPr id="356381" name="AutoShape 29"/>
          <p:cNvSpPr>
            <a:spLocks noChangeArrowheads="1"/>
          </p:cNvSpPr>
          <p:nvPr/>
        </p:nvSpPr>
        <p:spPr bwMode="auto">
          <a:xfrm>
            <a:off x="2286000" y="2590800"/>
            <a:ext cx="1676400" cy="1828800"/>
          </a:xfrm>
          <a:prstGeom prst="flowChartAlternateProcess">
            <a:avLst/>
          </a:prstGeom>
          <a:noFill/>
          <a:ln w="38100">
            <a:solidFill>
              <a:srgbClr val="FF99CC"/>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6382" name="AutoShape 30"/>
          <p:cNvSpPr>
            <a:spLocks noChangeArrowheads="1"/>
          </p:cNvSpPr>
          <p:nvPr/>
        </p:nvSpPr>
        <p:spPr bwMode="auto">
          <a:xfrm>
            <a:off x="2286000" y="4495800"/>
            <a:ext cx="1676400" cy="1828800"/>
          </a:xfrm>
          <a:prstGeom prst="flowChartAlternateProcess">
            <a:avLst/>
          </a:prstGeom>
          <a:noFill/>
          <a:ln w="38100">
            <a:solidFill>
              <a:srgbClr val="FF99CC"/>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356383" name="Group 31"/>
          <p:cNvGrpSpPr>
            <a:grpSpLocks/>
          </p:cNvGrpSpPr>
          <p:nvPr/>
        </p:nvGrpSpPr>
        <p:grpSpPr bwMode="auto">
          <a:xfrm>
            <a:off x="228600" y="2895600"/>
            <a:ext cx="1905000" cy="2667000"/>
            <a:chOff x="144" y="1824"/>
            <a:chExt cx="1200" cy="1680"/>
          </a:xfrm>
        </p:grpSpPr>
        <p:sp>
          <p:nvSpPr>
            <p:cNvPr id="43036" name="Text Box 32"/>
            <p:cNvSpPr txBox="1">
              <a:spLocks noChangeArrowheads="1"/>
            </p:cNvSpPr>
            <p:nvPr/>
          </p:nvSpPr>
          <p:spPr bwMode="auto">
            <a:xfrm>
              <a:off x="144" y="1824"/>
              <a:ext cx="11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アドレス空間</a:t>
              </a:r>
            </a:p>
          </p:txBody>
        </p:sp>
        <p:sp>
          <p:nvSpPr>
            <p:cNvPr id="43037" name="AutoShape 33"/>
            <p:cNvSpPr>
              <a:spLocks noChangeArrowheads="1"/>
            </p:cNvSpPr>
            <p:nvPr/>
          </p:nvSpPr>
          <p:spPr bwMode="auto">
            <a:xfrm>
              <a:off x="192" y="2112"/>
              <a:ext cx="1152" cy="1392"/>
            </a:xfrm>
            <a:prstGeom prst="flowChartAlternateProcess">
              <a:avLst/>
            </a:prstGeom>
            <a:noFill/>
            <a:ln w="38100">
              <a:solidFill>
                <a:srgbClr val="FF99CC"/>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356386" name="Group 34"/>
          <p:cNvGrpSpPr>
            <a:grpSpLocks/>
          </p:cNvGrpSpPr>
          <p:nvPr/>
        </p:nvGrpSpPr>
        <p:grpSpPr bwMode="auto">
          <a:xfrm>
            <a:off x="4648200" y="2362200"/>
            <a:ext cx="4038600" cy="3886200"/>
            <a:chOff x="2928" y="1488"/>
            <a:chExt cx="2544" cy="2448"/>
          </a:xfrm>
        </p:grpSpPr>
        <p:sp>
          <p:nvSpPr>
            <p:cNvPr id="43034" name="Text Box 35"/>
            <p:cNvSpPr txBox="1">
              <a:spLocks noChangeArrowheads="1"/>
            </p:cNvSpPr>
            <p:nvPr/>
          </p:nvSpPr>
          <p:spPr bwMode="auto">
            <a:xfrm>
              <a:off x="2928" y="1488"/>
              <a:ext cx="11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アドレス空間</a:t>
              </a:r>
            </a:p>
          </p:txBody>
        </p:sp>
        <p:sp>
          <p:nvSpPr>
            <p:cNvPr id="43035" name="AutoShape 36"/>
            <p:cNvSpPr>
              <a:spLocks noChangeArrowheads="1"/>
            </p:cNvSpPr>
            <p:nvPr/>
          </p:nvSpPr>
          <p:spPr bwMode="auto">
            <a:xfrm>
              <a:off x="2928" y="1776"/>
              <a:ext cx="2544" cy="2160"/>
            </a:xfrm>
            <a:prstGeom prst="flowChartAlternateProcess">
              <a:avLst/>
            </a:prstGeom>
            <a:noFill/>
            <a:ln w="38100">
              <a:solidFill>
                <a:srgbClr val="FF99CC"/>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356389" name="Text Box 37"/>
          <p:cNvSpPr txBox="1">
            <a:spLocks noChangeArrowheads="1"/>
          </p:cNvSpPr>
          <p:nvPr/>
        </p:nvSpPr>
        <p:spPr bwMode="auto">
          <a:xfrm>
            <a:off x="762000" y="6400800"/>
            <a:ext cx="2733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アドレス空間は独立</a:t>
            </a:r>
          </a:p>
        </p:txBody>
      </p:sp>
      <p:sp>
        <p:nvSpPr>
          <p:cNvPr id="356390" name="Text Box 38"/>
          <p:cNvSpPr txBox="1">
            <a:spLocks noChangeArrowheads="1"/>
          </p:cNvSpPr>
          <p:nvPr/>
        </p:nvSpPr>
        <p:spPr bwMode="auto">
          <a:xfrm>
            <a:off x="5181600" y="6400800"/>
            <a:ext cx="2733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アドレス空間は共通</a:t>
            </a:r>
          </a:p>
        </p:txBody>
      </p:sp>
      <p:grpSp>
        <p:nvGrpSpPr>
          <p:cNvPr id="356395" name="Group 43"/>
          <p:cNvGrpSpPr>
            <a:grpSpLocks/>
          </p:cNvGrpSpPr>
          <p:nvPr/>
        </p:nvGrpSpPr>
        <p:grpSpPr bwMode="auto">
          <a:xfrm>
            <a:off x="2438400" y="3886200"/>
            <a:ext cx="1295400" cy="2286000"/>
            <a:chOff x="1536" y="2448"/>
            <a:chExt cx="816" cy="1440"/>
          </a:xfrm>
        </p:grpSpPr>
        <p:sp>
          <p:nvSpPr>
            <p:cNvPr id="43032" name="Rectangle 41"/>
            <p:cNvSpPr>
              <a:spLocks noChangeArrowheads="1"/>
            </p:cNvSpPr>
            <p:nvPr/>
          </p:nvSpPr>
          <p:spPr bwMode="auto">
            <a:xfrm>
              <a:off x="1536" y="2448"/>
              <a:ext cx="816" cy="24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未使用領域</a:t>
              </a:r>
            </a:p>
          </p:txBody>
        </p:sp>
        <p:sp>
          <p:nvSpPr>
            <p:cNvPr id="43033" name="Rectangle 42"/>
            <p:cNvSpPr>
              <a:spLocks noChangeArrowheads="1"/>
            </p:cNvSpPr>
            <p:nvPr/>
          </p:nvSpPr>
          <p:spPr bwMode="auto">
            <a:xfrm>
              <a:off x="1536" y="3648"/>
              <a:ext cx="816" cy="24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未使用領域</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56396"/>
                                        </p:tgtEl>
                                        <p:attrNameLst>
                                          <p:attrName>style.visibility</p:attrName>
                                        </p:attrNameLst>
                                      </p:cBhvr>
                                      <p:to>
                                        <p:strVal val="visible"/>
                                      </p:to>
                                    </p:set>
                                    <p:animEffect transition="in" filter="checkerboard(across)">
                                      <p:cBhvr>
                                        <p:cTn id="7" dur="500"/>
                                        <p:tgtEl>
                                          <p:spTgt spid="3563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56391"/>
                                        </p:tgtEl>
                                        <p:attrNameLst>
                                          <p:attrName>style.visibility</p:attrName>
                                        </p:attrNameLst>
                                      </p:cBhvr>
                                      <p:to>
                                        <p:strVal val="visible"/>
                                      </p:to>
                                    </p:set>
                                    <p:animEffect transition="in" filter="checkerboard(across)">
                                      <p:cBhvr>
                                        <p:cTn id="12" dur="500"/>
                                        <p:tgtEl>
                                          <p:spTgt spid="3563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56383"/>
                                        </p:tgtEl>
                                        <p:attrNameLst>
                                          <p:attrName>style.visibility</p:attrName>
                                        </p:attrNameLst>
                                      </p:cBhvr>
                                      <p:to>
                                        <p:strVal val="visible"/>
                                      </p:to>
                                    </p:set>
                                    <p:animEffect transition="in" filter="checkerboard(across)">
                                      <p:cBhvr>
                                        <p:cTn id="17" dur="500"/>
                                        <p:tgtEl>
                                          <p:spTgt spid="356383"/>
                                        </p:tgtEl>
                                      </p:cBhvr>
                                    </p:animEffect>
                                  </p:childTnLst>
                                </p:cTn>
                              </p:par>
                            </p:childTnLst>
                          </p:cTn>
                        </p:par>
                        <p:par>
                          <p:cTn id="18" fill="hold" nodeType="afterGroup">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356381"/>
                                        </p:tgtEl>
                                        <p:attrNameLst>
                                          <p:attrName>style.visibility</p:attrName>
                                        </p:attrNameLst>
                                      </p:cBhvr>
                                      <p:to>
                                        <p:strVal val="visible"/>
                                      </p:to>
                                    </p:set>
                                    <p:animEffect transition="in" filter="checkerboard(across)">
                                      <p:cBhvr>
                                        <p:cTn id="21" dur="500"/>
                                        <p:tgtEl>
                                          <p:spTgt spid="356381"/>
                                        </p:tgtEl>
                                      </p:cBhvr>
                                    </p:animEffect>
                                  </p:childTnLst>
                                </p:cTn>
                              </p:par>
                            </p:childTnLst>
                          </p:cTn>
                        </p:par>
                        <p:par>
                          <p:cTn id="22" fill="hold" nodeType="afterGroup">
                            <p:stCondLst>
                              <p:cond delay="1000"/>
                            </p:stCondLst>
                            <p:childTnLst>
                              <p:par>
                                <p:cTn id="23" presetID="5" presetClass="entr" presetSubtype="10" fill="hold" grpId="0" nodeType="afterEffect">
                                  <p:stCondLst>
                                    <p:cond delay="0"/>
                                  </p:stCondLst>
                                  <p:childTnLst>
                                    <p:set>
                                      <p:cBhvr>
                                        <p:cTn id="24" dur="1" fill="hold">
                                          <p:stCondLst>
                                            <p:cond delay="0"/>
                                          </p:stCondLst>
                                        </p:cTn>
                                        <p:tgtEl>
                                          <p:spTgt spid="356382"/>
                                        </p:tgtEl>
                                        <p:attrNameLst>
                                          <p:attrName>style.visibility</p:attrName>
                                        </p:attrNameLst>
                                      </p:cBhvr>
                                      <p:to>
                                        <p:strVal val="visible"/>
                                      </p:to>
                                    </p:set>
                                    <p:animEffect transition="in" filter="checkerboard(across)">
                                      <p:cBhvr>
                                        <p:cTn id="25" dur="500"/>
                                        <p:tgtEl>
                                          <p:spTgt spid="35638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56389"/>
                                        </p:tgtEl>
                                        <p:attrNameLst>
                                          <p:attrName>style.visibility</p:attrName>
                                        </p:attrNameLst>
                                      </p:cBhvr>
                                      <p:to>
                                        <p:strVal val="visible"/>
                                      </p:to>
                                    </p:set>
                                    <p:anim calcmode="lin" valueType="num">
                                      <p:cBhvr additive="base">
                                        <p:cTn id="30" dur="500" fill="hold"/>
                                        <p:tgtEl>
                                          <p:spTgt spid="356389"/>
                                        </p:tgtEl>
                                        <p:attrNameLst>
                                          <p:attrName>ppt_x</p:attrName>
                                        </p:attrNameLst>
                                      </p:cBhvr>
                                      <p:tavLst>
                                        <p:tav tm="0">
                                          <p:val>
                                            <p:strVal val="#ppt_x"/>
                                          </p:val>
                                        </p:tav>
                                        <p:tav tm="100000">
                                          <p:val>
                                            <p:strVal val="#ppt_x"/>
                                          </p:val>
                                        </p:tav>
                                      </p:tavLst>
                                    </p:anim>
                                    <p:anim calcmode="lin" valueType="num">
                                      <p:cBhvr additive="base">
                                        <p:cTn id="31" dur="500" fill="hold"/>
                                        <p:tgtEl>
                                          <p:spTgt spid="356389"/>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nodeType="clickEffect">
                                  <p:stCondLst>
                                    <p:cond delay="0"/>
                                  </p:stCondLst>
                                  <p:childTnLst>
                                    <p:set>
                                      <p:cBhvr>
                                        <p:cTn id="35" dur="1" fill="hold">
                                          <p:stCondLst>
                                            <p:cond delay="0"/>
                                          </p:stCondLst>
                                        </p:cTn>
                                        <p:tgtEl>
                                          <p:spTgt spid="356395"/>
                                        </p:tgtEl>
                                        <p:attrNameLst>
                                          <p:attrName>style.visibility</p:attrName>
                                        </p:attrNameLst>
                                      </p:cBhvr>
                                      <p:to>
                                        <p:strVal val="visible"/>
                                      </p:to>
                                    </p:set>
                                    <p:animEffect transition="in" filter="checkerboard(across)">
                                      <p:cBhvr>
                                        <p:cTn id="36" dur="500"/>
                                        <p:tgtEl>
                                          <p:spTgt spid="35639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nodeType="clickEffect">
                                  <p:stCondLst>
                                    <p:cond delay="0"/>
                                  </p:stCondLst>
                                  <p:childTnLst>
                                    <p:set>
                                      <p:cBhvr>
                                        <p:cTn id="40" dur="1" fill="hold">
                                          <p:stCondLst>
                                            <p:cond delay="0"/>
                                          </p:stCondLst>
                                        </p:cTn>
                                        <p:tgtEl>
                                          <p:spTgt spid="356397"/>
                                        </p:tgtEl>
                                        <p:attrNameLst>
                                          <p:attrName>style.visibility</p:attrName>
                                        </p:attrNameLst>
                                      </p:cBhvr>
                                      <p:to>
                                        <p:strVal val="visible"/>
                                      </p:to>
                                    </p:set>
                                    <p:animEffect transition="in" filter="checkerboard(across)">
                                      <p:cBhvr>
                                        <p:cTn id="41" dur="500"/>
                                        <p:tgtEl>
                                          <p:spTgt spid="35639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 presetClass="entr" presetSubtype="10" fill="hold" nodeType="clickEffect">
                                  <p:stCondLst>
                                    <p:cond delay="0"/>
                                  </p:stCondLst>
                                  <p:childTnLst>
                                    <p:set>
                                      <p:cBhvr>
                                        <p:cTn id="45" dur="1" fill="hold">
                                          <p:stCondLst>
                                            <p:cond delay="0"/>
                                          </p:stCondLst>
                                        </p:cTn>
                                        <p:tgtEl>
                                          <p:spTgt spid="356392"/>
                                        </p:tgtEl>
                                        <p:attrNameLst>
                                          <p:attrName>style.visibility</p:attrName>
                                        </p:attrNameLst>
                                      </p:cBhvr>
                                      <p:to>
                                        <p:strVal val="visible"/>
                                      </p:to>
                                    </p:set>
                                    <p:animEffect transition="in" filter="checkerboard(across)">
                                      <p:cBhvr>
                                        <p:cTn id="46" dur="500"/>
                                        <p:tgtEl>
                                          <p:spTgt spid="35639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 presetClass="entr" presetSubtype="10" fill="hold" nodeType="clickEffect">
                                  <p:stCondLst>
                                    <p:cond delay="0"/>
                                  </p:stCondLst>
                                  <p:childTnLst>
                                    <p:set>
                                      <p:cBhvr>
                                        <p:cTn id="50" dur="1" fill="hold">
                                          <p:stCondLst>
                                            <p:cond delay="0"/>
                                          </p:stCondLst>
                                        </p:cTn>
                                        <p:tgtEl>
                                          <p:spTgt spid="356386"/>
                                        </p:tgtEl>
                                        <p:attrNameLst>
                                          <p:attrName>style.visibility</p:attrName>
                                        </p:attrNameLst>
                                      </p:cBhvr>
                                      <p:to>
                                        <p:strVal val="visible"/>
                                      </p:to>
                                    </p:set>
                                    <p:animEffect transition="in" filter="checkerboard(across)">
                                      <p:cBhvr>
                                        <p:cTn id="51" dur="500"/>
                                        <p:tgtEl>
                                          <p:spTgt spid="35638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56390"/>
                                        </p:tgtEl>
                                        <p:attrNameLst>
                                          <p:attrName>style.visibility</p:attrName>
                                        </p:attrNameLst>
                                      </p:cBhvr>
                                      <p:to>
                                        <p:strVal val="visible"/>
                                      </p:to>
                                    </p:set>
                                    <p:anim calcmode="lin" valueType="num">
                                      <p:cBhvr additive="base">
                                        <p:cTn id="56" dur="500" fill="hold"/>
                                        <p:tgtEl>
                                          <p:spTgt spid="356390"/>
                                        </p:tgtEl>
                                        <p:attrNameLst>
                                          <p:attrName>ppt_x</p:attrName>
                                        </p:attrNameLst>
                                      </p:cBhvr>
                                      <p:tavLst>
                                        <p:tav tm="0">
                                          <p:val>
                                            <p:strVal val="#ppt_x"/>
                                          </p:val>
                                        </p:tav>
                                        <p:tav tm="100000">
                                          <p:val>
                                            <p:strVal val="#ppt_x"/>
                                          </p:val>
                                        </p:tav>
                                      </p:tavLst>
                                    </p:anim>
                                    <p:anim calcmode="lin" valueType="num">
                                      <p:cBhvr additive="base">
                                        <p:cTn id="57" dur="500" fill="hold"/>
                                        <p:tgtEl>
                                          <p:spTgt spid="3563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81" grpId="0" animBg="1"/>
      <p:bldP spid="356382" grpId="0" animBg="1"/>
      <p:bldP spid="356389" grpId="0" autoUpdateAnimBg="0"/>
      <p:bldP spid="356390"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C4C66F-8842-4CF6-9A3B-0F5142348B47}"/>
              </a:ext>
            </a:extLst>
          </p:cNvPr>
          <p:cNvSpPr>
            <a:spLocks noGrp="1"/>
          </p:cNvSpPr>
          <p:nvPr>
            <p:ph type="title"/>
          </p:nvPr>
        </p:nvSpPr>
        <p:spPr>
          <a:xfrm>
            <a:off x="685800" y="796380"/>
            <a:ext cx="7772400" cy="769441"/>
          </a:xfrm>
        </p:spPr>
        <p:txBody>
          <a:bodyPr/>
          <a:lstStyle/>
          <a:p>
            <a:r>
              <a:rPr kumimoji="1" lang="ja-JP" altLang="en-US" dirty="0"/>
              <a:t>プロセスとスレッド</a:t>
            </a:r>
          </a:p>
        </p:txBody>
      </p:sp>
      <p:graphicFrame>
        <p:nvGraphicFramePr>
          <p:cNvPr id="3" name="表 3">
            <a:extLst>
              <a:ext uri="{FF2B5EF4-FFF2-40B4-BE49-F238E27FC236}">
                <a16:creationId xmlns:a16="http://schemas.microsoft.com/office/drawing/2014/main" id="{A7EADD63-D5E7-46DE-B46C-139D8591655D}"/>
              </a:ext>
            </a:extLst>
          </p:cNvPr>
          <p:cNvGraphicFramePr>
            <a:graphicFrameLocks noGrp="1"/>
          </p:cNvGraphicFramePr>
          <p:nvPr>
            <p:extLst>
              <p:ext uri="{D42A27DB-BD31-4B8C-83A1-F6EECF244321}">
                <p14:modId xmlns:p14="http://schemas.microsoft.com/office/powerpoint/2010/main" val="439380464"/>
              </p:ext>
            </p:extLst>
          </p:nvPr>
        </p:nvGraphicFramePr>
        <p:xfrm>
          <a:off x="683569" y="1700808"/>
          <a:ext cx="7772400" cy="259080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1328066604"/>
                    </a:ext>
                  </a:extLst>
                </a:gridCol>
                <a:gridCol w="2590800">
                  <a:extLst>
                    <a:ext uri="{9D8B030D-6E8A-4147-A177-3AD203B41FA5}">
                      <a16:colId xmlns:a16="http://schemas.microsoft.com/office/drawing/2014/main" val="577988576"/>
                    </a:ext>
                  </a:extLst>
                </a:gridCol>
                <a:gridCol w="2590800">
                  <a:extLst>
                    <a:ext uri="{9D8B030D-6E8A-4147-A177-3AD203B41FA5}">
                      <a16:colId xmlns:a16="http://schemas.microsoft.com/office/drawing/2014/main" val="1777985157"/>
                    </a:ext>
                  </a:extLst>
                </a:gridCol>
              </a:tblGrid>
              <a:tr h="139040">
                <a:tc>
                  <a:txBody>
                    <a:bodyPr/>
                    <a:lstStyle/>
                    <a:p>
                      <a:pPr algn="ctr"/>
                      <a:endParaRPr kumimoji="1" lang="ja-JP" altLang="en-US" sz="2800" dirty="0"/>
                    </a:p>
                  </a:txBody>
                  <a:tcPr anchor="ctr"/>
                </a:tc>
                <a:tc>
                  <a:txBody>
                    <a:bodyPr/>
                    <a:lstStyle/>
                    <a:p>
                      <a:pPr algn="ctr"/>
                      <a:r>
                        <a:rPr kumimoji="1" lang="ja-JP" altLang="en-US" sz="2800" dirty="0"/>
                        <a:t>プロセス</a:t>
                      </a:r>
                    </a:p>
                  </a:txBody>
                  <a:tcPr anchor="ctr"/>
                </a:tc>
                <a:tc>
                  <a:txBody>
                    <a:bodyPr/>
                    <a:lstStyle/>
                    <a:p>
                      <a:pPr algn="ctr"/>
                      <a:r>
                        <a:rPr kumimoji="1" lang="ja-JP" altLang="en-US" sz="2800" dirty="0"/>
                        <a:t>スレッド</a:t>
                      </a:r>
                    </a:p>
                  </a:txBody>
                  <a:tcPr anchor="ctr"/>
                </a:tc>
                <a:extLst>
                  <a:ext uri="{0D108BD9-81ED-4DB2-BD59-A6C34878D82A}">
                    <a16:rowId xmlns:a16="http://schemas.microsoft.com/office/drawing/2014/main" val="319412852"/>
                  </a:ext>
                </a:extLst>
              </a:tr>
              <a:tr h="370840">
                <a:tc>
                  <a:txBody>
                    <a:bodyPr/>
                    <a:lstStyle/>
                    <a:p>
                      <a:pPr algn="ctr"/>
                      <a:r>
                        <a:rPr kumimoji="1" lang="ja-JP" altLang="en-US" sz="2800" dirty="0"/>
                        <a:t>コード領域</a:t>
                      </a:r>
                    </a:p>
                  </a:txBody>
                  <a:tcPr anchor="ctr"/>
                </a:tc>
                <a:tc>
                  <a:txBody>
                    <a:bodyPr/>
                    <a:lstStyle/>
                    <a:p>
                      <a:pPr algn="ctr"/>
                      <a:r>
                        <a:rPr kumimoji="1" lang="ja-JP" altLang="en-US" sz="2800" dirty="0"/>
                        <a:t>独立 </a:t>
                      </a:r>
                      <a:r>
                        <a:rPr kumimoji="1" lang="en-US" altLang="ja-JP" sz="2800" dirty="0"/>
                        <a:t>or </a:t>
                      </a:r>
                      <a:r>
                        <a:rPr kumimoji="1" lang="ja-JP" altLang="en-US" sz="2800" dirty="0"/>
                        <a:t>共有</a:t>
                      </a:r>
                    </a:p>
                  </a:txBody>
                  <a:tcPr anchor="ctr"/>
                </a:tc>
                <a:tc>
                  <a:txBody>
                    <a:bodyPr/>
                    <a:lstStyle/>
                    <a:p>
                      <a:pPr algn="ctr"/>
                      <a:r>
                        <a:rPr kumimoji="1" lang="ja-JP" altLang="en-US" sz="2800" dirty="0"/>
                        <a:t>共有</a:t>
                      </a:r>
                    </a:p>
                  </a:txBody>
                  <a:tcPr anchor="ctr"/>
                </a:tc>
                <a:extLst>
                  <a:ext uri="{0D108BD9-81ED-4DB2-BD59-A6C34878D82A}">
                    <a16:rowId xmlns:a16="http://schemas.microsoft.com/office/drawing/2014/main" val="3782857903"/>
                  </a:ext>
                </a:extLst>
              </a:tr>
              <a:tr h="370840">
                <a:tc>
                  <a:txBody>
                    <a:bodyPr/>
                    <a:lstStyle/>
                    <a:p>
                      <a:pPr algn="ctr"/>
                      <a:r>
                        <a:rPr kumimoji="1" lang="ja-JP" altLang="en-US" sz="2800" dirty="0"/>
                        <a:t>データ領域</a:t>
                      </a:r>
                    </a:p>
                  </a:txBody>
                  <a:tcPr anchor="ctr"/>
                </a:tc>
                <a:tc>
                  <a:txBody>
                    <a:bodyPr/>
                    <a:lstStyle/>
                    <a:p>
                      <a:pPr algn="ctr"/>
                      <a:r>
                        <a:rPr kumimoji="1" lang="ja-JP" altLang="en-US" sz="2800" dirty="0"/>
                        <a:t>独立 </a:t>
                      </a:r>
                      <a:r>
                        <a:rPr kumimoji="1" lang="en-US" altLang="ja-JP" sz="2800" dirty="0"/>
                        <a:t>or </a:t>
                      </a:r>
                      <a:r>
                        <a:rPr kumimoji="1" lang="ja-JP" altLang="en-US" sz="2800" dirty="0"/>
                        <a:t>共有</a:t>
                      </a:r>
                    </a:p>
                  </a:txBody>
                  <a:tcPr anchor="ctr"/>
                </a:tc>
                <a:tc>
                  <a:txBody>
                    <a:bodyPr/>
                    <a:lstStyle/>
                    <a:p>
                      <a:pPr algn="ctr"/>
                      <a:r>
                        <a:rPr kumimoji="1" lang="ja-JP" altLang="en-US" sz="2800" dirty="0"/>
                        <a:t>共有</a:t>
                      </a:r>
                    </a:p>
                  </a:txBody>
                  <a:tcPr anchor="ctr"/>
                </a:tc>
                <a:extLst>
                  <a:ext uri="{0D108BD9-81ED-4DB2-BD59-A6C34878D82A}">
                    <a16:rowId xmlns:a16="http://schemas.microsoft.com/office/drawing/2014/main" val="2359931503"/>
                  </a:ext>
                </a:extLst>
              </a:tr>
              <a:tr h="370840">
                <a:tc>
                  <a:txBody>
                    <a:bodyPr/>
                    <a:lstStyle/>
                    <a:p>
                      <a:pPr algn="ctr"/>
                      <a:r>
                        <a:rPr kumimoji="1" lang="ja-JP" altLang="en-US" sz="2800" dirty="0"/>
                        <a:t>スタック</a:t>
                      </a:r>
                    </a:p>
                  </a:txBody>
                  <a:tcPr anchor="ctr"/>
                </a:tc>
                <a:tc>
                  <a:txBody>
                    <a:bodyPr/>
                    <a:lstStyle/>
                    <a:p>
                      <a:pPr algn="ctr"/>
                      <a:r>
                        <a:rPr kumimoji="1" lang="ja-JP" altLang="en-US" sz="2800" dirty="0"/>
                        <a:t>独立</a:t>
                      </a:r>
                    </a:p>
                  </a:txBody>
                  <a:tcPr anchor="ctr"/>
                </a:tc>
                <a:tc>
                  <a:txBody>
                    <a:bodyPr/>
                    <a:lstStyle/>
                    <a:p>
                      <a:pPr algn="ctr"/>
                      <a:r>
                        <a:rPr kumimoji="1" lang="ja-JP" altLang="en-US" sz="2800" dirty="0"/>
                        <a:t>独立</a:t>
                      </a:r>
                    </a:p>
                  </a:txBody>
                  <a:tcPr anchor="ctr"/>
                </a:tc>
                <a:extLst>
                  <a:ext uri="{0D108BD9-81ED-4DB2-BD59-A6C34878D82A}">
                    <a16:rowId xmlns:a16="http://schemas.microsoft.com/office/drawing/2014/main" val="581429293"/>
                  </a:ext>
                </a:extLst>
              </a:tr>
              <a:tr h="370840">
                <a:tc>
                  <a:txBody>
                    <a:bodyPr/>
                    <a:lstStyle/>
                    <a:p>
                      <a:pPr algn="ctr"/>
                      <a:r>
                        <a:rPr kumimoji="1" lang="ja-JP" altLang="en-US" sz="2800" dirty="0"/>
                        <a:t>計算機資源</a:t>
                      </a:r>
                    </a:p>
                  </a:txBody>
                  <a:tcPr anchor="ctr"/>
                </a:tc>
                <a:tc>
                  <a:txBody>
                    <a:bodyPr/>
                    <a:lstStyle/>
                    <a:p>
                      <a:pPr algn="ctr"/>
                      <a:r>
                        <a:rPr kumimoji="1" lang="ja-JP" altLang="en-US" sz="2800" dirty="0"/>
                        <a:t>独立</a:t>
                      </a:r>
                    </a:p>
                  </a:txBody>
                  <a:tcPr anchor="ctr"/>
                </a:tc>
                <a:tc>
                  <a:txBody>
                    <a:bodyPr/>
                    <a:lstStyle/>
                    <a:p>
                      <a:pPr algn="ctr"/>
                      <a:r>
                        <a:rPr kumimoji="1" lang="ja-JP" altLang="en-US" sz="2800" dirty="0"/>
                        <a:t>共有</a:t>
                      </a:r>
                    </a:p>
                  </a:txBody>
                  <a:tcPr anchor="ctr"/>
                </a:tc>
                <a:extLst>
                  <a:ext uri="{0D108BD9-81ED-4DB2-BD59-A6C34878D82A}">
                    <a16:rowId xmlns:a16="http://schemas.microsoft.com/office/drawing/2014/main" val="419476331"/>
                  </a:ext>
                </a:extLst>
              </a:tr>
            </a:tbl>
          </a:graphicData>
        </a:graphic>
      </p:graphicFrame>
      <p:sp>
        <p:nvSpPr>
          <p:cNvPr id="4" name="テキスト ボックス 3">
            <a:extLst>
              <a:ext uri="{FF2B5EF4-FFF2-40B4-BE49-F238E27FC236}">
                <a16:creationId xmlns:a16="http://schemas.microsoft.com/office/drawing/2014/main" id="{9B8CD642-5346-43E4-8E21-FAFEC885956D}"/>
              </a:ext>
            </a:extLst>
          </p:cNvPr>
          <p:cNvSpPr txBox="1"/>
          <p:nvPr/>
        </p:nvSpPr>
        <p:spPr>
          <a:xfrm>
            <a:off x="971599" y="4449110"/>
            <a:ext cx="6702476" cy="954107"/>
          </a:xfrm>
          <a:prstGeom prst="rect">
            <a:avLst/>
          </a:prstGeom>
          <a:noFill/>
        </p:spPr>
        <p:txBody>
          <a:bodyPr wrap="none" rtlCol="0">
            <a:spAutoFit/>
          </a:bodyPr>
          <a:lstStyle/>
          <a:p>
            <a:r>
              <a:rPr kumimoji="1" lang="ja-JP" altLang="en-US" sz="2800" dirty="0"/>
              <a:t>コード領域・データ領域・計算機資源が共有</a:t>
            </a:r>
            <a:endParaRPr kumimoji="1" lang="en-US" altLang="ja-JP" sz="2800" dirty="0"/>
          </a:p>
          <a:p>
            <a:r>
              <a:rPr lang="ja-JP" altLang="en-US" sz="2800" dirty="0"/>
              <a:t>　</a:t>
            </a:r>
            <a:r>
              <a:rPr kumimoji="1" lang="ja-JP" altLang="en-US" sz="2800" dirty="0"/>
              <a:t>⇒　切り替えの手間が少ない</a:t>
            </a:r>
          </a:p>
        </p:txBody>
      </p:sp>
      <p:sp>
        <p:nvSpPr>
          <p:cNvPr id="6" name="テキスト ボックス 5">
            <a:extLst>
              <a:ext uri="{FF2B5EF4-FFF2-40B4-BE49-F238E27FC236}">
                <a16:creationId xmlns:a16="http://schemas.microsoft.com/office/drawing/2014/main" id="{AC16DA74-FD5E-465C-8F35-646DA94C931E}"/>
              </a:ext>
            </a:extLst>
          </p:cNvPr>
          <p:cNvSpPr txBox="1"/>
          <p:nvPr/>
        </p:nvSpPr>
        <p:spPr>
          <a:xfrm>
            <a:off x="949692" y="5584566"/>
            <a:ext cx="5686172" cy="954107"/>
          </a:xfrm>
          <a:prstGeom prst="rect">
            <a:avLst/>
          </a:prstGeom>
          <a:noFill/>
        </p:spPr>
        <p:txBody>
          <a:bodyPr wrap="none" rtlCol="0">
            <a:spAutoFit/>
          </a:bodyPr>
          <a:lstStyle/>
          <a:p>
            <a:r>
              <a:rPr lang="ja-JP" altLang="en-US" sz="2800" dirty="0"/>
              <a:t>コード領域</a:t>
            </a:r>
            <a:r>
              <a:rPr kumimoji="1" lang="ja-JP" altLang="en-US" sz="2800" dirty="0"/>
              <a:t>が共通</a:t>
            </a:r>
            <a:r>
              <a:rPr lang="ja-JP" altLang="en-US" sz="2800" dirty="0"/>
              <a:t>　</a:t>
            </a:r>
            <a:endParaRPr lang="en-US" altLang="ja-JP" sz="2800" dirty="0"/>
          </a:p>
          <a:p>
            <a:r>
              <a:rPr kumimoji="1" lang="ja-JP" altLang="en-US" sz="2800" dirty="0"/>
              <a:t>　⇒　同一のプログラムしか使えない</a:t>
            </a:r>
          </a:p>
        </p:txBody>
      </p:sp>
    </p:spTree>
    <p:extLst>
      <p:ext uri="{BB962C8B-B14F-4D97-AF65-F5344CB8AC3E}">
        <p14:creationId xmlns:p14="http://schemas.microsoft.com/office/powerpoint/2010/main" val="1703816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800100"/>
            <a:ext cx="7772400" cy="762000"/>
          </a:xfrm>
        </p:spPr>
        <p:txBody>
          <a:bodyPr/>
          <a:lstStyle/>
          <a:p>
            <a:pPr eaLnBrk="1" hangingPunct="1"/>
            <a:r>
              <a:rPr lang="ja-JP" altLang="en-US"/>
              <a:t>プロセスの状態遷移</a:t>
            </a:r>
          </a:p>
        </p:txBody>
      </p:sp>
      <p:sp>
        <p:nvSpPr>
          <p:cNvPr id="44035" name="Text Box 3"/>
          <p:cNvSpPr txBox="1">
            <a:spLocks noChangeArrowheads="1"/>
          </p:cNvSpPr>
          <p:nvPr/>
        </p:nvSpPr>
        <p:spPr bwMode="auto">
          <a:xfrm>
            <a:off x="609600" y="30480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sp>
        <p:nvSpPr>
          <p:cNvPr id="44036" name="Text Box 4"/>
          <p:cNvSpPr txBox="1">
            <a:spLocks noChangeArrowheads="1"/>
          </p:cNvSpPr>
          <p:nvPr/>
        </p:nvSpPr>
        <p:spPr bwMode="auto">
          <a:xfrm>
            <a:off x="609600" y="38862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p>
        </p:txBody>
      </p:sp>
      <p:grpSp>
        <p:nvGrpSpPr>
          <p:cNvPr id="367621" name="Group 5"/>
          <p:cNvGrpSpPr>
            <a:grpSpLocks/>
          </p:cNvGrpSpPr>
          <p:nvPr/>
        </p:nvGrpSpPr>
        <p:grpSpPr bwMode="auto">
          <a:xfrm>
            <a:off x="2057400" y="2819400"/>
            <a:ext cx="1295400" cy="457200"/>
            <a:chOff x="1152" y="1632"/>
            <a:chExt cx="816" cy="288"/>
          </a:xfrm>
        </p:grpSpPr>
        <p:sp>
          <p:nvSpPr>
            <p:cNvPr id="44068" name="Line 6"/>
            <p:cNvSpPr>
              <a:spLocks noChangeShapeType="1"/>
            </p:cNvSpPr>
            <p:nvPr/>
          </p:nvSpPr>
          <p:spPr bwMode="auto">
            <a:xfrm>
              <a:off x="1152" y="1920"/>
              <a:ext cx="816"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4069" name="Text Box 7"/>
            <p:cNvSpPr txBox="1">
              <a:spLocks noChangeArrowheads="1"/>
            </p:cNvSpPr>
            <p:nvPr/>
          </p:nvSpPr>
          <p:spPr bwMode="auto">
            <a:xfrm>
              <a:off x="1152" y="1632"/>
              <a:ext cx="6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実行中</a:t>
              </a:r>
            </a:p>
          </p:txBody>
        </p:sp>
      </p:grpSp>
      <p:sp>
        <p:nvSpPr>
          <p:cNvPr id="44038" name="Text Box 8"/>
          <p:cNvSpPr txBox="1">
            <a:spLocks noChangeArrowheads="1"/>
          </p:cNvSpPr>
          <p:nvPr/>
        </p:nvSpPr>
        <p:spPr bwMode="auto">
          <a:xfrm>
            <a:off x="609600" y="4800600"/>
            <a:ext cx="1423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プロセス3</a:t>
            </a:r>
          </a:p>
        </p:txBody>
      </p:sp>
      <p:grpSp>
        <p:nvGrpSpPr>
          <p:cNvPr id="367625" name="Group 9"/>
          <p:cNvGrpSpPr>
            <a:grpSpLocks/>
          </p:cNvGrpSpPr>
          <p:nvPr/>
        </p:nvGrpSpPr>
        <p:grpSpPr bwMode="auto">
          <a:xfrm>
            <a:off x="2057400" y="3657600"/>
            <a:ext cx="1403350" cy="1371600"/>
            <a:chOff x="1152" y="2160"/>
            <a:chExt cx="884" cy="864"/>
          </a:xfrm>
        </p:grpSpPr>
        <p:sp>
          <p:nvSpPr>
            <p:cNvPr id="44064" name="Line 10"/>
            <p:cNvSpPr>
              <a:spLocks noChangeShapeType="1"/>
            </p:cNvSpPr>
            <p:nvPr/>
          </p:nvSpPr>
          <p:spPr bwMode="auto">
            <a:xfrm>
              <a:off x="1152" y="2448"/>
              <a:ext cx="81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4065" name="Text Box 11"/>
            <p:cNvSpPr txBox="1">
              <a:spLocks noChangeArrowheads="1"/>
            </p:cNvSpPr>
            <p:nvPr/>
          </p:nvSpPr>
          <p:spPr bwMode="auto">
            <a:xfrm>
              <a:off x="1152" y="2160"/>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a:t>
              </a:r>
            </a:p>
          </p:txBody>
        </p:sp>
        <p:sp>
          <p:nvSpPr>
            <p:cNvPr id="44066" name="Line 12"/>
            <p:cNvSpPr>
              <a:spLocks noChangeShapeType="1"/>
            </p:cNvSpPr>
            <p:nvPr/>
          </p:nvSpPr>
          <p:spPr bwMode="auto">
            <a:xfrm>
              <a:off x="1152" y="3024"/>
              <a:ext cx="81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4067" name="Text Box 13"/>
            <p:cNvSpPr txBox="1">
              <a:spLocks noChangeArrowheads="1"/>
            </p:cNvSpPr>
            <p:nvPr/>
          </p:nvSpPr>
          <p:spPr bwMode="auto">
            <a:xfrm>
              <a:off x="1152" y="2736"/>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a:t>
              </a:r>
            </a:p>
          </p:txBody>
        </p:sp>
      </p:grpSp>
      <p:sp>
        <p:nvSpPr>
          <p:cNvPr id="44040" name="Text Box 14"/>
          <p:cNvSpPr txBox="1">
            <a:spLocks noChangeArrowheads="1"/>
          </p:cNvSpPr>
          <p:nvPr/>
        </p:nvSpPr>
        <p:spPr bwMode="auto">
          <a:xfrm>
            <a:off x="609600" y="2133600"/>
            <a:ext cx="2003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ディスパッチャ</a:t>
            </a:r>
          </a:p>
        </p:txBody>
      </p:sp>
      <p:sp>
        <p:nvSpPr>
          <p:cNvPr id="367631" name="Line 15"/>
          <p:cNvSpPr>
            <a:spLocks noChangeShapeType="1"/>
          </p:cNvSpPr>
          <p:nvPr/>
        </p:nvSpPr>
        <p:spPr bwMode="auto">
          <a:xfrm flipV="1">
            <a:off x="3352800" y="23622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7632" name="Line 16"/>
          <p:cNvSpPr>
            <a:spLocks noChangeShapeType="1"/>
          </p:cNvSpPr>
          <p:nvPr/>
        </p:nvSpPr>
        <p:spPr bwMode="auto">
          <a:xfrm>
            <a:off x="3352800" y="2362200"/>
            <a:ext cx="6858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7633" name="Line 17"/>
          <p:cNvSpPr>
            <a:spLocks noChangeShapeType="1"/>
          </p:cNvSpPr>
          <p:nvPr/>
        </p:nvSpPr>
        <p:spPr bwMode="auto">
          <a:xfrm flipH="1">
            <a:off x="4038600" y="2362200"/>
            <a:ext cx="0" cy="1752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7634" name="Line 18"/>
          <p:cNvSpPr>
            <a:spLocks noChangeShapeType="1"/>
          </p:cNvSpPr>
          <p:nvPr/>
        </p:nvSpPr>
        <p:spPr bwMode="auto">
          <a:xfrm flipV="1">
            <a:off x="4038600" y="4114800"/>
            <a:ext cx="762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67635" name="Group 19"/>
          <p:cNvGrpSpPr>
            <a:grpSpLocks/>
          </p:cNvGrpSpPr>
          <p:nvPr/>
        </p:nvGrpSpPr>
        <p:grpSpPr bwMode="auto">
          <a:xfrm>
            <a:off x="4038600" y="3276600"/>
            <a:ext cx="762000" cy="1752600"/>
            <a:chOff x="2256" y="1920"/>
            <a:chExt cx="480" cy="1104"/>
          </a:xfrm>
        </p:grpSpPr>
        <p:sp>
          <p:nvSpPr>
            <p:cNvPr id="44062" name="Line 20"/>
            <p:cNvSpPr>
              <a:spLocks noChangeShapeType="1"/>
            </p:cNvSpPr>
            <p:nvPr/>
          </p:nvSpPr>
          <p:spPr bwMode="auto">
            <a:xfrm>
              <a:off x="2256"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4063" name="Line 21"/>
            <p:cNvSpPr>
              <a:spLocks noChangeShapeType="1"/>
            </p:cNvSpPr>
            <p:nvPr/>
          </p:nvSpPr>
          <p:spPr bwMode="auto">
            <a:xfrm>
              <a:off x="2256" y="3024"/>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67638" name="Line 22"/>
          <p:cNvSpPr>
            <a:spLocks noChangeShapeType="1"/>
          </p:cNvSpPr>
          <p:nvPr/>
        </p:nvSpPr>
        <p:spPr bwMode="auto">
          <a:xfrm flipV="1">
            <a:off x="4800600" y="2362200"/>
            <a:ext cx="0" cy="1752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7639" name="Line 23"/>
          <p:cNvSpPr>
            <a:spLocks noChangeShapeType="1"/>
          </p:cNvSpPr>
          <p:nvPr/>
        </p:nvSpPr>
        <p:spPr bwMode="auto">
          <a:xfrm>
            <a:off x="4876800" y="2362200"/>
            <a:ext cx="6096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7640" name="Line 24"/>
          <p:cNvSpPr>
            <a:spLocks noChangeShapeType="1"/>
          </p:cNvSpPr>
          <p:nvPr/>
        </p:nvSpPr>
        <p:spPr bwMode="auto">
          <a:xfrm flipH="1">
            <a:off x="5486400" y="2362200"/>
            <a:ext cx="0" cy="2667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67641" name="Group 25"/>
          <p:cNvGrpSpPr>
            <a:grpSpLocks/>
          </p:cNvGrpSpPr>
          <p:nvPr/>
        </p:nvGrpSpPr>
        <p:grpSpPr bwMode="auto">
          <a:xfrm>
            <a:off x="5486400" y="3276600"/>
            <a:ext cx="762000" cy="1752600"/>
            <a:chOff x="3024" y="1920"/>
            <a:chExt cx="480" cy="1104"/>
          </a:xfrm>
        </p:grpSpPr>
        <p:sp>
          <p:nvSpPr>
            <p:cNvPr id="44059" name="Line 26"/>
            <p:cNvSpPr>
              <a:spLocks noChangeShapeType="1"/>
            </p:cNvSpPr>
            <p:nvPr/>
          </p:nvSpPr>
          <p:spPr bwMode="auto">
            <a:xfrm>
              <a:off x="3024"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4060" name="Line 27"/>
            <p:cNvSpPr>
              <a:spLocks noChangeShapeType="1"/>
            </p:cNvSpPr>
            <p:nvPr/>
          </p:nvSpPr>
          <p:spPr bwMode="auto">
            <a:xfrm flipV="1">
              <a:off x="3024"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4061" name="Line 28"/>
            <p:cNvSpPr>
              <a:spLocks noChangeShapeType="1"/>
            </p:cNvSpPr>
            <p:nvPr/>
          </p:nvSpPr>
          <p:spPr bwMode="auto">
            <a:xfrm>
              <a:off x="3024" y="302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67645" name="Line 29"/>
          <p:cNvSpPr>
            <a:spLocks noChangeShapeType="1"/>
          </p:cNvSpPr>
          <p:nvPr/>
        </p:nvSpPr>
        <p:spPr bwMode="auto">
          <a:xfrm flipV="1">
            <a:off x="6248400" y="2362200"/>
            <a:ext cx="0" cy="26670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7646" name="Line 30"/>
          <p:cNvSpPr>
            <a:spLocks noChangeShapeType="1"/>
          </p:cNvSpPr>
          <p:nvPr/>
        </p:nvSpPr>
        <p:spPr bwMode="auto">
          <a:xfrm>
            <a:off x="6248400" y="2362200"/>
            <a:ext cx="685800"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7647" name="Line 31"/>
          <p:cNvSpPr>
            <a:spLocks noChangeShapeType="1"/>
          </p:cNvSpPr>
          <p:nvPr/>
        </p:nvSpPr>
        <p:spPr bwMode="auto">
          <a:xfrm flipH="1">
            <a:off x="6934200" y="23622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67648" name="Group 32"/>
          <p:cNvGrpSpPr>
            <a:grpSpLocks/>
          </p:cNvGrpSpPr>
          <p:nvPr/>
        </p:nvGrpSpPr>
        <p:grpSpPr bwMode="auto">
          <a:xfrm>
            <a:off x="6934200" y="3276600"/>
            <a:ext cx="762000" cy="1752600"/>
            <a:chOff x="3792" y="1920"/>
            <a:chExt cx="480" cy="1104"/>
          </a:xfrm>
        </p:grpSpPr>
        <p:sp>
          <p:nvSpPr>
            <p:cNvPr id="44056" name="Line 33"/>
            <p:cNvSpPr>
              <a:spLocks noChangeShapeType="1"/>
            </p:cNvSpPr>
            <p:nvPr/>
          </p:nvSpPr>
          <p:spPr bwMode="auto">
            <a:xfrm>
              <a:off x="3792" y="1920"/>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4057" name="Line 34"/>
            <p:cNvSpPr>
              <a:spLocks noChangeShapeType="1"/>
            </p:cNvSpPr>
            <p:nvPr/>
          </p:nvSpPr>
          <p:spPr bwMode="auto">
            <a:xfrm flipV="1">
              <a:off x="3792"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4058" name="Line 35"/>
            <p:cNvSpPr>
              <a:spLocks noChangeShapeType="1"/>
            </p:cNvSpPr>
            <p:nvPr/>
          </p:nvSpPr>
          <p:spPr bwMode="auto">
            <a:xfrm>
              <a:off x="3792" y="3024"/>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67653" name="AutoShape 37"/>
          <p:cNvSpPr>
            <a:spLocks noChangeArrowheads="1"/>
          </p:cNvSpPr>
          <p:nvPr/>
        </p:nvSpPr>
        <p:spPr bwMode="auto">
          <a:xfrm>
            <a:off x="1295400" y="1524000"/>
            <a:ext cx="2133600" cy="457200"/>
          </a:xfrm>
          <a:prstGeom prst="wedgeRoundRectCallout">
            <a:avLst>
              <a:gd name="adj1" fmla="val 44194"/>
              <a:gd name="adj2" fmla="val 339931"/>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タイムアウト</a:t>
            </a:r>
          </a:p>
        </p:txBody>
      </p:sp>
      <p:sp>
        <p:nvSpPr>
          <p:cNvPr id="367661" name="Text Box 45"/>
          <p:cNvSpPr txBox="1">
            <a:spLocks noChangeArrowheads="1"/>
          </p:cNvSpPr>
          <p:nvPr/>
        </p:nvSpPr>
        <p:spPr bwMode="auto">
          <a:xfrm>
            <a:off x="1143000" y="5334000"/>
            <a:ext cx="696118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ディスパッチャによるプロセス切り替え時間が</a:t>
            </a:r>
          </a:p>
          <a:p>
            <a:pPr eaLnBrk="1" hangingPunct="1"/>
            <a:r>
              <a:rPr lang="ja-JP" altLang="en-US" sz="2800"/>
              <a:t>実行時間全体の無視できない割合を占める</a:t>
            </a:r>
          </a:p>
          <a:p>
            <a:pPr eaLnBrk="1" hangingPunct="1"/>
            <a:r>
              <a:rPr lang="ja-JP" altLang="en-US"/>
              <a:t>                                                                      (およそ6%)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67621"/>
                                        </p:tgtEl>
                                        <p:attrNameLst>
                                          <p:attrName>style.visibility</p:attrName>
                                        </p:attrNameLst>
                                      </p:cBhvr>
                                      <p:to>
                                        <p:strVal val="visible"/>
                                      </p:to>
                                    </p:set>
                                    <p:animEffect transition="in" filter="wipe(left)">
                                      <p:cBhvr>
                                        <p:cTn id="7" dur="500"/>
                                        <p:tgtEl>
                                          <p:spTgt spid="3676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67625"/>
                                        </p:tgtEl>
                                        <p:attrNameLst>
                                          <p:attrName>style.visibility</p:attrName>
                                        </p:attrNameLst>
                                      </p:cBhvr>
                                      <p:to>
                                        <p:strVal val="visible"/>
                                      </p:to>
                                    </p:set>
                                    <p:animEffect transition="in" filter="wipe(left)">
                                      <p:cBhvr>
                                        <p:cTn id="12" dur="500"/>
                                        <p:tgtEl>
                                          <p:spTgt spid="3676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67653"/>
                                        </p:tgtEl>
                                        <p:attrNameLst>
                                          <p:attrName>style.visibility</p:attrName>
                                        </p:attrNameLst>
                                      </p:cBhvr>
                                      <p:to>
                                        <p:strVal val="visible"/>
                                      </p:to>
                                    </p:set>
                                    <p:animEffect transition="in" filter="checkerboard(across)">
                                      <p:cBhvr>
                                        <p:cTn id="17" dur="500"/>
                                        <p:tgtEl>
                                          <p:spTgt spid="3676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67631"/>
                                        </p:tgtEl>
                                        <p:attrNameLst>
                                          <p:attrName>style.visibility</p:attrName>
                                        </p:attrNameLst>
                                      </p:cBhvr>
                                      <p:to>
                                        <p:strVal val="visible"/>
                                      </p:to>
                                    </p:set>
                                    <p:animEffect transition="in" filter="wipe(down)">
                                      <p:cBhvr>
                                        <p:cTn id="22" dur="500"/>
                                        <p:tgtEl>
                                          <p:spTgt spid="367631"/>
                                        </p:tgtEl>
                                      </p:cBhvr>
                                    </p:animEffect>
                                  </p:childTnLst>
                                </p:cTn>
                              </p:par>
                            </p:childTnLst>
                          </p:cTn>
                        </p:par>
                        <p:par>
                          <p:cTn id="23" fill="hold" nodeType="afterGroup">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367632"/>
                                        </p:tgtEl>
                                        <p:attrNameLst>
                                          <p:attrName>style.visibility</p:attrName>
                                        </p:attrNameLst>
                                      </p:cBhvr>
                                      <p:to>
                                        <p:strVal val="visible"/>
                                      </p:to>
                                    </p:set>
                                    <p:animEffect transition="in" filter="wipe(left)">
                                      <p:cBhvr>
                                        <p:cTn id="26" dur="500"/>
                                        <p:tgtEl>
                                          <p:spTgt spid="36763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367633"/>
                                        </p:tgtEl>
                                        <p:attrNameLst>
                                          <p:attrName>style.visibility</p:attrName>
                                        </p:attrNameLst>
                                      </p:cBhvr>
                                      <p:to>
                                        <p:strVal val="visible"/>
                                      </p:to>
                                    </p:set>
                                    <p:animEffect transition="in" filter="wipe(up)">
                                      <p:cBhvr>
                                        <p:cTn id="31" dur="500"/>
                                        <p:tgtEl>
                                          <p:spTgt spid="367633"/>
                                        </p:tgtEl>
                                      </p:cBhvr>
                                    </p:animEffect>
                                  </p:childTnLst>
                                </p:cTn>
                              </p:par>
                            </p:childTnLst>
                          </p:cTn>
                        </p:par>
                        <p:par>
                          <p:cTn id="32" fill="hold" nodeType="afterGroup">
                            <p:stCondLst>
                              <p:cond delay="500"/>
                            </p:stCondLst>
                            <p:childTnLst>
                              <p:par>
                                <p:cTn id="33" presetID="22" presetClass="entr" presetSubtype="8" fill="hold" grpId="0" nodeType="afterEffect">
                                  <p:stCondLst>
                                    <p:cond delay="0"/>
                                  </p:stCondLst>
                                  <p:childTnLst>
                                    <p:set>
                                      <p:cBhvr>
                                        <p:cTn id="34" dur="1" fill="hold">
                                          <p:stCondLst>
                                            <p:cond delay="0"/>
                                          </p:stCondLst>
                                        </p:cTn>
                                        <p:tgtEl>
                                          <p:spTgt spid="367634"/>
                                        </p:tgtEl>
                                        <p:attrNameLst>
                                          <p:attrName>style.visibility</p:attrName>
                                        </p:attrNameLst>
                                      </p:cBhvr>
                                      <p:to>
                                        <p:strVal val="visible"/>
                                      </p:to>
                                    </p:set>
                                    <p:animEffect transition="in" filter="wipe(left)">
                                      <p:cBhvr>
                                        <p:cTn id="35" dur="500"/>
                                        <p:tgtEl>
                                          <p:spTgt spid="36763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367635"/>
                                        </p:tgtEl>
                                        <p:attrNameLst>
                                          <p:attrName>style.visibility</p:attrName>
                                        </p:attrNameLst>
                                      </p:cBhvr>
                                      <p:to>
                                        <p:strVal val="visible"/>
                                      </p:to>
                                    </p:set>
                                    <p:animEffect transition="in" filter="wipe(left)">
                                      <p:cBhvr>
                                        <p:cTn id="40" dur="500"/>
                                        <p:tgtEl>
                                          <p:spTgt spid="36763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67638"/>
                                        </p:tgtEl>
                                        <p:attrNameLst>
                                          <p:attrName>style.visibility</p:attrName>
                                        </p:attrNameLst>
                                      </p:cBhvr>
                                      <p:to>
                                        <p:strVal val="visible"/>
                                      </p:to>
                                    </p:set>
                                    <p:animEffect transition="in" filter="wipe(down)">
                                      <p:cBhvr>
                                        <p:cTn id="45" dur="500"/>
                                        <p:tgtEl>
                                          <p:spTgt spid="367638"/>
                                        </p:tgtEl>
                                      </p:cBhvr>
                                    </p:animEffect>
                                  </p:childTnLst>
                                </p:cTn>
                              </p:par>
                            </p:childTnLst>
                          </p:cTn>
                        </p:par>
                        <p:par>
                          <p:cTn id="46" fill="hold" nodeType="afterGroup">
                            <p:stCondLst>
                              <p:cond delay="500"/>
                            </p:stCondLst>
                            <p:childTnLst>
                              <p:par>
                                <p:cTn id="47" presetID="22" presetClass="entr" presetSubtype="8" fill="hold" grpId="0" nodeType="afterEffect">
                                  <p:stCondLst>
                                    <p:cond delay="0"/>
                                  </p:stCondLst>
                                  <p:childTnLst>
                                    <p:set>
                                      <p:cBhvr>
                                        <p:cTn id="48" dur="1" fill="hold">
                                          <p:stCondLst>
                                            <p:cond delay="0"/>
                                          </p:stCondLst>
                                        </p:cTn>
                                        <p:tgtEl>
                                          <p:spTgt spid="367639"/>
                                        </p:tgtEl>
                                        <p:attrNameLst>
                                          <p:attrName>style.visibility</p:attrName>
                                        </p:attrNameLst>
                                      </p:cBhvr>
                                      <p:to>
                                        <p:strVal val="visible"/>
                                      </p:to>
                                    </p:set>
                                    <p:animEffect transition="in" filter="wipe(left)">
                                      <p:cBhvr>
                                        <p:cTn id="49" dur="500"/>
                                        <p:tgtEl>
                                          <p:spTgt spid="36763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grpId="0" nodeType="clickEffect">
                                  <p:stCondLst>
                                    <p:cond delay="0"/>
                                  </p:stCondLst>
                                  <p:childTnLst>
                                    <p:set>
                                      <p:cBhvr>
                                        <p:cTn id="53" dur="1" fill="hold">
                                          <p:stCondLst>
                                            <p:cond delay="0"/>
                                          </p:stCondLst>
                                        </p:cTn>
                                        <p:tgtEl>
                                          <p:spTgt spid="367640"/>
                                        </p:tgtEl>
                                        <p:attrNameLst>
                                          <p:attrName>style.visibility</p:attrName>
                                        </p:attrNameLst>
                                      </p:cBhvr>
                                      <p:to>
                                        <p:strVal val="visible"/>
                                      </p:to>
                                    </p:set>
                                    <p:animEffect transition="in" filter="wipe(up)">
                                      <p:cBhvr>
                                        <p:cTn id="54" dur="500"/>
                                        <p:tgtEl>
                                          <p:spTgt spid="367640"/>
                                        </p:tgtEl>
                                      </p:cBhvr>
                                    </p:animEffect>
                                  </p:childTnLst>
                                </p:cTn>
                              </p:par>
                            </p:childTnLst>
                          </p:cTn>
                        </p:par>
                        <p:par>
                          <p:cTn id="55" fill="hold" nodeType="afterGroup">
                            <p:stCondLst>
                              <p:cond delay="500"/>
                            </p:stCondLst>
                            <p:childTnLst>
                              <p:par>
                                <p:cTn id="56" presetID="22" presetClass="entr" presetSubtype="8" fill="hold" nodeType="afterEffect">
                                  <p:stCondLst>
                                    <p:cond delay="0"/>
                                  </p:stCondLst>
                                  <p:childTnLst>
                                    <p:set>
                                      <p:cBhvr>
                                        <p:cTn id="57" dur="1" fill="hold">
                                          <p:stCondLst>
                                            <p:cond delay="0"/>
                                          </p:stCondLst>
                                        </p:cTn>
                                        <p:tgtEl>
                                          <p:spTgt spid="367641"/>
                                        </p:tgtEl>
                                        <p:attrNameLst>
                                          <p:attrName>style.visibility</p:attrName>
                                        </p:attrNameLst>
                                      </p:cBhvr>
                                      <p:to>
                                        <p:strVal val="visible"/>
                                      </p:to>
                                    </p:set>
                                    <p:animEffect transition="in" filter="wipe(left)">
                                      <p:cBhvr>
                                        <p:cTn id="58" dur="500"/>
                                        <p:tgtEl>
                                          <p:spTgt spid="367641"/>
                                        </p:tgtEl>
                                      </p:cBhvr>
                                    </p:animEffect>
                                  </p:childTnLst>
                                </p:cTn>
                              </p:par>
                            </p:childTnLst>
                          </p:cTn>
                        </p:par>
                        <p:par>
                          <p:cTn id="59" fill="hold" nodeType="afterGroup">
                            <p:stCondLst>
                              <p:cond delay="1000"/>
                            </p:stCondLst>
                            <p:childTnLst>
                              <p:par>
                                <p:cTn id="60" presetID="22" presetClass="entr" presetSubtype="4" fill="hold" grpId="0" nodeType="afterEffect">
                                  <p:stCondLst>
                                    <p:cond delay="0"/>
                                  </p:stCondLst>
                                  <p:childTnLst>
                                    <p:set>
                                      <p:cBhvr>
                                        <p:cTn id="61" dur="1" fill="hold">
                                          <p:stCondLst>
                                            <p:cond delay="0"/>
                                          </p:stCondLst>
                                        </p:cTn>
                                        <p:tgtEl>
                                          <p:spTgt spid="367645"/>
                                        </p:tgtEl>
                                        <p:attrNameLst>
                                          <p:attrName>style.visibility</p:attrName>
                                        </p:attrNameLst>
                                      </p:cBhvr>
                                      <p:to>
                                        <p:strVal val="visible"/>
                                      </p:to>
                                    </p:set>
                                    <p:animEffect transition="in" filter="wipe(down)">
                                      <p:cBhvr>
                                        <p:cTn id="62" dur="500"/>
                                        <p:tgtEl>
                                          <p:spTgt spid="367645"/>
                                        </p:tgtEl>
                                      </p:cBhvr>
                                    </p:animEffect>
                                  </p:childTnLst>
                                </p:cTn>
                              </p:par>
                            </p:childTnLst>
                          </p:cTn>
                        </p:par>
                        <p:par>
                          <p:cTn id="63" fill="hold" nodeType="afterGroup">
                            <p:stCondLst>
                              <p:cond delay="1500"/>
                            </p:stCondLst>
                            <p:childTnLst>
                              <p:par>
                                <p:cTn id="64" presetID="22" presetClass="entr" presetSubtype="8" fill="hold" grpId="0" nodeType="afterEffect">
                                  <p:stCondLst>
                                    <p:cond delay="0"/>
                                  </p:stCondLst>
                                  <p:childTnLst>
                                    <p:set>
                                      <p:cBhvr>
                                        <p:cTn id="65" dur="1" fill="hold">
                                          <p:stCondLst>
                                            <p:cond delay="0"/>
                                          </p:stCondLst>
                                        </p:cTn>
                                        <p:tgtEl>
                                          <p:spTgt spid="367646"/>
                                        </p:tgtEl>
                                        <p:attrNameLst>
                                          <p:attrName>style.visibility</p:attrName>
                                        </p:attrNameLst>
                                      </p:cBhvr>
                                      <p:to>
                                        <p:strVal val="visible"/>
                                      </p:to>
                                    </p:set>
                                    <p:animEffect transition="in" filter="wipe(left)">
                                      <p:cBhvr>
                                        <p:cTn id="66" dur="500"/>
                                        <p:tgtEl>
                                          <p:spTgt spid="367646"/>
                                        </p:tgtEl>
                                      </p:cBhvr>
                                    </p:animEffect>
                                  </p:childTnLst>
                                </p:cTn>
                              </p:par>
                            </p:childTnLst>
                          </p:cTn>
                        </p:par>
                        <p:par>
                          <p:cTn id="67" fill="hold" nodeType="afterGroup">
                            <p:stCondLst>
                              <p:cond delay="2000"/>
                            </p:stCondLst>
                            <p:childTnLst>
                              <p:par>
                                <p:cTn id="68" presetID="22" presetClass="entr" presetSubtype="1" fill="hold" grpId="0" nodeType="afterEffect">
                                  <p:stCondLst>
                                    <p:cond delay="0"/>
                                  </p:stCondLst>
                                  <p:childTnLst>
                                    <p:set>
                                      <p:cBhvr>
                                        <p:cTn id="69" dur="1" fill="hold">
                                          <p:stCondLst>
                                            <p:cond delay="0"/>
                                          </p:stCondLst>
                                        </p:cTn>
                                        <p:tgtEl>
                                          <p:spTgt spid="367647"/>
                                        </p:tgtEl>
                                        <p:attrNameLst>
                                          <p:attrName>style.visibility</p:attrName>
                                        </p:attrNameLst>
                                      </p:cBhvr>
                                      <p:to>
                                        <p:strVal val="visible"/>
                                      </p:to>
                                    </p:set>
                                    <p:animEffect transition="in" filter="wipe(up)">
                                      <p:cBhvr>
                                        <p:cTn id="70" dur="500"/>
                                        <p:tgtEl>
                                          <p:spTgt spid="367647"/>
                                        </p:tgtEl>
                                      </p:cBhvr>
                                    </p:animEffect>
                                  </p:childTnLst>
                                </p:cTn>
                              </p:par>
                            </p:childTnLst>
                          </p:cTn>
                        </p:par>
                        <p:par>
                          <p:cTn id="71" fill="hold" nodeType="afterGroup">
                            <p:stCondLst>
                              <p:cond delay="2500"/>
                            </p:stCondLst>
                            <p:childTnLst>
                              <p:par>
                                <p:cTn id="72" presetID="22" presetClass="entr" presetSubtype="8" fill="hold" nodeType="afterEffect">
                                  <p:stCondLst>
                                    <p:cond delay="0"/>
                                  </p:stCondLst>
                                  <p:childTnLst>
                                    <p:set>
                                      <p:cBhvr>
                                        <p:cTn id="73" dur="1" fill="hold">
                                          <p:stCondLst>
                                            <p:cond delay="0"/>
                                          </p:stCondLst>
                                        </p:cTn>
                                        <p:tgtEl>
                                          <p:spTgt spid="367648"/>
                                        </p:tgtEl>
                                        <p:attrNameLst>
                                          <p:attrName>style.visibility</p:attrName>
                                        </p:attrNameLst>
                                      </p:cBhvr>
                                      <p:to>
                                        <p:strVal val="visible"/>
                                      </p:to>
                                    </p:set>
                                    <p:animEffect transition="in" filter="wipe(left)">
                                      <p:cBhvr>
                                        <p:cTn id="74" dur="500"/>
                                        <p:tgtEl>
                                          <p:spTgt spid="367648"/>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67661"/>
                                        </p:tgtEl>
                                        <p:attrNameLst>
                                          <p:attrName>style.visibility</p:attrName>
                                        </p:attrNameLst>
                                      </p:cBhvr>
                                      <p:to>
                                        <p:strVal val="visible"/>
                                      </p:to>
                                    </p:set>
                                    <p:anim calcmode="lin" valueType="num">
                                      <p:cBhvr additive="base">
                                        <p:cTn id="79" dur="500" fill="hold"/>
                                        <p:tgtEl>
                                          <p:spTgt spid="367661"/>
                                        </p:tgtEl>
                                        <p:attrNameLst>
                                          <p:attrName>ppt_x</p:attrName>
                                        </p:attrNameLst>
                                      </p:cBhvr>
                                      <p:tavLst>
                                        <p:tav tm="0">
                                          <p:val>
                                            <p:strVal val="#ppt_x"/>
                                          </p:val>
                                        </p:tav>
                                        <p:tav tm="100000">
                                          <p:val>
                                            <p:strVal val="#ppt_x"/>
                                          </p:val>
                                        </p:tav>
                                      </p:tavLst>
                                    </p:anim>
                                    <p:anim calcmode="lin" valueType="num">
                                      <p:cBhvr additive="base">
                                        <p:cTn id="80" dur="500" fill="hold"/>
                                        <p:tgtEl>
                                          <p:spTgt spid="3676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31" grpId="0" animBg="1"/>
      <p:bldP spid="367632" grpId="0" animBg="1"/>
      <p:bldP spid="367633" grpId="0" animBg="1"/>
      <p:bldP spid="367634" grpId="0" animBg="1"/>
      <p:bldP spid="367638" grpId="0" animBg="1"/>
      <p:bldP spid="367639" grpId="0" animBg="1"/>
      <p:bldP spid="367640" grpId="0" animBg="1"/>
      <p:bldP spid="367645" grpId="0" animBg="1"/>
      <p:bldP spid="367646" grpId="0" animBg="1"/>
      <p:bldP spid="367647" grpId="0" animBg="1"/>
      <p:bldP spid="367653" grpId="0" animBg="1" autoUpdateAnimBg="0"/>
      <p:bldP spid="367661"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800100"/>
            <a:ext cx="7772400" cy="762000"/>
          </a:xfrm>
        </p:spPr>
        <p:txBody>
          <a:bodyPr/>
          <a:lstStyle/>
          <a:p>
            <a:pPr eaLnBrk="1" hangingPunct="1"/>
            <a:r>
              <a:rPr lang="ja-JP" altLang="en-US"/>
              <a:t>スレッドの状態遷移</a:t>
            </a:r>
          </a:p>
        </p:txBody>
      </p:sp>
      <p:sp>
        <p:nvSpPr>
          <p:cNvPr id="45059" name="Text Box 3"/>
          <p:cNvSpPr txBox="1">
            <a:spLocks noChangeArrowheads="1"/>
          </p:cNvSpPr>
          <p:nvPr/>
        </p:nvSpPr>
        <p:spPr bwMode="auto">
          <a:xfrm>
            <a:off x="609600" y="3048000"/>
            <a:ext cx="1311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スレッド1</a:t>
            </a:r>
          </a:p>
        </p:txBody>
      </p:sp>
      <p:sp>
        <p:nvSpPr>
          <p:cNvPr id="45060" name="Text Box 4"/>
          <p:cNvSpPr txBox="1">
            <a:spLocks noChangeArrowheads="1"/>
          </p:cNvSpPr>
          <p:nvPr/>
        </p:nvSpPr>
        <p:spPr bwMode="auto">
          <a:xfrm>
            <a:off x="609600" y="3886200"/>
            <a:ext cx="1311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スレッド2</a:t>
            </a:r>
          </a:p>
        </p:txBody>
      </p:sp>
      <p:sp>
        <p:nvSpPr>
          <p:cNvPr id="45061" name="Text Box 8"/>
          <p:cNvSpPr txBox="1">
            <a:spLocks noChangeArrowheads="1"/>
          </p:cNvSpPr>
          <p:nvPr/>
        </p:nvSpPr>
        <p:spPr bwMode="auto">
          <a:xfrm>
            <a:off x="609600" y="4800600"/>
            <a:ext cx="1311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スレッド3</a:t>
            </a:r>
          </a:p>
        </p:txBody>
      </p:sp>
      <p:sp>
        <p:nvSpPr>
          <p:cNvPr id="45062" name="Text Box 14"/>
          <p:cNvSpPr txBox="1">
            <a:spLocks noChangeArrowheads="1"/>
          </p:cNvSpPr>
          <p:nvPr/>
        </p:nvSpPr>
        <p:spPr bwMode="auto">
          <a:xfrm>
            <a:off x="609600" y="2133600"/>
            <a:ext cx="2003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ディスパッチャ</a:t>
            </a:r>
          </a:p>
        </p:txBody>
      </p:sp>
      <p:grpSp>
        <p:nvGrpSpPr>
          <p:cNvPr id="368685" name="Group 45"/>
          <p:cNvGrpSpPr>
            <a:grpSpLocks/>
          </p:cNvGrpSpPr>
          <p:nvPr/>
        </p:nvGrpSpPr>
        <p:grpSpPr bwMode="auto">
          <a:xfrm>
            <a:off x="2057400" y="2362200"/>
            <a:ext cx="4953000" cy="2667000"/>
            <a:chOff x="1296" y="1488"/>
            <a:chExt cx="3120" cy="1680"/>
          </a:xfrm>
        </p:grpSpPr>
        <p:grpSp>
          <p:nvGrpSpPr>
            <p:cNvPr id="45066" name="Group 5"/>
            <p:cNvGrpSpPr>
              <a:grpSpLocks/>
            </p:cNvGrpSpPr>
            <p:nvPr/>
          </p:nvGrpSpPr>
          <p:grpSpPr bwMode="auto">
            <a:xfrm>
              <a:off x="1296" y="1776"/>
              <a:ext cx="816" cy="288"/>
              <a:chOff x="1152" y="1632"/>
              <a:chExt cx="816" cy="288"/>
            </a:xfrm>
          </p:grpSpPr>
          <p:sp>
            <p:nvSpPr>
              <p:cNvPr id="45093" name="Line 6"/>
              <p:cNvSpPr>
                <a:spLocks noChangeShapeType="1"/>
              </p:cNvSpPr>
              <p:nvPr/>
            </p:nvSpPr>
            <p:spPr bwMode="auto">
              <a:xfrm>
                <a:off x="1152" y="1920"/>
                <a:ext cx="816"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94" name="Text Box 7"/>
              <p:cNvSpPr txBox="1">
                <a:spLocks noChangeArrowheads="1"/>
              </p:cNvSpPr>
              <p:nvPr/>
            </p:nvSpPr>
            <p:spPr bwMode="auto">
              <a:xfrm>
                <a:off x="1152" y="1632"/>
                <a:ext cx="6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実行中</a:t>
                </a:r>
              </a:p>
            </p:txBody>
          </p:sp>
        </p:grpSp>
        <p:grpSp>
          <p:nvGrpSpPr>
            <p:cNvPr id="45067" name="Group 9"/>
            <p:cNvGrpSpPr>
              <a:grpSpLocks/>
            </p:cNvGrpSpPr>
            <p:nvPr/>
          </p:nvGrpSpPr>
          <p:grpSpPr bwMode="auto">
            <a:xfrm>
              <a:off x="1296" y="2304"/>
              <a:ext cx="884" cy="864"/>
              <a:chOff x="1152" y="2160"/>
              <a:chExt cx="884" cy="864"/>
            </a:xfrm>
          </p:grpSpPr>
          <p:sp>
            <p:nvSpPr>
              <p:cNvPr id="45089" name="Line 10"/>
              <p:cNvSpPr>
                <a:spLocks noChangeShapeType="1"/>
              </p:cNvSpPr>
              <p:nvPr/>
            </p:nvSpPr>
            <p:spPr bwMode="auto">
              <a:xfrm>
                <a:off x="1152" y="2448"/>
                <a:ext cx="81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90" name="Text Box 11"/>
              <p:cNvSpPr txBox="1">
                <a:spLocks noChangeArrowheads="1"/>
              </p:cNvSpPr>
              <p:nvPr/>
            </p:nvSpPr>
            <p:spPr bwMode="auto">
              <a:xfrm>
                <a:off x="1152" y="2160"/>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a:t>
                </a:r>
              </a:p>
            </p:txBody>
          </p:sp>
          <p:sp>
            <p:nvSpPr>
              <p:cNvPr id="45091" name="Line 12"/>
              <p:cNvSpPr>
                <a:spLocks noChangeShapeType="1"/>
              </p:cNvSpPr>
              <p:nvPr/>
            </p:nvSpPr>
            <p:spPr bwMode="auto">
              <a:xfrm>
                <a:off x="1152" y="3024"/>
                <a:ext cx="81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92" name="Text Box 13"/>
              <p:cNvSpPr txBox="1">
                <a:spLocks noChangeArrowheads="1"/>
              </p:cNvSpPr>
              <p:nvPr/>
            </p:nvSpPr>
            <p:spPr bwMode="auto">
              <a:xfrm>
                <a:off x="1152" y="2736"/>
                <a:ext cx="8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実行可能</a:t>
                </a:r>
              </a:p>
            </p:txBody>
          </p:sp>
        </p:grpSp>
        <p:sp>
          <p:nvSpPr>
            <p:cNvPr id="45068" name="Line 15"/>
            <p:cNvSpPr>
              <a:spLocks noChangeShapeType="1"/>
            </p:cNvSpPr>
            <p:nvPr/>
          </p:nvSpPr>
          <p:spPr bwMode="auto">
            <a:xfrm flipV="1">
              <a:off x="2112" y="1488"/>
              <a:ext cx="0" cy="576"/>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69" name="Line 16"/>
            <p:cNvSpPr>
              <a:spLocks noChangeShapeType="1"/>
            </p:cNvSpPr>
            <p:nvPr/>
          </p:nvSpPr>
          <p:spPr bwMode="auto">
            <a:xfrm>
              <a:off x="2112" y="1488"/>
              <a:ext cx="288"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70" name="Line 17"/>
            <p:cNvSpPr>
              <a:spLocks noChangeShapeType="1"/>
            </p:cNvSpPr>
            <p:nvPr/>
          </p:nvSpPr>
          <p:spPr bwMode="auto">
            <a:xfrm flipH="1">
              <a:off x="2400" y="1488"/>
              <a:ext cx="0" cy="110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71" name="Line 18"/>
            <p:cNvSpPr>
              <a:spLocks noChangeShapeType="1"/>
            </p:cNvSpPr>
            <p:nvPr/>
          </p:nvSpPr>
          <p:spPr bwMode="auto">
            <a:xfrm flipV="1">
              <a:off x="2400" y="2592"/>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45072" name="Group 19"/>
            <p:cNvGrpSpPr>
              <a:grpSpLocks/>
            </p:cNvGrpSpPr>
            <p:nvPr/>
          </p:nvGrpSpPr>
          <p:grpSpPr bwMode="auto">
            <a:xfrm>
              <a:off x="2400" y="2064"/>
              <a:ext cx="480" cy="1104"/>
              <a:chOff x="2256" y="1920"/>
              <a:chExt cx="480" cy="1104"/>
            </a:xfrm>
          </p:grpSpPr>
          <p:sp>
            <p:nvSpPr>
              <p:cNvPr id="45087" name="Line 20"/>
              <p:cNvSpPr>
                <a:spLocks noChangeShapeType="1"/>
              </p:cNvSpPr>
              <p:nvPr/>
            </p:nvSpPr>
            <p:spPr bwMode="auto">
              <a:xfrm>
                <a:off x="2256"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88" name="Line 21"/>
              <p:cNvSpPr>
                <a:spLocks noChangeShapeType="1"/>
              </p:cNvSpPr>
              <p:nvPr/>
            </p:nvSpPr>
            <p:spPr bwMode="auto">
              <a:xfrm>
                <a:off x="2256" y="3024"/>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45073" name="Line 22"/>
            <p:cNvSpPr>
              <a:spLocks noChangeShapeType="1"/>
            </p:cNvSpPr>
            <p:nvPr/>
          </p:nvSpPr>
          <p:spPr bwMode="auto">
            <a:xfrm flipV="1">
              <a:off x="2880" y="1488"/>
              <a:ext cx="0" cy="110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74" name="Line 23"/>
            <p:cNvSpPr>
              <a:spLocks noChangeShapeType="1"/>
            </p:cNvSpPr>
            <p:nvPr/>
          </p:nvSpPr>
          <p:spPr bwMode="auto">
            <a:xfrm>
              <a:off x="2880" y="1488"/>
              <a:ext cx="288"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75" name="Line 24"/>
            <p:cNvSpPr>
              <a:spLocks noChangeShapeType="1"/>
            </p:cNvSpPr>
            <p:nvPr/>
          </p:nvSpPr>
          <p:spPr bwMode="auto">
            <a:xfrm flipH="1">
              <a:off x="3168" y="1488"/>
              <a:ext cx="0" cy="168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45076" name="Group 25"/>
            <p:cNvGrpSpPr>
              <a:grpSpLocks/>
            </p:cNvGrpSpPr>
            <p:nvPr/>
          </p:nvGrpSpPr>
          <p:grpSpPr bwMode="auto">
            <a:xfrm>
              <a:off x="3168" y="2064"/>
              <a:ext cx="480" cy="1104"/>
              <a:chOff x="3024" y="1920"/>
              <a:chExt cx="480" cy="1104"/>
            </a:xfrm>
          </p:grpSpPr>
          <p:sp>
            <p:nvSpPr>
              <p:cNvPr id="45084" name="Line 26"/>
              <p:cNvSpPr>
                <a:spLocks noChangeShapeType="1"/>
              </p:cNvSpPr>
              <p:nvPr/>
            </p:nvSpPr>
            <p:spPr bwMode="auto">
              <a:xfrm>
                <a:off x="3024" y="19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85" name="Line 27"/>
              <p:cNvSpPr>
                <a:spLocks noChangeShapeType="1"/>
              </p:cNvSpPr>
              <p:nvPr/>
            </p:nvSpPr>
            <p:spPr bwMode="auto">
              <a:xfrm flipV="1">
                <a:off x="3024"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86" name="Line 28"/>
              <p:cNvSpPr>
                <a:spLocks noChangeShapeType="1"/>
              </p:cNvSpPr>
              <p:nvPr/>
            </p:nvSpPr>
            <p:spPr bwMode="auto">
              <a:xfrm>
                <a:off x="3024" y="3024"/>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45077" name="Line 29"/>
            <p:cNvSpPr>
              <a:spLocks noChangeShapeType="1"/>
            </p:cNvSpPr>
            <p:nvPr/>
          </p:nvSpPr>
          <p:spPr bwMode="auto">
            <a:xfrm flipV="1">
              <a:off x="3648" y="1488"/>
              <a:ext cx="0" cy="168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78" name="Line 30"/>
            <p:cNvSpPr>
              <a:spLocks noChangeShapeType="1"/>
            </p:cNvSpPr>
            <p:nvPr/>
          </p:nvSpPr>
          <p:spPr bwMode="auto">
            <a:xfrm>
              <a:off x="3648" y="1488"/>
              <a:ext cx="288" cy="0"/>
            </a:xfrm>
            <a:prstGeom prst="line">
              <a:avLst/>
            </a:prstGeom>
            <a:noFill/>
            <a:ln w="38100">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79" name="Line 31"/>
            <p:cNvSpPr>
              <a:spLocks noChangeShapeType="1"/>
            </p:cNvSpPr>
            <p:nvPr/>
          </p:nvSpPr>
          <p:spPr bwMode="auto">
            <a:xfrm flipH="1">
              <a:off x="3936" y="1488"/>
              <a:ext cx="0" cy="576"/>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45080" name="Group 32"/>
            <p:cNvGrpSpPr>
              <a:grpSpLocks/>
            </p:cNvGrpSpPr>
            <p:nvPr/>
          </p:nvGrpSpPr>
          <p:grpSpPr bwMode="auto">
            <a:xfrm>
              <a:off x="3936" y="2064"/>
              <a:ext cx="480" cy="1104"/>
              <a:chOff x="3792" y="1920"/>
              <a:chExt cx="480" cy="1104"/>
            </a:xfrm>
          </p:grpSpPr>
          <p:sp>
            <p:nvSpPr>
              <p:cNvPr id="45081" name="Line 33"/>
              <p:cNvSpPr>
                <a:spLocks noChangeShapeType="1"/>
              </p:cNvSpPr>
              <p:nvPr/>
            </p:nvSpPr>
            <p:spPr bwMode="auto">
              <a:xfrm>
                <a:off x="3792" y="1920"/>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82" name="Line 34"/>
              <p:cNvSpPr>
                <a:spLocks noChangeShapeType="1"/>
              </p:cNvSpPr>
              <p:nvPr/>
            </p:nvSpPr>
            <p:spPr bwMode="auto">
              <a:xfrm flipV="1">
                <a:off x="3792" y="244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5083" name="Line 35"/>
              <p:cNvSpPr>
                <a:spLocks noChangeShapeType="1"/>
              </p:cNvSpPr>
              <p:nvPr/>
            </p:nvSpPr>
            <p:spPr bwMode="auto">
              <a:xfrm>
                <a:off x="3792" y="3024"/>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sp>
        <p:nvSpPr>
          <p:cNvPr id="368686" name="Text Box 46"/>
          <p:cNvSpPr txBox="1">
            <a:spLocks noChangeArrowheads="1"/>
          </p:cNvSpPr>
          <p:nvPr/>
        </p:nvSpPr>
        <p:spPr bwMode="auto">
          <a:xfrm>
            <a:off x="1143000" y="5281613"/>
            <a:ext cx="44323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切り替えにかかる時間が</a:t>
            </a:r>
          </a:p>
          <a:p>
            <a:pPr eaLnBrk="1" hangingPunct="1"/>
            <a:r>
              <a:rPr lang="ja-JP" altLang="en-US" sz="3200"/>
              <a:t>プロセスよりも短い</a:t>
            </a:r>
          </a:p>
        </p:txBody>
      </p:sp>
      <p:sp>
        <p:nvSpPr>
          <p:cNvPr id="368687" name="AutoShape 47"/>
          <p:cNvSpPr>
            <a:spLocks noChangeArrowheads="1"/>
          </p:cNvSpPr>
          <p:nvPr/>
        </p:nvSpPr>
        <p:spPr bwMode="auto">
          <a:xfrm>
            <a:off x="2971800" y="2209800"/>
            <a:ext cx="3886200" cy="381000"/>
          </a:xfrm>
          <a:prstGeom prst="roundRect">
            <a:avLst>
              <a:gd name="adj" fmla="val 16667"/>
            </a:avLst>
          </a:prstGeom>
          <a:noFill/>
          <a:ln w="38100">
            <a:solidFill>
              <a:srgbClr val="00FF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68685"/>
                                        </p:tgtEl>
                                        <p:attrNameLst>
                                          <p:attrName>style.visibility</p:attrName>
                                        </p:attrNameLst>
                                      </p:cBhvr>
                                      <p:to>
                                        <p:strVal val="visible"/>
                                      </p:to>
                                    </p:set>
                                    <p:animEffect transition="in" filter="wipe(left)">
                                      <p:cBhvr>
                                        <p:cTn id="7" dur="500"/>
                                        <p:tgtEl>
                                          <p:spTgt spid="3686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68687"/>
                                        </p:tgtEl>
                                        <p:attrNameLst>
                                          <p:attrName>style.visibility</p:attrName>
                                        </p:attrNameLst>
                                      </p:cBhvr>
                                      <p:to>
                                        <p:strVal val="visible"/>
                                      </p:to>
                                    </p:set>
                                    <p:animEffect transition="in" filter="checkerboard(across)">
                                      <p:cBhvr>
                                        <p:cTn id="12" dur="500"/>
                                        <p:tgtEl>
                                          <p:spTgt spid="3686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68686"/>
                                        </p:tgtEl>
                                        <p:attrNameLst>
                                          <p:attrName>style.visibility</p:attrName>
                                        </p:attrNameLst>
                                      </p:cBhvr>
                                      <p:to>
                                        <p:strVal val="visible"/>
                                      </p:to>
                                    </p:set>
                                    <p:anim calcmode="lin" valueType="num">
                                      <p:cBhvr additive="base">
                                        <p:cTn id="17" dur="500" fill="hold"/>
                                        <p:tgtEl>
                                          <p:spTgt spid="368686"/>
                                        </p:tgtEl>
                                        <p:attrNameLst>
                                          <p:attrName>ppt_x</p:attrName>
                                        </p:attrNameLst>
                                      </p:cBhvr>
                                      <p:tavLst>
                                        <p:tav tm="0">
                                          <p:val>
                                            <p:strVal val="#ppt_x"/>
                                          </p:val>
                                        </p:tav>
                                        <p:tav tm="100000">
                                          <p:val>
                                            <p:strVal val="#ppt_x"/>
                                          </p:val>
                                        </p:tav>
                                      </p:tavLst>
                                    </p:anim>
                                    <p:anim calcmode="lin" valueType="num">
                                      <p:cBhvr additive="base">
                                        <p:cTn id="18" dur="500" fill="hold"/>
                                        <p:tgtEl>
                                          <p:spTgt spid="3686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6" grpId="0" autoUpdateAnimBg="0"/>
      <p:bldP spid="36868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800100"/>
            <a:ext cx="7772400" cy="762000"/>
          </a:xfrm>
        </p:spPr>
        <p:txBody>
          <a:bodyPr/>
          <a:lstStyle/>
          <a:p>
            <a:pPr eaLnBrk="1" hangingPunct="1"/>
            <a:r>
              <a:rPr lang="ja-JP" altLang="en-US"/>
              <a:t>スレッドの実現法</a:t>
            </a:r>
          </a:p>
        </p:txBody>
      </p:sp>
      <p:sp>
        <p:nvSpPr>
          <p:cNvPr id="47107" name="Rectangle 3"/>
          <p:cNvSpPr>
            <a:spLocks noGrp="1" noChangeArrowheads="1"/>
          </p:cNvSpPr>
          <p:nvPr>
            <p:ph type="body" idx="1"/>
          </p:nvPr>
        </p:nvSpPr>
        <p:spPr>
          <a:xfrm>
            <a:off x="685800" y="1981200"/>
            <a:ext cx="7772400" cy="4648200"/>
          </a:xfrm>
        </p:spPr>
        <p:txBody>
          <a:bodyPr/>
          <a:lstStyle/>
          <a:p>
            <a:pPr eaLnBrk="1" hangingPunct="1"/>
            <a:r>
              <a:rPr lang="ja-JP" altLang="en-US" sz="2800"/>
              <a:t>カーネルレベルによる実現</a:t>
            </a:r>
          </a:p>
          <a:p>
            <a:pPr lvl="1" eaLnBrk="1" hangingPunct="1"/>
            <a:r>
              <a:rPr lang="ja-JP" altLang="en-US" sz="2400"/>
              <a:t>カーネルがスレッドを管理</a:t>
            </a:r>
          </a:p>
          <a:p>
            <a:pPr lvl="1" eaLnBrk="1" hangingPunct="1"/>
            <a:r>
              <a:rPr lang="ja-JP" altLang="en-US" sz="2400"/>
              <a:t>システムコールプリミティブを利用(プロセスと同様)</a:t>
            </a:r>
          </a:p>
          <a:p>
            <a:pPr lvl="1" eaLnBrk="1" hangingPunct="1"/>
            <a:r>
              <a:rPr lang="ja-JP" altLang="en-US" sz="2400"/>
              <a:t>オーバヘッドが大きく重い</a:t>
            </a:r>
          </a:p>
          <a:p>
            <a:pPr eaLnBrk="1" hangingPunct="1"/>
            <a:r>
              <a:rPr lang="ja-JP" altLang="en-US" sz="2800"/>
              <a:t>ユーザレベルによる実現</a:t>
            </a:r>
          </a:p>
          <a:p>
            <a:pPr lvl="1" eaLnBrk="1" hangingPunct="1"/>
            <a:r>
              <a:rPr lang="ja-JP" altLang="en-US" sz="2400"/>
              <a:t>コルーチンを使用してユーザが管理</a:t>
            </a:r>
          </a:p>
          <a:p>
            <a:pPr lvl="1" eaLnBrk="1" hangingPunct="1"/>
            <a:r>
              <a:rPr lang="ja-JP" altLang="en-US" sz="2400"/>
              <a:t>スレッドライブラリプリミティブを利用</a:t>
            </a:r>
          </a:p>
          <a:p>
            <a:pPr lvl="1" eaLnBrk="1" hangingPunct="1"/>
            <a:r>
              <a:rPr lang="ja-JP" altLang="en-US" sz="2400"/>
              <a:t>スレッドを軽くでき、多数のスレッドを作れる</a:t>
            </a:r>
          </a:p>
          <a:p>
            <a:pPr lvl="1" eaLnBrk="1" hangingPunct="1"/>
            <a:r>
              <a:rPr lang="ja-JP" altLang="en-US" sz="2400"/>
              <a:t>スケジューリングをユーザが制御可能</a:t>
            </a:r>
          </a:p>
          <a:p>
            <a:pPr lvl="1" eaLnBrk="1" hangingPunct="1"/>
            <a:r>
              <a:rPr lang="ja-JP" altLang="en-US" sz="2400"/>
              <a:t>横取り、入出力の独立が難しい</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スレッドの利用</a:t>
            </a:r>
          </a:p>
        </p:txBody>
      </p:sp>
      <p:sp>
        <p:nvSpPr>
          <p:cNvPr id="4813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サーバプログラムの応答性の向上</a:t>
            </a:r>
          </a:p>
          <a:p>
            <a:pPr eaLnBrk="1" hangingPunct="1"/>
            <a:r>
              <a:rPr lang="en-US" altLang="ja-JP">
                <a:latin typeface="Times New Roman" panose="02020603050405020304" pitchFamily="18" charset="0"/>
              </a:rPr>
              <a:t>CPU</a:t>
            </a:r>
            <a:r>
              <a:rPr lang="ja-JP" altLang="en-US">
                <a:latin typeface="Times New Roman" panose="02020603050405020304" pitchFamily="18" charset="0"/>
              </a:rPr>
              <a:t>処理と入出力処理のオーバラップ</a:t>
            </a:r>
          </a:p>
          <a:p>
            <a:pPr eaLnBrk="1" hangingPunct="1"/>
            <a:r>
              <a:rPr lang="ja-JP" altLang="en-US">
                <a:latin typeface="Times New Roman" panose="02020603050405020304" pitchFamily="18" charset="0"/>
              </a:rPr>
              <a:t>並列アルゴリズムの実現</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800100"/>
            <a:ext cx="7772400" cy="762000"/>
          </a:xfrm>
        </p:spPr>
        <p:txBody>
          <a:bodyPr/>
          <a:lstStyle/>
          <a:p>
            <a:pPr eaLnBrk="1" hangingPunct="1"/>
            <a:r>
              <a:rPr lang="ja-JP" altLang="en-US"/>
              <a:t>スレッドの利用</a:t>
            </a:r>
          </a:p>
        </p:txBody>
      </p:sp>
      <p:sp>
        <p:nvSpPr>
          <p:cNvPr id="49155" name="Rectangle 3"/>
          <p:cNvSpPr>
            <a:spLocks noGrp="1" noChangeArrowheads="1"/>
          </p:cNvSpPr>
          <p:nvPr>
            <p:ph type="body" idx="1"/>
          </p:nvPr>
        </p:nvSpPr>
        <p:spPr>
          <a:xfrm>
            <a:off x="685800" y="1981200"/>
            <a:ext cx="7772400" cy="1295400"/>
          </a:xfrm>
        </p:spPr>
        <p:txBody>
          <a:bodyPr/>
          <a:lstStyle/>
          <a:p>
            <a:pPr eaLnBrk="1" hangingPunct="1"/>
            <a:r>
              <a:rPr lang="ja-JP" altLang="en-US"/>
              <a:t>サーバプログラムの応答性の向上</a:t>
            </a:r>
          </a:p>
          <a:p>
            <a:pPr lvl="1" eaLnBrk="1" hangingPunct="1"/>
            <a:r>
              <a:rPr lang="ja-JP" altLang="en-US"/>
              <a:t>サーバプログラムを多重スレッド化</a:t>
            </a:r>
          </a:p>
        </p:txBody>
      </p:sp>
      <p:pic>
        <p:nvPicPr>
          <p:cNvPr id="49156" name="Picture 4" descr="C:\Documents and Settings\Takashi\My Documents\NetEngII\image\icon-server.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572000"/>
            <a:ext cx="514350"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7" name="Line 6"/>
          <p:cNvSpPr>
            <a:spLocks noChangeShapeType="1"/>
          </p:cNvSpPr>
          <p:nvPr/>
        </p:nvSpPr>
        <p:spPr bwMode="auto">
          <a:xfrm>
            <a:off x="2514600" y="4953000"/>
            <a:ext cx="3657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9158" name="Line 8"/>
          <p:cNvSpPr>
            <a:spLocks noChangeShapeType="1"/>
          </p:cNvSpPr>
          <p:nvPr/>
        </p:nvSpPr>
        <p:spPr bwMode="auto">
          <a:xfrm flipH="1" flipV="1">
            <a:off x="2514600" y="4038600"/>
            <a:ext cx="1981200" cy="914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9159" name="Line 9"/>
          <p:cNvSpPr>
            <a:spLocks noChangeShapeType="1"/>
          </p:cNvSpPr>
          <p:nvPr/>
        </p:nvSpPr>
        <p:spPr bwMode="auto">
          <a:xfrm flipV="1">
            <a:off x="2514600" y="4953000"/>
            <a:ext cx="2057400" cy="914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pic>
        <p:nvPicPr>
          <p:cNvPr id="49160" name="Picture 10" descr="C:\Documents and Settings\Takashi\My Documents\NetEngII\image\icon-pc.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3600" y="3581400"/>
            <a:ext cx="8350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1" name="Picture 11" descr="C:\Documents and Settings\Takashi\My Documents\NetEngII\image\icon-pc.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81200" y="4572000"/>
            <a:ext cx="8350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2" name="Picture 12" descr="C:\Documents and Settings\Takashi\My Documents\NetEngII\image\icon-pc.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3600" y="5562600"/>
            <a:ext cx="8350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63" name="Cloud"/>
          <p:cNvSpPr>
            <a:spLocks noEditPoints="1" noChangeArrowheads="1"/>
          </p:cNvSpPr>
          <p:nvPr/>
        </p:nvSpPr>
        <p:spPr bwMode="auto">
          <a:xfrm>
            <a:off x="3581400" y="4343400"/>
            <a:ext cx="2058988" cy="1377950"/>
          </a:xfrm>
          <a:custGeom>
            <a:avLst/>
            <a:gdLst>
              <a:gd name="T0" fmla="*/ 6387 w 21600"/>
              <a:gd name="T1" fmla="*/ 688975 h 21600"/>
              <a:gd name="T2" fmla="*/ 1029494 w 21600"/>
              <a:gd name="T3" fmla="*/ 1376483 h 21600"/>
              <a:gd name="T4" fmla="*/ 2057272 w 21600"/>
              <a:gd name="T5" fmla="*/ 688975 h 21600"/>
              <a:gd name="T6" fmla="*/ 1029494 w 21600"/>
              <a:gd name="T7" fmla="*/ 7878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lIns="36000" tIns="36000" anchor="ctr" anchorCtr="1"/>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1800">
                <a:solidFill>
                  <a:srgbClr val="000000"/>
                </a:solidFill>
              </a:rPr>
              <a:t>ネットワーク</a:t>
            </a:r>
          </a:p>
        </p:txBody>
      </p:sp>
      <p:sp>
        <p:nvSpPr>
          <p:cNvPr id="49164" name="Text Box 13"/>
          <p:cNvSpPr txBox="1">
            <a:spLocks noChangeArrowheads="1"/>
          </p:cNvSpPr>
          <p:nvPr/>
        </p:nvSpPr>
        <p:spPr bwMode="auto">
          <a:xfrm>
            <a:off x="5927725" y="5430838"/>
            <a:ext cx="1087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サーバ</a:t>
            </a:r>
          </a:p>
        </p:txBody>
      </p:sp>
      <p:pic>
        <p:nvPicPr>
          <p:cNvPr id="370702" name="Picture 14" descr="C:\Documents and Settings\Takashi\My Documents\OS\image\人.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95400" y="3581400"/>
            <a:ext cx="639763"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70705" name="Group 17"/>
          <p:cNvGrpSpPr>
            <a:grpSpLocks/>
          </p:cNvGrpSpPr>
          <p:nvPr/>
        </p:nvGrpSpPr>
        <p:grpSpPr bwMode="auto">
          <a:xfrm>
            <a:off x="3048000" y="4114800"/>
            <a:ext cx="3048000" cy="685800"/>
            <a:chOff x="1920" y="2592"/>
            <a:chExt cx="1920" cy="432"/>
          </a:xfrm>
        </p:grpSpPr>
        <p:sp>
          <p:nvSpPr>
            <p:cNvPr id="49177" name="Line 15"/>
            <p:cNvSpPr>
              <a:spLocks noChangeShapeType="1"/>
            </p:cNvSpPr>
            <p:nvPr/>
          </p:nvSpPr>
          <p:spPr bwMode="auto">
            <a:xfrm>
              <a:off x="1920" y="2592"/>
              <a:ext cx="912" cy="432"/>
            </a:xfrm>
            <a:prstGeom prst="line">
              <a:avLst/>
            </a:prstGeom>
            <a:noFill/>
            <a:ln w="38100">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9178" name="Line 16"/>
            <p:cNvSpPr>
              <a:spLocks noChangeShapeType="1"/>
            </p:cNvSpPr>
            <p:nvPr/>
          </p:nvSpPr>
          <p:spPr bwMode="auto">
            <a:xfrm>
              <a:off x="2832" y="3024"/>
              <a:ext cx="1008" cy="0"/>
            </a:xfrm>
            <a:prstGeom prst="line">
              <a:avLst/>
            </a:prstGeom>
            <a:noFill/>
            <a:ln w="38100">
              <a:solidFill>
                <a:srgbClr val="CC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70706" name="Line 18"/>
          <p:cNvSpPr>
            <a:spLocks noChangeShapeType="1"/>
          </p:cNvSpPr>
          <p:nvPr/>
        </p:nvSpPr>
        <p:spPr bwMode="auto">
          <a:xfrm>
            <a:off x="2895600" y="4953000"/>
            <a:ext cx="3200400" cy="0"/>
          </a:xfrm>
          <a:prstGeom prst="line">
            <a:avLst/>
          </a:prstGeom>
          <a:noFill/>
          <a:ln w="38100">
            <a:solidFill>
              <a:srgbClr val="CC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70707" name="Group 19"/>
          <p:cNvGrpSpPr>
            <a:grpSpLocks/>
          </p:cNvGrpSpPr>
          <p:nvPr/>
        </p:nvGrpSpPr>
        <p:grpSpPr bwMode="auto">
          <a:xfrm flipV="1">
            <a:off x="3048000" y="5105400"/>
            <a:ext cx="3048000" cy="685800"/>
            <a:chOff x="1920" y="2592"/>
            <a:chExt cx="1920" cy="432"/>
          </a:xfrm>
        </p:grpSpPr>
        <p:sp>
          <p:nvSpPr>
            <p:cNvPr id="49175" name="Line 20"/>
            <p:cNvSpPr>
              <a:spLocks noChangeShapeType="1"/>
            </p:cNvSpPr>
            <p:nvPr/>
          </p:nvSpPr>
          <p:spPr bwMode="auto">
            <a:xfrm>
              <a:off x="1920" y="2592"/>
              <a:ext cx="912" cy="432"/>
            </a:xfrm>
            <a:prstGeom prst="line">
              <a:avLst/>
            </a:prstGeom>
            <a:noFill/>
            <a:ln w="38100">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9176" name="Line 21"/>
            <p:cNvSpPr>
              <a:spLocks noChangeShapeType="1"/>
            </p:cNvSpPr>
            <p:nvPr/>
          </p:nvSpPr>
          <p:spPr bwMode="auto">
            <a:xfrm>
              <a:off x="2832" y="3024"/>
              <a:ext cx="1008" cy="0"/>
            </a:xfrm>
            <a:prstGeom prst="line">
              <a:avLst/>
            </a:prstGeom>
            <a:noFill/>
            <a:ln w="38100">
              <a:solidFill>
                <a:srgbClr val="CC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pic>
        <p:nvPicPr>
          <p:cNvPr id="370710" name="Picture 22" descr="C:\Documents and Settings\Takashi\My Documents\OS\image\人.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43000" y="4648200"/>
            <a:ext cx="639763"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0711" name="Picture 23" descr="C:\Documents and Settings\Takashi\My Documents\OS\image\人.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95400" y="5638800"/>
            <a:ext cx="639763"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0713" name="Rectangle 25"/>
          <p:cNvSpPr>
            <a:spLocks noChangeArrowheads="1"/>
          </p:cNvSpPr>
          <p:nvPr/>
        </p:nvSpPr>
        <p:spPr bwMode="auto">
          <a:xfrm>
            <a:off x="7010400" y="3657600"/>
            <a:ext cx="1295400" cy="6858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スレッド1</a:t>
            </a:r>
          </a:p>
        </p:txBody>
      </p:sp>
      <p:sp>
        <p:nvSpPr>
          <p:cNvPr id="370714" name="Rectangle 26"/>
          <p:cNvSpPr>
            <a:spLocks noChangeArrowheads="1"/>
          </p:cNvSpPr>
          <p:nvPr/>
        </p:nvSpPr>
        <p:spPr bwMode="auto">
          <a:xfrm>
            <a:off x="7010400" y="4495800"/>
            <a:ext cx="1295400" cy="6858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スレッド2</a:t>
            </a:r>
          </a:p>
        </p:txBody>
      </p:sp>
      <p:sp>
        <p:nvSpPr>
          <p:cNvPr id="370715" name="Rectangle 27"/>
          <p:cNvSpPr>
            <a:spLocks noChangeArrowheads="1"/>
          </p:cNvSpPr>
          <p:nvPr/>
        </p:nvSpPr>
        <p:spPr bwMode="auto">
          <a:xfrm>
            <a:off x="7010400" y="5334000"/>
            <a:ext cx="1295400" cy="6858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スレッド3</a:t>
            </a:r>
          </a:p>
        </p:txBody>
      </p:sp>
      <p:sp>
        <p:nvSpPr>
          <p:cNvPr id="370716" name="Text Box 28"/>
          <p:cNvSpPr txBox="1">
            <a:spLocks noChangeArrowheads="1"/>
          </p:cNvSpPr>
          <p:nvPr/>
        </p:nvSpPr>
        <p:spPr bwMode="auto">
          <a:xfrm>
            <a:off x="2209800" y="6338888"/>
            <a:ext cx="66865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同時に複数のユーザがサーバを利用できる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70702"/>
                                        </p:tgtEl>
                                        <p:attrNameLst>
                                          <p:attrName>style.visibility</p:attrName>
                                        </p:attrNameLst>
                                      </p:cBhvr>
                                      <p:to>
                                        <p:strVal val="visible"/>
                                      </p:to>
                                    </p:set>
                                    <p:animEffect transition="in" filter="checkerboard(across)">
                                      <p:cBhvr>
                                        <p:cTn id="7" dur="500"/>
                                        <p:tgtEl>
                                          <p:spTgt spid="3707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70705"/>
                                        </p:tgtEl>
                                        <p:attrNameLst>
                                          <p:attrName>style.visibility</p:attrName>
                                        </p:attrNameLst>
                                      </p:cBhvr>
                                      <p:to>
                                        <p:strVal val="visible"/>
                                      </p:to>
                                    </p:set>
                                    <p:animEffect transition="in" filter="wipe(left)">
                                      <p:cBhvr>
                                        <p:cTn id="12" dur="500"/>
                                        <p:tgtEl>
                                          <p:spTgt spid="3707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70713"/>
                                        </p:tgtEl>
                                        <p:attrNameLst>
                                          <p:attrName>style.visibility</p:attrName>
                                        </p:attrNameLst>
                                      </p:cBhvr>
                                      <p:to>
                                        <p:strVal val="visible"/>
                                      </p:to>
                                    </p:set>
                                    <p:animEffect transition="in" filter="checkerboard(across)">
                                      <p:cBhvr>
                                        <p:cTn id="17" dur="500"/>
                                        <p:tgtEl>
                                          <p:spTgt spid="3707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70710"/>
                                        </p:tgtEl>
                                        <p:attrNameLst>
                                          <p:attrName>style.visibility</p:attrName>
                                        </p:attrNameLst>
                                      </p:cBhvr>
                                      <p:to>
                                        <p:strVal val="visible"/>
                                      </p:to>
                                    </p:set>
                                    <p:animEffect transition="in" filter="checkerboard(across)">
                                      <p:cBhvr>
                                        <p:cTn id="22" dur="500"/>
                                        <p:tgtEl>
                                          <p:spTgt spid="370710"/>
                                        </p:tgtEl>
                                      </p:cBhvr>
                                    </p:animEffect>
                                  </p:childTnLst>
                                </p:cTn>
                              </p:par>
                            </p:childTnLst>
                          </p:cTn>
                        </p:par>
                        <p:par>
                          <p:cTn id="23" fill="hold" nodeType="afterGroup">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370706"/>
                                        </p:tgtEl>
                                        <p:attrNameLst>
                                          <p:attrName>style.visibility</p:attrName>
                                        </p:attrNameLst>
                                      </p:cBhvr>
                                      <p:to>
                                        <p:strVal val="visible"/>
                                      </p:to>
                                    </p:set>
                                    <p:animEffect transition="in" filter="wipe(left)">
                                      <p:cBhvr>
                                        <p:cTn id="26" dur="500"/>
                                        <p:tgtEl>
                                          <p:spTgt spid="370706"/>
                                        </p:tgtEl>
                                      </p:cBhvr>
                                    </p:animEffect>
                                  </p:childTnLst>
                                </p:cTn>
                              </p:par>
                            </p:childTnLst>
                          </p:cTn>
                        </p:par>
                        <p:par>
                          <p:cTn id="27" fill="hold" nodeType="afterGroup">
                            <p:stCondLst>
                              <p:cond delay="1000"/>
                            </p:stCondLst>
                            <p:childTnLst>
                              <p:par>
                                <p:cTn id="28" presetID="5" presetClass="entr" presetSubtype="10" fill="hold" grpId="0" nodeType="afterEffect">
                                  <p:stCondLst>
                                    <p:cond delay="0"/>
                                  </p:stCondLst>
                                  <p:childTnLst>
                                    <p:set>
                                      <p:cBhvr>
                                        <p:cTn id="29" dur="1" fill="hold">
                                          <p:stCondLst>
                                            <p:cond delay="0"/>
                                          </p:stCondLst>
                                        </p:cTn>
                                        <p:tgtEl>
                                          <p:spTgt spid="370714"/>
                                        </p:tgtEl>
                                        <p:attrNameLst>
                                          <p:attrName>style.visibility</p:attrName>
                                        </p:attrNameLst>
                                      </p:cBhvr>
                                      <p:to>
                                        <p:strVal val="visible"/>
                                      </p:to>
                                    </p:set>
                                    <p:animEffect transition="in" filter="checkerboard(across)">
                                      <p:cBhvr>
                                        <p:cTn id="30" dur="500"/>
                                        <p:tgtEl>
                                          <p:spTgt spid="37071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nodeType="clickEffect">
                                  <p:stCondLst>
                                    <p:cond delay="0"/>
                                  </p:stCondLst>
                                  <p:childTnLst>
                                    <p:set>
                                      <p:cBhvr>
                                        <p:cTn id="34" dur="1" fill="hold">
                                          <p:stCondLst>
                                            <p:cond delay="0"/>
                                          </p:stCondLst>
                                        </p:cTn>
                                        <p:tgtEl>
                                          <p:spTgt spid="370711"/>
                                        </p:tgtEl>
                                        <p:attrNameLst>
                                          <p:attrName>style.visibility</p:attrName>
                                        </p:attrNameLst>
                                      </p:cBhvr>
                                      <p:to>
                                        <p:strVal val="visible"/>
                                      </p:to>
                                    </p:set>
                                    <p:animEffect transition="in" filter="checkerboard(across)">
                                      <p:cBhvr>
                                        <p:cTn id="35" dur="500"/>
                                        <p:tgtEl>
                                          <p:spTgt spid="370711"/>
                                        </p:tgtEl>
                                      </p:cBhvr>
                                    </p:animEffect>
                                  </p:childTnLst>
                                </p:cTn>
                              </p:par>
                            </p:childTnLst>
                          </p:cTn>
                        </p:par>
                        <p:par>
                          <p:cTn id="36" fill="hold" nodeType="afterGroup">
                            <p:stCondLst>
                              <p:cond delay="500"/>
                            </p:stCondLst>
                            <p:childTnLst>
                              <p:par>
                                <p:cTn id="37" presetID="22" presetClass="entr" presetSubtype="8" fill="hold" nodeType="afterEffect">
                                  <p:stCondLst>
                                    <p:cond delay="0"/>
                                  </p:stCondLst>
                                  <p:childTnLst>
                                    <p:set>
                                      <p:cBhvr>
                                        <p:cTn id="38" dur="1" fill="hold">
                                          <p:stCondLst>
                                            <p:cond delay="0"/>
                                          </p:stCondLst>
                                        </p:cTn>
                                        <p:tgtEl>
                                          <p:spTgt spid="370707"/>
                                        </p:tgtEl>
                                        <p:attrNameLst>
                                          <p:attrName>style.visibility</p:attrName>
                                        </p:attrNameLst>
                                      </p:cBhvr>
                                      <p:to>
                                        <p:strVal val="visible"/>
                                      </p:to>
                                    </p:set>
                                    <p:animEffect transition="in" filter="wipe(left)">
                                      <p:cBhvr>
                                        <p:cTn id="39" dur="500"/>
                                        <p:tgtEl>
                                          <p:spTgt spid="370707"/>
                                        </p:tgtEl>
                                      </p:cBhvr>
                                    </p:animEffect>
                                  </p:childTnLst>
                                </p:cTn>
                              </p:par>
                            </p:childTnLst>
                          </p:cTn>
                        </p:par>
                        <p:par>
                          <p:cTn id="40" fill="hold" nodeType="afterGroup">
                            <p:stCondLst>
                              <p:cond delay="1000"/>
                            </p:stCondLst>
                            <p:childTnLst>
                              <p:par>
                                <p:cTn id="41" presetID="5" presetClass="entr" presetSubtype="10" fill="hold" grpId="0" nodeType="afterEffect">
                                  <p:stCondLst>
                                    <p:cond delay="0"/>
                                  </p:stCondLst>
                                  <p:childTnLst>
                                    <p:set>
                                      <p:cBhvr>
                                        <p:cTn id="42" dur="1" fill="hold">
                                          <p:stCondLst>
                                            <p:cond delay="0"/>
                                          </p:stCondLst>
                                        </p:cTn>
                                        <p:tgtEl>
                                          <p:spTgt spid="370715"/>
                                        </p:tgtEl>
                                        <p:attrNameLst>
                                          <p:attrName>style.visibility</p:attrName>
                                        </p:attrNameLst>
                                      </p:cBhvr>
                                      <p:to>
                                        <p:strVal val="visible"/>
                                      </p:to>
                                    </p:set>
                                    <p:animEffect transition="in" filter="checkerboard(across)">
                                      <p:cBhvr>
                                        <p:cTn id="43" dur="500"/>
                                        <p:tgtEl>
                                          <p:spTgt spid="37071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70716"/>
                                        </p:tgtEl>
                                        <p:attrNameLst>
                                          <p:attrName>style.visibility</p:attrName>
                                        </p:attrNameLst>
                                      </p:cBhvr>
                                      <p:to>
                                        <p:strVal val="visible"/>
                                      </p:to>
                                    </p:set>
                                    <p:anim calcmode="lin" valueType="num">
                                      <p:cBhvr additive="base">
                                        <p:cTn id="48" dur="500" fill="hold"/>
                                        <p:tgtEl>
                                          <p:spTgt spid="370716"/>
                                        </p:tgtEl>
                                        <p:attrNameLst>
                                          <p:attrName>ppt_x</p:attrName>
                                        </p:attrNameLst>
                                      </p:cBhvr>
                                      <p:tavLst>
                                        <p:tav tm="0">
                                          <p:val>
                                            <p:strVal val="#ppt_x"/>
                                          </p:val>
                                        </p:tav>
                                        <p:tav tm="100000">
                                          <p:val>
                                            <p:strVal val="#ppt_x"/>
                                          </p:val>
                                        </p:tav>
                                      </p:tavLst>
                                    </p:anim>
                                    <p:anim calcmode="lin" valueType="num">
                                      <p:cBhvr additive="base">
                                        <p:cTn id="49" dur="500" fill="hold"/>
                                        <p:tgtEl>
                                          <p:spTgt spid="3707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706" grpId="0" animBg="1"/>
      <p:bldP spid="370713" grpId="0" animBg="1" autoUpdateAnimBg="0"/>
      <p:bldP spid="370714" grpId="0" animBg="1" autoUpdateAnimBg="0"/>
      <p:bldP spid="370715" grpId="0" animBg="1" autoUpdateAnimBg="0"/>
      <p:bldP spid="370716"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スレッドの利用</a:t>
            </a:r>
          </a:p>
        </p:txBody>
      </p:sp>
      <p:sp>
        <p:nvSpPr>
          <p:cNvPr id="50179" name="Rectangle 3"/>
          <p:cNvSpPr>
            <a:spLocks noGrp="1" noChangeArrowheads="1"/>
          </p:cNvSpPr>
          <p:nvPr>
            <p:ph type="body" idx="1"/>
          </p:nvPr>
        </p:nvSpPr>
        <p:spPr>
          <a:xfrm>
            <a:off x="685800" y="1981200"/>
            <a:ext cx="7772400" cy="1371600"/>
          </a:xfrm>
        </p:spPr>
        <p:txBody>
          <a:bodyPr/>
          <a:lstStyle/>
          <a:p>
            <a:pPr eaLnBrk="1" hangingPunct="1"/>
            <a:r>
              <a:rPr lang="en-US" altLang="ja-JP">
                <a:latin typeface="Times New Roman" panose="02020603050405020304" pitchFamily="18" charset="0"/>
              </a:rPr>
              <a:t>CPU</a:t>
            </a:r>
            <a:r>
              <a:rPr lang="ja-JP" altLang="en-US">
                <a:latin typeface="Times New Roman" panose="02020603050405020304" pitchFamily="18" charset="0"/>
              </a:rPr>
              <a:t>処理と入出力のオーバラップ</a:t>
            </a:r>
          </a:p>
          <a:p>
            <a:pPr lvl="1" eaLnBrk="1" hangingPunct="1"/>
            <a:r>
              <a:rPr lang="en-US" altLang="ja-JP">
                <a:latin typeface="Times New Roman" panose="02020603050405020304" pitchFamily="18" charset="0"/>
              </a:rPr>
              <a:t>CPU</a:t>
            </a:r>
            <a:r>
              <a:rPr lang="ja-JP" altLang="en-US">
                <a:latin typeface="Times New Roman" panose="02020603050405020304" pitchFamily="18" charset="0"/>
              </a:rPr>
              <a:t>処理と入出力処理を別のスレッドで実行</a:t>
            </a:r>
          </a:p>
        </p:txBody>
      </p:sp>
      <p:sp>
        <p:nvSpPr>
          <p:cNvPr id="50180" name="Text Box 4"/>
          <p:cNvSpPr txBox="1">
            <a:spLocks noChangeArrowheads="1"/>
          </p:cNvSpPr>
          <p:nvPr/>
        </p:nvSpPr>
        <p:spPr bwMode="auto">
          <a:xfrm>
            <a:off x="381000" y="3830638"/>
            <a:ext cx="13874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CPU</a:t>
            </a:r>
            <a:r>
              <a:rPr lang="ja-JP" altLang="en-US"/>
              <a:t>処理</a:t>
            </a:r>
          </a:p>
          <a:p>
            <a:pPr eaLnBrk="1" hangingPunct="1"/>
            <a:r>
              <a:rPr lang="ja-JP" altLang="en-US"/>
              <a:t>スレッド</a:t>
            </a:r>
          </a:p>
        </p:txBody>
      </p:sp>
      <p:sp>
        <p:nvSpPr>
          <p:cNvPr id="50181" name="Text Box 5"/>
          <p:cNvSpPr txBox="1">
            <a:spLocks noChangeArrowheads="1"/>
          </p:cNvSpPr>
          <p:nvPr/>
        </p:nvSpPr>
        <p:spPr bwMode="auto">
          <a:xfrm>
            <a:off x="381000" y="4724400"/>
            <a:ext cx="17081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入出力処理</a:t>
            </a:r>
          </a:p>
          <a:p>
            <a:pPr eaLnBrk="1" hangingPunct="1"/>
            <a:r>
              <a:rPr lang="ja-JP" altLang="en-US"/>
              <a:t>スレッド</a:t>
            </a:r>
          </a:p>
        </p:txBody>
      </p:sp>
      <p:sp>
        <p:nvSpPr>
          <p:cNvPr id="371718" name="Line 6"/>
          <p:cNvSpPr>
            <a:spLocks noChangeShapeType="1"/>
          </p:cNvSpPr>
          <p:nvPr/>
        </p:nvSpPr>
        <p:spPr bwMode="auto">
          <a:xfrm>
            <a:off x="2133600" y="4343400"/>
            <a:ext cx="8382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71719" name="AutoShape 7"/>
          <p:cNvSpPr>
            <a:spLocks noChangeArrowheads="1"/>
          </p:cNvSpPr>
          <p:nvPr/>
        </p:nvSpPr>
        <p:spPr bwMode="auto">
          <a:xfrm>
            <a:off x="1905000" y="3276600"/>
            <a:ext cx="1524000" cy="609600"/>
          </a:xfrm>
          <a:prstGeom prst="wedgeRoundRectCallout">
            <a:avLst>
              <a:gd name="adj1" fmla="val 18856"/>
              <a:gd name="adj2" fmla="val 12474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入力要求</a:t>
            </a:r>
          </a:p>
        </p:txBody>
      </p:sp>
      <p:grpSp>
        <p:nvGrpSpPr>
          <p:cNvPr id="371735" name="Group 23"/>
          <p:cNvGrpSpPr>
            <a:grpSpLocks/>
          </p:cNvGrpSpPr>
          <p:nvPr/>
        </p:nvGrpSpPr>
        <p:grpSpPr bwMode="auto">
          <a:xfrm>
            <a:off x="2286000" y="4343400"/>
            <a:ext cx="793750" cy="762000"/>
            <a:chOff x="1440" y="2736"/>
            <a:chExt cx="500" cy="480"/>
          </a:xfrm>
        </p:grpSpPr>
        <p:sp>
          <p:nvSpPr>
            <p:cNvPr id="50200" name="Line 8"/>
            <p:cNvSpPr>
              <a:spLocks noChangeShapeType="1"/>
            </p:cNvSpPr>
            <p:nvPr/>
          </p:nvSpPr>
          <p:spPr bwMode="auto">
            <a:xfrm>
              <a:off x="1872" y="2736"/>
              <a:ext cx="0" cy="48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0201" name="Text Box 9"/>
            <p:cNvSpPr txBox="1">
              <a:spLocks noChangeArrowheads="1"/>
            </p:cNvSpPr>
            <p:nvPr/>
          </p:nvSpPr>
          <p:spPr bwMode="auto">
            <a:xfrm>
              <a:off x="1440" y="2784"/>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生成</a:t>
              </a:r>
            </a:p>
          </p:txBody>
        </p:sp>
      </p:grpSp>
      <p:sp>
        <p:nvSpPr>
          <p:cNvPr id="371722" name="Line 10"/>
          <p:cNvSpPr>
            <a:spLocks noChangeShapeType="1"/>
          </p:cNvSpPr>
          <p:nvPr/>
        </p:nvSpPr>
        <p:spPr bwMode="auto">
          <a:xfrm>
            <a:off x="2971800" y="5105400"/>
            <a:ext cx="304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71723" name="AutoShape 11"/>
          <p:cNvSpPr>
            <a:spLocks noChangeArrowheads="1"/>
          </p:cNvSpPr>
          <p:nvPr/>
        </p:nvSpPr>
        <p:spPr bwMode="auto">
          <a:xfrm>
            <a:off x="3429000" y="5334000"/>
            <a:ext cx="1524000" cy="762000"/>
          </a:xfrm>
          <a:prstGeom prst="wedgeRoundRectCallout">
            <a:avLst>
              <a:gd name="adj1" fmla="val -60208"/>
              <a:gd name="adj2" fmla="val -8208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システムコール</a:t>
            </a:r>
          </a:p>
        </p:txBody>
      </p:sp>
      <p:grpSp>
        <p:nvGrpSpPr>
          <p:cNvPr id="371726" name="Group 14"/>
          <p:cNvGrpSpPr>
            <a:grpSpLocks/>
          </p:cNvGrpSpPr>
          <p:nvPr/>
        </p:nvGrpSpPr>
        <p:grpSpPr bwMode="auto">
          <a:xfrm>
            <a:off x="3200400" y="4648200"/>
            <a:ext cx="1905000" cy="457200"/>
            <a:chOff x="2016" y="2928"/>
            <a:chExt cx="1200" cy="288"/>
          </a:xfrm>
        </p:grpSpPr>
        <p:sp>
          <p:nvSpPr>
            <p:cNvPr id="50198" name="Line 12"/>
            <p:cNvSpPr>
              <a:spLocks noChangeShapeType="1"/>
            </p:cNvSpPr>
            <p:nvPr/>
          </p:nvSpPr>
          <p:spPr bwMode="auto">
            <a:xfrm>
              <a:off x="2064" y="3216"/>
              <a:ext cx="1152" cy="0"/>
            </a:xfrm>
            <a:prstGeom prst="line">
              <a:avLst/>
            </a:prstGeom>
            <a:noFill/>
            <a:ln w="38100">
              <a:solidFill>
                <a:srgbClr val="FFFF99"/>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0199" name="Text Box 13"/>
            <p:cNvSpPr txBox="1">
              <a:spLocks noChangeArrowheads="1"/>
            </p:cNvSpPr>
            <p:nvPr/>
          </p:nvSpPr>
          <p:spPr bwMode="auto">
            <a:xfrm>
              <a:off x="2016" y="2928"/>
              <a:ext cx="11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ブロック状態</a:t>
              </a:r>
            </a:p>
          </p:txBody>
        </p:sp>
      </p:grpSp>
      <p:sp>
        <p:nvSpPr>
          <p:cNvPr id="371727" name="Line 15"/>
          <p:cNvSpPr>
            <a:spLocks noChangeShapeType="1"/>
          </p:cNvSpPr>
          <p:nvPr/>
        </p:nvSpPr>
        <p:spPr bwMode="auto">
          <a:xfrm>
            <a:off x="2971800" y="4343400"/>
            <a:ext cx="21336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71728" name="AutoShape 16"/>
          <p:cNvSpPr>
            <a:spLocks noChangeArrowheads="1"/>
          </p:cNvSpPr>
          <p:nvPr/>
        </p:nvSpPr>
        <p:spPr bwMode="auto">
          <a:xfrm>
            <a:off x="5105400" y="5638800"/>
            <a:ext cx="1524000" cy="457200"/>
          </a:xfrm>
          <a:prstGeom prst="wedgeRoundRectCallout">
            <a:avLst>
              <a:gd name="adj1" fmla="val -51148"/>
              <a:gd name="adj2" fmla="val -16666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入力完了</a:t>
            </a:r>
          </a:p>
        </p:txBody>
      </p:sp>
      <p:grpSp>
        <p:nvGrpSpPr>
          <p:cNvPr id="371736" name="Group 24"/>
          <p:cNvGrpSpPr>
            <a:grpSpLocks/>
          </p:cNvGrpSpPr>
          <p:nvPr/>
        </p:nvGrpSpPr>
        <p:grpSpPr bwMode="auto">
          <a:xfrm>
            <a:off x="5105400" y="4343400"/>
            <a:ext cx="304800" cy="762000"/>
            <a:chOff x="3216" y="2736"/>
            <a:chExt cx="192" cy="480"/>
          </a:xfrm>
        </p:grpSpPr>
        <p:sp>
          <p:nvSpPr>
            <p:cNvPr id="50196" name="Line 17"/>
            <p:cNvSpPr>
              <a:spLocks noChangeShapeType="1"/>
            </p:cNvSpPr>
            <p:nvPr/>
          </p:nvSpPr>
          <p:spPr bwMode="auto">
            <a:xfrm>
              <a:off x="3216" y="3216"/>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0197" name="Line 18"/>
            <p:cNvSpPr>
              <a:spLocks noChangeShapeType="1"/>
            </p:cNvSpPr>
            <p:nvPr/>
          </p:nvSpPr>
          <p:spPr bwMode="auto">
            <a:xfrm>
              <a:off x="3216" y="2736"/>
              <a:ext cx="1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71732" name="Line 20"/>
          <p:cNvSpPr>
            <a:spLocks noChangeShapeType="1"/>
          </p:cNvSpPr>
          <p:nvPr/>
        </p:nvSpPr>
        <p:spPr bwMode="auto">
          <a:xfrm>
            <a:off x="5410200" y="4343400"/>
            <a:ext cx="13716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71734" name="Group 22"/>
          <p:cNvGrpSpPr>
            <a:grpSpLocks/>
          </p:cNvGrpSpPr>
          <p:nvPr/>
        </p:nvGrpSpPr>
        <p:grpSpPr bwMode="auto">
          <a:xfrm>
            <a:off x="5334000" y="4343400"/>
            <a:ext cx="793750" cy="762000"/>
            <a:chOff x="3360" y="2736"/>
            <a:chExt cx="500" cy="480"/>
          </a:xfrm>
        </p:grpSpPr>
        <p:sp>
          <p:nvSpPr>
            <p:cNvPr id="50194" name="Line 19"/>
            <p:cNvSpPr>
              <a:spLocks noChangeShapeType="1"/>
            </p:cNvSpPr>
            <p:nvPr/>
          </p:nvSpPr>
          <p:spPr bwMode="auto">
            <a:xfrm flipV="1">
              <a:off x="3408" y="2736"/>
              <a:ext cx="0" cy="48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0195" name="Text Box 21"/>
            <p:cNvSpPr txBox="1">
              <a:spLocks noChangeArrowheads="1"/>
            </p:cNvSpPr>
            <p:nvPr/>
          </p:nvSpPr>
          <p:spPr bwMode="auto">
            <a:xfrm>
              <a:off x="3360" y="2784"/>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消滅</a:t>
              </a:r>
            </a:p>
          </p:txBody>
        </p:sp>
      </p:grpSp>
      <p:sp>
        <p:nvSpPr>
          <p:cNvPr id="371737" name="Text Box 25"/>
          <p:cNvSpPr txBox="1">
            <a:spLocks noChangeArrowheads="1"/>
          </p:cNvSpPr>
          <p:nvPr/>
        </p:nvSpPr>
        <p:spPr bwMode="auto">
          <a:xfrm>
            <a:off x="1676400" y="6096000"/>
            <a:ext cx="6750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入力待ちの間も</a:t>
            </a:r>
            <a:r>
              <a:rPr lang="en-US" altLang="ja-JP" sz="2800"/>
              <a:t>CPU</a:t>
            </a:r>
            <a:r>
              <a:rPr lang="ja-JP" altLang="en-US" sz="2800"/>
              <a:t>処理をすることができる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1718"/>
                                        </p:tgtEl>
                                        <p:attrNameLst>
                                          <p:attrName>style.visibility</p:attrName>
                                        </p:attrNameLst>
                                      </p:cBhvr>
                                      <p:to>
                                        <p:strVal val="visible"/>
                                      </p:to>
                                    </p:set>
                                    <p:animEffect transition="in" filter="wipe(left)">
                                      <p:cBhvr>
                                        <p:cTn id="7" dur="500"/>
                                        <p:tgtEl>
                                          <p:spTgt spid="3717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1719"/>
                                        </p:tgtEl>
                                        <p:attrNameLst>
                                          <p:attrName>style.visibility</p:attrName>
                                        </p:attrNameLst>
                                      </p:cBhvr>
                                      <p:to>
                                        <p:strVal val="visible"/>
                                      </p:to>
                                    </p:set>
                                    <p:animEffect transition="in" filter="checkerboard(across)">
                                      <p:cBhvr>
                                        <p:cTn id="12" dur="500"/>
                                        <p:tgtEl>
                                          <p:spTgt spid="3717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71735"/>
                                        </p:tgtEl>
                                        <p:attrNameLst>
                                          <p:attrName>style.visibility</p:attrName>
                                        </p:attrNameLst>
                                      </p:cBhvr>
                                      <p:to>
                                        <p:strVal val="visible"/>
                                      </p:to>
                                    </p:set>
                                    <p:animEffect transition="in" filter="wipe(up)">
                                      <p:cBhvr>
                                        <p:cTn id="17" dur="500"/>
                                        <p:tgtEl>
                                          <p:spTgt spid="3717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71722"/>
                                        </p:tgtEl>
                                        <p:attrNameLst>
                                          <p:attrName>style.visibility</p:attrName>
                                        </p:attrNameLst>
                                      </p:cBhvr>
                                      <p:to>
                                        <p:strVal val="visible"/>
                                      </p:to>
                                    </p:set>
                                    <p:animEffect transition="in" filter="wipe(left)">
                                      <p:cBhvr>
                                        <p:cTn id="22" dur="500"/>
                                        <p:tgtEl>
                                          <p:spTgt spid="3717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71723"/>
                                        </p:tgtEl>
                                        <p:attrNameLst>
                                          <p:attrName>style.visibility</p:attrName>
                                        </p:attrNameLst>
                                      </p:cBhvr>
                                      <p:to>
                                        <p:strVal val="visible"/>
                                      </p:to>
                                    </p:set>
                                    <p:animEffect transition="in" filter="checkerboard(across)">
                                      <p:cBhvr>
                                        <p:cTn id="27" dur="500"/>
                                        <p:tgtEl>
                                          <p:spTgt spid="37172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71726"/>
                                        </p:tgtEl>
                                        <p:attrNameLst>
                                          <p:attrName>style.visibility</p:attrName>
                                        </p:attrNameLst>
                                      </p:cBhvr>
                                      <p:to>
                                        <p:strVal val="visible"/>
                                      </p:to>
                                    </p:set>
                                    <p:animEffect transition="in" filter="wipe(left)">
                                      <p:cBhvr>
                                        <p:cTn id="32" dur="500"/>
                                        <p:tgtEl>
                                          <p:spTgt spid="3717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71727"/>
                                        </p:tgtEl>
                                        <p:attrNameLst>
                                          <p:attrName>style.visibility</p:attrName>
                                        </p:attrNameLst>
                                      </p:cBhvr>
                                      <p:to>
                                        <p:strVal val="visible"/>
                                      </p:to>
                                    </p:set>
                                    <p:animEffect transition="in" filter="wipe(left)">
                                      <p:cBhvr>
                                        <p:cTn id="37" dur="500"/>
                                        <p:tgtEl>
                                          <p:spTgt spid="37172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71728"/>
                                        </p:tgtEl>
                                        <p:attrNameLst>
                                          <p:attrName>style.visibility</p:attrName>
                                        </p:attrNameLst>
                                      </p:cBhvr>
                                      <p:to>
                                        <p:strVal val="visible"/>
                                      </p:to>
                                    </p:set>
                                    <p:animEffect transition="in" filter="checkerboard(across)">
                                      <p:cBhvr>
                                        <p:cTn id="42" dur="500"/>
                                        <p:tgtEl>
                                          <p:spTgt spid="37172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371736"/>
                                        </p:tgtEl>
                                        <p:attrNameLst>
                                          <p:attrName>style.visibility</p:attrName>
                                        </p:attrNameLst>
                                      </p:cBhvr>
                                      <p:to>
                                        <p:strVal val="visible"/>
                                      </p:to>
                                    </p:set>
                                    <p:animEffect transition="in" filter="wipe(left)">
                                      <p:cBhvr>
                                        <p:cTn id="47" dur="500"/>
                                        <p:tgtEl>
                                          <p:spTgt spid="37173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371734"/>
                                        </p:tgtEl>
                                        <p:attrNameLst>
                                          <p:attrName>style.visibility</p:attrName>
                                        </p:attrNameLst>
                                      </p:cBhvr>
                                      <p:to>
                                        <p:strVal val="visible"/>
                                      </p:to>
                                    </p:set>
                                    <p:animEffect transition="in" filter="wipe(down)">
                                      <p:cBhvr>
                                        <p:cTn id="52" dur="500"/>
                                        <p:tgtEl>
                                          <p:spTgt spid="37173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71732"/>
                                        </p:tgtEl>
                                        <p:attrNameLst>
                                          <p:attrName>style.visibility</p:attrName>
                                        </p:attrNameLst>
                                      </p:cBhvr>
                                      <p:to>
                                        <p:strVal val="visible"/>
                                      </p:to>
                                    </p:set>
                                    <p:animEffect transition="in" filter="wipe(left)">
                                      <p:cBhvr>
                                        <p:cTn id="57" dur="500"/>
                                        <p:tgtEl>
                                          <p:spTgt spid="37173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71737"/>
                                        </p:tgtEl>
                                        <p:attrNameLst>
                                          <p:attrName>style.visibility</p:attrName>
                                        </p:attrNameLst>
                                      </p:cBhvr>
                                      <p:to>
                                        <p:strVal val="visible"/>
                                      </p:to>
                                    </p:set>
                                    <p:anim calcmode="lin" valueType="num">
                                      <p:cBhvr additive="base">
                                        <p:cTn id="62" dur="500" fill="hold"/>
                                        <p:tgtEl>
                                          <p:spTgt spid="371737"/>
                                        </p:tgtEl>
                                        <p:attrNameLst>
                                          <p:attrName>ppt_x</p:attrName>
                                        </p:attrNameLst>
                                      </p:cBhvr>
                                      <p:tavLst>
                                        <p:tav tm="0">
                                          <p:val>
                                            <p:strVal val="#ppt_x"/>
                                          </p:val>
                                        </p:tav>
                                        <p:tav tm="100000">
                                          <p:val>
                                            <p:strVal val="#ppt_x"/>
                                          </p:val>
                                        </p:tav>
                                      </p:tavLst>
                                    </p:anim>
                                    <p:anim calcmode="lin" valueType="num">
                                      <p:cBhvr additive="base">
                                        <p:cTn id="63" dur="500" fill="hold"/>
                                        <p:tgtEl>
                                          <p:spTgt spid="3717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18" grpId="0" animBg="1"/>
      <p:bldP spid="371719" grpId="0" animBg="1" autoUpdateAnimBg="0"/>
      <p:bldP spid="371722" grpId="0" animBg="1"/>
      <p:bldP spid="371723" grpId="0" animBg="1" autoUpdateAnimBg="0"/>
      <p:bldP spid="371727" grpId="0" animBg="1"/>
      <p:bldP spid="371728" grpId="0" animBg="1" autoUpdateAnimBg="0"/>
      <p:bldP spid="371732" grpId="0" animBg="1"/>
      <p:bldP spid="37173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00100"/>
            <a:ext cx="7772400" cy="762000"/>
          </a:xfrm>
        </p:spPr>
        <p:txBody>
          <a:bodyPr/>
          <a:lstStyle/>
          <a:p>
            <a:pPr eaLnBrk="1" hangingPunct="1"/>
            <a:r>
              <a:rPr lang="ja-JP" altLang="en-US"/>
              <a:t>プログラムの呼び出し</a:t>
            </a:r>
          </a:p>
        </p:txBody>
      </p:sp>
      <p:sp>
        <p:nvSpPr>
          <p:cNvPr id="7171" name="Text Box 3"/>
          <p:cNvSpPr txBox="1">
            <a:spLocks noChangeArrowheads="1"/>
          </p:cNvSpPr>
          <p:nvPr/>
        </p:nvSpPr>
        <p:spPr bwMode="auto">
          <a:xfrm>
            <a:off x="304800" y="27432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7172" name="Text Box 4"/>
          <p:cNvSpPr txBox="1">
            <a:spLocks noChangeArrowheads="1"/>
          </p:cNvSpPr>
          <p:nvPr/>
        </p:nvSpPr>
        <p:spPr bwMode="auto">
          <a:xfrm>
            <a:off x="304800" y="36576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p:txBody>
      </p:sp>
      <p:sp>
        <p:nvSpPr>
          <p:cNvPr id="7173" name="Text Box 5"/>
          <p:cNvSpPr txBox="1">
            <a:spLocks noChangeArrowheads="1"/>
          </p:cNvSpPr>
          <p:nvPr/>
        </p:nvSpPr>
        <p:spPr bwMode="auto">
          <a:xfrm>
            <a:off x="304800" y="4648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C</a:t>
            </a:r>
          </a:p>
        </p:txBody>
      </p:sp>
      <p:sp>
        <p:nvSpPr>
          <p:cNvPr id="209926" name="Line 6"/>
          <p:cNvSpPr>
            <a:spLocks noChangeShapeType="1"/>
          </p:cNvSpPr>
          <p:nvPr/>
        </p:nvSpPr>
        <p:spPr bwMode="auto">
          <a:xfrm>
            <a:off x="2057400" y="2971800"/>
            <a:ext cx="1143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27" name="Line 7"/>
          <p:cNvSpPr>
            <a:spLocks noChangeShapeType="1"/>
          </p:cNvSpPr>
          <p:nvPr/>
        </p:nvSpPr>
        <p:spPr bwMode="auto">
          <a:xfrm>
            <a:off x="3200400" y="29718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0" name="Line 10"/>
          <p:cNvSpPr>
            <a:spLocks noChangeShapeType="1"/>
          </p:cNvSpPr>
          <p:nvPr/>
        </p:nvSpPr>
        <p:spPr bwMode="auto">
          <a:xfrm>
            <a:off x="3200400" y="3886200"/>
            <a:ext cx="1828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1" name="Line 11"/>
          <p:cNvSpPr>
            <a:spLocks noChangeShapeType="1"/>
          </p:cNvSpPr>
          <p:nvPr/>
        </p:nvSpPr>
        <p:spPr bwMode="auto">
          <a:xfrm flipV="1">
            <a:off x="5029200" y="2971800"/>
            <a:ext cx="0" cy="9144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2" name="Line 12"/>
          <p:cNvSpPr>
            <a:spLocks noChangeShapeType="1"/>
          </p:cNvSpPr>
          <p:nvPr/>
        </p:nvSpPr>
        <p:spPr bwMode="auto">
          <a:xfrm flipV="1">
            <a:off x="5029200" y="2971800"/>
            <a:ext cx="1447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3" name="Line 13"/>
          <p:cNvSpPr>
            <a:spLocks noChangeShapeType="1"/>
          </p:cNvSpPr>
          <p:nvPr/>
        </p:nvSpPr>
        <p:spPr bwMode="auto">
          <a:xfrm>
            <a:off x="3733800" y="4876800"/>
            <a:ext cx="2209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4" name="Line 14"/>
          <p:cNvSpPr>
            <a:spLocks noChangeShapeType="1"/>
          </p:cNvSpPr>
          <p:nvPr/>
        </p:nvSpPr>
        <p:spPr bwMode="auto">
          <a:xfrm flipV="1">
            <a:off x="5943600" y="3886200"/>
            <a:ext cx="0" cy="990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6" name="Line 16"/>
          <p:cNvSpPr>
            <a:spLocks noChangeShapeType="1"/>
          </p:cNvSpPr>
          <p:nvPr/>
        </p:nvSpPr>
        <p:spPr bwMode="auto">
          <a:xfrm flipV="1">
            <a:off x="7162800" y="3886200"/>
            <a:ext cx="0" cy="990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7" name="Line 17"/>
          <p:cNvSpPr>
            <a:spLocks noChangeShapeType="1"/>
          </p:cNvSpPr>
          <p:nvPr/>
        </p:nvSpPr>
        <p:spPr bwMode="auto">
          <a:xfrm>
            <a:off x="7162800" y="4876800"/>
            <a:ext cx="7620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09938" name="AutoShape 18"/>
          <p:cNvSpPr>
            <a:spLocks noChangeArrowheads="1"/>
          </p:cNvSpPr>
          <p:nvPr/>
        </p:nvSpPr>
        <p:spPr bwMode="auto">
          <a:xfrm>
            <a:off x="533400" y="1600200"/>
            <a:ext cx="1905000" cy="914400"/>
          </a:xfrm>
          <a:prstGeom prst="wedgeRoundRectCallout">
            <a:avLst>
              <a:gd name="adj1" fmla="val 91833"/>
              <a:gd name="adj2" fmla="val 98611"/>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a:p>
            <a:pPr eaLnBrk="1" hangingPunct="1"/>
            <a:r>
              <a:rPr lang="ja-JP" altLang="en-US"/>
              <a:t>呼び出し</a:t>
            </a:r>
          </a:p>
          <a:p>
            <a:pPr algn="ctr" eaLnBrk="1" hangingPunct="1"/>
            <a:endParaRPr lang="ja-JP" altLang="en-US"/>
          </a:p>
        </p:txBody>
      </p:sp>
      <p:grpSp>
        <p:nvGrpSpPr>
          <p:cNvPr id="209971" name="Group 51"/>
          <p:cNvGrpSpPr>
            <a:grpSpLocks/>
          </p:cNvGrpSpPr>
          <p:nvPr/>
        </p:nvGrpSpPr>
        <p:grpSpPr bwMode="auto">
          <a:xfrm>
            <a:off x="3200400" y="2514600"/>
            <a:ext cx="1828800" cy="457200"/>
            <a:chOff x="2064" y="1104"/>
            <a:chExt cx="1152" cy="288"/>
          </a:xfrm>
        </p:grpSpPr>
        <p:sp>
          <p:nvSpPr>
            <p:cNvPr id="7190" name="Line 49"/>
            <p:cNvSpPr>
              <a:spLocks noChangeShapeType="1"/>
            </p:cNvSpPr>
            <p:nvPr/>
          </p:nvSpPr>
          <p:spPr bwMode="auto">
            <a:xfrm>
              <a:off x="2064" y="1392"/>
              <a:ext cx="1152" cy="0"/>
            </a:xfrm>
            <a:prstGeom prst="line">
              <a:avLst/>
            </a:prstGeom>
            <a:noFill/>
            <a:ln w="28575">
              <a:solidFill>
                <a:srgbClr val="FFFF99"/>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91" name="Text Box 50"/>
            <p:cNvSpPr txBox="1">
              <a:spLocks noChangeArrowheads="1"/>
            </p:cNvSpPr>
            <p:nvPr/>
          </p:nvSpPr>
          <p:spPr bwMode="auto">
            <a:xfrm>
              <a:off x="2064" y="1104"/>
              <a:ext cx="85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返答待ち</a:t>
              </a:r>
            </a:p>
          </p:txBody>
        </p:sp>
      </p:grpSp>
      <p:grpSp>
        <p:nvGrpSpPr>
          <p:cNvPr id="209974" name="Group 54"/>
          <p:cNvGrpSpPr>
            <a:grpSpLocks/>
          </p:cNvGrpSpPr>
          <p:nvPr/>
        </p:nvGrpSpPr>
        <p:grpSpPr bwMode="auto">
          <a:xfrm>
            <a:off x="5943600" y="3886200"/>
            <a:ext cx="1219200" cy="990600"/>
            <a:chOff x="3744" y="2448"/>
            <a:chExt cx="768" cy="624"/>
          </a:xfrm>
        </p:grpSpPr>
        <p:sp>
          <p:nvSpPr>
            <p:cNvPr id="7188" name="Line 15"/>
            <p:cNvSpPr>
              <a:spLocks noChangeShapeType="1"/>
            </p:cNvSpPr>
            <p:nvPr/>
          </p:nvSpPr>
          <p:spPr bwMode="auto">
            <a:xfrm>
              <a:off x="3744" y="2448"/>
              <a:ext cx="76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89" name="Line 52"/>
            <p:cNvSpPr>
              <a:spLocks noChangeShapeType="1"/>
            </p:cNvSpPr>
            <p:nvPr/>
          </p:nvSpPr>
          <p:spPr bwMode="auto">
            <a:xfrm>
              <a:off x="3744" y="3072"/>
              <a:ext cx="768" cy="0"/>
            </a:xfrm>
            <a:prstGeom prst="line">
              <a:avLst/>
            </a:prstGeom>
            <a:noFill/>
            <a:ln w="28575">
              <a:solidFill>
                <a:srgbClr val="FFFF99"/>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09973" name="AutoShape 53"/>
          <p:cNvSpPr>
            <a:spLocks noChangeArrowheads="1"/>
          </p:cNvSpPr>
          <p:nvPr/>
        </p:nvSpPr>
        <p:spPr bwMode="auto">
          <a:xfrm>
            <a:off x="5410200" y="1752600"/>
            <a:ext cx="1600200" cy="914400"/>
          </a:xfrm>
          <a:prstGeom prst="wedgeRoundRectCallout">
            <a:avLst>
              <a:gd name="adj1" fmla="val -71032"/>
              <a:gd name="adj2" fmla="val 181426"/>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呼び出し</a:t>
            </a:r>
          </a:p>
          <a:p>
            <a:pPr eaLnBrk="1" hangingPunct="1"/>
            <a:r>
              <a:rPr lang="ja-JP" altLang="en-US"/>
              <a:t>終了</a:t>
            </a:r>
          </a:p>
          <a:p>
            <a:pPr algn="ctr" eaLnBrk="1" hangingPunct="1"/>
            <a:endParaRPr lang="ja-JP" altLang="en-US"/>
          </a:p>
        </p:txBody>
      </p:sp>
      <p:sp>
        <p:nvSpPr>
          <p:cNvPr id="209975" name="Text Box 55"/>
          <p:cNvSpPr txBox="1">
            <a:spLocks noChangeArrowheads="1"/>
          </p:cNvSpPr>
          <p:nvPr/>
        </p:nvSpPr>
        <p:spPr bwMode="auto">
          <a:xfrm>
            <a:off x="1219200" y="5257800"/>
            <a:ext cx="50736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プログラムは他のプログラムから</a:t>
            </a:r>
          </a:p>
          <a:p>
            <a:pPr eaLnBrk="1" hangingPunct="1"/>
            <a:r>
              <a:rPr lang="ja-JP" altLang="en-US" sz="2800"/>
              <a:t>呼び出される場合もある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9926"/>
                                        </p:tgtEl>
                                        <p:attrNameLst>
                                          <p:attrName>style.visibility</p:attrName>
                                        </p:attrNameLst>
                                      </p:cBhvr>
                                      <p:to>
                                        <p:strVal val="visible"/>
                                      </p:to>
                                    </p:set>
                                    <p:animEffect transition="in" filter="wipe(left)">
                                      <p:cBhvr>
                                        <p:cTn id="7" dur="500"/>
                                        <p:tgtEl>
                                          <p:spTgt spid="2099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9938"/>
                                        </p:tgtEl>
                                        <p:attrNameLst>
                                          <p:attrName>style.visibility</p:attrName>
                                        </p:attrNameLst>
                                      </p:cBhvr>
                                      <p:to>
                                        <p:strVal val="visible"/>
                                      </p:to>
                                    </p:set>
                                    <p:animEffect transition="in" filter="checkerboard(across)">
                                      <p:cBhvr>
                                        <p:cTn id="12" dur="500"/>
                                        <p:tgtEl>
                                          <p:spTgt spid="2099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09927"/>
                                        </p:tgtEl>
                                        <p:attrNameLst>
                                          <p:attrName>style.visibility</p:attrName>
                                        </p:attrNameLst>
                                      </p:cBhvr>
                                      <p:to>
                                        <p:strVal val="visible"/>
                                      </p:to>
                                    </p:set>
                                    <p:animEffect transition="in" filter="wipe(up)">
                                      <p:cBhvr>
                                        <p:cTn id="17" dur="500"/>
                                        <p:tgtEl>
                                          <p:spTgt spid="209927"/>
                                        </p:tgtEl>
                                      </p:cBhvr>
                                    </p:animEffect>
                                  </p:childTnLst>
                                </p:cTn>
                              </p:par>
                            </p:childTnLst>
                          </p:cTn>
                        </p:par>
                        <p:par>
                          <p:cTn id="18" fill="hold" nodeType="afterGroup">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209930"/>
                                        </p:tgtEl>
                                        <p:attrNameLst>
                                          <p:attrName>style.visibility</p:attrName>
                                        </p:attrNameLst>
                                      </p:cBhvr>
                                      <p:to>
                                        <p:strVal val="visible"/>
                                      </p:to>
                                    </p:set>
                                    <p:animEffect transition="in" filter="wipe(left)">
                                      <p:cBhvr>
                                        <p:cTn id="21" dur="500"/>
                                        <p:tgtEl>
                                          <p:spTgt spid="20993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209971"/>
                                        </p:tgtEl>
                                        <p:attrNameLst>
                                          <p:attrName>style.visibility</p:attrName>
                                        </p:attrNameLst>
                                      </p:cBhvr>
                                      <p:to>
                                        <p:strVal val="visible"/>
                                      </p:to>
                                    </p:set>
                                    <p:animEffect transition="in" filter="wipe(left)">
                                      <p:cBhvr>
                                        <p:cTn id="26" dur="500"/>
                                        <p:tgtEl>
                                          <p:spTgt spid="20997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09973"/>
                                        </p:tgtEl>
                                        <p:attrNameLst>
                                          <p:attrName>style.visibility</p:attrName>
                                        </p:attrNameLst>
                                      </p:cBhvr>
                                      <p:to>
                                        <p:strVal val="visible"/>
                                      </p:to>
                                    </p:set>
                                    <p:animEffect transition="in" filter="checkerboard(across)">
                                      <p:cBhvr>
                                        <p:cTn id="31" dur="500"/>
                                        <p:tgtEl>
                                          <p:spTgt spid="20997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209931"/>
                                        </p:tgtEl>
                                        <p:attrNameLst>
                                          <p:attrName>style.visibility</p:attrName>
                                        </p:attrNameLst>
                                      </p:cBhvr>
                                      <p:to>
                                        <p:strVal val="visible"/>
                                      </p:to>
                                    </p:set>
                                    <p:animEffect transition="in" filter="wipe(down)">
                                      <p:cBhvr>
                                        <p:cTn id="36" dur="500"/>
                                        <p:tgtEl>
                                          <p:spTgt spid="209931"/>
                                        </p:tgtEl>
                                      </p:cBhvr>
                                    </p:animEffect>
                                  </p:childTnLst>
                                </p:cTn>
                              </p:par>
                            </p:childTnLst>
                          </p:cTn>
                        </p:par>
                        <p:par>
                          <p:cTn id="37" fill="hold" nodeType="afterGroup">
                            <p:stCondLst>
                              <p:cond delay="500"/>
                            </p:stCondLst>
                            <p:childTnLst>
                              <p:par>
                                <p:cTn id="38" presetID="22" presetClass="entr" presetSubtype="8" fill="hold" grpId="0" nodeType="afterEffect">
                                  <p:stCondLst>
                                    <p:cond delay="0"/>
                                  </p:stCondLst>
                                  <p:childTnLst>
                                    <p:set>
                                      <p:cBhvr>
                                        <p:cTn id="39" dur="1" fill="hold">
                                          <p:stCondLst>
                                            <p:cond delay="0"/>
                                          </p:stCondLst>
                                        </p:cTn>
                                        <p:tgtEl>
                                          <p:spTgt spid="209932"/>
                                        </p:tgtEl>
                                        <p:attrNameLst>
                                          <p:attrName>style.visibility</p:attrName>
                                        </p:attrNameLst>
                                      </p:cBhvr>
                                      <p:to>
                                        <p:strVal val="visible"/>
                                      </p:to>
                                    </p:set>
                                    <p:animEffect transition="in" filter="wipe(left)">
                                      <p:cBhvr>
                                        <p:cTn id="40" dur="500"/>
                                        <p:tgtEl>
                                          <p:spTgt spid="20993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09933"/>
                                        </p:tgtEl>
                                        <p:attrNameLst>
                                          <p:attrName>style.visibility</p:attrName>
                                        </p:attrNameLst>
                                      </p:cBhvr>
                                      <p:to>
                                        <p:strVal val="visible"/>
                                      </p:to>
                                    </p:set>
                                    <p:animEffect transition="in" filter="wipe(left)">
                                      <p:cBhvr>
                                        <p:cTn id="45" dur="500"/>
                                        <p:tgtEl>
                                          <p:spTgt spid="209933"/>
                                        </p:tgtEl>
                                      </p:cBhvr>
                                    </p:animEffect>
                                  </p:childTnLst>
                                </p:cTn>
                              </p:par>
                            </p:childTnLst>
                          </p:cTn>
                        </p:par>
                        <p:par>
                          <p:cTn id="46" fill="hold" nodeType="afterGroup">
                            <p:stCondLst>
                              <p:cond delay="500"/>
                            </p:stCondLst>
                            <p:childTnLst>
                              <p:par>
                                <p:cTn id="47" presetID="22" presetClass="entr" presetSubtype="4" fill="hold" grpId="0" nodeType="afterEffect">
                                  <p:stCondLst>
                                    <p:cond delay="0"/>
                                  </p:stCondLst>
                                  <p:childTnLst>
                                    <p:set>
                                      <p:cBhvr>
                                        <p:cTn id="48" dur="1" fill="hold">
                                          <p:stCondLst>
                                            <p:cond delay="0"/>
                                          </p:stCondLst>
                                        </p:cTn>
                                        <p:tgtEl>
                                          <p:spTgt spid="209934"/>
                                        </p:tgtEl>
                                        <p:attrNameLst>
                                          <p:attrName>style.visibility</p:attrName>
                                        </p:attrNameLst>
                                      </p:cBhvr>
                                      <p:to>
                                        <p:strVal val="visible"/>
                                      </p:to>
                                    </p:set>
                                    <p:animEffect transition="in" filter="wipe(down)">
                                      <p:cBhvr>
                                        <p:cTn id="49" dur="500"/>
                                        <p:tgtEl>
                                          <p:spTgt spid="209934"/>
                                        </p:tgtEl>
                                      </p:cBhvr>
                                    </p:animEffect>
                                  </p:childTnLst>
                                </p:cTn>
                              </p:par>
                            </p:childTnLst>
                          </p:cTn>
                        </p:par>
                        <p:par>
                          <p:cTn id="50" fill="hold" nodeType="afterGroup">
                            <p:stCondLst>
                              <p:cond delay="1000"/>
                            </p:stCondLst>
                            <p:childTnLst>
                              <p:par>
                                <p:cTn id="51" presetID="22" presetClass="entr" presetSubtype="8" fill="hold" nodeType="afterEffect">
                                  <p:stCondLst>
                                    <p:cond delay="0"/>
                                  </p:stCondLst>
                                  <p:childTnLst>
                                    <p:set>
                                      <p:cBhvr>
                                        <p:cTn id="52" dur="1" fill="hold">
                                          <p:stCondLst>
                                            <p:cond delay="0"/>
                                          </p:stCondLst>
                                        </p:cTn>
                                        <p:tgtEl>
                                          <p:spTgt spid="209974"/>
                                        </p:tgtEl>
                                        <p:attrNameLst>
                                          <p:attrName>style.visibility</p:attrName>
                                        </p:attrNameLst>
                                      </p:cBhvr>
                                      <p:to>
                                        <p:strVal val="visible"/>
                                      </p:to>
                                    </p:set>
                                    <p:animEffect transition="in" filter="wipe(left)">
                                      <p:cBhvr>
                                        <p:cTn id="53" dur="500"/>
                                        <p:tgtEl>
                                          <p:spTgt spid="209974"/>
                                        </p:tgtEl>
                                      </p:cBhvr>
                                    </p:animEffect>
                                  </p:childTnLst>
                                </p:cTn>
                              </p:par>
                            </p:childTnLst>
                          </p:cTn>
                        </p:par>
                        <p:par>
                          <p:cTn id="54" fill="hold" nodeType="afterGroup">
                            <p:stCondLst>
                              <p:cond delay="1500"/>
                            </p:stCondLst>
                            <p:childTnLst>
                              <p:par>
                                <p:cTn id="55" presetID="22" presetClass="entr" presetSubtype="1" fill="hold" grpId="0" nodeType="afterEffect">
                                  <p:stCondLst>
                                    <p:cond delay="0"/>
                                  </p:stCondLst>
                                  <p:childTnLst>
                                    <p:set>
                                      <p:cBhvr>
                                        <p:cTn id="56" dur="1" fill="hold">
                                          <p:stCondLst>
                                            <p:cond delay="0"/>
                                          </p:stCondLst>
                                        </p:cTn>
                                        <p:tgtEl>
                                          <p:spTgt spid="209936"/>
                                        </p:tgtEl>
                                        <p:attrNameLst>
                                          <p:attrName>style.visibility</p:attrName>
                                        </p:attrNameLst>
                                      </p:cBhvr>
                                      <p:to>
                                        <p:strVal val="visible"/>
                                      </p:to>
                                    </p:set>
                                    <p:animEffect transition="in" filter="wipe(up)">
                                      <p:cBhvr>
                                        <p:cTn id="57" dur="500"/>
                                        <p:tgtEl>
                                          <p:spTgt spid="209936"/>
                                        </p:tgtEl>
                                      </p:cBhvr>
                                    </p:animEffect>
                                  </p:childTnLst>
                                </p:cTn>
                              </p:par>
                            </p:childTnLst>
                          </p:cTn>
                        </p:par>
                        <p:par>
                          <p:cTn id="58" fill="hold" nodeType="afterGroup">
                            <p:stCondLst>
                              <p:cond delay="2000"/>
                            </p:stCondLst>
                            <p:childTnLst>
                              <p:par>
                                <p:cTn id="59" presetID="22" presetClass="entr" presetSubtype="8" fill="hold" grpId="0" nodeType="afterEffect">
                                  <p:stCondLst>
                                    <p:cond delay="0"/>
                                  </p:stCondLst>
                                  <p:childTnLst>
                                    <p:set>
                                      <p:cBhvr>
                                        <p:cTn id="60" dur="1" fill="hold">
                                          <p:stCondLst>
                                            <p:cond delay="0"/>
                                          </p:stCondLst>
                                        </p:cTn>
                                        <p:tgtEl>
                                          <p:spTgt spid="209937"/>
                                        </p:tgtEl>
                                        <p:attrNameLst>
                                          <p:attrName>style.visibility</p:attrName>
                                        </p:attrNameLst>
                                      </p:cBhvr>
                                      <p:to>
                                        <p:strVal val="visible"/>
                                      </p:to>
                                    </p:set>
                                    <p:animEffect transition="in" filter="wipe(left)">
                                      <p:cBhvr>
                                        <p:cTn id="61" dur="500"/>
                                        <p:tgtEl>
                                          <p:spTgt spid="20993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09975"/>
                                        </p:tgtEl>
                                        <p:attrNameLst>
                                          <p:attrName>style.visibility</p:attrName>
                                        </p:attrNameLst>
                                      </p:cBhvr>
                                      <p:to>
                                        <p:strVal val="visible"/>
                                      </p:to>
                                    </p:set>
                                    <p:anim calcmode="lin" valueType="num">
                                      <p:cBhvr additive="base">
                                        <p:cTn id="66" dur="500" fill="hold"/>
                                        <p:tgtEl>
                                          <p:spTgt spid="209975"/>
                                        </p:tgtEl>
                                        <p:attrNameLst>
                                          <p:attrName>ppt_x</p:attrName>
                                        </p:attrNameLst>
                                      </p:cBhvr>
                                      <p:tavLst>
                                        <p:tav tm="0">
                                          <p:val>
                                            <p:strVal val="#ppt_x"/>
                                          </p:val>
                                        </p:tav>
                                        <p:tav tm="100000">
                                          <p:val>
                                            <p:strVal val="#ppt_x"/>
                                          </p:val>
                                        </p:tav>
                                      </p:tavLst>
                                    </p:anim>
                                    <p:anim calcmode="lin" valueType="num">
                                      <p:cBhvr additive="base">
                                        <p:cTn id="67" dur="500" fill="hold"/>
                                        <p:tgtEl>
                                          <p:spTgt spid="2099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6" grpId="0" animBg="1"/>
      <p:bldP spid="209927" grpId="0" animBg="1"/>
      <p:bldP spid="209930" grpId="0" animBg="1"/>
      <p:bldP spid="209931" grpId="0" animBg="1"/>
      <p:bldP spid="209932" grpId="0" animBg="1"/>
      <p:bldP spid="209933" grpId="0" animBg="1"/>
      <p:bldP spid="209934" grpId="0" animBg="1"/>
      <p:bldP spid="209936" grpId="0" animBg="1"/>
      <p:bldP spid="209937" grpId="0" animBg="1"/>
      <p:bldP spid="209938" grpId="0" animBg="1" autoUpdateAnimBg="0"/>
      <p:bldP spid="209973" grpId="0" animBg="1" autoUpdateAnimBg="0"/>
      <p:bldP spid="209975"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2479"/>
            <a:ext cx="8229600" cy="769441"/>
          </a:xfrm>
        </p:spPr>
        <p:txBody>
          <a:bodyPr/>
          <a:lstStyle/>
          <a:p>
            <a:r>
              <a:rPr lang="ja-JP" altLang="en-US" dirty="0">
                <a:latin typeface="Times New Roman" panose="02020603050405020304" pitchFamily="18" charset="0"/>
              </a:rPr>
              <a:t>スレッドの利用</a:t>
            </a:r>
            <a:endParaRPr kumimoji="1" lang="ja-JP" altLang="en-US" dirty="0">
              <a:latin typeface="Times New Roman" panose="02020603050405020304" pitchFamily="18" charset="0"/>
            </a:endParaRPr>
          </a:p>
        </p:txBody>
      </p:sp>
      <p:sp>
        <p:nvSpPr>
          <p:cNvPr id="119" name="フリーフォーム 118"/>
          <p:cNvSpPr/>
          <p:nvPr/>
        </p:nvSpPr>
        <p:spPr bwMode="auto">
          <a:xfrm>
            <a:off x="8460432" y="49411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21" name="フリーフォーム 120"/>
          <p:cNvSpPr/>
          <p:nvPr/>
        </p:nvSpPr>
        <p:spPr bwMode="auto">
          <a:xfrm>
            <a:off x="8460432" y="5398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8460432" y="5855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2821632" y="750168"/>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3278832" y="1283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3812232" y="1283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4345632" y="2350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4499992" y="6334780"/>
            <a:ext cx="2151551" cy="523220"/>
          </a:xfrm>
          <a:prstGeom prst="rect">
            <a:avLst/>
          </a:prstGeom>
          <a:noFill/>
        </p:spPr>
        <p:txBody>
          <a:bodyPr wrap="none" rtlCol="0">
            <a:spAutoFit/>
          </a:bodyPr>
          <a:lstStyle/>
          <a:p>
            <a:r>
              <a:rPr lang="ja-JP" altLang="en-US" dirty="0"/>
              <a:t>▲２七歩まで</a:t>
            </a:r>
            <a:endParaRPr kumimoji="1" lang="ja-JP" altLang="en-US" dirty="0"/>
          </a:p>
        </p:txBody>
      </p:sp>
      <p:sp>
        <p:nvSpPr>
          <p:cNvPr id="249" name="フリーフォーム 248"/>
          <p:cNvSpPr/>
          <p:nvPr/>
        </p:nvSpPr>
        <p:spPr bwMode="auto">
          <a:xfrm rot="10800000">
            <a:off x="4879032" y="18169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3202632" y="29599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4879032" y="28837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5412432" y="2350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5869632" y="28837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6403032" y="28837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6403032" y="18169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4345632" y="34171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3278832" y="3950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3812232" y="3950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4879032" y="3950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5412432" y="3950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5869632" y="3950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345632" y="44839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4345632" y="5017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3278832" y="55507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3812232" y="55507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4879032" y="44839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5869632" y="44839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5869632" y="5017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6403032" y="5017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6936432" y="2350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6936432" y="28837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7469832" y="2350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と</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7469832" y="34171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7469832" y="5017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と</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7469832" y="55507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7469832" y="3950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7" name="フリーフォーム 276"/>
          <p:cNvSpPr/>
          <p:nvPr/>
        </p:nvSpPr>
        <p:spPr bwMode="auto">
          <a:xfrm>
            <a:off x="6936432" y="44839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6403032" y="3950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364432" y="8263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364432" y="1283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364432" y="17407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2364432" y="21979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80" name="テキスト ボックス 279"/>
          <p:cNvSpPr txBox="1"/>
          <p:nvPr/>
        </p:nvSpPr>
        <p:spPr>
          <a:xfrm>
            <a:off x="179512" y="2708920"/>
            <a:ext cx="2677336" cy="1508105"/>
          </a:xfrm>
          <a:prstGeom prst="rect">
            <a:avLst/>
          </a:prstGeom>
          <a:noFill/>
        </p:spPr>
        <p:txBody>
          <a:bodyPr wrap="none" rtlCol="0">
            <a:spAutoFit/>
          </a:bodyPr>
          <a:lstStyle/>
          <a:p>
            <a:r>
              <a:rPr kumimoji="1" lang="ja-JP" altLang="en-US" sz="3600" dirty="0"/>
              <a:t>将棋</a:t>
            </a:r>
            <a:r>
              <a:rPr kumimoji="1" lang="en-US" altLang="ja-JP" sz="3600" dirty="0"/>
              <a:t>AI</a:t>
            </a:r>
          </a:p>
          <a:p>
            <a:r>
              <a:rPr kumimoji="1" lang="ja-JP" altLang="en-US" sz="2800" dirty="0"/>
              <a:t>相手の思考中に</a:t>
            </a:r>
            <a:endParaRPr kumimoji="1" lang="en-US" altLang="ja-JP" sz="2800" dirty="0"/>
          </a:p>
          <a:p>
            <a:r>
              <a:rPr lang="ja-JP" altLang="en-US" sz="2800" dirty="0"/>
              <a:t>自分も考える</a:t>
            </a:r>
            <a:endParaRPr kumimoji="1" lang="ja-JP" altLang="en-US" sz="2800" dirty="0"/>
          </a:p>
        </p:txBody>
      </p:sp>
    </p:spTree>
    <p:extLst>
      <p:ext uri="{BB962C8B-B14F-4D97-AF65-F5344CB8AC3E}">
        <p14:creationId xmlns:p14="http://schemas.microsoft.com/office/powerpoint/2010/main" val="39812182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260648"/>
            <a:ext cx="7772400" cy="769441"/>
          </a:xfrm>
        </p:spPr>
        <p:txBody>
          <a:bodyPr/>
          <a:lstStyle/>
          <a:p>
            <a:r>
              <a:rPr lang="ja-JP" altLang="en-US" dirty="0"/>
              <a:t>スレッドの利用</a:t>
            </a:r>
            <a:endParaRPr kumimoji="1" lang="ja-JP" altLang="en-US" dirty="0"/>
          </a:p>
        </p:txBody>
      </p:sp>
      <p:grpSp>
        <p:nvGrpSpPr>
          <p:cNvPr id="34" name="グループ化 33"/>
          <p:cNvGrpSpPr/>
          <p:nvPr/>
        </p:nvGrpSpPr>
        <p:grpSpPr>
          <a:xfrm>
            <a:off x="467544" y="2708920"/>
            <a:ext cx="3168352" cy="864096"/>
            <a:chOff x="467544" y="2708920"/>
            <a:chExt cx="3168352" cy="864096"/>
          </a:xfrm>
        </p:grpSpPr>
        <p:sp>
          <p:nvSpPr>
            <p:cNvPr id="3" name="Line 6"/>
            <p:cNvSpPr>
              <a:spLocks noChangeShapeType="1"/>
            </p:cNvSpPr>
            <p:nvPr/>
          </p:nvSpPr>
          <p:spPr bwMode="auto">
            <a:xfrm>
              <a:off x="467544" y="3573016"/>
              <a:ext cx="316835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 name="角丸四角形吹き出し 4"/>
            <p:cNvSpPr/>
            <p:nvPr/>
          </p:nvSpPr>
          <p:spPr bwMode="auto">
            <a:xfrm>
              <a:off x="827584" y="2708920"/>
              <a:ext cx="1584176" cy="576064"/>
            </a:xfrm>
            <a:prstGeom prst="wedgeRoundRectCallout">
              <a:avLst>
                <a:gd name="adj1" fmla="val -28636"/>
                <a:gd name="adj2" fmla="val 90662"/>
                <a:gd name="adj3" fmla="val 16667"/>
              </a:avLst>
            </a:prstGeom>
            <a:solidFill>
              <a:schemeClr val="accent5">
                <a:lumMod val="1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思考中</a:t>
              </a:r>
              <a:r>
                <a:rPr lang="en-US" altLang="ja-JP" dirty="0"/>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grpSp>
      <p:sp>
        <p:nvSpPr>
          <p:cNvPr id="6" name="テキスト ボックス 5"/>
          <p:cNvSpPr txBox="1"/>
          <p:nvPr/>
        </p:nvSpPr>
        <p:spPr>
          <a:xfrm>
            <a:off x="251520" y="1412776"/>
            <a:ext cx="2146742" cy="1077218"/>
          </a:xfrm>
          <a:prstGeom prst="rect">
            <a:avLst/>
          </a:prstGeom>
          <a:noFill/>
        </p:spPr>
        <p:txBody>
          <a:bodyPr wrap="none" rtlCol="0">
            <a:spAutoFit/>
          </a:bodyPr>
          <a:lstStyle/>
          <a:p>
            <a:r>
              <a:rPr kumimoji="1" lang="ja-JP" altLang="en-US" sz="3200" dirty="0"/>
              <a:t>先手：</a:t>
            </a:r>
            <a:r>
              <a:rPr kumimoji="1" lang="en-US" altLang="ja-JP" sz="3200" dirty="0"/>
              <a:t>COM</a:t>
            </a:r>
          </a:p>
          <a:p>
            <a:r>
              <a:rPr lang="ja-JP" altLang="en-US" sz="3200" dirty="0"/>
              <a:t>後手：人間</a:t>
            </a:r>
            <a:endParaRPr kumimoji="1" lang="ja-JP" altLang="en-US" sz="3200" dirty="0"/>
          </a:p>
        </p:txBody>
      </p:sp>
      <p:grpSp>
        <p:nvGrpSpPr>
          <p:cNvPr id="7" name="Group 23"/>
          <p:cNvGrpSpPr>
            <a:grpSpLocks/>
          </p:cNvGrpSpPr>
          <p:nvPr/>
        </p:nvGrpSpPr>
        <p:grpSpPr bwMode="auto">
          <a:xfrm>
            <a:off x="2123331" y="3645024"/>
            <a:ext cx="1838325" cy="762000"/>
            <a:chOff x="714" y="2736"/>
            <a:chExt cx="1158" cy="480"/>
          </a:xfrm>
        </p:grpSpPr>
        <p:sp>
          <p:nvSpPr>
            <p:cNvPr id="8" name="Line 8"/>
            <p:cNvSpPr>
              <a:spLocks noChangeShapeType="1"/>
            </p:cNvSpPr>
            <p:nvPr/>
          </p:nvSpPr>
          <p:spPr bwMode="auto">
            <a:xfrm>
              <a:off x="1872" y="2736"/>
              <a:ext cx="0" cy="48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 name="Text Box 9"/>
            <p:cNvSpPr txBox="1">
              <a:spLocks noChangeArrowheads="1"/>
            </p:cNvSpPr>
            <p:nvPr/>
          </p:nvSpPr>
          <p:spPr bwMode="auto">
            <a:xfrm>
              <a:off x="714" y="2781"/>
              <a:ext cx="1124"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スレッド生成</a:t>
              </a:r>
            </a:p>
          </p:txBody>
        </p:sp>
      </p:grpSp>
      <p:sp>
        <p:nvSpPr>
          <p:cNvPr id="10" name="Line 6"/>
          <p:cNvSpPr>
            <a:spLocks noChangeShapeType="1"/>
          </p:cNvSpPr>
          <p:nvPr/>
        </p:nvSpPr>
        <p:spPr bwMode="auto">
          <a:xfrm>
            <a:off x="3635896" y="3573016"/>
            <a:ext cx="36004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1" name="Line 10"/>
          <p:cNvSpPr>
            <a:spLocks noChangeShapeType="1"/>
          </p:cNvSpPr>
          <p:nvPr/>
        </p:nvSpPr>
        <p:spPr bwMode="auto">
          <a:xfrm>
            <a:off x="3995936" y="4437112"/>
            <a:ext cx="30480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37" name="グループ化 36"/>
          <p:cNvGrpSpPr/>
          <p:nvPr/>
        </p:nvGrpSpPr>
        <p:grpSpPr>
          <a:xfrm>
            <a:off x="4283968" y="4437112"/>
            <a:ext cx="3888432" cy="745232"/>
            <a:chOff x="4283968" y="4437112"/>
            <a:chExt cx="3888432" cy="745232"/>
          </a:xfrm>
        </p:grpSpPr>
        <p:sp>
          <p:nvSpPr>
            <p:cNvPr id="17" name="AutoShape 16"/>
            <p:cNvSpPr>
              <a:spLocks noChangeArrowheads="1"/>
            </p:cNvSpPr>
            <p:nvPr/>
          </p:nvSpPr>
          <p:spPr bwMode="auto">
            <a:xfrm>
              <a:off x="5364088" y="4725144"/>
              <a:ext cx="2664296" cy="457200"/>
            </a:xfrm>
            <a:prstGeom prst="wedgeRoundRectCallout">
              <a:avLst>
                <a:gd name="adj1" fmla="val -34612"/>
                <a:gd name="adj2" fmla="val -105839"/>
                <a:gd name="adj3" fmla="val 16667"/>
              </a:avLst>
            </a:prstGeom>
            <a:solidFill>
              <a:schemeClr val="accent5">
                <a:lumMod val="10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t>後手入力待ち</a:t>
              </a:r>
            </a:p>
          </p:txBody>
        </p:sp>
        <p:sp>
          <p:nvSpPr>
            <p:cNvPr id="25" name="Line 10"/>
            <p:cNvSpPr>
              <a:spLocks noChangeShapeType="1"/>
            </p:cNvSpPr>
            <p:nvPr/>
          </p:nvSpPr>
          <p:spPr bwMode="auto">
            <a:xfrm>
              <a:off x="4283968" y="4437112"/>
              <a:ext cx="3888432" cy="0"/>
            </a:xfrm>
            <a:prstGeom prst="line">
              <a:avLst/>
            </a:prstGeom>
            <a:noFill/>
            <a:ln w="38100">
              <a:solidFill>
                <a:srgbClr val="FFFF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cxnSp>
        <p:nvCxnSpPr>
          <p:cNvPr id="27" name="直線コネクタ 26"/>
          <p:cNvCxnSpPr/>
          <p:nvPr/>
        </p:nvCxnSpPr>
        <p:spPr bwMode="auto">
          <a:xfrm>
            <a:off x="3635896" y="1556792"/>
            <a:ext cx="0" cy="4392488"/>
          </a:xfrm>
          <a:prstGeom prst="line">
            <a:avLst/>
          </a:prstGeom>
          <a:solidFill>
            <a:schemeClr val="accent1"/>
          </a:solidFill>
          <a:ln w="254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a:off x="1619672" y="5301208"/>
            <a:ext cx="1005403" cy="584775"/>
          </a:xfrm>
          <a:prstGeom prst="rect">
            <a:avLst/>
          </a:prstGeom>
          <a:noFill/>
        </p:spPr>
        <p:txBody>
          <a:bodyPr wrap="none" rtlCol="0">
            <a:spAutoFit/>
          </a:bodyPr>
          <a:lstStyle/>
          <a:p>
            <a:r>
              <a:rPr kumimoji="1" lang="ja-JP" altLang="en-US" sz="3200" dirty="0"/>
              <a:t>先手</a:t>
            </a:r>
          </a:p>
        </p:txBody>
      </p:sp>
      <p:sp>
        <p:nvSpPr>
          <p:cNvPr id="31" name="テキスト ボックス 30"/>
          <p:cNvSpPr txBox="1"/>
          <p:nvPr/>
        </p:nvSpPr>
        <p:spPr>
          <a:xfrm>
            <a:off x="5508104" y="5301208"/>
            <a:ext cx="1005403" cy="584775"/>
          </a:xfrm>
          <a:prstGeom prst="rect">
            <a:avLst/>
          </a:prstGeom>
          <a:noFill/>
        </p:spPr>
        <p:txBody>
          <a:bodyPr wrap="none" rtlCol="0">
            <a:spAutoFit/>
          </a:bodyPr>
          <a:lstStyle/>
          <a:p>
            <a:r>
              <a:rPr lang="ja-JP" altLang="en-US" sz="3200" dirty="0"/>
              <a:t>後手</a:t>
            </a:r>
            <a:endParaRPr kumimoji="1" lang="ja-JP" altLang="en-US" sz="3200" dirty="0"/>
          </a:p>
        </p:txBody>
      </p:sp>
      <p:grpSp>
        <p:nvGrpSpPr>
          <p:cNvPr id="35" name="グループ化 34"/>
          <p:cNvGrpSpPr/>
          <p:nvPr/>
        </p:nvGrpSpPr>
        <p:grpSpPr>
          <a:xfrm>
            <a:off x="3995936" y="2708920"/>
            <a:ext cx="4248472" cy="864096"/>
            <a:chOff x="3995936" y="2708920"/>
            <a:chExt cx="4248472" cy="864096"/>
          </a:xfrm>
        </p:grpSpPr>
        <p:sp>
          <p:nvSpPr>
            <p:cNvPr id="16" name="Line 15"/>
            <p:cNvSpPr>
              <a:spLocks noChangeShapeType="1"/>
            </p:cNvSpPr>
            <p:nvPr/>
          </p:nvSpPr>
          <p:spPr bwMode="auto">
            <a:xfrm>
              <a:off x="3995936" y="3573016"/>
              <a:ext cx="424847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2" name="角丸四角形吹き出し 31"/>
            <p:cNvSpPr/>
            <p:nvPr/>
          </p:nvSpPr>
          <p:spPr bwMode="auto">
            <a:xfrm>
              <a:off x="5220072" y="2708920"/>
              <a:ext cx="1584176" cy="576064"/>
            </a:xfrm>
            <a:prstGeom prst="wedgeRoundRectCallout">
              <a:avLst>
                <a:gd name="adj1" fmla="val -28636"/>
                <a:gd name="adj2" fmla="val 90662"/>
                <a:gd name="adj3" fmla="val 16667"/>
              </a:avLst>
            </a:prstGeom>
            <a:solidFill>
              <a:schemeClr val="accent5">
                <a:lumMod val="1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思考中</a:t>
              </a:r>
              <a:r>
                <a:rPr lang="en-US" altLang="ja-JP" dirty="0"/>
                <a:t>…</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grpSp>
      <p:sp>
        <p:nvSpPr>
          <p:cNvPr id="36" name="テキスト ボックス 35"/>
          <p:cNvSpPr txBox="1"/>
          <p:nvPr/>
        </p:nvSpPr>
        <p:spPr>
          <a:xfrm>
            <a:off x="683568" y="6093296"/>
            <a:ext cx="7132081" cy="584775"/>
          </a:xfrm>
          <a:prstGeom prst="rect">
            <a:avLst/>
          </a:prstGeom>
          <a:noFill/>
        </p:spPr>
        <p:txBody>
          <a:bodyPr wrap="none" rtlCol="0">
            <a:spAutoFit/>
          </a:bodyPr>
          <a:lstStyle/>
          <a:p>
            <a:r>
              <a:rPr kumimoji="1" lang="ja-JP" altLang="en-US" sz="3200" dirty="0"/>
              <a:t>後手が考えている間に先手も考えられる</a:t>
            </a:r>
          </a:p>
        </p:txBody>
      </p:sp>
      <p:sp>
        <p:nvSpPr>
          <p:cNvPr id="4" name="角丸四角形吹き出し 3"/>
          <p:cNvSpPr/>
          <p:nvPr/>
        </p:nvSpPr>
        <p:spPr bwMode="auto">
          <a:xfrm>
            <a:off x="3203848" y="2636912"/>
            <a:ext cx="1584176" cy="576064"/>
          </a:xfrm>
          <a:prstGeom prst="wedgeRoundRectCallout">
            <a:avLst>
              <a:gd name="adj1" fmla="val -23759"/>
              <a:gd name="adj2" fmla="val 103463"/>
              <a:gd name="adj3" fmla="val 16667"/>
            </a:avLst>
          </a:prstGeom>
          <a:solidFill>
            <a:schemeClr val="accent5">
              <a:lumMod val="1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▲２七歩！</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39" name="雲形吹き出し 38"/>
          <p:cNvSpPr/>
          <p:nvPr/>
        </p:nvSpPr>
        <p:spPr bwMode="auto">
          <a:xfrm>
            <a:off x="5148064" y="980728"/>
            <a:ext cx="3744416" cy="1368152"/>
          </a:xfrm>
          <a:prstGeom prst="cloudCallout">
            <a:avLst>
              <a:gd name="adj1" fmla="val -18353"/>
              <a:gd name="adj2" fmla="val 73696"/>
            </a:avLst>
          </a:prstGeom>
          <a:solidFill>
            <a:schemeClr val="accent5">
              <a:lumMod val="1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t>△同角成なら▲同玉</a:t>
            </a:r>
            <a:endParaRPr lang="en-US" altLang="ja-JP" dirty="0"/>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△１七となら▲２二銀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left)">
                                      <p:cBhvr>
                                        <p:cTn id="32" dur="5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wipe(left)">
                                      <p:cBhvr>
                                        <p:cTn id="37" dur="500"/>
                                        <p:tgtEl>
                                          <p:spTgt spid="35"/>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checkerboard(across)">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additive="base">
                                        <p:cTn id="47" dur="500" fill="hold"/>
                                        <p:tgtEl>
                                          <p:spTgt spid="36"/>
                                        </p:tgtEl>
                                        <p:attrNameLst>
                                          <p:attrName>ppt_x</p:attrName>
                                        </p:attrNameLst>
                                      </p:cBhvr>
                                      <p:tavLst>
                                        <p:tav tm="0">
                                          <p:val>
                                            <p:strVal val="#ppt_x"/>
                                          </p:val>
                                        </p:tav>
                                        <p:tav tm="100000">
                                          <p:val>
                                            <p:strVal val="#ppt_x"/>
                                          </p:val>
                                        </p:tav>
                                      </p:tavLst>
                                    </p:anim>
                                    <p:anim calcmode="lin" valueType="num">
                                      <p:cBhvr additive="base">
                                        <p:cTn id="4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6" grpId="0"/>
      <p:bldP spid="4" grpId="0" animBg="1"/>
      <p:bldP spid="3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スレッドのメリットとデメリット</a:t>
            </a:r>
          </a:p>
        </p:txBody>
      </p:sp>
      <p:sp>
        <p:nvSpPr>
          <p:cNvPr id="3" name="コンテンツ プレースホルダー 2"/>
          <p:cNvSpPr>
            <a:spLocks noGrp="1"/>
          </p:cNvSpPr>
          <p:nvPr>
            <p:ph idx="1"/>
          </p:nvPr>
        </p:nvSpPr>
        <p:spPr/>
        <p:txBody>
          <a:bodyPr/>
          <a:lstStyle/>
          <a:p>
            <a:r>
              <a:rPr kumimoji="1" lang="ja-JP" altLang="en-US" dirty="0"/>
              <a:t>スレッドのメリット</a:t>
            </a:r>
            <a:endParaRPr kumimoji="1" lang="en-US" altLang="ja-JP" dirty="0"/>
          </a:p>
          <a:p>
            <a:pPr lvl="1"/>
            <a:r>
              <a:rPr lang="ja-JP" altLang="en-US" dirty="0"/>
              <a:t>切り替え時間が短い</a:t>
            </a:r>
            <a:endParaRPr lang="en-US" altLang="ja-JP" dirty="0"/>
          </a:p>
          <a:p>
            <a:pPr lvl="1"/>
            <a:r>
              <a:rPr kumimoji="1" lang="ja-JP" altLang="en-US" dirty="0"/>
              <a:t>切り替え</a:t>
            </a:r>
            <a:r>
              <a:rPr lang="ja-JP" altLang="en-US" dirty="0"/>
              <a:t>をユーザが制御できる</a:t>
            </a:r>
            <a:endParaRPr lang="en-US" altLang="ja-JP" dirty="0"/>
          </a:p>
          <a:p>
            <a:pPr lvl="1"/>
            <a:r>
              <a:rPr kumimoji="1" lang="ja-JP" altLang="en-US" dirty="0"/>
              <a:t>必要なメモリが少ない</a:t>
            </a:r>
            <a:endParaRPr kumimoji="1" lang="en-US" altLang="ja-JP" dirty="0"/>
          </a:p>
          <a:p>
            <a:r>
              <a:rPr lang="ja-JP" altLang="en-US" dirty="0"/>
              <a:t>スレッドのデメリット</a:t>
            </a:r>
            <a:endParaRPr lang="en-US" altLang="ja-JP" dirty="0"/>
          </a:p>
          <a:p>
            <a:pPr lvl="1"/>
            <a:r>
              <a:rPr lang="ja-JP" altLang="en-US" dirty="0"/>
              <a:t>同一のプログラムしか使えない</a:t>
            </a:r>
            <a:endParaRPr lang="en-US" altLang="ja-JP" dirty="0"/>
          </a:p>
          <a:p>
            <a:pPr lvl="1"/>
            <a:r>
              <a:rPr lang="ja-JP" altLang="en-US" dirty="0"/>
              <a:t>切り替えをユーザが制御しなければならない</a:t>
            </a:r>
            <a:endParaRPr lang="en-US" altLang="ja-JP" dirty="0"/>
          </a:p>
          <a:p>
            <a:pPr lvl="1"/>
            <a:endParaRPr kumimoji="1" lang="ja-JP" altLang="en-US" dirty="0"/>
          </a:p>
        </p:txBody>
      </p:sp>
    </p:spTree>
    <p:extLst>
      <p:ext uri="{BB962C8B-B14F-4D97-AF65-F5344CB8AC3E}">
        <p14:creationId xmlns:p14="http://schemas.microsoft.com/office/powerpoint/2010/main" val="34748378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参考 : スレッドプログラム</a:t>
            </a:r>
            <a:r>
              <a:rPr lang="ja-JP" altLang="en-US" sz="4000">
                <a:latin typeface="Times New Roman" panose="02020603050405020304" pitchFamily="18" charset="0"/>
              </a:rPr>
              <a:t>(</a:t>
            </a:r>
            <a:r>
              <a:rPr lang="en-US" altLang="ja-JP" sz="4000">
                <a:latin typeface="Times New Roman" panose="02020603050405020304" pitchFamily="18" charset="0"/>
              </a:rPr>
              <a:t>java)</a:t>
            </a:r>
          </a:p>
        </p:txBody>
      </p:sp>
      <p:sp>
        <p:nvSpPr>
          <p:cNvPr id="52227" name="Rectangle 5"/>
          <p:cNvSpPr>
            <a:spLocks noGrp="1" noChangeArrowheads="1"/>
          </p:cNvSpPr>
          <p:nvPr>
            <p:ph type="body" idx="1"/>
          </p:nvPr>
        </p:nvSpPr>
        <p:spPr>
          <a:xfrm>
            <a:off x="685800" y="1981200"/>
            <a:ext cx="5791200" cy="4572000"/>
          </a:xfrm>
        </p:spPr>
        <p:txBody>
          <a:bodyPr/>
          <a:lstStyle/>
          <a:p>
            <a:pPr marL="609600" indent="-609600" eaLnBrk="1" hangingPunct="1"/>
            <a:r>
              <a:rPr lang="en-US" altLang="ja-JP">
                <a:latin typeface="Times New Roman" panose="02020603050405020304" pitchFamily="18" charset="0"/>
              </a:rPr>
              <a:t>StartThread.java</a:t>
            </a:r>
          </a:p>
          <a:p>
            <a:pPr marL="990600" lvl="1" indent="-533400" eaLnBrk="1" hangingPunct="1"/>
            <a:r>
              <a:rPr lang="ja-JP" altLang="en-US">
                <a:latin typeface="Times New Roman" panose="02020603050405020304" pitchFamily="18" charset="0"/>
              </a:rPr>
              <a:t>以下の動作を繰り返す</a:t>
            </a:r>
          </a:p>
          <a:p>
            <a:pPr marL="1371600" lvl="2" indent="-457200" eaLnBrk="1" hangingPunct="1">
              <a:buFont typeface="Wingdings" panose="05000000000000000000" pitchFamily="2" charset="2"/>
              <a:buAutoNum type="arabicPeriod"/>
            </a:pPr>
            <a:r>
              <a:rPr lang="ja-JP" altLang="en-US" sz="2800">
                <a:latin typeface="Times New Roman" panose="02020603050405020304" pitchFamily="18" charset="0"/>
              </a:rPr>
              <a:t>引数で指定した時間停止</a:t>
            </a:r>
          </a:p>
          <a:p>
            <a:pPr marL="1371600" lvl="2" indent="-457200" eaLnBrk="1" hangingPunct="1">
              <a:buFont typeface="Wingdings" panose="05000000000000000000" pitchFamily="2" charset="2"/>
              <a:buAutoNum type="arabicPeriod"/>
            </a:pPr>
            <a:r>
              <a:rPr lang="ja-JP" altLang="en-US" sz="2800">
                <a:latin typeface="Times New Roman" panose="02020603050405020304" pitchFamily="18" charset="0"/>
              </a:rPr>
              <a:t>スレッド名の表示</a:t>
            </a:r>
          </a:p>
          <a:p>
            <a:pPr marL="609600" indent="-609600" eaLnBrk="1" hangingPunct="1"/>
            <a:r>
              <a:rPr lang="en-US" altLang="ja-JP">
                <a:latin typeface="Times New Roman" panose="02020603050405020304" pitchFamily="18" charset="0"/>
              </a:rPr>
              <a:t>ThreadCreate.java</a:t>
            </a:r>
          </a:p>
          <a:p>
            <a:pPr marL="990600" lvl="1" indent="-533400" eaLnBrk="1" hangingPunct="1"/>
            <a:r>
              <a:rPr lang="ja-JP" altLang="en-US">
                <a:latin typeface="Times New Roman" panose="02020603050405020304" pitchFamily="18" charset="0"/>
              </a:rPr>
              <a:t>停止時間が5秒, 7秒, 4秒の3つのスレッドを生成, 実行する</a:t>
            </a:r>
          </a:p>
        </p:txBody>
      </p:sp>
      <p:grpSp>
        <p:nvGrpSpPr>
          <p:cNvPr id="365582" name="Group 14"/>
          <p:cNvGrpSpPr>
            <a:grpSpLocks/>
          </p:cNvGrpSpPr>
          <p:nvPr/>
        </p:nvGrpSpPr>
        <p:grpSpPr bwMode="auto">
          <a:xfrm>
            <a:off x="6019800" y="2895600"/>
            <a:ext cx="2895600" cy="1219200"/>
            <a:chOff x="3792" y="2880"/>
            <a:chExt cx="1824" cy="768"/>
          </a:xfrm>
        </p:grpSpPr>
        <p:sp>
          <p:nvSpPr>
            <p:cNvPr id="52235" name="Rectangle 7"/>
            <p:cNvSpPr>
              <a:spLocks noChangeArrowheads="1"/>
            </p:cNvSpPr>
            <p:nvPr/>
          </p:nvSpPr>
          <p:spPr bwMode="auto">
            <a:xfrm>
              <a:off x="3792" y="3312"/>
              <a:ext cx="1824"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表示 “スレッド-1”</a:t>
              </a:r>
            </a:p>
          </p:txBody>
        </p:sp>
        <p:sp>
          <p:nvSpPr>
            <p:cNvPr id="52236" name="Line 8"/>
            <p:cNvSpPr>
              <a:spLocks noChangeShapeType="1"/>
            </p:cNvSpPr>
            <p:nvPr/>
          </p:nvSpPr>
          <p:spPr bwMode="auto">
            <a:xfrm>
              <a:off x="4464" y="2880"/>
              <a:ext cx="0" cy="43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365577" name="Line 9"/>
          <p:cNvSpPr>
            <a:spLocks noChangeShapeType="1"/>
          </p:cNvSpPr>
          <p:nvPr/>
        </p:nvSpPr>
        <p:spPr bwMode="auto">
          <a:xfrm flipV="1">
            <a:off x="7848600" y="2895600"/>
            <a:ext cx="0" cy="685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65578" name="Text Box 10"/>
          <p:cNvSpPr txBox="1">
            <a:spLocks noChangeArrowheads="1"/>
          </p:cNvSpPr>
          <p:nvPr/>
        </p:nvSpPr>
        <p:spPr bwMode="auto">
          <a:xfrm>
            <a:off x="6400800" y="4267200"/>
            <a:ext cx="2225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スレッド1の実行</a:t>
            </a:r>
          </a:p>
        </p:txBody>
      </p:sp>
      <p:grpSp>
        <p:nvGrpSpPr>
          <p:cNvPr id="365583" name="Group 15"/>
          <p:cNvGrpSpPr>
            <a:grpSpLocks/>
          </p:cNvGrpSpPr>
          <p:nvPr/>
        </p:nvGrpSpPr>
        <p:grpSpPr bwMode="auto">
          <a:xfrm>
            <a:off x="6400800" y="1676400"/>
            <a:ext cx="2057400" cy="1219200"/>
            <a:chOff x="4032" y="2112"/>
            <a:chExt cx="1296" cy="768"/>
          </a:xfrm>
        </p:grpSpPr>
        <p:sp>
          <p:nvSpPr>
            <p:cNvPr id="52232" name="Rectangle 6"/>
            <p:cNvSpPr>
              <a:spLocks noChangeArrowheads="1"/>
            </p:cNvSpPr>
            <p:nvPr/>
          </p:nvSpPr>
          <p:spPr bwMode="auto">
            <a:xfrm>
              <a:off x="4032" y="2544"/>
              <a:ext cx="129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5秒停止</a:t>
              </a:r>
            </a:p>
          </p:txBody>
        </p:sp>
        <p:sp>
          <p:nvSpPr>
            <p:cNvPr id="52233" name="AutoShape 11"/>
            <p:cNvSpPr>
              <a:spLocks noChangeArrowheads="1"/>
            </p:cNvSpPr>
            <p:nvPr/>
          </p:nvSpPr>
          <p:spPr bwMode="auto">
            <a:xfrm>
              <a:off x="4128" y="2112"/>
              <a:ext cx="1104" cy="240"/>
            </a:xfrm>
            <a:prstGeom prst="flowChartTerminator">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スレッド開始</a:t>
              </a:r>
            </a:p>
          </p:txBody>
        </p:sp>
        <p:sp>
          <p:nvSpPr>
            <p:cNvPr id="52234" name="Line 12"/>
            <p:cNvSpPr>
              <a:spLocks noChangeShapeType="1"/>
            </p:cNvSpPr>
            <p:nvPr/>
          </p:nvSpPr>
          <p:spPr bwMode="auto">
            <a:xfrm>
              <a:off x="4656" y="235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2" name="Text Box 4">
            <a:extLst>
              <a:ext uri="{FF2B5EF4-FFF2-40B4-BE49-F238E27FC236}">
                <a16:creationId xmlns:a16="http://schemas.microsoft.com/office/drawing/2014/main" id="{63DE51BF-B893-4A40-9D6A-2990028FF309}"/>
              </a:ext>
            </a:extLst>
          </p:cNvPr>
          <p:cNvSpPr txBox="1">
            <a:spLocks noChangeArrowheads="1"/>
          </p:cNvSpPr>
          <p:nvPr/>
        </p:nvSpPr>
        <p:spPr bwMode="auto">
          <a:xfrm>
            <a:off x="685800" y="5851525"/>
            <a:ext cx="8077200" cy="1006475"/>
          </a:xfrm>
          <a:prstGeom prst="rect">
            <a:avLst/>
          </a:prstGeom>
          <a:noFill/>
          <a:ln w="9525">
            <a:noFill/>
            <a:miter lim="800000"/>
            <a:headEnd/>
            <a:tailEnd/>
          </a:ln>
          <a:effectLst/>
        </p:spPr>
        <p:txBody>
          <a:bodyPr>
            <a:spAutoFit/>
          </a:bodyPr>
          <a:lstStyle/>
          <a:p>
            <a:pPr eaLnBrk="1" hangingPunct="1"/>
            <a:r>
              <a:rPr lang="en-US" altLang="ja-JP" sz="3200" dirty="0"/>
              <a:t>http://www.info.kindai.ac.jp/OS </a:t>
            </a:r>
          </a:p>
          <a:p>
            <a:pPr eaLnBrk="1" hangingPunct="1"/>
            <a:r>
              <a:rPr lang="ja-JP" altLang="en-US" sz="2800" dirty="0"/>
              <a:t>からダウンロードし、各自実行してみること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5578"/>
                                        </p:tgtEl>
                                        <p:attrNameLst>
                                          <p:attrName>style.visibility</p:attrName>
                                        </p:attrNameLst>
                                      </p:cBhvr>
                                      <p:to>
                                        <p:strVal val="visible"/>
                                      </p:to>
                                    </p:set>
                                    <p:animEffect transition="in" filter="wipe(up)">
                                      <p:cBhvr>
                                        <p:cTn id="7" dur="500"/>
                                        <p:tgtEl>
                                          <p:spTgt spid="365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65583"/>
                                        </p:tgtEl>
                                        <p:attrNameLst>
                                          <p:attrName>style.visibility</p:attrName>
                                        </p:attrNameLst>
                                      </p:cBhvr>
                                      <p:to>
                                        <p:strVal val="visible"/>
                                      </p:to>
                                    </p:set>
                                    <p:animEffect transition="in" filter="wipe(up)">
                                      <p:cBhvr>
                                        <p:cTn id="12" dur="500"/>
                                        <p:tgtEl>
                                          <p:spTgt spid="3655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65582"/>
                                        </p:tgtEl>
                                        <p:attrNameLst>
                                          <p:attrName>style.visibility</p:attrName>
                                        </p:attrNameLst>
                                      </p:cBhvr>
                                      <p:to>
                                        <p:strVal val="visible"/>
                                      </p:to>
                                    </p:set>
                                    <p:animEffect transition="in" filter="wipe(up)">
                                      <p:cBhvr>
                                        <p:cTn id="17" dur="500"/>
                                        <p:tgtEl>
                                          <p:spTgt spid="3655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65577"/>
                                        </p:tgtEl>
                                        <p:attrNameLst>
                                          <p:attrName>style.visibility</p:attrName>
                                        </p:attrNameLst>
                                      </p:cBhvr>
                                      <p:to>
                                        <p:strVal val="visible"/>
                                      </p:to>
                                    </p:set>
                                    <p:animEffect transition="in" filter="wipe(down)">
                                      <p:cBhvr>
                                        <p:cTn id="22" dur="500"/>
                                        <p:tgtEl>
                                          <p:spTgt spid="365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7" grpId="0" animBg="1"/>
      <p:bldP spid="365578"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参考 : スレッドプログラム</a:t>
            </a:r>
            <a:r>
              <a:rPr lang="ja-JP" altLang="en-US" sz="4000">
                <a:latin typeface="Times New Roman" panose="02020603050405020304" pitchFamily="18" charset="0"/>
              </a:rPr>
              <a:t>(</a:t>
            </a:r>
            <a:r>
              <a:rPr lang="en-US" altLang="ja-JP" sz="4000">
                <a:latin typeface="Times New Roman" panose="02020603050405020304" pitchFamily="18" charset="0"/>
              </a:rPr>
              <a:t>java)</a:t>
            </a:r>
          </a:p>
        </p:txBody>
      </p:sp>
      <p:sp>
        <p:nvSpPr>
          <p:cNvPr id="53251" name="Rectangle 3"/>
          <p:cNvSpPr>
            <a:spLocks noChangeArrowheads="1"/>
          </p:cNvSpPr>
          <p:nvPr/>
        </p:nvSpPr>
        <p:spPr bwMode="auto">
          <a:xfrm>
            <a:off x="533400" y="2057400"/>
            <a:ext cx="8458200" cy="43434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class StartThread extends Thread {</a:t>
            </a:r>
            <a:r>
              <a:rPr lang="en-US" altLang="ja-JP"/>
              <a:t> </a:t>
            </a:r>
            <a:r>
              <a:rPr lang="en-US" altLang="ja-JP">
                <a:solidFill>
                  <a:schemeClr val="tx2"/>
                </a:solidFill>
              </a:rPr>
              <a:t>/* Thread</a:t>
            </a:r>
            <a:r>
              <a:rPr lang="ja-JP" altLang="en-US">
                <a:solidFill>
                  <a:schemeClr val="tx2"/>
                </a:solidFill>
              </a:rPr>
              <a:t>クラスを拡張 */</a:t>
            </a:r>
          </a:p>
          <a:p>
            <a:pPr eaLnBrk="1" hangingPunct="1"/>
            <a:r>
              <a:rPr lang="en-US" altLang="ja-JP" sz="2800"/>
              <a:t>   int threadNum;         </a:t>
            </a:r>
            <a:r>
              <a:rPr lang="en-US" altLang="ja-JP">
                <a:solidFill>
                  <a:schemeClr val="tx2"/>
                </a:solidFill>
              </a:rPr>
              <a:t>/* </a:t>
            </a:r>
            <a:r>
              <a:rPr lang="ja-JP" altLang="en-US">
                <a:solidFill>
                  <a:schemeClr val="tx2"/>
                </a:solidFill>
              </a:rPr>
              <a:t>スレッド番号 */</a:t>
            </a:r>
          </a:p>
          <a:p>
            <a:pPr eaLnBrk="1" hangingPunct="1"/>
            <a:r>
              <a:rPr lang="en-US" altLang="ja-JP" sz="2800"/>
              <a:t>   long latency;            </a:t>
            </a:r>
            <a:r>
              <a:rPr lang="en-US" altLang="ja-JP">
                <a:solidFill>
                  <a:schemeClr val="tx2"/>
                </a:solidFill>
              </a:rPr>
              <a:t>/* </a:t>
            </a:r>
            <a:r>
              <a:rPr lang="ja-JP" altLang="en-US">
                <a:solidFill>
                  <a:schemeClr val="tx2"/>
                </a:solidFill>
              </a:rPr>
              <a:t>停止する時間(ミリ秒) */</a:t>
            </a:r>
          </a:p>
          <a:p>
            <a:pPr eaLnBrk="1" hangingPunct="1"/>
            <a:endParaRPr lang="ja-JP" altLang="en-US" sz="2800"/>
          </a:p>
          <a:p>
            <a:pPr eaLnBrk="1" hangingPunct="1"/>
            <a:r>
              <a:rPr lang="ja-JP" altLang="en-US" sz="2800"/>
              <a:t>   </a:t>
            </a:r>
            <a:r>
              <a:rPr lang="ja-JP" altLang="en-US">
                <a:solidFill>
                  <a:schemeClr val="tx2"/>
                </a:solidFill>
              </a:rPr>
              <a:t>/* コンストラクタ */</a:t>
            </a:r>
          </a:p>
          <a:p>
            <a:pPr eaLnBrk="1" hangingPunct="1"/>
            <a:r>
              <a:rPr lang="en-US" altLang="ja-JP" sz="2800"/>
              <a:t>   StartThread (int threadNum, long latency) {</a:t>
            </a:r>
          </a:p>
          <a:p>
            <a:pPr eaLnBrk="1" hangingPunct="1"/>
            <a:r>
              <a:rPr lang="en-US" altLang="ja-JP" sz="2800"/>
              <a:t>      this.threadNum = threadNum;</a:t>
            </a:r>
          </a:p>
          <a:p>
            <a:pPr eaLnBrk="1" hangingPunct="1"/>
            <a:r>
              <a:rPr lang="en-US" altLang="ja-JP" sz="2800"/>
              <a:t>      this.latency = latency;</a:t>
            </a:r>
          </a:p>
          <a:p>
            <a:pPr eaLnBrk="1" hangingPunct="1"/>
            <a:r>
              <a:rPr lang="en-US" altLang="ja-JP" sz="2800"/>
              <a:t>   }</a:t>
            </a:r>
            <a:endParaRPr lang="ja-JP" altLang="en-US" sz="2800"/>
          </a:p>
        </p:txBody>
      </p:sp>
      <p:sp>
        <p:nvSpPr>
          <p:cNvPr id="53252" name="Text Box 4"/>
          <p:cNvSpPr txBox="1">
            <a:spLocks noChangeArrowheads="1"/>
          </p:cNvSpPr>
          <p:nvPr/>
        </p:nvSpPr>
        <p:spPr bwMode="auto">
          <a:xfrm>
            <a:off x="457200" y="1600200"/>
            <a:ext cx="301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StartThread.java(</a:t>
            </a:r>
            <a:r>
              <a:rPr lang="ja-JP" altLang="en-US"/>
              <a:t>前半)</a:t>
            </a:r>
          </a:p>
        </p:txBody>
      </p:sp>
      <p:sp>
        <p:nvSpPr>
          <p:cNvPr id="53253" name="Text Box 5"/>
          <p:cNvSpPr txBox="1">
            <a:spLocks noChangeArrowheads="1"/>
          </p:cNvSpPr>
          <p:nvPr/>
        </p:nvSpPr>
        <p:spPr bwMode="auto">
          <a:xfrm>
            <a:off x="7086600" y="6400800"/>
            <a:ext cx="1565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後半に続く</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参考 : スレッドプログラム</a:t>
            </a:r>
            <a:r>
              <a:rPr lang="ja-JP" altLang="en-US" sz="4000">
                <a:latin typeface="Times New Roman" panose="02020603050405020304" pitchFamily="18" charset="0"/>
              </a:rPr>
              <a:t>(</a:t>
            </a:r>
            <a:r>
              <a:rPr lang="en-US" altLang="ja-JP" sz="4000">
                <a:latin typeface="Times New Roman" panose="02020603050405020304" pitchFamily="18" charset="0"/>
              </a:rPr>
              <a:t>java)</a:t>
            </a:r>
          </a:p>
        </p:txBody>
      </p:sp>
      <p:sp>
        <p:nvSpPr>
          <p:cNvPr id="54275" name="Rectangle 3"/>
          <p:cNvSpPr>
            <a:spLocks noChangeArrowheads="1"/>
          </p:cNvSpPr>
          <p:nvPr/>
        </p:nvSpPr>
        <p:spPr bwMode="auto">
          <a:xfrm>
            <a:off x="381000" y="1752600"/>
            <a:ext cx="8534400" cy="51054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   public void run() {</a:t>
            </a:r>
          </a:p>
          <a:p>
            <a:pPr eaLnBrk="1" hangingPunct="1"/>
            <a:r>
              <a:rPr lang="en-US" altLang="ja-JP" sz="2800"/>
              <a:t>      while (true) { </a:t>
            </a:r>
            <a:r>
              <a:rPr lang="en-US" altLang="ja-JP">
                <a:solidFill>
                  <a:schemeClr val="tx2"/>
                </a:solidFill>
              </a:rPr>
              <a:t>/* </a:t>
            </a:r>
            <a:r>
              <a:rPr lang="ja-JP" altLang="en-US">
                <a:solidFill>
                  <a:schemeClr val="tx2"/>
                </a:solidFill>
              </a:rPr>
              <a:t>永久に繰り返す */</a:t>
            </a:r>
          </a:p>
          <a:p>
            <a:pPr eaLnBrk="1" hangingPunct="1"/>
            <a:r>
              <a:rPr lang="en-US" altLang="ja-JP" sz="2800"/>
              <a:t>         try {</a:t>
            </a:r>
          </a:p>
          <a:p>
            <a:pPr eaLnBrk="1" hangingPunct="1"/>
            <a:r>
              <a:rPr lang="en-US" altLang="ja-JP" sz="2800"/>
              <a:t>              sleep (latency);</a:t>
            </a:r>
            <a:r>
              <a:rPr lang="en-US" altLang="ja-JP">
                <a:solidFill>
                  <a:schemeClr val="tx2"/>
                </a:solidFill>
              </a:rPr>
              <a:t> /* </a:t>
            </a:r>
            <a:r>
              <a:rPr lang="ja-JP" altLang="en-US">
                <a:solidFill>
                  <a:schemeClr val="tx2"/>
                </a:solidFill>
              </a:rPr>
              <a:t>指定したミリ秒の間停止 */</a:t>
            </a:r>
          </a:p>
          <a:p>
            <a:pPr eaLnBrk="1" hangingPunct="1"/>
            <a:r>
              <a:rPr lang="en-US" altLang="ja-JP" sz="2800"/>
              <a:t>         } catch (InterruptedException error_report) {</a:t>
            </a:r>
          </a:p>
          <a:p>
            <a:pPr eaLnBrk="1" hangingPunct="1"/>
            <a:r>
              <a:rPr lang="en-US" altLang="ja-JP" sz="2800"/>
              <a:t>              System.out.println (error_report);</a:t>
            </a:r>
          </a:p>
          <a:p>
            <a:pPr eaLnBrk="1" hangingPunct="1"/>
            <a:r>
              <a:rPr lang="en-US" altLang="ja-JP" sz="2800"/>
              <a:t>              System.exit (1);</a:t>
            </a:r>
          </a:p>
          <a:p>
            <a:pPr eaLnBrk="1" hangingPunct="1"/>
            <a:r>
              <a:rPr lang="en-US" altLang="ja-JP" sz="2800"/>
              <a:t>         }</a:t>
            </a:r>
          </a:p>
          <a:p>
            <a:pPr eaLnBrk="1" hangingPunct="1"/>
            <a:r>
              <a:rPr lang="en-US" altLang="ja-JP" sz="2800"/>
              <a:t>         System.out.println (threadNum); </a:t>
            </a:r>
            <a:r>
              <a:rPr lang="en-US" altLang="ja-JP">
                <a:solidFill>
                  <a:schemeClr val="tx2"/>
                </a:solidFill>
              </a:rPr>
              <a:t>/* </a:t>
            </a:r>
            <a:r>
              <a:rPr lang="ja-JP" altLang="en-US">
                <a:solidFill>
                  <a:schemeClr val="tx2"/>
                </a:solidFill>
              </a:rPr>
              <a:t>スレッド番号表示 */</a:t>
            </a:r>
          </a:p>
          <a:p>
            <a:pPr eaLnBrk="1" hangingPunct="1"/>
            <a:r>
              <a:rPr lang="en-US" altLang="ja-JP" sz="2800"/>
              <a:t>      }</a:t>
            </a:r>
          </a:p>
          <a:p>
            <a:pPr eaLnBrk="1" hangingPunct="1"/>
            <a:r>
              <a:rPr lang="en-US" altLang="ja-JP" sz="2800"/>
              <a:t>   }</a:t>
            </a:r>
          </a:p>
          <a:p>
            <a:pPr eaLnBrk="1" hangingPunct="1"/>
            <a:r>
              <a:rPr lang="en-US" altLang="ja-JP" sz="2800"/>
              <a:t>}</a:t>
            </a:r>
            <a:endParaRPr lang="ja-JP" altLang="en-US" sz="2800"/>
          </a:p>
        </p:txBody>
      </p:sp>
      <p:sp>
        <p:nvSpPr>
          <p:cNvPr id="54276" name="Text Box 4"/>
          <p:cNvSpPr txBox="1">
            <a:spLocks noChangeArrowheads="1"/>
          </p:cNvSpPr>
          <p:nvPr/>
        </p:nvSpPr>
        <p:spPr bwMode="auto">
          <a:xfrm>
            <a:off x="457200" y="1371600"/>
            <a:ext cx="301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StartThread.java(</a:t>
            </a:r>
            <a:r>
              <a:rPr lang="ja-JP" altLang="en-US"/>
              <a:t>後半)</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参考 : スレッドプログラム</a:t>
            </a:r>
            <a:r>
              <a:rPr lang="ja-JP" altLang="en-US" sz="4000">
                <a:latin typeface="Times New Roman" panose="02020603050405020304" pitchFamily="18" charset="0"/>
              </a:rPr>
              <a:t>(</a:t>
            </a:r>
            <a:r>
              <a:rPr lang="en-US" altLang="ja-JP" sz="4000">
                <a:latin typeface="Times New Roman" panose="02020603050405020304" pitchFamily="18" charset="0"/>
              </a:rPr>
              <a:t>java)</a:t>
            </a:r>
          </a:p>
        </p:txBody>
      </p:sp>
      <p:sp>
        <p:nvSpPr>
          <p:cNvPr id="55299" name="Rectangle 3"/>
          <p:cNvSpPr>
            <a:spLocks noChangeArrowheads="1"/>
          </p:cNvSpPr>
          <p:nvPr/>
        </p:nvSpPr>
        <p:spPr bwMode="auto">
          <a:xfrm>
            <a:off x="533400" y="1752600"/>
            <a:ext cx="8382000" cy="51054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class ThreadCreation {</a:t>
            </a:r>
          </a:p>
          <a:p>
            <a:pPr eaLnBrk="1" hangingPunct="1"/>
            <a:r>
              <a:rPr lang="en-US" altLang="ja-JP" sz="2800"/>
              <a:t>   public static void main (String[] args) {</a:t>
            </a:r>
          </a:p>
          <a:p>
            <a:pPr eaLnBrk="1" hangingPunct="1"/>
            <a:r>
              <a:rPr lang="en-US" altLang="ja-JP" sz="2800"/>
              <a:t>      Thread thread[] = new Thread[3]; </a:t>
            </a:r>
            <a:r>
              <a:rPr lang="en-US" altLang="ja-JP">
                <a:solidFill>
                  <a:schemeClr val="tx2"/>
                </a:solidFill>
              </a:rPr>
              <a:t>/* </a:t>
            </a:r>
            <a:r>
              <a:rPr lang="ja-JP" altLang="en-US">
                <a:solidFill>
                  <a:schemeClr val="tx2"/>
                </a:solidFill>
              </a:rPr>
              <a:t>スレッド数3 */</a:t>
            </a:r>
          </a:p>
          <a:p>
            <a:pPr eaLnBrk="1" hangingPunct="1"/>
            <a:r>
              <a:rPr lang="ja-JP" altLang="en-US"/>
              <a:t>       </a:t>
            </a:r>
            <a:r>
              <a:rPr lang="ja-JP" altLang="en-US">
                <a:solidFill>
                  <a:schemeClr val="tx2"/>
                </a:solidFill>
              </a:rPr>
              <a:t>/* スレッド生成 */</a:t>
            </a:r>
          </a:p>
          <a:p>
            <a:pPr eaLnBrk="1" hangingPunct="1"/>
            <a:r>
              <a:rPr lang="en-US" altLang="ja-JP" sz="2800"/>
              <a:t>      Thread thread[0] = new StartThread (0</a:t>
            </a:r>
            <a:r>
              <a:rPr lang="ja-JP" altLang="en-US" sz="2800"/>
              <a:t>, 5000</a:t>
            </a:r>
            <a:r>
              <a:rPr lang="en-US" altLang="ja-JP" sz="2800"/>
              <a:t>L);</a:t>
            </a:r>
          </a:p>
          <a:p>
            <a:pPr eaLnBrk="1" hangingPunct="1"/>
            <a:r>
              <a:rPr lang="en-US" altLang="ja-JP" sz="2800"/>
              <a:t>      Thread thread[1] = new StartThread (1</a:t>
            </a:r>
            <a:r>
              <a:rPr lang="ja-JP" altLang="en-US" sz="2800"/>
              <a:t>, 7000</a:t>
            </a:r>
            <a:r>
              <a:rPr lang="en-US" altLang="ja-JP" sz="2800"/>
              <a:t>L);</a:t>
            </a:r>
            <a:endParaRPr lang="ja-JP" altLang="en-US" sz="2800"/>
          </a:p>
          <a:p>
            <a:pPr eaLnBrk="1" hangingPunct="1"/>
            <a:r>
              <a:rPr lang="en-US" altLang="ja-JP" sz="2800"/>
              <a:t>      Thread thread[2] = new StartThread  (2</a:t>
            </a:r>
            <a:r>
              <a:rPr lang="ja-JP" altLang="en-US" sz="2800"/>
              <a:t>, 4000</a:t>
            </a:r>
            <a:r>
              <a:rPr lang="en-US" altLang="ja-JP" sz="2800"/>
              <a:t>L);</a:t>
            </a:r>
            <a:endParaRPr lang="ja-JP" altLang="en-US" sz="2800"/>
          </a:p>
          <a:p>
            <a:pPr eaLnBrk="1" hangingPunct="1"/>
            <a:r>
              <a:rPr lang="ja-JP" altLang="en-US"/>
              <a:t>       </a:t>
            </a:r>
            <a:r>
              <a:rPr lang="ja-JP" altLang="en-US">
                <a:solidFill>
                  <a:schemeClr val="tx2"/>
                </a:solidFill>
              </a:rPr>
              <a:t>/* スレッド実行開始 */</a:t>
            </a:r>
            <a:endParaRPr lang="ja-JP" altLang="en-US" sz="2800"/>
          </a:p>
          <a:p>
            <a:pPr eaLnBrk="1" hangingPunct="1"/>
            <a:r>
              <a:rPr lang="en-US" altLang="ja-JP" sz="2800"/>
              <a:t>      for (Thread th : thread) </a:t>
            </a:r>
            <a:r>
              <a:rPr lang="en-US" altLang="ja-JP">
                <a:solidFill>
                  <a:schemeClr val="tx2"/>
                </a:solidFill>
              </a:rPr>
              <a:t>/* </a:t>
            </a:r>
            <a:r>
              <a:rPr lang="ja-JP" altLang="en-US">
                <a:solidFill>
                  <a:schemeClr val="tx2"/>
                </a:solidFill>
              </a:rPr>
              <a:t>各スレッドを</a:t>
            </a:r>
            <a:r>
              <a:rPr lang="en-US" altLang="ja-JP">
                <a:solidFill>
                  <a:schemeClr val="tx2"/>
                </a:solidFill>
              </a:rPr>
              <a:t>for-each</a:t>
            </a:r>
            <a:r>
              <a:rPr lang="ja-JP" altLang="en-US">
                <a:solidFill>
                  <a:schemeClr val="tx2"/>
                </a:solidFill>
              </a:rPr>
              <a:t>文で実行 */</a:t>
            </a:r>
          </a:p>
          <a:p>
            <a:pPr eaLnBrk="1" hangingPunct="1"/>
            <a:r>
              <a:rPr lang="en-US" altLang="ja-JP" sz="2800"/>
              <a:t>          th.start(); </a:t>
            </a:r>
            <a:r>
              <a:rPr lang="en-US" altLang="ja-JP">
                <a:solidFill>
                  <a:schemeClr val="tx2"/>
                </a:solidFill>
              </a:rPr>
              <a:t>/* “start()” </a:t>
            </a:r>
            <a:r>
              <a:rPr lang="ja-JP" altLang="en-US">
                <a:solidFill>
                  <a:schemeClr val="tx2"/>
                </a:solidFill>
              </a:rPr>
              <a:t>はスレッドの実行開始命令 */</a:t>
            </a:r>
          </a:p>
          <a:p>
            <a:pPr eaLnBrk="1" hangingPunct="1"/>
            <a:r>
              <a:rPr lang="en-US" altLang="ja-JP" sz="2800"/>
              <a:t>   }</a:t>
            </a:r>
          </a:p>
          <a:p>
            <a:pPr eaLnBrk="1" hangingPunct="1"/>
            <a:r>
              <a:rPr lang="en-US" altLang="ja-JP" sz="2800"/>
              <a:t>}</a:t>
            </a:r>
            <a:endParaRPr lang="ja-JP" altLang="en-US" sz="2800"/>
          </a:p>
        </p:txBody>
      </p:sp>
      <p:sp>
        <p:nvSpPr>
          <p:cNvPr id="55300" name="Text Box 4"/>
          <p:cNvSpPr txBox="1">
            <a:spLocks noChangeArrowheads="1"/>
          </p:cNvSpPr>
          <p:nvPr/>
        </p:nvSpPr>
        <p:spPr bwMode="auto">
          <a:xfrm>
            <a:off x="457200" y="1371600"/>
            <a:ext cx="2676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ThreadCreation.java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参考 : スレッドプログラム</a:t>
            </a:r>
            <a:r>
              <a:rPr lang="ja-JP" altLang="en-US" sz="4000">
                <a:latin typeface="Times New Roman" panose="02020603050405020304" pitchFamily="18" charset="0"/>
              </a:rPr>
              <a:t>(</a:t>
            </a:r>
            <a:r>
              <a:rPr lang="en-US" altLang="ja-JP" sz="4000">
                <a:latin typeface="Times New Roman" panose="02020603050405020304" pitchFamily="18" charset="0"/>
              </a:rPr>
              <a:t>java)</a:t>
            </a:r>
          </a:p>
        </p:txBody>
      </p:sp>
      <p:sp>
        <p:nvSpPr>
          <p:cNvPr id="56323" name="Rectangle 3"/>
          <p:cNvSpPr>
            <a:spLocks noChangeArrowheads="1"/>
          </p:cNvSpPr>
          <p:nvPr/>
        </p:nvSpPr>
        <p:spPr bwMode="auto">
          <a:xfrm>
            <a:off x="533400" y="2057400"/>
            <a:ext cx="8153400" cy="4800600"/>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a:t>
            </a:r>
            <a:r>
              <a:rPr lang="en-US" altLang="ja-JP" sz="2800"/>
              <a:t>javac ThreadCreation.java</a:t>
            </a:r>
          </a:p>
          <a:p>
            <a:pPr eaLnBrk="1" hangingPunct="1"/>
            <a:r>
              <a:rPr lang="en-US" altLang="ja-JP" sz="2800"/>
              <a:t>$ java ThreadCreation</a:t>
            </a:r>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a:solidFill>
                <a:schemeClr val="tx2"/>
              </a:solidFill>
            </a:endParaRPr>
          </a:p>
          <a:p>
            <a:pPr eaLnBrk="1" hangingPunct="1"/>
            <a:endParaRPr lang="ja-JP" altLang="en-US">
              <a:solidFill>
                <a:schemeClr val="tx2"/>
              </a:solidFill>
            </a:endParaRPr>
          </a:p>
        </p:txBody>
      </p:sp>
      <p:sp>
        <p:nvSpPr>
          <p:cNvPr id="56324" name="Text Box 4"/>
          <p:cNvSpPr txBox="1">
            <a:spLocks noChangeArrowheads="1"/>
          </p:cNvSpPr>
          <p:nvPr/>
        </p:nvSpPr>
        <p:spPr bwMode="auto">
          <a:xfrm>
            <a:off x="457200" y="1579563"/>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実行例</a:t>
            </a:r>
          </a:p>
        </p:txBody>
      </p:sp>
      <p:sp>
        <p:nvSpPr>
          <p:cNvPr id="361477" name="Text Box 5"/>
          <p:cNvSpPr txBox="1">
            <a:spLocks noChangeArrowheads="1"/>
          </p:cNvSpPr>
          <p:nvPr/>
        </p:nvSpPr>
        <p:spPr bwMode="auto">
          <a:xfrm>
            <a:off x="609600" y="3048000"/>
            <a:ext cx="650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スレッド2</a:t>
            </a:r>
            <a:r>
              <a:rPr lang="ja-JP" altLang="en-US"/>
              <a:t> </a:t>
            </a:r>
            <a:r>
              <a:rPr lang="ja-JP" altLang="en-US">
                <a:solidFill>
                  <a:schemeClr val="tx2"/>
                </a:solidFill>
              </a:rPr>
              <a:t>(4秒経過</a:t>
            </a:r>
            <a:r>
              <a:rPr lang="en-US" altLang="ja-JP">
                <a:solidFill>
                  <a:schemeClr val="tx2"/>
                </a:solidFill>
              </a:rPr>
              <a:t>)</a:t>
            </a:r>
          </a:p>
        </p:txBody>
      </p:sp>
      <p:sp>
        <p:nvSpPr>
          <p:cNvPr id="361478" name="Text Box 6"/>
          <p:cNvSpPr txBox="1">
            <a:spLocks noChangeArrowheads="1"/>
          </p:cNvSpPr>
          <p:nvPr/>
        </p:nvSpPr>
        <p:spPr bwMode="auto">
          <a:xfrm>
            <a:off x="609600" y="3505200"/>
            <a:ext cx="284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スレッド0</a:t>
            </a:r>
            <a:r>
              <a:rPr lang="ja-JP" altLang="en-US"/>
              <a:t> </a:t>
            </a:r>
            <a:r>
              <a:rPr lang="ja-JP" altLang="en-US">
                <a:solidFill>
                  <a:schemeClr val="tx2"/>
                </a:solidFill>
              </a:rPr>
              <a:t>(5秒経過</a:t>
            </a:r>
            <a:r>
              <a:rPr lang="en-US" altLang="ja-JP">
                <a:solidFill>
                  <a:schemeClr val="tx2"/>
                </a:solidFill>
              </a:rPr>
              <a:t>)</a:t>
            </a:r>
          </a:p>
        </p:txBody>
      </p:sp>
      <p:sp>
        <p:nvSpPr>
          <p:cNvPr id="361479" name="Text Box 7"/>
          <p:cNvSpPr txBox="1">
            <a:spLocks noChangeArrowheads="1"/>
          </p:cNvSpPr>
          <p:nvPr/>
        </p:nvSpPr>
        <p:spPr bwMode="auto">
          <a:xfrm>
            <a:off x="609600" y="3962400"/>
            <a:ext cx="4673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スレッド1</a:t>
            </a:r>
            <a:r>
              <a:rPr lang="ja-JP" altLang="en-US"/>
              <a:t> </a:t>
            </a:r>
            <a:r>
              <a:rPr lang="ja-JP" altLang="en-US">
                <a:solidFill>
                  <a:schemeClr val="tx2"/>
                </a:solidFill>
              </a:rPr>
              <a:t>(7秒経過</a:t>
            </a:r>
            <a:r>
              <a:rPr lang="en-US" altLang="ja-JP">
                <a:solidFill>
                  <a:schemeClr val="tx2"/>
                </a:solidFill>
              </a:rPr>
              <a:t>)</a:t>
            </a:r>
          </a:p>
        </p:txBody>
      </p:sp>
      <p:sp>
        <p:nvSpPr>
          <p:cNvPr id="361480" name="Text Box 8"/>
          <p:cNvSpPr txBox="1">
            <a:spLocks noChangeArrowheads="1"/>
          </p:cNvSpPr>
          <p:nvPr/>
        </p:nvSpPr>
        <p:spPr bwMode="auto">
          <a:xfrm>
            <a:off x="609600" y="4419600"/>
            <a:ext cx="680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スレッド2</a:t>
            </a:r>
            <a:r>
              <a:rPr lang="ja-JP" altLang="en-US"/>
              <a:t> </a:t>
            </a:r>
            <a:r>
              <a:rPr lang="ja-JP" altLang="en-US">
                <a:solidFill>
                  <a:schemeClr val="tx2"/>
                </a:solidFill>
              </a:rPr>
              <a:t>(4*2秒経過</a:t>
            </a:r>
            <a:r>
              <a:rPr lang="en-US" altLang="ja-JP">
                <a:solidFill>
                  <a:schemeClr val="tx2"/>
                </a:solidFill>
              </a:rPr>
              <a:t>)</a:t>
            </a:r>
          </a:p>
        </p:txBody>
      </p:sp>
      <p:sp>
        <p:nvSpPr>
          <p:cNvPr id="361481" name="Text Box 9"/>
          <p:cNvSpPr txBox="1">
            <a:spLocks noChangeArrowheads="1"/>
          </p:cNvSpPr>
          <p:nvPr/>
        </p:nvSpPr>
        <p:spPr bwMode="auto">
          <a:xfrm>
            <a:off x="609600" y="4876800"/>
            <a:ext cx="314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スレッド0</a:t>
            </a:r>
            <a:r>
              <a:rPr lang="ja-JP" altLang="en-US"/>
              <a:t> </a:t>
            </a:r>
            <a:r>
              <a:rPr lang="ja-JP" altLang="en-US">
                <a:solidFill>
                  <a:schemeClr val="tx2"/>
                </a:solidFill>
              </a:rPr>
              <a:t>(5*2秒経過</a:t>
            </a:r>
            <a:r>
              <a:rPr lang="en-US" altLang="ja-JP">
                <a:solidFill>
                  <a:schemeClr val="tx2"/>
                </a:solidFill>
              </a:rPr>
              <a:t>)</a:t>
            </a:r>
          </a:p>
        </p:txBody>
      </p:sp>
      <p:sp>
        <p:nvSpPr>
          <p:cNvPr id="361482" name="Text Box 10"/>
          <p:cNvSpPr txBox="1">
            <a:spLocks noChangeArrowheads="1"/>
          </p:cNvSpPr>
          <p:nvPr/>
        </p:nvSpPr>
        <p:spPr bwMode="auto">
          <a:xfrm>
            <a:off x="609600" y="5334000"/>
            <a:ext cx="680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スレッド2</a:t>
            </a:r>
            <a:r>
              <a:rPr lang="ja-JP" altLang="en-US"/>
              <a:t> </a:t>
            </a:r>
            <a:r>
              <a:rPr lang="ja-JP" altLang="en-US">
                <a:solidFill>
                  <a:schemeClr val="tx2"/>
                </a:solidFill>
              </a:rPr>
              <a:t>(4*3秒経過</a:t>
            </a:r>
            <a:r>
              <a:rPr lang="en-US" altLang="ja-JP">
                <a:solidFill>
                  <a:schemeClr val="tx2"/>
                </a:solidFill>
              </a:rPr>
              <a:t>)</a:t>
            </a:r>
          </a:p>
        </p:txBody>
      </p:sp>
      <p:sp>
        <p:nvSpPr>
          <p:cNvPr id="361483" name="Text Box 11"/>
          <p:cNvSpPr txBox="1">
            <a:spLocks noChangeArrowheads="1"/>
          </p:cNvSpPr>
          <p:nvPr/>
        </p:nvSpPr>
        <p:spPr bwMode="auto">
          <a:xfrm>
            <a:off x="609600" y="5791200"/>
            <a:ext cx="4978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スレッド1</a:t>
            </a:r>
            <a:r>
              <a:rPr lang="ja-JP" altLang="en-US"/>
              <a:t> </a:t>
            </a:r>
            <a:r>
              <a:rPr lang="ja-JP" altLang="en-US">
                <a:solidFill>
                  <a:schemeClr val="tx2"/>
                </a:solidFill>
              </a:rPr>
              <a:t>(7*2秒経過</a:t>
            </a:r>
            <a:r>
              <a:rPr lang="en-US" altLang="ja-JP">
                <a:solidFill>
                  <a:schemeClr val="tx2"/>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1477"/>
                                        </p:tgtEl>
                                        <p:attrNameLst>
                                          <p:attrName>style.visibility</p:attrName>
                                        </p:attrNameLst>
                                      </p:cBhvr>
                                      <p:to>
                                        <p:strVal val="visible"/>
                                      </p:to>
                                    </p:set>
                                    <p:animEffect transition="in" filter="wipe(left)">
                                      <p:cBhvr>
                                        <p:cTn id="7" dur="500"/>
                                        <p:tgtEl>
                                          <p:spTgt spid="3614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1478"/>
                                        </p:tgtEl>
                                        <p:attrNameLst>
                                          <p:attrName>style.visibility</p:attrName>
                                        </p:attrNameLst>
                                      </p:cBhvr>
                                      <p:to>
                                        <p:strVal val="visible"/>
                                      </p:to>
                                    </p:set>
                                    <p:animEffect transition="in" filter="wipe(left)">
                                      <p:cBhvr>
                                        <p:cTn id="12" dur="500"/>
                                        <p:tgtEl>
                                          <p:spTgt spid="3614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1479"/>
                                        </p:tgtEl>
                                        <p:attrNameLst>
                                          <p:attrName>style.visibility</p:attrName>
                                        </p:attrNameLst>
                                      </p:cBhvr>
                                      <p:to>
                                        <p:strVal val="visible"/>
                                      </p:to>
                                    </p:set>
                                    <p:animEffect transition="in" filter="wipe(left)">
                                      <p:cBhvr>
                                        <p:cTn id="17" dur="500"/>
                                        <p:tgtEl>
                                          <p:spTgt spid="36147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1480"/>
                                        </p:tgtEl>
                                        <p:attrNameLst>
                                          <p:attrName>style.visibility</p:attrName>
                                        </p:attrNameLst>
                                      </p:cBhvr>
                                      <p:to>
                                        <p:strVal val="visible"/>
                                      </p:to>
                                    </p:set>
                                    <p:animEffect transition="in" filter="wipe(left)">
                                      <p:cBhvr>
                                        <p:cTn id="22" dur="500"/>
                                        <p:tgtEl>
                                          <p:spTgt spid="3614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61481"/>
                                        </p:tgtEl>
                                        <p:attrNameLst>
                                          <p:attrName>style.visibility</p:attrName>
                                        </p:attrNameLst>
                                      </p:cBhvr>
                                      <p:to>
                                        <p:strVal val="visible"/>
                                      </p:to>
                                    </p:set>
                                    <p:animEffect transition="in" filter="wipe(left)">
                                      <p:cBhvr>
                                        <p:cTn id="27" dur="500"/>
                                        <p:tgtEl>
                                          <p:spTgt spid="3614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61482"/>
                                        </p:tgtEl>
                                        <p:attrNameLst>
                                          <p:attrName>style.visibility</p:attrName>
                                        </p:attrNameLst>
                                      </p:cBhvr>
                                      <p:to>
                                        <p:strVal val="visible"/>
                                      </p:to>
                                    </p:set>
                                    <p:animEffect transition="in" filter="wipe(left)">
                                      <p:cBhvr>
                                        <p:cTn id="32" dur="500"/>
                                        <p:tgtEl>
                                          <p:spTgt spid="36148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61483"/>
                                        </p:tgtEl>
                                        <p:attrNameLst>
                                          <p:attrName>style.visibility</p:attrName>
                                        </p:attrNameLst>
                                      </p:cBhvr>
                                      <p:to>
                                        <p:strVal val="visible"/>
                                      </p:to>
                                    </p:set>
                                    <p:animEffect transition="in" filter="wipe(left)">
                                      <p:cBhvr>
                                        <p:cTn id="37" dur="500"/>
                                        <p:tgtEl>
                                          <p:spTgt spid="361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7" grpId="0" autoUpdateAnimBg="0"/>
      <p:bldP spid="361478" grpId="0" autoUpdateAnimBg="0"/>
      <p:bldP spid="361479" grpId="0" autoUpdateAnimBg="0"/>
      <p:bldP spid="361480" grpId="0" autoUpdateAnimBg="0"/>
      <p:bldP spid="361481" grpId="0" autoUpdateAnimBg="0"/>
      <p:bldP spid="361482" grpId="0" autoUpdateAnimBg="0"/>
      <p:bldP spid="361483"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参考 : スレッドプログラム</a:t>
            </a:r>
            <a:r>
              <a:rPr lang="ja-JP" altLang="en-US" sz="4000">
                <a:latin typeface="Times New Roman" panose="02020603050405020304" pitchFamily="18" charset="0"/>
              </a:rPr>
              <a:t>(</a:t>
            </a:r>
            <a:r>
              <a:rPr lang="en-US" altLang="ja-JP" sz="4000">
                <a:latin typeface="Times New Roman" panose="02020603050405020304" pitchFamily="18" charset="0"/>
              </a:rPr>
              <a:t>java)</a:t>
            </a:r>
          </a:p>
        </p:txBody>
      </p:sp>
      <p:grpSp>
        <p:nvGrpSpPr>
          <p:cNvPr id="362588" name="Group 92"/>
          <p:cNvGrpSpPr>
            <a:grpSpLocks/>
          </p:cNvGrpSpPr>
          <p:nvPr/>
        </p:nvGrpSpPr>
        <p:grpSpPr bwMode="auto">
          <a:xfrm>
            <a:off x="457200" y="2286000"/>
            <a:ext cx="1839913" cy="533400"/>
            <a:chOff x="288" y="1440"/>
            <a:chExt cx="1159" cy="336"/>
          </a:xfrm>
        </p:grpSpPr>
        <p:sp>
          <p:nvSpPr>
            <p:cNvPr id="57425" name="Line 4"/>
            <p:cNvSpPr>
              <a:spLocks noChangeShapeType="1"/>
            </p:cNvSpPr>
            <p:nvPr/>
          </p:nvSpPr>
          <p:spPr bwMode="auto">
            <a:xfrm>
              <a:off x="336" y="1776"/>
              <a:ext cx="1056"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26" name="Text Box 5"/>
            <p:cNvSpPr txBox="1">
              <a:spLocks noChangeArrowheads="1"/>
            </p:cNvSpPr>
            <p:nvPr/>
          </p:nvSpPr>
          <p:spPr bwMode="auto">
            <a:xfrm>
              <a:off x="288" y="1440"/>
              <a:ext cx="11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ThreadCreate</a:t>
              </a:r>
            </a:p>
          </p:txBody>
        </p:sp>
      </p:grpSp>
      <p:grpSp>
        <p:nvGrpSpPr>
          <p:cNvPr id="362578" name="Group 82"/>
          <p:cNvGrpSpPr>
            <a:grpSpLocks/>
          </p:cNvGrpSpPr>
          <p:nvPr/>
        </p:nvGrpSpPr>
        <p:grpSpPr bwMode="auto">
          <a:xfrm>
            <a:off x="914400" y="2819400"/>
            <a:ext cx="1911350" cy="2362200"/>
            <a:chOff x="576" y="1776"/>
            <a:chExt cx="1204" cy="1488"/>
          </a:xfrm>
        </p:grpSpPr>
        <p:sp>
          <p:nvSpPr>
            <p:cNvPr id="57420" name="Line 6"/>
            <p:cNvSpPr>
              <a:spLocks noChangeShapeType="1"/>
            </p:cNvSpPr>
            <p:nvPr/>
          </p:nvSpPr>
          <p:spPr bwMode="auto">
            <a:xfrm>
              <a:off x="1392" y="1776"/>
              <a:ext cx="0" cy="14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21" name="Text Box 8"/>
            <p:cNvSpPr txBox="1">
              <a:spLocks noChangeArrowheads="1"/>
            </p:cNvSpPr>
            <p:nvPr/>
          </p:nvSpPr>
          <p:spPr bwMode="auto">
            <a:xfrm>
              <a:off x="1344" y="1872"/>
              <a:ext cx="4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new</a:t>
              </a:r>
            </a:p>
          </p:txBody>
        </p:sp>
        <p:sp>
          <p:nvSpPr>
            <p:cNvPr id="57422" name="Text Box 9"/>
            <p:cNvSpPr txBox="1">
              <a:spLocks noChangeArrowheads="1"/>
            </p:cNvSpPr>
            <p:nvPr/>
          </p:nvSpPr>
          <p:spPr bwMode="auto">
            <a:xfrm>
              <a:off x="576" y="2064"/>
              <a:ext cx="82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スレッド0</a:t>
              </a:r>
            </a:p>
          </p:txBody>
        </p:sp>
        <p:sp>
          <p:nvSpPr>
            <p:cNvPr id="57423" name="Text Box 11"/>
            <p:cNvSpPr txBox="1">
              <a:spLocks noChangeArrowheads="1"/>
            </p:cNvSpPr>
            <p:nvPr/>
          </p:nvSpPr>
          <p:spPr bwMode="auto">
            <a:xfrm>
              <a:off x="576" y="2544"/>
              <a:ext cx="82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スレッド1</a:t>
              </a:r>
            </a:p>
          </p:txBody>
        </p:sp>
        <p:sp>
          <p:nvSpPr>
            <p:cNvPr id="57424" name="Text Box 13"/>
            <p:cNvSpPr txBox="1">
              <a:spLocks noChangeArrowheads="1"/>
            </p:cNvSpPr>
            <p:nvPr/>
          </p:nvSpPr>
          <p:spPr bwMode="auto">
            <a:xfrm>
              <a:off x="576" y="2976"/>
              <a:ext cx="82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スレッド2</a:t>
              </a:r>
            </a:p>
          </p:txBody>
        </p:sp>
      </p:grpSp>
      <p:grpSp>
        <p:nvGrpSpPr>
          <p:cNvPr id="362580" name="Group 84"/>
          <p:cNvGrpSpPr>
            <a:grpSpLocks/>
          </p:cNvGrpSpPr>
          <p:nvPr/>
        </p:nvGrpSpPr>
        <p:grpSpPr bwMode="auto">
          <a:xfrm>
            <a:off x="2209800" y="2819400"/>
            <a:ext cx="762000" cy="2133600"/>
            <a:chOff x="1392" y="1776"/>
            <a:chExt cx="480" cy="1344"/>
          </a:xfrm>
        </p:grpSpPr>
        <p:sp>
          <p:nvSpPr>
            <p:cNvPr id="57416" name="Line 7"/>
            <p:cNvSpPr>
              <a:spLocks noChangeShapeType="1"/>
            </p:cNvSpPr>
            <p:nvPr/>
          </p:nvSpPr>
          <p:spPr bwMode="auto">
            <a:xfrm>
              <a:off x="1392" y="220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17" name="Line 10"/>
            <p:cNvSpPr>
              <a:spLocks noChangeShapeType="1"/>
            </p:cNvSpPr>
            <p:nvPr/>
          </p:nvSpPr>
          <p:spPr bwMode="auto">
            <a:xfrm>
              <a:off x="1392" y="268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18" name="Line 12"/>
            <p:cNvSpPr>
              <a:spLocks noChangeShapeType="1"/>
            </p:cNvSpPr>
            <p:nvPr/>
          </p:nvSpPr>
          <p:spPr bwMode="auto">
            <a:xfrm>
              <a:off x="1392" y="31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19" name="Line 14"/>
            <p:cNvSpPr>
              <a:spLocks noChangeShapeType="1"/>
            </p:cNvSpPr>
            <p:nvPr/>
          </p:nvSpPr>
          <p:spPr bwMode="auto">
            <a:xfrm>
              <a:off x="1392" y="1776"/>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nvGrpSpPr>
          <p:cNvPr id="362579" name="Group 83"/>
          <p:cNvGrpSpPr>
            <a:grpSpLocks/>
          </p:cNvGrpSpPr>
          <p:nvPr/>
        </p:nvGrpSpPr>
        <p:grpSpPr bwMode="auto">
          <a:xfrm>
            <a:off x="2819400" y="2286000"/>
            <a:ext cx="784225" cy="2819400"/>
            <a:chOff x="1776" y="1440"/>
            <a:chExt cx="494" cy="1776"/>
          </a:xfrm>
        </p:grpSpPr>
        <p:sp>
          <p:nvSpPr>
            <p:cNvPr id="57413" name="Line 15"/>
            <p:cNvSpPr>
              <a:spLocks noChangeShapeType="1"/>
            </p:cNvSpPr>
            <p:nvPr/>
          </p:nvSpPr>
          <p:spPr bwMode="auto">
            <a:xfrm>
              <a:off x="1872" y="1776"/>
              <a:ext cx="0" cy="14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14" name="Text Box 17"/>
            <p:cNvSpPr txBox="1">
              <a:spLocks noChangeArrowheads="1"/>
            </p:cNvSpPr>
            <p:nvPr/>
          </p:nvSpPr>
          <p:spPr bwMode="auto">
            <a:xfrm>
              <a:off x="1824" y="1872"/>
              <a:ext cx="4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start</a:t>
              </a:r>
            </a:p>
          </p:txBody>
        </p:sp>
        <p:sp>
          <p:nvSpPr>
            <p:cNvPr id="57415" name="Text Box 21"/>
            <p:cNvSpPr txBox="1">
              <a:spLocks noChangeArrowheads="1"/>
            </p:cNvSpPr>
            <p:nvPr/>
          </p:nvSpPr>
          <p:spPr bwMode="auto">
            <a:xfrm>
              <a:off x="1776" y="144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p>
          </p:txBody>
        </p:sp>
      </p:grpSp>
      <p:grpSp>
        <p:nvGrpSpPr>
          <p:cNvPr id="362581" name="Group 85"/>
          <p:cNvGrpSpPr>
            <a:grpSpLocks/>
          </p:cNvGrpSpPr>
          <p:nvPr/>
        </p:nvGrpSpPr>
        <p:grpSpPr bwMode="auto">
          <a:xfrm>
            <a:off x="2971800" y="2286000"/>
            <a:ext cx="1479550" cy="2667000"/>
            <a:chOff x="1872" y="1440"/>
            <a:chExt cx="932" cy="1680"/>
          </a:xfrm>
        </p:grpSpPr>
        <p:sp>
          <p:nvSpPr>
            <p:cNvPr id="57408" name="Line 16"/>
            <p:cNvSpPr>
              <a:spLocks noChangeShapeType="1"/>
            </p:cNvSpPr>
            <p:nvPr/>
          </p:nvSpPr>
          <p:spPr bwMode="auto">
            <a:xfrm>
              <a:off x="1872" y="2208"/>
              <a:ext cx="86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9" name="Line 18"/>
            <p:cNvSpPr>
              <a:spLocks noChangeShapeType="1"/>
            </p:cNvSpPr>
            <p:nvPr/>
          </p:nvSpPr>
          <p:spPr bwMode="auto">
            <a:xfrm>
              <a:off x="1872" y="2688"/>
              <a:ext cx="86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10" name="Line 19"/>
            <p:cNvSpPr>
              <a:spLocks noChangeShapeType="1"/>
            </p:cNvSpPr>
            <p:nvPr/>
          </p:nvSpPr>
          <p:spPr bwMode="auto">
            <a:xfrm>
              <a:off x="1872" y="3120"/>
              <a:ext cx="86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11" name="Line 20"/>
            <p:cNvSpPr>
              <a:spLocks noChangeShapeType="1"/>
            </p:cNvSpPr>
            <p:nvPr/>
          </p:nvSpPr>
          <p:spPr bwMode="auto">
            <a:xfrm>
              <a:off x="1872" y="1776"/>
              <a:ext cx="86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12" name="Text Box 22"/>
            <p:cNvSpPr txBox="1">
              <a:spLocks noChangeArrowheads="1"/>
            </p:cNvSpPr>
            <p:nvPr/>
          </p:nvSpPr>
          <p:spPr bwMode="auto">
            <a:xfrm>
              <a:off x="2592" y="144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4</a:t>
              </a:r>
            </a:p>
          </p:txBody>
        </p:sp>
      </p:grpSp>
      <p:grpSp>
        <p:nvGrpSpPr>
          <p:cNvPr id="362583" name="Group 87"/>
          <p:cNvGrpSpPr>
            <a:grpSpLocks/>
          </p:cNvGrpSpPr>
          <p:nvPr/>
        </p:nvGrpSpPr>
        <p:grpSpPr bwMode="auto">
          <a:xfrm>
            <a:off x="4572000" y="2286000"/>
            <a:ext cx="641350" cy="2667000"/>
            <a:chOff x="2880" y="1440"/>
            <a:chExt cx="404" cy="1680"/>
          </a:xfrm>
        </p:grpSpPr>
        <p:sp>
          <p:nvSpPr>
            <p:cNvPr id="57403" name="Line 28"/>
            <p:cNvSpPr>
              <a:spLocks noChangeShapeType="1"/>
            </p:cNvSpPr>
            <p:nvPr/>
          </p:nvSpPr>
          <p:spPr bwMode="auto">
            <a:xfrm>
              <a:off x="2880" y="2208"/>
              <a:ext cx="33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4" name="Line 30"/>
            <p:cNvSpPr>
              <a:spLocks noChangeShapeType="1"/>
            </p:cNvSpPr>
            <p:nvPr/>
          </p:nvSpPr>
          <p:spPr bwMode="auto">
            <a:xfrm>
              <a:off x="2880" y="2688"/>
              <a:ext cx="33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5" name="Line 31"/>
            <p:cNvSpPr>
              <a:spLocks noChangeShapeType="1"/>
            </p:cNvSpPr>
            <p:nvPr/>
          </p:nvSpPr>
          <p:spPr bwMode="auto">
            <a:xfrm>
              <a:off x="2880" y="3120"/>
              <a:ext cx="33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6" name="Line 32"/>
            <p:cNvSpPr>
              <a:spLocks noChangeShapeType="1"/>
            </p:cNvSpPr>
            <p:nvPr/>
          </p:nvSpPr>
          <p:spPr bwMode="auto">
            <a:xfrm>
              <a:off x="2880" y="1776"/>
              <a:ext cx="336"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7" name="Text Box 33"/>
            <p:cNvSpPr txBox="1">
              <a:spLocks noChangeArrowheads="1"/>
            </p:cNvSpPr>
            <p:nvPr/>
          </p:nvSpPr>
          <p:spPr bwMode="auto">
            <a:xfrm>
              <a:off x="3072" y="144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5</a:t>
              </a:r>
            </a:p>
          </p:txBody>
        </p:sp>
      </p:grpSp>
      <p:grpSp>
        <p:nvGrpSpPr>
          <p:cNvPr id="362599" name="Group 103"/>
          <p:cNvGrpSpPr>
            <a:grpSpLocks/>
          </p:cNvGrpSpPr>
          <p:nvPr/>
        </p:nvGrpSpPr>
        <p:grpSpPr bwMode="auto">
          <a:xfrm>
            <a:off x="4343400" y="2819400"/>
            <a:ext cx="685800" cy="2743200"/>
            <a:chOff x="2736" y="1776"/>
            <a:chExt cx="432" cy="1728"/>
          </a:xfrm>
        </p:grpSpPr>
        <p:grpSp>
          <p:nvGrpSpPr>
            <p:cNvPr id="57397" name="Group 86"/>
            <p:cNvGrpSpPr>
              <a:grpSpLocks/>
            </p:cNvGrpSpPr>
            <p:nvPr/>
          </p:nvGrpSpPr>
          <p:grpSpPr bwMode="auto">
            <a:xfrm>
              <a:off x="2736" y="1776"/>
              <a:ext cx="144" cy="1344"/>
              <a:chOff x="2736" y="1776"/>
              <a:chExt cx="144" cy="1344"/>
            </a:xfrm>
          </p:grpSpPr>
          <p:sp>
            <p:nvSpPr>
              <p:cNvPr id="57399" name="Line 23"/>
              <p:cNvSpPr>
                <a:spLocks noChangeShapeType="1"/>
              </p:cNvSpPr>
              <p:nvPr/>
            </p:nvSpPr>
            <p:spPr bwMode="auto">
              <a:xfrm>
                <a:off x="2736" y="3120"/>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0" name="Line 24"/>
              <p:cNvSpPr>
                <a:spLocks noChangeShapeType="1"/>
              </p:cNvSpPr>
              <p:nvPr/>
            </p:nvSpPr>
            <p:spPr bwMode="auto">
              <a:xfrm>
                <a:off x="2736" y="2688"/>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1" name="Line 25"/>
              <p:cNvSpPr>
                <a:spLocks noChangeShapeType="1"/>
              </p:cNvSpPr>
              <p:nvPr/>
            </p:nvSpPr>
            <p:spPr bwMode="auto">
              <a:xfrm>
                <a:off x="2736" y="2208"/>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402" name="Line 26"/>
              <p:cNvSpPr>
                <a:spLocks noChangeShapeType="1"/>
              </p:cNvSpPr>
              <p:nvPr/>
            </p:nvSpPr>
            <p:spPr bwMode="auto">
              <a:xfrm>
                <a:off x="2736" y="1776"/>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57398" name="AutoShape 94"/>
            <p:cNvSpPr>
              <a:spLocks noChangeArrowheads="1"/>
            </p:cNvSpPr>
            <p:nvPr/>
          </p:nvSpPr>
          <p:spPr bwMode="auto">
            <a:xfrm>
              <a:off x="2736" y="3216"/>
              <a:ext cx="432" cy="288"/>
            </a:xfrm>
            <a:prstGeom prst="wedgeRoundRectCallout">
              <a:avLst>
                <a:gd name="adj1" fmla="val -36343"/>
                <a:gd name="adj2" fmla="val -76042"/>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grpSp>
      <p:grpSp>
        <p:nvGrpSpPr>
          <p:cNvPr id="362595" name="Group 99"/>
          <p:cNvGrpSpPr>
            <a:grpSpLocks/>
          </p:cNvGrpSpPr>
          <p:nvPr/>
        </p:nvGrpSpPr>
        <p:grpSpPr bwMode="auto">
          <a:xfrm>
            <a:off x="5105400" y="2819400"/>
            <a:ext cx="762000" cy="2133600"/>
            <a:chOff x="3216" y="1776"/>
            <a:chExt cx="480" cy="1344"/>
          </a:xfrm>
        </p:grpSpPr>
        <p:grpSp>
          <p:nvGrpSpPr>
            <p:cNvPr id="57391" name="Group 88"/>
            <p:cNvGrpSpPr>
              <a:grpSpLocks/>
            </p:cNvGrpSpPr>
            <p:nvPr/>
          </p:nvGrpSpPr>
          <p:grpSpPr bwMode="auto">
            <a:xfrm>
              <a:off x="3216" y="1776"/>
              <a:ext cx="144" cy="1344"/>
              <a:chOff x="3216" y="1776"/>
              <a:chExt cx="144" cy="1344"/>
            </a:xfrm>
          </p:grpSpPr>
          <p:sp>
            <p:nvSpPr>
              <p:cNvPr id="57393" name="Line 34"/>
              <p:cNvSpPr>
                <a:spLocks noChangeShapeType="1"/>
              </p:cNvSpPr>
              <p:nvPr/>
            </p:nvSpPr>
            <p:spPr bwMode="auto">
              <a:xfrm>
                <a:off x="3216" y="3120"/>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94" name="Line 35"/>
              <p:cNvSpPr>
                <a:spLocks noChangeShapeType="1"/>
              </p:cNvSpPr>
              <p:nvPr/>
            </p:nvSpPr>
            <p:spPr bwMode="auto">
              <a:xfrm>
                <a:off x="3216" y="2688"/>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95" name="Line 36"/>
              <p:cNvSpPr>
                <a:spLocks noChangeShapeType="1"/>
              </p:cNvSpPr>
              <p:nvPr/>
            </p:nvSpPr>
            <p:spPr bwMode="auto">
              <a:xfrm>
                <a:off x="3216" y="2208"/>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96" name="Line 37"/>
              <p:cNvSpPr>
                <a:spLocks noChangeShapeType="1"/>
              </p:cNvSpPr>
              <p:nvPr/>
            </p:nvSpPr>
            <p:spPr bwMode="auto">
              <a:xfrm>
                <a:off x="3216" y="1776"/>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57392" name="AutoShape 95"/>
            <p:cNvSpPr>
              <a:spLocks noChangeArrowheads="1"/>
            </p:cNvSpPr>
            <p:nvPr/>
          </p:nvSpPr>
          <p:spPr bwMode="auto">
            <a:xfrm>
              <a:off x="3264" y="2304"/>
              <a:ext cx="432" cy="288"/>
            </a:xfrm>
            <a:prstGeom prst="wedgeRoundRectCallout">
              <a:avLst>
                <a:gd name="adj1" fmla="val -41435"/>
                <a:gd name="adj2" fmla="val -82292"/>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grpSp>
      <p:grpSp>
        <p:nvGrpSpPr>
          <p:cNvPr id="362596" name="Group 100"/>
          <p:cNvGrpSpPr>
            <a:grpSpLocks/>
          </p:cNvGrpSpPr>
          <p:nvPr/>
        </p:nvGrpSpPr>
        <p:grpSpPr bwMode="auto">
          <a:xfrm>
            <a:off x="5334000" y="2286000"/>
            <a:ext cx="1524000" cy="2667000"/>
            <a:chOff x="3360" y="1440"/>
            <a:chExt cx="960" cy="1680"/>
          </a:xfrm>
        </p:grpSpPr>
        <p:grpSp>
          <p:nvGrpSpPr>
            <p:cNvPr id="57380" name="Group 89"/>
            <p:cNvGrpSpPr>
              <a:grpSpLocks/>
            </p:cNvGrpSpPr>
            <p:nvPr/>
          </p:nvGrpSpPr>
          <p:grpSpPr bwMode="auto">
            <a:xfrm>
              <a:off x="3360" y="1440"/>
              <a:ext cx="624" cy="1680"/>
              <a:chOff x="3360" y="1440"/>
              <a:chExt cx="624" cy="1680"/>
            </a:xfrm>
          </p:grpSpPr>
          <p:sp>
            <p:nvSpPr>
              <p:cNvPr id="57382" name="Line 51"/>
              <p:cNvSpPr>
                <a:spLocks noChangeShapeType="1"/>
              </p:cNvSpPr>
              <p:nvPr/>
            </p:nvSpPr>
            <p:spPr bwMode="auto">
              <a:xfrm>
                <a:off x="3360" y="220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83" name="Line 52"/>
              <p:cNvSpPr>
                <a:spLocks noChangeShapeType="1"/>
              </p:cNvSpPr>
              <p:nvPr/>
            </p:nvSpPr>
            <p:spPr bwMode="auto">
              <a:xfrm>
                <a:off x="3360" y="268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84" name="Line 53"/>
              <p:cNvSpPr>
                <a:spLocks noChangeShapeType="1"/>
              </p:cNvSpPr>
              <p:nvPr/>
            </p:nvSpPr>
            <p:spPr bwMode="auto">
              <a:xfrm>
                <a:off x="3360" y="31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85" name="Line 54"/>
              <p:cNvSpPr>
                <a:spLocks noChangeShapeType="1"/>
              </p:cNvSpPr>
              <p:nvPr/>
            </p:nvSpPr>
            <p:spPr bwMode="auto">
              <a:xfrm>
                <a:off x="3360" y="1776"/>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86" name="Text Box 55"/>
              <p:cNvSpPr txBox="1">
                <a:spLocks noChangeArrowheads="1"/>
              </p:cNvSpPr>
              <p:nvPr/>
            </p:nvSpPr>
            <p:spPr bwMode="auto">
              <a:xfrm>
                <a:off x="3696" y="144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7</a:t>
                </a:r>
              </a:p>
            </p:txBody>
          </p:sp>
          <p:sp>
            <p:nvSpPr>
              <p:cNvPr id="57387" name="Line 56"/>
              <p:cNvSpPr>
                <a:spLocks noChangeShapeType="1"/>
              </p:cNvSpPr>
              <p:nvPr/>
            </p:nvSpPr>
            <p:spPr bwMode="auto">
              <a:xfrm>
                <a:off x="3840" y="3120"/>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88" name="Line 57"/>
              <p:cNvSpPr>
                <a:spLocks noChangeShapeType="1"/>
              </p:cNvSpPr>
              <p:nvPr/>
            </p:nvSpPr>
            <p:spPr bwMode="auto">
              <a:xfrm>
                <a:off x="3840" y="2688"/>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89" name="Line 58"/>
              <p:cNvSpPr>
                <a:spLocks noChangeShapeType="1"/>
              </p:cNvSpPr>
              <p:nvPr/>
            </p:nvSpPr>
            <p:spPr bwMode="auto">
              <a:xfrm>
                <a:off x="3840" y="2208"/>
                <a:ext cx="144" cy="0"/>
              </a:xfrm>
              <a:prstGeom prst="line">
                <a:avLst/>
              </a:prstGeom>
              <a:noFill/>
              <a:ln w="38100">
                <a:solidFill>
                  <a:srgbClr val="CC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90" name="Line 59"/>
              <p:cNvSpPr>
                <a:spLocks noChangeShapeType="1"/>
              </p:cNvSpPr>
              <p:nvPr/>
            </p:nvSpPr>
            <p:spPr bwMode="auto">
              <a:xfrm>
                <a:off x="3840" y="1776"/>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57381" name="AutoShape 96"/>
            <p:cNvSpPr>
              <a:spLocks noChangeArrowheads="1"/>
            </p:cNvSpPr>
            <p:nvPr/>
          </p:nvSpPr>
          <p:spPr bwMode="auto">
            <a:xfrm>
              <a:off x="3888" y="2784"/>
              <a:ext cx="432" cy="288"/>
            </a:xfrm>
            <a:prstGeom prst="wedgeRoundRectCallout">
              <a:avLst>
                <a:gd name="adj1" fmla="val -43287"/>
                <a:gd name="adj2" fmla="val -6493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grpSp>
      <p:grpSp>
        <p:nvGrpSpPr>
          <p:cNvPr id="362597" name="Group 101"/>
          <p:cNvGrpSpPr>
            <a:grpSpLocks/>
          </p:cNvGrpSpPr>
          <p:nvPr/>
        </p:nvGrpSpPr>
        <p:grpSpPr bwMode="auto">
          <a:xfrm>
            <a:off x="6324600" y="2286000"/>
            <a:ext cx="1219200" cy="3276600"/>
            <a:chOff x="3984" y="1440"/>
            <a:chExt cx="768" cy="2064"/>
          </a:xfrm>
        </p:grpSpPr>
        <p:grpSp>
          <p:nvGrpSpPr>
            <p:cNvPr id="57369" name="Group 90"/>
            <p:cNvGrpSpPr>
              <a:grpSpLocks/>
            </p:cNvGrpSpPr>
            <p:nvPr/>
          </p:nvGrpSpPr>
          <p:grpSpPr bwMode="auto">
            <a:xfrm>
              <a:off x="3984" y="1440"/>
              <a:ext cx="480" cy="1680"/>
              <a:chOff x="3984" y="1440"/>
              <a:chExt cx="480" cy="1680"/>
            </a:xfrm>
          </p:grpSpPr>
          <p:sp>
            <p:nvSpPr>
              <p:cNvPr id="57371" name="Line 64"/>
              <p:cNvSpPr>
                <a:spLocks noChangeShapeType="1"/>
              </p:cNvSpPr>
              <p:nvPr/>
            </p:nvSpPr>
            <p:spPr bwMode="auto">
              <a:xfrm>
                <a:off x="3984" y="2208"/>
                <a:ext cx="33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72" name="Line 65"/>
              <p:cNvSpPr>
                <a:spLocks noChangeShapeType="1"/>
              </p:cNvSpPr>
              <p:nvPr/>
            </p:nvSpPr>
            <p:spPr bwMode="auto">
              <a:xfrm>
                <a:off x="3984" y="2688"/>
                <a:ext cx="33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73" name="Line 66"/>
              <p:cNvSpPr>
                <a:spLocks noChangeShapeType="1"/>
              </p:cNvSpPr>
              <p:nvPr/>
            </p:nvSpPr>
            <p:spPr bwMode="auto">
              <a:xfrm>
                <a:off x="3984" y="3120"/>
                <a:ext cx="336"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74" name="Line 67"/>
              <p:cNvSpPr>
                <a:spLocks noChangeShapeType="1"/>
              </p:cNvSpPr>
              <p:nvPr/>
            </p:nvSpPr>
            <p:spPr bwMode="auto">
              <a:xfrm>
                <a:off x="3984" y="1776"/>
                <a:ext cx="336"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75" name="Text Box 68"/>
              <p:cNvSpPr txBox="1">
                <a:spLocks noChangeArrowheads="1"/>
              </p:cNvSpPr>
              <p:nvPr/>
            </p:nvSpPr>
            <p:spPr bwMode="auto">
              <a:xfrm>
                <a:off x="4176" y="144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8</a:t>
                </a:r>
              </a:p>
            </p:txBody>
          </p:sp>
          <p:sp>
            <p:nvSpPr>
              <p:cNvPr id="57376" name="Line 69"/>
              <p:cNvSpPr>
                <a:spLocks noChangeShapeType="1"/>
              </p:cNvSpPr>
              <p:nvPr/>
            </p:nvSpPr>
            <p:spPr bwMode="auto">
              <a:xfrm>
                <a:off x="4320" y="3120"/>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77" name="Line 70"/>
              <p:cNvSpPr>
                <a:spLocks noChangeShapeType="1"/>
              </p:cNvSpPr>
              <p:nvPr/>
            </p:nvSpPr>
            <p:spPr bwMode="auto">
              <a:xfrm>
                <a:off x="4320" y="2688"/>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78" name="Line 71"/>
              <p:cNvSpPr>
                <a:spLocks noChangeShapeType="1"/>
              </p:cNvSpPr>
              <p:nvPr/>
            </p:nvSpPr>
            <p:spPr bwMode="auto">
              <a:xfrm>
                <a:off x="4320" y="2208"/>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79" name="Line 72"/>
              <p:cNvSpPr>
                <a:spLocks noChangeShapeType="1"/>
              </p:cNvSpPr>
              <p:nvPr/>
            </p:nvSpPr>
            <p:spPr bwMode="auto">
              <a:xfrm>
                <a:off x="4320" y="1776"/>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57370" name="AutoShape 97"/>
            <p:cNvSpPr>
              <a:spLocks noChangeArrowheads="1"/>
            </p:cNvSpPr>
            <p:nvPr/>
          </p:nvSpPr>
          <p:spPr bwMode="auto">
            <a:xfrm>
              <a:off x="4320" y="3216"/>
              <a:ext cx="432" cy="288"/>
            </a:xfrm>
            <a:prstGeom prst="wedgeRoundRectCallout">
              <a:avLst>
                <a:gd name="adj1" fmla="val -39583"/>
                <a:gd name="adj2" fmla="val -8125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grpSp>
      <p:grpSp>
        <p:nvGrpSpPr>
          <p:cNvPr id="362598" name="Group 102"/>
          <p:cNvGrpSpPr>
            <a:grpSpLocks/>
          </p:cNvGrpSpPr>
          <p:nvPr/>
        </p:nvGrpSpPr>
        <p:grpSpPr bwMode="auto">
          <a:xfrm>
            <a:off x="7086600" y="2286000"/>
            <a:ext cx="1447800" cy="2667000"/>
            <a:chOff x="4464" y="1440"/>
            <a:chExt cx="912" cy="1680"/>
          </a:xfrm>
        </p:grpSpPr>
        <p:grpSp>
          <p:nvGrpSpPr>
            <p:cNvPr id="57358" name="Group 93"/>
            <p:cNvGrpSpPr>
              <a:grpSpLocks/>
            </p:cNvGrpSpPr>
            <p:nvPr/>
          </p:nvGrpSpPr>
          <p:grpSpPr bwMode="auto">
            <a:xfrm>
              <a:off x="4464" y="1440"/>
              <a:ext cx="644" cy="1680"/>
              <a:chOff x="4464" y="1440"/>
              <a:chExt cx="644" cy="1680"/>
            </a:xfrm>
          </p:grpSpPr>
          <p:sp>
            <p:nvSpPr>
              <p:cNvPr id="57360" name="Line 73"/>
              <p:cNvSpPr>
                <a:spLocks noChangeShapeType="1"/>
              </p:cNvSpPr>
              <p:nvPr/>
            </p:nvSpPr>
            <p:spPr bwMode="auto">
              <a:xfrm>
                <a:off x="4464" y="220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61" name="Line 74"/>
              <p:cNvSpPr>
                <a:spLocks noChangeShapeType="1"/>
              </p:cNvSpPr>
              <p:nvPr/>
            </p:nvSpPr>
            <p:spPr bwMode="auto">
              <a:xfrm>
                <a:off x="4464" y="2688"/>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62" name="Line 75"/>
              <p:cNvSpPr>
                <a:spLocks noChangeShapeType="1"/>
              </p:cNvSpPr>
              <p:nvPr/>
            </p:nvSpPr>
            <p:spPr bwMode="auto">
              <a:xfrm>
                <a:off x="4464" y="3120"/>
                <a:ext cx="480"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63" name="Line 76"/>
              <p:cNvSpPr>
                <a:spLocks noChangeShapeType="1"/>
              </p:cNvSpPr>
              <p:nvPr/>
            </p:nvSpPr>
            <p:spPr bwMode="auto">
              <a:xfrm>
                <a:off x="4464" y="1776"/>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64" name="Text Box 77"/>
              <p:cNvSpPr txBox="1">
                <a:spLocks noChangeArrowheads="1"/>
              </p:cNvSpPr>
              <p:nvPr/>
            </p:nvSpPr>
            <p:spPr bwMode="auto">
              <a:xfrm>
                <a:off x="4800" y="144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p>
            </p:txBody>
          </p:sp>
          <p:sp>
            <p:nvSpPr>
              <p:cNvPr id="57365" name="Line 78"/>
              <p:cNvSpPr>
                <a:spLocks noChangeShapeType="1"/>
              </p:cNvSpPr>
              <p:nvPr/>
            </p:nvSpPr>
            <p:spPr bwMode="auto">
              <a:xfrm>
                <a:off x="4944" y="3120"/>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66" name="Line 79"/>
              <p:cNvSpPr>
                <a:spLocks noChangeShapeType="1"/>
              </p:cNvSpPr>
              <p:nvPr/>
            </p:nvSpPr>
            <p:spPr bwMode="auto">
              <a:xfrm>
                <a:off x="4944" y="2688"/>
                <a:ext cx="144" cy="0"/>
              </a:xfrm>
              <a:prstGeom prst="line">
                <a:avLst/>
              </a:prstGeom>
              <a:noFill/>
              <a:ln w="38100">
                <a:solidFill>
                  <a:srgbClr val="CCFF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67" name="Line 80"/>
              <p:cNvSpPr>
                <a:spLocks noChangeShapeType="1"/>
              </p:cNvSpPr>
              <p:nvPr/>
            </p:nvSpPr>
            <p:spPr bwMode="auto">
              <a:xfrm>
                <a:off x="4944" y="2208"/>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57368" name="Line 81"/>
              <p:cNvSpPr>
                <a:spLocks noChangeShapeType="1"/>
              </p:cNvSpPr>
              <p:nvPr/>
            </p:nvSpPr>
            <p:spPr bwMode="auto">
              <a:xfrm>
                <a:off x="4944" y="1776"/>
                <a:ext cx="144"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sp>
          <p:nvSpPr>
            <p:cNvPr id="57359" name="AutoShape 98"/>
            <p:cNvSpPr>
              <a:spLocks noChangeArrowheads="1"/>
            </p:cNvSpPr>
            <p:nvPr/>
          </p:nvSpPr>
          <p:spPr bwMode="auto">
            <a:xfrm>
              <a:off x="4944" y="2304"/>
              <a:ext cx="432" cy="288"/>
            </a:xfrm>
            <a:prstGeom prst="wedgeRoundRectCallout">
              <a:avLst>
                <a:gd name="adj1" fmla="val -41204"/>
                <a:gd name="adj2" fmla="val -82292"/>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62588"/>
                                        </p:tgtEl>
                                        <p:attrNameLst>
                                          <p:attrName>style.visibility</p:attrName>
                                        </p:attrNameLst>
                                      </p:cBhvr>
                                      <p:to>
                                        <p:strVal val="visible"/>
                                      </p:to>
                                    </p:set>
                                    <p:animEffect transition="in" filter="wipe(left)">
                                      <p:cBhvr>
                                        <p:cTn id="7" dur="500"/>
                                        <p:tgtEl>
                                          <p:spTgt spid="3625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62578"/>
                                        </p:tgtEl>
                                        <p:attrNameLst>
                                          <p:attrName>style.visibility</p:attrName>
                                        </p:attrNameLst>
                                      </p:cBhvr>
                                      <p:to>
                                        <p:strVal val="visible"/>
                                      </p:to>
                                    </p:set>
                                    <p:animEffect transition="in" filter="wipe(up)">
                                      <p:cBhvr>
                                        <p:cTn id="12" dur="500"/>
                                        <p:tgtEl>
                                          <p:spTgt spid="3625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62580"/>
                                        </p:tgtEl>
                                        <p:attrNameLst>
                                          <p:attrName>style.visibility</p:attrName>
                                        </p:attrNameLst>
                                      </p:cBhvr>
                                      <p:to>
                                        <p:strVal val="visible"/>
                                      </p:to>
                                    </p:set>
                                    <p:animEffect transition="in" filter="wipe(left)">
                                      <p:cBhvr>
                                        <p:cTn id="17" dur="500"/>
                                        <p:tgtEl>
                                          <p:spTgt spid="3625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62579"/>
                                        </p:tgtEl>
                                        <p:attrNameLst>
                                          <p:attrName>style.visibility</p:attrName>
                                        </p:attrNameLst>
                                      </p:cBhvr>
                                      <p:to>
                                        <p:strVal val="visible"/>
                                      </p:to>
                                    </p:set>
                                    <p:animEffect transition="in" filter="wipe(left)">
                                      <p:cBhvr>
                                        <p:cTn id="22" dur="500"/>
                                        <p:tgtEl>
                                          <p:spTgt spid="36257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62581"/>
                                        </p:tgtEl>
                                        <p:attrNameLst>
                                          <p:attrName>style.visibility</p:attrName>
                                        </p:attrNameLst>
                                      </p:cBhvr>
                                      <p:to>
                                        <p:strVal val="visible"/>
                                      </p:to>
                                    </p:set>
                                    <p:animEffect transition="in" filter="wipe(left)">
                                      <p:cBhvr>
                                        <p:cTn id="27" dur="500"/>
                                        <p:tgtEl>
                                          <p:spTgt spid="3625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62599"/>
                                        </p:tgtEl>
                                        <p:attrNameLst>
                                          <p:attrName>style.visibility</p:attrName>
                                        </p:attrNameLst>
                                      </p:cBhvr>
                                      <p:to>
                                        <p:strVal val="visible"/>
                                      </p:to>
                                    </p:set>
                                    <p:animEffect transition="in" filter="wipe(left)">
                                      <p:cBhvr>
                                        <p:cTn id="32" dur="500"/>
                                        <p:tgtEl>
                                          <p:spTgt spid="3625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62583"/>
                                        </p:tgtEl>
                                        <p:attrNameLst>
                                          <p:attrName>style.visibility</p:attrName>
                                        </p:attrNameLst>
                                      </p:cBhvr>
                                      <p:to>
                                        <p:strVal val="visible"/>
                                      </p:to>
                                    </p:set>
                                    <p:animEffect transition="in" filter="wipe(left)">
                                      <p:cBhvr>
                                        <p:cTn id="37" dur="500"/>
                                        <p:tgtEl>
                                          <p:spTgt spid="36258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62595"/>
                                        </p:tgtEl>
                                        <p:attrNameLst>
                                          <p:attrName>style.visibility</p:attrName>
                                        </p:attrNameLst>
                                      </p:cBhvr>
                                      <p:to>
                                        <p:strVal val="visible"/>
                                      </p:to>
                                    </p:set>
                                    <p:animEffect transition="in" filter="wipe(left)">
                                      <p:cBhvr>
                                        <p:cTn id="42" dur="500"/>
                                        <p:tgtEl>
                                          <p:spTgt spid="36259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362596"/>
                                        </p:tgtEl>
                                        <p:attrNameLst>
                                          <p:attrName>style.visibility</p:attrName>
                                        </p:attrNameLst>
                                      </p:cBhvr>
                                      <p:to>
                                        <p:strVal val="visible"/>
                                      </p:to>
                                    </p:set>
                                    <p:animEffect transition="in" filter="wipe(left)">
                                      <p:cBhvr>
                                        <p:cTn id="47" dur="500"/>
                                        <p:tgtEl>
                                          <p:spTgt spid="36259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362597"/>
                                        </p:tgtEl>
                                        <p:attrNameLst>
                                          <p:attrName>style.visibility</p:attrName>
                                        </p:attrNameLst>
                                      </p:cBhvr>
                                      <p:to>
                                        <p:strVal val="visible"/>
                                      </p:to>
                                    </p:set>
                                    <p:animEffect transition="in" filter="wipe(left)">
                                      <p:cBhvr>
                                        <p:cTn id="52" dur="500"/>
                                        <p:tgtEl>
                                          <p:spTgt spid="36259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362598"/>
                                        </p:tgtEl>
                                        <p:attrNameLst>
                                          <p:attrName>style.visibility</p:attrName>
                                        </p:attrNameLst>
                                      </p:cBhvr>
                                      <p:to>
                                        <p:strVal val="visible"/>
                                      </p:to>
                                    </p:set>
                                    <p:animEffect transition="in" filter="wipe(left)">
                                      <p:cBhvr>
                                        <p:cTn id="57" dur="500"/>
                                        <p:tgtEl>
                                          <p:spTgt spid="362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800100"/>
            <a:ext cx="7772400" cy="762000"/>
          </a:xfrm>
        </p:spPr>
        <p:txBody>
          <a:bodyPr/>
          <a:lstStyle/>
          <a:p>
            <a:pPr eaLnBrk="1" hangingPunct="1"/>
            <a:r>
              <a:rPr lang="ja-JP" altLang="en-US"/>
              <a:t>プロセスの同時処理</a:t>
            </a:r>
            <a:endParaRPr lang="en-US" altLang="ja-JP"/>
          </a:p>
        </p:txBody>
      </p:sp>
      <p:sp>
        <p:nvSpPr>
          <p:cNvPr id="8195" name="Text Box 3"/>
          <p:cNvSpPr txBox="1">
            <a:spLocks noChangeArrowheads="1"/>
          </p:cNvSpPr>
          <p:nvPr/>
        </p:nvSpPr>
        <p:spPr bwMode="auto">
          <a:xfrm>
            <a:off x="152400" y="22098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8196" name="Text Box 4"/>
          <p:cNvSpPr txBox="1">
            <a:spLocks noChangeArrowheads="1"/>
          </p:cNvSpPr>
          <p:nvPr/>
        </p:nvSpPr>
        <p:spPr bwMode="auto">
          <a:xfrm>
            <a:off x="152400" y="3124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p:txBody>
      </p:sp>
      <p:sp>
        <p:nvSpPr>
          <p:cNvPr id="8197" name="Text Box 5"/>
          <p:cNvSpPr txBox="1">
            <a:spLocks noChangeArrowheads="1"/>
          </p:cNvSpPr>
          <p:nvPr/>
        </p:nvSpPr>
        <p:spPr bwMode="auto">
          <a:xfrm>
            <a:off x="152400" y="41148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C</a:t>
            </a:r>
          </a:p>
        </p:txBody>
      </p:sp>
      <p:sp>
        <p:nvSpPr>
          <p:cNvPr id="301092" name="Text Box 36"/>
          <p:cNvSpPr txBox="1">
            <a:spLocks noChangeArrowheads="1"/>
          </p:cNvSpPr>
          <p:nvPr/>
        </p:nvSpPr>
        <p:spPr bwMode="auto">
          <a:xfrm>
            <a:off x="1371600" y="5257800"/>
            <a:ext cx="5894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プロセスは見かけ上同時に処理できる</a:t>
            </a:r>
          </a:p>
        </p:txBody>
      </p:sp>
      <p:sp>
        <p:nvSpPr>
          <p:cNvPr id="301093" name="Text Box 37"/>
          <p:cNvSpPr txBox="1">
            <a:spLocks noChangeArrowheads="1"/>
          </p:cNvSpPr>
          <p:nvPr/>
        </p:nvSpPr>
        <p:spPr bwMode="auto">
          <a:xfrm>
            <a:off x="1371600" y="5867400"/>
            <a:ext cx="65547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⇒上記のプロセス 1</a:t>
            </a:r>
            <a:r>
              <a:rPr lang="en-US" altLang="ja-JP" sz="2800"/>
              <a:t>, 2 </a:t>
            </a:r>
            <a:r>
              <a:rPr lang="ja-JP" altLang="en-US" sz="2800"/>
              <a:t>も同時に処理できる</a:t>
            </a:r>
          </a:p>
        </p:txBody>
      </p:sp>
      <p:grpSp>
        <p:nvGrpSpPr>
          <p:cNvPr id="8200" name="Group 51"/>
          <p:cNvGrpSpPr>
            <a:grpSpLocks/>
          </p:cNvGrpSpPr>
          <p:nvPr/>
        </p:nvGrpSpPr>
        <p:grpSpPr bwMode="auto">
          <a:xfrm>
            <a:off x="1828800" y="1600200"/>
            <a:ext cx="5029200" cy="2133600"/>
            <a:chOff x="1152" y="1008"/>
            <a:chExt cx="3168" cy="1344"/>
          </a:xfrm>
        </p:grpSpPr>
        <p:grpSp>
          <p:nvGrpSpPr>
            <p:cNvPr id="8216" name="Group 52"/>
            <p:cNvGrpSpPr>
              <a:grpSpLocks/>
            </p:cNvGrpSpPr>
            <p:nvPr/>
          </p:nvGrpSpPr>
          <p:grpSpPr bwMode="auto">
            <a:xfrm>
              <a:off x="1200" y="1296"/>
              <a:ext cx="3120" cy="1056"/>
              <a:chOff x="1248" y="1152"/>
              <a:chExt cx="3120" cy="1056"/>
            </a:xfrm>
          </p:grpSpPr>
          <p:sp>
            <p:nvSpPr>
              <p:cNvPr id="8218" name="Line 53"/>
              <p:cNvSpPr>
                <a:spLocks noChangeShapeType="1"/>
              </p:cNvSpPr>
              <p:nvPr/>
            </p:nvSpPr>
            <p:spPr bwMode="auto">
              <a:xfrm>
                <a:off x="1344" y="1392"/>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9" name="Line 54"/>
              <p:cNvSpPr>
                <a:spLocks noChangeShapeType="1"/>
              </p:cNvSpPr>
              <p:nvPr/>
            </p:nvSpPr>
            <p:spPr bwMode="auto">
              <a:xfrm>
                <a:off x="2064" y="1392"/>
                <a:ext cx="0" cy="52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0" name="Line 55"/>
              <p:cNvSpPr>
                <a:spLocks noChangeShapeType="1"/>
              </p:cNvSpPr>
              <p:nvPr/>
            </p:nvSpPr>
            <p:spPr bwMode="auto">
              <a:xfrm>
                <a:off x="2064" y="1920"/>
                <a:ext cx="115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1" name="Line 56"/>
              <p:cNvSpPr>
                <a:spLocks noChangeShapeType="1"/>
              </p:cNvSpPr>
              <p:nvPr/>
            </p:nvSpPr>
            <p:spPr bwMode="auto">
              <a:xfrm flipV="1">
                <a:off x="3216" y="1392"/>
                <a:ext cx="0" cy="52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2" name="Line 57"/>
              <p:cNvSpPr>
                <a:spLocks noChangeShapeType="1"/>
              </p:cNvSpPr>
              <p:nvPr/>
            </p:nvSpPr>
            <p:spPr bwMode="auto">
              <a:xfrm flipV="1">
                <a:off x="3216" y="1392"/>
                <a:ext cx="91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8223" name="Group 58"/>
              <p:cNvGrpSpPr>
                <a:grpSpLocks/>
              </p:cNvGrpSpPr>
              <p:nvPr/>
            </p:nvGrpSpPr>
            <p:grpSpPr bwMode="auto">
              <a:xfrm>
                <a:off x="1248" y="1152"/>
                <a:ext cx="3120" cy="1056"/>
                <a:chOff x="1248" y="1152"/>
                <a:chExt cx="3120" cy="1056"/>
              </a:xfrm>
            </p:grpSpPr>
            <p:sp>
              <p:nvSpPr>
                <p:cNvPr id="8224" name="Line 59"/>
                <p:cNvSpPr>
                  <a:spLocks noChangeShapeType="1"/>
                </p:cNvSpPr>
                <p:nvPr/>
              </p:nvSpPr>
              <p:spPr bwMode="auto">
                <a:xfrm>
                  <a:off x="1248" y="1152"/>
                  <a:ext cx="312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5" name="Line 60"/>
                <p:cNvSpPr>
                  <a:spLocks noChangeShapeType="1"/>
                </p:cNvSpPr>
                <p:nvPr/>
              </p:nvSpPr>
              <p:spPr bwMode="auto">
                <a:xfrm>
                  <a:off x="1248" y="1152"/>
                  <a:ext cx="0" cy="1056"/>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6" name="Line 61"/>
                <p:cNvSpPr>
                  <a:spLocks noChangeShapeType="1"/>
                </p:cNvSpPr>
                <p:nvPr/>
              </p:nvSpPr>
              <p:spPr bwMode="auto">
                <a:xfrm>
                  <a:off x="1248" y="2208"/>
                  <a:ext cx="216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7" name="Line 62"/>
                <p:cNvSpPr>
                  <a:spLocks noChangeShapeType="1"/>
                </p:cNvSpPr>
                <p:nvPr/>
              </p:nvSpPr>
              <p:spPr bwMode="auto">
                <a:xfrm>
                  <a:off x="3408" y="1680"/>
                  <a:ext cx="96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8" name="Line 63"/>
                <p:cNvSpPr>
                  <a:spLocks noChangeShapeType="1"/>
                </p:cNvSpPr>
                <p:nvPr/>
              </p:nvSpPr>
              <p:spPr bwMode="auto">
                <a:xfrm>
                  <a:off x="4368" y="1152"/>
                  <a:ext cx="0" cy="528"/>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29" name="Line 64"/>
                <p:cNvSpPr>
                  <a:spLocks noChangeShapeType="1"/>
                </p:cNvSpPr>
                <p:nvPr/>
              </p:nvSpPr>
              <p:spPr bwMode="auto">
                <a:xfrm>
                  <a:off x="3408" y="1680"/>
                  <a:ext cx="0" cy="528"/>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sp>
          <p:nvSpPr>
            <p:cNvPr id="8217" name="Text Box 65"/>
            <p:cNvSpPr txBox="1">
              <a:spLocks noChangeArrowheads="1"/>
            </p:cNvSpPr>
            <p:nvPr/>
          </p:nvSpPr>
          <p:spPr bwMode="auto">
            <a:xfrm>
              <a:off x="1152" y="1008"/>
              <a:ext cx="89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endParaRPr lang="en-US" altLang="ja-JP"/>
            </a:p>
          </p:txBody>
        </p:sp>
      </p:grpSp>
      <p:grpSp>
        <p:nvGrpSpPr>
          <p:cNvPr id="8201" name="Group 66"/>
          <p:cNvGrpSpPr>
            <a:grpSpLocks/>
          </p:cNvGrpSpPr>
          <p:nvPr/>
        </p:nvGrpSpPr>
        <p:grpSpPr bwMode="auto">
          <a:xfrm>
            <a:off x="3352800" y="2590800"/>
            <a:ext cx="4929188" cy="2133600"/>
            <a:chOff x="2112" y="1632"/>
            <a:chExt cx="3105" cy="1344"/>
          </a:xfrm>
        </p:grpSpPr>
        <p:grpSp>
          <p:nvGrpSpPr>
            <p:cNvPr id="8202" name="Group 67"/>
            <p:cNvGrpSpPr>
              <a:grpSpLocks/>
            </p:cNvGrpSpPr>
            <p:nvPr/>
          </p:nvGrpSpPr>
          <p:grpSpPr bwMode="auto">
            <a:xfrm>
              <a:off x="2112" y="1920"/>
              <a:ext cx="3072" cy="1056"/>
              <a:chOff x="2160" y="1776"/>
              <a:chExt cx="3072" cy="1056"/>
            </a:xfrm>
          </p:grpSpPr>
          <p:sp>
            <p:nvSpPr>
              <p:cNvPr id="8204" name="Line 68"/>
              <p:cNvSpPr>
                <a:spLocks noChangeShapeType="1"/>
              </p:cNvSpPr>
              <p:nvPr/>
            </p:nvSpPr>
            <p:spPr bwMode="auto">
              <a:xfrm>
                <a:off x="2400" y="2592"/>
                <a:ext cx="13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05" name="Line 69"/>
              <p:cNvSpPr>
                <a:spLocks noChangeShapeType="1"/>
              </p:cNvSpPr>
              <p:nvPr/>
            </p:nvSpPr>
            <p:spPr bwMode="auto">
              <a:xfrm flipV="1">
                <a:off x="3792" y="1968"/>
                <a:ext cx="0" cy="62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06" name="Line 70"/>
              <p:cNvSpPr>
                <a:spLocks noChangeShapeType="1"/>
              </p:cNvSpPr>
              <p:nvPr/>
            </p:nvSpPr>
            <p:spPr bwMode="auto">
              <a:xfrm>
                <a:off x="3792" y="1968"/>
                <a:ext cx="76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07" name="Line 71"/>
              <p:cNvSpPr>
                <a:spLocks noChangeShapeType="1"/>
              </p:cNvSpPr>
              <p:nvPr/>
            </p:nvSpPr>
            <p:spPr bwMode="auto">
              <a:xfrm flipV="1">
                <a:off x="4560" y="1968"/>
                <a:ext cx="0" cy="62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08" name="Line 72"/>
              <p:cNvSpPr>
                <a:spLocks noChangeShapeType="1"/>
              </p:cNvSpPr>
              <p:nvPr/>
            </p:nvSpPr>
            <p:spPr bwMode="auto">
              <a:xfrm>
                <a:off x="4560" y="2592"/>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8209" name="Group 73"/>
              <p:cNvGrpSpPr>
                <a:grpSpLocks/>
              </p:cNvGrpSpPr>
              <p:nvPr/>
            </p:nvGrpSpPr>
            <p:grpSpPr bwMode="auto">
              <a:xfrm>
                <a:off x="2160" y="1776"/>
                <a:ext cx="3072" cy="1056"/>
                <a:chOff x="2160" y="1776"/>
                <a:chExt cx="3072" cy="1056"/>
              </a:xfrm>
            </p:grpSpPr>
            <p:sp>
              <p:nvSpPr>
                <p:cNvPr id="8210" name="Line 74"/>
                <p:cNvSpPr>
                  <a:spLocks noChangeShapeType="1"/>
                </p:cNvSpPr>
                <p:nvPr/>
              </p:nvSpPr>
              <p:spPr bwMode="auto">
                <a:xfrm>
                  <a:off x="2160" y="2352"/>
                  <a:ext cx="1344" cy="0"/>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1" name="Line 75"/>
                <p:cNvSpPr>
                  <a:spLocks noChangeShapeType="1"/>
                </p:cNvSpPr>
                <p:nvPr/>
              </p:nvSpPr>
              <p:spPr bwMode="auto">
                <a:xfrm>
                  <a:off x="3504" y="1776"/>
                  <a:ext cx="0" cy="576"/>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2" name="Line 76"/>
                <p:cNvSpPr>
                  <a:spLocks noChangeShapeType="1"/>
                </p:cNvSpPr>
                <p:nvPr/>
              </p:nvSpPr>
              <p:spPr bwMode="auto">
                <a:xfrm>
                  <a:off x="2160" y="2352"/>
                  <a:ext cx="0" cy="480"/>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3" name="Line 77"/>
                <p:cNvSpPr>
                  <a:spLocks noChangeShapeType="1"/>
                </p:cNvSpPr>
                <p:nvPr/>
              </p:nvSpPr>
              <p:spPr bwMode="auto">
                <a:xfrm>
                  <a:off x="3504" y="1776"/>
                  <a:ext cx="1728" cy="0"/>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4" name="Line 78"/>
                <p:cNvSpPr>
                  <a:spLocks noChangeShapeType="1"/>
                </p:cNvSpPr>
                <p:nvPr/>
              </p:nvSpPr>
              <p:spPr bwMode="auto">
                <a:xfrm>
                  <a:off x="5232" y="1776"/>
                  <a:ext cx="0" cy="1056"/>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8215" name="Line 79"/>
                <p:cNvSpPr>
                  <a:spLocks noChangeShapeType="1"/>
                </p:cNvSpPr>
                <p:nvPr/>
              </p:nvSpPr>
              <p:spPr bwMode="auto">
                <a:xfrm>
                  <a:off x="2160" y="2832"/>
                  <a:ext cx="3072" cy="0"/>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sp>
          <p:nvSpPr>
            <p:cNvPr id="8203" name="Text Box 80"/>
            <p:cNvSpPr txBox="1">
              <a:spLocks noChangeArrowheads="1"/>
            </p:cNvSpPr>
            <p:nvPr/>
          </p:nvSpPr>
          <p:spPr bwMode="auto">
            <a:xfrm>
              <a:off x="4320" y="1632"/>
              <a:ext cx="89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endParaRPr lang="en-US" altLang="ja-JP"/>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1092"/>
                                        </p:tgtEl>
                                        <p:attrNameLst>
                                          <p:attrName>style.visibility</p:attrName>
                                        </p:attrNameLst>
                                      </p:cBhvr>
                                      <p:to>
                                        <p:strVal val="visible"/>
                                      </p:to>
                                    </p:set>
                                    <p:anim calcmode="lin" valueType="num">
                                      <p:cBhvr additive="base">
                                        <p:cTn id="7" dur="500" fill="hold"/>
                                        <p:tgtEl>
                                          <p:spTgt spid="301092"/>
                                        </p:tgtEl>
                                        <p:attrNameLst>
                                          <p:attrName>ppt_x</p:attrName>
                                        </p:attrNameLst>
                                      </p:cBhvr>
                                      <p:tavLst>
                                        <p:tav tm="0">
                                          <p:val>
                                            <p:strVal val="#ppt_x"/>
                                          </p:val>
                                        </p:tav>
                                        <p:tav tm="100000">
                                          <p:val>
                                            <p:strVal val="#ppt_x"/>
                                          </p:val>
                                        </p:tav>
                                      </p:tavLst>
                                    </p:anim>
                                    <p:anim calcmode="lin" valueType="num">
                                      <p:cBhvr additive="base">
                                        <p:cTn id="8" dur="500" fill="hold"/>
                                        <p:tgtEl>
                                          <p:spTgt spid="30109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1093"/>
                                        </p:tgtEl>
                                        <p:attrNameLst>
                                          <p:attrName>style.visibility</p:attrName>
                                        </p:attrNameLst>
                                      </p:cBhvr>
                                      <p:to>
                                        <p:strVal val="visible"/>
                                      </p:to>
                                    </p:set>
                                    <p:anim calcmode="lin" valueType="num">
                                      <p:cBhvr additive="base">
                                        <p:cTn id="13" dur="500" fill="hold"/>
                                        <p:tgtEl>
                                          <p:spTgt spid="301093"/>
                                        </p:tgtEl>
                                        <p:attrNameLst>
                                          <p:attrName>ppt_x</p:attrName>
                                        </p:attrNameLst>
                                      </p:cBhvr>
                                      <p:tavLst>
                                        <p:tav tm="0">
                                          <p:val>
                                            <p:strVal val="#ppt_x"/>
                                          </p:val>
                                        </p:tav>
                                        <p:tav tm="100000">
                                          <p:val>
                                            <p:strVal val="#ppt_x"/>
                                          </p:val>
                                        </p:tav>
                                      </p:tavLst>
                                    </p:anim>
                                    <p:anim calcmode="lin" valueType="num">
                                      <p:cBhvr additive="base">
                                        <p:cTn id="14" dur="500" fill="hold"/>
                                        <p:tgtEl>
                                          <p:spTgt spid="3010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92" grpId="0" autoUpdateAnimBg="0"/>
      <p:bldP spid="30109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800100"/>
            <a:ext cx="7772400" cy="762000"/>
          </a:xfrm>
        </p:spPr>
        <p:txBody>
          <a:bodyPr/>
          <a:lstStyle/>
          <a:p>
            <a:pPr eaLnBrk="1" hangingPunct="1"/>
            <a:r>
              <a:rPr lang="ja-JP" altLang="en-US"/>
              <a:t>プロセスの同時処理</a:t>
            </a:r>
            <a:endParaRPr lang="en-US" altLang="ja-JP"/>
          </a:p>
        </p:txBody>
      </p:sp>
      <p:sp>
        <p:nvSpPr>
          <p:cNvPr id="9219" name="Text Box 3"/>
          <p:cNvSpPr txBox="1">
            <a:spLocks noChangeArrowheads="1"/>
          </p:cNvSpPr>
          <p:nvPr/>
        </p:nvSpPr>
        <p:spPr bwMode="auto">
          <a:xfrm>
            <a:off x="381000" y="1981200"/>
            <a:ext cx="177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A</a:t>
            </a:r>
          </a:p>
        </p:txBody>
      </p:sp>
      <p:sp>
        <p:nvSpPr>
          <p:cNvPr id="9220" name="Text Box 4"/>
          <p:cNvSpPr txBox="1">
            <a:spLocks noChangeArrowheads="1"/>
          </p:cNvSpPr>
          <p:nvPr/>
        </p:nvSpPr>
        <p:spPr bwMode="auto">
          <a:xfrm>
            <a:off x="381000" y="28956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B</a:t>
            </a:r>
          </a:p>
        </p:txBody>
      </p:sp>
      <p:sp>
        <p:nvSpPr>
          <p:cNvPr id="9221" name="Text Box 5"/>
          <p:cNvSpPr txBox="1">
            <a:spLocks noChangeArrowheads="1"/>
          </p:cNvSpPr>
          <p:nvPr/>
        </p:nvSpPr>
        <p:spPr bwMode="auto">
          <a:xfrm>
            <a:off x="381000" y="3886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プログラム</a:t>
            </a:r>
            <a:r>
              <a:rPr lang="en-US" altLang="ja-JP"/>
              <a:t>C</a:t>
            </a:r>
          </a:p>
        </p:txBody>
      </p:sp>
      <p:grpSp>
        <p:nvGrpSpPr>
          <p:cNvPr id="9222" name="Group 6"/>
          <p:cNvGrpSpPr>
            <a:grpSpLocks/>
          </p:cNvGrpSpPr>
          <p:nvPr/>
        </p:nvGrpSpPr>
        <p:grpSpPr bwMode="auto">
          <a:xfrm>
            <a:off x="2438400" y="1828800"/>
            <a:ext cx="4953000" cy="1676400"/>
            <a:chOff x="1248" y="1152"/>
            <a:chExt cx="3120" cy="1056"/>
          </a:xfrm>
        </p:grpSpPr>
        <p:sp>
          <p:nvSpPr>
            <p:cNvPr id="9238" name="Line 7"/>
            <p:cNvSpPr>
              <a:spLocks noChangeShapeType="1"/>
            </p:cNvSpPr>
            <p:nvPr/>
          </p:nvSpPr>
          <p:spPr bwMode="auto">
            <a:xfrm>
              <a:off x="1344" y="1392"/>
              <a:ext cx="72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39" name="Line 8"/>
            <p:cNvSpPr>
              <a:spLocks noChangeShapeType="1"/>
            </p:cNvSpPr>
            <p:nvPr/>
          </p:nvSpPr>
          <p:spPr bwMode="auto">
            <a:xfrm>
              <a:off x="2064" y="1392"/>
              <a:ext cx="0" cy="52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40" name="Line 9"/>
            <p:cNvSpPr>
              <a:spLocks noChangeShapeType="1"/>
            </p:cNvSpPr>
            <p:nvPr/>
          </p:nvSpPr>
          <p:spPr bwMode="auto">
            <a:xfrm>
              <a:off x="2064" y="1920"/>
              <a:ext cx="115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41" name="Line 10"/>
            <p:cNvSpPr>
              <a:spLocks noChangeShapeType="1"/>
            </p:cNvSpPr>
            <p:nvPr/>
          </p:nvSpPr>
          <p:spPr bwMode="auto">
            <a:xfrm flipV="1">
              <a:off x="3216" y="1392"/>
              <a:ext cx="0" cy="52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42" name="Line 11"/>
            <p:cNvSpPr>
              <a:spLocks noChangeShapeType="1"/>
            </p:cNvSpPr>
            <p:nvPr/>
          </p:nvSpPr>
          <p:spPr bwMode="auto">
            <a:xfrm flipV="1">
              <a:off x="3216" y="1392"/>
              <a:ext cx="91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9243" name="Group 12"/>
            <p:cNvGrpSpPr>
              <a:grpSpLocks/>
            </p:cNvGrpSpPr>
            <p:nvPr/>
          </p:nvGrpSpPr>
          <p:grpSpPr bwMode="auto">
            <a:xfrm>
              <a:off x="1248" y="1152"/>
              <a:ext cx="3120" cy="1056"/>
              <a:chOff x="1248" y="1152"/>
              <a:chExt cx="3120" cy="1056"/>
            </a:xfrm>
          </p:grpSpPr>
          <p:sp>
            <p:nvSpPr>
              <p:cNvPr id="9244" name="Line 13"/>
              <p:cNvSpPr>
                <a:spLocks noChangeShapeType="1"/>
              </p:cNvSpPr>
              <p:nvPr/>
            </p:nvSpPr>
            <p:spPr bwMode="auto">
              <a:xfrm>
                <a:off x="1248" y="1152"/>
                <a:ext cx="312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45" name="Line 14"/>
              <p:cNvSpPr>
                <a:spLocks noChangeShapeType="1"/>
              </p:cNvSpPr>
              <p:nvPr/>
            </p:nvSpPr>
            <p:spPr bwMode="auto">
              <a:xfrm>
                <a:off x="1248" y="1152"/>
                <a:ext cx="0" cy="1056"/>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46" name="Line 15"/>
              <p:cNvSpPr>
                <a:spLocks noChangeShapeType="1"/>
              </p:cNvSpPr>
              <p:nvPr/>
            </p:nvSpPr>
            <p:spPr bwMode="auto">
              <a:xfrm>
                <a:off x="1248" y="2208"/>
                <a:ext cx="216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47" name="Line 16"/>
              <p:cNvSpPr>
                <a:spLocks noChangeShapeType="1"/>
              </p:cNvSpPr>
              <p:nvPr/>
            </p:nvSpPr>
            <p:spPr bwMode="auto">
              <a:xfrm>
                <a:off x="3408" y="1680"/>
                <a:ext cx="960" cy="0"/>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48" name="Line 17"/>
              <p:cNvSpPr>
                <a:spLocks noChangeShapeType="1"/>
              </p:cNvSpPr>
              <p:nvPr/>
            </p:nvSpPr>
            <p:spPr bwMode="auto">
              <a:xfrm>
                <a:off x="4368" y="1152"/>
                <a:ext cx="0" cy="528"/>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49" name="Line 18"/>
              <p:cNvSpPr>
                <a:spLocks noChangeShapeType="1"/>
              </p:cNvSpPr>
              <p:nvPr/>
            </p:nvSpPr>
            <p:spPr bwMode="auto">
              <a:xfrm>
                <a:off x="3408" y="1680"/>
                <a:ext cx="0" cy="528"/>
              </a:xfrm>
              <a:prstGeom prst="line">
                <a:avLst/>
              </a:prstGeom>
              <a:noFill/>
              <a:ln w="38100">
                <a:solidFill>
                  <a:srgbClr val="CCFF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sp>
        <p:nvSpPr>
          <p:cNvPr id="302114" name="AutoShape 34"/>
          <p:cNvSpPr>
            <a:spLocks noChangeArrowheads="1"/>
          </p:cNvSpPr>
          <p:nvPr/>
        </p:nvSpPr>
        <p:spPr bwMode="auto">
          <a:xfrm>
            <a:off x="2971800" y="4648200"/>
            <a:ext cx="4953000" cy="990600"/>
          </a:xfrm>
          <a:prstGeom prst="wedgeRoundRectCallout">
            <a:avLst>
              <a:gd name="adj1" fmla="val -2884"/>
              <a:gd name="adj2" fmla="val -197278"/>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この部分でプログラム</a:t>
            </a:r>
            <a:r>
              <a:rPr lang="en-US" altLang="ja-JP" sz="2800"/>
              <a:t>B</a:t>
            </a:r>
            <a:r>
              <a:rPr lang="ja-JP" altLang="en-US" sz="2800"/>
              <a:t>が</a:t>
            </a:r>
          </a:p>
          <a:p>
            <a:pPr algn="ctr" eaLnBrk="1" hangingPunct="1"/>
            <a:r>
              <a:rPr lang="ja-JP" altLang="en-US" sz="2800"/>
              <a:t>同時に使われている</a:t>
            </a:r>
          </a:p>
        </p:txBody>
      </p:sp>
      <p:sp>
        <p:nvSpPr>
          <p:cNvPr id="302115" name="Text Box 35"/>
          <p:cNvSpPr txBox="1">
            <a:spLocks noChangeArrowheads="1"/>
          </p:cNvSpPr>
          <p:nvPr/>
        </p:nvSpPr>
        <p:spPr bwMode="auto">
          <a:xfrm>
            <a:off x="746125" y="5781675"/>
            <a:ext cx="78073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1つのプログラムは同時に複数個使える必要がある</a:t>
            </a:r>
          </a:p>
        </p:txBody>
      </p:sp>
      <p:grpSp>
        <p:nvGrpSpPr>
          <p:cNvPr id="9225" name="Group 36"/>
          <p:cNvGrpSpPr>
            <a:grpSpLocks/>
          </p:cNvGrpSpPr>
          <p:nvPr/>
        </p:nvGrpSpPr>
        <p:grpSpPr bwMode="auto">
          <a:xfrm>
            <a:off x="2438400" y="2819400"/>
            <a:ext cx="4876800" cy="1676400"/>
            <a:chOff x="1536" y="1776"/>
            <a:chExt cx="3072" cy="1056"/>
          </a:xfrm>
        </p:grpSpPr>
        <p:sp>
          <p:nvSpPr>
            <p:cNvPr id="9226" name="Line 37"/>
            <p:cNvSpPr>
              <a:spLocks noChangeShapeType="1"/>
            </p:cNvSpPr>
            <p:nvPr/>
          </p:nvSpPr>
          <p:spPr bwMode="auto">
            <a:xfrm>
              <a:off x="1776" y="2592"/>
              <a:ext cx="1392"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27" name="Line 38"/>
            <p:cNvSpPr>
              <a:spLocks noChangeShapeType="1"/>
            </p:cNvSpPr>
            <p:nvPr/>
          </p:nvSpPr>
          <p:spPr bwMode="auto">
            <a:xfrm flipV="1">
              <a:off x="3168" y="1968"/>
              <a:ext cx="0" cy="62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28" name="Line 39"/>
            <p:cNvSpPr>
              <a:spLocks noChangeShapeType="1"/>
            </p:cNvSpPr>
            <p:nvPr/>
          </p:nvSpPr>
          <p:spPr bwMode="auto">
            <a:xfrm>
              <a:off x="3168" y="1968"/>
              <a:ext cx="76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29" name="Line 40"/>
            <p:cNvSpPr>
              <a:spLocks noChangeShapeType="1"/>
            </p:cNvSpPr>
            <p:nvPr/>
          </p:nvSpPr>
          <p:spPr bwMode="auto">
            <a:xfrm flipV="1">
              <a:off x="3936" y="1968"/>
              <a:ext cx="0" cy="62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30" name="Line 41"/>
            <p:cNvSpPr>
              <a:spLocks noChangeShapeType="1"/>
            </p:cNvSpPr>
            <p:nvPr/>
          </p:nvSpPr>
          <p:spPr bwMode="auto">
            <a:xfrm>
              <a:off x="3936" y="2592"/>
              <a:ext cx="480"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nvGrpSpPr>
            <p:cNvPr id="9231" name="Group 42"/>
            <p:cNvGrpSpPr>
              <a:grpSpLocks/>
            </p:cNvGrpSpPr>
            <p:nvPr/>
          </p:nvGrpSpPr>
          <p:grpSpPr bwMode="auto">
            <a:xfrm>
              <a:off x="1536" y="1776"/>
              <a:ext cx="3072" cy="1056"/>
              <a:chOff x="2160" y="1776"/>
              <a:chExt cx="3072" cy="1056"/>
            </a:xfrm>
          </p:grpSpPr>
          <p:sp>
            <p:nvSpPr>
              <p:cNvPr id="9232" name="Line 43"/>
              <p:cNvSpPr>
                <a:spLocks noChangeShapeType="1"/>
              </p:cNvSpPr>
              <p:nvPr/>
            </p:nvSpPr>
            <p:spPr bwMode="auto">
              <a:xfrm>
                <a:off x="2160" y="2352"/>
                <a:ext cx="1344" cy="0"/>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33" name="Line 44"/>
              <p:cNvSpPr>
                <a:spLocks noChangeShapeType="1"/>
              </p:cNvSpPr>
              <p:nvPr/>
            </p:nvSpPr>
            <p:spPr bwMode="auto">
              <a:xfrm>
                <a:off x="3504" y="1776"/>
                <a:ext cx="0" cy="576"/>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34" name="Line 45"/>
              <p:cNvSpPr>
                <a:spLocks noChangeShapeType="1"/>
              </p:cNvSpPr>
              <p:nvPr/>
            </p:nvSpPr>
            <p:spPr bwMode="auto">
              <a:xfrm>
                <a:off x="2160" y="2352"/>
                <a:ext cx="0" cy="480"/>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35" name="Line 46"/>
              <p:cNvSpPr>
                <a:spLocks noChangeShapeType="1"/>
              </p:cNvSpPr>
              <p:nvPr/>
            </p:nvSpPr>
            <p:spPr bwMode="auto">
              <a:xfrm>
                <a:off x="3504" y="1776"/>
                <a:ext cx="1728" cy="0"/>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36" name="Line 47"/>
              <p:cNvSpPr>
                <a:spLocks noChangeShapeType="1"/>
              </p:cNvSpPr>
              <p:nvPr/>
            </p:nvSpPr>
            <p:spPr bwMode="auto">
              <a:xfrm>
                <a:off x="5232" y="1776"/>
                <a:ext cx="0" cy="1056"/>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9237" name="Line 48"/>
              <p:cNvSpPr>
                <a:spLocks noChangeShapeType="1"/>
              </p:cNvSpPr>
              <p:nvPr/>
            </p:nvSpPr>
            <p:spPr bwMode="auto">
              <a:xfrm>
                <a:off x="2160" y="2832"/>
                <a:ext cx="3072" cy="0"/>
              </a:xfrm>
              <a:prstGeom prst="line">
                <a:avLst/>
              </a:prstGeom>
              <a:noFill/>
              <a:ln w="38100">
                <a:solidFill>
                  <a:srgbClr val="FFFF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2114"/>
                                        </p:tgtEl>
                                        <p:attrNameLst>
                                          <p:attrName>style.visibility</p:attrName>
                                        </p:attrNameLst>
                                      </p:cBhvr>
                                      <p:to>
                                        <p:strVal val="visible"/>
                                      </p:to>
                                    </p:set>
                                    <p:animEffect transition="in" filter="checkerboard(across)">
                                      <p:cBhvr>
                                        <p:cTn id="7" dur="500"/>
                                        <p:tgtEl>
                                          <p:spTgt spid="3021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2115"/>
                                        </p:tgtEl>
                                        <p:attrNameLst>
                                          <p:attrName>style.visibility</p:attrName>
                                        </p:attrNameLst>
                                      </p:cBhvr>
                                      <p:to>
                                        <p:strVal val="visible"/>
                                      </p:to>
                                    </p:set>
                                    <p:anim calcmode="lin" valueType="num">
                                      <p:cBhvr additive="base">
                                        <p:cTn id="12" dur="500" fill="hold"/>
                                        <p:tgtEl>
                                          <p:spTgt spid="302115"/>
                                        </p:tgtEl>
                                        <p:attrNameLst>
                                          <p:attrName>ppt_x</p:attrName>
                                        </p:attrNameLst>
                                      </p:cBhvr>
                                      <p:tavLst>
                                        <p:tav tm="0">
                                          <p:val>
                                            <p:strVal val="#ppt_x"/>
                                          </p:val>
                                        </p:tav>
                                        <p:tav tm="100000">
                                          <p:val>
                                            <p:strVal val="#ppt_x"/>
                                          </p:val>
                                        </p:tav>
                                      </p:tavLst>
                                    </p:anim>
                                    <p:anim calcmode="lin" valueType="num">
                                      <p:cBhvr additive="base">
                                        <p:cTn id="13" dur="500" fill="hold"/>
                                        <p:tgtEl>
                                          <p:spTgt spid="3021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114" grpId="0" animBg="1" autoUpdateAnimBg="0"/>
      <p:bldP spid="30211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00100"/>
            <a:ext cx="7772400" cy="762000"/>
          </a:xfrm>
        </p:spPr>
        <p:txBody>
          <a:bodyPr/>
          <a:lstStyle/>
          <a:p>
            <a:pPr eaLnBrk="1" hangingPunct="1"/>
            <a:r>
              <a:rPr lang="ja-JP" altLang="en-US"/>
              <a:t>プロセスのコピー</a:t>
            </a:r>
          </a:p>
        </p:txBody>
      </p:sp>
      <p:sp>
        <p:nvSpPr>
          <p:cNvPr id="10243" name="Text Box 3"/>
          <p:cNvSpPr txBox="1">
            <a:spLocks noChangeArrowheads="1"/>
          </p:cNvSpPr>
          <p:nvPr/>
        </p:nvSpPr>
        <p:spPr bwMode="auto">
          <a:xfrm>
            <a:off x="914400" y="1854200"/>
            <a:ext cx="74104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 = プログラムとその実行に必要なデータ</a:t>
            </a:r>
          </a:p>
        </p:txBody>
      </p:sp>
      <p:sp>
        <p:nvSpPr>
          <p:cNvPr id="321541" name="Text Box 5"/>
          <p:cNvSpPr txBox="1">
            <a:spLocks noChangeArrowheads="1"/>
          </p:cNvSpPr>
          <p:nvPr/>
        </p:nvSpPr>
        <p:spPr bwMode="auto">
          <a:xfrm>
            <a:off x="914400" y="2514600"/>
            <a:ext cx="7477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同じプロセスを(見かけ上)同時に実行するには？</a:t>
            </a:r>
          </a:p>
        </p:txBody>
      </p:sp>
      <p:grpSp>
        <p:nvGrpSpPr>
          <p:cNvPr id="321544" name="Group 8"/>
          <p:cNvGrpSpPr>
            <a:grpSpLocks/>
          </p:cNvGrpSpPr>
          <p:nvPr/>
        </p:nvGrpSpPr>
        <p:grpSpPr bwMode="auto">
          <a:xfrm>
            <a:off x="1828800" y="3200400"/>
            <a:ext cx="4787900" cy="976313"/>
            <a:chOff x="1152" y="2016"/>
            <a:chExt cx="3016" cy="615"/>
          </a:xfrm>
        </p:grpSpPr>
        <p:sp>
          <p:nvSpPr>
            <p:cNvPr id="10253" name="Text Box 6"/>
            <p:cNvSpPr txBox="1">
              <a:spLocks noChangeArrowheads="1"/>
            </p:cNvSpPr>
            <p:nvPr/>
          </p:nvSpPr>
          <p:spPr bwMode="auto">
            <a:xfrm>
              <a:off x="1152" y="2304"/>
              <a:ext cx="30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実行に必要なものをコピーする</a:t>
              </a:r>
            </a:p>
          </p:txBody>
        </p:sp>
        <p:sp>
          <p:nvSpPr>
            <p:cNvPr id="10254" name="AutoShape 7"/>
            <p:cNvSpPr>
              <a:spLocks noChangeArrowheads="1"/>
            </p:cNvSpPr>
            <p:nvPr/>
          </p:nvSpPr>
          <p:spPr bwMode="auto">
            <a:xfrm>
              <a:off x="2448" y="2016"/>
              <a:ext cx="432" cy="24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10246" name="Rectangle 9"/>
          <p:cNvSpPr>
            <a:spLocks noChangeArrowheads="1"/>
          </p:cNvSpPr>
          <p:nvPr/>
        </p:nvSpPr>
        <p:spPr bwMode="auto">
          <a:xfrm>
            <a:off x="762000" y="4724400"/>
            <a:ext cx="7467600" cy="1828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247" name="Text Box 10"/>
          <p:cNvSpPr txBox="1">
            <a:spLocks noChangeArrowheads="1"/>
          </p:cNvSpPr>
          <p:nvPr/>
        </p:nvSpPr>
        <p:spPr bwMode="auto">
          <a:xfrm>
            <a:off x="4038600" y="42672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321547" name="Rectangle 11"/>
          <p:cNvSpPr>
            <a:spLocks noChangeArrowheads="1"/>
          </p:cNvSpPr>
          <p:nvPr/>
        </p:nvSpPr>
        <p:spPr bwMode="auto">
          <a:xfrm>
            <a:off x="1143000" y="5105400"/>
            <a:ext cx="1600200" cy="11430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親プロセス</a:t>
            </a:r>
          </a:p>
        </p:txBody>
      </p:sp>
      <p:grpSp>
        <p:nvGrpSpPr>
          <p:cNvPr id="321551" name="Group 15"/>
          <p:cNvGrpSpPr>
            <a:grpSpLocks/>
          </p:cNvGrpSpPr>
          <p:nvPr/>
        </p:nvGrpSpPr>
        <p:grpSpPr bwMode="auto">
          <a:xfrm>
            <a:off x="2895600" y="5105400"/>
            <a:ext cx="5181600" cy="1143000"/>
            <a:chOff x="1824" y="3216"/>
            <a:chExt cx="3264" cy="720"/>
          </a:xfrm>
        </p:grpSpPr>
        <p:sp>
          <p:nvSpPr>
            <p:cNvPr id="10250" name="AutoShape 12"/>
            <p:cNvSpPr>
              <a:spLocks noChangeArrowheads="1"/>
            </p:cNvSpPr>
            <p:nvPr/>
          </p:nvSpPr>
          <p:spPr bwMode="auto">
            <a:xfrm>
              <a:off x="1824" y="3312"/>
              <a:ext cx="1104" cy="480"/>
            </a:xfrm>
            <a:prstGeom prst="rightArrow">
              <a:avLst>
                <a:gd name="adj1" fmla="val 50000"/>
                <a:gd name="adj2" fmla="val 575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コピー</a:t>
              </a:r>
            </a:p>
          </p:txBody>
        </p:sp>
        <p:sp>
          <p:nvSpPr>
            <p:cNvPr id="10251" name="Rectangle 13"/>
            <p:cNvSpPr>
              <a:spLocks noChangeArrowheads="1"/>
            </p:cNvSpPr>
            <p:nvPr/>
          </p:nvSpPr>
          <p:spPr bwMode="auto">
            <a:xfrm>
              <a:off x="2976" y="3216"/>
              <a:ext cx="1008" cy="72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子プロセス</a:t>
              </a:r>
            </a:p>
          </p:txBody>
        </p:sp>
        <p:sp>
          <p:nvSpPr>
            <p:cNvPr id="10252" name="Rectangle 14"/>
            <p:cNvSpPr>
              <a:spLocks noChangeArrowheads="1"/>
            </p:cNvSpPr>
            <p:nvPr/>
          </p:nvSpPr>
          <p:spPr bwMode="auto">
            <a:xfrm>
              <a:off x="4080" y="3216"/>
              <a:ext cx="1008" cy="72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子プロセス</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1541"/>
                                        </p:tgtEl>
                                        <p:attrNameLst>
                                          <p:attrName>style.visibility</p:attrName>
                                        </p:attrNameLst>
                                      </p:cBhvr>
                                      <p:to>
                                        <p:strVal val="visible"/>
                                      </p:to>
                                    </p:set>
                                    <p:animEffect transition="in" filter="checkerboard(across)">
                                      <p:cBhvr>
                                        <p:cTn id="7" dur="500"/>
                                        <p:tgtEl>
                                          <p:spTgt spid="3215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21544"/>
                                        </p:tgtEl>
                                        <p:attrNameLst>
                                          <p:attrName>style.visibility</p:attrName>
                                        </p:attrNameLst>
                                      </p:cBhvr>
                                      <p:to>
                                        <p:strVal val="visible"/>
                                      </p:to>
                                    </p:set>
                                    <p:animEffect transition="in" filter="wipe(up)">
                                      <p:cBhvr>
                                        <p:cTn id="12" dur="500"/>
                                        <p:tgtEl>
                                          <p:spTgt spid="3215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21547"/>
                                        </p:tgtEl>
                                        <p:attrNameLst>
                                          <p:attrName>style.visibility</p:attrName>
                                        </p:attrNameLst>
                                      </p:cBhvr>
                                      <p:to>
                                        <p:strVal val="visible"/>
                                      </p:to>
                                    </p:set>
                                    <p:animEffect transition="in" filter="checkerboard(across)">
                                      <p:cBhvr>
                                        <p:cTn id="17" dur="500"/>
                                        <p:tgtEl>
                                          <p:spTgt spid="3215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21551"/>
                                        </p:tgtEl>
                                        <p:attrNameLst>
                                          <p:attrName>style.visibility</p:attrName>
                                        </p:attrNameLst>
                                      </p:cBhvr>
                                      <p:to>
                                        <p:strVal val="visible"/>
                                      </p:to>
                                    </p:set>
                                    <p:animEffect transition="in" filter="wipe(left)">
                                      <p:cBhvr>
                                        <p:cTn id="22" dur="500"/>
                                        <p:tgtEl>
                                          <p:spTgt spid="3215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41" grpId="0" autoUpdateAnimBg="0"/>
      <p:bldP spid="321547"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800100"/>
            <a:ext cx="7772400" cy="762000"/>
          </a:xfrm>
        </p:spPr>
        <p:txBody>
          <a:bodyPr/>
          <a:lstStyle/>
          <a:p>
            <a:pPr eaLnBrk="1" hangingPunct="1"/>
            <a:r>
              <a:rPr lang="ja-JP" altLang="en-US"/>
              <a:t>プロセス</a:t>
            </a:r>
            <a:r>
              <a:rPr lang="ja-JP" altLang="en-US" sz="3600">
                <a:latin typeface="Times New Roman" panose="02020603050405020304" pitchFamily="18" charset="0"/>
              </a:rPr>
              <a:t>(プログラム)</a:t>
            </a:r>
            <a:r>
              <a:rPr lang="ja-JP" altLang="en-US"/>
              <a:t>の構造</a:t>
            </a:r>
          </a:p>
        </p:txBody>
      </p:sp>
      <p:sp>
        <p:nvSpPr>
          <p:cNvPr id="11267" name="Rectangle 3"/>
          <p:cNvSpPr>
            <a:spLocks noChangeArrowheads="1"/>
          </p:cNvSpPr>
          <p:nvPr/>
        </p:nvSpPr>
        <p:spPr bwMode="auto">
          <a:xfrm>
            <a:off x="3581400" y="1676400"/>
            <a:ext cx="2819400" cy="4800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8228" name="Rectangle 4"/>
          <p:cNvSpPr>
            <a:spLocks noChangeArrowheads="1"/>
          </p:cNvSpPr>
          <p:nvPr/>
        </p:nvSpPr>
        <p:spPr bwMode="auto">
          <a:xfrm>
            <a:off x="3581400" y="1676400"/>
            <a:ext cx="2819400" cy="10668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コード領域</a:t>
            </a:r>
          </a:p>
          <a:p>
            <a:pPr algn="ctr" eaLnBrk="1" hangingPunct="1"/>
            <a:r>
              <a:rPr lang="ja-JP" altLang="en-US">
                <a:solidFill>
                  <a:srgbClr val="000000"/>
                </a:solidFill>
              </a:rPr>
              <a:t>(テキスト領域)</a:t>
            </a:r>
          </a:p>
        </p:txBody>
      </p:sp>
      <p:sp>
        <p:nvSpPr>
          <p:cNvPr id="308229" name="Rectangle 5"/>
          <p:cNvSpPr>
            <a:spLocks noChangeArrowheads="1"/>
          </p:cNvSpPr>
          <p:nvPr/>
        </p:nvSpPr>
        <p:spPr bwMode="auto">
          <a:xfrm>
            <a:off x="3581400" y="2667000"/>
            <a:ext cx="2819400" cy="838200"/>
          </a:xfrm>
          <a:prstGeom prst="rect">
            <a:avLst/>
          </a:prstGeom>
          <a:solidFill>
            <a:srgbClr val="FFCC99"/>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データ領域</a:t>
            </a:r>
          </a:p>
        </p:txBody>
      </p:sp>
      <p:sp>
        <p:nvSpPr>
          <p:cNvPr id="308230" name="Rectangle 6"/>
          <p:cNvSpPr>
            <a:spLocks noChangeArrowheads="1"/>
          </p:cNvSpPr>
          <p:nvPr/>
        </p:nvSpPr>
        <p:spPr bwMode="auto">
          <a:xfrm>
            <a:off x="3581400" y="5715000"/>
            <a:ext cx="2819400" cy="762000"/>
          </a:xfrm>
          <a:prstGeom prst="rect">
            <a:avLst/>
          </a:prstGeom>
          <a:solidFill>
            <a:srgbClr val="CCFF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共有ライブラリ</a:t>
            </a:r>
          </a:p>
        </p:txBody>
      </p:sp>
      <p:grpSp>
        <p:nvGrpSpPr>
          <p:cNvPr id="308231" name="Group 7"/>
          <p:cNvGrpSpPr>
            <a:grpSpLocks/>
          </p:cNvGrpSpPr>
          <p:nvPr/>
        </p:nvGrpSpPr>
        <p:grpSpPr bwMode="auto">
          <a:xfrm>
            <a:off x="3581400" y="3505200"/>
            <a:ext cx="2819400" cy="914400"/>
            <a:chOff x="1728" y="2208"/>
            <a:chExt cx="1776" cy="576"/>
          </a:xfrm>
        </p:grpSpPr>
        <p:sp>
          <p:nvSpPr>
            <p:cNvPr id="11282" name="Rectangle 8"/>
            <p:cNvSpPr>
              <a:spLocks noChangeArrowheads="1"/>
            </p:cNvSpPr>
            <p:nvPr/>
          </p:nvSpPr>
          <p:spPr bwMode="auto">
            <a:xfrm>
              <a:off x="1728" y="2208"/>
              <a:ext cx="1776" cy="384"/>
            </a:xfrm>
            <a:prstGeom prst="rect">
              <a:avLst/>
            </a:prstGeom>
            <a:solidFill>
              <a:srgbClr val="FFFF99"/>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ヒープ</a:t>
              </a:r>
            </a:p>
          </p:txBody>
        </p:sp>
        <p:sp>
          <p:nvSpPr>
            <p:cNvPr id="11283" name="AutoShape 9"/>
            <p:cNvSpPr>
              <a:spLocks noChangeArrowheads="1"/>
            </p:cNvSpPr>
            <p:nvPr/>
          </p:nvSpPr>
          <p:spPr bwMode="auto">
            <a:xfrm>
              <a:off x="2496" y="2640"/>
              <a:ext cx="288" cy="144"/>
            </a:xfrm>
            <a:prstGeom prst="downArrow">
              <a:avLst>
                <a:gd name="adj1" fmla="val 50000"/>
                <a:gd name="adj2" fmla="val 2500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308234" name="Group 10"/>
          <p:cNvGrpSpPr>
            <a:grpSpLocks/>
          </p:cNvGrpSpPr>
          <p:nvPr/>
        </p:nvGrpSpPr>
        <p:grpSpPr bwMode="auto">
          <a:xfrm>
            <a:off x="3581400" y="4648200"/>
            <a:ext cx="2819400" cy="1066800"/>
            <a:chOff x="1728" y="2928"/>
            <a:chExt cx="1776" cy="672"/>
          </a:xfrm>
        </p:grpSpPr>
        <p:sp>
          <p:nvSpPr>
            <p:cNvPr id="11280" name="Rectangle 11"/>
            <p:cNvSpPr>
              <a:spLocks noChangeArrowheads="1"/>
            </p:cNvSpPr>
            <p:nvPr/>
          </p:nvSpPr>
          <p:spPr bwMode="auto">
            <a:xfrm>
              <a:off x="1728" y="3120"/>
              <a:ext cx="1776" cy="48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スタック</a:t>
              </a:r>
            </a:p>
            <a:p>
              <a:pPr algn="ctr" eaLnBrk="1" hangingPunct="1"/>
              <a:r>
                <a:rPr lang="ja-JP" altLang="en-US">
                  <a:solidFill>
                    <a:srgbClr val="000000"/>
                  </a:solidFill>
                </a:rPr>
                <a:t>(駆動レコード)</a:t>
              </a:r>
            </a:p>
          </p:txBody>
        </p:sp>
        <p:sp>
          <p:nvSpPr>
            <p:cNvPr id="11281" name="AutoShape 12"/>
            <p:cNvSpPr>
              <a:spLocks noChangeArrowheads="1"/>
            </p:cNvSpPr>
            <p:nvPr/>
          </p:nvSpPr>
          <p:spPr bwMode="auto">
            <a:xfrm>
              <a:off x="2496" y="2928"/>
              <a:ext cx="288" cy="144"/>
            </a:xfrm>
            <a:prstGeom prst="upArrow">
              <a:avLst>
                <a:gd name="adj1" fmla="val 50000"/>
                <a:gd name="adj2" fmla="val 2500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11273" name="Rectangle 13"/>
          <p:cNvSpPr>
            <a:spLocks noChangeArrowheads="1"/>
          </p:cNvSpPr>
          <p:nvPr/>
        </p:nvSpPr>
        <p:spPr bwMode="auto">
          <a:xfrm>
            <a:off x="762000" y="2438400"/>
            <a:ext cx="1905000" cy="3352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1274" name="Text Box 14"/>
          <p:cNvSpPr txBox="1">
            <a:spLocks noChangeArrowheads="1"/>
          </p:cNvSpPr>
          <p:nvPr/>
        </p:nvSpPr>
        <p:spPr bwMode="auto">
          <a:xfrm>
            <a:off x="1295400" y="19812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11275" name="Rectangle 15"/>
          <p:cNvSpPr>
            <a:spLocks noChangeArrowheads="1"/>
          </p:cNvSpPr>
          <p:nvPr/>
        </p:nvSpPr>
        <p:spPr bwMode="auto">
          <a:xfrm>
            <a:off x="762000" y="3429000"/>
            <a:ext cx="1905000" cy="762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プロセス1</a:t>
            </a:r>
          </a:p>
        </p:txBody>
      </p:sp>
      <p:sp>
        <p:nvSpPr>
          <p:cNvPr id="11276" name="Rectangle 16"/>
          <p:cNvSpPr>
            <a:spLocks noChangeArrowheads="1"/>
          </p:cNvSpPr>
          <p:nvPr/>
        </p:nvSpPr>
        <p:spPr bwMode="auto">
          <a:xfrm>
            <a:off x="762000" y="4572000"/>
            <a:ext cx="19050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プロセス2</a:t>
            </a:r>
          </a:p>
        </p:txBody>
      </p:sp>
      <p:sp>
        <p:nvSpPr>
          <p:cNvPr id="11277" name="Line 17"/>
          <p:cNvSpPr>
            <a:spLocks noChangeShapeType="1"/>
          </p:cNvSpPr>
          <p:nvPr/>
        </p:nvSpPr>
        <p:spPr bwMode="auto">
          <a:xfrm flipH="1">
            <a:off x="2667000" y="1676400"/>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1278" name="Line 18"/>
          <p:cNvSpPr>
            <a:spLocks noChangeShapeType="1"/>
          </p:cNvSpPr>
          <p:nvPr/>
        </p:nvSpPr>
        <p:spPr bwMode="auto">
          <a:xfrm>
            <a:off x="2667000" y="4191000"/>
            <a:ext cx="914400" cy="2286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308244" name="Text Box 20"/>
          <p:cNvSpPr txBox="1">
            <a:spLocks noChangeArrowheads="1"/>
          </p:cNvSpPr>
          <p:nvPr/>
        </p:nvSpPr>
        <p:spPr bwMode="auto">
          <a:xfrm>
            <a:off x="6477000" y="4114800"/>
            <a:ext cx="24749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どの部分を</a:t>
            </a:r>
          </a:p>
          <a:p>
            <a:pPr eaLnBrk="1" hangingPunct="1"/>
            <a:r>
              <a:rPr lang="ja-JP" altLang="en-US" sz="2800"/>
              <a:t>コピーするか？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8228"/>
                                        </p:tgtEl>
                                        <p:attrNameLst>
                                          <p:attrName>style.visibility</p:attrName>
                                        </p:attrNameLst>
                                      </p:cBhvr>
                                      <p:to>
                                        <p:strVal val="visible"/>
                                      </p:to>
                                    </p:set>
                                    <p:animEffect transition="in" filter="checkerboard(across)">
                                      <p:cBhvr>
                                        <p:cTn id="7" dur="500"/>
                                        <p:tgtEl>
                                          <p:spTgt spid="308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8229"/>
                                        </p:tgtEl>
                                        <p:attrNameLst>
                                          <p:attrName>style.visibility</p:attrName>
                                        </p:attrNameLst>
                                      </p:cBhvr>
                                      <p:to>
                                        <p:strVal val="visible"/>
                                      </p:to>
                                    </p:set>
                                    <p:animEffect transition="in" filter="checkerboard(across)">
                                      <p:cBhvr>
                                        <p:cTn id="12" dur="500"/>
                                        <p:tgtEl>
                                          <p:spTgt spid="3082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08231"/>
                                        </p:tgtEl>
                                        <p:attrNameLst>
                                          <p:attrName>style.visibility</p:attrName>
                                        </p:attrNameLst>
                                      </p:cBhvr>
                                      <p:to>
                                        <p:strVal val="visible"/>
                                      </p:to>
                                    </p:set>
                                    <p:animEffect transition="in" filter="checkerboard(across)">
                                      <p:cBhvr>
                                        <p:cTn id="17" dur="500"/>
                                        <p:tgtEl>
                                          <p:spTgt spid="3082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08234"/>
                                        </p:tgtEl>
                                        <p:attrNameLst>
                                          <p:attrName>style.visibility</p:attrName>
                                        </p:attrNameLst>
                                      </p:cBhvr>
                                      <p:to>
                                        <p:strVal val="visible"/>
                                      </p:to>
                                    </p:set>
                                    <p:animEffect transition="in" filter="checkerboard(across)">
                                      <p:cBhvr>
                                        <p:cTn id="22" dur="500"/>
                                        <p:tgtEl>
                                          <p:spTgt spid="30823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08230"/>
                                        </p:tgtEl>
                                        <p:attrNameLst>
                                          <p:attrName>style.visibility</p:attrName>
                                        </p:attrNameLst>
                                      </p:cBhvr>
                                      <p:to>
                                        <p:strVal val="visible"/>
                                      </p:to>
                                    </p:set>
                                    <p:animEffect transition="in" filter="checkerboard(across)">
                                      <p:cBhvr>
                                        <p:cTn id="27" dur="500"/>
                                        <p:tgtEl>
                                          <p:spTgt spid="30823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08244"/>
                                        </p:tgtEl>
                                        <p:attrNameLst>
                                          <p:attrName>style.visibility</p:attrName>
                                        </p:attrNameLst>
                                      </p:cBhvr>
                                      <p:to>
                                        <p:strVal val="visible"/>
                                      </p:to>
                                    </p:set>
                                    <p:animEffect transition="in" filter="checkerboard(across)">
                                      <p:cBhvr>
                                        <p:cTn id="32" dur="500"/>
                                        <p:tgtEl>
                                          <p:spTgt spid="308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8" grpId="0" animBg="1" autoUpdateAnimBg="0"/>
      <p:bldP spid="308229" grpId="0" animBg="1" autoUpdateAnimBg="0"/>
      <p:bldP spid="308230" grpId="0" animBg="1" autoUpdateAnimBg="0"/>
      <p:bldP spid="308244" grpId="0" autoUpdateAnimBg="0"/>
    </p:bldLst>
  </p:timing>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9430</TotalTime>
  <Words>7061</Words>
  <Application>Microsoft Office PowerPoint</Application>
  <PresentationFormat>画面に合わせる (4:3)</PresentationFormat>
  <Paragraphs>1212</Paragraphs>
  <Slides>58</Slides>
  <Notes>58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58</vt:i4>
      </vt:variant>
    </vt:vector>
  </HeadingPairs>
  <TitlesOfParts>
    <vt:vector size="65" baseType="lpstr">
      <vt:lpstr>ＭＳ Ｐ明朝</vt:lpstr>
      <vt:lpstr>Arial</vt:lpstr>
      <vt:lpstr>Arial Black</vt:lpstr>
      <vt:lpstr>Garamond</vt:lpstr>
      <vt:lpstr>Times New Roman</vt:lpstr>
      <vt:lpstr>Wingdings</vt:lpstr>
      <vt:lpstr>Network Blitz</vt:lpstr>
      <vt:lpstr>オペレーティングシステム</vt:lpstr>
      <vt:lpstr>プロセスの並行処理</vt:lpstr>
      <vt:lpstr>プロセスの状態遷移</vt:lpstr>
      <vt:lpstr>プロセスの状態遷移</vt:lpstr>
      <vt:lpstr>プログラムの呼び出し</vt:lpstr>
      <vt:lpstr>プロセスの同時処理</vt:lpstr>
      <vt:lpstr>プロセスの同時処理</vt:lpstr>
      <vt:lpstr>プロセスのコピー</vt:lpstr>
      <vt:lpstr>プロセス(プログラム)の構造</vt:lpstr>
      <vt:lpstr>PowerPoint プレゼンテーション</vt:lpstr>
      <vt:lpstr>プログラム</vt:lpstr>
      <vt:lpstr>プログラム</vt:lpstr>
      <vt:lpstr>プログラムの属性 再入可能(reentrant)</vt:lpstr>
      <vt:lpstr>プログラムの属性 再入可能(reentrant)</vt:lpstr>
      <vt:lpstr>プログラムの属性 再使用不能(nonreentrant)</vt:lpstr>
      <vt:lpstr>プログラムの属性 再使用不能(nonreentrant)</vt:lpstr>
      <vt:lpstr>プログラムの属性 逐次再使用可能(serially reusable)</vt:lpstr>
      <vt:lpstr>プログラムの属性 逐次再使用可能(serially reusable)</vt:lpstr>
      <vt:lpstr>プログラムの属性 再帰的再入可能(recursive)</vt:lpstr>
      <vt:lpstr>再入可能と再使用不能</vt:lpstr>
      <vt:lpstr>逐次的再使用可能と再使用不能</vt:lpstr>
      <vt:lpstr>プログラムの属性</vt:lpstr>
      <vt:lpstr>プロセスの操作</vt:lpstr>
      <vt:lpstr>プロセスの生成(create)</vt:lpstr>
      <vt:lpstr>プロセスの生成</vt:lpstr>
      <vt:lpstr>プロセスの生成</vt:lpstr>
      <vt:lpstr>プロセスの生成</vt:lpstr>
      <vt:lpstr>プロセスの階層</vt:lpstr>
      <vt:lpstr>プロセスの消滅(destroy)</vt:lpstr>
      <vt:lpstr>プロセスの消滅</vt:lpstr>
      <vt:lpstr>プロセスの消滅</vt:lpstr>
      <vt:lpstr>階層構造プロセスの消滅</vt:lpstr>
      <vt:lpstr>プロセスの中断, 再開 (suspend, resume)</vt:lpstr>
      <vt:lpstr>プロセスの中断</vt:lpstr>
      <vt:lpstr>プロセスの状態遷移</vt:lpstr>
      <vt:lpstr>プロセスの重量化</vt:lpstr>
      <vt:lpstr>プロセス実行の高速化</vt:lpstr>
      <vt:lpstr>スレッド(thread)</vt:lpstr>
      <vt:lpstr>スレッド</vt:lpstr>
      <vt:lpstr>単一スレッド</vt:lpstr>
      <vt:lpstr>多重スレッド</vt:lpstr>
      <vt:lpstr>プロセスとスレッド</vt:lpstr>
      <vt:lpstr>プロセスとスレッド</vt:lpstr>
      <vt:lpstr>プロセスの状態遷移</vt:lpstr>
      <vt:lpstr>スレッドの状態遷移</vt:lpstr>
      <vt:lpstr>スレッドの実現法</vt:lpstr>
      <vt:lpstr>スレッドの利用</vt:lpstr>
      <vt:lpstr>スレッドの利用</vt:lpstr>
      <vt:lpstr>スレッドの利用</vt:lpstr>
      <vt:lpstr>スレッドの利用</vt:lpstr>
      <vt:lpstr>スレッドの利用</vt:lpstr>
      <vt:lpstr>スレッドのメリットとデメリット</vt:lpstr>
      <vt:lpstr>参考 : スレッドプログラム(java)</vt:lpstr>
      <vt:lpstr>参考 : スレッドプログラム(java)</vt:lpstr>
      <vt:lpstr>参考 : スレッドプログラム(java)</vt:lpstr>
      <vt:lpstr>参考 : スレッドプログラム(java)</vt:lpstr>
      <vt:lpstr>参考 : スレッドプログラム(java)</vt:lpstr>
      <vt:lpstr>参考 : スレッドプログラム(java)</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subject>Lecture04</dc:subject>
  <dc:creator>T.Ishimizu</dc:creator>
  <cp:lastModifiedBy>石水隆</cp:lastModifiedBy>
  <cp:revision>288</cp:revision>
  <dcterms:created xsi:type="dcterms:W3CDTF">1601-01-01T00:00:00Z</dcterms:created>
  <dcterms:modified xsi:type="dcterms:W3CDTF">2022-09-02T02:23:50Z</dcterms:modified>
</cp:coreProperties>
</file>