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0"/>
  </p:notesMasterIdLst>
  <p:handoutMasterIdLst>
    <p:handoutMasterId r:id="rId71"/>
  </p:handoutMasterIdLst>
  <p:sldIdLst>
    <p:sldId id="256" r:id="rId2"/>
    <p:sldId id="334" r:id="rId3"/>
    <p:sldId id="357" r:id="rId4"/>
    <p:sldId id="358" r:id="rId5"/>
    <p:sldId id="359" r:id="rId6"/>
    <p:sldId id="361" r:id="rId7"/>
    <p:sldId id="364" r:id="rId8"/>
    <p:sldId id="363" r:id="rId9"/>
    <p:sldId id="365" r:id="rId10"/>
    <p:sldId id="367" r:id="rId11"/>
    <p:sldId id="370" r:id="rId12"/>
    <p:sldId id="404" r:id="rId13"/>
    <p:sldId id="366" r:id="rId14"/>
    <p:sldId id="368" r:id="rId15"/>
    <p:sldId id="369" r:id="rId16"/>
    <p:sldId id="371" r:id="rId17"/>
    <p:sldId id="372" r:id="rId18"/>
    <p:sldId id="381" r:id="rId19"/>
    <p:sldId id="382" r:id="rId20"/>
    <p:sldId id="373" r:id="rId21"/>
    <p:sldId id="360" r:id="rId22"/>
    <p:sldId id="374" r:id="rId23"/>
    <p:sldId id="375" r:id="rId24"/>
    <p:sldId id="376" r:id="rId25"/>
    <p:sldId id="377" r:id="rId26"/>
    <p:sldId id="408" r:id="rId27"/>
    <p:sldId id="407" r:id="rId28"/>
    <p:sldId id="384" r:id="rId29"/>
    <p:sldId id="386" r:id="rId30"/>
    <p:sldId id="385" r:id="rId31"/>
    <p:sldId id="388" r:id="rId32"/>
    <p:sldId id="387" r:id="rId33"/>
    <p:sldId id="429" r:id="rId34"/>
    <p:sldId id="409" r:id="rId35"/>
    <p:sldId id="428" r:id="rId36"/>
    <p:sldId id="410" r:id="rId37"/>
    <p:sldId id="412" r:id="rId38"/>
    <p:sldId id="383" r:id="rId39"/>
    <p:sldId id="379" r:id="rId40"/>
    <p:sldId id="421" r:id="rId41"/>
    <p:sldId id="389" r:id="rId42"/>
    <p:sldId id="420" r:id="rId43"/>
    <p:sldId id="390" r:id="rId44"/>
    <p:sldId id="422" r:id="rId45"/>
    <p:sldId id="395" r:id="rId46"/>
    <p:sldId id="396" r:id="rId47"/>
    <p:sldId id="391" r:id="rId48"/>
    <p:sldId id="397" r:id="rId49"/>
    <p:sldId id="398" r:id="rId50"/>
    <p:sldId id="424" r:id="rId51"/>
    <p:sldId id="392" r:id="rId52"/>
    <p:sldId id="423" r:id="rId53"/>
    <p:sldId id="405" r:id="rId54"/>
    <p:sldId id="406" r:id="rId55"/>
    <p:sldId id="393" r:id="rId56"/>
    <p:sldId id="403" r:id="rId57"/>
    <p:sldId id="394" r:id="rId58"/>
    <p:sldId id="413" r:id="rId59"/>
    <p:sldId id="414" r:id="rId60"/>
    <p:sldId id="415" r:id="rId61"/>
    <p:sldId id="416" r:id="rId62"/>
    <p:sldId id="417" r:id="rId63"/>
    <p:sldId id="418" r:id="rId64"/>
    <p:sldId id="401" r:id="rId65"/>
    <p:sldId id="402" r:id="rId66"/>
    <p:sldId id="427" r:id="rId67"/>
    <p:sldId id="426" r:id="rId68"/>
    <p:sldId id="425" r:id="rId69"/>
  </p:sldIdLst>
  <p:sldSz cx="9144000" cy="6858000" type="screen4x3"/>
  <p:notesSz cx="7099300" cy="10234613"/>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4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3300"/>
    <a:srgbClr val="FF00FF"/>
    <a:srgbClr val="00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34" autoAdjust="0"/>
    <p:restoredTop sz="74471" autoAdjust="0"/>
  </p:normalViewPr>
  <p:slideViewPr>
    <p:cSldViewPr>
      <p:cViewPr varScale="1">
        <p:scale>
          <a:sx n="56" d="100"/>
          <a:sy n="56" d="100"/>
        </p:scale>
        <p:origin x="1956" y="72"/>
      </p:cViewPr>
      <p:guideLst>
        <p:guide orient="horz" pos="4319"/>
        <p:guide pos="43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ja-JP" altLang="en-US"/>
          </a:p>
        </p:txBody>
      </p:sp>
      <p:sp>
        <p:nvSpPr>
          <p:cNvPr id="276483" name="Rectangle 3"/>
          <p:cNvSpPr>
            <a:spLocks noGrp="1" noChangeArrowheads="1"/>
          </p:cNvSpPr>
          <p:nvPr>
            <p:ph type="dt" sz="quarter" idx="1"/>
          </p:nvPr>
        </p:nvSpPr>
        <p:spPr bwMode="auto">
          <a:xfrm>
            <a:off x="403860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ja-JP" altLang="en-US"/>
          </a:p>
        </p:txBody>
      </p:sp>
      <p:sp>
        <p:nvSpPr>
          <p:cNvPr id="276484" name="Rectangle 4"/>
          <p:cNvSpPr>
            <a:spLocks noGrp="1" noChangeArrowheads="1"/>
          </p:cNvSpPr>
          <p:nvPr>
            <p:ph type="ftr" sz="quarter" idx="2"/>
          </p:nvPr>
        </p:nvSpPr>
        <p:spPr bwMode="auto">
          <a:xfrm>
            <a:off x="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ja-JP" altLang="en-US"/>
          </a:p>
        </p:txBody>
      </p:sp>
      <p:sp>
        <p:nvSpPr>
          <p:cNvPr id="276485" name="Rectangle 5"/>
          <p:cNvSpPr>
            <a:spLocks noGrp="1" noChangeArrowheads="1"/>
          </p:cNvSpPr>
          <p:nvPr>
            <p:ph type="sldNum" sz="quarter" idx="3"/>
          </p:nvPr>
        </p:nvSpPr>
        <p:spPr bwMode="auto">
          <a:xfrm>
            <a:off x="403860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D3E2887-1A4B-417C-844F-3250D71CA125}" type="slidenum">
              <a:rPr lang="ja-JP" altLang="en-US"/>
              <a:pPr>
                <a:defRPr/>
              </a:pPr>
              <a:t>‹#›</a:t>
            </a:fld>
            <a:endParaRPr lang="ja-JP" altLang="en-US"/>
          </a:p>
        </p:txBody>
      </p:sp>
    </p:spTree>
    <p:extLst>
      <p:ext uri="{BB962C8B-B14F-4D97-AF65-F5344CB8AC3E}">
        <p14:creationId xmlns:p14="http://schemas.microsoft.com/office/powerpoint/2010/main" val="621133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smtClean="0"/>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smtClean="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smtClean="0"/>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smtClean="0"/>
            </a:lvl1pPr>
          </a:lstStyle>
          <a:p>
            <a:pPr>
              <a:defRPr/>
            </a:pPr>
            <a:fld id="{5C0EADCD-43D8-4E2B-A1C4-47FD34220D14}" type="slidenum">
              <a:rPr lang="ja-JP" altLang="en-US"/>
              <a:pPr>
                <a:defRPr/>
              </a:pPr>
              <a:t>‹#›</a:t>
            </a:fld>
            <a:endParaRPr lang="en-US" altLang="ja-JP"/>
          </a:p>
        </p:txBody>
      </p:sp>
    </p:spTree>
    <p:extLst>
      <p:ext uri="{BB962C8B-B14F-4D97-AF65-F5344CB8AC3E}">
        <p14:creationId xmlns:p14="http://schemas.microsoft.com/office/powerpoint/2010/main" val="837354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3</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a:t>
            </a:fld>
            <a:endParaRPr lang="en-US" altLang="ja-JP"/>
          </a:p>
        </p:txBody>
      </p:sp>
    </p:spTree>
    <p:extLst>
      <p:ext uri="{BB962C8B-B14F-4D97-AF65-F5344CB8AC3E}">
        <p14:creationId xmlns:p14="http://schemas.microsoft.com/office/powerpoint/2010/main" val="2585854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プロセッサがプロセスを実行している場合、その状態はレジスタが保持しています。</a:t>
            </a:r>
            <a:endParaRPr kumimoji="1" lang="en-US" altLang="ja-JP" dirty="0"/>
          </a:p>
          <a:p>
            <a:r>
              <a:rPr kumimoji="1" lang="ja-JP" altLang="en-US" dirty="0"/>
              <a:t>レジスタは中央演算装置 </a:t>
            </a:r>
            <a:r>
              <a:rPr kumimoji="1" lang="en-US" altLang="ja-JP" dirty="0"/>
              <a:t>CPU</a:t>
            </a:r>
            <a:r>
              <a:rPr kumimoji="1" lang="ja-JP" altLang="en-US" dirty="0"/>
              <a:t> との間で高速にデータ転送できる記憶装置です。</a:t>
            </a:r>
            <a:endParaRPr kumimoji="1" lang="en-US" altLang="ja-JP" dirty="0"/>
          </a:p>
          <a:p>
            <a:r>
              <a:rPr kumimoji="1" lang="ja-JP" altLang="en-US" dirty="0"/>
              <a:t>サイズは数ビットと極めて小さいのですが、</a:t>
            </a:r>
            <a:r>
              <a:rPr kumimoji="1" lang="en-US" altLang="ja-JP" dirty="0"/>
              <a:t>CPU</a:t>
            </a:r>
            <a:r>
              <a:rPr kumimoji="1" lang="ja-JP" altLang="en-US" dirty="0"/>
              <a:t>に直結しており高速にアクセスできます。</a:t>
            </a:r>
            <a:endParaRPr kumimoji="1" lang="en-US" altLang="ja-JP" dirty="0"/>
          </a:p>
          <a:p>
            <a:r>
              <a:rPr kumimoji="1" lang="ja-JP" altLang="en-US" dirty="0"/>
              <a:t>プログラムカウンタ、フラグレジスタ、アキュムレータ、スタックレジスタ、割り込みレジスタなどがあります。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10</a:t>
            </a:fld>
            <a:endParaRPr lang="en-US" altLang="ja-JP"/>
          </a:p>
        </p:txBody>
      </p:sp>
    </p:spTree>
    <p:extLst>
      <p:ext uri="{BB962C8B-B14F-4D97-AF65-F5344CB8AC3E}">
        <p14:creationId xmlns:p14="http://schemas.microsoft.com/office/powerpoint/2010/main" val="3275807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プロセスはメモリ上に格納されています。</a:t>
            </a:r>
            <a:endParaRPr kumimoji="1" lang="en-US" altLang="ja-JP" dirty="0"/>
          </a:p>
          <a:p>
            <a:r>
              <a:rPr kumimoji="1" lang="ja-JP" altLang="en-US" dirty="0"/>
              <a:t>プロセッサがプロセスを実行中、</a:t>
            </a:r>
            <a:endParaRPr kumimoji="1" lang="en-US" altLang="ja-JP" dirty="0"/>
          </a:p>
          <a:p>
            <a:r>
              <a:rPr kumimoji="1" lang="ja-JP" altLang="en-US" dirty="0"/>
              <a:t>実行中のプロセスの状態はレジスタに保持されています。</a:t>
            </a:r>
            <a:endParaRPr kumimoji="1" lang="en-US" altLang="ja-JP" dirty="0"/>
          </a:p>
          <a:p>
            <a:r>
              <a:rPr kumimoji="1" lang="ja-JP" altLang="en-US" dirty="0"/>
              <a:t>例えば、プロセス</a:t>
            </a:r>
            <a:r>
              <a:rPr kumimoji="1" lang="en-US" altLang="ja-JP" dirty="0"/>
              <a:t>1</a:t>
            </a:r>
            <a:r>
              <a:rPr kumimoji="1" lang="ja-JP" altLang="en-US" dirty="0"/>
              <a:t>を実行している場合、</a:t>
            </a:r>
            <a:endParaRPr kumimoji="1" lang="en-US" altLang="ja-JP" dirty="0"/>
          </a:p>
          <a:p>
            <a:r>
              <a:rPr kumimoji="1" lang="ja-JP" altLang="en-US" dirty="0"/>
              <a:t>プロセス</a:t>
            </a:r>
            <a:r>
              <a:rPr kumimoji="1" lang="en-US" altLang="ja-JP" dirty="0"/>
              <a:t>1</a:t>
            </a:r>
            <a:r>
              <a:rPr kumimoji="1" lang="ja-JP" altLang="en-US" dirty="0"/>
              <a:t>のプログラムカウンタやフラグレジスタ等はレジスタに格納されています。</a:t>
            </a:r>
            <a:endParaRPr kumimoji="1" lang="en-US" altLang="ja-JP" dirty="0"/>
          </a:p>
          <a:p>
            <a:r>
              <a:rPr kumimoji="1" lang="ja-JP" altLang="en-US" dirty="0"/>
              <a:t>プロセスは、実行と停止を繰り返しますので、</a:t>
            </a:r>
            <a:endParaRPr kumimoji="1" lang="en-US" altLang="ja-JP" dirty="0"/>
          </a:p>
          <a:p>
            <a:r>
              <a:rPr kumimoji="1" lang="ja-JP" altLang="en-US" dirty="0"/>
              <a:t>実行中以外のプロセスの状態もどこかに保持しておく必要があります。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11</a:t>
            </a:fld>
            <a:endParaRPr lang="en-US" altLang="ja-JP"/>
          </a:p>
        </p:txBody>
      </p:sp>
    </p:spTree>
    <p:extLst>
      <p:ext uri="{BB962C8B-B14F-4D97-AF65-F5344CB8AC3E}">
        <p14:creationId xmlns:p14="http://schemas.microsoft.com/office/powerpoint/2010/main" val="2425552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実行中のプロセスの状態はレジスタに保持されています。</a:t>
            </a:r>
            <a:endParaRPr kumimoji="1" lang="en-US" altLang="ja-JP" dirty="0"/>
          </a:p>
          <a:p>
            <a:r>
              <a:rPr kumimoji="1" lang="ja-JP" altLang="en-US" dirty="0"/>
              <a:t>また、各プロセスに割り当てられたメモリには、レジスタの退避領域が用意されています。</a:t>
            </a:r>
            <a:endParaRPr kumimoji="1" lang="en-US" altLang="ja-JP" dirty="0"/>
          </a:p>
          <a:p>
            <a:r>
              <a:rPr kumimoji="1" lang="ja-JP" altLang="en-US" dirty="0"/>
              <a:t>プロセスを中断するときは、レジスタの値を、</a:t>
            </a:r>
            <a:endParaRPr kumimoji="1" lang="en-US" altLang="ja-JP" dirty="0"/>
          </a:p>
          <a:p>
            <a:r>
              <a:rPr kumimoji="1" lang="ja-JP" altLang="en-US" dirty="0"/>
              <a:t>プロセス</a:t>
            </a:r>
            <a:r>
              <a:rPr kumimoji="1" lang="en-US" altLang="ja-JP" dirty="0"/>
              <a:t>1</a:t>
            </a:r>
            <a:r>
              <a:rPr kumimoji="1" lang="ja-JP" altLang="en-US" dirty="0"/>
              <a:t>の退避領域に保存します。</a:t>
            </a:r>
            <a:endParaRPr kumimoji="1" lang="en-US" altLang="ja-JP" dirty="0"/>
          </a:p>
          <a:p>
            <a:r>
              <a:rPr kumimoji="1" lang="ja-JP" altLang="en-US" dirty="0"/>
              <a:t>一方、プロセスを再開するときは、退避領域に保存された値をレジスタに復帰します。</a:t>
            </a:r>
            <a:endParaRPr kumimoji="1" lang="en-US" altLang="ja-JP" dirty="0"/>
          </a:p>
          <a:p>
            <a:r>
              <a:rPr kumimoji="1" lang="ja-JP" altLang="en-US" dirty="0"/>
              <a:t>こうすることで、プロセス再開時には、中断時の状態を再現できます。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12</a:t>
            </a:fld>
            <a:endParaRPr lang="en-US" altLang="ja-JP"/>
          </a:p>
        </p:txBody>
      </p:sp>
    </p:spTree>
    <p:extLst>
      <p:ext uri="{BB962C8B-B14F-4D97-AF65-F5344CB8AC3E}">
        <p14:creationId xmlns:p14="http://schemas.microsoft.com/office/powerpoint/2010/main" val="478408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レジスタに格納されている状態を見てみましょう。</a:t>
            </a:r>
            <a:endParaRPr kumimoji="1" lang="en-US" altLang="ja-JP" dirty="0"/>
          </a:p>
          <a:p>
            <a:r>
              <a:rPr kumimoji="1" lang="ja-JP" altLang="en-US" dirty="0"/>
              <a:t>まずはプログラムカウンタです。</a:t>
            </a:r>
            <a:endParaRPr kumimoji="1" lang="en-US" altLang="ja-JP" dirty="0"/>
          </a:p>
          <a:p>
            <a:r>
              <a:rPr kumimoji="1" lang="ja-JP" altLang="en-US" dirty="0"/>
              <a:t>プログラムカウンタは、次に実行する命令の番地を指します。</a:t>
            </a:r>
            <a:endParaRPr kumimoji="1" lang="en-US" altLang="ja-JP" dirty="0"/>
          </a:p>
          <a:p>
            <a:r>
              <a:rPr kumimoji="1" lang="ja-JP" altLang="en-US" dirty="0"/>
              <a:t>例えば、プログラムカウンタの値が</a:t>
            </a:r>
            <a:r>
              <a:rPr kumimoji="1" lang="en-US" altLang="ja-JP" dirty="0"/>
              <a:t>4</a:t>
            </a:r>
            <a:r>
              <a:rPr kumimoji="1" lang="ja-JP" altLang="en-US" dirty="0"/>
              <a:t>であれば、次はメモリの</a:t>
            </a:r>
            <a:r>
              <a:rPr kumimoji="1" lang="en-US" altLang="ja-JP" dirty="0"/>
              <a:t>4</a:t>
            </a:r>
            <a:r>
              <a:rPr kumimoji="1" lang="ja-JP" altLang="en-US" dirty="0"/>
              <a:t>番地にある命令が実行されます。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13</a:t>
            </a:fld>
            <a:endParaRPr lang="en-US" altLang="ja-JP"/>
          </a:p>
        </p:txBody>
      </p:sp>
    </p:spTree>
    <p:extLst>
      <p:ext uri="{BB962C8B-B14F-4D97-AF65-F5344CB8AC3E}">
        <p14:creationId xmlns:p14="http://schemas.microsoft.com/office/powerpoint/2010/main" val="1500758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スタックレジスタは、スタックトップを表します。</a:t>
            </a:r>
            <a:endParaRPr kumimoji="1" lang="en-US" altLang="ja-JP" dirty="0"/>
          </a:p>
          <a:p>
            <a:r>
              <a:rPr kumimoji="1" lang="ja-JP" altLang="en-US" dirty="0"/>
              <a:t>スタックは作業中のデータを保持するための領域です。</a:t>
            </a:r>
            <a:endParaRPr kumimoji="1" lang="en-US" altLang="ja-JP" dirty="0"/>
          </a:p>
          <a:p>
            <a:r>
              <a:rPr kumimoji="1" lang="en-US" altLang="ja-JP" dirty="0"/>
              <a:t>first in last out </a:t>
            </a:r>
            <a:r>
              <a:rPr kumimoji="1" lang="ja-JP" altLang="en-US" dirty="0"/>
              <a:t>ですので、最初に入れたデータが最後に出てきます。</a:t>
            </a:r>
            <a:endParaRPr kumimoji="1" lang="en-US" altLang="ja-JP" dirty="0"/>
          </a:p>
          <a:p>
            <a:r>
              <a:rPr kumimoji="1" lang="ja-JP" altLang="en-US" dirty="0"/>
              <a:t>スタックレジスタの値が</a:t>
            </a:r>
            <a:r>
              <a:rPr kumimoji="1" lang="en-US" altLang="ja-JP" dirty="0"/>
              <a:t>3</a:t>
            </a:r>
            <a:r>
              <a:rPr kumimoji="1" lang="ja-JP" altLang="en-US" dirty="0"/>
              <a:t>の場合、スタックの</a:t>
            </a:r>
            <a:r>
              <a:rPr kumimoji="1" lang="en-US" altLang="ja-JP" dirty="0"/>
              <a:t>3</a:t>
            </a:r>
            <a:r>
              <a:rPr kumimoji="1" lang="ja-JP" altLang="en-US" dirty="0"/>
              <a:t>番地までデータが入っていることを表します。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14</a:t>
            </a:fld>
            <a:endParaRPr lang="en-US" altLang="ja-JP"/>
          </a:p>
        </p:txBody>
      </p:sp>
    </p:spTree>
    <p:extLst>
      <p:ext uri="{BB962C8B-B14F-4D97-AF65-F5344CB8AC3E}">
        <p14:creationId xmlns:p14="http://schemas.microsoft.com/office/powerpoint/2010/main" val="1501202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フラグレジスタは、特定の命令を実行した後に自動的に付与されます。</a:t>
            </a:r>
            <a:endParaRPr kumimoji="1" lang="en-US" altLang="ja-JP" dirty="0"/>
          </a:p>
          <a:p>
            <a:r>
              <a:rPr kumimoji="1" lang="ja-JP" altLang="en-US" dirty="0"/>
              <a:t>例えば、オーバーフロウフラグは、演算時に桁あふれが発生すると</a:t>
            </a:r>
            <a:r>
              <a:rPr kumimoji="1" lang="en-US" altLang="ja-JP" dirty="0"/>
              <a:t>1</a:t>
            </a:r>
            <a:r>
              <a:rPr kumimoji="1" lang="ja-JP" altLang="en-US" dirty="0"/>
              <a:t>になります。</a:t>
            </a:r>
            <a:endParaRPr kumimoji="1" lang="en-US" altLang="ja-JP" dirty="0"/>
          </a:p>
          <a:p>
            <a:r>
              <a:rPr kumimoji="1" lang="ja-JP" altLang="en-US" dirty="0"/>
              <a:t>ゼロフラグは、演算結果が</a:t>
            </a:r>
            <a:r>
              <a:rPr kumimoji="1" lang="en-US" altLang="ja-JP" dirty="0"/>
              <a:t>0</a:t>
            </a:r>
            <a:r>
              <a:rPr kumimoji="1" lang="ja-JP" altLang="en-US" dirty="0"/>
              <a:t>の場合に</a:t>
            </a:r>
            <a:r>
              <a:rPr kumimoji="1" lang="en-US" altLang="ja-JP" dirty="0"/>
              <a:t>1</a:t>
            </a:r>
            <a:r>
              <a:rPr kumimoji="1" lang="ja-JP" altLang="en-US" dirty="0"/>
              <a:t>になります。</a:t>
            </a:r>
            <a:endParaRPr kumimoji="1" lang="en-US" altLang="ja-JP" dirty="0"/>
          </a:p>
          <a:p>
            <a:r>
              <a:rPr kumimoji="1" lang="ja-JP" altLang="en-US" dirty="0"/>
              <a:t>サインフラグは、演算結果が負の場合に</a:t>
            </a:r>
            <a:r>
              <a:rPr kumimoji="1" lang="en-US" altLang="ja-JP" dirty="0"/>
              <a:t>1</a:t>
            </a:r>
            <a:r>
              <a:rPr kumimoji="1" lang="ja-JP" altLang="en-US" dirty="0"/>
              <a:t>になります。</a:t>
            </a:r>
            <a:endParaRPr kumimoji="1" lang="en-US" altLang="ja-JP" dirty="0"/>
          </a:p>
          <a:p>
            <a:r>
              <a:rPr kumimoji="1" lang="ja-JP" altLang="en-US" dirty="0"/>
              <a:t>アキュムレータは論理演算、四則演算の結果が保持されます。</a:t>
            </a:r>
            <a:endParaRPr kumimoji="1" lang="en-US" altLang="ja-JP" dirty="0"/>
          </a:p>
          <a:p>
            <a:r>
              <a:rPr kumimoji="1" lang="ja-JP" altLang="en-US" dirty="0"/>
              <a:t>割込みレジスタは、割り込みの優先度等、割り込みに必要なデータが保持されます。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15</a:t>
            </a:fld>
            <a:endParaRPr lang="en-US" altLang="ja-JP"/>
          </a:p>
        </p:txBody>
      </p:sp>
    </p:spTree>
    <p:extLst>
      <p:ext uri="{BB962C8B-B14F-4D97-AF65-F5344CB8AC3E}">
        <p14:creationId xmlns:p14="http://schemas.microsoft.com/office/powerpoint/2010/main" val="701798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プロセスを管理するために、</a:t>
            </a:r>
            <a:endParaRPr kumimoji="1" lang="en-US" altLang="ja-JP" dirty="0"/>
          </a:p>
          <a:p>
            <a:r>
              <a:rPr kumimoji="1" lang="ja-JP" altLang="en-US" dirty="0"/>
              <a:t>プロセス記述子あるいはプロセス制御プロック </a:t>
            </a:r>
            <a:r>
              <a:rPr kumimoji="1" lang="en-US" altLang="ja-JP" dirty="0"/>
              <a:t>PCB </a:t>
            </a:r>
            <a:r>
              <a:rPr kumimoji="1" lang="ja-JP" altLang="en-US" dirty="0"/>
              <a:t>と呼ばれるデータが使われます。</a:t>
            </a:r>
            <a:endParaRPr kumimoji="1" lang="en-US" altLang="ja-JP" dirty="0"/>
          </a:p>
          <a:p>
            <a:r>
              <a:rPr kumimoji="1" lang="ja-JP" altLang="en-US" dirty="0"/>
              <a:t>プロセス記述子には、プロセスの状態が格納されます。</a:t>
            </a:r>
            <a:endParaRPr kumimoji="1" lang="en-US" altLang="ja-JP" dirty="0"/>
          </a:p>
          <a:p>
            <a:r>
              <a:rPr kumimoji="1" lang="ja-JP" altLang="en-US" dirty="0"/>
              <a:t>プロセスの識別子、プロセスの状態、スケジューリング情報、資源利用情報などです。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16</a:t>
            </a:fld>
            <a:endParaRPr lang="en-US" altLang="ja-JP"/>
          </a:p>
        </p:txBody>
      </p:sp>
    </p:spTree>
    <p:extLst>
      <p:ext uri="{BB962C8B-B14F-4D97-AF65-F5344CB8AC3E}">
        <p14:creationId xmlns:p14="http://schemas.microsoft.com/office/powerpoint/2010/main" val="483443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プロセス記述子 </a:t>
            </a:r>
            <a:r>
              <a:rPr kumimoji="1" lang="en-US" altLang="ja-JP" dirty="0"/>
              <a:t>PCB </a:t>
            </a:r>
            <a:r>
              <a:rPr kumimoji="1" lang="ja-JP" altLang="en-US" dirty="0"/>
              <a:t>に格納される要素を見ていきましょう。</a:t>
            </a:r>
            <a:endParaRPr kumimoji="1" lang="en-US" altLang="ja-JP" dirty="0"/>
          </a:p>
          <a:p>
            <a:r>
              <a:rPr kumimoji="1" lang="ja-JP" altLang="en-US" dirty="0"/>
              <a:t>プロセス識別子は、プロセス生成時に付けられる一意な番号です。</a:t>
            </a:r>
            <a:endParaRPr kumimoji="1" lang="en-US" altLang="ja-JP" dirty="0"/>
          </a:p>
          <a:p>
            <a:r>
              <a:rPr kumimoji="1" lang="ja-JP" altLang="en-US" dirty="0"/>
              <a:t>プロセスの状態は、各種のレジスタの値が格納されます。</a:t>
            </a:r>
            <a:endParaRPr kumimoji="1" lang="en-US" altLang="ja-JP" dirty="0"/>
          </a:p>
          <a:p>
            <a:r>
              <a:rPr kumimoji="1" lang="ja-JP" altLang="en-US" dirty="0"/>
              <a:t>スケジューリング情報は、プロセスの優先度を表します。</a:t>
            </a:r>
            <a:endParaRPr kumimoji="1" lang="en-US" altLang="ja-JP" dirty="0"/>
          </a:p>
          <a:p>
            <a:r>
              <a:rPr kumimoji="1" lang="ja-JP" altLang="en-US" dirty="0"/>
              <a:t>資源利用情報は、使用しているメモリの領域へのポインタや、開いているファイルへのポインタ等があります。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17</a:t>
            </a:fld>
            <a:endParaRPr lang="en-US" altLang="ja-JP"/>
          </a:p>
        </p:txBody>
      </p:sp>
    </p:spTree>
    <p:extLst>
      <p:ext uri="{BB962C8B-B14F-4D97-AF65-F5344CB8AC3E}">
        <p14:creationId xmlns:p14="http://schemas.microsoft.com/office/powerpoint/2010/main" val="2115805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もう少し詳しく見てみましょう。</a:t>
            </a:r>
            <a:endParaRPr kumimoji="1" lang="en-US" altLang="ja-JP" dirty="0"/>
          </a:p>
          <a:p>
            <a:r>
              <a:rPr kumimoji="1" lang="ja-JP" altLang="en-US" dirty="0"/>
              <a:t>プロセス記述子の先頭には、次のプロセス記述子へのポインタがあります。</a:t>
            </a:r>
            <a:endParaRPr kumimoji="1" lang="en-US" altLang="ja-JP" dirty="0"/>
          </a:p>
          <a:p>
            <a:r>
              <a:rPr kumimoji="1" lang="ja-JP" altLang="en-US" dirty="0"/>
              <a:t>そして、プロセス識別子、プロセスの状態、プロセス優先度、が格納され、</a:t>
            </a:r>
            <a:endParaRPr kumimoji="1" lang="en-US" altLang="ja-JP" dirty="0"/>
          </a:p>
          <a:p>
            <a:r>
              <a:rPr kumimoji="1" lang="ja-JP" altLang="en-US" dirty="0"/>
              <a:t>その後に資源利用状況が来ます。</a:t>
            </a:r>
            <a:endParaRPr kumimoji="1" lang="en-US" altLang="ja-JP" dirty="0"/>
          </a:p>
          <a:p>
            <a:r>
              <a:rPr kumimoji="1" lang="ja-JP" altLang="en-US" dirty="0"/>
              <a:t>資源利用状況は、使用しているメモリへのポインタや、</a:t>
            </a:r>
            <a:endParaRPr kumimoji="1" lang="en-US" altLang="ja-JP" dirty="0"/>
          </a:p>
          <a:p>
            <a:r>
              <a:rPr kumimoji="1" lang="ja-JP" altLang="en-US" dirty="0"/>
              <a:t>退避領域、入出力情報などを保持しています。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18</a:t>
            </a:fld>
            <a:endParaRPr lang="en-US" altLang="ja-JP"/>
          </a:p>
        </p:txBody>
      </p:sp>
    </p:spTree>
    <p:extLst>
      <p:ext uri="{BB962C8B-B14F-4D97-AF65-F5344CB8AC3E}">
        <p14:creationId xmlns:p14="http://schemas.microsoft.com/office/powerpoint/2010/main" val="4232018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プロセス記述子はメモリのカーネル領域、つまり</a:t>
            </a:r>
            <a:r>
              <a:rPr kumimoji="1" lang="en-US" altLang="ja-JP" dirty="0"/>
              <a:t>OS</a:t>
            </a:r>
            <a:r>
              <a:rPr kumimoji="1" lang="ja-JP" altLang="en-US" dirty="0"/>
              <a:t>の領域に置かれます。</a:t>
            </a:r>
            <a:endParaRPr kumimoji="1" lang="en-US" altLang="ja-JP" dirty="0"/>
          </a:p>
          <a:p>
            <a:r>
              <a:rPr kumimoji="1" lang="ja-JP" altLang="en-US" dirty="0"/>
              <a:t>一方、プログラム本体は、メモリのユーザ領域に置かれています。</a:t>
            </a:r>
            <a:endParaRPr kumimoji="1" lang="en-US" altLang="ja-JP" dirty="0"/>
          </a:p>
          <a:p>
            <a:r>
              <a:rPr kumimoji="1" lang="ja-JP" altLang="en-US" dirty="0"/>
              <a:t>プロセス記述子の資源利用情報から、プロセスの各領域へポインタが張られています。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19</a:t>
            </a:fld>
            <a:endParaRPr lang="en-US" altLang="ja-JP"/>
          </a:p>
        </p:txBody>
      </p:sp>
    </p:spTree>
    <p:extLst>
      <p:ext uri="{BB962C8B-B14F-4D97-AF65-F5344CB8AC3E}">
        <p14:creationId xmlns:p14="http://schemas.microsoft.com/office/powerpoint/2010/main" val="555856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今回は、オペレーティングシステムの主要概念である、</a:t>
            </a:r>
            <a:endParaRPr kumimoji="1" lang="en-US" altLang="ja-JP" dirty="0"/>
          </a:p>
          <a:p>
            <a:r>
              <a:rPr kumimoji="1" lang="ja-JP" altLang="en-US" dirty="0"/>
              <a:t>プロセス、あるいはタスクと呼ばれるものについて説明します。</a:t>
            </a:r>
            <a:endParaRPr kumimoji="1" lang="en-US" altLang="ja-JP" dirty="0"/>
          </a:p>
          <a:p>
            <a:r>
              <a:rPr kumimoji="1" lang="ja-JP" altLang="en-US" dirty="0"/>
              <a:t>プロセスとは、実行中のプログラムと、プログラム実行に必要な情報の組み合わせです。</a:t>
            </a:r>
            <a:endParaRPr kumimoji="1" lang="en-US" altLang="ja-JP" dirty="0"/>
          </a:p>
          <a:p>
            <a:r>
              <a:rPr kumimoji="1" lang="ja-JP" altLang="en-US" dirty="0"/>
              <a:t>プロセスは、プログラムコード、データ、スタック、</a:t>
            </a:r>
            <a:endParaRPr kumimoji="1" lang="en-US" altLang="ja-JP" dirty="0"/>
          </a:p>
          <a:p>
            <a:r>
              <a:rPr kumimoji="1" lang="ja-JP" altLang="en-US" dirty="0"/>
              <a:t>プログラムカウンタ、スタックポインタ、汎用レジスタ、開いているファイル等からなります、</a:t>
            </a:r>
            <a:endParaRPr kumimoji="1" lang="en-US" altLang="ja-JP" dirty="0"/>
          </a:p>
          <a:p>
            <a:r>
              <a:rPr kumimoji="1" lang="ja-JP" altLang="en-US" dirty="0"/>
              <a:t>プロセスは、実行、停止、実行が繰り返されます。</a:t>
            </a:r>
            <a:endParaRPr kumimoji="1" lang="en-US" altLang="ja-JP" dirty="0"/>
          </a:p>
          <a:p>
            <a:r>
              <a:rPr kumimoji="1" lang="ja-JP" altLang="en-US" dirty="0"/>
              <a:t>停止してからの再開時には、以前の状況が引き継がれます。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a:t>
            </a:fld>
            <a:endParaRPr lang="en-US" altLang="ja-JP"/>
          </a:p>
        </p:txBody>
      </p:sp>
    </p:spTree>
    <p:extLst>
      <p:ext uri="{BB962C8B-B14F-4D97-AF65-F5344CB8AC3E}">
        <p14:creationId xmlns:p14="http://schemas.microsoft.com/office/powerpoint/2010/main" val="33611062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プロセス記述子はキューに格納されます。</a:t>
            </a:r>
            <a:endParaRPr kumimoji="1" lang="en-US" altLang="ja-JP" dirty="0"/>
          </a:p>
          <a:p>
            <a:r>
              <a:rPr kumimoji="1" lang="ja-JP" altLang="en-US" dirty="0"/>
              <a:t>プロセス記述子には次のプロセス記述子へのポインタがあり、</a:t>
            </a:r>
            <a:endParaRPr kumimoji="1" lang="en-US" altLang="ja-JP" dirty="0"/>
          </a:p>
          <a:p>
            <a:r>
              <a:rPr kumimoji="1" lang="ja-JP" altLang="en-US" dirty="0"/>
              <a:t>キューの先頭のプロセスから実行されます。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20</a:t>
            </a:fld>
            <a:endParaRPr lang="en-US" altLang="ja-JP"/>
          </a:p>
        </p:txBody>
      </p:sp>
    </p:spTree>
    <p:extLst>
      <p:ext uri="{BB962C8B-B14F-4D97-AF65-F5344CB8AC3E}">
        <p14:creationId xmlns:p14="http://schemas.microsoft.com/office/powerpoint/2010/main" val="18337209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プロセスは、実行中状態、、実行可能状態、ブロック状態の</a:t>
            </a:r>
            <a:r>
              <a:rPr kumimoji="1" lang="en-US" altLang="ja-JP" dirty="0"/>
              <a:t>3</a:t>
            </a:r>
            <a:r>
              <a:rPr kumimoji="1" lang="ja-JP" altLang="en-US" dirty="0"/>
              <a:t>つの状態を取ります。</a:t>
            </a:r>
            <a:endParaRPr kumimoji="1" lang="en-US" altLang="ja-JP" dirty="0"/>
          </a:p>
          <a:p>
            <a:r>
              <a:rPr kumimoji="1" lang="ja-JP" altLang="en-US" dirty="0"/>
              <a:t>実行中 </a:t>
            </a:r>
            <a:r>
              <a:rPr kumimoji="1" lang="en-US" altLang="ja-JP" dirty="0"/>
              <a:t>running </a:t>
            </a:r>
            <a:r>
              <a:rPr kumimoji="1" lang="ja-JP" altLang="en-US" dirty="0"/>
              <a:t>はプロセッサを使用している状態です。</a:t>
            </a:r>
            <a:endParaRPr kumimoji="1" lang="en-US" altLang="ja-JP" dirty="0"/>
          </a:p>
          <a:p>
            <a:r>
              <a:rPr kumimoji="1" lang="ja-JP" altLang="en-US" dirty="0"/>
              <a:t>実行中状態のプロセスは、一定時間が経過するとタイムアウトして、実行可能状態に移行します。</a:t>
            </a:r>
            <a:endParaRPr kumimoji="1" lang="en-US" altLang="ja-JP" dirty="0"/>
          </a:p>
          <a:p>
            <a:r>
              <a:rPr kumimoji="1" lang="ja-JP" altLang="en-US" dirty="0"/>
              <a:t>実行可能 </a:t>
            </a:r>
            <a:r>
              <a:rPr kumimoji="1" lang="en-US" altLang="ja-JP" dirty="0"/>
              <a:t>ready </a:t>
            </a:r>
            <a:r>
              <a:rPr kumimoji="1" lang="ja-JP" altLang="en-US" dirty="0"/>
              <a:t>はプロセッサが空くのを待っている状態です。</a:t>
            </a:r>
            <a:endParaRPr kumimoji="1" lang="en-US" altLang="ja-JP" dirty="0"/>
          </a:p>
          <a:p>
            <a:r>
              <a:rPr kumimoji="1" lang="ja-JP" altLang="en-US" dirty="0"/>
              <a:t>実行可能状態のプロセスに対しては、スケジューラが順番にプロセッサを割り当てます。</a:t>
            </a:r>
            <a:endParaRPr kumimoji="1" lang="en-US" altLang="ja-JP" dirty="0"/>
          </a:p>
          <a:p>
            <a:r>
              <a:rPr kumimoji="1" lang="ja-JP" altLang="en-US" dirty="0"/>
              <a:t>プロセッサを割り当てられたプロセスは、ディスパッチにより実行中へ移行します。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ブロック状態、あるいは待ち状態は、何等かの入力やイベント発生を待っており、</a:t>
            </a:r>
            <a:endParaRPr kumimoji="1" lang="en-US" altLang="ja-JP" dirty="0"/>
          </a:p>
          <a:p>
            <a:r>
              <a:rPr kumimoji="1" lang="ja-JP" altLang="en-US" dirty="0"/>
              <a:t>ただちにプロセッサを使うことはできない状態です。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21</a:t>
            </a:fld>
            <a:endParaRPr lang="en-US" altLang="ja-JP"/>
          </a:p>
        </p:txBody>
      </p:sp>
    </p:spTree>
    <p:extLst>
      <p:ext uri="{BB962C8B-B14F-4D97-AF65-F5344CB8AC3E}">
        <p14:creationId xmlns:p14="http://schemas.microsoft.com/office/powerpoint/2010/main" val="696563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例えば、現在、テキストエディタ、メーラ、ウェブブラウザを立ち上げているとしましょう。</a:t>
            </a:r>
            <a:endParaRPr kumimoji="1" lang="en-US" altLang="ja-JP" dirty="0"/>
          </a:p>
          <a:p>
            <a:r>
              <a:rPr kumimoji="1" lang="ja-JP" altLang="en-US" dirty="0"/>
              <a:t>現在ウェブブラウザを使っている場合、</a:t>
            </a:r>
            <a:endParaRPr kumimoji="1" lang="en-US" altLang="ja-JP" dirty="0"/>
          </a:p>
          <a:p>
            <a:r>
              <a:rPr kumimoji="1" lang="ja-JP" altLang="en-US" dirty="0"/>
              <a:t>ウェブブラウザが実行中、</a:t>
            </a:r>
            <a:endParaRPr kumimoji="1" lang="en-US" altLang="ja-JP" dirty="0"/>
          </a:p>
          <a:p>
            <a:r>
              <a:rPr kumimoji="1" lang="ja-JP" altLang="en-US" dirty="0"/>
              <a:t>テキストディタ、メーラは実行可能状態になります。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22</a:t>
            </a:fld>
            <a:endParaRPr lang="en-US" altLang="ja-JP"/>
          </a:p>
        </p:txBody>
      </p:sp>
    </p:spTree>
    <p:extLst>
      <p:ext uri="{BB962C8B-B14F-4D97-AF65-F5344CB8AC3E}">
        <p14:creationId xmlns:p14="http://schemas.microsoft.com/office/powerpoint/2010/main" val="3176069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類似した例として、プリンタで考えてみましょう。</a:t>
            </a:r>
            <a:endParaRPr kumimoji="1" lang="en-US" altLang="ja-JP" dirty="0"/>
          </a:p>
          <a:p>
            <a:r>
              <a:rPr kumimoji="1" lang="ja-JP" altLang="en-US" dirty="0"/>
              <a:t>プリンタで、実行中とは、印刷中の状態です。</a:t>
            </a:r>
            <a:endParaRPr kumimoji="1" lang="en-US" altLang="ja-JP" dirty="0"/>
          </a:p>
          <a:p>
            <a:r>
              <a:rPr kumimoji="1" lang="ja-JP" altLang="en-US" dirty="0"/>
              <a:t>実行可能とは、印刷待ちで、データが送られてくればすぐに印刷できる状態です。</a:t>
            </a:r>
            <a:endParaRPr kumimoji="1" lang="en-US" altLang="ja-JP" dirty="0"/>
          </a:p>
          <a:p>
            <a:r>
              <a:rPr kumimoji="1" lang="ja-JP" altLang="en-US" dirty="0"/>
              <a:t>ブロック状態とは、例えば紙切れなどで、すぐには印刷できない状態です。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23</a:t>
            </a:fld>
            <a:endParaRPr lang="en-US" altLang="ja-JP"/>
          </a:p>
        </p:txBody>
      </p:sp>
    </p:spTree>
    <p:extLst>
      <p:ext uri="{BB962C8B-B14F-4D97-AF65-F5344CB8AC3E}">
        <p14:creationId xmlns:p14="http://schemas.microsoft.com/office/powerpoint/2010/main" val="3746814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プロセスは、実行中と実行可能を繰り返します。</a:t>
            </a:r>
            <a:endParaRPr kumimoji="1" lang="en-US" altLang="ja-JP" dirty="0"/>
          </a:p>
          <a:p>
            <a:r>
              <a:rPr kumimoji="1" lang="ja-JP" altLang="en-US" dirty="0"/>
              <a:t>あるプロセスが実行中のときは、他のプロセスは実行可能状態になります。</a:t>
            </a:r>
            <a:endParaRPr kumimoji="1" lang="en-US" altLang="ja-JP" dirty="0"/>
          </a:p>
          <a:p>
            <a:r>
              <a:rPr kumimoji="1" lang="ja-JP" altLang="en-US" dirty="0"/>
              <a:t>実行中のプロセスは、一定時間経つと、タイムアウトします。</a:t>
            </a:r>
            <a:endParaRPr kumimoji="1" lang="en-US" altLang="ja-JP" dirty="0"/>
          </a:p>
          <a:p>
            <a:r>
              <a:rPr kumimoji="1" lang="ja-JP" altLang="en-US" dirty="0"/>
              <a:t>タイムアウトしたプロセスは、実行可能状態になり、</a:t>
            </a:r>
            <a:endParaRPr kumimoji="1" lang="en-US" altLang="ja-JP" dirty="0"/>
          </a:p>
          <a:p>
            <a:r>
              <a:rPr kumimoji="1" lang="ja-JP" altLang="en-US" dirty="0"/>
              <a:t>実行可能状態だったプロセスのうちの一つがディスパッチャにより実行中になります。</a:t>
            </a:r>
            <a:endParaRPr kumimoji="1" lang="en-US" altLang="ja-JP" dirty="0"/>
          </a:p>
          <a:p>
            <a:r>
              <a:rPr kumimoji="1" lang="ja-JP" altLang="en-US" dirty="0"/>
              <a:t>このように、プロセスの状態を実行中と実行可能の間で高速で切り替えることにより、</a:t>
            </a:r>
            <a:endParaRPr kumimoji="1" lang="en-US" altLang="ja-JP" dirty="0"/>
          </a:p>
          <a:p>
            <a:r>
              <a:rPr kumimoji="1" lang="ja-JP" altLang="en-US" dirty="0"/>
              <a:t>見かけ上は同時に複数のプロセスを実行できます。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24</a:t>
            </a:fld>
            <a:endParaRPr lang="en-US" altLang="ja-JP"/>
          </a:p>
        </p:txBody>
      </p:sp>
    </p:spTree>
    <p:extLst>
      <p:ext uri="{BB962C8B-B14F-4D97-AF65-F5344CB8AC3E}">
        <p14:creationId xmlns:p14="http://schemas.microsoft.com/office/powerpoint/2010/main" val="12230320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プロセスは、実行中、実行可能、ブロックの</a:t>
            </a:r>
            <a:r>
              <a:rPr kumimoji="1" lang="en-US" altLang="ja-JP" dirty="0"/>
              <a:t>3</a:t>
            </a:r>
            <a:r>
              <a:rPr kumimoji="1" lang="ja-JP" altLang="en-US" dirty="0"/>
              <a:t>つの状態を遷移します。</a:t>
            </a:r>
            <a:endParaRPr kumimoji="1" lang="en-US" altLang="ja-JP" dirty="0"/>
          </a:p>
          <a:p>
            <a:r>
              <a:rPr kumimoji="1" lang="ja-JP" altLang="en-US" dirty="0"/>
              <a:t>プロセスが生成されると、実行可能になります。</a:t>
            </a:r>
            <a:endParaRPr kumimoji="1" lang="en-US" altLang="ja-JP" dirty="0"/>
          </a:p>
          <a:p>
            <a:r>
              <a:rPr kumimoji="1" lang="ja-JP" altLang="en-US" dirty="0"/>
              <a:t>実行可能状態のプロセスは、スケジューラにより順番がまわってくると</a:t>
            </a:r>
            <a:endParaRPr kumimoji="1" lang="en-US" altLang="ja-JP" dirty="0"/>
          </a:p>
          <a:p>
            <a:r>
              <a:rPr kumimoji="1" lang="ja-JP" altLang="en-US" dirty="0"/>
              <a:t>ディスパッチされ、実行中になります。</a:t>
            </a:r>
            <a:endParaRPr kumimoji="1" lang="en-US" altLang="ja-JP" dirty="0"/>
          </a:p>
          <a:p>
            <a:r>
              <a:rPr kumimoji="1" lang="ja-JP" altLang="en-US" dirty="0"/>
              <a:t>実行中のプロセスは、一定時間が経過するとタイムアウトし、実行可能に戻ります。</a:t>
            </a:r>
            <a:endParaRPr kumimoji="1" lang="en-US" altLang="ja-JP" dirty="0"/>
          </a:p>
          <a:p>
            <a:r>
              <a:rPr kumimoji="1" lang="ja-JP" altLang="en-US" dirty="0"/>
              <a:t>入力待ちやイベント待ちなどで、プロセスがすぐには実行できなくなると、ブロック状態になります。</a:t>
            </a:r>
            <a:endParaRPr kumimoji="1" lang="en-US" altLang="ja-JP" dirty="0"/>
          </a:p>
          <a:p>
            <a:r>
              <a:rPr kumimoji="1" lang="ja-JP" altLang="en-US" dirty="0"/>
              <a:t>ブロック状態のプロセスは、イベントが発生すれば実行可能状態になります。</a:t>
            </a:r>
            <a:endParaRPr kumimoji="1" lang="en-US" altLang="ja-JP" dirty="0"/>
          </a:p>
          <a:p>
            <a:r>
              <a:rPr kumimoji="1" lang="ja-JP" altLang="en-US" dirty="0"/>
              <a:t>これを繰り返し、全ての処理が終わればプロセス終了です。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25</a:t>
            </a:fld>
            <a:endParaRPr lang="en-US" altLang="ja-JP"/>
          </a:p>
        </p:txBody>
      </p:sp>
    </p:spTree>
    <p:extLst>
      <p:ext uri="{BB962C8B-B14F-4D97-AF65-F5344CB8AC3E}">
        <p14:creationId xmlns:p14="http://schemas.microsoft.com/office/powerpoint/2010/main" val="316174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次はプロセスが実行中から実行可能へ移行するときの処理を見てみましょう。</a:t>
            </a:r>
            <a:endParaRPr kumimoji="1" lang="en-US" altLang="ja-JP" dirty="0"/>
          </a:p>
          <a:p>
            <a:r>
              <a:rPr kumimoji="1" lang="ja-JP" altLang="en-US" dirty="0"/>
              <a:t>割込みによりプロセスが中断されるとします。</a:t>
            </a:r>
            <a:endParaRPr kumimoji="1" lang="en-US" altLang="ja-JP" dirty="0"/>
          </a:p>
          <a:p>
            <a:r>
              <a:rPr kumimoji="1" lang="ja-JP" altLang="en-US" dirty="0"/>
              <a:t>実行中のプロセスの状態はレジスタに格納されていますので、</a:t>
            </a:r>
            <a:endParaRPr kumimoji="1" lang="en-US" altLang="ja-JP" dirty="0"/>
          </a:p>
          <a:p>
            <a:r>
              <a:rPr kumimoji="1" lang="ja-JP" altLang="en-US" dirty="0"/>
              <a:t>まずその値をメモリの退避領域にコピーします。</a:t>
            </a:r>
            <a:endParaRPr kumimoji="1" lang="en-US" altLang="ja-JP" dirty="0"/>
          </a:p>
          <a:p>
            <a:r>
              <a:rPr kumimoji="1" lang="ja-JP" altLang="en-US" dirty="0"/>
              <a:t>さらに、その値をプロセス記述子の退避領域にコピーします。</a:t>
            </a:r>
            <a:endParaRPr kumimoji="1" lang="en-US" altLang="ja-JP" dirty="0"/>
          </a:p>
          <a:p>
            <a:r>
              <a:rPr kumimoji="1" lang="ja-JP" altLang="en-US" dirty="0"/>
              <a:t>その後、割り込みに対応した処理をします。</a:t>
            </a:r>
            <a:endParaRPr kumimoji="1" lang="en-US" altLang="ja-JP" dirty="0"/>
          </a:p>
          <a:p>
            <a:r>
              <a:rPr kumimoji="1" lang="ja-JP" altLang="en-US" dirty="0"/>
              <a:t>ここまでの処理をするのが、割り込みハンドラです。</a:t>
            </a:r>
            <a:endParaRPr kumimoji="1" lang="en-US" altLang="ja-JP" dirty="0"/>
          </a:p>
          <a:p>
            <a:r>
              <a:rPr kumimoji="1" lang="ja-JP" altLang="en-US" dirty="0"/>
              <a:t>次に、スケジューラが実行するプロセスを決定します。</a:t>
            </a:r>
            <a:endParaRPr kumimoji="1" lang="en-US" altLang="ja-JP" dirty="0"/>
          </a:p>
          <a:p>
            <a:r>
              <a:rPr kumimoji="1" lang="ja-JP" altLang="en-US" dirty="0"/>
              <a:t>実行するプロセスが決まれば、退避領域にある値をレジスタにコピーし、</a:t>
            </a:r>
            <a:endParaRPr kumimoji="1" lang="en-US" altLang="ja-JP" dirty="0"/>
          </a:p>
          <a:p>
            <a:r>
              <a:rPr kumimoji="1" lang="ja-JP" altLang="en-US" dirty="0"/>
              <a:t>プログラムの実行を開始します。</a:t>
            </a:r>
            <a:endParaRPr kumimoji="1" lang="en-US" altLang="ja-JP" dirty="0"/>
          </a:p>
          <a:p>
            <a:r>
              <a:rPr kumimoji="1" lang="ja-JP" altLang="en-US" dirty="0"/>
              <a:t>これを行うのがディスパッチャです。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26</a:t>
            </a:fld>
            <a:endParaRPr lang="en-US" altLang="ja-JP"/>
          </a:p>
        </p:txBody>
      </p:sp>
    </p:spTree>
    <p:extLst>
      <p:ext uri="{BB962C8B-B14F-4D97-AF65-F5344CB8AC3E}">
        <p14:creationId xmlns:p14="http://schemas.microsoft.com/office/powerpoint/2010/main" val="15766452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今の処理を図にしてみましょう。</a:t>
            </a:r>
            <a:endParaRPr kumimoji="1" lang="en-US" altLang="ja-JP" dirty="0"/>
          </a:p>
          <a:p>
            <a:r>
              <a:rPr kumimoji="1" lang="ja-JP" altLang="en-US" dirty="0"/>
              <a:t>まずレジスタの値を退避領域にコピーします。</a:t>
            </a:r>
            <a:endParaRPr kumimoji="1" lang="en-US" altLang="ja-JP" dirty="0"/>
          </a:p>
          <a:p>
            <a:r>
              <a:rPr kumimoji="1" lang="ja-JP" altLang="en-US" dirty="0"/>
              <a:t>さらに、プロセス記述子にコピーします。</a:t>
            </a:r>
            <a:endParaRPr kumimoji="1" lang="en-US" altLang="ja-JP" dirty="0"/>
          </a:p>
          <a:p>
            <a:r>
              <a:rPr kumimoji="1" lang="ja-JP" altLang="en-US" dirty="0"/>
              <a:t>その後割込み処理をします。</a:t>
            </a:r>
            <a:endParaRPr kumimoji="1" lang="en-US" altLang="ja-JP" dirty="0"/>
          </a:p>
          <a:p>
            <a:r>
              <a:rPr kumimoji="1" lang="ja-JP" altLang="en-US" dirty="0"/>
              <a:t>割り込み処理が終われば、実行可能状態のプロセスの中から、次に実行するプロセスを選択します。</a:t>
            </a:r>
            <a:endParaRPr kumimoji="1" lang="en-US" altLang="ja-JP" dirty="0"/>
          </a:p>
          <a:p>
            <a:r>
              <a:rPr kumimoji="1" lang="ja-JP" altLang="en-US" dirty="0"/>
              <a:t>選択したプロセスの退避領域に書かれた値をレジスタにコピーし、</a:t>
            </a:r>
            <a:endParaRPr kumimoji="1" lang="en-US" altLang="ja-JP" dirty="0"/>
          </a:p>
          <a:p>
            <a:r>
              <a:rPr kumimoji="1" lang="ja-JP" altLang="en-US" dirty="0"/>
              <a:t>プロセスを実行します。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27</a:t>
            </a:fld>
            <a:endParaRPr lang="en-US" altLang="ja-JP"/>
          </a:p>
        </p:txBody>
      </p:sp>
    </p:spTree>
    <p:extLst>
      <p:ext uri="{BB962C8B-B14F-4D97-AF65-F5344CB8AC3E}">
        <p14:creationId xmlns:p14="http://schemas.microsoft.com/office/powerpoint/2010/main" val="31378061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プロセス記述子はキューで管理されています。</a:t>
            </a:r>
            <a:endParaRPr kumimoji="1" lang="en-US" altLang="ja-JP" dirty="0"/>
          </a:p>
          <a:p>
            <a:r>
              <a:rPr kumimoji="1" lang="ja-JP" altLang="en-US" dirty="0"/>
              <a:t>実行可能状態のプロセスは実行可能キュー、</a:t>
            </a:r>
            <a:endParaRPr kumimoji="1" lang="en-US" altLang="ja-JP" dirty="0"/>
          </a:p>
          <a:p>
            <a:r>
              <a:rPr kumimoji="1" lang="ja-JP" altLang="en-US" dirty="0"/>
              <a:t>ブロック状態のプロセスは待ちキューと呼ばれるキューに格納されます。</a:t>
            </a:r>
            <a:endParaRPr kumimoji="1" lang="en-US" altLang="ja-JP" dirty="0"/>
          </a:p>
          <a:p>
            <a:r>
              <a:rPr kumimoji="1" lang="ja-JP" altLang="en-US" dirty="0"/>
              <a:t>実行可能キューに入っているプロセスは、キューの先頭のプロセスから順に実行されます。</a:t>
            </a:r>
            <a:endParaRPr kumimoji="1" lang="en-US" altLang="ja-JP" dirty="0"/>
          </a:p>
          <a:p>
            <a:r>
              <a:rPr kumimoji="1" lang="ja-JP" altLang="en-US" dirty="0"/>
              <a:t>場合によっては、優先順位別に複数の実行可能キューを持つ場合もあります。</a:t>
            </a:r>
            <a:endParaRPr kumimoji="1" lang="en-US" altLang="ja-JP" dirty="0"/>
          </a:p>
          <a:p>
            <a:r>
              <a:rPr kumimoji="1" lang="ja-JP" altLang="en-US" dirty="0"/>
              <a:t>待ちキューに入っているプロセスは、待ち状態が解消されると実行可能キューへ移されます。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28</a:t>
            </a:fld>
            <a:endParaRPr lang="en-US" altLang="ja-JP"/>
          </a:p>
        </p:txBody>
      </p:sp>
    </p:spTree>
    <p:extLst>
      <p:ext uri="{BB962C8B-B14F-4D97-AF65-F5344CB8AC3E}">
        <p14:creationId xmlns:p14="http://schemas.microsoft.com/office/powerpoint/2010/main" val="29279476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こちらの図は実行可能キューが高優先度と低優先度がある場合の例です。</a:t>
            </a:r>
            <a:endParaRPr kumimoji="1" lang="en-US" altLang="ja-JP" dirty="0"/>
          </a:p>
          <a:p>
            <a:r>
              <a:rPr kumimoji="1" lang="ja-JP" altLang="en-US" dirty="0"/>
              <a:t>各キューは次のプロセスへのポインタが張られいます。</a:t>
            </a:r>
            <a:endParaRPr kumimoji="1" lang="en-US" altLang="ja-JP" dirty="0"/>
          </a:p>
          <a:p>
            <a:r>
              <a:rPr kumimoji="1" lang="ja-JP" altLang="en-US" dirty="0"/>
              <a:t>また、キューの先頭と末尾のプロセスにポインタが張られています。</a:t>
            </a:r>
            <a:endParaRPr kumimoji="1" lang="en-US" altLang="ja-JP" dirty="0"/>
          </a:p>
          <a:p>
            <a:r>
              <a:rPr kumimoji="1" lang="ja-JP" altLang="en-US" dirty="0"/>
              <a:t>この例のように実行可能キューが複数ある場合、</a:t>
            </a:r>
            <a:endParaRPr kumimoji="1" lang="en-US" altLang="ja-JP" dirty="0"/>
          </a:p>
          <a:p>
            <a:r>
              <a:rPr kumimoji="1" lang="ja-JP" altLang="en-US" dirty="0"/>
              <a:t>高優先度実行可能キューの先頭のプロセスから実行されます。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29</a:t>
            </a:fld>
            <a:endParaRPr lang="en-US" altLang="ja-JP"/>
          </a:p>
        </p:txBody>
      </p:sp>
    </p:spTree>
    <p:extLst>
      <p:ext uri="{BB962C8B-B14F-4D97-AF65-F5344CB8AC3E}">
        <p14:creationId xmlns:p14="http://schemas.microsoft.com/office/powerpoint/2010/main" val="1355756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プロセス、あるいはタスクは、</a:t>
            </a:r>
            <a:r>
              <a:rPr kumimoji="1" lang="en-US" altLang="ja-JP" dirty="0"/>
              <a:t>CPU</a:t>
            </a:r>
            <a:r>
              <a:rPr kumimoji="1" lang="ja-JP" altLang="en-US" dirty="0"/>
              <a:t>スケジューリングの対象となる基本単位です。</a:t>
            </a:r>
            <a:endParaRPr kumimoji="1" lang="en-US" altLang="ja-JP" dirty="0"/>
          </a:p>
          <a:p>
            <a:r>
              <a:rPr kumimoji="1" lang="ja-JP" altLang="en-US" dirty="0"/>
              <a:t>プロセスは実行中のプログラムと実行に必要なデータから成ります。</a:t>
            </a:r>
            <a:endParaRPr kumimoji="1" lang="en-US" altLang="ja-JP" dirty="0"/>
          </a:p>
          <a:p>
            <a:r>
              <a:rPr kumimoji="1" lang="ja-JP" altLang="en-US" dirty="0"/>
              <a:t>プロセスは、時々刻々と動的に変化する概念です。</a:t>
            </a:r>
            <a:endParaRPr kumimoji="1" lang="en-US" altLang="ja-JP" dirty="0"/>
          </a:p>
          <a:p>
            <a:r>
              <a:rPr kumimoji="1" lang="ja-JP" altLang="en-US" dirty="0"/>
              <a:t>それでは、プロセスとはプログラムとは違うものなのでしょうか？</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a:t>
            </a:fld>
            <a:endParaRPr lang="en-US" altLang="ja-JP"/>
          </a:p>
        </p:txBody>
      </p:sp>
    </p:spTree>
    <p:extLst>
      <p:ext uri="{BB962C8B-B14F-4D97-AF65-F5344CB8AC3E}">
        <p14:creationId xmlns:p14="http://schemas.microsoft.com/office/powerpoint/2010/main" val="42411667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実行可能キューは先頭にあるプロセスから順番に実行されます。</a:t>
            </a:r>
            <a:endParaRPr kumimoji="1" lang="en-US" altLang="ja-JP" dirty="0"/>
          </a:p>
          <a:p>
            <a:r>
              <a:rPr kumimoji="1" lang="ja-JP" altLang="en-US" dirty="0"/>
              <a:t>プロセッサが空くと、実行可能キューの先頭のプロセスがディスパッチされてプロセッサが割り当てられます。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30</a:t>
            </a:fld>
            <a:endParaRPr lang="en-US" altLang="ja-JP"/>
          </a:p>
        </p:txBody>
      </p:sp>
    </p:spTree>
    <p:extLst>
      <p:ext uri="{BB962C8B-B14F-4D97-AF65-F5344CB8AC3E}">
        <p14:creationId xmlns:p14="http://schemas.microsoft.com/office/powerpoint/2010/main" val="32773446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実行中になったプロセスには、一定時間プロセッサが割り当てられます。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31</a:t>
            </a:fld>
            <a:endParaRPr lang="en-US" altLang="ja-JP"/>
          </a:p>
        </p:txBody>
      </p:sp>
    </p:spTree>
    <p:extLst>
      <p:ext uri="{BB962C8B-B14F-4D97-AF65-F5344CB8AC3E}">
        <p14:creationId xmlns:p14="http://schemas.microsoft.com/office/powerpoint/2010/main" val="35318454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一定時間経過すると、タイムアウトします。</a:t>
            </a:r>
            <a:endParaRPr kumimoji="1" lang="en-US" altLang="ja-JP" dirty="0"/>
          </a:p>
          <a:p>
            <a:r>
              <a:rPr kumimoji="1" lang="ja-JP" altLang="en-US" dirty="0"/>
              <a:t>タイムアウトしたプロセスは、再び実行可能キューに加えられます。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32</a:t>
            </a:fld>
            <a:endParaRPr lang="en-US" altLang="ja-JP"/>
          </a:p>
        </p:txBody>
      </p:sp>
    </p:spTree>
    <p:extLst>
      <p:ext uri="{BB962C8B-B14F-4D97-AF65-F5344CB8AC3E}">
        <p14:creationId xmlns:p14="http://schemas.microsoft.com/office/powerpoint/2010/main" val="6936661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プロセッサが空くと、次のプロセスがディスパッチされてプロセッサが割り当てられます。</a:t>
            </a:r>
            <a:endParaRPr kumimoji="1" lang="en-US" altLang="ja-JP" dirty="0"/>
          </a:p>
          <a:p>
            <a:r>
              <a:rPr kumimoji="1" lang="ja-JP" altLang="en-US" dirty="0"/>
              <a:t>新しくプロセスが生成されると、実行可能キューに加えられます。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33</a:t>
            </a:fld>
            <a:endParaRPr lang="en-US" altLang="ja-JP"/>
          </a:p>
        </p:txBody>
      </p:sp>
    </p:spTree>
    <p:extLst>
      <p:ext uri="{BB962C8B-B14F-4D97-AF65-F5344CB8AC3E}">
        <p14:creationId xmlns:p14="http://schemas.microsoft.com/office/powerpoint/2010/main" val="41760689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複数のプロセスが実行可能状態にある場合</a:t>
            </a:r>
            <a:endParaRPr kumimoji="1" lang="en-US" altLang="ja-JP" dirty="0"/>
          </a:p>
          <a:p>
            <a:r>
              <a:rPr kumimoji="1" lang="ja-JP" altLang="en-US" dirty="0"/>
              <a:t>どのプロセスを次に実行するかを決定するのがスケジューリングです。</a:t>
            </a:r>
            <a:endParaRPr kumimoji="1" lang="en-US" altLang="ja-JP" dirty="0"/>
          </a:p>
          <a:p>
            <a:r>
              <a:rPr kumimoji="1" lang="ja-JP" altLang="en-US" dirty="0"/>
              <a:t>スケジューリングは、各プロセスができるだけ公平に、かつ効率良く実行できるように</a:t>
            </a:r>
            <a:endParaRPr kumimoji="1" lang="en-US" altLang="ja-JP" dirty="0"/>
          </a:p>
          <a:p>
            <a:r>
              <a:rPr kumimoji="1" lang="ja-JP" altLang="en-US" dirty="0"/>
              <a:t>実行順を決定します。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34</a:t>
            </a:fld>
            <a:endParaRPr lang="en-US" altLang="ja-JP"/>
          </a:p>
        </p:txBody>
      </p:sp>
    </p:spTree>
    <p:extLst>
      <p:ext uri="{BB962C8B-B14F-4D97-AF65-F5344CB8AC3E}">
        <p14:creationId xmlns:p14="http://schemas.microsoft.com/office/powerpoint/2010/main" val="4161426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それでは、どのようなスケジューリングアルゴリズムにすればいいか考えてみましょう。</a:t>
            </a:r>
            <a:endParaRPr kumimoji="1" lang="en-US" altLang="ja-JP" dirty="0"/>
          </a:p>
          <a:p>
            <a:r>
              <a:rPr kumimoji="1" lang="ja-JP" altLang="en-US" dirty="0"/>
              <a:t>スケジュールアルゴリズムの選択にはいくつか指標があります。</a:t>
            </a:r>
            <a:endParaRPr kumimoji="1" lang="en-US" altLang="ja-JP" dirty="0"/>
          </a:p>
          <a:p>
            <a:r>
              <a:rPr kumimoji="1" lang="ja-JP" altLang="en-US" dirty="0"/>
              <a:t>まずは</a:t>
            </a:r>
            <a:r>
              <a:rPr kumimoji="1" lang="en-US" altLang="ja-JP" dirty="0"/>
              <a:t>CPU</a:t>
            </a:r>
            <a:r>
              <a:rPr kumimoji="1" lang="ja-JP" altLang="en-US" dirty="0"/>
              <a:t>利用率です。</a:t>
            </a:r>
            <a:endParaRPr kumimoji="1" lang="en-US" altLang="ja-JP" dirty="0"/>
          </a:p>
          <a:p>
            <a:r>
              <a:rPr kumimoji="1" lang="en-US" altLang="ja-JP" dirty="0"/>
              <a:t>CPU</a:t>
            </a:r>
            <a:r>
              <a:rPr kumimoji="1" lang="ja-JP" altLang="en-US" dirty="0"/>
              <a:t>利用率は</a:t>
            </a:r>
            <a:r>
              <a:rPr kumimoji="1" lang="en-US" altLang="ja-JP" dirty="0"/>
              <a:t>CPU</a:t>
            </a:r>
            <a:r>
              <a:rPr kumimoji="1" lang="ja-JP" altLang="en-US" dirty="0"/>
              <a:t>の動作時間をシステム稼働時間で割ったものです。</a:t>
            </a:r>
            <a:endParaRPr kumimoji="1" lang="en-US" altLang="ja-JP" dirty="0"/>
          </a:p>
          <a:p>
            <a:r>
              <a:rPr kumimoji="1" lang="en-US" altLang="ja-JP" dirty="0"/>
              <a:t>CPU</a:t>
            </a:r>
            <a:r>
              <a:rPr kumimoji="1" lang="ja-JP" altLang="en-US" dirty="0"/>
              <a:t>利用率が高いほど、</a:t>
            </a:r>
            <a:r>
              <a:rPr kumimoji="1" lang="en-US" altLang="ja-JP" dirty="0"/>
              <a:t>CPU</a:t>
            </a:r>
            <a:r>
              <a:rPr kumimoji="1" lang="ja-JP" altLang="en-US" dirty="0"/>
              <a:t>が遊んでおらず効率がいいアルゴリズムになります。</a:t>
            </a:r>
            <a:endParaRPr kumimoji="1" lang="en-US" altLang="ja-JP" dirty="0"/>
          </a:p>
          <a:p>
            <a:r>
              <a:rPr kumimoji="1" lang="ja-JP" altLang="en-US" dirty="0"/>
              <a:t>次はスループットです。</a:t>
            </a:r>
            <a:endParaRPr kumimoji="1" lang="en-US" altLang="ja-JP" dirty="0"/>
          </a:p>
          <a:p>
            <a:r>
              <a:rPr kumimoji="1" lang="ja-JP" altLang="en-US" dirty="0"/>
              <a:t>これは単位時間当たりに完了するプロセス数です。</a:t>
            </a:r>
            <a:endParaRPr kumimoji="1" lang="en-US" altLang="ja-JP" dirty="0"/>
          </a:p>
          <a:p>
            <a:r>
              <a:rPr kumimoji="1" lang="ja-JP" altLang="en-US" dirty="0"/>
              <a:t>スループットが大きいほど、たくさんのプロセスが処理できることになります。</a:t>
            </a:r>
            <a:endParaRPr kumimoji="1" lang="en-US" altLang="ja-JP" dirty="0"/>
          </a:p>
          <a:p>
            <a:r>
              <a:rPr kumimoji="1" lang="ja-JP" altLang="en-US" dirty="0"/>
              <a:t>ターンアラウンド時間は、プロセスの実行要求から完了までにかかる時間です。</a:t>
            </a:r>
            <a:endParaRPr kumimoji="1" lang="en-US" altLang="ja-JP" dirty="0"/>
          </a:p>
          <a:p>
            <a:r>
              <a:rPr kumimoji="1" lang="ja-JP" altLang="en-US" dirty="0"/>
              <a:t>待ち時間は、プロセスが完了するまでに実行可能キューで待つ時間です。</a:t>
            </a:r>
            <a:endParaRPr kumimoji="1" lang="en-US" altLang="ja-JP" dirty="0"/>
          </a:p>
          <a:p>
            <a:r>
              <a:rPr kumimoji="1" lang="ja-JP" altLang="en-US" dirty="0"/>
              <a:t>応答時間は、会話型システムで、プロセスの実行要求から応答開始までの時間です。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35</a:t>
            </a:fld>
            <a:endParaRPr lang="en-US" altLang="ja-JP"/>
          </a:p>
        </p:txBody>
      </p:sp>
    </p:spTree>
    <p:extLst>
      <p:ext uri="{BB962C8B-B14F-4D97-AF65-F5344CB8AC3E}">
        <p14:creationId xmlns:p14="http://schemas.microsoft.com/office/powerpoint/2010/main" val="38521441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ターンアラウンド時間、待ち時間、応答時間をもう少し詳しくみてみましょう。</a:t>
            </a:r>
            <a:endParaRPr kumimoji="1" lang="en-US" altLang="ja-JP" dirty="0"/>
          </a:p>
          <a:p>
            <a:r>
              <a:rPr kumimoji="1" lang="ja-JP" altLang="en-US" dirty="0"/>
              <a:t>あるプロセスが開始し、実行可能と実行を繰り返して終了したとします。</a:t>
            </a:r>
            <a:endParaRPr kumimoji="1" lang="en-US" altLang="ja-JP" dirty="0"/>
          </a:p>
          <a:p>
            <a:r>
              <a:rPr kumimoji="1" lang="ja-JP" altLang="en-US" dirty="0"/>
              <a:t>このプロセスは、処理の途中でユーザに返事を出しました。</a:t>
            </a:r>
            <a:endParaRPr kumimoji="1" lang="en-US" altLang="ja-JP" dirty="0"/>
          </a:p>
          <a:p>
            <a:r>
              <a:rPr kumimoji="1" lang="ja-JP" altLang="en-US" dirty="0"/>
              <a:t>ターンアラウンド時間は、プロセスの開始から終了までの時間です。</a:t>
            </a:r>
            <a:endParaRPr kumimoji="1" lang="en-US" altLang="ja-JP" dirty="0"/>
          </a:p>
          <a:p>
            <a:r>
              <a:rPr kumimoji="1" lang="ja-JP" altLang="en-US" dirty="0"/>
              <a:t>待ち時間は、プロセスが実行可能状態にいる時間の合計です。</a:t>
            </a:r>
            <a:endParaRPr kumimoji="1" lang="en-US" altLang="ja-JP" dirty="0"/>
          </a:p>
          <a:p>
            <a:r>
              <a:rPr kumimoji="1" lang="ja-JP" altLang="en-US" dirty="0"/>
              <a:t>応答時間は、実行開始からプロセスがユーザに返事を出すまでの時間です。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36</a:t>
            </a:fld>
            <a:endParaRPr lang="en-US" altLang="ja-JP"/>
          </a:p>
        </p:txBody>
      </p:sp>
    </p:spTree>
    <p:extLst>
      <p:ext uri="{BB962C8B-B14F-4D97-AF65-F5344CB8AC3E}">
        <p14:creationId xmlns:p14="http://schemas.microsoft.com/office/powerpoint/2010/main" val="38124256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CPU</a:t>
            </a:r>
            <a:r>
              <a:rPr kumimoji="1" lang="ja-JP" altLang="en-US" dirty="0"/>
              <a:t>利用率とスループットが最大、</a:t>
            </a:r>
            <a:endParaRPr kumimoji="1" lang="en-US" altLang="ja-JP" dirty="0"/>
          </a:p>
          <a:p>
            <a:r>
              <a:rPr kumimoji="1" lang="ja-JP" altLang="en-US" dirty="0"/>
              <a:t>ターンアラウンド時間、待ち時間、応答時間は最小になるのが</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良いスケジューリングアルゴリズムです。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しかしこれら全てを同時に満たすのは中々大変です。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37</a:t>
            </a:fld>
            <a:endParaRPr lang="en-US" altLang="ja-JP"/>
          </a:p>
        </p:txBody>
      </p:sp>
    </p:spTree>
    <p:extLst>
      <p:ext uri="{BB962C8B-B14F-4D97-AF65-F5344CB8AC3E}">
        <p14:creationId xmlns:p14="http://schemas.microsoft.com/office/powerpoint/2010/main" val="34950055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代表的なスケジューリングアルゴリズムには、</a:t>
            </a:r>
            <a:endParaRPr kumimoji="1" lang="en-US" altLang="ja-JP" dirty="0"/>
          </a:p>
          <a:p>
            <a:r>
              <a:rPr kumimoji="1" lang="ja-JP" altLang="en-US" dirty="0"/>
              <a:t>到着順、ラウンドロビン、処理時間順、残余処理時間順、優先度順、</a:t>
            </a:r>
            <a:endParaRPr kumimoji="1" lang="en-US" altLang="ja-JP" dirty="0"/>
          </a:p>
          <a:p>
            <a:r>
              <a:rPr kumimoji="1" lang="ja-JP" altLang="en-US" dirty="0"/>
              <a:t>多重フィードバック等があります。</a:t>
            </a:r>
            <a:endParaRPr kumimoji="1" lang="en-US" altLang="ja-JP" dirty="0"/>
          </a:p>
          <a:p>
            <a:r>
              <a:rPr kumimoji="1" lang="ja-JP" altLang="en-US" dirty="0"/>
              <a:t>それでは順番に見ていきましょう。</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38</a:t>
            </a:fld>
            <a:endParaRPr lang="en-US" altLang="ja-JP"/>
          </a:p>
        </p:txBody>
      </p:sp>
    </p:spTree>
    <p:extLst>
      <p:ext uri="{BB962C8B-B14F-4D97-AF65-F5344CB8AC3E}">
        <p14:creationId xmlns:p14="http://schemas.microsoft.com/office/powerpoint/2010/main" val="39199186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到着順 </a:t>
            </a:r>
            <a:r>
              <a:rPr kumimoji="1" lang="en-US" altLang="ja-JP" dirty="0"/>
              <a:t>first come first service FCFS </a:t>
            </a:r>
            <a:r>
              <a:rPr kumimoji="1" lang="ja-JP" altLang="en-US" dirty="0"/>
              <a:t>は、</a:t>
            </a:r>
            <a:endParaRPr kumimoji="1" lang="en-US" altLang="ja-JP" dirty="0"/>
          </a:p>
          <a:p>
            <a:r>
              <a:rPr kumimoji="1" lang="ja-JP" altLang="en-US" dirty="0"/>
              <a:t>プロセスの到着順に処理する、という早いもの勝ちのやり方です。</a:t>
            </a:r>
            <a:endParaRPr kumimoji="1" lang="en-US" altLang="ja-JP" dirty="0"/>
          </a:p>
          <a:p>
            <a:r>
              <a:rPr kumimoji="1" lang="ja-JP" altLang="en-US" dirty="0"/>
              <a:t>一旦処理が始まると、そのプロセスが終わるまで実行します。</a:t>
            </a:r>
            <a:endParaRPr kumimoji="1" lang="en-US" altLang="ja-JP" dirty="0"/>
          </a:p>
          <a:p>
            <a:r>
              <a:rPr kumimoji="1" lang="ja-JP" altLang="en-US" dirty="0"/>
              <a:t>到着順は、先に来たものから処理されるわけですから、公平です。</a:t>
            </a:r>
            <a:endParaRPr kumimoji="1" lang="en-US" altLang="ja-JP" dirty="0"/>
          </a:p>
          <a:p>
            <a:r>
              <a:rPr kumimoji="1" lang="ja-JP" altLang="en-US" dirty="0"/>
              <a:t>また、順番に処理すればいいので簡単です。</a:t>
            </a:r>
            <a:endParaRPr kumimoji="1" lang="en-US" altLang="ja-JP" dirty="0"/>
          </a:p>
          <a:p>
            <a:r>
              <a:rPr kumimoji="1" lang="ja-JP" altLang="en-US" dirty="0"/>
              <a:t>しかし、短所としては、処理に時間がかかるプロセスが先に来た場合、</a:t>
            </a:r>
            <a:endParaRPr kumimoji="1" lang="en-US" altLang="ja-JP" dirty="0"/>
          </a:p>
          <a:p>
            <a:r>
              <a:rPr kumimoji="1" lang="ja-JP" altLang="en-US" dirty="0"/>
              <a:t>他のプロセスが実行できません。</a:t>
            </a:r>
            <a:endParaRPr kumimoji="1" lang="en-US" altLang="ja-JP" dirty="0"/>
          </a:p>
          <a:p>
            <a:r>
              <a:rPr kumimoji="1" lang="ja-JP" altLang="en-US" dirty="0"/>
              <a:t>また、優先度を考慮していませんので、優先度の高いプロセスが後から来ても待たされてしまします。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39</a:t>
            </a:fld>
            <a:endParaRPr lang="en-US" altLang="ja-JP"/>
          </a:p>
        </p:txBody>
      </p:sp>
    </p:spTree>
    <p:extLst>
      <p:ext uri="{BB962C8B-B14F-4D97-AF65-F5344CB8AC3E}">
        <p14:creationId xmlns:p14="http://schemas.microsoft.com/office/powerpoint/2010/main" val="590677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例えば、プログラム</a:t>
            </a:r>
            <a:r>
              <a:rPr kumimoji="1" lang="en-US" altLang="ja-JP" dirty="0"/>
              <a:t>A</a:t>
            </a:r>
            <a:r>
              <a:rPr kumimoji="1" lang="ja-JP" altLang="en-US" dirty="0"/>
              <a:t>からプログラム</a:t>
            </a:r>
            <a:r>
              <a:rPr kumimoji="1" lang="en-US" altLang="ja-JP" dirty="0"/>
              <a:t>B</a:t>
            </a:r>
            <a:r>
              <a:rPr kumimoji="1" lang="ja-JP" altLang="en-US" dirty="0"/>
              <a:t>を呼び出し、再度プログラム</a:t>
            </a:r>
            <a:r>
              <a:rPr kumimoji="1" lang="en-US" altLang="ja-JP" dirty="0"/>
              <a:t>A</a:t>
            </a:r>
            <a:r>
              <a:rPr kumimoji="1" lang="ja-JP" altLang="en-US" dirty="0"/>
              <a:t>に戻る、という</a:t>
            </a:r>
            <a:endParaRPr kumimoji="1" lang="en-US" altLang="ja-JP" dirty="0"/>
          </a:p>
          <a:p>
            <a:r>
              <a:rPr kumimoji="1" lang="ja-JP" altLang="en-US" dirty="0"/>
              <a:t>処理の流れがあるとしましょう。</a:t>
            </a:r>
            <a:endParaRPr kumimoji="1" lang="en-US" altLang="ja-JP" dirty="0"/>
          </a:p>
          <a:p>
            <a:r>
              <a:rPr kumimoji="1" lang="ja-JP" altLang="en-US" dirty="0"/>
              <a:t>また、プログラム</a:t>
            </a:r>
            <a:r>
              <a:rPr kumimoji="1" lang="en-US" altLang="ja-JP" dirty="0"/>
              <a:t>C</a:t>
            </a:r>
            <a:r>
              <a:rPr kumimoji="1" lang="ja-JP" altLang="en-US" dirty="0"/>
              <a:t>から、プログラム</a:t>
            </a:r>
            <a:r>
              <a:rPr kumimoji="1" lang="en-US" altLang="ja-JP" dirty="0"/>
              <a:t>B</a:t>
            </a:r>
            <a:r>
              <a:rPr kumimoji="1" lang="ja-JP" altLang="en-US" dirty="0"/>
              <a:t>を呼び出し、プログラム</a:t>
            </a:r>
            <a:r>
              <a:rPr kumimoji="1" lang="en-US" altLang="ja-JP" dirty="0"/>
              <a:t>C</a:t>
            </a:r>
            <a:r>
              <a:rPr kumimoji="1" lang="ja-JP" altLang="en-US" dirty="0"/>
              <a:t>に戻る、という</a:t>
            </a:r>
            <a:endParaRPr kumimoji="1" lang="en-US" altLang="ja-JP" dirty="0"/>
          </a:p>
          <a:p>
            <a:r>
              <a:rPr kumimoji="1" lang="ja-JP" altLang="en-US" dirty="0"/>
              <a:t>処理の流れもあったとします。</a:t>
            </a:r>
            <a:endParaRPr kumimoji="1" lang="en-US" altLang="ja-JP" dirty="0"/>
          </a:p>
          <a:p>
            <a:r>
              <a:rPr kumimoji="1" lang="ja-JP" altLang="en-US" dirty="0"/>
              <a:t>この場合、プログラム</a:t>
            </a:r>
            <a:r>
              <a:rPr kumimoji="1" lang="en-US" altLang="ja-JP" dirty="0"/>
              <a:t>A</a:t>
            </a:r>
            <a:r>
              <a:rPr kumimoji="1" lang="ja-JP" altLang="en-US" dirty="0"/>
              <a:t>、プログラム</a:t>
            </a:r>
            <a:r>
              <a:rPr kumimoji="1" lang="en-US" altLang="ja-JP" dirty="0"/>
              <a:t>B</a:t>
            </a:r>
            <a:r>
              <a:rPr kumimoji="1" lang="ja-JP" altLang="en-US" dirty="0"/>
              <a:t>、プログラム</a:t>
            </a:r>
            <a:r>
              <a:rPr kumimoji="1" lang="en-US" altLang="ja-JP" dirty="0"/>
              <a:t>C</a:t>
            </a:r>
            <a:r>
              <a:rPr kumimoji="1" lang="ja-JP" altLang="en-US" dirty="0"/>
              <a:t>の</a:t>
            </a:r>
            <a:r>
              <a:rPr kumimoji="1" lang="en-US" altLang="ja-JP" dirty="0"/>
              <a:t>3</a:t>
            </a:r>
            <a:r>
              <a:rPr kumimoji="1" lang="ja-JP" altLang="en-US" dirty="0"/>
              <a:t>つのプログラムがある、するよりも、</a:t>
            </a:r>
            <a:endParaRPr kumimoji="1" lang="en-US" altLang="ja-JP" dirty="0"/>
          </a:p>
          <a:p>
            <a:r>
              <a:rPr kumimoji="1" lang="en-US" altLang="ja-JP" dirty="0"/>
              <a:t>2</a:t>
            </a:r>
            <a:r>
              <a:rPr kumimoji="1" lang="ja-JP" altLang="en-US" dirty="0"/>
              <a:t>つの処理の纏まりがある、と見た方が分かりやすくなります。</a:t>
            </a:r>
            <a:endParaRPr kumimoji="1" lang="en-US" altLang="ja-JP" dirty="0"/>
          </a:p>
          <a:p>
            <a:r>
              <a:rPr kumimoji="1" lang="ja-JP" altLang="en-US" dirty="0"/>
              <a:t>また、プログラム</a:t>
            </a:r>
            <a:r>
              <a:rPr kumimoji="1" lang="en-US" altLang="ja-JP" dirty="0"/>
              <a:t>B</a:t>
            </a:r>
            <a:r>
              <a:rPr kumimoji="1" lang="ja-JP" altLang="en-US" dirty="0"/>
              <a:t>は、プログラム</a:t>
            </a:r>
            <a:r>
              <a:rPr kumimoji="1" lang="en-US" altLang="ja-JP" dirty="0"/>
              <a:t>A</a:t>
            </a:r>
            <a:r>
              <a:rPr kumimoji="1" lang="ja-JP" altLang="en-US" dirty="0"/>
              <a:t>からプログラム</a:t>
            </a:r>
            <a:r>
              <a:rPr kumimoji="1" lang="en-US" altLang="ja-JP" dirty="0"/>
              <a:t>C</a:t>
            </a:r>
            <a:r>
              <a:rPr kumimoji="1" lang="ja-JP" altLang="en-US" dirty="0"/>
              <a:t>からそれぞれ呼ばれていますが、</a:t>
            </a:r>
            <a:endParaRPr kumimoji="1" lang="en-US" altLang="ja-JP" dirty="0"/>
          </a:p>
          <a:p>
            <a:r>
              <a:rPr kumimoji="1" lang="ja-JP" altLang="en-US" dirty="0"/>
              <a:t>異なる流れの中で呼ばれていますので、左のプログラム</a:t>
            </a:r>
            <a:r>
              <a:rPr kumimoji="1" lang="en-US" altLang="ja-JP" dirty="0"/>
              <a:t>B</a:t>
            </a:r>
            <a:r>
              <a:rPr kumimoji="1" lang="ja-JP" altLang="en-US" dirty="0"/>
              <a:t>と右のプログラムは</a:t>
            </a:r>
            <a:endParaRPr kumimoji="1" lang="en-US" altLang="ja-JP" dirty="0"/>
          </a:p>
          <a:p>
            <a:r>
              <a:rPr kumimoji="1" lang="ja-JP" altLang="en-US" dirty="0"/>
              <a:t>違うものと見た方が分かりやすくなります。</a:t>
            </a:r>
            <a:endParaRPr kumimoji="1" lang="en-US" altLang="ja-JP" dirty="0"/>
          </a:p>
          <a:p>
            <a:r>
              <a:rPr kumimoji="1" lang="ja-JP" altLang="en-US" dirty="0"/>
              <a:t>つまり、この図にはこのような</a:t>
            </a:r>
            <a:r>
              <a:rPr kumimoji="1" lang="en-US" altLang="ja-JP" dirty="0"/>
              <a:t>2</a:t>
            </a:r>
            <a:r>
              <a:rPr kumimoji="1" lang="ja-JP" altLang="en-US" dirty="0"/>
              <a:t>つの処理の纏まりがあるわけです。</a:t>
            </a:r>
            <a:endParaRPr kumimoji="1" lang="en-US" altLang="ja-JP" dirty="0"/>
          </a:p>
          <a:p>
            <a:r>
              <a:rPr kumimoji="1" lang="ja-JP" altLang="en-US" dirty="0"/>
              <a:t>この処理の纏まりがプロセスです。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a:t>
            </a:fld>
            <a:endParaRPr lang="en-US" altLang="ja-JP"/>
          </a:p>
        </p:txBody>
      </p:sp>
    </p:spTree>
    <p:extLst>
      <p:ext uri="{BB962C8B-B14F-4D97-AF65-F5344CB8AC3E}">
        <p14:creationId xmlns:p14="http://schemas.microsoft.com/office/powerpoint/2010/main" val="14151041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今、プロセス１、プロセス</a:t>
            </a:r>
            <a:r>
              <a:rPr kumimoji="1" lang="en-US" altLang="ja-JP" dirty="0"/>
              <a:t>2</a:t>
            </a:r>
            <a:r>
              <a:rPr kumimoji="1" lang="ja-JP" altLang="en-US" dirty="0"/>
              <a:t>、プロセス</a:t>
            </a:r>
            <a:r>
              <a:rPr kumimoji="1" lang="en-US" altLang="ja-JP" dirty="0"/>
              <a:t>3</a:t>
            </a:r>
            <a:r>
              <a:rPr kumimoji="1" lang="ja-JP" altLang="en-US" dirty="0"/>
              <a:t>が順番に来たとします。</a:t>
            </a:r>
            <a:endParaRPr kumimoji="1" lang="en-US" altLang="ja-JP" dirty="0"/>
          </a:p>
          <a:p>
            <a:r>
              <a:rPr kumimoji="1" lang="ja-JP" altLang="en-US" dirty="0"/>
              <a:t>それぞれの処理時間は、</a:t>
            </a:r>
            <a:r>
              <a:rPr kumimoji="1" lang="en-US" altLang="ja-JP" dirty="0"/>
              <a:t>10,5, 20 </a:t>
            </a:r>
            <a:r>
              <a:rPr kumimoji="1" lang="ja-JP" altLang="en-US" dirty="0"/>
              <a:t>です。</a:t>
            </a:r>
            <a:endParaRPr kumimoji="1" lang="en-US" altLang="ja-JP" dirty="0"/>
          </a:p>
          <a:p>
            <a:r>
              <a:rPr kumimoji="1" lang="ja-JP" altLang="en-US" dirty="0"/>
              <a:t>到着順では、時間</a:t>
            </a:r>
            <a:r>
              <a:rPr kumimoji="1" lang="en-US" altLang="ja-JP" dirty="0"/>
              <a:t>10</a:t>
            </a:r>
            <a:r>
              <a:rPr kumimoji="1" lang="ja-JP" altLang="en-US" dirty="0"/>
              <a:t>かけてプロセス</a:t>
            </a:r>
            <a:r>
              <a:rPr kumimoji="1" lang="en-US" altLang="ja-JP" dirty="0"/>
              <a:t>1</a:t>
            </a:r>
            <a:r>
              <a:rPr kumimoji="1" lang="ja-JP" altLang="en-US" dirty="0"/>
              <a:t>を実行、</a:t>
            </a:r>
            <a:r>
              <a:rPr kumimoji="1" lang="en-US" altLang="ja-JP" dirty="0"/>
              <a:t>5</a:t>
            </a:r>
            <a:r>
              <a:rPr kumimoji="1" lang="ja-JP" altLang="en-US" dirty="0"/>
              <a:t>かけてプロセス</a:t>
            </a:r>
            <a:r>
              <a:rPr kumimoji="1" lang="en-US" altLang="ja-JP" dirty="0"/>
              <a:t>2</a:t>
            </a:r>
            <a:r>
              <a:rPr kumimoji="1" lang="ja-JP" altLang="en-US" dirty="0"/>
              <a:t>を実行、</a:t>
            </a:r>
            <a:endParaRPr kumimoji="1" lang="en-US" altLang="ja-JP" dirty="0"/>
          </a:p>
          <a:p>
            <a:r>
              <a:rPr kumimoji="1" lang="en-US" altLang="ja-JP" dirty="0"/>
              <a:t>20</a:t>
            </a:r>
            <a:r>
              <a:rPr kumimoji="1" lang="ja-JP" altLang="en-US" dirty="0"/>
              <a:t>かけてプロセス</a:t>
            </a:r>
            <a:r>
              <a:rPr kumimoji="1" lang="en-US" altLang="ja-JP" dirty="0"/>
              <a:t>3</a:t>
            </a:r>
            <a:r>
              <a:rPr kumimoji="1" lang="ja-JP" altLang="en-US" dirty="0"/>
              <a:t>を実行します。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40</a:t>
            </a:fld>
            <a:endParaRPr lang="en-US" altLang="ja-JP"/>
          </a:p>
        </p:txBody>
      </p:sp>
    </p:spTree>
    <p:extLst>
      <p:ext uri="{BB962C8B-B14F-4D97-AF65-F5344CB8AC3E}">
        <p14:creationId xmlns:p14="http://schemas.microsoft.com/office/powerpoint/2010/main" val="35547944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ラウンドロビン </a:t>
            </a:r>
            <a:r>
              <a:rPr kumimoji="1" lang="en-US" altLang="ja-JP" dirty="0"/>
              <a:t>RR </a:t>
            </a:r>
            <a:r>
              <a:rPr kumimoji="1" lang="ja-JP" altLang="en-US" dirty="0"/>
              <a:t>は、到着順と同じくプロセスの到着順に実行します。</a:t>
            </a:r>
            <a:endParaRPr kumimoji="1" lang="en-US" altLang="ja-JP" dirty="0"/>
          </a:p>
          <a:p>
            <a:r>
              <a:rPr kumimoji="1" lang="ja-JP" altLang="en-US" dirty="0"/>
              <a:t>到着順では、一旦処理を始めたプロセスは終了するまで実行しますが、</a:t>
            </a:r>
            <a:endParaRPr kumimoji="1" lang="en-US" altLang="ja-JP" dirty="0"/>
          </a:p>
          <a:p>
            <a:r>
              <a:rPr kumimoji="1" lang="ja-JP" altLang="en-US" dirty="0"/>
              <a:t>ラウンドロビンでは、実行中のプロセスは、一定時間が過ぎると</a:t>
            </a:r>
            <a:endParaRPr kumimoji="1" lang="en-US" altLang="ja-JP" dirty="0"/>
          </a:p>
          <a:p>
            <a:r>
              <a:rPr kumimoji="1" lang="ja-JP" altLang="en-US" dirty="0"/>
              <a:t>タイムアウトし、実行可能キューの末尾に送られます。</a:t>
            </a:r>
            <a:endParaRPr kumimoji="1" lang="en-US" altLang="ja-JP" dirty="0"/>
          </a:p>
          <a:p>
            <a:r>
              <a:rPr kumimoji="1" lang="ja-JP" altLang="en-US" dirty="0"/>
              <a:t>タイムアウトするまでの時間をタイムスライスと言います。</a:t>
            </a:r>
            <a:endParaRPr kumimoji="1" lang="en-US" altLang="ja-JP" dirty="0"/>
          </a:p>
          <a:p>
            <a:r>
              <a:rPr kumimoji="1" lang="ja-JP" altLang="en-US" dirty="0"/>
              <a:t>現在の計算機では、多くの場合タイムスライスは </a:t>
            </a:r>
            <a:r>
              <a:rPr kumimoji="1" lang="en-US" altLang="ja-JP" dirty="0"/>
              <a:t>1/60 </a:t>
            </a:r>
            <a:r>
              <a:rPr kumimoji="1" lang="ja-JP" altLang="en-US" dirty="0"/>
              <a:t>秒、</a:t>
            </a:r>
            <a:r>
              <a:rPr kumimoji="1" lang="en-US" altLang="ja-JP" dirty="0"/>
              <a:t>16.7m</a:t>
            </a:r>
            <a:r>
              <a:rPr kumimoji="1" lang="ja-JP" altLang="en-US" dirty="0"/>
              <a:t>秒にしています。</a:t>
            </a:r>
            <a:endParaRPr kumimoji="1" lang="en-US" altLang="ja-JP" dirty="0"/>
          </a:p>
          <a:p>
            <a:r>
              <a:rPr kumimoji="1" lang="ja-JP" altLang="en-US" dirty="0"/>
              <a:t>ラウンドロビンの長所は、各プロセスに公平に時間が割り当てられることです。</a:t>
            </a:r>
            <a:endParaRPr kumimoji="1" lang="en-US" altLang="ja-JP" dirty="0"/>
          </a:p>
          <a:p>
            <a:r>
              <a:rPr kumimoji="1" lang="ja-JP" altLang="en-US" dirty="0"/>
              <a:t>どのプロセスでも、</a:t>
            </a:r>
            <a:r>
              <a:rPr kumimoji="1" lang="en-US" altLang="ja-JP" dirty="0"/>
              <a:t>1</a:t>
            </a:r>
            <a:r>
              <a:rPr kumimoji="1" lang="ja-JP" altLang="en-US" dirty="0"/>
              <a:t>回並ぶごとに</a:t>
            </a:r>
            <a:r>
              <a:rPr kumimoji="1" lang="en-US" altLang="ja-JP" dirty="0"/>
              <a:t>1/60</a:t>
            </a:r>
            <a:r>
              <a:rPr kumimoji="1" lang="ja-JP" altLang="en-US" dirty="0"/>
              <a:t>秒処理してもらえます。</a:t>
            </a:r>
            <a:endParaRPr kumimoji="1" lang="en-US" altLang="ja-JP" dirty="0"/>
          </a:p>
          <a:p>
            <a:r>
              <a:rPr kumimoji="1" lang="ja-JP" altLang="en-US" dirty="0"/>
              <a:t>処理時間の長いプロセスは、繰り返し列に並ぶ必要があります。</a:t>
            </a:r>
            <a:endParaRPr kumimoji="1" lang="en-US" altLang="ja-JP" dirty="0"/>
          </a:p>
          <a:p>
            <a:r>
              <a:rPr kumimoji="1" lang="ja-JP" altLang="en-US" dirty="0"/>
              <a:t>短所は、タイムスライス時間は処理に関係無く一定ですので、</a:t>
            </a:r>
            <a:endParaRPr kumimoji="1" lang="en-US" altLang="ja-JP" dirty="0"/>
          </a:p>
          <a:p>
            <a:r>
              <a:rPr kumimoji="1" lang="ja-JP" altLang="en-US" dirty="0"/>
              <a:t>プロセスが入力待ちなどでブロック状態になっても、タイムスライス時間が経過するまでは</a:t>
            </a:r>
            <a:endParaRPr kumimoji="1" lang="en-US" altLang="ja-JP" dirty="0"/>
          </a:p>
          <a:p>
            <a:r>
              <a:rPr kumimoji="1" lang="ja-JP" altLang="en-US" dirty="0"/>
              <a:t>プロセッサが解放されないことです。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41</a:t>
            </a:fld>
            <a:endParaRPr lang="en-US" altLang="ja-JP"/>
          </a:p>
        </p:txBody>
      </p:sp>
    </p:spTree>
    <p:extLst>
      <p:ext uri="{BB962C8B-B14F-4D97-AF65-F5344CB8AC3E}">
        <p14:creationId xmlns:p14="http://schemas.microsoft.com/office/powerpoint/2010/main" val="32365084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さきほどと同様に、</a:t>
            </a:r>
            <a:endParaRPr kumimoji="1" lang="en-US" altLang="ja-JP" dirty="0"/>
          </a:p>
          <a:p>
            <a:r>
              <a:rPr kumimoji="1" lang="ja-JP" altLang="en-US" dirty="0"/>
              <a:t>プロセス１、プロセス２、プロセス３が順に到着したとします。</a:t>
            </a:r>
            <a:endParaRPr kumimoji="1" lang="en-US" altLang="ja-JP" dirty="0"/>
          </a:p>
          <a:p>
            <a:r>
              <a:rPr kumimoji="1" lang="ja-JP" altLang="en-US" dirty="0"/>
              <a:t>このプロセスをタイムスライスが</a:t>
            </a:r>
            <a:r>
              <a:rPr kumimoji="1" lang="en-US" altLang="ja-JP" dirty="0"/>
              <a:t>4</a:t>
            </a:r>
            <a:r>
              <a:rPr kumimoji="1" lang="ja-JP" altLang="en-US" dirty="0"/>
              <a:t>のラウンドロビンで処理すると、</a:t>
            </a:r>
            <a:endParaRPr kumimoji="1" lang="en-US" altLang="ja-JP" dirty="0"/>
          </a:p>
          <a:p>
            <a:r>
              <a:rPr kumimoji="1" lang="ja-JP" altLang="en-US" dirty="0"/>
              <a:t>まずプロセス</a:t>
            </a:r>
            <a:r>
              <a:rPr kumimoji="1" lang="en-US" altLang="ja-JP" dirty="0"/>
              <a:t>1</a:t>
            </a:r>
            <a:r>
              <a:rPr kumimoji="1" lang="ja-JP" altLang="en-US" dirty="0"/>
              <a:t>が時間</a:t>
            </a:r>
            <a:r>
              <a:rPr kumimoji="1" lang="en-US" altLang="ja-JP" dirty="0"/>
              <a:t>4</a:t>
            </a:r>
            <a:r>
              <a:rPr kumimoji="1" lang="ja-JP" altLang="en-US" dirty="0"/>
              <a:t>だけ処理されます。</a:t>
            </a:r>
            <a:endParaRPr kumimoji="1" lang="en-US" altLang="ja-JP" dirty="0"/>
          </a:p>
          <a:p>
            <a:r>
              <a:rPr kumimoji="1" lang="ja-JP" altLang="en-US" dirty="0"/>
              <a:t>続いてプロセス</a:t>
            </a:r>
            <a:r>
              <a:rPr kumimoji="1" lang="en-US" altLang="ja-JP" dirty="0"/>
              <a:t>2</a:t>
            </a:r>
            <a:r>
              <a:rPr kumimoji="1" lang="ja-JP" altLang="en-US" dirty="0"/>
              <a:t>が時間</a:t>
            </a:r>
            <a:r>
              <a:rPr kumimoji="1" lang="en-US" altLang="ja-JP" dirty="0"/>
              <a:t>4</a:t>
            </a:r>
            <a:r>
              <a:rPr kumimoji="1" lang="ja-JP" altLang="en-US" dirty="0"/>
              <a:t>だけ、</a:t>
            </a:r>
            <a:endParaRPr kumimoji="1" lang="en-US" altLang="ja-JP" dirty="0"/>
          </a:p>
          <a:p>
            <a:r>
              <a:rPr kumimoji="1" lang="ja-JP" altLang="en-US" dirty="0"/>
              <a:t>さらにプロセス</a:t>
            </a:r>
            <a:r>
              <a:rPr kumimoji="1" lang="en-US" altLang="ja-JP" dirty="0"/>
              <a:t>3</a:t>
            </a:r>
            <a:r>
              <a:rPr kumimoji="1" lang="ja-JP" altLang="en-US" dirty="0"/>
              <a:t>が時間</a:t>
            </a:r>
            <a:r>
              <a:rPr kumimoji="1" lang="en-US" altLang="ja-JP" dirty="0"/>
              <a:t>4</a:t>
            </a:r>
            <a:r>
              <a:rPr kumimoji="1" lang="ja-JP" altLang="en-US" dirty="0"/>
              <a:t>だけ、と各プロセスがタイムスライスの時間だけ処理されます。</a:t>
            </a:r>
            <a:endParaRPr kumimoji="1" lang="en-US" altLang="ja-JP" dirty="0"/>
          </a:p>
          <a:p>
            <a:r>
              <a:rPr kumimoji="1" lang="ja-JP" altLang="en-US" dirty="0"/>
              <a:t>先頭に戻ってプロセス</a:t>
            </a:r>
            <a:r>
              <a:rPr kumimoji="1" lang="en-US" altLang="ja-JP" dirty="0"/>
              <a:t>1</a:t>
            </a:r>
            <a:r>
              <a:rPr kumimoji="1" lang="ja-JP" altLang="en-US" dirty="0"/>
              <a:t>が処理された後、プロセス</a:t>
            </a:r>
            <a:r>
              <a:rPr kumimoji="1" lang="en-US" altLang="ja-JP" dirty="0"/>
              <a:t>2</a:t>
            </a:r>
            <a:r>
              <a:rPr kumimoji="1" lang="ja-JP" altLang="en-US" dirty="0"/>
              <a:t>が時間</a:t>
            </a:r>
            <a:r>
              <a:rPr kumimoji="1" lang="en-US" altLang="ja-JP" dirty="0"/>
              <a:t>1</a:t>
            </a:r>
            <a:r>
              <a:rPr kumimoji="1" lang="ja-JP" altLang="en-US" dirty="0"/>
              <a:t>だけ処理するとプロセス</a:t>
            </a:r>
            <a:r>
              <a:rPr kumimoji="1" lang="en-US" altLang="ja-JP" dirty="0"/>
              <a:t>2</a:t>
            </a:r>
            <a:r>
              <a:rPr kumimoji="1" lang="ja-JP" altLang="en-US" dirty="0"/>
              <a:t>は終了します。</a:t>
            </a:r>
            <a:endParaRPr kumimoji="1" lang="en-US" altLang="ja-JP" dirty="0"/>
          </a:p>
          <a:p>
            <a:r>
              <a:rPr kumimoji="1" lang="ja-JP" altLang="en-US" dirty="0"/>
              <a:t>プロセス</a:t>
            </a:r>
            <a:r>
              <a:rPr kumimoji="1" lang="en-US" altLang="ja-JP" dirty="0"/>
              <a:t>3</a:t>
            </a:r>
            <a:r>
              <a:rPr kumimoji="1" lang="ja-JP" altLang="en-US" dirty="0"/>
              <a:t>が処理され、プロセス</a:t>
            </a:r>
            <a:r>
              <a:rPr kumimoji="1" lang="en-US" altLang="ja-JP" dirty="0"/>
              <a:t>1</a:t>
            </a:r>
            <a:r>
              <a:rPr kumimoji="1" lang="ja-JP" altLang="en-US" dirty="0"/>
              <a:t>が時間</a:t>
            </a:r>
            <a:r>
              <a:rPr kumimoji="1" lang="en-US" altLang="ja-JP" dirty="0"/>
              <a:t>2</a:t>
            </a:r>
            <a:r>
              <a:rPr kumimoji="1" lang="ja-JP" altLang="en-US" dirty="0"/>
              <a:t>だけ処理され終了します。</a:t>
            </a:r>
            <a:endParaRPr kumimoji="1" lang="en-US" altLang="ja-JP" dirty="0"/>
          </a:p>
          <a:p>
            <a:r>
              <a:rPr kumimoji="1" lang="ja-JP" altLang="en-US" dirty="0"/>
              <a:t>後はプロセス</a:t>
            </a:r>
            <a:r>
              <a:rPr kumimoji="1" lang="en-US" altLang="ja-JP" dirty="0"/>
              <a:t>3</a:t>
            </a:r>
            <a:r>
              <a:rPr kumimoji="1" lang="ja-JP" altLang="en-US" dirty="0"/>
              <a:t>が処理されます。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42</a:t>
            </a:fld>
            <a:endParaRPr lang="en-US" altLang="ja-JP"/>
          </a:p>
        </p:txBody>
      </p:sp>
    </p:spTree>
    <p:extLst>
      <p:ext uri="{BB962C8B-B14F-4D97-AF65-F5344CB8AC3E}">
        <p14:creationId xmlns:p14="http://schemas.microsoft.com/office/powerpoint/2010/main" val="35917949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処理時間順、 </a:t>
            </a:r>
            <a:r>
              <a:rPr kumimoji="1" lang="en-US" altLang="ja-JP" dirty="0"/>
              <a:t>shortest processing time first SPT </a:t>
            </a:r>
            <a:r>
              <a:rPr kumimoji="1" lang="ja-JP" altLang="en-US" dirty="0"/>
              <a:t>は、</a:t>
            </a:r>
            <a:endParaRPr kumimoji="1" lang="en-US" altLang="ja-JP" dirty="0"/>
          </a:p>
          <a:p>
            <a:r>
              <a:rPr kumimoji="1" lang="ja-JP" altLang="en-US" dirty="0"/>
              <a:t>プロセスの処理時間の短い順に処理します。</a:t>
            </a:r>
            <a:endParaRPr kumimoji="1" lang="en-US" altLang="ja-JP" dirty="0"/>
          </a:p>
          <a:p>
            <a:r>
              <a:rPr kumimoji="1" lang="ja-JP" altLang="en-US" dirty="0"/>
              <a:t>処理時間の比較は、実行可能状態のプロセス間で比較します。</a:t>
            </a:r>
            <a:endParaRPr kumimoji="1" lang="en-US" altLang="ja-JP" dirty="0"/>
          </a:p>
          <a:p>
            <a:r>
              <a:rPr kumimoji="1" lang="ja-JP" altLang="en-US" dirty="0"/>
              <a:t>処理時間順の長所は、処理時間の短いプロセスは早く処理できることです。</a:t>
            </a:r>
            <a:endParaRPr kumimoji="1" lang="en-US" altLang="ja-JP" dirty="0"/>
          </a:p>
          <a:p>
            <a:r>
              <a:rPr kumimoji="1" lang="ja-JP" altLang="en-US" dirty="0"/>
              <a:t>スーパーで品物が少ない人専用のレジがあるところがありますよね。</a:t>
            </a:r>
            <a:endParaRPr kumimoji="1" lang="en-US" altLang="ja-JP" dirty="0"/>
          </a:p>
          <a:p>
            <a:r>
              <a:rPr kumimoji="1" lang="ja-JP" altLang="en-US" dirty="0"/>
              <a:t>速く終わる人はすぐに処理してもらえるわけです。</a:t>
            </a:r>
            <a:endParaRPr kumimoji="1" lang="en-US" altLang="ja-JP" dirty="0"/>
          </a:p>
          <a:p>
            <a:r>
              <a:rPr kumimoji="1" lang="ja-JP" altLang="en-US" dirty="0"/>
              <a:t>短所は、処理時間の予測が必要なことです。</a:t>
            </a:r>
            <a:endParaRPr kumimoji="1" lang="en-US" altLang="ja-JP" dirty="0"/>
          </a:p>
          <a:p>
            <a:r>
              <a:rPr kumimoji="1" lang="ja-JP" altLang="en-US" dirty="0"/>
              <a:t>実行してみるまでどれだけ時間がかかるかわからない、という場合には対応できません。</a:t>
            </a:r>
            <a:endParaRPr kumimoji="1" lang="en-US" altLang="ja-JP" dirty="0"/>
          </a:p>
          <a:p>
            <a:r>
              <a:rPr kumimoji="1" lang="ja-JP" altLang="en-US" dirty="0"/>
              <a:t>また、処理時間が長いプロセスは待たされますので、不公平が生じます。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43</a:t>
            </a:fld>
            <a:endParaRPr lang="en-US" altLang="ja-JP"/>
          </a:p>
        </p:txBody>
      </p:sp>
    </p:spTree>
    <p:extLst>
      <p:ext uri="{BB962C8B-B14F-4D97-AF65-F5344CB8AC3E}">
        <p14:creationId xmlns:p14="http://schemas.microsoft.com/office/powerpoint/2010/main" val="32047244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さきほどの例で処理時間順にした場合を見てみましょう。</a:t>
            </a:r>
            <a:endParaRPr kumimoji="1" lang="en-US" altLang="ja-JP" dirty="0"/>
          </a:p>
          <a:p>
            <a:r>
              <a:rPr kumimoji="1" lang="ja-JP" altLang="en-US" dirty="0"/>
              <a:t>最初に、処理時間の短いプロセス</a:t>
            </a:r>
            <a:r>
              <a:rPr kumimoji="1" lang="en-US" altLang="ja-JP" dirty="0"/>
              <a:t>2</a:t>
            </a:r>
            <a:r>
              <a:rPr kumimoji="1" lang="ja-JP" altLang="en-US" dirty="0"/>
              <a:t>が実行されます。</a:t>
            </a:r>
            <a:endParaRPr kumimoji="1" lang="en-US" altLang="ja-JP" dirty="0"/>
          </a:p>
          <a:p>
            <a:r>
              <a:rPr kumimoji="1" lang="ja-JP" altLang="en-US" dirty="0"/>
              <a:t>次にプロセス</a:t>
            </a:r>
            <a:r>
              <a:rPr kumimoji="1" lang="en-US" altLang="ja-JP" dirty="0"/>
              <a:t>1</a:t>
            </a:r>
            <a:r>
              <a:rPr kumimoji="1" lang="ja-JP" altLang="en-US" dirty="0"/>
              <a:t>が実行され、処理時間の長いプロセス</a:t>
            </a:r>
            <a:r>
              <a:rPr kumimoji="1" lang="en-US" altLang="ja-JP" dirty="0"/>
              <a:t>3</a:t>
            </a:r>
            <a:r>
              <a:rPr kumimoji="1" lang="ja-JP" altLang="en-US" dirty="0"/>
              <a:t>は最後に実行されます。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44</a:t>
            </a:fld>
            <a:endParaRPr lang="en-US" altLang="ja-JP"/>
          </a:p>
        </p:txBody>
      </p:sp>
    </p:spTree>
    <p:extLst>
      <p:ext uri="{BB962C8B-B14F-4D97-AF65-F5344CB8AC3E}">
        <p14:creationId xmlns:p14="http://schemas.microsoft.com/office/powerpoint/2010/main" val="19554894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処理時間順は、実行可能キューでは処理時間の短い順にプロセスが並んでいます。</a:t>
            </a:r>
            <a:endParaRPr kumimoji="1" lang="en-US" altLang="ja-JP" dirty="0"/>
          </a:p>
          <a:p>
            <a:r>
              <a:rPr kumimoji="1" lang="ja-JP" altLang="en-US" dirty="0"/>
              <a:t>この図では、処理時間が</a:t>
            </a:r>
            <a:r>
              <a:rPr kumimoji="1" lang="en-US" altLang="ja-JP" dirty="0"/>
              <a:t>7,10,15 </a:t>
            </a:r>
            <a:r>
              <a:rPr kumimoji="1" lang="ja-JP" altLang="en-US" dirty="0"/>
              <a:t>と処理時間が短い順に並んでいます。</a:t>
            </a:r>
            <a:endParaRPr kumimoji="1" lang="en-US" altLang="ja-JP" dirty="0"/>
          </a:p>
          <a:p>
            <a:r>
              <a:rPr kumimoji="1" lang="ja-JP" altLang="en-US" dirty="0"/>
              <a:t>ここで、処理時間</a:t>
            </a:r>
            <a:r>
              <a:rPr kumimoji="1" lang="en-US" altLang="ja-JP" dirty="0"/>
              <a:t>2</a:t>
            </a:r>
            <a:r>
              <a:rPr kumimoji="1" lang="ja-JP" altLang="en-US" dirty="0"/>
              <a:t>のプロセス</a:t>
            </a:r>
            <a:r>
              <a:rPr kumimoji="1" lang="en-US" altLang="ja-JP" dirty="0"/>
              <a:t>10</a:t>
            </a:r>
            <a:r>
              <a:rPr kumimoji="1" lang="ja-JP" altLang="en-US" dirty="0"/>
              <a:t>が新たに来たとします。</a:t>
            </a:r>
            <a:endParaRPr kumimoji="1" lang="en-US" altLang="ja-JP" dirty="0"/>
          </a:p>
          <a:p>
            <a:r>
              <a:rPr kumimoji="1" lang="ja-JP" altLang="en-US" dirty="0"/>
              <a:t>プロセス</a:t>
            </a:r>
            <a:r>
              <a:rPr kumimoji="1" lang="en-US" altLang="ja-JP" dirty="0"/>
              <a:t>10</a:t>
            </a:r>
            <a:r>
              <a:rPr kumimoji="1" lang="ja-JP" altLang="en-US" dirty="0"/>
              <a:t>は処理時間が最も短いので、</a:t>
            </a:r>
            <a:endParaRPr kumimoji="1" lang="en-US" altLang="ja-JP" dirty="0"/>
          </a:p>
          <a:p>
            <a:r>
              <a:rPr kumimoji="1" lang="ja-JP" altLang="en-US" dirty="0"/>
              <a:t>実行可能キューの先頭に割り込んできます。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45</a:t>
            </a:fld>
            <a:endParaRPr lang="en-US" altLang="ja-JP"/>
          </a:p>
        </p:txBody>
      </p:sp>
    </p:spTree>
    <p:extLst>
      <p:ext uri="{BB962C8B-B14F-4D97-AF65-F5344CB8AC3E}">
        <p14:creationId xmlns:p14="http://schemas.microsoft.com/office/powerpoint/2010/main" val="2874865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するとこのように、先頭にプロセス</a:t>
            </a:r>
            <a:r>
              <a:rPr kumimoji="1" lang="en-US" altLang="ja-JP" dirty="0"/>
              <a:t>10</a:t>
            </a:r>
            <a:r>
              <a:rPr kumimoji="1" lang="ja-JP" altLang="en-US" dirty="0"/>
              <a:t>が入り、</a:t>
            </a:r>
            <a:endParaRPr kumimoji="1" lang="en-US" altLang="ja-JP" dirty="0"/>
          </a:p>
          <a:p>
            <a:r>
              <a:rPr kumimoji="1" lang="ja-JP" altLang="en-US" dirty="0"/>
              <a:t>残りのプロセスは後ろに追いやられます。</a:t>
            </a:r>
            <a:endParaRPr kumimoji="1" lang="en-US" altLang="ja-JP" dirty="0"/>
          </a:p>
          <a:p>
            <a:r>
              <a:rPr kumimoji="1" lang="ja-JP" altLang="en-US" dirty="0"/>
              <a:t>このように、処理時間順では、新しいプロセスが来ると</a:t>
            </a:r>
            <a:endParaRPr kumimoji="1" lang="en-US" altLang="ja-JP" dirty="0"/>
          </a:p>
          <a:p>
            <a:r>
              <a:rPr kumimoji="1" lang="ja-JP" altLang="en-US" dirty="0"/>
              <a:t>処理時間順に並ぶように実行可能キューに加えられます。</a:t>
            </a:r>
            <a:endParaRPr kumimoji="1" lang="en-US" altLang="ja-JP" dirty="0"/>
          </a:p>
          <a:p>
            <a:r>
              <a:rPr kumimoji="1" lang="ja-JP" altLang="en-US" dirty="0"/>
              <a:t>処理時間の短いプロセスはすぐに処理されますが、</a:t>
            </a:r>
            <a:endParaRPr kumimoji="1" lang="en-US" altLang="ja-JP" dirty="0"/>
          </a:p>
          <a:p>
            <a:r>
              <a:rPr kumimoji="1" lang="ja-JP" altLang="en-US" dirty="0"/>
              <a:t>処理時間の長いプロセスは、どんどん列に割り込まれて</a:t>
            </a:r>
            <a:endParaRPr kumimoji="1" lang="en-US" altLang="ja-JP" dirty="0"/>
          </a:p>
          <a:p>
            <a:r>
              <a:rPr kumimoji="1" lang="ja-JP" altLang="en-US" dirty="0"/>
              <a:t>なかなか処理してもらえないことになります。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46</a:t>
            </a:fld>
            <a:endParaRPr lang="en-US" altLang="ja-JP"/>
          </a:p>
        </p:txBody>
      </p:sp>
    </p:spTree>
    <p:extLst>
      <p:ext uri="{BB962C8B-B14F-4D97-AF65-F5344CB8AC3E}">
        <p14:creationId xmlns:p14="http://schemas.microsoft.com/office/powerpoint/2010/main" val="2370760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残余処理時間順　</a:t>
            </a:r>
            <a:r>
              <a:rPr kumimoji="1" lang="en-US" altLang="ja-JP" dirty="0"/>
              <a:t>shortest remaining time first SRT </a:t>
            </a:r>
            <a:r>
              <a:rPr kumimoji="1" lang="ja-JP" altLang="en-US" dirty="0"/>
              <a:t>は、</a:t>
            </a:r>
            <a:endParaRPr kumimoji="1" lang="en-US" altLang="ja-JP" dirty="0"/>
          </a:p>
          <a:p>
            <a:r>
              <a:rPr kumimoji="1" lang="ja-JP" altLang="en-US" dirty="0"/>
              <a:t>処理時間順と同じくプロセスの処理時間の短い順に処理します。</a:t>
            </a:r>
            <a:endParaRPr kumimoji="1" lang="en-US" altLang="ja-JP" dirty="0"/>
          </a:p>
          <a:p>
            <a:r>
              <a:rPr kumimoji="1" lang="ja-JP" altLang="en-US" dirty="0"/>
              <a:t>処理時間順との違いは、実行可能状態のプロセスだけでなく、</a:t>
            </a:r>
            <a:endParaRPr kumimoji="1" lang="en-US" altLang="ja-JP" dirty="0"/>
          </a:p>
          <a:p>
            <a:r>
              <a:rPr kumimoji="1" lang="ja-JP" altLang="en-US" dirty="0"/>
              <a:t>実行中のプロセスとも処理時間を比較することです。</a:t>
            </a:r>
            <a:endParaRPr kumimoji="1" lang="en-US" altLang="ja-JP" dirty="0"/>
          </a:p>
          <a:p>
            <a:r>
              <a:rPr kumimoji="1" lang="ja-JP" altLang="en-US" dirty="0"/>
              <a:t>残余処理時間順は、処理時間順と同様の長所と短所があります。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47</a:t>
            </a:fld>
            <a:endParaRPr lang="en-US" altLang="ja-JP"/>
          </a:p>
        </p:txBody>
      </p:sp>
    </p:spTree>
    <p:extLst>
      <p:ext uri="{BB962C8B-B14F-4D97-AF65-F5344CB8AC3E}">
        <p14:creationId xmlns:p14="http://schemas.microsoft.com/office/powerpoint/2010/main" val="6061982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残余処理時間順では、処理時間順と同じく、</a:t>
            </a:r>
            <a:endParaRPr kumimoji="1" lang="en-US" altLang="ja-JP" dirty="0"/>
          </a:p>
          <a:p>
            <a:r>
              <a:rPr kumimoji="1" lang="ja-JP" altLang="en-US" dirty="0"/>
              <a:t>実行可能キューでは処理時間の短い順にプロセスが並んでいます。</a:t>
            </a:r>
            <a:endParaRPr kumimoji="1" lang="en-US" altLang="ja-JP" dirty="0"/>
          </a:p>
          <a:p>
            <a:r>
              <a:rPr kumimoji="1" lang="ja-JP" altLang="en-US" dirty="0"/>
              <a:t>この図では、処理時間が</a:t>
            </a:r>
            <a:r>
              <a:rPr kumimoji="1" lang="en-US" altLang="ja-JP" dirty="0"/>
              <a:t>7,10,15 </a:t>
            </a:r>
            <a:r>
              <a:rPr kumimoji="1" lang="ja-JP" altLang="en-US" dirty="0"/>
              <a:t>と処理時間が短い順に並んでいます。</a:t>
            </a:r>
            <a:endParaRPr kumimoji="1" lang="en-US" altLang="ja-JP" dirty="0"/>
          </a:p>
          <a:p>
            <a:r>
              <a:rPr kumimoji="1" lang="ja-JP" altLang="en-US" dirty="0"/>
              <a:t>ここで、処理時間</a:t>
            </a:r>
            <a:r>
              <a:rPr kumimoji="1" lang="en-US" altLang="ja-JP" dirty="0"/>
              <a:t>2</a:t>
            </a:r>
            <a:r>
              <a:rPr kumimoji="1" lang="ja-JP" altLang="en-US" dirty="0"/>
              <a:t>のプロセス</a:t>
            </a:r>
            <a:r>
              <a:rPr kumimoji="1" lang="en-US" altLang="ja-JP" dirty="0"/>
              <a:t>10</a:t>
            </a:r>
            <a:r>
              <a:rPr kumimoji="1" lang="ja-JP" altLang="en-US" dirty="0"/>
              <a:t>が新たに来たとします。</a:t>
            </a:r>
            <a:endParaRPr kumimoji="1" lang="en-US" altLang="ja-JP" dirty="0"/>
          </a:p>
          <a:p>
            <a:r>
              <a:rPr kumimoji="1" lang="ja-JP" altLang="en-US" dirty="0"/>
              <a:t>残余処理時間順では、実行中のプロセスとも処理時間を比較します。</a:t>
            </a:r>
            <a:endParaRPr kumimoji="1" lang="en-US" altLang="ja-JP" dirty="0"/>
          </a:p>
          <a:p>
            <a:r>
              <a:rPr kumimoji="1" lang="ja-JP" altLang="en-US" dirty="0"/>
              <a:t>実行中のプロセス</a:t>
            </a:r>
            <a:r>
              <a:rPr kumimoji="1" lang="en-US" altLang="ja-JP" dirty="0"/>
              <a:t>1</a:t>
            </a:r>
            <a:r>
              <a:rPr kumimoji="1" lang="ja-JP" altLang="en-US" dirty="0"/>
              <a:t>は、残りの処理時間は</a:t>
            </a:r>
            <a:r>
              <a:rPr kumimoji="1" lang="en-US" altLang="ja-JP" dirty="0"/>
              <a:t>3</a:t>
            </a:r>
            <a:r>
              <a:rPr kumimoji="1" lang="ja-JP" altLang="en-US" dirty="0"/>
              <a:t>です。</a:t>
            </a:r>
            <a:endParaRPr kumimoji="1" lang="en-US" altLang="ja-JP" dirty="0"/>
          </a:p>
          <a:p>
            <a:r>
              <a:rPr kumimoji="1" lang="ja-JP" altLang="en-US" dirty="0"/>
              <a:t>新しく来たプロセス</a:t>
            </a:r>
            <a:r>
              <a:rPr kumimoji="1" lang="en-US" altLang="ja-JP" dirty="0"/>
              <a:t>10</a:t>
            </a:r>
            <a:r>
              <a:rPr kumimoji="1" lang="ja-JP" altLang="en-US" dirty="0"/>
              <a:t>の方が処理時間が短いので、</a:t>
            </a:r>
            <a:endParaRPr kumimoji="1" lang="en-US" altLang="ja-JP" dirty="0"/>
          </a:p>
          <a:p>
            <a:r>
              <a:rPr kumimoji="1" lang="ja-JP" altLang="en-US" dirty="0"/>
              <a:t>プロセス</a:t>
            </a:r>
            <a:r>
              <a:rPr kumimoji="1" lang="en-US" altLang="ja-JP" dirty="0"/>
              <a:t>10</a:t>
            </a:r>
            <a:r>
              <a:rPr kumimoji="1" lang="ja-JP" altLang="en-US" dirty="0"/>
              <a:t>はプロセス１を追い出して実行中になります。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48</a:t>
            </a:fld>
            <a:endParaRPr lang="en-US" altLang="ja-JP"/>
          </a:p>
        </p:txBody>
      </p:sp>
    </p:spTree>
    <p:extLst>
      <p:ext uri="{BB962C8B-B14F-4D97-AF65-F5344CB8AC3E}">
        <p14:creationId xmlns:p14="http://schemas.microsoft.com/office/powerpoint/2010/main" val="278264651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するとプロセス</a:t>
            </a:r>
            <a:r>
              <a:rPr kumimoji="1" lang="en-US" altLang="ja-JP" dirty="0"/>
              <a:t>1</a:t>
            </a:r>
            <a:r>
              <a:rPr kumimoji="1" lang="ja-JP" altLang="en-US" dirty="0"/>
              <a:t>は、実行可能キューに追いやられます。</a:t>
            </a:r>
            <a:endParaRPr kumimoji="1" lang="en-US" altLang="ja-JP" dirty="0"/>
          </a:p>
          <a:p>
            <a:r>
              <a:rPr kumimoji="1" lang="ja-JP" altLang="en-US" dirty="0"/>
              <a:t>このように、残余処理時間順では、実行中のプロセスとも処理時間を比較し</a:t>
            </a:r>
            <a:endParaRPr kumimoji="1" lang="en-US" altLang="ja-JP" dirty="0"/>
          </a:p>
          <a:p>
            <a:r>
              <a:rPr kumimoji="1" lang="ja-JP" altLang="en-US" dirty="0"/>
              <a:t>新しいプロセスが実行中のプロセスよりも処理時間が短ければ割り込んできます。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49</a:t>
            </a:fld>
            <a:endParaRPr lang="en-US" altLang="ja-JP"/>
          </a:p>
        </p:txBody>
      </p:sp>
    </p:spTree>
    <p:extLst>
      <p:ext uri="{BB962C8B-B14F-4D97-AF65-F5344CB8AC3E}">
        <p14:creationId xmlns:p14="http://schemas.microsoft.com/office/powerpoint/2010/main" val="867830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プロセスは、中断と再開を繰り返して実行されます。</a:t>
            </a:r>
            <a:endParaRPr kumimoji="1" lang="en-US" altLang="ja-JP" dirty="0"/>
          </a:p>
          <a:p>
            <a:r>
              <a:rPr kumimoji="1" lang="ja-JP" altLang="en-US" dirty="0"/>
              <a:t>今プロセス</a:t>
            </a:r>
            <a:r>
              <a:rPr kumimoji="1" lang="en-US" altLang="ja-JP" dirty="0"/>
              <a:t>1</a:t>
            </a:r>
            <a:r>
              <a:rPr kumimoji="1" lang="ja-JP" altLang="en-US" dirty="0"/>
              <a:t>、プロセス</a:t>
            </a:r>
            <a:r>
              <a:rPr kumimoji="1" lang="en-US" altLang="ja-JP" dirty="0"/>
              <a:t>2</a:t>
            </a:r>
            <a:r>
              <a:rPr kumimoji="1" lang="ja-JP" altLang="en-US" dirty="0"/>
              <a:t>、プロセス</a:t>
            </a:r>
            <a:r>
              <a:rPr kumimoji="1" lang="en-US" altLang="ja-JP" dirty="0"/>
              <a:t>3</a:t>
            </a:r>
            <a:r>
              <a:rPr kumimoji="1" lang="ja-JP" altLang="en-US" dirty="0"/>
              <a:t>の</a:t>
            </a:r>
            <a:r>
              <a:rPr kumimoji="1" lang="en-US" altLang="ja-JP" dirty="0"/>
              <a:t>3</a:t>
            </a:r>
            <a:r>
              <a:rPr kumimoji="1" lang="ja-JP" altLang="en-US" dirty="0"/>
              <a:t>つのプロセスがあるとします。</a:t>
            </a:r>
            <a:endParaRPr kumimoji="1" lang="en-US" altLang="ja-JP" dirty="0"/>
          </a:p>
          <a:p>
            <a:r>
              <a:rPr kumimoji="1" lang="ja-JP" altLang="en-US" dirty="0"/>
              <a:t>プロセス</a:t>
            </a:r>
            <a:r>
              <a:rPr kumimoji="1" lang="en-US" altLang="ja-JP" dirty="0"/>
              <a:t>1</a:t>
            </a:r>
            <a:r>
              <a:rPr kumimoji="1" lang="ja-JP" altLang="en-US" dirty="0"/>
              <a:t>を実行しいた後、一時中断し、プロセス</a:t>
            </a:r>
            <a:r>
              <a:rPr kumimoji="1" lang="en-US" altLang="ja-JP" dirty="0"/>
              <a:t>2</a:t>
            </a:r>
            <a:r>
              <a:rPr kumimoji="1" lang="ja-JP" altLang="en-US" dirty="0"/>
              <a:t>を実行します。</a:t>
            </a:r>
            <a:endParaRPr kumimoji="1" lang="en-US" altLang="ja-JP" dirty="0"/>
          </a:p>
          <a:p>
            <a:r>
              <a:rPr kumimoji="1" lang="ja-JP" altLang="en-US" dirty="0"/>
              <a:t>さらにプロセス</a:t>
            </a:r>
            <a:r>
              <a:rPr kumimoji="1" lang="en-US" altLang="ja-JP" dirty="0"/>
              <a:t>2</a:t>
            </a:r>
            <a:r>
              <a:rPr kumimoji="1" lang="ja-JP" altLang="en-US" dirty="0"/>
              <a:t>を中断し、プロセス</a:t>
            </a:r>
            <a:r>
              <a:rPr kumimoji="1" lang="en-US" altLang="ja-JP" dirty="0"/>
              <a:t>3</a:t>
            </a:r>
            <a:r>
              <a:rPr kumimoji="1" lang="ja-JP" altLang="en-US" dirty="0"/>
              <a:t>を実行します。</a:t>
            </a:r>
            <a:endParaRPr kumimoji="1" lang="en-US" altLang="ja-JP" dirty="0"/>
          </a:p>
          <a:p>
            <a:r>
              <a:rPr kumimoji="1" lang="ja-JP" altLang="en-US" dirty="0"/>
              <a:t>このようにプロセスを高速に切り替えながら実行することで、</a:t>
            </a:r>
            <a:endParaRPr kumimoji="1" lang="en-US" altLang="ja-JP" dirty="0"/>
          </a:p>
          <a:p>
            <a:r>
              <a:rPr kumimoji="1" lang="ja-JP" altLang="en-US" dirty="0"/>
              <a:t>ユーザにとっては、</a:t>
            </a:r>
            <a:r>
              <a:rPr kumimoji="1" lang="en-US" altLang="ja-JP" dirty="0"/>
              <a:t>3</a:t>
            </a:r>
            <a:r>
              <a:rPr kumimoji="1" lang="ja-JP" altLang="en-US" dirty="0"/>
              <a:t>つのプロセスが同時に実行されているかのように感じられます。</a:t>
            </a:r>
            <a:endParaRPr kumimoji="1" lang="en-US" altLang="ja-JP" dirty="0"/>
          </a:p>
          <a:p>
            <a:r>
              <a:rPr kumimoji="1" lang="ja-JP" altLang="en-US" dirty="0"/>
              <a:t>このように、プロセスを見かけ上同時に実行することを</a:t>
            </a:r>
            <a:endParaRPr kumimoji="1" lang="en-US" altLang="ja-JP" dirty="0"/>
          </a:p>
          <a:p>
            <a:r>
              <a:rPr kumimoji="1" lang="ja-JP" altLang="en-US" dirty="0"/>
              <a:t>並行処理 </a:t>
            </a:r>
            <a:r>
              <a:rPr kumimoji="1" lang="en-US" altLang="ja-JP" dirty="0"/>
              <a:t>concurrent processing </a:t>
            </a:r>
            <a:r>
              <a:rPr kumimoji="1" lang="ja-JP" altLang="en-US" dirty="0"/>
              <a:t>と言います。</a:t>
            </a:r>
            <a:endParaRPr kumimoji="1" lang="en-US" altLang="ja-JP" dirty="0"/>
          </a:p>
          <a:p>
            <a:r>
              <a:rPr kumimoji="1" lang="ja-JP" altLang="en-US" dirty="0"/>
              <a:t>並行処理では、あくまで同時に実行されているように見えるだけで、</a:t>
            </a:r>
            <a:endParaRPr kumimoji="1" lang="en-US" altLang="ja-JP" dirty="0"/>
          </a:p>
          <a:p>
            <a:r>
              <a:rPr kumimoji="1" lang="ja-JP" altLang="en-US" dirty="0"/>
              <a:t>実際には同時に実行されているプロセスは</a:t>
            </a:r>
            <a:r>
              <a:rPr kumimoji="1" lang="en-US" altLang="ja-JP" dirty="0"/>
              <a:t>1</a:t>
            </a:r>
            <a:r>
              <a:rPr kumimoji="1" lang="ja-JP" altLang="en-US" dirty="0"/>
              <a:t>つだけです。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a:t>
            </a:fld>
            <a:endParaRPr lang="en-US" altLang="ja-JP"/>
          </a:p>
        </p:txBody>
      </p:sp>
    </p:spTree>
    <p:extLst>
      <p:ext uri="{BB962C8B-B14F-4D97-AF65-F5344CB8AC3E}">
        <p14:creationId xmlns:p14="http://schemas.microsoft.com/office/powerpoint/2010/main" val="222412265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処理時間順と残余処理時間順を比較してみましょう。</a:t>
            </a:r>
            <a:endParaRPr kumimoji="1" lang="en-US" altLang="ja-JP" dirty="0"/>
          </a:p>
          <a:p>
            <a:r>
              <a:rPr kumimoji="1" lang="ja-JP" altLang="en-US" dirty="0"/>
              <a:t>プロセス</a:t>
            </a:r>
            <a:r>
              <a:rPr kumimoji="1" lang="en-US" altLang="ja-JP" dirty="0"/>
              <a:t>1,2,3 </a:t>
            </a:r>
            <a:r>
              <a:rPr kumimoji="1" lang="ja-JP" altLang="en-US" dirty="0"/>
              <a:t>がそれぞれ時刻</a:t>
            </a:r>
            <a:r>
              <a:rPr kumimoji="1" lang="en-US" altLang="ja-JP" dirty="0"/>
              <a:t>0, 5, 10 </a:t>
            </a:r>
            <a:r>
              <a:rPr kumimoji="1" lang="ja-JP" altLang="en-US" dirty="0"/>
              <a:t>で到着したとします。</a:t>
            </a:r>
            <a:endParaRPr kumimoji="1" lang="en-US" altLang="ja-JP" dirty="0"/>
          </a:p>
          <a:p>
            <a:r>
              <a:rPr kumimoji="1" lang="ja-JP" altLang="en-US" dirty="0"/>
              <a:t>時刻</a:t>
            </a:r>
            <a:r>
              <a:rPr kumimoji="1" lang="en-US" altLang="ja-JP" dirty="0"/>
              <a:t>0</a:t>
            </a:r>
            <a:r>
              <a:rPr kumimoji="1" lang="ja-JP" altLang="en-US" dirty="0"/>
              <a:t>では、プロセス</a:t>
            </a:r>
            <a:r>
              <a:rPr kumimoji="1" lang="en-US" altLang="ja-JP" dirty="0"/>
              <a:t>1</a:t>
            </a:r>
            <a:r>
              <a:rPr kumimoji="1" lang="ja-JP" altLang="en-US" dirty="0"/>
              <a:t>しか到着していませんので、</a:t>
            </a:r>
            <a:endParaRPr kumimoji="1" lang="en-US" altLang="ja-JP" dirty="0"/>
          </a:p>
          <a:p>
            <a:r>
              <a:rPr kumimoji="1" lang="ja-JP" altLang="en-US" dirty="0"/>
              <a:t>プロセス</a:t>
            </a:r>
            <a:r>
              <a:rPr kumimoji="1" lang="en-US" altLang="ja-JP" dirty="0"/>
              <a:t>1</a:t>
            </a:r>
            <a:r>
              <a:rPr kumimoji="1" lang="ja-JP" altLang="en-US" dirty="0"/>
              <a:t>を実行します。</a:t>
            </a:r>
            <a:endParaRPr kumimoji="1" lang="en-US" altLang="ja-JP" dirty="0"/>
          </a:p>
          <a:p>
            <a:r>
              <a:rPr kumimoji="1" lang="ja-JP" altLang="en-US" dirty="0"/>
              <a:t>時刻</a:t>
            </a:r>
            <a:r>
              <a:rPr kumimoji="1" lang="en-US" altLang="ja-JP" dirty="0"/>
              <a:t>5</a:t>
            </a:r>
            <a:r>
              <a:rPr kumimoji="1" lang="ja-JP" altLang="en-US" dirty="0"/>
              <a:t>でプロセス</a:t>
            </a:r>
            <a:r>
              <a:rPr kumimoji="1" lang="en-US" altLang="ja-JP" dirty="0"/>
              <a:t>2</a:t>
            </a:r>
            <a:r>
              <a:rPr kumimoji="1" lang="ja-JP" altLang="en-US" dirty="0"/>
              <a:t>が到着します。</a:t>
            </a:r>
            <a:endParaRPr kumimoji="1" lang="en-US" altLang="ja-JP" dirty="0"/>
          </a:p>
          <a:p>
            <a:r>
              <a:rPr kumimoji="1" lang="ja-JP" altLang="en-US" dirty="0"/>
              <a:t>処理時間順では、実行中のプロセス</a:t>
            </a:r>
            <a:r>
              <a:rPr kumimoji="1" lang="en-US" altLang="ja-JP" dirty="0"/>
              <a:t>1</a:t>
            </a:r>
            <a:r>
              <a:rPr kumimoji="1" lang="ja-JP" altLang="en-US" dirty="0"/>
              <a:t>はそのまま実行されます。</a:t>
            </a:r>
            <a:endParaRPr kumimoji="1" lang="en-US" altLang="ja-JP" dirty="0"/>
          </a:p>
          <a:p>
            <a:r>
              <a:rPr kumimoji="1" lang="ja-JP" altLang="en-US" dirty="0"/>
              <a:t>時刻</a:t>
            </a:r>
            <a:r>
              <a:rPr kumimoji="1" lang="en-US" altLang="ja-JP" dirty="0"/>
              <a:t>15</a:t>
            </a:r>
            <a:r>
              <a:rPr kumimoji="1" lang="ja-JP" altLang="en-US" dirty="0"/>
              <a:t>でプロセス</a:t>
            </a:r>
            <a:r>
              <a:rPr kumimoji="1" lang="en-US" altLang="ja-JP" dirty="0"/>
              <a:t>1</a:t>
            </a:r>
            <a:r>
              <a:rPr kumimoji="1" lang="ja-JP" altLang="en-US" dirty="0"/>
              <a:t>が終了すると、プロセス</a:t>
            </a:r>
            <a:r>
              <a:rPr kumimoji="1" lang="en-US" altLang="ja-JP" dirty="0"/>
              <a:t>2</a:t>
            </a:r>
            <a:r>
              <a:rPr kumimoji="1" lang="ja-JP" altLang="en-US" dirty="0"/>
              <a:t>とプロセス</a:t>
            </a:r>
            <a:r>
              <a:rPr kumimoji="1" lang="en-US" altLang="ja-JP" dirty="0"/>
              <a:t>3</a:t>
            </a:r>
            <a:r>
              <a:rPr kumimoji="1" lang="ja-JP" altLang="en-US" dirty="0"/>
              <a:t>の処理時間を比較し、</a:t>
            </a:r>
            <a:endParaRPr kumimoji="1" lang="en-US" altLang="ja-JP" dirty="0"/>
          </a:p>
          <a:p>
            <a:r>
              <a:rPr kumimoji="1" lang="ja-JP" altLang="en-US" dirty="0"/>
              <a:t>プロセス</a:t>
            </a:r>
            <a:r>
              <a:rPr kumimoji="1" lang="en-US" altLang="ja-JP" dirty="0"/>
              <a:t>2</a:t>
            </a:r>
            <a:r>
              <a:rPr kumimoji="1" lang="ja-JP" altLang="en-US" dirty="0"/>
              <a:t>が先に処理されます。</a:t>
            </a:r>
            <a:endParaRPr kumimoji="1" lang="en-US" altLang="ja-JP" dirty="0"/>
          </a:p>
          <a:p>
            <a:r>
              <a:rPr kumimoji="1" lang="ja-JP" altLang="en-US" dirty="0"/>
              <a:t>一方、残余処理時間順では、時刻</a:t>
            </a:r>
            <a:r>
              <a:rPr kumimoji="1" lang="en-US" altLang="ja-JP" dirty="0"/>
              <a:t>5</a:t>
            </a:r>
            <a:r>
              <a:rPr kumimoji="1" lang="ja-JP" altLang="en-US" dirty="0"/>
              <a:t>で、プロセス１の残りの処理時間</a:t>
            </a:r>
            <a:r>
              <a:rPr kumimoji="1" lang="en-US" altLang="ja-JP" dirty="0"/>
              <a:t>10</a:t>
            </a:r>
            <a:r>
              <a:rPr kumimoji="1" lang="ja-JP" altLang="en-US" dirty="0"/>
              <a:t>と</a:t>
            </a:r>
            <a:endParaRPr kumimoji="1" lang="en-US" altLang="ja-JP" dirty="0"/>
          </a:p>
          <a:p>
            <a:r>
              <a:rPr kumimoji="1" lang="ja-JP" altLang="en-US" dirty="0"/>
              <a:t>プロセス</a:t>
            </a:r>
            <a:r>
              <a:rPr kumimoji="1" lang="en-US" altLang="ja-JP" dirty="0"/>
              <a:t>2</a:t>
            </a:r>
            <a:r>
              <a:rPr kumimoji="1" lang="ja-JP" altLang="en-US" dirty="0"/>
              <a:t>の処理時間</a:t>
            </a:r>
            <a:r>
              <a:rPr kumimoji="1" lang="en-US" altLang="ja-JP" dirty="0"/>
              <a:t>5</a:t>
            </a:r>
            <a:r>
              <a:rPr kumimoji="1" lang="ja-JP" altLang="en-US" dirty="0"/>
              <a:t>を比較し、プロセス</a:t>
            </a:r>
            <a:r>
              <a:rPr kumimoji="1" lang="en-US" altLang="ja-JP" dirty="0"/>
              <a:t>2</a:t>
            </a:r>
            <a:r>
              <a:rPr kumimoji="1" lang="ja-JP" altLang="en-US" dirty="0"/>
              <a:t>の方が短いので</a:t>
            </a:r>
            <a:endParaRPr kumimoji="1" lang="en-US" altLang="ja-JP" dirty="0"/>
          </a:p>
          <a:p>
            <a:r>
              <a:rPr kumimoji="1" lang="ja-JP" altLang="en-US" dirty="0"/>
              <a:t>プロセス</a:t>
            </a:r>
            <a:r>
              <a:rPr kumimoji="1" lang="en-US" altLang="ja-JP" dirty="0"/>
              <a:t>2</a:t>
            </a:r>
            <a:r>
              <a:rPr kumimoji="1" lang="ja-JP" altLang="en-US" dirty="0"/>
              <a:t>を実行します。</a:t>
            </a:r>
            <a:endParaRPr kumimoji="1" lang="en-US" altLang="ja-JP" dirty="0"/>
          </a:p>
          <a:p>
            <a:r>
              <a:rPr kumimoji="1" lang="ja-JP" altLang="en-US" dirty="0"/>
              <a:t>時刻</a:t>
            </a:r>
            <a:r>
              <a:rPr kumimoji="1" lang="en-US" altLang="ja-JP" dirty="0"/>
              <a:t>10</a:t>
            </a:r>
            <a:r>
              <a:rPr kumimoji="1" lang="ja-JP" altLang="en-US" dirty="0"/>
              <a:t>でプロセス</a:t>
            </a:r>
            <a:r>
              <a:rPr kumimoji="1" lang="en-US" altLang="ja-JP" dirty="0"/>
              <a:t>2</a:t>
            </a:r>
            <a:r>
              <a:rPr kumimoji="1" lang="ja-JP" altLang="en-US" dirty="0"/>
              <a:t>が終了し、プロセス</a:t>
            </a:r>
            <a:r>
              <a:rPr kumimoji="1" lang="en-US" altLang="ja-JP" dirty="0"/>
              <a:t>3</a:t>
            </a:r>
            <a:r>
              <a:rPr kumimoji="1" lang="ja-JP" altLang="en-US" dirty="0"/>
              <a:t>が到着します。</a:t>
            </a:r>
            <a:endParaRPr kumimoji="1" lang="en-US" altLang="ja-JP" dirty="0"/>
          </a:p>
          <a:p>
            <a:r>
              <a:rPr kumimoji="1" lang="ja-JP" altLang="en-US" dirty="0"/>
              <a:t>プロセス</a:t>
            </a:r>
            <a:r>
              <a:rPr kumimoji="1" lang="en-US" altLang="ja-JP" dirty="0"/>
              <a:t>1</a:t>
            </a:r>
            <a:r>
              <a:rPr kumimoji="1" lang="ja-JP" altLang="en-US" dirty="0"/>
              <a:t>の残りの処理時間は</a:t>
            </a:r>
            <a:r>
              <a:rPr kumimoji="1" lang="en-US" altLang="ja-JP" dirty="0"/>
              <a:t>10</a:t>
            </a:r>
            <a:r>
              <a:rPr kumimoji="1" lang="ja-JP" altLang="en-US" dirty="0"/>
              <a:t>、プロセス</a:t>
            </a:r>
            <a:r>
              <a:rPr kumimoji="1" lang="en-US" altLang="ja-JP" dirty="0"/>
              <a:t>3</a:t>
            </a:r>
            <a:r>
              <a:rPr kumimoji="1" lang="ja-JP" altLang="en-US" dirty="0"/>
              <a:t>の処理時間は</a:t>
            </a:r>
            <a:r>
              <a:rPr kumimoji="1" lang="en-US" altLang="ja-JP" dirty="0"/>
              <a:t>15</a:t>
            </a:r>
            <a:r>
              <a:rPr kumimoji="1" lang="ja-JP" altLang="en-US" dirty="0"/>
              <a:t>ですので、プロセス</a:t>
            </a:r>
            <a:r>
              <a:rPr kumimoji="1" lang="en-US" altLang="ja-JP" dirty="0"/>
              <a:t>1</a:t>
            </a:r>
            <a:r>
              <a:rPr kumimoji="1" lang="ja-JP" altLang="en-US" dirty="0"/>
              <a:t>を先にします。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50</a:t>
            </a:fld>
            <a:endParaRPr lang="en-US" altLang="ja-JP"/>
          </a:p>
        </p:txBody>
      </p:sp>
    </p:spTree>
    <p:extLst>
      <p:ext uri="{BB962C8B-B14F-4D97-AF65-F5344CB8AC3E}">
        <p14:creationId xmlns:p14="http://schemas.microsoft.com/office/powerpoint/2010/main" val="281671971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優先度順 </a:t>
            </a:r>
            <a:r>
              <a:rPr kumimoji="1" lang="en-US" altLang="ja-JP" dirty="0"/>
              <a:t>priority dispatching </a:t>
            </a:r>
            <a:r>
              <a:rPr kumimoji="1" lang="ja-JP" altLang="en-US" dirty="0"/>
              <a:t>は、</a:t>
            </a:r>
            <a:endParaRPr kumimoji="1" lang="en-US" altLang="ja-JP" dirty="0"/>
          </a:p>
          <a:p>
            <a:r>
              <a:rPr kumimoji="1" lang="ja-JP" altLang="en-US" dirty="0"/>
              <a:t>各プロセスに優先順位を割り当て、優先順位の高いものから処理します。</a:t>
            </a:r>
            <a:endParaRPr kumimoji="1" lang="en-US" altLang="ja-JP" dirty="0"/>
          </a:p>
          <a:p>
            <a:r>
              <a:rPr kumimoji="1" lang="ja-JP" altLang="en-US" dirty="0"/>
              <a:t>このとき、デバイスハンドラ、処理時間の短いプロセス、重要なプロセスの優先順位を高くします。</a:t>
            </a:r>
            <a:endParaRPr kumimoji="1" lang="en-US" altLang="ja-JP" dirty="0"/>
          </a:p>
          <a:p>
            <a:r>
              <a:rPr kumimoji="1" lang="ja-JP" altLang="en-US" dirty="0"/>
              <a:t>優先度順の長所は、優先順位の高いプロセスが先に処理されることです。</a:t>
            </a:r>
            <a:endParaRPr kumimoji="1" lang="en-US" altLang="ja-JP" dirty="0"/>
          </a:p>
          <a:p>
            <a:r>
              <a:rPr kumimoji="1" lang="ja-JP" altLang="en-US" dirty="0"/>
              <a:t>一方、優先順位の低いプロセスはなかなか処理されない、</a:t>
            </a:r>
            <a:endParaRPr kumimoji="1" lang="en-US" altLang="ja-JP" dirty="0"/>
          </a:p>
          <a:p>
            <a:r>
              <a:rPr kumimoji="1" lang="ja-JP" altLang="en-US" dirty="0"/>
              <a:t>公平ではない、という欠点があります。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51</a:t>
            </a:fld>
            <a:endParaRPr lang="en-US" altLang="ja-JP"/>
          </a:p>
        </p:txBody>
      </p:sp>
    </p:spTree>
    <p:extLst>
      <p:ext uri="{BB962C8B-B14F-4D97-AF65-F5344CB8AC3E}">
        <p14:creationId xmlns:p14="http://schemas.microsoft.com/office/powerpoint/2010/main" val="24118285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a:t>
            </a:r>
            <a:r>
              <a:rPr kumimoji="1" lang="en-US" altLang="ja-JP" dirty="0"/>
              <a:t>1,2,3</a:t>
            </a:r>
            <a:r>
              <a:rPr kumimoji="1" lang="ja-JP" altLang="en-US" dirty="0"/>
              <a:t>にそれぞれ表の優先順位が割り振られていたとします。</a:t>
            </a:r>
            <a:endParaRPr kumimoji="1" lang="en-US" altLang="ja-JP" dirty="0"/>
          </a:p>
          <a:p>
            <a:r>
              <a:rPr kumimoji="1" lang="ja-JP" altLang="en-US" dirty="0"/>
              <a:t>数字が小さい方が優先順位が高いとします。</a:t>
            </a:r>
            <a:endParaRPr kumimoji="1" lang="en-US" altLang="ja-JP" dirty="0"/>
          </a:p>
          <a:p>
            <a:r>
              <a:rPr kumimoji="1" lang="ja-JP" altLang="en-US" dirty="0"/>
              <a:t>このとき、最も優先順位の高いプロセス</a:t>
            </a:r>
            <a:r>
              <a:rPr kumimoji="1" lang="en-US" altLang="ja-JP" dirty="0"/>
              <a:t>3</a:t>
            </a:r>
            <a:r>
              <a:rPr kumimoji="1" lang="ja-JP" altLang="en-US" dirty="0"/>
              <a:t>が先に処理されます。</a:t>
            </a:r>
            <a:endParaRPr kumimoji="1" lang="en-US" altLang="ja-JP" dirty="0"/>
          </a:p>
          <a:p>
            <a:r>
              <a:rPr kumimoji="1" lang="ja-JP" altLang="en-US" dirty="0"/>
              <a:t>続いてプロセス</a:t>
            </a:r>
            <a:r>
              <a:rPr kumimoji="1" lang="en-US" altLang="ja-JP" dirty="0"/>
              <a:t>2,1</a:t>
            </a:r>
            <a:r>
              <a:rPr kumimoji="1" lang="ja-JP" altLang="en-US" dirty="0"/>
              <a:t>の順に処理されます。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52</a:t>
            </a:fld>
            <a:endParaRPr lang="en-US" altLang="ja-JP"/>
          </a:p>
        </p:txBody>
      </p:sp>
    </p:spTree>
    <p:extLst>
      <p:ext uri="{BB962C8B-B14F-4D97-AF65-F5344CB8AC3E}">
        <p14:creationId xmlns:p14="http://schemas.microsoft.com/office/powerpoint/2010/main" val="22296678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優先度順の場合は、実行可能キューは優先度順に並べます。</a:t>
            </a:r>
            <a:endParaRPr kumimoji="1" lang="en-US" altLang="ja-JP" dirty="0"/>
          </a:p>
          <a:p>
            <a:r>
              <a:rPr kumimoji="1" lang="ja-JP" altLang="en-US" dirty="0"/>
              <a:t>この図では、優先順位</a:t>
            </a:r>
            <a:r>
              <a:rPr kumimoji="1" lang="en-US" altLang="ja-JP" dirty="0"/>
              <a:t>10, 13, 18 </a:t>
            </a:r>
            <a:r>
              <a:rPr kumimoji="1" lang="ja-JP" altLang="en-US" dirty="0"/>
              <a:t>と並んでいます。</a:t>
            </a:r>
            <a:endParaRPr kumimoji="1" lang="en-US" altLang="ja-JP" dirty="0"/>
          </a:p>
          <a:p>
            <a:r>
              <a:rPr kumimoji="1" lang="ja-JP" altLang="en-US" dirty="0"/>
              <a:t>新しいプロセスが来た場合は、実行可能キューのプロセスと優先順位を比較します。</a:t>
            </a:r>
            <a:endParaRPr kumimoji="1" lang="en-US" altLang="ja-JP" dirty="0"/>
          </a:p>
          <a:p>
            <a:r>
              <a:rPr kumimoji="1" lang="ja-JP" altLang="en-US" dirty="0"/>
              <a:t>新たに来た優先順位は</a:t>
            </a:r>
            <a:r>
              <a:rPr kumimoji="1" lang="en-US" altLang="ja-JP" dirty="0"/>
              <a:t>5</a:t>
            </a:r>
            <a:r>
              <a:rPr kumimoji="1" lang="ja-JP" altLang="en-US" dirty="0"/>
              <a:t>のプロセスが来た場合、</a:t>
            </a:r>
            <a:endParaRPr kumimoji="1" lang="en-US" altLang="ja-JP" dirty="0"/>
          </a:p>
          <a:p>
            <a:r>
              <a:rPr kumimoji="1" lang="ja-JP" altLang="en-US" dirty="0"/>
              <a:t>優先順位を比較して、</a:t>
            </a:r>
            <a:endParaRPr kumimoji="1" lang="en-US" altLang="ja-JP" dirty="0"/>
          </a:p>
          <a:p>
            <a:r>
              <a:rPr kumimoji="1" lang="ja-JP" altLang="en-US" dirty="0"/>
              <a:t>プロセス</a:t>
            </a:r>
            <a:r>
              <a:rPr kumimoji="1" lang="en-US" altLang="ja-JP" dirty="0"/>
              <a:t>10</a:t>
            </a:r>
            <a:r>
              <a:rPr kumimoji="1" lang="ja-JP" altLang="en-US" dirty="0"/>
              <a:t>は先頭に割込みます。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53</a:t>
            </a:fld>
            <a:endParaRPr lang="en-US" altLang="ja-JP"/>
          </a:p>
        </p:txBody>
      </p:sp>
    </p:spTree>
    <p:extLst>
      <p:ext uri="{BB962C8B-B14F-4D97-AF65-F5344CB8AC3E}">
        <p14:creationId xmlns:p14="http://schemas.microsoft.com/office/powerpoint/2010/main" val="58747959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するとこのように、残りのプロセスは後ろに押しやられます。</a:t>
            </a:r>
            <a:endParaRPr kumimoji="1" lang="en-US" altLang="ja-JP" dirty="0"/>
          </a:p>
          <a:p>
            <a:r>
              <a:rPr kumimoji="1" lang="ja-JP" altLang="en-US" dirty="0"/>
              <a:t>このように、優先度順では、新しいプロセスが来ると、</a:t>
            </a:r>
            <a:endParaRPr kumimoji="1" lang="en-US" altLang="ja-JP" dirty="0"/>
          </a:p>
          <a:p>
            <a:r>
              <a:rPr kumimoji="1" lang="ja-JP" altLang="en-US" dirty="0"/>
              <a:t>優先度順にならぶように実行可能キューに加えます。</a:t>
            </a:r>
            <a:endParaRPr kumimoji="1" lang="en-US" altLang="ja-JP" dirty="0"/>
          </a:p>
          <a:p>
            <a:r>
              <a:rPr kumimoji="1" lang="ja-JP" altLang="en-US" dirty="0"/>
              <a:t>ここでは実行可能状態のプロセスと優先順位を比較しましたが、</a:t>
            </a:r>
            <a:endParaRPr kumimoji="1" lang="en-US" altLang="ja-JP" dirty="0"/>
          </a:p>
          <a:p>
            <a:r>
              <a:rPr kumimoji="1" lang="ja-JP" altLang="en-US" dirty="0"/>
              <a:t>実行中のプロセスとも比較する場合もあります。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54</a:t>
            </a:fld>
            <a:endParaRPr lang="en-US" altLang="ja-JP"/>
          </a:p>
        </p:txBody>
      </p:sp>
    </p:spTree>
    <p:extLst>
      <p:ext uri="{BB962C8B-B14F-4D97-AF65-F5344CB8AC3E}">
        <p14:creationId xmlns:p14="http://schemas.microsoft.com/office/powerpoint/2010/main" val="143432108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多重フィードバックは、キューを優先度別に多重化し、</a:t>
            </a:r>
            <a:endParaRPr kumimoji="1" lang="en-US" altLang="ja-JP" dirty="0"/>
          </a:p>
          <a:p>
            <a:r>
              <a:rPr kumimoji="1" lang="ja-JP" altLang="en-US" dirty="0"/>
              <a:t>優先度の高いキューから先に処理します。</a:t>
            </a:r>
            <a:endParaRPr kumimoji="1" lang="en-US" altLang="ja-JP" dirty="0"/>
          </a:p>
          <a:p>
            <a:r>
              <a:rPr kumimoji="1" lang="ja-JP" altLang="en-US" dirty="0"/>
              <a:t>新しく到着したプロセスは、優先度の高いキューに入れられます。</a:t>
            </a:r>
            <a:endParaRPr kumimoji="1" lang="en-US" altLang="ja-JP" dirty="0"/>
          </a:p>
          <a:p>
            <a:r>
              <a:rPr kumimoji="1" lang="ja-JP" altLang="en-US" dirty="0"/>
              <a:t>一度処理してタイムアウトしたプロセスは優先度の低いキューに入れられます。</a:t>
            </a:r>
            <a:endParaRPr kumimoji="1" lang="en-US" altLang="ja-JP" dirty="0"/>
          </a:p>
          <a:p>
            <a:r>
              <a:rPr kumimoji="1" lang="ja-JP" altLang="en-US" dirty="0"/>
              <a:t>多重フィードバックの長所は、処理時間の短いプロセスが先に処理されることです。</a:t>
            </a:r>
            <a:endParaRPr kumimoji="1" lang="en-US" altLang="ja-JP" dirty="0"/>
          </a:p>
          <a:p>
            <a:r>
              <a:rPr kumimoji="1" lang="ja-JP" altLang="en-US" dirty="0"/>
              <a:t>一方、短所は、処理時間の長いプロセスは後まわしにされることです。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55</a:t>
            </a:fld>
            <a:endParaRPr lang="en-US" altLang="ja-JP"/>
          </a:p>
        </p:txBody>
      </p:sp>
    </p:spTree>
    <p:extLst>
      <p:ext uri="{BB962C8B-B14F-4D97-AF65-F5344CB8AC3E}">
        <p14:creationId xmlns:p14="http://schemas.microsoft.com/office/powerpoint/2010/main" val="106798913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多重フィードバックは、優先度の異なる実行可能キューが複数あります。</a:t>
            </a:r>
            <a:endParaRPr kumimoji="1" lang="en-US" altLang="ja-JP" dirty="0"/>
          </a:p>
          <a:p>
            <a:r>
              <a:rPr kumimoji="1" lang="ja-JP" altLang="en-US" dirty="0"/>
              <a:t>新しいプロセスは、高優先度キューの末尾に加えられます。</a:t>
            </a:r>
            <a:endParaRPr kumimoji="1" lang="en-US" altLang="ja-JP" dirty="0"/>
          </a:p>
          <a:p>
            <a:r>
              <a:rPr kumimoji="1" lang="ja-JP" altLang="en-US" dirty="0"/>
              <a:t>高優先度キューの先頭のプロセスから順番に実行可能になります。</a:t>
            </a:r>
            <a:endParaRPr kumimoji="1" lang="en-US" altLang="ja-JP" dirty="0"/>
          </a:p>
          <a:p>
            <a:r>
              <a:rPr kumimoji="1" lang="ja-JP" altLang="en-US" dirty="0"/>
              <a:t>プロセッサを割り当てられたプロセスは、一定時間経つとタイムアウトします</a:t>
            </a:r>
            <a:endParaRPr kumimoji="1" lang="en-US" altLang="ja-JP" dirty="0"/>
          </a:p>
          <a:p>
            <a:r>
              <a:rPr kumimoji="1" lang="ja-JP" altLang="en-US" dirty="0"/>
              <a:t>このとき、タイムアウトしたプロセスは、</a:t>
            </a:r>
            <a:r>
              <a:rPr kumimoji="1" lang="en-US" altLang="ja-JP" dirty="0"/>
              <a:t>1</a:t>
            </a:r>
            <a:r>
              <a:rPr kumimoji="1" lang="ja-JP" altLang="en-US" dirty="0"/>
              <a:t>段階優先度の低いキューに入れられます。</a:t>
            </a:r>
            <a:endParaRPr kumimoji="1" lang="en-US" altLang="ja-JP" dirty="0"/>
          </a:p>
          <a:p>
            <a:r>
              <a:rPr kumimoji="1" lang="ja-JP" altLang="en-US" dirty="0"/>
              <a:t>優先度の低いキューのプロセスは、優先度の高いキューのプロセスが無くなってから実行されます。</a:t>
            </a:r>
            <a:endParaRPr kumimoji="1" lang="en-US" altLang="ja-JP" dirty="0"/>
          </a:p>
          <a:p>
            <a:r>
              <a:rPr kumimoji="1" lang="ja-JP" altLang="en-US" dirty="0"/>
              <a:t>そこでもタイムアウトすると、さらに優先度の低いキューに入れられます。</a:t>
            </a:r>
            <a:endParaRPr kumimoji="1" lang="en-US" altLang="ja-JP" dirty="0"/>
          </a:p>
          <a:p>
            <a:r>
              <a:rPr kumimoji="1" lang="ja-JP" altLang="en-US" dirty="0"/>
              <a:t>結果として、何度もタイムアウトする、つまり、処理時間の長いプロセス</a:t>
            </a:r>
            <a:endParaRPr kumimoji="1" lang="en-US" altLang="ja-JP" dirty="0"/>
          </a:p>
          <a:p>
            <a:r>
              <a:rPr kumimoji="1" lang="ja-JP" altLang="en-US" dirty="0"/>
              <a:t>優先度が低くなりますので、</a:t>
            </a:r>
            <a:endParaRPr kumimoji="1" lang="en-US" altLang="ja-JP" dirty="0"/>
          </a:p>
          <a:p>
            <a:r>
              <a:rPr kumimoji="1" lang="ja-JP" altLang="en-US" dirty="0"/>
              <a:t>処理時間が短いプロセスが先に処理され、処理時間が長いプロセスが後回しになります。</a:t>
            </a:r>
            <a:endParaRPr kumimoji="1" lang="en-US" altLang="ja-JP" dirty="0"/>
          </a:p>
          <a:p>
            <a:r>
              <a:rPr kumimoji="1" lang="ja-JP" altLang="en-US" dirty="0"/>
              <a:t>予め処理時間の予測が必要な処理時間順や残余処理時間順と異なり、</a:t>
            </a:r>
            <a:endParaRPr kumimoji="1" lang="en-US" altLang="ja-JP" dirty="0"/>
          </a:p>
          <a:p>
            <a:r>
              <a:rPr kumimoji="1" lang="ja-JP" altLang="en-US" dirty="0"/>
              <a:t>多重フィードバックは処理時間を予測しなくても、処理時間の長いプロセスは</a:t>
            </a:r>
            <a:endParaRPr kumimoji="1" lang="en-US" altLang="ja-JP" dirty="0"/>
          </a:p>
          <a:p>
            <a:r>
              <a:rPr kumimoji="1" lang="ja-JP" altLang="en-US" dirty="0"/>
              <a:t>自動的に優先度が低くなります。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56</a:t>
            </a:fld>
            <a:endParaRPr lang="en-US" altLang="ja-JP"/>
          </a:p>
        </p:txBody>
      </p:sp>
    </p:spTree>
    <p:extLst>
      <p:ext uri="{BB962C8B-B14F-4D97-AF65-F5344CB8AC3E}">
        <p14:creationId xmlns:p14="http://schemas.microsoft.com/office/powerpoint/2010/main" val="235269868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多重フィードバックにすると、高優先度のプロセスが先に処理されますので、</a:t>
            </a:r>
            <a:endParaRPr kumimoji="1" lang="en-US" altLang="ja-JP" dirty="0"/>
          </a:p>
          <a:p>
            <a:r>
              <a:rPr kumimoji="1" lang="ja-JP" altLang="en-US" dirty="0"/>
              <a:t>不公平が生じます。</a:t>
            </a:r>
            <a:endParaRPr kumimoji="1" lang="en-US" altLang="ja-JP" dirty="0"/>
          </a:p>
          <a:p>
            <a:r>
              <a:rPr kumimoji="1" lang="ja-JP" altLang="en-US" dirty="0"/>
              <a:t>先ほど説明しましたように、処理時間の長いプロセスが優先度が低くなります。</a:t>
            </a:r>
            <a:endParaRPr kumimoji="1" lang="en-US" altLang="ja-JP" dirty="0"/>
          </a:p>
          <a:p>
            <a:r>
              <a:rPr kumimoji="1" lang="ja-JP" altLang="en-US" dirty="0"/>
              <a:t>そこで、優先度別に、タイムスライスをかえてやります。</a:t>
            </a:r>
            <a:endParaRPr kumimoji="1" lang="en-US" altLang="ja-JP" dirty="0"/>
          </a:p>
          <a:p>
            <a:r>
              <a:rPr kumimoji="1" lang="ja-JP" altLang="en-US" dirty="0"/>
              <a:t>優先度の高いプロセスのタイムスライスを短く、</a:t>
            </a:r>
            <a:endParaRPr kumimoji="1" lang="en-US" altLang="ja-JP" dirty="0"/>
          </a:p>
          <a:p>
            <a:r>
              <a:rPr kumimoji="1" lang="ja-JP" altLang="en-US" dirty="0"/>
              <a:t>優先度の低いプロセスのタイムスライスを長くします。</a:t>
            </a:r>
            <a:endParaRPr kumimoji="1" lang="en-US" altLang="ja-JP" dirty="0"/>
          </a:p>
          <a:p>
            <a:r>
              <a:rPr kumimoji="1" lang="ja-JP" altLang="en-US" dirty="0"/>
              <a:t>こうすると優先度の低いプロセスは、なかなか順番がまわってきませんが、</a:t>
            </a:r>
            <a:endParaRPr kumimoji="1" lang="en-US" altLang="ja-JP" dirty="0"/>
          </a:p>
          <a:p>
            <a:r>
              <a:rPr kumimoji="1" lang="ja-JP" altLang="en-US" dirty="0"/>
              <a:t>一旦順番がくれば、じっくり時間を掛けて処理してもらえます。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57</a:t>
            </a:fld>
            <a:endParaRPr lang="en-US" altLang="ja-JP"/>
          </a:p>
        </p:txBody>
      </p:sp>
    </p:spTree>
    <p:extLst>
      <p:ext uri="{BB962C8B-B14F-4D97-AF65-F5344CB8AC3E}">
        <p14:creationId xmlns:p14="http://schemas.microsoft.com/office/powerpoint/2010/main" val="174295602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それでは、スケジューリングの例を見てみましょう。</a:t>
            </a:r>
            <a:endParaRPr kumimoji="1" lang="en-US" altLang="ja-JP" dirty="0"/>
          </a:p>
          <a:p>
            <a:r>
              <a:rPr kumimoji="1" lang="ja-JP" altLang="en-US" dirty="0"/>
              <a:t>表のような</a:t>
            </a:r>
            <a:r>
              <a:rPr kumimoji="1" lang="en-US" altLang="ja-JP" dirty="0"/>
              <a:t>3</a:t>
            </a:r>
            <a:r>
              <a:rPr kumimoji="1" lang="ja-JP" altLang="en-US" dirty="0"/>
              <a:t>つのプロセスをスケジューリングする場合を考えます。</a:t>
            </a:r>
            <a:endParaRPr kumimoji="1" lang="en-US" altLang="ja-JP" dirty="0"/>
          </a:p>
          <a:p>
            <a:r>
              <a:rPr kumimoji="1" lang="en-US" altLang="ja-JP" dirty="0"/>
              <a:t>3</a:t>
            </a:r>
            <a:r>
              <a:rPr kumimoji="1" lang="ja-JP" altLang="en-US" dirty="0"/>
              <a:t>つのプロセスの到着順は</a:t>
            </a:r>
            <a:r>
              <a:rPr kumimoji="1" lang="en-US" altLang="ja-JP" dirty="0"/>
              <a:t>6</a:t>
            </a:r>
            <a:r>
              <a:rPr kumimoji="1" lang="ja-JP" altLang="en-US" dirty="0"/>
              <a:t>通りのパターンが考えられます。</a:t>
            </a:r>
            <a:endParaRPr kumimoji="1" lang="en-US" altLang="ja-JP" dirty="0"/>
          </a:p>
          <a:p>
            <a:r>
              <a:rPr kumimoji="1" lang="ja-JP" altLang="en-US" dirty="0"/>
              <a:t>このそれぞれの場合で到着順で処理した場合を考えてみましょう。</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58</a:t>
            </a:fld>
            <a:endParaRPr lang="en-US" altLang="ja-JP"/>
          </a:p>
        </p:txBody>
      </p:sp>
    </p:spTree>
    <p:extLst>
      <p:ext uri="{BB962C8B-B14F-4D97-AF65-F5344CB8AC3E}">
        <p14:creationId xmlns:p14="http://schemas.microsoft.com/office/powerpoint/2010/main" val="160491724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それぞれの到着順で、各プロセスの終了時刻を求めます、</a:t>
            </a:r>
            <a:endParaRPr kumimoji="1" lang="en-US" altLang="ja-JP" dirty="0"/>
          </a:p>
          <a:p>
            <a:r>
              <a:rPr kumimoji="1" lang="ja-JP" altLang="en-US" dirty="0"/>
              <a:t>プロセス</a:t>
            </a:r>
            <a:r>
              <a:rPr kumimoji="1" lang="en-US" altLang="ja-JP" dirty="0"/>
              <a:t>1,2,3</a:t>
            </a:r>
            <a:r>
              <a:rPr kumimoji="1" lang="ja-JP" altLang="en-US" dirty="0"/>
              <a:t>の順に来た場合、プロセス</a:t>
            </a:r>
            <a:r>
              <a:rPr kumimoji="1" lang="en-US" altLang="ja-JP" dirty="0"/>
              <a:t>1</a:t>
            </a:r>
            <a:r>
              <a:rPr kumimoji="1" lang="ja-JP" altLang="en-US" dirty="0"/>
              <a:t>は時刻</a:t>
            </a:r>
            <a:r>
              <a:rPr kumimoji="1" lang="en-US" altLang="ja-JP" dirty="0"/>
              <a:t>10</a:t>
            </a:r>
            <a:r>
              <a:rPr kumimoji="1" lang="ja-JP" altLang="en-US" dirty="0"/>
              <a:t>で終了、</a:t>
            </a:r>
            <a:endParaRPr kumimoji="1" lang="en-US" altLang="ja-JP" dirty="0"/>
          </a:p>
          <a:p>
            <a:r>
              <a:rPr kumimoji="1" lang="ja-JP" altLang="en-US" dirty="0"/>
              <a:t>プロセス</a:t>
            </a:r>
            <a:r>
              <a:rPr kumimoji="1" lang="en-US" altLang="ja-JP" dirty="0"/>
              <a:t>2</a:t>
            </a:r>
            <a:r>
              <a:rPr kumimoji="1" lang="ja-JP" altLang="en-US" dirty="0"/>
              <a:t>は時刻</a:t>
            </a:r>
            <a:r>
              <a:rPr kumimoji="1" lang="en-US" altLang="ja-JP" dirty="0"/>
              <a:t>15</a:t>
            </a:r>
            <a:r>
              <a:rPr kumimoji="1" lang="ja-JP" altLang="en-US" dirty="0"/>
              <a:t>で終了、プロセス</a:t>
            </a:r>
            <a:r>
              <a:rPr kumimoji="1" lang="en-US" altLang="ja-JP" dirty="0"/>
              <a:t>3</a:t>
            </a:r>
            <a:r>
              <a:rPr kumimoji="1" lang="ja-JP" altLang="en-US" dirty="0"/>
              <a:t>は時刻</a:t>
            </a:r>
            <a:r>
              <a:rPr kumimoji="1" lang="en-US" altLang="ja-JP" dirty="0"/>
              <a:t>35</a:t>
            </a:r>
            <a:r>
              <a:rPr kumimoji="1" lang="ja-JP" altLang="en-US" dirty="0"/>
              <a:t>で終了します。</a:t>
            </a:r>
            <a:endParaRPr kumimoji="1" lang="en-US" altLang="ja-JP" dirty="0"/>
          </a:p>
          <a:p>
            <a:r>
              <a:rPr kumimoji="1" lang="en-US" altLang="ja-JP" dirty="0"/>
              <a:t>3</a:t>
            </a:r>
            <a:r>
              <a:rPr kumimoji="1" lang="ja-JP" altLang="en-US" dirty="0"/>
              <a:t>つのプロセスの終了時刻の平均、平均ターンアラウンド時間を求めると、</a:t>
            </a:r>
            <a:r>
              <a:rPr kumimoji="1" lang="en-US" altLang="ja-JP" dirty="0"/>
              <a:t>20</a:t>
            </a:r>
            <a:r>
              <a:rPr kumimoji="1" lang="ja-JP" altLang="en-US" dirty="0"/>
              <a:t>になります。</a:t>
            </a:r>
            <a:endParaRPr kumimoji="1" lang="en-US" altLang="ja-JP" dirty="0"/>
          </a:p>
          <a:p>
            <a:r>
              <a:rPr kumimoji="1" lang="ja-JP" altLang="en-US" dirty="0"/>
              <a:t>同様に、</a:t>
            </a:r>
            <a:r>
              <a:rPr kumimoji="1" lang="en-US" altLang="ja-JP" dirty="0"/>
              <a:t>1,3,2 </a:t>
            </a:r>
            <a:r>
              <a:rPr kumimoji="1" lang="ja-JP" altLang="en-US" dirty="0"/>
              <a:t>の順で到着した場合は平均ターンアラウンド時間は</a:t>
            </a:r>
            <a:r>
              <a:rPr kumimoji="1" lang="en-US" altLang="ja-JP" dirty="0"/>
              <a:t>25</a:t>
            </a:r>
            <a:r>
              <a:rPr kumimoji="1" lang="ja-JP" altLang="en-US" dirty="0"/>
              <a:t>、</a:t>
            </a:r>
            <a:endParaRPr kumimoji="1" lang="en-US" altLang="ja-JP" dirty="0"/>
          </a:p>
          <a:p>
            <a:r>
              <a:rPr kumimoji="1" lang="en-US" altLang="ja-JP" dirty="0"/>
              <a:t>2,1,3 </a:t>
            </a:r>
            <a:r>
              <a:rPr kumimoji="1" lang="ja-JP" altLang="en-US" dirty="0"/>
              <a:t>の順で到着した場合は平均ターンアラウンド時間は</a:t>
            </a:r>
            <a:r>
              <a:rPr kumimoji="1" lang="en-US" altLang="ja-JP" dirty="0"/>
              <a:t>18</a:t>
            </a:r>
            <a:r>
              <a:rPr kumimoji="1" lang="ja-JP" altLang="en-US" dirty="0"/>
              <a:t>となります。</a:t>
            </a:r>
            <a:endParaRPr kumimoji="1" lang="en-US" altLang="ja-JP" dirty="0"/>
          </a:p>
          <a:p>
            <a:r>
              <a:rPr kumimoji="1" lang="ja-JP" altLang="en-US" dirty="0"/>
              <a:t>他の到着順序の場合も求めるとこうなります。</a:t>
            </a:r>
            <a:endParaRPr kumimoji="1" lang="en-US" altLang="ja-JP" dirty="0"/>
          </a:p>
          <a:p>
            <a:r>
              <a:rPr kumimoji="1" lang="ja-JP" altLang="en-US" dirty="0"/>
              <a:t>平均ターンアラウンド時間は、プロセス</a:t>
            </a:r>
            <a:r>
              <a:rPr kumimoji="1" lang="en-US" altLang="ja-JP" dirty="0"/>
              <a:t>2,1,3 </a:t>
            </a:r>
            <a:r>
              <a:rPr kumimoji="1" lang="ja-JP" altLang="en-US" dirty="0"/>
              <a:t>の順で到着した場合は最も短くなり、</a:t>
            </a:r>
            <a:endParaRPr kumimoji="1" lang="en-US" altLang="ja-JP" dirty="0"/>
          </a:p>
          <a:p>
            <a:r>
              <a:rPr kumimoji="1" lang="ja-JP" altLang="en-US" dirty="0"/>
              <a:t>プロセス</a:t>
            </a:r>
            <a:r>
              <a:rPr kumimoji="1" lang="en-US" altLang="ja-JP" dirty="0"/>
              <a:t>3,1,2 </a:t>
            </a:r>
            <a:r>
              <a:rPr kumimoji="1" lang="ja-JP" altLang="en-US" dirty="0"/>
              <a:t>の順で到着した場合が最も長くなります。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59</a:t>
            </a:fld>
            <a:endParaRPr lang="en-US" altLang="ja-JP"/>
          </a:p>
        </p:txBody>
      </p:sp>
    </p:spTree>
    <p:extLst>
      <p:ext uri="{BB962C8B-B14F-4D97-AF65-F5344CB8AC3E}">
        <p14:creationId xmlns:p14="http://schemas.microsoft.com/office/powerpoint/2010/main" val="2542915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並行処理と間違いやすい概念として、並列処理 </a:t>
            </a:r>
            <a:r>
              <a:rPr kumimoji="1" lang="en-US" altLang="ja-JP" dirty="0"/>
              <a:t>parallel processing </a:t>
            </a:r>
            <a:r>
              <a:rPr kumimoji="1" lang="ja-JP" altLang="en-US" dirty="0"/>
              <a:t>があります。</a:t>
            </a:r>
            <a:endParaRPr kumimoji="1" lang="en-US" altLang="ja-JP" dirty="0"/>
          </a:p>
          <a:p>
            <a:r>
              <a:rPr kumimoji="1" lang="ja-JP" altLang="en-US" dirty="0"/>
              <a:t>こちらは、プロセスを分割して、複数のプロセッサで同時に処理することです。</a:t>
            </a:r>
            <a:endParaRPr kumimoji="1" lang="en-US" altLang="ja-JP" dirty="0"/>
          </a:p>
          <a:p>
            <a:r>
              <a:rPr kumimoji="1" lang="ja-JP" altLang="en-US" dirty="0"/>
              <a:t>並列処理は、実際に同時に実行しています。</a:t>
            </a:r>
            <a:endParaRPr kumimoji="1" lang="en-US" altLang="ja-JP" dirty="0"/>
          </a:p>
          <a:p>
            <a:r>
              <a:rPr kumimoji="1" lang="ja-JP" altLang="en-US" dirty="0"/>
              <a:t>ですので、名前は似ていますが、</a:t>
            </a:r>
            <a:endParaRPr kumimoji="1" lang="en-US" altLang="ja-JP" dirty="0"/>
          </a:p>
          <a:p>
            <a:r>
              <a:rPr kumimoji="1" lang="ja-JP" altLang="en-US" dirty="0"/>
              <a:t>あくまで見かけ上の同時実行である並行処理と本当に同時実行している並列処理は異なります。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a:t>
            </a:fld>
            <a:endParaRPr lang="en-US" altLang="ja-JP"/>
          </a:p>
        </p:txBody>
      </p:sp>
    </p:spTree>
    <p:extLst>
      <p:ext uri="{BB962C8B-B14F-4D97-AF65-F5344CB8AC3E}">
        <p14:creationId xmlns:p14="http://schemas.microsoft.com/office/powerpoint/2010/main" val="2804486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それぞれの平均ターンアラウンド時間を比べると</a:t>
            </a:r>
            <a:endParaRPr kumimoji="1" lang="en-US" altLang="ja-JP" dirty="0"/>
          </a:p>
          <a:p>
            <a:r>
              <a:rPr kumimoji="1" lang="ja-JP" altLang="en-US" dirty="0"/>
              <a:t>処理時間が短い順にプロセスが来ると平均ターンアラウンド時間が短くなり、</a:t>
            </a:r>
            <a:endParaRPr kumimoji="1" lang="en-US" altLang="ja-JP" dirty="0"/>
          </a:p>
          <a:p>
            <a:r>
              <a:rPr kumimoji="1" lang="ja-JP" altLang="en-US" dirty="0"/>
              <a:t>処理時間が長い順にプロセスが来ると平均ターンアラウンド時間が長くなることがわかります。</a:t>
            </a:r>
            <a:endParaRPr kumimoji="1" lang="en-US" altLang="ja-JP" dirty="0"/>
          </a:p>
          <a:p>
            <a:r>
              <a:rPr kumimoji="1" lang="ja-JP" altLang="en-US" dirty="0"/>
              <a:t>つまり、到着順は、先に処理時間が長いプロセスが来ると効率が悪くなります。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60</a:t>
            </a:fld>
            <a:endParaRPr lang="en-US" altLang="ja-JP"/>
          </a:p>
        </p:txBody>
      </p:sp>
    </p:spTree>
    <p:extLst>
      <p:ext uri="{BB962C8B-B14F-4D97-AF65-F5344CB8AC3E}">
        <p14:creationId xmlns:p14="http://schemas.microsoft.com/office/powerpoint/2010/main" val="97285197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処理時間順の場合は、到着順に関係なく処理時間の短い順に処理しますので、</a:t>
            </a:r>
            <a:endParaRPr kumimoji="1" lang="en-US" altLang="ja-JP" dirty="0"/>
          </a:p>
          <a:p>
            <a:r>
              <a:rPr kumimoji="1" lang="ja-JP" altLang="en-US" dirty="0"/>
              <a:t>平均ターンアラウンド時間は短くなります。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61</a:t>
            </a:fld>
            <a:endParaRPr lang="en-US" altLang="ja-JP"/>
          </a:p>
        </p:txBody>
      </p:sp>
    </p:spTree>
    <p:extLst>
      <p:ext uri="{BB962C8B-B14F-4D97-AF65-F5344CB8AC3E}">
        <p14:creationId xmlns:p14="http://schemas.microsoft.com/office/powerpoint/2010/main" val="99999298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ラウンドロビンの場合はどうでしょう。</a:t>
            </a:r>
            <a:endParaRPr kumimoji="1" lang="en-US" altLang="ja-JP" dirty="0"/>
          </a:p>
          <a:p>
            <a:r>
              <a:rPr kumimoji="1" lang="ja-JP" altLang="en-US" dirty="0"/>
              <a:t>さきほどの</a:t>
            </a:r>
            <a:r>
              <a:rPr kumimoji="1" lang="en-US" altLang="ja-JP" dirty="0"/>
              <a:t>3</a:t>
            </a:r>
            <a:r>
              <a:rPr kumimoji="1" lang="ja-JP" altLang="en-US" dirty="0"/>
              <a:t>つのプロセスに対して、</a:t>
            </a:r>
            <a:endParaRPr kumimoji="1" lang="en-US" altLang="ja-JP" dirty="0"/>
          </a:p>
          <a:p>
            <a:r>
              <a:rPr kumimoji="1" lang="ja-JP" altLang="en-US" dirty="0"/>
              <a:t>タイムスライス</a:t>
            </a:r>
            <a:r>
              <a:rPr kumimoji="1" lang="en-US" altLang="ja-JP" dirty="0"/>
              <a:t>4</a:t>
            </a:r>
            <a:r>
              <a:rPr kumimoji="1" lang="ja-JP" altLang="en-US" dirty="0"/>
              <a:t>の場合の平均ターンアラウンド時間を求めてみます。</a:t>
            </a:r>
            <a:endParaRPr kumimoji="1" lang="en-US" altLang="ja-JP" dirty="0"/>
          </a:p>
          <a:p>
            <a:r>
              <a:rPr kumimoji="1" lang="ja-JP" altLang="en-US" dirty="0"/>
              <a:t>プロセス</a:t>
            </a:r>
            <a:r>
              <a:rPr kumimoji="1" lang="en-US" altLang="ja-JP" dirty="0"/>
              <a:t>1,2,3 </a:t>
            </a:r>
            <a:r>
              <a:rPr kumimoji="1" lang="ja-JP" altLang="en-US" dirty="0"/>
              <a:t>の順で到着した場合、このように処理されます。</a:t>
            </a:r>
            <a:endParaRPr kumimoji="1" lang="en-US" altLang="ja-JP" dirty="0"/>
          </a:p>
          <a:p>
            <a:r>
              <a:rPr kumimoji="1" lang="ja-JP" altLang="en-US" dirty="0"/>
              <a:t>このとき平均ターンアラウンド時間は</a:t>
            </a:r>
            <a:r>
              <a:rPr kumimoji="1" lang="en-US" altLang="ja-JP" dirty="0"/>
              <a:t>25</a:t>
            </a:r>
            <a:r>
              <a:rPr kumimoji="1" lang="ja-JP" altLang="en-US" dirty="0"/>
              <a:t>です。</a:t>
            </a:r>
            <a:endParaRPr kumimoji="1" lang="en-US" altLang="ja-JP" dirty="0"/>
          </a:p>
          <a:p>
            <a:r>
              <a:rPr kumimoji="1" lang="en-US" altLang="ja-JP" dirty="0"/>
              <a:t>3,1,2 </a:t>
            </a:r>
            <a:r>
              <a:rPr kumimoji="1" lang="ja-JP" altLang="en-US" dirty="0"/>
              <a:t>の順で到着した場合はこのように処理されｍ</a:t>
            </a:r>
            <a:endParaRPr kumimoji="1" lang="en-US" altLang="ja-JP" dirty="0"/>
          </a:p>
          <a:p>
            <a:r>
              <a:rPr kumimoji="1" lang="ja-JP" altLang="en-US" dirty="0"/>
              <a:t>平均ターンアラウンド時間は</a:t>
            </a:r>
            <a:r>
              <a:rPr kumimoji="1" lang="en-US" altLang="ja-JP" dirty="0"/>
              <a:t>28</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62</a:t>
            </a:fld>
            <a:endParaRPr lang="en-US" altLang="ja-JP"/>
          </a:p>
        </p:txBody>
      </p:sp>
    </p:spTree>
    <p:extLst>
      <p:ext uri="{BB962C8B-B14F-4D97-AF65-F5344CB8AC3E}">
        <p14:creationId xmlns:p14="http://schemas.microsoft.com/office/powerpoint/2010/main" val="314580821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到着順、処理時間順、ラウンドロビンのそれぞれの到着順序での</a:t>
            </a:r>
            <a:endParaRPr kumimoji="1" lang="en-US" altLang="ja-JP" dirty="0"/>
          </a:p>
          <a:p>
            <a:r>
              <a:rPr kumimoji="1" lang="ja-JP" altLang="en-US" dirty="0"/>
              <a:t>平均ターンアラウンド時間をもとめるとこうなります。</a:t>
            </a:r>
            <a:endParaRPr kumimoji="1" lang="en-US" altLang="ja-JP" dirty="0"/>
          </a:p>
          <a:p>
            <a:r>
              <a:rPr kumimoji="1" lang="ja-JP" altLang="en-US" dirty="0"/>
              <a:t>この表から、平均ターンアラウンド時間は、処理時間順が一番早いことがわかります。</a:t>
            </a:r>
            <a:endParaRPr kumimoji="1" lang="en-US" altLang="ja-JP" dirty="0"/>
          </a:p>
          <a:p>
            <a:r>
              <a:rPr kumimoji="1" lang="ja-JP" altLang="en-US" dirty="0"/>
              <a:t>また、ラウンドロビンは、到着順に関係無くだいたい同じ処理時間になります。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63</a:t>
            </a:fld>
            <a:endParaRPr lang="en-US" altLang="ja-JP"/>
          </a:p>
        </p:txBody>
      </p:sp>
    </p:spTree>
    <p:extLst>
      <p:ext uri="{BB962C8B-B14F-4D97-AF65-F5344CB8AC3E}">
        <p14:creationId xmlns:p14="http://schemas.microsoft.com/office/powerpoint/2010/main" val="173791607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いくつかのスケジューリングアルゴリズムでは、</a:t>
            </a:r>
            <a:endParaRPr kumimoji="1" lang="en-US" altLang="ja-JP" dirty="0"/>
          </a:p>
          <a:p>
            <a:r>
              <a:rPr kumimoji="1" lang="ja-JP" altLang="en-US" dirty="0"/>
              <a:t>一旦実行中となったプロセスが、</a:t>
            </a:r>
            <a:endParaRPr kumimoji="1" lang="en-US" altLang="ja-JP" dirty="0"/>
          </a:p>
          <a:p>
            <a:r>
              <a:rPr kumimoji="1" lang="ja-JP" altLang="en-US" dirty="0"/>
              <a:t>実行可能状態にもどされることがありました。</a:t>
            </a:r>
            <a:endParaRPr kumimoji="1" lang="en-US" altLang="ja-JP" dirty="0"/>
          </a:p>
          <a:p>
            <a:r>
              <a:rPr kumimoji="1" lang="ja-JP" altLang="en-US" dirty="0"/>
              <a:t>プロセスが実行されているときに、他のプロセスがプロセッサを奪い取ることを</a:t>
            </a:r>
            <a:endParaRPr kumimoji="1" lang="en-US" altLang="ja-JP" dirty="0"/>
          </a:p>
          <a:p>
            <a:r>
              <a:rPr kumimoji="1" lang="ja-JP" altLang="en-US" dirty="0"/>
              <a:t>横取り </a:t>
            </a:r>
            <a:r>
              <a:rPr kumimoji="1" lang="en-US" altLang="ja-JP" dirty="0"/>
              <a:t>preemption </a:t>
            </a:r>
            <a:r>
              <a:rPr kumimoji="1" lang="ja-JP" altLang="en-US" dirty="0"/>
              <a:t>と言います。</a:t>
            </a:r>
            <a:endParaRPr kumimoji="1" lang="en-US" altLang="ja-JP" dirty="0"/>
          </a:p>
          <a:p>
            <a:r>
              <a:rPr kumimoji="1" lang="ja-JP" altLang="en-US" dirty="0"/>
              <a:t>また、横取りが起きるスケジューリングアルゴリズムを、</a:t>
            </a:r>
            <a:endParaRPr kumimoji="1" lang="en-US" altLang="ja-JP" dirty="0"/>
          </a:p>
          <a:p>
            <a:r>
              <a:rPr kumimoji="1" lang="ja-JP" altLang="en-US" dirty="0"/>
              <a:t>横取り可能 </a:t>
            </a:r>
            <a:r>
              <a:rPr kumimoji="1" lang="en-US" altLang="ja-JP" dirty="0"/>
              <a:t>preemptive </a:t>
            </a:r>
            <a:r>
              <a:rPr kumimoji="1" lang="ja-JP" altLang="en-US" dirty="0"/>
              <a:t>、</a:t>
            </a:r>
            <a:endParaRPr kumimoji="1" lang="en-US" altLang="ja-JP" dirty="0"/>
          </a:p>
          <a:p>
            <a:r>
              <a:rPr kumimoji="1" lang="ja-JP" altLang="en-US" dirty="0"/>
              <a:t>横取りが起きないスケジューリングアルゴリズムを</a:t>
            </a:r>
            <a:endParaRPr kumimoji="1" lang="en-US" altLang="ja-JP" dirty="0"/>
          </a:p>
          <a:p>
            <a:r>
              <a:rPr kumimoji="1" lang="ja-JP" altLang="en-US" dirty="0"/>
              <a:t>横取り不可能 </a:t>
            </a:r>
            <a:r>
              <a:rPr kumimoji="1" lang="en-US" altLang="ja-JP" dirty="0"/>
              <a:t>non-preemptive </a:t>
            </a:r>
            <a:r>
              <a:rPr kumimoji="1" lang="ja-JP" altLang="en-US" dirty="0"/>
              <a:t>と言います。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64</a:t>
            </a:fld>
            <a:endParaRPr lang="en-US" altLang="ja-JP"/>
          </a:p>
        </p:txBody>
      </p:sp>
    </p:spTree>
    <p:extLst>
      <p:ext uri="{BB962C8B-B14F-4D97-AF65-F5344CB8AC3E}">
        <p14:creationId xmlns:p14="http://schemas.microsoft.com/office/powerpoint/2010/main" val="312252035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これまでに紹介したスケジューリングアルゴリズムでは、</a:t>
            </a:r>
            <a:endParaRPr kumimoji="1" lang="en-US" altLang="ja-JP" dirty="0"/>
          </a:p>
          <a:p>
            <a:r>
              <a:rPr kumimoji="1" lang="ja-JP" altLang="en-US" dirty="0"/>
              <a:t>到着順は横取り不可能、</a:t>
            </a:r>
            <a:endParaRPr kumimoji="1" lang="en-US" altLang="ja-JP" dirty="0"/>
          </a:p>
          <a:p>
            <a:r>
              <a:rPr kumimoji="1" lang="ja-JP" altLang="en-US" dirty="0"/>
              <a:t>ラウンドロビンは横取り可能、</a:t>
            </a:r>
            <a:endParaRPr kumimoji="1" lang="en-US" altLang="ja-JP" dirty="0"/>
          </a:p>
          <a:p>
            <a:r>
              <a:rPr kumimoji="1" lang="ja-JP" altLang="en-US" dirty="0"/>
              <a:t>処理時間順は横取り不可能、</a:t>
            </a:r>
            <a:endParaRPr kumimoji="1" lang="en-US" altLang="ja-JP" dirty="0"/>
          </a:p>
          <a:p>
            <a:r>
              <a:rPr kumimoji="1" lang="ja-JP" altLang="en-US" dirty="0"/>
              <a:t>残余処理時間順は横取り可能、</a:t>
            </a:r>
            <a:endParaRPr kumimoji="1" lang="en-US" altLang="ja-JP" dirty="0"/>
          </a:p>
          <a:p>
            <a:r>
              <a:rPr kumimoji="1" lang="ja-JP" altLang="en-US" dirty="0"/>
              <a:t>多重フィードバックは横取り可能です。</a:t>
            </a:r>
            <a:endParaRPr kumimoji="1" lang="en-US" altLang="ja-JP" dirty="0"/>
          </a:p>
          <a:p>
            <a:r>
              <a:rPr kumimoji="1" lang="ja-JP" altLang="en-US" dirty="0"/>
              <a:t>優先度順は、横取り可能にも横取り不可能にもできます。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65</a:t>
            </a:fld>
            <a:endParaRPr lang="en-US" altLang="ja-JP"/>
          </a:p>
        </p:txBody>
      </p:sp>
    </p:spTree>
    <p:extLst>
      <p:ext uri="{BB962C8B-B14F-4D97-AF65-F5344CB8AC3E}">
        <p14:creationId xmlns:p14="http://schemas.microsoft.com/office/powerpoint/2010/main" val="374243220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それではまとめに入ります。</a:t>
            </a:r>
            <a:endParaRPr kumimoji="1" lang="en-US" altLang="ja-JP" dirty="0"/>
          </a:p>
          <a:p>
            <a:r>
              <a:rPr kumimoji="1" lang="ja-JP" altLang="en-US" dirty="0"/>
              <a:t>プロセスは、プロセス記述子 </a:t>
            </a:r>
            <a:r>
              <a:rPr kumimoji="1" lang="en-US" altLang="ja-JP" dirty="0"/>
              <a:t>PCB </a:t>
            </a:r>
            <a:r>
              <a:rPr kumimoji="1" lang="ja-JP" altLang="en-US" dirty="0"/>
              <a:t>で管理されています。</a:t>
            </a:r>
            <a:endParaRPr kumimoji="1" lang="en-US" altLang="ja-JP" dirty="0"/>
          </a:p>
          <a:p>
            <a:r>
              <a:rPr kumimoji="1" lang="ja-JP" altLang="en-US" dirty="0"/>
              <a:t>プロセス記述子には、プロセス識別子、プロセスの状態、スケジューリング情報、</a:t>
            </a:r>
            <a:endParaRPr kumimoji="1" lang="en-US" altLang="ja-JP" dirty="0"/>
          </a:p>
          <a:p>
            <a:r>
              <a:rPr kumimoji="1" lang="ja-JP" altLang="en-US" dirty="0"/>
              <a:t>資源利用情報などが記述されています。</a:t>
            </a:r>
            <a:endParaRPr kumimoji="1" lang="en-US" altLang="ja-JP" dirty="0"/>
          </a:p>
          <a:p>
            <a:r>
              <a:rPr kumimoji="1" lang="ja-JP" altLang="en-US" dirty="0"/>
              <a:t>プロセス記述子は、</a:t>
            </a:r>
            <a:r>
              <a:rPr kumimoji="1" lang="en-US" altLang="ja-JP" dirty="0"/>
              <a:t>OS</a:t>
            </a:r>
            <a:r>
              <a:rPr kumimoji="1" lang="ja-JP" altLang="en-US" dirty="0"/>
              <a:t>の領域であるカーネル領域に置かれます。</a:t>
            </a:r>
            <a:endParaRPr kumimoji="1" lang="en-US" altLang="ja-JP" dirty="0"/>
          </a:p>
          <a:p>
            <a:r>
              <a:rPr kumimoji="1" lang="ja-JP" altLang="en-US" dirty="0"/>
              <a:t>また、プロセス記述子は、プロセスの処理順にキューに格納されます。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66</a:t>
            </a:fld>
            <a:endParaRPr lang="en-US" altLang="ja-JP"/>
          </a:p>
        </p:txBody>
      </p:sp>
    </p:spTree>
    <p:extLst>
      <p:ext uri="{BB962C8B-B14F-4D97-AF65-F5344CB8AC3E}">
        <p14:creationId xmlns:p14="http://schemas.microsoft.com/office/powerpoint/2010/main" val="321809561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プロセスには、実行中、実行可能、ブロックの</a:t>
            </a:r>
            <a:r>
              <a:rPr kumimoji="1" lang="en-US" altLang="ja-JP" dirty="0"/>
              <a:t>3</a:t>
            </a:r>
            <a:r>
              <a:rPr kumimoji="1" lang="ja-JP" altLang="en-US" dirty="0"/>
              <a:t>つの状態があります。</a:t>
            </a:r>
            <a:endParaRPr kumimoji="1" lang="en-US" altLang="ja-JP" dirty="0"/>
          </a:p>
          <a:p>
            <a:r>
              <a:rPr kumimoji="1" lang="ja-JP" altLang="en-US" dirty="0"/>
              <a:t>実行中はプロセッサで処理中、実行可能はプロセッサの空き待ち、</a:t>
            </a:r>
            <a:endParaRPr kumimoji="1" lang="en-US" altLang="ja-JP" dirty="0"/>
          </a:p>
          <a:p>
            <a:r>
              <a:rPr kumimoji="1" lang="ja-JP" altLang="en-US" dirty="0"/>
              <a:t>ブロックは実行不可能な状態です。</a:t>
            </a:r>
            <a:endParaRPr kumimoji="1" lang="en-US" altLang="ja-JP" dirty="0"/>
          </a:p>
          <a:p>
            <a:r>
              <a:rPr kumimoji="1" lang="ja-JP" altLang="en-US" dirty="0"/>
              <a:t>新しくプロセスが生成されると、実行可能になります。</a:t>
            </a:r>
            <a:endParaRPr kumimoji="1" lang="en-US" altLang="ja-JP" dirty="0"/>
          </a:p>
          <a:p>
            <a:r>
              <a:rPr kumimoji="1" lang="ja-JP" altLang="en-US" dirty="0"/>
              <a:t>実行可能なプロセスは、スケジューラが決定した順序でディスパッチされ、</a:t>
            </a:r>
            <a:endParaRPr kumimoji="1" lang="en-US" altLang="ja-JP" dirty="0"/>
          </a:p>
          <a:p>
            <a:r>
              <a:rPr kumimoji="1" lang="ja-JP" altLang="en-US" dirty="0"/>
              <a:t>実行中になります。</a:t>
            </a:r>
            <a:endParaRPr kumimoji="1" lang="en-US" altLang="ja-JP" dirty="0"/>
          </a:p>
          <a:p>
            <a:r>
              <a:rPr kumimoji="1" lang="ja-JP" altLang="en-US" dirty="0"/>
              <a:t>実行中のプロセスは、一定時間経つとタイムアウトし、実行可能に戻ります。</a:t>
            </a:r>
            <a:endParaRPr kumimoji="1" lang="en-US" altLang="ja-JP" dirty="0"/>
          </a:p>
          <a:p>
            <a:r>
              <a:rPr kumimoji="1" lang="ja-JP" altLang="en-US" dirty="0"/>
              <a:t>入出力待ちなどで実行できなくなるとブロック状態になります。</a:t>
            </a:r>
            <a:endParaRPr kumimoji="1" lang="en-US" altLang="ja-JP" dirty="0"/>
          </a:p>
          <a:p>
            <a:r>
              <a:rPr kumimoji="1" lang="ja-JP" altLang="en-US" dirty="0"/>
              <a:t>ブロック状態のプロセスは、イベントが発生すれば実行可能になります。</a:t>
            </a:r>
            <a:endParaRPr kumimoji="1" lang="en-US" altLang="ja-JP" dirty="0"/>
          </a:p>
          <a:p>
            <a:r>
              <a:rPr kumimoji="1" lang="ja-JP" altLang="en-US" dirty="0"/>
              <a:t>全ての処理が実行されるとプロセスは終了します。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67</a:t>
            </a:fld>
            <a:endParaRPr lang="en-US" altLang="ja-JP"/>
          </a:p>
        </p:txBody>
      </p:sp>
    </p:spTree>
    <p:extLst>
      <p:ext uri="{BB962C8B-B14F-4D97-AF65-F5344CB8AC3E}">
        <p14:creationId xmlns:p14="http://schemas.microsoft.com/office/powerpoint/2010/main" val="385206915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プロセスの処理順は、スケジューリングアルゴリズムで決定します。</a:t>
            </a:r>
            <a:endParaRPr kumimoji="1" lang="en-US" altLang="ja-JP" dirty="0"/>
          </a:p>
          <a:p>
            <a:r>
              <a:rPr kumimoji="1" lang="ja-JP" altLang="en-US" dirty="0"/>
              <a:t>到着順に処理する到着順、</a:t>
            </a:r>
            <a:endParaRPr kumimoji="1" lang="en-US" altLang="ja-JP" dirty="0"/>
          </a:p>
          <a:p>
            <a:r>
              <a:rPr kumimoji="1" lang="ja-JP" altLang="en-US" dirty="0"/>
              <a:t>一手時間でタイムアウトするラウンドロビン、</a:t>
            </a:r>
            <a:endParaRPr kumimoji="1" lang="en-US" altLang="ja-JP" dirty="0"/>
          </a:p>
          <a:p>
            <a:r>
              <a:rPr kumimoji="1" lang="ja-JP" altLang="en-US" dirty="0"/>
              <a:t>処理時間の短いものから処理する処理時間順と残余処理時間順、</a:t>
            </a:r>
            <a:endParaRPr kumimoji="1" lang="en-US" altLang="ja-JP" dirty="0"/>
          </a:p>
          <a:p>
            <a:r>
              <a:rPr kumimoji="1" lang="ja-JP" altLang="en-US" dirty="0"/>
              <a:t>優先順位の高いものから処理する優先度順、</a:t>
            </a:r>
            <a:endParaRPr kumimoji="1" lang="en-US" altLang="ja-JP" dirty="0"/>
          </a:p>
          <a:p>
            <a:r>
              <a:rPr kumimoji="1" lang="ja-JP" altLang="en-US" dirty="0"/>
              <a:t>複数の実行可能キューを持つ多重フィードバックなどがあります。</a:t>
            </a:r>
            <a:endParaRPr kumimoji="1" lang="en-US" altLang="ja-JP" dirty="0"/>
          </a:p>
          <a:p>
            <a:r>
              <a:rPr kumimoji="1" lang="ja-JP" altLang="en-US" dirty="0"/>
              <a:t>それぞれ表に示すような長所・短所があります。</a:t>
            </a:r>
            <a:endParaRPr kumimoji="1" lang="en-US" altLang="ja-JP" dirty="0"/>
          </a:p>
          <a:p>
            <a:r>
              <a:rPr kumimoji="1" lang="ja-JP" altLang="en-US" dirty="0"/>
              <a:t>それでは、今回の授業はこれで終了です。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68</a:t>
            </a:fld>
            <a:endParaRPr lang="en-US" altLang="ja-JP"/>
          </a:p>
        </p:txBody>
      </p:sp>
    </p:spTree>
    <p:extLst>
      <p:ext uri="{BB962C8B-B14F-4D97-AF65-F5344CB8AC3E}">
        <p14:creationId xmlns:p14="http://schemas.microsoft.com/office/powerpoint/2010/main" val="3537683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それでは、プロセスの構造を見てみましょう。</a:t>
            </a:r>
            <a:endParaRPr kumimoji="1" lang="en-US" altLang="ja-JP" dirty="0"/>
          </a:p>
          <a:p>
            <a:r>
              <a:rPr kumimoji="1" lang="ja-JP" altLang="en-US" dirty="0"/>
              <a:t>プロセスのプログラムや実行に必要なデータはメモリ上に載っています。</a:t>
            </a:r>
            <a:endParaRPr kumimoji="1" lang="en-US" altLang="ja-JP" dirty="0"/>
          </a:p>
          <a:p>
            <a:r>
              <a:rPr kumimoji="1" lang="ja-JP" altLang="en-US" dirty="0"/>
              <a:t>メモリ上には、コード領域、データ領域、ヒープ、スタック、共有ライブラリなどが格納されています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7</a:t>
            </a:fld>
            <a:endParaRPr lang="en-US" altLang="ja-JP"/>
          </a:p>
        </p:txBody>
      </p:sp>
    </p:spTree>
    <p:extLst>
      <p:ext uri="{BB962C8B-B14F-4D97-AF65-F5344CB8AC3E}">
        <p14:creationId xmlns:p14="http://schemas.microsoft.com/office/powerpoint/2010/main" val="1631367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コード領域、あるいはテキスト領域は、</a:t>
            </a:r>
            <a:endParaRPr kumimoji="1" lang="en-US" altLang="ja-JP" dirty="0"/>
          </a:p>
          <a:p>
            <a:r>
              <a:rPr kumimoji="1" lang="ja-JP" altLang="en-US" dirty="0"/>
              <a:t>プログラムのコードが格納されます。</a:t>
            </a:r>
            <a:endParaRPr kumimoji="1" lang="en-US" altLang="ja-JP" dirty="0"/>
          </a:p>
          <a:p>
            <a:r>
              <a:rPr kumimoji="1" lang="ja-JP" altLang="en-US" dirty="0"/>
              <a:t>プログラムコードが入っているからコード領域なのですが、</a:t>
            </a:r>
            <a:endParaRPr kumimoji="1" lang="en-US" altLang="ja-JP" dirty="0"/>
          </a:p>
          <a:p>
            <a:r>
              <a:rPr kumimoji="1" lang="ja-JP" altLang="en-US" dirty="0"/>
              <a:t>バイナリで書かれることが多いデータに対して、</a:t>
            </a:r>
            <a:endParaRPr kumimoji="1" lang="en-US" altLang="ja-JP" dirty="0"/>
          </a:p>
          <a:p>
            <a:r>
              <a:rPr kumimoji="1" lang="ja-JP" altLang="en-US" dirty="0"/>
              <a:t>プログラムコードはテキストで書かれている、といった理由からテキスト領域とも呼ばれています。</a:t>
            </a:r>
            <a:endParaRPr kumimoji="1" lang="en-US" altLang="ja-JP" dirty="0"/>
          </a:p>
          <a:p>
            <a:r>
              <a:rPr kumimoji="1" lang="ja-JP" altLang="en-US" dirty="0"/>
              <a:t>データ領域には、静的なデータが格納されます。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8</a:t>
            </a:fld>
            <a:endParaRPr lang="en-US" altLang="ja-JP"/>
          </a:p>
        </p:txBody>
      </p:sp>
    </p:spTree>
    <p:extLst>
      <p:ext uri="{BB962C8B-B14F-4D97-AF65-F5344CB8AC3E}">
        <p14:creationId xmlns:p14="http://schemas.microsoft.com/office/powerpoint/2010/main" val="1266027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ヒープとスタックは動的な領域です。</a:t>
            </a:r>
            <a:endParaRPr kumimoji="1" lang="en-US" altLang="ja-JP" dirty="0"/>
          </a:p>
          <a:p>
            <a:r>
              <a:rPr kumimoji="1" lang="ja-JP" altLang="en-US" dirty="0"/>
              <a:t>ヒープ、スタックには、局所変数などが格納されます。</a:t>
            </a:r>
            <a:endParaRPr kumimoji="1" lang="en-US" altLang="ja-JP" dirty="0"/>
          </a:p>
          <a:p>
            <a:r>
              <a:rPr kumimoji="1" lang="ja-JP" altLang="en-US" dirty="0"/>
              <a:t>また、スタックには駆動レコードあるはスタックフレームと呼ばれる、</a:t>
            </a:r>
            <a:endParaRPr kumimoji="1" lang="en-US" altLang="ja-JP" dirty="0"/>
          </a:p>
          <a:p>
            <a:r>
              <a:rPr kumimoji="1" lang="ja-JP" altLang="en-US" dirty="0"/>
              <a:t>関数呼び出しに必要なデータも格納されます。</a:t>
            </a:r>
            <a:endParaRPr kumimoji="1" lang="en-US" altLang="ja-JP" dirty="0"/>
          </a:p>
          <a:p>
            <a:r>
              <a:rPr kumimoji="1" lang="ja-JP" altLang="en-US" dirty="0"/>
              <a:t>駆動レコードには、関数の引数、関数の局所変数、前フレームへのポインタ、</a:t>
            </a:r>
            <a:endParaRPr kumimoji="1" lang="en-US" altLang="ja-JP" dirty="0"/>
          </a:p>
          <a:p>
            <a:r>
              <a:rPr kumimoji="1" lang="ja-JP" altLang="en-US" dirty="0"/>
              <a:t>関数呼び出しの戻り番地などが格納されます。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9</a:t>
            </a:fld>
            <a:endParaRPr lang="en-US" altLang="ja-JP"/>
          </a:p>
        </p:txBody>
      </p:sp>
    </p:spTree>
    <p:extLst>
      <p:ext uri="{BB962C8B-B14F-4D97-AF65-F5344CB8AC3E}">
        <p14:creationId xmlns:p14="http://schemas.microsoft.com/office/powerpoint/2010/main" val="13943127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1026"/>
          <p:cNvGrpSpPr>
            <a:grpSpLocks/>
          </p:cNvGrpSpPr>
          <p:nvPr/>
        </p:nvGrpSpPr>
        <p:grpSpPr bwMode="auto">
          <a:xfrm>
            <a:off x="0" y="-14288"/>
            <a:ext cx="9155113" cy="6884988"/>
            <a:chOff x="0" y="-9"/>
            <a:chExt cx="5767" cy="4337"/>
          </a:xfrm>
        </p:grpSpPr>
        <p:sp>
          <p:nvSpPr>
            <p:cNvPr id="5" name="Freeform 1027"/>
            <p:cNvSpPr>
              <a:spLocks/>
            </p:cNvSpPr>
            <p:nvPr/>
          </p:nvSpPr>
          <p:spPr bwMode="hidden">
            <a:xfrm>
              <a:off x="1632" y="-5"/>
              <a:ext cx="1737" cy="4333"/>
            </a:xfrm>
            <a:custGeom>
              <a:avLst/>
              <a:gdLst>
                <a:gd name="T0" fmla="*/ 494 w 1737"/>
                <a:gd name="T1" fmla="*/ 4322 h 4320"/>
                <a:gd name="T2" fmla="*/ 1737 w 1737"/>
                <a:gd name="T3" fmla="*/ 4333 h 4320"/>
                <a:gd name="T4" fmla="*/ 524 w 1737"/>
                <a:gd name="T5" fmla="*/ 0 h 4320"/>
                <a:gd name="T6" fmla="*/ 0 w 1737"/>
                <a:gd name="T7" fmla="*/ 7 h 4320"/>
                <a:gd name="T8" fmla="*/ 494 w 1737"/>
                <a:gd name="T9" fmla="*/ 432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 name="Freeform 1028"/>
            <p:cNvSpPr>
              <a:spLocks/>
            </p:cNvSpPr>
            <p:nvPr/>
          </p:nvSpPr>
          <p:spPr bwMode="hidden">
            <a:xfrm>
              <a:off x="0" y="-7"/>
              <a:ext cx="1737" cy="4329"/>
            </a:xfrm>
            <a:custGeom>
              <a:avLst/>
              <a:gdLst>
                <a:gd name="T0" fmla="*/ 494 w 1737"/>
                <a:gd name="T1" fmla="*/ 4318 h 4320"/>
                <a:gd name="T2" fmla="*/ 1737 w 1737"/>
                <a:gd name="T3" fmla="*/ 4329 h 4320"/>
                <a:gd name="T4" fmla="*/ 524 w 1737"/>
                <a:gd name="T5" fmla="*/ 0 h 4320"/>
                <a:gd name="T6" fmla="*/ 0 w 1737"/>
                <a:gd name="T7" fmla="*/ 7 h 4320"/>
                <a:gd name="T8" fmla="*/ 494 w 1737"/>
                <a:gd name="T9" fmla="*/ 431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 name="Freeform 1029"/>
            <p:cNvSpPr>
              <a:spLocks/>
            </p:cNvSpPr>
            <p:nvPr/>
          </p:nvSpPr>
          <p:spPr bwMode="hidden">
            <a:xfrm>
              <a:off x="3744" y="-4"/>
              <a:ext cx="1739" cy="4330"/>
            </a:xfrm>
            <a:custGeom>
              <a:avLst/>
              <a:gdLst>
                <a:gd name="T0" fmla="*/ 494 w 1739"/>
                <a:gd name="T1" fmla="*/ 4325 h 4420"/>
                <a:gd name="T2" fmla="*/ 1739 w 1739"/>
                <a:gd name="T3" fmla="*/ 4330 h 4420"/>
                <a:gd name="T4" fmla="*/ 524 w 1739"/>
                <a:gd name="T5" fmla="*/ 0 h 4420"/>
                <a:gd name="T6" fmla="*/ 0 w 1739"/>
                <a:gd name="T7" fmla="*/ 7 h 4420"/>
                <a:gd name="T8" fmla="*/ 494 w 1739"/>
                <a:gd name="T9" fmla="*/ 432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 name="Freeform 1030"/>
            <p:cNvSpPr>
              <a:spLocks/>
            </p:cNvSpPr>
            <p:nvPr/>
          </p:nvSpPr>
          <p:spPr bwMode="hidden">
            <a:xfrm>
              <a:off x="1920" y="-9"/>
              <a:ext cx="2080" cy="4324"/>
            </a:xfrm>
            <a:custGeom>
              <a:avLst/>
              <a:gdLst>
                <a:gd name="T0" fmla="*/ 0 w 2080"/>
                <a:gd name="T1" fmla="*/ 7 h 4338"/>
                <a:gd name="T2" fmla="*/ 1870 w 2080"/>
                <a:gd name="T3" fmla="*/ 4324 h 4338"/>
                <a:gd name="T4" fmla="*/ 2080 w 2080"/>
                <a:gd name="T5" fmla="*/ 4324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 name="Freeform 1031"/>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0" name="Freeform 1032"/>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1" name="Freeform 1033"/>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2" name="Freeform 1034"/>
            <p:cNvSpPr>
              <a:spLocks/>
            </p:cNvSpPr>
            <p:nvPr/>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3" name="Freeform 1035"/>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4" name="Freeform 1036"/>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5" name="Freeform 1037"/>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6" name="Rectangle 1038"/>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7" name="Freeform 1039"/>
            <p:cNvSpPr>
              <a:spLocks/>
            </p:cNvSpPr>
            <p:nvPr/>
          </p:nvSpPr>
          <p:spPr bwMode="invGray">
            <a:xfrm>
              <a:off x="1632" y="2487"/>
              <a:ext cx="1737" cy="382"/>
            </a:xfrm>
            <a:custGeom>
              <a:avLst/>
              <a:gdLst>
                <a:gd name="T0" fmla="*/ 494 w 1737"/>
                <a:gd name="T1" fmla="*/ 381 h 4320"/>
                <a:gd name="T2" fmla="*/ 1737 w 1737"/>
                <a:gd name="T3" fmla="*/ 382 h 4320"/>
                <a:gd name="T4" fmla="*/ 524 w 1737"/>
                <a:gd name="T5" fmla="*/ 0 h 4320"/>
                <a:gd name="T6" fmla="*/ 0 w 1737"/>
                <a:gd name="T7" fmla="*/ 1 h 4320"/>
                <a:gd name="T8" fmla="*/ 494 w 1737"/>
                <a:gd name="T9" fmla="*/ 38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Freeform 1040"/>
            <p:cNvSpPr>
              <a:spLocks/>
            </p:cNvSpPr>
            <p:nvPr/>
          </p:nvSpPr>
          <p:spPr bwMode="invGray">
            <a:xfrm>
              <a:off x="0" y="2487"/>
              <a:ext cx="1737" cy="381"/>
            </a:xfrm>
            <a:custGeom>
              <a:avLst/>
              <a:gdLst>
                <a:gd name="T0" fmla="*/ 494 w 1737"/>
                <a:gd name="T1" fmla="*/ 380 h 4320"/>
                <a:gd name="T2" fmla="*/ 1737 w 1737"/>
                <a:gd name="T3" fmla="*/ 381 h 4320"/>
                <a:gd name="T4" fmla="*/ 524 w 1737"/>
                <a:gd name="T5" fmla="*/ 0 h 4320"/>
                <a:gd name="T6" fmla="*/ 0 w 1737"/>
                <a:gd name="T7" fmla="*/ 1 h 4320"/>
                <a:gd name="T8" fmla="*/ 494 w 1737"/>
                <a:gd name="T9" fmla="*/ 38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Freeform 1041"/>
            <p:cNvSpPr>
              <a:spLocks/>
            </p:cNvSpPr>
            <p:nvPr/>
          </p:nvSpPr>
          <p:spPr bwMode="invGray">
            <a:xfrm>
              <a:off x="3744" y="2487"/>
              <a:ext cx="1739" cy="382"/>
            </a:xfrm>
            <a:custGeom>
              <a:avLst/>
              <a:gdLst>
                <a:gd name="T0" fmla="*/ 494 w 1739"/>
                <a:gd name="T1" fmla="*/ 382 h 4420"/>
                <a:gd name="T2" fmla="*/ 1739 w 1739"/>
                <a:gd name="T3" fmla="*/ 382 h 4420"/>
                <a:gd name="T4" fmla="*/ 524 w 1739"/>
                <a:gd name="T5" fmla="*/ 0 h 4420"/>
                <a:gd name="T6" fmla="*/ 0 w 1739"/>
                <a:gd name="T7" fmla="*/ 1 h 4420"/>
                <a:gd name="T8" fmla="*/ 494 w 1739"/>
                <a:gd name="T9" fmla="*/ 38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 name="Freeform 1042"/>
            <p:cNvSpPr>
              <a:spLocks/>
            </p:cNvSpPr>
            <p:nvPr/>
          </p:nvSpPr>
          <p:spPr bwMode="invGray">
            <a:xfrm>
              <a:off x="1920" y="2487"/>
              <a:ext cx="2080" cy="381"/>
            </a:xfrm>
            <a:custGeom>
              <a:avLst/>
              <a:gdLst>
                <a:gd name="T0" fmla="*/ 0 w 2080"/>
                <a:gd name="T1" fmla="*/ 1 h 4338"/>
                <a:gd name="T2" fmla="*/ 1870 w 2080"/>
                <a:gd name="T3" fmla="*/ 381 h 4338"/>
                <a:gd name="T4" fmla="*/ 2080 w 2080"/>
                <a:gd name="T5" fmla="*/ 381 h 4338"/>
                <a:gd name="T6" fmla="*/ 1033 w 2080"/>
                <a:gd name="T7" fmla="*/ 0 h 4338"/>
                <a:gd name="T8" fmla="*/ 0 w 2080"/>
                <a:gd name="T9" fmla="*/ 1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Rectangle 1043"/>
            <p:cNvSpPr>
              <a:spLocks noChangeArrowheads="1"/>
            </p:cNvSpPr>
            <p:nvPr/>
          </p:nvSpPr>
          <p:spPr bwMode="invGray">
            <a:xfrm>
              <a:off x="7" y="2456"/>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 name="Freeform 1044"/>
            <p:cNvSpPr>
              <a:spLocks/>
            </p:cNvSpPr>
            <p:nvPr/>
          </p:nvSpPr>
          <p:spPr bwMode="invGray">
            <a:xfrm>
              <a:off x="2583" y="2449"/>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3" name="Freeform 1045"/>
            <p:cNvSpPr>
              <a:spLocks/>
            </p:cNvSpPr>
            <p:nvPr/>
          </p:nvSpPr>
          <p:spPr bwMode="invGray">
            <a:xfrm rot="18897039" flipH="1">
              <a:off x="148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4" name="Freeform 1046"/>
            <p:cNvSpPr>
              <a:spLocks/>
            </p:cNvSpPr>
            <p:nvPr/>
          </p:nvSpPr>
          <p:spPr bwMode="invGray">
            <a:xfrm rot="18897039" flipH="1">
              <a:off x="76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5" name="Freeform 1047"/>
            <p:cNvSpPr>
              <a:spLocks/>
            </p:cNvSpPr>
            <p:nvPr/>
          </p:nvSpPr>
          <p:spPr bwMode="invGray">
            <a:xfrm rot="18897039" flipH="1">
              <a:off x="31" y="2385"/>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6" name="Freeform 1048"/>
            <p:cNvSpPr>
              <a:spLocks/>
            </p:cNvSpPr>
            <p:nvPr/>
          </p:nvSpPr>
          <p:spPr bwMode="invGray">
            <a:xfrm flipH="1" flipV="1">
              <a:off x="576" y="2441"/>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7" name="Freeform 1049"/>
            <p:cNvSpPr>
              <a:spLocks/>
            </p:cNvSpPr>
            <p:nvPr/>
          </p:nvSpPr>
          <p:spPr bwMode="invGray">
            <a:xfrm flipH="1" flipV="1">
              <a:off x="240"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8" name="Freeform 1050"/>
            <p:cNvSpPr>
              <a:spLocks/>
            </p:cNvSpPr>
            <p:nvPr/>
          </p:nvSpPr>
          <p:spPr bwMode="invGray">
            <a:xfrm flipH="1" flipV="1">
              <a:off x="3036" y="2489"/>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9" name="Freeform 1051"/>
            <p:cNvSpPr>
              <a:spLocks/>
            </p:cNvSpPr>
            <p:nvPr/>
          </p:nvSpPr>
          <p:spPr bwMode="invGray">
            <a:xfrm flipH="1" flipV="1">
              <a:off x="3984"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30" name="Freeform 1052"/>
            <p:cNvSpPr>
              <a:spLocks/>
            </p:cNvSpPr>
            <p:nvPr/>
          </p:nvSpPr>
          <p:spPr bwMode="invGray">
            <a:xfrm flipH="1" flipV="1">
              <a:off x="3456" y="2441"/>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31" name="Rectangle 1053"/>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32" name="Rectangle 1054"/>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 name="Rectangle 1055"/>
            <p:cNvSpPr>
              <a:spLocks noChangeArrowheads="1"/>
            </p:cNvSpPr>
            <p:nvPr/>
          </p:nvSpPr>
          <p:spPr bwMode="hidden">
            <a:xfrm>
              <a:off x="0" y="3408"/>
              <a:ext cx="5760" cy="9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pic>
          <p:nvPicPr>
            <p:cNvPr id="34" name="Picture 1056" descr="BTZBUL1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77" name="Rectangle 1057"/>
          <p:cNvSpPr>
            <a:spLocks noGrp="1" noChangeArrowheads="1"/>
          </p:cNvSpPr>
          <p:nvPr>
            <p:ph type="ctrTitle"/>
          </p:nvPr>
        </p:nvSpPr>
        <p:spPr>
          <a:xfrm>
            <a:off x="1676400" y="1905000"/>
            <a:ext cx="7239000" cy="1905000"/>
          </a:xfrm>
        </p:spPr>
        <p:txBody>
          <a:bodyPr/>
          <a:lstStyle>
            <a:lvl1pPr algn="l">
              <a:defRPr/>
            </a:lvl1pPr>
          </a:lstStyle>
          <a:p>
            <a:pPr lvl="0"/>
            <a:r>
              <a:rPr lang="ja-JP" altLang="en-US" noProof="0"/>
              <a:t>マスタ タイトルの書式設定</a:t>
            </a:r>
          </a:p>
        </p:txBody>
      </p:sp>
      <p:sp>
        <p:nvSpPr>
          <p:cNvPr id="6178" name="Rectangle 1058"/>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ja-JP" altLang="en-US" noProof="0"/>
              <a:t>マスタ サブタイトルの書式設定</a:t>
            </a:r>
          </a:p>
        </p:txBody>
      </p:sp>
      <p:sp>
        <p:nvSpPr>
          <p:cNvPr id="35" name="Rectangle 1059"/>
          <p:cNvSpPr>
            <a:spLocks noGrp="1" noChangeArrowheads="1"/>
          </p:cNvSpPr>
          <p:nvPr>
            <p:ph type="dt" sz="half" idx="10"/>
          </p:nvPr>
        </p:nvSpPr>
        <p:spPr>
          <a:xfrm>
            <a:off x="685800" y="6324600"/>
            <a:ext cx="1905000" cy="457200"/>
          </a:xfrm>
        </p:spPr>
        <p:txBody>
          <a:bodyPr/>
          <a:lstStyle>
            <a:lvl1pPr>
              <a:defRPr smtClean="0"/>
            </a:lvl1pPr>
          </a:lstStyle>
          <a:p>
            <a:pPr>
              <a:defRPr/>
            </a:pPr>
            <a:endParaRPr lang="en-US" altLang="ja-JP"/>
          </a:p>
        </p:txBody>
      </p:sp>
      <p:sp>
        <p:nvSpPr>
          <p:cNvPr id="36" name="Rectangle 1060"/>
          <p:cNvSpPr>
            <a:spLocks noGrp="1" noChangeArrowheads="1"/>
          </p:cNvSpPr>
          <p:nvPr>
            <p:ph type="ftr" sz="quarter" idx="11"/>
          </p:nvPr>
        </p:nvSpPr>
        <p:spPr>
          <a:xfrm>
            <a:off x="3124200" y="6324600"/>
            <a:ext cx="2895600" cy="457200"/>
          </a:xfrm>
        </p:spPr>
        <p:txBody>
          <a:bodyPr/>
          <a:lstStyle>
            <a:lvl1pPr>
              <a:defRPr smtClean="0"/>
            </a:lvl1pPr>
          </a:lstStyle>
          <a:p>
            <a:pPr>
              <a:defRPr/>
            </a:pPr>
            <a:endParaRPr lang="en-US" altLang="ja-JP"/>
          </a:p>
        </p:txBody>
      </p:sp>
      <p:sp>
        <p:nvSpPr>
          <p:cNvPr id="37" name="Rectangle 1061"/>
          <p:cNvSpPr>
            <a:spLocks noGrp="1" noChangeArrowheads="1"/>
          </p:cNvSpPr>
          <p:nvPr>
            <p:ph type="sldNum" sz="quarter" idx="12"/>
          </p:nvPr>
        </p:nvSpPr>
        <p:spPr>
          <a:xfrm>
            <a:off x="6553200" y="6324600"/>
            <a:ext cx="1905000" cy="457200"/>
          </a:xfrm>
        </p:spPr>
        <p:txBody>
          <a:bodyPr/>
          <a:lstStyle>
            <a:lvl1pPr>
              <a:defRPr smtClean="0"/>
            </a:lvl1pPr>
          </a:lstStyle>
          <a:p>
            <a:pPr>
              <a:defRPr/>
            </a:pPr>
            <a:fld id="{53DFCC3C-1C92-4370-9621-93C54B828F99}" type="slidenum">
              <a:rPr lang="ja-JP" altLang="en-US"/>
              <a:pPr>
                <a:defRPr/>
              </a:pPr>
              <a:t>‹#›</a:t>
            </a:fld>
            <a:endParaRPr lang="en-US" altLang="ja-JP"/>
          </a:p>
        </p:txBody>
      </p:sp>
    </p:spTree>
    <p:extLst>
      <p:ext uri="{BB962C8B-B14F-4D97-AF65-F5344CB8AC3E}">
        <p14:creationId xmlns:p14="http://schemas.microsoft.com/office/powerpoint/2010/main" val="182722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7BBDC3C1-06AF-4AE0-BE06-FBBF01D0E351}" type="slidenum">
              <a:rPr lang="ja-JP" altLang="en-US"/>
              <a:pPr>
                <a:defRPr/>
              </a:pPr>
              <a:t>‹#›</a:t>
            </a:fld>
            <a:endParaRPr lang="en-US" altLang="ja-JP"/>
          </a:p>
        </p:txBody>
      </p:sp>
    </p:spTree>
    <p:extLst>
      <p:ext uri="{BB962C8B-B14F-4D97-AF65-F5344CB8AC3E}">
        <p14:creationId xmlns:p14="http://schemas.microsoft.com/office/powerpoint/2010/main" val="3179639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465138"/>
            <a:ext cx="5676900" cy="56308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C6B338B8-642C-40C6-8519-4D2AE78D62EB}" type="slidenum">
              <a:rPr lang="ja-JP" altLang="en-US"/>
              <a:pPr>
                <a:defRPr/>
              </a:pPr>
              <a:t>‹#›</a:t>
            </a:fld>
            <a:endParaRPr lang="en-US" altLang="ja-JP"/>
          </a:p>
        </p:txBody>
      </p:sp>
    </p:spTree>
    <p:extLst>
      <p:ext uri="{BB962C8B-B14F-4D97-AF65-F5344CB8AC3E}">
        <p14:creationId xmlns:p14="http://schemas.microsoft.com/office/powerpoint/2010/main" val="15951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26BC6D82-A869-4E66-87F2-5052E30FCF89}" type="slidenum">
              <a:rPr lang="ja-JP" altLang="en-US"/>
              <a:pPr>
                <a:defRPr/>
              </a:pPr>
              <a:t>‹#›</a:t>
            </a:fld>
            <a:endParaRPr lang="en-US" altLang="ja-JP"/>
          </a:p>
        </p:txBody>
      </p:sp>
    </p:spTree>
    <p:extLst>
      <p:ext uri="{BB962C8B-B14F-4D97-AF65-F5344CB8AC3E}">
        <p14:creationId xmlns:p14="http://schemas.microsoft.com/office/powerpoint/2010/main" val="239189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8ADA7FC5-9204-4474-BC5B-84D55BB99079}" type="slidenum">
              <a:rPr lang="ja-JP" altLang="en-US"/>
              <a:pPr>
                <a:defRPr/>
              </a:pPr>
              <a:t>‹#›</a:t>
            </a:fld>
            <a:endParaRPr lang="en-US" altLang="ja-JP"/>
          </a:p>
        </p:txBody>
      </p:sp>
    </p:spTree>
    <p:extLst>
      <p:ext uri="{BB962C8B-B14F-4D97-AF65-F5344CB8AC3E}">
        <p14:creationId xmlns:p14="http://schemas.microsoft.com/office/powerpoint/2010/main" val="348490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C05E8F74-69B9-41D2-9A0C-D0C24201DB58}" type="slidenum">
              <a:rPr lang="ja-JP" altLang="en-US"/>
              <a:pPr>
                <a:defRPr/>
              </a:pPr>
              <a:t>‹#›</a:t>
            </a:fld>
            <a:endParaRPr lang="en-US" altLang="ja-JP"/>
          </a:p>
        </p:txBody>
      </p:sp>
    </p:spTree>
    <p:extLst>
      <p:ext uri="{BB962C8B-B14F-4D97-AF65-F5344CB8AC3E}">
        <p14:creationId xmlns:p14="http://schemas.microsoft.com/office/powerpoint/2010/main" val="3123886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pPr>
              <a:defRPr/>
            </a:pPr>
            <a:fld id="{2373235D-247A-42D4-B09B-534383F41B0D}" type="slidenum">
              <a:rPr lang="ja-JP" altLang="en-US"/>
              <a:pPr>
                <a:defRPr/>
              </a:pPr>
              <a:t>‹#›</a:t>
            </a:fld>
            <a:endParaRPr lang="en-US" altLang="ja-JP"/>
          </a:p>
        </p:txBody>
      </p:sp>
    </p:spTree>
    <p:extLst>
      <p:ext uri="{BB962C8B-B14F-4D97-AF65-F5344CB8AC3E}">
        <p14:creationId xmlns:p14="http://schemas.microsoft.com/office/powerpoint/2010/main" val="291297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pPr>
              <a:defRPr/>
            </a:pPr>
            <a:fld id="{8B3362EB-8BCA-469F-80D2-783B1821EB2D}" type="slidenum">
              <a:rPr lang="ja-JP" altLang="en-US"/>
              <a:pPr>
                <a:defRPr/>
              </a:pPr>
              <a:t>‹#›</a:t>
            </a:fld>
            <a:endParaRPr lang="en-US" altLang="ja-JP"/>
          </a:p>
        </p:txBody>
      </p:sp>
    </p:spTree>
    <p:extLst>
      <p:ext uri="{BB962C8B-B14F-4D97-AF65-F5344CB8AC3E}">
        <p14:creationId xmlns:p14="http://schemas.microsoft.com/office/powerpoint/2010/main" val="368539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pPr>
              <a:defRPr/>
            </a:pPr>
            <a:fld id="{0917A149-74D8-421E-B9AD-A3FE37D8FDDE}" type="slidenum">
              <a:rPr lang="ja-JP" altLang="en-US"/>
              <a:pPr>
                <a:defRPr/>
              </a:pPr>
              <a:t>‹#›</a:t>
            </a:fld>
            <a:endParaRPr lang="en-US" altLang="ja-JP"/>
          </a:p>
        </p:txBody>
      </p:sp>
    </p:spTree>
    <p:extLst>
      <p:ext uri="{BB962C8B-B14F-4D97-AF65-F5344CB8AC3E}">
        <p14:creationId xmlns:p14="http://schemas.microsoft.com/office/powerpoint/2010/main" val="2295164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742FDD1E-90C9-4469-A179-34A4BD58E3A3}" type="slidenum">
              <a:rPr lang="ja-JP" altLang="en-US"/>
              <a:pPr>
                <a:defRPr/>
              </a:pPr>
              <a:t>‹#›</a:t>
            </a:fld>
            <a:endParaRPr lang="en-US" altLang="ja-JP"/>
          </a:p>
        </p:txBody>
      </p:sp>
    </p:spTree>
    <p:extLst>
      <p:ext uri="{BB962C8B-B14F-4D97-AF65-F5344CB8AC3E}">
        <p14:creationId xmlns:p14="http://schemas.microsoft.com/office/powerpoint/2010/main" val="3891497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85746388-3C7C-4B0A-A108-25CE79A8FAC8}" type="slidenum">
              <a:rPr lang="ja-JP" altLang="en-US"/>
              <a:pPr>
                <a:defRPr/>
              </a:pPr>
              <a:t>‹#›</a:t>
            </a:fld>
            <a:endParaRPr lang="en-US" altLang="ja-JP"/>
          </a:p>
        </p:txBody>
      </p:sp>
    </p:spTree>
    <p:extLst>
      <p:ext uri="{BB962C8B-B14F-4D97-AF65-F5344CB8AC3E}">
        <p14:creationId xmlns:p14="http://schemas.microsoft.com/office/powerpoint/2010/main" val="57920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2" name="Freeform 3"/>
            <p:cNvSpPr>
              <a:spLocks/>
            </p:cNvSpPr>
            <p:nvPr/>
          </p:nvSpPr>
          <p:spPr bwMode="hidden">
            <a:xfrm>
              <a:off x="1632" y="-5"/>
              <a:ext cx="1737" cy="4333"/>
            </a:xfrm>
            <a:custGeom>
              <a:avLst/>
              <a:gdLst>
                <a:gd name="T0" fmla="*/ 494 w 1737"/>
                <a:gd name="T1" fmla="*/ 4322 h 4320"/>
                <a:gd name="T2" fmla="*/ 1737 w 1737"/>
                <a:gd name="T3" fmla="*/ 4333 h 4320"/>
                <a:gd name="T4" fmla="*/ 524 w 1737"/>
                <a:gd name="T5" fmla="*/ 0 h 4320"/>
                <a:gd name="T6" fmla="*/ 0 w 1737"/>
                <a:gd name="T7" fmla="*/ 7 h 4320"/>
                <a:gd name="T8" fmla="*/ 494 w 1737"/>
                <a:gd name="T9" fmla="*/ 432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Freeform 4"/>
            <p:cNvSpPr>
              <a:spLocks/>
            </p:cNvSpPr>
            <p:nvPr/>
          </p:nvSpPr>
          <p:spPr bwMode="hidden">
            <a:xfrm>
              <a:off x="0" y="-7"/>
              <a:ext cx="1737" cy="4329"/>
            </a:xfrm>
            <a:custGeom>
              <a:avLst/>
              <a:gdLst>
                <a:gd name="T0" fmla="*/ 494 w 1737"/>
                <a:gd name="T1" fmla="*/ 4318 h 4320"/>
                <a:gd name="T2" fmla="*/ 1737 w 1737"/>
                <a:gd name="T3" fmla="*/ 4329 h 4320"/>
                <a:gd name="T4" fmla="*/ 524 w 1737"/>
                <a:gd name="T5" fmla="*/ 0 h 4320"/>
                <a:gd name="T6" fmla="*/ 0 w 1737"/>
                <a:gd name="T7" fmla="*/ 7 h 4320"/>
                <a:gd name="T8" fmla="*/ 494 w 1737"/>
                <a:gd name="T9" fmla="*/ 431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Freeform 5"/>
            <p:cNvSpPr>
              <a:spLocks/>
            </p:cNvSpPr>
            <p:nvPr/>
          </p:nvSpPr>
          <p:spPr bwMode="hidden">
            <a:xfrm>
              <a:off x="3744" y="-4"/>
              <a:ext cx="1739" cy="4330"/>
            </a:xfrm>
            <a:custGeom>
              <a:avLst/>
              <a:gdLst>
                <a:gd name="T0" fmla="*/ 494 w 1739"/>
                <a:gd name="T1" fmla="*/ 4325 h 4420"/>
                <a:gd name="T2" fmla="*/ 1739 w 1739"/>
                <a:gd name="T3" fmla="*/ 4330 h 4420"/>
                <a:gd name="T4" fmla="*/ 524 w 1739"/>
                <a:gd name="T5" fmla="*/ 0 h 4420"/>
                <a:gd name="T6" fmla="*/ 0 w 1739"/>
                <a:gd name="T7" fmla="*/ 7 h 4420"/>
                <a:gd name="T8" fmla="*/ 494 w 1739"/>
                <a:gd name="T9" fmla="*/ 432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5" name="Freeform 6"/>
            <p:cNvSpPr>
              <a:spLocks/>
            </p:cNvSpPr>
            <p:nvPr/>
          </p:nvSpPr>
          <p:spPr bwMode="hidden">
            <a:xfrm>
              <a:off x="1920" y="-9"/>
              <a:ext cx="2080" cy="4324"/>
            </a:xfrm>
            <a:custGeom>
              <a:avLst/>
              <a:gdLst>
                <a:gd name="T0" fmla="*/ 0 w 2080"/>
                <a:gd name="T1" fmla="*/ 7 h 4338"/>
                <a:gd name="T2" fmla="*/ 1870 w 2080"/>
                <a:gd name="T3" fmla="*/ 4324 h 4338"/>
                <a:gd name="T4" fmla="*/ 2080 w 2080"/>
                <a:gd name="T5" fmla="*/ 4324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7"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28"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29"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0" name="Freeform 10"/>
            <p:cNvSpPr>
              <a:spLocks/>
            </p:cNvSpPr>
            <p:nvPr userDrawn="1"/>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1"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2"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3"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043"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44" name="Freeform 15"/>
            <p:cNvSpPr>
              <a:spLocks/>
            </p:cNvSpPr>
            <p:nvPr/>
          </p:nvSpPr>
          <p:spPr bwMode="hidden">
            <a:xfrm>
              <a:off x="1632" y="3956"/>
              <a:ext cx="1737" cy="382"/>
            </a:xfrm>
            <a:custGeom>
              <a:avLst/>
              <a:gdLst>
                <a:gd name="T0" fmla="*/ 494 w 1737"/>
                <a:gd name="T1" fmla="*/ 381 h 4320"/>
                <a:gd name="T2" fmla="*/ 1737 w 1737"/>
                <a:gd name="T3" fmla="*/ 382 h 4320"/>
                <a:gd name="T4" fmla="*/ 524 w 1737"/>
                <a:gd name="T5" fmla="*/ 0 h 4320"/>
                <a:gd name="T6" fmla="*/ 0 w 1737"/>
                <a:gd name="T7" fmla="*/ 1 h 4320"/>
                <a:gd name="T8" fmla="*/ 494 w 1737"/>
                <a:gd name="T9" fmla="*/ 38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5" name="Freeform 16"/>
            <p:cNvSpPr>
              <a:spLocks/>
            </p:cNvSpPr>
            <p:nvPr/>
          </p:nvSpPr>
          <p:spPr bwMode="hidden">
            <a:xfrm>
              <a:off x="0" y="3956"/>
              <a:ext cx="1737" cy="381"/>
            </a:xfrm>
            <a:custGeom>
              <a:avLst/>
              <a:gdLst>
                <a:gd name="T0" fmla="*/ 494 w 1737"/>
                <a:gd name="T1" fmla="*/ 380 h 4320"/>
                <a:gd name="T2" fmla="*/ 1737 w 1737"/>
                <a:gd name="T3" fmla="*/ 381 h 4320"/>
                <a:gd name="T4" fmla="*/ 524 w 1737"/>
                <a:gd name="T5" fmla="*/ 0 h 4320"/>
                <a:gd name="T6" fmla="*/ 0 w 1737"/>
                <a:gd name="T7" fmla="*/ 1 h 4320"/>
                <a:gd name="T8" fmla="*/ 494 w 1737"/>
                <a:gd name="T9" fmla="*/ 38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6" name="Freeform 17"/>
            <p:cNvSpPr>
              <a:spLocks/>
            </p:cNvSpPr>
            <p:nvPr/>
          </p:nvSpPr>
          <p:spPr bwMode="hidden">
            <a:xfrm>
              <a:off x="3744" y="3956"/>
              <a:ext cx="1739" cy="382"/>
            </a:xfrm>
            <a:custGeom>
              <a:avLst/>
              <a:gdLst>
                <a:gd name="T0" fmla="*/ 494 w 1739"/>
                <a:gd name="T1" fmla="*/ 382 h 4420"/>
                <a:gd name="T2" fmla="*/ 1739 w 1739"/>
                <a:gd name="T3" fmla="*/ 382 h 4420"/>
                <a:gd name="T4" fmla="*/ 524 w 1739"/>
                <a:gd name="T5" fmla="*/ 0 h 4420"/>
                <a:gd name="T6" fmla="*/ 0 w 1739"/>
                <a:gd name="T7" fmla="*/ 1 h 4420"/>
                <a:gd name="T8" fmla="*/ 494 w 1739"/>
                <a:gd name="T9" fmla="*/ 38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7" name="Freeform 18"/>
            <p:cNvSpPr>
              <a:spLocks/>
            </p:cNvSpPr>
            <p:nvPr/>
          </p:nvSpPr>
          <p:spPr bwMode="hidden">
            <a:xfrm>
              <a:off x="1920" y="3956"/>
              <a:ext cx="2080" cy="381"/>
            </a:xfrm>
            <a:custGeom>
              <a:avLst/>
              <a:gdLst>
                <a:gd name="T0" fmla="*/ 0 w 2080"/>
                <a:gd name="T1" fmla="*/ 1 h 4338"/>
                <a:gd name="T2" fmla="*/ 1870 w 2080"/>
                <a:gd name="T3" fmla="*/ 381 h 4338"/>
                <a:gd name="T4" fmla="*/ 2080 w 2080"/>
                <a:gd name="T5" fmla="*/ 381 h 4338"/>
                <a:gd name="T6" fmla="*/ 1033 w 2080"/>
                <a:gd name="T7" fmla="*/ 0 h 4338"/>
                <a:gd name="T8" fmla="*/ 0 w 2080"/>
                <a:gd name="T9" fmla="*/ 1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8" name="Rectangle 19"/>
            <p:cNvSpPr>
              <a:spLocks noChangeArrowheads="1"/>
            </p:cNvSpPr>
            <p:nvPr/>
          </p:nvSpPr>
          <p:spPr bwMode="hidden">
            <a:xfrm>
              <a:off x="0" y="3905"/>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140" name="Freeform 20"/>
            <p:cNvSpPr>
              <a:spLocks/>
            </p:cNvSpPr>
            <p:nvPr/>
          </p:nvSpPr>
          <p:spPr bwMode="hidden">
            <a:xfrm>
              <a:off x="2583" y="3918"/>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1" name="Freeform 21"/>
            <p:cNvSpPr>
              <a:spLocks/>
            </p:cNvSpPr>
            <p:nvPr/>
          </p:nvSpPr>
          <p:spPr bwMode="hidden">
            <a:xfrm rot="18897039" flipH="1">
              <a:off x="148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2" name="Freeform 22"/>
            <p:cNvSpPr>
              <a:spLocks/>
            </p:cNvSpPr>
            <p:nvPr/>
          </p:nvSpPr>
          <p:spPr bwMode="hidden">
            <a:xfrm rot="18897039" flipH="1">
              <a:off x="76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3" name="Freeform 23"/>
            <p:cNvSpPr>
              <a:spLocks/>
            </p:cNvSpPr>
            <p:nvPr/>
          </p:nvSpPr>
          <p:spPr bwMode="hidden">
            <a:xfrm rot="18897039" flipH="1">
              <a:off x="31" y="3854"/>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4" name="Freeform 24"/>
            <p:cNvSpPr>
              <a:spLocks/>
            </p:cNvSpPr>
            <p:nvPr/>
          </p:nvSpPr>
          <p:spPr bwMode="hidden">
            <a:xfrm flipH="1" flipV="1">
              <a:off x="576" y="3910"/>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5" name="Freeform 25"/>
            <p:cNvSpPr>
              <a:spLocks/>
            </p:cNvSpPr>
            <p:nvPr/>
          </p:nvSpPr>
          <p:spPr bwMode="hidden">
            <a:xfrm flipH="1" flipV="1">
              <a:off x="240"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6" name="Freeform 26"/>
            <p:cNvSpPr>
              <a:spLocks/>
            </p:cNvSpPr>
            <p:nvPr/>
          </p:nvSpPr>
          <p:spPr bwMode="hidden">
            <a:xfrm flipH="1" flipV="1">
              <a:off x="3036" y="3958"/>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7" name="Freeform 27"/>
            <p:cNvSpPr>
              <a:spLocks/>
            </p:cNvSpPr>
            <p:nvPr/>
          </p:nvSpPr>
          <p:spPr bwMode="hidden">
            <a:xfrm flipH="1" flipV="1">
              <a:off x="3984"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8" name="Freeform 28"/>
            <p:cNvSpPr>
              <a:spLocks/>
            </p:cNvSpPr>
            <p:nvPr/>
          </p:nvSpPr>
          <p:spPr bwMode="hidden">
            <a:xfrm flipH="1" flipV="1">
              <a:off x="3456" y="3910"/>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grpSp>
      <p:sp>
        <p:nvSpPr>
          <p:cNvPr id="1027" name="Rectangle 30"/>
          <p:cNvSpPr>
            <a:spLocks noGrp="1" noChangeArrowheads="1"/>
          </p:cNvSpPr>
          <p:nvPr>
            <p:ph type="title"/>
          </p:nvPr>
        </p:nvSpPr>
        <p:spPr bwMode="auto">
          <a:xfrm>
            <a:off x="685800" y="465138"/>
            <a:ext cx="7772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400" smtClean="0">
                <a:latin typeface="+mn-lt"/>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400" smtClean="0">
                <a:latin typeface="+mn-lt"/>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400" smtClean="0">
                <a:latin typeface="+mn-lt"/>
              </a:defRPr>
            </a:lvl1pPr>
          </a:lstStyle>
          <a:p>
            <a:pPr>
              <a:defRPr/>
            </a:pPr>
            <a:fld id="{E32ABDE2-3AFD-459B-8CEC-4AE61F8ED315}" type="slidenum">
              <a:rPr lang="ja-JP" altLang="en-US"/>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l"/>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l"/>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60000"/>
        <a:buFont typeface="Wingdings" panose="05000000000000000000" pitchFamily="2" charset="2"/>
        <a:buChar char="l"/>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ja-JP" altLang="en-US">
                <a:latin typeface="Times New Roman" panose="02020603050405020304" pitchFamily="18" charset="0"/>
              </a:rPr>
              <a:t>オペレーティングシステム</a:t>
            </a:r>
          </a:p>
        </p:txBody>
      </p:sp>
      <p:sp>
        <p:nvSpPr>
          <p:cNvPr id="5123"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panose="02020603050405020304" pitchFamily="18" charset="0"/>
              </a:rPr>
              <a:t>第3回</a:t>
            </a:r>
          </a:p>
          <a:p>
            <a:pPr eaLnBrk="1" hangingPunct="1"/>
            <a:r>
              <a:rPr lang="ja-JP" altLang="en-US" dirty="0">
                <a:latin typeface="Times New Roman" panose="02020603050405020304" pitchFamily="18" charset="0"/>
              </a:rPr>
              <a:t>プロセスの管理とスケジューリング</a:t>
            </a:r>
          </a:p>
          <a:p>
            <a:pPr algn="r" eaLnBrk="1" hangingPunct="1"/>
            <a:r>
              <a:rPr lang="en-US" altLang="ja-JP" dirty="0">
                <a:latin typeface="Times New Roman" panose="02020603050405020304" pitchFamily="18" charset="0"/>
              </a:rPr>
              <a:t>http://www.info.kindai.ac.jp/OS</a:t>
            </a:r>
            <a:endParaRPr lang="ja-JP" altLang="en-US" dirty="0">
              <a:latin typeface="Times New Roman" panose="02020603050405020304" pitchFamily="18" charset="0"/>
            </a:endParaRPr>
          </a:p>
          <a:p>
            <a:pPr algn="r" eaLnBrk="1" hangingPunct="1"/>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latin typeface="Times New Roman" panose="02020603050405020304" pitchFamily="18" charset="0"/>
              </a:rPr>
              <a:t>takasi-i@info.kindai.ac.jp</a:t>
            </a:r>
            <a:endParaRPr lang="ja-JP" altLang="en-US"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800100"/>
            <a:ext cx="7772400" cy="762000"/>
          </a:xfrm>
        </p:spPr>
        <p:txBody>
          <a:bodyPr/>
          <a:lstStyle/>
          <a:p>
            <a:pPr eaLnBrk="1" hangingPunct="1"/>
            <a:r>
              <a:rPr lang="ja-JP" altLang="en-US"/>
              <a:t>プロセッサの状態</a:t>
            </a:r>
            <a:r>
              <a:rPr lang="ja-JP" altLang="en-US" sz="3600">
                <a:latin typeface="Times New Roman" panose="02020603050405020304" pitchFamily="18" charset="0"/>
              </a:rPr>
              <a:t>(</a:t>
            </a:r>
            <a:r>
              <a:rPr lang="en-US" altLang="ja-JP" sz="3600">
                <a:latin typeface="Times New Roman" panose="02020603050405020304" pitchFamily="18" charset="0"/>
              </a:rPr>
              <a:t>processor state)</a:t>
            </a:r>
            <a:endParaRPr lang="ja-JP" altLang="en-US" sz="3600">
              <a:latin typeface="Times New Roman" panose="02020603050405020304" pitchFamily="18" charset="0"/>
            </a:endParaRPr>
          </a:p>
        </p:txBody>
      </p:sp>
      <p:sp>
        <p:nvSpPr>
          <p:cNvPr id="14339" name="Rectangle 3"/>
          <p:cNvSpPr>
            <a:spLocks noGrp="1" noChangeArrowheads="1"/>
          </p:cNvSpPr>
          <p:nvPr>
            <p:ph type="body" idx="1"/>
          </p:nvPr>
        </p:nvSpPr>
        <p:spPr>
          <a:xfrm>
            <a:off x="685800" y="1981200"/>
            <a:ext cx="7772400" cy="4876800"/>
          </a:xfrm>
        </p:spPr>
        <p:txBody>
          <a:bodyPr/>
          <a:lstStyle/>
          <a:p>
            <a:pPr eaLnBrk="1" hangingPunct="1"/>
            <a:r>
              <a:rPr lang="ja-JP" altLang="en-US" dirty="0"/>
              <a:t>プロセッサの状態はレジスタが保持</a:t>
            </a:r>
            <a:endParaRPr lang="en-US" altLang="ja-JP" dirty="0"/>
          </a:p>
          <a:p>
            <a:pPr eaLnBrk="1" hangingPunct="1"/>
            <a:r>
              <a:rPr lang="ja-JP" altLang="en-US" dirty="0"/>
              <a:t>レジスタ</a:t>
            </a:r>
            <a:r>
              <a:rPr lang="ja-JP" altLang="en-US" sz="2800" dirty="0">
                <a:latin typeface="Times New Roman" panose="02020603050405020304" pitchFamily="18" charset="0"/>
              </a:rPr>
              <a:t>(</a:t>
            </a:r>
            <a:r>
              <a:rPr lang="en-US" altLang="ja-JP" sz="2800" dirty="0">
                <a:latin typeface="Times New Roman" panose="02020603050405020304" pitchFamily="18" charset="0"/>
              </a:rPr>
              <a:t>register)</a:t>
            </a:r>
          </a:p>
          <a:p>
            <a:pPr lvl="1" eaLnBrk="1" hangingPunct="1"/>
            <a:r>
              <a:rPr lang="ja-JP" altLang="en-US" dirty="0"/>
              <a:t>中央演算装置</a:t>
            </a:r>
            <a:r>
              <a:rPr lang="en-US" altLang="ja-JP" dirty="0">
                <a:latin typeface="Times New Roman" panose="02020603050405020304" pitchFamily="18" charset="0"/>
              </a:rPr>
              <a:t>(CPU)</a:t>
            </a:r>
            <a:r>
              <a:rPr lang="ja-JP" altLang="en-US" dirty="0"/>
              <a:t>との間で高速にデータ転送を行うことができる記憶装置</a:t>
            </a:r>
          </a:p>
          <a:p>
            <a:pPr lvl="1" eaLnBrk="1" hangingPunct="1"/>
            <a:r>
              <a:rPr lang="ja-JP" altLang="en-US" dirty="0"/>
              <a:t>サイズは小さいが非常に高速</a:t>
            </a:r>
          </a:p>
          <a:p>
            <a:pPr lvl="2" eaLnBrk="1" hangingPunct="1"/>
            <a:r>
              <a:rPr lang="ja-JP" altLang="en-US" dirty="0"/>
              <a:t>プログラムカウンタ</a:t>
            </a:r>
          </a:p>
          <a:p>
            <a:pPr lvl="2" eaLnBrk="1" hangingPunct="1"/>
            <a:r>
              <a:rPr lang="ja-JP" altLang="en-US" dirty="0"/>
              <a:t>フラグレジスタ</a:t>
            </a:r>
          </a:p>
          <a:p>
            <a:pPr lvl="2" eaLnBrk="1" hangingPunct="1"/>
            <a:r>
              <a:rPr lang="ja-JP" altLang="en-US" dirty="0"/>
              <a:t>アキュムレータ</a:t>
            </a:r>
          </a:p>
          <a:p>
            <a:pPr lvl="2" eaLnBrk="1" hangingPunct="1"/>
            <a:r>
              <a:rPr lang="ja-JP" altLang="en-US" dirty="0"/>
              <a:t>スタックレジスタ</a:t>
            </a:r>
          </a:p>
          <a:p>
            <a:pPr lvl="2" eaLnBrk="1" hangingPunct="1"/>
            <a:r>
              <a:rPr lang="ja-JP" altLang="en-US" dirty="0"/>
              <a:t>割り込みレジスタ</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00100"/>
            <a:ext cx="7772400" cy="762000"/>
          </a:xfrm>
        </p:spPr>
        <p:txBody>
          <a:bodyPr/>
          <a:lstStyle/>
          <a:p>
            <a:pPr eaLnBrk="1" hangingPunct="1"/>
            <a:r>
              <a:rPr lang="ja-JP" altLang="en-US"/>
              <a:t>プロセッサの状態</a:t>
            </a:r>
          </a:p>
        </p:txBody>
      </p:sp>
      <p:sp>
        <p:nvSpPr>
          <p:cNvPr id="15363" name="Rectangle 4"/>
          <p:cNvSpPr>
            <a:spLocks noChangeArrowheads="1"/>
          </p:cNvSpPr>
          <p:nvPr/>
        </p:nvSpPr>
        <p:spPr bwMode="auto">
          <a:xfrm>
            <a:off x="1524000" y="2286000"/>
            <a:ext cx="1828800" cy="426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5364" name="Text Box 5"/>
          <p:cNvSpPr txBox="1">
            <a:spLocks noChangeArrowheads="1"/>
          </p:cNvSpPr>
          <p:nvPr/>
        </p:nvSpPr>
        <p:spPr bwMode="auto">
          <a:xfrm>
            <a:off x="2057400" y="17526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225286" name="Rectangle 6"/>
          <p:cNvSpPr>
            <a:spLocks noChangeArrowheads="1"/>
          </p:cNvSpPr>
          <p:nvPr/>
        </p:nvSpPr>
        <p:spPr bwMode="auto">
          <a:xfrm>
            <a:off x="1524000" y="2667000"/>
            <a:ext cx="1828800" cy="1066800"/>
          </a:xfrm>
          <a:prstGeom prst="rect">
            <a:avLst/>
          </a:prstGeom>
          <a:solidFill>
            <a:srgbClr val="FF99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sp>
        <p:nvSpPr>
          <p:cNvPr id="225287" name="Rectangle 7"/>
          <p:cNvSpPr>
            <a:spLocks noChangeArrowheads="1"/>
          </p:cNvSpPr>
          <p:nvPr/>
        </p:nvSpPr>
        <p:spPr bwMode="auto">
          <a:xfrm>
            <a:off x="1524000" y="4038600"/>
            <a:ext cx="1828800" cy="838200"/>
          </a:xfrm>
          <a:prstGeom prst="rect">
            <a:avLst/>
          </a:prstGeom>
          <a:solidFill>
            <a:srgbClr val="FFFF99"/>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プロセス2</a:t>
            </a:r>
          </a:p>
        </p:txBody>
      </p:sp>
      <p:sp>
        <p:nvSpPr>
          <p:cNvPr id="225288" name="Rectangle 8"/>
          <p:cNvSpPr>
            <a:spLocks noChangeArrowheads="1"/>
          </p:cNvSpPr>
          <p:nvPr/>
        </p:nvSpPr>
        <p:spPr bwMode="auto">
          <a:xfrm>
            <a:off x="1524000" y="5105400"/>
            <a:ext cx="1828800" cy="121920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プロセス3</a:t>
            </a:r>
          </a:p>
        </p:txBody>
      </p:sp>
      <p:sp>
        <p:nvSpPr>
          <p:cNvPr id="15368" name="Rectangle 9"/>
          <p:cNvSpPr>
            <a:spLocks noChangeArrowheads="1"/>
          </p:cNvSpPr>
          <p:nvPr/>
        </p:nvSpPr>
        <p:spPr bwMode="auto">
          <a:xfrm>
            <a:off x="4572000" y="3810000"/>
            <a:ext cx="2133600" cy="914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5369" name="Text Box 10"/>
          <p:cNvSpPr txBox="1">
            <a:spLocks noChangeArrowheads="1"/>
          </p:cNvSpPr>
          <p:nvPr/>
        </p:nvSpPr>
        <p:spPr bwMode="auto">
          <a:xfrm>
            <a:off x="5029200" y="3200400"/>
            <a:ext cx="1227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レジスタ</a:t>
            </a:r>
          </a:p>
        </p:txBody>
      </p:sp>
      <p:sp>
        <p:nvSpPr>
          <p:cNvPr id="225291" name="Rectangle 11"/>
          <p:cNvSpPr>
            <a:spLocks noChangeArrowheads="1"/>
          </p:cNvSpPr>
          <p:nvPr/>
        </p:nvSpPr>
        <p:spPr bwMode="auto">
          <a:xfrm>
            <a:off x="4572000" y="3798888"/>
            <a:ext cx="2133600" cy="914400"/>
          </a:xfrm>
          <a:prstGeom prst="rect">
            <a:avLst/>
          </a:prstGeom>
          <a:solidFill>
            <a:srgbClr val="FF99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プロセス1の</a:t>
            </a:r>
          </a:p>
          <a:p>
            <a:pPr algn="ctr" eaLnBrk="1" hangingPunct="1"/>
            <a:r>
              <a:rPr lang="ja-JP" altLang="en-US" sz="2000">
                <a:solidFill>
                  <a:srgbClr val="000000"/>
                </a:solidFill>
              </a:rPr>
              <a:t>プログラムカウンタ,</a:t>
            </a:r>
          </a:p>
          <a:p>
            <a:pPr algn="ctr" eaLnBrk="1" hangingPunct="1"/>
            <a:r>
              <a:rPr lang="ja-JP" altLang="en-US" sz="2000">
                <a:solidFill>
                  <a:srgbClr val="000000"/>
                </a:solidFill>
              </a:rPr>
              <a:t>フラグレジスタ等</a:t>
            </a:r>
          </a:p>
        </p:txBody>
      </p:sp>
      <p:sp>
        <p:nvSpPr>
          <p:cNvPr id="225292" name="Text Box 12"/>
          <p:cNvSpPr txBox="1">
            <a:spLocks noChangeArrowheads="1"/>
          </p:cNvSpPr>
          <p:nvPr/>
        </p:nvSpPr>
        <p:spPr bwMode="auto">
          <a:xfrm>
            <a:off x="4419600" y="2235200"/>
            <a:ext cx="2695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プロセス1実行中</a:t>
            </a:r>
          </a:p>
        </p:txBody>
      </p:sp>
      <p:sp>
        <p:nvSpPr>
          <p:cNvPr id="225293" name="Text Box 13"/>
          <p:cNvSpPr txBox="1">
            <a:spLocks noChangeArrowheads="1"/>
          </p:cNvSpPr>
          <p:nvPr/>
        </p:nvSpPr>
        <p:spPr bwMode="auto">
          <a:xfrm>
            <a:off x="3886200" y="5105400"/>
            <a:ext cx="46513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実行中ではないプロセス2,3の</a:t>
            </a:r>
          </a:p>
          <a:p>
            <a:pPr eaLnBrk="1" hangingPunct="1"/>
            <a:r>
              <a:rPr lang="ja-JP" altLang="en-US" sz="2800"/>
              <a:t>状態も保持しておく必要あり</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5286"/>
                                        </p:tgtEl>
                                        <p:attrNameLst>
                                          <p:attrName>style.visibility</p:attrName>
                                        </p:attrNameLst>
                                      </p:cBhvr>
                                      <p:to>
                                        <p:strVal val="visible"/>
                                      </p:to>
                                    </p:set>
                                    <p:animEffect transition="in" filter="checkerboard(across)">
                                      <p:cBhvr>
                                        <p:cTn id="7" dur="500"/>
                                        <p:tgtEl>
                                          <p:spTgt spid="2252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5287"/>
                                        </p:tgtEl>
                                        <p:attrNameLst>
                                          <p:attrName>style.visibility</p:attrName>
                                        </p:attrNameLst>
                                      </p:cBhvr>
                                      <p:to>
                                        <p:strVal val="visible"/>
                                      </p:to>
                                    </p:set>
                                    <p:animEffect transition="in" filter="checkerboard(across)">
                                      <p:cBhvr>
                                        <p:cTn id="12" dur="500"/>
                                        <p:tgtEl>
                                          <p:spTgt spid="2252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5288"/>
                                        </p:tgtEl>
                                        <p:attrNameLst>
                                          <p:attrName>style.visibility</p:attrName>
                                        </p:attrNameLst>
                                      </p:cBhvr>
                                      <p:to>
                                        <p:strVal val="visible"/>
                                      </p:to>
                                    </p:set>
                                    <p:animEffect transition="in" filter="checkerboard(across)">
                                      <p:cBhvr>
                                        <p:cTn id="17" dur="500"/>
                                        <p:tgtEl>
                                          <p:spTgt spid="2252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5292"/>
                                        </p:tgtEl>
                                        <p:attrNameLst>
                                          <p:attrName>style.visibility</p:attrName>
                                        </p:attrNameLst>
                                      </p:cBhvr>
                                      <p:to>
                                        <p:strVal val="visible"/>
                                      </p:to>
                                    </p:set>
                                    <p:animEffect transition="in" filter="checkerboard(across)">
                                      <p:cBhvr>
                                        <p:cTn id="22" dur="500"/>
                                        <p:tgtEl>
                                          <p:spTgt spid="2252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25291"/>
                                        </p:tgtEl>
                                        <p:attrNameLst>
                                          <p:attrName>style.visibility</p:attrName>
                                        </p:attrNameLst>
                                      </p:cBhvr>
                                      <p:to>
                                        <p:strVal val="visible"/>
                                      </p:to>
                                    </p:set>
                                    <p:animEffect transition="in" filter="checkerboard(across)">
                                      <p:cBhvr>
                                        <p:cTn id="27" dur="500"/>
                                        <p:tgtEl>
                                          <p:spTgt spid="22529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25293"/>
                                        </p:tgtEl>
                                        <p:attrNameLst>
                                          <p:attrName>style.visibility</p:attrName>
                                        </p:attrNameLst>
                                      </p:cBhvr>
                                      <p:to>
                                        <p:strVal val="visible"/>
                                      </p:to>
                                    </p:set>
                                    <p:anim calcmode="lin" valueType="num">
                                      <p:cBhvr additive="base">
                                        <p:cTn id="32" dur="500" fill="hold"/>
                                        <p:tgtEl>
                                          <p:spTgt spid="225293"/>
                                        </p:tgtEl>
                                        <p:attrNameLst>
                                          <p:attrName>ppt_x</p:attrName>
                                        </p:attrNameLst>
                                      </p:cBhvr>
                                      <p:tavLst>
                                        <p:tav tm="0">
                                          <p:val>
                                            <p:strVal val="#ppt_x"/>
                                          </p:val>
                                        </p:tav>
                                        <p:tav tm="100000">
                                          <p:val>
                                            <p:strVal val="#ppt_x"/>
                                          </p:val>
                                        </p:tav>
                                      </p:tavLst>
                                    </p:anim>
                                    <p:anim calcmode="lin" valueType="num">
                                      <p:cBhvr additive="base">
                                        <p:cTn id="33" dur="500" fill="hold"/>
                                        <p:tgtEl>
                                          <p:spTgt spid="2252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6" grpId="0" animBg="1" autoUpdateAnimBg="0"/>
      <p:bldP spid="225287" grpId="0" animBg="1" autoUpdateAnimBg="0"/>
      <p:bldP spid="225288" grpId="0" animBg="1" autoUpdateAnimBg="0"/>
      <p:bldP spid="225291" grpId="0" animBg="1" autoUpdateAnimBg="0"/>
      <p:bldP spid="225292" grpId="0" autoUpdateAnimBg="0"/>
      <p:bldP spid="22529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800100"/>
            <a:ext cx="7772400" cy="762000"/>
          </a:xfrm>
        </p:spPr>
        <p:txBody>
          <a:bodyPr/>
          <a:lstStyle/>
          <a:p>
            <a:pPr eaLnBrk="1" hangingPunct="1"/>
            <a:r>
              <a:rPr lang="ja-JP" altLang="en-US"/>
              <a:t>プロセッサの状態</a:t>
            </a:r>
            <a:endParaRPr lang="ja-JP" altLang="en-US" sz="3600">
              <a:latin typeface="Times New Roman" panose="02020603050405020304" pitchFamily="18" charset="0"/>
            </a:endParaRPr>
          </a:p>
        </p:txBody>
      </p:sp>
      <p:sp>
        <p:nvSpPr>
          <p:cNvPr id="1638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プロセス中断時 : レジスタの値を保存</a:t>
            </a:r>
          </a:p>
          <a:p>
            <a:pPr eaLnBrk="1" hangingPunct="1"/>
            <a:r>
              <a:rPr lang="ja-JP" altLang="en-US">
                <a:latin typeface="Times New Roman" panose="02020603050405020304" pitchFamily="18" charset="0"/>
              </a:rPr>
              <a:t>プロセス再開時 : レジスタの値を復帰</a:t>
            </a:r>
            <a:endParaRPr lang="ja-JP" altLang="en-US"/>
          </a:p>
        </p:txBody>
      </p:sp>
      <p:sp>
        <p:nvSpPr>
          <p:cNvPr id="16388" name="Rectangle 6"/>
          <p:cNvSpPr>
            <a:spLocks noChangeArrowheads="1"/>
          </p:cNvSpPr>
          <p:nvPr/>
        </p:nvSpPr>
        <p:spPr bwMode="auto">
          <a:xfrm>
            <a:off x="1676400" y="3429000"/>
            <a:ext cx="2590800" cy="32004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389" name="Text Box 7"/>
          <p:cNvSpPr txBox="1">
            <a:spLocks noChangeArrowheads="1"/>
          </p:cNvSpPr>
          <p:nvPr/>
        </p:nvSpPr>
        <p:spPr bwMode="auto">
          <a:xfrm>
            <a:off x="2590800" y="29718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16390" name="Rectangle 8"/>
          <p:cNvSpPr>
            <a:spLocks noChangeArrowheads="1"/>
          </p:cNvSpPr>
          <p:nvPr/>
        </p:nvSpPr>
        <p:spPr bwMode="auto">
          <a:xfrm>
            <a:off x="1676400" y="3733800"/>
            <a:ext cx="2590800" cy="1219200"/>
          </a:xfrm>
          <a:prstGeom prst="rect">
            <a:avLst/>
          </a:prstGeom>
          <a:solidFill>
            <a:srgbClr val="FF99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391" name="Text Box 9"/>
          <p:cNvSpPr txBox="1">
            <a:spLocks noChangeArrowheads="1"/>
          </p:cNvSpPr>
          <p:nvPr/>
        </p:nvSpPr>
        <p:spPr bwMode="auto">
          <a:xfrm>
            <a:off x="2362200" y="38100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solidFill>
                  <a:srgbClr val="000000"/>
                </a:solidFill>
              </a:rPr>
              <a:t>プロセス1</a:t>
            </a:r>
          </a:p>
        </p:txBody>
      </p:sp>
      <p:sp>
        <p:nvSpPr>
          <p:cNvPr id="16392" name="Rectangle 11"/>
          <p:cNvSpPr>
            <a:spLocks noChangeArrowheads="1"/>
          </p:cNvSpPr>
          <p:nvPr/>
        </p:nvSpPr>
        <p:spPr bwMode="auto">
          <a:xfrm>
            <a:off x="1676400" y="5334000"/>
            <a:ext cx="2590800" cy="990600"/>
          </a:xfrm>
          <a:prstGeom prst="rect">
            <a:avLst/>
          </a:prstGeom>
          <a:solidFill>
            <a:srgbClr val="FFFF99"/>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393" name="Text Box 12"/>
          <p:cNvSpPr txBox="1">
            <a:spLocks noChangeArrowheads="1"/>
          </p:cNvSpPr>
          <p:nvPr/>
        </p:nvSpPr>
        <p:spPr bwMode="auto">
          <a:xfrm>
            <a:off x="2362200" y="53340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solidFill>
                  <a:srgbClr val="000000"/>
                </a:solidFill>
              </a:rPr>
              <a:t>プロセス2</a:t>
            </a:r>
          </a:p>
        </p:txBody>
      </p:sp>
      <p:sp>
        <p:nvSpPr>
          <p:cNvPr id="16394" name="Rectangle 14"/>
          <p:cNvSpPr>
            <a:spLocks noChangeArrowheads="1"/>
          </p:cNvSpPr>
          <p:nvPr/>
        </p:nvSpPr>
        <p:spPr bwMode="auto">
          <a:xfrm>
            <a:off x="5715000" y="4191000"/>
            <a:ext cx="2209800" cy="914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395" name="Text Box 15"/>
          <p:cNvSpPr txBox="1">
            <a:spLocks noChangeArrowheads="1"/>
          </p:cNvSpPr>
          <p:nvPr/>
        </p:nvSpPr>
        <p:spPr bwMode="auto">
          <a:xfrm>
            <a:off x="6172200" y="3733800"/>
            <a:ext cx="1227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レジスタ</a:t>
            </a:r>
          </a:p>
        </p:txBody>
      </p:sp>
      <p:sp>
        <p:nvSpPr>
          <p:cNvPr id="271376" name="Rectangle 16"/>
          <p:cNvSpPr>
            <a:spLocks noChangeArrowheads="1"/>
          </p:cNvSpPr>
          <p:nvPr/>
        </p:nvSpPr>
        <p:spPr bwMode="auto">
          <a:xfrm>
            <a:off x="5715000" y="4191000"/>
            <a:ext cx="2209800" cy="91440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実行中の</a:t>
            </a:r>
          </a:p>
          <a:p>
            <a:pPr algn="ctr" eaLnBrk="1" hangingPunct="1"/>
            <a:r>
              <a:rPr lang="ja-JP" altLang="en-US">
                <a:solidFill>
                  <a:srgbClr val="000000"/>
                </a:solidFill>
              </a:rPr>
              <a:t>プロセスの状態</a:t>
            </a:r>
          </a:p>
        </p:txBody>
      </p:sp>
      <p:grpSp>
        <p:nvGrpSpPr>
          <p:cNvPr id="271377" name="Group 17"/>
          <p:cNvGrpSpPr>
            <a:grpSpLocks/>
          </p:cNvGrpSpPr>
          <p:nvPr/>
        </p:nvGrpSpPr>
        <p:grpSpPr bwMode="auto">
          <a:xfrm>
            <a:off x="1676400" y="4343400"/>
            <a:ext cx="2590800" cy="1828800"/>
            <a:chOff x="1056" y="2736"/>
            <a:chExt cx="1632" cy="1152"/>
          </a:xfrm>
        </p:grpSpPr>
        <p:sp>
          <p:nvSpPr>
            <p:cNvPr id="16404" name="Rectangle 18"/>
            <p:cNvSpPr>
              <a:spLocks noChangeArrowheads="1"/>
            </p:cNvSpPr>
            <p:nvPr/>
          </p:nvSpPr>
          <p:spPr bwMode="auto">
            <a:xfrm>
              <a:off x="1056" y="2736"/>
              <a:ext cx="1632" cy="288"/>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レジスタの退避領域</a:t>
              </a:r>
            </a:p>
          </p:txBody>
        </p:sp>
        <p:sp>
          <p:nvSpPr>
            <p:cNvPr id="16405" name="Rectangle 19"/>
            <p:cNvSpPr>
              <a:spLocks noChangeArrowheads="1"/>
            </p:cNvSpPr>
            <p:nvPr/>
          </p:nvSpPr>
          <p:spPr bwMode="auto">
            <a:xfrm>
              <a:off x="1056" y="3600"/>
              <a:ext cx="1632" cy="288"/>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レジスタの退避領域</a:t>
              </a:r>
            </a:p>
          </p:txBody>
        </p:sp>
      </p:grpSp>
      <p:grpSp>
        <p:nvGrpSpPr>
          <p:cNvPr id="271385" name="Group 25"/>
          <p:cNvGrpSpPr>
            <a:grpSpLocks/>
          </p:cNvGrpSpPr>
          <p:nvPr/>
        </p:nvGrpSpPr>
        <p:grpSpPr bwMode="auto">
          <a:xfrm>
            <a:off x="4267200" y="4114800"/>
            <a:ext cx="1447800" cy="457200"/>
            <a:chOff x="2688" y="2592"/>
            <a:chExt cx="912" cy="288"/>
          </a:xfrm>
        </p:grpSpPr>
        <p:sp>
          <p:nvSpPr>
            <p:cNvPr id="16402" name="Line 20"/>
            <p:cNvSpPr>
              <a:spLocks noChangeShapeType="1"/>
            </p:cNvSpPr>
            <p:nvPr/>
          </p:nvSpPr>
          <p:spPr bwMode="auto">
            <a:xfrm flipH="1" flipV="1">
              <a:off x="2688" y="2880"/>
              <a:ext cx="91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6403" name="Text Box 21"/>
            <p:cNvSpPr txBox="1">
              <a:spLocks noChangeArrowheads="1"/>
            </p:cNvSpPr>
            <p:nvPr/>
          </p:nvSpPr>
          <p:spPr bwMode="auto">
            <a:xfrm>
              <a:off x="2928" y="2592"/>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保存</a:t>
              </a:r>
            </a:p>
          </p:txBody>
        </p:sp>
      </p:grpSp>
      <p:grpSp>
        <p:nvGrpSpPr>
          <p:cNvPr id="271384" name="Group 24"/>
          <p:cNvGrpSpPr>
            <a:grpSpLocks/>
          </p:cNvGrpSpPr>
          <p:nvPr/>
        </p:nvGrpSpPr>
        <p:grpSpPr bwMode="auto">
          <a:xfrm>
            <a:off x="4267200" y="4800600"/>
            <a:ext cx="1447800" cy="1219200"/>
            <a:chOff x="2688" y="3024"/>
            <a:chExt cx="912" cy="768"/>
          </a:xfrm>
        </p:grpSpPr>
        <p:sp>
          <p:nvSpPr>
            <p:cNvPr id="16400" name="Line 22"/>
            <p:cNvSpPr>
              <a:spLocks noChangeShapeType="1"/>
            </p:cNvSpPr>
            <p:nvPr/>
          </p:nvSpPr>
          <p:spPr bwMode="auto">
            <a:xfrm flipV="1">
              <a:off x="2688" y="3024"/>
              <a:ext cx="912" cy="768"/>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6401" name="Text Box 23"/>
            <p:cNvSpPr txBox="1">
              <a:spLocks noChangeArrowheads="1"/>
            </p:cNvSpPr>
            <p:nvPr/>
          </p:nvSpPr>
          <p:spPr bwMode="auto">
            <a:xfrm>
              <a:off x="2784" y="3120"/>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復帰</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1376"/>
                                        </p:tgtEl>
                                        <p:attrNameLst>
                                          <p:attrName>style.visibility</p:attrName>
                                        </p:attrNameLst>
                                      </p:cBhvr>
                                      <p:to>
                                        <p:strVal val="visible"/>
                                      </p:to>
                                    </p:set>
                                    <p:animEffect transition="in" filter="checkerboard(across)">
                                      <p:cBhvr>
                                        <p:cTn id="7" dur="500"/>
                                        <p:tgtEl>
                                          <p:spTgt spid="2713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71377"/>
                                        </p:tgtEl>
                                        <p:attrNameLst>
                                          <p:attrName>style.visibility</p:attrName>
                                        </p:attrNameLst>
                                      </p:cBhvr>
                                      <p:to>
                                        <p:strVal val="visible"/>
                                      </p:to>
                                    </p:set>
                                    <p:animEffect transition="in" filter="checkerboard(across)">
                                      <p:cBhvr>
                                        <p:cTn id="12" dur="500"/>
                                        <p:tgtEl>
                                          <p:spTgt spid="2713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271385"/>
                                        </p:tgtEl>
                                        <p:attrNameLst>
                                          <p:attrName>style.visibility</p:attrName>
                                        </p:attrNameLst>
                                      </p:cBhvr>
                                      <p:to>
                                        <p:strVal val="visible"/>
                                      </p:to>
                                    </p:set>
                                    <p:animEffect transition="in" filter="wipe(right)">
                                      <p:cBhvr>
                                        <p:cTn id="17" dur="500"/>
                                        <p:tgtEl>
                                          <p:spTgt spid="2713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71384"/>
                                        </p:tgtEl>
                                        <p:attrNameLst>
                                          <p:attrName>style.visibility</p:attrName>
                                        </p:attrNameLst>
                                      </p:cBhvr>
                                      <p:to>
                                        <p:strVal val="visible"/>
                                      </p:to>
                                    </p:set>
                                    <p:animEffect transition="in" filter="wipe(left)">
                                      <p:cBhvr>
                                        <p:cTn id="22" dur="500"/>
                                        <p:tgtEl>
                                          <p:spTgt spid="271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76"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レジスタ</a:t>
            </a:r>
            <a:endParaRPr lang="en-US" altLang="ja-JP" sz="3600">
              <a:latin typeface="Times New Roman" panose="02020603050405020304" pitchFamily="18" charset="0"/>
            </a:endParaRPr>
          </a:p>
        </p:txBody>
      </p:sp>
      <p:sp>
        <p:nvSpPr>
          <p:cNvPr id="17411" name="Rectangle 4"/>
          <p:cNvSpPr>
            <a:spLocks noGrp="1" noChangeArrowheads="1"/>
          </p:cNvSpPr>
          <p:nvPr>
            <p:ph type="body" idx="1"/>
          </p:nvPr>
        </p:nvSpPr>
        <p:spPr>
          <a:xfrm>
            <a:off x="762000" y="1905000"/>
            <a:ext cx="7772400" cy="1295400"/>
          </a:xfrm>
        </p:spPr>
        <p:txBody>
          <a:bodyPr/>
          <a:lstStyle/>
          <a:p>
            <a:pPr eaLnBrk="1" hangingPunct="1"/>
            <a:r>
              <a:rPr lang="ja-JP" altLang="en-US">
                <a:latin typeface="Times New Roman" panose="02020603050405020304" pitchFamily="18" charset="0"/>
              </a:rPr>
              <a:t>プログラムカウンタ(</a:t>
            </a:r>
            <a:r>
              <a:rPr lang="en-US" altLang="ja-JP">
                <a:latin typeface="Times New Roman" panose="02020603050405020304" pitchFamily="18" charset="0"/>
              </a:rPr>
              <a:t>program counter)</a:t>
            </a:r>
          </a:p>
          <a:p>
            <a:pPr lvl="1" eaLnBrk="1" hangingPunct="1"/>
            <a:r>
              <a:rPr lang="ja-JP" altLang="en-US">
                <a:latin typeface="Times New Roman" panose="02020603050405020304" pitchFamily="18" charset="0"/>
              </a:rPr>
              <a:t>次に実行する命令の位置</a:t>
            </a:r>
          </a:p>
        </p:txBody>
      </p:sp>
      <p:grpSp>
        <p:nvGrpSpPr>
          <p:cNvPr id="219145" name="Group 9"/>
          <p:cNvGrpSpPr>
            <a:grpSpLocks/>
          </p:cNvGrpSpPr>
          <p:nvPr/>
        </p:nvGrpSpPr>
        <p:grpSpPr bwMode="auto">
          <a:xfrm>
            <a:off x="838200" y="3962400"/>
            <a:ext cx="2584450" cy="1066800"/>
            <a:chOff x="528" y="2496"/>
            <a:chExt cx="1628" cy="672"/>
          </a:xfrm>
        </p:grpSpPr>
        <p:sp>
          <p:nvSpPr>
            <p:cNvPr id="17417" name="Text Box 6"/>
            <p:cNvSpPr txBox="1">
              <a:spLocks noChangeArrowheads="1"/>
            </p:cNvSpPr>
            <p:nvPr/>
          </p:nvSpPr>
          <p:spPr bwMode="auto">
            <a:xfrm>
              <a:off x="528" y="2496"/>
              <a:ext cx="16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プログラムカウンタ</a:t>
              </a:r>
            </a:p>
          </p:txBody>
        </p:sp>
        <p:sp>
          <p:nvSpPr>
            <p:cNvPr id="17418" name="Rectangle 7"/>
            <p:cNvSpPr>
              <a:spLocks noChangeArrowheads="1"/>
            </p:cNvSpPr>
            <p:nvPr/>
          </p:nvSpPr>
          <p:spPr bwMode="auto">
            <a:xfrm>
              <a:off x="1152" y="2832"/>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grpSp>
      <p:sp>
        <p:nvSpPr>
          <p:cNvPr id="219144" name="Line 8"/>
          <p:cNvSpPr>
            <a:spLocks noChangeShapeType="1"/>
          </p:cNvSpPr>
          <p:nvPr/>
        </p:nvSpPr>
        <p:spPr bwMode="auto">
          <a:xfrm>
            <a:off x="2514600" y="4800600"/>
            <a:ext cx="2743200" cy="533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19147" name="Group 11"/>
          <p:cNvGrpSpPr>
            <a:grpSpLocks/>
          </p:cNvGrpSpPr>
          <p:nvPr/>
        </p:nvGrpSpPr>
        <p:grpSpPr bwMode="auto">
          <a:xfrm>
            <a:off x="5257800" y="2819400"/>
            <a:ext cx="2057400" cy="3886200"/>
            <a:chOff x="3312" y="1776"/>
            <a:chExt cx="1296" cy="2448"/>
          </a:xfrm>
        </p:grpSpPr>
        <p:sp>
          <p:nvSpPr>
            <p:cNvPr id="17415" name="Rectangle 5"/>
            <p:cNvSpPr>
              <a:spLocks noChangeArrowheads="1"/>
            </p:cNvSpPr>
            <p:nvPr/>
          </p:nvSpPr>
          <p:spPr bwMode="auto">
            <a:xfrm>
              <a:off x="3312" y="2304"/>
              <a:ext cx="1296" cy="192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0  </a:t>
              </a:r>
              <a:r>
                <a:rPr lang="en-US" altLang="ja-JP"/>
                <a:t>PUSH  3</a:t>
              </a:r>
            </a:p>
            <a:p>
              <a:pPr eaLnBrk="1" hangingPunct="1"/>
              <a:r>
                <a:rPr lang="en-US" altLang="ja-JP"/>
                <a:t> 1  PUSH  20</a:t>
              </a:r>
            </a:p>
            <a:p>
              <a:pPr eaLnBrk="1" hangingPunct="1"/>
              <a:r>
                <a:rPr lang="en-US" altLang="ja-JP"/>
                <a:t> 2  ASSGN</a:t>
              </a:r>
            </a:p>
            <a:p>
              <a:pPr eaLnBrk="1" hangingPunct="1"/>
              <a:r>
                <a:rPr lang="en-US" altLang="ja-JP"/>
                <a:t> 3  REMOVE</a:t>
              </a:r>
            </a:p>
            <a:p>
              <a:pPr eaLnBrk="1" hangingPunct="1"/>
              <a:r>
                <a:rPr lang="en-US" altLang="ja-JP"/>
                <a:t> 4  PUSHI  0</a:t>
              </a:r>
            </a:p>
            <a:p>
              <a:pPr eaLnBrk="1" hangingPunct="1"/>
              <a:r>
                <a:rPr lang="en-US" altLang="ja-JP"/>
                <a:t> 5  COPY</a:t>
              </a:r>
            </a:p>
            <a:p>
              <a:pPr eaLnBrk="1" hangingPunct="1"/>
              <a:r>
                <a:rPr lang="en-US" altLang="ja-JP"/>
                <a:t> 6  LOAD</a:t>
              </a:r>
            </a:p>
            <a:p>
              <a:pPr eaLnBrk="1" hangingPunct="1"/>
              <a:r>
                <a:rPr lang="en-US" altLang="ja-JP"/>
                <a:t>           :</a:t>
              </a:r>
            </a:p>
          </p:txBody>
        </p:sp>
        <p:sp>
          <p:nvSpPr>
            <p:cNvPr id="17416" name="Text Box 10"/>
            <p:cNvSpPr txBox="1">
              <a:spLocks noChangeArrowheads="1"/>
            </p:cNvSpPr>
            <p:nvPr/>
          </p:nvSpPr>
          <p:spPr bwMode="auto">
            <a:xfrm>
              <a:off x="3486" y="1776"/>
              <a:ext cx="976"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プログラム</a:t>
              </a:r>
            </a:p>
            <a:p>
              <a:pPr algn="ctr" eaLnBrk="1" hangingPunct="1"/>
              <a:r>
                <a:rPr lang="ja-JP" altLang="en-US" sz="2000"/>
                <a:t>(コード領域)</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19147"/>
                                        </p:tgtEl>
                                        <p:attrNameLst>
                                          <p:attrName>style.visibility</p:attrName>
                                        </p:attrNameLst>
                                      </p:cBhvr>
                                      <p:to>
                                        <p:strVal val="visible"/>
                                      </p:to>
                                    </p:set>
                                    <p:animEffect transition="in" filter="checkerboard(across)">
                                      <p:cBhvr>
                                        <p:cTn id="7" dur="500"/>
                                        <p:tgtEl>
                                          <p:spTgt spid="2191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19145"/>
                                        </p:tgtEl>
                                        <p:attrNameLst>
                                          <p:attrName>style.visibility</p:attrName>
                                        </p:attrNameLst>
                                      </p:cBhvr>
                                      <p:to>
                                        <p:strVal val="visible"/>
                                      </p:to>
                                    </p:set>
                                    <p:animEffect transition="in" filter="checkerboard(across)">
                                      <p:cBhvr>
                                        <p:cTn id="12" dur="500"/>
                                        <p:tgtEl>
                                          <p:spTgt spid="2191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9144"/>
                                        </p:tgtEl>
                                        <p:attrNameLst>
                                          <p:attrName>style.visibility</p:attrName>
                                        </p:attrNameLst>
                                      </p:cBhvr>
                                      <p:to>
                                        <p:strVal val="visible"/>
                                      </p:to>
                                    </p:set>
                                    <p:animEffect transition="in" filter="wipe(left)">
                                      <p:cBhvr>
                                        <p:cTn id="17" dur="500"/>
                                        <p:tgtEl>
                                          <p:spTgt spid="219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レジスタ</a:t>
            </a:r>
            <a:endParaRPr lang="en-US" altLang="ja-JP" sz="3600">
              <a:latin typeface="Times New Roman" panose="02020603050405020304" pitchFamily="18" charset="0"/>
            </a:endParaRPr>
          </a:p>
        </p:txBody>
      </p:sp>
      <p:sp>
        <p:nvSpPr>
          <p:cNvPr id="18435" name="Rectangle 3"/>
          <p:cNvSpPr>
            <a:spLocks noGrp="1" noChangeArrowheads="1"/>
          </p:cNvSpPr>
          <p:nvPr>
            <p:ph type="body" idx="1"/>
          </p:nvPr>
        </p:nvSpPr>
        <p:spPr>
          <a:xfrm>
            <a:off x="685800" y="1981200"/>
            <a:ext cx="7772400" cy="1371600"/>
          </a:xfrm>
        </p:spPr>
        <p:txBody>
          <a:bodyPr/>
          <a:lstStyle/>
          <a:p>
            <a:pPr eaLnBrk="1" hangingPunct="1"/>
            <a:r>
              <a:rPr lang="ja-JP" altLang="en-US">
                <a:latin typeface="Times New Roman" panose="02020603050405020304" pitchFamily="18" charset="0"/>
              </a:rPr>
              <a:t>スタックレジスタ</a:t>
            </a:r>
            <a:r>
              <a:rPr lang="ja-JP" altLang="en-US" sz="2800">
                <a:latin typeface="Times New Roman" panose="02020603050405020304" pitchFamily="18" charset="0"/>
              </a:rPr>
              <a:t>(</a:t>
            </a:r>
            <a:r>
              <a:rPr lang="en-US" altLang="ja-JP" sz="2800">
                <a:latin typeface="Times New Roman" panose="02020603050405020304" pitchFamily="18" charset="0"/>
              </a:rPr>
              <a:t>stack register)</a:t>
            </a:r>
          </a:p>
          <a:p>
            <a:pPr lvl="1" eaLnBrk="1" hangingPunct="1"/>
            <a:r>
              <a:rPr lang="ja-JP" altLang="en-US">
                <a:latin typeface="Times New Roman" panose="02020603050405020304" pitchFamily="18" charset="0"/>
              </a:rPr>
              <a:t>スタックトップの位置</a:t>
            </a:r>
          </a:p>
        </p:txBody>
      </p:sp>
      <p:grpSp>
        <p:nvGrpSpPr>
          <p:cNvPr id="223271" name="Group 39"/>
          <p:cNvGrpSpPr>
            <a:grpSpLocks/>
          </p:cNvGrpSpPr>
          <p:nvPr/>
        </p:nvGrpSpPr>
        <p:grpSpPr bwMode="auto">
          <a:xfrm>
            <a:off x="5257800" y="3124200"/>
            <a:ext cx="1676400" cy="3581400"/>
            <a:chOff x="3312" y="1968"/>
            <a:chExt cx="1056" cy="2256"/>
          </a:xfrm>
        </p:grpSpPr>
        <p:sp>
          <p:nvSpPr>
            <p:cNvPr id="18441" name="Rectangle 33"/>
            <p:cNvSpPr>
              <a:spLocks noChangeArrowheads="1"/>
            </p:cNvSpPr>
            <p:nvPr/>
          </p:nvSpPr>
          <p:spPr bwMode="auto">
            <a:xfrm>
              <a:off x="3312" y="2304"/>
              <a:ext cx="1056" cy="192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0  </a:t>
              </a:r>
              <a:r>
                <a:rPr lang="en-US" altLang="ja-JP"/>
                <a:t>3</a:t>
              </a:r>
            </a:p>
            <a:p>
              <a:pPr eaLnBrk="1" hangingPunct="1"/>
              <a:r>
                <a:rPr lang="en-US" altLang="ja-JP"/>
                <a:t> 1  20</a:t>
              </a:r>
            </a:p>
            <a:p>
              <a:pPr eaLnBrk="1" hangingPunct="1"/>
              <a:r>
                <a:rPr lang="en-US" altLang="ja-JP"/>
                <a:t> 2  1</a:t>
              </a:r>
            </a:p>
            <a:p>
              <a:pPr eaLnBrk="1" hangingPunct="1"/>
              <a:r>
                <a:rPr lang="en-US" altLang="ja-JP"/>
                <a:t> 3  4</a:t>
              </a:r>
            </a:p>
            <a:p>
              <a:pPr eaLnBrk="1" hangingPunct="1"/>
              <a:r>
                <a:rPr lang="en-US" altLang="ja-JP"/>
                <a:t> 4  no data</a:t>
              </a:r>
              <a:endParaRPr lang="ja-JP" altLang="en-US"/>
            </a:p>
            <a:p>
              <a:pPr eaLnBrk="1" hangingPunct="1"/>
              <a:r>
                <a:rPr lang="en-US" altLang="ja-JP"/>
                <a:t> 5  no data</a:t>
              </a:r>
              <a:endParaRPr lang="ja-JP" altLang="en-US"/>
            </a:p>
            <a:p>
              <a:pPr eaLnBrk="1" hangingPunct="1"/>
              <a:r>
                <a:rPr lang="en-US" altLang="ja-JP"/>
                <a:t> 6  no data</a:t>
              </a:r>
              <a:endParaRPr lang="ja-JP" altLang="en-US"/>
            </a:p>
            <a:p>
              <a:pPr eaLnBrk="1" hangingPunct="1"/>
              <a:r>
                <a:rPr lang="en-US" altLang="ja-JP"/>
                <a:t>           :</a:t>
              </a:r>
            </a:p>
          </p:txBody>
        </p:sp>
        <p:sp>
          <p:nvSpPr>
            <p:cNvPr id="18442" name="Text Box 34"/>
            <p:cNvSpPr txBox="1">
              <a:spLocks noChangeArrowheads="1"/>
            </p:cNvSpPr>
            <p:nvPr/>
          </p:nvSpPr>
          <p:spPr bwMode="auto">
            <a:xfrm>
              <a:off x="3456" y="1968"/>
              <a:ext cx="7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endParaRPr lang="ja-JP" altLang="en-US" sz="2000"/>
            </a:p>
          </p:txBody>
        </p:sp>
      </p:grpSp>
      <p:grpSp>
        <p:nvGrpSpPr>
          <p:cNvPr id="223272" name="Group 40"/>
          <p:cNvGrpSpPr>
            <a:grpSpLocks/>
          </p:cNvGrpSpPr>
          <p:nvPr/>
        </p:nvGrpSpPr>
        <p:grpSpPr bwMode="auto">
          <a:xfrm>
            <a:off x="1143000" y="3962400"/>
            <a:ext cx="2205038" cy="1066800"/>
            <a:chOff x="720" y="2496"/>
            <a:chExt cx="1389" cy="672"/>
          </a:xfrm>
        </p:grpSpPr>
        <p:sp>
          <p:nvSpPr>
            <p:cNvPr id="18439" name="Text Box 36"/>
            <p:cNvSpPr txBox="1">
              <a:spLocks noChangeArrowheads="1"/>
            </p:cNvSpPr>
            <p:nvPr/>
          </p:nvSpPr>
          <p:spPr bwMode="auto">
            <a:xfrm>
              <a:off x="720" y="2496"/>
              <a:ext cx="13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スタックレジスタ</a:t>
              </a:r>
            </a:p>
          </p:txBody>
        </p:sp>
        <p:sp>
          <p:nvSpPr>
            <p:cNvPr id="18440" name="Rectangle 37"/>
            <p:cNvSpPr>
              <a:spLocks noChangeArrowheads="1"/>
            </p:cNvSpPr>
            <p:nvPr/>
          </p:nvSpPr>
          <p:spPr bwMode="auto">
            <a:xfrm>
              <a:off x="1152" y="2832"/>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grpSp>
      <p:sp>
        <p:nvSpPr>
          <p:cNvPr id="223270" name="Line 38"/>
          <p:cNvSpPr>
            <a:spLocks noChangeShapeType="1"/>
          </p:cNvSpPr>
          <p:nvPr/>
        </p:nvSpPr>
        <p:spPr bwMode="auto">
          <a:xfrm>
            <a:off x="2514600" y="4800600"/>
            <a:ext cx="2667000" cy="2286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23271"/>
                                        </p:tgtEl>
                                        <p:attrNameLst>
                                          <p:attrName>style.visibility</p:attrName>
                                        </p:attrNameLst>
                                      </p:cBhvr>
                                      <p:to>
                                        <p:strVal val="visible"/>
                                      </p:to>
                                    </p:set>
                                    <p:animEffect transition="in" filter="checkerboard(across)">
                                      <p:cBhvr>
                                        <p:cTn id="7" dur="500"/>
                                        <p:tgtEl>
                                          <p:spTgt spid="223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23272"/>
                                        </p:tgtEl>
                                        <p:attrNameLst>
                                          <p:attrName>style.visibility</p:attrName>
                                        </p:attrNameLst>
                                      </p:cBhvr>
                                      <p:to>
                                        <p:strVal val="visible"/>
                                      </p:to>
                                    </p:set>
                                    <p:animEffect transition="in" filter="checkerboard(across)">
                                      <p:cBhvr>
                                        <p:cTn id="12" dur="500"/>
                                        <p:tgtEl>
                                          <p:spTgt spid="2232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3270"/>
                                        </p:tgtEl>
                                        <p:attrNameLst>
                                          <p:attrName>style.visibility</p:attrName>
                                        </p:attrNameLst>
                                      </p:cBhvr>
                                      <p:to>
                                        <p:strVal val="visible"/>
                                      </p:to>
                                    </p:set>
                                    <p:animEffect transition="in" filter="wipe(left)">
                                      <p:cBhvr>
                                        <p:cTn id="17" dur="500"/>
                                        <p:tgtEl>
                                          <p:spTgt spid="223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7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レジスタ</a:t>
            </a:r>
            <a:endParaRPr lang="en-US" altLang="ja-JP" sz="3600">
              <a:latin typeface="Times New Roman" panose="02020603050405020304" pitchFamily="18" charset="0"/>
            </a:endParaRPr>
          </a:p>
        </p:txBody>
      </p:sp>
      <p:sp>
        <p:nvSpPr>
          <p:cNvPr id="19459" name="Rectangle 3"/>
          <p:cNvSpPr>
            <a:spLocks noGrp="1" noChangeArrowheads="1"/>
          </p:cNvSpPr>
          <p:nvPr>
            <p:ph type="body" idx="1"/>
          </p:nvPr>
        </p:nvSpPr>
        <p:spPr>
          <a:xfrm>
            <a:off x="685800" y="1981200"/>
            <a:ext cx="7772400" cy="4648200"/>
          </a:xfrm>
        </p:spPr>
        <p:txBody>
          <a:bodyPr/>
          <a:lstStyle/>
          <a:p>
            <a:pPr eaLnBrk="1" hangingPunct="1"/>
            <a:r>
              <a:rPr lang="ja-JP" altLang="en-US">
                <a:latin typeface="Times New Roman" panose="02020603050405020304" pitchFamily="18" charset="0"/>
              </a:rPr>
              <a:t>フラグレジスタ(</a:t>
            </a:r>
            <a:r>
              <a:rPr lang="en-US" altLang="ja-JP">
                <a:latin typeface="Times New Roman" panose="02020603050405020304" pitchFamily="18" charset="0"/>
              </a:rPr>
              <a:t>flag register</a:t>
            </a:r>
            <a:r>
              <a:rPr lang="ja-JP" altLang="en-US">
                <a:latin typeface="Times New Roman" panose="02020603050405020304" pitchFamily="18" charset="0"/>
              </a:rPr>
              <a:t>)</a:t>
            </a:r>
          </a:p>
          <a:p>
            <a:pPr lvl="1" eaLnBrk="1" hangingPunct="1"/>
            <a:r>
              <a:rPr lang="ja-JP" altLang="en-US">
                <a:latin typeface="Times New Roman" panose="02020603050405020304" pitchFamily="18" charset="0"/>
              </a:rPr>
              <a:t>特定の命令を実行した後に自動的に付与</a:t>
            </a:r>
          </a:p>
          <a:p>
            <a:pPr lvl="2" eaLnBrk="1" hangingPunct="1"/>
            <a:r>
              <a:rPr lang="en-US" altLang="ja-JP">
                <a:latin typeface="Times New Roman" panose="02020603050405020304" pitchFamily="18" charset="0"/>
              </a:rPr>
              <a:t>OF(overflow flag) : </a:t>
            </a:r>
            <a:r>
              <a:rPr lang="ja-JP" altLang="en-US">
                <a:latin typeface="Times New Roman" panose="02020603050405020304" pitchFamily="18" charset="0"/>
              </a:rPr>
              <a:t>桁あふれ発生</a:t>
            </a:r>
          </a:p>
          <a:p>
            <a:pPr lvl="2" eaLnBrk="1" hangingPunct="1"/>
            <a:r>
              <a:rPr lang="en-US" altLang="ja-JP">
                <a:latin typeface="Times New Roman" panose="02020603050405020304" pitchFamily="18" charset="0"/>
              </a:rPr>
              <a:t>ZF(zero flag) : </a:t>
            </a:r>
            <a:r>
              <a:rPr lang="ja-JP" altLang="en-US">
                <a:latin typeface="Times New Roman" panose="02020603050405020304" pitchFamily="18" charset="0"/>
              </a:rPr>
              <a:t>演算結果がゼロ</a:t>
            </a:r>
          </a:p>
          <a:p>
            <a:pPr lvl="2" eaLnBrk="1" hangingPunct="1"/>
            <a:r>
              <a:rPr lang="en-US" altLang="ja-JP">
                <a:latin typeface="Times New Roman" panose="02020603050405020304" pitchFamily="18" charset="0"/>
              </a:rPr>
              <a:t>SF(sign flag) : </a:t>
            </a:r>
            <a:r>
              <a:rPr lang="ja-JP" altLang="en-US">
                <a:latin typeface="Times New Roman" panose="02020603050405020304" pitchFamily="18" charset="0"/>
              </a:rPr>
              <a:t>演算結果がマイナス</a:t>
            </a:r>
          </a:p>
          <a:p>
            <a:pPr eaLnBrk="1" hangingPunct="1"/>
            <a:r>
              <a:rPr lang="ja-JP" altLang="en-US">
                <a:latin typeface="Times New Roman" panose="02020603050405020304" pitchFamily="18" charset="0"/>
              </a:rPr>
              <a:t>アキュムレータ(</a:t>
            </a:r>
            <a:r>
              <a:rPr lang="en-US" altLang="ja-JP">
                <a:latin typeface="Times New Roman" panose="02020603050405020304" pitchFamily="18" charset="0"/>
              </a:rPr>
              <a:t>accumulator)</a:t>
            </a:r>
          </a:p>
          <a:p>
            <a:pPr lvl="1" eaLnBrk="1" hangingPunct="1"/>
            <a:r>
              <a:rPr lang="ja-JP" altLang="en-US">
                <a:latin typeface="Times New Roman" panose="02020603050405020304" pitchFamily="18" charset="0"/>
              </a:rPr>
              <a:t>論理演算, 四則演算の入力と結果を保持</a:t>
            </a:r>
          </a:p>
          <a:p>
            <a:pPr eaLnBrk="1" hangingPunct="1"/>
            <a:r>
              <a:rPr lang="ja-JP" altLang="en-US">
                <a:latin typeface="Times New Roman" panose="02020603050405020304" pitchFamily="18" charset="0"/>
              </a:rPr>
              <a:t>割り込みレジスタ</a:t>
            </a:r>
            <a:r>
              <a:rPr lang="ja-JP" altLang="en-US" sz="2800">
                <a:latin typeface="Times New Roman" panose="02020603050405020304" pitchFamily="18" charset="0"/>
              </a:rPr>
              <a:t>(</a:t>
            </a:r>
            <a:r>
              <a:rPr lang="en-US" altLang="ja-JP" sz="2800">
                <a:latin typeface="Times New Roman" panose="02020603050405020304" pitchFamily="18" charset="0"/>
              </a:rPr>
              <a:t>interrupt register)</a:t>
            </a:r>
          </a:p>
          <a:p>
            <a:pPr lvl="1" eaLnBrk="1" hangingPunct="1"/>
            <a:r>
              <a:rPr lang="ja-JP" altLang="en-US">
                <a:latin typeface="Times New Roman" panose="02020603050405020304" pitchFamily="18" charset="0"/>
              </a:rPr>
              <a:t>割り込みに必要なデータを保持</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523875"/>
            <a:ext cx="7772400" cy="1311275"/>
          </a:xfrm>
        </p:spPr>
        <p:txBody>
          <a:bodyPr/>
          <a:lstStyle/>
          <a:p>
            <a:pPr eaLnBrk="1" hangingPunct="1"/>
            <a:r>
              <a:rPr lang="ja-JP" altLang="en-US">
                <a:latin typeface="Times New Roman" panose="02020603050405020304" pitchFamily="18" charset="0"/>
              </a:rPr>
              <a:t>プロセス記述子</a:t>
            </a:r>
            <a:r>
              <a:rPr lang="ja-JP" altLang="en-US" sz="3600">
                <a:latin typeface="Times New Roman" panose="02020603050405020304" pitchFamily="18" charset="0"/>
              </a:rPr>
              <a:t>(</a:t>
            </a:r>
            <a:r>
              <a:rPr lang="en-US" altLang="ja-JP" sz="3600">
                <a:latin typeface="Times New Roman" panose="02020603050405020304" pitchFamily="18" charset="0"/>
              </a:rPr>
              <a:t>process descriptor)</a:t>
            </a:r>
            <a:br>
              <a:rPr lang="en-US" altLang="ja-JP" sz="3600">
                <a:latin typeface="Times New Roman" panose="02020603050405020304" pitchFamily="18" charset="0"/>
              </a:rPr>
            </a:br>
            <a:r>
              <a:rPr lang="ja-JP" altLang="en-US" sz="3600">
                <a:latin typeface="Times New Roman" panose="02020603050405020304" pitchFamily="18" charset="0"/>
              </a:rPr>
              <a:t>プロセス制御ブロック</a:t>
            </a:r>
            <a:r>
              <a:rPr lang="ja-JP" altLang="en-US" sz="2800">
                <a:latin typeface="Times New Roman" panose="02020603050405020304" pitchFamily="18" charset="0"/>
              </a:rPr>
              <a:t>(</a:t>
            </a:r>
            <a:r>
              <a:rPr lang="en-US" altLang="ja-JP" sz="2800">
                <a:latin typeface="Times New Roman" panose="02020603050405020304" pitchFamily="18" charset="0"/>
              </a:rPr>
              <a:t>process control block)</a:t>
            </a:r>
          </a:p>
        </p:txBody>
      </p:sp>
      <p:sp>
        <p:nvSpPr>
          <p:cNvPr id="20483" name="Rectangle 3"/>
          <p:cNvSpPr>
            <a:spLocks noGrp="1" noChangeArrowheads="1"/>
          </p:cNvSpPr>
          <p:nvPr>
            <p:ph type="body" idx="1"/>
          </p:nvPr>
        </p:nvSpPr>
        <p:spPr>
          <a:xfrm>
            <a:off x="685800" y="1981200"/>
            <a:ext cx="7772400" cy="2362200"/>
          </a:xfrm>
        </p:spPr>
        <p:txBody>
          <a:bodyPr/>
          <a:lstStyle/>
          <a:p>
            <a:pPr eaLnBrk="1" hangingPunct="1"/>
            <a:r>
              <a:rPr lang="ja-JP" altLang="en-US">
                <a:latin typeface="Times New Roman" panose="02020603050405020304" pitchFamily="18" charset="0"/>
              </a:rPr>
              <a:t>プロセス記述子</a:t>
            </a:r>
            <a:r>
              <a:rPr lang="ja-JP" altLang="en-US" sz="2800">
                <a:latin typeface="Times New Roman" panose="02020603050405020304" pitchFamily="18" charset="0"/>
              </a:rPr>
              <a:t>(</a:t>
            </a:r>
            <a:r>
              <a:rPr lang="en-US" altLang="ja-JP" sz="2800">
                <a:latin typeface="Times New Roman" panose="02020603050405020304" pitchFamily="18" charset="0"/>
              </a:rPr>
              <a:t>process descriptor), </a:t>
            </a:r>
          </a:p>
          <a:p>
            <a:pPr eaLnBrk="1" hangingPunct="1">
              <a:buFontTx/>
              <a:buNone/>
            </a:pPr>
            <a:r>
              <a:rPr lang="ja-JP" altLang="en-US">
                <a:latin typeface="Times New Roman" panose="02020603050405020304" pitchFamily="18" charset="0"/>
              </a:rPr>
              <a:t>   プロセス制御ブロック</a:t>
            </a:r>
            <a:r>
              <a:rPr lang="ja-JP" altLang="en-US" sz="2800">
                <a:latin typeface="Times New Roman" panose="02020603050405020304" pitchFamily="18" charset="0"/>
              </a:rPr>
              <a:t>(</a:t>
            </a:r>
            <a:r>
              <a:rPr lang="en-US" altLang="ja-JP" sz="2800">
                <a:latin typeface="Times New Roman" panose="02020603050405020304" pitchFamily="18" charset="0"/>
              </a:rPr>
              <a:t>process control block)</a:t>
            </a:r>
          </a:p>
          <a:p>
            <a:pPr lvl="1" eaLnBrk="1" hangingPunct="1"/>
            <a:r>
              <a:rPr lang="ja-JP" altLang="en-US">
                <a:latin typeface="Times New Roman" panose="02020603050405020304" pitchFamily="18" charset="0"/>
              </a:rPr>
              <a:t>プロセスの状態を格納</a:t>
            </a:r>
          </a:p>
        </p:txBody>
      </p:sp>
      <p:graphicFrame>
        <p:nvGraphicFramePr>
          <p:cNvPr id="227349" name="Group 21"/>
          <p:cNvGraphicFramePr>
            <a:graphicFrameLocks noGrp="1"/>
          </p:cNvGraphicFramePr>
          <p:nvPr>
            <p:extLst>
              <p:ext uri="{D42A27DB-BD31-4B8C-83A1-F6EECF244321}">
                <p14:modId xmlns:p14="http://schemas.microsoft.com/office/powerpoint/2010/main" val="2246906599"/>
              </p:ext>
            </p:extLst>
          </p:nvPr>
        </p:nvGraphicFramePr>
        <p:xfrm>
          <a:off x="1828800" y="4343400"/>
          <a:ext cx="3505200" cy="2073276"/>
        </p:xfrm>
        <a:graphic>
          <a:graphicData uri="http://schemas.openxmlformats.org/drawingml/2006/table">
            <a:tbl>
              <a:tblPr/>
              <a:tblGrid>
                <a:gridCol w="3505200">
                  <a:extLst>
                    <a:ext uri="{9D8B030D-6E8A-4147-A177-3AD203B41FA5}">
                      <a16:colId xmlns:a16="http://schemas.microsoft.com/office/drawing/2014/main" val="20000"/>
                    </a:ext>
                  </a:extLst>
                </a:gridCol>
              </a:tblGrid>
              <a:tr h="51831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プロセス識別子</a:t>
                      </a: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34" marB="4573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31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プロセスの状態</a:t>
                      </a:r>
                    </a:p>
                  </a:txBody>
                  <a:tcPr marT="45734" marB="4573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31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スケジューリング情報</a:t>
                      </a:r>
                    </a:p>
                  </a:txBody>
                  <a:tcPr marT="45734" marB="4573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31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資源利用情報</a:t>
                      </a:r>
                    </a:p>
                  </a:txBody>
                  <a:tcPr marT="45734" marB="4573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0496" name="Text Box 22"/>
          <p:cNvSpPr txBox="1">
            <a:spLocks noChangeArrowheads="1"/>
          </p:cNvSpPr>
          <p:nvPr/>
        </p:nvSpPr>
        <p:spPr bwMode="auto">
          <a:xfrm>
            <a:off x="2346325" y="3754438"/>
            <a:ext cx="2185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プロセス記述子</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プロセス記述子(</a:t>
            </a:r>
            <a:r>
              <a:rPr lang="en-US" altLang="ja-JP">
                <a:latin typeface="Times New Roman" panose="02020603050405020304" pitchFamily="18" charset="0"/>
              </a:rPr>
              <a:t>PCB)</a:t>
            </a:r>
          </a:p>
        </p:txBody>
      </p:sp>
      <p:sp>
        <p:nvSpPr>
          <p:cNvPr id="21507" name="Rectangle 3"/>
          <p:cNvSpPr>
            <a:spLocks noGrp="1" noChangeArrowheads="1"/>
          </p:cNvSpPr>
          <p:nvPr>
            <p:ph type="body" idx="1"/>
          </p:nvPr>
        </p:nvSpPr>
        <p:spPr>
          <a:xfrm>
            <a:off x="685800" y="1981200"/>
            <a:ext cx="7772400" cy="4572000"/>
          </a:xfrm>
        </p:spPr>
        <p:txBody>
          <a:bodyPr/>
          <a:lstStyle/>
          <a:p>
            <a:pPr eaLnBrk="1" hangingPunct="1">
              <a:lnSpc>
                <a:spcPct val="90000"/>
              </a:lnSpc>
            </a:pPr>
            <a:r>
              <a:rPr lang="ja-JP" altLang="en-US">
                <a:latin typeface="Times New Roman" panose="02020603050405020304" pitchFamily="18" charset="0"/>
              </a:rPr>
              <a:t>プロセス識別子(</a:t>
            </a:r>
            <a:r>
              <a:rPr lang="en-US" altLang="ja-JP">
                <a:latin typeface="Times New Roman" panose="02020603050405020304" pitchFamily="18" charset="0"/>
              </a:rPr>
              <a:t>process ID)</a:t>
            </a:r>
          </a:p>
          <a:p>
            <a:pPr lvl="1" eaLnBrk="1" hangingPunct="1">
              <a:lnSpc>
                <a:spcPct val="90000"/>
              </a:lnSpc>
            </a:pPr>
            <a:r>
              <a:rPr lang="ja-JP" altLang="en-US">
                <a:latin typeface="Times New Roman" panose="02020603050405020304" pitchFamily="18" charset="0"/>
              </a:rPr>
              <a:t>プロセス生成時に付けられる一意な番号</a:t>
            </a:r>
          </a:p>
          <a:p>
            <a:pPr eaLnBrk="1" hangingPunct="1">
              <a:lnSpc>
                <a:spcPct val="90000"/>
              </a:lnSpc>
            </a:pPr>
            <a:r>
              <a:rPr lang="ja-JP" altLang="en-US">
                <a:latin typeface="Times New Roman" panose="02020603050405020304" pitchFamily="18" charset="0"/>
              </a:rPr>
              <a:t>プロセスの状態</a:t>
            </a:r>
          </a:p>
          <a:p>
            <a:pPr lvl="1" eaLnBrk="1" hangingPunct="1">
              <a:lnSpc>
                <a:spcPct val="90000"/>
              </a:lnSpc>
            </a:pPr>
            <a:r>
              <a:rPr lang="ja-JP" altLang="en-US">
                <a:latin typeface="Times New Roman" panose="02020603050405020304" pitchFamily="18" charset="0"/>
              </a:rPr>
              <a:t>各種レジスタの値</a:t>
            </a:r>
          </a:p>
          <a:p>
            <a:pPr eaLnBrk="1" hangingPunct="1">
              <a:lnSpc>
                <a:spcPct val="90000"/>
              </a:lnSpc>
            </a:pPr>
            <a:r>
              <a:rPr lang="ja-JP" altLang="en-US">
                <a:latin typeface="Times New Roman" panose="02020603050405020304" pitchFamily="18" charset="0"/>
              </a:rPr>
              <a:t>スケジューリング情報</a:t>
            </a:r>
          </a:p>
          <a:p>
            <a:pPr lvl="1" eaLnBrk="1" hangingPunct="1">
              <a:lnSpc>
                <a:spcPct val="90000"/>
              </a:lnSpc>
            </a:pPr>
            <a:r>
              <a:rPr lang="ja-JP" altLang="en-US">
                <a:latin typeface="Times New Roman" panose="02020603050405020304" pitchFamily="18" charset="0"/>
              </a:rPr>
              <a:t>プロセスの優先度</a:t>
            </a:r>
          </a:p>
          <a:p>
            <a:pPr eaLnBrk="1" hangingPunct="1">
              <a:lnSpc>
                <a:spcPct val="90000"/>
              </a:lnSpc>
            </a:pPr>
            <a:r>
              <a:rPr lang="ja-JP" altLang="en-US">
                <a:latin typeface="Times New Roman" panose="02020603050405020304" pitchFamily="18" charset="0"/>
              </a:rPr>
              <a:t>資源利用情報</a:t>
            </a:r>
          </a:p>
          <a:p>
            <a:pPr lvl="1" eaLnBrk="1" hangingPunct="1">
              <a:lnSpc>
                <a:spcPct val="90000"/>
              </a:lnSpc>
            </a:pPr>
            <a:r>
              <a:rPr lang="ja-JP" altLang="en-US">
                <a:latin typeface="Times New Roman" panose="02020603050405020304" pitchFamily="18" charset="0"/>
              </a:rPr>
              <a:t>使用しているメモリ領域へのポインタ</a:t>
            </a:r>
          </a:p>
          <a:p>
            <a:pPr lvl="1" eaLnBrk="1" hangingPunct="1">
              <a:lnSpc>
                <a:spcPct val="90000"/>
              </a:lnSpc>
            </a:pPr>
            <a:r>
              <a:rPr lang="ja-JP" altLang="en-US">
                <a:latin typeface="Times New Roman" panose="02020603050405020304" pitchFamily="18" charset="0"/>
              </a:rPr>
              <a:t>開いているファイルへのポインタ</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プロセス記述子(</a:t>
            </a:r>
            <a:r>
              <a:rPr lang="en-US" altLang="ja-JP">
                <a:latin typeface="Times New Roman" panose="02020603050405020304" pitchFamily="18" charset="0"/>
              </a:rPr>
              <a:t>PCB)</a:t>
            </a:r>
          </a:p>
        </p:txBody>
      </p:sp>
      <p:sp>
        <p:nvSpPr>
          <p:cNvPr id="22531" name="Rectangle 3"/>
          <p:cNvSpPr>
            <a:spLocks noGrp="1" noChangeArrowheads="1"/>
          </p:cNvSpPr>
          <p:nvPr>
            <p:ph type="body" idx="1"/>
          </p:nvPr>
        </p:nvSpPr>
        <p:spPr>
          <a:xfrm>
            <a:off x="685800" y="1981200"/>
            <a:ext cx="7772400" cy="4648200"/>
          </a:xfrm>
        </p:spPr>
        <p:txBody>
          <a:bodyPr/>
          <a:lstStyle/>
          <a:p>
            <a:pPr marL="609600" indent="-609600" eaLnBrk="1" hangingPunct="1">
              <a:lnSpc>
                <a:spcPct val="90000"/>
              </a:lnSpc>
              <a:buFontTx/>
              <a:buAutoNum type="arabicPeriod"/>
            </a:pPr>
            <a:r>
              <a:rPr lang="ja-JP" altLang="en-US" sz="2400">
                <a:latin typeface="Times New Roman" panose="02020603050405020304" pitchFamily="18" charset="0"/>
              </a:rPr>
              <a:t>次の</a:t>
            </a:r>
            <a:r>
              <a:rPr lang="en-US" altLang="ja-JP" sz="2400">
                <a:latin typeface="Times New Roman" panose="02020603050405020304" pitchFamily="18" charset="0"/>
              </a:rPr>
              <a:t>PCB</a:t>
            </a:r>
            <a:r>
              <a:rPr lang="ja-JP" altLang="en-US" sz="2400">
                <a:latin typeface="Times New Roman" panose="02020603050405020304" pitchFamily="18" charset="0"/>
              </a:rPr>
              <a:t>へのポインタ</a:t>
            </a:r>
          </a:p>
          <a:p>
            <a:pPr marL="609600" indent="-609600" eaLnBrk="1" hangingPunct="1">
              <a:lnSpc>
                <a:spcPct val="90000"/>
              </a:lnSpc>
              <a:buFontTx/>
              <a:buAutoNum type="arabicPeriod"/>
            </a:pPr>
            <a:r>
              <a:rPr lang="ja-JP" altLang="en-US" sz="2400">
                <a:latin typeface="Times New Roman" panose="02020603050405020304" pitchFamily="18" charset="0"/>
              </a:rPr>
              <a:t>プロセス識別子</a:t>
            </a:r>
          </a:p>
          <a:p>
            <a:pPr marL="609600" indent="-609600" eaLnBrk="1" hangingPunct="1">
              <a:lnSpc>
                <a:spcPct val="90000"/>
              </a:lnSpc>
              <a:buFontTx/>
              <a:buAutoNum type="arabicPeriod"/>
            </a:pPr>
            <a:r>
              <a:rPr lang="ja-JP" altLang="en-US" sz="2400">
                <a:latin typeface="Times New Roman" panose="02020603050405020304" pitchFamily="18" charset="0"/>
              </a:rPr>
              <a:t>プロセスの状態</a:t>
            </a:r>
          </a:p>
          <a:p>
            <a:pPr marL="609600" indent="-609600" eaLnBrk="1" hangingPunct="1">
              <a:lnSpc>
                <a:spcPct val="90000"/>
              </a:lnSpc>
              <a:buFontTx/>
              <a:buAutoNum type="arabicPeriod"/>
            </a:pPr>
            <a:r>
              <a:rPr lang="ja-JP" altLang="en-US" sz="2400">
                <a:latin typeface="Times New Roman" panose="02020603050405020304" pitchFamily="18" charset="0"/>
              </a:rPr>
              <a:t>プロセスの優先度</a:t>
            </a:r>
          </a:p>
          <a:p>
            <a:pPr marL="609600" indent="-609600" eaLnBrk="1" hangingPunct="1">
              <a:lnSpc>
                <a:spcPct val="90000"/>
              </a:lnSpc>
              <a:buFontTx/>
              <a:buAutoNum type="arabicPeriod"/>
            </a:pPr>
            <a:r>
              <a:rPr lang="ja-JP" altLang="en-US" sz="2400">
                <a:latin typeface="Times New Roman" panose="02020603050405020304" pitchFamily="18" charset="0"/>
              </a:rPr>
              <a:t>コード領域へのポインタ</a:t>
            </a:r>
          </a:p>
          <a:p>
            <a:pPr marL="609600" indent="-609600" eaLnBrk="1" hangingPunct="1">
              <a:lnSpc>
                <a:spcPct val="90000"/>
              </a:lnSpc>
              <a:buFontTx/>
              <a:buAutoNum type="arabicPeriod"/>
            </a:pPr>
            <a:r>
              <a:rPr lang="ja-JP" altLang="en-US" sz="2400">
                <a:latin typeface="Times New Roman" panose="02020603050405020304" pitchFamily="18" charset="0"/>
              </a:rPr>
              <a:t>データ領域へのポインタ</a:t>
            </a:r>
          </a:p>
          <a:p>
            <a:pPr marL="609600" indent="-609600" eaLnBrk="1" hangingPunct="1">
              <a:lnSpc>
                <a:spcPct val="90000"/>
              </a:lnSpc>
              <a:buFontTx/>
              <a:buAutoNum type="arabicPeriod"/>
            </a:pPr>
            <a:r>
              <a:rPr lang="ja-JP" altLang="en-US" sz="2400">
                <a:latin typeface="Times New Roman" panose="02020603050405020304" pitchFamily="18" charset="0"/>
              </a:rPr>
              <a:t>スタックへのポインタ</a:t>
            </a:r>
          </a:p>
          <a:p>
            <a:pPr marL="609600" indent="-609600" eaLnBrk="1" hangingPunct="1">
              <a:lnSpc>
                <a:spcPct val="90000"/>
              </a:lnSpc>
              <a:buFontTx/>
              <a:buAutoNum type="arabicPeriod"/>
            </a:pPr>
            <a:r>
              <a:rPr lang="ja-JP" altLang="en-US" sz="2400">
                <a:latin typeface="Times New Roman" panose="02020603050405020304" pitchFamily="18" charset="0"/>
              </a:rPr>
              <a:t>プログラムカウンタの退避領域</a:t>
            </a:r>
          </a:p>
          <a:p>
            <a:pPr marL="609600" indent="-609600" eaLnBrk="1" hangingPunct="1">
              <a:lnSpc>
                <a:spcPct val="90000"/>
              </a:lnSpc>
              <a:buFontTx/>
              <a:buAutoNum type="arabicPeriod"/>
            </a:pPr>
            <a:r>
              <a:rPr lang="ja-JP" altLang="en-US" sz="2400">
                <a:latin typeface="Times New Roman" panose="02020603050405020304" pitchFamily="18" charset="0"/>
              </a:rPr>
              <a:t>レジスタの退避領域</a:t>
            </a:r>
          </a:p>
          <a:p>
            <a:pPr marL="609600" indent="-609600" eaLnBrk="1" hangingPunct="1">
              <a:lnSpc>
                <a:spcPct val="90000"/>
              </a:lnSpc>
              <a:buFontTx/>
              <a:buAutoNum type="arabicPeriod"/>
            </a:pPr>
            <a:r>
              <a:rPr lang="ja-JP" altLang="en-US" sz="2400">
                <a:latin typeface="Times New Roman" panose="02020603050405020304" pitchFamily="18" charset="0"/>
              </a:rPr>
              <a:t>メモリ管理情報</a:t>
            </a:r>
          </a:p>
          <a:p>
            <a:pPr marL="609600" indent="-609600" eaLnBrk="1" hangingPunct="1">
              <a:lnSpc>
                <a:spcPct val="90000"/>
              </a:lnSpc>
              <a:buFontTx/>
              <a:buAutoNum type="arabicPeriod"/>
            </a:pPr>
            <a:r>
              <a:rPr lang="ja-JP" altLang="en-US" sz="2400">
                <a:latin typeface="Times New Roman" panose="02020603050405020304" pitchFamily="18" charset="0"/>
              </a:rPr>
              <a:t>入出力情報</a:t>
            </a:r>
          </a:p>
        </p:txBody>
      </p:sp>
      <p:grpSp>
        <p:nvGrpSpPr>
          <p:cNvPr id="239626" name="Group 10"/>
          <p:cNvGrpSpPr>
            <a:grpSpLocks/>
          </p:cNvGrpSpPr>
          <p:nvPr/>
        </p:nvGrpSpPr>
        <p:grpSpPr bwMode="auto">
          <a:xfrm>
            <a:off x="533400" y="3124200"/>
            <a:ext cx="8356600" cy="457200"/>
            <a:chOff x="336" y="1968"/>
            <a:chExt cx="5264" cy="288"/>
          </a:xfrm>
        </p:grpSpPr>
        <p:sp>
          <p:nvSpPr>
            <p:cNvPr id="22536" name="AutoShape 6"/>
            <p:cNvSpPr>
              <a:spLocks noChangeArrowheads="1"/>
            </p:cNvSpPr>
            <p:nvPr/>
          </p:nvSpPr>
          <p:spPr bwMode="auto">
            <a:xfrm>
              <a:off x="336" y="2016"/>
              <a:ext cx="5184" cy="240"/>
            </a:xfrm>
            <a:prstGeom prst="roundRect">
              <a:avLst>
                <a:gd name="adj" fmla="val 16667"/>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537" name="Text Box 7"/>
            <p:cNvSpPr txBox="1">
              <a:spLocks noChangeArrowheads="1"/>
            </p:cNvSpPr>
            <p:nvPr/>
          </p:nvSpPr>
          <p:spPr bwMode="auto">
            <a:xfrm>
              <a:off x="3744" y="1968"/>
              <a:ext cx="18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スケジューリング情報</a:t>
              </a:r>
            </a:p>
          </p:txBody>
        </p:sp>
      </p:grpSp>
      <p:grpSp>
        <p:nvGrpSpPr>
          <p:cNvPr id="239627" name="Group 11"/>
          <p:cNvGrpSpPr>
            <a:grpSpLocks/>
          </p:cNvGrpSpPr>
          <p:nvPr/>
        </p:nvGrpSpPr>
        <p:grpSpPr bwMode="auto">
          <a:xfrm>
            <a:off x="533400" y="3581400"/>
            <a:ext cx="8229600" cy="2895600"/>
            <a:chOff x="336" y="2256"/>
            <a:chExt cx="5184" cy="1824"/>
          </a:xfrm>
        </p:grpSpPr>
        <p:sp>
          <p:nvSpPr>
            <p:cNvPr id="22534" name="AutoShape 8"/>
            <p:cNvSpPr>
              <a:spLocks noChangeArrowheads="1"/>
            </p:cNvSpPr>
            <p:nvPr/>
          </p:nvSpPr>
          <p:spPr bwMode="auto">
            <a:xfrm>
              <a:off x="336" y="2304"/>
              <a:ext cx="5184" cy="1776"/>
            </a:xfrm>
            <a:prstGeom prst="roundRect">
              <a:avLst>
                <a:gd name="adj" fmla="val 16667"/>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535" name="Text Box 9"/>
            <p:cNvSpPr txBox="1">
              <a:spLocks noChangeArrowheads="1"/>
            </p:cNvSpPr>
            <p:nvPr/>
          </p:nvSpPr>
          <p:spPr bwMode="auto">
            <a:xfrm>
              <a:off x="4224" y="2256"/>
              <a:ext cx="12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資源利用情報</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39626"/>
                                        </p:tgtEl>
                                        <p:attrNameLst>
                                          <p:attrName>style.visibility</p:attrName>
                                        </p:attrNameLst>
                                      </p:cBhvr>
                                      <p:to>
                                        <p:strVal val="visible"/>
                                      </p:to>
                                    </p:set>
                                    <p:animEffect transition="in" filter="checkerboard(across)">
                                      <p:cBhvr>
                                        <p:cTn id="7" dur="500"/>
                                        <p:tgtEl>
                                          <p:spTgt spid="239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39627"/>
                                        </p:tgtEl>
                                        <p:attrNameLst>
                                          <p:attrName>style.visibility</p:attrName>
                                        </p:attrNameLst>
                                      </p:cBhvr>
                                      <p:to>
                                        <p:strVal val="visible"/>
                                      </p:to>
                                    </p:set>
                                    <p:animEffect transition="in" filter="checkerboard(across)">
                                      <p:cBhvr>
                                        <p:cTn id="12" dur="500"/>
                                        <p:tgtEl>
                                          <p:spTgt spid="239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800100"/>
            <a:ext cx="7772400" cy="762000"/>
          </a:xfrm>
        </p:spPr>
        <p:txBody>
          <a:bodyPr/>
          <a:lstStyle/>
          <a:p>
            <a:pPr eaLnBrk="1" hangingPunct="1"/>
            <a:r>
              <a:rPr lang="ja-JP" altLang="en-US"/>
              <a:t>プロセス記述子</a:t>
            </a:r>
            <a:r>
              <a:rPr lang="ja-JP" altLang="en-US" sz="3600">
                <a:latin typeface="Times New Roman" panose="02020603050405020304" pitchFamily="18" charset="0"/>
              </a:rPr>
              <a:t>(</a:t>
            </a:r>
            <a:r>
              <a:rPr lang="en-US" altLang="ja-JP" sz="3600">
                <a:latin typeface="Times New Roman" panose="02020603050405020304" pitchFamily="18" charset="0"/>
              </a:rPr>
              <a:t>PCB)</a:t>
            </a:r>
          </a:p>
        </p:txBody>
      </p:sp>
      <p:sp>
        <p:nvSpPr>
          <p:cNvPr id="23555" name="Text Box 3"/>
          <p:cNvSpPr txBox="1">
            <a:spLocks noChangeArrowheads="1"/>
          </p:cNvSpPr>
          <p:nvPr/>
        </p:nvSpPr>
        <p:spPr bwMode="auto">
          <a:xfrm>
            <a:off x="6477000" y="1905000"/>
            <a:ext cx="13211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プロセス</a:t>
            </a:r>
          </a:p>
        </p:txBody>
      </p:sp>
      <p:graphicFrame>
        <p:nvGraphicFramePr>
          <p:cNvPr id="240689" name="Group 49"/>
          <p:cNvGraphicFramePr>
            <a:graphicFrameLocks noGrp="1"/>
          </p:cNvGraphicFramePr>
          <p:nvPr/>
        </p:nvGraphicFramePr>
        <p:xfrm>
          <a:off x="533400" y="2514600"/>
          <a:ext cx="4343400" cy="3784601"/>
        </p:xfrm>
        <a:graphic>
          <a:graphicData uri="http://schemas.openxmlformats.org/drawingml/2006/table">
            <a:tbl>
              <a:tblPr/>
              <a:tblGrid>
                <a:gridCol w="838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tblGrid>
              <a:tr h="473075">
                <a:tc grid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次の</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PCB</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へのポインタ</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73075">
                <a:tc grid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プロセス識別子</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471488">
                <a:tc grid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プロセッサ状態</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2"/>
                  </a:ext>
                </a:extLst>
              </a:tr>
              <a:tr h="474663">
                <a:tc grid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スケジューリング情報</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3"/>
                  </a:ext>
                </a:extLst>
              </a:tr>
              <a:tr h="473075">
                <a:tc rowSpan="4">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資源</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利用</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情報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コード領域へのポインタ</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3075">
                <a:tc vMerge="1">
                  <a:txBody>
                    <a:bodyPr/>
                    <a:lstStyle/>
                    <a:p>
                      <a:endParaRPr kumimoji="1" lang="ja-JP" altLang="en-US"/>
                    </a:p>
                  </a:txBody>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データ領域へのポインタ</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3075">
                <a:tc vMerge="1">
                  <a:txBody>
                    <a:bodyPr/>
                    <a:lstStyle/>
                    <a:p>
                      <a:endParaRPr kumimoji="1" lang="ja-JP" altLang="en-US"/>
                    </a:p>
                  </a:txBody>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スタックへのポインタ</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3075">
                <a:tc vMerge="1">
                  <a:txBody>
                    <a:bodyPr/>
                    <a:lstStyle/>
                    <a:p>
                      <a:endParaRPr kumimoji="1" lang="ja-JP" altLang="en-US"/>
                    </a:p>
                  </a:txBody>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aphicFrame>
        <p:nvGraphicFramePr>
          <p:cNvPr id="240690" name="Group 50"/>
          <p:cNvGraphicFramePr>
            <a:graphicFrameLocks noGrp="1"/>
          </p:cNvGraphicFramePr>
          <p:nvPr>
            <p:extLst>
              <p:ext uri="{D42A27DB-BD31-4B8C-83A1-F6EECF244321}">
                <p14:modId xmlns:p14="http://schemas.microsoft.com/office/powerpoint/2010/main" val="83519192"/>
              </p:ext>
            </p:extLst>
          </p:nvPr>
        </p:nvGraphicFramePr>
        <p:xfrm>
          <a:off x="5791200" y="2438400"/>
          <a:ext cx="2743200" cy="4067326"/>
        </p:xfrm>
        <a:graphic>
          <a:graphicData uri="http://schemas.openxmlformats.org/drawingml/2006/table">
            <a:tbl>
              <a:tblPr/>
              <a:tblGrid>
                <a:gridCol w="2743200">
                  <a:extLst>
                    <a:ext uri="{9D8B030D-6E8A-4147-A177-3AD203B41FA5}">
                      <a16:colId xmlns:a16="http://schemas.microsoft.com/office/drawing/2014/main" val="20000"/>
                    </a:ext>
                  </a:extLst>
                </a:gridCol>
              </a:tblGrid>
              <a:tr h="1066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コード領域</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(テキスト領域)</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031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データ領域</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031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ヒープ</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594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スタック</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(駆動レコード)</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838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共有ライブラリ</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3592" name="Text Box 40"/>
          <p:cNvSpPr txBox="1">
            <a:spLocks noChangeArrowheads="1"/>
          </p:cNvSpPr>
          <p:nvPr/>
        </p:nvSpPr>
        <p:spPr bwMode="auto">
          <a:xfrm>
            <a:off x="1600200" y="1981200"/>
            <a:ext cx="2185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プロセス記述子</a:t>
            </a:r>
          </a:p>
        </p:txBody>
      </p:sp>
      <p:sp>
        <p:nvSpPr>
          <p:cNvPr id="23593" name="Text Box 41"/>
          <p:cNvSpPr txBox="1">
            <a:spLocks noChangeArrowheads="1"/>
          </p:cNvSpPr>
          <p:nvPr/>
        </p:nvSpPr>
        <p:spPr bwMode="auto">
          <a:xfrm>
            <a:off x="1676400" y="64008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sp>
        <p:nvSpPr>
          <p:cNvPr id="23594" name="Text Box 42"/>
          <p:cNvSpPr txBox="1">
            <a:spLocks noChangeArrowheads="1"/>
          </p:cNvSpPr>
          <p:nvPr/>
        </p:nvSpPr>
        <p:spPr bwMode="auto">
          <a:xfrm>
            <a:off x="6324600" y="6400800"/>
            <a:ext cx="1685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ユーザ領域</a:t>
            </a:r>
          </a:p>
        </p:txBody>
      </p:sp>
      <p:sp>
        <p:nvSpPr>
          <p:cNvPr id="23595" name="Line 43"/>
          <p:cNvSpPr>
            <a:spLocks noChangeShapeType="1"/>
          </p:cNvSpPr>
          <p:nvPr/>
        </p:nvSpPr>
        <p:spPr bwMode="auto">
          <a:xfrm flipV="1">
            <a:off x="4876800" y="2971800"/>
            <a:ext cx="914400" cy="1676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596" name="Line 44"/>
          <p:cNvSpPr>
            <a:spLocks noChangeShapeType="1"/>
          </p:cNvSpPr>
          <p:nvPr/>
        </p:nvSpPr>
        <p:spPr bwMode="auto">
          <a:xfrm flipV="1">
            <a:off x="4876800" y="3886200"/>
            <a:ext cx="914400" cy="12192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597" name="Line 45"/>
          <p:cNvSpPr>
            <a:spLocks noChangeShapeType="1"/>
          </p:cNvSpPr>
          <p:nvPr/>
        </p:nvSpPr>
        <p:spPr bwMode="auto">
          <a:xfrm flipV="1">
            <a:off x="4876800" y="5486400"/>
            <a:ext cx="914400" cy="762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オペレーティングシステムの主要概念</a:t>
            </a:r>
            <a:br>
              <a:rPr lang="ja-JP" altLang="en-US" sz="3600">
                <a:latin typeface="Times New Roman" panose="02020603050405020304" pitchFamily="18" charset="0"/>
              </a:rPr>
            </a:br>
            <a:r>
              <a:rPr lang="ja-JP" altLang="en-US">
                <a:latin typeface="Times New Roman" panose="02020603050405020304" pitchFamily="18" charset="0"/>
              </a:rPr>
              <a:t>プロセス</a:t>
            </a:r>
            <a:r>
              <a:rPr lang="ja-JP" altLang="en-US" sz="3600">
                <a:latin typeface="Times New Roman" panose="02020603050405020304" pitchFamily="18" charset="0"/>
              </a:rPr>
              <a:t>(</a:t>
            </a:r>
            <a:r>
              <a:rPr lang="en-US" altLang="ja-JP" sz="3600">
                <a:latin typeface="Times New Roman" panose="02020603050405020304" pitchFamily="18" charset="0"/>
              </a:rPr>
              <a:t>process), </a:t>
            </a:r>
            <a:r>
              <a:rPr lang="ja-JP" altLang="en-US">
                <a:latin typeface="Times New Roman" panose="02020603050405020304" pitchFamily="18" charset="0"/>
              </a:rPr>
              <a:t>タスク</a:t>
            </a:r>
            <a:r>
              <a:rPr lang="ja-JP" altLang="en-US" sz="3600">
                <a:latin typeface="Times New Roman" panose="02020603050405020304" pitchFamily="18" charset="0"/>
              </a:rPr>
              <a:t>(</a:t>
            </a:r>
            <a:r>
              <a:rPr lang="en-US" altLang="ja-JP" sz="3600">
                <a:latin typeface="Times New Roman" panose="02020603050405020304" pitchFamily="18" charset="0"/>
              </a:rPr>
              <a:t>task)</a:t>
            </a:r>
          </a:p>
        </p:txBody>
      </p:sp>
      <p:sp>
        <p:nvSpPr>
          <p:cNvPr id="6147" name="Rectangle 3"/>
          <p:cNvSpPr>
            <a:spLocks noGrp="1" noChangeArrowheads="1"/>
          </p:cNvSpPr>
          <p:nvPr>
            <p:ph type="body" idx="1"/>
          </p:nvPr>
        </p:nvSpPr>
        <p:spPr>
          <a:xfrm>
            <a:off x="685800" y="1981200"/>
            <a:ext cx="7772400" cy="2743200"/>
          </a:xfrm>
        </p:spPr>
        <p:txBody>
          <a:bodyPr/>
          <a:lstStyle/>
          <a:p>
            <a:pPr eaLnBrk="1" hangingPunct="1"/>
            <a:r>
              <a:rPr lang="ja-JP" altLang="en-US">
                <a:latin typeface="Times New Roman" panose="02020603050405020304" pitchFamily="18" charset="0"/>
              </a:rPr>
              <a:t>実行中のプログラム</a:t>
            </a:r>
          </a:p>
          <a:p>
            <a:pPr eaLnBrk="1" hangingPunct="1"/>
            <a:r>
              <a:rPr lang="ja-JP" altLang="en-US">
                <a:latin typeface="Times New Roman" panose="02020603050405020304" pitchFamily="18" charset="0"/>
              </a:rPr>
              <a:t>プログラム実行に必要な情報</a:t>
            </a:r>
          </a:p>
          <a:p>
            <a:pPr lvl="1" eaLnBrk="1" hangingPunct="1"/>
            <a:r>
              <a:rPr lang="ja-JP" altLang="en-US">
                <a:latin typeface="Times New Roman" panose="02020603050405020304" pitchFamily="18" charset="0"/>
              </a:rPr>
              <a:t>プログラムコード, データ, スタック, プログラムカウンタ, スタックポインタ, 汎用レジスタ, 開いているファイル</a:t>
            </a:r>
          </a:p>
        </p:txBody>
      </p:sp>
      <p:sp>
        <p:nvSpPr>
          <p:cNvPr id="113668" name="Text Box 4"/>
          <p:cNvSpPr txBox="1">
            <a:spLocks noChangeArrowheads="1"/>
          </p:cNvSpPr>
          <p:nvPr/>
        </p:nvSpPr>
        <p:spPr bwMode="auto">
          <a:xfrm>
            <a:off x="1660525" y="4714875"/>
            <a:ext cx="50784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実行 → 停止 → 実行 の繰り返し</a:t>
            </a:r>
          </a:p>
        </p:txBody>
      </p:sp>
      <p:sp>
        <p:nvSpPr>
          <p:cNvPr id="113669" name="Text Box 5"/>
          <p:cNvSpPr txBox="1">
            <a:spLocks noChangeArrowheads="1"/>
          </p:cNvSpPr>
          <p:nvPr/>
        </p:nvSpPr>
        <p:spPr bwMode="auto">
          <a:xfrm>
            <a:off x="1676400" y="5334000"/>
            <a:ext cx="6678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再開時に以前の状況を引き継ぐ必要がある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3668"/>
                                        </p:tgtEl>
                                        <p:attrNameLst>
                                          <p:attrName>style.visibility</p:attrName>
                                        </p:attrNameLst>
                                      </p:cBhvr>
                                      <p:to>
                                        <p:strVal val="visible"/>
                                      </p:to>
                                    </p:set>
                                    <p:anim calcmode="lin" valueType="num">
                                      <p:cBhvr additive="base">
                                        <p:cTn id="7" dur="500" fill="hold"/>
                                        <p:tgtEl>
                                          <p:spTgt spid="113668"/>
                                        </p:tgtEl>
                                        <p:attrNameLst>
                                          <p:attrName>ppt_x</p:attrName>
                                        </p:attrNameLst>
                                      </p:cBhvr>
                                      <p:tavLst>
                                        <p:tav tm="0">
                                          <p:val>
                                            <p:strVal val="#ppt_x"/>
                                          </p:val>
                                        </p:tav>
                                        <p:tav tm="100000">
                                          <p:val>
                                            <p:strVal val="#ppt_x"/>
                                          </p:val>
                                        </p:tav>
                                      </p:tavLst>
                                    </p:anim>
                                    <p:anim calcmode="lin" valueType="num">
                                      <p:cBhvr additive="base">
                                        <p:cTn id="8" dur="500" fill="hold"/>
                                        <p:tgtEl>
                                          <p:spTgt spid="11366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3669"/>
                                        </p:tgtEl>
                                        <p:attrNameLst>
                                          <p:attrName>style.visibility</p:attrName>
                                        </p:attrNameLst>
                                      </p:cBhvr>
                                      <p:to>
                                        <p:strVal val="visible"/>
                                      </p:to>
                                    </p:set>
                                    <p:anim calcmode="lin" valueType="num">
                                      <p:cBhvr additive="base">
                                        <p:cTn id="13" dur="500" fill="hold"/>
                                        <p:tgtEl>
                                          <p:spTgt spid="113669"/>
                                        </p:tgtEl>
                                        <p:attrNameLst>
                                          <p:attrName>ppt_x</p:attrName>
                                        </p:attrNameLst>
                                      </p:cBhvr>
                                      <p:tavLst>
                                        <p:tav tm="0">
                                          <p:val>
                                            <p:strVal val="#ppt_x"/>
                                          </p:val>
                                        </p:tav>
                                        <p:tav tm="100000">
                                          <p:val>
                                            <p:strVal val="#ppt_x"/>
                                          </p:val>
                                        </p:tav>
                                      </p:tavLst>
                                    </p:anim>
                                    <p:anim calcmode="lin" valueType="num">
                                      <p:cBhvr additive="base">
                                        <p:cTn id="14" dur="500" fill="hold"/>
                                        <p:tgtEl>
                                          <p:spTgt spid="1136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autoUpdateAnimBg="0"/>
      <p:bldP spid="113669"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800100"/>
            <a:ext cx="7772400" cy="762000"/>
          </a:xfrm>
        </p:spPr>
        <p:txBody>
          <a:bodyPr/>
          <a:lstStyle/>
          <a:p>
            <a:pPr eaLnBrk="1" hangingPunct="1"/>
            <a:r>
              <a:rPr lang="ja-JP" altLang="en-US"/>
              <a:t>プロセス記述子</a:t>
            </a:r>
            <a:r>
              <a:rPr lang="ja-JP" altLang="en-US" sz="3600">
                <a:latin typeface="Times New Roman" panose="02020603050405020304" pitchFamily="18" charset="0"/>
              </a:rPr>
              <a:t>(</a:t>
            </a:r>
            <a:r>
              <a:rPr lang="en-US" altLang="ja-JP" sz="3600">
                <a:latin typeface="Times New Roman" panose="02020603050405020304" pitchFamily="18" charset="0"/>
              </a:rPr>
              <a:t>PCB)</a:t>
            </a:r>
            <a:endParaRPr lang="ja-JP" altLang="en-US" sz="3600">
              <a:latin typeface="Times New Roman" panose="02020603050405020304" pitchFamily="18" charset="0"/>
            </a:endParaRPr>
          </a:p>
        </p:txBody>
      </p:sp>
      <p:sp>
        <p:nvSpPr>
          <p:cNvPr id="24579" name="Rectangle 3"/>
          <p:cNvSpPr>
            <a:spLocks noGrp="1" noChangeArrowheads="1"/>
          </p:cNvSpPr>
          <p:nvPr>
            <p:ph type="body" idx="1"/>
          </p:nvPr>
        </p:nvSpPr>
        <p:spPr>
          <a:xfrm>
            <a:off x="685800" y="1524000"/>
            <a:ext cx="7772400" cy="914400"/>
          </a:xfrm>
        </p:spPr>
        <p:txBody>
          <a:bodyPr/>
          <a:lstStyle/>
          <a:p>
            <a:pPr eaLnBrk="1" hangingPunct="1"/>
            <a:r>
              <a:rPr lang="ja-JP" altLang="en-US"/>
              <a:t>プロセス記述子はキューに格納</a:t>
            </a:r>
          </a:p>
        </p:txBody>
      </p:sp>
      <p:sp>
        <p:nvSpPr>
          <p:cNvPr id="24580" name="Line 14"/>
          <p:cNvSpPr>
            <a:spLocks noChangeShapeType="1"/>
          </p:cNvSpPr>
          <p:nvPr/>
        </p:nvSpPr>
        <p:spPr bwMode="auto">
          <a:xfrm>
            <a:off x="2590800" y="3429000"/>
            <a:ext cx="8382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4581" name="Line 15"/>
          <p:cNvSpPr>
            <a:spLocks noChangeShapeType="1"/>
          </p:cNvSpPr>
          <p:nvPr/>
        </p:nvSpPr>
        <p:spPr bwMode="auto">
          <a:xfrm>
            <a:off x="5562600" y="3429000"/>
            <a:ext cx="8382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0416" name="Text Box 16"/>
          <p:cNvSpPr txBox="1">
            <a:spLocks noChangeArrowheads="1"/>
          </p:cNvSpPr>
          <p:nvPr/>
        </p:nvSpPr>
        <p:spPr bwMode="auto">
          <a:xfrm>
            <a:off x="1066800" y="5715000"/>
            <a:ext cx="69834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キューの先頭のプロセスから実行される</a:t>
            </a:r>
          </a:p>
        </p:txBody>
      </p:sp>
      <p:graphicFrame>
        <p:nvGraphicFramePr>
          <p:cNvPr id="230478" name="Group 78"/>
          <p:cNvGraphicFramePr>
            <a:graphicFrameLocks noGrp="1"/>
          </p:cNvGraphicFramePr>
          <p:nvPr/>
        </p:nvGraphicFramePr>
        <p:xfrm>
          <a:off x="457200" y="3048000"/>
          <a:ext cx="2362200" cy="2441575"/>
        </p:xfrm>
        <a:graphic>
          <a:graphicData uri="http://schemas.openxmlformats.org/drawingml/2006/table">
            <a:tbl>
              <a:tblPr/>
              <a:tblGrid>
                <a:gridCol w="1828800">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tblGrid>
              <a:tr h="228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次の</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PCB</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への</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92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識別子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7575">
                <a:tc grid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24596" name="Text Box 43"/>
          <p:cNvSpPr txBox="1">
            <a:spLocks noChangeArrowheads="1"/>
          </p:cNvSpPr>
          <p:nvPr/>
        </p:nvSpPr>
        <p:spPr bwMode="auto">
          <a:xfrm>
            <a:off x="838200" y="2514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graphicFrame>
        <p:nvGraphicFramePr>
          <p:cNvPr id="230479" name="Group 79"/>
          <p:cNvGraphicFramePr>
            <a:graphicFrameLocks noGrp="1"/>
          </p:cNvGraphicFramePr>
          <p:nvPr/>
        </p:nvGraphicFramePr>
        <p:xfrm>
          <a:off x="3429000" y="3048000"/>
          <a:ext cx="2362200" cy="2441575"/>
        </p:xfrm>
        <a:graphic>
          <a:graphicData uri="http://schemas.openxmlformats.org/drawingml/2006/table">
            <a:tbl>
              <a:tblPr/>
              <a:tblGrid>
                <a:gridCol w="1828800">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tblGrid>
              <a:tr h="228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次の</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PCB</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への</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92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識別子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7575">
                <a:tc grid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24610" name="Text Box 59"/>
          <p:cNvSpPr txBox="1">
            <a:spLocks noChangeArrowheads="1"/>
          </p:cNvSpPr>
          <p:nvPr/>
        </p:nvSpPr>
        <p:spPr bwMode="auto">
          <a:xfrm>
            <a:off x="3810000" y="2514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プロセス3</a:t>
            </a:r>
          </a:p>
        </p:txBody>
      </p:sp>
      <p:graphicFrame>
        <p:nvGraphicFramePr>
          <p:cNvPr id="230481" name="Group 81"/>
          <p:cNvGraphicFramePr>
            <a:graphicFrameLocks noGrp="1"/>
          </p:cNvGraphicFramePr>
          <p:nvPr/>
        </p:nvGraphicFramePr>
        <p:xfrm>
          <a:off x="6400800" y="3048000"/>
          <a:ext cx="2362200" cy="2441575"/>
        </p:xfrm>
        <a:graphic>
          <a:graphicData uri="http://schemas.openxmlformats.org/drawingml/2006/table">
            <a:tbl>
              <a:tblPr/>
              <a:tblGrid>
                <a:gridCol w="1828800">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tblGrid>
              <a:tr h="228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次の</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PCB</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への</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92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識別子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7575">
                <a:tc grid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24624" name="Text Box 75"/>
          <p:cNvSpPr txBox="1">
            <a:spLocks noChangeArrowheads="1"/>
          </p:cNvSpPr>
          <p:nvPr/>
        </p:nvSpPr>
        <p:spPr bwMode="auto">
          <a:xfrm>
            <a:off x="6781800" y="2514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0416"/>
                                        </p:tgtEl>
                                        <p:attrNameLst>
                                          <p:attrName>style.visibility</p:attrName>
                                        </p:attrNameLst>
                                      </p:cBhvr>
                                      <p:to>
                                        <p:strVal val="visible"/>
                                      </p:to>
                                    </p:set>
                                    <p:anim calcmode="lin" valueType="num">
                                      <p:cBhvr additive="base">
                                        <p:cTn id="7" dur="500" fill="hold"/>
                                        <p:tgtEl>
                                          <p:spTgt spid="230416"/>
                                        </p:tgtEl>
                                        <p:attrNameLst>
                                          <p:attrName>ppt_x</p:attrName>
                                        </p:attrNameLst>
                                      </p:cBhvr>
                                      <p:tavLst>
                                        <p:tav tm="0">
                                          <p:val>
                                            <p:strVal val="#ppt_x"/>
                                          </p:val>
                                        </p:tav>
                                        <p:tav tm="100000">
                                          <p:val>
                                            <p:strVal val="#ppt_x"/>
                                          </p:val>
                                        </p:tav>
                                      </p:tavLst>
                                    </p:anim>
                                    <p:anim calcmode="lin" valueType="num">
                                      <p:cBhvr additive="base">
                                        <p:cTn id="8" dur="500" fill="hold"/>
                                        <p:tgtEl>
                                          <p:spTgt spid="2304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1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プロセスの状態</a:t>
            </a:r>
          </a:p>
        </p:txBody>
      </p:sp>
      <p:sp>
        <p:nvSpPr>
          <p:cNvPr id="25603" name="Rectangle 3"/>
          <p:cNvSpPr>
            <a:spLocks noGrp="1" noChangeArrowheads="1"/>
          </p:cNvSpPr>
          <p:nvPr>
            <p:ph type="body" idx="1"/>
          </p:nvPr>
        </p:nvSpPr>
        <p:spPr>
          <a:xfrm>
            <a:off x="685800" y="1981200"/>
            <a:ext cx="7772400" cy="4876800"/>
          </a:xfrm>
        </p:spPr>
        <p:txBody>
          <a:bodyPr/>
          <a:lstStyle/>
          <a:p>
            <a:pPr eaLnBrk="1" hangingPunct="1"/>
            <a:r>
              <a:rPr lang="ja-JP" altLang="en-US">
                <a:latin typeface="Times New Roman" panose="02020603050405020304" pitchFamily="18" charset="0"/>
              </a:rPr>
              <a:t>実行中</a:t>
            </a:r>
            <a:r>
              <a:rPr lang="ja-JP" altLang="en-US" sz="2800">
                <a:latin typeface="Times New Roman" panose="02020603050405020304" pitchFamily="18" charset="0"/>
              </a:rPr>
              <a:t>(</a:t>
            </a:r>
            <a:r>
              <a:rPr lang="en-US" altLang="ja-JP" sz="2800">
                <a:latin typeface="Times New Roman" panose="02020603050405020304" pitchFamily="18" charset="0"/>
              </a:rPr>
              <a:t>running)</a:t>
            </a:r>
          </a:p>
          <a:p>
            <a:pPr lvl="1" eaLnBrk="1" hangingPunct="1"/>
            <a:r>
              <a:rPr lang="ja-JP" altLang="en-US">
                <a:latin typeface="Times New Roman" panose="02020603050405020304" pitchFamily="18" charset="0"/>
              </a:rPr>
              <a:t>プロセッサを使用している</a:t>
            </a:r>
          </a:p>
          <a:p>
            <a:pPr lvl="1" eaLnBrk="1" hangingPunct="1"/>
            <a:r>
              <a:rPr lang="ja-JP" altLang="en-US">
                <a:latin typeface="Times New Roman" panose="02020603050405020304" pitchFamily="18" charset="0"/>
              </a:rPr>
              <a:t>タイムアウト</a:t>
            </a:r>
            <a:r>
              <a:rPr lang="ja-JP" altLang="en-US" sz="2400">
                <a:latin typeface="Times New Roman" panose="02020603050405020304" pitchFamily="18" charset="0"/>
              </a:rPr>
              <a:t>(</a:t>
            </a:r>
            <a:r>
              <a:rPr lang="en-US" altLang="ja-JP" sz="2400">
                <a:latin typeface="Times New Roman" panose="02020603050405020304" pitchFamily="18" charset="0"/>
              </a:rPr>
              <a:t>timeout)</a:t>
            </a:r>
            <a:r>
              <a:rPr lang="ja-JP" altLang="en-US">
                <a:latin typeface="Times New Roman" panose="02020603050405020304" pitchFamily="18" charset="0"/>
              </a:rPr>
              <a:t>で実行可能へ移行</a:t>
            </a:r>
          </a:p>
          <a:p>
            <a:pPr eaLnBrk="1" hangingPunct="1"/>
            <a:r>
              <a:rPr lang="ja-JP" altLang="en-US">
                <a:latin typeface="Times New Roman" panose="02020603050405020304" pitchFamily="18" charset="0"/>
              </a:rPr>
              <a:t>実行可能</a:t>
            </a:r>
            <a:r>
              <a:rPr lang="ja-JP" altLang="en-US" sz="2800">
                <a:latin typeface="Times New Roman" panose="02020603050405020304" pitchFamily="18" charset="0"/>
              </a:rPr>
              <a:t>(</a:t>
            </a:r>
            <a:r>
              <a:rPr lang="en-US" altLang="ja-JP" sz="2800">
                <a:latin typeface="Times New Roman" panose="02020603050405020304" pitchFamily="18" charset="0"/>
              </a:rPr>
              <a:t>ready)</a:t>
            </a:r>
          </a:p>
          <a:p>
            <a:pPr lvl="1" eaLnBrk="1" hangingPunct="1"/>
            <a:r>
              <a:rPr lang="ja-JP" altLang="en-US">
                <a:latin typeface="Times New Roman" panose="02020603050405020304" pitchFamily="18" charset="0"/>
              </a:rPr>
              <a:t>プロセッサが空くのを待っている</a:t>
            </a:r>
          </a:p>
          <a:p>
            <a:pPr lvl="1" eaLnBrk="1" hangingPunct="1"/>
            <a:r>
              <a:rPr lang="ja-JP" altLang="en-US">
                <a:latin typeface="Times New Roman" panose="02020603050405020304" pitchFamily="18" charset="0"/>
              </a:rPr>
              <a:t>ディスパッチ</a:t>
            </a:r>
            <a:r>
              <a:rPr lang="ja-JP" altLang="en-US" sz="2400">
                <a:latin typeface="Times New Roman" panose="02020603050405020304" pitchFamily="18" charset="0"/>
              </a:rPr>
              <a:t>(</a:t>
            </a:r>
            <a:r>
              <a:rPr lang="en-US" altLang="ja-JP" sz="2400">
                <a:latin typeface="Times New Roman" panose="02020603050405020304" pitchFamily="18" charset="0"/>
              </a:rPr>
              <a:t>dispatch)</a:t>
            </a:r>
            <a:r>
              <a:rPr lang="ja-JP" altLang="en-US">
                <a:latin typeface="Times New Roman" panose="02020603050405020304" pitchFamily="18" charset="0"/>
              </a:rPr>
              <a:t>により実行中へ移行</a:t>
            </a:r>
          </a:p>
          <a:p>
            <a:pPr eaLnBrk="1" hangingPunct="1"/>
            <a:r>
              <a:rPr lang="ja-JP" altLang="en-US">
                <a:latin typeface="Times New Roman" panose="02020603050405020304" pitchFamily="18" charset="0"/>
              </a:rPr>
              <a:t>ブロック</a:t>
            </a:r>
            <a:r>
              <a:rPr lang="ja-JP" altLang="en-US" sz="2800">
                <a:latin typeface="Times New Roman" panose="02020603050405020304" pitchFamily="18" charset="0"/>
              </a:rPr>
              <a:t>(</a:t>
            </a:r>
            <a:r>
              <a:rPr lang="en-US" altLang="ja-JP" sz="2800">
                <a:latin typeface="Times New Roman" panose="02020603050405020304" pitchFamily="18" charset="0"/>
              </a:rPr>
              <a:t>blocked)</a:t>
            </a:r>
            <a:r>
              <a:rPr lang="en-US" altLang="ja-JP">
                <a:latin typeface="Times New Roman" panose="02020603050405020304" pitchFamily="18" charset="0"/>
              </a:rPr>
              <a:t>, </a:t>
            </a:r>
            <a:r>
              <a:rPr lang="ja-JP" altLang="en-US">
                <a:latin typeface="Times New Roman" panose="02020603050405020304" pitchFamily="18" charset="0"/>
              </a:rPr>
              <a:t>待ち</a:t>
            </a:r>
            <a:r>
              <a:rPr lang="ja-JP" altLang="en-US" sz="2800">
                <a:latin typeface="Times New Roman" panose="02020603050405020304" pitchFamily="18" charset="0"/>
              </a:rPr>
              <a:t>(</a:t>
            </a:r>
            <a:r>
              <a:rPr lang="en-US" altLang="ja-JP" sz="2800">
                <a:latin typeface="Times New Roman" panose="02020603050405020304" pitchFamily="18" charset="0"/>
              </a:rPr>
              <a:t>waiting)</a:t>
            </a:r>
          </a:p>
          <a:p>
            <a:pPr lvl="1" eaLnBrk="1" hangingPunct="1"/>
            <a:r>
              <a:rPr lang="ja-JP" altLang="en-US">
                <a:latin typeface="Times New Roman" panose="02020603050405020304" pitchFamily="18" charset="0"/>
              </a:rPr>
              <a:t>ただちにプロセッサを使うことはできない</a:t>
            </a:r>
          </a:p>
          <a:p>
            <a:pPr lvl="1" eaLnBrk="1" hangingPunct="1"/>
            <a:r>
              <a:rPr lang="ja-JP" altLang="en-US">
                <a:latin typeface="Times New Roman" panose="02020603050405020304" pitchFamily="18" charset="0"/>
              </a:rPr>
              <a:t>入出力待ち, イベント待ち等</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a:t>
            </a:r>
          </a:p>
        </p:txBody>
      </p:sp>
      <p:grpSp>
        <p:nvGrpSpPr>
          <p:cNvPr id="26627" name="Group 5"/>
          <p:cNvGrpSpPr>
            <a:grpSpLocks/>
          </p:cNvGrpSpPr>
          <p:nvPr/>
        </p:nvGrpSpPr>
        <p:grpSpPr bwMode="auto">
          <a:xfrm>
            <a:off x="304800" y="2590800"/>
            <a:ext cx="4038600" cy="2667000"/>
            <a:chOff x="2880" y="1776"/>
            <a:chExt cx="2544" cy="1680"/>
          </a:xfrm>
        </p:grpSpPr>
        <p:sp>
          <p:nvSpPr>
            <p:cNvPr id="26673" name="Rectangle 6"/>
            <p:cNvSpPr>
              <a:spLocks noChangeArrowheads="1"/>
            </p:cNvSpPr>
            <p:nvPr/>
          </p:nvSpPr>
          <p:spPr bwMode="auto">
            <a:xfrm>
              <a:off x="3216" y="1776"/>
              <a:ext cx="1872" cy="1104"/>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74" name="AutoShape 7"/>
            <p:cNvSpPr>
              <a:spLocks noChangeArrowheads="1"/>
            </p:cNvSpPr>
            <p:nvPr/>
          </p:nvSpPr>
          <p:spPr bwMode="auto">
            <a:xfrm flipV="1">
              <a:off x="2880" y="2928"/>
              <a:ext cx="2544" cy="384"/>
            </a:xfrm>
            <a:custGeom>
              <a:avLst/>
              <a:gdLst>
                <a:gd name="T0" fmla="*/ 2377 w 21600"/>
                <a:gd name="T1" fmla="*/ 192 h 21600"/>
                <a:gd name="T2" fmla="*/ 1272 w 21600"/>
                <a:gd name="T3" fmla="*/ 384 h 21600"/>
                <a:gd name="T4" fmla="*/ 167 w 21600"/>
                <a:gd name="T5" fmla="*/ 192 h 21600"/>
                <a:gd name="T6" fmla="*/ 1272 w 21600"/>
                <a:gd name="T7" fmla="*/ 0 h 21600"/>
                <a:gd name="T8" fmla="*/ 0 60000 65536"/>
                <a:gd name="T9" fmla="*/ 0 60000 65536"/>
                <a:gd name="T10" fmla="*/ 0 60000 65536"/>
                <a:gd name="T11" fmla="*/ 0 60000 65536"/>
                <a:gd name="T12" fmla="*/ 3218 w 21600"/>
                <a:gd name="T13" fmla="*/ 3206 h 21600"/>
                <a:gd name="T14" fmla="*/ 18382 w 21600"/>
                <a:gd name="T15" fmla="*/ 18394 h 21600"/>
              </a:gdLst>
              <a:ahLst/>
              <a:cxnLst>
                <a:cxn ang="T8">
                  <a:pos x="T0" y="T1"/>
                </a:cxn>
                <a:cxn ang="T9">
                  <a:pos x="T2" y="T3"/>
                </a:cxn>
                <a:cxn ang="T10">
                  <a:pos x="T4" y="T5"/>
                </a:cxn>
                <a:cxn ang="T11">
                  <a:pos x="T6" y="T7"/>
                </a:cxn>
              </a:cxnLst>
              <a:rect l="T12" t="T13" r="T14" b="T15"/>
              <a:pathLst>
                <a:path w="21600" h="21600">
                  <a:moveTo>
                    <a:pt x="0" y="0"/>
                  </a:moveTo>
                  <a:lnTo>
                    <a:pt x="2844" y="21600"/>
                  </a:lnTo>
                  <a:lnTo>
                    <a:pt x="18756" y="21600"/>
                  </a:lnTo>
                  <a:lnTo>
                    <a:pt x="21600" y="0"/>
                  </a:lnTo>
                  <a:lnTo>
                    <a:pt x="0" y="0"/>
                  </a:lnTo>
                  <a:close/>
                </a:path>
              </a:pathLst>
            </a:cu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75" name="Rectangle 8"/>
            <p:cNvSpPr>
              <a:spLocks noChangeArrowheads="1"/>
            </p:cNvSpPr>
            <p:nvPr/>
          </p:nvSpPr>
          <p:spPr bwMode="auto">
            <a:xfrm>
              <a:off x="2880" y="3312"/>
              <a:ext cx="2544" cy="144"/>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76" name="AutoShape 9"/>
            <p:cNvSpPr>
              <a:spLocks noChangeArrowheads="1"/>
            </p:cNvSpPr>
            <p:nvPr/>
          </p:nvSpPr>
          <p:spPr bwMode="auto">
            <a:xfrm flipV="1">
              <a:off x="3216" y="2976"/>
              <a:ext cx="1872" cy="48"/>
            </a:xfrm>
            <a:custGeom>
              <a:avLst/>
              <a:gdLst>
                <a:gd name="T0" fmla="*/ 1851 w 21600"/>
                <a:gd name="T1" fmla="*/ 24 h 21600"/>
                <a:gd name="T2" fmla="*/ 936 w 21600"/>
                <a:gd name="T3" fmla="*/ 48 h 21600"/>
                <a:gd name="T4" fmla="*/ 21 w 21600"/>
                <a:gd name="T5" fmla="*/ 24 h 21600"/>
                <a:gd name="T6" fmla="*/ 936 w 21600"/>
                <a:gd name="T7" fmla="*/ 0 h 21600"/>
                <a:gd name="T8" fmla="*/ 0 60000 65536"/>
                <a:gd name="T9" fmla="*/ 0 60000 65536"/>
                <a:gd name="T10" fmla="*/ 0 60000 65536"/>
                <a:gd name="T11" fmla="*/ 0 60000 65536"/>
                <a:gd name="T12" fmla="*/ 2042 w 21600"/>
                <a:gd name="T13" fmla="*/ 2250 h 21600"/>
                <a:gd name="T14" fmla="*/ 19558 w 21600"/>
                <a:gd name="T15" fmla="*/ 19350 h 21600"/>
              </a:gdLst>
              <a:ahLst/>
              <a:cxnLst>
                <a:cxn ang="T8">
                  <a:pos x="T0" y="T1"/>
                </a:cxn>
                <a:cxn ang="T9">
                  <a:pos x="T2" y="T3"/>
                </a:cxn>
                <a:cxn ang="T10">
                  <a:pos x="T4" y="T5"/>
                </a:cxn>
                <a:cxn ang="T11">
                  <a:pos x="T6" y="T7"/>
                </a:cxn>
              </a:cxnLst>
              <a:rect l="T12" t="T13" r="T14" b="T15"/>
              <a:pathLst>
                <a:path w="21600" h="21600">
                  <a:moveTo>
                    <a:pt x="0" y="0"/>
                  </a:moveTo>
                  <a:lnTo>
                    <a:pt x="484" y="21600"/>
                  </a:lnTo>
                  <a:lnTo>
                    <a:pt x="21116" y="21600"/>
                  </a:lnTo>
                  <a:lnTo>
                    <a:pt x="21600" y="0"/>
                  </a:lnTo>
                  <a:lnTo>
                    <a:pt x="0" y="0"/>
                  </a:lnTo>
                  <a:close/>
                </a:path>
              </a:pathLst>
            </a:cu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77" name="AutoShape 10"/>
            <p:cNvSpPr>
              <a:spLocks noChangeArrowheads="1"/>
            </p:cNvSpPr>
            <p:nvPr/>
          </p:nvSpPr>
          <p:spPr bwMode="auto">
            <a:xfrm flipV="1">
              <a:off x="3120" y="3072"/>
              <a:ext cx="2064" cy="48"/>
            </a:xfrm>
            <a:custGeom>
              <a:avLst/>
              <a:gdLst>
                <a:gd name="T0" fmla="*/ 2043 w 21600"/>
                <a:gd name="T1" fmla="*/ 24 h 21600"/>
                <a:gd name="T2" fmla="*/ 1032 w 21600"/>
                <a:gd name="T3" fmla="*/ 48 h 21600"/>
                <a:gd name="T4" fmla="*/ 22 w 21600"/>
                <a:gd name="T5" fmla="*/ 24 h 21600"/>
                <a:gd name="T6" fmla="*/ 1032 w 21600"/>
                <a:gd name="T7" fmla="*/ 0 h 21600"/>
                <a:gd name="T8" fmla="*/ 0 60000 65536"/>
                <a:gd name="T9" fmla="*/ 0 60000 65536"/>
                <a:gd name="T10" fmla="*/ 0 60000 65536"/>
                <a:gd name="T11" fmla="*/ 0 60000 65536"/>
                <a:gd name="T12" fmla="*/ 2030 w 21600"/>
                <a:gd name="T13" fmla="*/ 2250 h 21600"/>
                <a:gd name="T14" fmla="*/ 19580 w 21600"/>
                <a:gd name="T15" fmla="*/ 19800 h 21600"/>
              </a:gdLst>
              <a:ahLst/>
              <a:cxnLst>
                <a:cxn ang="T8">
                  <a:pos x="T0" y="T1"/>
                </a:cxn>
                <a:cxn ang="T9">
                  <a:pos x="T2" y="T3"/>
                </a:cxn>
                <a:cxn ang="T10">
                  <a:pos x="T4" y="T5"/>
                </a:cxn>
                <a:cxn ang="T11">
                  <a:pos x="T6" y="T7"/>
                </a:cxn>
              </a:cxnLst>
              <a:rect l="T12" t="T13" r="T14" b="T15"/>
              <a:pathLst>
                <a:path w="21600" h="21600">
                  <a:moveTo>
                    <a:pt x="0" y="0"/>
                  </a:moveTo>
                  <a:lnTo>
                    <a:pt x="449" y="21600"/>
                  </a:lnTo>
                  <a:lnTo>
                    <a:pt x="21151" y="21600"/>
                  </a:lnTo>
                  <a:lnTo>
                    <a:pt x="21600" y="0"/>
                  </a:lnTo>
                  <a:lnTo>
                    <a:pt x="0" y="0"/>
                  </a:lnTo>
                  <a:close/>
                </a:path>
              </a:pathLst>
            </a:cu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78" name="AutoShape 11"/>
            <p:cNvSpPr>
              <a:spLocks noChangeArrowheads="1"/>
            </p:cNvSpPr>
            <p:nvPr/>
          </p:nvSpPr>
          <p:spPr bwMode="auto">
            <a:xfrm flipV="1">
              <a:off x="3216" y="3168"/>
              <a:ext cx="1920" cy="48"/>
            </a:xfrm>
            <a:custGeom>
              <a:avLst/>
              <a:gdLst>
                <a:gd name="T0" fmla="*/ 1915 w 21600"/>
                <a:gd name="T1" fmla="*/ 24 h 21600"/>
                <a:gd name="T2" fmla="*/ 960 w 21600"/>
                <a:gd name="T3" fmla="*/ 48 h 21600"/>
                <a:gd name="T4" fmla="*/ 5 w 21600"/>
                <a:gd name="T5" fmla="*/ 24 h 21600"/>
                <a:gd name="T6" fmla="*/ 960 w 21600"/>
                <a:gd name="T7" fmla="*/ 0 h 21600"/>
                <a:gd name="T8" fmla="*/ 0 60000 65536"/>
                <a:gd name="T9" fmla="*/ 0 60000 65536"/>
                <a:gd name="T10" fmla="*/ 0 60000 65536"/>
                <a:gd name="T11" fmla="*/ 0 60000 65536"/>
                <a:gd name="T12" fmla="*/ 1856 w 21600"/>
                <a:gd name="T13" fmla="*/ 1800 h 21600"/>
                <a:gd name="T14" fmla="*/ 19744 w 21600"/>
                <a:gd name="T15" fmla="*/ 19800 h 21600"/>
              </a:gdLst>
              <a:ahLst/>
              <a:cxnLst>
                <a:cxn ang="T8">
                  <a:pos x="T0" y="T1"/>
                </a:cxn>
                <a:cxn ang="T9">
                  <a:pos x="T2" y="T3"/>
                </a:cxn>
                <a:cxn ang="T10">
                  <a:pos x="T4" y="T5"/>
                </a:cxn>
                <a:cxn ang="T11">
                  <a:pos x="T6" y="T7"/>
                </a:cxn>
              </a:cxnLst>
              <a:rect l="T12" t="T13" r="T14" b="T15"/>
              <a:pathLst>
                <a:path w="21600" h="21600">
                  <a:moveTo>
                    <a:pt x="0" y="0"/>
                  </a:moveTo>
                  <a:lnTo>
                    <a:pt x="112" y="21600"/>
                  </a:lnTo>
                  <a:lnTo>
                    <a:pt x="21488" y="21600"/>
                  </a:lnTo>
                  <a:lnTo>
                    <a:pt x="21600" y="0"/>
                  </a:lnTo>
                  <a:lnTo>
                    <a:pt x="0" y="0"/>
                  </a:lnTo>
                  <a:close/>
                </a:path>
              </a:pathLst>
            </a:cu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79" name="Rectangle 12"/>
            <p:cNvSpPr>
              <a:spLocks noChangeArrowheads="1"/>
            </p:cNvSpPr>
            <p:nvPr/>
          </p:nvSpPr>
          <p:spPr bwMode="auto">
            <a:xfrm>
              <a:off x="3264" y="1824"/>
              <a:ext cx="1776" cy="1008"/>
            </a:xfrm>
            <a:prstGeom prst="rect">
              <a:avLst/>
            </a:prstGeom>
            <a:solidFill>
              <a:srgbClr val="0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26628" name="Rectangle 13"/>
          <p:cNvSpPr>
            <a:spLocks noChangeArrowheads="1"/>
          </p:cNvSpPr>
          <p:nvPr/>
        </p:nvSpPr>
        <p:spPr bwMode="auto">
          <a:xfrm>
            <a:off x="990600" y="2819400"/>
            <a:ext cx="152400" cy="228600"/>
          </a:xfrm>
          <a:prstGeom prst="rect">
            <a:avLst/>
          </a:prstGeom>
          <a:solidFill>
            <a:schemeClr val="tx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29" name="Oval 14"/>
          <p:cNvSpPr>
            <a:spLocks noChangeArrowheads="1"/>
          </p:cNvSpPr>
          <p:nvPr/>
        </p:nvSpPr>
        <p:spPr bwMode="auto">
          <a:xfrm>
            <a:off x="990600" y="3124200"/>
            <a:ext cx="152400" cy="152400"/>
          </a:xfrm>
          <a:prstGeom prst="ellipse">
            <a:avLst/>
          </a:prstGeom>
          <a:solidFill>
            <a:srgbClr val="0000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30" name="Rectangle 15"/>
          <p:cNvSpPr>
            <a:spLocks noChangeArrowheads="1"/>
          </p:cNvSpPr>
          <p:nvPr/>
        </p:nvSpPr>
        <p:spPr bwMode="auto">
          <a:xfrm>
            <a:off x="990600" y="3352800"/>
            <a:ext cx="152400" cy="152400"/>
          </a:xfrm>
          <a:prstGeom prst="rect">
            <a:avLst/>
          </a:prstGeom>
          <a:solidFill>
            <a:srgbClr val="FF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31" name="AutoShape 16"/>
          <p:cNvSpPr>
            <a:spLocks noChangeArrowheads="1"/>
          </p:cNvSpPr>
          <p:nvPr/>
        </p:nvSpPr>
        <p:spPr bwMode="auto">
          <a:xfrm>
            <a:off x="990600" y="3581400"/>
            <a:ext cx="152400" cy="228600"/>
          </a:xfrm>
          <a:custGeom>
            <a:avLst/>
            <a:gdLst>
              <a:gd name="T0" fmla="*/ 133350 w 21600"/>
              <a:gd name="T1" fmla="*/ 114300 h 21600"/>
              <a:gd name="T2" fmla="*/ 76200 w 21600"/>
              <a:gd name="T3" fmla="*/ 228600 h 21600"/>
              <a:gd name="T4" fmla="*/ 19050 w 21600"/>
              <a:gd name="T5" fmla="*/ 114300 h 21600"/>
              <a:gd name="T6" fmla="*/ 762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3366"/>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31441" name="Group 17"/>
          <p:cNvGrpSpPr>
            <a:grpSpLocks/>
          </p:cNvGrpSpPr>
          <p:nvPr/>
        </p:nvGrpSpPr>
        <p:grpSpPr bwMode="auto">
          <a:xfrm>
            <a:off x="1447800" y="2819400"/>
            <a:ext cx="1447800" cy="914400"/>
            <a:chOff x="4320" y="192"/>
            <a:chExt cx="912" cy="576"/>
          </a:xfrm>
        </p:grpSpPr>
        <p:sp>
          <p:nvSpPr>
            <p:cNvPr id="26667" name="Rectangle 18"/>
            <p:cNvSpPr>
              <a:spLocks noChangeArrowheads="1"/>
            </p:cNvSpPr>
            <p:nvPr/>
          </p:nvSpPr>
          <p:spPr bwMode="auto">
            <a:xfrm>
              <a:off x="4320" y="192"/>
              <a:ext cx="912" cy="576"/>
            </a:xfrm>
            <a:prstGeom prst="rect">
              <a:avLst/>
            </a:prstGeom>
            <a:solidFill>
              <a:schemeClr val="tx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68" name="Rectangle 19"/>
            <p:cNvSpPr>
              <a:spLocks noChangeArrowheads="1"/>
            </p:cNvSpPr>
            <p:nvPr/>
          </p:nvSpPr>
          <p:spPr bwMode="auto">
            <a:xfrm>
              <a:off x="4320" y="192"/>
              <a:ext cx="912" cy="48"/>
            </a:xfrm>
            <a:prstGeom prst="rect">
              <a:avLst/>
            </a:prstGeom>
            <a:solidFill>
              <a:srgbClr val="00008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69" name="Line 20"/>
            <p:cNvSpPr>
              <a:spLocks noChangeShapeType="1"/>
            </p:cNvSpPr>
            <p:nvPr/>
          </p:nvSpPr>
          <p:spPr bwMode="auto">
            <a:xfrm>
              <a:off x="4368" y="336"/>
              <a:ext cx="432"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70" name="Line 21"/>
            <p:cNvSpPr>
              <a:spLocks noChangeShapeType="1"/>
            </p:cNvSpPr>
            <p:nvPr/>
          </p:nvSpPr>
          <p:spPr bwMode="auto">
            <a:xfrm>
              <a:off x="4368" y="432"/>
              <a:ext cx="384"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71" name="Line 22"/>
            <p:cNvSpPr>
              <a:spLocks noChangeShapeType="1"/>
            </p:cNvSpPr>
            <p:nvPr/>
          </p:nvSpPr>
          <p:spPr bwMode="auto">
            <a:xfrm>
              <a:off x="4368" y="528"/>
              <a:ext cx="528"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72" name="Line 23"/>
            <p:cNvSpPr>
              <a:spLocks noChangeShapeType="1"/>
            </p:cNvSpPr>
            <p:nvPr/>
          </p:nvSpPr>
          <p:spPr bwMode="auto">
            <a:xfrm>
              <a:off x="4368" y="624"/>
              <a:ext cx="144"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31479" name="Group 55"/>
          <p:cNvGrpSpPr>
            <a:grpSpLocks/>
          </p:cNvGrpSpPr>
          <p:nvPr/>
        </p:nvGrpSpPr>
        <p:grpSpPr bwMode="auto">
          <a:xfrm>
            <a:off x="1752600" y="2895600"/>
            <a:ext cx="1828800" cy="1219200"/>
            <a:chOff x="1488" y="1920"/>
            <a:chExt cx="1152" cy="768"/>
          </a:xfrm>
        </p:grpSpPr>
        <p:sp>
          <p:nvSpPr>
            <p:cNvPr id="26653" name="Rectangle 39"/>
            <p:cNvSpPr>
              <a:spLocks noChangeArrowheads="1"/>
            </p:cNvSpPr>
            <p:nvPr/>
          </p:nvSpPr>
          <p:spPr bwMode="auto">
            <a:xfrm>
              <a:off x="1488" y="1920"/>
              <a:ext cx="1152" cy="768"/>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54" name="Rectangle 40"/>
            <p:cNvSpPr>
              <a:spLocks noChangeArrowheads="1"/>
            </p:cNvSpPr>
            <p:nvPr/>
          </p:nvSpPr>
          <p:spPr bwMode="auto">
            <a:xfrm>
              <a:off x="1536" y="1968"/>
              <a:ext cx="96" cy="4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55" name="Rectangle 41"/>
            <p:cNvSpPr>
              <a:spLocks noChangeArrowheads="1"/>
            </p:cNvSpPr>
            <p:nvPr/>
          </p:nvSpPr>
          <p:spPr bwMode="auto">
            <a:xfrm>
              <a:off x="1680" y="1968"/>
              <a:ext cx="96" cy="4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56" name="Rectangle 42"/>
            <p:cNvSpPr>
              <a:spLocks noChangeArrowheads="1"/>
            </p:cNvSpPr>
            <p:nvPr/>
          </p:nvSpPr>
          <p:spPr bwMode="auto">
            <a:xfrm>
              <a:off x="1824" y="1968"/>
              <a:ext cx="96" cy="4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57" name="Rectangle 43"/>
            <p:cNvSpPr>
              <a:spLocks noChangeArrowheads="1"/>
            </p:cNvSpPr>
            <p:nvPr/>
          </p:nvSpPr>
          <p:spPr bwMode="auto">
            <a:xfrm>
              <a:off x="1536" y="2064"/>
              <a:ext cx="144" cy="576"/>
            </a:xfrm>
            <a:prstGeom prst="rect">
              <a:avLst/>
            </a:prstGeom>
            <a:solidFill>
              <a:schemeClr val="tx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58" name="Rectangle 44"/>
            <p:cNvSpPr>
              <a:spLocks noChangeArrowheads="1"/>
            </p:cNvSpPr>
            <p:nvPr/>
          </p:nvSpPr>
          <p:spPr bwMode="auto">
            <a:xfrm>
              <a:off x="1728" y="2064"/>
              <a:ext cx="864" cy="192"/>
            </a:xfrm>
            <a:prstGeom prst="rect">
              <a:avLst/>
            </a:prstGeom>
            <a:solidFill>
              <a:schemeClr val="tx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59" name="Rectangle 45"/>
            <p:cNvSpPr>
              <a:spLocks noChangeArrowheads="1"/>
            </p:cNvSpPr>
            <p:nvPr/>
          </p:nvSpPr>
          <p:spPr bwMode="auto">
            <a:xfrm>
              <a:off x="1728" y="2304"/>
              <a:ext cx="864" cy="336"/>
            </a:xfrm>
            <a:prstGeom prst="rect">
              <a:avLst/>
            </a:prstGeom>
            <a:solidFill>
              <a:schemeClr val="tx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60" name="Line 46"/>
            <p:cNvSpPr>
              <a:spLocks noChangeShapeType="1"/>
            </p:cNvSpPr>
            <p:nvPr/>
          </p:nvSpPr>
          <p:spPr bwMode="auto">
            <a:xfrm>
              <a:off x="1776" y="2112"/>
              <a:ext cx="672"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61" name="Line 47"/>
            <p:cNvSpPr>
              <a:spLocks noChangeShapeType="1"/>
            </p:cNvSpPr>
            <p:nvPr/>
          </p:nvSpPr>
          <p:spPr bwMode="auto">
            <a:xfrm>
              <a:off x="1776" y="2160"/>
              <a:ext cx="528"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62" name="Line 48"/>
            <p:cNvSpPr>
              <a:spLocks noChangeShapeType="1"/>
            </p:cNvSpPr>
            <p:nvPr/>
          </p:nvSpPr>
          <p:spPr bwMode="auto">
            <a:xfrm>
              <a:off x="1776" y="2208"/>
              <a:ext cx="576"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63" name="Line 49"/>
            <p:cNvSpPr>
              <a:spLocks noChangeShapeType="1"/>
            </p:cNvSpPr>
            <p:nvPr/>
          </p:nvSpPr>
          <p:spPr bwMode="auto">
            <a:xfrm>
              <a:off x="1824" y="2400"/>
              <a:ext cx="144"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64" name="Line 50"/>
            <p:cNvSpPr>
              <a:spLocks noChangeShapeType="1"/>
            </p:cNvSpPr>
            <p:nvPr/>
          </p:nvSpPr>
          <p:spPr bwMode="auto">
            <a:xfrm>
              <a:off x="1824" y="2448"/>
              <a:ext cx="672"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65" name="Line 51"/>
            <p:cNvSpPr>
              <a:spLocks noChangeShapeType="1"/>
            </p:cNvSpPr>
            <p:nvPr/>
          </p:nvSpPr>
          <p:spPr bwMode="auto">
            <a:xfrm>
              <a:off x="1824" y="2544"/>
              <a:ext cx="576"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66" name="Line 52"/>
            <p:cNvSpPr>
              <a:spLocks noChangeShapeType="1"/>
            </p:cNvSpPr>
            <p:nvPr/>
          </p:nvSpPr>
          <p:spPr bwMode="auto">
            <a:xfrm>
              <a:off x="1824" y="2592"/>
              <a:ext cx="576"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6634" name="Text Box 57"/>
          <p:cNvSpPr txBox="1">
            <a:spLocks noChangeArrowheads="1"/>
          </p:cNvSpPr>
          <p:nvPr/>
        </p:nvSpPr>
        <p:spPr bwMode="auto">
          <a:xfrm>
            <a:off x="4114800" y="2005013"/>
            <a:ext cx="2873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起動中のプロセス</a:t>
            </a:r>
          </a:p>
          <a:p>
            <a:pPr eaLnBrk="1" hangingPunct="1">
              <a:buClr>
                <a:schemeClr val="tx2"/>
              </a:buClr>
              <a:buSzPct val="70000"/>
              <a:buFont typeface="Wingdings" panose="05000000000000000000" pitchFamily="2" charset="2"/>
              <a:buChar char="l"/>
            </a:pPr>
            <a:r>
              <a:rPr lang="ja-JP" altLang="en-US" sz="2800"/>
              <a:t> テキストエディタ</a:t>
            </a:r>
          </a:p>
          <a:p>
            <a:pPr eaLnBrk="1" hangingPunct="1">
              <a:buClr>
                <a:schemeClr val="tx2"/>
              </a:buClr>
              <a:buSzPct val="70000"/>
              <a:buFont typeface="Wingdings" panose="05000000000000000000" pitchFamily="2" charset="2"/>
              <a:buChar char="l"/>
            </a:pPr>
            <a:r>
              <a:rPr lang="ja-JP" altLang="en-US" sz="2800"/>
              <a:t> メーラ</a:t>
            </a:r>
          </a:p>
          <a:p>
            <a:pPr eaLnBrk="1" hangingPunct="1">
              <a:buClr>
                <a:schemeClr val="tx2"/>
              </a:buClr>
              <a:buSzPct val="70000"/>
              <a:buFont typeface="Wingdings" panose="05000000000000000000" pitchFamily="2" charset="2"/>
              <a:buChar char="l"/>
            </a:pPr>
            <a:r>
              <a:rPr lang="ja-JP" altLang="en-US" sz="2800"/>
              <a:t> ウェブブラウザ</a:t>
            </a:r>
          </a:p>
        </p:txBody>
      </p:sp>
      <p:sp>
        <p:nvSpPr>
          <p:cNvPr id="231484" name="Text Box 60"/>
          <p:cNvSpPr txBox="1">
            <a:spLocks noChangeArrowheads="1"/>
          </p:cNvSpPr>
          <p:nvPr/>
        </p:nvSpPr>
        <p:spPr bwMode="auto">
          <a:xfrm>
            <a:off x="4343400" y="4267200"/>
            <a:ext cx="44719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現在ウェブブラウザを使用中</a:t>
            </a:r>
          </a:p>
        </p:txBody>
      </p:sp>
      <p:grpSp>
        <p:nvGrpSpPr>
          <p:cNvPr id="231487" name="Group 63"/>
          <p:cNvGrpSpPr>
            <a:grpSpLocks/>
          </p:cNvGrpSpPr>
          <p:nvPr/>
        </p:nvGrpSpPr>
        <p:grpSpPr bwMode="auto">
          <a:xfrm>
            <a:off x="3827463" y="4876800"/>
            <a:ext cx="5316537" cy="1403350"/>
            <a:chOff x="2411" y="3072"/>
            <a:chExt cx="3349" cy="884"/>
          </a:xfrm>
        </p:grpSpPr>
        <p:sp>
          <p:nvSpPr>
            <p:cNvPr id="26651" name="Text Box 61"/>
            <p:cNvSpPr txBox="1">
              <a:spLocks noChangeArrowheads="1"/>
            </p:cNvSpPr>
            <p:nvPr/>
          </p:nvSpPr>
          <p:spPr bwMode="auto">
            <a:xfrm>
              <a:off x="2411" y="3360"/>
              <a:ext cx="3349"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ウェブブラウザ : 実行中</a:t>
              </a:r>
            </a:p>
            <a:p>
              <a:pPr eaLnBrk="1" hangingPunct="1"/>
              <a:r>
                <a:rPr lang="ja-JP" altLang="en-US" sz="2800"/>
                <a:t>テキストエディタ, メーラ : 実行可能</a:t>
              </a:r>
            </a:p>
          </p:txBody>
        </p:sp>
        <p:sp>
          <p:nvSpPr>
            <p:cNvPr id="26652" name="AutoShape 62"/>
            <p:cNvSpPr>
              <a:spLocks noChangeArrowheads="1"/>
            </p:cNvSpPr>
            <p:nvPr/>
          </p:nvSpPr>
          <p:spPr bwMode="auto">
            <a:xfrm>
              <a:off x="3744" y="3072"/>
              <a:ext cx="432" cy="288"/>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231478" name="Group 54"/>
          <p:cNvGrpSpPr>
            <a:grpSpLocks/>
          </p:cNvGrpSpPr>
          <p:nvPr/>
        </p:nvGrpSpPr>
        <p:grpSpPr bwMode="auto">
          <a:xfrm>
            <a:off x="1600200" y="2743200"/>
            <a:ext cx="1905000" cy="1447800"/>
            <a:chOff x="192" y="720"/>
            <a:chExt cx="1200" cy="912"/>
          </a:xfrm>
        </p:grpSpPr>
        <p:sp>
          <p:nvSpPr>
            <p:cNvPr id="26638" name="Rectangle 25"/>
            <p:cNvSpPr>
              <a:spLocks noChangeArrowheads="1"/>
            </p:cNvSpPr>
            <p:nvPr/>
          </p:nvSpPr>
          <p:spPr bwMode="auto">
            <a:xfrm>
              <a:off x="192" y="720"/>
              <a:ext cx="1200" cy="912"/>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39" name="Rectangle 26"/>
            <p:cNvSpPr>
              <a:spLocks noChangeArrowheads="1"/>
            </p:cNvSpPr>
            <p:nvPr/>
          </p:nvSpPr>
          <p:spPr bwMode="auto">
            <a:xfrm>
              <a:off x="240" y="960"/>
              <a:ext cx="1104" cy="624"/>
            </a:xfrm>
            <a:prstGeom prst="rect">
              <a:avLst/>
            </a:prstGeom>
            <a:solidFill>
              <a:schemeClr val="tx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40" name="Rectangle 27"/>
            <p:cNvSpPr>
              <a:spLocks noChangeArrowheads="1"/>
            </p:cNvSpPr>
            <p:nvPr/>
          </p:nvSpPr>
          <p:spPr bwMode="auto">
            <a:xfrm>
              <a:off x="432" y="768"/>
              <a:ext cx="912" cy="48"/>
            </a:xfrm>
            <a:prstGeom prst="rect">
              <a:avLst/>
            </a:prstGeom>
            <a:solidFill>
              <a:schemeClr val="tx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41" name="Oval 28"/>
            <p:cNvSpPr>
              <a:spLocks noChangeArrowheads="1"/>
            </p:cNvSpPr>
            <p:nvPr/>
          </p:nvSpPr>
          <p:spPr bwMode="auto">
            <a:xfrm>
              <a:off x="240" y="768"/>
              <a:ext cx="48" cy="48"/>
            </a:xfrm>
            <a:prstGeom prst="ellipse">
              <a:avLst/>
            </a:prstGeom>
            <a:solidFill>
              <a:srgbClr val="0000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42" name="Oval 29"/>
            <p:cNvSpPr>
              <a:spLocks noChangeArrowheads="1"/>
            </p:cNvSpPr>
            <p:nvPr/>
          </p:nvSpPr>
          <p:spPr bwMode="auto">
            <a:xfrm>
              <a:off x="336" y="768"/>
              <a:ext cx="48" cy="48"/>
            </a:xfrm>
            <a:prstGeom prst="ellipse">
              <a:avLst/>
            </a:prstGeom>
            <a:solidFill>
              <a:srgbClr val="0000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43" name="Rectangle 30"/>
            <p:cNvSpPr>
              <a:spLocks noChangeArrowheads="1"/>
            </p:cNvSpPr>
            <p:nvPr/>
          </p:nvSpPr>
          <p:spPr bwMode="auto">
            <a:xfrm>
              <a:off x="240" y="864"/>
              <a:ext cx="96" cy="48"/>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44" name="Rectangle 31"/>
            <p:cNvSpPr>
              <a:spLocks noChangeArrowheads="1"/>
            </p:cNvSpPr>
            <p:nvPr/>
          </p:nvSpPr>
          <p:spPr bwMode="auto">
            <a:xfrm>
              <a:off x="384" y="864"/>
              <a:ext cx="96" cy="48"/>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45" name="Rectangle 32"/>
            <p:cNvSpPr>
              <a:spLocks noChangeArrowheads="1"/>
            </p:cNvSpPr>
            <p:nvPr/>
          </p:nvSpPr>
          <p:spPr bwMode="auto">
            <a:xfrm>
              <a:off x="528" y="864"/>
              <a:ext cx="96" cy="48"/>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pic>
          <p:nvPicPr>
            <p:cNvPr id="26646" name="Picture 33" descr="C:\Documents and Settings\Takashi\My Documents\OS\image\花.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 y="1056"/>
              <a:ext cx="461"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7" name="Line 34"/>
            <p:cNvSpPr>
              <a:spLocks noChangeShapeType="1"/>
            </p:cNvSpPr>
            <p:nvPr/>
          </p:nvSpPr>
          <p:spPr bwMode="auto">
            <a:xfrm>
              <a:off x="864" y="1152"/>
              <a:ext cx="384" cy="0"/>
            </a:xfrm>
            <a:prstGeom prst="line">
              <a:avLst/>
            </a:prstGeom>
            <a:noFill/>
            <a:ln w="381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48" name="Line 35"/>
            <p:cNvSpPr>
              <a:spLocks noChangeShapeType="1"/>
            </p:cNvSpPr>
            <p:nvPr/>
          </p:nvSpPr>
          <p:spPr bwMode="auto">
            <a:xfrm>
              <a:off x="864" y="1248"/>
              <a:ext cx="384" cy="0"/>
            </a:xfrm>
            <a:prstGeom prst="line">
              <a:avLst/>
            </a:prstGeom>
            <a:noFill/>
            <a:ln w="381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49" name="Line 36"/>
            <p:cNvSpPr>
              <a:spLocks noChangeShapeType="1"/>
            </p:cNvSpPr>
            <p:nvPr/>
          </p:nvSpPr>
          <p:spPr bwMode="auto">
            <a:xfrm>
              <a:off x="864" y="1344"/>
              <a:ext cx="384" cy="0"/>
            </a:xfrm>
            <a:prstGeom prst="line">
              <a:avLst/>
            </a:prstGeom>
            <a:noFill/>
            <a:ln w="381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650" name="Line 37"/>
            <p:cNvSpPr>
              <a:spLocks noChangeShapeType="1"/>
            </p:cNvSpPr>
            <p:nvPr/>
          </p:nvSpPr>
          <p:spPr bwMode="auto">
            <a:xfrm>
              <a:off x="864" y="1440"/>
              <a:ext cx="192" cy="0"/>
            </a:xfrm>
            <a:prstGeom prst="line">
              <a:avLst/>
            </a:prstGeom>
            <a:noFill/>
            <a:ln w="381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31441"/>
                                        </p:tgtEl>
                                        <p:attrNameLst>
                                          <p:attrName>style.visibility</p:attrName>
                                        </p:attrNameLst>
                                      </p:cBhvr>
                                      <p:to>
                                        <p:strVal val="visible"/>
                                      </p:to>
                                    </p:set>
                                    <p:animEffect transition="in" filter="checkerboard(across)">
                                      <p:cBhvr>
                                        <p:cTn id="7" dur="500"/>
                                        <p:tgtEl>
                                          <p:spTgt spid="2314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31479"/>
                                        </p:tgtEl>
                                        <p:attrNameLst>
                                          <p:attrName>style.visibility</p:attrName>
                                        </p:attrNameLst>
                                      </p:cBhvr>
                                      <p:to>
                                        <p:strVal val="visible"/>
                                      </p:to>
                                    </p:set>
                                    <p:animEffect transition="in" filter="checkerboard(across)">
                                      <p:cBhvr>
                                        <p:cTn id="12" dur="500"/>
                                        <p:tgtEl>
                                          <p:spTgt spid="2314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31478"/>
                                        </p:tgtEl>
                                        <p:attrNameLst>
                                          <p:attrName>style.visibility</p:attrName>
                                        </p:attrNameLst>
                                      </p:cBhvr>
                                      <p:to>
                                        <p:strVal val="visible"/>
                                      </p:to>
                                    </p:set>
                                    <p:animEffect transition="in" filter="checkerboard(across)">
                                      <p:cBhvr>
                                        <p:cTn id="17" dur="500"/>
                                        <p:tgtEl>
                                          <p:spTgt spid="2314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1484"/>
                                        </p:tgtEl>
                                        <p:attrNameLst>
                                          <p:attrName>style.visibility</p:attrName>
                                        </p:attrNameLst>
                                      </p:cBhvr>
                                      <p:to>
                                        <p:strVal val="visible"/>
                                      </p:to>
                                    </p:set>
                                    <p:animEffect transition="in" filter="checkerboard(across)">
                                      <p:cBhvr>
                                        <p:cTn id="22" dur="500"/>
                                        <p:tgtEl>
                                          <p:spTgt spid="23148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31487"/>
                                        </p:tgtEl>
                                        <p:attrNameLst>
                                          <p:attrName>style.visibility</p:attrName>
                                        </p:attrNameLst>
                                      </p:cBhvr>
                                      <p:to>
                                        <p:strVal val="visible"/>
                                      </p:to>
                                    </p:set>
                                    <p:animEffect transition="in" filter="wipe(up)">
                                      <p:cBhvr>
                                        <p:cTn id="27" dur="500"/>
                                        <p:tgtEl>
                                          <p:spTgt spid="231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8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a:t>
            </a:r>
          </a:p>
        </p:txBody>
      </p:sp>
      <p:pic>
        <p:nvPicPr>
          <p:cNvPr id="27651" name="Picture 3" descr="C:\Documents and Settings\Takashi\My Documents\NetEngII\image\icon-printer.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2590800"/>
            <a:ext cx="17145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Text Box 4"/>
          <p:cNvSpPr txBox="1">
            <a:spLocks noChangeArrowheads="1"/>
          </p:cNvSpPr>
          <p:nvPr/>
        </p:nvSpPr>
        <p:spPr bwMode="auto">
          <a:xfrm>
            <a:off x="1143000" y="2001838"/>
            <a:ext cx="3243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類似例 : プリンタの場合</a:t>
            </a:r>
          </a:p>
        </p:txBody>
      </p:sp>
      <p:sp>
        <p:nvSpPr>
          <p:cNvPr id="27653" name="Text Box 5"/>
          <p:cNvSpPr txBox="1">
            <a:spLocks noChangeArrowheads="1"/>
          </p:cNvSpPr>
          <p:nvPr/>
        </p:nvSpPr>
        <p:spPr bwMode="auto">
          <a:xfrm>
            <a:off x="3429000" y="2971800"/>
            <a:ext cx="43862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実行中</a:t>
            </a:r>
            <a:r>
              <a:rPr lang="ja-JP" altLang="en-US" sz="2800"/>
              <a:t>(</a:t>
            </a:r>
            <a:r>
              <a:rPr lang="en-US" altLang="ja-JP" sz="2800"/>
              <a:t>running) </a:t>
            </a:r>
            <a:r>
              <a:rPr lang="en-US" altLang="ja-JP" sz="3200"/>
              <a:t>= </a:t>
            </a:r>
            <a:r>
              <a:rPr lang="ja-JP" altLang="en-US" sz="3200"/>
              <a:t>印刷中</a:t>
            </a:r>
          </a:p>
        </p:txBody>
      </p:sp>
      <p:sp>
        <p:nvSpPr>
          <p:cNvPr id="27654" name="Text Box 6"/>
          <p:cNvSpPr txBox="1">
            <a:spLocks noChangeArrowheads="1"/>
          </p:cNvSpPr>
          <p:nvPr/>
        </p:nvSpPr>
        <p:spPr bwMode="auto">
          <a:xfrm>
            <a:off x="3429000" y="3733800"/>
            <a:ext cx="4838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実行可能</a:t>
            </a:r>
            <a:r>
              <a:rPr lang="ja-JP" altLang="en-US" sz="2800"/>
              <a:t>(</a:t>
            </a:r>
            <a:r>
              <a:rPr lang="en-US" altLang="ja-JP" sz="2800"/>
              <a:t>ready)</a:t>
            </a:r>
            <a:r>
              <a:rPr lang="en-US" altLang="ja-JP" sz="3200"/>
              <a:t> = </a:t>
            </a:r>
            <a:r>
              <a:rPr lang="ja-JP" altLang="en-US" sz="3200"/>
              <a:t>印刷待ち</a:t>
            </a:r>
          </a:p>
        </p:txBody>
      </p:sp>
      <p:sp>
        <p:nvSpPr>
          <p:cNvPr id="27655" name="Text Box 7"/>
          <p:cNvSpPr txBox="1">
            <a:spLocks noChangeArrowheads="1"/>
          </p:cNvSpPr>
          <p:nvPr/>
        </p:nvSpPr>
        <p:spPr bwMode="auto">
          <a:xfrm>
            <a:off x="3429000" y="4495800"/>
            <a:ext cx="45323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ブロック</a:t>
            </a:r>
            <a:r>
              <a:rPr lang="ja-JP" altLang="en-US" sz="2800"/>
              <a:t>(</a:t>
            </a:r>
            <a:r>
              <a:rPr lang="en-US" altLang="ja-JP" sz="2800"/>
              <a:t>blocked)</a:t>
            </a:r>
            <a:r>
              <a:rPr lang="en-US" altLang="ja-JP" sz="3200"/>
              <a:t> = </a:t>
            </a:r>
            <a:r>
              <a:rPr lang="ja-JP" altLang="en-US" sz="3200"/>
              <a:t>紙切れ</a:t>
            </a:r>
          </a:p>
        </p:txBody>
      </p:sp>
      <p:sp>
        <p:nvSpPr>
          <p:cNvPr id="27656" name="Line 12"/>
          <p:cNvSpPr>
            <a:spLocks noChangeShapeType="1"/>
          </p:cNvSpPr>
          <p:nvPr/>
        </p:nvSpPr>
        <p:spPr bwMode="auto">
          <a:xfrm>
            <a:off x="2438400" y="5791200"/>
            <a:ext cx="609600"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57" name="Line 13"/>
          <p:cNvSpPr>
            <a:spLocks noChangeShapeType="1"/>
          </p:cNvSpPr>
          <p:nvPr/>
        </p:nvSpPr>
        <p:spPr bwMode="auto">
          <a:xfrm>
            <a:off x="1981200" y="5791200"/>
            <a:ext cx="533400"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7658" name="Group 15"/>
          <p:cNvGrpSpPr>
            <a:grpSpLocks/>
          </p:cNvGrpSpPr>
          <p:nvPr/>
        </p:nvGrpSpPr>
        <p:grpSpPr bwMode="auto">
          <a:xfrm>
            <a:off x="2133600" y="3581400"/>
            <a:ext cx="914400" cy="1219200"/>
            <a:chOff x="336" y="2928"/>
            <a:chExt cx="576" cy="768"/>
          </a:xfrm>
        </p:grpSpPr>
        <p:sp>
          <p:nvSpPr>
            <p:cNvPr id="27659" name="AutoShape 8"/>
            <p:cNvSpPr>
              <a:spLocks noChangeArrowheads="1"/>
            </p:cNvSpPr>
            <p:nvPr/>
          </p:nvSpPr>
          <p:spPr bwMode="auto">
            <a:xfrm>
              <a:off x="336" y="2928"/>
              <a:ext cx="576" cy="768"/>
            </a:xfrm>
            <a:prstGeom prst="foldedCorner">
              <a:avLst>
                <a:gd name="adj" fmla="val 12500"/>
              </a:avLst>
            </a:prstGeom>
            <a:solidFill>
              <a:schemeClr val="tx1"/>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7660" name="Line 9"/>
            <p:cNvSpPr>
              <a:spLocks noChangeShapeType="1"/>
            </p:cNvSpPr>
            <p:nvPr/>
          </p:nvSpPr>
          <p:spPr bwMode="auto">
            <a:xfrm>
              <a:off x="432" y="3024"/>
              <a:ext cx="384"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61" name="Line 10"/>
            <p:cNvSpPr>
              <a:spLocks noChangeShapeType="1"/>
            </p:cNvSpPr>
            <p:nvPr/>
          </p:nvSpPr>
          <p:spPr bwMode="auto">
            <a:xfrm>
              <a:off x="432" y="3072"/>
              <a:ext cx="384"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62" name="Line 11"/>
            <p:cNvSpPr>
              <a:spLocks noChangeShapeType="1"/>
            </p:cNvSpPr>
            <p:nvPr/>
          </p:nvSpPr>
          <p:spPr bwMode="auto">
            <a:xfrm>
              <a:off x="432" y="3120"/>
              <a:ext cx="240" cy="0"/>
            </a:xfrm>
            <a:prstGeom prst="line">
              <a:avLst/>
            </a:prstGeom>
            <a:noFill/>
            <a:ln w="28575">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pic>
          <p:nvPicPr>
            <p:cNvPr id="27663" name="Picture 14" descr="C:\Documents and Settings\Takashi\My Documents\OS\image\花.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 y="3168"/>
              <a:ext cx="461"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プロセスの状態遷移</a:t>
            </a:r>
          </a:p>
        </p:txBody>
      </p:sp>
      <p:sp>
        <p:nvSpPr>
          <p:cNvPr id="28675" name="Text Box 4"/>
          <p:cNvSpPr txBox="1">
            <a:spLocks noChangeArrowheads="1"/>
          </p:cNvSpPr>
          <p:nvPr/>
        </p:nvSpPr>
        <p:spPr bwMode="auto">
          <a:xfrm>
            <a:off x="609600" y="30480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sp>
        <p:nvSpPr>
          <p:cNvPr id="28676" name="Text Box 6"/>
          <p:cNvSpPr txBox="1">
            <a:spLocks noChangeArrowheads="1"/>
          </p:cNvSpPr>
          <p:nvPr/>
        </p:nvSpPr>
        <p:spPr bwMode="auto">
          <a:xfrm>
            <a:off x="609600" y="38862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grpSp>
        <p:nvGrpSpPr>
          <p:cNvPr id="234528" name="Group 32"/>
          <p:cNvGrpSpPr>
            <a:grpSpLocks/>
          </p:cNvGrpSpPr>
          <p:nvPr/>
        </p:nvGrpSpPr>
        <p:grpSpPr bwMode="auto">
          <a:xfrm>
            <a:off x="2057400" y="2819400"/>
            <a:ext cx="1295400" cy="457200"/>
            <a:chOff x="1152" y="1632"/>
            <a:chExt cx="816" cy="288"/>
          </a:xfrm>
        </p:grpSpPr>
        <p:sp>
          <p:nvSpPr>
            <p:cNvPr id="28715" name="Line 3"/>
            <p:cNvSpPr>
              <a:spLocks noChangeShapeType="1"/>
            </p:cNvSpPr>
            <p:nvPr/>
          </p:nvSpPr>
          <p:spPr bwMode="auto">
            <a:xfrm>
              <a:off x="1152" y="1920"/>
              <a:ext cx="81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16" name="Text Box 7"/>
            <p:cNvSpPr txBox="1">
              <a:spLocks noChangeArrowheads="1"/>
            </p:cNvSpPr>
            <p:nvPr/>
          </p:nvSpPr>
          <p:spPr bwMode="auto">
            <a:xfrm>
              <a:off x="1152" y="1632"/>
              <a:ext cx="6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実行中</a:t>
              </a:r>
            </a:p>
          </p:txBody>
        </p:sp>
      </p:grpSp>
      <p:sp>
        <p:nvSpPr>
          <p:cNvPr id="28678" name="Text Box 10"/>
          <p:cNvSpPr txBox="1">
            <a:spLocks noChangeArrowheads="1"/>
          </p:cNvSpPr>
          <p:nvPr/>
        </p:nvSpPr>
        <p:spPr bwMode="auto">
          <a:xfrm>
            <a:off x="609600" y="4800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プロセス3</a:t>
            </a:r>
          </a:p>
        </p:txBody>
      </p:sp>
      <p:grpSp>
        <p:nvGrpSpPr>
          <p:cNvPr id="234529" name="Group 33"/>
          <p:cNvGrpSpPr>
            <a:grpSpLocks/>
          </p:cNvGrpSpPr>
          <p:nvPr/>
        </p:nvGrpSpPr>
        <p:grpSpPr bwMode="auto">
          <a:xfrm>
            <a:off x="2057400" y="3657600"/>
            <a:ext cx="1403350" cy="1371600"/>
            <a:chOff x="1152" y="2160"/>
            <a:chExt cx="884" cy="864"/>
          </a:xfrm>
        </p:grpSpPr>
        <p:sp>
          <p:nvSpPr>
            <p:cNvPr id="28711" name="Line 5"/>
            <p:cNvSpPr>
              <a:spLocks noChangeShapeType="1"/>
            </p:cNvSpPr>
            <p:nvPr/>
          </p:nvSpPr>
          <p:spPr bwMode="auto">
            <a:xfrm>
              <a:off x="1152" y="2448"/>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12" name="Text Box 8"/>
            <p:cNvSpPr txBox="1">
              <a:spLocks noChangeArrowheads="1"/>
            </p:cNvSpPr>
            <p:nvPr/>
          </p:nvSpPr>
          <p:spPr bwMode="auto">
            <a:xfrm>
              <a:off x="1152" y="2160"/>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sp>
          <p:nvSpPr>
            <p:cNvPr id="28713" name="Line 9"/>
            <p:cNvSpPr>
              <a:spLocks noChangeShapeType="1"/>
            </p:cNvSpPr>
            <p:nvPr/>
          </p:nvSpPr>
          <p:spPr bwMode="auto">
            <a:xfrm>
              <a:off x="1152" y="3024"/>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14" name="Text Box 11"/>
            <p:cNvSpPr txBox="1">
              <a:spLocks noChangeArrowheads="1"/>
            </p:cNvSpPr>
            <p:nvPr/>
          </p:nvSpPr>
          <p:spPr bwMode="auto">
            <a:xfrm>
              <a:off x="1152" y="2736"/>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grpSp>
      <p:sp>
        <p:nvSpPr>
          <p:cNvPr id="28680" name="Text Box 12"/>
          <p:cNvSpPr txBox="1">
            <a:spLocks noChangeArrowheads="1"/>
          </p:cNvSpPr>
          <p:nvPr/>
        </p:nvSpPr>
        <p:spPr bwMode="auto">
          <a:xfrm>
            <a:off x="609600" y="2133600"/>
            <a:ext cx="2003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ディスパッチャ</a:t>
            </a:r>
          </a:p>
        </p:txBody>
      </p:sp>
      <p:sp>
        <p:nvSpPr>
          <p:cNvPr id="234509" name="Line 13"/>
          <p:cNvSpPr>
            <a:spLocks noChangeShapeType="1"/>
          </p:cNvSpPr>
          <p:nvPr/>
        </p:nvSpPr>
        <p:spPr bwMode="auto">
          <a:xfrm flipV="1">
            <a:off x="33528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10" name="Line 14"/>
          <p:cNvSpPr>
            <a:spLocks noChangeShapeType="1"/>
          </p:cNvSpPr>
          <p:nvPr/>
        </p:nvSpPr>
        <p:spPr bwMode="auto">
          <a:xfrm>
            <a:off x="33528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13" name="Line 17"/>
          <p:cNvSpPr>
            <a:spLocks noChangeShapeType="1"/>
          </p:cNvSpPr>
          <p:nvPr/>
        </p:nvSpPr>
        <p:spPr bwMode="auto">
          <a:xfrm flipH="1">
            <a:off x="3810000" y="2362200"/>
            <a:ext cx="0" cy="1752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14" name="Line 18"/>
          <p:cNvSpPr>
            <a:spLocks noChangeShapeType="1"/>
          </p:cNvSpPr>
          <p:nvPr/>
        </p:nvSpPr>
        <p:spPr bwMode="auto">
          <a:xfrm flipV="1">
            <a:off x="3810000" y="4114800"/>
            <a:ext cx="762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34530" name="Group 34"/>
          <p:cNvGrpSpPr>
            <a:grpSpLocks/>
          </p:cNvGrpSpPr>
          <p:nvPr/>
        </p:nvGrpSpPr>
        <p:grpSpPr bwMode="auto">
          <a:xfrm>
            <a:off x="3810000" y="3276600"/>
            <a:ext cx="762000" cy="1752600"/>
            <a:chOff x="2256" y="1920"/>
            <a:chExt cx="480" cy="1104"/>
          </a:xfrm>
        </p:grpSpPr>
        <p:sp>
          <p:nvSpPr>
            <p:cNvPr id="28709" name="Line 16"/>
            <p:cNvSpPr>
              <a:spLocks noChangeShapeType="1"/>
            </p:cNvSpPr>
            <p:nvPr/>
          </p:nvSpPr>
          <p:spPr bwMode="auto">
            <a:xfrm>
              <a:off x="2256"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10" name="Line 19"/>
            <p:cNvSpPr>
              <a:spLocks noChangeShapeType="1"/>
            </p:cNvSpPr>
            <p:nvPr/>
          </p:nvSpPr>
          <p:spPr bwMode="auto">
            <a:xfrm>
              <a:off x="2256"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34516" name="Line 20"/>
          <p:cNvSpPr>
            <a:spLocks noChangeShapeType="1"/>
          </p:cNvSpPr>
          <p:nvPr/>
        </p:nvSpPr>
        <p:spPr bwMode="auto">
          <a:xfrm flipV="1">
            <a:off x="4572000" y="2362200"/>
            <a:ext cx="0" cy="1752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17" name="Line 21"/>
          <p:cNvSpPr>
            <a:spLocks noChangeShapeType="1"/>
          </p:cNvSpPr>
          <p:nvPr/>
        </p:nvSpPr>
        <p:spPr bwMode="auto">
          <a:xfrm>
            <a:off x="45720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18" name="Line 22"/>
          <p:cNvSpPr>
            <a:spLocks noChangeShapeType="1"/>
          </p:cNvSpPr>
          <p:nvPr/>
        </p:nvSpPr>
        <p:spPr bwMode="auto">
          <a:xfrm flipH="1">
            <a:off x="50292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34531" name="Group 35"/>
          <p:cNvGrpSpPr>
            <a:grpSpLocks/>
          </p:cNvGrpSpPr>
          <p:nvPr/>
        </p:nvGrpSpPr>
        <p:grpSpPr bwMode="auto">
          <a:xfrm>
            <a:off x="5029200" y="3276600"/>
            <a:ext cx="762000" cy="1752600"/>
            <a:chOff x="3024" y="1920"/>
            <a:chExt cx="480" cy="1104"/>
          </a:xfrm>
        </p:grpSpPr>
        <p:sp>
          <p:nvSpPr>
            <p:cNvPr id="28706" name="Line 23"/>
            <p:cNvSpPr>
              <a:spLocks noChangeShapeType="1"/>
            </p:cNvSpPr>
            <p:nvPr/>
          </p:nvSpPr>
          <p:spPr bwMode="auto">
            <a:xfrm>
              <a:off x="3024"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07" name="Line 24"/>
            <p:cNvSpPr>
              <a:spLocks noChangeShapeType="1"/>
            </p:cNvSpPr>
            <p:nvPr/>
          </p:nvSpPr>
          <p:spPr bwMode="auto">
            <a:xfrm flipV="1">
              <a:off x="3024"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08" name="Line 25"/>
            <p:cNvSpPr>
              <a:spLocks noChangeShapeType="1"/>
            </p:cNvSpPr>
            <p:nvPr/>
          </p:nvSpPr>
          <p:spPr bwMode="auto">
            <a:xfrm>
              <a:off x="3024" y="302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34522" name="Line 26"/>
          <p:cNvSpPr>
            <a:spLocks noChangeShapeType="1"/>
          </p:cNvSpPr>
          <p:nvPr/>
        </p:nvSpPr>
        <p:spPr bwMode="auto">
          <a:xfrm flipV="1">
            <a:off x="57912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23" name="Line 27"/>
          <p:cNvSpPr>
            <a:spLocks noChangeShapeType="1"/>
          </p:cNvSpPr>
          <p:nvPr/>
        </p:nvSpPr>
        <p:spPr bwMode="auto">
          <a:xfrm>
            <a:off x="57912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24" name="Line 28"/>
          <p:cNvSpPr>
            <a:spLocks noChangeShapeType="1"/>
          </p:cNvSpPr>
          <p:nvPr/>
        </p:nvSpPr>
        <p:spPr bwMode="auto">
          <a:xfrm flipH="1">
            <a:off x="62484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34532" name="Group 36"/>
          <p:cNvGrpSpPr>
            <a:grpSpLocks/>
          </p:cNvGrpSpPr>
          <p:nvPr/>
        </p:nvGrpSpPr>
        <p:grpSpPr bwMode="auto">
          <a:xfrm>
            <a:off x="6248400" y="3276600"/>
            <a:ext cx="762000" cy="1752600"/>
            <a:chOff x="3792" y="1920"/>
            <a:chExt cx="480" cy="1104"/>
          </a:xfrm>
        </p:grpSpPr>
        <p:sp>
          <p:nvSpPr>
            <p:cNvPr id="28703" name="Line 29"/>
            <p:cNvSpPr>
              <a:spLocks noChangeShapeType="1"/>
            </p:cNvSpPr>
            <p:nvPr/>
          </p:nvSpPr>
          <p:spPr bwMode="auto">
            <a:xfrm>
              <a:off x="3792" y="1920"/>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04" name="Line 30"/>
            <p:cNvSpPr>
              <a:spLocks noChangeShapeType="1"/>
            </p:cNvSpPr>
            <p:nvPr/>
          </p:nvSpPr>
          <p:spPr bwMode="auto">
            <a:xfrm flipV="1">
              <a:off x="3792"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05" name="Line 31"/>
            <p:cNvSpPr>
              <a:spLocks noChangeShapeType="1"/>
            </p:cNvSpPr>
            <p:nvPr/>
          </p:nvSpPr>
          <p:spPr bwMode="auto">
            <a:xfrm>
              <a:off x="3792"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34533" name="Text Box 37"/>
          <p:cNvSpPr txBox="1">
            <a:spLocks noChangeArrowheads="1"/>
          </p:cNvSpPr>
          <p:nvPr/>
        </p:nvSpPr>
        <p:spPr bwMode="auto">
          <a:xfrm>
            <a:off x="838200" y="5334000"/>
            <a:ext cx="70469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各プロセスの状態を頻繁に遷移することにより</a:t>
            </a:r>
          </a:p>
          <a:p>
            <a:pPr eaLnBrk="1" hangingPunct="1"/>
            <a:r>
              <a:rPr lang="ja-JP" altLang="en-US" sz="2800"/>
              <a:t>見かけ上同時に複数のプロセスを実行できる</a:t>
            </a:r>
          </a:p>
        </p:txBody>
      </p:sp>
      <p:sp>
        <p:nvSpPr>
          <p:cNvPr id="234534" name="AutoShape 38"/>
          <p:cNvSpPr>
            <a:spLocks noChangeArrowheads="1"/>
          </p:cNvSpPr>
          <p:nvPr/>
        </p:nvSpPr>
        <p:spPr bwMode="auto">
          <a:xfrm>
            <a:off x="1295400" y="1524000"/>
            <a:ext cx="2133600" cy="457200"/>
          </a:xfrm>
          <a:prstGeom prst="wedgeRoundRectCallout">
            <a:avLst>
              <a:gd name="adj1" fmla="val 44194"/>
              <a:gd name="adj2" fmla="val 339931"/>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タイムアウト</a:t>
            </a:r>
          </a:p>
        </p:txBody>
      </p:sp>
      <p:sp>
        <p:nvSpPr>
          <p:cNvPr id="234536" name="Line 40"/>
          <p:cNvSpPr>
            <a:spLocks noChangeShapeType="1"/>
          </p:cNvSpPr>
          <p:nvPr/>
        </p:nvSpPr>
        <p:spPr bwMode="auto">
          <a:xfrm flipV="1">
            <a:off x="70104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37" name="Line 41"/>
          <p:cNvSpPr>
            <a:spLocks noChangeShapeType="1"/>
          </p:cNvSpPr>
          <p:nvPr/>
        </p:nvSpPr>
        <p:spPr bwMode="auto">
          <a:xfrm>
            <a:off x="70104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4538" name="Line 42"/>
          <p:cNvSpPr>
            <a:spLocks noChangeShapeType="1"/>
          </p:cNvSpPr>
          <p:nvPr/>
        </p:nvSpPr>
        <p:spPr bwMode="auto">
          <a:xfrm flipH="1">
            <a:off x="74676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34539" name="Group 43"/>
          <p:cNvGrpSpPr>
            <a:grpSpLocks/>
          </p:cNvGrpSpPr>
          <p:nvPr/>
        </p:nvGrpSpPr>
        <p:grpSpPr bwMode="auto">
          <a:xfrm>
            <a:off x="7467600" y="3276600"/>
            <a:ext cx="762000" cy="1752600"/>
            <a:chOff x="3024" y="1920"/>
            <a:chExt cx="480" cy="1104"/>
          </a:xfrm>
        </p:grpSpPr>
        <p:sp>
          <p:nvSpPr>
            <p:cNvPr id="28700" name="Line 44"/>
            <p:cNvSpPr>
              <a:spLocks noChangeShapeType="1"/>
            </p:cNvSpPr>
            <p:nvPr/>
          </p:nvSpPr>
          <p:spPr bwMode="auto">
            <a:xfrm>
              <a:off x="3024"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01" name="Line 45"/>
            <p:cNvSpPr>
              <a:spLocks noChangeShapeType="1"/>
            </p:cNvSpPr>
            <p:nvPr/>
          </p:nvSpPr>
          <p:spPr bwMode="auto">
            <a:xfrm flipV="1">
              <a:off x="3024"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702" name="Line 46"/>
            <p:cNvSpPr>
              <a:spLocks noChangeShapeType="1"/>
            </p:cNvSpPr>
            <p:nvPr/>
          </p:nvSpPr>
          <p:spPr bwMode="auto">
            <a:xfrm>
              <a:off x="3024" y="302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4528"/>
                                        </p:tgtEl>
                                        <p:attrNameLst>
                                          <p:attrName>style.visibility</p:attrName>
                                        </p:attrNameLst>
                                      </p:cBhvr>
                                      <p:to>
                                        <p:strVal val="visible"/>
                                      </p:to>
                                    </p:set>
                                    <p:animEffect transition="in" filter="wipe(left)">
                                      <p:cBhvr>
                                        <p:cTn id="7" dur="500"/>
                                        <p:tgtEl>
                                          <p:spTgt spid="2345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34529"/>
                                        </p:tgtEl>
                                        <p:attrNameLst>
                                          <p:attrName>style.visibility</p:attrName>
                                        </p:attrNameLst>
                                      </p:cBhvr>
                                      <p:to>
                                        <p:strVal val="visible"/>
                                      </p:to>
                                    </p:set>
                                    <p:animEffect transition="in" filter="wipe(left)">
                                      <p:cBhvr>
                                        <p:cTn id="12" dur="500"/>
                                        <p:tgtEl>
                                          <p:spTgt spid="2345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4534"/>
                                        </p:tgtEl>
                                        <p:attrNameLst>
                                          <p:attrName>style.visibility</p:attrName>
                                        </p:attrNameLst>
                                      </p:cBhvr>
                                      <p:to>
                                        <p:strVal val="visible"/>
                                      </p:to>
                                    </p:set>
                                    <p:animEffect transition="in" filter="checkerboard(across)">
                                      <p:cBhvr>
                                        <p:cTn id="17" dur="500"/>
                                        <p:tgtEl>
                                          <p:spTgt spid="2345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34509"/>
                                        </p:tgtEl>
                                        <p:attrNameLst>
                                          <p:attrName>style.visibility</p:attrName>
                                        </p:attrNameLst>
                                      </p:cBhvr>
                                      <p:to>
                                        <p:strVal val="visible"/>
                                      </p:to>
                                    </p:set>
                                    <p:animEffect transition="in" filter="wipe(down)">
                                      <p:cBhvr>
                                        <p:cTn id="22" dur="500"/>
                                        <p:tgtEl>
                                          <p:spTgt spid="234509"/>
                                        </p:tgtEl>
                                      </p:cBhvr>
                                    </p:animEffect>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34510"/>
                                        </p:tgtEl>
                                        <p:attrNameLst>
                                          <p:attrName>style.visibility</p:attrName>
                                        </p:attrNameLst>
                                      </p:cBhvr>
                                      <p:to>
                                        <p:strVal val="visible"/>
                                      </p:to>
                                    </p:set>
                                    <p:animEffect transition="in" filter="wipe(left)">
                                      <p:cBhvr>
                                        <p:cTn id="26" dur="500"/>
                                        <p:tgtEl>
                                          <p:spTgt spid="2345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234513"/>
                                        </p:tgtEl>
                                        <p:attrNameLst>
                                          <p:attrName>style.visibility</p:attrName>
                                        </p:attrNameLst>
                                      </p:cBhvr>
                                      <p:to>
                                        <p:strVal val="visible"/>
                                      </p:to>
                                    </p:set>
                                    <p:animEffect transition="in" filter="wipe(up)">
                                      <p:cBhvr>
                                        <p:cTn id="31" dur="500"/>
                                        <p:tgtEl>
                                          <p:spTgt spid="234513"/>
                                        </p:tgtEl>
                                      </p:cBhvr>
                                    </p:animEffect>
                                  </p:childTnLst>
                                </p:cTn>
                              </p:par>
                            </p:childTnLst>
                          </p:cTn>
                        </p:par>
                        <p:par>
                          <p:cTn id="32" fill="hold" nodeType="afterGroup">
                            <p:stCondLst>
                              <p:cond delay="500"/>
                            </p:stCondLst>
                            <p:childTnLst>
                              <p:par>
                                <p:cTn id="33" presetID="22" presetClass="entr" presetSubtype="8" fill="hold" grpId="0" nodeType="afterEffect">
                                  <p:stCondLst>
                                    <p:cond delay="0"/>
                                  </p:stCondLst>
                                  <p:childTnLst>
                                    <p:set>
                                      <p:cBhvr>
                                        <p:cTn id="34" dur="1" fill="hold">
                                          <p:stCondLst>
                                            <p:cond delay="0"/>
                                          </p:stCondLst>
                                        </p:cTn>
                                        <p:tgtEl>
                                          <p:spTgt spid="234514"/>
                                        </p:tgtEl>
                                        <p:attrNameLst>
                                          <p:attrName>style.visibility</p:attrName>
                                        </p:attrNameLst>
                                      </p:cBhvr>
                                      <p:to>
                                        <p:strVal val="visible"/>
                                      </p:to>
                                    </p:set>
                                    <p:animEffect transition="in" filter="wipe(left)">
                                      <p:cBhvr>
                                        <p:cTn id="35" dur="500"/>
                                        <p:tgtEl>
                                          <p:spTgt spid="23451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34530"/>
                                        </p:tgtEl>
                                        <p:attrNameLst>
                                          <p:attrName>style.visibility</p:attrName>
                                        </p:attrNameLst>
                                      </p:cBhvr>
                                      <p:to>
                                        <p:strVal val="visible"/>
                                      </p:to>
                                    </p:set>
                                    <p:animEffect transition="in" filter="wipe(left)">
                                      <p:cBhvr>
                                        <p:cTn id="40" dur="500"/>
                                        <p:tgtEl>
                                          <p:spTgt spid="23453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34516"/>
                                        </p:tgtEl>
                                        <p:attrNameLst>
                                          <p:attrName>style.visibility</p:attrName>
                                        </p:attrNameLst>
                                      </p:cBhvr>
                                      <p:to>
                                        <p:strVal val="visible"/>
                                      </p:to>
                                    </p:set>
                                    <p:animEffect transition="in" filter="wipe(down)">
                                      <p:cBhvr>
                                        <p:cTn id="45" dur="500"/>
                                        <p:tgtEl>
                                          <p:spTgt spid="234516"/>
                                        </p:tgtEl>
                                      </p:cBhvr>
                                    </p:animEffect>
                                  </p:childTnLst>
                                </p:cTn>
                              </p:par>
                            </p:childTnLst>
                          </p:cTn>
                        </p:par>
                        <p:par>
                          <p:cTn id="46" fill="hold" nodeType="afterGroup">
                            <p:stCondLst>
                              <p:cond delay="500"/>
                            </p:stCondLst>
                            <p:childTnLst>
                              <p:par>
                                <p:cTn id="47" presetID="22" presetClass="entr" presetSubtype="8" fill="hold" grpId="0" nodeType="afterEffect">
                                  <p:stCondLst>
                                    <p:cond delay="0"/>
                                  </p:stCondLst>
                                  <p:childTnLst>
                                    <p:set>
                                      <p:cBhvr>
                                        <p:cTn id="48" dur="1" fill="hold">
                                          <p:stCondLst>
                                            <p:cond delay="0"/>
                                          </p:stCondLst>
                                        </p:cTn>
                                        <p:tgtEl>
                                          <p:spTgt spid="234517"/>
                                        </p:tgtEl>
                                        <p:attrNameLst>
                                          <p:attrName>style.visibility</p:attrName>
                                        </p:attrNameLst>
                                      </p:cBhvr>
                                      <p:to>
                                        <p:strVal val="visible"/>
                                      </p:to>
                                    </p:set>
                                    <p:animEffect transition="in" filter="wipe(left)">
                                      <p:cBhvr>
                                        <p:cTn id="49" dur="500"/>
                                        <p:tgtEl>
                                          <p:spTgt spid="23451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grpId="0" nodeType="clickEffect">
                                  <p:stCondLst>
                                    <p:cond delay="0"/>
                                  </p:stCondLst>
                                  <p:childTnLst>
                                    <p:set>
                                      <p:cBhvr>
                                        <p:cTn id="53" dur="1" fill="hold">
                                          <p:stCondLst>
                                            <p:cond delay="0"/>
                                          </p:stCondLst>
                                        </p:cTn>
                                        <p:tgtEl>
                                          <p:spTgt spid="234518"/>
                                        </p:tgtEl>
                                        <p:attrNameLst>
                                          <p:attrName>style.visibility</p:attrName>
                                        </p:attrNameLst>
                                      </p:cBhvr>
                                      <p:to>
                                        <p:strVal val="visible"/>
                                      </p:to>
                                    </p:set>
                                    <p:animEffect transition="in" filter="wipe(up)">
                                      <p:cBhvr>
                                        <p:cTn id="54" dur="500"/>
                                        <p:tgtEl>
                                          <p:spTgt spid="234518"/>
                                        </p:tgtEl>
                                      </p:cBhvr>
                                    </p:animEffect>
                                  </p:childTnLst>
                                </p:cTn>
                              </p:par>
                            </p:childTnLst>
                          </p:cTn>
                        </p:par>
                        <p:par>
                          <p:cTn id="55" fill="hold" nodeType="afterGroup">
                            <p:stCondLst>
                              <p:cond delay="500"/>
                            </p:stCondLst>
                            <p:childTnLst>
                              <p:par>
                                <p:cTn id="56" presetID="22" presetClass="entr" presetSubtype="8" fill="hold" nodeType="afterEffect">
                                  <p:stCondLst>
                                    <p:cond delay="0"/>
                                  </p:stCondLst>
                                  <p:childTnLst>
                                    <p:set>
                                      <p:cBhvr>
                                        <p:cTn id="57" dur="1" fill="hold">
                                          <p:stCondLst>
                                            <p:cond delay="0"/>
                                          </p:stCondLst>
                                        </p:cTn>
                                        <p:tgtEl>
                                          <p:spTgt spid="234531"/>
                                        </p:tgtEl>
                                        <p:attrNameLst>
                                          <p:attrName>style.visibility</p:attrName>
                                        </p:attrNameLst>
                                      </p:cBhvr>
                                      <p:to>
                                        <p:strVal val="visible"/>
                                      </p:to>
                                    </p:set>
                                    <p:animEffect transition="in" filter="wipe(left)">
                                      <p:cBhvr>
                                        <p:cTn id="58" dur="500"/>
                                        <p:tgtEl>
                                          <p:spTgt spid="234531"/>
                                        </p:tgtEl>
                                      </p:cBhvr>
                                    </p:animEffect>
                                  </p:childTnLst>
                                </p:cTn>
                              </p:par>
                            </p:childTnLst>
                          </p:cTn>
                        </p:par>
                        <p:par>
                          <p:cTn id="59" fill="hold" nodeType="afterGroup">
                            <p:stCondLst>
                              <p:cond delay="1000"/>
                            </p:stCondLst>
                            <p:childTnLst>
                              <p:par>
                                <p:cTn id="60" presetID="22" presetClass="entr" presetSubtype="4" fill="hold" grpId="0" nodeType="afterEffect">
                                  <p:stCondLst>
                                    <p:cond delay="0"/>
                                  </p:stCondLst>
                                  <p:childTnLst>
                                    <p:set>
                                      <p:cBhvr>
                                        <p:cTn id="61" dur="1" fill="hold">
                                          <p:stCondLst>
                                            <p:cond delay="0"/>
                                          </p:stCondLst>
                                        </p:cTn>
                                        <p:tgtEl>
                                          <p:spTgt spid="234522"/>
                                        </p:tgtEl>
                                        <p:attrNameLst>
                                          <p:attrName>style.visibility</p:attrName>
                                        </p:attrNameLst>
                                      </p:cBhvr>
                                      <p:to>
                                        <p:strVal val="visible"/>
                                      </p:to>
                                    </p:set>
                                    <p:animEffect transition="in" filter="wipe(down)">
                                      <p:cBhvr>
                                        <p:cTn id="62" dur="500"/>
                                        <p:tgtEl>
                                          <p:spTgt spid="234522"/>
                                        </p:tgtEl>
                                      </p:cBhvr>
                                    </p:animEffect>
                                  </p:childTnLst>
                                </p:cTn>
                              </p:par>
                            </p:childTnLst>
                          </p:cTn>
                        </p:par>
                        <p:par>
                          <p:cTn id="63" fill="hold" nodeType="afterGroup">
                            <p:stCondLst>
                              <p:cond delay="1500"/>
                            </p:stCondLst>
                            <p:childTnLst>
                              <p:par>
                                <p:cTn id="64" presetID="22" presetClass="entr" presetSubtype="8" fill="hold" grpId="0" nodeType="afterEffect">
                                  <p:stCondLst>
                                    <p:cond delay="0"/>
                                  </p:stCondLst>
                                  <p:childTnLst>
                                    <p:set>
                                      <p:cBhvr>
                                        <p:cTn id="65" dur="1" fill="hold">
                                          <p:stCondLst>
                                            <p:cond delay="0"/>
                                          </p:stCondLst>
                                        </p:cTn>
                                        <p:tgtEl>
                                          <p:spTgt spid="234523"/>
                                        </p:tgtEl>
                                        <p:attrNameLst>
                                          <p:attrName>style.visibility</p:attrName>
                                        </p:attrNameLst>
                                      </p:cBhvr>
                                      <p:to>
                                        <p:strVal val="visible"/>
                                      </p:to>
                                    </p:set>
                                    <p:animEffect transition="in" filter="wipe(left)">
                                      <p:cBhvr>
                                        <p:cTn id="66" dur="500"/>
                                        <p:tgtEl>
                                          <p:spTgt spid="234523"/>
                                        </p:tgtEl>
                                      </p:cBhvr>
                                    </p:animEffect>
                                  </p:childTnLst>
                                </p:cTn>
                              </p:par>
                            </p:childTnLst>
                          </p:cTn>
                        </p:par>
                        <p:par>
                          <p:cTn id="67" fill="hold" nodeType="afterGroup">
                            <p:stCondLst>
                              <p:cond delay="2000"/>
                            </p:stCondLst>
                            <p:childTnLst>
                              <p:par>
                                <p:cTn id="68" presetID="22" presetClass="entr" presetSubtype="1" fill="hold" grpId="0" nodeType="afterEffect">
                                  <p:stCondLst>
                                    <p:cond delay="0"/>
                                  </p:stCondLst>
                                  <p:childTnLst>
                                    <p:set>
                                      <p:cBhvr>
                                        <p:cTn id="69" dur="1" fill="hold">
                                          <p:stCondLst>
                                            <p:cond delay="0"/>
                                          </p:stCondLst>
                                        </p:cTn>
                                        <p:tgtEl>
                                          <p:spTgt spid="234524"/>
                                        </p:tgtEl>
                                        <p:attrNameLst>
                                          <p:attrName>style.visibility</p:attrName>
                                        </p:attrNameLst>
                                      </p:cBhvr>
                                      <p:to>
                                        <p:strVal val="visible"/>
                                      </p:to>
                                    </p:set>
                                    <p:animEffect transition="in" filter="wipe(up)">
                                      <p:cBhvr>
                                        <p:cTn id="70" dur="500"/>
                                        <p:tgtEl>
                                          <p:spTgt spid="234524"/>
                                        </p:tgtEl>
                                      </p:cBhvr>
                                    </p:animEffect>
                                  </p:childTnLst>
                                </p:cTn>
                              </p:par>
                            </p:childTnLst>
                          </p:cTn>
                        </p:par>
                        <p:par>
                          <p:cTn id="71" fill="hold" nodeType="afterGroup">
                            <p:stCondLst>
                              <p:cond delay="2500"/>
                            </p:stCondLst>
                            <p:childTnLst>
                              <p:par>
                                <p:cTn id="72" presetID="22" presetClass="entr" presetSubtype="8" fill="hold" nodeType="afterEffect">
                                  <p:stCondLst>
                                    <p:cond delay="0"/>
                                  </p:stCondLst>
                                  <p:childTnLst>
                                    <p:set>
                                      <p:cBhvr>
                                        <p:cTn id="73" dur="1" fill="hold">
                                          <p:stCondLst>
                                            <p:cond delay="0"/>
                                          </p:stCondLst>
                                        </p:cTn>
                                        <p:tgtEl>
                                          <p:spTgt spid="234532"/>
                                        </p:tgtEl>
                                        <p:attrNameLst>
                                          <p:attrName>style.visibility</p:attrName>
                                        </p:attrNameLst>
                                      </p:cBhvr>
                                      <p:to>
                                        <p:strVal val="visible"/>
                                      </p:to>
                                    </p:set>
                                    <p:animEffect transition="in" filter="wipe(left)">
                                      <p:cBhvr>
                                        <p:cTn id="74" dur="500"/>
                                        <p:tgtEl>
                                          <p:spTgt spid="234532"/>
                                        </p:tgtEl>
                                      </p:cBhvr>
                                    </p:animEffect>
                                  </p:childTnLst>
                                </p:cTn>
                              </p:par>
                            </p:childTnLst>
                          </p:cTn>
                        </p:par>
                        <p:par>
                          <p:cTn id="75" fill="hold" nodeType="afterGroup">
                            <p:stCondLst>
                              <p:cond delay="3000"/>
                            </p:stCondLst>
                            <p:childTnLst>
                              <p:par>
                                <p:cTn id="76" presetID="22" presetClass="entr" presetSubtype="4" fill="hold" grpId="0" nodeType="afterEffect">
                                  <p:stCondLst>
                                    <p:cond delay="0"/>
                                  </p:stCondLst>
                                  <p:childTnLst>
                                    <p:set>
                                      <p:cBhvr>
                                        <p:cTn id="77" dur="1" fill="hold">
                                          <p:stCondLst>
                                            <p:cond delay="0"/>
                                          </p:stCondLst>
                                        </p:cTn>
                                        <p:tgtEl>
                                          <p:spTgt spid="234536"/>
                                        </p:tgtEl>
                                        <p:attrNameLst>
                                          <p:attrName>style.visibility</p:attrName>
                                        </p:attrNameLst>
                                      </p:cBhvr>
                                      <p:to>
                                        <p:strVal val="visible"/>
                                      </p:to>
                                    </p:set>
                                    <p:animEffect transition="in" filter="wipe(down)">
                                      <p:cBhvr>
                                        <p:cTn id="78" dur="500"/>
                                        <p:tgtEl>
                                          <p:spTgt spid="234536"/>
                                        </p:tgtEl>
                                      </p:cBhvr>
                                    </p:animEffect>
                                  </p:childTnLst>
                                </p:cTn>
                              </p:par>
                            </p:childTnLst>
                          </p:cTn>
                        </p:par>
                        <p:par>
                          <p:cTn id="79" fill="hold" nodeType="afterGroup">
                            <p:stCondLst>
                              <p:cond delay="3500"/>
                            </p:stCondLst>
                            <p:childTnLst>
                              <p:par>
                                <p:cTn id="80" presetID="22" presetClass="entr" presetSubtype="8" fill="hold" grpId="0" nodeType="afterEffect">
                                  <p:stCondLst>
                                    <p:cond delay="0"/>
                                  </p:stCondLst>
                                  <p:childTnLst>
                                    <p:set>
                                      <p:cBhvr>
                                        <p:cTn id="81" dur="1" fill="hold">
                                          <p:stCondLst>
                                            <p:cond delay="0"/>
                                          </p:stCondLst>
                                        </p:cTn>
                                        <p:tgtEl>
                                          <p:spTgt spid="234537"/>
                                        </p:tgtEl>
                                        <p:attrNameLst>
                                          <p:attrName>style.visibility</p:attrName>
                                        </p:attrNameLst>
                                      </p:cBhvr>
                                      <p:to>
                                        <p:strVal val="visible"/>
                                      </p:to>
                                    </p:set>
                                    <p:animEffect transition="in" filter="wipe(left)">
                                      <p:cBhvr>
                                        <p:cTn id="82" dur="500"/>
                                        <p:tgtEl>
                                          <p:spTgt spid="234537"/>
                                        </p:tgtEl>
                                      </p:cBhvr>
                                    </p:animEffect>
                                  </p:childTnLst>
                                </p:cTn>
                              </p:par>
                            </p:childTnLst>
                          </p:cTn>
                        </p:par>
                        <p:par>
                          <p:cTn id="83" fill="hold" nodeType="afterGroup">
                            <p:stCondLst>
                              <p:cond delay="4000"/>
                            </p:stCondLst>
                            <p:childTnLst>
                              <p:par>
                                <p:cTn id="84" presetID="22" presetClass="entr" presetSubtype="1" fill="hold" grpId="0" nodeType="afterEffect">
                                  <p:stCondLst>
                                    <p:cond delay="0"/>
                                  </p:stCondLst>
                                  <p:childTnLst>
                                    <p:set>
                                      <p:cBhvr>
                                        <p:cTn id="85" dur="1" fill="hold">
                                          <p:stCondLst>
                                            <p:cond delay="0"/>
                                          </p:stCondLst>
                                        </p:cTn>
                                        <p:tgtEl>
                                          <p:spTgt spid="234538"/>
                                        </p:tgtEl>
                                        <p:attrNameLst>
                                          <p:attrName>style.visibility</p:attrName>
                                        </p:attrNameLst>
                                      </p:cBhvr>
                                      <p:to>
                                        <p:strVal val="visible"/>
                                      </p:to>
                                    </p:set>
                                    <p:animEffect transition="in" filter="wipe(up)">
                                      <p:cBhvr>
                                        <p:cTn id="86" dur="500"/>
                                        <p:tgtEl>
                                          <p:spTgt spid="234538"/>
                                        </p:tgtEl>
                                      </p:cBhvr>
                                    </p:animEffect>
                                  </p:childTnLst>
                                </p:cTn>
                              </p:par>
                            </p:childTnLst>
                          </p:cTn>
                        </p:par>
                        <p:par>
                          <p:cTn id="87" fill="hold" nodeType="afterGroup">
                            <p:stCondLst>
                              <p:cond delay="4500"/>
                            </p:stCondLst>
                            <p:childTnLst>
                              <p:par>
                                <p:cTn id="88" presetID="22" presetClass="entr" presetSubtype="8" fill="hold" nodeType="afterEffect">
                                  <p:stCondLst>
                                    <p:cond delay="0"/>
                                  </p:stCondLst>
                                  <p:childTnLst>
                                    <p:set>
                                      <p:cBhvr>
                                        <p:cTn id="89" dur="1" fill="hold">
                                          <p:stCondLst>
                                            <p:cond delay="0"/>
                                          </p:stCondLst>
                                        </p:cTn>
                                        <p:tgtEl>
                                          <p:spTgt spid="234539"/>
                                        </p:tgtEl>
                                        <p:attrNameLst>
                                          <p:attrName>style.visibility</p:attrName>
                                        </p:attrNameLst>
                                      </p:cBhvr>
                                      <p:to>
                                        <p:strVal val="visible"/>
                                      </p:to>
                                    </p:set>
                                    <p:animEffect transition="in" filter="wipe(left)">
                                      <p:cBhvr>
                                        <p:cTn id="90" dur="500"/>
                                        <p:tgtEl>
                                          <p:spTgt spid="234539"/>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234533"/>
                                        </p:tgtEl>
                                        <p:attrNameLst>
                                          <p:attrName>style.visibility</p:attrName>
                                        </p:attrNameLst>
                                      </p:cBhvr>
                                      <p:to>
                                        <p:strVal val="visible"/>
                                      </p:to>
                                    </p:set>
                                    <p:anim calcmode="lin" valueType="num">
                                      <p:cBhvr additive="base">
                                        <p:cTn id="95" dur="500" fill="hold"/>
                                        <p:tgtEl>
                                          <p:spTgt spid="234533"/>
                                        </p:tgtEl>
                                        <p:attrNameLst>
                                          <p:attrName>ppt_x</p:attrName>
                                        </p:attrNameLst>
                                      </p:cBhvr>
                                      <p:tavLst>
                                        <p:tav tm="0">
                                          <p:val>
                                            <p:strVal val="#ppt_x"/>
                                          </p:val>
                                        </p:tav>
                                        <p:tav tm="100000">
                                          <p:val>
                                            <p:strVal val="#ppt_x"/>
                                          </p:val>
                                        </p:tav>
                                      </p:tavLst>
                                    </p:anim>
                                    <p:anim calcmode="lin" valueType="num">
                                      <p:cBhvr additive="base">
                                        <p:cTn id="96" dur="500" fill="hold"/>
                                        <p:tgtEl>
                                          <p:spTgt spid="2345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9" grpId="0" animBg="1"/>
      <p:bldP spid="234510" grpId="0" animBg="1"/>
      <p:bldP spid="234513" grpId="0" animBg="1"/>
      <p:bldP spid="234514" grpId="0" animBg="1"/>
      <p:bldP spid="234516" grpId="0" animBg="1"/>
      <p:bldP spid="234517" grpId="0" animBg="1"/>
      <p:bldP spid="234518" grpId="0" animBg="1"/>
      <p:bldP spid="234522" grpId="0" animBg="1"/>
      <p:bldP spid="234523" grpId="0" animBg="1"/>
      <p:bldP spid="234524" grpId="0" animBg="1"/>
      <p:bldP spid="234533" grpId="0" autoUpdateAnimBg="0"/>
      <p:bldP spid="234534" grpId="0" animBg="1" autoUpdateAnimBg="0"/>
      <p:bldP spid="234536" grpId="0" animBg="1"/>
      <p:bldP spid="234537" grpId="0" animBg="1"/>
      <p:bldP spid="23453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プロセスの状態遷移</a:t>
            </a:r>
          </a:p>
        </p:txBody>
      </p:sp>
      <p:sp>
        <p:nvSpPr>
          <p:cNvPr id="29699" name="Oval 3"/>
          <p:cNvSpPr>
            <a:spLocks noChangeArrowheads="1"/>
          </p:cNvSpPr>
          <p:nvPr/>
        </p:nvSpPr>
        <p:spPr bwMode="auto">
          <a:xfrm>
            <a:off x="3505200" y="21336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実行可能</a:t>
            </a:r>
          </a:p>
        </p:txBody>
      </p:sp>
      <p:sp>
        <p:nvSpPr>
          <p:cNvPr id="29700" name="Oval 4"/>
          <p:cNvSpPr>
            <a:spLocks noChangeArrowheads="1"/>
          </p:cNvSpPr>
          <p:nvPr/>
        </p:nvSpPr>
        <p:spPr bwMode="auto">
          <a:xfrm>
            <a:off x="1371600" y="45720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実行中</a:t>
            </a:r>
          </a:p>
        </p:txBody>
      </p:sp>
      <p:sp>
        <p:nvSpPr>
          <p:cNvPr id="29701" name="Oval 5"/>
          <p:cNvSpPr>
            <a:spLocks noChangeArrowheads="1"/>
          </p:cNvSpPr>
          <p:nvPr/>
        </p:nvSpPr>
        <p:spPr bwMode="auto">
          <a:xfrm>
            <a:off x="5715000" y="45720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ブロック</a:t>
            </a:r>
          </a:p>
        </p:txBody>
      </p:sp>
      <p:sp>
        <p:nvSpPr>
          <p:cNvPr id="235526" name="AutoShape 6"/>
          <p:cNvSpPr>
            <a:spLocks noChangeArrowheads="1"/>
          </p:cNvSpPr>
          <p:nvPr/>
        </p:nvSpPr>
        <p:spPr bwMode="auto">
          <a:xfrm>
            <a:off x="533400" y="1752600"/>
            <a:ext cx="2133600" cy="38100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プロセス生成</a:t>
            </a:r>
          </a:p>
        </p:txBody>
      </p:sp>
      <p:sp>
        <p:nvSpPr>
          <p:cNvPr id="235527" name="Line 7"/>
          <p:cNvSpPr>
            <a:spLocks noChangeShapeType="1"/>
          </p:cNvSpPr>
          <p:nvPr/>
        </p:nvSpPr>
        <p:spPr bwMode="auto">
          <a:xfrm>
            <a:off x="2667000" y="2057400"/>
            <a:ext cx="838200" cy="4572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35533" name="Group 13"/>
          <p:cNvGrpSpPr>
            <a:grpSpLocks/>
          </p:cNvGrpSpPr>
          <p:nvPr/>
        </p:nvGrpSpPr>
        <p:grpSpPr bwMode="auto">
          <a:xfrm>
            <a:off x="2819400" y="3200400"/>
            <a:ext cx="2465388" cy="1431925"/>
            <a:chOff x="1776" y="2016"/>
            <a:chExt cx="1553" cy="902"/>
          </a:xfrm>
        </p:grpSpPr>
        <p:sp>
          <p:nvSpPr>
            <p:cNvPr id="29717" name="Line 8"/>
            <p:cNvSpPr>
              <a:spLocks noChangeShapeType="1"/>
            </p:cNvSpPr>
            <p:nvPr/>
          </p:nvSpPr>
          <p:spPr bwMode="auto">
            <a:xfrm flipH="1">
              <a:off x="1776" y="2016"/>
              <a:ext cx="768" cy="86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8" name="Text Box 12"/>
            <p:cNvSpPr txBox="1">
              <a:spLocks noChangeArrowheads="1"/>
            </p:cNvSpPr>
            <p:nvPr/>
          </p:nvSpPr>
          <p:spPr bwMode="auto">
            <a:xfrm>
              <a:off x="2064" y="2400"/>
              <a:ext cx="126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a:t>
              </a:r>
            </a:p>
            <a:p>
              <a:pPr eaLnBrk="1" hangingPunct="1"/>
              <a:r>
                <a:rPr lang="ja-JP" altLang="en-US"/>
                <a:t>(スケジューラ)</a:t>
              </a:r>
            </a:p>
          </p:txBody>
        </p:sp>
      </p:grpSp>
      <p:grpSp>
        <p:nvGrpSpPr>
          <p:cNvPr id="235535" name="Group 15"/>
          <p:cNvGrpSpPr>
            <a:grpSpLocks/>
          </p:cNvGrpSpPr>
          <p:nvPr/>
        </p:nvGrpSpPr>
        <p:grpSpPr bwMode="auto">
          <a:xfrm>
            <a:off x="1371600" y="3124200"/>
            <a:ext cx="2362200" cy="1371600"/>
            <a:chOff x="864" y="1968"/>
            <a:chExt cx="1488" cy="864"/>
          </a:xfrm>
        </p:grpSpPr>
        <p:sp>
          <p:nvSpPr>
            <p:cNvPr id="29715" name="Line 9"/>
            <p:cNvSpPr>
              <a:spLocks noChangeShapeType="1"/>
            </p:cNvSpPr>
            <p:nvPr/>
          </p:nvSpPr>
          <p:spPr bwMode="auto">
            <a:xfrm flipH="1">
              <a:off x="1584" y="1968"/>
              <a:ext cx="768" cy="864"/>
            </a:xfrm>
            <a:prstGeom prst="line">
              <a:avLst/>
            </a:prstGeom>
            <a:noFill/>
            <a:ln w="38100">
              <a:solidFill>
                <a:srgbClr val="FF99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6" name="Text Box 14"/>
            <p:cNvSpPr txBox="1">
              <a:spLocks noChangeArrowheads="1"/>
            </p:cNvSpPr>
            <p:nvPr/>
          </p:nvSpPr>
          <p:spPr bwMode="auto">
            <a:xfrm>
              <a:off x="864" y="2208"/>
              <a:ext cx="126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タイムアウト</a:t>
              </a:r>
            </a:p>
            <a:p>
              <a:pPr eaLnBrk="1" hangingPunct="1"/>
              <a:r>
                <a:rPr lang="ja-JP" altLang="en-US"/>
                <a:t>(スケジューラ)</a:t>
              </a:r>
            </a:p>
          </p:txBody>
        </p:sp>
      </p:grpSp>
      <p:grpSp>
        <p:nvGrpSpPr>
          <p:cNvPr id="235537" name="Group 17"/>
          <p:cNvGrpSpPr>
            <a:grpSpLocks/>
          </p:cNvGrpSpPr>
          <p:nvPr/>
        </p:nvGrpSpPr>
        <p:grpSpPr bwMode="auto">
          <a:xfrm>
            <a:off x="5257800" y="3200400"/>
            <a:ext cx="2684463" cy="1371600"/>
            <a:chOff x="3312" y="2016"/>
            <a:chExt cx="1691" cy="864"/>
          </a:xfrm>
        </p:grpSpPr>
        <p:sp>
          <p:nvSpPr>
            <p:cNvPr id="29713" name="Line 10"/>
            <p:cNvSpPr>
              <a:spLocks noChangeShapeType="1"/>
            </p:cNvSpPr>
            <p:nvPr/>
          </p:nvSpPr>
          <p:spPr bwMode="auto">
            <a:xfrm>
              <a:off x="3312" y="2016"/>
              <a:ext cx="768" cy="864"/>
            </a:xfrm>
            <a:prstGeom prst="line">
              <a:avLst/>
            </a:prstGeom>
            <a:noFill/>
            <a:ln w="38100">
              <a:solidFill>
                <a:srgbClr val="FF99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4" name="Text Box 16"/>
            <p:cNvSpPr txBox="1">
              <a:spLocks noChangeArrowheads="1"/>
            </p:cNvSpPr>
            <p:nvPr/>
          </p:nvSpPr>
          <p:spPr bwMode="auto">
            <a:xfrm>
              <a:off x="3744" y="2064"/>
              <a:ext cx="1259"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IO</a:t>
              </a:r>
              <a:r>
                <a:rPr lang="ja-JP" altLang="en-US"/>
                <a:t>完了</a:t>
              </a:r>
            </a:p>
            <a:p>
              <a:pPr eaLnBrk="1" hangingPunct="1"/>
              <a:r>
                <a:rPr lang="ja-JP" altLang="en-US"/>
                <a:t>イベント完了</a:t>
              </a:r>
            </a:p>
            <a:p>
              <a:pPr eaLnBrk="1" hangingPunct="1"/>
              <a:r>
                <a:rPr lang="ja-JP" altLang="en-US"/>
                <a:t>(外部イベント)</a:t>
              </a:r>
            </a:p>
          </p:txBody>
        </p:sp>
      </p:grpSp>
      <p:grpSp>
        <p:nvGrpSpPr>
          <p:cNvPr id="235539" name="Group 19"/>
          <p:cNvGrpSpPr>
            <a:grpSpLocks/>
          </p:cNvGrpSpPr>
          <p:nvPr/>
        </p:nvGrpSpPr>
        <p:grpSpPr bwMode="auto">
          <a:xfrm>
            <a:off x="3505200" y="5181600"/>
            <a:ext cx="4178300" cy="1263650"/>
            <a:chOff x="2208" y="3264"/>
            <a:chExt cx="2632" cy="796"/>
          </a:xfrm>
        </p:grpSpPr>
        <p:sp>
          <p:nvSpPr>
            <p:cNvPr id="29711" name="Line 11"/>
            <p:cNvSpPr>
              <a:spLocks noChangeShapeType="1"/>
            </p:cNvSpPr>
            <p:nvPr/>
          </p:nvSpPr>
          <p:spPr bwMode="auto">
            <a:xfrm>
              <a:off x="2208" y="3264"/>
              <a:ext cx="13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2" name="Text Box 18"/>
            <p:cNvSpPr txBox="1">
              <a:spLocks noChangeArrowheads="1"/>
            </p:cNvSpPr>
            <p:nvPr/>
          </p:nvSpPr>
          <p:spPr bwMode="auto">
            <a:xfrm>
              <a:off x="2352" y="3312"/>
              <a:ext cx="2488"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IO</a:t>
              </a:r>
              <a:r>
                <a:rPr lang="ja-JP" altLang="en-US"/>
                <a:t>待ち</a:t>
              </a:r>
            </a:p>
            <a:p>
              <a:pPr eaLnBrk="1" hangingPunct="1"/>
              <a:r>
                <a:rPr lang="ja-JP" altLang="en-US"/>
                <a:t>イベント待ち</a:t>
              </a:r>
            </a:p>
            <a:p>
              <a:pPr eaLnBrk="1" hangingPunct="1"/>
              <a:r>
                <a:rPr lang="ja-JP" altLang="en-US"/>
                <a:t>(プロセス自身</a:t>
              </a:r>
              <a:r>
                <a:rPr lang="en-US" altLang="ja-JP"/>
                <a:t>or</a:t>
              </a:r>
              <a:r>
                <a:rPr lang="ja-JP" altLang="en-US"/>
                <a:t>外部イベント)</a:t>
              </a:r>
            </a:p>
          </p:txBody>
        </p:sp>
      </p:grpSp>
      <p:grpSp>
        <p:nvGrpSpPr>
          <p:cNvPr id="235544" name="Group 24"/>
          <p:cNvGrpSpPr>
            <a:grpSpLocks/>
          </p:cNvGrpSpPr>
          <p:nvPr/>
        </p:nvGrpSpPr>
        <p:grpSpPr bwMode="auto">
          <a:xfrm>
            <a:off x="381000" y="5562600"/>
            <a:ext cx="2057400" cy="914400"/>
            <a:chOff x="240" y="3504"/>
            <a:chExt cx="1296" cy="576"/>
          </a:xfrm>
        </p:grpSpPr>
        <p:sp>
          <p:nvSpPr>
            <p:cNvPr id="29709" name="Line 21"/>
            <p:cNvSpPr>
              <a:spLocks noChangeShapeType="1"/>
            </p:cNvSpPr>
            <p:nvPr/>
          </p:nvSpPr>
          <p:spPr bwMode="auto">
            <a:xfrm flipH="1">
              <a:off x="768" y="3504"/>
              <a:ext cx="240" cy="288"/>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0" name="AutoShape 22"/>
            <p:cNvSpPr>
              <a:spLocks noChangeArrowheads="1"/>
            </p:cNvSpPr>
            <p:nvPr/>
          </p:nvSpPr>
          <p:spPr bwMode="auto">
            <a:xfrm>
              <a:off x="240" y="3840"/>
              <a:ext cx="1296" cy="24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プロセス終了</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5526"/>
                                        </p:tgtEl>
                                        <p:attrNameLst>
                                          <p:attrName>style.visibility</p:attrName>
                                        </p:attrNameLst>
                                      </p:cBhvr>
                                      <p:to>
                                        <p:strVal val="visible"/>
                                      </p:to>
                                    </p:set>
                                    <p:animEffect transition="in" filter="checkerboard(across)">
                                      <p:cBhvr>
                                        <p:cTn id="7" dur="500"/>
                                        <p:tgtEl>
                                          <p:spTgt spid="23552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5527"/>
                                        </p:tgtEl>
                                        <p:attrNameLst>
                                          <p:attrName>style.visibility</p:attrName>
                                        </p:attrNameLst>
                                      </p:cBhvr>
                                      <p:to>
                                        <p:strVal val="visible"/>
                                      </p:to>
                                    </p:set>
                                    <p:animEffect transition="in" filter="wipe(left)">
                                      <p:cBhvr>
                                        <p:cTn id="11" dur="500"/>
                                        <p:tgtEl>
                                          <p:spTgt spid="23552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235533"/>
                                        </p:tgtEl>
                                        <p:attrNameLst>
                                          <p:attrName>style.visibility</p:attrName>
                                        </p:attrNameLst>
                                      </p:cBhvr>
                                      <p:to>
                                        <p:strVal val="visible"/>
                                      </p:to>
                                    </p:set>
                                    <p:animEffect transition="in" filter="wipe(up)">
                                      <p:cBhvr>
                                        <p:cTn id="16" dur="500"/>
                                        <p:tgtEl>
                                          <p:spTgt spid="2355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235535"/>
                                        </p:tgtEl>
                                        <p:attrNameLst>
                                          <p:attrName>style.visibility</p:attrName>
                                        </p:attrNameLst>
                                      </p:cBhvr>
                                      <p:to>
                                        <p:strVal val="visible"/>
                                      </p:to>
                                    </p:set>
                                    <p:animEffect transition="in" filter="wipe(down)">
                                      <p:cBhvr>
                                        <p:cTn id="21" dur="500"/>
                                        <p:tgtEl>
                                          <p:spTgt spid="23553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35539"/>
                                        </p:tgtEl>
                                        <p:attrNameLst>
                                          <p:attrName>style.visibility</p:attrName>
                                        </p:attrNameLst>
                                      </p:cBhvr>
                                      <p:to>
                                        <p:strVal val="visible"/>
                                      </p:to>
                                    </p:set>
                                    <p:animEffect transition="in" filter="wipe(left)">
                                      <p:cBhvr>
                                        <p:cTn id="26" dur="500"/>
                                        <p:tgtEl>
                                          <p:spTgt spid="23553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235537"/>
                                        </p:tgtEl>
                                        <p:attrNameLst>
                                          <p:attrName>style.visibility</p:attrName>
                                        </p:attrNameLst>
                                      </p:cBhvr>
                                      <p:to>
                                        <p:strVal val="visible"/>
                                      </p:to>
                                    </p:set>
                                    <p:animEffect transition="in" filter="wipe(down)">
                                      <p:cBhvr>
                                        <p:cTn id="31" dur="500"/>
                                        <p:tgtEl>
                                          <p:spTgt spid="2355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235544"/>
                                        </p:tgtEl>
                                        <p:attrNameLst>
                                          <p:attrName>style.visibility</p:attrName>
                                        </p:attrNameLst>
                                      </p:cBhvr>
                                      <p:to>
                                        <p:strVal val="visible"/>
                                      </p:to>
                                    </p:set>
                                    <p:animEffect transition="in" filter="wipe(up)">
                                      <p:cBhvr>
                                        <p:cTn id="36" dur="500"/>
                                        <p:tgtEl>
                                          <p:spTgt spid="235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6" grpId="0" animBg="1" autoUpdateAnimBg="0"/>
      <p:bldP spid="23552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プロセスの状態遷移</a:t>
            </a:r>
          </a:p>
        </p:txBody>
      </p:sp>
      <p:sp>
        <p:nvSpPr>
          <p:cNvPr id="30723" name="Rectangle 3"/>
          <p:cNvSpPr>
            <a:spLocks noGrp="1" noChangeArrowheads="1"/>
          </p:cNvSpPr>
          <p:nvPr>
            <p:ph type="body" idx="1"/>
          </p:nvPr>
        </p:nvSpPr>
        <p:spPr>
          <a:xfrm>
            <a:off x="685800" y="1981200"/>
            <a:ext cx="7772400" cy="4724400"/>
          </a:xfrm>
        </p:spPr>
        <p:txBody>
          <a:bodyPr/>
          <a:lstStyle/>
          <a:p>
            <a:pPr marL="609600" indent="-609600" eaLnBrk="1" hangingPunct="1">
              <a:lnSpc>
                <a:spcPct val="90000"/>
              </a:lnSpc>
            </a:pPr>
            <a:r>
              <a:rPr lang="ja-JP" altLang="en-US">
                <a:latin typeface="Times New Roman" panose="02020603050405020304" pitchFamily="18" charset="0"/>
              </a:rPr>
              <a:t>実行中から実行可能への移行</a:t>
            </a:r>
          </a:p>
          <a:p>
            <a:pPr marL="990600" lvl="1" indent="-533400" eaLnBrk="1" hangingPunct="1">
              <a:lnSpc>
                <a:spcPct val="90000"/>
              </a:lnSpc>
              <a:buFontTx/>
              <a:buAutoNum type="arabicPeriod"/>
            </a:pPr>
            <a:r>
              <a:rPr lang="ja-JP" altLang="en-US">
                <a:latin typeface="Times New Roman" panose="02020603050405020304" pitchFamily="18" charset="0"/>
              </a:rPr>
              <a:t>レジスタの値をメモリの退避領域にコピー</a:t>
            </a:r>
          </a:p>
          <a:p>
            <a:pPr marL="990600" lvl="1" indent="-533400" eaLnBrk="1" hangingPunct="1">
              <a:lnSpc>
                <a:spcPct val="90000"/>
              </a:lnSpc>
              <a:buFontTx/>
              <a:buAutoNum type="arabicPeriod"/>
            </a:pPr>
            <a:r>
              <a:rPr lang="ja-JP" altLang="en-US">
                <a:latin typeface="Times New Roman" panose="02020603050405020304" pitchFamily="18" charset="0"/>
              </a:rPr>
              <a:t>1で退避された値をプロセス記述子の退避領域にコピー</a:t>
            </a:r>
          </a:p>
          <a:p>
            <a:pPr marL="990600" lvl="1" indent="-533400" eaLnBrk="1" hangingPunct="1">
              <a:lnSpc>
                <a:spcPct val="90000"/>
              </a:lnSpc>
              <a:buFontTx/>
              <a:buAutoNum type="arabicPeriod"/>
            </a:pPr>
            <a:r>
              <a:rPr lang="ja-JP" altLang="en-US">
                <a:latin typeface="Times New Roman" panose="02020603050405020304" pitchFamily="18" charset="0"/>
              </a:rPr>
              <a:t>割込みに対応した処理</a:t>
            </a:r>
          </a:p>
          <a:p>
            <a:pPr marL="990600" lvl="1" indent="-533400" eaLnBrk="1" hangingPunct="1">
              <a:lnSpc>
                <a:spcPct val="90000"/>
              </a:lnSpc>
              <a:buFontTx/>
              <a:buAutoNum type="arabicPeriod"/>
            </a:pPr>
            <a:r>
              <a:rPr lang="ja-JP" altLang="en-US">
                <a:latin typeface="Times New Roman" panose="02020603050405020304" pitchFamily="18" charset="0"/>
              </a:rPr>
              <a:t>次に実行するプロセスを決定</a:t>
            </a:r>
          </a:p>
          <a:p>
            <a:pPr marL="990600" lvl="1" indent="-533400" eaLnBrk="1" hangingPunct="1">
              <a:lnSpc>
                <a:spcPct val="90000"/>
              </a:lnSpc>
              <a:buFontTx/>
              <a:buAutoNum type="arabicPeriod"/>
            </a:pPr>
            <a:r>
              <a:rPr lang="ja-JP" altLang="en-US">
                <a:latin typeface="Times New Roman" panose="02020603050405020304" pitchFamily="18" charset="0"/>
              </a:rPr>
              <a:t>5で選択したプロセス記述子のレジスタ退避領域の値をレジスタにコピー</a:t>
            </a:r>
          </a:p>
          <a:p>
            <a:pPr marL="990600" lvl="1" indent="-533400" eaLnBrk="1" hangingPunct="1">
              <a:lnSpc>
                <a:spcPct val="90000"/>
              </a:lnSpc>
              <a:buFontTx/>
              <a:buAutoNum type="arabicPeriod"/>
            </a:pPr>
            <a:r>
              <a:rPr lang="ja-JP" altLang="en-US">
                <a:latin typeface="Times New Roman" panose="02020603050405020304" pitchFamily="18" charset="0"/>
              </a:rPr>
              <a:t>プログラムカウンタの示す行からプロセスの実行開始</a:t>
            </a:r>
          </a:p>
        </p:txBody>
      </p:sp>
      <p:grpSp>
        <p:nvGrpSpPr>
          <p:cNvPr id="278538" name="Group 10"/>
          <p:cNvGrpSpPr>
            <a:grpSpLocks/>
          </p:cNvGrpSpPr>
          <p:nvPr/>
        </p:nvGrpSpPr>
        <p:grpSpPr bwMode="auto">
          <a:xfrm>
            <a:off x="990600" y="2514600"/>
            <a:ext cx="8153400" cy="1752600"/>
            <a:chOff x="624" y="1584"/>
            <a:chExt cx="5136" cy="1104"/>
          </a:xfrm>
        </p:grpSpPr>
        <p:sp>
          <p:nvSpPr>
            <p:cNvPr id="30731" name="AutoShape 4"/>
            <p:cNvSpPr>
              <a:spLocks noChangeArrowheads="1"/>
            </p:cNvSpPr>
            <p:nvPr/>
          </p:nvSpPr>
          <p:spPr bwMode="auto">
            <a:xfrm>
              <a:off x="624" y="1584"/>
              <a:ext cx="4992" cy="1104"/>
            </a:xfrm>
            <a:prstGeom prst="roundRect">
              <a:avLst>
                <a:gd name="adj" fmla="val 16667"/>
              </a:avLst>
            </a:prstGeom>
            <a:noFill/>
            <a:ln w="28575">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32" name="Text Box 5"/>
            <p:cNvSpPr txBox="1">
              <a:spLocks noChangeArrowheads="1"/>
            </p:cNvSpPr>
            <p:nvPr/>
          </p:nvSpPr>
          <p:spPr bwMode="auto">
            <a:xfrm>
              <a:off x="4419" y="2352"/>
              <a:ext cx="134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割込みハンドラ</a:t>
              </a:r>
            </a:p>
          </p:txBody>
        </p:sp>
      </p:grpSp>
      <p:grpSp>
        <p:nvGrpSpPr>
          <p:cNvPr id="278539" name="Group 11"/>
          <p:cNvGrpSpPr>
            <a:grpSpLocks/>
          </p:cNvGrpSpPr>
          <p:nvPr/>
        </p:nvGrpSpPr>
        <p:grpSpPr bwMode="auto">
          <a:xfrm>
            <a:off x="990600" y="4267200"/>
            <a:ext cx="8153400" cy="457200"/>
            <a:chOff x="624" y="2688"/>
            <a:chExt cx="5136" cy="288"/>
          </a:xfrm>
        </p:grpSpPr>
        <p:sp>
          <p:nvSpPr>
            <p:cNvPr id="30729" name="AutoShape 6"/>
            <p:cNvSpPr>
              <a:spLocks noChangeArrowheads="1"/>
            </p:cNvSpPr>
            <p:nvPr/>
          </p:nvSpPr>
          <p:spPr bwMode="auto">
            <a:xfrm>
              <a:off x="624" y="2736"/>
              <a:ext cx="4992" cy="240"/>
            </a:xfrm>
            <a:prstGeom prst="roundRect">
              <a:avLst>
                <a:gd name="adj" fmla="val 16667"/>
              </a:avLst>
            </a:prstGeom>
            <a:noFill/>
            <a:ln w="28575">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30" name="Text Box 7"/>
            <p:cNvSpPr txBox="1">
              <a:spLocks noChangeArrowheads="1"/>
            </p:cNvSpPr>
            <p:nvPr/>
          </p:nvSpPr>
          <p:spPr bwMode="auto">
            <a:xfrm>
              <a:off x="4623" y="2688"/>
              <a:ext cx="11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スケジューラ</a:t>
              </a:r>
            </a:p>
          </p:txBody>
        </p:sp>
      </p:grpSp>
      <p:grpSp>
        <p:nvGrpSpPr>
          <p:cNvPr id="278540" name="Group 12"/>
          <p:cNvGrpSpPr>
            <a:grpSpLocks/>
          </p:cNvGrpSpPr>
          <p:nvPr/>
        </p:nvGrpSpPr>
        <p:grpSpPr bwMode="auto">
          <a:xfrm>
            <a:off x="990600" y="4800600"/>
            <a:ext cx="8153400" cy="1676400"/>
            <a:chOff x="624" y="3024"/>
            <a:chExt cx="5136" cy="1056"/>
          </a:xfrm>
        </p:grpSpPr>
        <p:sp>
          <p:nvSpPr>
            <p:cNvPr id="30727" name="AutoShape 8"/>
            <p:cNvSpPr>
              <a:spLocks noChangeArrowheads="1"/>
            </p:cNvSpPr>
            <p:nvPr/>
          </p:nvSpPr>
          <p:spPr bwMode="auto">
            <a:xfrm>
              <a:off x="624" y="3024"/>
              <a:ext cx="4992" cy="1056"/>
            </a:xfrm>
            <a:prstGeom prst="flowChartAlternateProcess">
              <a:avLst/>
            </a:prstGeom>
            <a:noFill/>
            <a:ln w="28575">
              <a:solidFill>
                <a:srgbClr val="FF99CC"/>
              </a:solidFill>
              <a:prstDash val="dash"/>
              <a:miter lim="800000"/>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28" name="Text Box 9"/>
            <p:cNvSpPr txBox="1">
              <a:spLocks noChangeArrowheads="1"/>
            </p:cNvSpPr>
            <p:nvPr/>
          </p:nvSpPr>
          <p:spPr bwMode="auto">
            <a:xfrm>
              <a:off x="4498" y="3792"/>
              <a:ext cx="12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ディスパッチャ</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78538"/>
                                        </p:tgtEl>
                                        <p:attrNameLst>
                                          <p:attrName>style.visibility</p:attrName>
                                        </p:attrNameLst>
                                      </p:cBhvr>
                                      <p:to>
                                        <p:strVal val="visible"/>
                                      </p:to>
                                    </p:set>
                                    <p:animEffect transition="in" filter="checkerboard(across)">
                                      <p:cBhvr>
                                        <p:cTn id="7" dur="500"/>
                                        <p:tgtEl>
                                          <p:spTgt spid="2785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78539"/>
                                        </p:tgtEl>
                                        <p:attrNameLst>
                                          <p:attrName>style.visibility</p:attrName>
                                        </p:attrNameLst>
                                      </p:cBhvr>
                                      <p:to>
                                        <p:strVal val="visible"/>
                                      </p:to>
                                    </p:set>
                                    <p:animEffect transition="in" filter="checkerboard(across)">
                                      <p:cBhvr>
                                        <p:cTn id="12" dur="500"/>
                                        <p:tgtEl>
                                          <p:spTgt spid="2785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78540"/>
                                        </p:tgtEl>
                                        <p:attrNameLst>
                                          <p:attrName>style.visibility</p:attrName>
                                        </p:attrNameLst>
                                      </p:cBhvr>
                                      <p:to>
                                        <p:strVal val="visible"/>
                                      </p:to>
                                    </p:set>
                                    <p:animEffect transition="in" filter="checkerboard(across)">
                                      <p:cBhvr>
                                        <p:cTn id="17" dur="500"/>
                                        <p:tgtEl>
                                          <p:spTgt spid="278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533400"/>
            <a:ext cx="7772400" cy="762000"/>
          </a:xfrm>
        </p:spPr>
        <p:txBody>
          <a:bodyPr/>
          <a:lstStyle/>
          <a:p>
            <a:pPr eaLnBrk="1" hangingPunct="1"/>
            <a:r>
              <a:rPr lang="ja-JP" altLang="en-US"/>
              <a:t>プロセスの状態遷移</a:t>
            </a:r>
          </a:p>
        </p:txBody>
      </p:sp>
      <p:sp>
        <p:nvSpPr>
          <p:cNvPr id="31747" name="Rectangle 105"/>
          <p:cNvSpPr>
            <a:spLocks noChangeArrowheads="1"/>
          </p:cNvSpPr>
          <p:nvPr/>
        </p:nvSpPr>
        <p:spPr bwMode="auto">
          <a:xfrm>
            <a:off x="2514600" y="2286000"/>
            <a:ext cx="1905000" cy="4191000"/>
          </a:xfrm>
          <a:prstGeom prst="rect">
            <a:avLst/>
          </a:prstGeom>
          <a:noFill/>
          <a:ln w="38100">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48" name="Rectangle 103"/>
          <p:cNvSpPr>
            <a:spLocks noChangeArrowheads="1"/>
          </p:cNvSpPr>
          <p:nvPr/>
        </p:nvSpPr>
        <p:spPr bwMode="auto">
          <a:xfrm>
            <a:off x="4495800" y="2286000"/>
            <a:ext cx="1905000" cy="4191000"/>
          </a:xfrm>
          <a:prstGeom prst="rect">
            <a:avLst/>
          </a:prstGeom>
          <a:noFill/>
          <a:ln w="38100">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49" name="Rectangle 107"/>
          <p:cNvSpPr>
            <a:spLocks noChangeArrowheads="1"/>
          </p:cNvSpPr>
          <p:nvPr/>
        </p:nvSpPr>
        <p:spPr bwMode="auto">
          <a:xfrm>
            <a:off x="2743200" y="2743200"/>
            <a:ext cx="1447800" cy="762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50" name="Text Box 108"/>
          <p:cNvSpPr txBox="1">
            <a:spLocks noChangeArrowheads="1"/>
          </p:cNvSpPr>
          <p:nvPr/>
        </p:nvSpPr>
        <p:spPr bwMode="auto">
          <a:xfrm>
            <a:off x="2819400" y="2362200"/>
            <a:ext cx="127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a:t>
            </a:r>
          </a:p>
        </p:txBody>
      </p:sp>
      <p:sp>
        <p:nvSpPr>
          <p:cNvPr id="31751" name="Rectangle 109"/>
          <p:cNvSpPr>
            <a:spLocks noChangeArrowheads="1"/>
          </p:cNvSpPr>
          <p:nvPr/>
        </p:nvSpPr>
        <p:spPr bwMode="auto">
          <a:xfrm>
            <a:off x="2743200" y="3581400"/>
            <a:ext cx="1447800" cy="762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52" name="Rectangle 110"/>
          <p:cNvSpPr>
            <a:spLocks noChangeArrowheads="1"/>
          </p:cNvSpPr>
          <p:nvPr/>
        </p:nvSpPr>
        <p:spPr bwMode="auto">
          <a:xfrm>
            <a:off x="2743200" y="4419600"/>
            <a:ext cx="1447800" cy="762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53" name="Rectangle 111"/>
          <p:cNvSpPr>
            <a:spLocks noChangeArrowheads="1"/>
          </p:cNvSpPr>
          <p:nvPr/>
        </p:nvSpPr>
        <p:spPr bwMode="auto">
          <a:xfrm>
            <a:off x="2743200" y="5257800"/>
            <a:ext cx="1447800" cy="762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54" name="Rectangle 3"/>
          <p:cNvSpPr>
            <a:spLocks noChangeArrowheads="1"/>
          </p:cNvSpPr>
          <p:nvPr/>
        </p:nvSpPr>
        <p:spPr bwMode="auto">
          <a:xfrm>
            <a:off x="228600" y="2895600"/>
            <a:ext cx="1905000" cy="2362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55" name="Text Box 4"/>
          <p:cNvSpPr txBox="1">
            <a:spLocks noChangeArrowheads="1"/>
          </p:cNvSpPr>
          <p:nvPr/>
        </p:nvSpPr>
        <p:spPr bwMode="auto">
          <a:xfrm>
            <a:off x="685800" y="22860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grpSp>
        <p:nvGrpSpPr>
          <p:cNvPr id="31756" name="Group 87"/>
          <p:cNvGrpSpPr>
            <a:grpSpLocks/>
          </p:cNvGrpSpPr>
          <p:nvPr/>
        </p:nvGrpSpPr>
        <p:grpSpPr bwMode="auto">
          <a:xfrm>
            <a:off x="304800" y="4038600"/>
            <a:ext cx="1752600" cy="1143000"/>
            <a:chOff x="384" y="2544"/>
            <a:chExt cx="1104" cy="720"/>
          </a:xfrm>
        </p:grpSpPr>
        <p:sp>
          <p:nvSpPr>
            <p:cNvPr id="31839" name="Rectangle 5"/>
            <p:cNvSpPr>
              <a:spLocks noChangeArrowheads="1"/>
            </p:cNvSpPr>
            <p:nvPr/>
          </p:nvSpPr>
          <p:spPr bwMode="auto">
            <a:xfrm>
              <a:off x="384" y="2544"/>
              <a:ext cx="1104" cy="72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840" name="Text Box 6"/>
            <p:cNvSpPr txBox="1">
              <a:spLocks noChangeArrowheads="1"/>
            </p:cNvSpPr>
            <p:nvPr/>
          </p:nvSpPr>
          <p:spPr bwMode="auto">
            <a:xfrm>
              <a:off x="528" y="2592"/>
              <a:ext cx="8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solidFill>
                    <a:srgbClr val="000000"/>
                  </a:solidFill>
                </a:rPr>
                <a:t>プロセス</a:t>
              </a:r>
            </a:p>
          </p:txBody>
        </p:sp>
        <p:sp>
          <p:nvSpPr>
            <p:cNvPr id="31841" name="Rectangle 7"/>
            <p:cNvSpPr>
              <a:spLocks noChangeArrowheads="1"/>
            </p:cNvSpPr>
            <p:nvPr/>
          </p:nvSpPr>
          <p:spPr bwMode="auto">
            <a:xfrm>
              <a:off x="432" y="2928"/>
              <a:ext cx="1008"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レジスタ</a:t>
              </a:r>
            </a:p>
          </p:txBody>
        </p:sp>
      </p:grpSp>
      <p:sp>
        <p:nvSpPr>
          <p:cNvPr id="31757" name="Rectangle 9"/>
          <p:cNvSpPr>
            <a:spLocks noChangeArrowheads="1"/>
          </p:cNvSpPr>
          <p:nvPr/>
        </p:nvSpPr>
        <p:spPr bwMode="auto">
          <a:xfrm>
            <a:off x="2286000" y="1752600"/>
            <a:ext cx="4343400" cy="4876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58" name="Text Box 10"/>
          <p:cNvSpPr txBox="1">
            <a:spLocks noChangeArrowheads="1"/>
          </p:cNvSpPr>
          <p:nvPr/>
        </p:nvSpPr>
        <p:spPr bwMode="auto">
          <a:xfrm>
            <a:off x="3962400" y="12954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31759" name="Text Box 15"/>
          <p:cNvSpPr txBox="1">
            <a:spLocks noChangeArrowheads="1"/>
          </p:cNvSpPr>
          <p:nvPr/>
        </p:nvSpPr>
        <p:spPr bwMode="auto">
          <a:xfrm>
            <a:off x="5029200" y="2286000"/>
            <a:ext cx="76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PCB</a:t>
            </a:r>
          </a:p>
        </p:txBody>
      </p:sp>
      <p:graphicFrame>
        <p:nvGraphicFramePr>
          <p:cNvPr id="277531" name="Group 27"/>
          <p:cNvGraphicFramePr>
            <a:graphicFrameLocks noGrp="1"/>
          </p:cNvGraphicFramePr>
          <p:nvPr/>
        </p:nvGraphicFramePr>
        <p:xfrm>
          <a:off x="4800600" y="2743200"/>
          <a:ext cx="1295400" cy="731838"/>
        </p:xfrm>
        <a:graphic>
          <a:graphicData uri="http://schemas.openxmlformats.org/drawingml/2006/table">
            <a:tbl>
              <a:tblPr/>
              <a:tblGrid>
                <a:gridCol w="1295400">
                  <a:extLst>
                    <a:ext uri="{9D8B030D-6E8A-4147-A177-3AD203B41FA5}">
                      <a16:colId xmlns:a16="http://schemas.microsoft.com/office/drawing/2014/main" val="20000"/>
                    </a:ext>
                  </a:extLst>
                </a:gridCol>
              </a:tblGrid>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77532" name="Group 28"/>
          <p:cNvGraphicFramePr>
            <a:graphicFrameLocks noGrp="1"/>
          </p:cNvGraphicFramePr>
          <p:nvPr/>
        </p:nvGraphicFramePr>
        <p:xfrm>
          <a:off x="4800600" y="3581400"/>
          <a:ext cx="1295400" cy="731838"/>
        </p:xfrm>
        <a:graphic>
          <a:graphicData uri="http://schemas.openxmlformats.org/drawingml/2006/table">
            <a:tbl>
              <a:tblPr/>
              <a:tblGrid>
                <a:gridCol w="1295400">
                  <a:extLst>
                    <a:ext uri="{9D8B030D-6E8A-4147-A177-3AD203B41FA5}">
                      <a16:colId xmlns:a16="http://schemas.microsoft.com/office/drawing/2014/main" val="20000"/>
                    </a:ext>
                  </a:extLst>
                </a:gridCol>
              </a:tblGrid>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77542" name="Group 38"/>
          <p:cNvGraphicFramePr>
            <a:graphicFrameLocks noGrp="1"/>
          </p:cNvGraphicFramePr>
          <p:nvPr/>
        </p:nvGraphicFramePr>
        <p:xfrm>
          <a:off x="4800600" y="4419600"/>
          <a:ext cx="1295400" cy="731838"/>
        </p:xfrm>
        <a:graphic>
          <a:graphicData uri="http://schemas.openxmlformats.org/drawingml/2006/table">
            <a:tbl>
              <a:tblPr/>
              <a:tblGrid>
                <a:gridCol w="1295400">
                  <a:extLst>
                    <a:ext uri="{9D8B030D-6E8A-4147-A177-3AD203B41FA5}">
                      <a16:colId xmlns:a16="http://schemas.microsoft.com/office/drawing/2014/main" val="20000"/>
                    </a:ext>
                  </a:extLst>
                </a:gridCol>
              </a:tblGrid>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77552" name="Group 48"/>
          <p:cNvGraphicFramePr>
            <a:graphicFrameLocks noGrp="1"/>
          </p:cNvGraphicFramePr>
          <p:nvPr/>
        </p:nvGraphicFramePr>
        <p:xfrm>
          <a:off x="4800600" y="5257800"/>
          <a:ext cx="1295400" cy="731838"/>
        </p:xfrm>
        <a:graphic>
          <a:graphicData uri="http://schemas.openxmlformats.org/drawingml/2006/table">
            <a:tbl>
              <a:tblPr/>
              <a:tblGrid>
                <a:gridCol w="1295400">
                  <a:extLst>
                    <a:ext uri="{9D8B030D-6E8A-4147-A177-3AD203B41FA5}">
                      <a16:colId xmlns:a16="http://schemas.microsoft.com/office/drawing/2014/main" val="20000"/>
                    </a:ext>
                  </a:extLst>
                </a:gridCol>
              </a:tblGrid>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94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77562" name="AutoShape 58"/>
          <p:cNvSpPr>
            <a:spLocks noChangeArrowheads="1"/>
          </p:cNvSpPr>
          <p:nvPr/>
        </p:nvSpPr>
        <p:spPr bwMode="auto">
          <a:xfrm>
            <a:off x="6781800" y="1600200"/>
            <a:ext cx="2133600" cy="838200"/>
          </a:xfrm>
          <a:prstGeom prst="flowChartProcess">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レジスタの値を</a:t>
            </a:r>
          </a:p>
          <a:p>
            <a:pPr algn="ctr" eaLnBrk="1" hangingPunct="1"/>
            <a:r>
              <a:rPr lang="ja-JP" altLang="en-US" sz="2000"/>
              <a:t>退避領域にコピー</a:t>
            </a:r>
          </a:p>
        </p:txBody>
      </p:sp>
      <p:grpSp>
        <p:nvGrpSpPr>
          <p:cNvPr id="277616" name="Group 112"/>
          <p:cNvGrpSpPr>
            <a:grpSpLocks/>
          </p:cNvGrpSpPr>
          <p:nvPr/>
        </p:nvGrpSpPr>
        <p:grpSpPr bwMode="auto">
          <a:xfrm>
            <a:off x="1981200" y="4800600"/>
            <a:ext cx="2209800" cy="685800"/>
            <a:chOff x="1248" y="3024"/>
            <a:chExt cx="1392" cy="432"/>
          </a:xfrm>
        </p:grpSpPr>
        <p:sp>
          <p:nvSpPr>
            <p:cNvPr id="31836" name="Rectangle 11"/>
            <p:cNvSpPr>
              <a:spLocks noChangeArrowheads="1"/>
            </p:cNvSpPr>
            <p:nvPr/>
          </p:nvSpPr>
          <p:spPr bwMode="auto">
            <a:xfrm>
              <a:off x="1728" y="3024"/>
              <a:ext cx="912"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退避領域</a:t>
              </a:r>
            </a:p>
          </p:txBody>
        </p:sp>
        <p:sp>
          <p:nvSpPr>
            <p:cNvPr id="31837" name="Line 13"/>
            <p:cNvSpPr>
              <a:spLocks noChangeShapeType="1"/>
            </p:cNvSpPr>
            <p:nvPr/>
          </p:nvSpPr>
          <p:spPr bwMode="auto">
            <a:xfrm>
              <a:off x="1248" y="3168"/>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1838" name="Text Box 70"/>
            <p:cNvSpPr txBox="1">
              <a:spLocks noChangeArrowheads="1"/>
            </p:cNvSpPr>
            <p:nvPr/>
          </p:nvSpPr>
          <p:spPr bwMode="auto">
            <a:xfrm>
              <a:off x="1344" y="3168"/>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①</a:t>
              </a:r>
            </a:p>
          </p:txBody>
        </p:sp>
      </p:grpSp>
      <p:grpSp>
        <p:nvGrpSpPr>
          <p:cNvPr id="277617" name="Group 113"/>
          <p:cNvGrpSpPr>
            <a:grpSpLocks/>
          </p:cNvGrpSpPr>
          <p:nvPr/>
        </p:nvGrpSpPr>
        <p:grpSpPr bwMode="auto">
          <a:xfrm>
            <a:off x="4191000" y="4953000"/>
            <a:ext cx="1905000" cy="533400"/>
            <a:chOff x="2640" y="3120"/>
            <a:chExt cx="1200" cy="336"/>
          </a:xfrm>
        </p:grpSpPr>
        <p:sp>
          <p:nvSpPr>
            <p:cNvPr id="31833" name="Rectangle 60"/>
            <p:cNvSpPr>
              <a:spLocks noChangeArrowheads="1"/>
            </p:cNvSpPr>
            <p:nvPr/>
          </p:nvSpPr>
          <p:spPr bwMode="auto">
            <a:xfrm>
              <a:off x="3024" y="3120"/>
              <a:ext cx="816"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834" name="Line 63"/>
            <p:cNvSpPr>
              <a:spLocks noChangeShapeType="1"/>
            </p:cNvSpPr>
            <p:nvPr/>
          </p:nvSpPr>
          <p:spPr bwMode="auto">
            <a:xfrm>
              <a:off x="2640" y="3120"/>
              <a:ext cx="384" cy="48"/>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1835" name="Text Box 72"/>
            <p:cNvSpPr txBox="1">
              <a:spLocks noChangeArrowheads="1"/>
            </p:cNvSpPr>
            <p:nvPr/>
          </p:nvSpPr>
          <p:spPr bwMode="auto">
            <a:xfrm>
              <a:off x="2784" y="3168"/>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②</a:t>
              </a:r>
            </a:p>
          </p:txBody>
        </p:sp>
      </p:grpSp>
      <p:grpSp>
        <p:nvGrpSpPr>
          <p:cNvPr id="277581" name="Group 77"/>
          <p:cNvGrpSpPr>
            <a:grpSpLocks/>
          </p:cNvGrpSpPr>
          <p:nvPr/>
        </p:nvGrpSpPr>
        <p:grpSpPr bwMode="auto">
          <a:xfrm>
            <a:off x="304800" y="3048000"/>
            <a:ext cx="2667000" cy="762000"/>
            <a:chOff x="384" y="1872"/>
            <a:chExt cx="2352" cy="480"/>
          </a:xfrm>
        </p:grpSpPr>
        <p:sp>
          <p:nvSpPr>
            <p:cNvPr id="31831" name="AutoShape 64"/>
            <p:cNvSpPr>
              <a:spLocks noChangeArrowheads="1"/>
            </p:cNvSpPr>
            <p:nvPr/>
          </p:nvSpPr>
          <p:spPr bwMode="auto">
            <a:xfrm>
              <a:off x="384" y="1872"/>
              <a:ext cx="2352" cy="480"/>
            </a:xfrm>
            <a:prstGeom prst="roundRect">
              <a:avLst>
                <a:gd name="adj" fmla="val 16667"/>
              </a:avLst>
            </a:prstGeom>
            <a:solidFill>
              <a:srgbClr val="CC99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割込み処理</a:t>
              </a:r>
            </a:p>
          </p:txBody>
        </p:sp>
        <p:sp>
          <p:nvSpPr>
            <p:cNvPr id="31832" name="Text Box 74"/>
            <p:cNvSpPr txBox="1">
              <a:spLocks noChangeArrowheads="1"/>
            </p:cNvSpPr>
            <p:nvPr/>
          </p:nvSpPr>
          <p:spPr bwMode="auto">
            <a:xfrm>
              <a:off x="432" y="1920"/>
              <a:ext cx="4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③</a:t>
              </a:r>
            </a:p>
          </p:txBody>
        </p:sp>
      </p:grpSp>
      <p:grpSp>
        <p:nvGrpSpPr>
          <p:cNvPr id="277588" name="Group 84"/>
          <p:cNvGrpSpPr>
            <a:grpSpLocks/>
          </p:cNvGrpSpPr>
          <p:nvPr/>
        </p:nvGrpSpPr>
        <p:grpSpPr bwMode="auto">
          <a:xfrm>
            <a:off x="4267200" y="3429000"/>
            <a:ext cx="1905000" cy="990600"/>
            <a:chOff x="2688" y="2160"/>
            <a:chExt cx="1200" cy="624"/>
          </a:xfrm>
        </p:grpSpPr>
        <p:sp>
          <p:nvSpPr>
            <p:cNvPr id="31829" name="Text Box 85"/>
            <p:cNvSpPr txBox="1">
              <a:spLocks noChangeArrowheads="1"/>
            </p:cNvSpPr>
            <p:nvPr/>
          </p:nvSpPr>
          <p:spPr bwMode="auto">
            <a:xfrm>
              <a:off x="2688" y="216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④</a:t>
              </a:r>
            </a:p>
          </p:txBody>
        </p:sp>
        <p:sp>
          <p:nvSpPr>
            <p:cNvPr id="31830" name="AutoShape 86"/>
            <p:cNvSpPr>
              <a:spLocks noChangeArrowheads="1"/>
            </p:cNvSpPr>
            <p:nvPr/>
          </p:nvSpPr>
          <p:spPr bwMode="auto">
            <a:xfrm>
              <a:off x="2976" y="2208"/>
              <a:ext cx="912" cy="576"/>
            </a:xfrm>
            <a:prstGeom prst="roundRect">
              <a:avLst>
                <a:gd name="adj" fmla="val 16667"/>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277597" name="Group 93"/>
          <p:cNvGrpSpPr>
            <a:grpSpLocks/>
          </p:cNvGrpSpPr>
          <p:nvPr/>
        </p:nvGrpSpPr>
        <p:grpSpPr bwMode="auto">
          <a:xfrm>
            <a:off x="6781800" y="2438400"/>
            <a:ext cx="2133600" cy="1066800"/>
            <a:chOff x="4272" y="1536"/>
            <a:chExt cx="1344" cy="672"/>
          </a:xfrm>
        </p:grpSpPr>
        <p:sp>
          <p:nvSpPr>
            <p:cNvPr id="31827" name="AutoShape 59"/>
            <p:cNvSpPr>
              <a:spLocks noChangeArrowheads="1"/>
            </p:cNvSpPr>
            <p:nvPr/>
          </p:nvSpPr>
          <p:spPr bwMode="auto">
            <a:xfrm>
              <a:off x="4272" y="1680"/>
              <a:ext cx="1344" cy="528"/>
            </a:xfrm>
            <a:prstGeom prst="flowChartProcess">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退避領域の値を</a:t>
              </a:r>
            </a:p>
            <a:p>
              <a:pPr algn="ctr" eaLnBrk="1" hangingPunct="1"/>
              <a:r>
                <a:rPr lang="ja-JP" altLang="en-US" sz="2000"/>
                <a:t>記述子にコピー</a:t>
              </a:r>
            </a:p>
          </p:txBody>
        </p:sp>
        <p:sp>
          <p:nvSpPr>
            <p:cNvPr id="31828" name="Line 88"/>
            <p:cNvSpPr>
              <a:spLocks noChangeShapeType="1"/>
            </p:cNvSpPr>
            <p:nvPr/>
          </p:nvSpPr>
          <p:spPr bwMode="auto">
            <a:xfrm>
              <a:off x="4944" y="1536"/>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77598" name="Group 94"/>
          <p:cNvGrpSpPr>
            <a:grpSpLocks/>
          </p:cNvGrpSpPr>
          <p:nvPr/>
        </p:nvGrpSpPr>
        <p:grpSpPr bwMode="auto">
          <a:xfrm>
            <a:off x="6781800" y="3505200"/>
            <a:ext cx="2133600" cy="685800"/>
            <a:chOff x="4272" y="2208"/>
            <a:chExt cx="1344" cy="432"/>
          </a:xfrm>
        </p:grpSpPr>
        <p:sp>
          <p:nvSpPr>
            <p:cNvPr id="31825" name="AutoShape 61"/>
            <p:cNvSpPr>
              <a:spLocks noChangeArrowheads="1"/>
            </p:cNvSpPr>
            <p:nvPr/>
          </p:nvSpPr>
          <p:spPr bwMode="auto">
            <a:xfrm>
              <a:off x="4272" y="2352"/>
              <a:ext cx="1344" cy="288"/>
            </a:xfrm>
            <a:prstGeom prst="flowChartProcess">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割込み処理</a:t>
              </a:r>
            </a:p>
          </p:txBody>
        </p:sp>
        <p:sp>
          <p:nvSpPr>
            <p:cNvPr id="31826" name="Line 89"/>
            <p:cNvSpPr>
              <a:spLocks noChangeShapeType="1"/>
            </p:cNvSpPr>
            <p:nvPr/>
          </p:nvSpPr>
          <p:spPr bwMode="auto">
            <a:xfrm>
              <a:off x="4944" y="2208"/>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77599" name="Group 95"/>
          <p:cNvGrpSpPr>
            <a:grpSpLocks/>
          </p:cNvGrpSpPr>
          <p:nvPr/>
        </p:nvGrpSpPr>
        <p:grpSpPr bwMode="auto">
          <a:xfrm>
            <a:off x="6781800" y="4191000"/>
            <a:ext cx="2133600" cy="685800"/>
            <a:chOff x="4272" y="2640"/>
            <a:chExt cx="1344" cy="432"/>
          </a:xfrm>
        </p:grpSpPr>
        <p:sp>
          <p:nvSpPr>
            <p:cNvPr id="31823" name="AutoShape 62"/>
            <p:cNvSpPr>
              <a:spLocks noChangeArrowheads="1"/>
            </p:cNvSpPr>
            <p:nvPr/>
          </p:nvSpPr>
          <p:spPr bwMode="auto">
            <a:xfrm>
              <a:off x="4272" y="2784"/>
              <a:ext cx="1344" cy="288"/>
            </a:xfrm>
            <a:prstGeom prst="flowChartProcess">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プロセスの選択</a:t>
              </a:r>
            </a:p>
          </p:txBody>
        </p:sp>
        <p:sp>
          <p:nvSpPr>
            <p:cNvPr id="31824" name="Line 90"/>
            <p:cNvSpPr>
              <a:spLocks noChangeShapeType="1"/>
            </p:cNvSpPr>
            <p:nvPr/>
          </p:nvSpPr>
          <p:spPr bwMode="auto">
            <a:xfrm>
              <a:off x="4944" y="2640"/>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77600" name="Group 96"/>
          <p:cNvGrpSpPr>
            <a:grpSpLocks/>
          </p:cNvGrpSpPr>
          <p:nvPr/>
        </p:nvGrpSpPr>
        <p:grpSpPr bwMode="auto">
          <a:xfrm>
            <a:off x="6781800" y="4876800"/>
            <a:ext cx="2133600" cy="1066800"/>
            <a:chOff x="4272" y="3072"/>
            <a:chExt cx="1344" cy="672"/>
          </a:xfrm>
        </p:grpSpPr>
        <p:sp>
          <p:nvSpPr>
            <p:cNvPr id="31821" name="AutoShape 66"/>
            <p:cNvSpPr>
              <a:spLocks noChangeArrowheads="1"/>
            </p:cNvSpPr>
            <p:nvPr/>
          </p:nvSpPr>
          <p:spPr bwMode="auto">
            <a:xfrm>
              <a:off x="4272" y="3216"/>
              <a:ext cx="1344" cy="528"/>
            </a:xfrm>
            <a:prstGeom prst="flowChartProcess">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記述子の値を</a:t>
              </a:r>
            </a:p>
            <a:p>
              <a:pPr algn="ctr" eaLnBrk="1" hangingPunct="1"/>
              <a:r>
                <a:rPr lang="ja-JP" altLang="en-US" sz="2000"/>
                <a:t>レジスタにコピー</a:t>
              </a:r>
            </a:p>
          </p:txBody>
        </p:sp>
        <p:sp>
          <p:nvSpPr>
            <p:cNvPr id="31822" name="Line 91"/>
            <p:cNvSpPr>
              <a:spLocks noChangeShapeType="1"/>
            </p:cNvSpPr>
            <p:nvPr/>
          </p:nvSpPr>
          <p:spPr bwMode="auto">
            <a:xfrm>
              <a:off x="4944" y="3072"/>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77601" name="Group 97"/>
          <p:cNvGrpSpPr>
            <a:grpSpLocks/>
          </p:cNvGrpSpPr>
          <p:nvPr/>
        </p:nvGrpSpPr>
        <p:grpSpPr bwMode="auto">
          <a:xfrm>
            <a:off x="6781800" y="5943600"/>
            <a:ext cx="2133600" cy="685800"/>
            <a:chOff x="4272" y="3744"/>
            <a:chExt cx="1344" cy="432"/>
          </a:xfrm>
        </p:grpSpPr>
        <p:sp>
          <p:nvSpPr>
            <p:cNvPr id="31819" name="AutoShape 69"/>
            <p:cNvSpPr>
              <a:spLocks noChangeArrowheads="1"/>
            </p:cNvSpPr>
            <p:nvPr/>
          </p:nvSpPr>
          <p:spPr bwMode="auto">
            <a:xfrm>
              <a:off x="4272" y="3888"/>
              <a:ext cx="1344" cy="288"/>
            </a:xfrm>
            <a:prstGeom prst="flowChartProcess">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プロセス実行</a:t>
              </a:r>
            </a:p>
          </p:txBody>
        </p:sp>
        <p:sp>
          <p:nvSpPr>
            <p:cNvPr id="31820" name="Line 92"/>
            <p:cNvSpPr>
              <a:spLocks noChangeShapeType="1"/>
            </p:cNvSpPr>
            <p:nvPr/>
          </p:nvSpPr>
          <p:spPr bwMode="auto">
            <a:xfrm>
              <a:off x="4944" y="3744"/>
              <a:ext cx="0"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1810" name="Text Box 104"/>
          <p:cNvSpPr txBox="1">
            <a:spLocks noChangeArrowheads="1"/>
          </p:cNvSpPr>
          <p:nvPr/>
        </p:nvSpPr>
        <p:spPr bwMode="auto">
          <a:xfrm>
            <a:off x="4495800" y="18288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sp>
        <p:nvSpPr>
          <p:cNvPr id="31811" name="Text Box 106"/>
          <p:cNvSpPr txBox="1">
            <a:spLocks noChangeArrowheads="1"/>
          </p:cNvSpPr>
          <p:nvPr/>
        </p:nvSpPr>
        <p:spPr bwMode="auto">
          <a:xfrm>
            <a:off x="2590800" y="1828800"/>
            <a:ext cx="1685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ユーザ領域</a:t>
            </a:r>
          </a:p>
        </p:txBody>
      </p:sp>
      <p:grpSp>
        <p:nvGrpSpPr>
          <p:cNvPr id="277624" name="Group 120"/>
          <p:cNvGrpSpPr>
            <a:grpSpLocks/>
          </p:cNvGrpSpPr>
          <p:nvPr/>
        </p:nvGrpSpPr>
        <p:grpSpPr bwMode="auto">
          <a:xfrm>
            <a:off x="381000" y="3581400"/>
            <a:ext cx="5715000" cy="1524000"/>
            <a:chOff x="240" y="2256"/>
            <a:chExt cx="3600" cy="960"/>
          </a:xfrm>
        </p:grpSpPr>
        <p:sp>
          <p:nvSpPr>
            <p:cNvPr id="31813" name="Line 121"/>
            <p:cNvSpPr>
              <a:spLocks noChangeShapeType="1"/>
            </p:cNvSpPr>
            <p:nvPr/>
          </p:nvSpPr>
          <p:spPr bwMode="auto">
            <a:xfrm flipH="1">
              <a:off x="2640" y="2640"/>
              <a:ext cx="38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1814" name="Rectangle 122"/>
            <p:cNvSpPr>
              <a:spLocks noChangeArrowheads="1"/>
            </p:cNvSpPr>
            <p:nvPr/>
          </p:nvSpPr>
          <p:spPr bwMode="auto">
            <a:xfrm>
              <a:off x="240" y="2928"/>
              <a:ext cx="100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レジスタ</a:t>
              </a:r>
            </a:p>
          </p:txBody>
        </p:sp>
        <p:sp>
          <p:nvSpPr>
            <p:cNvPr id="31815" name="Rectangle 123"/>
            <p:cNvSpPr>
              <a:spLocks noChangeArrowheads="1"/>
            </p:cNvSpPr>
            <p:nvPr/>
          </p:nvSpPr>
          <p:spPr bwMode="auto">
            <a:xfrm>
              <a:off x="3024" y="2592"/>
              <a:ext cx="816" cy="9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816" name="Text Box 124"/>
            <p:cNvSpPr txBox="1">
              <a:spLocks noChangeArrowheads="1"/>
            </p:cNvSpPr>
            <p:nvPr/>
          </p:nvSpPr>
          <p:spPr bwMode="auto">
            <a:xfrm>
              <a:off x="2160" y="225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⑤</a:t>
              </a:r>
            </a:p>
          </p:txBody>
        </p:sp>
        <p:sp>
          <p:nvSpPr>
            <p:cNvPr id="31817" name="Line 125"/>
            <p:cNvSpPr>
              <a:spLocks noChangeShapeType="1"/>
            </p:cNvSpPr>
            <p:nvPr/>
          </p:nvSpPr>
          <p:spPr bwMode="auto">
            <a:xfrm flipH="1">
              <a:off x="1248" y="2640"/>
              <a:ext cx="480" cy="432"/>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1818" name="Rectangle 126"/>
            <p:cNvSpPr>
              <a:spLocks noChangeArrowheads="1"/>
            </p:cNvSpPr>
            <p:nvPr/>
          </p:nvSpPr>
          <p:spPr bwMode="auto">
            <a:xfrm>
              <a:off x="1728" y="2496"/>
              <a:ext cx="912"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退避領域</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7562"/>
                                        </p:tgtEl>
                                        <p:attrNameLst>
                                          <p:attrName>style.visibility</p:attrName>
                                        </p:attrNameLst>
                                      </p:cBhvr>
                                      <p:to>
                                        <p:strVal val="visible"/>
                                      </p:to>
                                    </p:set>
                                    <p:animEffect transition="in" filter="wipe(up)">
                                      <p:cBhvr>
                                        <p:cTn id="7" dur="500"/>
                                        <p:tgtEl>
                                          <p:spTgt spid="2775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77616"/>
                                        </p:tgtEl>
                                        <p:attrNameLst>
                                          <p:attrName>style.visibility</p:attrName>
                                        </p:attrNameLst>
                                      </p:cBhvr>
                                      <p:to>
                                        <p:strVal val="visible"/>
                                      </p:to>
                                    </p:set>
                                    <p:animEffect transition="in" filter="wipe(left)">
                                      <p:cBhvr>
                                        <p:cTn id="12" dur="500"/>
                                        <p:tgtEl>
                                          <p:spTgt spid="2776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77597"/>
                                        </p:tgtEl>
                                        <p:attrNameLst>
                                          <p:attrName>style.visibility</p:attrName>
                                        </p:attrNameLst>
                                      </p:cBhvr>
                                      <p:to>
                                        <p:strVal val="visible"/>
                                      </p:to>
                                    </p:set>
                                    <p:animEffect transition="in" filter="wipe(up)">
                                      <p:cBhvr>
                                        <p:cTn id="17" dur="500"/>
                                        <p:tgtEl>
                                          <p:spTgt spid="2775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77617"/>
                                        </p:tgtEl>
                                        <p:attrNameLst>
                                          <p:attrName>style.visibility</p:attrName>
                                        </p:attrNameLst>
                                      </p:cBhvr>
                                      <p:to>
                                        <p:strVal val="visible"/>
                                      </p:to>
                                    </p:set>
                                    <p:animEffect transition="in" filter="wipe(left)">
                                      <p:cBhvr>
                                        <p:cTn id="22" dur="500"/>
                                        <p:tgtEl>
                                          <p:spTgt spid="2776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77598"/>
                                        </p:tgtEl>
                                        <p:attrNameLst>
                                          <p:attrName>style.visibility</p:attrName>
                                        </p:attrNameLst>
                                      </p:cBhvr>
                                      <p:to>
                                        <p:strVal val="visible"/>
                                      </p:to>
                                    </p:set>
                                    <p:animEffect transition="in" filter="wipe(up)">
                                      <p:cBhvr>
                                        <p:cTn id="27" dur="500"/>
                                        <p:tgtEl>
                                          <p:spTgt spid="277598"/>
                                        </p:tgtEl>
                                      </p:cBhvr>
                                    </p:animEffect>
                                  </p:childTnLst>
                                </p:cTn>
                              </p:par>
                            </p:childTnLst>
                          </p:cTn>
                        </p:par>
                        <p:par>
                          <p:cTn id="28" fill="hold" nodeType="afterGroup">
                            <p:stCondLst>
                              <p:cond delay="500"/>
                            </p:stCondLst>
                            <p:childTnLst>
                              <p:par>
                                <p:cTn id="29" presetID="5" presetClass="entr" presetSubtype="10" fill="hold" nodeType="afterEffect">
                                  <p:stCondLst>
                                    <p:cond delay="0"/>
                                  </p:stCondLst>
                                  <p:childTnLst>
                                    <p:set>
                                      <p:cBhvr>
                                        <p:cTn id="30" dur="1" fill="hold">
                                          <p:stCondLst>
                                            <p:cond delay="0"/>
                                          </p:stCondLst>
                                        </p:cTn>
                                        <p:tgtEl>
                                          <p:spTgt spid="277581"/>
                                        </p:tgtEl>
                                        <p:attrNameLst>
                                          <p:attrName>style.visibility</p:attrName>
                                        </p:attrNameLst>
                                      </p:cBhvr>
                                      <p:to>
                                        <p:strVal val="visible"/>
                                      </p:to>
                                    </p:set>
                                    <p:animEffect transition="in" filter="checkerboard(across)">
                                      <p:cBhvr>
                                        <p:cTn id="31" dur="500"/>
                                        <p:tgtEl>
                                          <p:spTgt spid="27758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277599"/>
                                        </p:tgtEl>
                                        <p:attrNameLst>
                                          <p:attrName>style.visibility</p:attrName>
                                        </p:attrNameLst>
                                      </p:cBhvr>
                                      <p:to>
                                        <p:strVal val="visible"/>
                                      </p:to>
                                    </p:set>
                                    <p:animEffect transition="in" filter="wipe(up)">
                                      <p:cBhvr>
                                        <p:cTn id="36" dur="500"/>
                                        <p:tgtEl>
                                          <p:spTgt spid="277599"/>
                                        </p:tgtEl>
                                      </p:cBhvr>
                                    </p:animEffect>
                                  </p:childTnLst>
                                </p:cTn>
                              </p:par>
                            </p:childTnLst>
                          </p:cTn>
                        </p:par>
                        <p:par>
                          <p:cTn id="37" fill="hold" nodeType="afterGroup">
                            <p:stCondLst>
                              <p:cond delay="500"/>
                            </p:stCondLst>
                            <p:childTnLst>
                              <p:par>
                                <p:cTn id="38" presetID="5" presetClass="entr" presetSubtype="10" fill="hold" nodeType="afterEffect">
                                  <p:stCondLst>
                                    <p:cond delay="0"/>
                                  </p:stCondLst>
                                  <p:childTnLst>
                                    <p:set>
                                      <p:cBhvr>
                                        <p:cTn id="39" dur="1" fill="hold">
                                          <p:stCondLst>
                                            <p:cond delay="0"/>
                                          </p:stCondLst>
                                        </p:cTn>
                                        <p:tgtEl>
                                          <p:spTgt spid="277588"/>
                                        </p:tgtEl>
                                        <p:attrNameLst>
                                          <p:attrName>style.visibility</p:attrName>
                                        </p:attrNameLst>
                                      </p:cBhvr>
                                      <p:to>
                                        <p:strVal val="visible"/>
                                      </p:to>
                                    </p:set>
                                    <p:animEffect transition="in" filter="checkerboard(across)">
                                      <p:cBhvr>
                                        <p:cTn id="40" dur="500"/>
                                        <p:tgtEl>
                                          <p:spTgt spid="27758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nodeType="clickEffect">
                                  <p:stCondLst>
                                    <p:cond delay="0"/>
                                  </p:stCondLst>
                                  <p:childTnLst>
                                    <p:set>
                                      <p:cBhvr>
                                        <p:cTn id="44" dur="1" fill="hold">
                                          <p:stCondLst>
                                            <p:cond delay="0"/>
                                          </p:stCondLst>
                                        </p:cTn>
                                        <p:tgtEl>
                                          <p:spTgt spid="277600"/>
                                        </p:tgtEl>
                                        <p:attrNameLst>
                                          <p:attrName>style.visibility</p:attrName>
                                        </p:attrNameLst>
                                      </p:cBhvr>
                                      <p:to>
                                        <p:strVal val="visible"/>
                                      </p:to>
                                    </p:set>
                                    <p:animEffect transition="in" filter="wipe(up)">
                                      <p:cBhvr>
                                        <p:cTn id="45" dur="500"/>
                                        <p:tgtEl>
                                          <p:spTgt spid="27760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2" fill="hold" nodeType="clickEffect">
                                  <p:stCondLst>
                                    <p:cond delay="0"/>
                                  </p:stCondLst>
                                  <p:childTnLst>
                                    <p:set>
                                      <p:cBhvr>
                                        <p:cTn id="49" dur="1" fill="hold">
                                          <p:stCondLst>
                                            <p:cond delay="0"/>
                                          </p:stCondLst>
                                        </p:cTn>
                                        <p:tgtEl>
                                          <p:spTgt spid="277624"/>
                                        </p:tgtEl>
                                        <p:attrNameLst>
                                          <p:attrName>style.visibility</p:attrName>
                                        </p:attrNameLst>
                                      </p:cBhvr>
                                      <p:to>
                                        <p:strVal val="visible"/>
                                      </p:to>
                                    </p:set>
                                    <p:animEffect transition="in" filter="wipe(right)">
                                      <p:cBhvr>
                                        <p:cTn id="50" dur="500"/>
                                        <p:tgtEl>
                                          <p:spTgt spid="27762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nodeType="clickEffect">
                                  <p:stCondLst>
                                    <p:cond delay="0"/>
                                  </p:stCondLst>
                                  <p:childTnLst>
                                    <p:set>
                                      <p:cBhvr>
                                        <p:cTn id="54" dur="1" fill="hold">
                                          <p:stCondLst>
                                            <p:cond delay="0"/>
                                          </p:stCondLst>
                                        </p:cTn>
                                        <p:tgtEl>
                                          <p:spTgt spid="277601"/>
                                        </p:tgtEl>
                                        <p:attrNameLst>
                                          <p:attrName>style.visibility</p:attrName>
                                        </p:attrNameLst>
                                      </p:cBhvr>
                                      <p:to>
                                        <p:strVal val="visible"/>
                                      </p:to>
                                    </p:set>
                                    <p:animEffect transition="in" filter="wipe(up)">
                                      <p:cBhvr>
                                        <p:cTn id="55" dur="500"/>
                                        <p:tgtEl>
                                          <p:spTgt spid="277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62"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実行可能キュー</a:t>
            </a:r>
            <a:r>
              <a:rPr lang="ja-JP" altLang="en-US" sz="3600">
                <a:latin typeface="Times New Roman" panose="02020603050405020304" pitchFamily="18" charset="0"/>
              </a:rPr>
              <a:t>(</a:t>
            </a:r>
            <a:r>
              <a:rPr lang="en-US" altLang="ja-JP" sz="3600">
                <a:latin typeface="Times New Roman" panose="02020603050405020304" pitchFamily="18" charset="0"/>
              </a:rPr>
              <a:t>ready queue)</a:t>
            </a:r>
            <a:br>
              <a:rPr lang="en-US" altLang="ja-JP">
                <a:latin typeface="Times New Roman" panose="02020603050405020304" pitchFamily="18" charset="0"/>
              </a:rPr>
            </a:br>
            <a:r>
              <a:rPr lang="ja-JP" altLang="en-US">
                <a:latin typeface="Times New Roman" panose="02020603050405020304" pitchFamily="18" charset="0"/>
              </a:rPr>
              <a:t>待ちキュー</a:t>
            </a:r>
            <a:r>
              <a:rPr lang="ja-JP" altLang="en-US" sz="3600">
                <a:latin typeface="Times New Roman" panose="02020603050405020304" pitchFamily="18" charset="0"/>
              </a:rPr>
              <a:t>(</a:t>
            </a:r>
            <a:r>
              <a:rPr lang="en-US" altLang="ja-JP" sz="3600">
                <a:latin typeface="Times New Roman" panose="02020603050405020304" pitchFamily="18" charset="0"/>
              </a:rPr>
              <a:t>waiting queue)</a:t>
            </a:r>
          </a:p>
        </p:txBody>
      </p:sp>
      <p:sp>
        <p:nvSpPr>
          <p:cNvPr id="3277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実行可能キュー</a:t>
            </a:r>
            <a:r>
              <a:rPr lang="ja-JP" altLang="en-US" sz="2800">
                <a:latin typeface="Times New Roman" panose="02020603050405020304" pitchFamily="18" charset="0"/>
              </a:rPr>
              <a:t>(</a:t>
            </a:r>
            <a:r>
              <a:rPr lang="en-US" altLang="ja-JP" sz="2800">
                <a:latin typeface="Times New Roman" panose="02020603050405020304" pitchFamily="18" charset="0"/>
              </a:rPr>
              <a:t>ready queue)</a:t>
            </a:r>
          </a:p>
          <a:p>
            <a:pPr lvl="1" eaLnBrk="1" hangingPunct="1"/>
            <a:r>
              <a:rPr lang="ja-JP" altLang="en-US">
                <a:latin typeface="Times New Roman" panose="02020603050405020304" pitchFamily="18" charset="0"/>
              </a:rPr>
              <a:t>実行可能状態のプロセスのキュー</a:t>
            </a:r>
          </a:p>
          <a:p>
            <a:pPr lvl="1" eaLnBrk="1" hangingPunct="1"/>
            <a:r>
              <a:rPr lang="ja-JP" altLang="en-US">
                <a:latin typeface="Times New Roman" panose="02020603050405020304" pitchFamily="18" charset="0"/>
              </a:rPr>
              <a:t>キューの先頭のプロセスから順に実行</a:t>
            </a:r>
          </a:p>
          <a:p>
            <a:pPr lvl="1" eaLnBrk="1" hangingPunct="1"/>
            <a:r>
              <a:rPr lang="ja-JP" altLang="en-US">
                <a:latin typeface="Times New Roman" panose="02020603050405020304" pitchFamily="18" charset="0"/>
              </a:rPr>
              <a:t>優先順位別に複数キューの場合もある</a:t>
            </a:r>
          </a:p>
          <a:p>
            <a:pPr eaLnBrk="1" hangingPunct="1"/>
            <a:r>
              <a:rPr lang="ja-JP" altLang="en-US">
                <a:latin typeface="Times New Roman" panose="02020603050405020304" pitchFamily="18" charset="0"/>
              </a:rPr>
              <a:t>待ちキュー</a:t>
            </a:r>
            <a:r>
              <a:rPr lang="ja-JP" altLang="en-US" sz="2800">
                <a:latin typeface="Times New Roman" panose="02020603050405020304" pitchFamily="18" charset="0"/>
              </a:rPr>
              <a:t>(</a:t>
            </a:r>
            <a:r>
              <a:rPr lang="en-US" altLang="ja-JP" sz="2800">
                <a:latin typeface="Times New Roman" panose="02020603050405020304" pitchFamily="18" charset="0"/>
              </a:rPr>
              <a:t>waiting queue)</a:t>
            </a:r>
          </a:p>
          <a:p>
            <a:pPr lvl="1" eaLnBrk="1" hangingPunct="1"/>
            <a:r>
              <a:rPr lang="ja-JP" altLang="en-US">
                <a:latin typeface="Times New Roman" panose="02020603050405020304" pitchFamily="18" charset="0"/>
              </a:rPr>
              <a:t>ブロック状態のプロセスのキュー</a:t>
            </a:r>
          </a:p>
          <a:p>
            <a:pPr lvl="1" eaLnBrk="1" hangingPunct="1"/>
            <a:r>
              <a:rPr lang="ja-JP" altLang="en-US">
                <a:latin typeface="Times New Roman" panose="02020603050405020304" pitchFamily="18" charset="0"/>
              </a:rPr>
              <a:t>待ち状態が解消されると実行可能キューへ</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実行可能キュー, 待ちキュー</a:t>
            </a:r>
            <a:endParaRPr lang="en-US" altLang="ja-JP" sz="3600">
              <a:latin typeface="Times New Roman" panose="02020603050405020304" pitchFamily="18" charset="0"/>
            </a:endParaRPr>
          </a:p>
        </p:txBody>
      </p:sp>
      <p:graphicFrame>
        <p:nvGraphicFramePr>
          <p:cNvPr id="246787" name="Group 3"/>
          <p:cNvGraphicFramePr>
            <a:graphicFrameLocks noGrp="1"/>
          </p:cNvGraphicFramePr>
          <p:nvPr/>
        </p:nvGraphicFramePr>
        <p:xfrm>
          <a:off x="2438400" y="1981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3805" name="Text Box 13"/>
          <p:cNvSpPr txBox="1">
            <a:spLocks noChangeArrowheads="1"/>
          </p:cNvSpPr>
          <p:nvPr/>
        </p:nvSpPr>
        <p:spPr bwMode="auto">
          <a:xfrm>
            <a:off x="2438400" y="14478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高優先度実行可能キュー</a:t>
            </a:r>
          </a:p>
        </p:txBody>
      </p:sp>
      <p:graphicFrame>
        <p:nvGraphicFramePr>
          <p:cNvPr id="246798" name="Group 14"/>
          <p:cNvGraphicFramePr>
            <a:graphicFrameLocks noGrp="1"/>
          </p:cNvGraphicFramePr>
          <p:nvPr/>
        </p:nvGraphicFramePr>
        <p:xfrm>
          <a:off x="3657600" y="1981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6808" name="Group 24"/>
          <p:cNvGraphicFramePr>
            <a:graphicFrameLocks noGrp="1"/>
          </p:cNvGraphicFramePr>
          <p:nvPr/>
        </p:nvGraphicFramePr>
        <p:xfrm>
          <a:off x="4876800" y="1981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6818" name="Group 34"/>
          <p:cNvGraphicFramePr>
            <a:graphicFrameLocks noGrp="1"/>
          </p:cNvGraphicFramePr>
          <p:nvPr/>
        </p:nvGraphicFramePr>
        <p:xfrm>
          <a:off x="2438400" y="3733800"/>
          <a:ext cx="838200" cy="12192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8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46828" name="Line 44"/>
          <p:cNvSpPr>
            <a:spLocks noChangeShapeType="1"/>
          </p:cNvSpPr>
          <p:nvPr/>
        </p:nvSpPr>
        <p:spPr bwMode="auto">
          <a:xfrm>
            <a:off x="2819400" y="3886200"/>
            <a:ext cx="762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7" name="Text Box 45"/>
          <p:cNvSpPr txBox="1">
            <a:spLocks noChangeArrowheads="1"/>
          </p:cNvSpPr>
          <p:nvPr/>
        </p:nvSpPr>
        <p:spPr bwMode="auto">
          <a:xfrm>
            <a:off x="2438400" y="32004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低優先度実行可能キュー</a:t>
            </a:r>
          </a:p>
        </p:txBody>
      </p:sp>
      <p:graphicFrame>
        <p:nvGraphicFramePr>
          <p:cNvPr id="246830" name="Group 46"/>
          <p:cNvGraphicFramePr>
            <a:graphicFrameLocks noGrp="1"/>
          </p:cNvGraphicFramePr>
          <p:nvPr/>
        </p:nvGraphicFramePr>
        <p:xfrm>
          <a:off x="3657600" y="37338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6840" name="Group 56"/>
          <p:cNvGraphicFramePr>
            <a:graphicFrameLocks noGrp="1"/>
          </p:cNvGraphicFramePr>
          <p:nvPr/>
        </p:nvGraphicFramePr>
        <p:xfrm>
          <a:off x="2438400" y="5464175"/>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3858" name="Text Box 66"/>
          <p:cNvSpPr txBox="1">
            <a:spLocks noChangeArrowheads="1"/>
          </p:cNvSpPr>
          <p:nvPr/>
        </p:nvSpPr>
        <p:spPr bwMode="auto">
          <a:xfrm>
            <a:off x="2438400" y="4930775"/>
            <a:ext cx="1587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待ちキュー</a:t>
            </a:r>
          </a:p>
        </p:txBody>
      </p:sp>
      <p:graphicFrame>
        <p:nvGraphicFramePr>
          <p:cNvPr id="246851" name="Group 67"/>
          <p:cNvGraphicFramePr>
            <a:graphicFrameLocks noGrp="1"/>
          </p:cNvGraphicFramePr>
          <p:nvPr/>
        </p:nvGraphicFramePr>
        <p:xfrm>
          <a:off x="3657600" y="5464175"/>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46861" name="Group 77"/>
          <p:cNvGrpSpPr>
            <a:grpSpLocks/>
          </p:cNvGrpSpPr>
          <p:nvPr/>
        </p:nvGrpSpPr>
        <p:grpSpPr bwMode="auto">
          <a:xfrm>
            <a:off x="2819400" y="5616575"/>
            <a:ext cx="1981200" cy="0"/>
            <a:chOff x="1776" y="3538"/>
            <a:chExt cx="1248" cy="0"/>
          </a:xfrm>
        </p:grpSpPr>
        <p:sp>
          <p:nvSpPr>
            <p:cNvPr id="33945" name="Line 78"/>
            <p:cNvSpPr>
              <a:spLocks noChangeShapeType="1"/>
            </p:cNvSpPr>
            <p:nvPr/>
          </p:nvSpPr>
          <p:spPr bwMode="auto">
            <a:xfrm>
              <a:off x="1776" y="3538"/>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946" name="Line 79"/>
            <p:cNvSpPr>
              <a:spLocks noChangeShapeType="1"/>
            </p:cNvSpPr>
            <p:nvPr/>
          </p:nvSpPr>
          <p:spPr bwMode="auto">
            <a:xfrm>
              <a:off x="2544" y="3538"/>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aphicFrame>
        <p:nvGraphicFramePr>
          <p:cNvPr id="246864" name="Group 80"/>
          <p:cNvGraphicFramePr>
            <a:graphicFrameLocks noGrp="1"/>
          </p:cNvGraphicFramePr>
          <p:nvPr/>
        </p:nvGraphicFramePr>
        <p:xfrm>
          <a:off x="4876800" y="5464175"/>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6874" name="Group 90"/>
          <p:cNvGraphicFramePr>
            <a:graphicFrameLocks noGrp="1"/>
          </p:cNvGraphicFramePr>
          <p:nvPr/>
        </p:nvGraphicFramePr>
        <p:xfrm>
          <a:off x="304800" y="2438400"/>
          <a:ext cx="1676400" cy="518048"/>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664" marB="456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664" marB="456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3888" name="Text Box 98"/>
          <p:cNvSpPr txBox="1">
            <a:spLocks noChangeArrowheads="1"/>
          </p:cNvSpPr>
          <p:nvPr/>
        </p:nvSpPr>
        <p:spPr bwMode="auto">
          <a:xfrm>
            <a:off x="381000" y="1981200"/>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先頭</a:t>
            </a:r>
          </a:p>
        </p:txBody>
      </p:sp>
      <p:sp>
        <p:nvSpPr>
          <p:cNvPr id="33889" name="Text Box 99"/>
          <p:cNvSpPr txBox="1">
            <a:spLocks noChangeArrowheads="1"/>
          </p:cNvSpPr>
          <p:nvPr/>
        </p:nvSpPr>
        <p:spPr bwMode="auto">
          <a:xfrm>
            <a:off x="1219200" y="1981200"/>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最後</a:t>
            </a:r>
          </a:p>
        </p:txBody>
      </p:sp>
      <p:grpSp>
        <p:nvGrpSpPr>
          <p:cNvPr id="246884" name="Group 100"/>
          <p:cNvGrpSpPr>
            <a:grpSpLocks/>
          </p:cNvGrpSpPr>
          <p:nvPr/>
        </p:nvGrpSpPr>
        <p:grpSpPr bwMode="auto">
          <a:xfrm>
            <a:off x="2819400" y="2133600"/>
            <a:ext cx="3276600" cy="0"/>
            <a:chOff x="1776" y="1344"/>
            <a:chExt cx="2064" cy="0"/>
          </a:xfrm>
        </p:grpSpPr>
        <p:sp>
          <p:nvSpPr>
            <p:cNvPr id="33942" name="Line 101"/>
            <p:cNvSpPr>
              <a:spLocks noChangeShapeType="1"/>
            </p:cNvSpPr>
            <p:nvPr/>
          </p:nvSpPr>
          <p:spPr bwMode="auto">
            <a:xfrm>
              <a:off x="1776" y="134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943" name="Line 102"/>
            <p:cNvSpPr>
              <a:spLocks noChangeShapeType="1"/>
            </p:cNvSpPr>
            <p:nvPr/>
          </p:nvSpPr>
          <p:spPr bwMode="auto">
            <a:xfrm>
              <a:off x="2544" y="134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944" name="Line 103"/>
            <p:cNvSpPr>
              <a:spLocks noChangeShapeType="1"/>
            </p:cNvSpPr>
            <p:nvPr/>
          </p:nvSpPr>
          <p:spPr bwMode="auto">
            <a:xfrm>
              <a:off x="3360" y="134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aphicFrame>
        <p:nvGraphicFramePr>
          <p:cNvPr id="246888" name="Group 104"/>
          <p:cNvGraphicFramePr>
            <a:graphicFrameLocks noGrp="1"/>
          </p:cNvGraphicFramePr>
          <p:nvPr/>
        </p:nvGraphicFramePr>
        <p:xfrm>
          <a:off x="6096000" y="1981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46898" name="Group 114"/>
          <p:cNvGrpSpPr>
            <a:grpSpLocks/>
          </p:cNvGrpSpPr>
          <p:nvPr/>
        </p:nvGrpSpPr>
        <p:grpSpPr bwMode="auto">
          <a:xfrm>
            <a:off x="1600200" y="2133600"/>
            <a:ext cx="4495800" cy="533400"/>
            <a:chOff x="1392" y="1440"/>
            <a:chExt cx="2832" cy="336"/>
          </a:xfrm>
        </p:grpSpPr>
        <p:sp>
          <p:nvSpPr>
            <p:cNvPr id="33940" name="Arc 115"/>
            <p:cNvSpPr>
              <a:spLocks/>
            </p:cNvSpPr>
            <p:nvPr/>
          </p:nvSpPr>
          <p:spPr bwMode="auto">
            <a:xfrm flipV="1">
              <a:off x="3792" y="1440"/>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941" name="Line 116"/>
            <p:cNvSpPr>
              <a:spLocks noChangeShapeType="1"/>
            </p:cNvSpPr>
            <p:nvPr/>
          </p:nvSpPr>
          <p:spPr bwMode="auto">
            <a:xfrm>
              <a:off x="1392" y="1776"/>
              <a:ext cx="240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46901" name="Group 117"/>
          <p:cNvGrpSpPr>
            <a:grpSpLocks/>
          </p:cNvGrpSpPr>
          <p:nvPr/>
        </p:nvGrpSpPr>
        <p:grpSpPr bwMode="auto">
          <a:xfrm>
            <a:off x="685800" y="2133600"/>
            <a:ext cx="1676400" cy="533400"/>
            <a:chOff x="816" y="1344"/>
            <a:chExt cx="1056" cy="336"/>
          </a:xfrm>
        </p:grpSpPr>
        <p:sp>
          <p:nvSpPr>
            <p:cNvPr id="33938" name="Line 118"/>
            <p:cNvSpPr>
              <a:spLocks noChangeShapeType="1"/>
            </p:cNvSpPr>
            <p:nvPr/>
          </p:nvSpPr>
          <p:spPr bwMode="auto">
            <a:xfrm flipV="1">
              <a:off x="1248" y="1344"/>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939" name="Arc 119"/>
            <p:cNvSpPr>
              <a:spLocks/>
            </p:cNvSpPr>
            <p:nvPr/>
          </p:nvSpPr>
          <p:spPr bwMode="auto">
            <a:xfrm flipH="1">
              <a:off x="816" y="1344"/>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aphicFrame>
        <p:nvGraphicFramePr>
          <p:cNvPr id="246904" name="Group 120"/>
          <p:cNvGraphicFramePr>
            <a:graphicFrameLocks noGrp="1"/>
          </p:cNvGraphicFramePr>
          <p:nvPr/>
        </p:nvGraphicFramePr>
        <p:xfrm>
          <a:off x="381000" y="4191000"/>
          <a:ext cx="1676400" cy="518048"/>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664" marB="456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664" marB="456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3911" name="Text Box 128"/>
          <p:cNvSpPr txBox="1">
            <a:spLocks noChangeArrowheads="1"/>
          </p:cNvSpPr>
          <p:nvPr/>
        </p:nvSpPr>
        <p:spPr bwMode="auto">
          <a:xfrm>
            <a:off x="457200" y="3733800"/>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先頭</a:t>
            </a:r>
          </a:p>
        </p:txBody>
      </p:sp>
      <p:sp>
        <p:nvSpPr>
          <p:cNvPr id="33912" name="Text Box 129"/>
          <p:cNvSpPr txBox="1">
            <a:spLocks noChangeArrowheads="1"/>
          </p:cNvSpPr>
          <p:nvPr/>
        </p:nvSpPr>
        <p:spPr bwMode="auto">
          <a:xfrm>
            <a:off x="1295400" y="3733800"/>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最後</a:t>
            </a:r>
          </a:p>
        </p:txBody>
      </p:sp>
      <p:graphicFrame>
        <p:nvGraphicFramePr>
          <p:cNvPr id="246914" name="Group 130"/>
          <p:cNvGraphicFramePr>
            <a:graphicFrameLocks noGrp="1"/>
          </p:cNvGraphicFramePr>
          <p:nvPr/>
        </p:nvGraphicFramePr>
        <p:xfrm>
          <a:off x="381000" y="5791200"/>
          <a:ext cx="1676400" cy="518048"/>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664" marB="456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664" marB="456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3921" name="Text Box 138"/>
          <p:cNvSpPr txBox="1">
            <a:spLocks noChangeArrowheads="1"/>
          </p:cNvSpPr>
          <p:nvPr/>
        </p:nvSpPr>
        <p:spPr bwMode="auto">
          <a:xfrm>
            <a:off x="457200" y="5334000"/>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先頭</a:t>
            </a:r>
          </a:p>
        </p:txBody>
      </p:sp>
      <p:sp>
        <p:nvSpPr>
          <p:cNvPr id="33922" name="Text Box 139"/>
          <p:cNvSpPr txBox="1">
            <a:spLocks noChangeArrowheads="1"/>
          </p:cNvSpPr>
          <p:nvPr/>
        </p:nvSpPr>
        <p:spPr bwMode="auto">
          <a:xfrm>
            <a:off x="1295400" y="5334000"/>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最後</a:t>
            </a:r>
          </a:p>
        </p:txBody>
      </p:sp>
      <p:grpSp>
        <p:nvGrpSpPr>
          <p:cNvPr id="246924" name="Group 140"/>
          <p:cNvGrpSpPr>
            <a:grpSpLocks/>
          </p:cNvGrpSpPr>
          <p:nvPr/>
        </p:nvGrpSpPr>
        <p:grpSpPr bwMode="auto">
          <a:xfrm>
            <a:off x="762000" y="3886200"/>
            <a:ext cx="2819400" cy="533400"/>
            <a:chOff x="480" y="2496"/>
            <a:chExt cx="1776" cy="336"/>
          </a:xfrm>
        </p:grpSpPr>
        <p:grpSp>
          <p:nvGrpSpPr>
            <p:cNvPr id="33932" name="Group 141"/>
            <p:cNvGrpSpPr>
              <a:grpSpLocks/>
            </p:cNvGrpSpPr>
            <p:nvPr/>
          </p:nvGrpSpPr>
          <p:grpSpPr bwMode="auto">
            <a:xfrm>
              <a:off x="480" y="2496"/>
              <a:ext cx="1056" cy="336"/>
              <a:chOff x="864" y="2448"/>
              <a:chExt cx="1056" cy="336"/>
            </a:xfrm>
          </p:grpSpPr>
          <p:sp>
            <p:nvSpPr>
              <p:cNvPr id="33936" name="Line 142"/>
              <p:cNvSpPr>
                <a:spLocks noChangeShapeType="1"/>
              </p:cNvSpPr>
              <p:nvPr/>
            </p:nvSpPr>
            <p:spPr bwMode="auto">
              <a:xfrm flipV="1">
                <a:off x="1296" y="2448"/>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937" name="Arc 143"/>
              <p:cNvSpPr>
                <a:spLocks/>
              </p:cNvSpPr>
              <p:nvPr/>
            </p:nvSpPr>
            <p:spPr bwMode="auto">
              <a:xfrm flipH="1">
                <a:off x="864" y="2448"/>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3933" name="Group 144"/>
            <p:cNvGrpSpPr>
              <a:grpSpLocks/>
            </p:cNvGrpSpPr>
            <p:nvPr/>
          </p:nvGrpSpPr>
          <p:grpSpPr bwMode="auto">
            <a:xfrm>
              <a:off x="1008" y="2496"/>
              <a:ext cx="1248" cy="336"/>
              <a:chOff x="1392" y="2592"/>
              <a:chExt cx="1248" cy="336"/>
            </a:xfrm>
          </p:grpSpPr>
          <p:sp>
            <p:nvSpPr>
              <p:cNvPr id="33934" name="Arc 145"/>
              <p:cNvSpPr>
                <a:spLocks/>
              </p:cNvSpPr>
              <p:nvPr/>
            </p:nvSpPr>
            <p:spPr bwMode="auto">
              <a:xfrm flipV="1">
                <a:off x="2208" y="2592"/>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935" name="Line 146"/>
              <p:cNvSpPr>
                <a:spLocks noChangeShapeType="1"/>
              </p:cNvSpPr>
              <p:nvPr/>
            </p:nvSpPr>
            <p:spPr bwMode="auto">
              <a:xfrm>
                <a:off x="1392" y="2928"/>
                <a:ext cx="816"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grpSp>
        <p:nvGrpSpPr>
          <p:cNvPr id="246931" name="Group 147"/>
          <p:cNvGrpSpPr>
            <a:grpSpLocks/>
          </p:cNvGrpSpPr>
          <p:nvPr/>
        </p:nvGrpSpPr>
        <p:grpSpPr bwMode="auto">
          <a:xfrm>
            <a:off x="838200" y="5562600"/>
            <a:ext cx="4038600" cy="533400"/>
            <a:chOff x="480" y="3696"/>
            <a:chExt cx="2544" cy="336"/>
          </a:xfrm>
        </p:grpSpPr>
        <p:grpSp>
          <p:nvGrpSpPr>
            <p:cNvPr id="33926" name="Group 148"/>
            <p:cNvGrpSpPr>
              <a:grpSpLocks/>
            </p:cNvGrpSpPr>
            <p:nvPr/>
          </p:nvGrpSpPr>
          <p:grpSpPr bwMode="auto">
            <a:xfrm>
              <a:off x="480" y="3696"/>
              <a:ext cx="1056" cy="336"/>
              <a:chOff x="864" y="3504"/>
              <a:chExt cx="1056" cy="336"/>
            </a:xfrm>
          </p:grpSpPr>
          <p:sp>
            <p:nvSpPr>
              <p:cNvPr id="33930" name="Line 149"/>
              <p:cNvSpPr>
                <a:spLocks noChangeShapeType="1"/>
              </p:cNvSpPr>
              <p:nvPr/>
            </p:nvSpPr>
            <p:spPr bwMode="auto">
              <a:xfrm flipV="1">
                <a:off x="1296" y="3504"/>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931" name="Arc 150"/>
              <p:cNvSpPr>
                <a:spLocks/>
              </p:cNvSpPr>
              <p:nvPr/>
            </p:nvSpPr>
            <p:spPr bwMode="auto">
              <a:xfrm flipH="1">
                <a:off x="864" y="3504"/>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3927" name="Group 151"/>
            <p:cNvGrpSpPr>
              <a:grpSpLocks/>
            </p:cNvGrpSpPr>
            <p:nvPr/>
          </p:nvGrpSpPr>
          <p:grpSpPr bwMode="auto">
            <a:xfrm>
              <a:off x="1056" y="3696"/>
              <a:ext cx="1968" cy="336"/>
              <a:chOff x="1440" y="3600"/>
              <a:chExt cx="1968" cy="336"/>
            </a:xfrm>
          </p:grpSpPr>
          <p:sp>
            <p:nvSpPr>
              <p:cNvPr id="33928" name="Arc 152"/>
              <p:cNvSpPr>
                <a:spLocks/>
              </p:cNvSpPr>
              <p:nvPr/>
            </p:nvSpPr>
            <p:spPr bwMode="auto">
              <a:xfrm flipV="1">
                <a:off x="2976" y="3600"/>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929" name="Line 153"/>
              <p:cNvSpPr>
                <a:spLocks noChangeShapeType="1"/>
              </p:cNvSpPr>
              <p:nvPr/>
            </p:nvSpPr>
            <p:spPr bwMode="auto">
              <a:xfrm>
                <a:off x="1440" y="3936"/>
                <a:ext cx="1536"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sp>
        <p:nvSpPr>
          <p:cNvPr id="246938" name="Text Box 154"/>
          <p:cNvSpPr txBox="1">
            <a:spLocks noChangeArrowheads="1"/>
          </p:cNvSpPr>
          <p:nvPr/>
        </p:nvSpPr>
        <p:spPr bwMode="auto">
          <a:xfrm>
            <a:off x="4787900" y="4114800"/>
            <a:ext cx="43561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高優先度実行可能キューの</a:t>
            </a:r>
          </a:p>
          <a:p>
            <a:pPr eaLnBrk="1" hangingPunct="1"/>
            <a:r>
              <a:rPr lang="ja-JP" altLang="en-US" sz="2800"/>
              <a:t>先頭のプロセスから実行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6884"/>
                                        </p:tgtEl>
                                        <p:attrNameLst>
                                          <p:attrName>style.visibility</p:attrName>
                                        </p:attrNameLst>
                                      </p:cBhvr>
                                      <p:to>
                                        <p:strVal val="visible"/>
                                      </p:to>
                                    </p:set>
                                    <p:animEffect transition="in" filter="wipe(left)">
                                      <p:cBhvr>
                                        <p:cTn id="7" dur="500"/>
                                        <p:tgtEl>
                                          <p:spTgt spid="2468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6828"/>
                                        </p:tgtEl>
                                        <p:attrNameLst>
                                          <p:attrName>style.visibility</p:attrName>
                                        </p:attrNameLst>
                                      </p:cBhvr>
                                      <p:to>
                                        <p:strVal val="visible"/>
                                      </p:to>
                                    </p:set>
                                    <p:animEffect transition="in" filter="wipe(left)">
                                      <p:cBhvr>
                                        <p:cTn id="12" dur="500"/>
                                        <p:tgtEl>
                                          <p:spTgt spid="2468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46861"/>
                                        </p:tgtEl>
                                        <p:attrNameLst>
                                          <p:attrName>style.visibility</p:attrName>
                                        </p:attrNameLst>
                                      </p:cBhvr>
                                      <p:to>
                                        <p:strVal val="visible"/>
                                      </p:to>
                                    </p:set>
                                    <p:animEffect transition="in" filter="wipe(left)">
                                      <p:cBhvr>
                                        <p:cTn id="17" dur="500"/>
                                        <p:tgtEl>
                                          <p:spTgt spid="2468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6901"/>
                                        </p:tgtEl>
                                        <p:attrNameLst>
                                          <p:attrName>style.visibility</p:attrName>
                                        </p:attrNameLst>
                                      </p:cBhvr>
                                      <p:to>
                                        <p:strVal val="visible"/>
                                      </p:to>
                                    </p:set>
                                    <p:animEffect transition="in" filter="wipe(left)">
                                      <p:cBhvr>
                                        <p:cTn id="22" dur="500"/>
                                        <p:tgtEl>
                                          <p:spTgt spid="2469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46898"/>
                                        </p:tgtEl>
                                        <p:attrNameLst>
                                          <p:attrName>style.visibility</p:attrName>
                                        </p:attrNameLst>
                                      </p:cBhvr>
                                      <p:to>
                                        <p:strVal val="visible"/>
                                      </p:to>
                                    </p:set>
                                    <p:animEffect transition="in" filter="wipe(left)">
                                      <p:cBhvr>
                                        <p:cTn id="27" dur="500"/>
                                        <p:tgtEl>
                                          <p:spTgt spid="2468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46924"/>
                                        </p:tgtEl>
                                        <p:attrNameLst>
                                          <p:attrName>style.visibility</p:attrName>
                                        </p:attrNameLst>
                                      </p:cBhvr>
                                      <p:to>
                                        <p:strVal val="visible"/>
                                      </p:to>
                                    </p:set>
                                    <p:animEffect transition="in" filter="wipe(left)">
                                      <p:cBhvr>
                                        <p:cTn id="32" dur="500"/>
                                        <p:tgtEl>
                                          <p:spTgt spid="24692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46931"/>
                                        </p:tgtEl>
                                        <p:attrNameLst>
                                          <p:attrName>style.visibility</p:attrName>
                                        </p:attrNameLst>
                                      </p:cBhvr>
                                      <p:to>
                                        <p:strVal val="visible"/>
                                      </p:to>
                                    </p:set>
                                    <p:animEffect transition="in" filter="wipe(left)">
                                      <p:cBhvr>
                                        <p:cTn id="37" dur="500"/>
                                        <p:tgtEl>
                                          <p:spTgt spid="24693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46938"/>
                                        </p:tgtEl>
                                        <p:attrNameLst>
                                          <p:attrName>style.visibility</p:attrName>
                                        </p:attrNameLst>
                                      </p:cBhvr>
                                      <p:to>
                                        <p:strVal val="visible"/>
                                      </p:to>
                                    </p:set>
                                    <p:animEffect transition="in" filter="checkerboard(across)">
                                      <p:cBhvr>
                                        <p:cTn id="42" dur="500"/>
                                        <p:tgtEl>
                                          <p:spTgt spid="246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828" grpId="0" animBg="1"/>
      <p:bldP spid="246938"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a:t>
            </a:r>
            <a:r>
              <a:rPr lang="ja-JP" altLang="en-US" sz="3600">
                <a:latin typeface="Times New Roman" panose="02020603050405020304" pitchFamily="18" charset="0"/>
              </a:rPr>
              <a:t>(</a:t>
            </a:r>
            <a:r>
              <a:rPr lang="en-US" altLang="ja-JP" sz="3600">
                <a:latin typeface="Times New Roman" panose="02020603050405020304" pitchFamily="18" charset="0"/>
              </a:rPr>
              <a:t>Process)</a:t>
            </a:r>
          </a:p>
        </p:txBody>
      </p:sp>
      <p:sp>
        <p:nvSpPr>
          <p:cNvPr id="7171"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プロセス(タスク)</a:t>
            </a:r>
          </a:p>
          <a:p>
            <a:pPr lvl="1" eaLnBrk="1" hangingPunct="1"/>
            <a:r>
              <a:rPr lang="en-US" altLang="ja-JP" dirty="0">
                <a:latin typeface="Times New Roman" panose="02020603050405020304" pitchFamily="18" charset="0"/>
              </a:rPr>
              <a:t>CPU</a:t>
            </a:r>
            <a:r>
              <a:rPr lang="ja-JP" altLang="en-US" dirty="0">
                <a:latin typeface="Times New Roman" panose="02020603050405020304" pitchFamily="18" charset="0"/>
              </a:rPr>
              <a:t>のスケジューリング対象となる基本単位</a:t>
            </a:r>
          </a:p>
          <a:p>
            <a:pPr lvl="1" eaLnBrk="1" hangingPunct="1"/>
            <a:r>
              <a:rPr lang="ja-JP" altLang="en-US" dirty="0">
                <a:latin typeface="Times New Roman" panose="02020603050405020304" pitchFamily="18" charset="0"/>
              </a:rPr>
              <a:t>実行中のプログラムと実行に必要なデータ</a:t>
            </a:r>
          </a:p>
          <a:p>
            <a:pPr lvl="1" eaLnBrk="1" hangingPunct="1"/>
            <a:r>
              <a:rPr lang="ja-JP" altLang="en-US" dirty="0">
                <a:latin typeface="Times New Roman" panose="02020603050405020304" pitchFamily="18" charset="0"/>
              </a:rPr>
              <a:t>動的な概念</a:t>
            </a:r>
            <a:r>
              <a:rPr lang="ja-JP" altLang="en-US" sz="2400" dirty="0">
                <a:latin typeface="Times New Roman" panose="02020603050405020304" pitchFamily="18" charset="0"/>
              </a:rPr>
              <a:t>(時々刻々と変化するもの)</a:t>
            </a:r>
            <a:r>
              <a:rPr lang="ja-JP" altLang="en-US" dirty="0">
                <a:latin typeface="Times New Roman" panose="02020603050405020304" pitchFamily="18" charset="0"/>
              </a:rPr>
              <a:t>として把握</a:t>
            </a:r>
          </a:p>
        </p:txBody>
      </p:sp>
      <p:sp>
        <p:nvSpPr>
          <p:cNvPr id="174084" name="Text Box 4"/>
          <p:cNvSpPr txBox="1">
            <a:spLocks noChangeArrowheads="1"/>
          </p:cNvSpPr>
          <p:nvPr/>
        </p:nvSpPr>
        <p:spPr bwMode="auto">
          <a:xfrm>
            <a:off x="2057400" y="4953000"/>
            <a:ext cx="49768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「プロセス = プログラム」 か</a:t>
            </a:r>
            <a:r>
              <a:rPr lang="en-US" altLang="ja-JP" sz="32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84"/>
                                        </p:tgtEl>
                                        <p:attrNameLst>
                                          <p:attrName>style.visibility</p:attrName>
                                        </p:attrNameLst>
                                      </p:cBhvr>
                                      <p:to>
                                        <p:strVal val="visible"/>
                                      </p:to>
                                    </p:set>
                                    <p:anim calcmode="lin" valueType="num">
                                      <p:cBhvr additive="base">
                                        <p:cTn id="7" dur="500" fill="hold"/>
                                        <p:tgtEl>
                                          <p:spTgt spid="174084"/>
                                        </p:tgtEl>
                                        <p:attrNameLst>
                                          <p:attrName>ppt_x</p:attrName>
                                        </p:attrNameLst>
                                      </p:cBhvr>
                                      <p:tavLst>
                                        <p:tav tm="0">
                                          <p:val>
                                            <p:strVal val="#ppt_x"/>
                                          </p:val>
                                        </p:tav>
                                        <p:tav tm="100000">
                                          <p:val>
                                            <p:strVal val="#ppt_x"/>
                                          </p:val>
                                        </p:tav>
                                      </p:tavLst>
                                    </p:anim>
                                    <p:anim calcmode="lin" valueType="num">
                                      <p:cBhvr additive="base">
                                        <p:cTn id="8" dur="500" fill="hold"/>
                                        <p:tgtEl>
                                          <p:spTgt spid="1740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実行可能キュー</a:t>
            </a:r>
            <a:endParaRPr lang="en-US" altLang="ja-JP" sz="3600">
              <a:latin typeface="Times New Roman" panose="02020603050405020304" pitchFamily="18" charset="0"/>
            </a:endParaRPr>
          </a:p>
        </p:txBody>
      </p:sp>
      <p:graphicFrame>
        <p:nvGraphicFramePr>
          <p:cNvPr id="244774" name="Group 38"/>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4829" name="Text Box 36"/>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44775" name="Group 39"/>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4786" name="Group 50"/>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34850" name="Group 202"/>
          <p:cNvGrpSpPr>
            <a:grpSpLocks/>
          </p:cNvGrpSpPr>
          <p:nvPr/>
        </p:nvGrpSpPr>
        <p:grpSpPr bwMode="auto">
          <a:xfrm>
            <a:off x="4191000" y="3352800"/>
            <a:ext cx="3276600" cy="0"/>
            <a:chOff x="1776" y="1344"/>
            <a:chExt cx="2064" cy="0"/>
          </a:xfrm>
        </p:grpSpPr>
        <p:sp>
          <p:nvSpPr>
            <p:cNvPr id="34868" name="Line 34"/>
            <p:cNvSpPr>
              <a:spLocks noChangeShapeType="1"/>
            </p:cNvSpPr>
            <p:nvPr/>
          </p:nvSpPr>
          <p:spPr bwMode="auto">
            <a:xfrm>
              <a:off x="1776" y="1344"/>
              <a:ext cx="48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4869" name="Line 49"/>
            <p:cNvSpPr>
              <a:spLocks noChangeShapeType="1"/>
            </p:cNvSpPr>
            <p:nvPr/>
          </p:nvSpPr>
          <p:spPr bwMode="auto">
            <a:xfrm>
              <a:off x="2544" y="1344"/>
              <a:ext cx="48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4870" name="Line 139"/>
            <p:cNvSpPr>
              <a:spLocks noChangeShapeType="1"/>
            </p:cNvSpPr>
            <p:nvPr/>
          </p:nvSpPr>
          <p:spPr bwMode="auto">
            <a:xfrm>
              <a:off x="3360" y="1344"/>
              <a:ext cx="48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aphicFrame>
        <p:nvGraphicFramePr>
          <p:cNvPr id="244876" name="Group 140"/>
          <p:cNvGraphicFramePr>
            <a:graphicFrameLocks noGrp="1"/>
          </p:cNvGraphicFramePr>
          <p:nvPr/>
        </p:nvGraphicFramePr>
        <p:xfrm>
          <a:off x="74676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44946" name="Rectangle 210"/>
          <p:cNvSpPr>
            <a:spLocks noChangeArrowheads="1"/>
          </p:cNvSpPr>
          <p:nvPr/>
        </p:nvSpPr>
        <p:spPr bwMode="auto">
          <a:xfrm>
            <a:off x="457200" y="3581400"/>
            <a:ext cx="1524000" cy="68580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sp>
        <p:nvSpPr>
          <p:cNvPr id="34862" name="Rectangle 211"/>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63" name="Text Box 212"/>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34864" name="Text Box 214"/>
          <p:cNvSpPr txBox="1">
            <a:spLocks noChangeArrowheads="1"/>
          </p:cNvSpPr>
          <p:nvPr/>
        </p:nvSpPr>
        <p:spPr bwMode="auto">
          <a:xfrm>
            <a:off x="457200" y="1724025"/>
            <a:ext cx="7540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実行可能キューの先頭のプロセスから実行</a:t>
            </a:r>
          </a:p>
        </p:txBody>
      </p:sp>
      <p:grpSp>
        <p:nvGrpSpPr>
          <p:cNvPr id="244970" name="Group 234"/>
          <p:cNvGrpSpPr>
            <a:grpSpLocks/>
          </p:cNvGrpSpPr>
          <p:nvPr/>
        </p:nvGrpSpPr>
        <p:grpSpPr bwMode="auto">
          <a:xfrm>
            <a:off x="2057400" y="3124200"/>
            <a:ext cx="1757363" cy="533400"/>
            <a:chOff x="1296" y="1968"/>
            <a:chExt cx="1107" cy="336"/>
          </a:xfrm>
        </p:grpSpPr>
        <p:sp>
          <p:nvSpPr>
            <p:cNvPr id="34866" name="Text Box 208"/>
            <p:cNvSpPr txBox="1">
              <a:spLocks noChangeArrowheads="1"/>
            </p:cNvSpPr>
            <p:nvPr/>
          </p:nvSpPr>
          <p:spPr bwMode="auto">
            <a:xfrm>
              <a:off x="1296" y="1968"/>
              <a:ext cx="110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a:t>
              </a:r>
            </a:p>
          </p:txBody>
        </p:sp>
        <p:sp>
          <p:nvSpPr>
            <p:cNvPr id="34867" name="Line 233"/>
            <p:cNvSpPr>
              <a:spLocks noChangeShapeType="1"/>
            </p:cNvSpPr>
            <p:nvPr/>
          </p:nvSpPr>
          <p:spPr bwMode="auto">
            <a:xfrm flipH="1">
              <a:off x="1344" y="2304"/>
              <a:ext cx="100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44970"/>
                                        </p:tgtEl>
                                        <p:attrNameLst>
                                          <p:attrName>style.visibility</p:attrName>
                                        </p:attrNameLst>
                                      </p:cBhvr>
                                      <p:to>
                                        <p:strVal val="visible"/>
                                      </p:to>
                                    </p:set>
                                    <p:animEffect transition="in" filter="wipe(right)">
                                      <p:cBhvr>
                                        <p:cTn id="7" dur="500"/>
                                        <p:tgtEl>
                                          <p:spTgt spid="244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4946"/>
                                        </p:tgtEl>
                                        <p:attrNameLst>
                                          <p:attrName>style.visibility</p:attrName>
                                        </p:attrNameLst>
                                      </p:cBhvr>
                                      <p:to>
                                        <p:strVal val="visible"/>
                                      </p:to>
                                    </p:set>
                                    <p:animEffect transition="in" filter="checkerboard(across)">
                                      <p:cBhvr>
                                        <p:cTn id="12" dur="500"/>
                                        <p:tgtEl>
                                          <p:spTgt spid="2449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946"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実行可能キュー</a:t>
            </a:r>
            <a:endParaRPr lang="en-US" altLang="ja-JP" sz="3600">
              <a:latin typeface="Times New Roman" panose="02020603050405020304" pitchFamily="18" charset="0"/>
            </a:endParaRPr>
          </a:p>
        </p:txBody>
      </p:sp>
      <p:graphicFrame>
        <p:nvGraphicFramePr>
          <p:cNvPr id="248835"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5853"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48846"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8856"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5874" name="Line 3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75" name="Line 3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76" name="Rectangle 36"/>
          <p:cNvSpPr>
            <a:spLocks noChangeArrowheads="1"/>
          </p:cNvSpPr>
          <p:nvPr/>
        </p:nvSpPr>
        <p:spPr bwMode="auto">
          <a:xfrm>
            <a:off x="457200" y="3581400"/>
            <a:ext cx="1524000" cy="68580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sp>
        <p:nvSpPr>
          <p:cNvPr id="35877" name="Rectangle 37"/>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78" name="Text Box 38"/>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grpSp>
        <p:nvGrpSpPr>
          <p:cNvPr id="248882" name="Group 50"/>
          <p:cNvGrpSpPr>
            <a:grpSpLocks/>
          </p:cNvGrpSpPr>
          <p:nvPr/>
        </p:nvGrpSpPr>
        <p:grpSpPr bwMode="auto">
          <a:xfrm>
            <a:off x="762000" y="4800600"/>
            <a:ext cx="838200" cy="914400"/>
            <a:chOff x="528" y="2688"/>
            <a:chExt cx="528" cy="576"/>
          </a:xfrm>
        </p:grpSpPr>
        <p:sp>
          <p:nvSpPr>
            <p:cNvPr id="35886" name="Oval 51"/>
            <p:cNvSpPr>
              <a:spLocks noChangeArrowheads="1"/>
            </p:cNvSpPr>
            <p:nvPr/>
          </p:nvSpPr>
          <p:spPr bwMode="auto">
            <a:xfrm>
              <a:off x="528" y="2736"/>
              <a:ext cx="528" cy="528"/>
            </a:xfrm>
            <a:prstGeom prst="ellipse">
              <a:avLst/>
            </a:prstGeom>
            <a:solidFill>
              <a:schemeClr val="tx1"/>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87" name="Line 52"/>
            <p:cNvSpPr>
              <a:spLocks noChangeShapeType="1"/>
            </p:cNvSpPr>
            <p:nvPr/>
          </p:nvSpPr>
          <p:spPr bwMode="auto">
            <a:xfrm flipH="1" flipV="1">
              <a:off x="672" y="2784"/>
              <a:ext cx="144" cy="24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88" name="Rectangle 53"/>
            <p:cNvSpPr>
              <a:spLocks noChangeArrowheads="1"/>
            </p:cNvSpPr>
            <p:nvPr/>
          </p:nvSpPr>
          <p:spPr bwMode="auto">
            <a:xfrm>
              <a:off x="720" y="2688"/>
              <a:ext cx="144" cy="48"/>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248877" name="Group 45"/>
          <p:cNvGrpSpPr>
            <a:grpSpLocks/>
          </p:cNvGrpSpPr>
          <p:nvPr/>
        </p:nvGrpSpPr>
        <p:grpSpPr bwMode="auto">
          <a:xfrm>
            <a:off x="762000" y="4800600"/>
            <a:ext cx="838200" cy="914400"/>
            <a:chOff x="480" y="3024"/>
            <a:chExt cx="528" cy="576"/>
          </a:xfrm>
        </p:grpSpPr>
        <p:sp>
          <p:nvSpPr>
            <p:cNvPr id="35883" name="Oval 46"/>
            <p:cNvSpPr>
              <a:spLocks noChangeArrowheads="1"/>
            </p:cNvSpPr>
            <p:nvPr/>
          </p:nvSpPr>
          <p:spPr bwMode="auto">
            <a:xfrm>
              <a:off x="480" y="3072"/>
              <a:ext cx="528" cy="528"/>
            </a:xfrm>
            <a:prstGeom prst="ellipse">
              <a:avLst/>
            </a:prstGeom>
            <a:solidFill>
              <a:schemeClr val="tx1"/>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84" name="Line 47"/>
            <p:cNvSpPr>
              <a:spLocks noChangeShapeType="1"/>
            </p:cNvSpPr>
            <p:nvPr/>
          </p:nvSpPr>
          <p:spPr bwMode="auto">
            <a:xfrm flipH="1" flipV="1">
              <a:off x="768" y="3120"/>
              <a:ext cx="0" cy="24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85" name="Rectangle 48"/>
            <p:cNvSpPr>
              <a:spLocks noChangeArrowheads="1"/>
            </p:cNvSpPr>
            <p:nvPr/>
          </p:nvSpPr>
          <p:spPr bwMode="auto">
            <a:xfrm>
              <a:off x="672" y="3024"/>
              <a:ext cx="144" cy="48"/>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35881" name="Text Box 39"/>
          <p:cNvSpPr txBox="1">
            <a:spLocks noChangeArrowheads="1"/>
          </p:cNvSpPr>
          <p:nvPr/>
        </p:nvSpPr>
        <p:spPr bwMode="auto">
          <a:xfrm>
            <a:off x="457200" y="1724025"/>
            <a:ext cx="7540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実行可能キューの先頭のプロセスから実行</a:t>
            </a:r>
          </a:p>
        </p:txBody>
      </p:sp>
      <p:sp>
        <p:nvSpPr>
          <p:cNvPr id="248872" name="Text Box 40"/>
          <p:cNvSpPr txBox="1">
            <a:spLocks noChangeArrowheads="1"/>
          </p:cNvSpPr>
          <p:nvPr/>
        </p:nvSpPr>
        <p:spPr bwMode="auto">
          <a:xfrm>
            <a:off x="1828800" y="4724400"/>
            <a:ext cx="43481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プロセス1には一定時間</a:t>
            </a:r>
          </a:p>
          <a:p>
            <a:pPr eaLnBrk="1" hangingPunct="1"/>
            <a:r>
              <a:rPr lang="ja-JP" altLang="en-US" sz="2800"/>
              <a:t>プロセッサが割り当てられる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8872"/>
                                        </p:tgtEl>
                                        <p:attrNameLst>
                                          <p:attrName>style.visibility</p:attrName>
                                        </p:attrNameLst>
                                      </p:cBhvr>
                                      <p:to>
                                        <p:strVal val="visible"/>
                                      </p:to>
                                    </p:set>
                                    <p:animEffect transition="in" filter="checkerboard(across)">
                                      <p:cBhvr>
                                        <p:cTn id="7" dur="500"/>
                                        <p:tgtEl>
                                          <p:spTgt spid="2488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48882"/>
                                        </p:tgtEl>
                                        <p:attrNameLst>
                                          <p:attrName>style.visibility</p:attrName>
                                        </p:attrNameLst>
                                      </p:cBhvr>
                                      <p:to>
                                        <p:strVal val="visible"/>
                                      </p:to>
                                    </p:set>
                                    <p:animEffect transition="in" filter="checkerboard(across)">
                                      <p:cBhvr>
                                        <p:cTn id="12" dur="500"/>
                                        <p:tgtEl>
                                          <p:spTgt spid="2488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48877"/>
                                        </p:tgtEl>
                                        <p:attrNameLst>
                                          <p:attrName>style.visibility</p:attrName>
                                        </p:attrNameLst>
                                      </p:cBhvr>
                                      <p:to>
                                        <p:strVal val="visible"/>
                                      </p:to>
                                    </p:set>
                                    <p:animEffect transition="in" filter="checkerboard(across)">
                                      <p:cBhvr>
                                        <p:cTn id="17" dur="500"/>
                                        <p:tgtEl>
                                          <p:spTgt spid="248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7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実行可能キュー</a:t>
            </a:r>
            <a:endParaRPr lang="en-US" altLang="ja-JP" sz="3600">
              <a:latin typeface="Times New Roman" panose="02020603050405020304" pitchFamily="18" charset="0"/>
            </a:endParaRPr>
          </a:p>
        </p:txBody>
      </p:sp>
      <p:graphicFrame>
        <p:nvGraphicFramePr>
          <p:cNvPr id="247811"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6877"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47822"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7832"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6898" name="Rectangle 52"/>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99" name="Text Box 53"/>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36900" name="Text Box 54"/>
          <p:cNvSpPr txBox="1">
            <a:spLocks noChangeArrowheads="1"/>
          </p:cNvSpPr>
          <p:nvPr/>
        </p:nvSpPr>
        <p:spPr bwMode="auto">
          <a:xfrm>
            <a:off x="457200" y="1724025"/>
            <a:ext cx="7540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実行可能キューの先頭のプロセスから実行</a:t>
            </a:r>
          </a:p>
        </p:txBody>
      </p:sp>
      <p:grpSp>
        <p:nvGrpSpPr>
          <p:cNvPr id="36901" name="Group 70"/>
          <p:cNvGrpSpPr>
            <a:grpSpLocks/>
          </p:cNvGrpSpPr>
          <p:nvPr/>
        </p:nvGrpSpPr>
        <p:grpSpPr bwMode="auto">
          <a:xfrm>
            <a:off x="762000" y="4800600"/>
            <a:ext cx="838200" cy="914400"/>
            <a:chOff x="480" y="3024"/>
            <a:chExt cx="528" cy="576"/>
          </a:xfrm>
        </p:grpSpPr>
        <p:sp>
          <p:nvSpPr>
            <p:cNvPr id="36922" name="Oval 71"/>
            <p:cNvSpPr>
              <a:spLocks noChangeArrowheads="1"/>
            </p:cNvSpPr>
            <p:nvPr/>
          </p:nvSpPr>
          <p:spPr bwMode="auto">
            <a:xfrm>
              <a:off x="480" y="3072"/>
              <a:ext cx="528" cy="528"/>
            </a:xfrm>
            <a:prstGeom prst="ellipse">
              <a:avLst/>
            </a:prstGeom>
            <a:solidFill>
              <a:schemeClr val="tx1"/>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923" name="Line 72"/>
            <p:cNvSpPr>
              <a:spLocks noChangeShapeType="1"/>
            </p:cNvSpPr>
            <p:nvPr/>
          </p:nvSpPr>
          <p:spPr bwMode="auto">
            <a:xfrm flipH="1" flipV="1">
              <a:off x="768" y="3120"/>
              <a:ext cx="0" cy="24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924" name="Rectangle 73"/>
            <p:cNvSpPr>
              <a:spLocks noChangeArrowheads="1"/>
            </p:cNvSpPr>
            <p:nvPr/>
          </p:nvSpPr>
          <p:spPr bwMode="auto">
            <a:xfrm>
              <a:off x="672" y="3024"/>
              <a:ext cx="144" cy="48"/>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aphicFrame>
        <p:nvGraphicFramePr>
          <p:cNvPr id="247891" name="Group 83"/>
          <p:cNvGraphicFramePr>
            <a:graphicFrameLocks noGrp="1"/>
          </p:cNvGraphicFramePr>
          <p:nvPr/>
        </p:nvGraphicFramePr>
        <p:xfrm>
          <a:off x="74676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6912" name="Line 9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913" name="Line 9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47904" name="Line 96"/>
          <p:cNvSpPr>
            <a:spLocks noChangeShapeType="1"/>
          </p:cNvSpPr>
          <p:nvPr/>
        </p:nvSpPr>
        <p:spPr bwMode="auto">
          <a:xfrm>
            <a:off x="67056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47911" name="Group 103"/>
          <p:cNvGrpSpPr>
            <a:grpSpLocks/>
          </p:cNvGrpSpPr>
          <p:nvPr/>
        </p:nvGrpSpPr>
        <p:grpSpPr bwMode="auto">
          <a:xfrm>
            <a:off x="1143000" y="4267200"/>
            <a:ext cx="6858000" cy="533400"/>
            <a:chOff x="720" y="2688"/>
            <a:chExt cx="4320" cy="336"/>
          </a:xfrm>
        </p:grpSpPr>
        <p:grpSp>
          <p:nvGrpSpPr>
            <p:cNvPr id="36917" name="Group 101"/>
            <p:cNvGrpSpPr>
              <a:grpSpLocks/>
            </p:cNvGrpSpPr>
            <p:nvPr/>
          </p:nvGrpSpPr>
          <p:grpSpPr bwMode="auto">
            <a:xfrm>
              <a:off x="720" y="2688"/>
              <a:ext cx="4320" cy="336"/>
              <a:chOff x="720" y="2688"/>
              <a:chExt cx="4320" cy="336"/>
            </a:xfrm>
          </p:grpSpPr>
          <p:sp>
            <p:nvSpPr>
              <p:cNvPr id="36919" name="Line 98"/>
              <p:cNvSpPr>
                <a:spLocks noChangeShapeType="1"/>
              </p:cNvSpPr>
              <p:nvPr/>
            </p:nvSpPr>
            <p:spPr bwMode="auto">
              <a:xfrm flipV="1">
                <a:off x="1152" y="3024"/>
                <a:ext cx="3504"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920" name="Arc 99"/>
              <p:cNvSpPr>
                <a:spLocks/>
              </p:cNvSpPr>
              <p:nvPr/>
            </p:nvSpPr>
            <p:spPr bwMode="auto">
              <a:xfrm flipH="1" flipV="1">
                <a:off x="720" y="2688"/>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921" name="Arc 100"/>
              <p:cNvSpPr>
                <a:spLocks/>
              </p:cNvSpPr>
              <p:nvPr/>
            </p:nvSpPr>
            <p:spPr bwMode="auto">
              <a:xfrm flipV="1">
                <a:off x="4608" y="2688"/>
                <a:ext cx="432" cy="336"/>
              </a:xfrm>
              <a:custGeom>
                <a:avLst/>
                <a:gdLst>
                  <a:gd name="T0" fmla="*/ 0 w 21600"/>
                  <a:gd name="T1" fmla="*/ 0 h 21600"/>
                  <a:gd name="T2" fmla="*/ 432 w 21600"/>
                  <a:gd name="T3" fmla="*/ 336 h 21600"/>
                  <a:gd name="T4" fmla="*/ 0 w 21600"/>
                  <a:gd name="T5" fmla="*/ 3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6918" name="Text Box 102"/>
            <p:cNvSpPr txBox="1">
              <a:spLocks noChangeArrowheads="1"/>
            </p:cNvSpPr>
            <p:nvPr/>
          </p:nvSpPr>
          <p:spPr bwMode="auto">
            <a:xfrm>
              <a:off x="1488" y="2736"/>
              <a:ext cx="10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タイムアウト</a:t>
              </a:r>
            </a:p>
          </p:txBody>
        </p:sp>
      </p:grpSp>
      <p:sp>
        <p:nvSpPr>
          <p:cNvPr id="247912" name="Text Box 104"/>
          <p:cNvSpPr txBox="1">
            <a:spLocks noChangeArrowheads="1"/>
          </p:cNvSpPr>
          <p:nvPr/>
        </p:nvSpPr>
        <p:spPr bwMode="auto">
          <a:xfrm>
            <a:off x="3200400" y="5257800"/>
            <a:ext cx="52339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タイムアウトしたプロセスは</a:t>
            </a:r>
          </a:p>
          <a:p>
            <a:pPr eaLnBrk="1" hangingPunct="1"/>
            <a:r>
              <a:rPr lang="ja-JP" altLang="en-US" sz="2800"/>
              <a:t>再び実行可能キューに加えられる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7911"/>
                                        </p:tgtEl>
                                        <p:attrNameLst>
                                          <p:attrName>style.visibility</p:attrName>
                                        </p:attrNameLst>
                                      </p:cBhvr>
                                      <p:to>
                                        <p:strVal val="visible"/>
                                      </p:to>
                                    </p:set>
                                    <p:animEffect transition="in" filter="wipe(left)">
                                      <p:cBhvr>
                                        <p:cTn id="7" dur="500"/>
                                        <p:tgtEl>
                                          <p:spTgt spid="247911"/>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247891"/>
                                        </p:tgtEl>
                                        <p:attrNameLst>
                                          <p:attrName>style.visibility</p:attrName>
                                        </p:attrNameLst>
                                      </p:cBhvr>
                                      <p:to>
                                        <p:strVal val="visible"/>
                                      </p:to>
                                    </p:set>
                                    <p:animEffect transition="in" filter="checkerboard(across)">
                                      <p:cBhvr>
                                        <p:cTn id="11" dur="500"/>
                                        <p:tgtEl>
                                          <p:spTgt spid="247891"/>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7904"/>
                                        </p:tgtEl>
                                        <p:attrNameLst>
                                          <p:attrName>style.visibility</p:attrName>
                                        </p:attrNameLst>
                                      </p:cBhvr>
                                      <p:to>
                                        <p:strVal val="visible"/>
                                      </p:to>
                                    </p:set>
                                    <p:animEffect transition="in" filter="wipe(left)">
                                      <p:cBhvr>
                                        <p:cTn id="15" dur="500"/>
                                        <p:tgtEl>
                                          <p:spTgt spid="24790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47912"/>
                                        </p:tgtEl>
                                        <p:attrNameLst>
                                          <p:attrName>style.visibility</p:attrName>
                                        </p:attrNameLst>
                                      </p:cBhvr>
                                      <p:to>
                                        <p:strVal val="visible"/>
                                      </p:to>
                                    </p:set>
                                    <p:anim calcmode="lin" valueType="num">
                                      <p:cBhvr additive="base">
                                        <p:cTn id="20" dur="500" fill="hold"/>
                                        <p:tgtEl>
                                          <p:spTgt spid="247912"/>
                                        </p:tgtEl>
                                        <p:attrNameLst>
                                          <p:attrName>ppt_x</p:attrName>
                                        </p:attrNameLst>
                                      </p:cBhvr>
                                      <p:tavLst>
                                        <p:tav tm="0">
                                          <p:val>
                                            <p:strVal val="#ppt_x"/>
                                          </p:val>
                                        </p:tav>
                                        <p:tav tm="100000">
                                          <p:val>
                                            <p:strVal val="#ppt_x"/>
                                          </p:val>
                                        </p:tav>
                                      </p:tavLst>
                                    </p:anim>
                                    <p:anim calcmode="lin" valueType="num">
                                      <p:cBhvr additive="base">
                                        <p:cTn id="21" dur="500" fill="hold"/>
                                        <p:tgtEl>
                                          <p:spTgt spid="2479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904" grpId="0" animBg="1"/>
      <p:bldP spid="24791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実行可能キュー</a:t>
            </a:r>
            <a:endParaRPr lang="en-US" altLang="ja-JP" sz="3600">
              <a:latin typeface="Times New Roman" panose="02020603050405020304" pitchFamily="18" charset="0"/>
            </a:endParaRPr>
          </a:p>
        </p:txBody>
      </p:sp>
      <p:graphicFrame>
        <p:nvGraphicFramePr>
          <p:cNvPr id="244774" name="Group 38"/>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4829" name="Text Box 36"/>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44775" name="Group 39"/>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44786" name="Group 50"/>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34850" name="Group 202"/>
          <p:cNvGrpSpPr>
            <a:grpSpLocks/>
          </p:cNvGrpSpPr>
          <p:nvPr/>
        </p:nvGrpSpPr>
        <p:grpSpPr bwMode="auto">
          <a:xfrm>
            <a:off x="4191000" y="3352800"/>
            <a:ext cx="3276600" cy="0"/>
            <a:chOff x="1776" y="1344"/>
            <a:chExt cx="2064" cy="0"/>
          </a:xfrm>
        </p:grpSpPr>
        <p:sp>
          <p:nvSpPr>
            <p:cNvPr id="34868" name="Line 34"/>
            <p:cNvSpPr>
              <a:spLocks noChangeShapeType="1"/>
            </p:cNvSpPr>
            <p:nvPr/>
          </p:nvSpPr>
          <p:spPr bwMode="auto">
            <a:xfrm>
              <a:off x="1776" y="1344"/>
              <a:ext cx="48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4869" name="Line 49"/>
            <p:cNvSpPr>
              <a:spLocks noChangeShapeType="1"/>
            </p:cNvSpPr>
            <p:nvPr/>
          </p:nvSpPr>
          <p:spPr bwMode="auto">
            <a:xfrm>
              <a:off x="2544" y="1344"/>
              <a:ext cx="48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4870" name="Line 139"/>
            <p:cNvSpPr>
              <a:spLocks noChangeShapeType="1"/>
            </p:cNvSpPr>
            <p:nvPr/>
          </p:nvSpPr>
          <p:spPr bwMode="auto">
            <a:xfrm>
              <a:off x="3360" y="1344"/>
              <a:ext cx="48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aphicFrame>
        <p:nvGraphicFramePr>
          <p:cNvPr id="244876" name="Group 140"/>
          <p:cNvGraphicFramePr>
            <a:graphicFrameLocks noGrp="1"/>
          </p:cNvGraphicFramePr>
          <p:nvPr/>
        </p:nvGraphicFramePr>
        <p:xfrm>
          <a:off x="74676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44946" name="Rectangle 210"/>
          <p:cNvSpPr>
            <a:spLocks noChangeArrowheads="1"/>
          </p:cNvSpPr>
          <p:nvPr/>
        </p:nvSpPr>
        <p:spPr bwMode="auto">
          <a:xfrm>
            <a:off x="457200" y="3581400"/>
            <a:ext cx="1524000" cy="68580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solidFill>
                  <a:srgbClr val="000000"/>
                </a:solidFill>
              </a:rPr>
              <a:t>プロセス</a:t>
            </a:r>
            <a:r>
              <a:rPr lang="en-US" altLang="ja-JP" dirty="0">
                <a:solidFill>
                  <a:srgbClr val="000000"/>
                </a:solidFill>
              </a:rPr>
              <a:t>5</a:t>
            </a:r>
            <a:endParaRPr lang="ja-JP" altLang="en-US" dirty="0">
              <a:solidFill>
                <a:srgbClr val="000000"/>
              </a:solidFill>
            </a:endParaRPr>
          </a:p>
        </p:txBody>
      </p:sp>
      <p:sp>
        <p:nvSpPr>
          <p:cNvPr id="34862" name="Rectangle 211"/>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63" name="Text Box 212"/>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34864" name="Text Box 214"/>
          <p:cNvSpPr txBox="1">
            <a:spLocks noChangeArrowheads="1"/>
          </p:cNvSpPr>
          <p:nvPr/>
        </p:nvSpPr>
        <p:spPr bwMode="auto">
          <a:xfrm>
            <a:off x="457200" y="1724025"/>
            <a:ext cx="7540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実行可能キューの先頭のプロセスから実行</a:t>
            </a:r>
          </a:p>
        </p:txBody>
      </p:sp>
      <p:grpSp>
        <p:nvGrpSpPr>
          <p:cNvPr id="244970" name="Group 234"/>
          <p:cNvGrpSpPr>
            <a:grpSpLocks/>
          </p:cNvGrpSpPr>
          <p:nvPr/>
        </p:nvGrpSpPr>
        <p:grpSpPr bwMode="auto">
          <a:xfrm>
            <a:off x="2057400" y="3124200"/>
            <a:ext cx="1757363" cy="533400"/>
            <a:chOff x="1296" y="1968"/>
            <a:chExt cx="1107" cy="336"/>
          </a:xfrm>
        </p:grpSpPr>
        <p:sp>
          <p:nvSpPr>
            <p:cNvPr id="34866" name="Text Box 208"/>
            <p:cNvSpPr txBox="1">
              <a:spLocks noChangeArrowheads="1"/>
            </p:cNvSpPr>
            <p:nvPr/>
          </p:nvSpPr>
          <p:spPr bwMode="auto">
            <a:xfrm>
              <a:off x="1296" y="1968"/>
              <a:ext cx="110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a:t>
              </a:r>
            </a:p>
          </p:txBody>
        </p:sp>
        <p:sp>
          <p:nvSpPr>
            <p:cNvPr id="34867" name="Line 233"/>
            <p:cNvSpPr>
              <a:spLocks noChangeShapeType="1"/>
            </p:cNvSpPr>
            <p:nvPr/>
          </p:nvSpPr>
          <p:spPr bwMode="auto">
            <a:xfrm flipH="1">
              <a:off x="1344" y="2304"/>
              <a:ext cx="100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aphicFrame>
        <p:nvGraphicFramePr>
          <p:cNvPr id="2" name="Group 140">
            <a:extLst>
              <a:ext uri="{FF2B5EF4-FFF2-40B4-BE49-F238E27FC236}">
                <a16:creationId xmlns:a16="http://schemas.microsoft.com/office/drawing/2014/main" id="{D097F242-D3C7-4797-B551-30AA0EB2BB33}"/>
              </a:ext>
            </a:extLst>
          </p:cNvPr>
          <p:cNvGraphicFramePr>
            <a:graphicFrameLocks noGrp="1"/>
          </p:cNvGraphicFramePr>
          <p:nvPr/>
        </p:nvGraphicFramePr>
        <p:xfrm>
          <a:off x="3810000" y="5229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 name="テキスト ボックス 2">
            <a:extLst>
              <a:ext uri="{FF2B5EF4-FFF2-40B4-BE49-F238E27FC236}">
                <a16:creationId xmlns:a16="http://schemas.microsoft.com/office/drawing/2014/main" id="{BE5967E3-3718-4181-AE48-A283E220DE55}"/>
              </a:ext>
            </a:extLst>
          </p:cNvPr>
          <p:cNvSpPr txBox="1"/>
          <p:nvPr/>
        </p:nvSpPr>
        <p:spPr>
          <a:xfrm>
            <a:off x="1825350" y="5397901"/>
            <a:ext cx="1935145" cy="830997"/>
          </a:xfrm>
          <a:prstGeom prst="rect">
            <a:avLst/>
          </a:prstGeom>
          <a:noFill/>
        </p:spPr>
        <p:txBody>
          <a:bodyPr wrap="none" rtlCol="0">
            <a:spAutoFit/>
          </a:bodyPr>
          <a:lstStyle/>
          <a:p>
            <a:r>
              <a:rPr kumimoji="1" lang="ja-JP" altLang="en-US" dirty="0"/>
              <a:t>新規生成した</a:t>
            </a:r>
            <a:endParaRPr kumimoji="1" lang="en-US" altLang="ja-JP" dirty="0"/>
          </a:p>
          <a:p>
            <a:r>
              <a:rPr lang="ja-JP" altLang="en-US" dirty="0"/>
              <a:t>プロセス</a:t>
            </a:r>
            <a:endParaRPr kumimoji="1" lang="ja-JP" altLang="en-US" dirty="0"/>
          </a:p>
        </p:txBody>
      </p:sp>
      <p:sp>
        <p:nvSpPr>
          <p:cNvPr id="4" name="Line 139">
            <a:extLst>
              <a:ext uri="{FF2B5EF4-FFF2-40B4-BE49-F238E27FC236}">
                <a16:creationId xmlns:a16="http://schemas.microsoft.com/office/drawing/2014/main" id="{97DDDFED-DBE3-45BE-B874-C0D16837329A}"/>
              </a:ext>
            </a:extLst>
          </p:cNvPr>
          <p:cNvSpPr>
            <a:spLocks noChangeShapeType="1"/>
          </p:cNvSpPr>
          <p:nvPr/>
        </p:nvSpPr>
        <p:spPr bwMode="auto">
          <a:xfrm flipH="1">
            <a:off x="4724400" y="3352799"/>
            <a:ext cx="3162300" cy="206533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 name="テキスト ボックス 4">
            <a:extLst>
              <a:ext uri="{FF2B5EF4-FFF2-40B4-BE49-F238E27FC236}">
                <a16:creationId xmlns:a16="http://schemas.microsoft.com/office/drawing/2014/main" id="{B7B2AE5C-E91E-4F6B-B23E-2CE13F4E3EE3}"/>
              </a:ext>
            </a:extLst>
          </p:cNvPr>
          <p:cNvSpPr txBox="1"/>
          <p:nvPr/>
        </p:nvSpPr>
        <p:spPr>
          <a:xfrm>
            <a:off x="5506620" y="5351318"/>
            <a:ext cx="2821606" cy="1200329"/>
          </a:xfrm>
          <a:prstGeom prst="rect">
            <a:avLst/>
          </a:prstGeom>
          <a:noFill/>
        </p:spPr>
        <p:txBody>
          <a:bodyPr wrap="none" rtlCol="0">
            <a:spAutoFit/>
          </a:bodyPr>
          <a:lstStyle/>
          <a:p>
            <a:r>
              <a:rPr kumimoji="1" lang="ja-JP" altLang="en-US" dirty="0"/>
              <a:t>新規生成プロセスは</a:t>
            </a:r>
            <a:endParaRPr kumimoji="1" lang="en-US" altLang="ja-JP" dirty="0"/>
          </a:p>
          <a:p>
            <a:r>
              <a:rPr kumimoji="1" lang="ja-JP" altLang="en-US" dirty="0"/>
              <a:t>実行可能キューに</a:t>
            </a:r>
            <a:endParaRPr kumimoji="1" lang="en-US" altLang="ja-JP" dirty="0"/>
          </a:p>
          <a:p>
            <a:r>
              <a:rPr lang="ja-JP" altLang="en-US" dirty="0"/>
              <a:t>加えられる</a:t>
            </a:r>
            <a:endParaRPr kumimoji="1" lang="ja-JP" altLang="en-US" dirty="0"/>
          </a:p>
        </p:txBody>
      </p:sp>
    </p:spTree>
    <p:extLst>
      <p:ext uri="{BB962C8B-B14F-4D97-AF65-F5344CB8AC3E}">
        <p14:creationId xmlns:p14="http://schemas.microsoft.com/office/powerpoint/2010/main" val="3808453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44970"/>
                                        </p:tgtEl>
                                        <p:attrNameLst>
                                          <p:attrName>style.visibility</p:attrName>
                                        </p:attrNameLst>
                                      </p:cBhvr>
                                      <p:to>
                                        <p:strVal val="visible"/>
                                      </p:to>
                                    </p:set>
                                    <p:animEffect transition="in" filter="wipe(right)">
                                      <p:cBhvr>
                                        <p:cTn id="7" dur="500"/>
                                        <p:tgtEl>
                                          <p:spTgt spid="244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4946"/>
                                        </p:tgtEl>
                                        <p:attrNameLst>
                                          <p:attrName>style.visibility</p:attrName>
                                        </p:attrNameLst>
                                      </p:cBhvr>
                                      <p:to>
                                        <p:strVal val="visible"/>
                                      </p:to>
                                    </p:set>
                                    <p:animEffect transition="in" filter="checkerboard(across)">
                                      <p:cBhvr>
                                        <p:cTn id="12" dur="500"/>
                                        <p:tgtEl>
                                          <p:spTgt spid="24494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heckerboard(across)">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right)">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946" grpId="0" animBg="1" autoUpdateAnimBg="0"/>
      <p:bldP spid="3" grpId="0"/>
      <p:bldP spid="4" grpId="0" animBg="1"/>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800100"/>
            <a:ext cx="7772400" cy="762000"/>
          </a:xfrm>
        </p:spPr>
        <p:txBody>
          <a:bodyPr/>
          <a:lstStyle/>
          <a:p>
            <a:pPr eaLnBrk="1" hangingPunct="1"/>
            <a:r>
              <a:rPr lang="ja-JP" altLang="en-US"/>
              <a:t>スケジューリング</a:t>
            </a:r>
            <a:r>
              <a:rPr lang="ja-JP" altLang="en-US" sz="3600">
                <a:latin typeface="Times New Roman" panose="02020603050405020304" pitchFamily="18" charset="0"/>
              </a:rPr>
              <a:t>(</a:t>
            </a:r>
            <a:r>
              <a:rPr lang="en-US" altLang="ja-JP" sz="3600">
                <a:latin typeface="Times New Roman" panose="02020603050405020304" pitchFamily="18" charset="0"/>
              </a:rPr>
              <a:t>scheduling)</a:t>
            </a:r>
            <a:endParaRPr lang="ja-JP" altLang="en-US" sz="3600">
              <a:latin typeface="Times New Roman" panose="02020603050405020304" pitchFamily="18" charset="0"/>
            </a:endParaRPr>
          </a:p>
        </p:txBody>
      </p:sp>
      <p:sp>
        <p:nvSpPr>
          <p:cNvPr id="37891" name="Rectangle 51"/>
          <p:cNvSpPr>
            <a:spLocks noGrp="1" noChangeArrowheads="1"/>
          </p:cNvSpPr>
          <p:nvPr>
            <p:ph type="body" idx="1"/>
          </p:nvPr>
        </p:nvSpPr>
        <p:spPr/>
        <p:txBody>
          <a:bodyPr/>
          <a:lstStyle/>
          <a:p>
            <a:pPr eaLnBrk="1" hangingPunct="1"/>
            <a:r>
              <a:rPr lang="ja-JP" altLang="en-US"/>
              <a:t>スケジューリング</a:t>
            </a:r>
            <a:r>
              <a:rPr lang="ja-JP" altLang="en-US" sz="2800">
                <a:latin typeface="Times New Roman" panose="02020603050405020304" pitchFamily="18" charset="0"/>
              </a:rPr>
              <a:t>(</a:t>
            </a:r>
            <a:r>
              <a:rPr lang="en-US" altLang="ja-JP" sz="2800">
                <a:latin typeface="Times New Roman" panose="02020603050405020304" pitchFamily="18" charset="0"/>
              </a:rPr>
              <a:t>scheduling)</a:t>
            </a:r>
          </a:p>
          <a:p>
            <a:pPr lvl="1" eaLnBrk="1" hangingPunct="1"/>
            <a:r>
              <a:rPr lang="ja-JP" altLang="en-US"/>
              <a:t>次にどのプロセスを実行するかを決定</a:t>
            </a:r>
          </a:p>
        </p:txBody>
      </p:sp>
      <p:graphicFrame>
        <p:nvGraphicFramePr>
          <p:cNvPr id="280579" name="Group 3"/>
          <p:cNvGraphicFramePr>
            <a:graphicFrameLocks noGrp="1"/>
          </p:cNvGraphicFramePr>
          <p:nvPr/>
        </p:nvGraphicFramePr>
        <p:xfrm>
          <a:off x="3733800" y="3505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80589" name="Group 13"/>
          <p:cNvGraphicFramePr>
            <a:graphicFrameLocks noGrp="1"/>
          </p:cNvGraphicFramePr>
          <p:nvPr/>
        </p:nvGraphicFramePr>
        <p:xfrm>
          <a:off x="4953000" y="3505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80599" name="Group 23"/>
          <p:cNvGraphicFramePr>
            <a:graphicFrameLocks noGrp="1"/>
          </p:cNvGraphicFramePr>
          <p:nvPr/>
        </p:nvGraphicFramePr>
        <p:xfrm>
          <a:off x="6172200" y="3505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80613" name="Group 37"/>
          <p:cNvGraphicFramePr>
            <a:graphicFrameLocks noGrp="1"/>
          </p:cNvGraphicFramePr>
          <p:nvPr/>
        </p:nvGraphicFramePr>
        <p:xfrm>
          <a:off x="7391400" y="35052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7932" name="Text Box 47"/>
          <p:cNvSpPr txBox="1">
            <a:spLocks noChangeArrowheads="1"/>
          </p:cNvSpPr>
          <p:nvPr/>
        </p:nvSpPr>
        <p:spPr bwMode="auto">
          <a:xfrm>
            <a:off x="4419600" y="4876800"/>
            <a:ext cx="3405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実行可能状態のプロセス</a:t>
            </a:r>
          </a:p>
        </p:txBody>
      </p:sp>
      <p:sp>
        <p:nvSpPr>
          <p:cNvPr id="37933" name="Rectangle 48"/>
          <p:cNvSpPr>
            <a:spLocks noChangeArrowheads="1"/>
          </p:cNvSpPr>
          <p:nvPr/>
        </p:nvSpPr>
        <p:spPr bwMode="auto">
          <a:xfrm>
            <a:off x="685800" y="4114800"/>
            <a:ext cx="1371600" cy="1143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934" name="Text Box 49"/>
          <p:cNvSpPr txBox="1">
            <a:spLocks noChangeArrowheads="1"/>
          </p:cNvSpPr>
          <p:nvPr/>
        </p:nvSpPr>
        <p:spPr bwMode="auto">
          <a:xfrm>
            <a:off x="609600" y="3505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280628" name="Text Box 52"/>
          <p:cNvSpPr txBox="1">
            <a:spLocks noChangeArrowheads="1"/>
          </p:cNvSpPr>
          <p:nvPr/>
        </p:nvSpPr>
        <p:spPr bwMode="auto">
          <a:xfrm>
            <a:off x="3886200" y="5562600"/>
            <a:ext cx="4240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この中のどれを次に実行する？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0628"/>
                                        </p:tgtEl>
                                        <p:attrNameLst>
                                          <p:attrName>style.visibility</p:attrName>
                                        </p:attrNameLst>
                                      </p:cBhvr>
                                      <p:to>
                                        <p:strVal val="visible"/>
                                      </p:to>
                                    </p:set>
                                    <p:anim calcmode="lin" valueType="num">
                                      <p:cBhvr additive="base">
                                        <p:cTn id="7" dur="500" fill="hold"/>
                                        <p:tgtEl>
                                          <p:spTgt spid="280628"/>
                                        </p:tgtEl>
                                        <p:attrNameLst>
                                          <p:attrName>ppt_x</p:attrName>
                                        </p:attrNameLst>
                                      </p:cBhvr>
                                      <p:tavLst>
                                        <p:tav tm="0">
                                          <p:val>
                                            <p:strVal val="#ppt_x"/>
                                          </p:val>
                                        </p:tav>
                                        <p:tav tm="100000">
                                          <p:val>
                                            <p:strVal val="#ppt_x"/>
                                          </p:val>
                                        </p:tav>
                                      </p:tavLst>
                                    </p:anim>
                                    <p:anim calcmode="lin" valueType="num">
                                      <p:cBhvr additive="base">
                                        <p:cTn id="8" dur="500" fill="hold"/>
                                        <p:tgtEl>
                                          <p:spTgt spid="2806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628"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スケジューリング</a:t>
            </a:r>
            <a:endParaRPr lang="en-US" altLang="ja-JP" sz="3600">
              <a:latin typeface="Times New Roman" panose="02020603050405020304" pitchFamily="18" charset="0"/>
            </a:endParaRPr>
          </a:p>
        </p:txBody>
      </p:sp>
      <p:sp>
        <p:nvSpPr>
          <p:cNvPr id="38915" name="Rectangle 3"/>
          <p:cNvSpPr>
            <a:spLocks noGrp="1" noChangeArrowheads="1"/>
          </p:cNvSpPr>
          <p:nvPr>
            <p:ph type="body" idx="1"/>
          </p:nvPr>
        </p:nvSpPr>
        <p:spPr>
          <a:xfrm>
            <a:off x="685800" y="1600200"/>
            <a:ext cx="7772400" cy="5257800"/>
          </a:xfrm>
        </p:spPr>
        <p:txBody>
          <a:bodyPr/>
          <a:lstStyle/>
          <a:p>
            <a:pPr eaLnBrk="1" hangingPunct="1">
              <a:lnSpc>
                <a:spcPct val="90000"/>
              </a:lnSpc>
            </a:pPr>
            <a:r>
              <a:rPr lang="ja-JP" altLang="en-US">
                <a:latin typeface="Times New Roman" panose="02020603050405020304" pitchFamily="18" charset="0"/>
              </a:rPr>
              <a:t>スケジューリングアルゴリズム選択の指標</a:t>
            </a:r>
            <a:endParaRPr lang="en-US" altLang="ja-JP">
              <a:latin typeface="Times New Roman" panose="02020603050405020304" pitchFamily="18" charset="0"/>
            </a:endParaRPr>
          </a:p>
          <a:p>
            <a:pPr lvl="1" eaLnBrk="1" hangingPunct="1">
              <a:lnSpc>
                <a:spcPct val="90000"/>
              </a:lnSpc>
            </a:pPr>
            <a:r>
              <a:rPr lang="en-US" altLang="ja-JP">
                <a:latin typeface="Times New Roman" panose="02020603050405020304" pitchFamily="18" charset="0"/>
              </a:rPr>
              <a:t>CPU</a:t>
            </a:r>
            <a:r>
              <a:rPr lang="ja-JP" altLang="en-US">
                <a:latin typeface="Times New Roman" panose="02020603050405020304" pitchFamily="18" charset="0"/>
              </a:rPr>
              <a:t>利用率</a:t>
            </a:r>
            <a:r>
              <a:rPr lang="ja-JP" altLang="en-US" sz="2400">
                <a:latin typeface="Times New Roman" panose="02020603050405020304" pitchFamily="18" charset="0"/>
              </a:rPr>
              <a:t>(</a:t>
            </a:r>
            <a:r>
              <a:rPr lang="en-US" altLang="ja-JP" sz="2400">
                <a:latin typeface="Times New Roman" panose="02020603050405020304" pitchFamily="18" charset="0"/>
              </a:rPr>
              <a:t>CPU utilization)</a:t>
            </a:r>
          </a:p>
          <a:p>
            <a:pPr lvl="2" eaLnBrk="1" hangingPunct="1">
              <a:lnSpc>
                <a:spcPct val="90000"/>
              </a:lnSpc>
            </a:pPr>
            <a:r>
              <a:rPr lang="en-US" altLang="ja-JP">
                <a:latin typeface="Times New Roman" panose="02020603050405020304" pitchFamily="18" charset="0"/>
              </a:rPr>
              <a:t>CPU</a:t>
            </a:r>
            <a:r>
              <a:rPr lang="ja-JP" altLang="en-US">
                <a:latin typeface="Times New Roman" panose="02020603050405020304" pitchFamily="18" charset="0"/>
              </a:rPr>
              <a:t>の動作時間 / システム稼働時間</a:t>
            </a:r>
          </a:p>
          <a:p>
            <a:pPr lvl="1" eaLnBrk="1" hangingPunct="1">
              <a:lnSpc>
                <a:spcPct val="90000"/>
              </a:lnSpc>
            </a:pPr>
            <a:r>
              <a:rPr lang="ja-JP" altLang="en-US">
                <a:latin typeface="Times New Roman" panose="02020603050405020304" pitchFamily="18" charset="0"/>
              </a:rPr>
              <a:t>スループット</a:t>
            </a:r>
            <a:r>
              <a:rPr lang="ja-JP" altLang="en-US" sz="2400">
                <a:latin typeface="Times New Roman" panose="02020603050405020304" pitchFamily="18" charset="0"/>
              </a:rPr>
              <a:t>(</a:t>
            </a:r>
            <a:r>
              <a:rPr lang="en-US" altLang="ja-JP" sz="2400">
                <a:latin typeface="Times New Roman" panose="02020603050405020304" pitchFamily="18" charset="0"/>
              </a:rPr>
              <a:t>throughput)</a:t>
            </a:r>
          </a:p>
          <a:p>
            <a:pPr lvl="2" eaLnBrk="1" hangingPunct="1">
              <a:lnSpc>
                <a:spcPct val="90000"/>
              </a:lnSpc>
            </a:pPr>
            <a:r>
              <a:rPr lang="en-US" altLang="ja-JP">
                <a:latin typeface="Times New Roman" panose="02020603050405020304" pitchFamily="18" charset="0"/>
              </a:rPr>
              <a:t>CPU</a:t>
            </a:r>
            <a:r>
              <a:rPr lang="ja-JP" altLang="en-US">
                <a:latin typeface="Times New Roman" panose="02020603050405020304" pitchFamily="18" charset="0"/>
              </a:rPr>
              <a:t>が単位時間当たりに完了するプロセス数</a:t>
            </a:r>
          </a:p>
          <a:p>
            <a:pPr lvl="1" eaLnBrk="1" hangingPunct="1">
              <a:lnSpc>
                <a:spcPct val="90000"/>
              </a:lnSpc>
            </a:pPr>
            <a:r>
              <a:rPr lang="ja-JP" altLang="en-US">
                <a:latin typeface="Times New Roman" panose="02020603050405020304" pitchFamily="18" charset="0"/>
              </a:rPr>
              <a:t>ターンアラウンド時間</a:t>
            </a:r>
            <a:r>
              <a:rPr lang="ja-JP" altLang="en-US" sz="2400">
                <a:latin typeface="Times New Roman" panose="02020603050405020304" pitchFamily="18" charset="0"/>
              </a:rPr>
              <a:t>(</a:t>
            </a:r>
            <a:r>
              <a:rPr lang="en-US" altLang="ja-JP" sz="2400">
                <a:latin typeface="Times New Roman" panose="02020603050405020304" pitchFamily="18" charset="0"/>
              </a:rPr>
              <a:t>turnarround time)</a:t>
            </a:r>
          </a:p>
          <a:p>
            <a:pPr lvl="2" eaLnBrk="1" hangingPunct="1">
              <a:lnSpc>
                <a:spcPct val="90000"/>
              </a:lnSpc>
            </a:pPr>
            <a:r>
              <a:rPr lang="ja-JP" altLang="en-US">
                <a:latin typeface="Times New Roman" panose="02020603050405020304" pitchFamily="18" charset="0"/>
              </a:rPr>
              <a:t>プロセス実行要求から完了するまでの時間</a:t>
            </a:r>
          </a:p>
          <a:p>
            <a:pPr lvl="1" eaLnBrk="1" hangingPunct="1">
              <a:lnSpc>
                <a:spcPct val="90000"/>
              </a:lnSpc>
            </a:pPr>
            <a:r>
              <a:rPr lang="ja-JP" altLang="en-US">
                <a:latin typeface="Times New Roman" panose="02020603050405020304" pitchFamily="18" charset="0"/>
              </a:rPr>
              <a:t>待ち時間</a:t>
            </a:r>
            <a:r>
              <a:rPr lang="ja-JP" altLang="en-US" sz="2400">
                <a:latin typeface="Times New Roman" panose="02020603050405020304" pitchFamily="18" charset="0"/>
              </a:rPr>
              <a:t>(</a:t>
            </a:r>
            <a:r>
              <a:rPr lang="en-US" altLang="ja-JP" sz="2400">
                <a:latin typeface="Times New Roman" panose="02020603050405020304" pitchFamily="18" charset="0"/>
              </a:rPr>
              <a:t>waiting time)</a:t>
            </a:r>
          </a:p>
          <a:p>
            <a:pPr lvl="2" eaLnBrk="1" hangingPunct="1">
              <a:lnSpc>
                <a:spcPct val="90000"/>
              </a:lnSpc>
            </a:pPr>
            <a:r>
              <a:rPr lang="ja-JP" altLang="en-US">
                <a:latin typeface="Times New Roman" panose="02020603050405020304" pitchFamily="18" charset="0"/>
              </a:rPr>
              <a:t>プロセスが完了するまでに実行可能キューで待つ時間</a:t>
            </a:r>
          </a:p>
          <a:p>
            <a:pPr lvl="1" eaLnBrk="1" hangingPunct="1">
              <a:lnSpc>
                <a:spcPct val="90000"/>
              </a:lnSpc>
            </a:pPr>
            <a:r>
              <a:rPr lang="ja-JP" altLang="en-US">
                <a:latin typeface="Times New Roman" panose="02020603050405020304" pitchFamily="18" charset="0"/>
              </a:rPr>
              <a:t>応答時間</a:t>
            </a:r>
            <a:r>
              <a:rPr lang="ja-JP" altLang="en-US" sz="2400">
                <a:latin typeface="Times New Roman" panose="02020603050405020304" pitchFamily="18" charset="0"/>
              </a:rPr>
              <a:t>(</a:t>
            </a:r>
            <a:r>
              <a:rPr lang="en-US" altLang="ja-JP" sz="2400">
                <a:latin typeface="Times New Roman" panose="02020603050405020304" pitchFamily="18" charset="0"/>
              </a:rPr>
              <a:t>response time)</a:t>
            </a:r>
          </a:p>
          <a:p>
            <a:pPr lvl="2" eaLnBrk="1" hangingPunct="1">
              <a:lnSpc>
                <a:spcPct val="90000"/>
              </a:lnSpc>
            </a:pPr>
            <a:r>
              <a:rPr lang="ja-JP" altLang="en-US">
                <a:latin typeface="Times New Roman" panose="02020603050405020304" pitchFamily="18" charset="0"/>
              </a:rPr>
              <a:t>プロセス実行要求から応答開始までの時間</a:t>
            </a:r>
          </a:p>
        </p:txBody>
      </p:sp>
    </p:spTree>
    <p:extLst>
      <p:ext uri="{BB962C8B-B14F-4D97-AF65-F5344CB8AC3E}">
        <p14:creationId xmlns:p14="http://schemas.microsoft.com/office/powerpoint/2010/main" val="1043521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0" y="800100"/>
            <a:ext cx="7772400" cy="762000"/>
          </a:xfrm>
        </p:spPr>
        <p:txBody>
          <a:bodyPr/>
          <a:lstStyle/>
          <a:p>
            <a:pPr eaLnBrk="1" hangingPunct="1"/>
            <a:r>
              <a:rPr lang="ja-JP" altLang="en-US">
                <a:latin typeface="Times New Roman" panose="02020603050405020304" pitchFamily="18" charset="0"/>
              </a:rPr>
              <a:t>スケジューリング</a:t>
            </a:r>
            <a:endParaRPr lang="en-US" altLang="ja-JP" sz="3600">
              <a:latin typeface="Times New Roman" panose="02020603050405020304" pitchFamily="18" charset="0"/>
            </a:endParaRPr>
          </a:p>
        </p:txBody>
      </p:sp>
      <p:cxnSp>
        <p:nvCxnSpPr>
          <p:cNvPr id="3" name="直線矢印コネクタ 2">
            <a:extLst>
              <a:ext uri="{FF2B5EF4-FFF2-40B4-BE49-F238E27FC236}">
                <a16:creationId xmlns:a16="http://schemas.microsoft.com/office/drawing/2014/main" id="{E6DF3046-A0BC-4BAF-B59F-4B8CF29011AF}"/>
              </a:ext>
            </a:extLst>
          </p:cNvPr>
          <p:cNvCxnSpPr/>
          <p:nvPr/>
        </p:nvCxnSpPr>
        <p:spPr bwMode="auto">
          <a:xfrm>
            <a:off x="899592" y="4206060"/>
            <a:ext cx="1980000" cy="0"/>
          </a:xfrm>
          <a:prstGeom prst="straightConnector1">
            <a:avLst/>
          </a:prstGeom>
          <a:solidFill>
            <a:schemeClr val="accent1"/>
          </a:solidFill>
          <a:ln w="44450" cap="flat" cmpd="sng" algn="ctr">
            <a:solidFill>
              <a:schemeClr val="accent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矢印コネクタ 7">
            <a:extLst>
              <a:ext uri="{FF2B5EF4-FFF2-40B4-BE49-F238E27FC236}">
                <a16:creationId xmlns:a16="http://schemas.microsoft.com/office/drawing/2014/main" id="{658B118B-C844-44B2-89B1-CE60DC4FA646}"/>
              </a:ext>
            </a:extLst>
          </p:cNvPr>
          <p:cNvCxnSpPr/>
          <p:nvPr/>
        </p:nvCxnSpPr>
        <p:spPr bwMode="auto">
          <a:xfrm>
            <a:off x="2879812" y="4206060"/>
            <a:ext cx="1620000" cy="0"/>
          </a:xfrm>
          <a:prstGeom prst="straightConnector1">
            <a:avLst/>
          </a:prstGeom>
          <a:solidFill>
            <a:schemeClr val="accent1"/>
          </a:solidFill>
          <a:ln w="444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a:extLst>
              <a:ext uri="{FF2B5EF4-FFF2-40B4-BE49-F238E27FC236}">
                <a16:creationId xmlns:a16="http://schemas.microsoft.com/office/drawing/2014/main" id="{2EEAA265-9766-4B8F-97E7-A5B75FEE4B8F}"/>
              </a:ext>
            </a:extLst>
          </p:cNvPr>
          <p:cNvCxnSpPr/>
          <p:nvPr/>
        </p:nvCxnSpPr>
        <p:spPr bwMode="auto">
          <a:xfrm>
            <a:off x="4499812" y="4206060"/>
            <a:ext cx="1980000" cy="11122"/>
          </a:xfrm>
          <a:prstGeom prst="straightConnector1">
            <a:avLst/>
          </a:prstGeom>
          <a:solidFill>
            <a:schemeClr val="accent1"/>
          </a:solidFill>
          <a:ln w="44450" cap="flat" cmpd="sng" algn="ctr">
            <a:solidFill>
              <a:schemeClr val="accent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72FCA789-9CB4-49A5-9FB0-DF6843701C39}"/>
              </a:ext>
            </a:extLst>
          </p:cNvPr>
          <p:cNvCxnSpPr/>
          <p:nvPr/>
        </p:nvCxnSpPr>
        <p:spPr bwMode="auto">
          <a:xfrm>
            <a:off x="6479812" y="4206060"/>
            <a:ext cx="1620000" cy="0"/>
          </a:xfrm>
          <a:prstGeom prst="straightConnector1">
            <a:avLst/>
          </a:prstGeom>
          <a:solidFill>
            <a:schemeClr val="accent1"/>
          </a:solidFill>
          <a:ln w="444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a:extLst>
              <a:ext uri="{FF2B5EF4-FFF2-40B4-BE49-F238E27FC236}">
                <a16:creationId xmlns:a16="http://schemas.microsoft.com/office/drawing/2014/main" id="{4F37195C-D4D4-455B-AC2E-B2A18C29774D}"/>
              </a:ext>
            </a:extLst>
          </p:cNvPr>
          <p:cNvCxnSpPr/>
          <p:nvPr/>
        </p:nvCxnSpPr>
        <p:spPr bwMode="auto">
          <a:xfrm>
            <a:off x="683568" y="2378980"/>
            <a:ext cx="720000" cy="0"/>
          </a:xfrm>
          <a:prstGeom prst="straightConnector1">
            <a:avLst/>
          </a:prstGeom>
          <a:solidFill>
            <a:schemeClr val="accent1"/>
          </a:solidFill>
          <a:ln w="44450" cap="flat" cmpd="sng" algn="ctr">
            <a:solidFill>
              <a:schemeClr val="accent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a:extLst>
              <a:ext uri="{FF2B5EF4-FFF2-40B4-BE49-F238E27FC236}">
                <a16:creationId xmlns:a16="http://schemas.microsoft.com/office/drawing/2014/main" id="{18396B51-60AD-4CD2-87BE-88EE3FF278F2}"/>
              </a:ext>
            </a:extLst>
          </p:cNvPr>
          <p:cNvCxnSpPr/>
          <p:nvPr/>
        </p:nvCxnSpPr>
        <p:spPr bwMode="auto">
          <a:xfrm>
            <a:off x="683568" y="1874924"/>
            <a:ext cx="720000" cy="0"/>
          </a:xfrm>
          <a:prstGeom prst="straightConnector1">
            <a:avLst/>
          </a:prstGeom>
          <a:solidFill>
            <a:schemeClr val="accent1"/>
          </a:solidFill>
          <a:ln w="444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a:extLst>
              <a:ext uri="{FF2B5EF4-FFF2-40B4-BE49-F238E27FC236}">
                <a16:creationId xmlns:a16="http://schemas.microsoft.com/office/drawing/2014/main" id="{752A2D9E-9AB8-4DD5-B2EF-8A7C46B1078F}"/>
              </a:ext>
            </a:extLst>
          </p:cNvPr>
          <p:cNvSpPr txBox="1"/>
          <p:nvPr/>
        </p:nvSpPr>
        <p:spPr>
          <a:xfrm>
            <a:off x="1437346" y="1607111"/>
            <a:ext cx="1107996" cy="461665"/>
          </a:xfrm>
          <a:prstGeom prst="rect">
            <a:avLst/>
          </a:prstGeom>
          <a:noFill/>
        </p:spPr>
        <p:txBody>
          <a:bodyPr wrap="none" rtlCol="0">
            <a:spAutoFit/>
          </a:bodyPr>
          <a:lstStyle/>
          <a:p>
            <a:r>
              <a:rPr kumimoji="1" lang="ja-JP" altLang="en-US" dirty="0"/>
              <a:t>実行中</a:t>
            </a:r>
          </a:p>
        </p:txBody>
      </p:sp>
      <p:sp>
        <p:nvSpPr>
          <p:cNvPr id="12" name="テキスト ボックス 11">
            <a:extLst>
              <a:ext uri="{FF2B5EF4-FFF2-40B4-BE49-F238E27FC236}">
                <a16:creationId xmlns:a16="http://schemas.microsoft.com/office/drawing/2014/main" id="{6EED293D-E8ED-432D-8C18-FCF836273C88}"/>
              </a:ext>
            </a:extLst>
          </p:cNvPr>
          <p:cNvSpPr txBox="1"/>
          <p:nvPr/>
        </p:nvSpPr>
        <p:spPr>
          <a:xfrm>
            <a:off x="1437346" y="2141831"/>
            <a:ext cx="1415772" cy="461665"/>
          </a:xfrm>
          <a:prstGeom prst="rect">
            <a:avLst/>
          </a:prstGeom>
          <a:noFill/>
        </p:spPr>
        <p:txBody>
          <a:bodyPr wrap="none" rtlCol="0">
            <a:spAutoFit/>
          </a:bodyPr>
          <a:lstStyle/>
          <a:p>
            <a:r>
              <a:rPr kumimoji="1" lang="ja-JP" altLang="en-US" dirty="0"/>
              <a:t>実行可能</a:t>
            </a:r>
          </a:p>
        </p:txBody>
      </p:sp>
      <p:sp>
        <p:nvSpPr>
          <p:cNvPr id="17" name="吹き出し: 角を丸めた四角形 16">
            <a:extLst>
              <a:ext uri="{FF2B5EF4-FFF2-40B4-BE49-F238E27FC236}">
                <a16:creationId xmlns:a16="http://schemas.microsoft.com/office/drawing/2014/main" id="{5E1DC92A-1CDE-48B9-87E7-70D863D8A01E}"/>
              </a:ext>
            </a:extLst>
          </p:cNvPr>
          <p:cNvSpPr/>
          <p:nvPr/>
        </p:nvSpPr>
        <p:spPr bwMode="auto">
          <a:xfrm>
            <a:off x="3042769" y="3065947"/>
            <a:ext cx="2664296" cy="648069"/>
          </a:xfrm>
          <a:prstGeom prst="wedgeRoundRectCallout">
            <a:avLst>
              <a:gd name="adj1" fmla="val -25366"/>
              <a:gd name="adj2" fmla="val 113082"/>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今から出力します</a:t>
            </a:r>
          </a:p>
        </p:txBody>
      </p:sp>
      <p:sp>
        <p:nvSpPr>
          <p:cNvPr id="25" name="吹き出し: 角を丸めた四角形 24">
            <a:extLst>
              <a:ext uri="{FF2B5EF4-FFF2-40B4-BE49-F238E27FC236}">
                <a16:creationId xmlns:a16="http://schemas.microsoft.com/office/drawing/2014/main" id="{9DC66D20-4EE1-490F-8E5F-57B79A7FA0A5}"/>
              </a:ext>
            </a:extLst>
          </p:cNvPr>
          <p:cNvSpPr/>
          <p:nvPr/>
        </p:nvSpPr>
        <p:spPr bwMode="auto">
          <a:xfrm>
            <a:off x="504702" y="3193001"/>
            <a:ext cx="898866" cy="648069"/>
          </a:xfrm>
          <a:prstGeom prst="wedgeRoundRectCallout">
            <a:avLst>
              <a:gd name="adj1" fmla="val -7922"/>
              <a:gd name="adj2" fmla="val 99771"/>
              <a:gd name="adj3" fmla="val 16667"/>
            </a:avLst>
          </a:prstGeom>
          <a:solidFill>
            <a:srgbClr val="00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開始</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26" name="吹き出し: 角を丸めた四角形 25">
            <a:extLst>
              <a:ext uri="{FF2B5EF4-FFF2-40B4-BE49-F238E27FC236}">
                <a16:creationId xmlns:a16="http://schemas.microsoft.com/office/drawing/2014/main" id="{5C48CF61-BD7C-43D2-8031-EA4437E5BD48}"/>
              </a:ext>
            </a:extLst>
          </p:cNvPr>
          <p:cNvSpPr/>
          <p:nvPr/>
        </p:nvSpPr>
        <p:spPr bwMode="auto">
          <a:xfrm>
            <a:off x="7709018" y="3193000"/>
            <a:ext cx="898866" cy="648069"/>
          </a:xfrm>
          <a:prstGeom prst="wedgeRoundRectCallout">
            <a:avLst>
              <a:gd name="adj1" fmla="val -7922"/>
              <a:gd name="adj2" fmla="val 99771"/>
              <a:gd name="adj3" fmla="val 16667"/>
            </a:avLst>
          </a:prstGeom>
          <a:solidFill>
            <a:srgbClr val="00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終了</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cxnSp>
        <p:nvCxnSpPr>
          <p:cNvPr id="24" name="直線矢印コネクタ 23">
            <a:extLst>
              <a:ext uri="{FF2B5EF4-FFF2-40B4-BE49-F238E27FC236}">
                <a16:creationId xmlns:a16="http://schemas.microsoft.com/office/drawing/2014/main" id="{163BB5BE-DA04-4DDD-9ADA-A2F7CC46AB93}"/>
              </a:ext>
            </a:extLst>
          </p:cNvPr>
          <p:cNvCxnSpPr/>
          <p:nvPr/>
        </p:nvCxnSpPr>
        <p:spPr bwMode="auto">
          <a:xfrm>
            <a:off x="899592" y="4611228"/>
            <a:ext cx="7200220" cy="0"/>
          </a:xfrm>
          <a:prstGeom prst="straightConnector1">
            <a:avLst/>
          </a:prstGeom>
          <a:solidFill>
            <a:schemeClr val="accent1"/>
          </a:solidFill>
          <a:ln w="285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テキスト ボックス 26">
            <a:extLst>
              <a:ext uri="{FF2B5EF4-FFF2-40B4-BE49-F238E27FC236}">
                <a16:creationId xmlns:a16="http://schemas.microsoft.com/office/drawing/2014/main" id="{CA8A0554-6BD9-4976-AEF1-44168C7ED927}"/>
              </a:ext>
            </a:extLst>
          </p:cNvPr>
          <p:cNvSpPr txBox="1"/>
          <p:nvPr/>
        </p:nvSpPr>
        <p:spPr>
          <a:xfrm>
            <a:off x="5709334" y="4707869"/>
            <a:ext cx="2898550" cy="461665"/>
          </a:xfrm>
          <a:prstGeom prst="rect">
            <a:avLst/>
          </a:prstGeom>
          <a:noFill/>
        </p:spPr>
        <p:txBody>
          <a:bodyPr wrap="none" rtlCol="0">
            <a:spAutoFit/>
          </a:bodyPr>
          <a:lstStyle/>
          <a:p>
            <a:r>
              <a:rPr kumimoji="1" lang="ja-JP" altLang="en-US" dirty="0"/>
              <a:t>ターンアラウンド時間</a:t>
            </a:r>
          </a:p>
        </p:txBody>
      </p:sp>
      <p:cxnSp>
        <p:nvCxnSpPr>
          <p:cNvPr id="30" name="直線矢印コネクタ 29">
            <a:extLst>
              <a:ext uri="{FF2B5EF4-FFF2-40B4-BE49-F238E27FC236}">
                <a16:creationId xmlns:a16="http://schemas.microsoft.com/office/drawing/2014/main" id="{49ECCAA2-C4A5-451D-A936-2CD40D859AF3}"/>
              </a:ext>
            </a:extLst>
          </p:cNvPr>
          <p:cNvCxnSpPr/>
          <p:nvPr/>
        </p:nvCxnSpPr>
        <p:spPr bwMode="auto">
          <a:xfrm>
            <a:off x="899592" y="5403316"/>
            <a:ext cx="1980000" cy="0"/>
          </a:xfrm>
          <a:prstGeom prst="straightConnector1">
            <a:avLst/>
          </a:prstGeom>
          <a:solidFill>
            <a:schemeClr val="accent1"/>
          </a:solidFill>
          <a:ln w="28575" cap="flat" cmpd="sng" algn="ctr">
            <a:solidFill>
              <a:srgbClr val="92D05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a:extLst>
              <a:ext uri="{FF2B5EF4-FFF2-40B4-BE49-F238E27FC236}">
                <a16:creationId xmlns:a16="http://schemas.microsoft.com/office/drawing/2014/main" id="{608C5355-63E6-4D56-BAB8-D527FC38AA00}"/>
              </a:ext>
            </a:extLst>
          </p:cNvPr>
          <p:cNvCxnSpPr/>
          <p:nvPr/>
        </p:nvCxnSpPr>
        <p:spPr bwMode="auto">
          <a:xfrm>
            <a:off x="4499702" y="5423010"/>
            <a:ext cx="1980000" cy="0"/>
          </a:xfrm>
          <a:prstGeom prst="straightConnector1">
            <a:avLst/>
          </a:prstGeom>
          <a:solidFill>
            <a:schemeClr val="accent1"/>
          </a:solidFill>
          <a:ln w="28575" cap="flat" cmpd="sng" algn="ctr">
            <a:solidFill>
              <a:srgbClr val="92D05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a:extLst>
              <a:ext uri="{FF2B5EF4-FFF2-40B4-BE49-F238E27FC236}">
                <a16:creationId xmlns:a16="http://schemas.microsoft.com/office/drawing/2014/main" id="{6DB22BC1-81DE-415B-B2CC-5E8F90ED8A0D}"/>
              </a:ext>
            </a:extLst>
          </p:cNvPr>
          <p:cNvSpPr txBox="1"/>
          <p:nvPr/>
        </p:nvSpPr>
        <p:spPr>
          <a:xfrm>
            <a:off x="5724128" y="5574669"/>
            <a:ext cx="1374094" cy="461665"/>
          </a:xfrm>
          <a:prstGeom prst="rect">
            <a:avLst/>
          </a:prstGeom>
          <a:noFill/>
        </p:spPr>
        <p:txBody>
          <a:bodyPr wrap="none" rtlCol="0">
            <a:spAutoFit/>
          </a:bodyPr>
          <a:lstStyle/>
          <a:p>
            <a:r>
              <a:rPr lang="ja-JP" altLang="en-US" dirty="0">
                <a:solidFill>
                  <a:srgbClr val="92D050"/>
                </a:solidFill>
              </a:rPr>
              <a:t>待ち</a:t>
            </a:r>
            <a:r>
              <a:rPr kumimoji="1" lang="ja-JP" altLang="en-US" dirty="0">
                <a:solidFill>
                  <a:srgbClr val="92D050"/>
                </a:solidFill>
              </a:rPr>
              <a:t>時間</a:t>
            </a:r>
          </a:p>
        </p:txBody>
      </p:sp>
      <p:cxnSp>
        <p:nvCxnSpPr>
          <p:cNvPr id="34" name="直線矢印コネクタ 33">
            <a:extLst>
              <a:ext uri="{FF2B5EF4-FFF2-40B4-BE49-F238E27FC236}">
                <a16:creationId xmlns:a16="http://schemas.microsoft.com/office/drawing/2014/main" id="{4C22D496-2381-4B31-B847-3C6328ED384D}"/>
              </a:ext>
            </a:extLst>
          </p:cNvPr>
          <p:cNvCxnSpPr/>
          <p:nvPr/>
        </p:nvCxnSpPr>
        <p:spPr bwMode="auto">
          <a:xfrm>
            <a:off x="901584" y="6156510"/>
            <a:ext cx="2806320" cy="0"/>
          </a:xfrm>
          <a:prstGeom prst="straightConnector1">
            <a:avLst/>
          </a:prstGeom>
          <a:solidFill>
            <a:schemeClr val="accent1"/>
          </a:solidFill>
          <a:ln w="28575" cap="flat" cmpd="sng" algn="ctr">
            <a:solidFill>
              <a:srgbClr val="FFFF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テキスト ボックス 34">
            <a:extLst>
              <a:ext uri="{FF2B5EF4-FFF2-40B4-BE49-F238E27FC236}">
                <a16:creationId xmlns:a16="http://schemas.microsoft.com/office/drawing/2014/main" id="{2C9B9B81-86D0-4903-B4C9-8D01AFBCFD4D}"/>
              </a:ext>
            </a:extLst>
          </p:cNvPr>
          <p:cNvSpPr txBox="1"/>
          <p:nvPr/>
        </p:nvSpPr>
        <p:spPr>
          <a:xfrm>
            <a:off x="5711326" y="6253151"/>
            <a:ext cx="1415772" cy="461665"/>
          </a:xfrm>
          <a:prstGeom prst="rect">
            <a:avLst/>
          </a:prstGeom>
          <a:noFill/>
        </p:spPr>
        <p:txBody>
          <a:bodyPr wrap="none" rtlCol="0">
            <a:spAutoFit/>
          </a:bodyPr>
          <a:lstStyle/>
          <a:p>
            <a:r>
              <a:rPr lang="ja-JP" altLang="en-US" dirty="0">
                <a:solidFill>
                  <a:srgbClr val="FFFF00"/>
                </a:solidFill>
              </a:rPr>
              <a:t>応答</a:t>
            </a:r>
            <a:r>
              <a:rPr kumimoji="1" lang="ja-JP" altLang="en-US" dirty="0">
                <a:solidFill>
                  <a:srgbClr val="FFFF00"/>
                </a:solidFill>
              </a:rPr>
              <a:t>時間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checkerboard(across)">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checkerboard(across)">
                                      <p:cBhvr>
                                        <p:cTn id="29" dur="5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checkerboard(across)">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37"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barn(outVertical)">
                                      <p:cBhvr>
                                        <p:cTn id="39" dur="500"/>
                                        <p:tgtEl>
                                          <p:spTgt spid="24"/>
                                        </p:tgtEl>
                                      </p:cBhvr>
                                    </p:animEffect>
                                  </p:childTnLst>
                                </p:cTn>
                              </p:par>
                            </p:childTnLst>
                          </p:cTn>
                        </p:par>
                        <p:par>
                          <p:cTn id="40" fill="hold">
                            <p:stCondLst>
                              <p:cond delay="500"/>
                            </p:stCondLst>
                            <p:childTnLst>
                              <p:par>
                                <p:cTn id="41" presetID="5" presetClass="entr" presetSubtype="1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checkerboard(across)">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37" fill="hold" nodeType="click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barn(outVertical)">
                                      <p:cBhvr>
                                        <p:cTn id="48" dur="500"/>
                                        <p:tgtEl>
                                          <p:spTgt spid="30"/>
                                        </p:tgtEl>
                                      </p:cBhvr>
                                    </p:animEffect>
                                  </p:childTnLst>
                                </p:cTn>
                              </p:par>
                              <p:par>
                                <p:cTn id="49" presetID="16" presetClass="entr" presetSubtype="37" fill="hold" nodeType="with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barn(outVertical)">
                                      <p:cBhvr>
                                        <p:cTn id="51" dur="500"/>
                                        <p:tgtEl>
                                          <p:spTgt spid="32"/>
                                        </p:tgtEl>
                                      </p:cBhvr>
                                    </p:animEffect>
                                  </p:childTnLst>
                                </p:cTn>
                              </p:par>
                            </p:childTnLst>
                          </p:cTn>
                        </p:par>
                        <p:par>
                          <p:cTn id="52" fill="hold">
                            <p:stCondLst>
                              <p:cond delay="500"/>
                            </p:stCondLst>
                            <p:childTnLst>
                              <p:par>
                                <p:cTn id="53" presetID="5" presetClass="entr" presetSubtype="10" fill="hold" grpId="0"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checkerboard(across)">
                                      <p:cBhvr>
                                        <p:cTn id="55" dur="500"/>
                                        <p:tgtEl>
                                          <p:spTgt spid="33"/>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37" fill="hold" nodeType="click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barn(outVertical)">
                                      <p:cBhvr>
                                        <p:cTn id="60" dur="500"/>
                                        <p:tgtEl>
                                          <p:spTgt spid="34"/>
                                        </p:tgtEl>
                                      </p:cBhvr>
                                    </p:animEffect>
                                  </p:childTnLst>
                                </p:cTn>
                              </p:par>
                            </p:childTnLst>
                          </p:cTn>
                        </p:par>
                        <p:par>
                          <p:cTn id="61" fill="hold">
                            <p:stCondLst>
                              <p:cond delay="500"/>
                            </p:stCondLst>
                            <p:childTnLst>
                              <p:par>
                                <p:cTn id="62" presetID="5" presetClass="entr" presetSubtype="10"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checkerboard(across)">
                                      <p:cBhvr>
                                        <p:cTn id="64"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5" grpId="0" animBg="1"/>
      <p:bldP spid="26" grpId="0" animBg="1"/>
      <p:bldP spid="27" grpId="0"/>
      <p:bldP spid="33" grpId="0"/>
      <p:bldP spid="3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ja-JP" altLang="en-US"/>
              <a:t>スケジューリング</a:t>
            </a:r>
          </a:p>
        </p:txBody>
      </p:sp>
      <p:sp>
        <p:nvSpPr>
          <p:cNvPr id="39939" name="Rectangle 3"/>
          <p:cNvSpPr>
            <a:spLocks noGrp="1" noChangeArrowheads="1"/>
          </p:cNvSpPr>
          <p:nvPr>
            <p:ph type="body" idx="1"/>
          </p:nvPr>
        </p:nvSpPr>
        <p:spPr>
          <a:xfrm>
            <a:off x="685800" y="1981200"/>
            <a:ext cx="7772400" cy="762000"/>
          </a:xfrm>
        </p:spPr>
        <p:txBody>
          <a:bodyPr/>
          <a:lstStyle/>
          <a:p>
            <a:pPr eaLnBrk="1" hangingPunct="1"/>
            <a:r>
              <a:rPr lang="ja-JP" altLang="en-US"/>
              <a:t>良いスケジューリングアルゴリズム</a:t>
            </a:r>
          </a:p>
        </p:txBody>
      </p:sp>
      <p:graphicFrame>
        <p:nvGraphicFramePr>
          <p:cNvPr id="285730" name="Group 34"/>
          <p:cNvGraphicFramePr>
            <a:graphicFrameLocks noGrp="1"/>
          </p:cNvGraphicFramePr>
          <p:nvPr/>
        </p:nvGraphicFramePr>
        <p:xfrm>
          <a:off x="1676400" y="2819400"/>
          <a:ext cx="4495800" cy="2590800"/>
        </p:xfrm>
        <a:graphic>
          <a:graphicData uri="http://schemas.openxmlformats.org/drawingml/2006/table">
            <a:tbl>
              <a:tblPr/>
              <a:tblGrid>
                <a:gridCol w="34290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tblGrid>
              <a:tr h="2968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CPU</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利用率</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最大</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68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スループット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最大</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65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ターンアラウンド時間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最小</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8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待ち時間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最小</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8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応答時間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最小</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85731" name="Text Box 35"/>
          <p:cNvSpPr txBox="1">
            <a:spLocks noChangeArrowheads="1"/>
          </p:cNvSpPr>
          <p:nvPr/>
        </p:nvSpPr>
        <p:spPr bwMode="auto">
          <a:xfrm>
            <a:off x="1371600" y="5715000"/>
            <a:ext cx="6740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しかしこれら全てを同時に満たすのは難しい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5731"/>
                                        </p:tgtEl>
                                        <p:attrNameLst>
                                          <p:attrName>style.visibility</p:attrName>
                                        </p:attrNameLst>
                                      </p:cBhvr>
                                      <p:to>
                                        <p:strVal val="visible"/>
                                      </p:to>
                                    </p:set>
                                    <p:anim calcmode="lin" valueType="num">
                                      <p:cBhvr additive="base">
                                        <p:cTn id="7" dur="500" fill="hold"/>
                                        <p:tgtEl>
                                          <p:spTgt spid="285731"/>
                                        </p:tgtEl>
                                        <p:attrNameLst>
                                          <p:attrName>ppt_x</p:attrName>
                                        </p:attrNameLst>
                                      </p:cBhvr>
                                      <p:tavLst>
                                        <p:tav tm="0">
                                          <p:val>
                                            <p:strVal val="#ppt_x"/>
                                          </p:val>
                                        </p:tav>
                                        <p:tav tm="100000">
                                          <p:val>
                                            <p:strVal val="#ppt_x"/>
                                          </p:val>
                                        </p:tav>
                                      </p:tavLst>
                                    </p:anim>
                                    <p:anim calcmode="lin" valueType="num">
                                      <p:cBhvr additive="base">
                                        <p:cTn id="8" dur="500" fill="hold"/>
                                        <p:tgtEl>
                                          <p:spTgt spid="2857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31"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スケジューリングアルゴリズム</a:t>
            </a:r>
          </a:p>
        </p:txBody>
      </p:sp>
      <p:sp>
        <p:nvSpPr>
          <p:cNvPr id="40963" name="Rectangle 37"/>
          <p:cNvSpPr>
            <a:spLocks noGrp="1" noChangeArrowheads="1"/>
          </p:cNvSpPr>
          <p:nvPr>
            <p:ph type="body" idx="1"/>
          </p:nvPr>
        </p:nvSpPr>
        <p:spPr/>
        <p:txBody>
          <a:bodyPr/>
          <a:lstStyle/>
          <a:p>
            <a:pPr eaLnBrk="1" hangingPunct="1"/>
            <a:r>
              <a:rPr lang="ja-JP" altLang="en-US">
                <a:latin typeface="Times New Roman" panose="02020603050405020304" pitchFamily="18" charset="0"/>
              </a:rPr>
              <a:t>実行するプロセスの決定の仕方</a:t>
            </a:r>
          </a:p>
          <a:p>
            <a:pPr lvl="1" eaLnBrk="1" hangingPunct="1"/>
            <a:r>
              <a:rPr lang="ja-JP" altLang="en-US">
                <a:latin typeface="Times New Roman" panose="02020603050405020304" pitchFamily="18" charset="0"/>
              </a:rPr>
              <a:t>到着順</a:t>
            </a:r>
            <a:r>
              <a:rPr lang="ja-JP" altLang="en-US" sz="2400">
                <a:latin typeface="Times New Roman" panose="02020603050405020304" pitchFamily="18" charset="0"/>
              </a:rPr>
              <a:t>(</a:t>
            </a:r>
            <a:r>
              <a:rPr lang="en-US" altLang="ja-JP" sz="2400">
                <a:latin typeface="Times New Roman" panose="02020603050405020304" pitchFamily="18" charset="0"/>
              </a:rPr>
              <a:t>first come first service)</a:t>
            </a:r>
          </a:p>
          <a:p>
            <a:pPr lvl="1" eaLnBrk="1" hangingPunct="1"/>
            <a:r>
              <a:rPr lang="ja-JP" altLang="en-US">
                <a:latin typeface="Times New Roman" panose="02020603050405020304" pitchFamily="18" charset="0"/>
              </a:rPr>
              <a:t>ラウンドロビン</a:t>
            </a:r>
            <a:r>
              <a:rPr lang="ja-JP" altLang="en-US" sz="2400">
                <a:latin typeface="Times New Roman" panose="02020603050405020304" pitchFamily="18" charset="0"/>
              </a:rPr>
              <a:t>(</a:t>
            </a:r>
            <a:r>
              <a:rPr lang="en-US" altLang="ja-JP" sz="2400">
                <a:latin typeface="Times New Roman" panose="02020603050405020304" pitchFamily="18" charset="0"/>
              </a:rPr>
              <a:t>round robin)</a:t>
            </a:r>
          </a:p>
          <a:p>
            <a:pPr lvl="1" eaLnBrk="1" hangingPunct="1"/>
            <a:r>
              <a:rPr lang="ja-JP" altLang="en-US">
                <a:latin typeface="Times New Roman" panose="02020603050405020304" pitchFamily="18" charset="0"/>
              </a:rPr>
              <a:t>処理時間順</a:t>
            </a:r>
            <a:r>
              <a:rPr lang="ja-JP" altLang="en-US" sz="2400">
                <a:latin typeface="Times New Roman" panose="02020603050405020304" pitchFamily="18" charset="0"/>
              </a:rPr>
              <a:t>(</a:t>
            </a:r>
            <a:r>
              <a:rPr lang="en-US" altLang="ja-JP" sz="2400">
                <a:latin typeface="Times New Roman" panose="02020603050405020304" pitchFamily="18" charset="0"/>
              </a:rPr>
              <a:t>shortest processing time first)</a:t>
            </a:r>
          </a:p>
          <a:p>
            <a:pPr lvl="1" eaLnBrk="1" hangingPunct="1"/>
            <a:r>
              <a:rPr lang="ja-JP" altLang="en-US">
                <a:latin typeface="Times New Roman" panose="02020603050405020304" pitchFamily="18" charset="0"/>
              </a:rPr>
              <a:t>残余処理時間順</a:t>
            </a:r>
            <a:r>
              <a:rPr lang="ja-JP" altLang="en-US" sz="2400">
                <a:latin typeface="Times New Roman" panose="02020603050405020304" pitchFamily="18" charset="0"/>
              </a:rPr>
              <a:t>(</a:t>
            </a:r>
            <a:r>
              <a:rPr lang="en-US" altLang="ja-JP" sz="2400">
                <a:latin typeface="Times New Roman" panose="02020603050405020304" pitchFamily="18" charset="0"/>
              </a:rPr>
              <a:t>shortest remaining time first)</a:t>
            </a:r>
          </a:p>
          <a:p>
            <a:pPr lvl="1" eaLnBrk="1" hangingPunct="1"/>
            <a:r>
              <a:rPr lang="ja-JP" altLang="en-US">
                <a:latin typeface="Times New Roman" panose="02020603050405020304" pitchFamily="18" charset="0"/>
              </a:rPr>
              <a:t>優先度順</a:t>
            </a:r>
            <a:r>
              <a:rPr lang="ja-JP" altLang="en-US" sz="2400">
                <a:latin typeface="Times New Roman" panose="02020603050405020304" pitchFamily="18" charset="0"/>
              </a:rPr>
              <a:t>(</a:t>
            </a:r>
            <a:r>
              <a:rPr lang="en-US" altLang="ja-JP" sz="2400">
                <a:latin typeface="Times New Roman" panose="02020603050405020304" pitchFamily="18" charset="0"/>
              </a:rPr>
              <a:t>priority dispatching)</a:t>
            </a:r>
          </a:p>
          <a:p>
            <a:pPr lvl="1" eaLnBrk="1" hangingPunct="1"/>
            <a:r>
              <a:rPr lang="ja-JP" altLang="en-US">
                <a:latin typeface="Times New Roman" panose="02020603050405020304" pitchFamily="18" charset="0"/>
              </a:rPr>
              <a:t>多重フィードバック</a:t>
            </a:r>
            <a:r>
              <a:rPr lang="ja-JP" altLang="en-US" sz="2400">
                <a:latin typeface="Times New Roman" panose="02020603050405020304" pitchFamily="18" charset="0"/>
              </a:rPr>
              <a:t>(</a:t>
            </a:r>
            <a:r>
              <a:rPr lang="en-US" altLang="ja-JP" sz="2400">
                <a:latin typeface="Times New Roman" panose="02020603050405020304" pitchFamily="18" charset="0"/>
              </a:rPr>
              <a:t>multiple feedback)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到着順</a:t>
            </a:r>
            <a:r>
              <a:rPr lang="ja-JP" altLang="en-US" sz="3600">
                <a:latin typeface="Times New Roman" panose="02020603050405020304" pitchFamily="18" charset="0"/>
              </a:rPr>
              <a:t>(</a:t>
            </a:r>
            <a:r>
              <a:rPr lang="en-US" altLang="ja-JP" sz="3600">
                <a:latin typeface="Times New Roman" panose="02020603050405020304" pitchFamily="18" charset="0"/>
              </a:rPr>
              <a:t>FCFS)</a:t>
            </a:r>
          </a:p>
        </p:txBody>
      </p:sp>
      <p:sp>
        <p:nvSpPr>
          <p:cNvPr id="41987" name="Rectangle 111"/>
          <p:cNvSpPr>
            <a:spLocks noGrp="1" noChangeArrowheads="1"/>
          </p:cNvSpPr>
          <p:nvPr>
            <p:ph type="body" idx="1"/>
          </p:nvPr>
        </p:nvSpPr>
        <p:spPr>
          <a:xfrm>
            <a:off x="685800" y="1981200"/>
            <a:ext cx="7772400" cy="1905000"/>
          </a:xfrm>
        </p:spPr>
        <p:txBody>
          <a:bodyPr/>
          <a:lstStyle/>
          <a:p>
            <a:pPr eaLnBrk="1" hangingPunct="1"/>
            <a:r>
              <a:rPr lang="ja-JP" altLang="en-US">
                <a:latin typeface="Times New Roman" panose="02020603050405020304" pitchFamily="18" charset="0"/>
              </a:rPr>
              <a:t>到着順</a:t>
            </a:r>
            <a:r>
              <a:rPr lang="ja-JP" altLang="en-US" sz="2800">
                <a:latin typeface="Times New Roman" panose="02020603050405020304" pitchFamily="18" charset="0"/>
              </a:rPr>
              <a:t>(</a:t>
            </a:r>
            <a:r>
              <a:rPr lang="en-US" altLang="ja-JP" sz="2800">
                <a:latin typeface="Times New Roman" panose="02020603050405020304" pitchFamily="18" charset="0"/>
              </a:rPr>
              <a:t>first come first service, FCFS)</a:t>
            </a:r>
          </a:p>
          <a:p>
            <a:pPr lvl="1" eaLnBrk="1" hangingPunct="1"/>
            <a:r>
              <a:rPr lang="ja-JP" altLang="en-US">
                <a:latin typeface="Times New Roman" panose="02020603050405020304" pitchFamily="18" charset="0"/>
              </a:rPr>
              <a:t>プロセスの到着順に処理</a:t>
            </a:r>
          </a:p>
          <a:p>
            <a:pPr lvl="1" eaLnBrk="1" hangingPunct="1"/>
            <a:r>
              <a:rPr lang="ja-JP" altLang="en-US">
                <a:latin typeface="Times New Roman" panose="02020603050405020304" pitchFamily="18" charset="0"/>
              </a:rPr>
              <a:t>処理中のプロセスが終わるまで実行</a:t>
            </a:r>
          </a:p>
        </p:txBody>
      </p:sp>
      <p:sp>
        <p:nvSpPr>
          <p:cNvPr id="237680" name="Text Box 112"/>
          <p:cNvSpPr txBox="1">
            <a:spLocks noChangeArrowheads="1"/>
          </p:cNvSpPr>
          <p:nvPr/>
        </p:nvSpPr>
        <p:spPr bwMode="auto">
          <a:xfrm>
            <a:off x="827584" y="3717032"/>
            <a:ext cx="77724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t>長所</a:t>
            </a:r>
          </a:p>
          <a:p>
            <a:pPr eaLnBrk="1" hangingPunct="1">
              <a:buClr>
                <a:schemeClr val="tx2"/>
              </a:buClr>
              <a:buSzPct val="70000"/>
              <a:buFont typeface="Wingdings" panose="05000000000000000000" pitchFamily="2" charset="2"/>
              <a:buChar char="l"/>
            </a:pPr>
            <a:r>
              <a:rPr lang="ja-JP" altLang="en-US" dirty="0"/>
              <a:t> </a:t>
            </a:r>
            <a:r>
              <a:rPr lang="ja-JP" altLang="en-US" sz="2800" dirty="0"/>
              <a:t>公平・簡単</a:t>
            </a:r>
            <a:endParaRPr lang="en-US" altLang="ja-JP" sz="2800" dirty="0"/>
          </a:p>
          <a:p>
            <a:pPr eaLnBrk="1" hangingPunct="1">
              <a:buClr>
                <a:schemeClr val="tx2"/>
              </a:buClr>
              <a:buSzPct val="70000"/>
            </a:pPr>
            <a:r>
              <a:rPr lang="ja-JP" altLang="en-US" sz="3200" dirty="0"/>
              <a:t>短所</a:t>
            </a:r>
            <a:endParaRPr lang="en-US" altLang="ja-JP" sz="3200" dirty="0"/>
          </a:p>
          <a:p>
            <a:pPr eaLnBrk="1" hangingPunct="1">
              <a:buClr>
                <a:schemeClr val="tx2"/>
              </a:buClr>
              <a:buSzPct val="70000"/>
              <a:buFont typeface="Wingdings" panose="05000000000000000000" pitchFamily="2" charset="2"/>
              <a:buChar char="l"/>
            </a:pPr>
            <a:r>
              <a:rPr lang="ja-JP" altLang="en-US" sz="2800" dirty="0"/>
              <a:t> 処理に時間のかかるプロセスが他のプロセスの </a:t>
            </a:r>
            <a:endParaRPr lang="en-US" altLang="ja-JP" sz="2800" dirty="0"/>
          </a:p>
          <a:p>
            <a:pPr eaLnBrk="1" hangingPunct="1">
              <a:buClr>
                <a:schemeClr val="tx2"/>
              </a:buClr>
              <a:buSzPct val="70000"/>
            </a:pPr>
            <a:r>
              <a:rPr lang="en-US" altLang="ja-JP" sz="2800" dirty="0"/>
              <a:t>   </a:t>
            </a:r>
            <a:r>
              <a:rPr lang="ja-JP" altLang="en-US" sz="2800" dirty="0"/>
              <a:t>実行を妨げる</a:t>
            </a:r>
          </a:p>
          <a:p>
            <a:pPr eaLnBrk="1" hangingPunct="1">
              <a:buClr>
                <a:schemeClr val="tx2"/>
              </a:buClr>
              <a:buSzPct val="70000"/>
              <a:buFont typeface="Wingdings" panose="05000000000000000000" pitchFamily="2" charset="2"/>
              <a:buChar char="l"/>
            </a:pPr>
            <a:r>
              <a:rPr lang="ja-JP" altLang="en-US" sz="2800" dirty="0"/>
              <a:t> 優先度の高いプロセスが先に実行されない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7680"/>
                                        </p:tgtEl>
                                        <p:attrNameLst>
                                          <p:attrName>style.visibility</p:attrName>
                                        </p:attrNameLst>
                                      </p:cBhvr>
                                      <p:to>
                                        <p:strVal val="visible"/>
                                      </p:to>
                                    </p:set>
                                    <p:anim calcmode="lin" valueType="num">
                                      <p:cBhvr additive="base">
                                        <p:cTn id="7" dur="500" fill="hold"/>
                                        <p:tgtEl>
                                          <p:spTgt spid="237680"/>
                                        </p:tgtEl>
                                        <p:attrNameLst>
                                          <p:attrName>ppt_x</p:attrName>
                                        </p:attrNameLst>
                                      </p:cBhvr>
                                      <p:tavLst>
                                        <p:tav tm="0">
                                          <p:val>
                                            <p:strVal val="#ppt_x"/>
                                          </p:val>
                                        </p:tav>
                                        <p:tav tm="100000">
                                          <p:val>
                                            <p:strVal val="#ppt_x"/>
                                          </p:val>
                                        </p:tav>
                                      </p:tavLst>
                                    </p:anim>
                                    <p:anim calcmode="lin" valueType="num">
                                      <p:cBhvr additive="base">
                                        <p:cTn id="8" dur="500" fill="hold"/>
                                        <p:tgtEl>
                                          <p:spTgt spid="2376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68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800100"/>
            <a:ext cx="7772400" cy="762000"/>
          </a:xfrm>
        </p:spPr>
        <p:txBody>
          <a:bodyPr/>
          <a:lstStyle/>
          <a:p>
            <a:pPr eaLnBrk="1" hangingPunct="1"/>
            <a:r>
              <a:rPr lang="ja-JP" altLang="en-US"/>
              <a:t>プログラムとプロセス</a:t>
            </a:r>
          </a:p>
        </p:txBody>
      </p:sp>
      <p:sp>
        <p:nvSpPr>
          <p:cNvPr id="8195" name="Text Box 3"/>
          <p:cNvSpPr txBox="1">
            <a:spLocks noChangeArrowheads="1"/>
          </p:cNvSpPr>
          <p:nvPr/>
        </p:nvSpPr>
        <p:spPr bwMode="auto">
          <a:xfrm>
            <a:off x="304800" y="1981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8196" name="Text Box 4"/>
          <p:cNvSpPr txBox="1">
            <a:spLocks noChangeArrowheads="1"/>
          </p:cNvSpPr>
          <p:nvPr/>
        </p:nvSpPr>
        <p:spPr bwMode="auto">
          <a:xfrm>
            <a:off x="304800" y="28956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8197" name="Text Box 5"/>
          <p:cNvSpPr txBox="1">
            <a:spLocks noChangeArrowheads="1"/>
          </p:cNvSpPr>
          <p:nvPr/>
        </p:nvSpPr>
        <p:spPr bwMode="auto">
          <a:xfrm>
            <a:off x="304800" y="3886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sp>
        <p:nvSpPr>
          <p:cNvPr id="209926" name="Line 6"/>
          <p:cNvSpPr>
            <a:spLocks noChangeShapeType="1"/>
          </p:cNvSpPr>
          <p:nvPr/>
        </p:nvSpPr>
        <p:spPr bwMode="auto">
          <a:xfrm>
            <a:off x="2133600" y="2209800"/>
            <a:ext cx="1143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27" name="Line 7"/>
          <p:cNvSpPr>
            <a:spLocks noChangeShapeType="1"/>
          </p:cNvSpPr>
          <p:nvPr/>
        </p:nvSpPr>
        <p:spPr bwMode="auto">
          <a:xfrm>
            <a:off x="3276600" y="22098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0" name="Line 10"/>
          <p:cNvSpPr>
            <a:spLocks noChangeShapeType="1"/>
          </p:cNvSpPr>
          <p:nvPr/>
        </p:nvSpPr>
        <p:spPr bwMode="auto">
          <a:xfrm>
            <a:off x="3276600" y="3124200"/>
            <a:ext cx="1828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1" name="Line 11"/>
          <p:cNvSpPr>
            <a:spLocks noChangeShapeType="1"/>
          </p:cNvSpPr>
          <p:nvPr/>
        </p:nvSpPr>
        <p:spPr bwMode="auto">
          <a:xfrm flipV="1">
            <a:off x="5105400" y="22098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2" name="Line 12"/>
          <p:cNvSpPr>
            <a:spLocks noChangeShapeType="1"/>
          </p:cNvSpPr>
          <p:nvPr/>
        </p:nvSpPr>
        <p:spPr bwMode="auto">
          <a:xfrm flipV="1">
            <a:off x="5105400" y="2209800"/>
            <a:ext cx="1447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3" name="Line 13"/>
          <p:cNvSpPr>
            <a:spLocks noChangeShapeType="1"/>
          </p:cNvSpPr>
          <p:nvPr/>
        </p:nvSpPr>
        <p:spPr bwMode="auto">
          <a:xfrm>
            <a:off x="3810000" y="4114800"/>
            <a:ext cx="2209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4" name="Line 14"/>
          <p:cNvSpPr>
            <a:spLocks noChangeShapeType="1"/>
          </p:cNvSpPr>
          <p:nvPr/>
        </p:nvSpPr>
        <p:spPr bwMode="auto">
          <a:xfrm flipV="1">
            <a:off x="6019800" y="3124200"/>
            <a:ext cx="0" cy="990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5" name="Line 15"/>
          <p:cNvSpPr>
            <a:spLocks noChangeShapeType="1"/>
          </p:cNvSpPr>
          <p:nvPr/>
        </p:nvSpPr>
        <p:spPr bwMode="auto">
          <a:xfrm>
            <a:off x="6019800" y="3124200"/>
            <a:ext cx="1219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6" name="Line 16"/>
          <p:cNvSpPr>
            <a:spLocks noChangeShapeType="1"/>
          </p:cNvSpPr>
          <p:nvPr/>
        </p:nvSpPr>
        <p:spPr bwMode="auto">
          <a:xfrm flipV="1">
            <a:off x="7239000" y="3124200"/>
            <a:ext cx="0" cy="990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7" name="Line 17"/>
          <p:cNvSpPr>
            <a:spLocks noChangeShapeType="1"/>
          </p:cNvSpPr>
          <p:nvPr/>
        </p:nvSpPr>
        <p:spPr bwMode="auto">
          <a:xfrm>
            <a:off x="7239000" y="4114800"/>
            <a:ext cx="762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8" name="AutoShape 18"/>
          <p:cNvSpPr>
            <a:spLocks noChangeArrowheads="1"/>
          </p:cNvSpPr>
          <p:nvPr/>
        </p:nvSpPr>
        <p:spPr bwMode="auto">
          <a:xfrm>
            <a:off x="152400" y="838200"/>
            <a:ext cx="1905000" cy="914400"/>
          </a:xfrm>
          <a:prstGeom prst="wedgeRoundRectCallout">
            <a:avLst>
              <a:gd name="adj1" fmla="val 114333"/>
              <a:gd name="adj2" fmla="val 98611"/>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a:p>
            <a:pPr eaLnBrk="1" hangingPunct="1"/>
            <a:r>
              <a:rPr lang="ja-JP" altLang="en-US"/>
              <a:t>呼び出し</a:t>
            </a:r>
          </a:p>
          <a:p>
            <a:pPr algn="ctr" eaLnBrk="1" hangingPunct="1"/>
            <a:endParaRPr lang="ja-JP" altLang="en-US"/>
          </a:p>
        </p:txBody>
      </p:sp>
      <p:sp>
        <p:nvSpPr>
          <p:cNvPr id="209939" name="Text Box 19"/>
          <p:cNvSpPr txBox="1">
            <a:spLocks noChangeArrowheads="1"/>
          </p:cNvSpPr>
          <p:nvPr/>
        </p:nvSpPr>
        <p:spPr bwMode="auto">
          <a:xfrm>
            <a:off x="990600" y="4572000"/>
            <a:ext cx="69897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プログラム </a:t>
            </a:r>
            <a:r>
              <a:rPr lang="en-US" altLang="ja-JP" sz="2800"/>
              <a:t>A→</a:t>
            </a:r>
            <a:r>
              <a:rPr lang="ja-JP" altLang="en-US" sz="2800"/>
              <a:t>プログラム </a:t>
            </a:r>
            <a:r>
              <a:rPr lang="en-US" altLang="ja-JP" sz="2800"/>
              <a:t>B→</a:t>
            </a:r>
            <a:r>
              <a:rPr lang="ja-JP" altLang="en-US" sz="2800"/>
              <a:t>プログラム </a:t>
            </a:r>
            <a:r>
              <a:rPr lang="en-US" altLang="ja-JP" sz="2800"/>
              <a:t>A</a:t>
            </a:r>
            <a:r>
              <a:rPr lang="ja-JP" altLang="en-US" sz="2800"/>
              <a:t>を</a:t>
            </a:r>
          </a:p>
          <a:p>
            <a:pPr eaLnBrk="1" hangingPunct="1"/>
            <a:r>
              <a:rPr lang="ja-JP" altLang="en-US" sz="2800"/>
              <a:t>1つのまとまりとして見た方が便利</a:t>
            </a:r>
          </a:p>
        </p:txBody>
      </p:sp>
      <p:sp>
        <p:nvSpPr>
          <p:cNvPr id="209940" name="Text Box 20"/>
          <p:cNvSpPr txBox="1">
            <a:spLocks noChangeArrowheads="1"/>
          </p:cNvSpPr>
          <p:nvPr/>
        </p:nvSpPr>
        <p:spPr bwMode="auto">
          <a:xfrm>
            <a:off x="990600" y="5610225"/>
            <a:ext cx="62452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左のプログラム </a:t>
            </a:r>
            <a:r>
              <a:rPr lang="en-US" altLang="ja-JP" sz="2800"/>
              <a:t>B </a:t>
            </a:r>
            <a:r>
              <a:rPr lang="ja-JP" altLang="en-US" sz="2800"/>
              <a:t>と右のプログラム </a:t>
            </a:r>
            <a:r>
              <a:rPr lang="en-US" altLang="ja-JP" sz="2800"/>
              <a:t>B </a:t>
            </a:r>
            <a:r>
              <a:rPr lang="ja-JP" altLang="en-US" sz="2800"/>
              <a:t>は</a:t>
            </a:r>
          </a:p>
          <a:p>
            <a:pPr eaLnBrk="1" hangingPunct="1"/>
            <a:r>
              <a:rPr lang="ja-JP" altLang="en-US" sz="2800"/>
              <a:t>違うものと見た方が便利</a:t>
            </a:r>
          </a:p>
        </p:txBody>
      </p:sp>
      <p:grpSp>
        <p:nvGrpSpPr>
          <p:cNvPr id="209954" name="Group 34"/>
          <p:cNvGrpSpPr>
            <a:grpSpLocks/>
          </p:cNvGrpSpPr>
          <p:nvPr/>
        </p:nvGrpSpPr>
        <p:grpSpPr bwMode="auto">
          <a:xfrm>
            <a:off x="1981200" y="1828800"/>
            <a:ext cx="4953000" cy="1676400"/>
            <a:chOff x="1248" y="1152"/>
            <a:chExt cx="3120" cy="1056"/>
          </a:xfrm>
        </p:grpSpPr>
        <p:sp>
          <p:nvSpPr>
            <p:cNvPr id="8220" name="Line 35"/>
            <p:cNvSpPr>
              <a:spLocks noChangeShapeType="1"/>
            </p:cNvSpPr>
            <p:nvPr/>
          </p:nvSpPr>
          <p:spPr bwMode="auto">
            <a:xfrm>
              <a:off x="1248" y="1152"/>
              <a:ext cx="312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1" name="Line 36"/>
            <p:cNvSpPr>
              <a:spLocks noChangeShapeType="1"/>
            </p:cNvSpPr>
            <p:nvPr/>
          </p:nvSpPr>
          <p:spPr bwMode="auto">
            <a:xfrm>
              <a:off x="1248" y="1152"/>
              <a:ext cx="0" cy="105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2" name="Line 37"/>
            <p:cNvSpPr>
              <a:spLocks noChangeShapeType="1"/>
            </p:cNvSpPr>
            <p:nvPr/>
          </p:nvSpPr>
          <p:spPr bwMode="auto">
            <a:xfrm>
              <a:off x="1248" y="2208"/>
              <a:ext cx="21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3" name="Line 38"/>
            <p:cNvSpPr>
              <a:spLocks noChangeShapeType="1"/>
            </p:cNvSpPr>
            <p:nvPr/>
          </p:nvSpPr>
          <p:spPr bwMode="auto">
            <a:xfrm>
              <a:off x="3408" y="1680"/>
              <a:ext cx="9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4" name="Line 39"/>
            <p:cNvSpPr>
              <a:spLocks noChangeShapeType="1"/>
            </p:cNvSpPr>
            <p:nvPr/>
          </p:nvSpPr>
          <p:spPr bwMode="auto">
            <a:xfrm>
              <a:off x="4368" y="1152"/>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5" name="Line 40"/>
            <p:cNvSpPr>
              <a:spLocks noChangeShapeType="1"/>
            </p:cNvSpPr>
            <p:nvPr/>
          </p:nvSpPr>
          <p:spPr bwMode="auto">
            <a:xfrm>
              <a:off x="3408" y="1680"/>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09961" name="Group 41"/>
          <p:cNvGrpSpPr>
            <a:grpSpLocks/>
          </p:cNvGrpSpPr>
          <p:nvPr/>
        </p:nvGrpSpPr>
        <p:grpSpPr bwMode="auto">
          <a:xfrm>
            <a:off x="3429000" y="2819400"/>
            <a:ext cx="4876800" cy="1676400"/>
            <a:chOff x="2160" y="1776"/>
            <a:chExt cx="3072" cy="1056"/>
          </a:xfrm>
        </p:grpSpPr>
        <p:sp>
          <p:nvSpPr>
            <p:cNvPr id="8214" name="Line 42"/>
            <p:cNvSpPr>
              <a:spLocks noChangeShapeType="1"/>
            </p:cNvSpPr>
            <p:nvPr/>
          </p:nvSpPr>
          <p:spPr bwMode="auto">
            <a:xfrm>
              <a:off x="2160" y="2352"/>
              <a:ext cx="134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5" name="Line 43"/>
            <p:cNvSpPr>
              <a:spLocks noChangeShapeType="1"/>
            </p:cNvSpPr>
            <p:nvPr/>
          </p:nvSpPr>
          <p:spPr bwMode="auto">
            <a:xfrm>
              <a:off x="3504" y="1776"/>
              <a:ext cx="0" cy="57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6" name="Line 44"/>
            <p:cNvSpPr>
              <a:spLocks noChangeShapeType="1"/>
            </p:cNvSpPr>
            <p:nvPr/>
          </p:nvSpPr>
          <p:spPr bwMode="auto">
            <a:xfrm>
              <a:off x="2160" y="2352"/>
              <a:ext cx="0" cy="48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7" name="Line 45"/>
            <p:cNvSpPr>
              <a:spLocks noChangeShapeType="1"/>
            </p:cNvSpPr>
            <p:nvPr/>
          </p:nvSpPr>
          <p:spPr bwMode="auto">
            <a:xfrm>
              <a:off x="3504" y="1776"/>
              <a:ext cx="1728"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8" name="Line 46"/>
            <p:cNvSpPr>
              <a:spLocks noChangeShapeType="1"/>
            </p:cNvSpPr>
            <p:nvPr/>
          </p:nvSpPr>
          <p:spPr bwMode="auto">
            <a:xfrm>
              <a:off x="5232" y="1776"/>
              <a:ext cx="0" cy="105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9" name="Line 47"/>
            <p:cNvSpPr>
              <a:spLocks noChangeShapeType="1"/>
            </p:cNvSpPr>
            <p:nvPr/>
          </p:nvSpPr>
          <p:spPr bwMode="auto">
            <a:xfrm>
              <a:off x="2160" y="2832"/>
              <a:ext cx="307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09968" name="Text Box 48"/>
          <p:cNvSpPr txBox="1">
            <a:spLocks noChangeArrowheads="1"/>
          </p:cNvSpPr>
          <p:nvPr/>
        </p:nvSpPr>
        <p:spPr bwMode="auto">
          <a:xfrm>
            <a:off x="7086600" y="1776413"/>
            <a:ext cx="1812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600"/>
              <a:t>プロセス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9926"/>
                                        </p:tgtEl>
                                        <p:attrNameLst>
                                          <p:attrName>style.visibility</p:attrName>
                                        </p:attrNameLst>
                                      </p:cBhvr>
                                      <p:to>
                                        <p:strVal val="visible"/>
                                      </p:to>
                                    </p:set>
                                    <p:animEffect transition="in" filter="wipe(left)">
                                      <p:cBhvr>
                                        <p:cTn id="7" dur="500"/>
                                        <p:tgtEl>
                                          <p:spTgt spid="2099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9938"/>
                                        </p:tgtEl>
                                        <p:attrNameLst>
                                          <p:attrName>style.visibility</p:attrName>
                                        </p:attrNameLst>
                                      </p:cBhvr>
                                      <p:to>
                                        <p:strVal val="visible"/>
                                      </p:to>
                                    </p:set>
                                    <p:animEffect transition="in" filter="checkerboard(across)">
                                      <p:cBhvr>
                                        <p:cTn id="12" dur="500"/>
                                        <p:tgtEl>
                                          <p:spTgt spid="2099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09927"/>
                                        </p:tgtEl>
                                        <p:attrNameLst>
                                          <p:attrName>style.visibility</p:attrName>
                                        </p:attrNameLst>
                                      </p:cBhvr>
                                      <p:to>
                                        <p:strVal val="visible"/>
                                      </p:to>
                                    </p:set>
                                    <p:animEffect transition="in" filter="wipe(up)">
                                      <p:cBhvr>
                                        <p:cTn id="17" dur="500"/>
                                        <p:tgtEl>
                                          <p:spTgt spid="209927"/>
                                        </p:tgtEl>
                                      </p:cBhvr>
                                    </p:animEffect>
                                  </p:childTnLst>
                                </p:cTn>
                              </p:par>
                            </p:childTnLst>
                          </p:cTn>
                        </p:par>
                        <p:par>
                          <p:cTn id="18" fill="hold" nodeType="afterGroup">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209930"/>
                                        </p:tgtEl>
                                        <p:attrNameLst>
                                          <p:attrName>style.visibility</p:attrName>
                                        </p:attrNameLst>
                                      </p:cBhvr>
                                      <p:to>
                                        <p:strVal val="visible"/>
                                      </p:to>
                                    </p:set>
                                    <p:animEffect transition="in" filter="wipe(left)">
                                      <p:cBhvr>
                                        <p:cTn id="21" dur="500"/>
                                        <p:tgtEl>
                                          <p:spTgt spid="20993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209931"/>
                                        </p:tgtEl>
                                        <p:attrNameLst>
                                          <p:attrName>style.visibility</p:attrName>
                                        </p:attrNameLst>
                                      </p:cBhvr>
                                      <p:to>
                                        <p:strVal val="visible"/>
                                      </p:to>
                                    </p:set>
                                    <p:animEffect transition="in" filter="wipe(down)">
                                      <p:cBhvr>
                                        <p:cTn id="26" dur="500"/>
                                        <p:tgtEl>
                                          <p:spTgt spid="209931"/>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209932"/>
                                        </p:tgtEl>
                                        <p:attrNameLst>
                                          <p:attrName>style.visibility</p:attrName>
                                        </p:attrNameLst>
                                      </p:cBhvr>
                                      <p:to>
                                        <p:strVal val="visible"/>
                                      </p:to>
                                    </p:set>
                                    <p:animEffect transition="in" filter="wipe(left)">
                                      <p:cBhvr>
                                        <p:cTn id="30" dur="500"/>
                                        <p:tgtEl>
                                          <p:spTgt spid="20993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09933"/>
                                        </p:tgtEl>
                                        <p:attrNameLst>
                                          <p:attrName>style.visibility</p:attrName>
                                        </p:attrNameLst>
                                      </p:cBhvr>
                                      <p:to>
                                        <p:strVal val="visible"/>
                                      </p:to>
                                    </p:set>
                                    <p:animEffect transition="in" filter="wipe(left)">
                                      <p:cBhvr>
                                        <p:cTn id="35" dur="500"/>
                                        <p:tgtEl>
                                          <p:spTgt spid="209933"/>
                                        </p:tgtEl>
                                      </p:cBhvr>
                                    </p:animEffect>
                                  </p:childTnLst>
                                </p:cTn>
                              </p:par>
                            </p:childTnLst>
                          </p:cTn>
                        </p:par>
                        <p:par>
                          <p:cTn id="36" fill="hold" nodeType="afterGroup">
                            <p:stCondLst>
                              <p:cond delay="500"/>
                            </p:stCondLst>
                            <p:childTnLst>
                              <p:par>
                                <p:cTn id="37" presetID="22" presetClass="entr" presetSubtype="4" fill="hold" grpId="0" nodeType="afterEffect">
                                  <p:stCondLst>
                                    <p:cond delay="0"/>
                                  </p:stCondLst>
                                  <p:childTnLst>
                                    <p:set>
                                      <p:cBhvr>
                                        <p:cTn id="38" dur="1" fill="hold">
                                          <p:stCondLst>
                                            <p:cond delay="0"/>
                                          </p:stCondLst>
                                        </p:cTn>
                                        <p:tgtEl>
                                          <p:spTgt spid="209934"/>
                                        </p:tgtEl>
                                        <p:attrNameLst>
                                          <p:attrName>style.visibility</p:attrName>
                                        </p:attrNameLst>
                                      </p:cBhvr>
                                      <p:to>
                                        <p:strVal val="visible"/>
                                      </p:to>
                                    </p:set>
                                    <p:animEffect transition="in" filter="wipe(down)">
                                      <p:cBhvr>
                                        <p:cTn id="39" dur="500"/>
                                        <p:tgtEl>
                                          <p:spTgt spid="209934"/>
                                        </p:tgtEl>
                                      </p:cBhvr>
                                    </p:animEffect>
                                  </p:childTnLst>
                                </p:cTn>
                              </p:par>
                            </p:childTnLst>
                          </p:cTn>
                        </p:par>
                        <p:par>
                          <p:cTn id="40" fill="hold" nodeType="afterGroup">
                            <p:stCondLst>
                              <p:cond delay="1000"/>
                            </p:stCondLst>
                            <p:childTnLst>
                              <p:par>
                                <p:cTn id="41" presetID="22" presetClass="entr" presetSubtype="8" fill="hold" grpId="0" nodeType="afterEffect">
                                  <p:stCondLst>
                                    <p:cond delay="0"/>
                                  </p:stCondLst>
                                  <p:childTnLst>
                                    <p:set>
                                      <p:cBhvr>
                                        <p:cTn id="42" dur="1" fill="hold">
                                          <p:stCondLst>
                                            <p:cond delay="0"/>
                                          </p:stCondLst>
                                        </p:cTn>
                                        <p:tgtEl>
                                          <p:spTgt spid="209935"/>
                                        </p:tgtEl>
                                        <p:attrNameLst>
                                          <p:attrName>style.visibility</p:attrName>
                                        </p:attrNameLst>
                                      </p:cBhvr>
                                      <p:to>
                                        <p:strVal val="visible"/>
                                      </p:to>
                                    </p:set>
                                    <p:animEffect transition="in" filter="wipe(left)">
                                      <p:cBhvr>
                                        <p:cTn id="43" dur="500"/>
                                        <p:tgtEl>
                                          <p:spTgt spid="209935"/>
                                        </p:tgtEl>
                                      </p:cBhvr>
                                    </p:animEffect>
                                  </p:childTnLst>
                                </p:cTn>
                              </p:par>
                            </p:childTnLst>
                          </p:cTn>
                        </p:par>
                        <p:par>
                          <p:cTn id="44" fill="hold" nodeType="afterGroup">
                            <p:stCondLst>
                              <p:cond delay="1500"/>
                            </p:stCondLst>
                            <p:childTnLst>
                              <p:par>
                                <p:cTn id="45" presetID="22" presetClass="entr" presetSubtype="1" fill="hold" grpId="0" nodeType="afterEffect">
                                  <p:stCondLst>
                                    <p:cond delay="0"/>
                                  </p:stCondLst>
                                  <p:childTnLst>
                                    <p:set>
                                      <p:cBhvr>
                                        <p:cTn id="46" dur="1" fill="hold">
                                          <p:stCondLst>
                                            <p:cond delay="0"/>
                                          </p:stCondLst>
                                        </p:cTn>
                                        <p:tgtEl>
                                          <p:spTgt spid="209936"/>
                                        </p:tgtEl>
                                        <p:attrNameLst>
                                          <p:attrName>style.visibility</p:attrName>
                                        </p:attrNameLst>
                                      </p:cBhvr>
                                      <p:to>
                                        <p:strVal val="visible"/>
                                      </p:to>
                                    </p:set>
                                    <p:animEffect transition="in" filter="wipe(up)">
                                      <p:cBhvr>
                                        <p:cTn id="47" dur="500"/>
                                        <p:tgtEl>
                                          <p:spTgt spid="209936"/>
                                        </p:tgtEl>
                                      </p:cBhvr>
                                    </p:animEffect>
                                  </p:childTnLst>
                                </p:cTn>
                              </p:par>
                            </p:childTnLst>
                          </p:cTn>
                        </p:par>
                        <p:par>
                          <p:cTn id="48" fill="hold" nodeType="afterGroup">
                            <p:stCondLst>
                              <p:cond delay="2000"/>
                            </p:stCondLst>
                            <p:childTnLst>
                              <p:par>
                                <p:cTn id="49" presetID="22" presetClass="entr" presetSubtype="8" fill="hold" grpId="0" nodeType="afterEffect">
                                  <p:stCondLst>
                                    <p:cond delay="0"/>
                                  </p:stCondLst>
                                  <p:childTnLst>
                                    <p:set>
                                      <p:cBhvr>
                                        <p:cTn id="50" dur="1" fill="hold">
                                          <p:stCondLst>
                                            <p:cond delay="0"/>
                                          </p:stCondLst>
                                        </p:cTn>
                                        <p:tgtEl>
                                          <p:spTgt spid="209937"/>
                                        </p:tgtEl>
                                        <p:attrNameLst>
                                          <p:attrName>style.visibility</p:attrName>
                                        </p:attrNameLst>
                                      </p:cBhvr>
                                      <p:to>
                                        <p:strVal val="visible"/>
                                      </p:to>
                                    </p:set>
                                    <p:animEffect transition="in" filter="wipe(left)">
                                      <p:cBhvr>
                                        <p:cTn id="51" dur="500"/>
                                        <p:tgtEl>
                                          <p:spTgt spid="20993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09939"/>
                                        </p:tgtEl>
                                        <p:attrNameLst>
                                          <p:attrName>style.visibility</p:attrName>
                                        </p:attrNameLst>
                                      </p:cBhvr>
                                      <p:to>
                                        <p:strVal val="visible"/>
                                      </p:to>
                                    </p:set>
                                    <p:anim calcmode="lin" valueType="num">
                                      <p:cBhvr additive="base">
                                        <p:cTn id="56" dur="500" fill="hold"/>
                                        <p:tgtEl>
                                          <p:spTgt spid="209939"/>
                                        </p:tgtEl>
                                        <p:attrNameLst>
                                          <p:attrName>ppt_x</p:attrName>
                                        </p:attrNameLst>
                                      </p:cBhvr>
                                      <p:tavLst>
                                        <p:tav tm="0">
                                          <p:val>
                                            <p:strVal val="#ppt_x"/>
                                          </p:val>
                                        </p:tav>
                                        <p:tav tm="100000">
                                          <p:val>
                                            <p:strVal val="#ppt_x"/>
                                          </p:val>
                                        </p:tav>
                                      </p:tavLst>
                                    </p:anim>
                                    <p:anim calcmode="lin" valueType="num">
                                      <p:cBhvr additive="base">
                                        <p:cTn id="57" dur="500" fill="hold"/>
                                        <p:tgtEl>
                                          <p:spTgt spid="209939"/>
                                        </p:tgtEl>
                                        <p:attrNameLst>
                                          <p:attrName>ppt_y</p:attrName>
                                        </p:attrNameLst>
                                      </p:cBhvr>
                                      <p:tavLst>
                                        <p:tav tm="0">
                                          <p:val>
                                            <p:strVal val="1+#ppt_h/2"/>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09940"/>
                                        </p:tgtEl>
                                        <p:attrNameLst>
                                          <p:attrName>style.visibility</p:attrName>
                                        </p:attrNameLst>
                                      </p:cBhvr>
                                      <p:to>
                                        <p:strVal val="visible"/>
                                      </p:to>
                                    </p:set>
                                    <p:anim calcmode="lin" valueType="num">
                                      <p:cBhvr additive="base">
                                        <p:cTn id="62" dur="500" fill="hold"/>
                                        <p:tgtEl>
                                          <p:spTgt spid="209940"/>
                                        </p:tgtEl>
                                        <p:attrNameLst>
                                          <p:attrName>ppt_x</p:attrName>
                                        </p:attrNameLst>
                                      </p:cBhvr>
                                      <p:tavLst>
                                        <p:tav tm="0">
                                          <p:val>
                                            <p:strVal val="#ppt_x"/>
                                          </p:val>
                                        </p:tav>
                                        <p:tav tm="100000">
                                          <p:val>
                                            <p:strVal val="#ppt_x"/>
                                          </p:val>
                                        </p:tav>
                                      </p:tavLst>
                                    </p:anim>
                                    <p:anim calcmode="lin" valueType="num">
                                      <p:cBhvr additive="base">
                                        <p:cTn id="63" dur="500" fill="hold"/>
                                        <p:tgtEl>
                                          <p:spTgt spid="209940"/>
                                        </p:tgtEl>
                                        <p:attrNameLst>
                                          <p:attrName>ppt_y</p:attrName>
                                        </p:attrNameLst>
                                      </p:cBhvr>
                                      <p:tavLst>
                                        <p:tav tm="0">
                                          <p:val>
                                            <p:strVal val="1+#ppt_h/2"/>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nodeType="clickEffect">
                                  <p:stCondLst>
                                    <p:cond delay="0"/>
                                  </p:stCondLst>
                                  <p:childTnLst>
                                    <p:set>
                                      <p:cBhvr>
                                        <p:cTn id="67" dur="1" fill="hold">
                                          <p:stCondLst>
                                            <p:cond delay="0"/>
                                          </p:stCondLst>
                                        </p:cTn>
                                        <p:tgtEl>
                                          <p:spTgt spid="209954"/>
                                        </p:tgtEl>
                                        <p:attrNameLst>
                                          <p:attrName>style.visibility</p:attrName>
                                        </p:attrNameLst>
                                      </p:cBhvr>
                                      <p:to>
                                        <p:strVal val="visible"/>
                                      </p:to>
                                    </p:set>
                                    <p:animEffect transition="in" filter="checkerboard(across)">
                                      <p:cBhvr>
                                        <p:cTn id="68" dur="500"/>
                                        <p:tgtEl>
                                          <p:spTgt spid="20995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 presetClass="entr" presetSubtype="10" fill="hold" nodeType="clickEffect">
                                  <p:stCondLst>
                                    <p:cond delay="0"/>
                                  </p:stCondLst>
                                  <p:childTnLst>
                                    <p:set>
                                      <p:cBhvr>
                                        <p:cTn id="72" dur="1" fill="hold">
                                          <p:stCondLst>
                                            <p:cond delay="0"/>
                                          </p:stCondLst>
                                        </p:cTn>
                                        <p:tgtEl>
                                          <p:spTgt spid="209961"/>
                                        </p:tgtEl>
                                        <p:attrNameLst>
                                          <p:attrName>style.visibility</p:attrName>
                                        </p:attrNameLst>
                                      </p:cBhvr>
                                      <p:to>
                                        <p:strVal val="visible"/>
                                      </p:to>
                                    </p:set>
                                    <p:animEffect transition="in" filter="checkerboard(across)">
                                      <p:cBhvr>
                                        <p:cTn id="73" dur="500"/>
                                        <p:tgtEl>
                                          <p:spTgt spid="209961"/>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209968"/>
                                        </p:tgtEl>
                                        <p:attrNameLst>
                                          <p:attrName>style.visibility</p:attrName>
                                        </p:attrNameLst>
                                      </p:cBhvr>
                                      <p:to>
                                        <p:strVal val="visible"/>
                                      </p:to>
                                    </p:set>
                                    <p:animEffect transition="in" filter="checkerboard(across)">
                                      <p:cBhvr>
                                        <p:cTn id="78" dur="500"/>
                                        <p:tgtEl>
                                          <p:spTgt spid="209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6" grpId="0" animBg="1"/>
      <p:bldP spid="209927" grpId="0" animBg="1"/>
      <p:bldP spid="209930" grpId="0" animBg="1"/>
      <p:bldP spid="209931" grpId="0" animBg="1"/>
      <p:bldP spid="209932" grpId="0" animBg="1"/>
      <p:bldP spid="209933" grpId="0" animBg="1"/>
      <p:bldP spid="209934" grpId="0" animBg="1"/>
      <p:bldP spid="209935" grpId="0" animBg="1"/>
      <p:bldP spid="209936" grpId="0" animBg="1"/>
      <p:bldP spid="209937" grpId="0" animBg="1"/>
      <p:bldP spid="209938" grpId="0" animBg="1" autoUpdateAnimBg="0"/>
      <p:bldP spid="209939" grpId="0" autoUpdateAnimBg="0"/>
      <p:bldP spid="209940" grpId="0" autoUpdateAnimBg="0"/>
      <p:bldP spid="209968"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到着順</a:t>
            </a:r>
            <a:r>
              <a:rPr lang="ja-JP" altLang="en-US" sz="3600">
                <a:latin typeface="Times New Roman" panose="02020603050405020304" pitchFamily="18" charset="0"/>
              </a:rPr>
              <a:t>(</a:t>
            </a:r>
            <a:r>
              <a:rPr lang="en-US" altLang="ja-JP" sz="3600">
                <a:latin typeface="Times New Roman" panose="02020603050405020304" pitchFamily="18" charset="0"/>
              </a:rPr>
              <a:t>FCFS)</a:t>
            </a:r>
            <a:endParaRPr lang="ja-JP" altLang="en-US" sz="3600">
              <a:latin typeface="Times New Roman" panose="02020603050405020304" pitchFamily="18" charset="0"/>
            </a:endParaRPr>
          </a:p>
        </p:txBody>
      </p:sp>
      <p:graphicFrame>
        <p:nvGraphicFramePr>
          <p:cNvPr id="301142" name="Group 86"/>
          <p:cNvGraphicFramePr>
            <a:graphicFrameLocks noGrp="1"/>
          </p:cNvGraphicFramePr>
          <p:nvPr/>
        </p:nvGraphicFramePr>
        <p:xfrm>
          <a:off x="609600" y="1981200"/>
          <a:ext cx="4267200" cy="2017714"/>
        </p:xfrm>
        <a:graphic>
          <a:graphicData uri="http://schemas.openxmlformats.org/drawingml/2006/table">
            <a:tbl>
              <a:tblPr/>
              <a:tblGrid>
                <a:gridCol w="1368425">
                  <a:extLst>
                    <a:ext uri="{9D8B030D-6E8A-4147-A177-3AD203B41FA5}">
                      <a16:colId xmlns:a16="http://schemas.microsoft.com/office/drawing/2014/main" val="20000"/>
                    </a:ext>
                  </a:extLst>
                </a:gridCol>
                <a:gridCol w="1449388">
                  <a:extLst>
                    <a:ext uri="{9D8B030D-6E8A-4147-A177-3AD203B41FA5}">
                      <a16:colId xmlns:a16="http://schemas.microsoft.com/office/drawing/2014/main" val="20001"/>
                    </a:ext>
                  </a:extLst>
                </a:gridCol>
                <a:gridCol w="1449387">
                  <a:extLst>
                    <a:ext uri="{9D8B030D-6E8A-4147-A177-3AD203B41FA5}">
                      <a16:colId xmlns:a16="http://schemas.microsoft.com/office/drawing/2014/main" val="20002"/>
                    </a:ext>
                  </a:extLst>
                </a:gridCol>
              </a:tblGrid>
              <a:tr h="4572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到着順位</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処理時間</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395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301113" name="Group 57"/>
          <p:cNvGrpSpPr>
            <a:grpSpLocks/>
          </p:cNvGrpSpPr>
          <p:nvPr/>
        </p:nvGrpSpPr>
        <p:grpSpPr bwMode="auto">
          <a:xfrm>
            <a:off x="609600" y="4419600"/>
            <a:ext cx="2514600" cy="1066800"/>
            <a:chOff x="384" y="2784"/>
            <a:chExt cx="1584" cy="672"/>
          </a:xfrm>
        </p:grpSpPr>
        <p:sp>
          <p:nvSpPr>
            <p:cNvPr id="43040" name="Rectangle 27"/>
            <p:cNvSpPr>
              <a:spLocks noChangeArrowheads="1"/>
            </p:cNvSpPr>
            <p:nvPr/>
          </p:nvSpPr>
          <p:spPr bwMode="auto">
            <a:xfrm>
              <a:off x="480" y="3120"/>
              <a:ext cx="1296"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43041" name="Text Box 28"/>
            <p:cNvSpPr txBox="1">
              <a:spLocks noChangeArrowheads="1"/>
            </p:cNvSpPr>
            <p:nvPr/>
          </p:nvSpPr>
          <p:spPr bwMode="auto">
            <a:xfrm>
              <a:off x="384" y="2784"/>
              <a:ext cx="19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a:t>
              </a:r>
            </a:p>
          </p:txBody>
        </p:sp>
        <p:sp>
          <p:nvSpPr>
            <p:cNvPr id="43042" name="Text Box 29"/>
            <p:cNvSpPr txBox="1">
              <a:spLocks noChangeArrowheads="1"/>
            </p:cNvSpPr>
            <p:nvPr/>
          </p:nvSpPr>
          <p:spPr bwMode="auto">
            <a:xfrm>
              <a:off x="1584" y="2784"/>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p>
          </p:txBody>
        </p:sp>
      </p:grpSp>
      <p:grpSp>
        <p:nvGrpSpPr>
          <p:cNvPr id="301114" name="Group 58"/>
          <p:cNvGrpSpPr>
            <a:grpSpLocks/>
          </p:cNvGrpSpPr>
          <p:nvPr/>
        </p:nvGrpSpPr>
        <p:grpSpPr bwMode="auto">
          <a:xfrm>
            <a:off x="2819400" y="4419600"/>
            <a:ext cx="1295400" cy="1066800"/>
            <a:chOff x="1776" y="2784"/>
            <a:chExt cx="816" cy="672"/>
          </a:xfrm>
        </p:grpSpPr>
        <p:sp>
          <p:nvSpPr>
            <p:cNvPr id="43038" name="Rectangle 31"/>
            <p:cNvSpPr>
              <a:spLocks noChangeArrowheads="1"/>
            </p:cNvSpPr>
            <p:nvPr/>
          </p:nvSpPr>
          <p:spPr bwMode="auto">
            <a:xfrm>
              <a:off x="1776" y="3120"/>
              <a:ext cx="624"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43039" name="Text Box 32"/>
            <p:cNvSpPr txBox="1">
              <a:spLocks noChangeArrowheads="1"/>
            </p:cNvSpPr>
            <p:nvPr/>
          </p:nvSpPr>
          <p:spPr bwMode="auto">
            <a:xfrm>
              <a:off x="2208" y="2784"/>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15</a:t>
              </a:r>
            </a:p>
          </p:txBody>
        </p:sp>
      </p:grpSp>
      <p:grpSp>
        <p:nvGrpSpPr>
          <p:cNvPr id="301115" name="Group 59"/>
          <p:cNvGrpSpPr>
            <a:grpSpLocks/>
          </p:cNvGrpSpPr>
          <p:nvPr/>
        </p:nvGrpSpPr>
        <p:grpSpPr bwMode="auto">
          <a:xfrm>
            <a:off x="3810000" y="4419600"/>
            <a:ext cx="4706938" cy="1066800"/>
            <a:chOff x="2400" y="2784"/>
            <a:chExt cx="2965" cy="672"/>
          </a:xfrm>
        </p:grpSpPr>
        <p:sp>
          <p:nvSpPr>
            <p:cNvPr id="43036" name="Rectangle 34"/>
            <p:cNvSpPr>
              <a:spLocks noChangeArrowheads="1"/>
            </p:cNvSpPr>
            <p:nvPr/>
          </p:nvSpPr>
          <p:spPr bwMode="auto">
            <a:xfrm>
              <a:off x="2400" y="3120"/>
              <a:ext cx="268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43037" name="Text Box 35"/>
            <p:cNvSpPr txBox="1">
              <a:spLocks noChangeArrowheads="1"/>
            </p:cNvSpPr>
            <p:nvPr/>
          </p:nvSpPr>
          <p:spPr bwMode="auto">
            <a:xfrm>
              <a:off x="4944" y="2784"/>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35</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1113"/>
                                        </p:tgtEl>
                                        <p:attrNameLst>
                                          <p:attrName>style.visibility</p:attrName>
                                        </p:attrNameLst>
                                      </p:cBhvr>
                                      <p:to>
                                        <p:strVal val="visible"/>
                                      </p:to>
                                    </p:set>
                                    <p:animEffect transition="in" filter="wipe(left)">
                                      <p:cBhvr>
                                        <p:cTn id="7" dur="500"/>
                                        <p:tgtEl>
                                          <p:spTgt spid="3011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1114"/>
                                        </p:tgtEl>
                                        <p:attrNameLst>
                                          <p:attrName>style.visibility</p:attrName>
                                        </p:attrNameLst>
                                      </p:cBhvr>
                                      <p:to>
                                        <p:strVal val="visible"/>
                                      </p:to>
                                    </p:set>
                                    <p:animEffect transition="in" filter="wipe(left)">
                                      <p:cBhvr>
                                        <p:cTn id="12" dur="500"/>
                                        <p:tgtEl>
                                          <p:spTgt spid="3011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01115"/>
                                        </p:tgtEl>
                                        <p:attrNameLst>
                                          <p:attrName>style.visibility</p:attrName>
                                        </p:attrNameLst>
                                      </p:cBhvr>
                                      <p:to>
                                        <p:strVal val="visible"/>
                                      </p:to>
                                    </p:set>
                                    <p:animEffect transition="in" filter="wipe(left)">
                                      <p:cBhvr>
                                        <p:cTn id="17" dur="500"/>
                                        <p:tgtEl>
                                          <p:spTgt spid="301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ラウンドロビン</a:t>
            </a:r>
            <a:r>
              <a:rPr lang="ja-JP" altLang="en-US" sz="3600">
                <a:latin typeface="Times New Roman" panose="02020603050405020304" pitchFamily="18" charset="0"/>
              </a:rPr>
              <a:t>(</a:t>
            </a:r>
            <a:r>
              <a:rPr lang="en-US" altLang="ja-JP" sz="3600">
                <a:latin typeface="Times New Roman" panose="02020603050405020304" pitchFamily="18" charset="0"/>
              </a:rPr>
              <a:t>RR)</a:t>
            </a:r>
          </a:p>
        </p:txBody>
      </p:sp>
      <p:sp>
        <p:nvSpPr>
          <p:cNvPr id="44035" name="Rectangle 3"/>
          <p:cNvSpPr>
            <a:spLocks noGrp="1" noChangeArrowheads="1"/>
          </p:cNvSpPr>
          <p:nvPr>
            <p:ph type="body" idx="1"/>
          </p:nvPr>
        </p:nvSpPr>
        <p:spPr>
          <a:xfrm>
            <a:off x="685800" y="1981200"/>
            <a:ext cx="7772400" cy="1905000"/>
          </a:xfrm>
        </p:spPr>
        <p:txBody>
          <a:bodyPr/>
          <a:lstStyle/>
          <a:p>
            <a:pPr eaLnBrk="1" hangingPunct="1">
              <a:lnSpc>
                <a:spcPct val="90000"/>
              </a:lnSpc>
            </a:pPr>
            <a:r>
              <a:rPr lang="ja-JP" altLang="en-US">
                <a:latin typeface="Times New Roman" panose="02020603050405020304" pitchFamily="18" charset="0"/>
              </a:rPr>
              <a:t>ラウンドロビン</a:t>
            </a:r>
            <a:r>
              <a:rPr lang="ja-JP" altLang="en-US" sz="2800">
                <a:latin typeface="Times New Roman" panose="02020603050405020304" pitchFamily="18" charset="0"/>
              </a:rPr>
              <a:t>(</a:t>
            </a:r>
            <a:r>
              <a:rPr lang="en-US" altLang="ja-JP" sz="2800">
                <a:latin typeface="Times New Roman" panose="02020603050405020304" pitchFamily="18" charset="0"/>
              </a:rPr>
              <a:t>round robin, RR)</a:t>
            </a:r>
          </a:p>
          <a:p>
            <a:pPr lvl="1" eaLnBrk="1" hangingPunct="1">
              <a:lnSpc>
                <a:spcPct val="90000"/>
              </a:lnSpc>
            </a:pPr>
            <a:r>
              <a:rPr lang="ja-JP" altLang="en-US">
                <a:latin typeface="Times New Roman" panose="02020603050405020304" pitchFamily="18" charset="0"/>
              </a:rPr>
              <a:t>プロセスの到着順に処理</a:t>
            </a:r>
          </a:p>
          <a:p>
            <a:pPr lvl="1" eaLnBrk="1" hangingPunct="1">
              <a:lnSpc>
                <a:spcPct val="90000"/>
              </a:lnSpc>
            </a:pPr>
            <a:r>
              <a:rPr lang="ja-JP" altLang="en-US">
                <a:latin typeface="Times New Roman" panose="02020603050405020304" pitchFamily="18" charset="0"/>
              </a:rPr>
              <a:t>一定時間が過ぎると処理中のプロセスはタイムアウト, キューの末尾へ</a:t>
            </a:r>
          </a:p>
        </p:txBody>
      </p:sp>
      <p:sp>
        <p:nvSpPr>
          <p:cNvPr id="251908" name="Text Box 4"/>
          <p:cNvSpPr txBox="1">
            <a:spLocks noChangeArrowheads="1"/>
          </p:cNvSpPr>
          <p:nvPr/>
        </p:nvSpPr>
        <p:spPr bwMode="auto">
          <a:xfrm>
            <a:off x="838200" y="4267200"/>
            <a:ext cx="7772400" cy="234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t>長所</a:t>
            </a:r>
          </a:p>
          <a:p>
            <a:pPr eaLnBrk="1" hangingPunct="1">
              <a:buClr>
                <a:schemeClr val="tx2"/>
              </a:buClr>
              <a:buSzPct val="70000"/>
              <a:buFont typeface="Wingdings" panose="05000000000000000000" pitchFamily="2" charset="2"/>
              <a:buChar char="l"/>
            </a:pPr>
            <a:r>
              <a:rPr lang="ja-JP" altLang="en-US" sz="2800" dirty="0"/>
              <a:t> 各プロセスに公平に時間が割り当てられる</a:t>
            </a:r>
          </a:p>
          <a:p>
            <a:pPr eaLnBrk="1" hangingPunct="1"/>
            <a:r>
              <a:rPr lang="ja-JP" altLang="en-US" sz="3200" dirty="0"/>
              <a:t>短所</a:t>
            </a:r>
          </a:p>
          <a:p>
            <a:pPr eaLnBrk="1" hangingPunct="1">
              <a:buClr>
                <a:schemeClr val="tx2"/>
              </a:buClr>
              <a:buSzPct val="70000"/>
              <a:buFont typeface="Wingdings" panose="05000000000000000000" pitchFamily="2" charset="2"/>
              <a:buChar char="l"/>
            </a:pPr>
            <a:r>
              <a:rPr lang="ja-JP" altLang="en-US" dirty="0"/>
              <a:t> </a:t>
            </a:r>
            <a:r>
              <a:rPr lang="ja-JP" altLang="en-US" sz="2800" dirty="0"/>
              <a:t>プロセスが入力待ち等でブロック状態になっても</a:t>
            </a:r>
            <a:endParaRPr lang="en-US" altLang="ja-JP" sz="2800" dirty="0"/>
          </a:p>
          <a:p>
            <a:pPr eaLnBrk="1" hangingPunct="1">
              <a:buClr>
                <a:schemeClr val="tx2"/>
              </a:buClr>
              <a:buSzPct val="70000"/>
            </a:pPr>
            <a:r>
              <a:rPr lang="ja-JP" altLang="en-US" sz="2800" dirty="0"/>
              <a:t>   プロセッサが開放されない</a:t>
            </a:r>
          </a:p>
        </p:txBody>
      </p:sp>
      <p:sp>
        <p:nvSpPr>
          <p:cNvPr id="251909" name="Text Box 5"/>
          <p:cNvSpPr txBox="1">
            <a:spLocks noChangeArrowheads="1"/>
          </p:cNvSpPr>
          <p:nvPr/>
        </p:nvSpPr>
        <p:spPr bwMode="auto">
          <a:xfrm>
            <a:off x="2343150" y="3810000"/>
            <a:ext cx="680085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タイムスライス</a:t>
            </a:r>
            <a:r>
              <a:rPr lang="ja-JP" altLang="en-US"/>
              <a:t>(</a:t>
            </a:r>
            <a:r>
              <a:rPr lang="en-US" altLang="ja-JP"/>
              <a:t>time slice), </a:t>
            </a:r>
            <a:r>
              <a:rPr lang="ja-JP" altLang="en-US" sz="2800"/>
              <a:t>定時間</a:t>
            </a:r>
            <a:r>
              <a:rPr lang="ja-JP" altLang="en-US"/>
              <a:t>(</a:t>
            </a:r>
            <a:r>
              <a:rPr lang="en-US" altLang="ja-JP"/>
              <a:t>time quantum)</a:t>
            </a:r>
          </a:p>
          <a:p>
            <a:pPr eaLnBrk="1" hangingPunct="1"/>
            <a:r>
              <a:rPr lang="ja-JP" altLang="en-US"/>
              <a:t>  多くの場合 1/60 </a:t>
            </a:r>
            <a:r>
              <a:rPr lang="en-US" altLang="ja-JP"/>
              <a:t>sec (16.7ms)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1909"/>
                                        </p:tgtEl>
                                        <p:attrNameLst>
                                          <p:attrName>style.visibility</p:attrName>
                                        </p:attrNameLst>
                                      </p:cBhvr>
                                      <p:to>
                                        <p:strVal val="visible"/>
                                      </p:to>
                                    </p:set>
                                    <p:animEffect transition="in" filter="checkerboard(across)">
                                      <p:cBhvr>
                                        <p:cTn id="7" dur="500"/>
                                        <p:tgtEl>
                                          <p:spTgt spid="2519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51908"/>
                                        </p:tgtEl>
                                        <p:attrNameLst>
                                          <p:attrName>style.visibility</p:attrName>
                                        </p:attrNameLst>
                                      </p:cBhvr>
                                      <p:to>
                                        <p:strVal val="visible"/>
                                      </p:to>
                                    </p:set>
                                    <p:anim calcmode="lin" valueType="num">
                                      <p:cBhvr additive="base">
                                        <p:cTn id="12" dur="500" fill="hold"/>
                                        <p:tgtEl>
                                          <p:spTgt spid="251908"/>
                                        </p:tgtEl>
                                        <p:attrNameLst>
                                          <p:attrName>ppt_x</p:attrName>
                                        </p:attrNameLst>
                                      </p:cBhvr>
                                      <p:tavLst>
                                        <p:tav tm="0">
                                          <p:val>
                                            <p:strVal val="#ppt_x"/>
                                          </p:val>
                                        </p:tav>
                                        <p:tav tm="100000">
                                          <p:val>
                                            <p:strVal val="#ppt_x"/>
                                          </p:val>
                                        </p:tav>
                                      </p:tavLst>
                                    </p:anim>
                                    <p:anim calcmode="lin" valueType="num">
                                      <p:cBhvr additive="base">
                                        <p:cTn id="13" dur="500" fill="hold"/>
                                        <p:tgtEl>
                                          <p:spTgt spid="2519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8" grpId="0" autoUpdateAnimBg="0"/>
      <p:bldP spid="251909"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ラウンドロビン</a:t>
            </a:r>
            <a:r>
              <a:rPr lang="ja-JP" altLang="en-US" sz="3600">
                <a:latin typeface="Times New Roman" panose="02020603050405020304" pitchFamily="18" charset="0"/>
              </a:rPr>
              <a:t>(</a:t>
            </a:r>
            <a:r>
              <a:rPr lang="en-US" altLang="ja-JP" sz="3600">
                <a:latin typeface="Times New Roman" panose="02020603050405020304" pitchFamily="18" charset="0"/>
              </a:rPr>
              <a:t>RR)</a:t>
            </a:r>
            <a:endParaRPr lang="ja-JP" altLang="en-US" sz="3600">
              <a:latin typeface="Times New Roman" panose="02020603050405020304" pitchFamily="18" charset="0"/>
            </a:endParaRPr>
          </a:p>
        </p:txBody>
      </p:sp>
      <p:sp>
        <p:nvSpPr>
          <p:cNvPr id="45059" name="Text Box 21"/>
          <p:cNvSpPr txBox="1">
            <a:spLocks noChangeArrowheads="1"/>
          </p:cNvSpPr>
          <p:nvPr/>
        </p:nvSpPr>
        <p:spPr bwMode="auto">
          <a:xfrm>
            <a:off x="5486400" y="1828800"/>
            <a:ext cx="3013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(タイムスライス : 4)</a:t>
            </a:r>
          </a:p>
        </p:txBody>
      </p:sp>
      <p:grpSp>
        <p:nvGrpSpPr>
          <p:cNvPr id="300054" name="Group 22"/>
          <p:cNvGrpSpPr>
            <a:grpSpLocks/>
          </p:cNvGrpSpPr>
          <p:nvPr/>
        </p:nvGrpSpPr>
        <p:grpSpPr bwMode="auto">
          <a:xfrm>
            <a:off x="609600" y="4419600"/>
            <a:ext cx="1122363" cy="1066800"/>
            <a:chOff x="336" y="2208"/>
            <a:chExt cx="707" cy="672"/>
          </a:xfrm>
        </p:grpSpPr>
        <p:sp>
          <p:nvSpPr>
            <p:cNvPr id="45110" name="Rectangle 23"/>
            <p:cNvSpPr>
              <a:spLocks noChangeArrowheads="1"/>
            </p:cNvSpPr>
            <p:nvPr/>
          </p:nvSpPr>
          <p:spPr bwMode="auto">
            <a:xfrm>
              <a:off x="432" y="2544"/>
              <a:ext cx="528"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45111" name="Text Box 24"/>
            <p:cNvSpPr txBox="1">
              <a:spLocks noChangeArrowheads="1"/>
            </p:cNvSpPr>
            <p:nvPr/>
          </p:nvSpPr>
          <p:spPr bwMode="auto">
            <a:xfrm>
              <a:off x="336" y="2208"/>
              <a:ext cx="19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a:t>
              </a:r>
            </a:p>
          </p:txBody>
        </p:sp>
        <p:sp>
          <p:nvSpPr>
            <p:cNvPr id="45112" name="Text Box 25"/>
            <p:cNvSpPr txBox="1">
              <a:spLocks noChangeArrowheads="1"/>
            </p:cNvSpPr>
            <p:nvPr/>
          </p:nvSpPr>
          <p:spPr bwMode="auto">
            <a:xfrm>
              <a:off x="864" y="2208"/>
              <a:ext cx="17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4</a:t>
              </a:r>
            </a:p>
          </p:txBody>
        </p:sp>
      </p:grpSp>
      <p:grpSp>
        <p:nvGrpSpPr>
          <p:cNvPr id="300058" name="Group 26"/>
          <p:cNvGrpSpPr>
            <a:grpSpLocks/>
          </p:cNvGrpSpPr>
          <p:nvPr/>
        </p:nvGrpSpPr>
        <p:grpSpPr bwMode="auto">
          <a:xfrm>
            <a:off x="1600200" y="4419600"/>
            <a:ext cx="969963" cy="1066800"/>
            <a:chOff x="960" y="2208"/>
            <a:chExt cx="611" cy="672"/>
          </a:xfrm>
        </p:grpSpPr>
        <p:sp>
          <p:nvSpPr>
            <p:cNvPr id="45108" name="Rectangle 27"/>
            <p:cNvSpPr>
              <a:spLocks noChangeArrowheads="1"/>
            </p:cNvSpPr>
            <p:nvPr/>
          </p:nvSpPr>
          <p:spPr bwMode="auto">
            <a:xfrm>
              <a:off x="960" y="2544"/>
              <a:ext cx="528"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45109" name="Text Box 28"/>
            <p:cNvSpPr txBox="1">
              <a:spLocks noChangeArrowheads="1"/>
            </p:cNvSpPr>
            <p:nvPr/>
          </p:nvSpPr>
          <p:spPr bwMode="auto">
            <a:xfrm>
              <a:off x="1392" y="2208"/>
              <a:ext cx="17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8</a:t>
              </a:r>
            </a:p>
          </p:txBody>
        </p:sp>
      </p:grpSp>
      <p:grpSp>
        <p:nvGrpSpPr>
          <p:cNvPr id="300061" name="Group 29"/>
          <p:cNvGrpSpPr>
            <a:grpSpLocks/>
          </p:cNvGrpSpPr>
          <p:nvPr/>
        </p:nvGrpSpPr>
        <p:grpSpPr bwMode="auto">
          <a:xfrm>
            <a:off x="2438400" y="4419600"/>
            <a:ext cx="1277938" cy="1066800"/>
            <a:chOff x="1488" y="2208"/>
            <a:chExt cx="805" cy="672"/>
          </a:xfrm>
        </p:grpSpPr>
        <p:sp>
          <p:nvSpPr>
            <p:cNvPr id="45106" name="Rectangle 30"/>
            <p:cNvSpPr>
              <a:spLocks noChangeArrowheads="1"/>
            </p:cNvSpPr>
            <p:nvPr/>
          </p:nvSpPr>
          <p:spPr bwMode="auto">
            <a:xfrm>
              <a:off x="1488"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45107" name="Text Box 31"/>
            <p:cNvSpPr txBox="1">
              <a:spLocks noChangeArrowheads="1"/>
            </p:cNvSpPr>
            <p:nvPr/>
          </p:nvSpPr>
          <p:spPr bwMode="auto">
            <a:xfrm>
              <a:off x="187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12</a:t>
              </a:r>
            </a:p>
          </p:txBody>
        </p:sp>
      </p:grpSp>
      <p:grpSp>
        <p:nvGrpSpPr>
          <p:cNvPr id="300064" name="Group 32"/>
          <p:cNvGrpSpPr>
            <a:grpSpLocks/>
          </p:cNvGrpSpPr>
          <p:nvPr/>
        </p:nvGrpSpPr>
        <p:grpSpPr bwMode="auto">
          <a:xfrm>
            <a:off x="3276600" y="4419600"/>
            <a:ext cx="1125538" cy="1066800"/>
            <a:chOff x="2016" y="2208"/>
            <a:chExt cx="709" cy="672"/>
          </a:xfrm>
        </p:grpSpPr>
        <p:sp>
          <p:nvSpPr>
            <p:cNvPr id="45104" name="Rectangle 33"/>
            <p:cNvSpPr>
              <a:spLocks noChangeArrowheads="1"/>
            </p:cNvSpPr>
            <p:nvPr/>
          </p:nvSpPr>
          <p:spPr bwMode="auto">
            <a:xfrm>
              <a:off x="2016" y="2544"/>
              <a:ext cx="528"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45105" name="Text Box 34"/>
            <p:cNvSpPr txBox="1">
              <a:spLocks noChangeArrowheads="1"/>
            </p:cNvSpPr>
            <p:nvPr/>
          </p:nvSpPr>
          <p:spPr bwMode="auto">
            <a:xfrm>
              <a:off x="2352" y="2208"/>
              <a:ext cx="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16</a:t>
              </a:r>
            </a:p>
          </p:txBody>
        </p:sp>
      </p:grpSp>
      <p:grpSp>
        <p:nvGrpSpPr>
          <p:cNvPr id="300067" name="Group 35"/>
          <p:cNvGrpSpPr>
            <a:grpSpLocks/>
          </p:cNvGrpSpPr>
          <p:nvPr/>
        </p:nvGrpSpPr>
        <p:grpSpPr bwMode="auto">
          <a:xfrm>
            <a:off x="4114800" y="4419600"/>
            <a:ext cx="592138" cy="1066800"/>
            <a:chOff x="2544" y="2208"/>
            <a:chExt cx="373" cy="672"/>
          </a:xfrm>
        </p:grpSpPr>
        <p:sp>
          <p:nvSpPr>
            <p:cNvPr id="45102" name="Rectangle 36"/>
            <p:cNvSpPr>
              <a:spLocks noChangeArrowheads="1"/>
            </p:cNvSpPr>
            <p:nvPr/>
          </p:nvSpPr>
          <p:spPr bwMode="auto">
            <a:xfrm>
              <a:off x="2544" y="2544"/>
              <a:ext cx="144"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45103" name="Text Box 37"/>
            <p:cNvSpPr txBox="1">
              <a:spLocks noChangeArrowheads="1"/>
            </p:cNvSpPr>
            <p:nvPr/>
          </p:nvSpPr>
          <p:spPr bwMode="auto">
            <a:xfrm>
              <a:off x="2544" y="2208"/>
              <a:ext cx="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17</a:t>
              </a:r>
            </a:p>
          </p:txBody>
        </p:sp>
      </p:grpSp>
      <p:grpSp>
        <p:nvGrpSpPr>
          <p:cNvPr id="300070" name="Group 38"/>
          <p:cNvGrpSpPr>
            <a:grpSpLocks/>
          </p:cNvGrpSpPr>
          <p:nvPr/>
        </p:nvGrpSpPr>
        <p:grpSpPr bwMode="auto">
          <a:xfrm>
            <a:off x="4343400" y="4419600"/>
            <a:ext cx="1277938" cy="1066800"/>
            <a:chOff x="2688" y="2208"/>
            <a:chExt cx="805" cy="672"/>
          </a:xfrm>
        </p:grpSpPr>
        <p:sp>
          <p:nvSpPr>
            <p:cNvPr id="45100" name="Rectangle 39"/>
            <p:cNvSpPr>
              <a:spLocks noChangeArrowheads="1"/>
            </p:cNvSpPr>
            <p:nvPr/>
          </p:nvSpPr>
          <p:spPr bwMode="auto">
            <a:xfrm>
              <a:off x="2688"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45101" name="Text Box 40"/>
            <p:cNvSpPr txBox="1">
              <a:spLocks noChangeArrowheads="1"/>
            </p:cNvSpPr>
            <p:nvPr/>
          </p:nvSpPr>
          <p:spPr bwMode="auto">
            <a:xfrm>
              <a:off x="307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21</a:t>
              </a:r>
            </a:p>
          </p:txBody>
        </p:sp>
      </p:grpSp>
      <p:grpSp>
        <p:nvGrpSpPr>
          <p:cNvPr id="300073" name="Group 41"/>
          <p:cNvGrpSpPr>
            <a:grpSpLocks/>
          </p:cNvGrpSpPr>
          <p:nvPr/>
        </p:nvGrpSpPr>
        <p:grpSpPr bwMode="auto">
          <a:xfrm>
            <a:off x="5181600" y="4419600"/>
            <a:ext cx="820738" cy="1066800"/>
            <a:chOff x="3216" y="2208"/>
            <a:chExt cx="517" cy="672"/>
          </a:xfrm>
        </p:grpSpPr>
        <p:sp>
          <p:nvSpPr>
            <p:cNvPr id="45098" name="Rectangle 42"/>
            <p:cNvSpPr>
              <a:spLocks noChangeArrowheads="1"/>
            </p:cNvSpPr>
            <p:nvPr/>
          </p:nvSpPr>
          <p:spPr bwMode="auto">
            <a:xfrm>
              <a:off x="3216" y="2544"/>
              <a:ext cx="240"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45099" name="Text Box 43"/>
            <p:cNvSpPr txBox="1">
              <a:spLocks noChangeArrowheads="1"/>
            </p:cNvSpPr>
            <p:nvPr/>
          </p:nvSpPr>
          <p:spPr bwMode="auto">
            <a:xfrm>
              <a:off x="331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23</a:t>
              </a:r>
            </a:p>
          </p:txBody>
        </p:sp>
      </p:grpSp>
      <p:grpSp>
        <p:nvGrpSpPr>
          <p:cNvPr id="300076" name="Group 44"/>
          <p:cNvGrpSpPr>
            <a:grpSpLocks/>
          </p:cNvGrpSpPr>
          <p:nvPr/>
        </p:nvGrpSpPr>
        <p:grpSpPr bwMode="auto">
          <a:xfrm>
            <a:off x="5562600" y="4419600"/>
            <a:ext cx="1277938" cy="1066800"/>
            <a:chOff x="3456" y="2208"/>
            <a:chExt cx="805" cy="672"/>
          </a:xfrm>
        </p:grpSpPr>
        <p:sp>
          <p:nvSpPr>
            <p:cNvPr id="45096" name="Rectangle 45"/>
            <p:cNvSpPr>
              <a:spLocks noChangeArrowheads="1"/>
            </p:cNvSpPr>
            <p:nvPr/>
          </p:nvSpPr>
          <p:spPr bwMode="auto">
            <a:xfrm>
              <a:off x="3456"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45097" name="Text Box 46"/>
            <p:cNvSpPr txBox="1">
              <a:spLocks noChangeArrowheads="1"/>
            </p:cNvSpPr>
            <p:nvPr/>
          </p:nvSpPr>
          <p:spPr bwMode="auto">
            <a:xfrm>
              <a:off x="3840"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27</a:t>
              </a:r>
            </a:p>
          </p:txBody>
        </p:sp>
      </p:grpSp>
      <p:grpSp>
        <p:nvGrpSpPr>
          <p:cNvPr id="300079" name="Group 47"/>
          <p:cNvGrpSpPr>
            <a:grpSpLocks/>
          </p:cNvGrpSpPr>
          <p:nvPr/>
        </p:nvGrpSpPr>
        <p:grpSpPr bwMode="auto">
          <a:xfrm>
            <a:off x="6400800" y="4419600"/>
            <a:ext cx="1277938" cy="1066800"/>
            <a:chOff x="3984" y="2208"/>
            <a:chExt cx="805" cy="672"/>
          </a:xfrm>
        </p:grpSpPr>
        <p:sp>
          <p:nvSpPr>
            <p:cNvPr id="45094" name="Rectangle 48"/>
            <p:cNvSpPr>
              <a:spLocks noChangeArrowheads="1"/>
            </p:cNvSpPr>
            <p:nvPr/>
          </p:nvSpPr>
          <p:spPr bwMode="auto">
            <a:xfrm>
              <a:off x="3984"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45095" name="Text Box 49"/>
            <p:cNvSpPr txBox="1">
              <a:spLocks noChangeArrowheads="1"/>
            </p:cNvSpPr>
            <p:nvPr/>
          </p:nvSpPr>
          <p:spPr bwMode="auto">
            <a:xfrm>
              <a:off x="4368"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31</a:t>
              </a:r>
            </a:p>
          </p:txBody>
        </p:sp>
      </p:grpSp>
      <p:grpSp>
        <p:nvGrpSpPr>
          <p:cNvPr id="300082" name="Group 50"/>
          <p:cNvGrpSpPr>
            <a:grpSpLocks/>
          </p:cNvGrpSpPr>
          <p:nvPr/>
        </p:nvGrpSpPr>
        <p:grpSpPr bwMode="auto">
          <a:xfrm>
            <a:off x="7239000" y="4419600"/>
            <a:ext cx="1277938" cy="1066800"/>
            <a:chOff x="4512" y="2208"/>
            <a:chExt cx="805" cy="672"/>
          </a:xfrm>
        </p:grpSpPr>
        <p:sp>
          <p:nvSpPr>
            <p:cNvPr id="45092" name="Rectangle 51"/>
            <p:cNvSpPr>
              <a:spLocks noChangeArrowheads="1"/>
            </p:cNvSpPr>
            <p:nvPr/>
          </p:nvSpPr>
          <p:spPr bwMode="auto">
            <a:xfrm>
              <a:off x="4512"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45093" name="Text Box 52"/>
            <p:cNvSpPr txBox="1">
              <a:spLocks noChangeArrowheads="1"/>
            </p:cNvSpPr>
            <p:nvPr/>
          </p:nvSpPr>
          <p:spPr bwMode="auto">
            <a:xfrm>
              <a:off x="4896"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35</a:t>
              </a:r>
            </a:p>
          </p:txBody>
        </p:sp>
      </p:grpSp>
      <p:graphicFrame>
        <p:nvGraphicFramePr>
          <p:cNvPr id="300128" name="Group 96"/>
          <p:cNvGraphicFramePr>
            <a:graphicFrameLocks noGrp="1"/>
          </p:cNvGraphicFramePr>
          <p:nvPr/>
        </p:nvGraphicFramePr>
        <p:xfrm>
          <a:off x="609600" y="1981200"/>
          <a:ext cx="4267200" cy="2017714"/>
        </p:xfrm>
        <a:graphic>
          <a:graphicData uri="http://schemas.openxmlformats.org/drawingml/2006/table">
            <a:tbl>
              <a:tblPr/>
              <a:tblGrid>
                <a:gridCol w="1368425">
                  <a:extLst>
                    <a:ext uri="{9D8B030D-6E8A-4147-A177-3AD203B41FA5}">
                      <a16:colId xmlns:a16="http://schemas.microsoft.com/office/drawing/2014/main" val="20000"/>
                    </a:ext>
                  </a:extLst>
                </a:gridCol>
                <a:gridCol w="1449388">
                  <a:extLst>
                    <a:ext uri="{9D8B030D-6E8A-4147-A177-3AD203B41FA5}">
                      <a16:colId xmlns:a16="http://schemas.microsoft.com/office/drawing/2014/main" val="20001"/>
                    </a:ext>
                  </a:extLst>
                </a:gridCol>
                <a:gridCol w="1449387">
                  <a:extLst>
                    <a:ext uri="{9D8B030D-6E8A-4147-A177-3AD203B41FA5}">
                      <a16:colId xmlns:a16="http://schemas.microsoft.com/office/drawing/2014/main" val="20002"/>
                    </a:ext>
                  </a:extLst>
                </a:gridCol>
              </a:tblGrid>
              <a:tr h="4572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到着順位</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処理時間</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395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0054"/>
                                        </p:tgtEl>
                                        <p:attrNameLst>
                                          <p:attrName>style.visibility</p:attrName>
                                        </p:attrNameLst>
                                      </p:cBhvr>
                                      <p:to>
                                        <p:strVal val="visible"/>
                                      </p:to>
                                    </p:set>
                                    <p:animEffect transition="in" filter="wipe(left)">
                                      <p:cBhvr>
                                        <p:cTn id="7" dur="500"/>
                                        <p:tgtEl>
                                          <p:spTgt spid="300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0058"/>
                                        </p:tgtEl>
                                        <p:attrNameLst>
                                          <p:attrName>style.visibility</p:attrName>
                                        </p:attrNameLst>
                                      </p:cBhvr>
                                      <p:to>
                                        <p:strVal val="visible"/>
                                      </p:to>
                                    </p:set>
                                    <p:animEffect transition="in" filter="wipe(left)">
                                      <p:cBhvr>
                                        <p:cTn id="12" dur="500"/>
                                        <p:tgtEl>
                                          <p:spTgt spid="3000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00061"/>
                                        </p:tgtEl>
                                        <p:attrNameLst>
                                          <p:attrName>style.visibility</p:attrName>
                                        </p:attrNameLst>
                                      </p:cBhvr>
                                      <p:to>
                                        <p:strVal val="visible"/>
                                      </p:to>
                                    </p:set>
                                    <p:animEffect transition="in" filter="wipe(left)">
                                      <p:cBhvr>
                                        <p:cTn id="17" dur="500"/>
                                        <p:tgtEl>
                                          <p:spTgt spid="3000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00064"/>
                                        </p:tgtEl>
                                        <p:attrNameLst>
                                          <p:attrName>style.visibility</p:attrName>
                                        </p:attrNameLst>
                                      </p:cBhvr>
                                      <p:to>
                                        <p:strVal val="visible"/>
                                      </p:to>
                                    </p:set>
                                    <p:animEffect transition="in" filter="wipe(left)">
                                      <p:cBhvr>
                                        <p:cTn id="22" dur="500"/>
                                        <p:tgtEl>
                                          <p:spTgt spid="30006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00067"/>
                                        </p:tgtEl>
                                        <p:attrNameLst>
                                          <p:attrName>style.visibility</p:attrName>
                                        </p:attrNameLst>
                                      </p:cBhvr>
                                      <p:to>
                                        <p:strVal val="visible"/>
                                      </p:to>
                                    </p:set>
                                    <p:animEffect transition="in" filter="wipe(left)">
                                      <p:cBhvr>
                                        <p:cTn id="27" dur="500"/>
                                        <p:tgtEl>
                                          <p:spTgt spid="30006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00070"/>
                                        </p:tgtEl>
                                        <p:attrNameLst>
                                          <p:attrName>style.visibility</p:attrName>
                                        </p:attrNameLst>
                                      </p:cBhvr>
                                      <p:to>
                                        <p:strVal val="visible"/>
                                      </p:to>
                                    </p:set>
                                    <p:animEffect transition="in" filter="wipe(left)">
                                      <p:cBhvr>
                                        <p:cTn id="32" dur="500"/>
                                        <p:tgtEl>
                                          <p:spTgt spid="30007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00073"/>
                                        </p:tgtEl>
                                        <p:attrNameLst>
                                          <p:attrName>style.visibility</p:attrName>
                                        </p:attrNameLst>
                                      </p:cBhvr>
                                      <p:to>
                                        <p:strVal val="visible"/>
                                      </p:to>
                                    </p:set>
                                    <p:animEffect transition="in" filter="wipe(left)">
                                      <p:cBhvr>
                                        <p:cTn id="37" dur="500"/>
                                        <p:tgtEl>
                                          <p:spTgt spid="30007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00076"/>
                                        </p:tgtEl>
                                        <p:attrNameLst>
                                          <p:attrName>style.visibility</p:attrName>
                                        </p:attrNameLst>
                                      </p:cBhvr>
                                      <p:to>
                                        <p:strVal val="visible"/>
                                      </p:to>
                                    </p:set>
                                    <p:animEffect transition="in" filter="wipe(left)">
                                      <p:cBhvr>
                                        <p:cTn id="42" dur="500"/>
                                        <p:tgtEl>
                                          <p:spTgt spid="30007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300079"/>
                                        </p:tgtEl>
                                        <p:attrNameLst>
                                          <p:attrName>style.visibility</p:attrName>
                                        </p:attrNameLst>
                                      </p:cBhvr>
                                      <p:to>
                                        <p:strVal val="visible"/>
                                      </p:to>
                                    </p:set>
                                    <p:animEffect transition="in" filter="wipe(left)">
                                      <p:cBhvr>
                                        <p:cTn id="47" dur="500"/>
                                        <p:tgtEl>
                                          <p:spTgt spid="30007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300082"/>
                                        </p:tgtEl>
                                        <p:attrNameLst>
                                          <p:attrName>style.visibility</p:attrName>
                                        </p:attrNameLst>
                                      </p:cBhvr>
                                      <p:to>
                                        <p:strVal val="visible"/>
                                      </p:to>
                                    </p:set>
                                    <p:animEffect transition="in" filter="wipe(left)">
                                      <p:cBhvr>
                                        <p:cTn id="52" dur="500"/>
                                        <p:tgtEl>
                                          <p:spTgt spid="300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処理時間順</a:t>
            </a:r>
            <a:r>
              <a:rPr lang="en-US" altLang="ja-JP" sz="3600">
                <a:latin typeface="Times New Roman" panose="02020603050405020304" pitchFamily="18" charset="0"/>
              </a:rPr>
              <a:t>(SPT)</a:t>
            </a:r>
          </a:p>
        </p:txBody>
      </p:sp>
      <p:sp>
        <p:nvSpPr>
          <p:cNvPr id="46083" name="Rectangle 3"/>
          <p:cNvSpPr>
            <a:spLocks noGrp="1" noChangeArrowheads="1"/>
          </p:cNvSpPr>
          <p:nvPr>
            <p:ph type="body" idx="1"/>
          </p:nvPr>
        </p:nvSpPr>
        <p:spPr>
          <a:xfrm>
            <a:off x="685800" y="1981200"/>
            <a:ext cx="7772400" cy="1905000"/>
          </a:xfrm>
        </p:spPr>
        <p:txBody>
          <a:bodyPr/>
          <a:lstStyle/>
          <a:p>
            <a:pPr eaLnBrk="1" hangingPunct="1"/>
            <a:r>
              <a:rPr lang="ja-JP" altLang="en-US">
                <a:latin typeface="Times New Roman" panose="02020603050405020304" pitchFamily="18" charset="0"/>
              </a:rPr>
              <a:t>処理時間順</a:t>
            </a:r>
            <a:r>
              <a:rPr lang="ja-JP" altLang="en-US" sz="2800">
                <a:latin typeface="Times New Roman" panose="02020603050405020304" pitchFamily="18" charset="0"/>
              </a:rPr>
              <a:t>(</a:t>
            </a:r>
            <a:r>
              <a:rPr lang="en-US" altLang="ja-JP" sz="2800">
                <a:latin typeface="Times New Roman" panose="02020603050405020304" pitchFamily="18" charset="0"/>
              </a:rPr>
              <a:t>shortest processing time first, SPT)</a:t>
            </a:r>
          </a:p>
          <a:p>
            <a:pPr lvl="1" eaLnBrk="1" hangingPunct="1"/>
            <a:r>
              <a:rPr lang="ja-JP" altLang="en-US">
                <a:latin typeface="Times New Roman" panose="02020603050405020304" pitchFamily="18" charset="0"/>
              </a:rPr>
              <a:t>プロセスの処理時間の短い順に処理</a:t>
            </a:r>
          </a:p>
          <a:p>
            <a:pPr lvl="2" eaLnBrk="1" hangingPunct="1"/>
            <a:r>
              <a:rPr lang="ja-JP" altLang="en-US">
                <a:latin typeface="Times New Roman" panose="02020603050405020304" pitchFamily="18" charset="0"/>
              </a:rPr>
              <a:t>実行可能のプロセスと処理時間を比較</a:t>
            </a:r>
          </a:p>
        </p:txBody>
      </p:sp>
      <p:sp>
        <p:nvSpPr>
          <p:cNvPr id="252932" name="Text Box 4"/>
          <p:cNvSpPr txBox="1">
            <a:spLocks noChangeArrowheads="1"/>
          </p:cNvSpPr>
          <p:nvPr/>
        </p:nvSpPr>
        <p:spPr bwMode="auto">
          <a:xfrm>
            <a:off x="457200" y="3789040"/>
            <a:ext cx="8229600" cy="277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t>長所</a:t>
            </a:r>
          </a:p>
          <a:p>
            <a:pPr eaLnBrk="1" hangingPunct="1">
              <a:buClr>
                <a:schemeClr val="tx2"/>
              </a:buClr>
              <a:buSzPct val="70000"/>
              <a:buFont typeface="Wingdings" panose="05000000000000000000" pitchFamily="2" charset="2"/>
              <a:buChar char="l"/>
            </a:pPr>
            <a:r>
              <a:rPr lang="ja-JP" altLang="en-US" sz="2800" dirty="0"/>
              <a:t> 処理時間の短いプロセスのターンアラウンド時間が</a:t>
            </a:r>
            <a:endParaRPr lang="en-US" altLang="ja-JP" sz="2800" dirty="0"/>
          </a:p>
          <a:p>
            <a:pPr eaLnBrk="1" hangingPunct="1">
              <a:buClr>
                <a:schemeClr val="tx2"/>
              </a:buClr>
              <a:buSzPct val="70000"/>
            </a:pPr>
            <a:r>
              <a:rPr lang="ja-JP" altLang="en-US" sz="2800" dirty="0"/>
              <a:t>   改善される</a:t>
            </a:r>
          </a:p>
          <a:p>
            <a:pPr eaLnBrk="1" hangingPunct="1"/>
            <a:r>
              <a:rPr lang="ja-JP" altLang="en-US" sz="3200" dirty="0"/>
              <a:t>短所</a:t>
            </a:r>
          </a:p>
          <a:p>
            <a:pPr eaLnBrk="1" hangingPunct="1">
              <a:buClr>
                <a:schemeClr val="tx2"/>
              </a:buClr>
              <a:buSzPct val="70000"/>
              <a:buFont typeface="Wingdings" panose="05000000000000000000" pitchFamily="2" charset="2"/>
              <a:buChar char="l"/>
            </a:pPr>
            <a:r>
              <a:rPr lang="ja-JP" altLang="en-US" sz="2800" dirty="0"/>
              <a:t> 処理時間の予測が必要</a:t>
            </a:r>
          </a:p>
          <a:p>
            <a:pPr eaLnBrk="1" hangingPunct="1">
              <a:buClr>
                <a:schemeClr val="tx2"/>
              </a:buClr>
              <a:buSzPct val="70000"/>
              <a:buFont typeface="Wingdings" panose="05000000000000000000" pitchFamily="2" charset="2"/>
              <a:buChar char="l"/>
            </a:pPr>
            <a:r>
              <a:rPr lang="ja-JP" altLang="en-US" sz="2800" dirty="0"/>
              <a:t> プロセスに割り当てられる時間が不公平</a:t>
            </a:r>
            <a:endParaRPr lang="en-US" altLang="ja-JP"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2932"/>
                                        </p:tgtEl>
                                        <p:attrNameLst>
                                          <p:attrName>style.visibility</p:attrName>
                                        </p:attrNameLst>
                                      </p:cBhvr>
                                      <p:to>
                                        <p:strVal val="visible"/>
                                      </p:to>
                                    </p:set>
                                    <p:anim calcmode="lin" valueType="num">
                                      <p:cBhvr additive="base">
                                        <p:cTn id="7" dur="500" fill="hold"/>
                                        <p:tgtEl>
                                          <p:spTgt spid="252932"/>
                                        </p:tgtEl>
                                        <p:attrNameLst>
                                          <p:attrName>ppt_x</p:attrName>
                                        </p:attrNameLst>
                                      </p:cBhvr>
                                      <p:tavLst>
                                        <p:tav tm="0">
                                          <p:val>
                                            <p:strVal val="#ppt_x"/>
                                          </p:val>
                                        </p:tav>
                                        <p:tav tm="100000">
                                          <p:val>
                                            <p:strVal val="#ppt_x"/>
                                          </p:val>
                                        </p:tav>
                                      </p:tavLst>
                                    </p:anim>
                                    <p:anim calcmode="lin" valueType="num">
                                      <p:cBhvr additive="base">
                                        <p:cTn id="8" dur="500" fill="hold"/>
                                        <p:tgtEl>
                                          <p:spTgt spid="2529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2"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処理時間順</a:t>
            </a:r>
            <a:r>
              <a:rPr lang="en-US" altLang="ja-JP" sz="3600">
                <a:latin typeface="Times New Roman" panose="02020603050405020304" pitchFamily="18" charset="0"/>
              </a:rPr>
              <a:t>(SPT)</a:t>
            </a:r>
            <a:endParaRPr lang="ja-JP" altLang="en-US" sz="3600">
              <a:latin typeface="Times New Roman" panose="02020603050405020304" pitchFamily="18" charset="0"/>
            </a:endParaRPr>
          </a:p>
        </p:txBody>
      </p:sp>
      <p:graphicFrame>
        <p:nvGraphicFramePr>
          <p:cNvPr id="302083" name="Group 3"/>
          <p:cNvGraphicFramePr>
            <a:graphicFrameLocks noGrp="1"/>
          </p:cNvGraphicFramePr>
          <p:nvPr/>
        </p:nvGraphicFramePr>
        <p:xfrm>
          <a:off x="609600" y="1981200"/>
          <a:ext cx="4267200" cy="2017714"/>
        </p:xfrm>
        <a:graphic>
          <a:graphicData uri="http://schemas.openxmlformats.org/drawingml/2006/table">
            <a:tbl>
              <a:tblPr/>
              <a:tblGrid>
                <a:gridCol w="1368425">
                  <a:extLst>
                    <a:ext uri="{9D8B030D-6E8A-4147-A177-3AD203B41FA5}">
                      <a16:colId xmlns:a16="http://schemas.microsoft.com/office/drawing/2014/main" val="20000"/>
                    </a:ext>
                  </a:extLst>
                </a:gridCol>
                <a:gridCol w="1449388">
                  <a:extLst>
                    <a:ext uri="{9D8B030D-6E8A-4147-A177-3AD203B41FA5}">
                      <a16:colId xmlns:a16="http://schemas.microsoft.com/office/drawing/2014/main" val="20001"/>
                    </a:ext>
                  </a:extLst>
                </a:gridCol>
                <a:gridCol w="1449387">
                  <a:extLst>
                    <a:ext uri="{9D8B030D-6E8A-4147-A177-3AD203B41FA5}">
                      <a16:colId xmlns:a16="http://schemas.microsoft.com/office/drawing/2014/main" val="20002"/>
                    </a:ext>
                  </a:extLst>
                </a:gridCol>
              </a:tblGrid>
              <a:tr h="4572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到着順位</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処理時間</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395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302116" name="Group 36"/>
          <p:cNvGrpSpPr>
            <a:grpSpLocks/>
          </p:cNvGrpSpPr>
          <p:nvPr/>
        </p:nvGrpSpPr>
        <p:grpSpPr bwMode="auto">
          <a:xfrm>
            <a:off x="1752600" y="4419600"/>
            <a:ext cx="2362200" cy="1066800"/>
            <a:chOff x="1104" y="2784"/>
            <a:chExt cx="1488" cy="672"/>
          </a:xfrm>
        </p:grpSpPr>
        <p:sp>
          <p:nvSpPr>
            <p:cNvPr id="47137" name="Rectangle 26"/>
            <p:cNvSpPr>
              <a:spLocks noChangeArrowheads="1"/>
            </p:cNvSpPr>
            <p:nvPr/>
          </p:nvSpPr>
          <p:spPr bwMode="auto">
            <a:xfrm>
              <a:off x="1104" y="3120"/>
              <a:ext cx="1296"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47138" name="Text Box 28"/>
            <p:cNvSpPr txBox="1">
              <a:spLocks noChangeArrowheads="1"/>
            </p:cNvSpPr>
            <p:nvPr/>
          </p:nvSpPr>
          <p:spPr bwMode="auto">
            <a:xfrm>
              <a:off x="2208" y="2784"/>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p>
          </p:txBody>
        </p:sp>
      </p:grpSp>
      <p:grpSp>
        <p:nvGrpSpPr>
          <p:cNvPr id="302115" name="Group 35"/>
          <p:cNvGrpSpPr>
            <a:grpSpLocks/>
          </p:cNvGrpSpPr>
          <p:nvPr/>
        </p:nvGrpSpPr>
        <p:grpSpPr bwMode="auto">
          <a:xfrm>
            <a:off x="609600" y="4419600"/>
            <a:ext cx="1524000" cy="1066800"/>
            <a:chOff x="384" y="2784"/>
            <a:chExt cx="960" cy="672"/>
          </a:xfrm>
        </p:grpSpPr>
        <p:sp>
          <p:nvSpPr>
            <p:cNvPr id="47134" name="Text Box 27"/>
            <p:cNvSpPr txBox="1">
              <a:spLocks noChangeArrowheads="1"/>
            </p:cNvSpPr>
            <p:nvPr/>
          </p:nvSpPr>
          <p:spPr bwMode="auto">
            <a:xfrm>
              <a:off x="384" y="2784"/>
              <a:ext cx="19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a:t>
              </a:r>
            </a:p>
          </p:txBody>
        </p:sp>
        <p:sp>
          <p:nvSpPr>
            <p:cNvPr id="47135" name="Rectangle 30"/>
            <p:cNvSpPr>
              <a:spLocks noChangeArrowheads="1"/>
            </p:cNvSpPr>
            <p:nvPr/>
          </p:nvSpPr>
          <p:spPr bwMode="auto">
            <a:xfrm>
              <a:off x="480" y="3120"/>
              <a:ext cx="624"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47136" name="Text Box 31"/>
            <p:cNvSpPr txBox="1">
              <a:spLocks noChangeArrowheads="1"/>
            </p:cNvSpPr>
            <p:nvPr/>
          </p:nvSpPr>
          <p:spPr bwMode="auto">
            <a:xfrm>
              <a:off x="1008" y="2784"/>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5</a:t>
              </a:r>
            </a:p>
          </p:txBody>
        </p:sp>
      </p:grpSp>
      <p:grpSp>
        <p:nvGrpSpPr>
          <p:cNvPr id="302112" name="Group 32"/>
          <p:cNvGrpSpPr>
            <a:grpSpLocks/>
          </p:cNvGrpSpPr>
          <p:nvPr/>
        </p:nvGrpSpPr>
        <p:grpSpPr bwMode="auto">
          <a:xfrm>
            <a:off x="3810000" y="4419600"/>
            <a:ext cx="4706938" cy="1066800"/>
            <a:chOff x="2400" y="2784"/>
            <a:chExt cx="2965" cy="672"/>
          </a:xfrm>
        </p:grpSpPr>
        <p:sp>
          <p:nvSpPr>
            <p:cNvPr id="47132" name="Rectangle 33"/>
            <p:cNvSpPr>
              <a:spLocks noChangeArrowheads="1"/>
            </p:cNvSpPr>
            <p:nvPr/>
          </p:nvSpPr>
          <p:spPr bwMode="auto">
            <a:xfrm>
              <a:off x="2400" y="3120"/>
              <a:ext cx="268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47133" name="Text Box 34"/>
            <p:cNvSpPr txBox="1">
              <a:spLocks noChangeArrowheads="1"/>
            </p:cNvSpPr>
            <p:nvPr/>
          </p:nvSpPr>
          <p:spPr bwMode="auto">
            <a:xfrm>
              <a:off x="4944" y="2784"/>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35</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2115"/>
                                        </p:tgtEl>
                                        <p:attrNameLst>
                                          <p:attrName>style.visibility</p:attrName>
                                        </p:attrNameLst>
                                      </p:cBhvr>
                                      <p:to>
                                        <p:strVal val="visible"/>
                                      </p:to>
                                    </p:set>
                                    <p:animEffect transition="in" filter="wipe(left)">
                                      <p:cBhvr>
                                        <p:cTn id="7" dur="500"/>
                                        <p:tgtEl>
                                          <p:spTgt spid="3021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2116"/>
                                        </p:tgtEl>
                                        <p:attrNameLst>
                                          <p:attrName>style.visibility</p:attrName>
                                        </p:attrNameLst>
                                      </p:cBhvr>
                                      <p:to>
                                        <p:strVal val="visible"/>
                                      </p:to>
                                    </p:set>
                                    <p:animEffect transition="in" filter="wipe(left)">
                                      <p:cBhvr>
                                        <p:cTn id="12" dur="500"/>
                                        <p:tgtEl>
                                          <p:spTgt spid="3021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02112"/>
                                        </p:tgtEl>
                                        <p:attrNameLst>
                                          <p:attrName>style.visibility</p:attrName>
                                        </p:attrNameLst>
                                      </p:cBhvr>
                                      <p:to>
                                        <p:strVal val="visible"/>
                                      </p:to>
                                    </p:set>
                                    <p:animEffect transition="in" filter="wipe(left)">
                                      <p:cBhvr>
                                        <p:cTn id="17" dur="500"/>
                                        <p:tgtEl>
                                          <p:spTgt spid="302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処理時間順</a:t>
            </a:r>
            <a:r>
              <a:rPr lang="en-US" altLang="ja-JP" sz="3600">
                <a:latin typeface="Times New Roman" panose="02020603050405020304" pitchFamily="18" charset="0"/>
              </a:rPr>
              <a:t>(SPT)</a:t>
            </a:r>
          </a:p>
        </p:txBody>
      </p:sp>
      <p:graphicFrame>
        <p:nvGraphicFramePr>
          <p:cNvPr id="259075"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8141"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59086"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59096"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8162" name="Line 3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63" name="Line 3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64" name="Rectangle 36"/>
          <p:cNvSpPr>
            <a:spLocks noChangeArrowheads="1"/>
          </p:cNvSpPr>
          <p:nvPr/>
        </p:nvSpPr>
        <p:spPr bwMode="auto">
          <a:xfrm>
            <a:off x="457200" y="3581400"/>
            <a:ext cx="15240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a:t>
            </a:r>
          </a:p>
        </p:txBody>
      </p:sp>
      <p:sp>
        <p:nvSpPr>
          <p:cNvPr id="48165" name="Rectangle 37"/>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8166" name="Text Box 38"/>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48167" name="Text Box 49"/>
          <p:cNvSpPr txBox="1">
            <a:spLocks noChangeArrowheads="1"/>
          </p:cNvSpPr>
          <p:nvPr/>
        </p:nvSpPr>
        <p:spPr bwMode="auto">
          <a:xfrm>
            <a:off x="228600" y="4419600"/>
            <a:ext cx="2324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処理時間 : 5</a:t>
            </a:r>
          </a:p>
          <a:p>
            <a:pPr eaLnBrk="1" hangingPunct="1"/>
            <a:r>
              <a:rPr lang="ja-JP" altLang="en-US"/>
              <a:t>残り処理時間 : 3</a:t>
            </a:r>
          </a:p>
        </p:txBody>
      </p:sp>
      <p:sp>
        <p:nvSpPr>
          <p:cNvPr id="48168" name="Text Box 50"/>
          <p:cNvSpPr txBox="1">
            <a:spLocks noChangeArrowheads="1"/>
          </p:cNvSpPr>
          <p:nvPr/>
        </p:nvSpPr>
        <p:spPr bwMode="auto">
          <a:xfrm>
            <a:off x="4038600" y="4419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7</a:t>
            </a:r>
          </a:p>
        </p:txBody>
      </p:sp>
      <p:sp>
        <p:nvSpPr>
          <p:cNvPr id="48169" name="Text Box 51"/>
          <p:cNvSpPr txBox="1">
            <a:spLocks noChangeArrowheads="1"/>
          </p:cNvSpPr>
          <p:nvPr/>
        </p:nvSpPr>
        <p:spPr bwMode="auto">
          <a:xfrm>
            <a:off x="51816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p>
        </p:txBody>
      </p:sp>
      <p:sp>
        <p:nvSpPr>
          <p:cNvPr id="48170" name="Text Box 52"/>
          <p:cNvSpPr txBox="1">
            <a:spLocks noChangeArrowheads="1"/>
          </p:cNvSpPr>
          <p:nvPr/>
        </p:nvSpPr>
        <p:spPr bwMode="auto">
          <a:xfrm>
            <a:off x="64770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15</a:t>
            </a:r>
          </a:p>
        </p:txBody>
      </p:sp>
      <p:grpSp>
        <p:nvGrpSpPr>
          <p:cNvPr id="259136" name="Group 64"/>
          <p:cNvGrpSpPr>
            <a:grpSpLocks/>
          </p:cNvGrpSpPr>
          <p:nvPr/>
        </p:nvGrpSpPr>
        <p:grpSpPr bwMode="auto">
          <a:xfrm>
            <a:off x="6858000" y="1295400"/>
            <a:ext cx="1792288" cy="1676400"/>
            <a:chOff x="4320" y="816"/>
            <a:chExt cx="1129" cy="1056"/>
          </a:xfrm>
        </p:grpSpPr>
        <p:sp>
          <p:nvSpPr>
            <p:cNvPr id="48176" name="Rectangle 55"/>
            <p:cNvSpPr>
              <a:spLocks noChangeArrowheads="1"/>
            </p:cNvSpPr>
            <p:nvPr/>
          </p:nvSpPr>
          <p:spPr bwMode="auto">
            <a:xfrm>
              <a:off x="4608" y="976"/>
              <a:ext cx="528"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400">
                  <a:latin typeface="Times New Roman" panose="02020603050405020304" pitchFamily="18" charset="0"/>
                </a:rPr>
                <a:t>10</a:t>
              </a:r>
            </a:p>
          </p:txBody>
        </p:sp>
        <p:sp>
          <p:nvSpPr>
            <p:cNvPr id="48177" name="Line 57"/>
            <p:cNvSpPr>
              <a:spLocks noChangeShapeType="1"/>
            </p:cNvSpPr>
            <p:nvPr/>
          </p:nvSpPr>
          <p:spPr bwMode="auto">
            <a:xfrm>
              <a:off x="4608" y="8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78" name="Line 58"/>
            <p:cNvSpPr>
              <a:spLocks noChangeShapeType="1"/>
            </p:cNvSpPr>
            <p:nvPr/>
          </p:nvSpPr>
          <p:spPr bwMode="auto">
            <a:xfrm>
              <a:off x="4608" y="976"/>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79" name="Line 59"/>
            <p:cNvSpPr>
              <a:spLocks noChangeShapeType="1"/>
            </p:cNvSpPr>
            <p:nvPr/>
          </p:nvSpPr>
          <p:spPr bwMode="auto">
            <a:xfrm>
              <a:off x="4608" y="1263"/>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80" name="Line 60"/>
            <p:cNvSpPr>
              <a:spLocks noChangeShapeType="1"/>
            </p:cNvSpPr>
            <p:nvPr/>
          </p:nvSpPr>
          <p:spPr bwMode="auto">
            <a:xfrm>
              <a:off x="4608" y="1550"/>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81" name="Line 61"/>
            <p:cNvSpPr>
              <a:spLocks noChangeShapeType="1"/>
            </p:cNvSpPr>
            <p:nvPr/>
          </p:nvSpPr>
          <p:spPr bwMode="auto">
            <a:xfrm>
              <a:off x="4608" y="816"/>
              <a:ext cx="0" cy="73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82" name="Line 62"/>
            <p:cNvSpPr>
              <a:spLocks noChangeShapeType="1"/>
            </p:cNvSpPr>
            <p:nvPr/>
          </p:nvSpPr>
          <p:spPr bwMode="auto">
            <a:xfrm>
              <a:off x="5136" y="816"/>
              <a:ext cx="0" cy="73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83" name="Text Box 63"/>
            <p:cNvSpPr txBox="1">
              <a:spLocks noChangeArrowheads="1"/>
            </p:cNvSpPr>
            <p:nvPr/>
          </p:nvSpPr>
          <p:spPr bwMode="auto">
            <a:xfrm>
              <a:off x="4320" y="1584"/>
              <a:ext cx="112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処理時間 : 2</a:t>
              </a:r>
            </a:p>
          </p:txBody>
        </p:sp>
      </p:grpSp>
      <p:grpSp>
        <p:nvGrpSpPr>
          <p:cNvPr id="259140" name="Group 68"/>
          <p:cNvGrpSpPr>
            <a:grpSpLocks/>
          </p:cNvGrpSpPr>
          <p:nvPr/>
        </p:nvGrpSpPr>
        <p:grpSpPr bwMode="auto">
          <a:xfrm>
            <a:off x="3657600" y="2057400"/>
            <a:ext cx="3657600" cy="304800"/>
            <a:chOff x="2304" y="1296"/>
            <a:chExt cx="2304" cy="192"/>
          </a:xfrm>
        </p:grpSpPr>
        <p:sp>
          <p:nvSpPr>
            <p:cNvPr id="48174" name="Line 65"/>
            <p:cNvSpPr>
              <a:spLocks noChangeShapeType="1"/>
            </p:cNvSpPr>
            <p:nvPr/>
          </p:nvSpPr>
          <p:spPr bwMode="auto">
            <a:xfrm flipH="1">
              <a:off x="2544" y="1296"/>
              <a:ext cx="2064" cy="0"/>
            </a:xfrm>
            <a:prstGeom prst="line">
              <a:avLst/>
            </a:prstGeom>
            <a:noFill/>
            <a:ln w="28575">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75" name="Arc 66"/>
            <p:cNvSpPr>
              <a:spLocks/>
            </p:cNvSpPr>
            <p:nvPr/>
          </p:nvSpPr>
          <p:spPr bwMode="auto">
            <a:xfrm flipH="1">
              <a:off x="2304" y="1296"/>
              <a:ext cx="240" cy="192"/>
            </a:xfrm>
            <a:custGeom>
              <a:avLst/>
              <a:gdLst>
                <a:gd name="T0" fmla="*/ 0 w 21600"/>
                <a:gd name="T1" fmla="*/ 0 h 21600"/>
                <a:gd name="T2" fmla="*/ 240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CCFF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59139" name="Line 67"/>
          <p:cNvSpPr>
            <a:spLocks noChangeShapeType="1"/>
          </p:cNvSpPr>
          <p:nvPr/>
        </p:nvSpPr>
        <p:spPr bwMode="auto">
          <a:xfrm>
            <a:off x="3657600" y="2362200"/>
            <a:ext cx="0" cy="990600"/>
          </a:xfrm>
          <a:prstGeom prst="line">
            <a:avLst/>
          </a:prstGeom>
          <a:noFill/>
          <a:ln w="28575">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9136"/>
                                        </p:tgtEl>
                                        <p:attrNameLst>
                                          <p:attrName>style.visibility</p:attrName>
                                        </p:attrNameLst>
                                      </p:cBhvr>
                                      <p:to>
                                        <p:strVal val="visible"/>
                                      </p:to>
                                    </p:set>
                                    <p:animEffect transition="in" filter="checkerboard(across)">
                                      <p:cBhvr>
                                        <p:cTn id="7" dur="500"/>
                                        <p:tgtEl>
                                          <p:spTgt spid="2591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259140"/>
                                        </p:tgtEl>
                                        <p:attrNameLst>
                                          <p:attrName>style.visibility</p:attrName>
                                        </p:attrNameLst>
                                      </p:cBhvr>
                                      <p:to>
                                        <p:strVal val="visible"/>
                                      </p:to>
                                    </p:set>
                                    <p:animEffect transition="in" filter="wipe(right)">
                                      <p:cBhvr>
                                        <p:cTn id="12" dur="500"/>
                                        <p:tgtEl>
                                          <p:spTgt spid="259140"/>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259139"/>
                                        </p:tgtEl>
                                        <p:attrNameLst>
                                          <p:attrName>style.visibility</p:attrName>
                                        </p:attrNameLst>
                                      </p:cBhvr>
                                      <p:to>
                                        <p:strVal val="visible"/>
                                      </p:to>
                                    </p:set>
                                    <p:animEffect transition="in" filter="wipe(up)">
                                      <p:cBhvr>
                                        <p:cTn id="16" dur="500"/>
                                        <p:tgtEl>
                                          <p:spTgt spid="259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139"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処理時間順</a:t>
            </a:r>
            <a:r>
              <a:rPr lang="en-US" altLang="ja-JP" sz="3600">
                <a:latin typeface="Times New Roman" panose="02020603050405020304" pitchFamily="18" charset="0"/>
              </a:rPr>
              <a:t>(SPT)</a:t>
            </a:r>
          </a:p>
        </p:txBody>
      </p:sp>
      <p:graphicFrame>
        <p:nvGraphicFramePr>
          <p:cNvPr id="260099"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9165"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60110"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60120"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9186" name="Line 3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187" name="Line 3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188" name="Rectangle 36"/>
          <p:cNvSpPr>
            <a:spLocks noChangeArrowheads="1"/>
          </p:cNvSpPr>
          <p:nvPr/>
        </p:nvSpPr>
        <p:spPr bwMode="auto">
          <a:xfrm>
            <a:off x="457200" y="3581400"/>
            <a:ext cx="15240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a:t>
            </a:r>
          </a:p>
        </p:txBody>
      </p:sp>
      <p:sp>
        <p:nvSpPr>
          <p:cNvPr id="49189" name="Rectangle 37"/>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9190" name="Text Box 38"/>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49191" name="Text Box 39"/>
          <p:cNvSpPr txBox="1">
            <a:spLocks noChangeArrowheads="1"/>
          </p:cNvSpPr>
          <p:nvPr/>
        </p:nvSpPr>
        <p:spPr bwMode="auto">
          <a:xfrm>
            <a:off x="228600" y="4419600"/>
            <a:ext cx="2324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処理時間 : 5</a:t>
            </a:r>
          </a:p>
          <a:p>
            <a:pPr eaLnBrk="1" hangingPunct="1"/>
            <a:r>
              <a:rPr lang="ja-JP" altLang="en-US"/>
              <a:t>残り処理時間 : 3</a:t>
            </a:r>
          </a:p>
        </p:txBody>
      </p:sp>
      <p:sp>
        <p:nvSpPr>
          <p:cNvPr id="49192" name="Text Box 40"/>
          <p:cNvSpPr txBox="1">
            <a:spLocks noChangeArrowheads="1"/>
          </p:cNvSpPr>
          <p:nvPr/>
        </p:nvSpPr>
        <p:spPr bwMode="auto">
          <a:xfrm>
            <a:off x="4038600" y="4419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a:t>
            </a:r>
          </a:p>
        </p:txBody>
      </p:sp>
      <p:sp>
        <p:nvSpPr>
          <p:cNvPr id="49193" name="Text Box 41"/>
          <p:cNvSpPr txBox="1">
            <a:spLocks noChangeArrowheads="1"/>
          </p:cNvSpPr>
          <p:nvPr/>
        </p:nvSpPr>
        <p:spPr bwMode="auto">
          <a:xfrm>
            <a:off x="5257800" y="4419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7</a:t>
            </a:r>
          </a:p>
        </p:txBody>
      </p:sp>
      <p:sp>
        <p:nvSpPr>
          <p:cNvPr id="49194" name="Text Box 42"/>
          <p:cNvSpPr txBox="1">
            <a:spLocks noChangeArrowheads="1"/>
          </p:cNvSpPr>
          <p:nvPr/>
        </p:nvSpPr>
        <p:spPr bwMode="auto">
          <a:xfrm>
            <a:off x="64770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p>
        </p:txBody>
      </p:sp>
      <p:graphicFrame>
        <p:nvGraphicFramePr>
          <p:cNvPr id="260150" name="Group 54"/>
          <p:cNvGraphicFramePr>
            <a:graphicFrameLocks noGrp="1"/>
          </p:cNvGraphicFramePr>
          <p:nvPr/>
        </p:nvGraphicFramePr>
        <p:xfrm>
          <a:off x="75438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9205" name="Line 64"/>
          <p:cNvSpPr>
            <a:spLocks noChangeShapeType="1"/>
          </p:cNvSpPr>
          <p:nvPr/>
        </p:nvSpPr>
        <p:spPr bwMode="auto">
          <a:xfrm>
            <a:off x="67056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206" name="Text Box 65"/>
          <p:cNvSpPr txBox="1">
            <a:spLocks noChangeArrowheads="1"/>
          </p:cNvSpPr>
          <p:nvPr/>
        </p:nvSpPr>
        <p:spPr bwMode="auto">
          <a:xfrm>
            <a:off x="77724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15</a:t>
            </a:r>
          </a:p>
        </p:txBody>
      </p:sp>
      <p:grpSp>
        <p:nvGrpSpPr>
          <p:cNvPr id="49207" name="Group 66"/>
          <p:cNvGrpSpPr>
            <a:grpSpLocks/>
          </p:cNvGrpSpPr>
          <p:nvPr/>
        </p:nvGrpSpPr>
        <p:grpSpPr bwMode="auto">
          <a:xfrm>
            <a:off x="3657600" y="2057400"/>
            <a:ext cx="3657600" cy="304800"/>
            <a:chOff x="2304" y="1296"/>
            <a:chExt cx="2304" cy="192"/>
          </a:xfrm>
        </p:grpSpPr>
        <p:sp>
          <p:nvSpPr>
            <p:cNvPr id="49210" name="Line 67"/>
            <p:cNvSpPr>
              <a:spLocks noChangeShapeType="1"/>
            </p:cNvSpPr>
            <p:nvPr/>
          </p:nvSpPr>
          <p:spPr bwMode="auto">
            <a:xfrm flipH="1">
              <a:off x="2544" y="1296"/>
              <a:ext cx="2064" cy="0"/>
            </a:xfrm>
            <a:prstGeom prst="line">
              <a:avLst/>
            </a:prstGeom>
            <a:noFill/>
            <a:ln w="28575">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211" name="Arc 68"/>
            <p:cNvSpPr>
              <a:spLocks/>
            </p:cNvSpPr>
            <p:nvPr/>
          </p:nvSpPr>
          <p:spPr bwMode="auto">
            <a:xfrm flipH="1">
              <a:off x="2304" y="1296"/>
              <a:ext cx="240" cy="192"/>
            </a:xfrm>
            <a:custGeom>
              <a:avLst/>
              <a:gdLst>
                <a:gd name="T0" fmla="*/ 0 w 21600"/>
                <a:gd name="T1" fmla="*/ 0 h 21600"/>
                <a:gd name="T2" fmla="*/ 240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CCFF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9208" name="Line 69"/>
          <p:cNvSpPr>
            <a:spLocks noChangeShapeType="1"/>
          </p:cNvSpPr>
          <p:nvPr/>
        </p:nvSpPr>
        <p:spPr bwMode="auto">
          <a:xfrm>
            <a:off x="3657600" y="2362200"/>
            <a:ext cx="0" cy="990600"/>
          </a:xfrm>
          <a:prstGeom prst="line">
            <a:avLst/>
          </a:prstGeom>
          <a:noFill/>
          <a:ln w="28575">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0166" name="Text Box 70"/>
          <p:cNvSpPr txBox="1">
            <a:spLocks noChangeArrowheads="1"/>
          </p:cNvSpPr>
          <p:nvPr/>
        </p:nvSpPr>
        <p:spPr bwMode="auto">
          <a:xfrm>
            <a:off x="3276600" y="5105400"/>
            <a:ext cx="390048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新しいプロセスが来ると</a:t>
            </a:r>
          </a:p>
          <a:p>
            <a:pPr eaLnBrk="1" hangingPunct="1"/>
            <a:r>
              <a:rPr lang="ja-JP" altLang="en-US" sz="2800"/>
              <a:t>処理時間順に並ぶように</a:t>
            </a:r>
          </a:p>
          <a:p>
            <a:pPr eaLnBrk="1" hangingPunct="1"/>
            <a:r>
              <a:rPr lang="ja-JP" altLang="en-US" sz="2800"/>
              <a:t>実行可能キューに加える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0166"/>
                                        </p:tgtEl>
                                        <p:attrNameLst>
                                          <p:attrName>style.visibility</p:attrName>
                                        </p:attrNameLst>
                                      </p:cBhvr>
                                      <p:to>
                                        <p:strVal val="visible"/>
                                      </p:to>
                                    </p:set>
                                    <p:anim calcmode="lin" valueType="num">
                                      <p:cBhvr additive="base">
                                        <p:cTn id="7" dur="500" fill="hold"/>
                                        <p:tgtEl>
                                          <p:spTgt spid="260166"/>
                                        </p:tgtEl>
                                        <p:attrNameLst>
                                          <p:attrName>ppt_x</p:attrName>
                                        </p:attrNameLst>
                                      </p:cBhvr>
                                      <p:tavLst>
                                        <p:tav tm="0">
                                          <p:val>
                                            <p:strVal val="#ppt_x"/>
                                          </p:val>
                                        </p:tav>
                                        <p:tav tm="100000">
                                          <p:val>
                                            <p:strVal val="#ppt_x"/>
                                          </p:val>
                                        </p:tav>
                                      </p:tavLst>
                                    </p:anim>
                                    <p:anim calcmode="lin" valueType="num">
                                      <p:cBhvr additive="base">
                                        <p:cTn id="8" dur="500" fill="hold"/>
                                        <p:tgtEl>
                                          <p:spTgt spid="2601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66"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残余処理時間順</a:t>
            </a:r>
            <a:r>
              <a:rPr lang="en-US" altLang="ja-JP" sz="3600">
                <a:latin typeface="Times New Roman" panose="02020603050405020304" pitchFamily="18" charset="0"/>
              </a:rPr>
              <a:t>(SRT)</a:t>
            </a:r>
          </a:p>
        </p:txBody>
      </p:sp>
      <p:sp>
        <p:nvSpPr>
          <p:cNvPr id="50179" name="Rectangle 3"/>
          <p:cNvSpPr>
            <a:spLocks noGrp="1" noChangeArrowheads="1"/>
          </p:cNvSpPr>
          <p:nvPr>
            <p:ph type="body" idx="1"/>
          </p:nvPr>
        </p:nvSpPr>
        <p:spPr>
          <a:xfrm>
            <a:off x="685800" y="1981200"/>
            <a:ext cx="8458200" cy="2209800"/>
          </a:xfrm>
        </p:spPr>
        <p:txBody>
          <a:bodyPr/>
          <a:lstStyle/>
          <a:p>
            <a:pPr eaLnBrk="1" hangingPunct="1"/>
            <a:r>
              <a:rPr lang="ja-JP" altLang="en-US">
                <a:latin typeface="Times New Roman" panose="02020603050405020304" pitchFamily="18" charset="0"/>
              </a:rPr>
              <a:t>残余処理時間順</a:t>
            </a:r>
            <a:r>
              <a:rPr lang="ja-JP" altLang="en-US" sz="2800">
                <a:latin typeface="Times New Roman" panose="02020603050405020304" pitchFamily="18" charset="0"/>
              </a:rPr>
              <a:t>(</a:t>
            </a:r>
            <a:r>
              <a:rPr lang="en-US" altLang="ja-JP" sz="2800">
                <a:latin typeface="Times New Roman" panose="02020603050405020304" pitchFamily="18" charset="0"/>
              </a:rPr>
              <a:t>shortest remaining time first, SRT)</a:t>
            </a:r>
          </a:p>
          <a:p>
            <a:pPr lvl="1" eaLnBrk="1" hangingPunct="1"/>
            <a:r>
              <a:rPr lang="ja-JP" altLang="en-US">
                <a:latin typeface="Times New Roman" panose="02020603050405020304" pitchFamily="18" charset="0"/>
              </a:rPr>
              <a:t>プロセスの残り処理時間の短い順に処理</a:t>
            </a:r>
          </a:p>
          <a:p>
            <a:pPr lvl="2" eaLnBrk="1" hangingPunct="1"/>
            <a:r>
              <a:rPr lang="ja-JP" altLang="en-US">
                <a:latin typeface="Times New Roman" panose="02020603050405020304" pitchFamily="18" charset="0"/>
              </a:rPr>
              <a:t>実行中のプロセスと処理時間を比較</a:t>
            </a:r>
          </a:p>
        </p:txBody>
      </p:sp>
      <p:sp>
        <p:nvSpPr>
          <p:cNvPr id="5" name="Text Box 4">
            <a:extLst>
              <a:ext uri="{FF2B5EF4-FFF2-40B4-BE49-F238E27FC236}">
                <a16:creationId xmlns:a16="http://schemas.microsoft.com/office/drawing/2014/main" id="{2D2C1096-D872-4F4C-93DF-13E981AF4309}"/>
              </a:ext>
            </a:extLst>
          </p:cNvPr>
          <p:cNvSpPr txBox="1">
            <a:spLocks noChangeArrowheads="1"/>
          </p:cNvSpPr>
          <p:nvPr/>
        </p:nvSpPr>
        <p:spPr bwMode="auto">
          <a:xfrm>
            <a:off x="457200" y="3789040"/>
            <a:ext cx="8229600" cy="277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t>長所</a:t>
            </a:r>
          </a:p>
          <a:p>
            <a:pPr eaLnBrk="1" hangingPunct="1">
              <a:buClr>
                <a:schemeClr val="tx2"/>
              </a:buClr>
              <a:buSzPct val="70000"/>
              <a:buFont typeface="Wingdings" panose="05000000000000000000" pitchFamily="2" charset="2"/>
              <a:buChar char="l"/>
            </a:pPr>
            <a:r>
              <a:rPr lang="ja-JP" altLang="en-US" sz="2800" dirty="0"/>
              <a:t> 処理時間の短いプロセスのターンアラウンド時間が</a:t>
            </a:r>
            <a:endParaRPr lang="en-US" altLang="ja-JP" sz="2800" dirty="0"/>
          </a:p>
          <a:p>
            <a:pPr eaLnBrk="1" hangingPunct="1">
              <a:buClr>
                <a:schemeClr val="tx2"/>
              </a:buClr>
              <a:buSzPct val="70000"/>
            </a:pPr>
            <a:r>
              <a:rPr lang="ja-JP" altLang="en-US" sz="2800" dirty="0"/>
              <a:t>   改善される</a:t>
            </a:r>
          </a:p>
          <a:p>
            <a:pPr eaLnBrk="1" hangingPunct="1"/>
            <a:r>
              <a:rPr lang="ja-JP" altLang="en-US" sz="3200" dirty="0"/>
              <a:t>短所</a:t>
            </a:r>
          </a:p>
          <a:p>
            <a:pPr eaLnBrk="1" hangingPunct="1">
              <a:buClr>
                <a:schemeClr val="tx2"/>
              </a:buClr>
              <a:buSzPct val="70000"/>
              <a:buFont typeface="Wingdings" panose="05000000000000000000" pitchFamily="2" charset="2"/>
              <a:buChar char="l"/>
            </a:pPr>
            <a:r>
              <a:rPr lang="ja-JP" altLang="en-US" sz="2800" dirty="0"/>
              <a:t> 処理時間の予測が必要</a:t>
            </a:r>
          </a:p>
          <a:p>
            <a:pPr eaLnBrk="1" hangingPunct="1">
              <a:buClr>
                <a:schemeClr val="tx2"/>
              </a:buClr>
              <a:buSzPct val="70000"/>
              <a:buFont typeface="Wingdings" panose="05000000000000000000" pitchFamily="2" charset="2"/>
              <a:buChar char="l"/>
            </a:pPr>
            <a:r>
              <a:rPr lang="ja-JP" altLang="en-US" sz="2800" dirty="0"/>
              <a:t> プロセスに割り当てられる時間が不公平</a:t>
            </a:r>
            <a:endParaRPr lang="en-US" altLang="ja-JP"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残余処理時間順</a:t>
            </a:r>
            <a:r>
              <a:rPr lang="en-US" altLang="ja-JP" sz="3600">
                <a:latin typeface="Times New Roman" panose="02020603050405020304" pitchFamily="18" charset="0"/>
              </a:rPr>
              <a:t>(SRT)</a:t>
            </a:r>
          </a:p>
        </p:txBody>
      </p:sp>
      <p:graphicFrame>
        <p:nvGraphicFramePr>
          <p:cNvPr id="261123"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1213"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61134"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61144"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1234" name="Line 3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35" name="Line 3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36" name="Rectangle 36"/>
          <p:cNvSpPr>
            <a:spLocks noChangeArrowheads="1"/>
          </p:cNvSpPr>
          <p:nvPr/>
        </p:nvSpPr>
        <p:spPr bwMode="auto">
          <a:xfrm>
            <a:off x="457200" y="3581400"/>
            <a:ext cx="15240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a:t>
            </a:r>
          </a:p>
        </p:txBody>
      </p:sp>
      <p:sp>
        <p:nvSpPr>
          <p:cNvPr id="51237" name="Rectangle 37"/>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1238" name="Text Box 38"/>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51239" name="Text Box 39"/>
          <p:cNvSpPr txBox="1">
            <a:spLocks noChangeArrowheads="1"/>
          </p:cNvSpPr>
          <p:nvPr/>
        </p:nvSpPr>
        <p:spPr bwMode="auto">
          <a:xfrm>
            <a:off x="228600" y="4419600"/>
            <a:ext cx="2324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処理時間 : 5</a:t>
            </a:r>
          </a:p>
          <a:p>
            <a:pPr eaLnBrk="1" hangingPunct="1"/>
            <a:r>
              <a:rPr lang="ja-JP" altLang="en-US"/>
              <a:t>残り処理時間 : 3</a:t>
            </a:r>
          </a:p>
        </p:txBody>
      </p:sp>
      <p:sp>
        <p:nvSpPr>
          <p:cNvPr id="51240" name="Text Box 40"/>
          <p:cNvSpPr txBox="1">
            <a:spLocks noChangeArrowheads="1"/>
          </p:cNvSpPr>
          <p:nvPr/>
        </p:nvSpPr>
        <p:spPr bwMode="auto">
          <a:xfrm>
            <a:off x="4038600" y="4419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7</a:t>
            </a:r>
          </a:p>
        </p:txBody>
      </p:sp>
      <p:sp>
        <p:nvSpPr>
          <p:cNvPr id="51241" name="Text Box 41"/>
          <p:cNvSpPr txBox="1">
            <a:spLocks noChangeArrowheads="1"/>
          </p:cNvSpPr>
          <p:nvPr/>
        </p:nvSpPr>
        <p:spPr bwMode="auto">
          <a:xfrm>
            <a:off x="51816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p>
        </p:txBody>
      </p:sp>
      <p:sp>
        <p:nvSpPr>
          <p:cNvPr id="51242" name="Text Box 42"/>
          <p:cNvSpPr txBox="1">
            <a:spLocks noChangeArrowheads="1"/>
          </p:cNvSpPr>
          <p:nvPr/>
        </p:nvSpPr>
        <p:spPr bwMode="auto">
          <a:xfrm>
            <a:off x="64770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15</a:t>
            </a:r>
          </a:p>
        </p:txBody>
      </p:sp>
      <p:grpSp>
        <p:nvGrpSpPr>
          <p:cNvPr id="261163" name="Group 43"/>
          <p:cNvGrpSpPr>
            <a:grpSpLocks/>
          </p:cNvGrpSpPr>
          <p:nvPr/>
        </p:nvGrpSpPr>
        <p:grpSpPr bwMode="auto">
          <a:xfrm>
            <a:off x="6858000" y="1295400"/>
            <a:ext cx="1792288" cy="1676400"/>
            <a:chOff x="4320" y="816"/>
            <a:chExt cx="1129" cy="1056"/>
          </a:xfrm>
        </p:grpSpPr>
        <p:sp>
          <p:nvSpPr>
            <p:cNvPr id="51248" name="Rectangle 44"/>
            <p:cNvSpPr>
              <a:spLocks noChangeArrowheads="1"/>
            </p:cNvSpPr>
            <p:nvPr/>
          </p:nvSpPr>
          <p:spPr bwMode="auto">
            <a:xfrm>
              <a:off x="4608" y="976"/>
              <a:ext cx="528"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400">
                  <a:latin typeface="Times New Roman" panose="02020603050405020304" pitchFamily="18" charset="0"/>
                </a:rPr>
                <a:t>10</a:t>
              </a:r>
            </a:p>
          </p:txBody>
        </p:sp>
        <p:sp>
          <p:nvSpPr>
            <p:cNvPr id="51249" name="Line 45"/>
            <p:cNvSpPr>
              <a:spLocks noChangeShapeType="1"/>
            </p:cNvSpPr>
            <p:nvPr/>
          </p:nvSpPr>
          <p:spPr bwMode="auto">
            <a:xfrm>
              <a:off x="4608" y="8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50" name="Line 46"/>
            <p:cNvSpPr>
              <a:spLocks noChangeShapeType="1"/>
            </p:cNvSpPr>
            <p:nvPr/>
          </p:nvSpPr>
          <p:spPr bwMode="auto">
            <a:xfrm>
              <a:off x="4608" y="976"/>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51" name="Line 47"/>
            <p:cNvSpPr>
              <a:spLocks noChangeShapeType="1"/>
            </p:cNvSpPr>
            <p:nvPr/>
          </p:nvSpPr>
          <p:spPr bwMode="auto">
            <a:xfrm>
              <a:off x="4608" y="1263"/>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52" name="Line 48"/>
            <p:cNvSpPr>
              <a:spLocks noChangeShapeType="1"/>
            </p:cNvSpPr>
            <p:nvPr/>
          </p:nvSpPr>
          <p:spPr bwMode="auto">
            <a:xfrm>
              <a:off x="4608" y="1550"/>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53" name="Line 49"/>
            <p:cNvSpPr>
              <a:spLocks noChangeShapeType="1"/>
            </p:cNvSpPr>
            <p:nvPr/>
          </p:nvSpPr>
          <p:spPr bwMode="auto">
            <a:xfrm>
              <a:off x="4608" y="816"/>
              <a:ext cx="0" cy="73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54" name="Line 50"/>
            <p:cNvSpPr>
              <a:spLocks noChangeShapeType="1"/>
            </p:cNvSpPr>
            <p:nvPr/>
          </p:nvSpPr>
          <p:spPr bwMode="auto">
            <a:xfrm>
              <a:off x="5136" y="816"/>
              <a:ext cx="0" cy="73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55" name="Text Box 51"/>
            <p:cNvSpPr txBox="1">
              <a:spLocks noChangeArrowheads="1"/>
            </p:cNvSpPr>
            <p:nvPr/>
          </p:nvSpPr>
          <p:spPr bwMode="auto">
            <a:xfrm>
              <a:off x="4320" y="1584"/>
              <a:ext cx="112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処理時間 : 2</a:t>
              </a:r>
            </a:p>
          </p:txBody>
        </p:sp>
      </p:grpSp>
      <p:grpSp>
        <p:nvGrpSpPr>
          <p:cNvPr id="261176" name="Group 56"/>
          <p:cNvGrpSpPr>
            <a:grpSpLocks/>
          </p:cNvGrpSpPr>
          <p:nvPr/>
        </p:nvGrpSpPr>
        <p:grpSpPr bwMode="auto">
          <a:xfrm>
            <a:off x="1219200" y="2057400"/>
            <a:ext cx="6019800" cy="304800"/>
            <a:chOff x="768" y="1296"/>
            <a:chExt cx="3792" cy="192"/>
          </a:xfrm>
        </p:grpSpPr>
        <p:sp>
          <p:nvSpPr>
            <p:cNvPr id="51246" name="Line 53"/>
            <p:cNvSpPr>
              <a:spLocks noChangeShapeType="1"/>
            </p:cNvSpPr>
            <p:nvPr/>
          </p:nvSpPr>
          <p:spPr bwMode="auto">
            <a:xfrm flipH="1">
              <a:off x="1008" y="1296"/>
              <a:ext cx="3552" cy="0"/>
            </a:xfrm>
            <a:prstGeom prst="line">
              <a:avLst/>
            </a:prstGeom>
            <a:noFill/>
            <a:ln w="28575">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1247" name="Arc 54"/>
            <p:cNvSpPr>
              <a:spLocks/>
            </p:cNvSpPr>
            <p:nvPr/>
          </p:nvSpPr>
          <p:spPr bwMode="auto">
            <a:xfrm flipH="1">
              <a:off x="768" y="1296"/>
              <a:ext cx="240" cy="192"/>
            </a:xfrm>
            <a:custGeom>
              <a:avLst/>
              <a:gdLst>
                <a:gd name="T0" fmla="*/ 0 w 21600"/>
                <a:gd name="T1" fmla="*/ 0 h 21600"/>
                <a:gd name="T2" fmla="*/ 240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CCFF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61175" name="Line 55"/>
          <p:cNvSpPr>
            <a:spLocks noChangeShapeType="1"/>
          </p:cNvSpPr>
          <p:nvPr/>
        </p:nvSpPr>
        <p:spPr bwMode="auto">
          <a:xfrm>
            <a:off x="1219200" y="2362200"/>
            <a:ext cx="0" cy="990600"/>
          </a:xfrm>
          <a:prstGeom prst="line">
            <a:avLst/>
          </a:prstGeom>
          <a:noFill/>
          <a:ln w="28575">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61163"/>
                                        </p:tgtEl>
                                        <p:attrNameLst>
                                          <p:attrName>style.visibility</p:attrName>
                                        </p:attrNameLst>
                                      </p:cBhvr>
                                      <p:to>
                                        <p:strVal val="visible"/>
                                      </p:to>
                                    </p:set>
                                    <p:animEffect transition="in" filter="checkerboard(across)">
                                      <p:cBhvr>
                                        <p:cTn id="7" dur="500"/>
                                        <p:tgtEl>
                                          <p:spTgt spid="2611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261176"/>
                                        </p:tgtEl>
                                        <p:attrNameLst>
                                          <p:attrName>style.visibility</p:attrName>
                                        </p:attrNameLst>
                                      </p:cBhvr>
                                      <p:to>
                                        <p:strVal val="visible"/>
                                      </p:to>
                                    </p:set>
                                    <p:animEffect transition="in" filter="wipe(right)">
                                      <p:cBhvr>
                                        <p:cTn id="12" dur="500"/>
                                        <p:tgtEl>
                                          <p:spTgt spid="261176"/>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261175"/>
                                        </p:tgtEl>
                                        <p:attrNameLst>
                                          <p:attrName>style.visibility</p:attrName>
                                        </p:attrNameLst>
                                      </p:cBhvr>
                                      <p:to>
                                        <p:strVal val="visible"/>
                                      </p:to>
                                    </p:set>
                                    <p:animEffect transition="in" filter="wipe(up)">
                                      <p:cBhvr>
                                        <p:cTn id="16" dur="500"/>
                                        <p:tgtEl>
                                          <p:spTgt spid="261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7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残余処理時間順</a:t>
            </a:r>
            <a:r>
              <a:rPr lang="en-US" altLang="ja-JP" sz="3600">
                <a:latin typeface="Times New Roman" panose="02020603050405020304" pitchFamily="18" charset="0"/>
              </a:rPr>
              <a:t>(SRT)</a:t>
            </a:r>
          </a:p>
        </p:txBody>
      </p:sp>
      <p:graphicFrame>
        <p:nvGraphicFramePr>
          <p:cNvPr id="262147"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2237"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62158"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62168"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2258" name="Line 3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2259" name="Line 3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2260" name="Rectangle 36"/>
          <p:cNvSpPr>
            <a:spLocks noChangeArrowheads="1"/>
          </p:cNvSpPr>
          <p:nvPr/>
        </p:nvSpPr>
        <p:spPr bwMode="auto">
          <a:xfrm>
            <a:off x="457200" y="3581400"/>
            <a:ext cx="15240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プロセス10</a:t>
            </a:r>
          </a:p>
        </p:txBody>
      </p:sp>
      <p:sp>
        <p:nvSpPr>
          <p:cNvPr id="52261" name="Rectangle 37"/>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2262" name="Text Box 38"/>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52263" name="Text Box 39"/>
          <p:cNvSpPr txBox="1">
            <a:spLocks noChangeArrowheads="1"/>
          </p:cNvSpPr>
          <p:nvPr/>
        </p:nvSpPr>
        <p:spPr bwMode="auto">
          <a:xfrm>
            <a:off x="228600" y="4419600"/>
            <a:ext cx="2324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処理時間 : 2</a:t>
            </a:r>
          </a:p>
          <a:p>
            <a:pPr eaLnBrk="1" hangingPunct="1"/>
            <a:r>
              <a:rPr lang="ja-JP" altLang="en-US"/>
              <a:t>残り処理時間 : 2</a:t>
            </a:r>
          </a:p>
        </p:txBody>
      </p:sp>
      <p:sp>
        <p:nvSpPr>
          <p:cNvPr id="52264" name="Text Box 40"/>
          <p:cNvSpPr txBox="1">
            <a:spLocks noChangeArrowheads="1"/>
          </p:cNvSpPr>
          <p:nvPr/>
        </p:nvSpPr>
        <p:spPr bwMode="auto">
          <a:xfrm>
            <a:off x="4038600" y="4419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a:t>
            </a:r>
          </a:p>
        </p:txBody>
      </p:sp>
      <p:sp>
        <p:nvSpPr>
          <p:cNvPr id="52265" name="Text Box 41"/>
          <p:cNvSpPr txBox="1">
            <a:spLocks noChangeArrowheads="1"/>
          </p:cNvSpPr>
          <p:nvPr/>
        </p:nvSpPr>
        <p:spPr bwMode="auto">
          <a:xfrm>
            <a:off x="5257800" y="4419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7</a:t>
            </a:r>
          </a:p>
        </p:txBody>
      </p:sp>
      <p:sp>
        <p:nvSpPr>
          <p:cNvPr id="52266" name="Text Box 42"/>
          <p:cNvSpPr txBox="1">
            <a:spLocks noChangeArrowheads="1"/>
          </p:cNvSpPr>
          <p:nvPr/>
        </p:nvSpPr>
        <p:spPr bwMode="auto">
          <a:xfrm>
            <a:off x="64770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p>
        </p:txBody>
      </p:sp>
      <p:graphicFrame>
        <p:nvGraphicFramePr>
          <p:cNvPr id="262187" name="Group 43"/>
          <p:cNvGraphicFramePr>
            <a:graphicFrameLocks noGrp="1"/>
          </p:cNvGraphicFramePr>
          <p:nvPr/>
        </p:nvGraphicFramePr>
        <p:xfrm>
          <a:off x="75438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2277" name="Line 53"/>
          <p:cNvSpPr>
            <a:spLocks noChangeShapeType="1"/>
          </p:cNvSpPr>
          <p:nvPr/>
        </p:nvSpPr>
        <p:spPr bwMode="auto">
          <a:xfrm>
            <a:off x="67056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2278" name="Text Box 54"/>
          <p:cNvSpPr txBox="1">
            <a:spLocks noChangeArrowheads="1"/>
          </p:cNvSpPr>
          <p:nvPr/>
        </p:nvSpPr>
        <p:spPr bwMode="auto">
          <a:xfrm>
            <a:off x="77724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15</a:t>
            </a:r>
          </a:p>
        </p:txBody>
      </p:sp>
      <p:sp>
        <p:nvSpPr>
          <p:cNvPr id="52279" name="Line 56"/>
          <p:cNvSpPr>
            <a:spLocks noChangeShapeType="1"/>
          </p:cNvSpPr>
          <p:nvPr/>
        </p:nvSpPr>
        <p:spPr bwMode="auto">
          <a:xfrm flipH="1">
            <a:off x="1600200" y="2057400"/>
            <a:ext cx="5715000" cy="0"/>
          </a:xfrm>
          <a:prstGeom prst="line">
            <a:avLst/>
          </a:prstGeom>
          <a:noFill/>
          <a:ln w="28575">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2280" name="Arc 57"/>
          <p:cNvSpPr>
            <a:spLocks/>
          </p:cNvSpPr>
          <p:nvPr/>
        </p:nvSpPr>
        <p:spPr bwMode="auto">
          <a:xfrm flipH="1">
            <a:off x="1219200" y="2057400"/>
            <a:ext cx="381000" cy="304800"/>
          </a:xfrm>
          <a:custGeom>
            <a:avLst/>
            <a:gdLst>
              <a:gd name="T0" fmla="*/ 0 w 21600"/>
              <a:gd name="T1" fmla="*/ 0 h 21600"/>
              <a:gd name="T2" fmla="*/ 381000 w 21600"/>
              <a:gd name="T3" fmla="*/ 304800 h 21600"/>
              <a:gd name="T4" fmla="*/ 0 w 21600"/>
              <a:gd name="T5" fmla="*/ 3048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CCFF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81" name="Line 58"/>
          <p:cNvSpPr>
            <a:spLocks noChangeShapeType="1"/>
          </p:cNvSpPr>
          <p:nvPr/>
        </p:nvSpPr>
        <p:spPr bwMode="auto">
          <a:xfrm>
            <a:off x="1219200" y="2362200"/>
            <a:ext cx="0" cy="990600"/>
          </a:xfrm>
          <a:prstGeom prst="line">
            <a:avLst/>
          </a:prstGeom>
          <a:noFill/>
          <a:ln w="28575">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2203" name="Text Box 59"/>
          <p:cNvSpPr txBox="1">
            <a:spLocks noChangeArrowheads="1"/>
          </p:cNvSpPr>
          <p:nvPr/>
        </p:nvSpPr>
        <p:spPr bwMode="auto">
          <a:xfrm>
            <a:off x="3048000" y="5105400"/>
            <a:ext cx="57404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新しいプロセスが実行中の</a:t>
            </a:r>
          </a:p>
          <a:p>
            <a:pPr eaLnBrk="1" hangingPunct="1"/>
            <a:r>
              <a:rPr lang="ja-JP" altLang="en-US" sz="2800"/>
              <a:t>プロセスよりも処理時間が短いならば</a:t>
            </a:r>
          </a:p>
          <a:p>
            <a:pPr eaLnBrk="1" hangingPunct="1"/>
            <a:r>
              <a:rPr lang="ja-JP" altLang="en-US" sz="2800"/>
              <a:t>実行中のプロセスと入れ替える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2203"/>
                                        </p:tgtEl>
                                        <p:attrNameLst>
                                          <p:attrName>style.visibility</p:attrName>
                                        </p:attrNameLst>
                                      </p:cBhvr>
                                      <p:to>
                                        <p:strVal val="visible"/>
                                      </p:to>
                                    </p:set>
                                    <p:anim calcmode="lin" valueType="num">
                                      <p:cBhvr additive="base">
                                        <p:cTn id="7" dur="500" fill="hold"/>
                                        <p:tgtEl>
                                          <p:spTgt spid="262203"/>
                                        </p:tgtEl>
                                        <p:attrNameLst>
                                          <p:attrName>ppt_x</p:attrName>
                                        </p:attrNameLst>
                                      </p:cBhvr>
                                      <p:tavLst>
                                        <p:tav tm="0">
                                          <p:val>
                                            <p:strVal val="#ppt_x"/>
                                          </p:val>
                                        </p:tav>
                                        <p:tav tm="100000">
                                          <p:val>
                                            <p:strVal val="#ppt_x"/>
                                          </p:val>
                                        </p:tav>
                                      </p:tavLst>
                                    </p:anim>
                                    <p:anim calcmode="lin" valueType="num">
                                      <p:cBhvr additive="base">
                                        <p:cTn id="8" dur="500" fill="hold"/>
                                        <p:tgtEl>
                                          <p:spTgt spid="2622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20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t>プロセスの並行処理</a:t>
            </a:r>
          </a:p>
        </p:txBody>
      </p:sp>
      <p:sp>
        <p:nvSpPr>
          <p:cNvPr id="9219" name="Rectangle 20"/>
          <p:cNvSpPr>
            <a:spLocks noGrp="1" noChangeArrowheads="1"/>
          </p:cNvSpPr>
          <p:nvPr>
            <p:ph type="body" idx="1"/>
          </p:nvPr>
        </p:nvSpPr>
        <p:spPr>
          <a:xfrm>
            <a:off x="685800" y="1981200"/>
            <a:ext cx="7772400" cy="1143000"/>
          </a:xfrm>
        </p:spPr>
        <p:txBody>
          <a:bodyPr/>
          <a:lstStyle/>
          <a:p>
            <a:pPr eaLnBrk="1" hangingPunct="1"/>
            <a:r>
              <a:rPr lang="ja-JP" altLang="en-US"/>
              <a:t>並行処理</a:t>
            </a:r>
            <a:r>
              <a:rPr lang="ja-JP" altLang="en-US" sz="2800">
                <a:latin typeface="Times New Roman" panose="02020603050405020304" pitchFamily="18" charset="0"/>
              </a:rPr>
              <a:t>(</a:t>
            </a:r>
            <a:r>
              <a:rPr lang="en-US" altLang="ja-JP" sz="2800">
                <a:latin typeface="Times New Roman" panose="02020603050405020304" pitchFamily="18" charset="0"/>
              </a:rPr>
              <a:t>concurrent processing)</a:t>
            </a:r>
          </a:p>
          <a:p>
            <a:pPr lvl="1" eaLnBrk="1" hangingPunct="1"/>
            <a:r>
              <a:rPr lang="ja-JP" altLang="en-US"/>
              <a:t>複数のプロセスを(見かけ上)同時に実行</a:t>
            </a:r>
          </a:p>
        </p:txBody>
      </p:sp>
      <p:sp>
        <p:nvSpPr>
          <p:cNvPr id="9220" name="Text Box 19"/>
          <p:cNvSpPr txBox="1">
            <a:spLocks noChangeArrowheads="1"/>
          </p:cNvSpPr>
          <p:nvPr/>
        </p:nvSpPr>
        <p:spPr bwMode="auto">
          <a:xfrm>
            <a:off x="457200" y="3657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sp>
        <p:nvSpPr>
          <p:cNvPr id="9221" name="Text Box 21"/>
          <p:cNvSpPr txBox="1">
            <a:spLocks noChangeArrowheads="1"/>
          </p:cNvSpPr>
          <p:nvPr/>
        </p:nvSpPr>
        <p:spPr bwMode="auto">
          <a:xfrm>
            <a:off x="457200" y="45720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sp>
        <p:nvSpPr>
          <p:cNvPr id="9222" name="Text Box 22"/>
          <p:cNvSpPr txBox="1">
            <a:spLocks noChangeArrowheads="1"/>
          </p:cNvSpPr>
          <p:nvPr/>
        </p:nvSpPr>
        <p:spPr bwMode="auto">
          <a:xfrm>
            <a:off x="457200" y="54864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プロセス3</a:t>
            </a:r>
          </a:p>
        </p:txBody>
      </p:sp>
      <p:sp>
        <p:nvSpPr>
          <p:cNvPr id="210967" name="Line 23"/>
          <p:cNvSpPr>
            <a:spLocks noChangeShapeType="1"/>
          </p:cNvSpPr>
          <p:nvPr/>
        </p:nvSpPr>
        <p:spPr bwMode="auto">
          <a:xfrm>
            <a:off x="2057400" y="3962400"/>
            <a:ext cx="9144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68" name="AutoShape 24"/>
          <p:cNvSpPr>
            <a:spLocks noChangeArrowheads="1"/>
          </p:cNvSpPr>
          <p:nvPr/>
        </p:nvSpPr>
        <p:spPr bwMode="auto">
          <a:xfrm>
            <a:off x="2895600" y="3200400"/>
            <a:ext cx="1752600" cy="457200"/>
          </a:xfrm>
          <a:prstGeom prst="wedgeRoundRectCallout">
            <a:avLst>
              <a:gd name="adj1" fmla="val -45380"/>
              <a:gd name="adj2" fmla="val 116319"/>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一時中断</a:t>
            </a:r>
          </a:p>
        </p:txBody>
      </p:sp>
      <p:sp>
        <p:nvSpPr>
          <p:cNvPr id="210969" name="Line 25"/>
          <p:cNvSpPr>
            <a:spLocks noChangeShapeType="1"/>
          </p:cNvSpPr>
          <p:nvPr/>
        </p:nvSpPr>
        <p:spPr bwMode="auto">
          <a:xfrm>
            <a:off x="2971800" y="3962400"/>
            <a:ext cx="0" cy="8382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0" name="Line 26"/>
          <p:cNvSpPr>
            <a:spLocks noChangeShapeType="1"/>
          </p:cNvSpPr>
          <p:nvPr/>
        </p:nvSpPr>
        <p:spPr bwMode="auto">
          <a:xfrm>
            <a:off x="2971800" y="4800600"/>
            <a:ext cx="9144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1" name="Line 27"/>
          <p:cNvSpPr>
            <a:spLocks noChangeShapeType="1"/>
          </p:cNvSpPr>
          <p:nvPr/>
        </p:nvSpPr>
        <p:spPr bwMode="auto">
          <a:xfrm>
            <a:off x="3886200" y="4800600"/>
            <a:ext cx="0" cy="8382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2" name="Line 28"/>
          <p:cNvSpPr>
            <a:spLocks noChangeShapeType="1"/>
          </p:cNvSpPr>
          <p:nvPr/>
        </p:nvSpPr>
        <p:spPr bwMode="auto">
          <a:xfrm>
            <a:off x="3886200" y="5638800"/>
            <a:ext cx="838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3" name="Line 29"/>
          <p:cNvSpPr>
            <a:spLocks noChangeShapeType="1"/>
          </p:cNvSpPr>
          <p:nvPr/>
        </p:nvSpPr>
        <p:spPr bwMode="auto">
          <a:xfrm flipV="1">
            <a:off x="4724400" y="3962400"/>
            <a:ext cx="0" cy="1676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4" name="Line 30"/>
          <p:cNvSpPr>
            <a:spLocks noChangeShapeType="1"/>
          </p:cNvSpPr>
          <p:nvPr/>
        </p:nvSpPr>
        <p:spPr bwMode="auto">
          <a:xfrm>
            <a:off x="4724400" y="3962400"/>
            <a:ext cx="838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10993" name="Group 49"/>
          <p:cNvGrpSpPr>
            <a:grpSpLocks/>
          </p:cNvGrpSpPr>
          <p:nvPr/>
        </p:nvGrpSpPr>
        <p:grpSpPr bwMode="auto">
          <a:xfrm>
            <a:off x="5943600" y="3057525"/>
            <a:ext cx="1746250" cy="2486025"/>
            <a:chOff x="3744" y="1926"/>
            <a:chExt cx="1100" cy="1566"/>
          </a:xfrm>
        </p:grpSpPr>
        <p:pic>
          <p:nvPicPr>
            <p:cNvPr id="9233" name="Picture 32" descr="C:\Documents and Settings\takasi-i\My Documents\OS\image\人.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4" y="2544"/>
              <a:ext cx="403"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34" name="Group 33"/>
            <p:cNvGrpSpPr>
              <a:grpSpLocks noChangeAspect="1"/>
            </p:cNvGrpSpPr>
            <p:nvPr/>
          </p:nvGrpSpPr>
          <p:grpSpPr bwMode="auto">
            <a:xfrm>
              <a:off x="4320" y="1926"/>
              <a:ext cx="524" cy="468"/>
              <a:chOff x="2304" y="1584"/>
              <a:chExt cx="1740" cy="1554"/>
            </a:xfrm>
          </p:grpSpPr>
          <p:sp>
            <p:nvSpPr>
              <p:cNvPr id="9245" name="Film"/>
              <p:cNvSpPr>
                <a:spLocks noChangeAspect="1" noEditPoints="1" noChangeArrowheads="1"/>
              </p:cNvSpPr>
              <p:nvPr/>
            </p:nvSpPr>
            <p:spPr bwMode="auto">
              <a:xfrm>
                <a:off x="2304" y="1980"/>
                <a:ext cx="726" cy="1158"/>
              </a:xfrm>
              <a:custGeom>
                <a:avLst/>
                <a:gdLst>
                  <a:gd name="T0" fmla="*/ 0 w 21600"/>
                  <a:gd name="T1" fmla="*/ 0 h 21600"/>
                  <a:gd name="T2" fmla="*/ 363 w 21600"/>
                  <a:gd name="T3" fmla="*/ 0 h 21600"/>
                  <a:gd name="T4" fmla="*/ 726 w 21600"/>
                  <a:gd name="T5" fmla="*/ 0 h 21600"/>
                  <a:gd name="T6" fmla="*/ 726 w 21600"/>
                  <a:gd name="T7" fmla="*/ 579 h 21600"/>
                  <a:gd name="T8" fmla="*/ 726 w 21600"/>
                  <a:gd name="T9" fmla="*/ 1158 h 21600"/>
                  <a:gd name="T10" fmla="*/ 363 w 21600"/>
                  <a:gd name="T11" fmla="*/ 1158 h 21600"/>
                  <a:gd name="T12" fmla="*/ 0 w 21600"/>
                  <a:gd name="T13" fmla="*/ 1158 h 21600"/>
                  <a:gd name="T14" fmla="*/ 0 w 21600"/>
                  <a:gd name="T15" fmla="*/ 579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9246" name="Sound"/>
              <p:cNvSpPr>
                <a:spLocks noChangeAspect="1" noEditPoints="1" noChangeArrowheads="1"/>
              </p:cNvSpPr>
              <p:nvPr/>
            </p:nvSpPr>
            <p:spPr bwMode="auto">
              <a:xfrm>
                <a:off x="2724" y="1584"/>
                <a:ext cx="1008" cy="768"/>
              </a:xfrm>
              <a:custGeom>
                <a:avLst/>
                <a:gdLst>
                  <a:gd name="T0" fmla="*/ 521 w 21600"/>
                  <a:gd name="T1" fmla="*/ 752 h 21600"/>
                  <a:gd name="T2" fmla="*/ 521 w 21600"/>
                  <a:gd name="T3" fmla="*/ 0 h 21600"/>
                  <a:gd name="T4" fmla="*/ 0 w 21600"/>
                  <a:gd name="T5" fmla="*/ 384 h 21600"/>
                  <a:gd name="T6" fmla="*/ 1008 w 21600"/>
                  <a:gd name="T7" fmla="*/ 384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7" name="Photo"/>
              <p:cNvSpPr>
                <a:spLocks noChangeAspect="1" noEditPoints="1" noChangeArrowheads="1"/>
              </p:cNvSpPr>
              <p:nvPr/>
            </p:nvSpPr>
            <p:spPr bwMode="auto">
              <a:xfrm>
                <a:off x="3108" y="2040"/>
                <a:ext cx="936" cy="696"/>
              </a:xfrm>
              <a:custGeom>
                <a:avLst/>
                <a:gdLst>
                  <a:gd name="T0" fmla="*/ 0 w 21600"/>
                  <a:gd name="T1" fmla="*/ 99 h 21600"/>
                  <a:gd name="T2" fmla="*/ 468 w 21600"/>
                  <a:gd name="T3" fmla="*/ 0 h 21600"/>
                  <a:gd name="T4" fmla="*/ 936 w 21600"/>
                  <a:gd name="T5" fmla="*/ 99 h 21600"/>
                  <a:gd name="T6" fmla="*/ 936 w 21600"/>
                  <a:gd name="T7" fmla="*/ 348 h 21600"/>
                  <a:gd name="T8" fmla="*/ 936 w 21600"/>
                  <a:gd name="T9" fmla="*/ 696 h 21600"/>
                  <a:gd name="T10" fmla="*/ 468 w 21600"/>
                  <a:gd name="T11" fmla="*/ 702 h 21600"/>
                  <a:gd name="T12" fmla="*/ 0 w 21600"/>
                  <a:gd name="T13" fmla="*/ 696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8" name="Music"/>
              <p:cNvSpPr>
                <a:spLocks noChangeAspect="1" noEditPoints="1" noChangeArrowheads="1"/>
              </p:cNvSpPr>
              <p:nvPr/>
            </p:nvSpPr>
            <p:spPr bwMode="auto">
              <a:xfrm>
                <a:off x="3216" y="2448"/>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nvGrpSpPr>
            <p:cNvPr id="9235" name="Group 38"/>
            <p:cNvGrpSpPr>
              <a:grpSpLocks noChangeAspect="1"/>
            </p:cNvGrpSpPr>
            <p:nvPr/>
          </p:nvGrpSpPr>
          <p:grpSpPr bwMode="auto">
            <a:xfrm>
              <a:off x="4320" y="2496"/>
              <a:ext cx="524" cy="468"/>
              <a:chOff x="2304" y="1584"/>
              <a:chExt cx="1740" cy="1554"/>
            </a:xfrm>
          </p:grpSpPr>
          <p:sp>
            <p:nvSpPr>
              <p:cNvPr id="9241" name="Film"/>
              <p:cNvSpPr>
                <a:spLocks noChangeAspect="1" noEditPoints="1" noChangeArrowheads="1"/>
              </p:cNvSpPr>
              <p:nvPr/>
            </p:nvSpPr>
            <p:spPr bwMode="auto">
              <a:xfrm>
                <a:off x="2304" y="1980"/>
                <a:ext cx="726" cy="1158"/>
              </a:xfrm>
              <a:custGeom>
                <a:avLst/>
                <a:gdLst>
                  <a:gd name="T0" fmla="*/ 0 w 21600"/>
                  <a:gd name="T1" fmla="*/ 0 h 21600"/>
                  <a:gd name="T2" fmla="*/ 363 w 21600"/>
                  <a:gd name="T3" fmla="*/ 0 h 21600"/>
                  <a:gd name="T4" fmla="*/ 726 w 21600"/>
                  <a:gd name="T5" fmla="*/ 0 h 21600"/>
                  <a:gd name="T6" fmla="*/ 726 w 21600"/>
                  <a:gd name="T7" fmla="*/ 579 h 21600"/>
                  <a:gd name="T8" fmla="*/ 726 w 21600"/>
                  <a:gd name="T9" fmla="*/ 1158 h 21600"/>
                  <a:gd name="T10" fmla="*/ 363 w 21600"/>
                  <a:gd name="T11" fmla="*/ 1158 h 21600"/>
                  <a:gd name="T12" fmla="*/ 0 w 21600"/>
                  <a:gd name="T13" fmla="*/ 1158 h 21600"/>
                  <a:gd name="T14" fmla="*/ 0 w 21600"/>
                  <a:gd name="T15" fmla="*/ 579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9242" name="Sound"/>
              <p:cNvSpPr>
                <a:spLocks noChangeAspect="1" noEditPoints="1" noChangeArrowheads="1"/>
              </p:cNvSpPr>
              <p:nvPr/>
            </p:nvSpPr>
            <p:spPr bwMode="auto">
              <a:xfrm>
                <a:off x="2724" y="1584"/>
                <a:ext cx="1008" cy="768"/>
              </a:xfrm>
              <a:custGeom>
                <a:avLst/>
                <a:gdLst>
                  <a:gd name="T0" fmla="*/ 521 w 21600"/>
                  <a:gd name="T1" fmla="*/ 752 h 21600"/>
                  <a:gd name="T2" fmla="*/ 521 w 21600"/>
                  <a:gd name="T3" fmla="*/ 0 h 21600"/>
                  <a:gd name="T4" fmla="*/ 0 w 21600"/>
                  <a:gd name="T5" fmla="*/ 384 h 21600"/>
                  <a:gd name="T6" fmla="*/ 1008 w 21600"/>
                  <a:gd name="T7" fmla="*/ 384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3" name="Photo"/>
              <p:cNvSpPr>
                <a:spLocks noChangeAspect="1" noEditPoints="1" noChangeArrowheads="1"/>
              </p:cNvSpPr>
              <p:nvPr/>
            </p:nvSpPr>
            <p:spPr bwMode="auto">
              <a:xfrm>
                <a:off x="3108" y="2040"/>
                <a:ext cx="936" cy="696"/>
              </a:xfrm>
              <a:custGeom>
                <a:avLst/>
                <a:gdLst>
                  <a:gd name="T0" fmla="*/ 0 w 21600"/>
                  <a:gd name="T1" fmla="*/ 99 h 21600"/>
                  <a:gd name="T2" fmla="*/ 468 w 21600"/>
                  <a:gd name="T3" fmla="*/ 0 h 21600"/>
                  <a:gd name="T4" fmla="*/ 936 w 21600"/>
                  <a:gd name="T5" fmla="*/ 99 h 21600"/>
                  <a:gd name="T6" fmla="*/ 936 w 21600"/>
                  <a:gd name="T7" fmla="*/ 348 h 21600"/>
                  <a:gd name="T8" fmla="*/ 936 w 21600"/>
                  <a:gd name="T9" fmla="*/ 696 h 21600"/>
                  <a:gd name="T10" fmla="*/ 468 w 21600"/>
                  <a:gd name="T11" fmla="*/ 702 h 21600"/>
                  <a:gd name="T12" fmla="*/ 0 w 21600"/>
                  <a:gd name="T13" fmla="*/ 696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4" name="Music"/>
              <p:cNvSpPr>
                <a:spLocks noChangeAspect="1" noEditPoints="1" noChangeArrowheads="1"/>
              </p:cNvSpPr>
              <p:nvPr/>
            </p:nvSpPr>
            <p:spPr bwMode="auto">
              <a:xfrm>
                <a:off x="3216" y="2448"/>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nvGrpSpPr>
            <p:cNvPr id="9236" name="Group 43"/>
            <p:cNvGrpSpPr>
              <a:grpSpLocks noChangeAspect="1"/>
            </p:cNvGrpSpPr>
            <p:nvPr/>
          </p:nvGrpSpPr>
          <p:grpSpPr bwMode="auto">
            <a:xfrm>
              <a:off x="4320" y="3024"/>
              <a:ext cx="524" cy="468"/>
              <a:chOff x="2304" y="1584"/>
              <a:chExt cx="1740" cy="1554"/>
            </a:xfrm>
          </p:grpSpPr>
          <p:sp>
            <p:nvSpPr>
              <p:cNvPr id="9237" name="Film"/>
              <p:cNvSpPr>
                <a:spLocks noChangeAspect="1" noEditPoints="1" noChangeArrowheads="1"/>
              </p:cNvSpPr>
              <p:nvPr/>
            </p:nvSpPr>
            <p:spPr bwMode="auto">
              <a:xfrm>
                <a:off x="2304" y="1980"/>
                <a:ext cx="726" cy="1158"/>
              </a:xfrm>
              <a:custGeom>
                <a:avLst/>
                <a:gdLst>
                  <a:gd name="T0" fmla="*/ 0 w 21600"/>
                  <a:gd name="T1" fmla="*/ 0 h 21600"/>
                  <a:gd name="T2" fmla="*/ 363 w 21600"/>
                  <a:gd name="T3" fmla="*/ 0 h 21600"/>
                  <a:gd name="T4" fmla="*/ 726 w 21600"/>
                  <a:gd name="T5" fmla="*/ 0 h 21600"/>
                  <a:gd name="T6" fmla="*/ 726 w 21600"/>
                  <a:gd name="T7" fmla="*/ 579 h 21600"/>
                  <a:gd name="T8" fmla="*/ 726 w 21600"/>
                  <a:gd name="T9" fmla="*/ 1158 h 21600"/>
                  <a:gd name="T10" fmla="*/ 363 w 21600"/>
                  <a:gd name="T11" fmla="*/ 1158 h 21600"/>
                  <a:gd name="T12" fmla="*/ 0 w 21600"/>
                  <a:gd name="T13" fmla="*/ 1158 h 21600"/>
                  <a:gd name="T14" fmla="*/ 0 w 21600"/>
                  <a:gd name="T15" fmla="*/ 579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9238" name="Sound"/>
              <p:cNvSpPr>
                <a:spLocks noChangeAspect="1" noEditPoints="1" noChangeArrowheads="1"/>
              </p:cNvSpPr>
              <p:nvPr/>
            </p:nvSpPr>
            <p:spPr bwMode="auto">
              <a:xfrm>
                <a:off x="2724" y="1584"/>
                <a:ext cx="1008" cy="768"/>
              </a:xfrm>
              <a:custGeom>
                <a:avLst/>
                <a:gdLst>
                  <a:gd name="T0" fmla="*/ 521 w 21600"/>
                  <a:gd name="T1" fmla="*/ 752 h 21600"/>
                  <a:gd name="T2" fmla="*/ 521 w 21600"/>
                  <a:gd name="T3" fmla="*/ 0 h 21600"/>
                  <a:gd name="T4" fmla="*/ 0 w 21600"/>
                  <a:gd name="T5" fmla="*/ 384 h 21600"/>
                  <a:gd name="T6" fmla="*/ 1008 w 21600"/>
                  <a:gd name="T7" fmla="*/ 384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39" name="Photo"/>
              <p:cNvSpPr>
                <a:spLocks noChangeAspect="1" noEditPoints="1" noChangeArrowheads="1"/>
              </p:cNvSpPr>
              <p:nvPr/>
            </p:nvSpPr>
            <p:spPr bwMode="auto">
              <a:xfrm>
                <a:off x="3108" y="2040"/>
                <a:ext cx="936" cy="696"/>
              </a:xfrm>
              <a:custGeom>
                <a:avLst/>
                <a:gdLst>
                  <a:gd name="T0" fmla="*/ 0 w 21600"/>
                  <a:gd name="T1" fmla="*/ 99 h 21600"/>
                  <a:gd name="T2" fmla="*/ 468 w 21600"/>
                  <a:gd name="T3" fmla="*/ 0 h 21600"/>
                  <a:gd name="T4" fmla="*/ 936 w 21600"/>
                  <a:gd name="T5" fmla="*/ 99 h 21600"/>
                  <a:gd name="T6" fmla="*/ 936 w 21600"/>
                  <a:gd name="T7" fmla="*/ 348 h 21600"/>
                  <a:gd name="T8" fmla="*/ 936 w 21600"/>
                  <a:gd name="T9" fmla="*/ 696 h 21600"/>
                  <a:gd name="T10" fmla="*/ 468 w 21600"/>
                  <a:gd name="T11" fmla="*/ 702 h 21600"/>
                  <a:gd name="T12" fmla="*/ 0 w 21600"/>
                  <a:gd name="T13" fmla="*/ 696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0" name="Music"/>
              <p:cNvSpPr>
                <a:spLocks noChangeAspect="1" noEditPoints="1" noChangeArrowheads="1"/>
              </p:cNvSpPr>
              <p:nvPr/>
            </p:nvSpPr>
            <p:spPr bwMode="auto">
              <a:xfrm>
                <a:off x="3216" y="2448"/>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sp>
        <p:nvSpPr>
          <p:cNvPr id="210992" name="Text Box 48"/>
          <p:cNvSpPr txBox="1">
            <a:spLocks noChangeArrowheads="1"/>
          </p:cNvSpPr>
          <p:nvPr/>
        </p:nvSpPr>
        <p:spPr bwMode="auto">
          <a:xfrm>
            <a:off x="5329238" y="5670550"/>
            <a:ext cx="305593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ユーザにとっては</a:t>
            </a:r>
          </a:p>
          <a:p>
            <a:pPr eaLnBrk="1" hangingPunct="1"/>
            <a:r>
              <a:rPr lang="ja-JP" altLang="en-US"/>
              <a:t>3つのプロセスが</a:t>
            </a:r>
          </a:p>
          <a:p>
            <a:pPr eaLnBrk="1" hangingPunct="1"/>
            <a:r>
              <a:rPr lang="ja-JP" altLang="en-US"/>
              <a:t>同時に実行されている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0967"/>
                                        </p:tgtEl>
                                        <p:attrNameLst>
                                          <p:attrName>style.visibility</p:attrName>
                                        </p:attrNameLst>
                                      </p:cBhvr>
                                      <p:to>
                                        <p:strVal val="visible"/>
                                      </p:to>
                                    </p:set>
                                    <p:animEffect transition="in" filter="wipe(left)">
                                      <p:cBhvr>
                                        <p:cTn id="7" dur="500"/>
                                        <p:tgtEl>
                                          <p:spTgt spid="2109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0968"/>
                                        </p:tgtEl>
                                        <p:attrNameLst>
                                          <p:attrName>style.visibility</p:attrName>
                                        </p:attrNameLst>
                                      </p:cBhvr>
                                      <p:to>
                                        <p:strVal val="visible"/>
                                      </p:to>
                                    </p:set>
                                    <p:animEffect transition="in" filter="checkerboard(across)">
                                      <p:cBhvr>
                                        <p:cTn id="12" dur="500"/>
                                        <p:tgtEl>
                                          <p:spTgt spid="2109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0969"/>
                                        </p:tgtEl>
                                        <p:attrNameLst>
                                          <p:attrName>style.visibility</p:attrName>
                                        </p:attrNameLst>
                                      </p:cBhvr>
                                      <p:to>
                                        <p:strVal val="visible"/>
                                      </p:to>
                                    </p:set>
                                    <p:animEffect transition="in" filter="wipe(up)">
                                      <p:cBhvr>
                                        <p:cTn id="17" dur="500"/>
                                        <p:tgtEl>
                                          <p:spTgt spid="2109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0970"/>
                                        </p:tgtEl>
                                        <p:attrNameLst>
                                          <p:attrName>style.visibility</p:attrName>
                                        </p:attrNameLst>
                                      </p:cBhvr>
                                      <p:to>
                                        <p:strVal val="visible"/>
                                      </p:to>
                                    </p:set>
                                    <p:animEffect transition="in" filter="wipe(left)">
                                      <p:cBhvr>
                                        <p:cTn id="22" dur="500"/>
                                        <p:tgtEl>
                                          <p:spTgt spid="210970"/>
                                        </p:tgtEl>
                                      </p:cBhvr>
                                    </p:animEffect>
                                  </p:childTnLst>
                                </p:cTn>
                              </p:par>
                            </p:childTnLst>
                          </p:cTn>
                        </p:par>
                        <p:par>
                          <p:cTn id="23" fill="hold" nodeType="afterGroup">
                            <p:stCondLst>
                              <p:cond delay="500"/>
                            </p:stCondLst>
                            <p:childTnLst>
                              <p:par>
                                <p:cTn id="24" presetID="22" presetClass="entr" presetSubtype="1" fill="hold" grpId="0" nodeType="afterEffect">
                                  <p:stCondLst>
                                    <p:cond delay="0"/>
                                  </p:stCondLst>
                                  <p:childTnLst>
                                    <p:set>
                                      <p:cBhvr>
                                        <p:cTn id="25" dur="1" fill="hold">
                                          <p:stCondLst>
                                            <p:cond delay="0"/>
                                          </p:stCondLst>
                                        </p:cTn>
                                        <p:tgtEl>
                                          <p:spTgt spid="210971"/>
                                        </p:tgtEl>
                                        <p:attrNameLst>
                                          <p:attrName>style.visibility</p:attrName>
                                        </p:attrNameLst>
                                      </p:cBhvr>
                                      <p:to>
                                        <p:strVal val="visible"/>
                                      </p:to>
                                    </p:set>
                                    <p:animEffect transition="in" filter="wipe(up)">
                                      <p:cBhvr>
                                        <p:cTn id="26" dur="500"/>
                                        <p:tgtEl>
                                          <p:spTgt spid="210971"/>
                                        </p:tgtEl>
                                      </p:cBhvr>
                                    </p:animEffect>
                                  </p:childTnLst>
                                </p:cTn>
                              </p:par>
                            </p:childTnLst>
                          </p:cTn>
                        </p:par>
                        <p:par>
                          <p:cTn id="27" fill="hold" nodeType="afterGroup">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10972"/>
                                        </p:tgtEl>
                                        <p:attrNameLst>
                                          <p:attrName>style.visibility</p:attrName>
                                        </p:attrNameLst>
                                      </p:cBhvr>
                                      <p:to>
                                        <p:strVal val="visible"/>
                                      </p:to>
                                    </p:set>
                                    <p:animEffect transition="in" filter="wipe(left)">
                                      <p:cBhvr>
                                        <p:cTn id="30" dur="500"/>
                                        <p:tgtEl>
                                          <p:spTgt spid="210972"/>
                                        </p:tgtEl>
                                      </p:cBhvr>
                                    </p:animEffect>
                                  </p:childTnLst>
                                </p:cTn>
                              </p:par>
                            </p:childTnLst>
                          </p:cTn>
                        </p:par>
                        <p:par>
                          <p:cTn id="31" fill="hold" nodeType="afterGroup">
                            <p:stCondLst>
                              <p:cond delay="1500"/>
                            </p:stCondLst>
                            <p:childTnLst>
                              <p:par>
                                <p:cTn id="32" presetID="22" presetClass="entr" presetSubtype="4" fill="hold" grpId="0" nodeType="afterEffect">
                                  <p:stCondLst>
                                    <p:cond delay="0"/>
                                  </p:stCondLst>
                                  <p:childTnLst>
                                    <p:set>
                                      <p:cBhvr>
                                        <p:cTn id="33" dur="1" fill="hold">
                                          <p:stCondLst>
                                            <p:cond delay="0"/>
                                          </p:stCondLst>
                                        </p:cTn>
                                        <p:tgtEl>
                                          <p:spTgt spid="210973"/>
                                        </p:tgtEl>
                                        <p:attrNameLst>
                                          <p:attrName>style.visibility</p:attrName>
                                        </p:attrNameLst>
                                      </p:cBhvr>
                                      <p:to>
                                        <p:strVal val="visible"/>
                                      </p:to>
                                    </p:set>
                                    <p:animEffect transition="in" filter="wipe(down)">
                                      <p:cBhvr>
                                        <p:cTn id="34" dur="500"/>
                                        <p:tgtEl>
                                          <p:spTgt spid="210973"/>
                                        </p:tgtEl>
                                      </p:cBhvr>
                                    </p:animEffect>
                                  </p:childTnLst>
                                </p:cTn>
                              </p:par>
                            </p:childTnLst>
                          </p:cTn>
                        </p:par>
                        <p:par>
                          <p:cTn id="35" fill="hold" nodeType="afterGroup">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210974"/>
                                        </p:tgtEl>
                                        <p:attrNameLst>
                                          <p:attrName>style.visibility</p:attrName>
                                        </p:attrNameLst>
                                      </p:cBhvr>
                                      <p:to>
                                        <p:strVal val="visible"/>
                                      </p:to>
                                    </p:set>
                                    <p:animEffect transition="in" filter="wipe(left)">
                                      <p:cBhvr>
                                        <p:cTn id="38" dur="500"/>
                                        <p:tgtEl>
                                          <p:spTgt spid="21097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p:cTn id="42" dur="1" fill="hold">
                                          <p:stCondLst>
                                            <p:cond delay="0"/>
                                          </p:stCondLst>
                                        </p:cTn>
                                        <p:tgtEl>
                                          <p:spTgt spid="210993"/>
                                        </p:tgtEl>
                                        <p:attrNameLst>
                                          <p:attrName>style.visibility</p:attrName>
                                        </p:attrNameLst>
                                      </p:cBhvr>
                                      <p:to>
                                        <p:strVal val="visible"/>
                                      </p:to>
                                    </p:set>
                                    <p:animEffect transition="in" filter="checkerboard(across)">
                                      <p:cBhvr>
                                        <p:cTn id="43" dur="500"/>
                                        <p:tgtEl>
                                          <p:spTgt spid="21099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10992"/>
                                        </p:tgtEl>
                                        <p:attrNameLst>
                                          <p:attrName>style.visibility</p:attrName>
                                        </p:attrNameLst>
                                      </p:cBhvr>
                                      <p:to>
                                        <p:strVal val="visible"/>
                                      </p:to>
                                    </p:set>
                                    <p:anim calcmode="lin" valueType="num">
                                      <p:cBhvr additive="base">
                                        <p:cTn id="48" dur="500" fill="hold"/>
                                        <p:tgtEl>
                                          <p:spTgt spid="210992"/>
                                        </p:tgtEl>
                                        <p:attrNameLst>
                                          <p:attrName>ppt_x</p:attrName>
                                        </p:attrNameLst>
                                      </p:cBhvr>
                                      <p:tavLst>
                                        <p:tav tm="0">
                                          <p:val>
                                            <p:strVal val="#ppt_x"/>
                                          </p:val>
                                        </p:tav>
                                        <p:tav tm="100000">
                                          <p:val>
                                            <p:strVal val="#ppt_x"/>
                                          </p:val>
                                        </p:tav>
                                      </p:tavLst>
                                    </p:anim>
                                    <p:anim calcmode="lin" valueType="num">
                                      <p:cBhvr additive="base">
                                        <p:cTn id="49" dur="500" fill="hold"/>
                                        <p:tgtEl>
                                          <p:spTgt spid="2109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67" grpId="0" animBg="1"/>
      <p:bldP spid="210968" grpId="0" animBg="1" autoUpdateAnimBg="0"/>
      <p:bldP spid="210969" grpId="0" animBg="1"/>
      <p:bldP spid="210970" grpId="0" animBg="1"/>
      <p:bldP spid="210971" grpId="0" animBg="1"/>
      <p:bldP spid="210972" grpId="0" animBg="1"/>
      <p:bldP spid="210973" grpId="0" animBg="1"/>
      <p:bldP spid="210974" grpId="0" animBg="1"/>
      <p:bldP spid="210992"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555625"/>
            <a:ext cx="7772400" cy="1250950"/>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sz="4000">
                <a:latin typeface="Times New Roman" panose="02020603050405020304" pitchFamily="18" charset="0"/>
              </a:rPr>
              <a:t>処理時間順と残余処理時間順</a:t>
            </a:r>
          </a:p>
        </p:txBody>
      </p:sp>
      <p:graphicFrame>
        <p:nvGraphicFramePr>
          <p:cNvPr id="306223" name="Group 47"/>
          <p:cNvGraphicFramePr>
            <a:graphicFrameLocks noGrp="1"/>
          </p:cNvGraphicFramePr>
          <p:nvPr/>
        </p:nvGraphicFramePr>
        <p:xfrm>
          <a:off x="609600" y="1981200"/>
          <a:ext cx="5716588" cy="2017714"/>
        </p:xfrm>
        <a:graphic>
          <a:graphicData uri="http://schemas.openxmlformats.org/drawingml/2006/table">
            <a:tbl>
              <a:tblPr/>
              <a:tblGrid>
                <a:gridCol w="1368425">
                  <a:extLst>
                    <a:ext uri="{9D8B030D-6E8A-4147-A177-3AD203B41FA5}">
                      <a16:colId xmlns:a16="http://schemas.microsoft.com/office/drawing/2014/main" val="20000"/>
                    </a:ext>
                  </a:extLst>
                </a:gridCol>
                <a:gridCol w="1449388">
                  <a:extLst>
                    <a:ext uri="{9D8B030D-6E8A-4147-A177-3AD203B41FA5}">
                      <a16:colId xmlns:a16="http://schemas.microsoft.com/office/drawing/2014/main" val="20001"/>
                    </a:ext>
                  </a:extLst>
                </a:gridCol>
                <a:gridCol w="1449387">
                  <a:extLst>
                    <a:ext uri="{9D8B030D-6E8A-4147-A177-3AD203B41FA5}">
                      <a16:colId xmlns:a16="http://schemas.microsoft.com/office/drawing/2014/main" val="20002"/>
                    </a:ext>
                  </a:extLst>
                </a:gridCol>
                <a:gridCol w="1449388">
                  <a:extLst>
                    <a:ext uri="{9D8B030D-6E8A-4147-A177-3AD203B41FA5}">
                      <a16:colId xmlns:a16="http://schemas.microsoft.com/office/drawing/2014/main" val="20003"/>
                    </a:ext>
                  </a:extLst>
                </a:gridCol>
              </a:tblGrid>
              <a:tr h="4572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到着順位</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到着時刻</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処理時間</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395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06202" name="Rectangle 26"/>
          <p:cNvSpPr>
            <a:spLocks noChangeArrowheads="1"/>
          </p:cNvSpPr>
          <p:nvPr/>
        </p:nvSpPr>
        <p:spPr bwMode="auto">
          <a:xfrm>
            <a:off x="990600" y="4876800"/>
            <a:ext cx="990600" cy="533400"/>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53279" name="Text Box 27"/>
          <p:cNvSpPr txBox="1">
            <a:spLocks noChangeArrowheads="1"/>
          </p:cNvSpPr>
          <p:nvPr/>
        </p:nvSpPr>
        <p:spPr bwMode="auto">
          <a:xfrm>
            <a:off x="2743200" y="4343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p>
        </p:txBody>
      </p:sp>
      <p:sp>
        <p:nvSpPr>
          <p:cNvPr id="53280" name="Text Box 29"/>
          <p:cNvSpPr txBox="1">
            <a:spLocks noChangeArrowheads="1"/>
          </p:cNvSpPr>
          <p:nvPr/>
        </p:nvSpPr>
        <p:spPr bwMode="auto">
          <a:xfrm>
            <a:off x="838200" y="4343400"/>
            <a:ext cx="306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a:t>
            </a:r>
          </a:p>
        </p:txBody>
      </p:sp>
      <p:sp>
        <p:nvSpPr>
          <p:cNvPr id="306206" name="Rectangle 30"/>
          <p:cNvSpPr>
            <a:spLocks noChangeArrowheads="1"/>
          </p:cNvSpPr>
          <p:nvPr/>
        </p:nvSpPr>
        <p:spPr bwMode="auto">
          <a:xfrm>
            <a:off x="1981200" y="5562600"/>
            <a:ext cx="990600" cy="533400"/>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53282" name="Text Box 31"/>
          <p:cNvSpPr txBox="1">
            <a:spLocks noChangeArrowheads="1"/>
          </p:cNvSpPr>
          <p:nvPr/>
        </p:nvSpPr>
        <p:spPr bwMode="auto">
          <a:xfrm>
            <a:off x="1828800" y="4343400"/>
            <a:ext cx="53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5</a:t>
            </a:r>
          </a:p>
        </p:txBody>
      </p:sp>
      <p:sp>
        <p:nvSpPr>
          <p:cNvPr id="306209" name="Rectangle 33"/>
          <p:cNvSpPr>
            <a:spLocks noChangeArrowheads="1"/>
          </p:cNvSpPr>
          <p:nvPr/>
        </p:nvSpPr>
        <p:spPr bwMode="auto">
          <a:xfrm>
            <a:off x="4953000" y="4876800"/>
            <a:ext cx="2971800" cy="533400"/>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53284" name="Text Box 34"/>
          <p:cNvSpPr txBox="1">
            <a:spLocks noChangeArrowheads="1"/>
          </p:cNvSpPr>
          <p:nvPr/>
        </p:nvSpPr>
        <p:spPr bwMode="auto">
          <a:xfrm>
            <a:off x="7543800" y="4343400"/>
            <a:ext cx="6683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35</a:t>
            </a:r>
          </a:p>
        </p:txBody>
      </p:sp>
      <p:sp>
        <p:nvSpPr>
          <p:cNvPr id="53285" name="Text Box 48"/>
          <p:cNvSpPr txBox="1">
            <a:spLocks noChangeArrowheads="1"/>
          </p:cNvSpPr>
          <p:nvPr/>
        </p:nvSpPr>
        <p:spPr bwMode="auto">
          <a:xfrm>
            <a:off x="228600" y="4876800"/>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SPT</a:t>
            </a:r>
          </a:p>
        </p:txBody>
      </p:sp>
      <p:sp>
        <p:nvSpPr>
          <p:cNvPr id="306226" name="Rectangle 50"/>
          <p:cNvSpPr>
            <a:spLocks noChangeArrowheads="1"/>
          </p:cNvSpPr>
          <p:nvPr/>
        </p:nvSpPr>
        <p:spPr bwMode="auto">
          <a:xfrm>
            <a:off x="990600" y="5562600"/>
            <a:ext cx="990600" cy="533400"/>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53287" name="Text Box 51"/>
          <p:cNvSpPr txBox="1">
            <a:spLocks noChangeArrowheads="1"/>
          </p:cNvSpPr>
          <p:nvPr/>
        </p:nvSpPr>
        <p:spPr bwMode="auto">
          <a:xfrm>
            <a:off x="228600" y="55626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SRT</a:t>
            </a:r>
          </a:p>
        </p:txBody>
      </p:sp>
      <p:grpSp>
        <p:nvGrpSpPr>
          <p:cNvPr id="53288" name="Group 54"/>
          <p:cNvGrpSpPr>
            <a:grpSpLocks/>
          </p:cNvGrpSpPr>
          <p:nvPr/>
        </p:nvGrpSpPr>
        <p:grpSpPr bwMode="auto">
          <a:xfrm>
            <a:off x="2971800" y="6172200"/>
            <a:ext cx="946150" cy="457200"/>
            <a:chOff x="1248" y="3888"/>
            <a:chExt cx="596" cy="288"/>
          </a:xfrm>
        </p:grpSpPr>
        <p:sp>
          <p:nvSpPr>
            <p:cNvPr id="53302" name="Line 52"/>
            <p:cNvSpPr>
              <a:spLocks noChangeShapeType="1"/>
            </p:cNvSpPr>
            <p:nvPr/>
          </p:nvSpPr>
          <p:spPr bwMode="auto">
            <a:xfrm flipV="1">
              <a:off x="1248" y="3888"/>
              <a:ext cx="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3303" name="Text Box 53"/>
            <p:cNvSpPr txBox="1">
              <a:spLocks noChangeArrowheads="1"/>
            </p:cNvSpPr>
            <p:nvPr/>
          </p:nvSpPr>
          <p:spPr bwMode="auto">
            <a:xfrm>
              <a:off x="1248" y="3888"/>
              <a:ext cx="5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3到着</a:t>
              </a:r>
            </a:p>
          </p:txBody>
        </p:sp>
      </p:grpSp>
      <p:sp>
        <p:nvSpPr>
          <p:cNvPr id="53289" name="Line 57"/>
          <p:cNvSpPr>
            <a:spLocks noChangeShapeType="1"/>
          </p:cNvSpPr>
          <p:nvPr/>
        </p:nvSpPr>
        <p:spPr bwMode="auto">
          <a:xfrm flipV="1">
            <a:off x="990600" y="61722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3290" name="Text Box 58"/>
          <p:cNvSpPr txBox="1">
            <a:spLocks noChangeArrowheads="1"/>
          </p:cNvSpPr>
          <p:nvPr/>
        </p:nvSpPr>
        <p:spPr bwMode="auto">
          <a:xfrm>
            <a:off x="990600" y="6172200"/>
            <a:ext cx="946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1到着</a:t>
            </a:r>
          </a:p>
        </p:txBody>
      </p:sp>
      <p:grpSp>
        <p:nvGrpSpPr>
          <p:cNvPr id="53291" name="Group 59"/>
          <p:cNvGrpSpPr>
            <a:grpSpLocks/>
          </p:cNvGrpSpPr>
          <p:nvPr/>
        </p:nvGrpSpPr>
        <p:grpSpPr bwMode="auto">
          <a:xfrm>
            <a:off x="1981200" y="6172200"/>
            <a:ext cx="946150" cy="457200"/>
            <a:chOff x="1248" y="3888"/>
            <a:chExt cx="596" cy="288"/>
          </a:xfrm>
        </p:grpSpPr>
        <p:sp>
          <p:nvSpPr>
            <p:cNvPr id="53300" name="Line 60"/>
            <p:cNvSpPr>
              <a:spLocks noChangeShapeType="1"/>
            </p:cNvSpPr>
            <p:nvPr/>
          </p:nvSpPr>
          <p:spPr bwMode="auto">
            <a:xfrm flipV="1">
              <a:off x="1248" y="3888"/>
              <a:ext cx="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3301" name="Text Box 61"/>
            <p:cNvSpPr txBox="1">
              <a:spLocks noChangeArrowheads="1"/>
            </p:cNvSpPr>
            <p:nvPr/>
          </p:nvSpPr>
          <p:spPr bwMode="auto">
            <a:xfrm>
              <a:off x="1248" y="3888"/>
              <a:ext cx="5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2到着</a:t>
              </a:r>
            </a:p>
          </p:txBody>
        </p:sp>
      </p:grpSp>
      <p:sp>
        <p:nvSpPr>
          <p:cNvPr id="306238" name="Rectangle 62"/>
          <p:cNvSpPr>
            <a:spLocks noChangeArrowheads="1"/>
          </p:cNvSpPr>
          <p:nvPr/>
        </p:nvSpPr>
        <p:spPr bwMode="auto">
          <a:xfrm>
            <a:off x="1981200" y="4876800"/>
            <a:ext cx="1981200" cy="533400"/>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306240" name="Rectangle 64"/>
          <p:cNvSpPr>
            <a:spLocks noChangeArrowheads="1"/>
          </p:cNvSpPr>
          <p:nvPr/>
        </p:nvSpPr>
        <p:spPr bwMode="auto">
          <a:xfrm>
            <a:off x="2971800" y="5562600"/>
            <a:ext cx="1981200" cy="533400"/>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53294" name="Text Box 65"/>
          <p:cNvSpPr txBox="1">
            <a:spLocks noChangeArrowheads="1"/>
          </p:cNvSpPr>
          <p:nvPr/>
        </p:nvSpPr>
        <p:spPr bwMode="auto">
          <a:xfrm>
            <a:off x="3733800" y="4343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15</a:t>
            </a:r>
          </a:p>
        </p:txBody>
      </p:sp>
      <p:sp>
        <p:nvSpPr>
          <p:cNvPr id="306242" name="Rectangle 66"/>
          <p:cNvSpPr>
            <a:spLocks noChangeArrowheads="1"/>
          </p:cNvSpPr>
          <p:nvPr/>
        </p:nvSpPr>
        <p:spPr bwMode="auto">
          <a:xfrm>
            <a:off x="3962400" y="4876800"/>
            <a:ext cx="990600" cy="533400"/>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53296" name="Text Box 67"/>
          <p:cNvSpPr txBox="1">
            <a:spLocks noChangeArrowheads="1"/>
          </p:cNvSpPr>
          <p:nvPr/>
        </p:nvSpPr>
        <p:spPr bwMode="auto">
          <a:xfrm>
            <a:off x="4648200" y="4343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20</a:t>
            </a:r>
          </a:p>
        </p:txBody>
      </p:sp>
      <p:sp>
        <p:nvSpPr>
          <p:cNvPr id="53297" name="Text Box 68"/>
          <p:cNvSpPr txBox="1">
            <a:spLocks noChangeArrowheads="1"/>
          </p:cNvSpPr>
          <p:nvPr/>
        </p:nvSpPr>
        <p:spPr bwMode="auto">
          <a:xfrm>
            <a:off x="5638800" y="4343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25</a:t>
            </a:r>
          </a:p>
        </p:txBody>
      </p:sp>
      <p:sp>
        <p:nvSpPr>
          <p:cNvPr id="53298" name="Text Box 69"/>
          <p:cNvSpPr txBox="1">
            <a:spLocks noChangeArrowheads="1"/>
          </p:cNvSpPr>
          <p:nvPr/>
        </p:nvSpPr>
        <p:spPr bwMode="auto">
          <a:xfrm>
            <a:off x="6553200" y="4343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30</a:t>
            </a:r>
          </a:p>
        </p:txBody>
      </p:sp>
      <p:sp>
        <p:nvSpPr>
          <p:cNvPr id="306248" name="Rectangle 72"/>
          <p:cNvSpPr>
            <a:spLocks noChangeArrowheads="1"/>
          </p:cNvSpPr>
          <p:nvPr/>
        </p:nvSpPr>
        <p:spPr bwMode="auto">
          <a:xfrm>
            <a:off x="4953000" y="5562600"/>
            <a:ext cx="2971800" cy="533400"/>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6202"/>
                                        </p:tgtEl>
                                        <p:attrNameLst>
                                          <p:attrName>style.visibility</p:attrName>
                                        </p:attrNameLst>
                                      </p:cBhvr>
                                      <p:to>
                                        <p:strVal val="visible"/>
                                      </p:to>
                                    </p:set>
                                    <p:animEffect transition="in" filter="wipe(left)">
                                      <p:cBhvr>
                                        <p:cTn id="7" dur="500"/>
                                        <p:tgtEl>
                                          <p:spTgt spid="306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6238"/>
                                        </p:tgtEl>
                                        <p:attrNameLst>
                                          <p:attrName>style.visibility</p:attrName>
                                        </p:attrNameLst>
                                      </p:cBhvr>
                                      <p:to>
                                        <p:strVal val="visible"/>
                                      </p:to>
                                    </p:set>
                                    <p:animEffect transition="in" filter="wipe(left)">
                                      <p:cBhvr>
                                        <p:cTn id="12" dur="500"/>
                                        <p:tgtEl>
                                          <p:spTgt spid="3062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6242"/>
                                        </p:tgtEl>
                                        <p:attrNameLst>
                                          <p:attrName>style.visibility</p:attrName>
                                        </p:attrNameLst>
                                      </p:cBhvr>
                                      <p:to>
                                        <p:strVal val="visible"/>
                                      </p:to>
                                    </p:set>
                                    <p:animEffect transition="in" filter="wipe(left)">
                                      <p:cBhvr>
                                        <p:cTn id="17" dur="500"/>
                                        <p:tgtEl>
                                          <p:spTgt spid="3062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6209"/>
                                        </p:tgtEl>
                                        <p:attrNameLst>
                                          <p:attrName>style.visibility</p:attrName>
                                        </p:attrNameLst>
                                      </p:cBhvr>
                                      <p:to>
                                        <p:strVal val="visible"/>
                                      </p:to>
                                    </p:set>
                                    <p:animEffect transition="in" filter="wipe(left)">
                                      <p:cBhvr>
                                        <p:cTn id="22" dur="500"/>
                                        <p:tgtEl>
                                          <p:spTgt spid="30620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6226"/>
                                        </p:tgtEl>
                                        <p:attrNameLst>
                                          <p:attrName>style.visibility</p:attrName>
                                        </p:attrNameLst>
                                      </p:cBhvr>
                                      <p:to>
                                        <p:strVal val="visible"/>
                                      </p:to>
                                    </p:set>
                                    <p:animEffect transition="in" filter="wipe(left)">
                                      <p:cBhvr>
                                        <p:cTn id="27" dur="500"/>
                                        <p:tgtEl>
                                          <p:spTgt spid="3062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6206"/>
                                        </p:tgtEl>
                                        <p:attrNameLst>
                                          <p:attrName>style.visibility</p:attrName>
                                        </p:attrNameLst>
                                      </p:cBhvr>
                                      <p:to>
                                        <p:strVal val="visible"/>
                                      </p:to>
                                    </p:set>
                                    <p:animEffect transition="in" filter="wipe(left)">
                                      <p:cBhvr>
                                        <p:cTn id="32" dur="500"/>
                                        <p:tgtEl>
                                          <p:spTgt spid="30620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6240"/>
                                        </p:tgtEl>
                                        <p:attrNameLst>
                                          <p:attrName>style.visibility</p:attrName>
                                        </p:attrNameLst>
                                      </p:cBhvr>
                                      <p:to>
                                        <p:strVal val="visible"/>
                                      </p:to>
                                    </p:set>
                                    <p:animEffect transition="in" filter="wipe(left)">
                                      <p:cBhvr>
                                        <p:cTn id="37" dur="500"/>
                                        <p:tgtEl>
                                          <p:spTgt spid="30624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06248"/>
                                        </p:tgtEl>
                                        <p:attrNameLst>
                                          <p:attrName>style.visibility</p:attrName>
                                        </p:attrNameLst>
                                      </p:cBhvr>
                                      <p:to>
                                        <p:strVal val="visible"/>
                                      </p:to>
                                    </p:set>
                                    <p:animEffect transition="in" filter="wipe(left)">
                                      <p:cBhvr>
                                        <p:cTn id="42" dur="500"/>
                                        <p:tgtEl>
                                          <p:spTgt spid="306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202" grpId="0" animBg="1" autoUpdateAnimBg="0"/>
      <p:bldP spid="306206" grpId="0" animBg="1" autoUpdateAnimBg="0"/>
      <p:bldP spid="306209" grpId="0" animBg="1" autoUpdateAnimBg="0"/>
      <p:bldP spid="306226" grpId="0" animBg="1" autoUpdateAnimBg="0"/>
      <p:bldP spid="306238" grpId="0" animBg="1" autoUpdateAnimBg="0"/>
      <p:bldP spid="306240" grpId="0" animBg="1" autoUpdateAnimBg="0"/>
      <p:bldP spid="306242" grpId="0" animBg="1" autoUpdateAnimBg="0"/>
      <p:bldP spid="306248"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優先度順</a:t>
            </a:r>
            <a:endParaRPr lang="en-US" altLang="ja-JP">
              <a:latin typeface="Times New Roman" panose="02020603050405020304" pitchFamily="18" charset="0"/>
            </a:endParaRPr>
          </a:p>
        </p:txBody>
      </p:sp>
      <p:sp>
        <p:nvSpPr>
          <p:cNvPr id="54275" name="Rectangle 3"/>
          <p:cNvSpPr>
            <a:spLocks noGrp="1" noChangeArrowheads="1"/>
          </p:cNvSpPr>
          <p:nvPr>
            <p:ph type="body" idx="1"/>
          </p:nvPr>
        </p:nvSpPr>
        <p:spPr>
          <a:xfrm>
            <a:off x="685800" y="1981200"/>
            <a:ext cx="7772400" cy="2590800"/>
          </a:xfrm>
        </p:spPr>
        <p:txBody>
          <a:bodyPr/>
          <a:lstStyle/>
          <a:p>
            <a:pPr eaLnBrk="1" hangingPunct="1"/>
            <a:r>
              <a:rPr lang="ja-JP" altLang="en-US">
                <a:latin typeface="Times New Roman" panose="02020603050405020304" pitchFamily="18" charset="0"/>
              </a:rPr>
              <a:t>優先度順</a:t>
            </a:r>
            <a:r>
              <a:rPr lang="ja-JP" altLang="en-US" sz="2800">
                <a:latin typeface="Times New Roman" panose="02020603050405020304" pitchFamily="18" charset="0"/>
              </a:rPr>
              <a:t>(</a:t>
            </a:r>
            <a:r>
              <a:rPr lang="en-US" altLang="ja-JP" sz="2800">
                <a:latin typeface="Times New Roman" panose="02020603050405020304" pitchFamily="18" charset="0"/>
              </a:rPr>
              <a:t>priority dispatching)</a:t>
            </a:r>
          </a:p>
          <a:p>
            <a:pPr lvl="1" eaLnBrk="1" hangingPunct="1"/>
            <a:r>
              <a:rPr lang="ja-JP" altLang="en-US">
                <a:latin typeface="Times New Roman" panose="02020603050405020304" pitchFamily="18" charset="0"/>
              </a:rPr>
              <a:t>各プロセスに優先度を割り当て、優先度の高いものから処理</a:t>
            </a:r>
          </a:p>
          <a:p>
            <a:pPr lvl="2" eaLnBrk="1" hangingPunct="1"/>
            <a:r>
              <a:rPr lang="ja-JP" altLang="en-US">
                <a:latin typeface="Times New Roman" panose="02020603050405020304" pitchFamily="18" charset="0"/>
              </a:rPr>
              <a:t>デバイスハンドラ, 処理時間の短いプロセス, 重要なプロセスの優先度を高くする</a:t>
            </a:r>
          </a:p>
        </p:txBody>
      </p:sp>
      <p:sp>
        <p:nvSpPr>
          <p:cNvPr id="254980" name="Text Box 4"/>
          <p:cNvSpPr txBox="1">
            <a:spLocks noChangeArrowheads="1"/>
          </p:cNvSpPr>
          <p:nvPr/>
        </p:nvSpPr>
        <p:spPr bwMode="auto">
          <a:xfrm>
            <a:off x="457200" y="4191000"/>
            <a:ext cx="8382000" cy="234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長所</a:t>
            </a:r>
          </a:p>
          <a:p>
            <a:pPr eaLnBrk="1" hangingPunct="1">
              <a:buClr>
                <a:schemeClr val="tx2"/>
              </a:buClr>
              <a:buSzPct val="70000"/>
              <a:buFont typeface="Wingdings" panose="05000000000000000000" pitchFamily="2" charset="2"/>
              <a:buChar char="l"/>
            </a:pPr>
            <a:r>
              <a:rPr lang="ja-JP" altLang="en-US" sz="2800"/>
              <a:t> 優先度の高いプロセスが先に処理される</a:t>
            </a:r>
          </a:p>
          <a:p>
            <a:pPr eaLnBrk="1" hangingPunct="1"/>
            <a:r>
              <a:rPr lang="ja-JP" altLang="en-US" sz="3200"/>
              <a:t>短所</a:t>
            </a:r>
          </a:p>
          <a:p>
            <a:pPr eaLnBrk="1" hangingPunct="1">
              <a:buClr>
                <a:schemeClr val="tx2"/>
              </a:buClr>
              <a:buSzPct val="70000"/>
              <a:buFont typeface="Wingdings" panose="05000000000000000000" pitchFamily="2" charset="2"/>
              <a:buChar char="l"/>
            </a:pPr>
            <a:r>
              <a:rPr lang="ja-JP" altLang="en-US" sz="2800"/>
              <a:t> 優先度の低いプロセスが無限に待たされる可能性</a:t>
            </a:r>
          </a:p>
          <a:p>
            <a:pPr eaLnBrk="1" hangingPunct="1">
              <a:buClr>
                <a:schemeClr val="tx2"/>
              </a:buClr>
              <a:buSzPct val="70000"/>
              <a:buFont typeface="Wingdings" panose="05000000000000000000" pitchFamily="2" charset="2"/>
              <a:buChar char="l"/>
            </a:pPr>
            <a:r>
              <a:rPr lang="en-US" altLang="ja-JP" sz="2800"/>
              <a:t> </a:t>
            </a:r>
            <a:r>
              <a:rPr lang="ja-JP" altLang="en-US" sz="2800"/>
              <a:t>プロセスに割り当てられる時間が不公平</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4980"/>
                                        </p:tgtEl>
                                        <p:attrNameLst>
                                          <p:attrName>style.visibility</p:attrName>
                                        </p:attrNameLst>
                                      </p:cBhvr>
                                      <p:to>
                                        <p:strVal val="visible"/>
                                      </p:to>
                                    </p:set>
                                    <p:anim calcmode="lin" valueType="num">
                                      <p:cBhvr additive="base">
                                        <p:cTn id="7" dur="500" fill="hold"/>
                                        <p:tgtEl>
                                          <p:spTgt spid="254980"/>
                                        </p:tgtEl>
                                        <p:attrNameLst>
                                          <p:attrName>ppt_x</p:attrName>
                                        </p:attrNameLst>
                                      </p:cBhvr>
                                      <p:tavLst>
                                        <p:tav tm="0">
                                          <p:val>
                                            <p:strVal val="#ppt_x"/>
                                          </p:val>
                                        </p:tav>
                                        <p:tav tm="100000">
                                          <p:val>
                                            <p:strVal val="#ppt_x"/>
                                          </p:val>
                                        </p:tav>
                                      </p:tavLst>
                                    </p:anim>
                                    <p:anim calcmode="lin" valueType="num">
                                      <p:cBhvr additive="base">
                                        <p:cTn id="8" dur="500" fill="hold"/>
                                        <p:tgtEl>
                                          <p:spTgt spid="2549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80"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優先度順</a:t>
            </a:r>
            <a:endParaRPr lang="ja-JP" altLang="en-US" sz="3600">
              <a:latin typeface="Times New Roman" panose="02020603050405020304" pitchFamily="18" charset="0"/>
            </a:endParaRPr>
          </a:p>
        </p:txBody>
      </p:sp>
      <p:graphicFrame>
        <p:nvGraphicFramePr>
          <p:cNvPr id="303107" name="Group 3"/>
          <p:cNvGraphicFramePr>
            <a:graphicFrameLocks noGrp="1"/>
          </p:cNvGraphicFramePr>
          <p:nvPr/>
        </p:nvGraphicFramePr>
        <p:xfrm>
          <a:off x="609600" y="1981200"/>
          <a:ext cx="5716588" cy="2017714"/>
        </p:xfrm>
        <a:graphic>
          <a:graphicData uri="http://schemas.openxmlformats.org/drawingml/2006/table">
            <a:tbl>
              <a:tblPr/>
              <a:tblGrid>
                <a:gridCol w="1368425">
                  <a:extLst>
                    <a:ext uri="{9D8B030D-6E8A-4147-A177-3AD203B41FA5}">
                      <a16:colId xmlns:a16="http://schemas.microsoft.com/office/drawing/2014/main" val="20000"/>
                    </a:ext>
                  </a:extLst>
                </a:gridCol>
                <a:gridCol w="1449388">
                  <a:extLst>
                    <a:ext uri="{9D8B030D-6E8A-4147-A177-3AD203B41FA5}">
                      <a16:colId xmlns:a16="http://schemas.microsoft.com/office/drawing/2014/main" val="20001"/>
                    </a:ext>
                  </a:extLst>
                </a:gridCol>
                <a:gridCol w="1449387">
                  <a:extLst>
                    <a:ext uri="{9D8B030D-6E8A-4147-A177-3AD203B41FA5}">
                      <a16:colId xmlns:a16="http://schemas.microsoft.com/office/drawing/2014/main" val="20002"/>
                    </a:ext>
                  </a:extLst>
                </a:gridCol>
                <a:gridCol w="1449388">
                  <a:extLst>
                    <a:ext uri="{9D8B030D-6E8A-4147-A177-3AD203B41FA5}">
                      <a16:colId xmlns:a16="http://schemas.microsoft.com/office/drawing/2014/main" val="20003"/>
                    </a:ext>
                  </a:extLst>
                </a:gridCol>
              </a:tblGrid>
              <a:tr h="4572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到着順位</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処理時間</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優先順位</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395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303145" name="Group 41"/>
          <p:cNvGrpSpPr>
            <a:grpSpLocks/>
          </p:cNvGrpSpPr>
          <p:nvPr/>
        </p:nvGrpSpPr>
        <p:grpSpPr bwMode="auto">
          <a:xfrm>
            <a:off x="6019800" y="4419600"/>
            <a:ext cx="2362200" cy="1066800"/>
            <a:chOff x="3792" y="2784"/>
            <a:chExt cx="1488" cy="672"/>
          </a:xfrm>
        </p:grpSpPr>
        <p:sp>
          <p:nvSpPr>
            <p:cNvPr id="55334" name="Rectangle 31"/>
            <p:cNvSpPr>
              <a:spLocks noChangeArrowheads="1"/>
            </p:cNvSpPr>
            <p:nvPr/>
          </p:nvSpPr>
          <p:spPr bwMode="auto">
            <a:xfrm>
              <a:off x="3792" y="3120"/>
              <a:ext cx="1296"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55335" name="Text Box 33"/>
            <p:cNvSpPr txBox="1">
              <a:spLocks noChangeArrowheads="1"/>
            </p:cNvSpPr>
            <p:nvPr/>
          </p:nvSpPr>
          <p:spPr bwMode="auto">
            <a:xfrm>
              <a:off x="4896" y="2784"/>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35</a:t>
              </a:r>
            </a:p>
          </p:txBody>
        </p:sp>
      </p:grpSp>
      <p:grpSp>
        <p:nvGrpSpPr>
          <p:cNvPr id="303138" name="Group 34"/>
          <p:cNvGrpSpPr>
            <a:grpSpLocks/>
          </p:cNvGrpSpPr>
          <p:nvPr/>
        </p:nvGrpSpPr>
        <p:grpSpPr bwMode="auto">
          <a:xfrm>
            <a:off x="5029200" y="4419600"/>
            <a:ext cx="1295400" cy="1066800"/>
            <a:chOff x="1776" y="2784"/>
            <a:chExt cx="816" cy="672"/>
          </a:xfrm>
        </p:grpSpPr>
        <p:sp>
          <p:nvSpPr>
            <p:cNvPr id="55332" name="Rectangle 35"/>
            <p:cNvSpPr>
              <a:spLocks noChangeArrowheads="1"/>
            </p:cNvSpPr>
            <p:nvPr/>
          </p:nvSpPr>
          <p:spPr bwMode="auto">
            <a:xfrm>
              <a:off x="1776" y="3120"/>
              <a:ext cx="624"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55333" name="Text Box 36"/>
            <p:cNvSpPr txBox="1">
              <a:spLocks noChangeArrowheads="1"/>
            </p:cNvSpPr>
            <p:nvPr/>
          </p:nvSpPr>
          <p:spPr bwMode="auto">
            <a:xfrm>
              <a:off x="2208" y="2784"/>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25</a:t>
              </a:r>
            </a:p>
          </p:txBody>
        </p:sp>
      </p:grpSp>
      <p:grpSp>
        <p:nvGrpSpPr>
          <p:cNvPr id="303144" name="Group 40"/>
          <p:cNvGrpSpPr>
            <a:grpSpLocks/>
          </p:cNvGrpSpPr>
          <p:nvPr/>
        </p:nvGrpSpPr>
        <p:grpSpPr bwMode="auto">
          <a:xfrm>
            <a:off x="609600" y="4419600"/>
            <a:ext cx="4859338" cy="1066800"/>
            <a:chOff x="384" y="2784"/>
            <a:chExt cx="3061" cy="672"/>
          </a:xfrm>
        </p:grpSpPr>
        <p:sp>
          <p:nvSpPr>
            <p:cNvPr id="55329" name="Text Box 32"/>
            <p:cNvSpPr txBox="1">
              <a:spLocks noChangeArrowheads="1"/>
            </p:cNvSpPr>
            <p:nvPr/>
          </p:nvSpPr>
          <p:spPr bwMode="auto">
            <a:xfrm>
              <a:off x="384" y="2784"/>
              <a:ext cx="19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a:t>
              </a:r>
            </a:p>
          </p:txBody>
        </p:sp>
        <p:sp>
          <p:nvSpPr>
            <p:cNvPr id="55330" name="Rectangle 38"/>
            <p:cNvSpPr>
              <a:spLocks noChangeArrowheads="1"/>
            </p:cNvSpPr>
            <p:nvPr/>
          </p:nvSpPr>
          <p:spPr bwMode="auto">
            <a:xfrm>
              <a:off x="480" y="3120"/>
              <a:ext cx="268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55331" name="Text Box 39"/>
            <p:cNvSpPr txBox="1">
              <a:spLocks noChangeArrowheads="1"/>
            </p:cNvSpPr>
            <p:nvPr/>
          </p:nvSpPr>
          <p:spPr bwMode="auto">
            <a:xfrm>
              <a:off x="3024" y="2784"/>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3144"/>
                                        </p:tgtEl>
                                        <p:attrNameLst>
                                          <p:attrName>style.visibility</p:attrName>
                                        </p:attrNameLst>
                                      </p:cBhvr>
                                      <p:to>
                                        <p:strVal val="visible"/>
                                      </p:to>
                                    </p:set>
                                    <p:animEffect transition="in" filter="wipe(left)">
                                      <p:cBhvr>
                                        <p:cTn id="7" dur="500"/>
                                        <p:tgtEl>
                                          <p:spTgt spid="3031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3138"/>
                                        </p:tgtEl>
                                        <p:attrNameLst>
                                          <p:attrName>style.visibility</p:attrName>
                                        </p:attrNameLst>
                                      </p:cBhvr>
                                      <p:to>
                                        <p:strVal val="visible"/>
                                      </p:to>
                                    </p:set>
                                    <p:animEffect transition="in" filter="wipe(left)">
                                      <p:cBhvr>
                                        <p:cTn id="12" dur="500"/>
                                        <p:tgtEl>
                                          <p:spTgt spid="3031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03145"/>
                                        </p:tgtEl>
                                        <p:attrNameLst>
                                          <p:attrName>style.visibility</p:attrName>
                                        </p:attrNameLst>
                                      </p:cBhvr>
                                      <p:to>
                                        <p:strVal val="visible"/>
                                      </p:to>
                                    </p:set>
                                    <p:animEffect transition="in" filter="wipe(left)">
                                      <p:cBhvr>
                                        <p:cTn id="17" dur="500"/>
                                        <p:tgtEl>
                                          <p:spTgt spid="303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優先度順</a:t>
            </a:r>
            <a:endParaRPr lang="en-US" altLang="ja-JP">
              <a:latin typeface="Times New Roman" panose="02020603050405020304" pitchFamily="18" charset="0"/>
            </a:endParaRPr>
          </a:p>
        </p:txBody>
      </p:sp>
      <p:graphicFrame>
        <p:nvGraphicFramePr>
          <p:cNvPr id="273411"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6333"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73422"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73432"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6354" name="Line 3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55" name="Line 3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56" name="Rectangle 36"/>
          <p:cNvSpPr>
            <a:spLocks noChangeArrowheads="1"/>
          </p:cNvSpPr>
          <p:nvPr/>
        </p:nvSpPr>
        <p:spPr bwMode="auto">
          <a:xfrm>
            <a:off x="457200" y="3581400"/>
            <a:ext cx="15240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a:t>
            </a:r>
          </a:p>
        </p:txBody>
      </p:sp>
      <p:sp>
        <p:nvSpPr>
          <p:cNvPr id="56357" name="Rectangle 37"/>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6358" name="Text Box 38"/>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56359" name="Text Box 39"/>
          <p:cNvSpPr txBox="1">
            <a:spLocks noChangeArrowheads="1"/>
          </p:cNvSpPr>
          <p:nvPr/>
        </p:nvSpPr>
        <p:spPr bwMode="auto">
          <a:xfrm>
            <a:off x="381000" y="4419600"/>
            <a:ext cx="1487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優先度 : 8</a:t>
            </a:r>
          </a:p>
        </p:txBody>
      </p:sp>
      <p:sp>
        <p:nvSpPr>
          <p:cNvPr id="56360" name="Text Box 40"/>
          <p:cNvSpPr txBox="1">
            <a:spLocks noChangeArrowheads="1"/>
          </p:cNvSpPr>
          <p:nvPr/>
        </p:nvSpPr>
        <p:spPr bwMode="auto">
          <a:xfrm>
            <a:off x="39624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p>
        </p:txBody>
      </p:sp>
      <p:sp>
        <p:nvSpPr>
          <p:cNvPr id="56361" name="Text Box 41"/>
          <p:cNvSpPr txBox="1">
            <a:spLocks noChangeArrowheads="1"/>
          </p:cNvSpPr>
          <p:nvPr/>
        </p:nvSpPr>
        <p:spPr bwMode="auto">
          <a:xfrm>
            <a:off x="51816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13</a:t>
            </a:r>
          </a:p>
        </p:txBody>
      </p:sp>
      <p:sp>
        <p:nvSpPr>
          <p:cNvPr id="56362" name="Text Box 42"/>
          <p:cNvSpPr txBox="1">
            <a:spLocks noChangeArrowheads="1"/>
          </p:cNvSpPr>
          <p:nvPr/>
        </p:nvSpPr>
        <p:spPr bwMode="auto">
          <a:xfrm>
            <a:off x="64770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18</a:t>
            </a:r>
          </a:p>
        </p:txBody>
      </p:sp>
      <p:grpSp>
        <p:nvGrpSpPr>
          <p:cNvPr id="273451" name="Group 43"/>
          <p:cNvGrpSpPr>
            <a:grpSpLocks/>
          </p:cNvGrpSpPr>
          <p:nvPr/>
        </p:nvGrpSpPr>
        <p:grpSpPr bwMode="auto">
          <a:xfrm>
            <a:off x="6858000" y="1295400"/>
            <a:ext cx="1487488" cy="1676400"/>
            <a:chOff x="4320" y="816"/>
            <a:chExt cx="937" cy="1056"/>
          </a:xfrm>
        </p:grpSpPr>
        <p:sp>
          <p:nvSpPr>
            <p:cNvPr id="56368" name="Rectangle 44"/>
            <p:cNvSpPr>
              <a:spLocks noChangeArrowheads="1"/>
            </p:cNvSpPr>
            <p:nvPr/>
          </p:nvSpPr>
          <p:spPr bwMode="auto">
            <a:xfrm>
              <a:off x="4608" y="976"/>
              <a:ext cx="528"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400">
                  <a:latin typeface="Times New Roman" panose="02020603050405020304" pitchFamily="18" charset="0"/>
                </a:rPr>
                <a:t>10</a:t>
              </a:r>
            </a:p>
          </p:txBody>
        </p:sp>
        <p:sp>
          <p:nvSpPr>
            <p:cNvPr id="56369" name="Line 45"/>
            <p:cNvSpPr>
              <a:spLocks noChangeShapeType="1"/>
            </p:cNvSpPr>
            <p:nvPr/>
          </p:nvSpPr>
          <p:spPr bwMode="auto">
            <a:xfrm>
              <a:off x="4608" y="8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70" name="Line 46"/>
            <p:cNvSpPr>
              <a:spLocks noChangeShapeType="1"/>
            </p:cNvSpPr>
            <p:nvPr/>
          </p:nvSpPr>
          <p:spPr bwMode="auto">
            <a:xfrm>
              <a:off x="4608" y="976"/>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71" name="Line 47"/>
            <p:cNvSpPr>
              <a:spLocks noChangeShapeType="1"/>
            </p:cNvSpPr>
            <p:nvPr/>
          </p:nvSpPr>
          <p:spPr bwMode="auto">
            <a:xfrm>
              <a:off x="4608" y="1263"/>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72" name="Line 48"/>
            <p:cNvSpPr>
              <a:spLocks noChangeShapeType="1"/>
            </p:cNvSpPr>
            <p:nvPr/>
          </p:nvSpPr>
          <p:spPr bwMode="auto">
            <a:xfrm>
              <a:off x="4608" y="1550"/>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73" name="Line 49"/>
            <p:cNvSpPr>
              <a:spLocks noChangeShapeType="1"/>
            </p:cNvSpPr>
            <p:nvPr/>
          </p:nvSpPr>
          <p:spPr bwMode="auto">
            <a:xfrm>
              <a:off x="4608" y="816"/>
              <a:ext cx="0" cy="73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74" name="Line 50"/>
            <p:cNvSpPr>
              <a:spLocks noChangeShapeType="1"/>
            </p:cNvSpPr>
            <p:nvPr/>
          </p:nvSpPr>
          <p:spPr bwMode="auto">
            <a:xfrm>
              <a:off x="5136" y="816"/>
              <a:ext cx="0" cy="73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75" name="Text Box 51"/>
            <p:cNvSpPr txBox="1">
              <a:spLocks noChangeArrowheads="1"/>
            </p:cNvSpPr>
            <p:nvPr/>
          </p:nvSpPr>
          <p:spPr bwMode="auto">
            <a:xfrm>
              <a:off x="4320" y="1584"/>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優先度 : 5</a:t>
              </a:r>
            </a:p>
          </p:txBody>
        </p:sp>
      </p:grpSp>
      <p:grpSp>
        <p:nvGrpSpPr>
          <p:cNvPr id="273460" name="Group 52"/>
          <p:cNvGrpSpPr>
            <a:grpSpLocks/>
          </p:cNvGrpSpPr>
          <p:nvPr/>
        </p:nvGrpSpPr>
        <p:grpSpPr bwMode="auto">
          <a:xfrm>
            <a:off x="3657600" y="2057400"/>
            <a:ext cx="3657600" cy="304800"/>
            <a:chOff x="2304" y="1296"/>
            <a:chExt cx="2304" cy="192"/>
          </a:xfrm>
        </p:grpSpPr>
        <p:sp>
          <p:nvSpPr>
            <p:cNvPr id="56366" name="Line 53"/>
            <p:cNvSpPr>
              <a:spLocks noChangeShapeType="1"/>
            </p:cNvSpPr>
            <p:nvPr/>
          </p:nvSpPr>
          <p:spPr bwMode="auto">
            <a:xfrm flipH="1">
              <a:off x="2544" y="1296"/>
              <a:ext cx="2064" cy="0"/>
            </a:xfrm>
            <a:prstGeom prst="line">
              <a:avLst/>
            </a:prstGeom>
            <a:noFill/>
            <a:ln w="28575">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6367" name="Arc 54"/>
            <p:cNvSpPr>
              <a:spLocks/>
            </p:cNvSpPr>
            <p:nvPr/>
          </p:nvSpPr>
          <p:spPr bwMode="auto">
            <a:xfrm flipH="1">
              <a:off x="2304" y="1296"/>
              <a:ext cx="240" cy="192"/>
            </a:xfrm>
            <a:custGeom>
              <a:avLst/>
              <a:gdLst>
                <a:gd name="T0" fmla="*/ 0 w 21600"/>
                <a:gd name="T1" fmla="*/ 0 h 21600"/>
                <a:gd name="T2" fmla="*/ 240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CCFF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3463" name="Line 55"/>
          <p:cNvSpPr>
            <a:spLocks noChangeShapeType="1"/>
          </p:cNvSpPr>
          <p:nvPr/>
        </p:nvSpPr>
        <p:spPr bwMode="auto">
          <a:xfrm>
            <a:off x="3657600" y="2362200"/>
            <a:ext cx="0" cy="990600"/>
          </a:xfrm>
          <a:prstGeom prst="line">
            <a:avLst/>
          </a:prstGeom>
          <a:noFill/>
          <a:ln w="28575">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73451"/>
                                        </p:tgtEl>
                                        <p:attrNameLst>
                                          <p:attrName>style.visibility</p:attrName>
                                        </p:attrNameLst>
                                      </p:cBhvr>
                                      <p:to>
                                        <p:strVal val="visible"/>
                                      </p:to>
                                    </p:set>
                                    <p:animEffect transition="in" filter="checkerboard(across)">
                                      <p:cBhvr>
                                        <p:cTn id="7" dur="500"/>
                                        <p:tgtEl>
                                          <p:spTgt spid="2734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273460"/>
                                        </p:tgtEl>
                                        <p:attrNameLst>
                                          <p:attrName>style.visibility</p:attrName>
                                        </p:attrNameLst>
                                      </p:cBhvr>
                                      <p:to>
                                        <p:strVal val="visible"/>
                                      </p:to>
                                    </p:set>
                                    <p:animEffect transition="in" filter="wipe(right)">
                                      <p:cBhvr>
                                        <p:cTn id="12" dur="500"/>
                                        <p:tgtEl>
                                          <p:spTgt spid="273460"/>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273463"/>
                                        </p:tgtEl>
                                        <p:attrNameLst>
                                          <p:attrName>style.visibility</p:attrName>
                                        </p:attrNameLst>
                                      </p:cBhvr>
                                      <p:to>
                                        <p:strVal val="visible"/>
                                      </p:to>
                                    </p:set>
                                    <p:animEffect transition="in" filter="wipe(up)">
                                      <p:cBhvr>
                                        <p:cTn id="16" dur="500"/>
                                        <p:tgtEl>
                                          <p:spTgt spid="273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6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優先度順</a:t>
            </a:r>
            <a:endParaRPr lang="en-US" altLang="ja-JP">
              <a:latin typeface="Times New Roman" panose="02020603050405020304" pitchFamily="18" charset="0"/>
            </a:endParaRPr>
          </a:p>
        </p:txBody>
      </p:sp>
      <p:graphicFrame>
        <p:nvGraphicFramePr>
          <p:cNvPr id="274435" name="Group 3"/>
          <p:cNvGraphicFramePr>
            <a:graphicFrameLocks noGrp="1"/>
          </p:cNvGraphicFramePr>
          <p:nvPr/>
        </p:nvGraphicFramePr>
        <p:xfrm>
          <a:off x="38100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7357" name="Text Box 13"/>
          <p:cNvSpPr txBox="1">
            <a:spLocks noChangeArrowheads="1"/>
          </p:cNvSpPr>
          <p:nvPr/>
        </p:nvSpPr>
        <p:spPr bwMode="auto">
          <a:xfrm>
            <a:off x="3810000" y="26670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graphicFrame>
        <p:nvGraphicFramePr>
          <p:cNvPr id="274446" name="Group 14"/>
          <p:cNvGraphicFramePr>
            <a:graphicFrameLocks noGrp="1"/>
          </p:cNvGraphicFramePr>
          <p:nvPr/>
        </p:nvGraphicFramePr>
        <p:xfrm>
          <a:off x="50292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74456" name="Group 24"/>
          <p:cNvGraphicFramePr>
            <a:graphicFrameLocks noGrp="1"/>
          </p:cNvGraphicFramePr>
          <p:nvPr/>
        </p:nvGraphicFramePr>
        <p:xfrm>
          <a:off x="62484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7378" name="Line 34"/>
          <p:cNvSpPr>
            <a:spLocks noChangeShapeType="1"/>
          </p:cNvSpPr>
          <p:nvPr/>
        </p:nvSpPr>
        <p:spPr bwMode="auto">
          <a:xfrm>
            <a:off x="41910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9" name="Line 35"/>
          <p:cNvSpPr>
            <a:spLocks noChangeShapeType="1"/>
          </p:cNvSpPr>
          <p:nvPr/>
        </p:nvSpPr>
        <p:spPr bwMode="auto">
          <a:xfrm>
            <a:off x="54102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80" name="Rectangle 36"/>
          <p:cNvSpPr>
            <a:spLocks noChangeArrowheads="1"/>
          </p:cNvSpPr>
          <p:nvPr/>
        </p:nvSpPr>
        <p:spPr bwMode="auto">
          <a:xfrm>
            <a:off x="457200" y="3581400"/>
            <a:ext cx="15240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a:t>
            </a:r>
          </a:p>
        </p:txBody>
      </p:sp>
      <p:sp>
        <p:nvSpPr>
          <p:cNvPr id="57381" name="Rectangle 37"/>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7382" name="Text Box 38"/>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graphicFrame>
        <p:nvGraphicFramePr>
          <p:cNvPr id="274475" name="Group 43"/>
          <p:cNvGraphicFramePr>
            <a:graphicFrameLocks noGrp="1"/>
          </p:cNvGraphicFramePr>
          <p:nvPr/>
        </p:nvGraphicFramePr>
        <p:xfrm>
          <a:off x="7543800" y="3200400"/>
          <a:ext cx="838200" cy="1168400"/>
        </p:xfrm>
        <a:graphic>
          <a:graphicData uri="http://schemas.openxmlformats.org/drawingml/2006/table">
            <a:tbl>
              <a:tblPr/>
              <a:tblGrid>
                <a:gridCol w="838200">
                  <a:extLst>
                    <a:ext uri="{9D8B030D-6E8A-4147-A177-3AD203B41FA5}">
                      <a16:colId xmlns:a16="http://schemas.microsoft.com/office/drawing/2014/main" val="20000"/>
                    </a:ext>
                  </a:extLst>
                </a:gridCol>
              </a:tblGrid>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4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7393" name="Line 53"/>
          <p:cNvSpPr>
            <a:spLocks noChangeShapeType="1"/>
          </p:cNvSpPr>
          <p:nvPr/>
        </p:nvSpPr>
        <p:spPr bwMode="auto">
          <a:xfrm>
            <a:off x="6705600" y="3352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94" name="Text Box 54"/>
          <p:cNvSpPr txBox="1">
            <a:spLocks noChangeArrowheads="1"/>
          </p:cNvSpPr>
          <p:nvPr/>
        </p:nvSpPr>
        <p:spPr bwMode="auto">
          <a:xfrm>
            <a:off x="77724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18</a:t>
            </a:r>
          </a:p>
        </p:txBody>
      </p:sp>
      <p:grpSp>
        <p:nvGrpSpPr>
          <p:cNvPr id="57395" name="Group 55"/>
          <p:cNvGrpSpPr>
            <a:grpSpLocks/>
          </p:cNvGrpSpPr>
          <p:nvPr/>
        </p:nvGrpSpPr>
        <p:grpSpPr bwMode="auto">
          <a:xfrm>
            <a:off x="3657600" y="2057400"/>
            <a:ext cx="3657600" cy="304800"/>
            <a:chOff x="2304" y="1296"/>
            <a:chExt cx="2304" cy="192"/>
          </a:xfrm>
        </p:grpSpPr>
        <p:sp>
          <p:nvSpPr>
            <p:cNvPr id="57403" name="Line 56"/>
            <p:cNvSpPr>
              <a:spLocks noChangeShapeType="1"/>
            </p:cNvSpPr>
            <p:nvPr/>
          </p:nvSpPr>
          <p:spPr bwMode="auto">
            <a:xfrm flipH="1">
              <a:off x="2544" y="1296"/>
              <a:ext cx="2064" cy="0"/>
            </a:xfrm>
            <a:prstGeom prst="line">
              <a:avLst/>
            </a:prstGeom>
            <a:noFill/>
            <a:ln w="28575">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4" name="Arc 57"/>
            <p:cNvSpPr>
              <a:spLocks/>
            </p:cNvSpPr>
            <p:nvPr/>
          </p:nvSpPr>
          <p:spPr bwMode="auto">
            <a:xfrm flipH="1">
              <a:off x="2304" y="1296"/>
              <a:ext cx="240" cy="192"/>
            </a:xfrm>
            <a:custGeom>
              <a:avLst/>
              <a:gdLst>
                <a:gd name="T0" fmla="*/ 0 w 21600"/>
                <a:gd name="T1" fmla="*/ 0 h 21600"/>
                <a:gd name="T2" fmla="*/ 240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CCFF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7396" name="Line 58"/>
          <p:cNvSpPr>
            <a:spLocks noChangeShapeType="1"/>
          </p:cNvSpPr>
          <p:nvPr/>
        </p:nvSpPr>
        <p:spPr bwMode="auto">
          <a:xfrm>
            <a:off x="3657600" y="2362200"/>
            <a:ext cx="0" cy="990600"/>
          </a:xfrm>
          <a:prstGeom prst="line">
            <a:avLst/>
          </a:prstGeom>
          <a:noFill/>
          <a:ln w="28575">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4491" name="Text Box 59"/>
          <p:cNvSpPr txBox="1">
            <a:spLocks noChangeArrowheads="1"/>
          </p:cNvSpPr>
          <p:nvPr/>
        </p:nvSpPr>
        <p:spPr bwMode="auto">
          <a:xfrm>
            <a:off x="3352800" y="4876800"/>
            <a:ext cx="420052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新しいプロセスが来ると</a:t>
            </a:r>
          </a:p>
          <a:p>
            <a:pPr eaLnBrk="1" hangingPunct="1"/>
            <a:r>
              <a:rPr lang="ja-JP" altLang="en-US" sz="2800"/>
              <a:t>優先度順に並ぶように</a:t>
            </a:r>
          </a:p>
          <a:p>
            <a:pPr eaLnBrk="1" hangingPunct="1"/>
            <a:r>
              <a:rPr lang="ja-JP" altLang="en-US" sz="2800"/>
              <a:t>実行可能キューに加える</a:t>
            </a:r>
          </a:p>
        </p:txBody>
      </p:sp>
      <p:sp>
        <p:nvSpPr>
          <p:cNvPr id="57398" name="Text Box 60"/>
          <p:cNvSpPr txBox="1">
            <a:spLocks noChangeArrowheads="1"/>
          </p:cNvSpPr>
          <p:nvPr/>
        </p:nvSpPr>
        <p:spPr bwMode="auto">
          <a:xfrm>
            <a:off x="4038600" y="4419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5</a:t>
            </a:r>
          </a:p>
        </p:txBody>
      </p:sp>
      <p:sp>
        <p:nvSpPr>
          <p:cNvPr id="57399" name="Text Box 61"/>
          <p:cNvSpPr txBox="1">
            <a:spLocks noChangeArrowheads="1"/>
          </p:cNvSpPr>
          <p:nvPr/>
        </p:nvSpPr>
        <p:spPr bwMode="auto">
          <a:xfrm>
            <a:off x="51816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p>
        </p:txBody>
      </p:sp>
      <p:sp>
        <p:nvSpPr>
          <p:cNvPr id="57400" name="Text Box 62"/>
          <p:cNvSpPr txBox="1">
            <a:spLocks noChangeArrowheads="1"/>
          </p:cNvSpPr>
          <p:nvPr/>
        </p:nvSpPr>
        <p:spPr bwMode="auto">
          <a:xfrm>
            <a:off x="6477000" y="4419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13</a:t>
            </a:r>
          </a:p>
        </p:txBody>
      </p:sp>
      <p:sp>
        <p:nvSpPr>
          <p:cNvPr id="57401" name="Text Box 63"/>
          <p:cNvSpPr txBox="1">
            <a:spLocks noChangeArrowheads="1"/>
          </p:cNvSpPr>
          <p:nvPr/>
        </p:nvSpPr>
        <p:spPr bwMode="auto">
          <a:xfrm>
            <a:off x="381000" y="4419600"/>
            <a:ext cx="1487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優先度 : 8</a:t>
            </a:r>
          </a:p>
        </p:txBody>
      </p:sp>
      <p:sp>
        <p:nvSpPr>
          <p:cNvPr id="274496" name="Text Box 64"/>
          <p:cNvSpPr txBox="1">
            <a:spLocks noChangeArrowheads="1"/>
          </p:cNvSpPr>
          <p:nvPr/>
        </p:nvSpPr>
        <p:spPr bwMode="auto">
          <a:xfrm>
            <a:off x="3048000" y="6248400"/>
            <a:ext cx="5786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(実行中のプロセスと入れ替える場合もある)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4491"/>
                                        </p:tgtEl>
                                        <p:attrNameLst>
                                          <p:attrName>style.visibility</p:attrName>
                                        </p:attrNameLst>
                                      </p:cBhvr>
                                      <p:to>
                                        <p:strVal val="visible"/>
                                      </p:to>
                                    </p:set>
                                    <p:anim calcmode="lin" valueType="num">
                                      <p:cBhvr additive="base">
                                        <p:cTn id="7" dur="500" fill="hold"/>
                                        <p:tgtEl>
                                          <p:spTgt spid="274491"/>
                                        </p:tgtEl>
                                        <p:attrNameLst>
                                          <p:attrName>ppt_x</p:attrName>
                                        </p:attrNameLst>
                                      </p:cBhvr>
                                      <p:tavLst>
                                        <p:tav tm="0">
                                          <p:val>
                                            <p:strVal val="#ppt_x"/>
                                          </p:val>
                                        </p:tav>
                                        <p:tav tm="100000">
                                          <p:val>
                                            <p:strVal val="#ppt_x"/>
                                          </p:val>
                                        </p:tav>
                                      </p:tavLst>
                                    </p:anim>
                                    <p:anim calcmode="lin" valueType="num">
                                      <p:cBhvr additive="base">
                                        <p:cTn id="8" dur="500" fill="hold"/>
                                        <p:tgtEl>
                                          <p:spTgt spid="27449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4496"/>
                                        </p:tgtEl>
                                        <p:attrNameLst>
                                          <p:attrName>style.visibility</p:attrName>
                                        </p:attrNameLst>
                                      </p:cBhvr>
                                      <p:to>
                                        <p:strVal val="visible"/>
                                      </p:to>
                                    </p:set>
                                    <p:anim calcmode="lin" valueType="num">
                                      <p:cBhvr additive="base">
                                        <p:cTn id="13" dur="500" fill="hold"/>
                                        <p:tgtEl>
                                          <p:spTgt spid="274496"/>
                                        </p:tgtEl>
                                        <p:attrNameLst>
                                          <p:attrName>ppt_x</p:attrName>
                                        </p:attrNameLst>
                                      </p:cBhvr>
                                      <p:tavLst>
                                        <p:tav tm="0">
                                          <p:val>
                                            <p:strVal val="#ppt_x"/>
                                          </p:val>
                                        </p:tav>
                                        <p:tav tm="100000">
                                          <p:val>
                                            <p:strVal val="#ppt_x"/>
                                          </p:val>
                                        </p:tav>
                                      </p:tavLst>
                                    </p:anim>
                                    <p:anim calcmode="lin" valueType="num">
                                      <p:cBhvr additive="base">
                                        <p:cTn id="14" dur="500" fill="hold"/>
                                        <p:tgtEl>
                                          <p:spTgt spid="2744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91" grpId="0" autoUpdateAnimBg="0"/>
      <p:bldP spid="274496"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304800"/>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多重フィードバック</a:t>
            </a:r>
            <a:endParaRPr lang="en-US" altLang="ja-JP">
              <a:latin typeface="Times New Roman" panose="02020603050405020304" pitchFamily="18" charset="0"/>
            </a:endParaRPr>
          </a:p>
        </p:txBody>
      </p:sp>
      <p:sp>
        <p:nvSpPr>
          <p:cNvPr id="58371" name="Rectangle 3"/>
          <p:cNvSpPr>
            <a:spLocks noGrp="1" noChangeArrowheads="1"/>
          </p:cNvSpPr>
          <p:nvPr>
            <p:ph type="body" idx="1"/>
          </p:nvPr>
        </p:nvSpPr>
        <p:spPr>
          <a:xfrm>
            <a:off x="685800" y="1600200"/>
            <a:ext cx="7772400" cy="3429000"/>
          </a:xfrm>
        </p:spPr>
        <p:txBody>
          <a:bodyPr/>
          <a:lstStyle/>
          <a:p>
            <a:pPr eaLnBrk="1" hangingPunct="1"/>
            <a:r>
              <a:rPr lang="ja-JP" altLang="en-US">
                <a:latin typeface="Times New Roman" panose="02020603050405020304" pitchFamily="18" charset="0"/>
              </a:rPr>
              <a:t>多重フィードバック</a:t>
            </a:r>
            <a:r>
              <a:rPr lang="ja-JP" altLang="en-US" sz="2800">
                <a:latin typeface="Times New Roman" panose="02020603050405020304" pitchFamily="18" charset="0"/>
              </a:rPr>
              <a:t>(</a:t>
            </a:r>
            <a:r>
              <a:rPr lang="en-US" altLang="ja-JP" sz="2800">
                <a:latin typeface="Times New Roman" panose="02020603050405020304" pitchFamily="18" charset="0"/>
              </a:rPr>
              <a:t>multiple feedback)</a:t>
            </a:r>
          </a:p>
          <a:p>
            <a:pPr lvl="1" eaLnBrk="1" hangingPunct="1"/>
            <a:r>
              <a:rPr lang="ja-JP" altLang="en-US">
                <a:latin typeface="Times New Roman" panose="02020603050405020304" pitchFamily="18" charset="0"/>
              </a:rPr>
              <a:t>キューを多重化し、優先度の高いキューから先に実行する</a:t>
            </a:r>
          </a:p>
          <a:p>
            <a:pPr lvl="2" eaLnBrk="1" hangingPunct="1"/>
            <a:r>
              <a:rPr lang="ja-JP" altLang="en-US">
                <a:latin typeface="Times New Roman" panose="02020603050405020304" pitchFamily="18" charset="0"/>
              </a:rPr>
              <a:t>新しく到着したプロセス</a:t>
            </a:r>
          </a:p>
          <a:p>
            <a:pPr lvl="3" eaLnBrk="1" hangingPunct="1"/>
            <a:r>
              <a:rPr lang="ja-JP" altLang="en-US" sz="2400">
                <a:latin typeface="Times New Roman" panose="02020603050405020304" pitchFamily="18" charset="0"/>
              </a:rPr>
              <a:t>⇒ 優先度の高いキューに</a:t>
            </a:r>
          </a:p>
          <a:p>
            <a:pPr lvl="2" eaLnBrk="1" hangingPunct="1"/>
            <a:r>
              <a:rPr lang="ja-JP" altLang="en-US">
                <a:latin typeface="Times New Roman" panose="02020603050405020304" pitchFamily="18" charset="0"/>
              </a:rPr>
              <a:t>一度処理してタイムアウトしたプロセス</a:t>
            </a:r>
          </a:p>
          <a:p>
            <a:pPr lvl="3" eaLnBrk="1" hangingPunct="1"/>
            <a:r>
              <a:rPr lang="ja-JP" altLang="en-US" sz="2400">
                <a:latin typeface="Times New Roman" panose="02020603050405020304" pitchFamily="18" charset="0"/>
              </a:rPr>
              <a:t>⇒ 優先度の低いキューに</a:t>
            </a:r>
          </a:p>
        </p:txBody>
      </p:sp>
      <p:sp>
        <p:nvSpPr>
          <p:cNvPr id="256004" name="Text Box 4"/>
          <p:cNvSpPr txBox="1">
            <a:spLocks noChangeArrowheads="1"/>
          </p:cNvSpPr>
          <p:nvPr/>
        </p:nvSpPr>
        <p:spPr bwMode="auto">
          <a:xfrm>
            <a:off x="381000" y="4572000"/>
            <a:ext cx="84582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t>長所</a:t>
            </a:r>
          </a:p>
          <a:p>
            <a:pPr eaLnBrk="1" hangingPunct="1">
              <a:buClr>
                <a:schemeClr val="tx2"/>
              </a:buClr>
              <a:buSzPct val="70000"/>
              <a:buFont typeface="Wingdings" panose="05000000000000000000" pitchFamily="2" charset="2"/>
              <a:buChar char="l"/>
            </a:pPr>
            <a:r>
              <a:rPr lang="ja-JP" altLang="en-US" sz="2800" dirty="0"/>
              <a:t> 処理時間の短いプロセスが先に処理される</a:t>
            </a:r>
          </a:p>
          <a:p>
            <a:pPr eaLnBrk="1" hangingPunct="1"/>
            <a:r>
              <a:rPr lang="ja-JP" altLang="en-US" sz="3200" dirty="0"/>
              <a:t>短所</a:t>
            </a:r>
          </a:p>
          <a:p>
            <a:pPr eaLnBrk="1" hangingPunct="1">
              <a:buClr>
                <a:schemeClr val="tx2"/>
              </a:buClr>
              <a:buSzPct val="70000"/>
              <a:buFont typeface="Wingdings" panose="05000000000000000000" pitchFamily="2" charset="2"/>
              <a:buChar char="l"/>
            </a:pPr>
            <a:r>
              <a:rPr lang="ja-JP" altLang="en-US" sz="2800" dirty="0"/>
              <a:t> 処理時間の長いプロセスが無限に待たされる可能性</a:t>
            </a:r>
            <a:endParaRPr lang="en-US" altLang="ja-JP"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04"/>
                                        </p:tgtEl>
                                        <p:attrNameLst>
                                          <p:attrName>style.visibility</p:attrName>
                                        </p:attrNameLst>
                                      </p:cBhvr>
                                      <p:to>
                                        <p:strVal val="visible"/>
                                      </p:to>
                                    </p:set>
                                    <p:anim calcmode="lin" valueType="num">
                                      <p:cBhvr additive="base">
                                        <p:cTn id="7" dur="500" fill="hold"/>
                                        <p:tgtEl>
                                          <p:spTgt spid="256004"/>
                                        </p:tgtEl>
                                        <p:attrNameLst>
                                          <p:attrName>ppt_x</p:attrName>
                                        </p:attrNameLst>
                                      </p:cBhvr>
                                      <p:tavLst>
                                        <p:tav tm="0">
                                          <p:val>
                                            <p:strVal val="#ppt_x"/>
                                          </p:val>
                                        </p:tav>
                                        <p:tav tm="100000">
                                          <p:val>
                                            <p:strVal val="#ppt_x"/>
                                          </p:val>
                                        </p:tav>
                                      </p:tavLst>
                                    </p:anim>
                                    <p:anim calcmode="lin" valueType="num">
                                      <p:cBhvr additive="base">
                                        <p:cTn id="8" dur="500" fill="hold"/>
                                        <p:tgtEl>
                                          <p:spTgt spid="2560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4"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多重フィードバック</a:t>
            </a:r>
            <a:endParaRPr lang="en-US" altLang="ja-JP">
              <a:latin typeface="Times New Roman" panose="02020603050405020304" pitchFamily="18" charset="0"/>
            </a:endParaRPr>
          </a:p>
        </p:txBody>
      </p:sp>
      <p:graphicFrame>
        <p:nvGraphicFramePr>
          <p:cNvPr id="269315" name="Group 3"/>
          <p:cNvGraphicFramePr>
            <a:graphicFrameLocks noGrp="1"/>
          </p:cNvGraphicFramePr>
          <p:nvPr/>
        </p:nvGraphicFramePr>
        <p:xfrm>
          <a:off x="2514600" y="2438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9405" name="Text Box 13"/>
          <p:cNvSpPr txBox="1">
            <a:spLocks noChangeArrowheads="1"/>
          </p:cNvSpPr>
          <p:nvPr/>
        </p:nvSpPr>
        <p:spPr bwMode="auto">
          <a:xfrm>
            <a:off x="2514600" y="19050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高優先度実行可能キュー</a:t>
            </a:r>
          </a:p>
        </p:txBody>
      </p:sp>
      <p:graphicFrame>
        <p:nvGraphicFramePr>
          <p:cNvPr id="269326" name="Group 14"/>
          <p:cNvGraphicFramePr>
            <a:graphicFrameLocks noGrp="1"/>
          </p:cNvGraphicFramePr>
          <p:nvPr/>
        </p:nvGraphicFramePr>
        <p:xfrm>
          <a:off x="3733800" y="2438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69336" name="Group 24"/>
          <p:cNvGraphicFramePr>
            <a:graphicFrameLocks noGrp="1"/>
          </p:cNvGraphicFramePr>
          <p:nvPr/>
        </p:nvGraphicFramePr>
        <p:xfrm>
          <a:off x="4953000" y="2438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9426" name="Line 34"/>
          <p:cNvSpPr>
            <a:spLocks noChangeShapeType="1"/>
          </p:cNvSpPr>
          <p:nvPr/>
        </p:nvSpPr>
        <p:spPr bwMode="auto">
          <a:xfrm>
            <a:off x="2895600" y="2590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427" name="Line 35"/>
          <p:cNvSpPr>
            <a:spLocks noChangeShapeType="1"/>
          </p:cNvSpPr>
          <p:nvPr/>
        </p:nvSpPr>
        <p:spPr bwMode="auto">
          <a:xfrm>
            <a:off x="4114800" y="2590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428" name="Line 36"/>
          <p:cNvSpPr>
            <a:spLocks noChangeShapeType="1"/>
          </p:cNvSpPr>
          <p:nvPr/>
        </p:nvSpPr>
        <p:spPr bwMode="auto">
          <a:xfrm>
            <a:off x="5410200" y="2590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aphicFrame>
        <p:nvGraphicFramePr>
          <p:cNvPr id="269349" name="Group 37"/>
          <p:cNvGraphicFramePr>
            <a:graphicFrameLocks noGrp="1"/>
          </p:cNvGraphicFramePr>
          <p:nvPr/>
        </p:nvGraphicFramePr>
        <p:xfrm>
          <a:off x="6172200" y="2438400"/>
          <a:ext cx="838200" cy="1052678"/>
        </p:xfrm>
        <a:graphic>
          <a:graphicData uri="http://schemas.openxmlformats.org/drawingml/2006/table">
            <a:tbl>
              <a:tblPr/>
              <a:tblGrid>
                <a:gridCol w="838200">
                  <a:extLst>
                    <a:ext uri="{9D8B030D-6E8A-4147-A177-3AD203B41FA5}">
                      <a16:colId xmlns:a16="http://schemas.microsoft.com/office/drawing/2014/main" val="20000"/>
                    </a:ext>
                  </a:extLst>
                </a:gridCol>
              </a:tblGrid>
              <a:tr h="25384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312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69359" name="Group 47"/>
          <p:cNvGraphicFramePr>
            <a:graphicFrameLocks noGrp="1"/>
          </p:cNvGraphicFramePr>
          <p:nvPr/>
        </p:nvGraphicFramePr>
        <p:xfrm>
          <a:off x="2514600" y="3962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9449" name="Text Box 57"/>
          <p:cNvSpPr txBox="1">
            <a:spLocks noChangeArrowheads="1"/>
          </p:cNvSpPr>
          <p:nvPr/>
        </p:nvSpPr>
        <p:spPr bwMode="auto">
          <a:xfrm>
            <a:off x="2514600" y="34290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中優先度実行可能キュー</a:t>
            </a:r>
          </a:p>
        </p:txBody>
      </p:sp>
      <p:graphicFrame>
        <p:nvGraphicFramePr>
          <p:cNvPr id="269370" name="Group 58"/>
          <p:cNvGraphicFramePr>
            <a:graphicFrameLocks noGrp="1"/>
          </p:cNvGraphicFramePr>
          <p:nvPr/>
        </p:nvGraphicFramePr>
        <p:xfrm>
          <a:off x="3733800" y="3962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69380" name="Group 68"/>
          <p:cNvGraphicFramePr>
            <a:graphicFrameLocks noGrp="1"/>
          </p:cNvGraphicFramePr>
          <p:nvPr/>
        </p:nvGraphicFramePr>
        <p:xfrm>
          <a:off x="4953000" y="3962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9470" name="Line 78"/>
          <p:cNvSpPr>
            <a:spLocks noChangeShapeType="1"/>
          </p:cNvSpPr>
          <p:nvPr/>
        </p:nvSpPr>
        <p:spPr bwMode="auto">
          <a:xfrm>
            <a:off x="2895600" y="4114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471" name="Line 79"/>
          <p:cNvSpPr>
            <a:spLocks noChangeShapeType="1"/>
          </p:cNvSpPr>
          <p:nvPr/>
        </p:nvSpPr>
        <p:spPr bwMode="auto">
          <a:xfrm>
            <a:off x="4114800" y="4114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aphicFrame>
        <p:nvGraphicFramePr>
          <p:cNvPr id="269392" name="Group 80"/>
          <p:cNvGraphicFramePr>
            <a:graphicFrameLocks noGrp="1"/>
          </p:cNvGraphicFramePr>
          <p:nvPr/>
        </p:nvGraphicFramePr>
        <p:xfrm>
          <a:off x="2514600" y="5486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9482" name="Text Box 90"/>
          <p:cNvSpPr txBox="1">
            <a:spLocks noChangeArrowheads="1"/>
          </p:cNvSpPr>
          <p:nvPr/>
        </p:nvSpPr>
        <p:spPr bwMode="auto">
          <a:xfrm>
            <a:off x="2514600" y="49530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低優先度実行可能キュー</a:t>
            </a:r>
          </a:p>
        </p:txBody>
      </p:sp>
      <p:graphicFrame>
        <p:nvGraphicFramePr>
          <p:cNvPr id="269403" name="Group 91"/>
          <p:cNvGraphicFramePr>
            <a:graphicFrameLocks noGrp="1"/>
          </p:cNvGraphicFramePr>
          <p:nvPr/>
        </p:nvGraphicFramePr>
        <p:xfrm>
          <a:off x="3733800" y="5486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9493" name="Line 101"/>
          <p:cNvSpPr>
            <a:spLocks noChangeShapeType="1"/>
          </p:cNvSpPr>
          <p:nvPr/>
        </p:nvSpPr>
        <p:spPr bwMode="auto">
          <a:xfrm>
            <a:off x="2895600" y="5638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494" name="Line 102"/>
          <p:cNvSpPr>
            <a:spLocks noChangeShapeType="1"/>
          </p:cNvSpPr>
          <p:nvPr/>
        </p:nvSpPr>
        <p:spPr bwMode="auto">
          <a:xfrm>
            <a:off x="4114800" y="5638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495" name="Rectangle 103"/>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9496" name="Text Box 104"/>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269417" name="Line 105"/>
          <p:cNvSpPr>
            <a:spLocks noChangeShapeType="1"/>
          </p:cNvSpPr>
          <p:nvPr/>
        </p:nvSpPr>
        <p:spPr bwMode="auto">
          <a:xfrm>
            <a:off x="6629400" y="2590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aphicFrame>
        <p:nvGraphicFramePr>
          <p:cNvPr id="269418" name="Group 106"/>
          <p:cNvGraphicFramePr>
            <a:graphicFrameLocks noGrp="1"/>
          </p:cNvGraphicFramePr>
          <p:nvPr/>
        </p:nvGraphicFramePr>
        <p:xfrm>
          <a:off x="7467600" y="2438400"/>
          <a:ext cx="838200" cy="1052678"/>
        </p:xfrm>
        <a:graphic>
          <a:graphicData uri="http://schemas.openxmlformats.org/drawingml/2006/table">
            <a:tbl>
              <a:tblPr/>
              <a:tblGrid>
                <a:gridCol w="838200">
                  <a:extLst>
                    <a:ext uri="{9D8B030D-6E8A-4147-A177-3AD203B41FA5}">
                      <a16:colId xmlns:a16="http://schemas.microsoft.com/office/drawing/2014/main" val="20000"/>
                    </a:ext>
                  </a:extLst>
                </a:gridCol>
              </a:tblGrid>
              <a:tr h="25384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312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69428" name="Text Box 116"/>
          <p:cNvSpPr txBox="1">
            <a:spLocks noChangeArrowheads="1"/>
          </p:cNvSpPr>
          <p:nvPr/>
        </p:nvSpPr>
        <p:spPr bwMode="auto">
          <a:xfrm>
            <a:off x="6600825" y="1524000"/>
            <a:ext cx="25431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新しいプロセスは</a:t>
            </a:r>
          </a:p>
          <a:p>
            <a:pPr eaLnBrk="1" hangingPunct="1"/>
            <a:r>
              <a:rPr lang="ja-JP" altLang="en-US"/>
              <a:t>高優先度キューへ</a:t>
            </a:r>
          </a:p>
        </p:txBody>
      </p:sp>
      <p:grpSp>
        <p:nvGrpSpPr>
          <p:cNvPr id="269429" name="Group 117"/>
          <p:cNvGrpSpPr>
            <a:grpSpLocks/>
          </p:cNvGrpSpPr>
          <p:nvPr/>
        </p:nvGrpSpPr>
        <p:grpSpPr bwMode="auto">
          <a:xfrm>
            <a:off x="1143000" y="2819400"/>
            <a:ext cx="6324600" cy="381000"/>
            <a:chOff x="720" y="1776"/>
            <a:chExt cx="3984" cy="240"/>
          </a:xfrm>
        </p:grpSpPr>
        <p:sp>
          <p:nvSpPr>
            <p:cNvPr id="59530" name="Line 118"/>
            <p:cNvSpPr>
              <a:spLocks noChangeShapeType="1"/>
            </p:cNvSpPr>
            <p:nvPr/>
          </p:nvSpPr>
          <p:spPr bwMode="auto">
            <a:xfrm flipH="1" flipV="1">
              <a:off x="4128" y="1776"/>
              <a:ext cx="57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31" name="Line 119"/>
            <p:cNvSpPr>
              <a:spLocks noChangeShapeType="1"/>
            </p:cNvSpPr>
            <p:nvPr/>
          </p:nvSpPr>
          <p:spPr bwMode="auto">
            <a:xfrm flipH="1" flipV="1">
              <a:off x="3360" y="1776"/>
              <a:ext cx="76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32" name="Line 120"/>
            <p:cNvSpPr>
              <a:spLocks noChangeShapeType="1"/>
            </p:cNvSpPr>
            <p:nvPr/>
          </p:nvSpPr>
          <p:spPr bwMode="auto">
            <a:xfrm flipH="1" flipV="1">
              <a:off x="2592" y="1776"/>
              <a:ext cx="76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33" name="Line 121"/>
            <p:cNvSpPr>
              <a:spLocks noChangeShapeType="1"/>
            </p:cNvSpPr>
            <p:nvPr/>
          </p:nvSpPr>
          <p:spPr bwMode="auto">
            <a:xfrm flipH="1" flipV="1">
              <a:off x="1824" y="1776"/>
              <a:ext cx="76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59534" name="Group 122"/>
            <p:cNvGrpSpPr>
              <a:grpSpLocks/>
            </p:cNvGrpSpPr>
            <p:nvPr/>
          </p:nvGrpSpPr>
          <p:grpSpPr bwMode="auto">
            <a:xfrm>
              <a:off x="720" y="1776"/>
              <a:ext cx="1104" cy="240"/>
              <a:chOff x="720" y="1776"/>
              <a:chExt cx="1104" cy="240"/>
            </a:xfrm>
          </p:grpSpPr>
          <p:sp>
            <p:nvSpPr>
              <p:cNvPr id="59535" name="Line 123"/>
              <p:cNvSpPr>
                <a:spLocks noChangeShapeType="1"/>
              </p:cNvSpPr>
              <p:nvPr/>
            </p:nvSpPr>
            <p:spPr bwMode="auto">
              <a:xfrm>
                <a:off x="1056" y="1776"/>
                <a:ext cx="768"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36" name="Arc 124"/>
              <p:cNvSpPr>
                <a:spLocks/>
              </p:cNvSpPr>
              <p:nvPr/>
            </p:nvSpPr>
            <p:spPr bwMode="auto">
              <a:xfrm flipH="1">
                <a:off x="720" y="1776"/>
                <a:ext cx="336" cy="240"/>
              </a:xfrm>
              <a:custGeom>
                <a:avLst/>
                <a:gdLst>
                  <a:gd name="T0" fmla="*/ 0 w 21600"/>
                  <a:gd name="T1" fmla="*/ 0 h 21600"/>
                  <a:gd name="T2" fmla="*/ 336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269437" name="Group 125"/>
          <p:cNvGrpSpPr>
            <a:grpSpLocks/>
          </p:cNvGrpSpPr>
          <p:nvPr/>
        </p:nvGrpSpPr>
        <p:grpSpPr bwMode="auto">
          <a:xfrm>
            <a:off x="304800" y="3276600"/>
            <a:ext cx="1727200" cy="3124200"/>
            <a:chOff x="192" y="2064"/>
            <a:chExt cx="1088" cy="1968"/>
          </a:xfrm>
        </p:grpSpPr>
        <p:sp>
          <p:nvSpPr>
            <p:cNvPr id="59528" name="Line 126"/>
            <p:cNvSpPr>
              <a:spLocks noChangeShapeType="1"/>
            </p:cNvSpPr>
            <p:nvPr/>
          </p:nvSpPr>
          <p:spPr bwMode="auto">
            <a:xfrm>
              <a:off x="720" y="2064"/>
              <a:ext cx="0" cy="1968"/>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29" name="Text Box 127"/>
            <p:cNvSpPr txBox="1">
              <a:spLocks noChangeArrowheads="1"/>
            </p:cNvSpPr>
            <p:nvPr/>
          </p:nvSpPr>
          <p:spPr bwMode="auto">
            <a:xfrm>
              <a:off x="192" y="2928"/>
              <a:ext cx="10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タイムアウト</a:t>
              </a:r>
            </a:p>
          </p:txBody>
        </p:sp>
      </p:grpSp>
      <p:grpSp>
        <p:nvGrpSpPr>
          <p:cNvPr id="269440" name="Group 128"/>
          <p:cNvGrpSpPr>
            <a:grpSpLocks/>
          </p:cNvGrpSpPr>
          <p:nvPr/>
        </p:nvGrpSpPr>
        <p:grpSpPr bwMode="auto">
          <a:xfrm>
            <a:off x="1143000" y="6324600"/>
            <a:ext cx="5105400" cy="381000"/>
            <a:chOff x="720" y="3984"/>
            <a:chExt cx="3216" cy="240"/>
          </a:xfrm>
        </p:grpSpPr>
        <p:sp>
          <p:nvSpPr>
            <p:cNvPr id="59525" name="Arc 129"/>
            <p:cNvSpPr>
              <a:spLocks/>
            </p:cNvSpPr>
            <p:nvPr/>
          </p:nvSpPr>
          <p:spPr bwMode="auto">
            <a:xfrm rot="10800000">
              <a:off x="720" y="3984"/>
              <a:ext cx="288" cy="240"/>
            </a:xfrm>
            <a:custGeom>
              <a:avLst/>
              <a:gdLst>
                <a:gd name="T0" fmla="*/ 0 w 21600"/>
                <a:gd name="T1" fmla="*/ 0 h 21600"/>
                <a:gd name="T2" fmla="*/ 288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526" name="Line 130"/>
            <p:cNvSpPr>
              <a:spLocks noChangeShapeType="1"/>
            </p:cNvSpPr>
            <p:nvPr/>
          </p:nvSpPr>
          <p:spPr bwMode="auto">
            <a:xfrm>
              <a:off x="1008" y="4224"/>
              <a:ext cx="2688"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27" name="Arc 131"/>
            <p:cNvSpPr>
              <a:spLocks/>
            </p:cNvSpPr>
            <p:nvPr/>
          </p:nvSpPr>
          <p:spPr bwMode="auto">
            <a:xfrm rot="10800000" flipH="1">
              <a:off x="3648" y="3984"/>
              <a:ext cx="288" cy="240"/>
            </a:xfrm>
            <a:custGeom>
              <a:avLst/>
              <a:gdLst>
                <a:gd name="T0" fmla="*/ 0 w 21600"/>
                <a:gd name="T1" fmla="*/ 0 h 21600"/>
                <a:gd name="T2" fmla="*/ 288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69444" name="Arc 132"/>
          <p:cNvSpPr>
            <a:spLocks/>
          </p:cNvSpPr>
          <p:nvPr/>
        </p:nvSpPr>
        <p:spPr bwMode="auto">
          <a:xfrm rot="10800000" flipH="1" flipV="1">
            <a:off x="5791200" y="4343400"/>
            <a:ext cx="457200" cy="381000"/>
          </a:xfrm>
          <a:custGeom>
            <a:avLst/>
            <a:gdLst>
              <a:gd name="T0" fmla="*/ 0 w 21600"/>
              <a:gd name="T1" fmla="*/ 0 h 21600"/>
              <a:gd name="T2" fmla="*/ 457200 w 21600"/>
              <a:gd name="T3" fmla="*/ 381000 h 21600"/>
              <a:gd name="T4" fmla="*/ 0 w 21600"/>
              <a:gd name="T5" fmla="*/ 3810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9445" name="Line 133"/>
          <p:cNvSpPr>
            <a:spLocks noChangeShapeType="1"/>
          </p:cNvSpPr>
          <p:nvPr/>
        </p:nvSpPr>
        <p:spPr bwMode="auto">
          <a:xfrm>
            <a:off x="6248400" y="4724400"/>
            <a:ext cx="0" cy="160020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69446" name="Text Box 134"/>
          <p:cNvSpPr txBox="1">
            <a:spLocks noChangeArrowheads="1"/>
          </p:cNvSpPr>
          <p:nvPr/>
        </p:nvSpPr>
        <p:spPr bwMode="auto">
          <a:xfrm>
            <a:off x="6477000" y="3757613"/>
            <a:ext cx="25844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タイムアウトした</a:t>
            </a:r>
          </a:p>
          <a:p>
            <a:pPr eaLnBrk="1" hangingPunct="1"/>
            <a:r>
              <a:rPr lang="ja-JP" altLang="en-US" sz="2800"/>
              <a:t>プロセスは</a:t>
            </a:r>
          </a:p>
          <a:p>
            <a:pPr eaLnBrk="1" hangingPunct="1"/>
            <a:r>
              <a:rPr lang="ja-JP" altLang="en-US" sz="2800"/>
              <a:t>優先度の低い</a:t>
            </a:r>
          </a:p>
          <a:p>
            <a:pPr eaLnBrk="1" hangingPunct="1"/>
            <a:r>
              <a:rPr lang="ja-JP" altLang="en-US" sz="2800"/>
              <a:t>キューへ</a:t>
            </a:r>
          </a:p>
        </p:txBody>
      </p:sp>
      <p:grpSp>
        <p:nvGrpSpPr>
          <p:cNvPr id="269447" name="Group 135"/>
          <p:cNvGrpSpPr>
            <a:grpSpLocks/>
          </p:cNvGrpSpPr>
          <p:nvPr/>
        </p:nvGrpSpPr>
        <p:grpSpPr bwMode="auto">
          <a:xfrm>
            <a:off x="1371600" y="3733800"/>
            <a:ext cx="4419600" cy="609600"/>
            <a:chOff x="864" y="2352"/>
            <a:chExt cx="2784" cy="384"/>
          </a:xfrm>
        </p:grpSpPr>
        <p:sp>
          <p:nvSpPr>
            <p:cNvPr id="59522" name="Line 136"/>
            <p:cNvSpPr>
              <a:spLocks noChangeShapeType="1"/>
            </p:cNvSpPr>
            <p:nvPr/>
          </p:nvSpPr>
          <p:spPr bwMode="auto">
            <a:xfrm flipH="1" flipV="1">
              <a:off x="2640" y="2736"/>
              <a:ext cx="100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23" name="Line 137"/>
            <p:cNvSpPr>
              <a:spLocks noChangeShapeType="1"/>
            </p:cNvSpPr>
            <p:nvPr/>
          </p:nvSpPr>
          <p:spPr bwMode="auto">
            <a:xfrm flipH="1" flipV="1">
              <a:off x="1872" y="2736"/>
              <a:ext cx="76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24" name="Line 138"/>
            <p:cNvSpPr>
              <a:spLocks noChangeShapeType="1"/>
            </p:cNvSpPr>
            <p:nvPr/>
          </p:nvSpPr>
          <p:spPr bwMode="auto">
            <a:xfrm flipH="1" flipV="1">
              <a:off x="864" y="2352"/>
              <a:ext cx="1008"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69451" name="Line 139"/>
          <p:cNvSpPr>
            <a:spLocks noChangeShapeType="1"/>
          </p:cNvSpPr>
          <p:nvPr/>
        </p:nvSpPr>
        <p:spPr bwMode="auto">
          <a:xfrm>
            <a:off x="1371600" y="3733800"/>
            <a:ext cx="0" cy="243840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69452" name="Group 140"/>
          <p:cNvGrpSpPr>
            <a:grpSpLocks/>
          </p:cNvGrpSpPr>
          <p:nvPr/>
        </p:nvGrpSpPr>
        <p:grpSpPr bwMode="auto">
          <a:xfrm>
            <a:off x="1371600" y="6096000"/>
            <a:ext cx="3657600" cy="381000"/>
            <a:chOff x="864" y="3840"/>
            <a:chExt cx="2304" cy="240"/>
          </a:xfrm>
        </p:grpSpPr>
        <p:sp>
          <p:nvSpPr>
            <p:cNvPr id="59519" name="Arc 141"/>
            <p:cNvSpPr>
              <a:spLocks/>
            </p:cNvSpPr>
            <p:nvPr/>
          </p:nvSpPr>
          <p:spPr bwMode="auto">
            <a:xfrm rot="10800000">
              <a:off x="864" y="3840"/>
              <a:ext cx="288" cy="240"/>
            </a:xfrm>
            <a:custGeom>
              <a:avLst/>
              <a:gdLst>
                <a:gd name="T0" fmla="*/ 0 w 21600"/>
                <a:gd name="T1" fmla="*/ 0 h 21600"/>
                <a:gd name="T2" fmla="*/ 288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520" name="Line 142"/>
            <p:cNvSpPr>
              <a:spLocks noChangeShapeType="1"/>
            </p:cNvSpPr>
            <p:nvPr/>
          </p:nvSpPr>
          <p:spPr bwMode="auto">
            <a:xfrm>
              <a:off x="1152" y="4080"/>
              <a:ext cx="1728"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9521" name="Arc 143"/>
            <p:cNvSpPr>
              <a:spLocks/>
            </p:cNvSpPr>
            <p:nvPr/>
          </p:nvSpPr>
          <p:spPr bwMode="auto">
            <a:xfrm rot="10800000" flipH="1">
              <a:off x="2880" y="3840"/>
              <a:ext cx="288" cy="240"/>
            </a:xfrm>
            <a:custGeom>
              <a:avLst/>
              <a:gdLst>
                <a:gd name="T0" fmla="*/ 0 w 21600"/>
                <a:gd name="T1" fmla="*/ 0 h 21600"/>
                <a:gd name="T2" fmla="*/ 288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69456" name="Arc 144"/>
          <p:cNvSpPr>
            <a:spLocks/>
          </p:cNvSpPr>
          <p:nvPr/>
        </p:nvSpPr>
        <p:spPr bwMode="auto">
          <a:xfrm rot="10800000" flipH="1" flipV="1">
            <a:off x="4572000" y="5791200"/>
            <a:ext cx="457200" cy="381000"/>
          </a:xfrm>
          <a:custGeom>
            <a:avLst/>
            <a:gdLst>
              <a:gd name="T0" fmla="*/ 0 w 21600"/>
              <a:gd name="T1" fmla="*/ 0 h 21600"/>
              <a:gd name="T2" fmla="*/ 457200 w 21600"/>
              <a:gd name="T3" fmla="*/ 381000 h 21600"/>
              <a:gd name="T4" fmla="*/ 0 w 21600"/>
              <a:gd name="T5" fmla="*/ 3810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69418"/>
                                        </p:tgtEl>
                                        <p:attrNameLst>
                                          <p:attrName>style.visibility</p:attrName>
                                        </p:attrNameLst>
                                      </p:cBhvr>
                                      <p:to>
                                        <p:strVal val="visible"/>
                                      </p:to>
                                    </p:set>
                                    <p:animEffect transition="in" filter="checkerboard(across)">
                                      <p:cBhvr>
                                        <p:cTn id="7" dur="500"/>
                                        <p:tgtEl>
                                          <p:spTgt spid="26941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69417"/>
                                        </p:tgtEl>
                                        <p:attrNameLst>
                                          <p:attrName>style.visibility</p:attrName>
                                        </p:attrNameLst>
                                      </p:cBhvr>
                                      <p:to>
                                        <p:strVal val="visible"/>
                                      </p:to>
                                    </p:set>
                                    <p:animEffect transition="in" filter="wipe(left)">
                                      <p:cBhvr>
                                        <p:cTn id="11" dur="500"/>
                                        <p:tgtEl>
                                          <p:spTgt spid="269417"/>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269428"/>
                                        </p:tgtEl>
                                        <p:attrNameLst>
                                          <p:attrName>style.visibility</p:attrName>
                                        </p:attrNameLst>
                                      </p:cBhvr>
                                      <p:to>
                                        <p:strVal val="visible"/>
                                      </p:to>
                                    </p:set>
                                    <p:animEffect transition="in" filter="checkerboard(across)">
                                      <p:cBhvr>
                                        <p:cTn id="15" dur="500"/>
                                        <p:tgtEl>
                                          <p:spTgt spid="26942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2" fill="hold" nodeType="clickEffect">
                                  <p:stCondLst>
                                    <p:cond delay="0"/>
                                  </p:stCondLst>
                                  <p:childTnLst>
                                    <p:set>
                                      <p:cBhvr>
                                        <p:cTn id="19" dur="1" fill="hold">
                                          <p:stCondLst>
                                            <p:cond delay="0"/>
                                          </p:stCondLst>
                                        </p:cTn>
                                        <p:tgtEl>
                                          <p:spTgt spid="269429"/>
                                        </p:tgtEl>
                                        <p:attrNameLst>
                                          <p:attrName>style.visibility</p:attrName>
                                        </p:attrNameLst>
                                      </p:cBhvr>
                                      <p:to>
                                        <p:strVal val="visible"/>
                                      </p:to>
                                    </p:set>
                                    <p:animEffect transition="in" filter="wipe(right)">
                                      <p:cBhvr>
                                        <p:cTn id="20" dur="500"/>
                                        <p:tgtEl>
                                          <p:spTgt spid="26942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269437"/>
                                        </p:tgtEl>
                                        <p:attrNameLst>
                                          <p:attrName>style.visibility</p:attrName>
                                        </p:attrNameLst>
                                      </p:cBhvr>
                                      <p:to>
                                        <p:strVal val="visible"/>
                                      </p:to>
                                    </p:set>
                                    <p:animEffect transition="in" filter="wipe(up)">
                                      <p:cBhvr>
                                        <p:cTn id="25" dur="500"/>
                                        <p:tgtEl>
                                          <p:spTgt spid="269437"/>
                                        </p:tgtEl>
                                      </p:cBhvr>
                                    </p:animEffect>
                                  </p:childTnLst>
                                </p:cTn>
                              </p:par>
                            </p:childTnLst>
                          </p:cTn>
                        </p:par>
                        <p:par>
                          <p:cTn id="26" fill="hold" nodeType="afterGroup">
                            <p:stCondLst>
                              <p:cond delay="500"/>
                            </p:stCondLst>
                            <p:childTnLst>
                              <p:par>
                                <p:cTn id="27" presetID="22" presetClass="entr" presetSubtype="8" fill="hold" nodeType="afterEffect">
                                  <p:stCondLst>
                                    <p:cond delay="0"/>
                                  </p:stCondLst>
                                  <p:childTnLst>
                                    <p:set>
                                      <p:cBhvr>
                                        <p:cTn id="28" dur="1" fill="hold">
                                          <p:stCondLst>
                                            <p:cond delay="0"/>
                                          </p:stCondLst>
                                        </p:cTn>
                                        <p:tgtEl>
                                          <p:spTgt spid="269440"/>
                                        </p:tgtEl>
                                        <p:attrNameLst>
                                          <p:attrName>style.visibility</p:attrName>
                                        </p:attrNameLst>
                                      </p:cBhvr>
                                      <p:to>
                                        <p:strVal val="visible"/>
                                      </p:to>
                                    </p:set>
                                    <p:animEffect transition="in" filter="wipe(left)">
                                      <p:cBhvr>
                                        <p:cTn id="29" dur="500"/>
                                        <p:tgtEl>
                                          <p:spTgt spid="269440"/>
                                        </p:tgtEl>
                                      </p:cBhvr>
                                    </p:animEffect>
                                  </p:childTnLst>
                                </p:cTn>
                              </p:par>
                            </p:childTnLst>
                          </p:cTn>
                        </p:par>
                        <p:par>
                          <p:cTn id="30" fill="hold" nodeType="afterGroup">
                            <p:stCondLst>
                              <p:cond delay="1000"/>
                            </p:stCondLst>
                            <p:childTnLst>
                              <p:par>
                                <p:cTn id="31" presetID="22" presetClass="entr" presetSubtype="4" fill="hold" grpId="0" nodeType="afterEffect">
                                  <p:stCondLst>
                                    <p:cond delay="0"/>
                                  </p:stCondLst>
                                  <p:childTnLst>
                                    <p:set>
                                      <p:cBhvr>
                                        <p:cTn id="32" dur="1" fill="hold">
                                          <p:stCondLst>
                                            <p:cond delay="0"/>
                                          </p:stCondLst>
                                        </p:cTn>
                                        <p:tgtEl>
                                          <p:spTgt spid="269445"/>
                                        </p:tgtEl>
                                        <p:attrNameLst>
                                          <p:attrName>style.visibility</p:attrName>
                                        </p:attrNameLst>
                                      </p:cBhvr>
                                      <p:to>
                                        <p:strVal val="visible"/>
                                      </p:to>
                                    </p:set>
                                    <p:animEffect transition="in" filter="wipe(down)">
                                      <p:cBhvr>
                                        <p:cTn id="33" dur="500"/>
                                        <p:tgtEl>
                                          <p:spTgt spid="269445"/>
                                        </p:tgtEl>
                                      </p:cBhvr>
                                    </p:animEffect>
                                  </p:childTnLst>
                                </p:cTn>
                              </p:par>
                            </p:childTnLst>
                          </p:cTn>
                        </p:par>
                        <p:par>
                          <p:cTn id="34" fill="hold" nodeType="afterGroup">
                            <p:stCondLst>
                              <p:cond delay="1500"/>
                            </p:stCondLst>
                            <p:childTnLst>
                              <p:par>
                                <p:cTn id="35" presetID="22" presetClass="entr" presetSubtype="2" fill="hold" grpId="0" nodeType="afterEffect">
                                  <p:stCondLst>
                                    <p:cond delay="0"/>
                                  </p:stCondLst>
                                  <p:childTnLst>
                                    <p:set>
                                      <p:cBhvr>
                                        <p:cTn id="36" dur="1" fill="hold">
                                          <p:stCondLst>
                                            <p:cond delay="0"/>
                                          </p:stCondLst>
                                        </p:cTn>
                                        <p:tgtEl>
                                          <p:spTgt spid="269444"/>
                                        </p:tgtEl>
                                        <p:attrNameLst>
                                          <p:attrName>style.visibility</p:attrName>
                                        </p:attrNameLst>
                                      </p:cBhvr>
                                      <p:to>
                                        <p:strVal val="visible"/>
                                      </p:to>
                                    </p:set>
                                    <p:animEffect transition="in" filter="wipe(right)">
                                      <p:cBhvr>
                                        <p:cTn id="37" dur="500"/>
                                        <p:tgtEl>
                                          <p:spTgt spid="26944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69446"/>
                                        </p:tgtEl>
                                        <p:attrNameLst>
                                          <p:attrName>style.visibility</p:attrName>
                                        </p:attrNameLst>
                                      </p:cBhvr>
                                      <p:to>
                                        <p:strVal val="visible"/>
                                      </p:to>
                                    </p:set>
                                    <p:animEffect transition="in" filter="checkerboard(across)">
                                      <p:cBhvr>
                                        <p:cTn id="42" dur="500"/>
                                        <p:tgtEl>
                                          <p:spTgt spid="26944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nodeType="clickEffect">
                                  <p:stCondLst>
                                    <p:cond delay="0"/>
                                  </p:stCondLst>
                                  <p:childTnLst>
                                    <p:set>
                                      <p:cBhvr>
                                        <p:cTn id="46" dur="1" fill="hold">
                                          <p:stCondLst>
                                            <p:cond delay="0"/>
                                          </p:stCondLst>
                                        </p:cTn>
                                        <p:tgtEl>
                                          <p:spTgt spid="269447"/>
                                        </p:tgtEl>
                                        <p:attrNameLst>
                                          <p:attrName>style.visibility</p:attrName>
                                        </p:attrNameLst>
                                      </p:cBhvr>
                                      <p:to>
                                        <p:strVal val="visible"/>
                                      </p:to>
                                    </p:set>
                                    <p:animEffect transition="in" filter="wipe(right)">
                                      <p:cBhvr>
                                        <p:cTn id="47" dur="500"/>
                                        <p:tgtEl>
                                          <p:spTgt spid="26944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69451"/>
                                        </p:tgtEl>
                                        <p:attrNameLst>
                                          <p:attrName>style.visibility</p:attrName>
                                        </p:attrNameLst>
                                      </p:cBhvr>
                                      <p:to>
                                        <p:strVal val="visible"/>
                                      </p:to>
                                    </p:set>
                                    <p:animEffect transition="in" filter="wipe(up)">
                                      <p:cBhvr>
                                        <p:cTn id="52" dur="500"/>
                                        <p:tgtEl>
                                          <p:spTgt spid="269451"/>
                                        </p:tgtEl>
                                      </p:cBhvr>
                                    </p:animEffect>
                                  </p:childTnLst>
                                </p:cTn>
                              </p:par>
                            </p:childTnLst>
                          </p:cTn>
                        </p:par>
                        <p:par>
                          <p:cTn id="53" fill="hold" nodeType="afterGroup">
                            <p:stCondLst>
                              <p:cond delay="500"/>
                            </p:stCondLst>
                            <p:childTnLst>
                              <p:par>
                                <p:cTn id="54" presetID="22" presetClass="entr" presetSubtype="8" fill="hold" nodeType="afterEffect">
                                  <p:stCondLst>
                                    <p:cond delay="0"/>
                                  </p:stCondLst>
                                  <p:childTnLst>
                                    <p:set>
                                      <p:cBhvr>
                                        <p:cTn id="55" dur="1" fill="hold">
                                          <p:stCondLst>
                                            <p:cond delay="0"/>
                                          </p:stCondLst>
                                        </p:cTn>
                                        <p:tgtEl>
                                          <p:spTgt spid="269452"/>
                                        </p:tgtEl>
                                        <p:attrNameLst>
                                          <p:attrName>style.visibility</p:attrName>
                                        </p:attrNameLst>
                                      </p:cBhvr>
                                      <p:to>
                                        <p:strVal val="visible"/>
                                      </p:to>
                                    </p:set>
                                    <p:animEffect transition="in" filter="wipe(left)">
                                      <p:cBhvr>
                                        <p:cTn id="56" dur="500"/>
                                        <p:tgtEl>
                                          <p:spTgt spid="269452"/>
                                        </p:tgtEl>
                                      </p:cBhvr>
                                    </p:animEffect>
                                  </p:childTnLst>
                                </p:cTn>
                              </p:par>
                            </p:childTnLst>
                          </p:cTn>
                        </p:par>
                        <p:par>
                          <p:cTn id="57" fill="hold" nodeType="afterGroup">
                            <p:stCondLst>
                              <p:cond delay="1000"/>
                            </p:stCondLst>
                            <p:childTnLst>
                              <p:par>
                                <p:cTn id="58" presetID="22" presetClass="entr" presetSubtype="2" fill="hold" grpId="0" nodeType="afterEffect">
                                  <p:stCondLst>
                                    <p:cond delay="0"/>
                                  </p:stCondLst>
                                  <p:childTnLst>
                                    <p:set>
                                      <p:cBhvr>
                                        <p:cTn id="59" dur="1" fill="hold">
                                          <p:stCondLst>
                                            <p:cond delay="0"/>
                                          </p:stCondLst>
                                        </p:cTn>
                                        <p:tgtEl>
                                          <p:spTgt spid="269456"/>
                                        </p:tgtEl>
                                        <p:attrNameLst>
                                          <p:attrName>style.visibility</p:attrName>
                                        </p:attrNameLst>
                                      </p:cBhvr>
                                      <p:to>
                                        <p:strVal val="visible"/>
                                      </p:to>
                                    </p:set>
                                    <p:animEffect transition="in" filter="wipe(right)">
                                      <p:cBhvr>
                                        <p:cTn id="60" dur="500"/>
                                        <p:tgtEl>
                                          <p:spTgt spid="269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417" grpId="0" animBg="1"/>
      <p:bldP spid="269428" grpId="0" autoUpdateAnimBg="0"/>
      <p:bldP spid="269444" grpId="0" animBg="1"/>
      <p:bldP spid="269445" grpId="0" animBg="1"/>
      <p:bldP spid="269446" grpId="0" autoUpdateAnimBg="0"/>
      <p:bldP spid="269451" grpId="0" animBg="1"/>
      <p:bldP spid="269456"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スケジューリングアルゴリズム</a:t>
            </a:r>
            <a:br>
              <a:rPr lang="ja-JP" altLang="en-US" sz="3600">
                <a:latin typeface="Times New Roman" panose="02020603050405020304" pitchFamily="18" charset="0"/>
              </a:rPr>
            </a:br>
            <a:r>
              <a:rPr lang="ja-JP" altLang="en-US">
                <a:latin typeface="Times New Roman" panose="02020603050405020304" pitchFamily="18" charset="0"/>
              </a:rPr>
              <a:t>多重フィードバック</a:t>
            </a:r>
            <a:endParaRPr lang="en-US" altLang="ja-JP">
              <a:latin typeface="Times New Roman" panose="02020603050405020304" pitchFamily="18" charset="0"/>
            </a:endParaRPr>
          </a:p>
        </p:txBody>
      </p:sp>
      <p:graphicFrame>
        <p:nvGraphicFramePr>
          <p:cNvPr id="257303" name="Group 279"/>
          <p:cNvGraphicFramePr>
            <a:graphicFrameLocks noGrp="1"/>
          </p:cNvGraphicFramePr>
          <p:nvPr/>
        </p:nvGraphicFramePr>
        <p:xfrm>
          <a:off x="2514600" y="2438400"/>
          <a:ext cx="838200" cy="1068551"/>
        </p:xfrm>
        <a:graphic>
          <a:graphicData uri="http://schemas.openxmlformats.org/drawingml/2006/table">
            <a:tbl>
              <a:tblPr/>
              <a:tblGrid>
                <a:gridCol w="838200">
                  <a:extLst>
                    <a:ext uri="{9D8B030D-6E8A-4147-A177-3AD203B41FA5}">
                      <a16:colId xmlns:a16="http://schemas.microsoft.com/office/drawing/2014/main" val="20000"/>
                    </a:ext>
                  </a:extLst>
                </a:gridCol>
              </a:tblGrid>
              <a:tr h="30461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3" marB="45693"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4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3" marB="45693"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2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3" marB="45693"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0429" name="Text Box 15"/>
          <p:cNvSpPr txBox="1">
            <a:spLocks noChangeArrowheads="1"/>
          </p:cNvSpPr>
          <p:nvPr/>
        </p:nvSpPr>
        <p:spPr bwMode="auto">
          <a:xfrm>
            <a:off x="2514600" y="19050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高優先度実行可能キュー</a:t>
            </a:r>
          </a:p>
        </p:txBody>
      </p:sp>
      <p:graphicFrame>
        <p:nvGraphicFramePr>
          <p:cNvPr id="257135" name="Group 111"/>
          <p:cNvGraphicFramePr>
            <a:graphicFrameLocks noGrp="1"/>
          </p:cNvGraphicFramePr>
          <p:nvPr/>
        </p:nvGraphicFramePr>
        <p:xfrm>
          <a:off x="3733800" y="2438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57136" name="Group 112"/>
          <p:cNvGraphicFramePr>
            <a:graphicFrameLocks noGrp="1"/>
          </p:cNvGraphicFramePr>
          <p:nvPr/>
        </p:nvGraphicFramePr>
        <p:xfrm>
          <a:off x="4953000" y="2438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0450" name="Line 93"/>
          <p:cNvSpPr>
            <a:spLocks noChangeShapeType="1"/>
          </p:cNvSpPr>
          <p:nvPr/>
        </p:nvSpPr>
        <p:spPr bwMode="auto">
          <a:xfrm>
            <a:off x="2895600" y="2590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451" name="Line 94"/>
          <p:cNvSpPr>
            <a:spLocks noChangeShapeType="1"/>
          </p:cNvSpPr>
          <p:nvPr/>
        </p:nvSpPr>
        <p:spPr bwMode="auto">
          <a:xfrm>
            <a:off x="4114800" y="2590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452" name="Line 95"/>
          <p:cNvSpPr>
            <a:spLocks noChangeShapeType="1"/>
          </p:cNvSpPr>
          <p:nvPr/>
        </p:nvSpPr>
        <p:spPr bwMode="auto">
          <a:xfrm>
            <a:off x="5410200" y="2590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aphicFrame>
        <p:nvGraphicFramePr>
          <p:cNvPr id="257137" name="Group 113"/>
          <p:cNvGraphicFramePr>
            <a:graphicFrameLocks noGrp="1"/>
          </p:cNvGraphicFramePr>
          <p:nvPr/>
        </p:nvGraphicFramePr>
        <p:xfrm>
          <a:off x="6172200" y="2438400"/>
          <a:ext cx="838200" cy="1052678"/>
        </p:xfrm>
        <a:graphic>
          <a:graphicData uri="http://schemas.openxmlformats.org/drawingml/2006/table">
            <a:tbl>
              <a:tblPr/>
              <a:tblGrid>
                <a:gridCol w="838200">
                  <a:extLst>
                    <a:ext uri="{9D8B030D-6E8A-4147-A177-3AD203B41FA5}">
                      <a16:colId xmlns:a16="http://schemas.microsoft.com/office/drawing/2014/main" val="20000"/>
                    </a:ext>
                  </a:extLst>
                </a:gridCol>
              </a:tblGrid>
              <a:tr h="25384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9">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312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2" marB="45692"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57138" name="Group 114"/>
          <p:cNvGraphicFramePr>
            <a:graphicFrameLocks noGrp="1"/>
          </p:cNvGraphicFramePr>
          <p:nvPr/>
        </p:nvGraphicFramePr>
        <p:xfrm>
          <a:off x="2514600" y="3962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0473" name="Text Box 124"/>
          <p:cNvSpPr txBox="1">
            <a:spLocks noChangeArrowheads="1"/>
          </p:cNvSpPr>
          <p:nvPr/>
        </p:nvSpPr>
        <p:spPr bwMode="auto">
          <a:xfrm>
            <a:off x="2514600" y="34290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中優先度実行可能キュー</a:t>
            </a:r>
          </a:p>
        </p:txBody>
      </p:sp>
      <p:graphicFrame>
        <p:nvGraphicFramePr>
          <p:cNvPr id="257149" name="Group 125"/>
          <p:cNvGraphicFramePr>
            <a:graphicFrameLocks noGrp="1"/>
          </p:cNvGraphicFramePr>
          <p:nvPr/>
        </p:nvGraphicFramePr>
        <p:xfrm>
          <a:off x="3733800" y="3962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57159" name="Group 135"/>
          <p:cNvGraphicFramePr>
            <a:graphicFrameLocks noGrp="1"/>
          </p:cNvGraphicFramePr>
          <p:nvPr/>
        </p:nvGraphicFramePr>
        <p:xfrm>
          <a:off x="4953000" y="3962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0494" name="Line 145"/>
          <p:cNvSpPr>
            <a:spLocks noChangeShapeType="1"/>
          </p:cNvSpPr>
          <p:nvPr/>
        </p:nvSpPr>
        <p:spPr bwMode="auto">
          <a:xfrm>
            <a:off x="2895600" y="4114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495" name="Line 146"/>
          <p:cNvSpPr>
            <a:spLocks noChangeShapeType="1"/>
          </p:cNvSpPr>
          <p:nvPr/>
        </p:nvSpPr>
        <p:spPr bwMode="auto">
          <a:xfrm>
            <a:off x="4114800" y="4114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aphicFrame>
        <p:nvGraphicFramePr>
          <p:cNvPr id="257182" name="Group 158"/>
          <p:cNvGraphicFramePr>
            <a:graphicFrameLocks noGrp="1"/>
          </p:cNvGraphicFramePr>
          <p:nvPr/>
        </p:nvGraphicFramePr>
        <p:xfrm>
          <a:off x="2514600" y="5486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0506" name="Text Box 168"/>
          <p:cNvSpPr txBox="1">
            <a:spLocks noChangeArrowheads="1"/>
          </p:cNvSpPr>
          <p:nvPr/>
        </p:nvSpPr>
        <p:spPr bwMode="auto">
          <a:xfrm>
            <a:off x="2514600" y="4953000"/>
            <a:ext cx="345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低優先度実行可能キュー</a:t>
            </a:r>
          </a:p>
        </p:txBody>
      </p:sp>
      <p:graphicFrame>
        <p:nvGraphicFramePr>
          <p:cNvPr id="257193" name="Group 169"/>
          <p:cNvGraphicFramePr>
            <a:graphicFrameLocks noGrp="1"/>
          </p:cNvGraphicFramePr>
          <p:nvPr/>
        </p:nvGraphicFramePr>
        <p:xfrm>
          <a:off x="3733800" y="5486400"/>
          <a:ext cx="838200" cy="1017759"/>
        </p:xfrm>
        <a:graphic>
          <a:graphicData uri="http://schemas.openxmlformats.org/drawingml/2006/table">
            <a:tbl>
              <a:tblPr/>
              <a:tblGrid>
                <a:gridCol w="838200">
                  <a:extLst>
                    <a:ext uri="{9D8B030D-6E8A-4147-A177-3AD203B41FA5}">
                      <a16:colId xmlns:a16="http://schemas.microsoft.com/office/drawing/2014/main" val="20000"/>
                    </a:ext>
                  </a:extLst>
                </a:gridCol>
              </a:tblGrid>
              <a:tr h="25384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53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821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691" marB="4569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0517" name="Line 189"/>
          <p:cNvSpPr>
            <a:spLocks noChangeShapeType="1"/>
          </p:cNvSpPr>
          <p:nvPr/>
        </p:nvSpPr>
        <p:spPr bwMode="auto">
          <a:xfrm>
            <a:off x="2895600" y="5638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518" name="Line 190"/>
          <p:cNvSpPr>
            <a:spLocks noChangeShapeType="1"/>
          </p:cNvSpPr>
          <p:nvPr/>
        </p:nvSpPr>
        <p:spPr bwMode="auto">
          <a:xfrm>
            <a:off x="4114800" y="56388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519" name="Rectangle 202"/>
          <p:cNvSpPr>
            <a:spLocks noChangeArrowheads="1"/>
          </p:cNvSpPr>
          <p:nvPr/>
        </p:nvSpPr>
        <p:spPr bwMode="auto">
          <a:xfrm>
            <a:off x="381000" y="3124200"/>
            <a:ext cx="1676400" cy="1219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0520" name="Text Box 203"/>
          <p:cNvSpPr txBox="1">
            <a:spLocks noChangeArrowheads="1"/>
          </p:cNvSpPr>
          <p:nvPr/>
        </p:nvSpPr>
        <p:spPr bwMode="auto">
          <a:xfrm>
            <a:off x="457200" y="31242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257259" name="Text Box 235"/>
          <p:cNvSpPr txBox="1">
            <a:spLocks noChangeArrowheads="1"/>
          </p:cNvSpPr>
          <p:nvPr/>
        </p:nvSpPr>
        <p:spPr bwMode="auto">
          <a:xfrm>
            <a:off x="5203825" y="5562600"/>
            <a:ext cx="39401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優先度の低いキューほど</a:t>
            </a:r>
          </a:p>
          <a:p>
            <a:pPr eaLnBrk="1" hangingPunct="1"/>
            <a:r>
              <a:rPr lang="ja-JP" altLang="en-US" sz="2800"/>
              <a:t>タイムスライスが長い</a:t>
            </a:r>
          </a:p>
        </p:txBody>
      </p:sp>
      <p:grpSp>
        <p:nvGrpSpPr>
          <p:cNvPr id="257323" name="Group 299"/>
          <p:cNvGrpSpPr>
            <a:grpSpLocks/>
          </p:cNvGrpSpPr>
          <p:nvPr/>
        </p:nvGrpSpPr>
        <p:grpSpPr bwMode="auto">
          <a:xfrm>
            <a:off x="685800" y="2514600"/>
            <a:ext cx="4260850" cy="3962400"/>
            <a:chOff x="576" y="1584"/>
            <a:chExt cx="2684" cy="2496"/>
          </a:xfrm>
        </p:grpSpPr>
        <p:grpSp>
          <p:nvGrpSpPr>
            <p:cNvPr id="60523" name="Group 300"/>
            <p:cNvGrpSpPr>
              <a:grpSpLocks/>
            </p:cNvGrpSpPr>
            <p:nvPr/>
          </p:nvGrpSpPr>
          <p:grpSpPr bwMode="auto">
            <a:xfrm>
              <a:off x="576" y="1584"/>
              <a:ext cx="2684" cy="576"/>
              <a:chOff x="576" y="1776"/>
              <a:chExt cx="2684" cy="576"/>
            </a:xfrm>
          </p:grpSpPr>
          <p:grpSp>
            <p:nvGrpSpPr>
              <p:cNvPr id="60536" name="Group 301"/>
              <p:cNvGrpSpPr>
                <a:grpSpLocks/>
              </p:cNvGrpSpPr>
              <p:nvPr/>
            </p:nvGrpSpPr>
            <p:grpSpPr bwMode="auto">
              <a:xfrm>
                <a:off x="576" y="1776"/>
                <a:ext cx="528" cy="576"/>
                <a:chOff x="576" y="1776"/>
                <a:chExt cx="528" cy="576"/>
              </a:xfrm>
            </p:grpSpPr>
            <p:sp>
              <p:nvSpPr>
                <p:cNvPr id="60538" name="Oval 302"/>
                <p:cNvSpPr>
                  <a:spLocks noChangeArrowheads="1"/>
                </p:cNvSpPr>
                <p:nvPr/>
              </p:nvSpPr>
              <p:spPr bwMode="auto">
                <a:xfrm>
                  <a:off x="576" y="1824"/>
                  <a:ext cx="528" cy="528"/>
                </a:xfrm>
                <a:prstGeom prst="ellipse">
                  <a:avLst/>
                </a:prstGeom>
                <a:solidFill>
                  <a:schemeClr val="tx1"/>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0539" name="Line 303"/>
                <p:cNvSpPr>
                  <a:spLocks noChangeShapeType="1"/>
                </p:cNvSpPr>
                <p:nvPr/>
              </p:nvSpPr>
              <p:spPr bwMode="auto">
                <a:xfrm flipH="1" flipV="1">
                  <a:off x="720" y="1968"/>
                  <a:ext cx="144" cy="144"/>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540" name="Rectangle 304"/>
                <p:cNvSpPr>
                  <a:spLocks noChangeArrowheads="1"/>
                </p:cNvSpPr>
                <p:nvPr/>
              </p:nvSpPr>
              <p:spPr bwMode="auto">
                <a:xfrm>
                  <a:off x="768" y="1776"/>
                  <a:ext cx="144" cy="48"/>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useBgFill="1">
            <p:nvSpPr>
              <p:cNvPr id="60537" name="Text Box 305"/>
              <p:cNvSpPr txBox="1">
                <a:spLocks noChangeArrowheads="1"/>
              </p:cNvSpPr>
              <p:nvPr/>
            </p:nvSpPr>
            <p:spPr bwMode="auto">
              <a:xfrm>
                <a:off x="1152" y="1872"/>
                <a:ext cx="2108" cy="365"/>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タイムスライス : 短</a:t>
                </a:r>
              </a:p>
            </p:txBody>
          </p:sp>
        </p:grpSp>
        <p:grpSp>
          <p:nvGrpSpPr>
            <p:cNvPr id="60524" name="Group 306"/>
            <p:cNvGrpSpPr>
              <a:grpSpLocks/>
            </p:cNvGrpSpPr>
            <p:nvPr/>
          </p:nvGrpSpPr>
          <p:grpSpPr bwMode="auto">
            <a:xfrm>
              <a:off x="576" y="2544"/>
              <a:ext cx="2684" cy="576"/>
              <a:chOff x="576" y="2544"/>
              <a:chExt cx="2684" cy="576"/>
            </a:xfrm>
          </p:grpSpPr>
          <p:grpSp>
            <p:nvGrpSpPr>
              <p:cNvPr id="60531" name="Group 307"/>
              <p:cNvGrpSpPr>
                <a:grpSpLocks/>
              </p:cNvGrpSpPr>
              <p:nvPr/>
            </p:nvGrpSpPr>
            <p:grpSpPr bwMode="auto">
              <a:xfrm>
                <a:off x="576" y="2544"/>
                <a:ext cx="528" cy="576"/>
                <a:chOff x="576" y="2544"/>
                <a:chExt cx="528" cy="576"/>
              </a:xfrm>
            </p:grpSpPr>
            <p:sp>
              <p:nvSpPr>
                <p:cNvPr id="60533" name="Oval 308"/>
                <p:cNvSpPr>
                  <a:spLocks noChangeArrowheads="1"/>
                </p:cNvSpPr>
                <p:nvPr/>
              </p:nvSpPr>
              <p:spPr bwMode="auto">
                <a:xfrm>
                  <a:off x="576" y="2592"/>
                  <a:ext cx="528" cy="528"/>
                </a:xfrm>
                <a:prstGeom prst="ellipse">
                  <a:avLst/>
                </a:prstGeom>
                <a:solidFill>
                  <a:schemeClr val="tx1"/>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0534" name="Line 309"/>
                <p:cNvSpPr>
                  <a:spLocks noChangeShapeType="1"/>
                </p:cNvSpPr>
                <p:nvPr/>
              </p:nvSpPr>
              <p:spPr bwMode="auto">
                <a:xfrm flipH="1" flipV="1">
                  <a:off x="624" y="2880"/>
                  <a:ext cx="240"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535" name="Rectangle 310"/>
                <p:cNvSpPr>
                  <a:spLocks noChangeArrowheads="1"/>
                </p:cNvSpPr>
                <p:nvPr/>
              </p:nvSpPr>
              <p:spPr bwMode="auto">
                <a:xfrm>
                  <a:off x="768" y="2544"/>
                  <a:ext cx="144" cy="48"/>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useBgFill="1">
            <p:nvSpPr>
              <p:cNvPr id="60532" name="Text Box 311"/>
              <p:cNvSpPr txBox="1">
                <a:spLocks noChangeArrowheads="1"/>
              </p:cNvSpPr>
              <p:nvPr/>
            </p:nvSpPr>
            <p:spPr bwMode="auto">
              <a:xfrm>
                <a:off x="1152" y="2640"/>
                <a:ext cx="2108" cy="365"/>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タイムスライス : 中</a:t>
                </a:r>
              </a:p>
            </p:txBody>
          </p:sp>
        </p:grpSp>
        <p:grpSp>
          <p:nvGrpSpPr>
            <p:cNvPr id="60525" name="Group 312"/>
            <p:cNvGrpSpPr>
              <a:grpSpLocks/>
            </p:cNvGrpSpPr>
            <p:nvPr/>
          </p:nvGrpSpPr>
          <p:grpSpPr bwMode="auto">
            <a:xfrm>
              <a:off x="576" y="3504"/>
              <a:ext cx="2684" cy="576"/>
              <a:chOff x="576" y="3504"/>
              <a:chExt cx="2684" cy="576"/>
            </a:xfrm>
          </p:grpSpPr>
          <p:grpSp>
            <p:nvGrpSpPr>
              <p:cNvPr id="60526" name="Group 313"/>
              <p:cNvGrpSpPr>
                <a:grpSpLocks/>
              </p:cNvGrpSpPr>
              <p:nvPr/>
            </p:nvGrpSpPr>
            <p:grpSpPr bwMode="auto">
              <a:xfrm>
                <a:off x="576" y="3504"/>
                <a:ext cx="528" cy="576"/>
                <a:chOff x="576" y="3504"/>
                <a:chExt cx="528" cy="576"/>
              </a:xfrm>
            </p:grpSpPr>
            <p:sp>
              <p:nvSpPr>
                <p:cNvPr id="60528" name="Oval 314"/>
                <p:cNvSpPr>
                  <a:spLocks noChangeArrowheads="1"/>
                </p:cNvSpPr>
                <p:nvPr/>
              </p:nvSpPr>
              <p:spPr bwMode="auto">
                <a:xfrm>
                  <a:off x="576" y="3552"/>
                  <a:ext cx="528" cy="528"/>
                </a:xfrm>
                <a:prstGeom prst="ellipse">
                  <a:avLst/>
                </a:prstGeom>
                <a:solidFill>
                  <a:schemeClr val="tx1"/>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0529" name="Line 315"/>
                <p:cNvSpPr>
                  <a:spLocks noChangeShapeType="1"/>
                </p:cNvSpPr>
                <p:nvPr/>
              </p:nvSpPr>
              <p:spPr bwMode="auto">
                <a:xfrm flipH="1">
                  <a:off x="864" y="3792"/>
                  <a:ext cx="0" cy="24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0530" name="Rectangle 316"/>
                <p:cNvSpPr>
                  <a:spLocks noChangeArrowheads="1"/>
                </p:cNvSpPr>
                <p:nvPr/>
              </p:nvSpPr>
              <p:spPr bwMode="auto">
                <a:xfrm>
                  <a:off x="768" y="3504"/>
                  <a:ext cx="144" cy="48"/>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useBgFill="1">
            <p:nvSpPr>
              <p:cNvPr id="60527" name="Text Box 317"/>
              <p:cNvSpPr txBox="1">
                <a:spLocks noChangeArrowheads="1"/>
              </p:cNvSpPr>
              <p:nvPr/>
            </p:nvSpPr>
            <p:spPr bwMode="auto">
              <a:xfrm>
                <a:off x="1152" y="3600"/>
                <a:ext cx="2108" cy="365"/>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タイムスライス : 長</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7323"/>
                                        </p:tgtEl>
                                        <p:attrNameLst>
                                          <p:attrName>style.visibility</p:attrName>
                                        </p:attrNameLst>
                                      </p:cBhvr>
                                      <p:to>
                                        <p:strVal val="visible"/>
                                      </p:to>
                                    </p:set>
                                    <p:animEffect transition="in" filter="checkerboard(across)">
                                      <p:cBhvr>
                                        <p:cTn id="7" dur="500"/>
                                        <p:tgtEl>
                                          <p:spTgt spid="2573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7259"/>
                                        </p:tgtEl>
                                        <p:attrNameLst>
                                          <p:attrName>style.visibility</p:attrName>
                                        </p:attrNameLst>
                                      </p:cBhvr>
                                      <p:to>
                                        <p:strVal val="visible"/>
                                      </p:to>
                                    </p:set>
                                    <p:animEffect transition="in" filter="checkerboard(across)">
                                      <p:cBhvr>
                                        <p:cTn id="12" dur="500"/>
                                        <p:tgtEl>
                                          <p:spTgt spid="257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259"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800100"/>
            <a:ext cx="7772400" cy="762000"/>
          </a:xfrm>
        </p:spPr>
        <p:txBody>
          <a:bodyPr/>
          <a:lstStyle/>
          <a:p>
            <a:pPr eaLnBrk="1" hangingPunct="1"/>
            <a:r>
              <a:rPr lang="ja-JP" altLang="en-US"/>
              <a:t>スケジューリングの例</a:t>
            </a:r>
          </a:p>
        </p:txBody>
      </p:sp>
      <p:sp>
        <p:nvSpPr>
          <p:cNvPr id="61443" name="Text Box 3"/>
          <p:cNvSpPr txBox="1">
            <a:spLocks noChangeArrowheads="1"/>
          </p:cNvSpPr>
          <p:nvPr/>
        </p:nvSpPr>
        <p:spPr bwMode="auto">
          <a:xfrm>
            <a:off x="228600" y="1752600"/>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スケジューリング例</a:t>
            </a:r>
          </a:p>
        </p:txBody>
      </p:sp>
      <p:graphicFrame>
        <p:nvGraphicFramePr>
          <p:cNvPr id="289796" name="Group 4"/>
          <p:cNvGraphicFramePr>
            <a:graphicFrameLocks noGrp="1"/>
          </p:cNvGraphicFramePr>
          <p:nvPr/>
        </p:nvGraphicFramePr>
        <p:xfrm>
          <a:off x="609600" y="2438400"/>
          <a:ext cx="3581400" cy="2171700"/>
        </p:xfrm>
        <a:graphic>
          <a:graphicData uri="http://schemas.openxmlformats.org/drawingml/2006/table">
            <a:tbl>
              <a:tblPr/>
              <a:tblGrid>
                <a:gridCol w="1790700">
                  <a:extLst>
                    <a:ext uri="{9D8B030D-6E8A-4147-A177-3AD203B41FA5}">
                      <a16:colId xmlns:a16="http://schemas.microsoft.com/office/drawing/2014/main" val="20000"/>
                    </a:ext>
                  </a:extLst>
                </a:gridCol>
                <a:gridCol w="1790700">
                  <a:extLst>
                    <a:ext uri="{9D8B030D-6E8A-4147-A177-3AD203B41FA5}">
                      <a16:colId xmlns:a16="http://schemas.microsoft.com/office/drawing/2014/main" val="20001"/>
                    </a:ext>
                  </a:extLst>
                </a:gridCol>
              </a:tblGrid>
              <a:tr h="5334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処理時間</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89813" name="Text Box 21"/>
          <p:cNvSpPr txBox="1">
            <a:spLocks noChangeArrowheads="1"/>
          </p:cNvSpPr>
          <p:nvPr/>
        </p:nvSpPr>
        <p:spPr bwMode="auto">
          <a:xfrm>
            <a:off x="1371600" y="5105400"/>
            <a:ext cx="57705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このプロセスを到着順で処理すると？</a:t>
            </a:r>
          </a:p>
        </p:txBody>
      </p:sp>
      <p:sp>
        <p:nvSpPr>
          <p:cNvPr id="289814" name="Text Box 22"/>
          <p:cNvSpPr txBox="1">
            <a:spLocks noChangeArrowheads="1"/>
          </p:cNvSpPr>
          <p:nvPr/>
        </p:nvSpPr>
        <p:spPr bwMode="auto">
          <a:xfrm>
            <a:off x="4876800" y="2438400"/>
            <a:ext cx="3471863"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到着順は以下の6通り</a:t>
            </a:r>
          </a:p>
          <a:p>
            <a:pPr algn="ctr" eaLnBrk="1" hangingPunct="1"/>
            <a:r>
              <a:rPr lang="ja-JP" altLang="en-US" sz="2800"/>
              <a:t>1→2→3  1→3→2</a:t>
            </a:r>
          </a:p>
          <a:p>
            <a:pPr algn="ctr" eaLnBrk="1" hangingPunct="1"/>
            <a:r>
              <a:rPr lang="ja-JP" altLang="en-US" sz="2800"/>
              <a:t>2→1→3  2→3→1</a:t>
            </a:r>
          </a:p>
          <a:p>
            <a:pPr algn="ctr" eaLnBrk="1" hangingPunct="1"/>
            <a:r>
              <a:rPr lang="ja-JP" altLang="en-US" sz="2800"/>
              <a:t>3→1→2  3→2→1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9814"/>
                                        </p:tgtEl>
                                        <p:attrNameLst>
                                          <p:attrName>style.visibility</p:attrName>
                                        </p:attrNameLst>
                                      </p:cBhvr>
                                      <p:to>
                                        <p:strVal val="visible"/>
                                      </p:to>
                                    </p:set>
                                    <p:animEffect transition="in" filter="checkerboard(across)">
                                      <p:cBhvr>
                                        <p:cTn id="7" dur="500"/>
                                        <p:tgtEl>
                                          <p:spTgt spid="289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89813"/>
                                        </p:tgtEl>
                                        <p:attrNameLst>
                                          <p:attrName>style.visibility</p:attrName>
                                        </p:attrNameLst>
                                      </p:cBhvr>
                                      <p:to>
                                        <p:strVal val="visible"/>
                                      </p:to>
                                    </p:set>
                                    <p:anim calcmode="lin" valueType="num">
                                      <p:cBhvr additive="base">
                                        <p:cTn id="12" dur="500" fill="hold"/>
                                        <p:tgtEl>
                                          <p:spTgt spid="289813"/>
                                        </p:tgtEl>
                                        <p:attrNameLst>
                                          <p:attrName>ppt_x</p:attrName>
                                        </p:attrNameLst>
                                      </p:cBhvr>
                                      <p:tavLst>
                                        <p:tav tm="0">
                                          <p:val>
                                            <p:strVal val="#ppt_x"/>
                                          </p:val>
                                        </p:tav>
                                        <p:tav tm="100000">
                                          <p:val>
                                            <p:strVal val="#ppt_x"/>
                                          </p:val>
                                        </p:tav>
                                      </p:tavLst>
                                    </p:anim>
                                    <p:anim calcmode="lin" valueType="num">
                                      <p:cBhvr additive="base">
                                        <p:cTn id="13" dur="500" fill="hold"/>
                                        <p:tgtEl>
                                          <p:spTgt spid="2898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813" grpId="0" autoUpdateAnimBg="0"/>
      <p:bldP spid="289814"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525463"/>
            <a:ext cx="7772400" cy="1311275"/>
          </a:xfrm>
        </p:spPr>
        <p:txBody>
          <a:bodyPr/>
          <a:lstStyle/>
          <a:p>
            <a:pPr eaLnBrk="1" hangingPunct="1"/>
            <a:r>
              <a:rPr lang="ja-JP" altLang="en-US" sz="3600"/>
              <a:t>スケジューリングの例</a:t>
            </a:r>
            <a:br>
              <a:rPr lang="ja-JP" altLang="en-US"/>
            </a:br>
            <a:r>
              <a:rPr lang="ja-JP" altLang="en-US"/>
              <a:t>到着順の場合</a:t>
            </a:r>
          </a:p>
        </p:txBody>
      </p:sp>
      <p:graphicFrame>
        <p:nvGraphicFramePr>
          <p:cNvPr id="290819" name="Group 3"/>
          <p:cNvGraphicFramePr>
            <a:graphicFrameLocks noGrp="1"/>
          </p:cNvGraphicFramePr>
          <p:nvPr/>
        </p:nvGraphicFramePr>
        <p:xfrm>
          <a:off x="228600" y="228600"/>
          <a:ext cx="1676400" cy="2066924"/>
        </p:xfrm>
        <a:graphic>
          <a:graphicData uri="http://schemas.openxmlformats.org/drawingml/2006/table">
            <a:tbl>
              <a:tblPr/>
              <a:tblGrid>
                <a:gridCol w="814388">
                  <a:extLst>
                    <a:ext uri="{9D8B030D-6E8A-4147-A177-3AD203B41FA5}">
                      <a16:colId xmlns:a16="http://schemas.microsoft.com/office/drawing/2014/main" val="20000"/>
                    </a:ext>
                  </a:extLst>
                </a:gridCol>
                <a:gridCol w="862012">
                  <a:extLst>
                    <a:ext uri="{9D8B030D-6E8A-4147-A177-3AD203B41FA5}">
                      <a16:colId xmlns:a16="http://schemas.microsoft.com/office/drawing/2014/main" val="20001"/>
                    </a:ext>
                  </a:extLst>
                </a:gridCol>
              </a:tblGrid>
              <a:tr h="6950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セス</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時間</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90836" name="Group 20"/>
          <p:cNvGraphicFramePr>
            <a:graphicFrameLocks noGrp="1"/>
          </p:cNvGraphicFramePr>
          <p:nvPr/>
        </p:nvGraphicFramePr>
        <p:xfrm>
          <a:off x="152400" y="2514600"/>
          <a:ext cx="8839200" cy="4328048"/>
        </p:xfrm>
        <a:graphic>
          <a:graphicData uri="http://schemas.openxmlformats.org/drawingml/2006/table">
            <a:tbl>
              <a:tblPr/>
              <a:tblGrid>
                <a:gridCol w="2000250">
                  <a:extLst>
                    <a:ext uri="{9D8B030D-6E8A-4147-A177-3AD203B41FA5}">
                      <a16:colId xmlns:a16="http://schemas.microsoft.com/office/drawing/2014/main" val="20000"/>
                    </a:ext>
                  </a:extLst>
                </a:gridCol>
                <a:gridCol w="687388">
                  <a:extLst>
                    <a:ext uri="{9D8B030D-6E8A-4147-A177-3AD203B41FA5}">
                      <a16:colId xmlns:a16="http://schemas.microsoft.com/office/drawing/2014/main" val="20001"/>
                    </a:ext>
                  </a:extLst>
                </a:gridCol>
                <a:gridCol w="682625">
                  <a:extLst>
                    <a:ext uri="{9D8B030D-6E8A-4147-A177-3AD203B41FA5}">
                      <a16:colId xmlns:a16="http://schemas.microsoft.com/office/drawing/2014/main" val="20002"/>
                    </a:ext>
                  </a:extLst>
                </a:gridCol>
                <a:gridCol w="682625">
                  <a:extLst>
                    <a:ext uri="{9D8B030D-6E8A-4147-A177-3AD203B41FA5}">
                      <a16:colId xmlns:a16="http://schemas.microsoft.com/office/drawing/2014/main" val="20003"/>
                    </a:ext>
                  </a:extLst>
                </a:gridCol>
                <a:gridCol w="688975">
                  <a:extLst>
                    <a:ext uri="{9D8B030D-6E8A-4147-A177-3AD203B41FA5}">
                      <a16:colId xmlns:a16="http://schemas.microsoft.com/office/drawing/2014/main" val="20004"/>
                    </a:ext>
                  </a:extLst>
                </a:gridCol>
                <a:gridCol w="682625">
                  <a:extLst>
                    <a:ext uri="{9D8B030D-6E8A-4147-A177-3AD203B41FA5}">
                      <a16:colId xmlns:a16="http://schemas.microsoft.com/office/drawing/2014/main" val="20005"/>
                    </a:ext>
                  </a:extLst>
                </a:gridCol>
                <a:gridCol w="682625">
                  <a:extLst>
                    <a:ext uri="{9D8B030D-6E8A-4147-A177-3AD203B41FA5}">
                      <a16:colId xmlns:a16="http://schemas.microsoft.com/office/drawing/2014/main" val="20006"/>
                    </a:ext>
                  </a:extLst>
                </a:gridCol>
                <a:gridCol w="682625">
                  <a:extLst>
                    <a:ext uri="{9D8B030D-6E8A-4147-A177-3AD203B41FA5}">
                      <a16:colId xmlns:a16="http://schemas.microsoft.com/office/drawing/2014/main" val="20007"/>
                    </a:ext>
                  </a:extLst>
                </a:gridCol>
                <a:gridCol w="684212">
                  <a:extLst>
                    <a:ext uri="{9D8B030D-6E8A-4147-A177-3AD203B41FA5}">
                      <a16:colId xmlns:a16="http://schemas.microsoft.com/office/drawing/2014/main" val="20008"/>
                    </a:ext>
                  </a:extLst>
                </a:gridCol>
                <a:gridCol w="682625">
                  <a:extLst>
                    <a:ext uri="{9D8B030D-6E8A-4147-A177-3AD203B41FA5}">
                      <a16:colId xmlns:a16="http://schemas.microsoft.com/office/drawing/2014/main" val="20009"/>
                    </a:ext>
                  </a:extLst>
                </a:gridCol>
                <a:gridCol w="682625">
                  <a:extLst>
                    <a:ext uri="{9D8B030D-6E8A-4147-A177-3AD203B41FA5}">
                      <a16:colId xmlns:a16="http://schemas.microsoft.com/office/drawing/2014/main" val="20010"/>
                    </a:ext>
                  </a:extLst>
                </a:gridCol>
              </a:tblGrid>
              <a:tr h="518084">
                <a:tc row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1番目</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3">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2番目</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3">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3番目</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row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平均</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937">
                <a:tc vMerge="1">
                  <a:txBody>
                    <a:bodyPr/>
                    <a:lstStyle/>
                    <a:p>
                      <a:endParaRPr kumimoji="1" lang="ja-JP" altLang="en-US"/>
                    </a:p>
                  </a:txBody>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1,2,3</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1,3,2</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2,1,3</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2,3,1</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3,1,2</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3,2,1</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290938" name="Group 122"/>
          <p:cNvGrpSpPr>
            <a:grpSpLocks/>
          </p:cNvGrpSpPr>
          <p:nvPr/>
        </p:nvGrpSpPr>
        <p:grpSpPr bwMode="auto">
          <a:xfrm>
            <a:off x="2152650" y="3732213"/>
            <a:ext cx="2052638" cy="517525"/>
            <a:chOff x="1356" y="2351"/>
            <a:chExt cx="1293" cy="326"/>
          </a:xfrm>
        </p:grpSpPr>
        <p:sp>
          <p:nvSpPr>
            <p:cNvPr id="62652" name="Rectangle 123"/>
            <p:cNvSpPr>
              <a:spLocks noChangeArrowheads="1"/>
            </p:cNvSpPr>
            <p:nvPr/>
          </p:nvSpPr>
          <p:spPr bwMode="auto">
            <a:xfrm>
              <a:off x="1356" y="2351"/>
              <a:ext cx="43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a:t>
              </a:r>
            </a:p>
          </p:txBody>
        </p:sp>
        <p:sp>
          <p:nvSpPr>
            <p:cNvPr id="62653" name="Rectangle 124"/>
            <p:cNvSpPr>
              <a:spLocks noChangeArrowheads="1"/>
            </p:cNvSpPr>
            <p:nvPr/>
          </p:nvSpPr>
          <p:spPr bwMode="auto">
            <a:xfrm>
              <a:off x="1789" y="235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0</a:t>
              </a:r>
            </a:p>
          </p:txBody>
        </p:sp>
        <p:sp>
          <p:nvSpPr>
            <p:cNvPr id="62654" name="Rectangle 125"/>
            <p:cNvSpPr>
              <a:spLocks noChangeArrowheads="1"/>
            </p:cNvSpPr>
            <p:nvPr/>
          </p:nvSpPr>
          <p:spPr bwMode="auto">
            <a:xfrm>
              <a:off x="2219" y="235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10</a:t>
              </a:r>
            </a:p>
          </p:txBody>
        </p:sp>
      </p:grpSp>
      <p:grpSp>
        <p:nvGrpSpPr>
          <p:cNvPr id="290942" name="Group 126"/>
          <p:cNvGrpSpPr>
            <a:grpSpLocks/>
          </p:cNvGrpSpPr>
          <p:nvPr/>
        </p:nvGrpSpPr>
        <p:grpSpPr bwMode="auto">
          <a:xfrm>
            <a:off x="4205288" y="3732213"/>
            <a:ext cx="2054225" cy="517525"/>
            <a:chOff x="2649" y="2351"/>
            <a:chExt cx="1294" cy="326"/>
          </a:xfrm>
        </p:grpSpPr>
        <p:sp>
          <p:nvSpPr>
            <p:cNvPr id="62649" name="Rectangle 127"/>
            <p:cNvSpPr>
              <a:spLocks noChangeArrowheads="1"/>
            </p:cNvSpPr>
            <p:nvPr/>
          </p:nvSpPr>
          <p:spPr bwMode="auto">
            <a:xfrm>
              <a:off x="2649" y="2351"/>
              <a:ext cx="4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a:t>
              </a:r>
            </a:p>
          </p:txBody>
        </p:sp>
        <p:sp>
          <p:nvSpPr>
            <p:cNvPr id="62650" name="Rectangle 128"/>
            <p:cNvSpPr>
              <a:spLocks noChangeArrowheads="1"/>
            </p:cNvSpPr>
            <p:nvPr/>
          </p:nvSpPr>
          <p:spPr bwMode="auto">
            <a:xfrm>
              <a:off x="3083" y="235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10</a:t>
              </a:r>
            </a:p>
          </p:txBody>
        </p:sp>
        <p:sp>
          <p:nvSpPr>
            <p:cNvPr id="62651" name="Rectangle 129"/>
            <p:cNvSpPr>
              <a:spLocks noChangeArrowheads="1"/>
            </p:cNvSpPr>
            <p:nvPr/>
          </p:nvSpPr>
          <p:spPr bwMode="auto">
            <a:xfrm>
              <a:off x="3513" y="235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15</a:t>
              </a:r>
            </a:p>
          </p:txBody>
        </p:sp>
      </p:grpSp>
      <p:grpSp>
        <p:nvGrpSpPr>
          <p:cNvPr id="290946" name="Group 130"/>
          <p:cNvGrpSpPr>
            <a:grpSpLocks/>
          </p:cNvGrpSpPr>
          <p:nvPr/>
        </p:nvGrpSpPr>
        <p:grpSpPr bwMode="auto">
          <a:xfrm>
            <a:off x="6259513" y="3732213"/>
            <a:ext cx="2049462" cy="517525"/>
            <a:chOff x="3943" y="2351"/>
            <a:chExt cx="1291" cy="326"/>
          </a:xfrm>
        </p:grpSpPr>
        <p:sp>
          <p:nvSpPr>
            <p:cNvPr id="62646" name="Rectangle 131"/>
            <p:cNvSpPr>
              <a:spLocks noChangeArrowheads="1"/>
            </p:cNvSpPr>
            <p:nvPr/>
          </p:nvSpPr>
          <p:spPr bwMode="auto">
            <a:xfrm>
              <a:off x="4804" y="235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35</a:t>
              </a:r>
            </a:p>
          </p:txBody>
        </p:sp>
        <p:sp>
          <p:nvSpPr>
            <p:cNvPr id="62647" name="Rectangle 132"/>
            <p:cNvSpPr>
              <a:spLocks noChangeArrowheads="1"/>
            </p:cNvSpPr>
            <p:nvPr/>
          </p:nvSpPr>
          <p:spPr bwMode="auto">
            <a:xfrm>
              <a:off x="4373" y="2351"/>
              <a:ext cx="431"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15</a:t>
              </a:r>
            </a:p>
          </p:txBody>
        </p:sp>
        <p:sp>
          <p:nvSpPr>
            <p:cNvPr id="62648" name="Rectangle 133"/>
            <p:cNvSpPr>
              <a:spLocks noChangeArrowheads="1"/>
            </p:cNvSpPr>
            <p:nvPr/>
          </p:nvSpPr>
          <p:spPr bwMode="auto">
            <a:xfrm>
              <a:off x="3943" y="235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a:t>
              </a:r>
            </a:p>
          </p:txBody>
        </p:sp>
      </p:grpSp>
      <p:sp>
        <p:nvSpPr>
          <p:cNvPr id="290950" name="Rectangle 134"/>
          <p:cNvSpPr>
            <a:spLocks noChangeArrowheads="1"/>
          </p:cNvSpPr>
          <p:nvPr/>
        </p:nvSpPr>
        <p:spPr bwMode="auto">
          <a:xfrm>
            <a:off x="8308975" y="3732213"/>
            <a:ext cx="6826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20</a:t>
            </a:r>
          </a:p>
        </p:txBody>
      </p:sp>
      <p:grpSp>
        <p:nvGrpSpPr>
          <p:cNvPr id="290951" name="Group 135"/>
          <p:cNvGrpSpPr>
            <a:grpSpLocks/>
          </p:cNvGrpSpPr>
          <p:nvPr/>
        </p:nvGrpSpPr>
        <p:grpSpPr bwMode="auto">
          <a:xfrm>
            <a:off x="2152650" y="4249738"/>
            <a:ext cx="6838950" cy="517525"/>
            <a:chOff x="1356" y="2677"/>
            <a:chExt cx="4308" cy="326"/>
          </a:xfrm>
        </p:grpSpPr>
        <p:sp>
          <p:nvSpPr>
            <p:cNvPr id="62636" name="Rectangle 136"/>
            <p:cNvSpPr>
              <a:spLocks noChangeArrowheads="1"/>
            </p:cNvSpPr>
            <p:nvPr/>
          </p:nvSpPr>
          <p:spPr bwMode="auto">
            <a:xfrm>
              <a:off x="5234" y="2677"/>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25</a:t>
              </a:r>
            </a:p>
          </p:txBody>
        </p:sp>
        <p:sp>
          <p:nvSpPr>
            <p:cNvPr id="62637" name="Rectangle 137"/>
            <p:cNvSpPr>
              <a:spLocks noChangeArrowheads="1"/>
            </p:cNvSpPr>
            <p:nvPr/>
          </p:nvSpPr>
          <p:spPr bwMode="auto">
            <a:xfrm>
              <a:off x="4804" y="2677"/>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35</a:t>
              </a:r>
            </a:p>
          </p:txBody>
        </p:sp>
        <p:sp>
          <p:nvSpPr>
            <p:cNvPr id="62638" name="Rectangle 138"/>
            <p:cNvSpPr>
              <a:spLocks noChangeArrowheads="1"/>
            </p:cNvSpPr>
            <p:nvPr/>
          </p:nvSpPr>
          <p:spPr bwMode="auto">
            <a:xfrm>
              <a:off x="4373" y="2677"/>
              <a:ext cx="431"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30</a:t>
              </a:r>
            </a:p>
          </p:txBody>
        </p:sp>
        <p:sp>
          <p:nvSpPr>
            <p:cNvPr id="62639" name="Rectangle 139"/>
            <p:cNvSpPr>
              <a:spLocks noChangeArrowheads="1"/>
            </p:cNvSpPr>
            <p:nvPr/>
          </p:nvSpPr>
          <p:spPr bwMode="auto">
            <a:xfrm>
              <a:off x="3943" y="2677"/>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a:t>
              </a:r>
            </a:p>
          </p:txBody>
        </p:sp>
        <p:sp>
          <p:nvSpPr>
            <p:cNvPr id="62640" name="Rectangle 140"/>
            <p:cNvSpPr>
              <a:spLocks noChangeArrowheads="1"/>
            </p:cNvSpPr>
            <p:nvPr/>
          </p:nvSpPr>
          <p:spPr bwMode="auto">
            <a:xfrm>
              <a:off x="3513" y="2677"/>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30</a:t>
              </a:r>
            </a:p>
          </p:txBody>
        </p:sp>
        <p:sp>
          <p:nvSpPr>
            <p:cNvPr id="62641" name="Rectangle 141"/>
            <p:cNvSpPr>
              <a:spLocks noChangeArrowheads="1"/>
            </p:cNvSpPr>
            <p:nvPr/>
          </p:nvSpPr>
          <p:spPr bwMode="auto">
            <a:xfrm>
              <a:off x="3083" y="2677"/>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10</a:t>
              </a:r>
            </a:p>
          </p:txBody>
        </p:sp>
        <p:sp>
          <p:nvSpPr>
            <p:cNvPr id="62642" name="Rectangle 142"/>
            <p:cNvSpPr>
              <a:spLocks noChangeArrowheads="1"/>
            </p:cNvSpPr>
            <p:nvPr/>
          </p:nvSpPr>
          <p:spPr bwMode="auto">
            <a:xfrm>
              <a:off x="2649" y="2677"/>
              <a:ext cx="4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a:t>
              </a:r>
            </a:p>
          </p:txBody>
        </p:sp>
        <p:sp>
          <p:nvSpPr>
            <p:cNvPr id="62643" name="Rectangle 143"/>
            <p:cNvSpPr>
              <a:spLocks noChangeArrowheads="1"/>
            </p:cNvSpPr>
            <p:nvPr/>
          </p:nvSpPr>
          <p:spPr bwMode="auto">
            <a:xfrm>
              <a:off x="2219" y="2677"/>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10</a:t>
              </a:r>
            </a:p>
          </p:txBody>
        </p:sp>
        <p:sp>
          <p:nvSpPr>
            <p:cNvPr id="62644" name="Rectangle 144"/>
            <p:cNvSpPr>
              <a:spLocks noChangeArrowheads="1"/>
            </p:cNvSpPr>
            <p:nvPr/>
          </p:nvSpPr>
          <p:spPr bwMode="auto">
            <a:xfrm>
              <a:off x="1789" y="2677"/>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0</a:t>
              </a:r>
            </a:p>
          </p:txBody>
        </p:sp>
        <p:sp>
          <p:nvSpPr>
            <p:cNvPr id="62645" name="Rectangle 145"/>
            <p:cNvSpPr>
              <a:spLocks noChangeArrowheads="1"/>
            </p:cNvSpPr>
            <p:nvPr/>
          </p:nvSpPr>
          <p:spPr bwMode="auto">
            <a:xfrm>
              <a:off x="1356" y="2677"/>
              <a:ext cx="43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a:t>
              </a:r>
            </a:p>
          </p:txBody>
        </p:sp>
      </p:grpSp>
      <p:grpSp>
        <p:nvGrpSpPr>
          <p:cNvPr id="290962" name="Group 146"/>
          <p:cNvGrpSpPr>
            <a:grpSpLocks/>
          </p:cNvGrpSpPr>
          <p:nvPr/>
        </p:nvGrpSpPr>
        <p:grpSpPr bwMode="auto">
          <a:xfrm>
            <a:off x="2152650" y="4767263"/>
            <a:ext cx="6838950" cy="517525"/>
            <a:chOff x="1356" y="3003"/>
            <a:chExt cx="4308" cy="326"/>
          </a:xfrm>
        </p:grpSpPr>
        <p:sp>
          <p:nvSpPr>
            <p:cNvPr id="62626" name="Rectangle 147"/>
            <p:cNvSpPr>
              <a:spLocks noChangeArrowheads="1"/>
            </p:cNvSpPr>
            <p:nvPr/>
          </p:nvSpPr>
          <p:spPr bwMode="auto">
            <a:xfrm>
              <a:off x="5234" y="3003"/>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18</a:t>
              </a:r>
            </a:p>
          </p:txBody>
        </p:sp>
        <p:sp>
          <p:nvSpPr>
            <p:cNvPr id="62627" name="Rectangle 148"/>
            <p:cNvSpPr>
              <a:spLocks noChangeArrowheads="1"/>
            </p:cNvSpPr>
            <p:nvPr/>
          </p:nvSpPr>
          <p:spPr bwMode="auto">
            <a:xfrm>
              <a:off x="4804" y="3003"/>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35</a:t>
              </a:r>
            </a:p>
          </p:txBody>
        </p:sp>
        <p:sp>
          <p:nvSpPr>
            <p:cNvPr id="62628" name="Rectangle 149"/>
            <p:cNvSpPr>
              <a:spLocks noChangeArrowheads="1"/>
            </p:cNvSpPr>
            <p:nvPr/>
          </p:nvSpPr>
          <p:spPr bwMode="auto">
            <a:xfrm>
              <a:off x="4373" y="3003"/>
              <a:ext cx="431"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15</a:t>
              </a:r>
            </a:p>
          </p:txBody>
        </p:sp>
        <p:sp>
          <p:nvSpPr>
            <p:cNvPr id="62629" name="Rectangle 150"/>
            <p:cNvSpPr>
              <a:spLocks noChangeArrowheads="1"/>
            </p:cNvSpPr>
            <p:nvPr/>
          </p:nvSpPr>
          <p:spPr bwMode="auto">
            <a:xfrm>
              <a:off x="3943" y="3003"/>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a:t>
              </a:r>
            </a:p>
          </p:txBody>
        </p:sp>
        <p:sp>
          <p:nvSpPr>
            <p:cNvPr id="62630" name="Rectangle 151"/>
            <p:cNvSpPr>
              <a:spLocks noChangeArrowheads="1"/>
            </p:cNvSpPr>
            <p:nvPr/>
          </p:nvSpPr>
          <p:spPr bwMode="auto">
            <a:xfrm>
              <a:off x="3513" y="3003"/>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15</a:t>
              </a:r>
            </a:p>
          </p:txBody>
        </p:sp>
        <p:sp>
          <p:nvSpPr>
            <p:cNvPr id="62631" name="Rectangle 152"/>
            <p:cNvSpPr>
              <a:spLocks noChangeArrowheads="1"/>
            </p:cNvSpPr>
            <p:nvPr/>
          </p:nvSpPr>
          <p:spPr bwMode="auto">
            <a:xfrm>
              <a:off x="3083" y="3003"/>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5</a:t>
              </a:r>
            </a:p>
          </p:txBody>
        </p:sp>
        <p:sp>
          <p:nvSpPr>
            <p:cNvPr id="62632" name="Rectangle 153"/>
            <p:cNvSpPr>
              <a:spLocks noChangeArrowheads="1"/>
            </p:cNvSpPr>
            <p:nvPr/>
          </p:nvSpPr>
          <p:spPr bwMode="auto">
            <a:xfrm>
              <a:off x="2649" y="3003"/>
              <a:ext cx="4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a:t>
              </a:r>
            </a:p>
          </p:txBody>
        </p:sp>
        <p:sp>
          <p:nvSpPr>
            <p:cNvPr id="62633" name="Rectangle 154"/>
            <p:cNvSpPr>
              <a:spLocks noChangeArrowheads="1"/>
            </p:cNvSpPr>
            <p:nvPr/>
          </p:nvSpPr>
          <p:spPr bwMode="auto">
            <a:xfrm>
              <a:off x="2219" y="3003"/>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5</a:t>
              </a:r>
            </a:p>
          </p:txBody>
        </p:sp>
        <p:sp>
          <p:nvSpPr>
            <p:cNvPr id="62634" name="Rectangle 155"/>
            <p:cNvSpPr>
              <a:spLocks noChangeArrowheads="1"/>
            </p:cNvSpPr>
            <p:nvPr/>
          </p:nvSpPr>
          <p:spPr bwMode="auto">
            <a:xfrm>
              <a:off x="1789" y="3003"/>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0</a:t>
              </a:r>
            </a:p>
          </p:txBody>
        </p:sp>
        <p:sp>
          <p:nvSpPr>
            <p:cNvPr id="62635" name="Rectangle 156"/>
            <p:cNvSpPr>
              <a:spLocks noChangeArrowheads="1"/>
            </p:cNvSpPr>
            <p:nvPr/>
          </p:nvSpPr>
          <p:spPr bwMode="auto">
            <a:xfrm>
              <a:off x="1356" y="3003"/>
              <a:ext cx="43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a:t>
              </a:r>
            </a:p>
          </p:txBody>
        </p:sp>
      </p:grpSp>
      <p:grpSp>
        <p:nvGrpSpPr>
          <p:cNvPr id="290973" name="Group 157"/>
          <p:cNvGrpSpPr>
            <a:grpSpLocks/>
          </p:cNvGrpSpPr>
          <p:nvPr/>
        </p:nvGrpSpPr>
        <p:grpSpPr bwMode="auto">
          <a:xfrm>
            <a:off x="2152650" y="5284788"/>
            <a:ext cx="6838950" cy="1552575"/>
            <a:chOff x="1356" y="3329"/>
            <a:chExt cx="4308" cy="978"/>
          </a:xfrm>
        </p:grpSpPr>
        <p:sp>
          <p:nvSpPr>
            <p:cNvPr id="62596" name="Rectangle 158"/>
            <p:cNvSpPr>
              <a:spLocks noChangeArrowheads="1"/>
            </p:cNvSpPr>
            <p:nvPr/>
          </p:nvSpPr>
          <p:spPr bwMode="auto">
            <a:xfrm>
              <a:off x="5234" y="398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27</a:t>
              </a:r>
            </a:p>
          </p:txBody>
        </p:sp>
        <p:sp>
          <p:nvSpPr>
            <p:cNvPr id="62597" name="Rectangle 159"/>
            <p:cNvSpPr>
              <a:spLocks noChangeArrowheads="1"/>
            </p:cNvSpPr>
            <p:nvPr/>
          </p:nvSpPr>
          <p:spPr bwMode="auto">
            <a:xfrm>
              <a:off x="4804" y="398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35</a:t>
              </a:r>
            </a:p>
          </p:txBody>
        </p:sp>
        <p:sp>
          <p:nvSpPr>
            <p:cNvPr id="62598" name="Rectangle 160"/>
            <p:cNvSpPr>
              <a:spLocks noChangeArrowheads="1"/>
            </p:cNvSpPr>
            <p:nvPr/>
          </p:nvSpPr>
          <p:spPr bwMode="auto">
            <a:xfrm>
              <a:off x="4373" y="3981"/>
              <a:ext cx="431"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25</a:t>
              </a:r>
            </a:p>
          </p:txBody>
        </p:sp>
        <p:sp>
          <p:nvSpPr>
            <p:cNvPr id="62599" name="Rectangle 161"/>
            <p:cNvSpPr>
              <a:spLocks noChangeArrowheads="1"/>
            </p:cNvSpPr>
            <p:nvPr/>
          </p:nvSpPr>
          <p:spPr bwMode="auto">
            <a:xfrm>
              <a:off x="3943" y="398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a:t>
              </a:r>
            </a:p>
          </p:txBody>
        </p:sp>
        <p:sp>
          <p:nvSpPr>
            <p:cNvPr id="62600" name="Rectangle 162"/>
            <p:cNvSpPr>
              <a:spLocks noChangeArrowheads="1"/>
            </p:cNvSpPr>
            <p:nvPr/>
          </p:nvSpPr>
          <p:spPr bwMode="auto">
            <a:xfrm>
              <a:off x="3513" y="398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25</a:t>
              </a:r>
            </a:p>
          </p:txBody>
        </p:sp>
        <p:sp>
          <p:nvSpPr>
            <p:cNvPr id="62601" name="Rectangle 163"/>
            <p:cNvSpPr>
              <a:spLocks noChangeArrowheads="1"/>
            </p:cNvSpPr>
            <p:nvPr/>
          </p:nvSpPr>
          <p:spPr bwMode="auto">
            <a:xfrm>
              <a:off x="3083" y="398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20</a:t>
              </a:r>
            </a:p>
          </p:txBody>
        </p:sp>
        <p:sp>
          <p:nvSpPr>
            <p:cNvPr id="62602" name="Rectangle 164"/>
            <p:cNvSpPr>
              <a:spLocks noChangeArrowheads="1"/>
            </p:cNvSpPr>
            <p:nvPr/>
          </p:nvSpPr>
          <p:spPr bwMode="auto">
            <a:xfrm>
              <a:off x="2649" y="3981"/>
              <a:ext cx="4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a:t>
              </a:r>
            </a:p>
          </p:txBody>
        </p:sp>
        <p:sp>
          <p:nvSpPr>
            <p:cNvPr id="62603" name="Rectangle 165"/>
            <p:cNvSpPr>
              <a:spLocks noChangeArrowheads="1"/>
            </p:cNvSpPr>
            <p:nvPr/>
          </p:nvSpPr>
          <p:spPr bwMode="auto">
            <a:xfrm>
              <a:off x="2219" y="398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20</a:t>
              </a:r>
            </a:p>
          </p:txBody>
        </p:sp>
        <p:sp>
          <p:nvSpPr>
            <p:cNvPr id="62604" name="Rectangle 166"/>
            <p:cNvSpPr>
              <a:spLocks noChangeArrowheads="1"/>
            </p:cNvSpPr>
            <p:nvPr/>
          </p:nvSpPr>
          <p:spPr bwMode="auto">
            <a:xfrm>
              <a:off x="1789" y="3981"/>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0</a:t>
              </a:r>
            </a:p>
          </p:txBody>
        </p:sp>
        <p:sp>
          <p:nvSpPr>
            <p:cNvPr id="62605" name="Rectangle 167"/>
            <p:cNvSpPr>
              <a:spLocks noChangeArrowheads="1"/>
            </p:cNvSpPr>
            <p:nvPr/>
          </p:nvSpPr>
          <p:spPr bwMode="auto">
            <a:xfrm>
              <a:off x="1356" y="3981"/>
              <a:ext cx="43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a:t>
              </a:r>
            </a:p>
          </p:txBody>
        </p:sp>
        <p:sp>
          <p:nvSpPr>
            <p:cNvPr id="62606" name="Rectangle 168"/>
            <p:cNvSpPr>
              <a:spLocks noChangeArrowheads="1"/>
            </p:cNvSpPr>
            <p:nvPr/>
          </p:nvSpPr>
          <p:spPr bwMode="auto">
            <a:xfrm>
              <a:off x="5234" y="3655"/>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28</a:t>
              </a:r>
            </a:p>
          </p:txBody>
        </p:sp>
        <p:sp>
          <p:nvSpPr>
            <p:cNvPr id="62607" name="Rectangle 169"/>
            <p:cNvSpPr>
              <a:spLocks noChangeArrowheads="1"/>
            </p:cNvSpPr>
            <p:nvPr/>
          </p:nvSpPr>
          <p:spPr bwMode="auto">
            <a:xfrm>
              <a:off x="4804" y="3655"/>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35</a:t>
              </a:r>
            </a:p>
          </p:txBody>
        </p:sp>
        <p:sp>
          <p:nvSpPr>
            <p:cNvPr id="62608" name="Rectangle 170"/>
            <p:cNvSpPr>
              <a:spLocks noChangeArrowheads="1"/>
            </p:cNvSpPr>
            <p:nvPr/>
          </p:nvSpPr>
          <p:spPr bwMode="auto">
            <a:xfrm>
              <a:off x="4373" y="3655"/>
              <a:ext cx="431"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30</a:t>
              </a:r>
            </a:p>
          </p:txBody>
        </p:sp>
        <p:sp>
          <p:nvSpPr>
            <p:cNvPr id="62609" name="Rectangle 171"/>
            <p:cNvSpPr>
              <a:spLocks noChangeArrowheads="1"/>
            </p:cNvSpPr>
            <p:nvPr/>
          </p:nvSpPr>
          <p:spPr bwMode="auto">
            <a:xfrm>
              <a:off x="3943" y="3655"/>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a:t>
              </a:r>
            </a:p>
          </p:txBody>
        </p:sp>
        <p:sp>
          <p:nvSpPr>
            <p:cNvPr id="62610" name="Rectangle 172"/>
            <p:cNvSpPr>
              <a:spLocks noChangeArrowheads="1"/>
            </p:cNvSpPr>
            <p:nvPr/>
          </p:nvSpPr>
          <p:spPr bwMode="auto">
            <a:xfrm>
              <a:off x="3513" y="3655"/>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30</a:t>
              </a:r>
            </a:p>
          </p:txBody>
        </p:sp>
        <p:sp>
          <p:nvSpPr>
            <p:cNvPr id="62611" name="Rectangle 173"/>
            <p:cNvSpPr>
              <a:spLocks noChangeArrowheads="1"/>
            </p:cNvSpPr>
            <p:nvPr/>
          </p:nvSpPr>
          <p:spPr bwMode="auto">
            <a:xfrm>
              <a:off x="3083" y="3655"/>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20</a:t>
              </a:r>
            </a:p>
          </p:txBody>
        </p:sp>
        <p:sp>
          <p:nvSpPr>
            <p:cNvPr id="62612" name="Rectangle 174"/>
            <p:cNvSpPr>
              <a:spLocks noChangeArrowheads="1"/>
            </p:cNvSpPr>
            <p:nvPr/>
          </p:nvSpPr>
          <p:spPr bwMode="auto">
            <a:xfrm>
              <a:off x="2649" y="3655"/>
              <a:ext cx="4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a:t>
              </a:r>
            </a:p>
          </p:txBody>
        </p:sp>
        <p:sp>
          <p:nvSpPr>
            <p:cNvPr id="62613" name="Rectangle 175"/>
            <p:cNvSpPr>
              <a:spLocks noChangeArrowheads="1"/>
            </p:cNvSpPr>
            <p:nvPr/>
          </p:nvSpPr>
          <p:spPr bwMode="auto">
            <a:xfrm>
              <a:off x="2219" y="3655"/>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20</a:t>
              </a:r>
            </a:p>
          </p:txBody>
        </p:sp>
        <p:sp>
          <p:nvSpPr>
            <p:cNvPr id="62614" name="Rectangle 176"/>
            <p:cNvSpPr>
              <a:spLocks noChangeArrowheads="1"/>
            </p:cNvSpPr>
            <p:nvPr/>
          </p:nvSpPr>
          <p:spPr bwMode="auto">
            <a:xfrm>
              <a:off x="1789" y="3655"/>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0</a:t>
              </a:r>
            </a:p>
          </p:txBody>
        </p:sp>
        <p:sp>
          <p:nvSpPr>
            <p:cNvPr id="62615" name="Rectangle 177"/>
            <p:cNvSpPr>
              <a:spLocks noChangeArrowheads="1"/>
            </p:cNvSpPr>
            <p:nvPr/>
          </p:nvSpPr>
          <p:spPr bwMode="auto">
            <a:xfrm>
              <a:off x="1356" y="3655"/>
              <a:ext cx="43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a:t>
              </a:r>
            </a:p>
          </p:txBody>
        </p:sp>
        <p:sp>
          <p:nvSpPr>
            <p:cNvPr id="62616" name="Rectangle 178"/>
            <p:cNvSpPr>
              <a:spLocks noChangeArrowheads="1"/>
            </p:cNvSpPr>
            <p:nvPr/>
          </p:nvSpPr>
          <p:spPr bwMode="auto">
            <a:xfrm>
              <a:off x="5234" y="3329"/>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22</a:t>
              </a:r>
            </a:p>
          </p:txBody>
        </p:sp>
        <p:sp>
          <p:nvSpPr>
            <p:cNvPr id="62617" name="Rectangle 179"/>
            <p:cNvSpPr>
              <a:spLocks noChangeArrowheads="1"/>
            </p:cNvSpPr>
            <p:nvPr/>
          </p:nvSpPr>
          <p:spPr bwMode="auto">
            <a:xfrm>
              <a:off x="4804" y="3329"/>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35</a:t>
              </a:r>
            </a:p>
          </p:txBody>
        </p:sp>
        <p:sp>
          <p:nvSpPr>
            <p:cNvPr id="62618" name="Rectangle 180"/>
            <p:cNvSpPr>
              <a:spLocks noChangeArrowheads="1"/>
            </p:cNvSpPr>
            <p:nvPr/>
          </p:nvSpPr>
          <p:spPr bwMode="auto">
            <a:xfrm>
              <a:off x="4373" y="3329"/>
              <a:ext cx="431"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25</a:t>
              </a:r>
            </a:p>
          </p:txBody>
        </p:sp>
        <p:sp>
          <p:nvSpPr>
            <p:cNvPr id="62619" name="Rectangle 181"/>
            <p:cNvSpPr>
              <a:spLocks noChangeArrowheads="1"/>
            </p:cNvSpPr>
            <p:nvPr/>
          </p:nvSpPr>
          <p:spPr bwMode="auto">
            <a:xfrm>
              <a:off x="3943" y="3329"/>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a:t>
              </a:r>
            </a:p>
          </p:txBody>
        </p:sp>
        <p:sp>
          <p:nvSpPr>
            <p:cNvPr id="62620" name="Rectangle 182"/>
            <p:cNvSpPr>
              <a:spLocks noChangeArrowheads="1"/>
            </p:cNvSpPr>
            <p:nvPr/>
          </p:nvSpPr>
          <p:spPr bwMode="auto">
            <a:xfrm>
              <a:off x="3513" y="3329"/>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25</a:t>
              </a:r>
            </a:p>
          </p:txBody>
        </p:sp>
        <p:sp>
          <p:nvSpPr>
            <p:cNvPr id="62621" name="Rectangle 183"/>
            <p:cNvSpPr>
              <a:spLocks noChangeArrowheads="1"/>
            </p:cNvSpPr>
            <p:nvPr/>
          </p:nvSpPr>
          <p:spPr bwMode="auto">
            <a:xfrm>
              <a:off x="3083" y="3329"/>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5</a:t>
              </a:r>
            </a:p>
          </p:txBody>
        </p:sp>
        <p:sp>
          <p:nvSpPr>
            <p:cNvPr id="62622" name="Rectangle 184"/>
            <p:cNvSpPr>
              <a:spLocks noChangeArrowheads="1"/>
            </p:cNvSpPr>
            <p:nvPr/>
          </p:nvSpPr>
          <p:spPr bwMode="auto">
            <a:xfrm>
              <a:off x="2649" y="3329"/>
              <a:ext cx="4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a:t>
              </a:r>
            </a:p>
          </p:txBody>
        </p:sp>
        <p:sp>
          <p:nvSpPr>
            <p:cNvPr id="62623" name="Rectangle 185"/>
            <p:cNvSpPr>
              <a:spLocks noChangeArrowheads="1"/>
            </p:cNvSpPr>
            <p:nvPr/>
          </p:nvSpPr>
          <p:spPr bwMode="auto">
            <a:xfrm>
              <a:off x="2219" y="3329"/>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5</a:t>
              </a:r>
            </a:p>
          </p:txBody>
        </p:sp>
        <p:sp>
          <p:nvSpPr>
            <p:cNvPr id="62624" name="Rectangle 186"/>
            <p:cNvSpPr>
              <a:spLocks noChangeArrowheads="1"/>
            </p:cNvSpPr>
            <p:nvPr/>
          </p:nvSpPr>
          <p:spPr bwMode="auto">
            <a:xfrm>
              <a:off x="1789" y="3329"/>
              <a:ext cx="4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0</a:t>
              </a:r>
            </a:p>
          </p:txBody>
        </p:sp>
        <p:sp>
          <p:nvSpPr>
            <p:cNvPr id="62625" name="Rectangle 187"/>
            <p:cNvSpPr>
              <a:spLocks noChangeArrowheads="1"/>
            </p:cNvSpPr>
            <p:nvPr/>
          </p:nvSpPr>
          <p:spPr bwMode="auto">
            <a:xfrm>
              <a:off x="1356" y="3329"/>
              <a:ext cx="43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a:t>
              </a:r>
            </a:p>
          </p:txBody>
        </p:sp>
      </p:grpSp>
      <p:grpSp>
        <p:nvGrpSpPr>
          <p:cNvPr id="291004" name="Group 188"/>
          <p:cNvGrpSpPr>
            <a:grpSpLocks/>
          </p:cNvGrpSpPr>
          <p:nvPr/>
        </p:nvGrpSpPr>
        <p:grpSpPr bwMode="auto">
          <a:xfrm>
            <a:off x="8305800" y="4724400"/>
            <a:ext cx="685800" cy="1600200"/>
            <a:chOff x="5232" y="2976"/>
            <a:chExt cx="432" cy="1008"/>
          </a:xfrm>
        </p:grpSpPr>
        <p:sp>
          <p:nvSpPr>
            <p:cNvPr id="62594" name="Oval 189"/>
            <p:cNvSpPr>
              <a:spLocks noChangeArrowheads="1"/>
            </p:cNvSpPr>
            <p:nvPr/>
          </p:nvSpPr>
          <p:spPr bwMode="auto">
            <a:xfrm>
              <a:off x="5232" y="2976"/>
              <a:ext cx="432" cy="336"/>
            </a:xfrm>
            <a:prstGeom prst="ellipse">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2595" name="Oval 190"/>
            <p:cNvSpPr>
              <a:spLocks noChangeArrowheads="1"/>
            </p:cNvSpPr>
            <p:nvPr/>
          </p:nvSpPr>
          <p:spPr bwMode="auto">
            <a:xfrm>
              <a:off x="5232" y="3648"/>
              <a:ext cx="432" cy="336"/>
            </a:xfrm>
            <a:prstGeom prst="ellipse">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90938"/>
                                        </p:tgtEl>
                                        <p:attrNameLst>
                                          <p:attrName>style.visibility</p:attrName>
                                        </p:attrNameLst>
                                      </p:cBhvr>
                                      <p:to>
                                        <p:strVal val="visible"/>
                                      </p:to>
                                    </p:set>
                                    <p:animEffect transition="in" filter="checkerboard(across)">
                                      <p:cBhvr>
                                        <p:cTn id="7" dur="500"/>
                                        <p:tgtEl>
                                          <p:spTgt spid="290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90942"/>
                                        </p:tgtEl>
                                        <p:attrNameLst>
                                          <p:attrName>style.visibility</p:attrName>
                                        </p:attrNameLst>
                                      </p:cBhvr>
                                      <p:to>
                                        <p:strVal val="visible"/>
                                      </p:to>
                                    </p:set>
                                    <p:animEffect transition="in" filter="checkerboard(across)">
                                      <p:cBhvr>
                                        <p:cTn id="12" dur="500"/>
                                        <p:tgtEl>
                                          <p:spTgt spid="2909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90946"/>
                                        </p:tgtEl>
                                        <p:attrNameLst>
                                          <p:attrName>style.visibility</p:attrName>
                                        </p:attrNameLst>
                                      </p:cBhvr>
                                      <p:to>
                                        <p:strVal val="visible"/>
                                      </p:to>
                                    </p:set>
                                    <p:animEffect transition="in" filter="checkerboard(across)">
                                      <p:cBhvr>
                                        <p:cTn id="17" dur="500"/>
                                        <p:tgtEl>
                                          <p:spTgt spid="2909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0950"/>
                                        </p:tgtEl>
                                        <p:attrNameLst>
                                          <p:attrName>style.visibility</p:attrName>
                                        </p:attrNameLst>
                                      </p:cBhvr>
                                      <p:to>
                                        <p:strVal val="visible"/>
                                      </p:to>
                                    </p:set>
                                    <p:animEffect transition="in" filter="checkerboard(across)">
                                      <p:cBhvr>
                                        <p:cTn id="22" dur="500"/>
                                        <p:tgtEl>
                                          <p:spTgt spid="29095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90951"/>
                                        </p:tgtEl>
                                        <p:attrNameLst>
                                          <p:attrName>style.visibility</p:attrName>
                                        </p:attrNameLst>
                                      </p:cBhvr>
                                      <p:to>
                                        <p:strVal val="visible"/>
                                      </p:to>
                                    </p:set>
                                    <p:animEffect transition="in" filter="checkerboard(across)">
                                      <p:cBhvr>
                                        <p:cTn id="27" dur="500"/>
                                        <p:tgtEl>
                                          <p:spTgt spid="29095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290962"/>
                                        </p:tgtEl>
                                        <p:attrNameLst>
                                          <p:attrName>style.visibility</p:attrName>
                                        </p:attrNameLst>
                                      </p:cBhvr>
                                      <p:to>
                                        <p:strVal val="visible"/>
                                      </p:to>
                                    </p:set>
                                    <p:animEffect transition="in" filter="checkerboard(across)">
                                      <p:cBhvr>
                                        <p:cTn id="32" dur="500"/>
                                        <p:tgtEl>
                                          <p:spTgt spid="2909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290973"/>
                                        </p:tgtEl>
                                        <p:attrNameLst>
                                          <p:attrName>style.visibility</p:attrName>
                                        </p:attrNameLst>
                                      </p:cBhvr>
                                      <p:to>
                                        <p:strVal val="visible"/>
                                      </p:to>
                                    </p:set>
                                    <p:animEffect transition="in" filter="checkerboard(across)">
                                      <p:cBhvr>
                                        <p:cTn id="37" dur="500"/>
                                        <p:tgtEl>
                                          <p:spTgt spid="29097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291004"/>
                                        </p:tgtEl>
                                        <p:attrNameLst>
                                          <p:attrName>style.visibility</p:attrName>
                                        </p:attrNameLst>
                                      </p:cBhvr>
                                      <p:to>
                                        <p:strVal val="visible"/>
                                      </p:to>
                                    </p:set>
                                    <p:animEffect transition="in" filter="checkerboard(across)">
                                      <p:cBhvr>
                                        <p:cTn id="42" dur="500"/>
                                        <p:tgtEl>
                                          <p:spTgt spid="291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95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00100"/>
            <a:ext cx="7772400" cy="762000"/>
          </a:xfrm>
        </p:spPr>
        <p:txBody>
          <a:bodyPr/>
          <a:lstStyle/>
          <a:p>
            <a:pPr eaLnBrk="1" hangingPunct="1"/>
            <a:r>
              <a:rPr lang="ja-JP" altLang="en-US"/>
              <a:t>プロセスの並列処理</a:t>
            </a:r>
          </a:p>
        </p:txBody>
      </p:sp>
      <p:sp>
        <p:nvSpPr>
          <p:cNvPr id="10243" name="Rectangle 3"/>
          <p:cNvSpPr>
            <a:spLocks noGrp="1" noChangeArrowheads="1"/>
          </p:cNvSpPr>
          <p:nvPr>
            <p:ph type="body" idx="1"/>
          </p:nvPr>
        </p:nvSpPr>
        <p:spPr>
          <a:xfrm>
            <a:off x="685800" y="1981200"/>
            <a:ext cx="7772400" cy="1524000"/>
          </a:xfrm>
        </p:spPr>
        <p:txBody>
          <a:bodyPr/>
          <a:lstStyle/>
          <a:p>
            <a:pPr eaLnBrk="1" hangingPunct="1"/>
            <a:r>
              <a:rPr lang="ja-JP" altLang="en-US"/>
              <a:t>並列処理</a:t>
            </a:r>
            <a:r>
              <a:rPr lang="ja-JP" altLang="en-US" sz="2800">
                <a:latin typeface="Times New Roman" panose="02020603050405020304" pitchFamily="18" charset="0"/>
              </a:rPr>
              <a:t>(</a:t>
            </a:r>
            <a:r>
              <a:rPr lang="en-US" altLang="ja-JP" sz="2800">
                <a:latin typeface="Times New Roman" panose="02020603050405020304" pitchFamily="18" charset="0"/>
              </a:rPr>
              <a:t>parallel processing)</a:t>
            </a:r>
          </a:p>
          <a:p>
            <a:pPr lvl="1" eaLnBrk="1" hangingPunct="1"/>
            <a:r>
              <a:rPr lang="ja-JP" altLang="en-US"/>
              <a:t>プロセスを分轄して複数のプロセッサで同時に実行</a:t>
            </a:r>
          </a:p>
        </p:txBody>
      </p:sp>
      <p:sp>
        <p:nvSpPr>
          <p:cNvPr id="10244" name="Text Box 4"/>
          <p:cNvSpPr txBox="1">
            <a:spLocks noChangeArrowheads="1"/>
          </p:cNvSpPr>
          <p:nvPr/>
        </p:nvSpPr>
        <p:spPr bwMode="auto">
          <a:xfrm>
            <a:off x="457200" y="3657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sp>
        <p:nvSpPr>
          <p:cNvPr id="214048" name="Text Box 32"/>
          <p:cNvSpPr txBox="1">
            <a:spLocks noChangeArrowheads="1"/>
          </p:cNvSpPr>
          <p:nvPr/>
        </p:nvSpPr>
        <p:spPr bwMode="auto">
          <a:xfrm>
            <a:off x="1752600" y="5638800"/>
            <a:ext cx="5486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複数のプロセッサで高速実行</a:t>
            </a:r>
          </a:p>
        </p:txBody>
      </p:sp>
      <p:grpSp>
        <p:nvGrpSpPr>
          <p:cNvPr id="214069" name="Group 53"/>
          <p:cNvGrpSpPr>
            <a:grpSpLocks/>
          </p:cNvGrpSpPr>
          <p:nvPr/>
        </p:nvGrpSpPr>
        <p:grpSpPr bwMode="auto">
          <a:xfrm>
            <a:off x="5181600" y="3352800"/>
            <a:ext cx="2590800" cy="2133600"/>
            <a:chOff x="3264" y="2112"/>
            <a:chExt cx="1632" cy="1344"/>
          </a:xfrm>
        </p:grpSpPr>
        <p:sp>
          <p:nvSpPr>
            <p:cNvPr id="10263" name="Line 10"/>
            <p:cNvSpPr>
              <a:spLocks noChangeShapeType="1"/>
            </p:cNvSpPr>
            <p:nvPr/>
          </p:nvSpPr>
          <p:spPr bwMode="auto">
            <a:xfrm>
              <a:off x="3264" y="2928"/>
              <a:ext cx="1488" cy="0"/>
            </a:xfrm>
            <a:prstGeom prst="line">
              <a:avLst/>
            </a:prstGeom>
            <a:noFill/>
            <a:ln w="38100">
              <a:solidFill>
                <a:srgbClr val="CC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64" name="Line 12"/>
            <p:cNvSpPr>
              <a:spLocks noChangeShapeType="1"/>
            </p:cNvSpPr>
            <p:nvPr/>
          </p:nvSpPr>
          <p:spPr bwMode="auto">
            <a:xfrm>
              <a:off x="3264" y="3456"/>
              <a:ext cx="1344"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65" name="Line 33"/>
            <p:cNvSpPr>
              <a:spLocks noChangeShapeType="1"/>
            </p:cNvSpPr>
            <p:nvPr/>
          </p:nvSpPr>
          <p:spPr bwMode="auto">
            <a:xfrm>
              <a:off x="3264" y="2400"/>
              <a:ext cx="163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66" name="Text Box 35"/>
            <p:cNvSpPr txBox="1">
              <a:spLocks noChangeArrowheads="1"/>
            </p:cNvSpPr>
            <p:nvPr/>
          </p:nvSpPr>
          <p:spPr bwMode="auto">
            <a:xfrm>
              <a:off x="3504" y="2112"/>
              <a:ext cx="10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プロセッサ1</a:t>
              </a:r>
            </a:p>
          </p:txBody>
        </p:sp>
        <p:sp>
          <p:nvSpPr>
            <p:cNvPr id="10267" name="Text Box 36"/>
            <p:cNvSpPr txBox="1">
              <a:spLocks noChangeArrowheads="1"/>
            </p:cNvSpPr>
            <p:nvPr/>
          </p:nvSpPr>
          <p:spPr bwMode="auto">
            <a:xfrm>
              <a:off x="3504" y="2640"/>
              <a:ext cx="10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プロセッサ2</a:t>
              </a:r>
            </a:p>
          </p:txBody>
        </p:sp>
        <p:sp>
          <p:nvSpPr>
            <p:cNvPr id="10268" name="Text Box 37"/>
            <p:cNvSpPr txBox="1">
              <a:spLocks noChangeArrowheads="1"/>
            </p:cNvSpPr>
            <p:nvPr/>
          </p:nvSpPr>
          <p:spPr bwMode="auto">
            <a:xfrm>
              <a:off x="3504" y="3168"/>
              <a:ext cx="10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プロセッサ3</a:t>
              </a:r>
            </a:p>
          </p:txBody>
        </p:sp>
      </p:grpSp>
      <p:sp>
        <p:nvSpPr>
          <p:cNvPr id="10247" name="Rectangle 39"/>
          <p:cNvSpPr>
            <a:spLocks noChangeArrowheads="1"/>
          </p:cNvSpPr>
          <p:nvPr/>
        </p:nvSpPr>
        <p:spPr bwMode="auto">
          <a:xfrm>
            <a:off x="914400" y="4267200"/>
            <a:ext cx="29718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a:t>
            </a:r>
          </a:p>
        </p:txBody>
      </p:sp>
      <p:sp>
        <p:nvSpPr>
          <p:cNvPr id="214056" name="Rectangle 40"/>
          <p:cNvSpPr>
            <a:spLocks noChangeArrowheads="1"/>
          </p:cNvSpPr>
          <p:nvPr/>
        </p:nvSpPr>
        <p:spPr bwMode="auto">
          <a:xfrm>
            <a:off x="914400" y="4267200"/>
            <a:ext cx="1143000" cy="5334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A</a:t>
            </a:r>
          </a:p>
        </p:txBody>
      </p:sp>
      <p:sp>
        <p:nvSpPr>
          <p:cNvPr id="214057" name="Rectangle 41"/>
          <p:cNvSpPr>
            <a:spLocks noChangeArrowheads="1"/>
          </p:cNvSpPr>
          <p:nvPr/>
        </p:nvSpPr>
        <p:spPr bwMode="auto">
          <a:xfrm>
            <a:off x="2057400" y="4267200"/>
            <a:ext cx="990600" cy="5334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B</a:t>
            </a:r>
          </a:p>
        </p:txBody>
      </p:sp>
      <p:sp>
        <p:nvSpPr>
          <p:cNvPr id="214058" name="Rectangle 42"/>
          <p:cNvSpPr>
            <a:spLocks noChangeArrowheads="1"/>
          </p:cNvSpPr>
          <p:nvPr/>
        </p:nvSpPr>
        <p:spPr bwMode="auto">
          <a:xfrm>
            <a:off x="3048000" y="4267200"/>
            <a:ext cx="838200" cy="533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C</a:t>
            </a:r>
          </a:p>
        </p:txBody>
      </p:sp>
      <p:grpSp>
        <p:nvGrpSpPr>
          <p:cNvPr id="214068" name="Group 52"/>
          <p:cNvGrpSpPr>
            <a:grpSpLocks/>
          </p:cNvGrpSpPr>
          <p:nvPr/>
        </p:nvGrpSpPr>
        <p:grpSpPr bwMode="auto">
          <a:xfrm>
            <a:off x="4419600" y="3352800"/>
            <a:ext cx="793750" cy="2133600"/>
            <a:chOff x="2784" y="2112"/>
            <a:chExt cx="500" cy="1344"/>
          </a:xfrm>
        </p:grpSpPr>
        <p:sp>
          <p:nvSpPr>
            <p:cNvPr id="10259" name="Line 43"/>
            <p:cNvSpPr>
              <a:spLocks noChangeShapeType="1"/>
            </p:cNvSpPr>
            <p:nvPr/>
          </p:nvSpPr>
          <p:spPr bwMode="auto">
            <a:xfrm>
              <a:off x="2832" y="2400"/>
              <a:ext cx="432" cy="0"/>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60" name="Line 44"/>
            <p:cNvSpPr>
              <a:spLocks noChangeShapeType="1"/>
            </p:cNvSpPr>
            <p:nvPr/>
          </p:nvSpPr>
          <p:spPr bwMode="auto">
            <a:xfrm>
              <a:off x="2832" y="2400"/>
              <a:ext cx="432" cy="528"/>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61" name="Line 45"/>
            <p:cNvSpPr>
              <a:spLocks noChangeShapeType="1"/>
            </p:cNvSpPr>
            <p:nvPr/>
          </p:nvSpPr>
          <p:spPr bwMode="auto">
            <a:xfrm>
              <a:off x="2832" y="2400"/>
              <a:ext cx="432" cy="1056"/>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62" name="Text Box 49"/>
            <p:cNvSpPr txBox="1">
              <a:spLocks noChangeArrowheads="1"/>
            </p:cNvSpPr>
            <p:nvPr/>
          </p:nvSpPr>
          <p:spPr bwMode="auto">
            <a:xfrm>
              <a:off x="2784" y="2112"/>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分割</a:t>
              </a:r>
            </a:p>
          </p:txBody>
        </p:sp>
      </p:grpSp>
      <p:sp>
        <p:nvSpPr>
          <p:cNvPr id="10252" name="Text Box 50"/>
          <p:cNvSpPr txBox="1">
            <a:spLocks noChangeArrowheads="1"/>
          </p:cNvSpPr>
          <p:nvPr/>
        </p:nvSpPr>
        <p:spPr bwMode="auto">
          <a:xfrm>
            <a:off x="2971800" y="35814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grpSp>
        <p:nvGrpSpPr>
          <p:cNvPr id="214070" name="Group 54"/>
          <p:cNvGrpSpPr>
            <a:grpSpLocks/>
          </p:cNvGrpSpPr>
          <p:nvPr/>
        </p:nvGrpSpPr>
        <p:grpSpPr bwMode="auto">
          <a:xfrm>
            <a:off x="7315200" y="3352800"/>
            <a:ext cx="1174750" cy="2133600"/>
            <a:chOff x="4608" y="2112"/>
            <a:chExt cx="740" cy="1344"/>
          </a:xfrm>
        </p:grpSpPr>
        <p:sp>
          <p:nvSpPr>
            <p:cNvPr id="10255" name="Line 46"/>
            <p:cNvSpPr>
              <a:spLocks noChangeShapeType="1"/>
            </p:cNvSpPr>
            <p:nvPr/>
          </p:nvSpPr>
          <p:spPr bwMode="auto">
            <a:xfrm>
              <a:off x="4896" y="2400"/>
              <a:ext cx="432" cy="0"/>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56" name="Line 47"/>
            <p:cNvSpPr>
              <a:spLocks noChangeShapeType="1"/>
            </p:cNvSpPr>
            <p:nvPr/>
          </p:nvSpPr>
          <p:spPr bwMode="auto">
            <a:xfrm flipV="1">
              <a:off x="4752" y="2400"/>
              <a:ext cx="576" cy="528"/>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57" name="Line 48"/>
            <p:cNvSpPr>
              <a:spLocks noChangeShapeType="1"/>
            </p:cNvSpPr>
            <p:nvPr/>
          </p:nvSpPr>
          <p:spPr bwMode="auto">
            <a:xfrm flipV="1">
              <a:off x="4608" y="2400"/>
              <a:ext cx="720" cy="1056"/>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0258" name="Text Box 51"/>
            <p:cNvSpPr txBox="1">
              <a:spLocks noChangeArrowheads="1"/>
            </p:cNvSpPr>
            <p:nvPr/>
          </p:nvSpPr>
          <p:spPr bwMode="auto">
            <a:xfrm>
              <a:off x="4848" y="2112"/>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結合</a:t>
              </a:r>
            </a:p>
          </p:txBody>
        </p:sp>
      </p:grpSp>
      <p:sp>
        <p:nvSpPr>
          <p:cNvPr id="214071" name="Text Box 55"/>
          <p:cNvSpPr txBox="1">
            <a:spLocks noChangeArrowheads="1"/>
          </p:cNvSpPr>
          <p:nvPr/>
        </p:nvSpPr>
        <p:spPr bwMode="auto">
          <a:xfrm>
            <a:off x="2895600" y="6124575"/>
            <a:ext cx="4044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並行処理 ≠ 並列処理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4056"/>
                                        </p:tgtEl>
                                        <p:attrNameLst>
                                          <p:attrName>style.visibility</p:attrName>
                                        </p:attrNameLst>
                                      </p:cBhvr>
                                      <p:to>
                                        <p:strVal val="visible"/>
                                      </p:to>
                                    </p:set>
                                    <p:animEffect transition="in" filter="checkerboard(across)">
                                      <p:cBhvr>
                                        <p:cTn id="7" dur="500"/>
                                        <p:tgtEl>
                                          <p:spTgt spid="2140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4057"/>
                                        </p:tgtEl>
                                        <p:attrNameLst>
                                          <p:attrName>style.visibility</p:attrName>
                                        </p:attrNameLst>
                                      </p:cBhvr>
                                      <p:to>
                                        <p:strVal val="visible"/>
                                      </p:to>
                                    </p:set>
                                    <p:animEffect transition="in" filter="checkerboard(across)">
                                      <p:cBhvr>
                                        <p:cTn id="12" dur="500"/>
                                        <p:tgtEl>
                                          <p:spTgt spid="2140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4058"/>
                                        </p:tgtEl>
                                        <p:attrNameLst>
                                          <p:attrName>style.visibility</p:attrName>
                                        </p:attrNameLst>
                                      </p:cBhvr>
                                      <p:to>
                                        <p:strVal val="visible"/>
                                      </p:to>
                                    </p:set>
                                    <p:animEffect transition="in" filter="checkerboard(across)">
                                      <p:cBhvr>
                                        <p:cTn id="17" dur="500"/>
                                        <p:tgtEl>
                                          <p:spTgt spid="2140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14068"/>
                                        </p:tgtEl>
                                        <p:attrNameLst>
                                          <p:attrName>style.visibility</p:attrName>
                                        </p:attrNameLst>
                                      </p:cBhvr>
                                      <p:to>
                                        <p:strVal val="visible"/>
                                      </p:to>
                                    </p:set>
                                    <p:animEffect transition="in" filter="wipe(left)">
                                      <p:cBhvr>
                                        <p:cTn id="22" dur="500"/>
                                        <p:tgtEl>
                                          <p:spTgt spid="21406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4069"/>
                                        </p:tgtEl>
                                        <p:attrNameLst>
                                          <p:attrName>style.visibility</p:attrName>
                                        </p:attrNameLst>
                                      </p:cBhvr>
                                      <p:to>
                                        <p:strVal val="visible"/>
                                      </p:to>
                                    </p:set>
                                    <p:animEffect transition="in" filter="wipe(left)">
                                      <p:cBhvr>
                                        <p:cTn id="27" dur="500"/>
                                        <p:tgtEl>
                                          <p:spTgt spid="21406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14070"/>
                                        </p:tgtEl>
                                        <p:attrNameLst>
                                          <p:attrName>style.visibility</p:attrName>
                                        </p:attrNameLst>
                                      </p:cBhvr>
                                      <p:to>
                                        <p:strVal val="visible"/>
                                      </p:to>
                                    </p:set>
                                    <p:animEffect transition="in" filter="wipe(left)">
                                      <p:cBhvr>
                                        <p:cTn id="32" dur="500"/>
                                        <p:tgtEl>
                                          <p:spTgt spid="21407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4048"/>
                                        </p:tgtEl>
                                        <p:attrNameLst>
                                          <p:attrName>style.visibility</p:attrName>
                                        </p:attrNameLst>
                                      </p:cBhvr>
                                      <p:to>
                                        <p:strVal val="visible"/>
                                      </p:to>
                                    </p:set>
                                    <p:anim calcmode="lin" valueType="num">
                                      <p:cBhvr additive="base">
                                        <p:cTn id="37" dur="500" fill="hold"/>
                                        <p:tgtEl>
                                          <p:spTgt spid="214048"/>
                                        </p:tgtEl>
                                        <p:attrNameLst>
                                          <p:attrName>ppt_x</p:attrName>
                                        </p:attrNameLst>
                                      </p:cBhvr>
                                      <p:tavLst>
                                        <p:tav tm="0">
                                          <p:val>
                                            <p:strVal val="#ppt_x"/>
                                          </p:val>
                                        </p:tav>
                                        <p:tav tm="100000">
                                          <p:val>
                                            <p:strVal val="#ppt_x"/>
                                          </p:val>
                                        </p:tav>
                                      </p:tavLst>
                                    </p:anim>
                                    <p:anim calcmode="lin" valueType="num">
                                      <p:cBhvr additive="base">
                                        <p:cTn id="38" dur="500" fill="hold"/>
                                        <p:tgtEl>
                                          <p:spTgt spid="21404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4071"/>
                                        </p:tgtEl>
                                        <p:attrNameLst>
                                          <p:attrName>style.visibility</p:attrName>
                                        </p:attrNameLst>
                                      </p:cBhvr>
                                      <p:to>
                                        <p:strVal val="visible"/>
                                      </p:to>
                                    </p:set>
                                    <p:anim calcmode="lin" valueType="num">
                                      <p:cBhvr additive="base">
                                        <p:cTn id="43" dur="500" fill="hold"/>
                                        <p:tgtEl>
                                          <p:spTgt spid="214071"/>
                                        </p:tgtEl>
                                        <p:attrNameLst>
                                          <p:attrName>ppt_x</p:attrName>
                                        </p:attrNameLst>
                                      </p:cBhvr>
                                      <p:tavLst>
                                        <p:tav tm="0">
                                          <p:val>
                                            <p:strVal val="#ppt_x"/>
                                          </p:val>
                                        </p:tav>
                                        <p:tav tm="100000">
                                          <p:val>
                                            <p:strVal val="#ppt_x"/>
                                          </p:val>
                                        </p:tav>
                                      </p:tavLst>
                                    </p:anim>
                                    <p:anim calcmode="lin" valueType="num">
                                      <p:cBhvr additive="base">
                                        <p:cTn id="44" dur="500" fill="hold"/>
                                        <p:tgtEl>
                                          <p:spTgt spid="2140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48" grpId="0" autoUpdateAnimBg="0"/>
      <p:bldP spid="214056" grpId="0" animBg="1" autoUpdateAnimBg="0"/>
      <p:bldP spid="214057" grpId="0" animBg="1" autoUpdateAnimBg="0"/>
      <p:bldP spid="214058" grpId="0" animBg="1" autoUpdateAnimBg="0"/>
      <p:bldP spid="214071"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525463"/>
            <a:ext cx="7772400" cy="1311275"/>
          </a:xfrm>
        </p:spPr>
        <p:txBody>
          <a:bodyPr/>
          <a:lstStyle/>
          <a:p>
            <a:pPr eaLnBrk="1" hangingPunct="1"/>
            <a:r>
              <a:rPr lang="ja-JP" altLang="en-US" sz="3600"/>
              <a:t>スケジューリングの例</a:t>
            </a:r>
            <a:br>
              <a:rPr lang="ja-JP" altLang="en-US"/>
            </a:br>
            <a:r>
              <a:rPr lang="ja-JP" altLang="en-US"/>
              <a:t>到着順の場合</a:t>
            </a:r>
          </a:p>
        </p:txBody>
      </p:sp>
      <p:graphicFrame>
        <p:nvGraphicFramePr>
          <p:cNvPr id="291843" name="Group 3"/>
          <p:cNvGraphicFramePr>
            <a:graphicFrameLocks noGrp="1"/>
          </p:cNvGraphicFramePr>
          <p:nvPr/>
        </p:nvGraphicFramePr>
        <p:xfrm>
          <a:off x="228600" y="228600"/>
          <a:ext cx="1676400" cy="2066924"/>
        </p:xfrm>
        <a:graphic>
          <a:graphicData uri="http://schemas.openxmlformats.org/drawingml/2006/table">
            <a:tbl>
              <a:tblPr/>
              <a:tblGrid>
                <a:gridCol w="814388">
                  <a:extLst>
                    <a:ext uri="{9D8B030D-6E8A-4147-A177-3AD203B41FA5}">
                      <a16:colId xmlns:a16="http://schemas.microsoft.com/office/drawing/2014/main" val="20000"/>
                    </a:ext>
                  </a:extLst>
                </a:gridCol>
                <a:gridCol w="862012">
                  <a:extLst>
                    <a:ext uri="{9D8B030D-6E8A-4147-A177-3AD203B41FA5}">
                      <a16:colId xmlns:a16="http://schemas.microsoft.com/office/drawing/2014/main" val="20001"/>
                    </a:ext>
                  </a:extLst>
                </a:gridCol>
              </a:tblGrid>
              <a:tr h="6950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セス</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時間</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92032" name="Group 192"/>
          <p:cNvGraphicFramePr>
            <a:graphicFrameLocks noGrp="1"/>
          </p:cNvGraphicFramePr>
          <p:nvPr/>
        </p:nvGraphicFramePr>
        <p:xfrm>
          <a:off x="152400" y="2514600"/>
          <a:ext cx="2682875" cy="4140593"/>
        </p:xfrm>
        <a:graphic>
          <a:graphicData uri="http://schemas.openxmlformats.org/drawingml/2006/table">
            <a:tbl>
              <a:tblPr/>
              <a:tblGrid>
                <a:gridCol w="2000250">
                  <a:extLst>
                    <a:ext uri="{9D8B030D-6E8A-4147-A177-3AD203B41FA5}">
                      <a16:colId xmlns:a16="http://schemas.microsoft.com/office/drawing/2014/main" val="20000"/>
                    </a:ext>
                  </a:extLst>
                </a:gridCol>
                <a:gridCol w="682625">
                  <a:extLst>
                    <a:ext uri="{9D8B030D-6E8A-4147-A177-3AD203B41FA5}">
                      <a16:colId xmlns:a16="http://schemas.microsoft.com/office/drawing/2014/main" val="20001"/>
                    </a:ext>
                  </a:extLst>
                </a:gridCol>
              </a:tblGrid>
              <a:tr h="103171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平均</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81">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1,2,3</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81">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1,3,2</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81">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2,1,3</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81">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2,3,1</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22</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81">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3,1,2</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28</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081">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3,2,1</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27</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92033" name="Text Box 193"/>
          <p:cNvSpPr txBox="1">
            <a:spLocks noChangeArrowheads="1"/>
          </p:cNvSpPr>
          <p:nvPr/>
        </p:nvSpPr>
        <p:spPr bwMode="auto">
          <a:xfrm>
            <a:off x="3124200" y="2720975"/>
            <a:ext cx="5935663"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到着順は、処理時間が短いプロセスが</a:t>
            </a:r>
          </a:p>
          <a:p>
            <a:pPr eaLnBrk="1" hangingPunct="1"/>
            <a:r>
              <a:rPr lang="ja-JP" altLang="en-US" sz="2800"/>
              <a:t>先に来ると</a:t>
            </a:r>
            <a:r>
              <a:rPr lang="en-US" altLang="ja-JP" sz="2800"/>
              <a:t>TA</a:t>
            </a:r>
            <a:r>
              <a:rPr lang="ja-JP" altLang="en-US" sz="2800"/>
              <a:t>時間が短くなるが、</a:t>
            </a:r>
          </a:p>
          <a:p>
            <a:pPr eaLnBrk="1" hangingPunct="1"/>
            <a:r>
              <a:rPr lang="ja-JP" altLang="en-US" sz="2800"/>
              <a:t>処理時間が長いプロセスが</a:t>
            </a:r>
          </a:p>
          <a:p>
            <a:pPr eaLnBrk="1" hangingPunct="1"/>
            <a:r>
              <a:rPr lang="ja-JP" altLang="en-US" sz="2800"/>
              <a:t>先に来ると</a:t>
            </a:r>
            <a:r>
              <a:rPr lang="en-US" altLang="ja-JP" sz="2800"/>
              <a:t>TA</a:t>
            </a:r>
            <a:r>
              <a:rPr lang="ja-JP" altLang="en-US" sz="2800"/>
              <a:t>時間が長くなる</a:t>
            </a:r>
          </a:p>
          <a:p>
            <a:pPr eaLnBrk="1" hangingPunct="1"/>
            <a:endParaRPr lang="ja-JP" altLang="en-US" sz="2800"/>
          </a:p>
        </p:txBody>
      </p:sp>
      <p:grpSp>
        <p:nvGrpSpPr>
          <p:cNvPr id="63535" name="Group 194"/>
          <p:cNvGrpSpPr>
            <a:grpSpLocks/>
          </p:cNvGrpSpPr>
          <p:nvPr/>
        </p:nvGrpSpPr>
        <p:grpSpPr bwMode="auto">
          <a:xfrm>
            <a:off x="2133600" y="4572000"/>
            <a:ext cx="685800" cy="1600200"/>
            <a:chOff x="5232" y="2976"/>
            <a:chExt cx="432" cy="1008"/>
          </a:xfrm>
        </p:grpSpPr>
        <p:sp>
          <p:nvSpPr>
            <p:cNvPr id="63536" name="Oval 195"/>
            <p:cNvSpPr>
              <a:spLocks noChangeArrowheads="1"/>
            </p:cNvSpPr>
            <p:nvPr/>
          </p:nvSpPr>
          <p:spPr bwMode="auto">
            <a:xfrm>
              <a:off x="5232" y="2976"/>
              <a:ext cx="432" cy="336"/>
            </a:xfrm>
            <a:prstGeom prst="ellipse">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3537" name="Oval 196"/>
            <p:cNvSpPr>
              <a:spLocks noChangeArrowheads="1"/>
            </p:cNvSpPr>
            <p:nvPr/>
          </p:nvSpPr>
          <p:spPr bwMode="auto">
            <a:xfrm>
              <a:off x="5232" y="3648"/>
              <a:ext cx="432" cy="336"/>
            </a:xfrm>
            <a:prstGeom prst="ellipse">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2033"/>
                                        </p:tgtEl>
                                        <p:attrNameLst>
                                          <p:attrName>style.visibility</p:attrName>
                                        </p:attrNameLst>
                                      </p:cBhvr>
                                      <p:to>
                                        <p:strVal val="visible"/>
                                      </p:to>
                                    </p:set>
                                    <p:animEffect transition="in" filter="checkerboard(across)">
                                      <p:cBhvr>
                                        <p:cTn id="7" dur="500"/>
                                        <p:tgtEl>
                                          <p:spTgt spid="292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033"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525463"/>
            <a:ext cx="7772400" cy="1311275"/>
          </a:xfrm>
        </p:spPr>
        <p:txBody>
          <a:bodyPr/>
          <a:lstStyle/>
          <a:p>
            <a:pPr eaLnBrk="1" hangingPunct="1"/>
            <a:r>
              <a:rPr lang="ja-JP" altLang="en-US" sz="3600"/>
              <a:t>スケジューリングの例</a:t>
            </a:r>
            <a:br>
              <a:rPr lang="ja-JP" altLang="en-US"/>
            </a:br>
            <a:r>
              <a:rPr lang="ja-JP" altLang="en-US"/>
              <a:t>処理時間順の場合</a:t>
            </a:r>
          </a:p>
        </p:txBody>
      </p:sp>
      <p:graphicFrame>
        <p:nvGraphicFramePr>
          <p:cNvPr id="292867" name="Group 3"/>
          <p:cNvGraphicFramePr>
            <a:graphicFrameLocks noGrp="1"/>
          </p:cNvGraphicFramePr>
          <p:nvPr/>
        </p:nvGraphicFramePr>
        <p:xfrm>
          <a:off x="228600" y="228600"/>
          <a:ext cx="1676400" cy="2066924"/>
        </p:xfrm>
        <a:graphic>
          <a:graphicData uri="http://schemas.openxmlformats.org/drawingml/2006/table">
            <a:tbl>
              <a:tblPr/>
              <a:tblGrid>
                <a:gridCol w="814388">
                  <a:extLst>
                    <a:ext uri="{9D8B030D-6E8A-4147-A177-3AD203B41FA5}">
                      <a16:colId xmlns:a16="http://schemas.microsoft.com/office/drawing/2014/main" val="20000"/>
                    </a:ext>
                  </a:extLst>
                </a:gridCol>
                <a:gridCol w="862012">
                  <a:extLst>
                    <a:ext uri="{9D8B030D-6E8A-4147-A177-3AD203B41FA5}">
                      <a16:colId xmlns:a16="http://schemas.microsoft.com/office/drawing/2014/main" val="20001"/>
                    </a:ext>
                  </a:extLst>
                </a:gridCol>
              </a:tblGrid>
              <a:tr h="6950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セス</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時間</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93114" name="Group 250"/>
          <p:cNvGraphicFramePr>
            <a:graphicFrameLocks noGrp="1"/>
          </p:cNvGraphicFramePr>
          <p:nvPr/>
        </p:nvGraphicFramePr>
        <p:xfrm>
          <a:off x="152400" y="2514600"/>
          <a:ext cx="8839200" cy="4328048"/>
        </p:xfrm>
        <a:graphic>
          <a:graphicData uri="http://schemas.openxmlformats.org/drawingml/2006/table">
            <a:tbl>
              <a:tblPr/>
              <a:tblGrid>
                <a:gridCol w="2000250">
                  <a:extLst>
                    <a:ext uri="{9D8B030D-6E8A-4147-A177-3AD203B41FA5}">
                      <a16:colId xmlns:a16="http://schemas.microsoft.com/office/drawing/2014/main" val="20000"/>
                    </a:ext>
                  </a:extLst>
                </a:gridCol>
                <a:gridCol w="687388">
                  <a:extLst>
                    <a:ext uri="{9D8B030D-6E8A-4147-A177-3AD203B41FA5}">
                      <a16:colId xmlns:a16="http://schemas.microsoft.com/office/drawing/2014/main" val="20001"/>
                    </a:ext>
                  </a:extLst>
                </a:gridCol>
                <a:gridCol w="682625">
                  <a:extLst>
                    <a:ext uri="{9D8B030D-6E8A-4147-A177-3AD203B41FA5}">
                      <a16:colId xmlns:a16="http://schemas.microsoft.com/office/drawing/2014/main" val="20002"/>
                    </a:ext>
                  </a:extLst>
                </a:gridCol>
                <a:gridCol w="682625">
                  <a:extLst>
                    <a:ext uri="{9D8B030D-6E8A-4147-A177-3AD203B41FA5}">
                      <a16:colId xmlns:a16="http://schemas.microsoft.com/office/drawing/2014/main" val="20003"/>
                    </a:ext>
                  </a:extLst>
                </a:gridCol>
                <a:gridCol w="688975">
                  <a:extLst>
                    <a:ext uri="{9D8B030D-6E8A-4147-A177-3AD203B41FA5}">
                      <a16:colId xmlns:a16="http://schemas.microsoft.com/office/drawing/2014/main" val="20004"/>
                    </a:ext>
                  </a:extLst>
                </a:gridCol>
                <a:gridCol w="682625">
                  <a:extLst>
                    <a:ext uri="{9D8B030D-6E8A-4147-A177-3AD203B41FA5}">
                      <a16:colId xmlns:a16="http://schemas.microsoft.com/office/drawing/2014/main" val="20005"/>
                    </a:ext>
                  </a:extLst>
                </a:gridCol>
                <a:gridCol w="682625">
                  <a:extLst>
                    <a:ext uri="{9D8B030D-6E8A-4147-A177-3AD203B41FA5}">
                      <a16:colId xmlns:a16="http://schemas.microsoft.com/office/drawing/2014/main" val="20006"/>
                    </a:ext>
                  </a:extLst>
                </a:gridCol>
                <a:gridCol w="682625">
                  <a:extLst>
                    <a:ext uri="{9D8B030D-6E8A-4147-A177-3AD203B41FA5}">
                      <a16:colId xmlns:a16="http://schemas.microsoft.com/office/drawing/2014/main" val="20007"/>
                    </a:ext>
                  </a:extLst>
                </a:gridCol>
                <a:gridCol w="684212">
                  <a:extLst>
                    <a:ext uri="{9D8B030D-6E8A-4147-A177-3AD203B41FA5}">
                      <a16:colId xmlns:a16="http://schemas.microsoft.com/office/drawing/2014/main" val="20008"/>
                    </a:ext>
                  </a:extLst>
                </a:gridCol>
                <a:gridCol w="682625">
                  <a:extLst>
                    <a:ext uri="{9D8B030D-6E8A-4147-A177-3AD203B41FA5}">
                      <a16:colId xmlns:a16="http://schemas.microsoft.com/office/drawing/2014/main" val="20009"/>
                    </a:ext>
                  </a:extLst>
                </a:gridCol>
                <a:gridCol w="682625">
                  <a:extLst>
                    <a:ext uri="{9D8B030D-6E8A-4147-A177-3AD203B41FA5}">
                      <a16:colId xmlns:a16="http://schemas.microsoft.com/office/drawing/2014/main" val="20010"/>
                    </a:ext>
                  </a:extLst>
                </a:gridCol>
              </a:tblGrid>
              <a:tr h="518084">
                <a:tc row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1番目</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3">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2番目</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3">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3番目</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row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平均</a:t>
                      </a: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937">
                <a:tc vMerge="1">
                  <a:txBody>
                    <a:bodyPr/>
                    <a:lstStyle/>
                    <a:p>
                      <a:endParaRPr kumimoji="1" lang="ja-JP" altLang="en-US"/>
                    </a:p>
                  </a:txBody>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プロセス</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1,2,3</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6">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1,3,2</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2,1,3</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4"/>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2,3,1</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3,1,2</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6"/>
                  </a:ext>
                </a:extLst>
              </a:tr>
              <a:tr h="5180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3,2,1</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293115" name="Rectangle 251"/>
          <p:cNvSpPr>
            <a:spLocks noChangeArrowheads="1"/>
          </p:cNvSpPr>
          <p:nvPr/>
        </p:nvSpPr>
        <p:spPr bwMode="auto">
          <a:xfrm>
            <a:off x="8308975" y="3732213"/>
            <a:ext cx="682625"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18</a:t>
            </a:r>
          </a:p>
        </p:txBody>
      </p:sp>
      <p:grpSp>
        <p:nvGrpSpPr>
          <p:cNvPr id="293116" name="Group 252"/>
          <p:cNvGrpSpPr>
            <a:grpSpLocks/>
          </p:cNvGrpSpPr>
          <p:nvPr/>
        </p:nvGrpSpPr>
        <p:grpSpPr bwMode="auto">
          <a:xfrm>
            <a:off x="6259513" y="3732213"/>
            <a:ext cx="2049462" cy="3105150"/>
            <a:chOff x="3943" y="2351"/>
            <a:chExt cx="1291" cy="1956"/>
          </a:xfrm>
        </p:grpSpPr>
        <p:sp>
          <p:nvSpPr>
            <p:cNvPr id="64594" name="Rectangle 253"/>
            <p:cNvSpPr>
              <a:spLocks noChangeArrowheads="1"/>
            </p:cNvSpPr>
            <p:nvPr/>
          </p:nvSpPr>
          <p:spPr bwMode="auto">
            <a:xfrm>
              <a:off x="4804" y="2351"/>
              <a:ext cx="430"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35</a:t>
              </a:r>
            </a:p>
          </p:txBody>
        </p:sp>
        <p:sp>
          <p:nvSpPr>
            <p:cNvPr id="64595" name="Rectangle 254"/>
            <p:cNvSpPr>
              <a:spLocks noChangeArrowheads="1"/>
            </p:cNvSpPr>
            <p:nvPr/>
          </p:nvSpPr>
          <p:spPr bwMode="auto">
            <a:xfrm>
              <a:off x="4373" y="2351"/>
              <a:ext cx="431"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15</a:t>
              </a:r>
            </a:p>
          </p:txBody>
        </p:sp>
        <p:sp>
          <p:nvSpPr>
            <p:cNvPr id="64596" name="Rectangle 255"/>
            <p:cNvSpPr>
              <a:spLocks noChangeArrowheads="1"/>
            </p:cNvSpPr>
            <p:nvPr/>
          </p:nvSpPr>
          <p:spPr bwMode="auto">
            <a:xfrm>
              <a:off x="3943" y="2351"/>
              <a:ext cx="430"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3</a:t>
              </a:r>
            </a:p>
          </p:txBody>
        </p:sp>
      </p:grpSp>
      <p:grpSp>
        <p:nvGrpSpPr>
          <p:cNvPr id="293120" name="Group 256"/>
          <p:cNvGrpSpPr>
            <a:grpSpLocks/>
          </p:cNvGrpSpPr>
          <p:nvPr/>
        </p:nvGrpSpPr>
        <p:grpSpPr bwMode="auto">
          <a:xfrm>
            <a:off x="4205288" y="3732213"/>
            <a:ext cx="2054225" cy="3105150"/>
            <a:chOff x="2649" y="2351"/>
            <a:chExt cx="1294" cy="1956"/>
          </a:xfrm>
        </p:grpSpPr>
        <p:sp>
          <p:nvSpPr>
            <p:cNvPr id="64591" name="Rectangle 257"/>
            <p:cNvSpPr>
              <a:spLocks noChangeArrowheads="1"/>
            </p:cNvSpPr>
            <p:nvPr/>
          </p:nvSpPr>
          <p:spPr bwMode="auto">
            <a:xfrm>
              <a:off x="3513" y="2351"/>
              <a:ext cx="430"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15</a:t>
              </a:r>
            </a:p>
          </p:txBody>
        </p:sp>
        <p:sp>
          <p:nvSpPr>
            <p:cNvPr id="64592" name="Rectangle 258"/>
            <p:cNvSpPr>
              <a:spLocks noChangeArrowheads="1"/>
            </p:cNvSpPr>
            <p:nvPr/>
          </p:nvSpPr>
          <p:spPr bwMode="auto">
            <a:xfrm>
              <a:off x="3083" y="2351"/>
              <a:ext cx="430"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5</a:t>
              </a:r>
            </a:p>
          </p:txBody>
        </p:sp>
        <p:sp>
          <p:nvSpPr>
            <p:cNvPr id="64593" name="Rectangle 259"/>
            <p:cNvSpPr>
              <a:spLocks noChangeArrowheads="1"/>
            </p:cNvSpPr>
            <p:nvPr/>
          </p:nvSpPr>
          <p:spPr bwMode="auto">
            <a:xfrm>
              <a:off x="2649" y="2351"/>
              <a:ext cx="434"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1</a:t>
              </a:r>
            </a:p>
          </p:txBody>
        </p:sp>
      </p:grpSp>
      <p:grpSp>
        <p:nvGrpSpPr>
          <p:cNvPr id="293124" name="Group 260"/>
          <p:cNvGrpSpPr>
            <a:grpSpLocks/>
          </p:cNvGrpSpPr>
          <p:nvPr/>
        </p:nvGrpSpPr>
        <p:grpSpPr bwMode="auto">
          <a:xfrm>
            <a:off x="2152650" y="3732213"/>
            <a:ext cx="2052638" cy="3105150"/>
            <a:chOff x="1356" y="2351"/>
            <a:chExt cx="1293" cy="1956"/>
          </a:xfrm>
        </p:grpSpPr>
        <p:sp>
          <p:nvSpPr>
            <p:cNvPr id="64588" name="Rectangle 261"/>
            <p:cNvSpPr>
              <a:spLocks noChangeArrowheads="1"/>
            </p:cNvSpPr>
            <p:nvPr/>
          </p:nvSpPr>
          <p:spPr bwMode="auto">
            <a:xfrm>
              <a:off x="2219" y="2351"/>
              <a:ext cx="430"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5</a:t>
              </a:r>
            </a:p>
          </p:txBody>
        </p:sp>
        <p:sp>
          <p:nvSpPr>
            <p:cNvPr id="64589" name="Rectangle 262"/>
            <p:cNvSpPr>
              <a:spLocks noChangeArrowheads="1"/>
            </p:cNvSpPr>
            <p:nvPr/>
          </p:nvSpPr>
          <p:spPr bwMode="auto">
            <a:xfrm>
              <a:off x="1789" y="2351"/>
              <a:ext cx="430"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0</a:t>
              </a:r>
            </a:p>
          </p:txBody>
        </p:sp>
        <p:sp>
          <p:nvSpPr>
            <p:cNvPr id="64590" name="Rectangle 263"/>
            <p:cNvSpPr>
              <a:spLocks noChangeArrowheads="1"/>
            </p:cNvSpPr>
            <p:nvPr/>
          </p:nvSpPr>
          <p:spPr bwMode="auto">
            <a:xfrm>
              <a:off x="1356" y="2351"/>
              <a:ext cx="433" cy="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800">
                  <a:latin typeface="Times New Roman" panose="02020603050405020304" pitchFamily="18" charset="0"/>
                </a:rPr>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93124"/>
                                        </p:tgtEl>
                                        <p:attrNameLst>
                                          <p:attrName>style.visibility</p:attrName>
                                        </p:attrNameLst>
                                      </p:cBhvr>
                                      <p:to>
                                        <p:strVal val="visible"/>
                                      </p:to>
                                    </p:set>
                                    <p:animEffect transition="in" filter="checkerboard(across)">
                                      <p:cBhvr>
                                        <p:cTn id="7" dur="500"/>
                                        <p:tgtEl>
                                          <p:spTgt spid="293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93120"/>
                                        </p:tgtEl>
                                        <p:attrNameLst>
                                          <p:attrName>style.visibility</p:attrName>
                                        </p:attrNameLst>
                                      </p:cBhvr>
                                      <p:to>
                                        <p:strVal val="visible"/>
                                      </p:to>
                                    </p:set>
                                    <p:animEffect transition="in" filter="checkerboard(across)">
                                      <p:cBhvr>
                                        <p:cTn id="12" dur="500"/>
                                        <p:tgtEl>
                                          <p:spTgt spid="2931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93116"/>
                                        </p:tgtEl>
                                        <p:attrNameLst>
                                          <p:attrName>style.visibility</p:attrName>
                                        </p:attrNameLst>
                                      </p:cBhvr>
                                      <p:to>
                                        <p:strVal val="visible"/>
                                      </p:to>
                                    </p:set>
                                    <p:animEffect transition="in" filter="checkerboard(across)">
                                      <p:cBhvr>
                                        <p:cTn id="17" dur="500"/>
                                        <p:tgtEl>
                                          <p:spTgt spid="2931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3115"/>
                                        </p:tgtEl>
                                        <p:attrNameLst>
                                          <p:attrName>style.visibility</p:attrName>
                                        </p:attrNameLst>
                                      </p:cBhvr>
                                      <p:to>
                                        <p:strVal val="visible"/>
                                      </p:to>
                                    </p:set>
                                    <p:animEffect transition="in" filter="checkerboard(across)">
                                      <p:cBhvr>
                                        <p:cTn id="22" dur="500"/>
                                        <p:tgtEl>
                                          <p:spTgt spid="293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115"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525463"/>
            <a:ext cx="7772400" cy="1311275"/>
          </a:xfrm>
        </p:spPr>
        <p:txBody>
          <a:bodyPr/>
          <a:lstStyle/>
          <a:p>
            <a:pPr eaLnBrk="1" hangingPunct="1"/>
            <a:r>
              <a:rPr lang="ja-JP" altLang="en-US" sz="3600"/>
              <a:t>スケジューリングの例</a:t>
            </a:r>
            <a:br>
              <a:rPr lang="ja-JP" altLang="en-US"/>
            </a:br>
            <a:r>
              <a:rPr lang="ja-JP" altLang="en-US"/>
              <a:t>ラウンドロビンの場合</a:t>
            </a:r>
          </a:p>
        </p:txBody>
      </p:sp>
      <p:graphicFrame>
        <p:nvGraphicFramePr>
          <p:cNvPr id="294915" name="Group 3"/>
          <p:cNvGraphicFramePr>
            <a:graphicFrameLocks noGrp="1"/>
          </p:cNvGraphicFramePr>
          <p:nvPr/>
        </p:nvGraphicFramePr>
        <p:xfrm>
          <a:off x="228600" y="228600"/>
          <a:ext cx="1676400" cy="2066924"/>
        </p:xfrm>
        <a:graphic>
          <a:graphicData uri="http://schemas.openxmlformats.org/drawingml/2006/table">
            <a:tbl>
              <a:tblPr/>
              <a:tblGrid>
                <a:gridCol w="814388">
                  <a:extLst>
                    <a:ext uri="{9D8B030D-6E8A-4147-A177-3AD203B41FA5}">
                      <a16:colId xmlns:a16="http://schemas.microsoft.com/office/drawing/2014/main" val="20000"/>
                    </a:ext>
                  </a:extLst>
                </a:gridCol>
                <a:gridCol w="862012">
                  <a:extLst>
                    <a:ext uri="{9D8B030D-6E8A-4147-A177-3AD203B41FA5}">
                      <a16:colId xmlns:a16="http://schemas.microsoft.com/office/drawing/2014/main" val="20001"/>
                    </a:ext>
                  </a:extLst>
                </a:gridCol>
              </a:tblGrid>
              <a:tr h="6950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セス</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時間</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5556" name="Text Box 191"/>
          <p:cNvSpPr txBox="1">
            <a:spLocks noChangeArrowheads="1"/>
          </p:cNvSpPr>
          <p:nvPr/>
        </p:nvSpPr>
        <p:spPr bwMode="auto">
          <a:xfrm>
            <a:off x="533400" y="2540000"/>
            <a:ext cx="44846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1→2→3の順で到着した場合</a:t>
            </a:r>
          </a:p>
        </p:txBody>
      </p:sp>
      <p:sp>
        <p:nvSpPr>
          <p:cNvPr id="65557" name="Text Box 192"/>
          <p:cNvSpPr txBox="1">
            <a:spLocks noChangeArrowheads="1"/>
          </p:cNvSpPr>
          <p:nvPr/>
        </p:nvSpPr>
        <p:spPr bwMode="auto">
          <a:xfrm>
            <a:off x="5486400" y="1828800"/>
            <a:ext cx="3013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(タイムスライス : 4)</a:t>
            </a:r>
          </a:p>
        </p:txBody>
      </p:sp>
      <p:grpSp>
        <p:nvGrpSpPr>
          <p:cNvPr id="295126" name="Group 214"/>
          <p:cNvGrpSpPr>
            <a:grpSpLocks/>
          </p:cNvGrpSpPr>
          <p:nvPr/>
        </p:nvGrpSpPr>
        <p:grpSpPr bwMode="auto">
          <a:xfrm>
            <a:off x="609600" y="3200400"/>
            <a:ext cx="1122363" cy="1066800"/>
            <a:chOff x="336" y="2208"/>
            <a:chExt cx="707" cy="672"/>
          </a:xfrm>
        </p:grpSpPr>
        <p:sp>
          <p:nvSpPr>
            <p:cNvPr id="65620" name="Rectangle 193"/>
            <p:cNvSpPr>
              <a:spLocks noChangeArrowheads="1"/>
            </p:cNvSpPr>
            <p:nvPr/>
          </p:nvSpPr>
          <p:spPr bwMode="auto">
            <a:xfrm>
              <a:off x="432" y="2544"/>
              <a:ext cx="528"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65621" name="Text Box 194"/>
            <p:cNvSpPr txBox="1">
              <a:spLocks noChangeArrowheads="1"/>
            </p:cNvSpPr>
            <p:nvPr/>
          </p:nvSpPr>
          <p:spPr bwMode="auto">
            <a:xfrm>
              <a:off x="336" y="2208"/>
              <a:ext cx="19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a:t>
              </a:r>
            </a:p>
          </p:txBody>
        </p:sp>
        <p:sp>
          <p:nvSpPr>
            <p:cNvPr id="65622" name="Text Box 195"/>
            <p:cNvSpPr txBox="1">
              <a:spLocks noChangeArrowheads="1"/>
            </p:cNvSpPr>
            <p:nvPr/>
          </p:nvSpPr>
          <p:spPr bwMode="auto">
            <a:xfrm>
              <a:off x="864" y="2208"/>
              <a:ext cx="17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4</a:t>
              </a:r>
            </a:p>
          </p:txBody>
        </p:sp>
      </p:grpSp>
      <p:grpSp>
        <p:nvGrpSpPr>
          <p:cNvPr id="295127" name="Group 215"/>
          <p:cNvGrpSpPr>
            <a:grpSpLocks/>
          </p:cNvGrpSpPr>
          <p:nvPr/>
        </p:nvGrpSpPr>
        <p:grpSpPr bwMode="auto">
          <a:xfrm>
            <a:off x="1600200" y="3200400"/>
            <a:ext cx="969963" cy="1066800"/>
            <a:chOff x="960" y="2208"/>
            <a:chExt cx="611" cy="672"/>
          </a:xfrm>
        </p:grpSpPr>
        <p:sp>
          <p:nvSpPr>
            <p:cNvPr id="65618" name="Rectangle 196"/>
            <p:cNvSpPr>
              <a:spLocks noChangeArrowheads="1"/>
            </p:cNvSpPr>
            <p:nvPr/>
          </p:nvSpPr>
          <p:spPr bwMode="auto">
            <a:xfrm>
              <a:off x="960" y="2544"/>
              <a:ext cx="528"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65619" name="Text Box 197"/>
            <p:cNvSpPr txBox="1">
              <a:spLocks noChangeArrowheads="1"/>
            </p:cNvSpPr>
            <p:nvPr/>
          </p:nvSpPr>
          <p:spPr bwMode="auto">
            <a:xfrm>
              <a:off x="1392" y="2208"/>
              <a:ext cx="17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8</a:t>
              </a:r>
            </a:p>
          </p:txBody>
        </p:sp>
      </p:grpSp>
      <p:grpSp>
        <p:nvGrpSpPr>
          <p:cNvPr id="295128" name="Group 216"/>
          <p:cNvGrpSpPr>
            <a:grpSpLocks/>
          </p:cNvGrpSpPr>
          <p:nvPr/>
        </p:nvGrpSpPr>
        <p:grpSpPr bwMode="auto">
          <a:xfrm>
            <a:off x="2438400" y="3200400"/>
            <a:ext cx="1277938" cy="1066800"/>
            <a:chOff x="1488" y="2208"/>
            <a:chExt cx="805" cy="672"/>
          </a:xfrm>
        </p:grpSpPr>
        <p:sp>
          <p:nvSpPr>
            <p:cNvPr id="65616" name="Rectangle 198"/>
            <p:cNvSpPr>
              <a:spLocks noChangeArrowheads="1"/>
            </p:cNvSpPr>
            <p:nvPr/>
          </p:nvSpPr>
          <p:spPr bwMode="auto">
            <a:xfrm>
              <a:off x="1488"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617" name="Text Box 199"/>
            <p:cNvSpPr txBox="1">
              <a:spLocks noChangeArrowheads="1"/>
            </p:cNvSpPr>
            <p:nvPr/>
          </p:nvSpPr>
          <p:spPr bwMode="auto">
            <a:xfrm>
              <a:off x="187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12</a:t>
              </a:r>
            </a:p>
          </p:txBody>
        </p:sp>
      </p:grpSp>
      <p:grpSp>
        <p:nvGrpSpPr>
          <p:cNvPr id="295130" name="Group 218"/>
          <p:cNvGrpSpPr>
            <a:grpSpLocks/>
          </p:cNvGrpSpPr>
          <p:nvPr/>
        </p:nvGrpSpPr>
        <p:grpSpPr bwMode="auto">
          <a:xfrm>
            <a:off x="3276600" y="3200400"/>
            <a:ext cx="1125538" cy="1066800"/>
            <a:chOff x="2016" y="2208"/>
            <a:chExt cx="709" cy="672"/>
          </a:xfrm>
        </p:grpSpPr>
        <p:sp>
          <p:nvSpPr>
            <p:cNvPr id="65614" name="Rectangle 200"/>
            <p:cNvSpPr>
              <a:spLocks noChangeArrowheads="1"/>
            </p:cNvSpPr>
            <p:nvPr/>
          </p:nvSpPr>
          <p:spPr bwMode="auto">
            <a:xfrm>
              <a:off x="2016" y="2544"/>
              <a:ext cx="528"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65615" name="Text Box 201"/>
            <p:cNvSpPr txBox="1">
              <a:spLocks noChangeArrowheads="1"/>
            </p:cNvSpPr>
            <p:nvPr/>
          </p:nvSpPr>
          <p:spPr bwMode="auto">
            <a:xfrm>
              <a:off x="2352" y="2208"/>
              <a:ext cx="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16</a:t>
              </a:r>
            </a:p>
          </p:txBody>
        </p:sp>
      </p:grpSp>
      <p:grpSp>
        <p:nvGrpSpPr>
          <p:cNvPr id="295129" name="Group 217"/>
          <p:cNvGrpSpPr>
            <a:grpSpLocks/>
          </p:cNvGrpSpPr>
          <p:nvPr/>
        </p:nvGrpSpPr>
        <p:grpSpPr bwMode="auto">
          <a:xfrm>
            <a:off x="4114800" y="3200400"/>
            <a:ext cx="592138" cy="1066800"/>
            <a:chOff x="2544" y="2208"/>
            <a:chExt cx="373" cy="672"/>
          </a:xfrm>
        </p:grpSpPr>
        <p:sp>
          <p:nvSpPr>
            <p:cNvPr id="65612" name="Rectangle 202"/>
            <p:cNvSpPr>
              <a:spLocks noChangeArrowheads="1"/>
            </p:cNvSpPr>
            <p:nvPr/>
          </p:nvSpPr>
          <p:spPr bwMode="auto">
            <a:xfrm>
              <a:off x="2544" y="2544"/>
              <a:ext cx="144"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65613" name="Text Box 203"/>
            <p:cNvSpPr txBox="1">
              <a:spLocks noChangeArrowheads="1"/>
            </p:cNvSpPr>
            <p:nvPr/>
          </p:nvSpPr>
          <p:spPr bwMode="auto">
            <a:xfrm>
              <a:off x="2544" y="2208"/>
              <a:ext cx="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17</a:t>
              </a:r>
            </a:p>
          </p:txBody>
        </p:sp>
      </p:grpSp>
      <p:grpSp>
        <p:nvGrpSpPr>
          <p:cNvPr id="295132" name="Group 220"/>
          <p:cNvGrpSpPr>
            <a:grpSpLocks/>
          </p:cNvGrpSpPr>
          <p:nvPr/>
        </p:nvGrpSpPr>
        <p:grpSpPr bwMode="auto">
          <a:xfrm>
            <a:off x="4343400" y="3200400"/>
            <a:ext cx="1277938" cy="1066800"/>
            <a:chOff x="2688" y="2208"/>
            <a:chExt cx="805" cy="672"/>
          </a:xfrm>
        </p:grpSpPr>
        <p:sp>
          <p:nvSpPr>
            <p:cNvPr id="65610" name="Rectangle 204"/>
            <p:cNvSpPr>
              <a:spLocks noChangeArrowheads="1"/>
            </p:cNvSpPr>
            <p:nvPr/>
          </p:nvSpPr>
          <p:spPr bwMode="auto">
            <a:xfrm>
              <a:off x="2688"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611" name="Text Box 205"/>
            <p:cNvSpPr txBox="1">
              <a:spLocks noChangeArrowheads="1"/>
            </p:cNvSpPr>
            <p:nvPr/>
          </p:nvSpPr>
          <p:spPr bwMode="auto">
            <a:xfrm>
              <a:off x="307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21</a:t>
              </a:r>
            </a:p>
          </p:txBody>
        </p:sp>
      </p:grpSp>
      <p:grpSp>
        <p:nvGrpSpPr>
          <p:cNvPr id="295131" name="Group 219"/>
          <p:cNvGrpSpPr>
            <a:grpSpLocks/>
          </p:cNvGrpSpPr>
          <p:nvPr/>
        </p:nvGrpSpPr>
        <p:grpSpPr bwMode="auto">
          <a:xfrm>
            <a:off x="5181600" y="3200400"/>
            <a:ext cx="820738" cy="1066800"/>
            <a:chOff x="3216" y="2208"/>
            <a:chExt cx="517" cy="672"/>
          </a:xfrm>
        </p:grpSpPr>
        <p:sp>
          <p:nvSpPr>
            <p:cNvPr id="65608" name="Rectangle 206"/>
            <p:cNvSpPr>
              <a:spLocks noChangeArrowheads="1"/>
            </p:cNvSpPr>
            <p:nvPr/>
          </p:nvSpPr>
          <p:spPr bwMode="auto">
            <a:xfrm>
              <a:off x="3216" y="2544"/>
              <a:ext cx="240"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65609" name="Text Box 207"/>
            <p:cNvSpPr txBox="1">
              <a:spLocks noChangeArrowheads="1"/>
            </p:cNvSpPr>
            <p:nvPr/>
          </p:nvSpPr>
          <p:spPr bwMode="auto">
            <a:xfrm>
              <a:off x="331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23</a:t>
              </a:r>
            </a:p>
          </p:txBody>
        </p:sp>
      </p:grpSp>
      <p:grpSp>
        <p:nvGrpSpPr>
          <p:cNvPr id="295133" name="Group 221"/>
          <p:cNvGrpSpPr>
            <a:grpSpLocks/>
          </p:cNvGrpSpPr>
          <p:nvPr/>
        </p:nvGrpSpPr>
        <p:grpSpPr bwMode="auto">
          <a:xfrm>
            <a:off x="5562600" y="3200400"/>
            <a:ext cx="1277938" cy="1066800"/>
            <a:chOff x="3456" y="2208"/>
            <a:chExt cx="805" cy="672"/>
          </a:xfrm>
        </p:grpSpPr>
        <p:sp>
          <p:nvSpPr>
            <p:cNvPr id="65606" name="Rectangle 208"/>
            <p:cNvSpPr>
              <a:spLocks noChangeArrowheads="1"/>
            </p:cNvSpPr>
            <p:nvPr/>
          </p:nvSpPr>
          <p:spPr bwMode="auto">
            <a:xfrm>
              <a:off x="3456"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607" name="Text Box 209"/>
            <p:cNvSpPr txBox="1">
              <a:spLocks noChangeArrowheads="1"/>
            </p:cNvSpPr>
            <p:nvPr/>
          </p:nvSpPr>
          <p:spPr bwMode="auto">
            <a:xfrm>
              <a:off x="3840"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27</a:t>
              </a:r>
            </a:p>
          </p:txBody>
        </p:sp>
      </p:grpSp>
      <p:grpSp>
        <p:nvGrpSpPr>
          <p:cNvPr id="295134" name="Group 222"/>
          <p:cNvGrpSpPr>
            <a:grpSpLocks/>
          </p:cNvGrpSpPr>
          <p:nvPr/>
        </p:nvGrpSpPr>
        <p:grpSpPr bwMode="auto">
          <a:xfrm>
            <a:off x="6400800" y="3200400"/>
            <a:ext cx="1277938" cy="1066800"/>
            <a:chOff x="3984" y="2208"/>
            <a:chExt cx="805" cy="672"/>
          </a:xfrm>
        </p:grpSpPr>
        <p:sp>
          <p:nvSpPr>
            <p:cNvPr id="65604" name="Rectangle 210"/>
            <p:cNvSpPr>
              <a:spLocks noChangeArrowheads="1"/>
            </p:cNvSpPr>
            <p:nvPr/>
          </p:nvSpPr>
          <p:spPr bwMode="auto">
            <a:xfrm>
              <a:off x="3984"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605" name="Text Box 211"/>
            <p:cNvSpPr txBox="1">
              <a:spLocks noChangeArrowheads="1"/>
            </p:cNvSpPr>
            <p:nvPr/>
          </p:nvSpPr>
          <p:spPr bwMode="auto">
            <a:xfrm>
              <a:off x="4368"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31</a:t>
              </a:r>
            </a:p>
          </p:txBody>
        </p:sp>
      </p:grpSp>
      <p:grpSp>
        <p:nvGrpSpPr>
          <p:cNvPr id="295135" name="Group 223"/>
          <p:cNvGrpSpPr>
            <a:grpSpLocks/>
          </p:cNvGrpSpPr>
          <p:nvPr/>
        </p:nvGrpSpPr>
        <p:grpSpPr bwMode="auto">
          <a:xfrm>
            <a:off x="7239000" y="3200400"/>
            <a:ext cx="1277938" cy="1066800"/>
            <a:chOff x="4512" y="2208"/>
            <a:chExt cx="805" cy="672"/>
          </a:xfrm>
        </p:grpSpPr>
        <p:sp>
          <p:nvSpPr>
            <p:cNvPr id="65602" name="Rectangle 212"/>
            <p:cNvSpPr>
              <a:spLocks noChangeArrowheads="1"/>
            </p:cNvSpPr>
            <p:nvPr/>
          </p:nvSpPr>
          <p:spPr bwMode="auto">
            <a:xfrm>
              <a:off x="4512"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603" name="Text Box 213"/>
            <p:cNvSpPr txBox="1">
              <a:spLocks noChangeArrowheads="1"/>
            </p:cNvSpPr>
            <p:nvPr/>
          </p:nvSpPr>
          <p:spPr bwMode="auto">
            <a:xfrm>
              <a:off x="4896"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35</a:t>
              </a:r>
            </a:p>
          </p:txBody>
        </p:sp>
      </p:grpSp>
      <p:sp>
        <p:nvSpPr>
          <p:cNvPr id="65568" name="Text Box 242"/>
          <p:cNvSpPr txBox="1">
            <a:spLocks noChangeArrowheads="1"/>
          </p:cNvSpPr>
          <p:nvPr/>
        </p:nvSpPr>
        <p:spPr bwMode="auto">
          <a:xfrm>
            <a:off x="533400" y="4648200"/>
            <a:ext cx="44846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3→1→2の順で到着した場合</a:t>
            </a:r>
          </a:p>
        </p:txBody>
      </p:sp>
      <p:grpSp>
        <p:nvGrpSpPr>
          <p:cNvPr id="295186" name="Group 274"/>
          <p:cNvGrpSpPr>
            <a:grpSpLocks/>
          </p:cNvGrpSpPr>
          <p:nvPr/>
        </p:nvGrpSpPr>
        <p:grpSpPr bwMode="auto">
          <a:xfrm>
            <a:off x="609600" y="5308600"/>
            <a:ext cx="1122363" cy="1066800"/>
            <a:chOff x="384" y="3216"/>
            <a:chExt cx="707" cy="672"/>
          </a:xfrm>
        </p:grpSpPr>
        <p:sp>
          <p:nvSpPr>
            <p:cNvPr id="65599" name="Rectangle 244"/>
            <p:cNvSpPr>
              <a:spLocks noChangeArrowheads="1"/>
            </p:cNvSpPr>
            <p:nvPr/>
          </p:nvSpPr>
          <p:spPr bwMode="auto">
            <a:xfrm>
              <a:off x="480" y="3552"/>
              <a:ext cx="528" cy="336"/>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600" name="Text Box 245"/>
            <p:cNvSpPr txBox="1">
              <a:spLocks noChangeArrowheads="1"/>
            </p:cNvSpPr>
            <p:nvPr/>
          </p:nvSpPr>
          <p:spPr bwMode="auto">
            <a:xfrm>
              <a:off x="384" y="3216"/>
              <a:ext cx="19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a:t>
              </a:r>
            </a:p>
          </p:txBody>
        </p:sp>
        <p:sp>
          <p:nvSpPr>
            <p:cNvPr id="65601" name="Text Box 246"/>
            <p:cNvSpPr txBox="1">
              <a:spLocks noChangeArrowheads="1"/>
            </p:cNvSpPr>
            <p:nvPr/>
          </p:nvSpPr>
          <p:spPr bwMode="auto">
            <a:xfrm>
              <a:off x="912" y="3216"/>
              <a:ext cx="17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4</a:t>
              </a:r>
            </a:p>
          </p:txBody>
        </p:sp>
      </p:grpSp>
      <p:grpSp>
        <p:nvGrpSpPr>
          <p:cNvPr id="295187" name="Group 275"/>
          <p:cNvGrpSpPr>
            <a:grpSpLocks/>
          </p:cNvGrpSpPr>
          <p:nvPr/>
        </p:nvGrpSpPr>
        <p:grpSpPr bwMode="auto">
          <a:xfrm>
            <a:off x="1600200" y="5308600"/>
            <a:ext cx="969963" cy="1066800"/>
            <a:chOff x="1008" y="3216"/>
            <a:chExt cx="611" cy="672"/>
          </a:xfrm>
        </p:grpSpPr>
        <p:sp>
          <p:nvSpPr>
            <p:cNvPr id="65597" name="Rectangle 248"/>
            <p:cNvSpPr>
              <a:spLocks noChangeArrowheads="1"/>
            </p:cNvSpPr>
            <p:nvPr/>
          </p:nvSpPr>
          <p:spPr bwMode="auto">
            <a:xfrm>
              <a:off x="1008" y="3552"/>
              <a:ext cx="528"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65598" name="Text Box 249"/>
            <p:cNvSpPr txBox="1">
              <a:spLocks noChangeArrowheads="1"/>
            </p:cNvSpPr>
            <p:nvPr/>
          </p:nvSpPr>
          <p:spPr bwMode="auto">
            <a:xfrm>
              <a:off x="1440" y="3216"/>
              <a:ext cx="17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8</a:t>
              </a:r>
            </a:p>
          </p:txBody>
        </p:sp>
      </p:grpSp>
      <p:grpSp>
        <p:nvGrpSpPr>
          <p:cNvPr id="295188" name="Group 276"/>
          <p:cNvGrpSpPr>
            <a:grpSpLocks/>
          </p:cNvGrpSpPr>
          <p:nvPr/>
        </p:nvGrpSpPr>
        <p:grpSpPr bwMode="auto">
          <a:xfrm>
            <a:off x="2438400" y="5308600"/>
            <a:ext cx="1277938" cy="1066800"/>
            <a:chOff x="1536" y="3216"/>
            <a:chExt cx="805" cy="672"/>
          </a:xfrm>
        </p:grpSpPr>
        <p:sp>
          <p:nvSpPr>
            <p:cNvPr id="65595" name="Rectangle 251"/>
            <p:cNvSpPr>
              <a:spLocks noChangeArrowheads="1"/>
            </p:cNvSpPr>
            <p:nvPr/>
          </p:nvSpPr>
          <p:spPr bwMode="auto">
            <a:xfrm>
              <a:off x="1536" y="3552"/>
              <a:ext cx="528"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65596" name="Text Box 252"/>
            <p:cNvSpPr txBox="1">
              <a:spLocks noChangeArrowheads="1"/>
            </p:cNvSpPr>
            <p:nvPr/>
          </p:nvSpPr>
          <p:spPr bwMode="auto">
            <a:xfrm>
              <a:off x="1920" y="3216"/>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12</a:t>
              </a:r>
            </a:p>
          </p:txBody>
        </p:sp>
      </p:grpSp>
      <p:grpSp>
        <p:nvGrpSpPr>
          <p:cNvPr id="295189" name="Group 277"/>
          <p:cNvGrpSpPr>
            <a:grpSpLocks/>
          </p:cNvGrpSpPr>
          <p:nvPr/>
        </p:nvGrpSpPr>
        <p:grpSpPr bwMode="auto">
          <a:xfrm>
            <a:off x="3276600" y="5308600"/>
            <a:ext cx="1125538" cy="1066800"/>
            <a:chOff x="2064" y="3216"/>
            <a:chExt cx="709" cy="672"/>
          </a:xfrm>
        </p:grpSpPr>
        <p:sp>
          <p:nvSpPr>
            <p:cNvPr id="65593" name="Rectangle 254"/>
            <p:cNvSpPr>
              <a:spLocks noChangeArrowheads="1"/>
            </p:cNvSpPr>
            <p:nvPr/>
          </p:nvSpPr>
          <p:spPr bwMode="auto">
            <a:xfrm>
              <a:off x="2064" y="3552"/>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594" name="Text Box 255"/>
            <p:cNvSpPr txBox="1">
              <a:spLocks noChangeArrowheads="1"/>
            </p:cNvSpPr>
            <p:nvPr/>
          </p:nvSpPr>
          <p:spPr bwMode="auto">
            <a:xfrm>
              <a:off x="2400" y="3216"/>
              <a:ext cx="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16</a:t>
              </a:r>
            </a:p>
          </p:txBody>
        </p:sp>
      </p:grpSp>
      <p:grpSp>
        <p:nvGrpSpPr>
          <p:cNvPr id="295190" name="Group 278"/>
          <p:cNvGrpSpPr>
            <a:grpSpLocks/>
          </p:cNvGrpSpPr>
          <p:nvPr/>
        </p:nvGrpSpPr>
        <p:grpSpPr bwMode="auto">
          <a:xfrm>
            <a:off x="4114800" y="5308600"/>
            <a:ext cx="1125538" cy="1066800"/>
            <a:chOff x="2016" y="2208"/>
            <a:chExt cx="709" cy="672"/>
          </a:xfrm>
        </p:grpSpPr>
        <p:sp>
          <p:nvSpPr>
            <p:cNvPr id="65591" name="Rectangle 279"/>
            <p:cNvSpPr>
              <a:spLocks noChangeArrowheads="1"/>
            </p:cNvSpPr>
            <p:nvPr/>
          </p:nvSpPr>
          <p:spPr bwMode="auto">
            <a:xfrm>
              <a:off x="2016" y="2544"/>
              <a:ext cx="528"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65592" name="Text Box 280"/>
            <p:cNvSpPr txBox="1">
              <a:spLocks noChangeArrowheads="1"/>
            </p:cNvSpPr>
            <p:nvPr/>
          </p:nvSpPr>
          <p:spPr bwMode="auto">
            <a:xfrm>
              <a:off x="2352" y="2208"/>
              <a:ext cx="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20</a:t>
              </a:r>
            </a:p>
          </p:txBody>
        </p:sp>
      </p:grpSp>
      <p:grpSp>
        <p:nvGrpSpPr>
          <p:cNvPr id="295193" name="Group 281"/>
          <p:cNvGrpSpPr>
            <a:grpSpLocks/>
          </p:cNvGrpSpPr>
          <p:nvPr/>
        </p:nvGrpSpPr>
        <p:grpSpPr bwMode="auto">
          <a:xfrm>
            <a:off x="4953000" y="5308600"/>
            <a:ext cx="592138" cy="1066800"/>
            <a:chOff x="2544" y="2208"/>
            <a:chExt cx="373" cy="672"/>
          </a:xfrm>
        </p:grpSpPr>
        <p:sp>
          <p:nvSpPr>
            <p:cNvPr id="65589" name="Rectangle 282"/>
            <p:cNvSpPr>
              <a:spLocks noChangeArrowheads="1"/>
            </p:cNvSpPr>
            <p:nvPr/>
          </p:nvSpPr>
          <p:spPr bwMode="auto">
            <a:xfrm>
              <a:off x="2544" y="2544"/>
              <a:ext cx="144" cy="336"/>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2</a:t>
              </a:r>
            </a:p>
          </p:txBody>
        </p:sp>
        <p:sp>
          <p:nvSpPr>
            <p:cNvPr id="65590" name="Text Box 283"/>
            <p:cNvSpPr txBox="1">
              <a:spLocks noChangeArrowheads="1"/>
            </p:cNvSpPr>
            <p:nvPr/>
          </p:nvSpPr>
          <p:spPr bwMode="auto">
            <a:xfrm>
              <a:off x="2544" y="2208"/>
              <a:ext cx="37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21</a:t>
              </a:r>
            </a:p>
          </p:txBody>
        </p:sp>
      </p:grpSp>
      <p:grpSp>
        <p:nvGrpSpPr>
          <p:cNvPr id="295196" name="Group 284"/>
          <p:cNvGrpSpPr>
            <a:grpSpLocks/>
          </p:cNvGrpSpPr>
          <p:nvPr/>
        </p:nvGrpSpPr>
        <p:grpSpPr bwMode="auto">
          <a:xfrm>
            <a:off x="5181600" y="5308600"/>
            <a:ext cx="1277938" cy="1066800"/>
            <a:chOff x="2688" y="2208"/>
            <a:chExt cx="805" cy="672"/>
          </a:xfrm>
        </p:grpSpPr>
        <p:sp>
          <p:nvSpPr>
            <p:cNvPr id="65587" name="Rectangle 285"/>
            <p:cNvSpPr>
              <a:spLocks noChangeArrowheads="1"/>
            </p:cNvSpPr>
            <p:nvPr/>
          </p:nvSpPr>
          <p:spPr bwMode="auto">
            <a:xfrm>
              <a:off x="2688"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588" name="Text Box 286"/>
            <p:cNvSpPr txBox="1">
              <a:spLocks noChangeArrowheads="1"/>
            </p:cNvSpPr>
            <p:nvPr/>
          </p:nvSpPr>
          <p:spPr bwMode="auto">
            <a:xfrm>
              <a:off x="307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25</a:t>
              </a:r>
            </a:p>
          </p:txBody>
        </p:sp>
      </p:grpSp>
      <p:grpSp>
        <p:nvGrpSpPr>
          <p:cNvPr id="295199" name="Group 287"/>
          <p:cNvGrpSpPr>
            <a:grpSpLocks/>
          </p:cNvGrpSpPr>
          <p:nvPr/>
        </p:nvGrpSpPr>
        <p:grpSpPr bwMode="auto">
          <a:xfrm>
            <a:off x="6019800" y="5308600"/>
            <a:ext cx="820738" cy="1066800"/>
            <a:chOff x="3216" y="2208"/>
            <a:chExt cx="517" cy="672"/>
          </a:xfrm>
        </p:grpSpPr>
        <p:sp>
          <p:nvSpPr>
            <p:cNvPr id="65585" name="Rectangle 288"/>
            <p:cNvSpPr>
              <a:spLocks noChangeArrowheads="1"/>
            </p:cNvSpPr>
            <p:nvPr/>
          </p:nvSpPr>
          <p:spPr bwMode="auto">
            <a:xfrm>
              <a:off x="3216" y="2544"/>
              <a:ext cx="240" cy="336"/>
            </a:xfrm>
            <a:prstGeom prst="rect">
              <a:avLst/>
            </a:prstGeom>
            <a:solidFill>
              <a:srgbClr val="FF99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1</a:t>
              </a:r>
            </a:p>
          </p:txBody>
        </p:sp>
        <p:sp>
          <p:nvSpPr>
            <p:cNvPr id="65586" name="Text Box 289"/>
            <p:cNvSpPr txBox="1">
              <a:spLocks noChangeArrowheads="1"/>
            </p:cNvSpPr>
            <p:nvPr/>
          </p:nvSpPr>
          <p:spPr bwMode="auto">
            <a:xfrm>
              <a:off x="3312"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27</a:t>
              </a:r>
            </a:p>
          </p:txBody>
        </p:sp>
      </p:grpSp>
      <p:grpSp>
        <p:nvGrpSpPr>
          <p:cNvPr id="295202" name="Group 290"/>
          <p:cNvGrpSpPr>
            <a:grpSpLocks/>
          </p:cNvGrpSpPr>
          <p:nvPr/>
        </p:nvGrpSpPr>
        <p:grpSpPr bwMode="auto">
          <a:xfrm>
            <a:off x="6400800" y="5308600"/>
            <a:ext cx="1277938" cy="1066800"/>
            <a:chOff x="3984" y="2208"/>
            <a:chExt cx="805" cy="672"/>
          </a:xfrm>
        </p:grpSpPr>
        <p:sp>
          <p:nvSpPr>
            <p:cNvPr id="65583" name="Rectangle 291"/>
            <p:cNvSpPr>
              <a:spLocks noChangeArrowheads="1"/>
            </p:cNvSpPr>
            <p:nvPr/>
          </p:nvSpPr>
          <p:spPr bwMode="auto">
            <a:xfrm>
              <a:off x="3984"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584" name="Text Box 292"/>
            <p:cNvSpPr txBox="1">
              <a:spLocks noChangeArrowheads="1"/>
            </p:cNvSpPr>
            <p:nvPr/>
          </p:nvSpPr>
          <p:spPr bwMode="auto">
            <a:xfrm>
              <a:off x="4368"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31</a:t>
              </a:r>
            </a:p>
          </p:txBody>
        </p:sp>
      </p:grpSp>
      <p:grpSp>
        <p:nvGrpSpPr>
          <p:cNvPr id="295205" name="Group 293"/>
          <p:cNvGrpSpPr>
            <a:grpSpLocks/>
          </p:cNvGrpSpPr>
          <p:nvPr/>
        </p:nvGrpSpPr>
        <p:grpSpPr bwMode="auto">
          <a:xfrm>
            <a:off x="7239000" y="5308600"/>
            <a:ext cx="1277938" cy="1066800"/>
            <a:chOff x="4512" y="2208"/>
            <a:chExt cx="805" cy="672"/>
          </a:xfrm>
        </p:grpSpPr>
        <p:sp>
          <p:nvSpPr>
            <p:cNvPr id="65581" name="Rectangle 294"/>
            <p:cNvSpPr>
              <a:spLocks noChangeArrowheads="1"/>
            </p:cNvSpPr>
            <p:nvPr/>
          </p:nvSpPr>
          <p:spPr bwMode="auto">
            <a:xfrm>
              <a:off x="4512" y="2544"/>
              <a:ext cx="528" cy="336"/>
            </a:xfrm>
            <a:prstGeom prst="rect">
              <a:avLst/>
            </a:prstGeom>
            <a:solidFill>
              <a:srgbClr val="CC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solidFill>
                    <a:srgbClr val="000000"/>
                  </a:solidFill>
                </a:rPr>
                <a:t>3</a:t>
              </a:r>
            </a:p>
          </p:txBody>
        </p:sp>
        <p:sp>
          <p:nvSpPr>
            <p:cNvPr id="65582" name="Text Box 295"/>
            <p:cNvSpPr txBox="1">
              <a:spLocks noChangeArrowheads="1"/>
            </p:cNvSpPr>
            <p:nvPr/>
          </p:nvSpPr>
          <p:spPr bwMode="auto">
            <a:xfrm>
              <a:off x="4896" y="2208"/>
              <a:ext cx="42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35</a:t>
              </a:r>
            </a:p>
          </p:txBody>
        </p:sp>
      </p:grpSp>
      <p:sp>
        <p:nvSpPr>
          <p:cNvPr id="295208" name="Text Box 296"/>
          <p:cNvSpPr txBox="1">
            <a:spLocks noChangeArrowheads="1"/>
          </p:cNvSpPr>
          <p:nvPr/>
        </p:nvSpPr>
        <p:spPr bwMode="auto">
          <a:xfrm>
            <a:off x="5562600" y="2514600"/>
            <a:ext cx="27130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平均</a:t>
            </a:r>
            <a:r>
              <a:rPr lang="en-US" altLang="ja-JP" sz="2800"/>
              <a:t>TA</a:t>
            </a:r>
            <a:r>
              <a:rPr lang="ja-JP" altLang="en-US" sz="2800"/>
              <a:t>時間 : 25</a:t>
            </a:r>
          </a:p>
        </p:txBody>
      </p:sp>
      <p:sp>
        <p:nvSpPr>
          <p:cNvPr id="295209" name="Text Box 297"/>
          <p:cNvSpPr txBox="1">
            <a:spLocks noChangeArrowheads="1"/>
          </p:cNvSpPr>
          <p:nvPr/>
        </p:nvSpPr>
        <p:spPr bwMode="auto">
          <a:xfrm>
            <a:off x="5562600" y="4622800"/>
            <a:ext cx="27130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平均</a:t>
            </a:r>
            <a:r>
              <a:rPr lang="en-US" altLang="ja-JP" sz="2800"/>
              <a:t>TA</a:t>
            </a:r>
            <a:r>
              <a:rPr lang="ja-JP" altLang="en-US" sz="2800"/>
              <a:t>時間 : 28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95126"/>
                                        </p:tgtEl>
                                        <p:attrNameLst>
                                          <p:attrName>style.visibility</p:attrName>
                                        </p:attrNameLst>
                                      </p:cBhvr>
                                      <p:to>
                                        <p:strVal val="visible"/>
                                      </p:to>
                                    </p:set>
                                    <p:animEffect transition="in" filter="wipe(left)">
                                      <p:cBhvr>
                                        <p:cTn id="7" dur="500"/>
                                        <p:tgtEl>
                                          <p:spTgt spid="2951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95127"/>
                                        </p:tgtEl>
                                        <p:attrNameLst>
                                          <p:attrName>style.visibility</p:attrName>
                                        </p:attrNameLst>
                                      </p:cBhvr>
                                      <p:to>
                                        <p:strVal val="visible"/>
                                      </p:to>
                                    </p:set>
                                    <p:animEffect transition="in" filter="wipe(left)">
                                      <p:cBhvr>
                                        <p:cTn id="12" dur="500"/>
                                        <p:tgtEl>
                                          <p:spTgt spid="2951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95128"/>
                                        </p:tgtEl>
                                        <p:attrNameLst>
                                          <p:attrName>style.visibility</p:attrName>
                                        </p:attrNameLst>
                                      </p:cBhvr>
                                      <p:to>
                                        <p:strVal val="visible"/>
                                      </p:to>
                                    </p:set>
                                    <p:animEffect transition="in" filter="wipe(left)">
                                      <p:cBhvr>
                                        <p:cTn id="17" dur="500"/>
                                        <p:tgtEl>
                                          <p:spTgt spid="2951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95130"/>
                                        </p:tgtEl>
                                        <p:attrNameLst>
                                          <p:attrName>style.visibility</p:attrName>
                                        </p:attrNameLst>
                                      </p:cBhvr>
                                      <p:to>
                                        <p:strVal val="visible"/>
                                      </p:to>
                                    </p:set>
                                    <p:animEffect transition="in" filter="wipe(left)">
                                      <p:cBhvr>
                                        <p:cTn id="22" dur="500"/>
                                        <p:tgtEl>
                                          <p:spTgt spid="29513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95129"/>
                                        </p:tgtEl>
                                        <p:attrNameLst>
                                          <p:attrName>style.visibility</p:attrName>
                                        </p:attrNameLst>
                                      </p:cBhvr>
                                      <p:to>
                                        <p:strVal val="visible"/>
                                      </p:to>
                                    </p:set>
                                    <p:animEffect transition="in" filter="wipe(left)">
                                      <p:cBhvr>
                                        <p:cTn id="27" dur="500"/>
                                        <p:tgtEl>
                                          <p:spTgt spid="29512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95132"/>
                                        </p:tgtEl>
                                        <p:attrNameLst>
                                          <p:attrName>style.visibility</p:attrName>
                                        </p:attrNameLst>
                                      </p:cBhvr>
                                      <p:to>
                                        <p:strVal val="visible"/>
                                      </p:to>
                                    </p:set>
                                    <p:animEffect transition="in" filter="wipe(left)">
                                      <p:cBhvr>
                                        <p:cTn id="32" dur="500"/>
                                        <p:tgtEl>
                                          <p:spTgt spid="29513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95131"/>
                                        </p:tgtEl>
                                        <p:attrNameLst>
                                          <p:attrName>style.visibility</p:attrName>
                                        </p:attrNameLst>
                                      </p:cBhvr>
                                      <p:to>
                                        <p:strVal val="visible"/>
                                      </p:to>
                                    </p:set>
                                    <p:animEffect transition="in" filter="wipe(left)">
                                      <p:cBhvr>
                                        <p:cTn id="37" dur="500"/>
                                        <p:tgtEl>
                                          <p:spTgt spid="29513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95133"/>
                                        </p:tgtEl>
                                        <p:attrNameLst>
                                          <p:attrName>style.visibility</p:attrName>
                                        </p:attrNameLst>
                                      </p:cBhvr>
                                      <p:to>
                                        <p:strVal val="visible"/>
                                      </p:to>
                                    </p:set>
                                    <p:animEffect transition="in" filter="wipe(left)">
                                      <p:cBhvr>
                                        <p:cTn id="42" dur="500"/>
                                        <p:tgtEl>
                                          <p:spTgt spid="29513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95134"/>
                                        </p:tgtEl>
                                        <p:attrNameLst>
                                          <p:attrName>style.visibility</p:attrName>
                                        </p:attrNameLst>
                                      </p:cBhvr>
                                      <p:to>
                                        <p:strVal val="visible"/>
                                      </p:to>
                                    </p:set>
                                    <p:animEffect transition="in" filter="wipe(left)">
                                      <p:cBhvr>
                                        <p:cTn id="47" dur="500"/>
                                        <p:tgtEl>
                                          <p:spTgt spid="2951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95135"/>
                                        </p:tgtEl>
                                        <p:attrNameLst>
                                          <p:attrName>style.visibility</p:attrName>
                                        </p:attrNameLst>
                                      </p:cBhvr>
                                      <p:to>
                                        <p:strVal val="visible"/>
                                      </p:to>
                                    </p:set>
                                    <p:animEffect transition="in" filter="wipe(left)">
                                      <p:cBhvr>
                                        <p:cTn id="52" dur="500"/>
                                        <p:tgtEl>
                                          <p:spTgt spid="2951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95208"/>
                                        </p:tgtEl>
                                        <p:attrNameLst>
                                          <p:attrName>style.visibility</p:attrName>
                                        </p:attrNameLst>
                                      </p:cBhvr>
                                      <p:to>
                                        <p:strVal val="visible"/>
                                      </p:to>
                                    </p:set>
                                    <p:animEffect transition="in" filter="checkerboard(across)">
                                      <p:cBhvr>
                                        <p:cTn id="57" dur="500"/>
                                        <p:tgtEl>
                                          <p:spTgt spid="29520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295186"/>
                                        </p:tgtEl>
                                        <p:attrNameLst>
                                          <p:attrName>style.visibility</p:attrName>
                                        </p:attrNameLst>
                                      </p:cBhvr>
                                      <p:to>
                                        <p:strVal val="visible"/>
                                      </p:to>
                                    </p:set>
                                    <p:animEffect transition="in" filter="wipe(left)">
                                      <p:cBhvr>
                                        <p:cTn id="62" dur="500"/>
                                        <p:tgtEl>
                                          <p:spTgt spid="29518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95187"/>
                                        </p:tgtEl>
                                        <p:attrNameLst>
                                          <p:attrName>style.visibility</p:attrName>
                                        </p:attrNameLst>
                                      </p:cBhvr>
                                      <p:to>
                                        <p:strVal val="visible"/>
                                      </p:to>
                                    </p:set>
                                    <p:animEffect transition="in" filter="wipe(left)">
                                      <p:cBhvr>
                                        <p:cTn id="67" dur="500"/>
                                        <p:tgtEl>
                                          <p:spTgt spid="29518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295188"/>
                                        </p:tgtEl>
                                        <p:attrNameLst>
                                          <p:attrName>style.visibility</p:attrName>
                                        </p:attrNameLst>
                                      </p:cBhvr>
                                      <p:to>
                                        <p:strVal val="visible"/>
                                      </p:to>
                                    </p:set>
                                    <p:animEffect transition="in" filter="wipe(left)">
                                      <p:cBhvr>
                                        <p:cTn id="72" dur="500"/>
                                        <p:tgtEl>
                                          <p:spTgt spid="29518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295189"/>
                                        </p:tgtEl>
                                        <p:attrNameLst>
                                          <p:attrName>style.visibility</p:attrName>
                                        </p:attrNameLst>
                                      </p:cBhvr>
                                      <p:to>
                                        <p:strVal val="visible"/>
                                      </p:to>
                                    </p:set>
                                    <p:animEffect transition="in" filter="wipe(left)">
                                      <p:cBhvr>
                                        <p:cTn id="77" dur="500"/>
                                        <p:tgtEl>
                                          <p:spTgt spid="29518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295190"/>
                                        </p:tgtEl>
                                        <p:attrNameLst>
                                          <p:attrName>style.visibility</p:attrName>
                                        </p:attrNameLst>
                                      </p:cBhvr>
                                      <p:to>
                                        <p:strVal val="visible"/>
                                      </p:to>
                                    </p:set>
                                    <p:animEffect transition="in" filter="wipe(left)">
                                      <p:cBhvr>
                                        <p:cTn id="82" dur="500"/>
                                        <p:tgtEl>
                                          <p:spTgt spid="295190"/>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295193"/>
                                        </p:tgtEl>
                                        <p:attrNameLst>
                                          <p:attrName>style.visibility</p:attrName>
                                        </p:attrNameLst>
                                      </p:cBhvr>
                                      <p:to>
                                        <p:strVal val="visible"/>
                                      </p:to>
                                    </p:set>
                                    <p:animEffect transition="in" filter="wipe(left)">
                                      <p:cBhvr>
                                        <p:cTn id="87" dur="500"/>
                                        <p:tgtEl>
                                          <p:spTgt spid="295193"/>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295196"/>
                                        </p:tgtEl>
                                        <p:attrNameLst>
                                          <p:attrName>style.visibility</p:attrName>
                                        </p:attrNameLst>
                                      </p:cBhvr>
                                      <p:to>
                                        <p:strVal val="visible"/>
                                      </p:to>
                                    </p:set>
                                    <p:animEffect transition="in" filter="wipe(left)">
                                      <p:cBhvr>
                                        <p:cTn id="92" dur="500"/>
                                        <p:tgtEl>
                                          <p:spTgt spid="29519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295199"/>
                                        </p:tgtEl>
                                        <p:attrNameLst>
                                          <p:attrName>style.visibility</p:attrName>
                                        </p:attrNameLst>
                                      </p:cBhvr>
                                      <p:to>
                                        <p:strVal val="visible"/>
                                      </p:to>
                                    </p:set>
                                    <p:animEffect transition="in" filter="wipe(left)">
                                      <p:cBhvr>
                                        <p:cTn id="97" dur="500"/>
                                        <p:tgtEl>
                                          <p:spTgt spid="29519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childTnLst>
                                    <p:set>
                                      <p:cBhvr>
                                        <p:cTn id="101" dur="1" fill="hold">
                                          <p:stCondLst>
                                            <p:cond delay="0"/>
                                          </p:stCondLst>
                                        </p:cTn>
                                        <p:tgtEl>
                                          <p:spTgt spid="295202"/>
                                        </p:tgtEl>
                                        <p:attrNameLst>
                                          <p:attrName>style.visibility</p:attrName>
                                        </p:attrNameLst>
                                      </p:cBhvr>
                                      <p:to>
                                        <p:strVal val="visible"/>
                                      </p:to>
                                    </p:set>
                                    <p:animEffect transition="in" filter="wipe(left)">
                                      <p:cBhvr>
                                        <p:cTn id="102" dur="500"/>
                                        <p:tgtEl>
                                          <p:spTgt spid="295202"/>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childTnLst>
                                    <p:set>
                                      <p:cBhvr>
                                        <p:cTn id="106" dur="1" fill="hold">
                                          <p:stCondLst>
                                            <p:cond delay="0"/>
                                          </p:stCondLst>
                                        </p:cTn>
                                        <p:tgtEl>
                                          <p:spTgt spid="295205"/>
                                        </p:tgtEl>
                                        <p:attrNameLst>
                                          <p:attrName>style.visibility</p:attrName>
                                        </p:attrNameLst>
                                      </p:cBhvr>
                                      <p:to>
                                        <p:strVal val="visible"/>
                                      </p:to>
                                    </p:set>
                                    <p:animEffect transition="in" filter="wipe(left)">
                                      <p:cBhvr>
                                        <p:cTn id="107" dur="500"/>
                                        <p:tgtEl>
                                          <p:spTgt spid="295205"/>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 presetClass="entr" presetSubtype="10" fill="hold" grpId="0" nodeType="clickEffect">
                                  <p:stCondLst>
                                    <p:cond delay="0"/>
                                  </p:stCondLst>
                                  <p:childTnLst>
                                    <p:set>
                                      <p:cBhvr>
                                        <p:cTn id="111" dur="1" fill="hold">
                                          <p:stCondLst>
                                            <p:cond delay="0"/>
                                          </p:stCondLst>
                                        </p:cTn>
                                        <p:tgtEl>
                                          <p:spTgt spid="295209"/>
                                        </p:tgtEl>
                                        <p:attrNameLst>
                                          <p:attrName>style.visibility</p:attrName>
                                        </p:attrNameLst>
                                      </p:cBhvr>
                                      <p:to>
                                        <p:strVal val="visible"/>
                                      </p:to>
                                    </p:set>
                                    <p:animEffect transition="in" filter="checkerboard(across)">
                                      <p:cBhvr>
                                        <p:cTn id="112" dur="500"/>
                                        <p:tgtEl>
                                          <p:spTgt spid="295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208" grpId="0" autoUpdateAnimBg="0"/>
      <p:bldP spid="295209"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800100"/>
            <a:ext cx="7772400" cy="762000"/>
          </a:xfrm>
        </p:spPr>
        <p:txBody>
          <a:bodyPr/>
          <a:lstStyle/>
          <a:p>
            <a:pPr eaLnBrk="1" hangingPunct="1"/>
            <a:r>
              <a:rPr lang="ja-JP" altLang="en-US"/>
              <a:t>スケジューリングの例</a:t>
            </a:r>
            <a:endParaRPr lang="en-US" altLang="ja-JP"/>
          </a:p>
        </p:txBody>
      </p:sp>
      <p:graphicFrame>
        <p:nvGraphicFramePr>
          <p:cNvPr id="295939" name="Group 3"/>
          <p:cNvGraphicFramePr>
            <a:graphicFrameLocks noGrp="1"/>
          </p:cNvGraphicFramePr>
          <p:nvPr/>
        </p:nvGraphicFramePr>
        <p:xfrm>
          <a:off x="228600" y="228600"/>
          <a:ext cx="1676400" cy="2066924"/>
        </p:xfrm>
        <a:graphic>
          <a:graphicData uri="http://schemas.openxmlformats.org/drawingml/2006/table">
            <a:tbl>
              <a:tblPr/>
              <a:tblGrid>
                <a:gridCol w="814388">
                  <a:extLst>
                    <a:ext uri="{9D8B030D-6E8A-4147-A177-3AD203B41FA5}">
                      <a16:colId xmlns:a16="http://schemas.microsoft.com/office/drawing/2014/main" val="20000"/>
                    </a:ext>
                  </a:extLst>
                </a:gridCol>
                <a:gridCol w="862012">
                  <a:extLst>
                    <a:ext uri="{9D8B030D-6E8A-4147-A177-3AD203B41FA5}">
                      <a16:colId xmlns:a16="http://schemas.microsoft.com/office/drawing/2014/main" val="20001"/>
                    </a:ext>
                  </a:extLst>
                </a:gridCol>
              </a:tblGrid>
              <a:tr h="69507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セス</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時間</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8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96137" name="Group 201"/>
          <p:cNvGraphicFramePr>
            <a:graphicFrameLocks noGrp="1"/>
          </p:cNvGraphicFramePr>
          <p:nvPr/>
        </p:nvGraphicFramePr>
        <p:xfrm>
          <a:off x="381000" y="2535238"/>
          <a:ext cx="8229600" cy="4143377"/>
        </p:xfrm>
        <a:graphic>
          <a:graphicData uri="http://schemas.openxmlformats.org/drawingml/2006/table">
            <a:tbl>
              <a:tblPr/>
              <a:tblGrid>
                <a:gridCol w="2046288">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55812">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518200">
                <a:tc rowSpan="2">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a:t>
                      </a:r>
                    </a:p>
                  </a:txBody>
                  <a:tcPr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平均</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TA</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時間</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15977">
                <a:tc vMerge="1">
                  <a:txBody>
                    <a:bodyPr/>
                    <a:lstStyle/>
                    <a:p>
                      <a:endParaRPr kumimoji="1" lang="ja-JP" altLang="en-US"/>
                    </a:p>
                  </a:txBody>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到着順</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処理時間順</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ラウンドロビン</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1,2,3</a:t>
                      </a:r>
                    </a:p>
                  </a:txBody>
                  <a:tcPr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1,3,2</a:t>
                      </a:r>
                    </a:p>
                  </a:txBody>
                  <a:tcPr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26</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2,1,3</a:t>
                      </a:r>
                    </a:p>
                  </a:txBody>
                  <a:tcPr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24</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2,3,1</a:t>
                      </a:r>
                    </a:p>
                  </a:txBody>
                  <a:tcPr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22</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3,1,2</a:t>
                      </a:r>
                    </a:p>
                  </a:txBody>
                  <a:tcPr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28</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3,2,1</a:t>
                      </a:r>
                    </a:p>
                  </a:txBody>
                  <a:tcPr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27</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26</a:t>
                      </a:r>
                    </a:p>
                  </a:txBody>
                  <a:tcPr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a:t>
            </a:r>
            <a:br>
              <a:rPr lang="ja-JP" altLang="en-US" sz="3600">
                <a:latin typeface="Times New Roman" panose="02020603050405020304" pitchFamily="18" charset="0"/>
              </a:rPr>
            </a:br>
            <a:r>
              <a:rPr lang="ja-JP" altLang="en-US">
                <a:latin typeface="Times New Roman" panose="02020603050405020304" pitchFamily="18" charset="0"/>
              </a:rPr>
              <a:t>横取り</a:t>
            </a:r>
            <a:r>
              <a:rPr lang="ja-JP" altLang="en-US" sz="3600">
                <a:latin typeface="Times New Roman" panose="02020603050405020304" pitchFamily="18" charset="0"/>
              </a:rPr>
              <a:t>(</a:t>
            </a:r>
            <a:r>
              <a:rPr lang="en-US" altLang="ja-JP" sz="3600">
                <a:latin typeface="Times New Roman" panose="02020603050405020304" pitchFamily="18" charset="0"/>
              </a:rPr>
              <a:t>preemption</a:t>
            </a:r>
            <a:r>
              <a:rPr lang="ja-JP" altLang="en-US" sz="3600">
                <a:latin typeface="Times New Roman" panose="02020603050405020304" pitchFamily="18" charset="0"/>
              </a:rPr>
              <a:t>)</a:t>
            </a:r>
          </a:p>
        </p:txBody>
      </p:sp>
      <p:sp>
        <p:nvSpPr>
          <p:cNvPr id="67587" name="Rectangle 3"/>
          <p:cNvSpPr>
            <a:spLocks noGrp="1" noChangeArrowheads="1"/>
          </p:cNvSpPr>
          <p:nvPr>
            <p:ph type="body" idx="1"/>
          </p:nvPr>
        </p:nvSpPr>
        <p:spPr>
          <a:xfrm>
            <a:off x="685800" y="1981200"/>
            <a:ext cx="7772400" cy="4648200"/>
          </a:xfrm>
        </p:spPr>
        <p:txBody>
          <a:bodyPr/>
          <a:lstStyle/>
          <a:p>
            <a:pPr eaLnBrk="1" hangingPunct="1"/>
            <a:r>
              <a:rPr lang="ja-JP" altLang="en-US">
                <a:latin typeface="Times New Roman" panose="02020603050405020304" pitchFamily="18" charset="0"/>
              </a:rPr>
              <a:t>横取り</a:t>
            </a:r>
            <a:r>
              <a:rPr lang="ja-JP" altLang="en-US" sz="2800">
                <a:latin typeface="Times New Roman" panose="02020603050405020304" pitchFamily="18" charset="0"/>
              </a:rPr>
              <a:t>(</a:t>
            </a:r>
            <a:r>
              <a:rPr lang="en-US" altLang="ja-JP" sz="2800">
                <a:latin typeface="Times New Roman" panose="02020603050405020304" pitchFamily="18" charset="0"/>
              </a:rPr>
              <a:t>preemption)</a:t>
            </a:r>
          </a:p>
          <a:p>
            <a:pPr lvl="1" eaLnBrk="1" hangingPunct="1"/>
            <a:r>
              <a:rPr lang="ja-JP" altLang="en-US">
                <a:latin typeface="Times New Roman" panose="02020603050405020304" pitchFamily="18" charset="0"/>
              </a:rPr>
              <a:t>プロセッサを他のプロセスから奪い取ること</a:t>
            </a:r>
          </a:p>
          <a:p>
            <a:pPr eaLnBrk="1" hangingPunct="1"/>
            <a:r>
              <a:rPr lang="ja-JP" altLang="en-US">
                <a:latin typeface="Times New Roman" panose="02020603050405020304" pitchFamily="18" charset="0"/>
              </a:rPr>
              <a:t>横取り可能</a:t>
            </a:r>
            <a:r>
              <a:rPr lang="en-US" altLang="ja-JP" sz="2800">
                <a:latin typeface="Times New Roman" panose="02020603050405020304" pitchFamily="18" charset="0"/>
              </a:rPr>
              <a:t>(preemptive)</a:t>
            </a:r>
          </a:p>
          <a:p>
            <a:pPr lvl="1" eaLnBrk="1" hangingPunct="1"/>
            <a:r>
              <a:rPr lang="ja-JP" altLang="en-US">
                <a:latin typeface="Times New Roman" panose="02020603050405020304" pitchFamily="18" charset="0"/>
              </a:rPr>
              <a:t>プロセッサが実行中のプロセスを中断して他のプロセスを実行できる</a:t>
            </a:r>
          </a:p>
          <a:p>
            <a:pPr eaLnBrk="1" hangingPunct="1"/>
            <a:r>
              <a:rPr lang="ja-JP" altLang="en-US">
                <a:latin typeface="Times New Roman" panose="02020603050405020304" pitchFamily="18" charset="0"/>
              </a:rPr>
              <a:t>横取り不可能</a:t>
            </a:r>
            <a:r>
              <a:rPr lang="ja-JP" altLang="en-US" sz="2800">
                <a:latin typeface="Times New Roman" panose="02020603050405020304" pitchFamily="18" charset="0"/>
              </a:rPr>
              <a:t>(</a:t>
            </a:r>
            <a:r>
              <a:rPr lang="en-US" altLang="ja-JP" sz="2800">
                <a:latin typeface="Times New Roman" panose="02020603050405020304" pitchFamily="18" charset="0"/>
              </a:rPr>
              <a:t>non-preemptive)</a:t>
            </a:r>
          </a:p>
          <a:p>
            <a:pPr lvl="1" eaLnBrk="1" hangingPunct="1"/>
            <a:r>
              <a:rPr lang="ja-JP" altLang="en-US">
                <a:latin typeface="Times New Roman" panose="02020603050405020304" pitchFamily="18" charset="0"/>
              </a:rPr>
              <a:t>プロセスが終了するまで他のプロセスは実行できない</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スケジューリング</a:t>
            </a:r>
            <a:br>
              <a:rPr lang="ja-JP" altLang="en-US" sz="3600">
                <a:latin typeface="Times New Roman" panose="02020603050405020304" pitchFamily="18" charset="0"/>
              </a:rPr>
            </a:br>
            <a:r>
              <a:rPr lang="ja-JP" altLang="en-US">
                <a:latin typeface="Times New Roman" panose="02020603050405020304" pitchFamily="18" charset="0"/>
              </a:rPr>
              <a:t>横取り</a:t>
            </a:r>
            <a:r>
              <a:rPr lang="ja-JP" altLang="en-US" sz="3600">
                <a:latin typeface="Times New Roman" panose="02020603050405020304" pitchFamily="18" charset="0"/>
              </a:rPr>
              <a:t>(</a:t>
            </a:r>
            <a:r>
              <a:rPr lang="en-US" altLang="ja-JP" sz="3600">
                <a:latin typeface="Times New Roman" panose="02020603050405020304" pitchFamily="18" charset="0"/>
              </a:rPr>
              <a:t>preemption</a:t>
            </a:r>
            <a:r>
              <a:rPr lang="ja-JP" altLang="en-US" sz="3600">
                <a:latin typeface="Times New Roman" panose="02020603050405020304" pitchFamily="18" charset="0"/>
              </a:rPr>
              <a:t>)</a:t>
            </a:r>
          </a:p>
        </p:txBody>
      </p:sp>
      <p:graphicFrame>
        <p:nvGraphicFramePr>
          <p:cNvPr id="267303" name="Group 39"/>
          <p:cNvGraphicFramePr>
            <a:graphicFrameLocks noGrp="1"/>
          </p:cNvGraphicFramePr>
          <p:nvPr/>
        </p:nvGraphicFramePr>
        <p:xfrm>
          <a:off x="1447800" y="2209800"/>
          <a:ext cx="6096000" cy="4310064"/>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6159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スケジューリング法</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横取り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6159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到着順</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横取り不可能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143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ラウンドロビン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横取り可能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75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処理時間順</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横取り不可能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59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残余処理時間順</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横取り可能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143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優先度順</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どちらも可</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159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多重フィードバック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横取り可能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タイトル 1"/>
          <p:cNvSpPr>
            <a:spLocks noGrp="1"/>
          </p:cNvSpPr>
          <p:nvPr>
            <p:ph type="title"/>
          </p:nvPr>
        </p:nvSpPr>
        <p:spPr>
          <a:xfrm>
            <a:off x="685800" y="457200"/>
            <a:ext cx="7772400" cy="1447800"/>
          </a:xfrm>
        </p:spPr>
        <p:txBody>
          <a:bodyPr/>
          <a:lstStyle/>
          <a:p>
            <a:pPr eaLnBrk="1" hangingPunct="1"/>
            <a:r>
              <a:rPr lang="ja-JP" altLang="en-US"/>
              <a:t>まとめ</a:t>
            </a:r>
            <a:br>
              <a:rPr lang="en-US" altLang="ja-JP"/>
            </a:br>
            <a:r>
              <a:rPr lang="ja-JP" altLang="en-US"/>
              <a:t>プロセス記述子</a:t>
            </a:r>
          </a:p>
        </p:txBody>
      </p:sp>
      <p:sp>
        <p:nvSpPr>
          <p:cNvPr id="69635" name="コンテンツ プレースホルダー 2"/>
          <p:cNvSpPr>
            <a:spLocks noGrp="1"/>
          </p:cNvSpPr>
          <p:nvPr>
            <p:ph idx="1"/>
          </p:nvPr>
        </p:nvSpPr>
        <p:spPr/>
        <p:txBody>
          <a:bodyPr/>
          <a:lstStyle/>
          <a:p>
            <a:pPr eaLnBrk="1" hangingPunct="1"/>
            <a:r>
              <a:rPr lang="ja-JP" altLang="en-US" dirty="0"/>
              <a:t>プロセス記述子 </a:t>
            </a:r>
            <a:r>
              <a:rPr lang="en-US" altLang="ja-JP" dirty="0">
                <a:latin typeface="Times New Roman" panose="02020603050405020304" pitchFamily="18" charset="0"/>
              </a:rPr>
              <a:t>(PCB)</a:t>
            </a:r>
          </a:p>
          <a:p>
            <a:pPr lvl="1" eaLnBrk="1" hangingPunct="1"/>
            <a:r>
              <a:rPr lang="ja-JP" altLang="en-US" dirty="0"/>
              <a:t>プロセスの管理を行う</a:t>
            </a:r>
            <a:endParaRPr lang="en-US" altLang="ja-JP" dirty="0"/>
          </a:p>
          <a:p>
            <a:pPr lvl="2" eaLnBrk="1" hangingPunct="1"/>
            <a:r>
              <a:rPr lang="ja-JP" altLang="en-US" dirty="0"/>
              <a:t>プロセス識別子</a:t>
            </a:r>
            <a:endParaRPr lang="en-US" altLang="ja-JP" dirty="0"/>
          </a:p>
          <a:p>
            <a:pPr lvl="2" eaLnBrk="1" hangingPunct="1"/>
            <a:r>
              <a:rPr lang="ja-JP" altLang="en-US" dirty="0"/>
              <a:t>プロセスの状態</a:t>
            </a:r>
            <a:endParaRPr lang="en-US" altLang="ja-JP" dirty="0"/>
          </a:p>
          <a:p>
            <a:pPr lvl="2" eaLnBrk="1" hangingPunct="1"/>
            <a:r>
              <a:rPr lang="ja-JP" altLang="en-US" dirty="0"/>
              <a:t>スケジューリング情報</a:t>
            </a:r>
            <a:endParaRPr lang="en-US" altLang="ja-JP" dirty="0"/>
          </a:p>
          <a:p>
            <a:pPr lvl="2" eaLnBrk="1" hangingPunct="1"/>
            <a:r>
              <a:rPr lang="ja-JP" altLang="en-US" dirty="0"/>
              <a:t>資源利用情報</a:t>
            </a:r>
            <a:endParaRPr lang="en-US" altLang="ja-JP" dirty="0"/>
          </a:p>
          <a:p>
            <a:pPr lvl="1" eaLnBrk="1" hangingPunct="1"/>
            <a:r>
              <a:rPr lang="ja-JP" altLang="en-US" dirty="0"/>
              <a:t>カーネル領域に置かれる</a:t>
            </a:r>
            <a:endParaRPr lang="en-US" altLang="ja-JP" dirty="0"/>
          </a:p>
          <a:p>
            <a:pPr lvl="1" eaLnBrk="1" hangingPunct="1"/>
            <a:r>
              <a:rPr lang="ja-JP" altLang="en-US" dirty="0"/>
              <a:t>処理順にキューに格納される</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723900" y="138113"/>
            <a:ext cx="7772400" cy="1446212"/>
          </a:xfrm>
        </p:spPr>
        <p:txBody>
          <a:bodyPr/>
          <a:lstStyle/>
          <a:p>
            <a:pPr eaLnBrk="1" hangingPunct="1"/>
            <a:r>
              <a:rPr lang="ja-JP" altLang="en-US"/>
              <a:t>まとめ</a:t>
            </a:r>
            <a:br>
              <a:rPr lang="en-US" altLang="ja-JP"/>
            </a:br>
            <a:r>
              <a:rPr lang="ja-JP" altLang="en-US"/>
              <a:t>プロセスの状態遷移</a:t>
            </a:r>
          </a:p>
        </p:txBody>
      </p:sp>
      <p:sp>
        <p:nvSpPr>
          <p:cNvPr id="70659" name="Oval 3"/>
          <p:cNvSpPr>
            <a:spLocks noChangeArrowheads="1"/>
          </p:cNvSpPr>
          <p:nvPr/>
        </p:nvSpPr>
        <p:spPr bwMode="auto">
          <a:xfrm>
            <a:off x="3505200" y="21336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実行可能</a:t>
            </a:r>
          </a:p>
        </p:txBody>
      </p:sp>
      <p:sp>
        <p:nvSpPr>
          <p:cNvPr id="70660" name="Oval 4"/>
          <p:cNvSpPr>
            <a:spLocks noChangeArrowheads="1"/>
          </p:cNvSpPr>
          <p:nvPr/>
        </p:nvSpPr>
        <p:spPr bwMode="auto">
          <a:xfrm>
            <a:off x="1371600" y="45720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実行中</a:t>
            </a:r>
          </a:p>
        </p:txBody>
      </p:sp>
      <p:sp>
        <p:nvSpPr>
          <p:cNvPr id="70661" name="Oval 5"/>
          <p:cNvSpPr>
            <a:spLocks noChangeArrowheads="1"/>
          </p:cNvSpPr>
          <p:nvPr/>
        </p:nvSpPr>
        <p:spPr bwMode="auto">
          <a:xfrm>
            <a:off x="5715000" y="45720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solidFill>
                  <a:srgbClr val="000000"/>
                </a:solidFill>
              </a:rPr>
              <a:t>ブロック</a:t>
            </a:r>
          </a:p>
        </p:txBody>
      </p:sp>
      <p:sp>
        <p:nvSpPr>
          <p:cNvPr id="235526" name="AutoShape 6"/>
          <p:cNvSpPr>
            <a:spLocks noChangeArrowheads="1"/>
          </p:cNvSpPr>
          <p:nvPr/>
        </p:nvSpPr>
        <p:spPr bwMode="auto">
          <a:xfrm>
            <a:off x="533400" y="1752600"/>
            <a:ext cx="2133600" cy="38100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プロセス生成</a:t>
            </a:r>
          </a:p>
        </p:txBody>
      </p:sp>
      <p:sp>
        <p:nvSpPr>
          <p:cNvPr id="235527" name="Line 7"/>
          <p:cNvSpPr>
            <a:spLocks noChangeShapeType="1"/>
          </p:cNvSpPr>
          <p:nvPr/>
        </p:nvSpPr>
        <p:spPr bwMode="auto">
          <a:xfrm>
            <a:off x="2667000" y="2057400"/>
            <a:ext cx="838200" cy="4572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35533" name="Group 13"/>
          <p:cNvGrpSpPr>
            <a:grpSpLocks/>
          </p:cNvGrpSpPr>
          <p:nvPr/>
        </p:nvGrpSpPr>
        <p:grpSpPr bwMode="auto">
          <a:xfrm>
            <a:off x="2819400" y="3200400"/>
            <a:ext cx="2465388" cy="1431925"/>
            <a:chOff x="1776" y="2016"/>
            <a:chExt cx="1553" cy="902"/>
          </a:xfrm>
        </p:grpSpPr>
        <p:sp>
          <p:nvSpPr>
            <p:cNvPr id="70680" name="Line 8"/>
            <p:cNvSpPr>
              <a:spLocks noChangeShapeType="1"/>
            </p:cNvSpPr>
            <p:nvPr/>
          </p:nvSpPr>
          <p:spPr bwMode="auto">
            <a:xfrm flipH="1">
              <a:off x="1776" y="2016"/>
              <a:ext cx="768" cy="86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0681" name="Text Box 12"/>
            <p:cNvSpPr txBox="1">
              <a:spLocks noChangeArrowheads="1"/>
            </p:cNvSpPr>
            <p:nvPr/>
          </p:nvSpPr>
          <p:spPr bwMode="auto">
            <a:xfrm>
              <a:off x="2064" y="2400"/>
              <a:ext cx="126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a:t>
              </a:r>
            </a:p>
            <a:p>
              <a:pPr eaLnBrk="1" hangingPunct="1"/>
              <a:r>
                <a:rPr lang="ja-JP" altLang="en-US"/>
                <a:t>(スケジューラ)</a:t>
              </a:r>
            </a:p>
          </p:txBody>
        </p:sp>
      </p:grpSp>
      <p:grpSp>
        <p:nvGrpSpPr>
          <p:cNvPr id="235535" name="Group 15"/>
          <p:cNvGrpSpPr>
            <a:grpSpLocks/>
          </p:cNvGrpSpPr>
          <p:nvPr/>
        </p:nvGrpSpPr>
        <p:grpSpPr bwMode="auto">
          <a:xfrm>
            <a:off x="1306513" y="2922588"/>
            <a:ext cx="2427287" cy="1573212"/>
            <a:chOff x="823" y="1841"/>
            <a:chExt cx="1529" cy="991"/>
          </a:xfrm>
        </p:grpSpPr>
        <p:sp>
          <p:nvSpPr>
            <p:cNvPr id="70678" name="Line 9"/>
            <p:cNvSpPr>
              <a:spLocks noChangeShapeType="1"/>
            </p:cNvSpPr>
            <p:nvPr/>
          </p:nvSpPr>
          <p:spPr bwMode="auto">
            <a:xfrm flipH="1">
              <a:off x="1584" y="1968"/>
              <a:ext cx="768" cy="864"/>
            </a:xfrm>
            <a:prstGeom prst="line">
              <a:avLst/>
            </a:prstGeom>
            <a:noFill/>
            <a:ln w="38100">
              <a:solidFill>
                <a:srgbClr val="FF99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0679" name="Text Box 14"/>
            <p:cNvSpPr txBox="1">
              <a:spLocks noChangeArrowheads="1"/>
            </p:cNvSpPr>
            <p:nvPr/>
          </p:nvSpPr>
          <p:spPr bwMode="auto">
            <a:xfrm>
              <a:off x="823" y="1841"/>
              <a:ext cx="126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タイムアウト</a:t>
              </a:r>
            </a:p>
            <a:p>
              <a:pPr eaLnBrk="1" hangingPunct="1"/>
              <a:r>
                <a:rPr lang="ja-JP" altLang="en-US"/>
                <a:t>(スケジューラ)</a:t>
              </a:r>
            </a:p>
          </p:txBody>
        </p:sp>
      </p:grpSp>
      <p:grpSp>
        <p:nvGrpSpPr>
          <p:cNvPr id="235537" name="Group 17"/>
          <p:cNvGrpSpPr>
            <a:grpSpLocks/>
          </p:cNvGrpSpPr>
          <p:nvPr/>
        </p:nvGrpSpPr>
        <p:grpSpPr bwMode="auto">
          <a:xfrm>
            <a:off x="5257800" y="3200400"/>
            <a:ext cx="2684463" cy="1371600"/>
            <a:chOff x="3312" y="2016"/>
            <a:chExt cx="1691" cy="864"/>
          </a:xfrm>
        </p:grpSpPr>
        <p:sp>
          <p:nvSpPr>
            <p:cNvPr id="70676" name="Line 10"/>
            <p:cNvSpPr>
              <a:spLocks noChangeShapeType="1"/>
            </p:cNvSpPr>
            <p:nvPr/>
          </p:nvSpPr>
          <p:spPr bwMode="auto">
            <a:xfrm>
              <a:off x="3312" y="2016"/>
              <a:ext cx="768" cy="864"/>
            </a:xfrm>
            <a:prstGeom prst="line">
              <a:avLst/>
            </a:prstGeom>
            <a:noFill/>
            <a:ln w="38100">
              <a:solidFill>
                <a:srgbClr val="FF99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0677" name="Text Box 16"/>
            <p:cNvSpPr txBox="1">
              <a:spLocks noChangeArrowheads="1"/>
            </p:cNvSpPr>
            <p:nvPr/>
          </p:nvSpPr>
          <p:spPr bwMode="auto">
            <a:xfrm>
              <a:off x="3744" y="2064"/>
              <a:ext cx="1259"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IO</a:t>
              </a:r>
              <a:r>
                <a:rPr lang="ja-JP" altLang="en-US"/>
                <a:t>完了</a:t>
              </a:r>
            </a:p>
            <a:p>
              <a:pPr eaLnBrk="1" hangingPunct="1"/>
              <a:r>
                <a:rPr lang="ja-JP" altLang="en-US"/>
                <a:t>イベント完了</a:t>
              </a:r>
            </a:p>
            <a:p>
              <a:pPr eaLnBrk="1" hangingPunct="1"/>
              <a:r>
                <a:rPr lang="ja-JP" altLang="en-US"/>
                <a:t>(外部イベント)</a:t>
              </a:r>
            </a:p>
          </p:txBody>
        </p:sp>
      </p:grpSp>
      <p:grpSp>
        <p:nvGrpSpPr>
          <p:cNvPr id="235539" name="Group 19"/>
          <p:cNvGrpSpPr>
            <a:grpSpLocks/>
          </p:cNvGrpSpPr>
          <p:nvPr/>
        </p:nvGrpSpPr>
        <p:grpSpPr bwMode="auto">
          <a:xfrm>
            <a:off x="3505200" y="5181600"/>
            <a:ext cx="4178300" cy="1263650"/>
            <a:chOff x="2208" y="3264"/>
            <a:chExt cx="2632" cy="796"/>
          </a:xfrm>
        </p:grpSpPr>
        <p:sp>
          <p:nvSpPr>
            <p:cNvPr id="70674" name="Line 11"/>
            <p:cNvSpPr>
              <a:spLocks noChangeShapeType="1"/>
            </p:cNvSpPr>
            <p:nvPr/>
          </p:nvSpPr>
          <p:spPr bwMode="auto">
            <a:xfrm>
              <a:off x="2208" y="3264"/>
              <a:ext cx="13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0675" name="Text Box 18"/>
            <p:cNvSpPr txBox="1">
              <a:spLocks noChangeArrowheads="1"/>
            </p:cNvSpPr>
            <p:nvPr/>
          </p:nvSpPr>
          <p:spPr bwMode="auto">
            <a:xfrm>
              <a:off x="2352" y="3312"/>
              <a:ext cx="2488"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IO</a:t>
              </a:r>
              <a:r>
                <a:rPr lang="ja-JP" altLang="en-US"/>
                <a:t>待ち</a:t>
              </a:r>
            </a:p>
            <a:p>
              <a:pPr eaLnBrk="1" hangingPunct="1"/>
              <a:r>
                <a:rPr lang="ja-JP" altLang="en-US"/>
                <a:t>イベント待ち</a:t>
              </a:r>
            </a:p>
            <a:p>
              <a:pPr eaLnBrk="1" hangingPunct="1"/>
              <a:r>
                <a:rPr lang="ja-JP" altLang="en-US"/>
                <a:t>(プロセス自身</a:t>
              </a:r>
              <a:r>
                <a:rPr lang="en-US" altLang="ja-JP"/>
                <a:t>or</a:t>
              </a:r>
              <a:r>
                <a:rPr lang="ja-JP" altLang="en-US"/>
                <a:t>外部イベント)</a:t>
              </a:r>
            </a:p>
          </p:txBody>
        </p:sp>
      </p:grpSp>
      <p:grpSp>
        <p:nvGrpSpPr>
          <p:cNvPr id="235544" name="Group 24"/>
          <p:cNvGrpSpPr>
            <a:grpSpLocks/>
          </p:cNvGrpSpPr>
          <p:nvPr/>
        </p:nvGrpSpPr>
        <p:grpSpPr bwMode="auto">
          <a:xfrm>
            <a:off x="381000" y="5562600"/>
            <a:ext cx="2057400" cy="914400"/>
            <a:chOff x="240" y="3504"/>
            <a:chExt cx="1296" cy="576"/>
          </a:xfrm>
        </p:grpSpPr>
        <p:sp>
          <p:nvSpPr>
            <p:cNvPr id="70672" name="Line 21"/>
            <p:cNvSpPr>
              <a:spLocks noChangeShapeType="1"/>
            </p:cNvSpPr>
            <p:nvPr/>
          </p:nvSpPr>
          <p:spPr bwMode="auto">
            <a:xfrm flipH="1">
              <a:off x="768" y="3504"/>
              <a:ext cx="240" cy="288"/>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0673" name="AutoShape 22"/>
            <p:cNvSpPr>
              <a:spLocks noChangeArrowheads="1"/>
            </p:cNvSpPr>
            <p:nvPr/>
          </p:nvSpPr>
          <p:spPr bwMode="auto">
            <a:xfrm>
              <a:off x="240" y="3840"/>
              <a:ext cx="1296" cy="24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プロセス終了</a:t>
              </a:r>
            </a:p>
          </p:txBody>
        </p:sp>
      </p:grpSp>
      <p:sp>
        <p:nvSpPr>
          <p:cNvPr id="70669" name="角丸四角形吹き出し 1"/>
          <p:cNvSpPr>
            <a:spLocks noChangeArrowheads="1"/>
          </p:cNvSpPr>
          <p:nvPr/>
        </p:nvSpPr>
        <p:spPr bwMode="auto">
          <a:xfrm>
            <a:off x="5229225" y="1570038"/>
            <a:ext cx="3097213" cy="517525"/>
          </a:xfrm>
          <a:prstGeom prst="wedgeRoundRectCallout">
            <a:avLst>
              <a:gd name="adj1" fmla="val -51319"/>
              <a:gd name="adj2" fmla="val 125407"/>
              <a:gd name="adj3" fmla="val 16667"/>
            </a:avLst>
          </a:prstGeom>
          <a:solidFill>
            <a:srgbClr val="0000FF"/>
          </a:solidFill>
          <a:ln w="9525" algn="ctr">
            <a:solidFill>
              <a:schemeClr val="tx1"/>
            </a:solidFill>
            <a:round/>
            <a:headEnd/>
            <a:tailEnd/>
          </a:ln>
        </p:spPr>
        <p:txBody>
          <a:bodyPr wrap="none"/>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プロセッサの空き待ち</a:t>
            </a:r>
            <a:endParaRPr lang="en-US" altLang="ja-JP"/>
          </a:p>
        </p:txBody>
      </p:sp>
      <p:sp>
        <p:nvSpPr>
          <p:cNvPr id="70670" name="角丸四角形吹き出し 23"/>
          <p:cNvSpPr>
            <a:spLocks noChangeArrowheads="1"/>
          </p:cNvSpPr>
          <p:nvPr/>
        </p:nvSpPr>
        <p:spPr bwMode="auto">
          <a:xfrm>
            <a:off x="147638" y="3810000"/>
            <a:ext cx="1833562" cy="1055688"/>
          </a:xfrm>
          <a:prstGeom prst="wedgeRoundRectCallout">
            <a:avLst>
              <a:gd name="adj1" fmla="val 41519"/>
              <a:gd name="adj2" fmla="val 64694"/>
              <a:gd name="adj3" fmla="val 16667"/>
            </a:avLst>
          </a:prstGeom>
          <a:solidFill>
            <a:srgbClr val="0000FF"/>
          </a:solidFill>
          <a:ln w="9525" algn="ctr">
            <a:solidFill>
              <a:schemeClr val="tx1"/>
            </a:solidFill>
            <a:round/>
            <a:headEnd/>
            <a:tailEnd/>
          </a:ln>
        </p:spPr>
        <p:txBody>
          <a:bodyPr wrap="none"/>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プロセッサで</a:t>
            </a:r>
            <a:endParaRPr lang="en-US" altLang="ja-JP"/>
          </a:p>
          <a:p>
            <a:pPr eaLnBrk="1" hangingPunct="1"/>
            <a:r>
              <a:rPr lang="ja-JP" altLang="en-US"/>
              <a:t>処理中</a:t>
            </a:r>
            <a:endParaRPr lang="en-US" altLang="ja-JP"/>
          </a:p>
        </p:txBody>
      </p:sp>
      <p:sp>
        <p:nvSpPr>
          <p:cNvPr id="70671" name="角丸四角形吹き出し 24"/>
          <p:cNvSpPr>
            <a:spLocks noChangeArrowheads="1"/>
          </p:cNvSpPr>
          <p:nvPr/>
        </p:nvSpPr>
        <p:spPr bwMode="auto">
          <a:xfrm>
            <a:off x="7458075" y="5456238"/>
            <a:ext cx="1474788" cy="517525"/>
          </a:xfrm>
          <a:prstGeom prst="wedgeRoundRectCallout">
            <a:avLst>
              <a:gd name="adj1" fmla="val -64796"/>
              <a:gd name="adj2" fmla="val -69204"/>
              <a:gd name="adj3" fmla="val 16667"/>
            </a:avLst>
          </a:prstGeom>
          <a:solidFill>
            <a:srgbClr val="0000FF"/>
          </a:solidFill>
          <a:ln w="9525" algn="ctr">
            <a:solidFill>
              <a:schemeClr val="tx1"/>
            </a:solidFill>
            <a:round/>
            <a:headEnd/>
            <a:tailEnd/>
          </a:ln>
        </p:spPr>
        <p:txBody>
          <a:bodyPr wrap="none"/>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実行不可</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5526"/>
                                        </p:tgtEl>
                                        <p:attrNameLst>
                                          <p:attrName>style.visibility</p:attrName>
                                        </p:attrNameLst>
                                      </p:cBhvr>
                                      <p:to>
                                        <p:strVal val="visible"/>
                                      </p:to>
                                    </p:set>
                                    <p:animEffect transition="in" filter="checkerboard(across)">
                                      <p:cBhvr>
                                        <p:cTn id="7" dur="500"/>
                                        <p:tgtEl>
                                          <p:spTgt spid="23552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5527"/>
                                        </p:tgtEl>
                                        <p:attrNameLst>
                                          <p:attrName>style.visibility</p:attrName>
                                        </p:attrNameLst>
                                      </p:cBhvr>
                                      <p:to>
                                        <p:strVal val="visible"/>
                                      </p:to>
                                    </p:set>
                                    <p:animEffect transition="in" filter="wipe(left)">
                                      <p:cBhvr>
                                        <p:cTn id="11" dur="500"/>
                                        <p:tgtEl>
                                          <p:spTgt spid="23552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235533"/>
                                        </p:tgtEl>
                                        <p:attrNameLst>
                                          <p:attrName>style.visibility</p:attrName>
                                        </p:attrNameLst>
                                      </p:cBhvr>
                                      <p:to>
                                        <p:strVal val="visible"/>
                                      </p:to>
                                    </p:set>
                                    <p:animEffect transition="in" filter="wipe(up)">
                                      <p:cBhvr>
                                        <p:cTn id="16" dur="500"/>
                                        <p:tgtEl>
                                          <p:spTgt spid="2355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235535"/>
                                        </p:tgtEl>
                                        <p:attrNameLst>
                                          <p:attrName>style.visibility</p:attrName>
                                        </p:attrNameLst>
                                      </p:cBhvr>
                                      <p:to>
                                        <p:strVal val="visible"/>
                                      </p:to>
                                    </p:set>
                                    <p:animEffect transition="in" filter="wipe(down)">
                                      <p:cBhvr>
                                        <p:cTn id="21" dur="500"/>
                                        <p:tgtEl>
                                          <p:spTgt spid="23553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35539"/>
                                        </p:tgtEl>
                                        <p:attrNameLst>
                                          <p:attrName>style.visibility</p:attrName>
                                        </p:attrNameLst>
                                      </p:cBhvr>
                                      <p:to>
                                        <p:strVal val="visible"/>
                                      </p:to>
                                    </p:set>
                                    <p:animEffect transition="in" filter="wipe(left)">
                                      <p:cBhvr>
                                        <p:cTn id="26" dur="500"/>
                                        <p:tgtEl>
                                          <p:spTgt spid="23553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235537"/>
                                        </p:tgtEl>
                                        <p:attrNameLst>
                                          <p:attrName>style.visibility</p:attrName>
                                        </p:attrNameLst>
                                      </p:cBhvr>
                                      <p:to>
                                        <p:strVal val="visible"/>
                                      </p:to>
                                    </p:set>
                                    <p:animEffect transition="in" filter="wipe(down)">
                                      <p:cBhvr>
                                        <p:cTn id="31" dur="500"/>
                                        <p:tgtEl>
                                          <p:spTgt spid="2355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235544"/>
                                        </p:tgtEl>
                                        <p:attrNameLst>
                                          <p:attrName>style.visibility</p:attrName>
                                        </p:attrNameLst>
                                      </p:cBhvr>
                                      <p:to>
                                        <p:strVal val="visible"/>
                                      </p:to>
                                    </p:set>
                                    <p:animEffect transition="in" filter="wipe(up)">
                                      <p:cBhvr>
                                        <p:cTn id="36" dur="500"/>
                                        <p:tgtEl>
                                          <p:spTgt spid="235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6" grpId="0" animBg="1" autoUpdateAnimBg="0"/>
      <p:bldP spid="235527"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188913"/>
            <a:ext cx="7772400" cy="1200150"/>
          </a:xfrm>
        </p:spPr>
        <p:txBody>
          <a:bodyPr/>
          <a:lstStyle/>
          <a:p>
            <a:pPr eaLnBrk="1" hangingPunct="1"/>
            <a:r>
              <a:rPr lang="ja-JP" altLang="en-US" sz="3600">
                <a:latin typeface="Times New Roman" panose="02020603050405020304" pitchFamily="18" charset="0"/>
              </a:rPr>
              <a:t>まとめ</a:t>
            </a:r>
            <a:br>
              <a:rPr lang="en-US" altLang="ja-JP" sz="3600">
                <a:latin typeface="Times New Roman" panose="02020603050405020304" pitchFamily="18" charset="0"/>
              </a:rPr>
            </a:br>
            <a:r>
              <a:rPr lang="ja-JP" altLang="en-US" sz="3600">
                <a:latin typeface="Times New Roman" panose="02020603050405020304" pitchFamily="18" charset="0"/>
              </a:rPr>
              <a:t>スケジューリング</a:t>
            </a:r>
          </a:p>
        </p:txBody>
      </p:sp>
      <p:graphicFrame>
        <p:nvGraphicFramePr>
          <p:cNvPr id="267303" name="Group 39"/>
          <p:cNvGraphicFramePr>
            <a:graphicFrameLocks noGrp="1"/>
          </p:cNvGraphicFramePr>
          <p:nvPr/>
        </p:nvGraphicFramePr>
        <p:xfrm>
          <a:off x="179388" y="1484313"/>
          <a:ext cx="8785226" cy="4456114"/>
        </p:xfrm>
        <a:graphic>
          <a:graphicData uri="http://schemas.openxmlformats.org/drawingml/2006/table">
            <a:tbl>
              <a:tblPr/>
              <a:tblGrid>
                <a:gridCol w="2304321">
                  <a:extLst>
                    <a:ext uri="{9D8B030D-6E8A-4147-A177-3AD203B41FA5}">
                      <a16:colId xmlns:a16="http://schemas.microsoft.com/office/drawing/2014/main" val="20000"/>
                    </a:ext>
                  </a:extLst>
                </a:gridCol>
                <a:gridCol w="2736382">
                  <a:extLst>
                    <a:ext uri="{9D8B030D-6E8A-4147-A177-3AD203B41FA5}">
                      <a16:colId xmlns:a16="http://schemas.microsoft.com/office/drawing/2014/main" val="20001"/>
                    </a:ext>
                  </a:extLst>
                </a:gridCol>
                <a:gridCol w="2736382">
                  <a:extLst>
                    <a:ext uri="{9D8B030D-6E8A-4147-A177-3AD203B41FA5}">
                      <a16:colId xmlns:a16="http://schemas.microsoft.com/office/drawing/2014/main" val="20002"/>
                    </a:ext>
                  </a:extLst>
                </a:gridCol>
                <a:gridCol w="1008141">
                  <a:extLst>
                    <a:ext uri="{9D8B030D-6E8A-4147-A177-3AD203B41FA5}">
                      <a16:colId xmlns:a16="http://schemas.microsoft.com/office/drawing/2014/main" val="20003"/>
                    </a:ext>
                  </a:extLst>
                </a:gridCol>
              </a:tblGrid>
              <a:tr h="6159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スケジューリング法</a:t>
                      </a:r>
                    </a:p>
                  </a:txBody>
                  <a:tcPr marL="91443" marR="9144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長所</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短所</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横取り</a:t>
                      </a:r>
                    </a:p>
                  </a:txBody>
                  <a:tcPr marL="91443" marR="9144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7620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到着順</a:t>
                      </a:r>
                    </a:p>
                  </a:txBody>
                  <a:tcPr marL="91443" marR="9144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公平</a:t>
                      </a:r>
                      <a:endParaRPr kumimoji="1" lang="en-US" altLang="ja-JP"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簡単</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処理時間を無視</a:t>
                      </a:r>
                      <a:endParaRPr kumimoji="1" lang="en-US" altLang="ja-JP"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優先順位を無視</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endPar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91443" marR="9144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143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ラウンドロビン</a:t>
                      </a:r>
                    </a:p>
                  </a:txBody>
                  <a:tcPr marL="91443" marR="9144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公平</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優先順位を無視</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p>
                  </a:txBody>
                  <a:tcPr marL="91443" marR="9144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75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処理時間順</a:t>
                      </a:r>
                    </a:p>
                  </a:txBody>
                  <a:tcPr marL="91443" marR="9144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平均処理時間が短い</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処理時間の予測が必要長い処理は待たされる</a:t>
                      </a:r>
                      <a:endParaRPr kumimoji="1" lang="en-US" altLang="ja-JP"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endPar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91443" marR="9144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59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残余処理時間順</a:t>
                      </a:r>
                    </a:p>
                  </a:txBody>
                  <a:tcPr marL="91443" marR="9144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ja-JP" altLang="en-US" dirty="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ja-JP" altLang="en-US" dirty="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p>
                  </a:txBody>
                  <a:tcPr marL="91443" marR="9144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143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優先度順</a:t>
                      </a:r>
                    </a:p>
                  </a:txBody>
                  <a:tcPr marL="91443" marR="9144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高優先度は早く処理</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低優先度は待たされる</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p>
                  </a:txBody>
                  <a:tcPr marL="91443" marR="9144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159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多重フィードバック</a:t>
                      </a:r>
                    </a:p>
                  </a:txBody>
                  <a:tcPr marL="91443" marR="9144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高優先度は早く処理</a:t>
                      </a:r>
                      <a:endParaRPr kumimoji="1" lang="en-US" altLang="ja-JP"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低優先度は待たされる</a:t>
                      </a:r>
                    </a:p>
                  </a:txBody>
                  <a:tcPr marL="91443" marR="914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p>
                  </a:txBody>
                  <a:tcPr marL="91443" marR="9144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800100"/>
            <a:ext cx="7772400" cy="762000"/>
          </a:xfrm>
        </p:spPr>
        <p:txBody>
          <a:bodyPr/>
          <a:lstStyle/>
          <a:p>
            <a:pPr eaLnBrk="1" hangingPunct="1"/>
            <a:r>
              <a:rPr lang="ja-JP" altLang="en-US"/>
              <a:t>プロセスの構造</a:t>
            </a:r>
          </a:p>
        </p:txBody>
      </p:sp>
      <p:sp>
        <p:nvSpPr>
          <p:cNvPr id="11267" name="Rectangle 3"/>
          <p:cNvSpPr>
            <a:spLocks noChangeArrowheads="1"/>
          </p:cNvSpPr>
          <p:nvPr/>
        </p:nvSpPr>
        <p:spPr bwMode="auto">
          <a:xfrm>
            <a:off x="3581400" y="1676400"/>
            <a:ext cx="2819400" cy="4800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17092" name="Rectangle 4"/>
          <p:cNvSpPr>
            <a:spLocks noChangeArrowheads="1"/>
          </p:cNvSpPr>
          <p:nvPr/>
        </p:nvSpPr>
        <p:spPr bwMode="auto">
          <a:xfrm>
            <a:off x="3581400" y="1676400"/>
            <a:ext cx="2819400" cy="10668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コード領域</a:t>
            </a:r>
          </a:p>
          <a:p>
            <a:pPr algn="ctr" eaLnBrk="1" hangingPunct="1"/>
            <a:r>
              <a:rPr lang="ja-JP" altLang="en-US">
                <a:solidFill>
                  <a:srgbClr val="000000"/>
                </a:solidFill>
              </a:rPr>
              <a:t>(テキスト領域)</a:t>
            </a:r>
          </a:p>
        </p:txBody>
      </p:sp>
      <p:sp>
        <p:nvSpPr>
          <p:cNvPr id="217093" name="Rectangle 5"/>
          <p:cNvSpPr>
            <a:spLocks noChangeArrowheads="1"/>
          </p:cNvSpPr>
          <p:nvPr/>
        </p:nvSpPr>
        <p:spPr bwMode="auto">
          <a:xfrm>
            <a:off x="3581400" y="2667000"/>
            <a:ext cx="2819400" cy="8382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データ領域</a:t>
            </a:r>
          </a:p>
        </p:txBody>
      </p:sp>
      <p:sp>
        <p:nvSpPr>
          <p:cNvPr id="217097" name="Rectangle 9"/>
          <p:cNvSpPr>
            <a:spLocks noChangeArrowheads="1"/>
          </p:cNvSpPr>
          <p:nvPr/>
        </p:nvSpPr>
        <p:spPr bwMode="auto">
          <a:xfrm>
            <a:off x="3581400" y="5715000"/>
            <a:ext cx="2819400" cy="7620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共有ライブラリ</a:t>
            </a:r>
          </a:p>
        </p:txBody>
      </p:sp>
      <p:grpSp>
        <p:nvGrpSpPr>
          <p:cNvPr id="217099" name="Group 11"/>
          <p:cNvGrpSpPr>
            <a:grpSpLocks/>
          </p:cNvGrpSpPr>
          <p:nvPr/>
        </p:nvGrpSpPr>
        <p:grpSpPr bwMode="auto">
          <a:xfrm>
            <a:off x="3581400" y="3505200"/>
            <a:ext cx="2819400" cy="914400"/>
            <a:chOff x="1728" y="2208"/>
            <a:chExt cx="1776" cy="576"/>
          </a:xfrm>
        </p:grpSpPr>
        <p:sp>
          <p:nvSpPr>
            <p:cNvPr id="11281" name="Rectangle 7"/>
            <p:cNvSpPr>
              <a:spLocks noChangeArrowheads="1"/>
            </p:cNvSpPr>
            <p:nvPr/>
          </p:nvSpPr>
          <p:spPr bwMode="auto">
            <a:xfrm>
              <a:off x="1728" y="2208"/>
              <a:ext cx="1776" cy="384"/>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ヒープ</a:t>
              </a:r>
            </a:p>
          </p:txBody>
        </p:sp>
        <p:sp>
          <p:nvSpPr>
            <p:cNvPr id="11282" name="AutoShape 10"/>
            <p:cNvSpPr>
              <a:spLocks noChangeArrowheads="1"/>
            </p:cNvSpPr>
            <p:nvPr/>
          </p:nvSpPr>
          <p:spPr bwMode="auto">
            <a:xfrm>
              <a:off x="2496" y="2640"/>
              <a:ext cx="288" cy="144"/>
            </a:xfrm>
            <a:prstGeom prst="downArrow">
              <a:avLst>
                <a:gd name="adj1" fmla="val 50000"/>
                <a:gd name="adj2" fmla="val 25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217101" name="Group 13"/>
          <p:cNvGrpSpPr>
            <a:grpSpLocks/>
          </p:cNvGrpSpPr>
          <p:nvPr/>
        </p:nvGrpSpPr>
        <p:grpSpPr bwMode="auto">
          <a:xfrm>
            <a:off x="3581400" y="4648200"/>
            <a:ext cx="2819400" cy="1066800"/>
            <a:chOff x="1728" y="2928"/>
            <a:chExt cx="1776" cy="672"/>
          </a:xfrm>
        </p:grpSpPr>
        <p:sp>
          <p:nvSpPr>
            <p:cNvPr id="11279" name="Rectangle 8"/>
            <p:cNvSpPr>
              <a:spLocks noChangeArrowheads="1"/>
            </p:cNvSpPr>
            <p:nvPr/>
          </p:nvSpPr>
          <p:spPr bwMode="auto">
            <a:xfrm>
              <a:off x="1728" y="3120"/>
              <a:ext cx="1776" cy="48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スタック</a:t>
              </a:r>
            </a:p>
            <a:p>
              <a:pPr algn="ctr" eaLnBrk="1" hangingPunct="1"/>
              <a:r>
                <a:rPr lang="ja-JP" altLang="en-US">
                  <a:solidFill>
                    <a:srgbClr val="000000"/>
                  </a:solidFill>
                </a:rPr>
                <a:t>(駆動レコード)</a:t>
              </a:r>
            </a:p>
          </p:txBody>
        </p:sp>
        <p:sp>
          <p:nvSpPr>
            <p:cNvPr id="11280" name="AutoShape 12"/>
            <p:cNvSpPr>
              <a:spLocks noChangeArrowheads="1"/>
            </p:cNvSpPr>
            <p:nvPr/>
          </p:nvSpPr>
          <p:spPr bwMode="auto">
            <a:xfrm>
              <a:off x="2496" y="2928"/>
              <a:ext cx="288" cy="144"/>
            </a:xfrm>
            <a:prstGeom prst="upArrow">
              <a:avLst>
                <a:gd name="adj1" fmla="val 50000"/>
                <a:gd name="adj2" fmla="val 2500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11273" name="Rectangle 14"/>
          <p:cNvSpPr>
            <a:spLocks noChangeArrowheads="1"/>
          </p:cNvSpPr>
          <p:nvPr/>
        </p:nvSpPr>
        <p:spPr bwMode="auto">
          <a:xfrm>
            <a:off x="762000" y="2438400"/>
            <a:ext cx="1905000" cy="33528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1274" name="Text Box 15"/>
          <p:cNvSpPr txBox="1">
            <a:spLocks noChangeArrowheads="1"/>
          </p:cNvSpPr>
          <p:nvPr/>
        </p:nvSpPr>
        <p:spPr bwMode="auto">
          <a:xfrm>
            <a:off x="1295400" y="19812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11275" name="Rectangle 16"/>
          <p:cNvSpPr>
            <a:spLocks noChangeArrowheads="1"/>
          </p:cNvSpPr>
          <p:nvPr/>
        </p:nvSpPr>
        <p:spPr bwMode="auto">
          <a:xfrm>
            <a:off x="762000" y="3429000"/>
            <a:ext cx="1905000" cy="7620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a:t>
            </a:r>
          </a:p>
        </p:txBody>
      </p:sp>
      <p:sp>
        <p:nvSpPr>
          <p:cNvPr id="11276" name="Rectangle 17"/>
          <p:cNvSpPr>
            <a:spLocks noChangeArrowheads="1"/>
          </p:cNvSpPr>
          <p:nvPr/>
        </p:nvSpPr>
        <p:spPr bwMode="auto">
          <a:xfrm>
            <a:off x="762000" y="4572000"/>
            <a:ext cx="1905000" cy="5334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プロセス2</a:t>
            </a:r>
          </a:p>
        </p:txBody>
      </p:sp>
      <p:sp>
        <p:nvSpPr>
          <p:cNvPr id="11277" name="Line 18"/>
          <p:cNvSpPr>
            <a:spLocks noChangeShapeType="1"/>
          </p:cNvSpPr>
          <p:nvPr/>
        </p:nvSpPr>
        <p:spPr bwMode="auto">
          <a:xfrm flipH="1">
            <a:off x="2667000" y="1676400"/>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1278" name="Line 19"/>
          <p:cNvSpPr>
            <a:spLocks noChangeShapeType="1"/>
          </p:cNvSpPr>
          <p:nvPr/>
        </p:nvSpPr>
        <p:spPr bwMode="auto">
          <a:xfrm>
            <a:off x="2667000" y="4191000"/>
            <a:ext cx="914400" cy="2286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7092"/>
                                        </p:tgtEl>
                                        <p:attrNameLst>
                                          <p:attrName>style.visibility</p:attrName>
                                        </p:attrNameLst>
                                      </p:cBhvr>
                                      <p:to>
                                        <p:strVal val="visible"/>
                                      </p:to>
                                    </p:set>
                                    <p:animEffect transition="in" filter="checkerboard(across)">
                                      <p:cBhvr>
                                        <p:cTn id="7" dur="500"/>
                                        <p:tgtEl>
                                          <p:spTgt spid="2170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7093"/>
                                        </p:tgtEl>
                                        <p:attrNameLst>
                                          <p:attrName>style.visibility</p:attrName>
                                        </p:attrNameLst>
                                      </p:cBhvr>
                                      <p:to>
                                        <p:strVal val="visible"/>
                                      </p:to>
                                    </p:set>
                                    <p:animEffect transition="in" filter="checkerboard(across)">
                                      <p:cBhvr>
                                        <p:cTn id="12" dur="500"/>
                                        <p:tgtEl>
                                          <p:spTgt spid="2170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17099"/>
                                        </p:tgtEl>
                                        <p:attrNameLst>
                                          <p:attrName>style.visibility</p:attrName>
                                        </p:attrNameLst>
                                      </p:cBhvr>
                                      <p:to>
                                        <p:strVal val="visible"/>
                                      </p:to>
                                    </p:set>
                                    <p:animEffect transition="in" filter="checkerboard(across)">
                                      <p:cBhvr>
                                        <p:cTn id="17" dur="500"/>
                                        <p:tgtEl>
                                          <p:spTgt spid="21709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17101"/>
                                        </p:tgtEl>
                                        <p:attrNameLst>
                                          <p:attrName>style.visibility</p:attrName>
                                        </p:attrNameLst>
                                      </p:cBhvr>
                                      <p:to>
                                        <p:strVal val="visible"/>
                                      </p:to>
                                    </p:set>
                                    <p:animEffect transition="in" filter="checkerboard(across)">
                                      <p:cBhvr>
                                        <p:cTn id="22" dur="500"/>
                                        <p:tgtEl>
                                          <p:spTgt spid="2171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17097"/>
                                        </p:tgtEl>
                                        <p:attrNameLst>
                                          <p:attrName>style.visibility</p:attrName>
                                        </p:attrNameLst>
                                      </p:cBhvr>
                                      <p:to>
                                        <p:strVal val="visible"/>
                                      </p:to>
                                    </p:set>
                                    <p:animEffect transition="in" filter="checkerboard(across)">
                                      <p:cBhvr>
                                        <p:cTn id="27" dur="500"/>
                                        <p:tgtEl>
                                          <p:spTgt spid="217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2" grpId="0" animBg="1" autoUpdateAnimBg="0"/>
      <p:bldP spid="217093" grpId="0" animBg="1" autoUpdateAnimBg="0"/>
      <p:bldP spid="217097"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プロセスの構造</a:t>
            </a:r>
          </a:p>
        </p:txBody>
      </p:sp>
      <p:sp>
        <p:nvSpPr>
          <p:cNvPr id="12291"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コード領域</a:t>
            </a:r>
            <a:r>
              <a:rPr lang="ja-JP" altLang="en-US" sz="2800" dirty="0">
                <a:latin typeface="Times New Roman" panose="02020603050405020304" pitchFamily="18" charset="0"/>
              </a:rPr>
              <a:t>(</a:t>
            </a:r>
            <a:r>
              <a:rPr lang="en-US" altLang="ja-JP" sz="2800" dirty="0">
                <a:latin typeface="Times New Roman" panose="02020603050405020304" pitchFamily="18" charset="0"/>
              </a:rPr>
              <a:t>code segment)</a:t>
            </a:r>
            <a:r>
              <a:rPr lang="en-US" altLang="ja-JP" dirty="0">
                <a:latin typeface="Times New Roman" panose="02020603050405020304" pitchFamily="18" charset="0"/>
              </a:rPr>
              <a:t>, </a:t>
            </a:r>
          </a:p>
          <a:p>
            <a:pPr eaLnBrk="1" hangingPunct="1">
              <a:buFontTx/>
              <a:buNone/>
            </a:pPr>
            <a:r>
              <a:rPr lang="ja-JP" altLang="en-US" dirty="0">
                <a:latin typeface="Times New Roman" panose="02020603050405020304" pitchFamily="18" charset="0"/>
              </a:rPr>
              <a:t>   テキスト領域</a:t>
            </a:r>
            <a:r>
              <a:rPr lang="ja-JP" altLang="en-US" sz="2800" dirty="0">
                <a:latin typeface="Times New Roman" panose="02020603050405020304" pitchFamily="18" charset="0"/>
              </a:rPr>
              <a:t>(</a:t>
            </a:r>
            <a:r>
              <a:rPr lang="en-US" altLang="ja-JP" sz="2800" dirty="0">
                <a:latin typeface="Times New Roman" panose="02020603050405020304" pitchFamily="18" charset="0"/>
              </a:rPr>
              <a:t>text segment)</a:t>
            </a:r>
            <a:endParaRPr lang="ja-JP" altLang="en-US" sz="2800" dirty="0">
              <a:latin typeface="Times New Roman" panose="02020603050405020304" pitchFamily="18" charset="0"/>
            </a:endParaRPr>
          </a:p>
          <a:p>
            <a:pPr lvl="1" eaLnBrk="1" hangingPunct="1"/>
            <a:r>
              <a:rPr lang="ja-JP" altLang="en-US" dirty="0">
                <a:latin typeface="Times New Roman" panose="02020603050405020304" pitchFamily="18" charset="0"/>
              </a:rPr>
              <a:t>プログラム命令のコード</a:t>
            </a:r>
          </a:p>
          <a:p>
            <a:pPr lvl="2" eaLnBrk="1" hangingPunct="1">
              <a:buFont typeface="Wingdings" panose="05000000000000000000" pitchFamily="2" charset="2"/>
              <a:buNone/>
            </a:pPr>
            <a:r>
              <a:rPr lang="ja-JP" altLang="en-US" dirty="0">
                <a:latin typeface="Times New Roman" panose="02020603050405020304" pitchFamily="18" charset="0"/>
              </a:rPr>
              <a:t>(歴史的な理由からテキストと呼ばれている)</a:t>
            </a:r>
          </a:p>
          <a:p>
            <a:pPr eaLnBrk="1" hangingPunct="1"/>
            <a:r>
              <a:rPr lang="ja-JP" altLang="en-US" dirty="0">
                <a:latin typeface="Times New Roman" panose="02020603050405020304" pitchFamily="18" charset="0"/>
              </a:rPr>
              <a:t>データ領域</a:t>
            </a:r>
            <a:r>
              <a:rPr lang="ja-JP" altLang="en-US" sz="2800" dirty="0">
                <a:latin typeface="Times New Roman" panose="02020603050405020304" pitchFamily="18" charset="0"/>
              </a:rPr>
              <a:t>(</a:t>
            </a:r>
            <a:r>
              <a:rPr lang="en-US" altLang="ja-JP" sz="2800" dirty="0">
                <a:latin typeface="Times New Roman" panose="02020603050405020304" pitchFamily="18" charset="0"/>
              </a:rPr>
              <a:t>data segment)</a:t>
            </a:r>
          </a:p>
          <a:p>
            <a:pPr lvl="1" eaLnBrk="1" hangingPunct="1"/>
            <a:r>
              <a:rPr lang="ja-JP" altLang="en-US" dirty="0">
                <a:latin typeface="Times New Roman" panose="02020603050405020304" pitchFamily="18" charset="0"/>
              </a:rPr>
              <a:t>静的なデータ</a:t>
            </a:r>
          </a:p>
          <a:p>
            <a:pPr marL="457200" lvl="1" indent="0" eaLnBrk="1" hangingPunct="1">
              <a:buNone/>
            </a:pPr>
            <a:endParaRPr lang="ja-JP" altLang="en-US"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00100"/>
            <a:ext cx="7772400" cy="762000"/>
          </a:xfrm>
        </p:spPr>
        <p:txBody>
          <a:bodyPr/>
          <a:lstStyle/>
          <a:p>
            <a:pPr eaLnBrk="1" hangingPunct="1"/>
            <a:r>
              <a:rPr lang="ja-JP" altLang="en-US"/>
              <a:t>プロセスの構造</a:t>
            </a:r>
          </a:p>
        </p:txBody>
      </p:sp>
      <p:sp>
        <p:nvSpPr>
          <p:cNvPr id="13315" name="Rectangle 3"/>
          <p:cNvSpPr>
            <a:spLocks noGrp="1" noChangeArrowheads="1"/>
          </p:cNvSpPr>
          <p:nvPr>
            <p:ph type="body" idx="1"/>
          </p:nvPr>
        </p:nvSpPr>
        <p:spPr/>
        <p:txBody>
          <a:bodyPr/>
          <a:lstStyle/>
          <a:p>
            <a:pPr eaLnBrk="1" hangingPunct="1"/>
            <a:r>
              <a:rPr lang="ja-JP" altLang="en-US"/>
              <a:t>ヒープ</a:t>
            </a:r>
            <a:r>
              <a:rPr lang="ja-JP" altLang="en-US" sz="2800">
                <a:latin typeface="Times New Roman" panose="02020603050405020304" pitchFamily="18" charset="0"/>
              </a:rPr>
              <a:t>(</a:t>
            </a:r>
            <a:r>
              <a:rPr lang="en-US" altLang="ja-JP" sz="2800">
                <a:latin typeface="Times New Roman" panose="02020603050405020304" pitchFamily="18" charset="0"/>
              </a:rPr>
              <a:t>heap)</a:t>
            </a:r>
          </a:p>
          <a:p>
            <a:pPr lvl="1" eaLnBrk="1" hangingPunct="1"/>
            <a:r>
              <a:rPr lang="ja-JP" altLang="en-US"/>
              <a:t>プログラム実行時に確保されるメモリ領域</a:t>
            </a:r>
          </a:p>
          <a:p>
            <a:pPr eaLnBrk="1" hangingPunct="1"/>
            <a:r>
              <a:rPr lang="ja-JP" altLang="en-US"/>
              <a:t>スタック</a:t>
            </a:r>
            <a:r>
              <a:rPr lang="ja-JP" altLang="en-US" sz="2800">
                <a:latin typeface="Times New Roman" panose="02020603050405020304" pitchFamily="18" charset="0"/>
              </a:rPr>
              <a:t>(</a:t>
            </a:r>
            <a:r>
              <a:rPr lang="en-US" altLang="ja-JP" sz="2800">
                <a:latin typeface="Times New Roman" panose="02020603050405020304" pitchFamily="18" charset="0"/>
              </a:rPr>
              <a:t>stack)</a:t>
            </a:r>
          </a:p>
          <a:p>
            <a:pPr eaLnBrk="1" hangingPunct="1">
              <a:buFontTx/>
              <a:buNone/>
            </a:pPr>
            <a:r>
              <a:rPr lang="ja-JP" altLang="en-US" sz="2800">
                <a:latin typeface="Times New Roman" panose="02020603050405020304" pitchFamily="18" charset="0"/>
              </a:rPr>
              <a:t>    スタックフレーム(</a:t>
            </a:r>
            <a:r>
              <a:rPr lang="en-US" altLang="ja-JP" sz="2800">
                <a:latin typeface="Times New Roman" panose="02020603050405020304" pitchFamily="18" charset="0"/>
              </a:rPr>
              <a:t>stack frame)</a:t>
            </a:r>
          </a:p>
          <a:p>
            <a:pPr eaLnBrk="1" hangingPunct="1">
              <a:buFontTx/>
              <a:buNone/>
            </a:pPr>
            <a:r>
              <a:rPr lang="ja-JP" altLang="en-US" sz="2800">
                <a:latin typeface="Times New Roman" panose="02020603050405020304" pitchFamily="18" charset="0"/>
              </a:rPr>
              <a:t>    駆動レコード, 活性レコード(</a:t>
            </a:r>
            <a:r>
              <a:rPr lang="en-US" altLang="ja-JP" sz="2800">
                <a:latin typeface="Times New Roman" panose="02020603050405020304" pitchFamily="18" charset="0"/>
              </a:rPr>
              <a:t>activation record)</a:t>
            </a:r>
          </a:p>
          <a:p>
            <a:pPr lvl="1" eaLnBrk="1" hangingPunct="1"/>
            <a:r>
              <a:rPr lang="ja-JP" altLang="en-US"/>
              <a:t>関数の引数, 関数の局所変数, 前フレームへのポインタ, 関数呼び出しの戻り番地</a:t>
            </a:r>
          </a:p>
        </p:txBody>
      </p:sp>
    </p:spTree>
  </p:cSld>
  <p:clrMapOvr>
    <a:masterClrMapping/>
  </p:clrMapOvr>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13721</TotalTime>
  <Words>8719</Words>
  <Application>Microsoft Office PowerPoint</Application>
  <PresentationFormat>画面に合わせる (4:3)</PresentationFormat>
  <Paragraphs>1590</Paragraphs>
  <Slides>68</Slides>
  <Notes>68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68</vt:i4>
      </vt:variant>
    </vt:vector>
  </HeadingPairs>
  <TitlesOfParts>
    <vt:vector size="73" baseType="lpstr">
      <vt:lpstr>Arial</vt:lpstr>
      <vt:lpstr>Arial Black</vt:lpstr>
      <vt:lpstr>Times New Roman</vt:lpstr>
      <vt:lpstr>Wingdings</vt:lpstr>
      <vt:lpstr>Network Blitz</vt:lpstr>
      <vt:lpstr>オペレーティングシステム</vt:lpstr>
      <vt:lpstr>オペレーティングシステムの主要概念 プロセス(process), タスク(task)</vt:lpstr>
      <vt:lpstr>プロセス(Process)</vt:lpstr>
      <vt:lpstr>プログラムとプロセス</vt:lpstr>
      <vt:lpstr>プロセスの並行処理</vt:lpstr>
      <vt:lpstr>プロセスの並列処理</vt:lpstr>
      <vt:lpstr>プロセスの構造</vt:lpstr>
      <vt:lpstr>プロセスの構造</vt:lpstr>
      <vt:lpstr>プロセスの構造</vt:lpstr>
      <vt:lpstr>プロセッサの状態(processor state)</vt:lpstr>
      <vt:lpstr>プロセッサの状態</vt:lpstr>
      <vt:lpstr>プロセッサの状態</vt:lpstr>
      <vt:lpstr>レジスタ</vt:lpstr>
      <vt:lpstr>レジスタ</vt:lpstr>
      <vt:lpstr>レジスタ</vt:lpstr>
      <vt:lpstr>プロセス記述子(process descriptor) プロセス制御ブロック(process control block)</vt:lpstr>
      <vt:lpstr>プロセス記述子(PCB)</vt:lpstr>
      <vt:lpstr>プロセス記述子(PCB)</vt:lpstr>
      <vt:lpstr>プロセス記述子(PCB)</vt:lpstr>
      <vt:lpstr>プロセス記述子(PCB)</vt:lpstr>
      <vt:lpstr>プロセスの状態</vt:lpstr>
      <vt:lpstr>プロセスの状態</vt:lpstr>
      <vt:lpstr>プロセスの状態</vt:lpstr>
      <vt:lpstr>プロセスの状態遷移</vt:lpstr>
      <vt:lpstr>プロセスの状態遷移</vt:lpstr>
      <vt:lpstr>プロセスの状態遷移</vt:lpstr>
      <vt:lpstr>プロセスの状態遷移</vt:lpstr>
      <vt:lpstr>実行可能キュー(ready queue) 待ちキュー(waiting queue)</vt:lpstr>
      <vt:lpstr>実行可能キュー, 待ちキュー</vt:lpstr>
      <vt:lpstr>実行可能キュー</vt:lpstr>
      <vt:lpstr>実行可能キュー</vt:lpstr>
      <vt:lpstr>実行可能キュー</vt:lpstr>
      <vt:lpstr>実行可能キュー</vt:lpstr>
      <vt:lpstr>スケジューリング(scheduling)</vt:lpstr>
      <vt:lpstr>スケジューリング</vt:lpstr>
      <vt:lpstr>スケジューリング</vt:lpstr>
      <vt:lpstr>スケジューリング</vt:lpstr>
      <vt:lpstr>スケジューリングアルゴリズム</vt:lpstr>
      <vt:lpstr>スケジューリングアルゴリズム 到着順(FCFS)</vt:lpstr>
      <vt:lpstr>スケジューリングアルゴリズム 到着順(FCFS)</vt:lpstr>
      <vt:lpstr>スケジューリングアルゴリズム ラウンドロビン(RR)</vt:lpstr>
      <vt:lpstr>スケジューリングアルゴリズム ラウンドロビン(RR)</vt:lpstr>
      <vt:lpstr>スケジューリングアルゴリズム 処理時間順(SPT)</vt:lpstr>
      <vt:lpstr>スケジューリングアルゴリズム 処理時間順(SPT)</vt:lpstr>
      <vt:lpstr>スケジューリングアルゴリズム 処理時間順(SPT)</vt:lpstr>
      <vt:lpstr>スケジューリングアルゴリズム 処理時間順(SPT)</vt:lpstr>
      <vt:lpstr>スケジューリングアルゴリズム 残余処理時間順(SRT)</vt:lpstr>
      <vt:lpstr>スケジューリングアルゴリズム 残余処理時間順(SRT)</vt:lpstr>
      <vt:lpstr>スケジューリングアルゴリズム 残余処理時間順(SRT)</vt:lpstr>
      <vt:lpstr>スケジューリングアルゴリズム 処理時間順と残余処理時間順</vt:lpstr>
      <vt:lpstr>スケジューリングアルゴリズム 優先度順</vt:lpstr>
      <vt:lpstr>スケジューリングアルゴリズム 優先度順</vt:lpstr>
      <vt:lpstr>スケジューリングアルゴリズム 優先度順</vt:lpstr>
      <vt:lpstr>スケジューリングアルゴリズム 優先度順</vt:lpstr>
      <vt:lpstr>スケジューリングアルゴリズム 多重フィードバック</vt:lpstr>
      <vt:lpstr>スケジューリングアルゴリズム 多重フィードバック</vt:lpstr>
      <vt:lpstr>スケジューリングアルゴリズム 多重フィードバック</vt:lpstr>
      <vt:lpstr>スケジューリングの例</vt:lpstr>
      <vt:lpstr>スケジューリングの例 到着順の場合</vt:lpstr>
      <vt:lpstr>スケジューリングの例 到着順の場合</vt:lpstr>
      <vt:lpstr>スケジューリングの例 処理時間順の場合</vt:lpstr>
      <vt:lpstr>スケジューリングの例 ラウンドロビンの場合</vt:lpstr>
      <vt:lpstr>スケジューリングの例</vt:lpstr>
      <vt:lpstr>スケジューリング 横取り(preemption)</vt:lpstr>
      <vt:lpstr>スケジューリング 横取り(preemption)</vt:lpstr>
      <vt:lpstr>まとめ プロセス記述子</vt:lpstr>
      <vt:lpstr>まとめ プロセスの状態遷移</vt:lpstr>
      <vt:lpstr>まとめ スケジューリング</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Oparating System</dc:title>
  <dc:subject>Lecture03</dc:subject>
  <dc:creator>T.Ishimizu</dc:creator>
  <cp:lastModifiedBy>石水隆</cp:lastModifiedBy>
  <cp:revision>254</cp:revision>
  <cp:lastPrinted>2016-10-03T23:49:14Z</cp:lastPrinted>
  <dcterms:created xsi:type="dcterms:W3CDTF">1601-01-01T00:00:00Z</dcterms:created>
  <dcterms:modified xsi:type="dcterms:W3CDTF">2022-09-02T01:58:59Z</dcterms:modified>
</cp:coreProperties>
</file>